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 id="2147483988" r:id="rId2"/>
  </p:sldMasterIdLst>
  <p:notesMasterIdLst>
    <p:notesMasterId r:id="rId40"/>
  </p:notesMasterIdLst>
  <p:handoutMasterIdLst>
    <p:handoutMasterId r:id="rId41"/>
  </p:handoutMasterIdLst>
  <p:sldIdLst>
    <p:sldId id="256" r:id="rId3"/>
    <p:sldId id="474" r:id="rId4"/>
    <p:sldId id="476" r:id="rId5"/>
    <p:sldId id="475" r:id="rId6"/>
    <p:sldId id="417" r:id="rId7"/>
    <p:sldId id="418" r:id="rId8"/>
    <p:sldId id="419" r:id="rId9"/>
    <p:sldId id="420" r:id="rId10"/>
    <p:sldId id="421" r:id="rId11"/>
    <p:sldId id="422" r:id="rId12"/>
    <p:sldId id="423" r:id="rId13"/>
    <p:sldId id="424" r:id="rId14"/>
    <p:sldId id="425" r:id="rId15"/>
    <p:sldId id="426" r:id="rId16"/>
    <p:sldId id="431" r:id="rId17"/>
    <p:sldId id="446" r:id="rId18"/>
    <p:sldId id="450" r:id="rId19"/>
    <p:sldId id="451" r:id="rId20"/>
    <p:sldId id="452" r:id="rId21"/>
    <p:sldId id="454" r:id="rId22"/>
    <p:sldId id="455" r:id="rId23"/>
    <p:sldId id="456" r:id="rId24"/>
    <p:sldId id="458" r:id="rId25"/>
    <p:sldId id="489" r:id="rId26"/>
    <p:sldId id="432" r:id="rId27"/>
    <p:sldId id="481" r:id="rId28"/>
    <p:sldId id="482" r:id="rId29"/>
    <p:sldId id="483" r:id="rId30"/>
    <p:sldId id="485" r:id="rId31"/>
    <p:sldId id="486" r:id="rId32"/>
    <p:sldId id="490" r:id="rId33"/>
    <p:sldId id="487" r:id="rId34"/>
    <p:sldId id="488" r:id="rId35"/>
    <p:sldId id="491" r:id="rId36"/>
    <p:sldId id="492" r:id="rId37"/>
    <p:sldId id="484" r:id="rId38"/>
    <p:sldId id="411" r:id="rId39"/>
  </p:sldIdLst>
  <p:sldSz cx="12241213" cy="7200900"/>
  <p:notesSz cx="7010400" cy="9296400"/>
  <p:defaultTextStyle>
    <a:defPPr>
      <a:defRPr lang="en-US"/>
    </a:defPPr>
    <a:lvl1pPr marL="0" algn="l" defTabSz="914111" rtl="0" eaLnBrk="1" latinLnBrk="0" hangingPunct="1">
      <a:defRPr sz="1800" kern="1200">
        <a:solidFill>
          <a:schemeClr val="tx1"/>
        </a:solidFill>
        <a:latin typeface="+mn-lt"/>
        <a:ea typeface="+mn-ea"/>
        <a:cs typeface="+mn-cs"/>
      </a:defRPr>
    </a:lvl1pPr>
    <a:lvl2pPr marL="457056" algn="l" defTabSz="914111" rtl="0" eaLnBrk="1" latinLnBrk="0" hangingPunct="1">
      <a:defRPr sz="1800" kern="1200">
        <a:solidFill>
          <a:schemeClr val="tx1"/>
        </a:solidFill>
        <a:latin typeface="+mn-lt"/>
        <a:ea typeface="+mn-ea"/>
        <a:cs typeface="+mn-cs"/>
      </a:defRPr>
    </a:lvl2pPr>
    <a:lvl3pPr marL="914111" algn="l" defTabSz="914111" rtl="0" eaLnBrk="1" latinLnBrk="0" hangingPunct="1">
      <a:defRPr sz="1800" kern="1200">
        <a:solidFill>
          <a:schemeClr val="tx1"/>
        </a:solidFill>
        <a:latin typeface="+mn-lt"/>
        <a:ea typeface="+mn-ea"/>
        <a:cs typeface="+mn-cs"/>
      </a:defRPr>
    </a:lvl3pPr>
    <a:lvl4pPr marL="1371168" algn="l" defTabSz="914111" rtl="0" eaLnBrk="1" latinLnBrk="0" hangingPunct="1">
      <a:defRPr sz="1800" kern="1200">
        <a:solidFill>
          <a:schemeClr val="tx1"/>
        </a:solidFill>
        <a:latin typeface="+mn-lt"/>
        <a:ea typeface="+mn-ea"/>
        <a:cs typeface="+mn-cs"/>
      </a:defRPr>
    </a:lvl4pPr>
    <a:lvl5pPr marL="1828223" algn="l" defTabSz="914111" rtl="0" eaLnBrk="1" latinLnBrk="0" hangingPunct="1">
      <a:defRPr sz="1800" kern="1200">
        <a:solidFill>
          <a:schemeClr val="tx1"/>
        </a:solidFill>
        <a:latin typeface="+mn-lt"/>
        <a:ea typeface="+mn-ea"/>
        <a:cs typeface="+mn-cs"/>
      </a:defRPr>
    </a:lvl5pPr>
    <a:lvl6pPr marL="2285279" algn="l" defTabSz="914111" rtl="0" eaLnBrk="1" latinLnBrk="0" hangingPunct="1">
      <a:defRPr sz="1800" kern="1200">
        <a:solidFill>
          <a:schemeClr val="tx1"/>
        </a:solidFill>
        <a:latin typeface="+mn-lt"/>
        <a:ea typeface="+mn-ea"/>
        <a:cs typeface="+mn-cs"/>
      </a:defRPr>
    </a:lvl6pPr>
    <a:lvl7pPr marL="2742334" algn="l" defTabSz="914111" rtl="0" eaLnBrk="1" latinLnBrk="0" hangingPunct="1">
      <a:defRPr sz="1800" kern="1200">
        <a:solidFill>
          <a:schemeClr val="tx1"/>
        </a:solidFill>
        <a:latin typeface="+mn-lt"/>
        <a:ea typeface="+mn-ea"/>
        <a:cs typeface="+mn-cs"/>
      </a:defRPr>
    </a:lvl7pPr>
    <a:lvl8pPr marL="3199392" algn="l" defTabSz="914111" rtl="0" eaLnBrk="1" latinLnBrk="0" hangingPunct="1">
      <a:defRPr sz="1800" kern="1200">
        <a:solidFill>
          <a:schemeClr val="tx1"/>
        </a:solidFill>
        <a:latin typeface="+mn-lt"/>
        <a:ea typeface="+mn-ea"/>
        <a:cs typeface="+mn-cs"/>
      </a:defRPr>
    </a:lvl8pPr>
    <a:lvl9pPr marL="3656447" algn="l" defTabSz="914111"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68">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642" y="30"/>
      </p:cViewPr>
      <p:guideLst>
        <p:guide orient="horz" pos="2268"/>
        <p:guide pos="3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Efinacademy\Financial%20Market%20Program%20-%20Level%20I\FMP%20Level%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Efinacademy\Financial%20Market%20Program%20-%20Level%20I\FMP%20Level%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Cost of living monthly </a:t>
            </a:r>
          </a:p>
        </c:rich>
      </c:tx>
      <c:layout/>
      <c:overlay val="0"/>
      <c:spPr>
        <a:noFill/>
        <a:ln>
          <a:noFill/>
        </a:ln>
        <a:effectLst/>
      </c:spPr>
    </c:title>
    <c:autoTitleDeleted val="0"/>
    <c:plotArea>
      <c:layout/>
      <c:barChart>
        <c:barDir val="col"/>
        <c:grouping val="clustered"/>
        <c:varyColors val="0"/>
        <c:ser>
          <c:idx val="0"/>
          <c:order val="0"/>
          <c:tx>
            <c:strRef>
              <c:f>'Retirement Corpus'!$E$16</c:f>
              <c:strCache>
                <c:ptCount val="1"/>
                <c:pt idx="0">
                  <c:v>Cost of living monthly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'Retirement Corpus'!$F$15:$J$15</c:f>
              <c:strCache>
                <c:ptCount val="5"/>
                <c:pt idx="0">
                  <c:v>Base year</c:v>
                </c:pt>
                <c:pt idx="1">
                  <c:v>5 Years</c:v>
                </c:pt>
                <c:pt idx="2">
                  <c:v>10 years</c:v>
                </c:pt>
                <c:pt idx="3">
                  <c:v>15 years</c:v>
                </c:pt>
                <c:pt idx="4">
                  <c:v>20 years</c:v>
                </c:pt>
              </c:strCache>
            </c:strRef>
          </c:cat>
          <c:val>
            <c:numRef>
              <c:f>'Retirement Corpus'!$F$16:$J$16</c:f>
              <c:numCache>
                <c:formatCode>0</c:formatCode>
                <c:ptCount val="5"/>
                <c:pt idx="0">
                  <c:v>50000</c:v>
                </c:pt>
                <c:pt idx="1">
                  <c:v>66911.278880000013</c:v>
                </c:pt>
                <c:pt idx="2">
                  <c:v>89542.384827142712</c:v>
                </c:pt>
                <c:pt idx="3">
                  <c:v>119827.90965498467</c:v>
                </c:pt>
                <c:pt idx="4">
                  <c:v>160356.77361064241</c:v>
                </c:pt>
              </c:numCache>
            </c:numRef>
          </c:val>
          <c:extLst xmlns:c16r2="http://schemas.microsoft.com/office/drawing/2015/06/chart">
            <c:ext xmlns:c16="http://schemas.microsoft.com/office/drawing/2014/chart" uri="{C3380CC4-5D6E-409C-BE32-E72D297353CC}">
              <c16:uniqueId val="{00000000-C69F-47A6-B591-3F9412C6AF67}"/>
            </c:ext>
          </c:extLst>
        </c:ser>
        <c:dLbls>
          <c:showLegendKey val="0"/>
          <c:showVal val="1"/>
          <c:showCatName val="0"/>
          <c:showSerName val="0"/>
          <c:showPercent val="0"/>
          <c:showBubbleSize val="0"/>
        </c:dLbls>
        <c:gapWidth val="219"/>
        <c:overlap val="-27"/>
        <c:axId val="177916416"/>
        <c:axId val="168968768"/>
      </c:barChart>
      <c:catAx>
        <c:axId val="17791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8968768"/>
        <c:crosses val="autoZero"/>
        <c:auto val="1"/>
        <c:lblAlgn val="ctr"/>
        <c:lblOffset val="100"/>
        <c:noMultiLvlLbl val="0"/>
      </c:catAx>
      <c:valAx>
        <c:axId val="1689687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916416"/>
        <c:crosses val="autoZero"/>
        <c:crossBetween val="between"/>
      </c:valAx>
      <c:spPr>
        <a:noFill/>
        <a:ln>
          <a:noFill/>
        </a:ln>
        <a:effectLst/>
      </c:spPr>
    </c:plotArea>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600" b="1" dirty="0"/>
              <a:t>Money Value</a:t>
            </a:r>
          </a:p>
        </c:rich>
      </c:tx>
      <c:layout/>
      <c:overlay val="0"/>
      <c:spPr>
        <a:noFill/>
        <a:ln>
          <a:noFill/>
        </a:ln>
        <a:effectLst/>
      </c:spPr>
    </c:title>
    <c:autoTitleDeleted val="0"/>
    <c:plotArea>
      <c:layout/>
      <c:barChart>
        <c:barDir val="col"/>
        <c:grouping val="clustered"/>
        <c:varyColors val="0"/>
        <c:ser>
          <c:idx val="0"/>
          <c:order val="0"/>
          <c:tx>
            <c:strRef>
              <c:f>'Retirement Corpus'!$E$18</c:f>
              <c:strCache>
                <c:ptCount val="1"/>
                <c:pt idx="0">
                  <c:v>Money Value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'Retirement Corpus'!$F$17:$J$17</c:f>
              <c:strCache>
                <c:ptCount val="5"/>
                <c:pt idx="0">
                  <c:v>Base year</c:v>
                </c:pt>
                <c:pt idx="1">
                  <c:v>5 Years</c:v>
                </c:pt>
                <c:pt idx="2">
                  <c:v>10 years</c:v>
                </c:pt>
                <c:pt idx="3">
                  <c:v>15 years</c:v>
                </c:pt>
                <c:pt idx="4">
                  <c:v>20 years</c:v>
                </c:pt>
              </c:strCache>
            </c:strRef>
          </c:cat>
          <c:val>
            <c:numRef>
              <c:f>'Retirement Corpus'!$F$18:$J$18</c:f>
              <c:numCache>
                <c:formatCode>"₹"#,##0.00_);[Red]\("₹"#,##0.00\)</c:formatCode>
                <c:ptCount val="5"/>
                <c:pt idx="0" formatCode="General">
                  <c:v>100000</c:v>
                </c:pt>
                <c:pt idx="1">
                  <c:v>74725.81728660567</c:v>
                </c:pt>
                <c:pt idx="2">
                  <c:v>55839.477691511747</c:v>
                </c:pt>
                <c:pt idx="3">
                  <c:v>41726.506073554032</c:v>
                </c:pt>
                <c:pt idx="4">
                  <c:v>31180.472688608428</c:v>
                </c:pt>
              </c:numCache>
            </c:numRef>
          </c:val>
          <c:extLst xmlns:c16r2="http://schemas.microsoft.com/office/drawing/2015/06/chart">
            <c:ext xmlns:c16="http://schemas.microsoft.com/office/drawing/2014/chart" uri="{C3380CC4-5D6E-409C-BE32-E72D297353CC}">
              <c16:uniqueId val="{00000000-E97E-4816-A82F-F5E9C1F31DFC}"/>
            </c:ext>
          </c:extLst>
        </c:ser>
        <c:dLbls>
          <c:showLegendKey val="0"/>
          <c:showVal val="1"/>
          <c:showCatName val="0"/>
          <c:showSerName val="0"/>
          <c:showPercent val="0"/>
          <c:showBubbleSize val="0"/>
        </c:dLbls>
        <c:gapWidth val="315"/>
        <c:overlap val="-40"/>
        <c:axId val="177917440"/>
        <c:axId val="168970496"/>
      </c:barChart>
      <c:catAx>
        <c:axId val="1779174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lt1">
                    <a:lumMod val="75000"/>
                  </a:schemeClr>
                </a:solidFill>
                <a:latin typeface="+mn-lt"/>
                <a:ea typeface="+mn-ea"/>
                <a:cs typeface="+mn-cs"/>
              </a:defRPr>
            </a:pPr>
            <a:endParaRPr lang="en-US"/>
          </a:p>
        </c:txPr>
        <c:crossAx val="168970496"/>
        <c:crosses val="autoZero"/>
        <c:auto val="1"/>
        <c:lblAlgn val="ctr"/>
        <c:lblOffset val="100"/>
        <c:noMultiLvlLbl val="0"/>
      </c:catAx>
      <c:valAx>
        <c:axId val="1689704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7917440"/>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diagrams/_rels/data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diagrams/_rels/data7.xml.rels><?xml version="1.0" encoding="UTF-8" standalone="yes"?>
<Relationships xmlns="http://schemas.openxmlformats.org/package/2006/relationships"><Relationship Id="rId1" Type="http://schemas.openxmlformats.org/officeDocument/2006/relationships/image" Target="../media/image5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74AAC-4859-4F97-BD6C-32790D44EA68}" type="doc">
      <dgm:prSet loTypeId="urn:microsoft.com/office/officeart/2009/layout/ReverseList#1" loCatId="relationship" qsTypeId="urn:microsoft.com/office/officeart/2005/8/quickstyle/simple1" qsCatId="simple" csTypeId="urn:microsoft.com/office/officeart/2005/8/colors/accent4_3" csCatId="accent4" phldr="1"/>
      <dgm:spPr/>
      <dgm:t>
        <a:bodyPr/>
        <a:lstStyle/>
        <a:p>
          <a:endParaRPr lang="en-US"/>
        </a:p>
      </dgm:t>
    </dgm:pt>
    <dgm:pt modelId="{DD0D0ACB-EF53-4837-8738-261187D8563A}">
      <dgm:prSet phldrT="[Text]"/>
      <dgm:spPr/>
      <dgm:t>
        <a:bodyPr/>
        <a:lstStyle/>
        <a:p>
          <a:r>
            <a:rPr lang="en-US" b="1" dirty="0"/>
            <a:t>Need:</a:t>
          </a:r>
          <a:r>
            <a:rPr lang="en-US" dirty="0"/>
            <a:t> A necessity, something that is required, something that is essential for life</a:t>
          </a:r>
        </a:p>
      </dgm:t>
    </dgm:pt>
    <dgm:pt modelId="{2C44F56C-B2E2-40D0-BD6B-2BE41F72CE9C}" type="parTrans" cxnId="{9EF33B28-F946-45DE-BB5A-F19E1FC49D00}">
      <dgm:prSet/>
      <dgm:spPr/>
      <dgm:t>
        <a:bodyPr/>
        <a:lstStyle/>
        <a:p>
          <a:endParaRPr lang="en-US"/>
        </a:p>
      </dgm:t>
    </dgm:pt>
    <dgm:pt modelId="{A7A2375D-12C7-4A8D-9D97-CEA92906EC40}" type="sibTrans" cxnId="{9EF33B28-F946-45DE-BB5A-F19E1FC49D00}">
      <dgm:prSet/>
      <dgm:spPr/>
      <dgm:t>
        <a:bodyPr/>
        <a:lstStyle/>
        <a:p>
          <a:endParaRPr lang="en-US"/>
        </a:p>
      </dgm:t>
    </dgm:pt>
    <dgm:pt modelId="{D43B245E-1119-4AD4-A0FF-B5B143FB07C8}">
      <dgm:prSet phldrT="[Text]"/>
      <dgm:spPr/>
      <dgm:t>
        <a:bodyPr/>
        <a:lstStyle/>
        <a:p>
          <a:r>
            <a:rPr lang="en-US" b="1" dirty="0"/>
            <a:t>Want:</a:t>
          </a:r>
          <a:r>
            <a:rPr lang="en-US" dirty="0"/>
            <a:t> A desire, something that is wished for, something that is non-essential</a:t>
          </a:r>
        </a:p>
      </dgm:t>
    </dgm:pt>
    <dgm:pt modelId="{60F9E2B0-2BFB-4A6E-B62C-418D0857F09D}" type="parTrans" cxnId="{0C8C6980-BEB4-4EBB-92E2-67A57C8F62BA}">
      <dgm:prSet/>
      <dgm:spPr/>
      <dgm:t>
        <a:bodyPr/>
        <a:lstStyle/>
        <a:p>
          <a:endParaRPr lang="en-US"/>
        </a:p>
      </dgm:t>
    </dgm:pt>
    <dgm:pt modelId="{A0DC8494-7EF6-4EBC-886A-C0722E3298EA}" type="sibTrans" cxnId="{0C8C6980-BEB4-4EBB-92E2-67A57C8F62BA}">
      <dgm:prSet/>
      <dgm:spPr/>
      <dgm:t>
        <a:bodyPr/>
        <a:lstStyle/>
        <a:p>
          <a:endParaRPr lang="en-US"/>
        </a:p>
      </dgm:t>
    </dgm:pt>
    <dgm:pt modelId="{E4EAF2E4-95D0-42E6-BC75-C69DF79AEA98}">
      <dgm:prSet/>
      <dgm:spPr/>
      <dgm:t>
        <a:bodyPr/>
        <a:lstStyle/>
        <a:p>
          <a:endParaRPr lang="en-US"/>
        </a:p>
      </dgm:t>
    </dgm:pt>
    <dgm:pt modelId="{BA53BB90-8E63-4C0F-B481-24114F48E6F0}" type="parTrans" cxnId="{ECB41E85-79FD-4130-96EE-2954FADADD63}">
      <dgm:prSet/>
      <dgm:spPr/>
      <dgm:t>
        <a:bodyPr/>
        <a:lstStyle/>
        <a:p>
          <a:endParaRPr lang="en-US"/>
        </a:p>
      </dgm:t>
    </dgm:pt>
    <dgm:pt modelId="{C5713A67-4CE0-4E6F-864E-3A3A3B6EB7F1}" type="sibTrans" cxnId="{ECB41E85-79FD-4130-96EE-2954FADADD63}">
      <dgm:prSet/>
      <dgm:spPr/>
      <dgm:t>
        <a:bodyPr/>
        <a:lstStyle/>
        <a:p>
          <a:endParaRPr lang="en-US"/>
        </a:p>
      </dgm:t>
    </dgm:pt>
    <dgm:pt modelId="{3488C6C2-6F99-4923-ABC0-828E8F0E836B}">
      <dgm:prSet/>
      <dgm:spPr/>
      <dgm:t>
        <a:bodyPr/>
        <a:lstStyle/>
        <a:p>
          <a:endParaRPr lang="en-US"/>
        </a:p>
      </dgm:t>
    </dgm:pt>
    <dgm:pt modelId="{D1E2408B-9D52-47F7-8C39-6878286553E5}" type="parTrans" cxnId="{DA4EC04C-4F27-492B-B7D9-EBCA8972BEAF}">
      <dgm:prSet/>
      <dgm:spPr/>
      <dgm:t>
        <a:bodyPr/>
        <a:lstStyle/>
        <a:p>
          <a:endParaRPr lang="en-US"/>
        </a:p>
      </dgm:t>
    </dgm:pt>
    <dgm:pt modelId="{6B57FDFD-B7EE-4177-8EE5-9AE5806DB5EF}" type="sibTrans" cxnId="{DA4EC04C-4F27-492B-B7D9-EBCA8972BEAF}">
      <dgm:prSet/>
      <dgm:spPr/>
      <dgm:t>
        <a:bodyPr/>
        <a:lstStyle/>
        <a:p>
          <a:endParaRPr lang="en-US"/>
        </a:p>
      </dgm:t>
    </dgm:pt>
    <dgm:pt modelId="{43F703EC-008B-4F87-AB83-3066F677EA33}">
      <dgm:prSet/>
      <dgm:spPr/>
      <dgm:t>
        <a:bodyPr/>
        <a:lstStyle/>
        <a:p>
          <a:endParaRPr lang="en-IN"/>
        </a:p>
      </dgm:t>
    </dgm:pt>
    <dgm:pt modelId="{1B0AC7D7-9AE2-40FE-A45A-46C15A1C75C2}" type="parTrans" cxnId="{00CCD089-2267-4DA6-B694-C66446EDD30A}">
      <dgm:prSet/>
      <dgm:spPr/>
      <dgm:t>
        <a:bodyPr/>
        <a:lstStyle/>
        <a:p>
          <a:endParaRPr lang="en-US"/>
        </a:p>
      </dgm:t>
    </dgm:pt>
    <dgm:pt modelId="{D76D0566-E3D3-42D6-B73D-D7A2F2F5469B}" type="sibTrans" cxnId="{00CCD089-2267-4DA6-B694-C66446EDD30A}">
      <dgm:prSet/>
      <dgm:spPr/>
      <dgm:t>
        <a:bodyPr/>
        <a:lstStyle/>
        <a:p>
          <a:endParaRPr lang="en-US"/>
        </a:p>
      </dgm:t>
    </dgm:pt>
    <dgm:pt modelId="{E7228668-253C-431B-86DA-B8B79A386676}" type="pres">
      <dgm:prSet presAssocID="{DFF74AAC-4859-4F97-BD6C-32790D44EA68}" presName="Name0" presStyleCnt="0">
        <dgm:presLayoutVars>
          <dgm:chMax val="2"/>
          <dgm:chPref val="2"/>
          <dgm:animLvl val="lvl"/>
        </dgm:presLayoutVars>
      </dgm:prSet>
      <dgm:spPr/>
      <dgm:t>
        <a:bodyPr/>
        <a:lstStyle/>
        <a:p>
          <a:endParaRPr lang="en-IN"/>
        </a:p>
      </dgm:t>
    </dgm:pt>
    <dgm:pt modelId="{BD8E3ACA-0A80-481A-AB63-279413792119}" type="pres">
      <dgm:prSet presAssocID="{DFF74AAC-4859-4F97-BD6C-32790D44EA68}" presName="LeftText" presStyleLbl="revTx" presStyleIdx="0" presStyleCnt="0">
        <dgm:presLayoutVars>
          <dgm:bulletEnabled val="1"/>
        </dgm:presLayoutVars>
      </dgm:prSet>
      <dgm:spPr/>
      <dgm:t>
        <a:bodyPr/>
        <a:lstStyle/>
        <a:p>
          <a:endParaRPr lang="en-IN"/>
        </a:p>
      </dgm:t>
    </dgm:pt>
    <dgm:pt modelId="{93E89EAD-2DD5-4DF0-8687-523E2E9E0F03}" type="pres">
      <dgm:prSet presAssocID="{DFF74AAC-4859-4F97-BD6C-32790D44EA68}" presName="LeftNode" presStyleLbl="bgImgPlace1" presStyleIdx="0" presStyleCnt="2">
        <dgm:presLayoutVars>
          <dgm:chMax val="2"/>
          <dgm:chPref val="2"/>
        </dgm:presLayoutVars>
      </dgm:prSet>
      <dgm:spPr/>
      <dgm:t>
        <a:bodyPr/>
        <a:lstStyle/>
        <a:p>
          <a:endParaRPr lang="en-IN"/>
        </a:p>
      </dgm:t>
    </dgm:pt>
    <dgm:pt modelId="{10F72204-773B-42CD-A05B-B310B0F6CE44}" type="pres">
      <dgm:prSet presAssocID="{DFF74AAC-4859-4F97-BD6C-32790D44EA68}" presName="RightText" presStyleLbl="revTx" presStyleIdx="0" presStyleCnt="0">
        <dgm:presLayoutVars>
          <dgm:bulletEnabled val="1"/>
        </dgm:presLayoutVars>
      </dgm:prSet>
      <dgm:spPr/>
      <dgm:t>
        <a:bodyPr/>
        <a:lstStyle/>
        <a:p>
          <a:endParaRPr lang="en-IN"/>
        </a:p>
      </dgm:t>
    </dgm:pt>
    <dgm:pt modelId="{AAAEA52D-3BEE-45A3-B331-9DE2BD326A8F}" type="pres">
      <dgm:prSet presAssocID="{DFF74AAC-4859-4F97-BD6C-32790D44EA68}" presName="RightNode" presStyleLbl="bgImgPlace1" presStyleIdx="1" presStyleCnt="2">
        <dgm:presLayoutVars>
          <dgm:chMax val="0"/>
          <dgm:chPref val="0"/>
        </dgm:presLayoutVars>
      </dgm:prSet>
      <dgm:spPr/>
      <dgm:t>
        <a:bodyPr/>
        <a:lstStyle/>
        <a:p>
          <a:endParaRPr lang="en-IN"/>
        </a:p>
      </dgm:t>
    </dgm:pt>
    <dgm:pt modelId="{4EEC8B70-DF3C-4D23-BFC0-62C80AF31C6D}" type="pres">
      <dgm:prSet presAssocID="{DFF74AAC-4859-4F97-BD6C-32790D44EA68}" presName="TopArrow" presStyleLbl="node1" presStyleIdx="0" presStyleCnt="2"/>
      <dgm:spPr/>
    </dgm:pt>
    <dgm:pt modelId="{7329F295-7DE0-488A-8692-A4A144BCA80D}" type="pres">
      <dgm:prSet presAssocID="{DFF74AAC-4859-4F97-BD6C-32790D44EA68}" presName="BottomArrow" presStyleLbl="node1" presStyleIdx="1" presStyleCnt="2"/>
      <dgm:spPr/>
    </dgm:pt>
  </dgm:ptLst>
  <dgm:cxnLst>
    <dgm:cxn modelId="{FE8ED68D-035B-47F1-87E0-6481DC41FAE4}" type="presOf" srcId="{DD0D0ACB-EF53-4837-8738-261187D8563A}" destId="{93E89EAD-2DD5-4DF0-8687-523E2E9E0F03}" srcOrd="1" destOrd="0" presId="urn:microsoft.com/office/officeart/2009/layout/ReverseList#1"/>
    <dgm:cxn modelId="{116993EE-5E33-4E72-943B-B44AE9DA1EEA}" type="presOf" srcId="{D43B245E-1119-4AD4-A0FF-B5B143FB07C8}" destId="{10F72204-773B-42CD-A05B-B310B0F6CE44}" srcOrd="0" destOrd="0" presId="urn:microsoft.com/office/officeart/2009/layout/ReverseList#1"/>
    <dgm:cxn modelId="{9EF33B28-F946-45DE-BB5A-F19E1FC49D00}" srcId="{DFF74AAC-4859-4F97-BD6C-32790D44EA68}" destId="{DD0D0ACB-EF53-4837-8738-261187D8563A}" srcOrd="0" destOrd="0" parTransId="{2C44F56C-B2E2-40D0-BD6B-2BE41F72CE9C}" sibTransId="{A7A2375D-12C7-4A8D-9D97-CEA92906EC40}"/>
    <dgm:cxn modelId="{678DF7A9-9404-4128-A341-C16D54642798}" type="presOf" srcId="{DFF74AAC-4859-4F97-BD6C-32790D44EA68}" destId="{E7228668-253C-431B-86DA-B8B79A386676}" srcOrd="0" destOrd="0" presId="urn:microsoft.com/office/officeart/2009/layout/ReverseList#1"/>
    <dgm:cxn modelId="{7A2597A2-7AA2-4D21-835E-1697534A5BAA}" type="presOf" srcId="{DD0D0ACB-EF53-4837-8738-261187D8563A}" destId="{BD8E3ACA-0A80-481A-AB63-279413792119}" srcOrd="0" destOrd="0" presId="urn:microsoft.com/office/officeart/2009/layout/ReverseList#1"/>
    <dgm:cxn modelId="{00CCD089-2267-4DA6-B694-C66446EDD30A}" srcId="{DFF74AAC-4859-4F97-BD6C-32790D44EA68}" destId="{43F703EC-008B-4F87-AB83-3066F677EA33}" srcOrd="4" destOrd="0" parTransId="{1B0AC7D7-9AE2-40FE-A45A-46C15A1C75C2}" sibTransId="{D76D0566-E3D3-42D6-B73D-D7A2F2F5469B}"/>
    <dgm:cxn modelId="{DA4EC04C-4F27-492B-B7D9-EBCA8972BEAF}" srcId="{DFF74AAC-4859-4F97-BD6C-32790D44EA68}" destId="{3488C6C2-6F99-4923-ABC0-828E8F0E836B}" srcOrd="3" destOrd="0" parTransId="{D1E2408B-9D52-47F7-8C39-6878286553E5}" sibTransId="{6B57FDFD-B7EE-4177-8EE5-9AE5806DB5EF}"/>
    <dgm:cxn modelId="{ECB41E85-79FD-4130-96EE-2954FADADD63}" srcId="{DFF74AAC-4859-4F97-BD6C-32790D44EA68}" destId="{E4EAF2E4-95D0-42E6-BC75-C69DF79AEA98}" srcOrd="2" destOrd="0" parTransId="{BA53BB90-8E63-4C0F-B481-24114F48E6F0}" sibTransId="{C5713A67-4CE0-4E6F-864E-3A3A3B6EB7F1}"/>
    <dgm:cxn modelId="{6DC3164D-1161-45BD-943F-F2BD19799AE1}" type="presOf" srcId="{D43B245E-1119-4AD4-A0FF-B5B143FB07C8}" destId="{AAAEA52D-3BEE-45A3-B331-9DE2BD326A8F}" srcOrd="1" destOrd="0" presId="urn:microsoft.com/office/officeart/2009/layout/ReverseList#1"/>
    <dgm:cxn modelId="{0C8C6980-BEB4-4EBB-92E2-67A57C8F62BA}" srcId="{DFF74AAC-4859-4F97-BD6C-32790D44EA68}" destId="{D43B245E-1119-4AD4-A0FF-B5B143FB07C8}" srcOrd="1" destOrd="0" parTransId="{60F9E2B0-2BFB-4A6E-B62C-418D0857F09D}" sibTransId="{A0DC8494-7EF6-4EBC-886A-C0722E3298EA}"/>
    <dgm:cxn modelId="{381BC5F0-A886-43DA-ADF5-72B3234D3EA2}" type="presParOf" srcId="{E7228668-253C-431B-86DA-B8B79A386676}" destId="{BD8E3ACA-0A80-481A-AB63-279413792119}" srcOrd="0" destOrd="0" presId="urn:microsoft.com/office/officeart/2009/layout/ReverseList#1"/>
    <dgm:cxn modelId="{5362378A-3438-43F5-B0C5-1FB09EE3D319}" type="presParOf" srcId="{E7228668-253C-431B-86DA-B8B79A386676}" destId="{93E89EAD-2DD5-4DF0-8687-523E2E9E0F03}" srcOrd="1" destOrd="0" presId="urn:microsoft.com/office/officeart/2009/layout/ReverseList#1"/>
    <dgm:cxn modelId="{072D7528-354B-40EA-9C96-9A0739EE56B4}" type="presParOf" srcId="{E7228668-253C-431B-86DA-B8B79A386676}" destId="{10F72204-773B-42CD-A05B-B310B0F6CE44}" srcOrd="2" destOrd="0" presId="urn:microsoft.com/office/officeart/2009/layout/ReverseList#1"/>
    <dgm:cxn modelId="{B9A963F3-9370-4518-A338-FD3813E13E5E}" type="presParOf" srcId="{E7228668-253C-431B-86DA-B8B79A386676}" destId="{AAAEA52D-3BEE-45A3-B331-9DE2BD326A8F}" srcOrd="3" destOrd="0" presId="urn:microsoft.com/office/officeart/2009/layout/ReverseList#1"/>
    <dgm:cxn modelId="{69001796-9213-4C47-A51E-101E13451B35}" type="presParOf" srcId="{E7228668-253C-431B-86DA-B8B79A386676}" destId="{4EEC8B70-DF3C-4D23-BFC0-62C80AF31C6D}" srcOrd="4" destOrd="0" presId="urn:microsoft.com/office/officeart/2009/layout/ReverseList#1"/>
    <dgm:cxn modelId="{C1D71D14-A7CB-4FEF-A3A3-57F7D9C7C1CE}" type="presParOf" srcId="{E7228668-253C-431B-86DA-B8B79A386676}" destId="{7329F295-7DE0-488A-8692-A4A144BCA80D}" srcOrd="5" destOrd="0" presId="urn:microsoft.com/office/officeart/2009/layout/Reverse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C93253-DB29-461B-A1ED-6B76DBAE9910}" type="doc">
      <dgm:prSet loTypeId="urn:microsoft.com/office/officeart/2005/8/layout/matrix3" loCatId="matrix" qsTypeId="urn:microsoft.com/office/officeart/2005/8/quickstyle/3d2#1" qsCatId="3D" csTypeId="urn:microsoft.com/office/officeart/2005/8/colors/accent0_1" csCatId="mainScheme" phldr="1"/>
      <dgm:spPr/>
      <dgm:t>
        <a:bodyPr/>
        <a:lstStyle/>
        <a:p>
          <a:endParaRPr lang="en-US"/>
        </a:p>
      </dgm:t>
    </dgm:pt>
    <dgm:pt modelId="{3A2BB4E7-6C5E-45C1-9646-FD3F08B2323D}">
      <dgm:prSet phldrT="[Text]"/>
      <dgm:spPr/>
      <dgm:t>
        <a:bodyPr/>
        <a:lstStyle/>
        <a:p>
          <a:r>
            <a:rPr lang="en-US" b="1" dirty="0"/>
            <a:t>Keep every receipt</a:t>
          </a:r>
        </a:p>
      </dgm:t>
    </dgm:pt>
    <dgm:pt modelId="{B580EA93-0460-477B-B503-BE933A935FDD}" type="parTrans" cxnId="{D2AFE5DD-5291-49A3-9BC0-AB072444B37A}">
      <dgm:prSet/>
      <dgm:spPr/>
      <dgm:t>
        <a:bodyPr/>
        <a:lstStyle/>
        <a:p>
          <a:endParaRPr lang="en-US"/>
        </a:p>
      </dgm:t>
    </dgm:pt>
    <dgm:pt modelId="{03EF6C20-F903-4E04-802C-AB85A58DC54A}" type="sibTrans" cxnId="{D2AFE5DD-5291-49A3-9BC0-AB072444B37A}">
      <dgm:prSet/>
      <dgm:spPr/>
      <dgm:t>
        <a:bodyPr/>
        <a:lstStyle/>
        <a:p>
          <a:endParaRPr lang="en-US"/>
        </a:p>
      </dgm:t>
    </dgm:pt>
    <dgm:pt modelId="{50DE933C-024F-4456-8659-377ACFA4ABF6}">
      <dgm:prSet phldrT="[Text]"/>
      <dgm:spPr/>
      <dgm:t>
        <a:bodyPr/>
        <a:lstStyle/>
        <a:p>
          <a:r>
            <a:rPr lang="en-US" b="1" dirty="0"/>
            <a:t>Record every expenses daily</a:t>
          </a:r>
        </a:p>
      </dgm:t>
    </dgm:pt>
    <dgm:pt modelId="{0C1A4D67-EC1C-4379-839F-43EB2BD9AD91}" type="parTrans" cxnId="{C5EAFFEE-80F1-401D-9654-A19F6136C85D}">
      <dgm:prSet/>
      <dgm:spPr/>
      <dgm:t>
        <a:bodyPr/>
        <a:lstStyle/>
        <a:p>
          <a:endParaRPr lang="en-US"/>
        </a:p>
      </dgm:t>
    </dgm:pt>
    <dgm:pt modelId="{2B306739-A60D-4A9D-9ED2-3C4DF53B2050}" type="sibTrans" cxnId="{C5EAFFEE-80F1-401D-9654-A19F6136C85D}">
      <dgm:prSet/>
      <dgm:spPr/>
      <dgm:t>
        <a:bodyPr/>
        <a:lstStyle/>
        <a:p>
          <a:endParaRPr lang="en-US"/>
        </a:p>
      </dgm:t>
    </dgm:pt>
    <dgm:pt modelId="{FBE0BADF-A6AF-4A91-94EB-60B14E818C8B}">
      <dgm:prSet phldrT="[Text]"/>
      <dgm:spPr/>
      <dgm:t>
        <a:bodyPr/>
        <a:lstStyle/>
        <a:p>
          <a:r>
            <a:rPr lang="en-US" b="1" dirty="0"/>
            <a:t>Total your expense at the end of the month</a:t>
          </a:r>
          <a:endParaRPr lang="en-US" dirty="0"/>
        </a:p>
      </dgm:t>
    </dgm:pt>
    <dgm:pt modelId="{60CDFBD1-8640-4835-A21D-9ACF6158AEF0}" type="parTrans" cxnId="{113F98F8-48A5-4608-B15C-3CE59223D453}">
      <dgm:prSet/>
      <dgm:spPr/>
      <dgm:t>
        <a:bodyPr/>
        <a:lstStyle/>
        <a:p>
          <a:endParaRPr lang="en-US"/>
        </a:p>
      </dgm:t>
    </dgm:pt>
    <dgm:pt modelId="{6110C721-E8B9-4240-B13B-BBCFC9E6B267}" type="sibTrans" cxnId="{113F98F8-48A5-4608-B15C-3CE59223D453}">
      <dgm:prSet/>
      <dgm:spPr/>
      <dgm:t>
        <a:bodyPr/>
        <a:lstStyle/>
        <a:p>
          <a:endParaRPr lang="en-US"/>
        </a:p>
      </dgm:t>
    </dgm:pt>
    <dgm:pt modelId="{E3AE2009-6BEC-482E-89EB-141D0F1DAA29}">
      <dgm:prSet phldrT="[Text]"/>
      <dgm:spPr/>
      <dgm:t>
        <a:bodyPr/>
        <a:lstStyle/>
        <a:p>
          <a:r>
            <a:rPr lang="en-US" b="1" dirty="0"/>
            <a:t>Do this for three months</a:t>
          </a:r>
          <a:endParaRPr lang="en-US" dirty="0"/>
        </a:p>
      </dgm:t>
    </dgm:pt>
    <dgm:pt modelId="{3B4B9248-BF4A-4A8A-86C3-1B8E9FA7723B}" type="parTrans" cxnId="{E210163E-F719-441E-8359-39C147B4BF00}">
      <dgm:prSet/>
      <dgm:spPr/>
      <dgm:t>
        <a:bodyPr/>
        <a:lstStyle/>
        <a:p>
          <a:endParaRPr lang="en-US"/>
        </a:p>
      </dgm:t>
    </dgm:pt>
    <dgm:pt modelId="{26D9A579-DF3D-4820-9370-61CB4C4F25B4}" type="sibTrans" cxnId="{E210163E-F719-441E-8359-39C147B4BF00}">
      <dgm:prSet/>
      <dgm:spPr/>
      <dgm:t>
        <a:bodyPr/>
        <a:lstStyle/>
        <a:p>
          <a:endParaRPr lang="en-US"/>
        </a:p>
      </dgm:t>
    </dgm:pt>
    <dgm:pt modelId="{F0EDF958-B61D-4404-B65D-9357554341AD}" type="pres">
      <dgm:prSet presAssocID="{7BC93253-DB29-461B-A1ED-6B76DBAE9910}" presName="matrix" presStyleCnt="0">
        <dgm:presLayoutVars>
          <dgm:chMax val="1"/>
          <dgm:dir/>
          <dgm:resizeHandles val="exact"/>
        </dgm:presLayoutVars>
      </dgm:prSet>
      <dgm:spPr/>
      <dgm:t>
        <a:bodyPr/>
        <a:lstStyle/>
        <a:p>
          <a:endParaRPr lang="en-IN"/>
        </a:p>
      </dgm:t>
    </dgm:pt>
    <dgm:pt modelId="{960921A4-255E-441D-8201-E24ED4066141}" type="pres">
      <dgm:prSet presAssocID="{7BC93253-DB29-461B-A1ED-6B76DBAE9910}" presName="diamond" presStyleLbl="bgShp" presStyleIdx="0" presStyleCnt="1" custScaleX="107325" custScaleY="100000" custLinFactNeighborX="10609"/>
      <dgm:spPr/>
    </dgm:pt>
    <dgm:pt modelId="{B2284AE0-9B7C-4C2B-8B0C-EC5972461695}" type="pres">
      <dgm:prSet presAssocID="{7BC93253-DB29-461B-A1ED-6B76DBAE9910}" presName="quad1" presStyleLbl="node1" presStyleIdx="0" presStyleCnt="4" custScaleX="147305">
        <dgm:presLayoutVars>
          <dgm:chMax val="0"/>
          <dgm:chPref val="0"/>
          <dgm:bulletEnabled val="1"/>
        </dgm:presLayoutVars>
      </dgm:prSet>
      <dgm:spPr/>
      <dgm:t>
        <a:bodyPr/>
        <a:lstStyle/>
        <a:p>
          <a:endParaRPr lang="en-IN"/>
        </a:p>
      </dgm:t>
    </dgm:pt>
    <dgm:pt modelId="{055F9A66-71DA-465A-ACB0-DF9A038CD465}" type="pres">
      <dgm:prSet presAssocID="{7BC93253-DB29-461B-A1ED-6B76DBAE9910}" presName="quad2" presStyleLbl="node1" presStyleIdx="1" presStyleCnt="4" custScaleX="155727" custLinFactNeighborX="67621" custLinFactNeighborY="-3857">
        <dgm:presLayoutVars>
          <dgm:chMax val="0"/>
          <dgm:chPref val="0"/>
          <dgm:bulletEnabled val="1"/>
        </dgm:presLayoutVars>
      </dgm:prSet>
      <dgm:spPr/>
      <dgm:t>
        <a:bodyPr/>
        <a:lstStyle/>
        <a:p>
          <a:endParaRPr lang="en-IN"/>
        </a:p>
      </dgm:t>
    </dgm:pt>
    <dgm:pt modelId="{BBFFC8B8-FAB3-43B3-BF8A-8142FB0EBE5D}" type="pres">
      <dgm:prSet presAssocID="{7BC93253-DB29-461B-A1ED-6B76DBAE9910}" presName="quad3" presStyleLbl="node1" presStyleIdx="2" presStyleCnt="4" custScaleX="147305">
        <dgm:presLayoutVars>
          <dgm:chMax val="0"/>
          <dgm:chPref val="0"/>
          <dgm:bulletEnabled val="1"/>
        </dgm:presLayoutVars>
      </dgm:prSet>
      <dgm:spPr/>
      <dgm:t>
        <a:bodyPr/>
        <a:lstStyle/>
        <a:p>
          <a:endParaRPr lang="en-IN"/>
        </a:p>
      </dgm:t>
    </dgm:pt>
    <dgm:pt modelId="{24C9CA71-1967-449C-BB5E-579A14D62663}" type="pres">
      <dgm:prSet presAssocID="{7BC93253-DB29-461B-A1ED-6B76DBAE9910}" presName="quad4" presStyleLbl="node1" presStyleIdx="3" presStyleCnt="4" custScaleX="148711" custScaleY="96417" custLinFactNeighborX="69960" custLinFactNeighborY="-99">
        <dgm:presLayoutVars>
          <dgm:chMax val="0"/>
          <dgm:chPref val="0"/>
          <dgm:bulletEnabled val="1"/>
        </dgm:presLayoutVars>
      </dgm:prSet>
      <dgm:spPr/>
      <dgm:t>
        <a:bodyPr/>
        <a:lstStyle/>
        <a:p>
          <a:endParaRPr lang="en-IN"/>
        </a:p>
      </dgm:t>
    </dgm:pt>
  </dgm:ptLst>
  <dgm:cxnLst>
    <dgm:cxn modelId="{E210163E-F719-441E-8359-39C147B4BF00}" srcId="{7BC93253-DB29-461B-A1ED-6B76DBAE9910}" destId="{E3AE2009-6BEC-482E-89EB-141D0F1DAA29}" srcOrd="3" destOrd="0" parTransId="{3B4B9248-BF4A-4A8A-86C3-1B8E9FA7723B}" sibTransId="{26D9A579-DF3D-4820-9370-61CB4C4F25B4}"/>
    <dgm:cxn modelId="{3DEF8E46-AFFB-4C05-A68B-7FEC65CD51E0}" type="presOf" srcId="{7BC93253-DB29-461B-A1ED-6B76DBAE9910}" destId="{F0EDF958-B61D-4404-B65D-9357554341AD}" srcOrd="0" destOrd="0" presId="urn:microsoft.com/office/officeart/2005/8/layout/matrix3"/>
    <dgm:cxn modelId="{113F98F8-48A5-4608-B15C-3CE59223D453}" srcId="{7BC93253-DB29-461B-A1ED-6B76DBAE9910}" destId="{FBE0BADF-A6AF-4A91-94EB-60B14E818C8B}" srcOrd="2" destOrd="0" parTransId="{60CDFBD1-8640-4835-A21D-9ACF6158AEF0}" sibTransId="{6110C721-E8B9-4240-B13B-BBCFC9E6B267}"/>
    <dgm:cxn modelId="{84FDE5E2-D93E-44B6-898D-77B8011C5511}" type="presOf" srcId="{FBE0BADF-A6AF-4A91-94EB-60B14E818C8B}" destId="{BBFFC8B8-FAB3-43B3-BF8A-8142FB0EBE5D}" srcOrd="0" destOrd="0" presId="urn:microsoft.com/office/officeart/2005/8/layout/matrix3"/>
    <dgm:cxn modelId="{A2704A3F-39B5-40A3-98E0-3ED7E2992981}" type="presOf" srcId="{50DE933C-024F-4456-8659-377ACFA4ABF6}" destId="{055F9A66-71DA-465A-ACB0-DF9A038CD465}" srcOrd="0" destOrd="0" presId="urn:microsoft.com/office/officeart/2005/8/layout/matrix3"/>
    <dgm:cxn modelId="{D2AFE5DD-5291-49A3-9BC0-AB072444B37A}" srcId="{7BC93253-DB29-461B-A1ED-6B76DBAE9910}" destId="{3A2BB4E7-6C5E-45C1-9646-FD3F08B2323D}" srcOrd="0" destOrd="0" parTransId="{B580EA93-0460-477B-B503-BE933A935FDD}" sibTransId="{03EF6C20-F903-4E04-802C-AB85A58DC54A}"/>
    <dgm:cxn modelId="{C5EAFFEE-80F1-401D-9654-A19F6136C85D}" srcId="{7BC93253-DB29-461B-A1ED-6B76DBAE9910}" destId="{50DE933C-024F-4456-8659-377ACFA4ABF6}" srcOrd="1" destOrd="0" parTransId="{0C1A4D67-EC1C-4379-839F-43EB2BD9AD91}" sibTransId="{2B306739-A60D-4A9D-9ED2-3C4DF53B2050}"/>
    <dgm:cxn modelId="{FA0FC612-7278-42F0-8118-6D1992C53C06}" type="presOf" srcId="{3A2BB4E7-6C5E-45C1-9646-FD3F08B2323D}" destId="{B2284AE0-9B7C-4C2B-8B0C-EC5972461695}" srcOrd="0" destOrd="0" presId="urn:microsoft.com/office/officeart/2005/8/layout/matrix3"/>
    <dgm:cxn modelId="{2A80112C-CCD5-4EB3-9DC5-6A108A1FFA63}" type="presOf" srcId="{E3AE2009-6BEC-482E-89EB-141D0F1DAA29}" destId="{24C9CA71-1967-449C-BB5E-579A14D62663}" srcOrd="0" destOrd="0" presId="urn:microsoft.com/office/officeart/2005/8/layout/matrix3"/>
    <dgm:cxn modelId="{58CC214B-A10B-4213-B8E5-70A0180AB546}" type="presParOf" srcId="{F0EDF958-B61D-4404-B65D-9357554341AD}" destId="{960921A4-255E-441D-8201-E24ED4066141}" srcOrd="0" destOrd="0" presId="urn:microsoft.com/office/officeart/2005/8/layout/matrix3"/>
    <dgm:cxn modelId="{558F4BA5-2A02-46E8-96A2-5220BF6B52CF}" type="presParOf" srcId="{F0EDF958-B61D-4404-B65D-9357554341AD}" destId="{B2284AE0-9B7C-4C2B-8B0C-EC5972461695}" srcOrd="1" destOrd="0" presId="urn:microsoft.com/office/officeart/2005/8/layout/matrix3"/>
    <dgm:cxn modelId="{E8025861-D9DE-4AF2-A9C0-09770DE09F18}" type="presParOf" srcId="{F0EDF958-B61D-4404-B65D-9357554341AD}" destId="{055F9A66-71DA-465A-ACB0-DF9A038CD465}" srcOrd="2" destOrd="0" presId="urn:microsoft.com/office/officeart/2005/8/layout/matrix3"/>
    <dgm:cxn modelId="{ECD19F7A-C4E0-4A89-8BAF-EB9B9F9F90E7}" type="presParOf" srcId="{F0EDF958-B61D-4404-B65D-9357554341AD}" destId="{BBFFC8B8-FAB3-43B3-BF8A-8142FB0EBE5D}" srcOrd="3" destOrd="0" presId="urn:microsoft.com/office/officeart/2005/8/layout/matrix3"/>
    <dgm:cxn modelId="{3D663B57-5945-4C6C-8241-42E51F62D396}" type="presParOf" srcId="{F0EDF958-B61D-4404-B65D-9357554341AD}" destId="{24C9CA71-1967-449C-BB5E-579A14D6266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2F2EBD-E0E6-44B0-A56F-81ACCADCCAD0}"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912DA9E0-90F5-46FD-AA36-29A0E096F975}">
      <dgm:prSet phldrT="[Text]"/>
      <dgm:spPr>
        <a:ln w="28575">
          <a:solidFill>
            <a:srgbClr val="002060"/>
          </a:solidFill>
        </a:ln>
      </dgm:spPr>
      <dgm:t>
        <a:bodyPr/>
        <a:lstStyle/>
        <a:p>
          <a:pPr algn="just"/>
          <a:r>
            <a:rPr lang="en-US" dirty="0"/>
            <a:t>If it is positive, you have a surplus. Congratulations! With the extra money you must pay off any debt or loan if you have. Otherwise you can increase your monthly savings amount or invest for future</a:t>
          </a:r>
        </a:p>
      </dgm:t>
    </dgm:pt>
    <dgm:pt modelId="{EAC6909C-B865-4143-9FFE-5DFC3D438125}" type="parTrans" cxnId="{F3D19A8A-7ECA-4B0C-96B0-51CD67F2F699}">
      <dgm:prSet/>
      <dgm:spPr/>
      <dgm:t>
        <a:bodyPr/>
        <a:lstStyle/>
        <a:p>
          <a:endParaRPr lang="en-US"/>
        </a:p>
      </dgm:t>
    </dgm:pt>
    <dgm:pt modelId="{A7F88F11-90F7-449F-AE58-A98665E9CC89}" type="sibTrans" cxnId="{F3D19A8A-7ECA-4B0C-96B0-51CD67F2F699}">
      <dgm:prSet/>
      <dgm:spPr/>
      <dgm:t>
        <a:bodyPr/>
        <a:lstStyle/>
        <a:p>
          <a:endParaRPr lang="en-US"/>
        </a:p>
      </dgm:t>
    </dgm:pt>
    <dgm:pt modelId="{EB39DF95-0219-4A29-B7A7-3152D0822B3B}">
      <dgm:prSet phldrT="[Text]"/>
      <dgm:spPr>
        <a:ln w="28575">
          <a:solidFill>
            <a:srgbClr val="002060"/>
          </a:solidFill>
        </a:ln>
      </dgm:spPr>
      <dgm:t>
        <a:bodyPr/>
        <a:lstStyle/>
        <a:p>
          <a:pPr algn="just"/>
          <a:r>
            <a:rPr lang="en-US" dirty="0"/>
            <a:t>If it is negative, you have a deficit. You need to increase your income to balance your budget. Reduce your expenses by focusing on what are your needs rather than wants.</a:t>
          </a:r>
        </a:p>
      </dgm:t>
    </dgm:pt>
    <dgm:pt modelId="{9F9D633B-E941-41B6-A715-555A84EABB02}" type="parTrans" cxnId="{7C131E41-E101-450C-BEE3-EB7FD158E859}">
      <dgm:prSet/>
      <dgm:spPr/>
      <dgm:t>
        <a:bodyPr/>
        <a:lstStyle/>
        <a:p>
          <a:endParaRPr lang="en-US"/>
        </a:p>
      </dgm:t>
    </dgm:pt>
    <dgm:pt modelId="{476DD2FC-B945-4823-85DC-CEC9CBC7EAEB}" type="sibTrans" cxnId="{7C131E41-E101-450C-BEE3-EB7FD158E859}">
      <dgm:prSet/>
      <dgm:spPr/>
      <dgm:t>
        <a:bodyPr/>
        <a:lstStyle/>
        <a:p>
          <a:endParaRPr lang="en-US"/>
        </a:p>
      </dgm:t>
    </dgm:pt>
    <dgm:pt modelId="{32DDF9BE-1B45-4DD1-A87A-05049A408361}" type="pres">
      <dgm:prSet presAssocID="{742F2EBD-E0E6-44B0-A56F-81ACCADCCAD0}" presName="Name0" presStyleCnt="0">
        <dgm:presLayoutVars>
          <dgm:dir/>
          <dgm:resizeHandles val="exact"/>
        </dgm:presLayoutVars>
      </dgm:prSet>
      <dgm:spPr/>
      <dgm:t>
        <a:bodyPr/>
        <a:lstStyle/>
        <a:p>
          <a:endParaRPr lang="en-IN"/>
        </a:p>
      </dgm:t>
    </dgm:pt>
    <dgm:pt modelId="{15CBCD07-F3D8-4838-8BAC-7B3F6F55A728}" type="pres">
      <dgm:prSet presAssocID="{912DA9E0-90F5-46FD-AA36-29A0E096F975}" presName="composite" presStyleCnt="0"/>
      <dgm:spPr/>
    </dgm:pt>
    <dgm:pt modelId="{4A32CECB-38A5-4AF8-8EEF-3616B11E5CC3}" type="pres">
      <dgm:prSet presAssocID="{912DA9E0-90F5-46FD-AA36-29A0E096F975}" presName="rect1" presStyleLbl="trAlignAcc1" presStyleIdx="0" presStyleCnt="2" custScaleY="77385">
        <dgm:presLayoutVars>
          <dgm:bulletEnabled val="1"/>
        </dgm:presLayoutVars>
      </dgm:prSet>
      <dgm:spPr/>
      <dgm:t>
        <a:bodyPr/>
        <a:lstStyle/>
        <a:p>
          <a:endParaRPr lang="en-IN"/>
        </a:p>
      </dgm:t>
    </dgm:pt>
    <dgm:pt modelId="{AD611255-4D2F-4D8E-8A1C-F76BF88E2EAB}" type="pres">
      <dgm:prSet presAssocID="{912DA9E0-90F5-46FD-AA36-29A0E096F975}" presName="rect2" presStyleLbl="fgImgPlace1" presStyleIdx="0" presStyleCnt="2" custScaleX="114961" custScaleY="73729" custLinFactNeighborY="1122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38FDCAC-9EBC-46CD-8304-D79235B39CCF}" type="pres">
      <dgm:prSet presAssocID="{A7F88F11-90F7-449F-AE58-A98665E9CC89}" presName="sibTrans" presStyleCnt="0"/>
      <dgm:spPr/>
    </dgm:pt>
    <dgm:pt modelId="{EA7817BD-123F-422A-8F76-FECF4EDCDDB8}" type="pres">
      <dgm:prSet presAssocID="{EB39DF95-0219-4A29-B7A7-3152D0822B3B}" presName="composite" presStyleCnt="0"/>
      <dgm:spPr/>
    </dgm:pt>
    <dgm:pt modelId="{A0B90655-30B6-4050-BA4F-10DE3E8EDA1F}" type="pres">
      <dgm:prSet presAssocID="{EB39DF95-0219-4A29-B7A7-3152D0822B3B}" presName="rect1" presStyleLbl="trAlignAcc1" presStyleIdx="1" presStyleCnt="2" custScaleY="64496" custLinFactNeighborX="17" custLinFactNeighborY="-20211">
        <dgm:presLayoutVars>
          <dgm:bulletEnabled val="1"/>
        </dgm:presLayoutVars>
      </dgm:prSet>
      <dgm:spPr/>
      <dgm:t>
        <a:bodyPr/>
        <a:lstStyle/>
        <a:p>
          <a:endParaRPr lang="en-IN"/>
        </a:p>
      </dgm:t>
    </dgm:pt>
    <dgm:pt modelId="{F079DF60-AB19-48C3-8982-D3BE1F3304C1}" type="pres">
      <dgm:prSet presAssocID="{EB39DF95-0219-4A29-B7A7-3152D0822B3B}" presName="rect2" presStyleLbl="fgImgPlace1" presStyleIdx="1" presStyleCnt="2" custScaleX="115733" custScaleY="60387" custLinFactNeighborX="-86" custLinFactNeighborY="-7150"/>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Lst>
  <dgm:cxnLst>
    <dgm:cxn modelId="{325DAA78-6E4C-46A2-8E79-9EA6F72A80C4}" type="presOf" srcId="{742F2EBD-E0E6-44B0-A56F-81ACCADCCAD0}" destId="{32DDF9BE-1B45-4DD1-A87A-05049A408361}" srcOrd="0" destOrd="0" presId="urn:microsoft.com/office/officeart/2008/layout/PictureStrips"/>
    <dgm:cxn modelId="{F3D19A8A-7ECA-4B0C-96B0-51CD67F2F699}" srcId="{742F2EBD-E0E6-44B0-A56F-81ACCADCCAD0}" destId="{912DA9E0-90F5-46FD-AA36-29A0E096F975}" srcOrd="0" destOrd="0" parTransId="{EAC6909C-B865-4143-9FFE-5DFC3D438125}" sibTransId="{A7F88F11-90F7-449F-AE58-A98665E9CC89}"/>
    <dgm:cxn modelId="{6C2BD76D-3A94-4E40-8ADD-DC9FD6DCB4A1}" type="presOf" srcId="{EB39DF95-0219-4A29-B7A7-3152D0822B3B}" destId="{A0B90655-30B6-4050-BA4F-10DE3E8EDA1F}" srcOrd="0" destOrd="0" presId="urn:microsoft.com/office/officeart/2008/layout/PictureStrips"/>
    <dgm:cxn modelId="{65D85A83-BF79-4239-A152-E30686154DCA}" type="presOf" srcId="{912DA9E0-90F5-46FD-AA36-29A0E096F975}" destId="{4A32CECB-38A5-4AF8-8EEF-3616B11E5CC3}" srcOrd="0" destOrd="0" presId="urn:microsoft.com/office/officeart/2008/layout/PictureStrips"/>
    <dgm:cxn modelId="{7C131E41-E101-450C-BEE3-EB7FD158E859}" srcId="{742F2EBD-E0E6-44B0-A56F-81ACCADCCAD0}" destId="{EB39DF95-0219-4A29-B7A7-3152D0822B3B}" srcOrd="1" destOrd="0" parTransId="{9F9D633B-E941-41B6-A715-555A84EABB02}" sibTransId="{476DD2FC-B945-4823-85DC-CEC9CBC7EAEB}"/>
    <dgm:cxn modelId="{F21FD7A4-F385-4757-BD59-E1CB8A9D1CDE}" type="presParOf" srcId="{32DDF9BE-1B45-4DD1-A87A-05049A408361}" destId="{15CBCD07-F3D8-4838-8BAC-7B3F6F55A728}" srcOrd="0" destOrd="0" presId="urn:microsoft.com/office/officeart/2008/layout/PictureStrips"/>
    <dgm:cxn modelId="{75919FB5-D8B5-4F0F-A91E-7997F220C33C}" type="presParOf" srcId="{15CBCD07-F3D8-4838-8BAC-7B3F6F55A728}" destId="{4A32CECB-38A5-4AF8-8EEF-3616B11E5CC3}" srcOrd="0" destOrd="0" presId="urn:microsoft.com/office/officeart/2008/layout/PictureStrips"/>
    <dgm:cxn modelId="{B827A6F4-4C94-412C-9726-0ACC8CC20FD2}" type="presParOf" srcId="{15CBCD07-F3D8-4838-8BAC-7B3F6F55A728}" destId="{AD611255-4D2F-4D8E-8A1C-F76BF88E2EAB}" srcOrd="1" destOrd="0" presId="urn:microsoft.com/office/officeart/2008/layout/PictureStrips"/>
    <dgm:cxn modelId="{DC21D940-E284-40AC-8938-4649D71C0B9A}" type="presParOf" srcId="{32DDF9BE-1B45-4DD1-A87A-05049A408361}" destId="{838FDCAC-9EBC-46CD-8304-D79235B39CCF}" srcOrd="1" destOrd="0" presId="urn:microsoft.com/office/officeart/2008/layout/PictureStrips"/>
    <dgm:cxn modelId="{3DB5D404-6954-4A02-8CBB-3A03F0C880A8}" type="presParOf" srcId="{32DDF9BE-1B45-4DD1-A87A-05049A408361}" destId="{EA7817BD-123F-422A-8F76-FECF4EDCDDB8}" srcOrd="2" destOrd="0" presId="urn:microsoft.com/office/officeart/2008/layout/PictureStrips"/>
    <dgm:cxn modelId="{57E74072-2C48-4450-BE76-977B5F945FD7}" type="presParOf" srcId="{EA7817BD-123F-422A-8F76-FECF4EDCDDB8}" destId="{A0B90655-30B6-4050-BA4F-10DE3E8EDA1F}" srcOrd="0" destOrd="0" presId="urn:microsoft.com/office/officeart/2008/layout/PictureStrips"/>
    <dgm:cxn modelId="{066D5F78-B594-4CD5-A230-66BC51F6A25B}" type="presParOf" srcId="{EA7817BD-123F-422A-8F76-FECF4EDCDDB8}" destId="{F079DF60-AB19-48C3-8982-D3BE1F3304C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41AD1-EB53-440D-B202-F9BB6D778882}" type="doc">
      <dgm:prSet loTypeId="urn:microsoft.com/office/officeart/2005/8/layout/pyramid1" loCatId="pyramid" qsTypeId="urn:microsoft.com/office/officeart/2005/8/quickstyle/3d4" qsCatId="3D" csTypeId="urn:microsoft.com/office/officeart/2005/8/colors/colorful4" csCatId="colorful" phldr="1"/>
      <dgm:spPr/>
    </dgm:pt>
    <dgm:pt modelId="{4B50CA69-C0D2-45D4-8F22-A514CF515E35}">
      <dgm:prSet phldrT="[Text]" custT="1"/>
      <dgm:spPr/>
      <dgm:t>
        <a:bodyPr/>
        <a:lstStyle/>
        <a:p>
          <a:endParaRPr lang="en-US" sz="1100"/>
        </a:p>
        <a:p>
          <a:r>
            <a:rPr lang="en-US" sz="700" b="1">
              <a:latin typeface="Arial" panose="020B0604020202020204" pitchFamily="34" charset="0"/>
              <a:cs typeface="Arial" panose="020B0604020202020204" pitchFamily="34" charset="0"/>
            </a:rPr>
            <a:t>SHORT</a:t>
          </a:r>
          <a:r>
            <a:rPr lang="en-US" sz="1000" b="1">
              <a:latin typeface="Arial" panose="020B0604020202020204" pitchFamily="34" charset="0"/>
              <a:cs typeface="Arial" panose="020B0604020202020204" pitchFamily="34" charset="0"/>
            </a:rPr>
            <a:t>                     </a:t>
          </a:r>
          <a:r>
            <a:rPr lang="en-US" sz="700" b="1">
              <a:latin typeface="Arial" panose="020B0604020202020204" pitchFamily="34" charset="0"/>
              <a:cs typeface="Arial" panose="020B0604020202020204" pitchFamily="34" charset="0"/>
            </a:rPr>
            <a:t>TERM</a:t>
          </a:r>
          <a:endParaRPr lang="en-US" sz="700" b="1" dirty="0">
            <a:latin typeface="Arial" panose="020B0604020202020204" pitchFamily="34" charset="0"/>
            <a:cs typeface="Arial" panose="020B0604020202020204" pitchFamily="34" charset="0"/>
          </a:endParaRPr>
        </a:p>
      </dgm:t>
    </dgm:pt>
    <dgm:pt modelId="{566C5793-30AE-40BE-8596-54093B782495}" type="parTrans" cxnId="{A6A87A61-46BA-4BA7-890A-271DF857DC05}">
      <dgm:prSet/>
      <dgm:spPr/>
      <dgm:t>
        <a:bodyPr/>
        <a:lstStyle/>
        <a:p>
          <a:endParaRPr lang="en-US"/>
        </a:p>
      </dgm:t>
    </dgm:pt>
    <dgm:pt modelId="{56B00999-F4DB-4F3B-A0F2-B50ABB02A144}" type="sibTrans" cxnId="{A6A87A61-46BA-4BA7-890A-271DF857DC05}">
      <dgm:prSet/>
      <dgm:spPr/>
      <dgm:t>
        <a:bodyPr/>
        <a:lstStyle/>
        <a:p>
          <a:endParaRPr lang="en-US"/>
        </a:p>
      </dgm:t>
    </dgm:pt>
    <dgm:pt modelId="{3681F83D-86EC-4796-A6BF-365BF5F162DC}">
      <dgm:prSet phldrT="[Text]" custT="1"/>
      <dgm:spPr/>
      <dgm:t>
        <a:bodyPr/>
        <a:lstStyle/>
        <a:p>
          <a:r>
            <a:rPr lang="en-US" sz="900" b="1">
              <a:latin typeface="Arial" panose="020B0604020202020204" pitchFamily="34" charset="0"/>
              <a:cs typeface="Arial" panose="020B0604020202020204" pitchFamily="34" charset="0"/>
            </a:rPr>
            <a:t>MEDIUM TERM</a:t>
          </a:r>
        </a:p>
      </dgm:t>
    </dgm:pt>
    <dgm:pt modelId="{90CCBD2C-A8AA-471A-A365-081C380C5B24}" type="parTrans" cxnId="{5B30666E-DADE-47F9-8EFC-B63B13908027}">
      <dgm:prSet/>
      <dgm:spPr/>
      <dgm:t>
        <a:bodyPr/>
        <a:lstStyle/>
        <a:p>
          <a:endParaRPr lang="en-US"/>
        </a:p>
      </dgm:t>
    </dgm:pt>
    <dgm:pt modelId="{8C9FD51A-97A6-4509-AAB3-7B218357A845}" type="sibTrans" cxnId="{5B30666E-DADE-47F9-8EFC-B63B13908027}">
      <dgm:prSet/>
      <dgm:spPr/>
      <dgm:t>
        <a:bodyPr/>
        <a:lstStyle/>
        <a:p>
          <a:endParaRPr lang="en-US"/>
        </a:p>
      </dgm:t>
    </dgm:pt>
    <dgm:pt modelId="{332238E4-7644-4A42-80B7-9B4C3CC383BF}">
      <dgm:prSet phldrT="[Text]" custT="1"/>
      <dgm:spPr/>
      <dgm:t>
        <a:bodyPr/>
        <a:lstStyle/>
        <a:p>
          <a:pPr algn="ctr"/>
          <a:r>
            <a:rPr lang="en-US" sz="1200" b="1">
              <a:latin typeface="Arial" panose="020B0604020202020204" pitchFamily="34" charset="0"/>
              <a:cs typeface="Arial" panose="020B0604020202020204" pitchFamily="34" charset="0"/>
            </a:rPr>
            <a:t>LONG TERM</a:t>
          </a:r>
        </a:p>
      </dgm:t>
    </dgm:pt>
    <dgm:pt modelId="{645C4734-AC50-45F9-8DC3-1D8372EDE6F5}" type="parTrans" cxnId="{7264FD9D-F766-4603-BC16-DB43EF3492B8}">
      <dgm:prSet/>
      <dgm:spPr/>
      <dgm:t>
        <a:bodyPr/>
        <a:lstStyle/>
        <a:p>
          <a:endParaRPr lang="en-US"/>
        </a:p>
      </dgm:t>
    </dgm:pt>
    <dgm:pt modelId="{F466F608-1DB4-478F-9B96-471886EB42DB}" type="sibTrans" cxnId="{7264FD9D-F766-4603-BC16-DB43EF3492B8}">
      <dgm:prSet/>
      <dgm:spPr/>
      <dgm:t>
        <a:bodyPr/>
        <a:lstStyle/>
        <a:p>
          <a:endParaRPr lang="en-US"/>
        </a:p>
      </dgm:t>
    </dgm:pt>
    <dgm:pt modelId="{67282177-5DEF-49EF-960F-DB53CF650C93}" type="pres">
      <dgm:prSet presAssocID="{F6841AD1-EB53-440D-B202-F9BB6D778882}" presName="Name0" presStyleCnt="0">
        <dgm:presLayoutVars>
          <dgm:dir/>
          <dgm:animLvl val="lvl"/>
          <dgm:resizeHandles val="exact"/>
        </dgm:presLayoutVars>
      </dgm:prSet>
      <dgm:spPr/>
    </dgm:pt>
    <dgm:pt modelId="{EEBDA17D-CF35-4FFD-B438-5A45F7D4CAEA}" type="pres">
      <dgm:prSet presAssocID="{4B50CA69-C0D2-45D4-8F22-A514CF515E35}" presName="Name8" presStyleCnt="0"/>
      <dgm:spPr/>
    </dgm:pt>
    <dgm:pt modelId="{9ACF8D08-7DFF-48BB-9D61-224BC0C23E12}" type="pres">
      <dgm:prSet presAssocID="{4B50CA69-C0D2-45D4-8F22-A514CF515E35}" presName="level" presStyleLbl="node1" presStyleIdx="0" presStyleCnt="3" custScaleY="110530">
        <dgm:presLayoutVars>
          <dgm:chMax val="1"/>
          <dgm:bulletEnabled val="1"/>
        </dgm:presLayoutVars>
      </dgm:prSet>
      <dgm:spPr/>
      <dgm:t>
        <a:bodyPr/>
        <a:lstStyle/>
        <a:p>
          <a:endParaRPr lang="en-IN"/>
        </a:p>
      </dgm:t>
    </dgm:pt>
    <dgm:pt modelId="{4A44508C-2744-4150-B9BB-625766361548}" type="pres">
      <dgm:prSet presAssocID="{4B50CA69-C0D2-45D4-8F22-A514CF515E35}" presName="levelTx" presStyleLbl="revTx" presStyleIdx="0" presStyleCnt="0">
        <dgm:presLayoutVars>
          <dgm:chMax val="1"/>
          <dgm:bulletEnabled val="1"/>
        </dgm:presLayoutVars>
      </dgm:prSet>
      <dgm:spPr/>
      <dgm:t>
        <a:bodyPr/>
        <a:lstStyle/>
        <a:p>
          <a:endParaRPr lang="en-IN"/>
        </a:p>
      </dgm:t>
    </dgm:pt>
    <dgm:pt modelId="{4613C3C7-7932-4C8F-B22B-0B1957BB9230}" type="pres">
      <dgm:prSet presAssocID="{3681F83D-86EC-4796-A6BF-365BF5F162DC}" presName="Name8" presStyleCnt="0"/>
      <dgm:spPr/>
    </dgm:pt>
    <dgm:pt modelId="{14970ADC-E0AE-4A92-8D99-B1429AEE5AED}" type="pres">
      <dgm:prSet presAssocID="{3681F83D-86EC-4796-A6BF-365BF5F162DC}" presName="level" presStyleLbl="node1" presStyleIdx="1" presStyleCnt="3" custScaleY="65803">
        <dgm:presLayoutVars>
          <dgm:chMax val="1"/>
          <dgm:bulletEnabled val="1"/>
        </dgm:presLayoutVars>
      </dgm:prSet>
      <dgm:spPr/>
      <dgm:t>
        <a:bodyPr/>
        <a:lstStyle/>
        <a:p>
          <a:endParaRPr lang="en-IN"/>
        </a:p>
      </dgm:t>
    </dgm:pt>
    <dgm:pt modelId="{6BEE9416-E023-4F02-9AE4-6BA57743A99A}" type="pres">
      <dgm:prSet presAssocID="{3681F83D-86EC-4796-A6BF-365BF5F162DC}" presName="levelTx" presStyleLbl="revTx" presStyleIdx="0" presStyleCnt="0">
        <dgm:presLayoutVars>
          <dgm:chMax val="1"/>
          <dgm:bulletEnabled val="1"/>
        </dgm:presLayoutVars>
      </dgm:prSet>
      <dgm:spPr/>
      <dgm:t>
        <a:bodyPr/>
        <a:lstStyle/>
        <a:p>
          <a:endParaRPr lang="en-IN"/>
        </a:p>
      </dgm:t>
    </dgm:pt>
    <dgm:pt modelId="{30ED76AB-B650-4602-B1BF-3307E1D2F2AE}" type="pres">
      <dgm:prSet presAssocID="{332238E4-7644-4A42-80B7-9B4C3CC383BF}" presName="Name8" presStyleCnt="0"/>
      <dgm:spPr/>
    </dgm:pt>
    <dgm:pt modelId="{0F9B5A81-CBFD-4D70-989E-E5647B34126A}" type="pres">
      <dgm:prSet presAssocID="{332238E4-7644-4A42-80B7-9B4C3CC383BF}" presName="level" presStyleLbl="node1" presStyleIdx="2" presStyleCnt="3" custScaleY="124704" custLinFactNeighborX="-15707" custLinFactNeighborY="0">
        <dgm:presLayoutVars>
          <dgm:chMax val="1"/>
          <dgm:bulletEnabled val="1"/>
        </dgm:presLayoutVars>
      </dgm:prSet>
      <dgm:spPr/>
      <dgm:t>
        <a:bodyPr/>
        <a:lstStyle/>
        <a:p>
          <a:endParaRPr lang="en-IN"/>
        </a:p>
      </dgm:t>
    </dgm:pt>
    <dgm:pt modelId="{9C7F22A1-CE25-4B7C-95B0-FD4D3D92C826}" type="pres">
      <dgm:prSet presAssocID="{332238E4-7644-4A42-80B7-9B4C3CC383BF}" presName="levelTx" presStyleLbl="revTx" presStyleIdx="0" presStyleCnt="0">
        <dgm:presLayoutVars>
          <dgm:chMax val="1"/>
          <dgm:bulletEnabled val="1"/>
        </dgm:presLayoutVars>
      </dgm:prSet>
      <dgm:spPr/>
      <dgm:t>
        <a:bodyPr/>
        <a:lstStyle/>
        <a:p>
          <a:endParaRPr lang="en-IN"/>
        </a:p>
      </dgm:t>
    </dgm:pt>
  </dgm:ptLst>
  <dgm:cxnLst>
    <dgm:cxn modelId="{08F885F5-04EA-4C0C-B1B0-9EE4DD546F11}" type="presOf" srcId="{3681F83D-86EC-4796-A6BF-365BF5F162DC}" destId="{6BEE9416-E023-4F02-9AE4-6BA57743A99A}" srcOrd="1" destOrd="0" presId="urn:microsoft.com/office/officeart/2005/8/layout/pyramid1"/>
    <dgm:cxn modelId="{58E05D02-44A4-4652-AF53-974EF5F38649}" type="presOf" srcId="{332238E4-7644-4A42-80B7-9B4C3CC383BF}" destId="{9C7F22A1-CE25-4B7C-95B0-FD4D3D92C826}" srcOrd="1" destOrd="0" presId="urn:microsoft.com/office/officeart/2005/8/layout/pyramid1"/>
    <dgm:cxn modelId="{9B29C2B9-C3D1-4346-976F-143ADA341BA7}" type="presOf" srcId="{332238E4-7644-4A42-80B7-9B4C3CC383BF}" destId="{0F9B5A81-CBFD-4D70-989E-E5647B34126A}" srcOrd="0" destOrd="0" presId="urn:microsoft.com/office/officeart/2005/8/layout/pyramid1"/>
    <dgm:cxn modelId="{A6A87A61-46BA-4BA7-890A-271DF857DC05}" srcId="{F6841AD1-EB53-440D-B202-F9BB6D778882}" destId="{4B50CA69-C0D2-45D4-8F22-A514CF515E35}" srcOrd="0" destOrd="0" parTransId="{566C5793-30AE-40BE-8596-54093B782495}" sibTransId="{56B00999-F4DB-4F3B-A0F2-B50ABB02A144}"/>
    <dgm:cxn modelId="{5B30666E-DADE-47F9-8EFC-B63B13908027}" srcId="{F6841AD1-EB53-440D-B202-F9BB6D778882}" destId="{3681F83D-86EC-4796-A6BF-365BF5F162DC}" srcOrd="1" destOrd="0" parTransId="{90CCBD2C-A8AA-471A-A365-081C380C5B24}" sibTransId="{8C9FD51A-97A6-4509-AAB3-7B218357A845}"/>
    <dgm:cxn modelId="{AA7F8391-7CA6-4E52-A32B-60880707E358}" type="presOf" srcId="{4B50CA69-C0D2-45D4-8F22-A514CF515E35}" destId="{4A44508C-2744-4150-B9BB-625766361548}" srcOrd="1" destOrd="0" presId="urn:microsoft.com/office/officeart/2005/8/layout/pyramid1"/>
    <dgm:cxn modelId="{B73C7673-AD01-473E-B02B-28B5F88A684F}" type="presOf" srcId="{3681F83D-86EC-4796-A6BF-365BF5F162DC}" destId="{14970ADC-E0AE-4A92-8D99-B1429AEE5AED}" srcOrd="0" destOrd="0" presId="urn:microsoft.com/office/officeart/2005/8/layout/pyramid1"/>
    <dgm:cxn modelId="{31F84836-B8AF-485E-BFC3-FAFF358D1D0C}" type="presOf" srcId="{4B50CA69-C0D2-45D4-8F22-A514CF515E35}" destId="{9ACF8D08-7DFF-48BB-9D61-224BC0C23E12}" srcOrd="0" destOrd="0" presId="urn:microsoft.com/office/officeart/2005/8/layout/pyramid1"/>
    <dgm:cxn modelId="{7264FD9D-F766-4603-BC16-DB43EF3492B8}" srcId="{F6841AD1-EB53-440D-B202-F9BB6D778882}" destId="{332238E4-7644-4A42-80B7-9B4C3CC383BF}" srcOrd="2" destOrd="0" parTransId="{645C4734-AC50-45F9-8DC3-1D8372EDE6F5}" sibTransId="{F466F608-1DB4-478F-9B96-471886EB42DB}"/>
    <dgm:cxn modelId="{D90B76CF-1F04-49D0-B6D1-925BAF8EE318}" type="presOf" srcId="{F6841AD1-EB53-440D-B202-F9BB6D778882}" destId="{67282177-5DEF-49EF-960F-DB53CF650C93}" srcOrd="0" destOrd="0" presId="urn:microsoft.com/office/officeart/2005/8/layout/pyramid1"/>
    <dgm:cxn modelId="{F0B1AD22-CB84-4CF4-ACCD-C1ACCFEB705D}" type="presParOf" srcId="{67282177-5DEF-49EF-960F-DB53CF650C93}" destId="{EEBDA17D-CF35-4FFD-B438-5A45F7D4CAEA}" srcOrd="0" destOrd="0" presId="urn:microsoft.com/office/officeart/2005/8/layout/pyramid1"/>
    <dgm:cxn modelId="{C2410FEE-B35C-448E-AEF8-9D4486B73053}" type="presParOf" srcId="{EEBDA17D-CF35-4FFD-B438-5A45F7D4CAEA}" destId="{9ACF8D08-7DFF-48BB-9D61-224BC0C23E12}" srcOrd="0" destOrd="0" presId="urn:microsoft.com/office/officeart/2005/8/layout/pyramid1"/>
    <dgm:cxn modelId="{4C2A05E3-221F-4ED3-B3CD-4B58EBA8DE3A}" type="presParOf" srcId="{EEBDA17D-CF35-4FFD-B438-5A45F7D4CAEA}" destId="{4A44508C-2744-4150-B9BB-625766361548}" srcOrd="1" destOrd="0" presId="urn:microsoft.com/office/officeart/2005/8/layout/pyramid1"/>
    <dgm:cxn modelId="{B81D6BF4-A311-4B4F-8BED-55D50673B5C9}" type="presParOf" srcId="{67282177-5DEF-49EF-960F-DB53CF650C93}" destId="{4613C3C7-7932-4C8F-B22B-0B1957BB9230}" srcOrd="1" destOrd="0" presId="urn:microsoft.com/office/officeart/2005/8/layout/pyramid1"/>
    <dgm:cxn modelId="{B9B8AAED-C568-4BEC-9D3D-8D87D241A20A}" type="presParOf" srcId="{4613C3C7-7932-4C8F-B22B-0B1957BB9230}" destId="{14970ADC-E0AE-4A92-8D99-B1429AEE5AED}" srcOrd="0" destOrd="0" presId="urn:microsoft.com/office/officeart/2005/8/layout/pyramid1"/>
    <dgm:cxn modelId="{219266CB-DFDD-482F-A05D-2BF605255B2A}" type="presParOf" srcId="{4613C3C7-7932-4C8F-B22B-0B1957BB9230}" destId="{6BEE9416-E023-4F02-9AE4-6BA57743A99A}" srcOrd="1" destOrd="0" presId="urn:microsoft.com/office/officeart/2005/8/layout/pyramid1"/>
    <dgm:cxn modelId="{0980E985-BD3E-436C-9CCF-05D8A051D2B6}" type="presParOf" srcId="{67282177-5DEF-49EF-960F-DB53CF650C93}" destId="{30ED76AB-B650-4602-B1BF-3307E1D2F2AE}" srcOrd="2" destOrd="0" presId="urn:microsoft.com/office/officeart/2005/8/layout/pyramid1"/>
    <dgm:cxn modelId="{200BBD42-22C6-4FAE-897F-15D8BA925629}" type="presParOf" srcId="{30ED76AB-B650-4602-B1BF-3307E1D2F2AE}" destId="{0F9B5A81-CBFD-4D70-989E-E5647B34126A}" srcOrd="0" destOrd="0" presId="urn:microsoft.com/office/officeart/2005/8/layout/pyramid1"/>
    <dgm:cxn modelId="{267DB8E1-5443-43C4-8150-1D692B15B734}" type="presParOf" srcId="{30ED76AB-B650-4602-B1BF-3307E1D2F2AE}" destId="{9C7F22A1-CE25-4B7C-95B0-FD4D3D92C826}" srcOrd="1" destOrd="0" presId="urn:microsoft.com/office/officeart/2005/8/layout/pyramid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297A29-77E1-4782-BC2A-4BF977E14DE9}" type="doc">
      <dgm:prSet loTypeId="urn:microsoft.com/office/officeart/2005/8/layout/chevron1" loCatId="process" qsTypeId="urn:microsoft.com/office/officeart/2005/8/quickstyle/simple5" qsCatId="simple" csTypeId="urn:microsoft.com/office/officeart/2005/8/colors/colorful4" csCatId="colorful" phldr="1"/>
      <dgm:spPr/>
    </dgm:pt>
    <dgm:pt modelId="{CD19C097-84AC-454D-BC7D-8E6A65CA39F9}">
      <dgm:prSet phldrT="[Text]" custT="1"/>
      <dgm:spPr/>
      <dgm:t>
        <a:bodyPr/>
        <a:lstStyle/>
        <a:p>
          <a:r>
            <a:rPr lang="en-US" sz="1800" b="1" dirty="0">
              <a:latin typeface="Georgia" panose="02040502050405020303" pitchFamily="18" charset="0"/>
            </a:rPr>
            <a:t>Goal Identification</a:t>
          </a:r>
          <a:endParaRPr lang="en-US" sz="1600" b="1" dirty="0">
            <a:latin typeface="Georgia" panose="02040502050405020303" pitchFamily="18" charset="0"/>
          </a:endParaRPr>
        </a:p>
      </dgm:t>
    </dgm:pt>
    <dgm:pt modelId="{63E86DA7-6D84-495B-9B30-3B5B69108153}" type="parTrans" cxnId="{3E0D3027-74EC-44AC-976B-EBDADE2EBE3B}">
      <dgm:prSet/>
      <dgm:spPr/>
      <dgm:t>
        <a:bodyPr/>
        <a:lstStyle/>
        <a:p>
          <a:endParaRPr lang="en-US"/>
        </a:p>
      </dgm:t>
    </dgm:pt>
    <dgm:pt modelId="{67116904-AEED-428C-A421-5776AB664E99}" type="sibTrans" cxnId="{3E0D3027-74EC-44AC-976B-EBDADE2EBE3B}">
      <dgm:prSet/>
      <dgm:spPr/>
      <dgm:t>
        <a:bodyPr/>
        <a:lstStyle/>
        <a:p>
          <a:endParaRPr lang="en-US"/>
        </a:p>
      </dgm:t>
    </dgm:pt>
    <dgm:pt modelId="{1D4A5887-FFBE-4CD7-9B2C-83F3BBE98708}">
      <dgm:prSet phldrT="[Text]" custT="1"/>
      <dgm:spPr/>
      <dgm:t>
        <a:bodyPr/>
        <a:lstStyle/>
        <a:p>
          <a:r>
            <a:rPr lang="en-US" sz="1800" b="1" dirty="0">
              <a:latin typeface="Georgia" panose="02040502050405020303" pitchFamily="18" charset="0"/>
            </a:rPr>
            <a:t>Goal Prioritization</a:t>
          </a:r>
        </a:p>
      </dgm:t>
    </dgm:pt>
    <dgm:pt modelId="{EE733E33-3C5F-4397-861D-08DED2A7B561}" type="parTrans" cxnId="{017F510B-A87E-4939-84F1-7F0ABE8461C4}">
      <dgm:prSet/>
      <dgm:spPr/>
      <dgm:t>
        <a:bodyPr/>
        <a:lstStyle/>
        <a:p>
          <a:endParaRPr lang="en-US"/>
        </a:p>
      </dgm:t>
    </dgm:pt>
    <dgm:pt modelId="{28FABADC-1012-464B-AFFE-F77CCEB2E6F2}" type="sibTrans" cxnId="{017F510B-A87E-4939-84F1-7F0ABE8461C4}">
      <dgm:prSet/>
      <dgm:spPr/>
      <dgm:t>
        <a:bodyPr/>
        <a:lstStyle/>
        <a:p>
          <a:endParaRPr lang="en-US"/>
        </a:p>
      </dgm:t>
    </dgm:pt>
    <dgm:pt modelId="{2D98BAEB-5211-4AB9-98AC-1328ADBCB8D7}">
      <dgm:prSet phldrT="[Text]" custT="1"/>
      <dgm:spPr/>
      <dgm:t>
        <a:bodyPr/>
        <a:lstStyle/>
        <a:p>
          <a:r>
            <a:rPr lang="en-US" sz="1800" b="1" dirty="0">
              <a:latin typeface="Georgia" panose="02040502050405020303" pitchFamily="18" charset="0"/>
            </a:rPr>
            <a:t>Goal Amount Estimation</a:t>
          </a:r>
        </a:p>
      </dgm:t>
    </dgm:pt>
    <dgm:pt modelId="{FB78E3FB-3441-4256-B464-C9C22FEEBB1D}" type="parTrans" cxnId="{347DC95C-8FEA-47D8-B683-67349DA4CC2E}">
      <dgm:prSet/>
      <dgm:spPr/>
      <dgm:t>
        <a:bodyPr/>
        <a:lstStyle/>
        <a:p>
          <a:endParaRPr lang="en-US"/>
        </a:p>
      </dgm:t>
    </dgm:pt>
    <dgm:pt modelId="{8010BCC5-9004-4BE6-8DBD-4A45DE1EBF69}" type="sibTrans" cxnId="{347DC95C-8FEA-47D8-B683-67349DA4CC2E}">
      <dgm:prSet/>
      <dgm:spPr/>
      <dgm:t>
        <a:bodyPr/>
        <a:lstStyle/>
        <a:p>
          <a:endParaRPr lang="en-US"/>
        </a:p>
      </dgm:t>
    </dgm:pt>
    <dgm:pt modelId="{BB45D1FE-ADC5-4649-9AE3-31CF93526C1D}">
      <dgm:prSet custT="1"/>
      <dgm:spPr/>
      <dgm:t>
        <a:bodyPr/>
        <a:lstStyle/>
        <a:p>
          <a:r>
            <a:rPr lang="en-US" sz="1800" b="1" dirty="0">
              <a:latin typeface="Georgia" panose="02040502050405020303" pitchFamily="18" charset="0"/>
            </a:rPr>
            <a:t>Goal Time Frame Estimation</a:t>
          </a:r>
        </a:p>
      </dgm:t>
    </dgm:pt>
    <dgm:pt modelId="{B3E6A732-2A3B-44BF-A53A-B8B70F40B381}" type="parTrans" cxnId="{03EA4091-9A12-4C2B-9FB9-9BDB8E54573C}">
      <dgm:prSet/>
      <dgm:spPr/>
      <dgm:t>
        <a:bodyPr/>
        <a:lstStyle/>
        <a:p>
          <a:endParaRPr lang="en-US"/>
        </a:p>
      </dgm:t>
    </dgm:pt>
    <dgm:pt modelId="{191E0C27-3FAB-4A20-8A92-8FBC79C08563}" type="sibTrans" cxnId="{03EA4091-9A12-4C2B-9FB9-9BDB8E54573C}">
      <dgm:prSet/>
      <dgm:spPr/>
      <dgm:t>
        <a:bodyPr/>
        <a:lstStyle/>
        <a:p>
          <a:endParaRPr lang="en-US"/>
        </a:p>
      </dgm:t>
    </dgm:pt>
    <dgm:pt modelId="{B3007C94-7688-4BB9-9BCC-DE08E708B6CA}" type="pres">
      <dgm:prSet presAssocID="{FF297A29-77E1-4782-BC2A-4BF977E14DE9}" presName="Name0" presStyleCnt="0">
        <dgm:presLayoutVars>
          <dgm:dir/>
          <dgm:animLvl val="lvl"/>
          <dgm:resizeHandles val="exact"/>
        </dgm:presLayoutVars>
      </dgm:prSet>
      <dgm:spPr/>
    </dgm:pt>
    <dgm:pt modelId="{C0463D27-FA54-42BF-9345-C09E025F24BC}" type="pres">
      <dgm:prSet presAssocID="{CD19C097-84AC-454D-BC7D-8E6A65CA39F9}" presName="parTxOnly" presStyleLbl="node1" presStyleIdx="0" presStyleCnt="4" custScaleY="87242">
        <dgm:presLayoutVars>
          <dgm:chMax val="0"/>
          <dgm:chPref val="0"/>
          <dgm:bulletEnabled val="1"/>
        </dgm:presLayoutVars>
      </dgm:prSet>
      <dgm:spPr/>
      <dgm:t>
        <a:bodyPr/>
        <a:lstStyle/>
        <a:p>
          <a:endParaRPr lang="en-IN"/>
        </a:p>
      </dgm:t>
    </dgm:pt>
    <dgm:pt modelId="{E6D3C2D3-1D96-4108-8256-9882A606ED85}" type="pres">
      <dgm:prSet presAssocID="{67116904-AEED-428C-A421-5776AB664E99}" presName="parTxOnlySpace" presStyleCnt="0"/>
      <dgm:spPr/>
    </dgm:pt>
    <dgm:pt modelId="{B184A808-BFF9-4977-9236-BB6BA6323D66}" type="pres">
      <dgm:prSet presAssocID="{1D4A5887-FFBE-4CD7-9B2C-83F3BBE98708}" presName="parTxOnly" presStyleLbl="node1" presStyleIdx="1" presStyleCnt="4" custScaleY="87242">
        <dgm:presLayoutVars>
          <dgm:chMax val="0"/>
          <dgm:chPref val="0"/>
          <dgm:bulletEnabled val="1"/>
        </dgm:presLayoutVars>
      </dgm:prSet>
      <dgm:spPr/>
      <dgm:t>
        <a:bodyPr/>
        <a:lstStyle/>
        <a:p>
          <a:endParaRPr lang="en-IN"/>
        </a:p>
      </dgm:t>
    </dgm:pt>
    <dgm:pt modelId="{551B7942-F4EC-406E-9537-4464924675D2}" type="pres">
      <dgm:prSet presAssocID="{28FABADC-1012-464B-AFFE-F77CCEB2E6F2}" presName="parTxOnlySpace" presStyleCnt="0"/>
      <dgm:spPr/>
    </dgm:pt>
    <dgm:pt modelId="{737CDE37-4FF7-4B30-A247-C2A7886885C8}" type="pres">
      <dgm:prSet presAssocID="{2D98BAEB-5211-4AB9-98AC-1328ADBCB8D7}" presName="parTxOnly" presStyleLbl="node1" presStyleIdx="2" presStyleCnt="4" custScaleY="87242">
        <dgm:presLayoutVars>
          <dgm:chMax val="0"/>
          <dgm:chPref val="0"/>
          <dgm:bulletEnabled val="1"/>
        </dgm:presLayoutVars>
      </dgm:prSet>
      <dgm:spPr/>
      <dgm:t>
        <a:bodyPr/>
        <a:lstStyle/>
        <a:p>
          <a:endParaRPr lang="en-IN"/>
        </a:p>
      </dgm:t>
    </dgm:pt>
    <dgm:pt modelId="{8178E9CC-A7C4-42D4-9F6A-61AA526B99F0}" type="pres">
      <dgm:prSet presAssocID="{8010BCC5-9004-4BE6-8DBD-4A45DE1EBF69}" presName="parTxOnlySpace" presStyleCnt="0"/>
      <dgm:spPr/>
    </dgm:pt>
    <dgm:pt modelId="{9B967A7C-EDBB-4635-BA04-4011BD882DDA}" type="pres">
      <dgm:prSet presAssocID="{BB45D1FE-ADC5-4649-9AE3-31CF93526C1D}" presName="parTxOnly" presStyleLbl="node1" presStyleIdx="3" presStyleCnt="4" custScaleY="87242">
        <dgm:presLayoutVars>
          <dgm:chMax val="0"/>
          <dgm:chPref val="0"/>
          <dgm:bulletEnabled val="1"/>
        </dgm:presLayoutVars>
      </dgm:prSet>
      <dgm:spPr/>
      <dgm:t>
        <a:bodyPr/>
        <a:lstStyle/>
        <a:p>
          <a:endParaRPr lang="en-IN"/>
        </a:p>
      </dgm:t>
    </dgm:pt>
  </dgm:ptLst>
  <dgm:cxnLst>
    <dgm:cxn modelId="{A0AF3FEA-94E7-4F50-96C4-DBCD908B2C9F}" type="presOf" srcId="{BB45D1FE-ADC5-4649-9AE3-31CF93526C1D}" destId="{9B967A7C-EDBB-4635-BA04-4011BD882DDA}" srcOrd="0" destOrd="0" presId="urn:microsoft.com/office/officeart/2005/8/layout/chevron1"/>
    <dgm:cxn modelId="{84A66378-CA9A-48D9-8887-264F8012E3BC}" type="presOf" srcId="{1D4A5887-FFBE-4CD7-9B2C-83F3BBE98708}" destId="{B184A808-BFF9-4977-9236-BB6BA6323D66}" srcOrd="0" destOrd="0" presId="urn:microsoft.com/office/officeart/2005/8/layout/chevron1"/>
    <dgm:cxn modelId="{017F510B-A87E-4939-84F1-7F0ABE8461C4}" srcId="{FF297A29-77E1-4782-BC2A-4BF977E14DE9}" destId="{1D4A5887-FFBE-4CD7-9B2C-83F3BBE98708}" srcOrd="1" destOrd="0" parTransId="{EE733E33-3C5F-4397-861D-08DED2A7B561}" sibTransId="{28FABADC-1012-464B-AFFE-F77CCEB2E6F2}"/>
    <dgm:cxn modelId="{6991E7DB-A243-4B22-BCE8-06E7BBFEAC82}" type="presOf" srcId="{FF297A29-77E1-4782-BC2A-4BF977E14DE9}" destId="{B3007C94-7688-4BB9-9BCC-DE08E708B6CA}" srcOrd="0" destOrd="0" presId="urn:microsoft.com/office/officeart/2005/8/layout/chevron1"/>
    <dgm:cxn modelId="{3E0D3027-74EC-44AC-976B-EBDADE2EBE3B}" srcId="{FF297A29-77E1-4782-BC2A-4BF977E14DE9}" destId="{CD19C097-84AC-454D-BC7D-8E6A65CA39F9}" srcOrd="0" destOrd="0" parTransId="{63E86DA7-6D84-495B-9B30-3B5B69108153}" sibTransId="{67116904-AEED-428C-A421-5776AB664E99}"/>
    <dgm:cxn modelId="{03EA4091-9A12-4C2B-9FB9-9BDB8E54573C}" srcId="{FF297A29-77E1-4782-BC2A-4BF977E14DE9}" destId="{BB45D1FE-ADC5-4649-9AE3-31CF93526C1D}" srcOrd="3" destOrd="0" parTransId="{B3E6A732-2A3B-44BF-A53A-B8B70F40B381}" sibTransId="{191E0C27-3FAB-4A20-8A92-8FBC79C08563}"/>
    <dgm:cxn modelId="{4345B4B1-CBD6-4156-A321-92C25690CC37}" type="presOf" srcId="{CD19C097-84AC-454D-BC7D-8E6A65CA39F9}" destId="{C0463D27-FA54-42BF-9345-C09E025F24BC}" srcOrd="0" destOrd="0" presId="urn:microsoft.com/office/officeart/2005/8/layout/chevron1"/>
    <dgm:cxn modelId="{347DC95C-8FEA-47D8-B683-67349DA4CC2E}" srcId="{FF297A29-77E1-4782-BC2A-4BF977E14DE9}" destId="{2D98BAEB-5211-4AB9-98AC-1328ADBCB8D7}" srcOrd="2" destOrd="0" parTransId="{FB78E3FB-3441-4256-B464-C9C22FEEBB1D}" sibTransId="{8010BCC5-9004-4BE6-8DBD-4A45DE1EBF69}"/>
    <dgm:cxn modelId="{92DD1B49-0BBE-42C5-A77E-736B40126930}" type="presOf" srcId="{2D98BAEB-5211-4AB9-98AC-1328ADBCB8D7}" destId="{737CDE37-4FF7-4B30-A247-C2A7886885C8}" srcOrd="0" destOrd="0" presId="urn:microsoft.com/office/officeart/2005/8/layout/chevron1"/>
    <dgm:cxn modelId="{317F2E0B-71B8-4E63-91E6-1F8F35809F82}" type="presParOf" srcId="{B3007C94-7688-4BB9-9BCC-DE08E708B6CA}" destId="{C0463D27-FA54-42BF-9345-C09E025F24BC}" srcOrd="0" destOrd="0" presId="urn:microsoft.com/office/officeart/2005/8/layout/chevron1"/>
    <dgm:cxn modelId="{D0A2AADE-C0A7-45AB-ACAA-B5CB92F33EEB}" type="presParOf" srcId="{B3007C94-7688-4BB9-9BCC-DE08E708B6CA}" destId="{E6D3C2D3-1D96-4108-8256-9882A606ED85}" srcOrd="1" destOrd="0" presId="urn:microsoft.com/office/officeart/2005/8/layout/chevron1"/>
    <dgm:cxn modelId="{430030B0-D4BD-4276-BCD5-56D0BA71C18A}" type="presParOf" srcId="{B3007C94-7688-4BB9-9BCC-DE08E708B6CA}" destId="{B184A808-BFF9-4977-9236-BB6BA6323D66}" srcOrd="2" destOrd="0" presId="urn:microsoft.com/office/officeart/2005/8/layout/chevron1"/>
    <dgm:cxn modelId="{EF667A45-3B92-41B1-9D62-40AD95D7A37E}" type="presParOf" srcId="{B3007C94-7688-4BB9-9BCC-DE08E708B6CA}" destId="{551B7942-F4EC-406E-9537-4464924675D2}" srcOrd="3" destOrd="0" presId="urn:microsoft.com/office/officeart/2005/8/layout/chevron1"/>
    <dgm:cxn modelId="{D501C9EE-7995-476F-8140-23B6A17F8E88}" type="presParOf" srcId="{B3007C94-7688-4BB9-9BCC-DE08E708B6CA}" destId="{737CDE37-4FF7-4B30-A247-C2A7886885C8}" srcOrd="4" destOrd="0" presId="urn:microsoft.com/office/officeart/2005/8/layout/chevron1"/>
    <dgm:cxn modelId="{09FF4AD0-D9D3-42BA-8F9D-45D62C0439F2}" type="presParOf" srcId="{B3007C94-7688-4BB9-9BCC-DE08E708B6CA}" destId="{8178E9CC-A7C4-42D4-9F6A-61AA526B99F0}" srcOrd="5" destOrd="0" presId="urn:microsoft.com/office/officeart/2005/8/layout/chevron1"/>
    <dgm:cxn modelId="{ECCC4B9C-D121-46C6-9052-166E46A2FA6D}" type="presParOf" srcId="{B3007C94-7688-4BB9-9BCC-DE08E708B6CA}" destId="{9B967A7C-EDBB-4635-BA04-4011BD882DDA}"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33FC71-DC6E-4513-AB34-0A8D73061200}" type="doc">
      <dgm:prSet loTypeId="urn:microsoft.com/office/officeart/2005/8/layout/orgChart1" loCatId="hierarchy" qsTypeId="urn:microsoft.com/office/officeart/2005/8/quickstyle/3d1" qsCatId="3D" csTypeId="urn:microsoft.com/office/officeart/2005/8/colors/accent6_2" csCatId="accent6" phldr="1"/>
      <dgm:spPr/>
      <dgm:t>
        <a:bodyPr/>
        <a:lstStyle/>
        <a:p>
          <a:endParaRPr lang="en-US"/>
        </a:p>
      </dgm:t>
    </dgm:pt>
    <dgm:pt modelId="{5533DFDA-733C-405C-8CAF-5D2571511436}">
      <dgm:prSet phldrT="[Text]" custT="1"/>
      <dgm:spPr/>
      <dgm:t>
        <a:bodyPr/>
        <a:lstStyle/>
        <a:p>
          <a:r>
            <a:rPr lang="en-US" sz="1600" b="1"/>
            <a:t>Life Insurance</a:t>
          </a:r>
          <a:endParaRPr lang="en-US" sz="1600" b="1" dirty="0"/>
        </a:p>
      </dgm:t>
    </dgm:pt>
    <dgm:pt modelId="{702B8F25-8C85-47F5-8B56-99B201131ACF}" type="parTrans" cxnId="{EA6772B4-B394-4B2E-9427-71198110480B}">
      <dgm:prSet/>
      <dgm:spPr/>
      <dgm:t>
        <a:bodyPr/>
        <a:lstStyle/>
        <a:p>
          <a:endParaRPr lang="en-US">
            <a:solidFill>
              <a:schemeClr val="tx1"/>
            </a:solidFill>
          </a:endParaRPr>
        </a:p>
      </dgm:t>
    </dgm:pt>
    <dgm:pt modelId="{E774FA9A-84F9-4EE9-A407-B5F9469E3735}" type="sibTrans" cxnId="{EA6772B4-B394-4B2E-9427-71198110480B}">
      <dgm:prSet/>
      <dgm:spPr/>
      <dgm:t>
        <a:bodyPr/>
        <a:lstStyle/>
        <a:p>
          <a:endParaRPr lang="en-US">
            <a:solidFill>
              <a:schemeClr val="tx1"/>
            </a:solidFill>
          </a:endParaRPr>
        </a:p>
      </dgm:t>
    </dgm:pt>
    <dgm:pt modelId="{DC32D568-D553-4B94-88F4-927C1C285F9B}">
      <dgm:prSet phldrT="[Text]"/>
      <dgm:spPr/>
      <dgm:t>
        <a:bodyPr/>
        <a:lstStyle/>
        <a:p>
          <a:r>
            <a:rPr lang="en-IN" b="1" i="0"/>
            <a:t>Term Insurance</a:t>
          </a:r>
          <a:endParaRPr lang="en-US" dirty="0"/>
        </a:p>
      </dgm:t>
    </dgm:pt>
    <dgm:pt modelId="{DD9C2A1D-FB00-47E7-849C-F1EC045E4E41}" type="parTrans" cxnId="{E1BEE294-2C24-4C3C-A7AD-9ABAFA907A42}">
      <dgm:prSet/>
      <dgm:spPr/>
      <dgm:t>
        <a:bodyPr/>
        <a:lstStyle/>
        <a:p>
          <a:endParaRPr lang="en-US">
            <a:solidFill>
              <a:schemeClr val="tx1"/>
            </a:solidFill>
          </a:endParaRPr>
        </a:p>
      </dgm:t>
    </dgm:pt>
    <dgm:pt modelId="{913F5AE5-0EF9-4C21-B31B-F8803F2E0616}" type="sibTrans" cxnId="{E1BEE294-2C24-4C3C-A7AD-9ABAFA907A42}">
      <dgm:prSet/>
      <dgm:spPr/>
      <dgm:t>
        <a:bodyPr/>
        <a:lstStyle/>
        <a:p>
          <a:endParaRPr lang="en-US">
            <a:solidFill>
              <a:schemeClr val="tx1"/>
            </a:solidFill>
          </a:endParaRPr>
        </a:p>
      </dgm:t>
    </dgm:pt>
    <dgm:pt modelId="{D1F968AB-D287-4903-99E8-56AB3B8AEB19}">
      <dgm:prSet phldrT="[Text]"/>
      <dgm:spPr/>
      <dgm:t>
        <a:bodyPr/>
        <a:lstStyle/>
        <a:p>
          <a:r>
            <a:rPr lang="en-IN" b="1" i="0"/>
            <a:t>Whole Life Insurance</a:t>
          </a:r>
          <a:endParaRPr lang="en-US" dirty="0"/>
        </a:p>
      </dgm:t>
    </dgm:pt>
    <dgm:pt modelId="{87D3B0C1-9545-4800-9A92-0FC2875A7F97}" type="parTrans" cxnId="{68CF6D38-880F-440E-95AA-198E6AB83FCF}">
      <dgm:prSet/>
      <dgm:spPr/>
      <dgm:t>
        <a:bodyPr/>
        <a:lstStyle/>
        <a:p>
          <a:endParaRPr lang="en-US">
            <a:solidFill>
              <a:schemeClr val="tx1"/>
            </a:solidFill>
          </a:endParaRPr>
        </a:p>
      </dgm:t>
    </dgm:pt>
    <dgm:pt modelId="{A0AD2DEE-08EF-42CA-B5E6-D4D2DB9DFA28}" type="sibTrans" cxnId="{68CF6D38-880F-440E-95AA-198E6AB83FCF}">
      <dgm:prSet/>
      <dgm:spPr/>
      <dgm:t>
        <a:bodyPr/>
        <a:lstStyle/>
        <a:p>
          <a:endParaRPr lang="en-US">
            <a:solidFill>
              <a:schemeClr val="tx1"/>
            </a:solidFill>
          </a:endParaRPr>
        </a:p>
      </dgm:t>
    </dgm:pt>
    <dgm:pt modelId="{E6091C28-D576-4D6E-9051-9281B0BB3C1F}">
      <dgm:prSet phldrT="[Text]"/>
      <dgm:spPr/>
      <dgm:t>
        <a:bodyPr/>
        <a:lstStyle/>
        <a:p>
          <a:r>
            <a:rPr lang="en-IN" b="1" i="0"/>
            <a:t>Endowment Policy</a:t>
          </a:r>
          <a:endParaRPr lang="en-US" dirty="0"/>
        </a:p>
      </dgm:t>
    </dgm:pt>
    <dgm:pt modelId="{F3B01904-20D4-4AF2-87A0-ED213466EFD3}" type="parTrans" cxnId="{4B45D41B-76BD-4B91-8715-43C62A912BA8}">
      <dgm:prSet/>
      <dgm:spPr/>
      <dgm:t>
        <a:bodyPr/>
        <a:lstStyle/>
        <a:p>
          <a:endParaRPr lang="en-US">
            <a:solidFill>
              <a:schemeClr val="tx1"/>
            </a:solidFill>
          </a:endParaRPr>
        </a:p>
      </dgm:t>
    </dgm:pt>
    <dgm:pt modelId="{C92F94FF-AD97-4EA3-A6D2-28EC15DBB63E}" type="sibTrans" cxnId="{4B45D41B-76BD-4B91-8715-43C62A912BA8}">
      <dgm:prSet/>
      <dgm:spPr/>
      <dgm:t>
        <a:bodyPr/>
        <a:lstStyle/>
        <a:p>
          <a:endParaRPr lang="en-US">
            <a:solidFill>
              <a:schemeClr val="tx1"/>
            </a:solidFill>
          </a:endParaRPr>
        </a:p>
      </dgm:t>
    </dgm:pt>
    <dgm:pt modelId="{4987869B-BBFC-4D64-99D5-FE95B58757A6}">
      <dgm:prSet/>
      <dgm:spPr/>
      <dgm:t>
        <a:bodyPr/>
        <a:lstStyle/>
        <a:p>
          <a:r>
            <a:rPr lang="en-IN" b="1" i="0"/>
            <a:t>Money back plans</a:t>
          </a:r>
          <a:endParaRPr lang="en-IN"/>
        </a:p>
      </dgm:t>
    </dgm:pt>
    <dgm:pt modelId="{BEBB0C0B-80FF-48E7-B131-E113A3A5BF0D}" type="parTrans" cxnId="{AB6FC365-EC2A-4390-8DD4-F9F16009DD6D}">
      <dgm:prSet/>
      <dgm:spPr/>
      <dgm:t>
        <a:bodyPr/>
        <a:lstStyle/>
        <a:p>
          <a:endParaRPr lang="en-US">
            <a:solidFill>
              <a:schemeClr val="tx1"/>
            </a:solidFill>
          </a:endParaRPr>
        </a:p>
      </dgm:t>
    </dgm:pt>
    <dgm:pt modelId="{53DF7775-D249-41FF-A935-08FBD1DD6AEB}" type="sibTrans" cxnId="{AB6FC365-EC2A-4390-8DD4-F9F16009DD6D}">
      <dgm:prSet/>
      <dgm:spPr/>
      <dgm:t>
        <a:bodyPr/>
        <a:lstStyle/>
        <a:p>
          <a:endParaRPr lang="en-US">
            <a:solidFill>
              <a:schemeClr val="tx1"/>
            </a:solidFill>
          </a:endParaRPr>
        </a:p>
      </dgm:t>
    </dgm:pt>
    <dgm:pt modelId="{5C463399-906D-43BB-AFCB-CE5388429F06}">
      <dgm:prSet/>
      <dgm:spPr/>
      <dgm:t>
        <a:bodyPr/>
        <a:lstStyle/>
        <a:p>
          <a:r>
            <a:rPr lang="en-IN" b="1" i="0"/>
            <a:t>Children Policies</a:t>
          </a:r>
          <a:endParaRPr lang="en-IN"/>
        </a:p>
      </dgm:t>
    </dgm:pt>
    <dgm:pt modelId="{F98764F6-0333-4B4B-8718-853EE9264E73}" type="parTrans" cxnId="{EAFF17F2-A535-4F97-8016-5905C23C7D31}">
      <dgm:prSet/>
      <dgm:spPr/>
      <dgm:t>
        <a:bodyPr/>
        <a:lstStyle/>
        <a:p>
          <a:endParaRPr lang="en-US">
            <a:solidFill>
              <a:schemeClr val="tx1"/>
            </a:solidFill>
          </a:endParaRPr>
        </a:p>
      </dgm:t>
    </dgm:pt>
    <dgm:pt modelId="{B9FC5EF6-AE03-4777-9953-B09001E10EF1}" type="sibTrans" cxnId="{EAFF17F2-A535-4F97-8016-5905C23C7D31}">
      <dgm:prSet/>
      <dgm:spPr/>
      <dgm:t>
        <a:bodyPr/>
        <a:lstStyle/>
        <a:p>
          <a:endParaRPr lang="en-US">
            <a:solidFill>
              <a:schemeClr val="tx1"/>
            </a:solidFill>
          </a:endParaRPr>
        </a:p>
      </dgm:t>
    </dgm:pt>
    <dgm:pt modelId="{286AC58B-39AD-4E35-BE02-3027091BB878}">
      <dgm:prSet/>
      <dgm:spPr/>
      <dgm:t>
        <a:bodyPr/>
        <a:lstStyle/>
        <a:p>
          <a:r>
            <a:rPr lang="en-IN" b="1" i="0"/>
            <a:t>Annuity (Pension) Plans</a:t>
          </a:r>
          <a:endParaRPr lang="en-IN"/>
        </a:p>
      </dgm:t>
    </dgm:pt>
    <dgm:pt modelId="{C9F4AE6C-A15E-4050-96E6-F724BE0B937D}" type="parTrans" cxnId="{DFC54FE9-03C7-413A-8CFB-EB94E7F20F0B}">
      <dgm:prSet/>
      <dgm:spPr/>
      <dgm:t>
        <a:bodyPr/>
        <a:lstStyle/>
        <a:p>
          <a:endParaRPr lang="en-US">
            <a:solidFill>
              <a:schemeClr val="tx1"/>
            </a:solidFill>
          </a:endParaRPr>
        </a:p>
      </dgm:t>
    </dgm:pt>
    <dgm:pt modelId="{6F62E5A1-ADCF-45C6-B493-25E247973D5D}" type="sibTrans" cxnId="{DFC54FE9-03C7-413A-8CFB-EB94E7F20F0B}">
      <dgm:prSet/>
      <dgm:spPr/>
      <dgm:t>
        <a:bodyPr/>
        <a:lstStyle/>
        <a:p>
          <a:endParaRPr lang="en-US">
            <a:solidFill>
              <a:schemeClr val="tx1"/>
            </a:solidFill>
          </a:endParaRPr>
        </a:p>
      </dgm:t>
    </dgm:pt>
    <dgm:pt modelId="{73225080-1CED-4498-B7A5-C4405EE494A3}">
      <dgm:prSet/>
      <dgm:spPr/>
      <dgm:t>
        <a:bodyPr/>
        <a:lstStyle/>
        <a:p>
          <a:r>
            <a:rPr lang="en-IN" b="1" i="0"/>
            <a:t>Unit Linked Insurance Policy</a:t>
          </a:r>
          <a:endParaRPr lang="en-IN"/>
        </a:p>
      </dgm:t>
    </dgm:pt>
    <dgm:pt modelId="{F1B8536B-5999-4A82-A6B8-8FF78ECC48CD}" type="parTrans" cxnId="{98D7E633-5309-410B-843E-6D391A2710A0}">
      <dgm:prSet/>
      <dgm:spPr/>
      <dgm:t>
        <a:bodyPr/>
        <a:lstStyle/>
        <a:p>
          <a:endParaRPr lang="en-US">
            <a:solidFill>
              <a:schemeClr val="tx1"/>
            </a:solidFill>
          </a:endParaRPr>
        </a:p>
      </dgm:t>
    </dgm:pt>
    <dgm:pt modelId="{7728E17A-AA8F-40C9-914C-969B55BC85B0}" type="sibTrans" cxnId="{98D7E633-5309-410B-843E-6D391A2710A0}">
      <dgm:prSet/>
      <dgm:spPr/>
      <dgm:t>
        <a:bodyPr/>
        <a:lstStyle/>
        <a:p>
          <a:endParaRPr lang="en-US">
            <a:solidFill>
              <a:schemeClr val="tx1"/>
            </a:solidFill>
          </a:endParaRPr>
        </a:p>
      </dgm:t>
    </dgm:pt>
    <dgm:pt modelId="{EBCC53F0-5C70-4E9F-AC1C-6862EAAC88BD}" type="pres">
      <dgm:prSet presAssocID="{B233FC71-DC6E-4513-AB34-0A8D73061200}" presName="hierChild1" presStyleCnt="0">
        <dgm:presLayoutVars>
          <dgm:orgChart val="1"/>
          <dgm:chPref val="1"/>
          <dgm:dir/>
          <dgm:animOne val="branch"/>
          <dgm:animLvl val="lvl"/>
          <dgm:resizeHandles/>
        </dgm:presLayoutVars>
      </dgm:prSet>
      <dgm:spPr/>
      <dgm:t>
        <a:bodyPr/>
        <a:lstStyle/>
        <a:p>
          <a:endParaRPr lang="en-IN"/>
        </a:p>
      </dgm:t>
    </dgm:pt>
    <dgm:pt modelId="{78B77473-E013-467A-973C-C1B52035D8D0}" type="pres">
      <dgm:prSet presAssocID="{5533DFDA-733C-405C-8CAF-5D2571511436}" presName="hierRoot1" presStyleCnt="0">
        <dgm:presLayoutVars>
          <dgm:hierBranch val="init"/>
        </dgm:presLayoutVars>
      </dgm:prSet>
      <dgm:spPr/>
    </dgm:pt>
    <dgm:pt modelId="{D292525F-B761-4F02-9D62-9DD80D583114}" type="pres">
      <dgm:prSet presAssocID="{5533DFDA-733C-405C-8CAF-5D2571511436}" presName="rootComposite1" presStyleCnt="0"/>
      <dgm:spPr/>
    </dgm:pt>
    <dgm:pt modelId="{9C5F6CDC-F50C-4D04-9FF6-41B88327A034}" type="pres">
      <dgm:prSet presAssocID="{5533DFDA-733C-405C-8CAF-5D2571511436}" presName="rootText1" presStyleLbl="node0" presStyleIdx="0" presStyleCnt="1">
        <dgm:presLayoutVars>
          <dgm:chPref val="3"/>
        </dgm:presLayoutVars>
      </dgm:prSet>
      <dgm:spPr/>
      <dgm:t>
        <a:bodyPr/>
        <a:lstStyle/>
        <a:p>
          <a:endParaRPr lang="en-IN"/>
        </a:p>
      </dgm:t>
    </dgm:pt>
    <dgm:pt modelId="{97013279-AC6C-4B5A-A54D-AF9065B7B5A2}" type="pres">
      <dgm:prSet presAssocID="{5533DFDA-733C-405C-8CAF-5D2571511436}" presName="rootConnector1" presStyleLbl="node1" presStyleIdx="0" presStyleCnt="0"/>
      <dgm:spPr/>
      <dgm:t>
        <a:bodyPr/>
        <a:lstStyle/>
        <a:p>
          <a:endParaRPr lang="en-IN"/>
        </a:p>
      </dgm:t>
    </dgm:pt>
    <dgm:pt modelId="{FF96DEDB-AB65-4FE5-90EB-2F271230E597}" type="pres">
      <dgm:prSet presAssocID="{5533DFDA-733C-405C-8CAF-5D2571511436}" presName="hierChild2" presStyleCnt="0"/>
      <dgm:spPr/>
    </dgm:pt>
    <dgm:pt modelId="{CAE85CF7-98ED-49DB-80C5-D97F9D45FA4E}" type="pres">
      <dgm:prSet presAssocID="{DD9C2A1D-FB00-47E7-849C-F1EC045E4E41}" presName="Name37" presStyleLbl="parChTrans1D2" presStyleIdx="0" presStyleCnt="7"/>
      <dgm:spPr/>
      <dgm:t>
        <a:bodyPr/>
        <a:lstStyle/>
        <a:p>
          <a:endParaRPr lang="en-IN"/>
        </a:p>
      </dgm:t>
    </dgm:pt>
    <dgm:pt modelId="{DAAAD077-7F20-4B30-9F53-97E5F5F13C91}" type="pres">
      <dgm:prSet presAssocID="{DC32D568-D553-4B94-88F4-927C1C285F9B}" presName="hierRoot2" presStyleCnt="0">
        <dgm:presLayoutVars>
          <dgm:hierBranch val="init"/>
        </dgm:presLayoutVars>
      </dgm:prSet>
      <dgm:spPr/>
    </dgm:pt>
    <dgm:pt modelId="{31008E03-2313-44D9-91F3-64EF60BA6654}" type="pres">
      <dgm:prSet presAssocID="{DC32D568-D553-4B94-88F4-927C1C285F9B}" presName="rootComposite" presStyleCnt="0"/>
      <dgm:spPr/>
    </dgm:pt>
    <dgm:pt modelId="{F1F041BE-410C-48E9-850C-699DC58B9146}" type="pres">
      <dgm:prSet presAssocID="{DC32D568-D553-4B94-88F4-927C1C285F9B}" presName="rootText" presStyleLbl="node2" presStyleIdx="0" presStyleCnt="7">
        <dgm:presLayoutVars>
          <dgm:chPref val="3"/>
        </dgm:presLayoutVars>
      </dgm:prSet>
      <dgm:spPr/>
      <dgm:t>
        <a:bodyPr/>
        <a:lstStyle/>
        <a:p>
          <a:endParaRPr lang="en-IN"/>
        </a:p>
      </dgm:t>
    </dgm:pt>
    <dgm:pt modelId="{83766453-B0F1-4A71-8817-75F53E69AF07}" type="pres">
      <dgm:prSet presAssocID="{DC32D568-D553-4B94-88F4-927C1C285F9B}" presName="rootConnector" presStyleLbl="node2" presStyleIdx="0" presStyleCnt="7"/>
      <dgm:spPr/>
      <dgm:t>
        <a:bodyPr/>
        <a:lstStyle/>
        <a:p>
          <a:endParaRPr lang="en-IN"/>
        </a:p>
      </dgm:t>
    </dgm:pt>
    <dgm:pt modelId="{E2CAA9B1-CC0B-4349-B822-A0F8D0CD8E28}" type="pres">
      <dgm:prSet presAssocID="{DC32D568-D553-4B94-88F4-927C1C285F9B}" presName="hierChild4" presStyleCnt="0"/>
      <dgm:spPr/>
    </dgm:pt>
    <dgm:pt modelId="{530EA6F1-C677-45B0-8ECB-4EF9349328C0}" type="pres">
      <dgm:prSet presAssocID="{DC32D568-D553-4B94-88F4-927C1C285F9B}" presName="hierChild5" presStyleCnt="0"/>
      <dgm:spPr/>
    </dgm:pt>
    <dgm:pt modelId="{0D58B50C-F11D-48FE-99F2-93A56B332576}" type="pres">
      <dgm:prSet presAssocID="{87D3B0C1-9545-4800-9A92-0FC2875A7F97}" presName="Name37" presStyleLbl="parChTrans1D2" presStyleIdx="1" presStyleCnt="7"/>
      <dgm:spPr/>
      <dgm:t>
        <a:bodyPr/>
        <a:lstStyle/>
        <a:p>
          <a:endParaRPr lang="en-IN"/>
        </a:p>
      </dgm:t>
    </dgm:pt>
    <dgm:pt modelId="{B960C395-9D68-418B-A590-F898709E068F}" type="pres">
      <dgm:prSet presAssocID="{D1F968AB-D287-4903-99E8-56AB3B8AEB19}" presName="hierRoot2" presStyleCnt="0">
        <dgm:presLayoutVars>
          <dgm:hierBranch val="init"/>
        </dgm:presLayoutVars>
      </dgm:prSet>
      <dgm:spPr/>
    </dgm:pt>
    <dgm:pt modelId="{A64D477F-3131-4B18-8467-C0C40F018892}" type="pres">
      <dgm:prSet presAssocID="{D1F968AB-D287-4903-99E8-56AB3B8AEB19}" presName="rootComposite" presStyleCnt="0"/>
      <dgm:spPr/>
    </dgm:pt>
    <dgm:pt modelId="{21A5E919-CE88-4AE5-9EC6-83D2F8A54248}" type="pres">
      <dgm:prSet presAssocID="{D1F968AB-D287-4903-99E8-56AB3B8AEB19}" presName="rootText" presStyleLbl="node2" presStyleIdx="1" presStyleCnt="7">
        <dgm:presLayoutVars>
          <dgm:chPref val="3"/>
        </dgm:presLayoutVars>
      </dgm:prSet>
      <dgm:spPr/>
      <dgm:t>
        <a:bodyPr/>
        <a:lstStyle/>
        <a:p>
          <a:endParaRPr lang="en-IN"/>
        </a:p>
      </dgm:t>
    </dgm:pt>
    <dgm:pt modelId="{3B28BE46-C66D-43BE-8A97-88C588060088}" type="pres">
      <dgm:prSet presAssocID="{D1F968AB-D287-4903-99E8-56AB3B8AEB19}" presName="rootConnector" presStyleLbl="node2" presStyleIdx="1" presStyleCnt="7"/>
      <dgm:spPr/>
      <dgm:t>
        <a:bodyPr/>
        <a:lstStyle/>
        <a:p>
          <a:endParaRPr lang="en-IN"/>
        </a:p>
      </dgm:t>
    </dgm:pt>
    <dgm:pt modelId="{3A3B440B-7203-424E-937C-4BF2CB035B96}" type="pres">
      <dgm:prSet presAssocID="{D1F968AB-D287-4903-99E8-56AB3B8AEB19}" presName="hierChild4" presStyleCnt="0"/>
      <dgm:spPr/>
    </dgm:pt>
    <dgm:pt modelId="{BE4CF0C6-2E63-40CC-AAC4-2897889EEA91}" type="pres">
      <dgm:prSet presAssocID="{D1F968AB-D287-4903-99E8-56AB3B8AEB19}" presName="hierChild5" presStyleCnt="0"/>
      <dgm:spPr/>
    </dgm:pt>
    <dgm:pt modelId="{635FE722-2571-46DB-BA03-3111E0E4279D}" type="pres">
      <dgm:prSet presAssocID="{F3B01904-20D4-4AF2-87A0-ED213466EFD3}" presName="Name37" presStyleLbl="parChTrans1D2" presStyleIdx="2" presStyleCnt="7"/>
      <dgm:spPr/>
      <dgm:t>
        <a:bodyPr/>
        <a:lstStyle/>
        <a:p>
          <a:endParaRPr lang="en-IN"/>
        </a:p>
      </dgm:t>
    </dgm:pt>
    <dgm:pt modelId="{618F174B-B025-406C-A8D7-1A986947F5F3}" type="pres">
      <dgm:prSet presAssocID="{E6091C28-D576-4D6E-9051-9281B0BB3C1F}" presName="hierRoot2" presStyleCnt="0">
        <dgm:presLayoutVars>
          <dgm:hierBranch val="init"/>
        </dgm:presLayoutVars>
      </dgm:prSet>
      <dgm:spPr/>
    </dgm:pt>
    <dgm:pt modelId="{CDB88DB9-52D5-4AC7-B19E-0601466FFD82}" type="pres">
      <dgm:prSet presAssocID="{E6091C28-D576-4D6E-9051-9281B0BB3C1F}" presName="rootComposite" presStyleCnt="0"/>
      <dgm:spPr/>
    </dgm:pt>
    <dgm:pt modelId="{74F4056E-D7B1-4D6F-8DDA-9F906A90EB2E}" type="pres">
      <dgm:prSet presAssocID="{E6091C28-D576-4D6E-9051-9281B0BB3C1F}" presName="rootText" presStyleLbl="node2" presStyleIdx="2" presStyleCnt="7">
        <dgm:presLayoutVars>
          <dgm:chPref val="3"/>
        </dgm:presLayoutVars>
      </dgm:prSet>
      <dgm:spPr/>
      <dgm:t>
        <a:bodyPr/>
        <a:lstStyle/>
        <a:p>
          <a:endParaRPr lang="en-IN"/>
        </a:p>
      </dgm:t>
    </dgm:pt>
    <dgm:pt modelId="{EAD315A2-48C8-48C8-A206-FC04C8D5B6A7}" type="pres">
      <dgm:prSet presAssocID="{E6091C28-D576-4D6E-9051-9281B0BB3C1F}" presName="rootConnector" presStyleLbl="node2" presStyleIdx="2" presStyleCnt="7"/>
      <dgm:spPr/>
      <dgm:t>
        <a:bodyPr/>
        <a:lstStyle/>
        <a:p>
          <a:endParaRPr lang="en-IN"/>
        </a:p>
      </dgm:t>
    </dgm:pt>
    <dgm:pt modelId="{1487C61D-1E51-46AF-8BF1-AE4C78E5D537}" type="pres">
      <dgm:prSet presAssocID="{E6091C28-D576-4D6E-9051-9281B0BB3C1F}" presName="hierChild4" presStyleCnt="0"/>
      <dgm:spPr/>
    </dgm:pt>
    <dgm:pt modelId="{5114444D-2DBF-4F73-82F6-2B6C12DB2FA0}" type="pres">
      <dgm:prSet presAssocID="{E6091C28-D576-4D6E-9051-9281B0BB3C1F}" presName="hierChild5" presStyleCnt="0"/>
      <dgm:spPr/>
    </dgm:pt>
    <dgm:pt modelId="{C5466F28-2B4A-4A44-81C9-3DB1B52DED46}" type="pres">
      <dgm:prSet presAssocID="{BEBB0C0B-80FF-48E7-B131-E113A3A5BF0D}" presName="Name37" presStyleLbl="parChTrans1D2" presStyleIdx="3" presStyleCnt="7"/>
      <dgm:spPr/>
      <dgm:t>
        <a:bodyPr/>
        <a:lstStyle/>
        <a:p>
          <a:endParaRPr lang="en-IN"/>
        </a:p>
      </dgm:t>
    </dgm:pt>
    <dgm:pt modelId="{282CE48A-01DB-49D0-9247-0D86F78E4AF3}" type="pres">
      <dgm:prSet presAssocID="{4987869B-BBFC-4D64-99D5-FE95B58757A6}" presName="hierRoot2" presStyleCnt="0">
        <dgm:presLayoutVars>
          <dgm:hierBranch val="init"/>
        </dgm:presLayoutVars>
      </dgm:prSet>
      <dgm:spPr/>
    </dgm:pt>
    <dgm:pt modelId="{9F6E96F7-C62E-477B-AF71-7E486EFFB0EB}" type="pres">
      <dgm:prSet presAssocID="{4987869B-BBFC-4D64-99D5-FE95B58757A6}" presName="rootComposite" presStyleCnt="0"/>
      <dgm:spPr/>
    </dgm:pt>
    <dgm:pt modelId="{AB92A47D-3C96-4DA7-B5CF-9293CAB8ACC7}" type="pres">
      <dgm:prSet presAssocID="{4987869B-BBFC-4D64-99D5-FE95B58757A6}" presName="rootText" presStyleLbl="node2" presStyleIdx="3" presStyleCnt="7">
        <dgm:presLayoutVars>
          <dgm:chPref val="3"/>
        </dgm:presLayoutVars>
      </dgm:prSet>
      <dgm:spPr/>
      <dgm:t>
        <a:bodyPr/>
        <a:lstStyle/>
        <a:p>
          <a:endParaRPr lang="en-IN"/>
        </a:p>
      </dgm:t>
    </dgm:pt>
    <dgm:pt modelId="{52CF26AD-6D49-4465-A88F-53797E001D2E}" type="pres">
      <dgm:prSet presAssocID="{4987869B-BBFC-4D64-99D5-FE95B58757A6}" presName="rootConnector" presStyleLbl="node2" presStyleIdx="3" presStyleCnt="7"/>
      <dgm:spPr/>
      <dgm:t>
        <a:bodyPr/>
        <a:lstStyle/>
        <a:p>
          <a:endParaRPr lang="en-IN"/>
        </a:p>
      </dgm:t>
    </dgm:pt>
    <dgm:pt modelId="{D877C8B6-CF07-49DB-A3A7-5FA6A944B0F9}" type="pres">
      <dgm:prSet presAssocID="{4987869B-BBFC-4D64-99D5-FE95B58757A6}" presName="hierChild4" presStyleCnt="0"/>
      <dgm:spPr/>
    </dgm:pt>
    <dgm:pt modelId="{0E2DFE42-C7F5-42C7-9CF2-9610A7224889}" type="pres">
      <dgm:prSet presAssocID="{4987869B-BBFC-4D64-99D5-FE95B58757A6}" presName="hierChild5" presStyleCnt="0"/>
      <dgm:spPr/>
    </dgm:pt>
    <dgm:pt modelId="{2A57934D-719C-480C-A834-423A7100E866}" type="pres">
      <dgm:prSet presAssocID="{F98764F6-0333-4B4B-8718-853EE9264E73}" presName="Name37" presStyleLbl="parChTrans1D2" presStyleIdx="4" presStyleCnt="7"/>
      <dgm:spPr/>
      <dgm:t>
        <a:bodyPr/>
        <a:lstStyle/>
        <a:p>
          <a:endParaRPr lang="en-IN"/>
        </a:p>
      </dgm:t>
    </dgm:pt>
    <dgm:pt modelId="{D2A44293-A91B-4611-ABA1-DF77E09D4498}" type="pres">
      <dgm:prSet presAssocID="{5C463399-906D-43BB-AFCB-CE5388429F06}" presName="hierRoot2" presStyleCnt="0">
        <dgm:presLayoutVars>
          <dgm:hierBranch val="init"/>
        </dgm:presLayoutVars>
      </dgm:prSet>
      <dgm:spPr/>
    </dgm:pt>
    <dgm:pt modelId="{6D5D51B8-D9A8-466A-AD45-AB8B966C1A14}" type="pres">
      <dgm:prSet presAssocID="{5C463399-906D-43BB-AFCB-CE5388429F06}" presName="rootComposite" presStyleCnt="0"/>
      <dgm:spPr/>
    </dgm:pt>
    <dgm:pt modelId="{3C207DBB-5BF6-4A4F-BB34-7894C8C92D17}" type="pres">
      <dgm:prSet presAssocID="{5C463399-906D-43BB-AFCB-CE5388429F06}" presName="rootText" presStyleLbl="node2" presStyleIdx="4" presStyleCnt="7">
        <dgm:presLayoutVars>
          <dgm:chPref val="3"/>
        </dgm:presLayoutVars>
      </dgm:prSet>
      <dgm:spPr/>
      <dgm:t>
        <a:bodyPr/>
        <a:lstStyle/>
        <a:p>
          <a:endParaRPr lang="en-IN"/>
        </a:p>
      </dgm:t>
    </dgm:pt>
    <dgm:pt modelId="{DD40BA4C-104F-4893-8489-0334A218F548}" type="pres">
      <dgm:prSet presAssocID="{5C463399-906D-43BB-AFCB-CE5388429F06}" presName="rootConnector" presStyleLbl="node2" presStyleIdx="4" presStyleCnt="7"/>
      <dgm:spPr/>
      <dgm:t>
        <a:bodyPr/>
        <a:lstStyle/>
        <a:p>
          <a:endParaRPr lang="en-IN"/>
        </a:p>
      </dgm:t>
    </dgm:pt>
    <dgm:pt modelId="{44D7CC35-B834-4AA9-AF2B-F1CFEED2651D}" type="pres">
      <dgm:prSet presAssocID="{5C463399-906D-43BB-AFCB-CE5388429F06}" presName="hierChild4" presStyleCnt="0"/>
      <dgm:spPr/>
    </dgm:pt>
    <dgm:pt modelId="{ED7DF785-72E7-4AE9-9830-BD69D11EFA74}" type="pres">
      <dgm:prSet presAssocID="{5C463399-906D-43BB-AFCB-CE5388429F06}" presName="hierChild5" presStyleCnt="0"/>
      <dgm:spPr/>
    </dgm:pt>
    <dgm:pt modelId="{8A2260B9-5853-4AD1-85A9-E7F9B39FA3E4}" type="pres">
      <dgm:prSet presAssocID="{C9F4AE6C-A15E-4050-96E6-F724BE0B937D}" presName="Name37" presStyleLbl="parChTrans1D2" presStyleIdx="5" presStyleCnt="7"/>
      <dgm:spPr/>
      <dgm:t>
        <a:bodyPr/>
        <a:lstStyle/>
        <a:p>
          <a:endParaRPr lang="en-IN"/>
        </a:p>
      </dgm:t>
    </dgm:pt>
    <dgm:pt modelId="{12CB00C7-0D61-41BE-9285-5206C81AA30F}" type="pres">
      <dgm:prSet presAssocID="{286AC58B-39AD-4E35-BE02-3027091BB878}" presName="hierRoot2" presStyleCnt="0">
        <dgm:presLayoutVars>
          <dgm:hierBranch val="init"/>
        </dgm:presLayoutVars>
      </dgm:prSet>
      <dgm:spPr/>
    </dgm:pt>
    <dgm:pt modelId="{8F211E8F-0F77-48DA-8B43-D99EF73ED2A5}" type="pres">
      <dgm:prSet presAssocID="{286AC58B-39AD-4E35-BE02-3027091BB878}" presName="rootComposite" presStyleCnt="0"/>
      <dgm:spPr/>
    </dgm:pt>
    <dgm:pt modelId="{83C46E52-92CD-47D2-BF30-F3C6925A1EF5}" type="pres">
      <dgm:prSet presAssocID="{286AC58B-39AD-4E35-BE02-3027091BB878}" presName="rootText" presStyleLbl="node2" presStyleIdx="5" presStyleCnt="7">
        <dgm:presLayoutVars>
          <dgm:chPref val="3"/>
        </dgm:presLayoutVars>
      </dgm:prSet>
      <dgm:spPr/>
      <dgm:t>
        <a:bodyPr/>
        <a:lstStyle/>
        <a:p>
          <a:endParaRPr lang="en-IN"/>
        </a:p>
      </dgm:t>
    </dgm:pt>
    <dgm:pt modelId="{CFD1F3CE-1F9E-43F1-A831-1214DA80532C}" type="pres">
      <dgm:prSet presAssocID="{286AC58B-39AD-4E35-BE02-3027091BB878}" presName="rootConnector" presStyleLbl="node2" presStyleIdx="5" presStyleCnt="7"/>
      <dgm:spPr/>
      <dgm:t>
        <a:bodyPr/>
        <a:lstStyle/>
        <a:p>
          <a:endParaRPr lang="en-IN"/>
        </a:p>
      </dgm:t>
    </dgm:pt>
    <dgm:pt modelId="{5D31A9E6-F776-4B4A-9FF0-432B37F3378A}" type="pres">
      <dgm:prSet presAssocID="{286AC58B-39AD-4E35-BE02-3027091BB878}" presName="hierChild4" presStyleCnt="0"/>
      <dgm:spPr/>
    </dgm:pt>
    <dgm:pt modelId="{0581BA5D-3F30-4F32-980C-9C5870AAF53F}" type="pres">
      <dgm:prSet presAssocID="{286AC58B-39AD-4E35-BE02-3027091BB878}" presName="hierChild5" presStyleCnt="0"/>
      <dgm:spPr/>
    </dgm:pt>
    <dgm:pt modelId="{F00366A0-A6A8-441B-964F-83644C2E8F0D}" type="pres">
      <dgm:prSet presAssocID="{F1B8536B-5999-4A82-A6B8-8FF78ECC48CD}" presName="Name37" presStyleLbl="parChTrans1D2" presStyleIdx="6" presStyleCnt="7"/>
      <dgm:spPr/>
      <dgm:t>
        <a:bodyPr/>
        <a:lstStyle/>
        <a:p>
          <a:endParaRPr lang="en-IN"/>
        </a:p>
      </dgm:t>
    </dgm:pt>
    <dgm:pt modelId="{E4B77982-8CD3-49C6-83F3-4C6B94C8F45B}" type="pres">
      <dgm:prSet presAssocID="{73225080-1CED-4498-B7A5-C4405EE494A3}" presName="hierRoot2" presStyleCnt="0">
        <dgm:presLayoutVars>
          <dgm:hierBranch val="init"/>
        </dgm:presLayoutVars>
      </dgm:prSet>
      <dgm:spPr/>
    </dgm:pt>
    <dgm:pt modelId="{859163E1-86B2-4987-BC60-B1C5ABFA5E92}" type="pres">
      <dgm:prSet presAssocID="{73225080-1CED-4498-B7A5-C4405EE494A3}" presName="rootComposite" presStyleCnt="0"/>
      <dgm:spPr/>
    </dgm:pt>
    <dgm:pt modelId="{BD346CE0-7144-4136-B857-EF3078B52A5B}" type="pres">
      <dgm:prSet presAssocID="{73225080-1CED-4498-B7A5-C4405EE494A3}" presName="rootText" presStyleLbl="node2" presStyleIdx="6" presStyleCnt="7">
        <dgm:presLayoutVars>
          <dgm:chPref val="3"/>
        </dgm:presLayoutVars>
      </dgm:prSet>
      <dgm:spPr/>
      <dgm:t>
        <a:bodyPr/>
        <a:lstStyle/>
        <a:p>
          <a:endParaRPr lang="en-IN"/>
        </a:p>
      </dgm:t>
    </dgm:pt>
    <dgm:pt modelId="{B3133C56-9B6B-4197-9F63-BE71ABFFF1B3}" type="pres">
      <dgm:prSet presAssocID="{73225080-1CED-4498-B7A5-C4405EE494A3}" presName="rootConnector" presStyleLbl="node2" presStyleIdx="6" presStyleCnt="7"/>
      <dgm:spPr/>
      <dgm:t>
        <a:bodyPr/>
        <a:lstStyle/>
        <a:p>
          <a:endParaRPr lang="en-IN"/>
        </a:p>
      </dgm:t>
    </dgm:pt>
    <dgm:pt modelId="{A87688BA-4011-4C92-AED1-7A5F50D3FB50}" type="pres">
      <dgm:prSet presAssocID="{73225080-1CED-4498-B7A5-C4405EE494A3}" presName="hierChild4" presStyleCnt="0"/>
      <dgm:spPr/>
    </dgm:pt>
    <dgm:pt modelId="{03499584-C756-48D5-BAA9-D83AE3C689BC}" type="pres">
      <dgm:prSet presAssocID="{73225080-1CED-4498-B7A5-C4405EE494A3}" presName="hierChild5" presStyleCnt="0"/>
      <dgm:spPr/>
    </dgm:pt>
    <dgm:pt modelId="{E1C74002-C53D-45DA-AAC0-303A6BBD7122}" type="pres">
      <dgm:prSet presAssocID="{5533DFDA-733C-405C-8CAF-5D2571511436}" presName="hierChild3" presStyleCnt="0"/>
      <dgm:spPr/>
    </dgm:pt>
  </dgm:ptLst>
  <dgm:cxnLst>
    <dgm:cxn modelId="{D14FE33F-24E0-4FF5-B3ED-066B0930E7B8}" type="presOf" srcId="{DC32D568-D553-4B94-88F4-927C1C285F9B}" destId="{F1F041BE-410C-48E9-850C-699DC58B9146}" srcOrd="0" destOrd="0" presId="urn:microsoft.com/office/officeart/2005/8/layout/orgChart1"/>
    <dgm:cxn modelId="{33734CF5-AD1A-4E53-8FB3-9B445662C530}" type="presOf" srcId="{DD9C2A1D-FB00-47E7-849C-F1EC045E4E41}" destId="{CAE85CF7-98ED-49DB-80C5-D97F9D45FA4E}" srcOrd="0" destOrd="0" presId="urn:microsoft.com/office/officeart/2005/8/layout/orgChart1"/>
    <dgm:cxn modelId="{3B776E59-F5F9-42C8-A3CF-B6D35CCE0C50}" type="presOf" srcId="{73225080-1CED-4498-B7A5-C4405EE494A3}" destId="{B3133C56-9B6B-4197-9F63-BE71ABFFF1B3}" srcOrd="1" destOrd="0" presId="urn:microsoft.com/office/officeart/2005/8/layout/orgChart1"/>
    <dgm:cxn modelId="{AB6FC365-EC2A-4390-8DD4-F9F16009DD6D}" srcId="{5533DFDA-733C-405C-8CAF-5D2571511436}" destId="{4987869B-BBFC-4D64-99D5-FE95B58757A6}" srcOrd="3" destOrd="0" parTransId="{BEBB0C0B-80FF-48E7-B131-E113A3A5BF0D}" sibTransId="{53DF7775-D249-41FF-A935-08FBD1DD6AEB}"/>
    <dgm:cxn modelId="{DFC54FE9-03C7-413A-8CFB-EB94E7F20F0B}" srcId="{5533DFDA-733C-405C-8CAF-5D2571511436}" destId="{286AC58B-39AD-4E35-BE02-3027091BB878}" srcOrd="5" destOrd="0" parTransId="{C9F4AE6C-A15E-4050-96E6-F724BE0B937D}" sibTransId="{6F62E5A1-ADCF-45C6-B493-25E247973D5D}"/>
    <dgm:cxn modelId="{854C9234-FE25-4187-B8E0-E04707F39EE8}" type="presOf" srcId="{F1B8536B-5999-4A82-A6B8-8FF78ECC48CD}" destId="{F00366A0-A6A8-441B-964F-83644C2E8F0D}" srcOrd="0" destOrd="0" presId="urn:microsoft.com/office/officeart/2005/8/layout/orgChart1"/>
    <dgm:cxn modelId="{FB1056BA-6841-43EA-A66B-6A08E9E334A8}" type="presOf" srcId="{BEBB0C0B-80FF-48E7-B131-E113A3A5BF0D}" destId="{C5466F28-2B4A-4A44-81C9-3DB1B52DED46}" srcOrd="0" destOrd="0" presId="urn:microsoft.com/office/officeart/2005/8/layout/orgChart1"/>
    <dgm:cxn modelId="{4B45D41B-76BD-4B91-8715-43C62A912BA8}" srcId="{5533DFDA-733C-405C-8CAF-5D2571511436}" destId="{E6091C28-D576-4D6E-9051-9281B0BB3C1F}" srcOrd="2" destOrd="0" parTransId="{F3B01904-20D4-4AF2-87A0-ED213466EFD3}" sibTransId="{C92F94FF-AD97-4EA3-A6D2-28EC15DBB63E}"/>
    <dgm:cxn modelId="{D2D96CA9-DBD6-4D3E-98AA-E80E818ED8DD}" type="presOf" srcId="{C9F4AE6C-A15E-4050-96E6-F724BE0B937D}" destId="{8A2260B9-5853-4AD1-85A9-E7F9B39FA3E4}" srcOrd="0" destOrd="0" presId="urn:microsoft.com/office/officeart/2005/8/layout/orgChart1"/>
    <dgm:cxn modelId="{4D946782-55B0-4B74-AE2C-4B68701306FB}" type="presOf" srcId="{F98764F6-0333-4B4B-8718-853EE9264E73}" destId="{2A57934D-719C-480C-A834-423A7100E866}" srcOrd="0" destOrd="0" presId="urn:microsoft.com/office/officeart/2005/8/layout/orgChart1"/>
    <dgm:cxn modelId="{98D7E633-5309-410B-843E-6D391A2710A0}" srcId="{5533DFDA-733C-405C-8CAF-5D2571511436}" destId="{73225080-1CED-4498-B7A5-C4405EE494A3}" srcOrd="6" destOrd="0" parTransId="{F1B8536B-5999-4A82-A6B8-8FF78ECC48CD}" sibTransId="{7728E17A-AA8F-40C9-914C-969B55BC85B0}"/>
    <dgm:cxn modelId="{61EA3A9D-9D87-4C89-8B4A-16C04C95671D}" type="presOf" srcId="{B233FC71-DC6E-4513-AB34-0A8D73061200}" destId="{EBCC53F0-5C70-4E9F-AC1C-6862EAAC88BD}" srcOrd="0" destOrd="0" presId="urn:microsoft.com/office/officeart/2005/8/layout/orgChart1"/>
    <dgm:cxn modelId="{DCBECBDE-D627-4045-8D29-DFC82711F141}" type="presOf" srcId="{5C463399-906D-43BB-AFCB-CE5388429F06}" destId="{DD40BA4C-104F-4893-8489-0334A218F548}" srcOrd="1" destOrd="0" presId="urn:microsoft.com/office/officeart/2005/8/layout/orgChart1"/>
    <dgm:cxn modelId="{997C442B-3DCC-444E-8542-DC77AE84D678}" type="presOf" srcId="{286AC58B-39AD-4E35-BE02-3027091BB878}" destId="{CFD1F3CE-1F9E-43F1-A831-1214DA80532C}" srcOrd="1" destOrd="0" presId="urn:microsoft.com/office/officeart/2005/8/layout/orgChart1"/>
    <dgm:cxn modelId="{D131F438-7FB7-40CE-A824-4CCCBEB46B0C}" type="presOf" srcId="{87D3B0C1-9545-4800-9A92-0FC2875A7F97}" destId="{0D58B50C-F11D-48FE-99F2-93A56B332576}" srcOrd="0" destOrd="0" presId="urn:microsoft.com/office/officeart/2005/8/layout/orgChart1"/>
    <dgm:cxn modelId="{E1BEE294-2C24-4C3C-A7AD-9ABAFA907A42}" srcId="{5533DFDA-733C-405C-8CAF-5D2571511436}" destId="{DC32D568-D553-4B94-88F4-927C1C285F9B}" srcOrd="0" destOrd="0" parTransId="{DD9C2A1D-FB00-47E7-849C-F1EC045E4E41}" sibTransId="{913F5AE5-0EF9-4C21-B31B-F8803F2E0616}"/>
    <dgm:cxn modelId="{68CF6D38-880F-440E-95AA-198E6AB83FCF}" srcId="{5533DFDA-733C-405C-8CAF-5D2571511436}" destId="{D1F968AB-D287-4903-99E8-56AB3B8AEB19}" srcOrd="1" destOrd="0" parTransId="{87D3B0C1-9545-4800-9A92-0FC2875A7F97}" sibTransId="{A0AD2DEE-08EF-42CA-B5E6-D4D2DB9DFA28}"/>
    <dgm:cxn modelId="{8A595D4F-DF9C-4111-82E6-AC14AA384137}" type="presOf" srcId="{F3B01904-20D4-4AF2-87A0-ED213466EFD3}" destId="{635FE722-2571-46DB-BA03-3111E0E4279D}" srcOrd="0" destOrd="0" presId="urn:microsoft.com/office/officeart/2005/8/layout/orgChart1"/>
    <dgm:cxn modelId="{5E8E0273-7643-4638-AF37-E0BCEF915725}" type="presOf" srcId="{DC32D568-D553-4B94-88F4-927C1C285F9B}" destId="{83766453-B0F1-4A71-8817-75F53E69AF07}" srcOrd="1" destOrd="0" presId="urn:microsoft.com/office/officeart/2005/8/layout/orgChart1"/>
    <dgm:cxn modelId="{429498BF-2BB6-4081-A58F-FC4814F36002}" type="presOf" srcId="{E6091C28-D576-4D6E-9051-9281B0BB3C1F}" destId="{74F4056E-D7B1-4D6F-8DDA-9F906A90EB2E}" srcOrd="0" destOrd="0" presId="urn:microsoft.com/office/officeart/2005/8/layout/orgChart1"/>
    <dgm:cxn modelId="{EA6772B4-B394-4B2E-9427-71198110480B}" srcId="{B233FC71-DC6E-4513-AB34-0A8D73061200}" destId="{5533DFDA-733C-405C-8CAF-5D2571511436}" srcOrd="0" destOrd="0" parTransId="{702B8F25-8C85-47F5-8B56-99B201131ACF}" sibTransId="{E774FA9A-84F9-4EE9-A407-B5F9469E3735}"/>
    <dgm:cxn modelId="{EAFF17F2-A535-4F97-8016-5905C23C7D31}" srcId="{5533DFDA-733C-405C-8CAF-5D2571511436}" destId="{5C463399-906D-43BB-AFCB-CE5388429F06}" srcOrd="4" destOrd="0" parTransId="{F98764F6-0333-4B4B-8718-853EE9264E73}" sibTransId="{B9FC5EF6-AE03-4777-9953-B09001E10EF1}"/>
    <dgm:cxn modelId="{A8C1A1FD-5239-4329-A7FD-6F4132F1D0DF}" type="presOf" srcId="{4987869B-BBFC-4D64-99D5-FE95B58757A6}" destId="{52CF26AD-6D49-4465-A88F-53797E001D2E}" srcOrd="1" destOrd="0" presId="urn:microsoft.com/office/officeart/2005/8/layout/orgChart1"/>
    <dgm:cxn modelId="{DCF63109-0126-4B86-AF00-61DD13E0B449}" type="presOf" srcId="{5C463399-906D-43BB-AFCB-CE5388429F06}" destId="{3C207DBB-5BF6-4A4F-BB34-7894C8C92D17}" srcOrd="0" destOrd="0" presId="urn:microsoft.com/office/officeart/2005/8/layout/orgChart1"/>
    <dgm:cxn modelId="{B90DDC99-1104-448B-BE55-F48D80CE53BF}" type="presOf" srcId="{5533DFDA-733C-405C-8CAF-5D2571511436}" destId="{97013279-AC6C-4B5A-A54D-AF9065B7B5A2}" srcOrd="1" destOrd="0" presId="urn:microsoft.com/office/officeart/2005/8/layout/orgChart1"/>
    <dgm:cxn modelId="{CB32AD1D-2BA2-44C8-9D0A-9567FB4921CF}" type="presOf" srcId="{73225080-1CED-4498-B7A5-C4405EE494A3}" destId="{BD346CE0-7144-4136-B857-EF3078B52A5B}" srcOrd="0" destOrd="0" presId="urn:microsoft.com/office/officeart/2005/8/layout/orgChart1"/>
    <dgm:cxn modelId="{54778022-7B66-439F-93B4-E17EAB29641C}" type="presOf" srcId="{D1F968AB-D287-4903-99E8-56AB3B8AEB19}" destId="{21A5E919-CE88-4AE5-9EC6-83D2F8A54248}" srcOrd="0" destOrd="0" presId="urn:microsoft.com/office/officeart/2005/8/layout/orgChart1"/>
    <dgm:cxn modelId="{4E21135D-DAAF-40B0-817D-2B525943AE0E}" type="presOf" srcId="{D1F968AB-D287-4903-99E8-56AB3B8AEB19}" destId="{3B28BE46-C66D-43BE-8A97-88C588060088}" srcOrd="1" destOrd="0" presId="urn:microsoft.com/office/officeart/2005/8/layout/orgChart1"/>
    <dgm:cxn modelId="{D3BADC82-C227-46DB-AB0B-3B72D9911C37}" type="presOf" srcId="{5533DFDA-733C-405C-8CAF-5D2571511436}" destId="{9C5F6CDC-F50C-4D04-9FF6-41B88327A034}" srcOrd="0" destOrd="0" presId="urn:microsoft.com/office/officeart/2005/8/layout/orgChart1"/>
    <dgm:cxn modelId="{B51DF34A-1E5D-412C-BAAF-571BAA62B686}" type="presOf" srcId="{E6091C28-D576-4D6E-9051-9281B0BB3C1F}" destId="{EAD315A2-48C8-48C8-A206-FC04C8D5B6A7}" srcOrd="1" destOrd="0" presId="urn:microsoft.com/office/officeart/2005/8/layout/orgChart1"/>
    <dgm:cxn modelId="{BEEC400C-8FF8-4AA6-8DEF-6D6F5D4BA085}" type="presOf" srcId="{4987869B-BBFC-4D64-99D5-FE95B58757A6}" destId="{AB92A47D-3C96-4DA7-B5CF-9293CAB8ACC7}" srcOrd="0" destOrd="0" presId="urn:microsoft.com/office/officeart/2005/8/layout/orgChart1"/>
    <dgm:cxn modelId="{D8F4E5F8-7DFA-4E0A-AAC0-1D8836A1E6EE}" type="presOf" srcId="{286AC58B-39AD-4E35-BE02-3027091BB878}" destId="{83C46E52-92CD-47D2-BF30-F3C6925A1EF5}" srcOrd="0" destOrd="0" presId="urn:microsoft.com/office/officeart/2005/8/layout/orgChart1"/>
    <dgm:cxn modelId="{3335CA6C-3CB1-49D3-909E-C863CC934FA8}" type="presParOf" srcId="{EBCC53F0-5C70-4E9F-AC1C-6862EAAC88BD}" destId="{78B77473-E013-467A-973C-C1B52035D8D0}" srcOrd="0" destOrd="0" presId="urn:microsoft.com/office/officeart/2005/8/layout/orgChart1"/>
    <dgm:cxn modelId="{84260DA6-D772-4B52-91B9-6D144B8AF02D}" type="presParOf" srcId="{78B77473-E013-467A-973C-C1B52035D8D0}" destId="{D292525F-B761-4F02-9D62-9DD80D583114}" srcOrd="0" destOrd="0" presId="urn:microsoft.com/office/officeart/2005/8/layout/orgChart1"/>
    <dgm:cxn modelId="{6A152229-C583-4038-9B26-3080FAA0F422}" type="presParOf" srcId="{D292525F-B761-4F02-9D62-9DD80D583114}" destId="{9C5F6CDC-F50C-4D04-9FF6-41B88327A034}" srcOrd="0" destOrd="0" presId="urn:microsoft.com/office/officeart/2005/8/layout/orgChart1"/>
    <dgm:cxn modelId="{6A1D4230-8BF5-45E7-97FA-11D2BF44DB12}" type="presParOf" srcId="{D292525F-B761-4F02-9D62-9DD80D583114}" destId="{97013279-AC6C-4B5A-A54D-AF9065B7B5A2}" srcOrd="1" destOrd="0" presId="urn:microsoft.com/office/officeart/2005/8/layout/orgChart1"/>
    <dgm:cxn modelId="{277CCEC2-F083-49A9-B0F0-50EEA03DB9B9}" type="presParOf" srcId="{78B77473-E013-467A-973C-C1B52035D8D0}" destId="{FF96DEDB-AB65-4FE5-90EB-2F271230E597}" srcOrd="1" destOrd="0" presId="urn:microsoft.com/office/officeart/2005/8/layout/orgChart1"/>
    <dgm:cxn modelId="{06FDAB7E-40D3-440F-AEFB-EE29B0994385}" type="presParOf" srcId="{FF96DEDB-AB65-4FE5-90EB-2F271230E597}" destId="{CAE85CF7-98ED-49DB-80C5-D97F9D45FA4E}" srcOrd="0" destOrd="0" presId="urn:microsoft.com/office/officeart/2005/8/layout/orgChart1"/>
    <dgm:cxn modelId="{BBF1CCA2-5AAF-4717-BD64-52D90279D798}" type="presParOf" srcId="{FF96DEDB-AB65-4FE5-90EB-2F271230E597}" destId="{DAAAD077-7F20-4B30-9F53-97E5F5F13C91}" srcOrd="1" destOrd="0" presId="urn:microsoft.com/office/officeart/2005/8/layout/orgChart1"/>
    <dgm:cxn modelId="{ABB6E738-6CE7-4443-99BE-18CE28FD7508}" type="presParOf" srcId="{DAAAD077-7F20-4B30-9F53-97E5F5F13C91}" destId="{31008E03-2313-44D9-91F3-64EF60BA6654}" srcOrd="0" destOrd="0" presId="urn:microsoft.com/office/officeart/2005/8/layout/orgChart1"/>
    <dgm:cxn modelId="{3D1150B5-09B2-4177-B4E9-221D60E38B0D}" type="presParOf" srcId="{31008E03-2313-44D9-91F3-64EF60BA6654}" destId="{F1F041BE-410C-48E9-850C-699DC58B9146}" srcOrd="0" destOrd="0" presId="urn:microsoft.com/office/officeart/2005/8/layout/orgChart1"/>
    <dgm:cxn modelId="{344C89EC-DC2F-41F9-8447-456D61663599}" type="presParOf" srcId="{31008E03-2313-44D9-91F3-64EF60BA6654}" destId="{83766453-B0F1-4A71-8817-75F53E69AF07}" srcOrd="1" destOrd="0" presId="urn:microsoft.com/office/officeart/2005/8/layout/orgChart1"/>
    <dgm:cxn modelId="{1F3DF621-61B7-4CC8-BCA5-5E808CA00379}" type="presParOf" srcId="{DAAAD077-7F20-4B30-9F53-97E5F5F13C91}" destId="{E2CAA9B1-CC0B-4349-B822-A0F8D0CD8E28}" srcOrd="1" destOrd="0" presId="urn:microsoft.com/office/officeart/2005/8/layout/orgChart1"/>
    <dgm:cxn modelId="{D67E252A-8F1D-4C8C-B82F-373EE675B1F3}" type="presParOf" srcId="{DAAAD077-7F20-4B30-9F53-97E5F5F13C91}" destId="{530EA6F1-C677-45B0-8ECB-4EF9349328C0}" srcOrd="2" destOrd="0" presId="urn:microsoft.com/office/officeart/2005/8/layout/orgChart1"/>
    <dgm:cxn modelId="{5AB7066D-C12D-4A1A-9F8E-44C057EB2F1B}" type="presParOf" srcId="{FF96DEDB-AB65-4FE5-90EB-2F271230E597}" destId="{0D58B50C-F11D-48FE-99F2-93A56B332576}" srcOrd="2" destOrd="0" presId="urn:microsoft.com/office/officeart/2005/8/layout/orgChart1"/>
    <dgm:cxn modelId="{F36F2920-AC3D-479D-9C66-F6063FB4F177}" type="presParOf" srcId="{FF96DEDB-AB65-4FE5-90EB-2F271230E597}" destId="{B960C395-9D68-418B-A590-F898709E068F}" srcOrd="3" destOrd="0" presId="urn:microsoft.com/office/officeart/2005/8/layout/orgChart1"/>
    <dgm:cxn modelId="{1447F603-94C2-47A9-87FD-346B35AF3275}" type="presParOf" srcId="{B960C395-9D68-418B-A590-F898709E068F}" destId="{A64D477F-3131-4B18-8467-C0C40F018892}" srcOrd="0" destOrd="0" presId="urn:microsoft.com/office/officeart/2005/8/layout/orgChart1"/>
    <dgm:cxn modelId="{7FBF1591-3BCB-4B6C-9568-63A8653644E2}" type="presParOf" srcId="{A64D477F-3131-4B18-8467-C0C40F018892}" destId="{21A5E919-CE88-4AE5-9EC6-83D2F8A54248}" srcOrd="0" destOrd="0" presId="urn:microsoft.com/office/officeart/2005/8/layout/orgChart1"/>
    <dgm:cxn modelId="{2321BD1D-6860-45AC-BF74-EAEAB9F62962}" type="presParOf" srcId="{A64D477F-3131-4B18-8467-C0C40F018892}" destId="{3B28BE46-C66D-43BE-8A97-88C588060088}" srcOrd="1" destOrd="0" presId="urn:microsoft.com/office/officeart/2005/8/layout/orgChart1"/>
    <dgm:cxn modelId="{FAE751B5-91CD-4F26-80F6-BFD57C57E3D1}" type="presParOf" srcId="{B960C395-9D68-418B-A590-F898709E068F}" destId="{3A3B440B-7203-424E-937C-4BF2CB035B96}" srcOrd="1" destOrd="0" presId="urn:microsoft.com/office/officeart/2005/8/layout/orgChart1"/>
    <dgm:cxn modelId="{8E3E8846-D4C6-42E9-AA34-815068583303}" type="presParOf" srcId="{B960C395-9D68-418B-A590-F898709E068F}" destId="{BE4CF0C6-2E63-40CC-AAC4-2897889EEA91}" srcOrd="2" destOrd="0" presId="urn:microsoft.com/office/officeart/2005/8/layout/orgChart1"/>
    <dgm:cxn modelId="{58B1031C-1791-4BCC-8705-3A5EA6B74653}" type="presParOf" srcId="{FF96DEDB-AB65-4FE5-90EB-2F271230E597}" destId="{635FE722-2571-46DB-BA03-3111E0E4279D}" srcOrd="4" destOrd="0" presId="urn:microsoft.com/office/officeart/2005/8/layout/orgChart1"/>
    <dgm:cxn modelId="{A3B3DED5-8B16-47E4-B31A-A645C24287AB}" type="presParOf" srcId="{FF96DEDB-AB65-4FE5-90EB-2F271230E597}" destId="{618F174B-B025-406C-A8D7-1A986947F5F3}" srcOrd="5" destOrd="0" presId="urn:microsoft.com/office/officeart/2005/8/layout/orgChart1"/>
    <dgm:cxn modelId="{44326CE7-0125-4CBA-9DBD-361CC4A500F4}" type="presParOf" srcId="{618F174B-B025-406C-A8D7-1A986947F5F3}" destId="{CDB88DB9-52D5-4AC7-B19E-0601466FFD82}" srcOrd="0" destOrd="0" presId="urn:microsoft.com/office/officeart/2005/8/layout/orgChart1"/>
    <dgm:cxn modelId="{C0A20B2C-769F-4A29-A66F-7017D42D8A71}" type="presParOf" srcId="{CDB88DB9-52D5-4AC7-B19E-0601466FFD82}" destId="{74F4056E-D7B1-4D6F-8DDA-9F906A90EB2E}" srcOrd="0" destOrd="0" presId="urn:microsoft.com/office/officeart/2005/8/layout/orgChart1"/>
    <dgm:cxn modelId="{F18F615F-C0DC-43F1-BE62-7920CFD77D9F}" type="presParOf" srcId="{CDB88DB9-52D5-4AC7-B19E-0601466FFD82}" destId="{EAD315A2-48C8-48C8-A206-FC04C8D5B6A7}" srcOrd="1" destOrd="0" presId="urn:microsoft.com/office/officeart/2005/8/layout/orgChart1"/>
    <dgm:cxn modelId="{33F0AFB1-374E-42CB-B57A-940846044366}" type="presParOf" srcId="{618F174B-B025-406C-A8D7-1A986947F5F3}" destId="{1487C61D-1E51-46AF-8BF1-AE4C78E5D537}" srcOrd="1" destOrd="0" presId="urn:microsoft.com/office/officeart/2005/8/layout/orgChart1"/>
    <dgm:cxn modelId="{1329A3B1-447F-4A1E-BA4B-392C71247EE4}" type="presParOf" srcId="{618F174B-B025-406C-A8D7-1A986947F5F3}" destId="{5114444D-2DBF-4F73-82F6-2B6C12DB2FA0}" srcOrd="2" destOrd="0" presId="urn:microsoft.com/office/officeart/2005/8/layout/orgChart1"/>
    <dgm:cxn modelId="{A4D8D397-8A0C-4F04-AACF-6D7AB7DF6816}" type="presParOf" srcId="{FF96DEDB-AB65-4FE5-90EB-2F271230E597}" destId="{C5466F28-2B4A-4A44-81C9-3DB1B52DED46}" srcOrd="6" destOrd="0" presId="urn:microsoft.com/office/officeart/2005/8/layout/orgChart1"/>
    <dgm:cxn modelId="{854FE7E4-C9D9-4627-BD87-84A9E19FCFAB}" type="presParOf" srcId="{FF96DEDB-AB65-4FE5-90EB-2F271230E597}" destId="{282CE48A-01DB-49D0-9247-0D86F78E4AF3}" srcOrd="7" destOrd="0" presId="urn:microsoft.com/office/officeart/2005/8/layout/orgChart1"/>
    <dgm:cxn modelId="{C6565B1E-024A-40C3-B460-1307136F93F4}" type="presParOf" srcId="{282CE48A-01DB-49D0-9247-0D86F78E4AF3}" destId="{9F6E96F7-C62E-477B-AF71-7E486EFFB0EB}" srcOrd="0" destOrd="0" presId="urn:microsoft.com/office/officeart/2005/8/layout/orgChart1"/>
    <dgm:cxn modelId="{5886298C-EC9E-40B6-A215-AC2471B98B3E}" type="presParOf" srcId="{9F6E96F7-C62E-477B-AF71-7E486EFFB0EB}" destId="{AB92A47D-3C96-4DA7-B5CF-9293CAB8ACC7}" srcOrd="0" destOrd="0" presId="urn:microsoft.com/office/officeart/2005/8/layout/orgChart1"/>
    <dgm:cxn modelId="{075D8E5B-DC11-4F51-AC82-D88C855FFFEB}" type="presParOf" srcId="{9F6E96F7-C62E-477B-AF71-7E486EFFB0EB}" destId="{52CF26AD-6D49-4465-A88F-53797E001D2E}" srcOrd="1" destOrd="0" presId="urn:microsoft.com/office/officeart/2005/8/layout/orgChart1"/>
    <dgm:cxn modelId="{E7401E98-E20C-4F0E-B88E-C93806D926FA}" type="presParOf" srcId="{282CE48A-01DB-49D0-9247-0D86F78E4AF3}" destId="{D877C8B6-CF07-49DB-A3A7-5FA6A944B0F9}" srcOrd="1" destOrd="0" presId="urn:microsoft.com/office/officeart/2005/8/layout/orgChart1"/>
    <dgm:cxn modelId="{841285F2-AF67-4326-887E-09BE633B2B45}" type="presParOf" srcId="{282CE48A-01DB-49D0-9247-0D86F78E4AF3}" destId="{0E2DFE42-C7F5-42C7-9CF2-9610A7224889}" srcOrd="2" destOrd="0" presId="urn:microsoft.com/office/officeart/2005/8/layout/orgChart1"/>
    <dgm:cxn modelId="{3293D51C-EB9E-40C3-B3CA-E1115CD3AEC1}" type="presParOf" srcId="{FF96DEDB-AB65-4FE5-90EB-2F271230E597}" destId="{2A57934D-719C-480C-A834-423A7100E866}" srcOrd="8" destOrd="0" presId="urn:microsoft.com/office/officeart/2005/8/layout/orgChart1"/>
    <dgm:cxn modelId="{9AC2C196-8783-4DDC-9C57-8CB816426E75}" type="presParOf" srcId="{FF96DEDB-AB65-4FE5-90EB-2F271230E597}" destId="{D2A44293-A91B-4611-ABA1-DF77E09D4498}" srcOrd="9" destOrd="0" presId="urn:microsoft.com/office/officeart/2005/8/layout/orgChart1"/>
    <dgm:cxn modelId="{87DCDD2D-0AA0-4ABC-AA6A-732F962ED67D}" type="presParOf" srcId="{D2A44293-A91B-4611-ABA1-DF77E09D4498}" destId="{6D5D51B8-D9A8-466A-AD45-AB8B966C1A14}" srcOrd="0" destOrd="0" presId="urn:microsoft.com/office/officeart/2005/8/layout/orgChart1"/>
    <dgm:cxn modelId="{B4EAD538-BBD2-4799-99D7-F2C5FDE1A1D5}" type="presParOf" srcId="{6D5D51B8-D9A8-466A-AD45-AB8B966C1A14}" destId="{3C207DBB-5BF6-4A4F-BB34-7894C8C92D17}" srcOrd="0" destOrd="0" presId="urn:microsoft.com/office/officeart/2005/8/layout/orgChart1"/>
    <dgm:cxn modelId="{2F713176-65A1-4C12-9BE8-94F4272943E2}" type="presParOf" srcId="{6D5D51B8-D9A8-466A-AD45-AB8B966C1A14}" destId="{DD40BA4C-104F-4893-8489-0334A218F548}" srcOrd="1" destOrd="0" presId="urn:microsoft.com/office/officeart/2005/8/layout/orgChart1"/>
    <dgm:cxn modelId="{132053A4-7D73-4D83-B7C2-7E220721C060}" type="presParOf" srcId="{D2A44293-A91B-4611-ABA1-DF77E09D4498}" destId="{44D7CC35-B834-4AA9-AF2B-F1CFEED2651D}" srcOrd="1" destOrd="0" presId="urn:microsoft.com/office/officeart/2005/8/layout/orgChart1"/>
    <dgm:cxn modelId="{E472D16D-ABFD-4998-8DD1-6271F756493D}" type="presParOf" srcId="{D2A44293-A91B-4611-ABA1-DF77E09D4498}" destId="{ED7DF785-72E7-4AE9-9830-BD69D11EFA74}" srcOrd="2" destOrd="0" presId="urn:microsoft.com/office/officeart/2005/8/layout/orgChart1"/>
    <dgm:cxn modelId="{EEC52651-A623-4454-80E3-F6E07610FED7}" type="presParOf" srcId="{FF96DEDB-AB65-4FE5-90EB-2F271230E597}" destId="{8A2260B9-5853-4AD1-85A9-E7F9B39FA3E4}" srcOrd="10" destOrd="0" presId="urn:microsoft.com/office/officeart/2005/8/layout/orgChart1"/>
    <dgm:cxn modelId="{C5BF2703-CFCC-4EFE-BC37-1C5C14AA6781}" type="presParOf" srcId="{FF96DEDB-AB65-4FE5-90EB-2F271230E597}" destId="{12CB00C7-0D61-41BE-9285-5206C81AA30F}" srcOrd="11" destOrd="0" presId="urn:microsoft.com/office/officeart/2005/8/layout/orgChart1"/>
    <dgm:cxn modelId="{36C323AC-C3B7-4032-A31C-1F63BF3BB11B}" type="presParOf" srcId="{12CB00C7-0D61-41BE-9285-5206C81AA30F}" destId="{8F211E8F-0F77-48DA-8B43-D99EF73ED2A5}" srcOrd="0" destOrd="0" presId="urn:microsoft.com/office/officeart/2005/8/layout/orgChart1"/>
    <dgm:cxn modelId="{6C39759D-645E-4509-B157-337F88971A1E}" type="presParOf" srcId="{8F211E8F-0F77-48DA-8B43-D99EF73ED2A5}" destId="{83C46E52-92CD-47D2-BF30-F3C6925A1EF5}" srcOrd="0" destOrd="0" presId="urn:microsoft.com/office/officeart/2005/8/layout/orgChart1"/>
    <dgm:cxn modelId="{FF4055A5-9837-4770-9AAC-B212C239D7D1}" type="presParOf" srcId="{8F211E8F-0F77-48DA-8B43-D99EF73ED2A5}" destId="{CFD1F3CE-1F9E-43F1-A831-1214DA80532C}" srcOrd="1" destOrd="0" presId="urn:microsoft.com/office/officeart/2005/8/layout/orgChart1"/>
    <dgm:cxn modelId="{0FA99781-5709-4A62-A177-1A32C94D244A}" type="presParOf" srcId="{12CB00C7-0D61-41BE-9285-5206C81AA30F}" destId="{5D31A9E6-F776-4B4A-9FF0-432B37F3378A}" srcOrd="1" destOrd="0" presId="urn:microsoft.com/office/officeart/2005/8/layout/orgChart1"/>
    <dgm:cxn modelId="{E1C66CC9-833F-42E6-A2F3-08CAB2D7DC8F}" type="presParOf" srcId="{12CB00C7-0D61-41BE-9285-5206C81AA30F}" destId="{0581BA5D-3F30-4F32-980C-9C5870AAF53F}" srcOrd="2" destOrd="0" presId="urn:microsoft.com/office/officeart/2005/8/layout/orgChart1"/>
    <dgm:cxn modelId="{47DF91E2-8B7F-4851-93A3-C4D73D858EE8}" type="presParOf" srcId="{FF96DEDB-AB65-4FE5-90EB-2F271230E597}" destId="{F00366A0-A6A8-441B-964F-83644C2E8F0D}" srcOrd="12" destOrd="0" presId="urn:microsoft.com/office/officeart/2005/8/layout/orgChart1"/>
    <dgm:cxn modelId="{B992EC7F-CCD1-4EAB-AD37-E84FF345AFFD}" type="presParOf" srcId="{FF96DEDB-AB65-4FE5-90EB-2F271230E597}" destId="{E4B77982-8CD3-49C6-83F3-4C6B94C8F45B}" srcOrd="13" destOrd="0" presId="urn:microsoft.com/office/officeart/2005/8/layout/orgChart1"/>
    <dgm:cxn modelId="{F614D23D-3FCB-48F9-8A69-5D5EFB5D0A7C}" type="presParOf" srcId="{E4B77982-8CD3-49C6-83F3-4C6B94C8F45B}" destId="{859163E1-86B2-4987-BC60-B1C5ABFA5E92}" srcOrd="0" destOrd="0" presId="urn:microsoft.com/office/officeart/2005/8/layout/orgChart1"/>
    <dgm:cxn modelId="{200DED77-A6D1-4353-887A-6EBCE3FB9002}" type="presParOf" srcId="{859163E1-86B2-4987-BC60-B1C5ABFA5E92}" destId="{BD346CE0-7144-4136-B857-EF3078B52A5B}" srcOrd="0" destOrd="0" presId="urn:microsoft.com/office/officeart/2005/8/layout/orgChart1"/>
    <dgm:cxn modelId="{EBBBBCC7-F503-4EC7-BC04-75988F1D0B44}" type="presParOf" srcId="{859163E1-86B2-4987-BC60-B1C5ABFA5E92}" destId="{B3133C56-9B6B-4197-9F63-BE71ABFFF1B3}" srcOrd="1" destOrd="0" presId="urn:microsoft.com/office/officeart/2005/8/layout/orgChart1"/>
    <dgm:cxn modelId="{B42D798E-CC2A-4C03-B9DF-C01FCAE9D6DD}" type="presParOf" srcId="{E4B77982-8CD3-49C6-83F3-4C6B94C8F45B}" destId="{A87688BA-4011-4C92-AED1-7A5F50D3FB50}" srcOrd="1" destOrd="0" presId="urn:microsoft.com/office/officeart/2005/8/layout/orgChart1"/>
    <dgm:cxn modelId="{1145AF0B-AFB0-46EE-8AC7-3EB85EB4D9E5}" type="presParOf" srcId="{E4B77982-8CD3-49C6-83F3-4C6B94C8F45B}" destId="{03499584-C756-48D5-BAA9-D83AE3C689BC}" srcOrd="2" destOrd="0" presId="urn:microsoft.com/office/officeart/2005/8/layout/orgChart1"/>
    <dgm:cxn modelId="{C40A7BD0-808B-4062-A288-B2DF5B85CD03}" type="presParOf" srcId="{78B77473-E013-467A-973C-C1B52035D8D0}" destId="{E1C74002-C53D-45DA-AAC0-303A6BBD712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2846D3-7C54-499F-BB7E-C84EA9308429}" type="doc">
      <dgm:prSet loTypeId="urn:microsoft.com/office/officeart/2008/layout/PictureStrips" loCatId="list" qsTypeId="urn:microsoft.com/office/officeart/2005/8/quickstyle/simple1" qsCatId="simple" csTypeId="urn:microsoft.com/office/officeart/2005/8/colors/accent1_2" csCatId="accent1" phldr="1"/>
      <dgm:spPr/>
    </dgm:pt>
    <dgm:pt modelId="{81DC7066-0C1A-41B6-BF6B-96D81C076D60}">
      <dgm:prSet phldrT="[Text]" custT="1"/>
      <dgm:spPr>
        <a:solidFill>
          <a:schemeClr val="accent6">
            <a:lumMod val="75000"/>
            <a:alpha val="40000"/>
          </a:schemeClr>
        </a:solidFill>
      </dgm:spPr>
      <dgm:t>
        <a:bodyPr/>
        <a:lstStyle/>
        <a:p>
          <a:pPr algn="just"/>
          <a:r>
            <a:rPr lang="en-US" sz="1200" dirty="0"/>
            <a:t/>
          </a:r>
          <a:br>
            <a:rPr lang="en-US" sz="1200" dirty="0"/>
          </a:br>
          <a:r>
            <a:rPr lang="en-US" sz="1400" dirty="0"/>
            <a:t>It is never a good idea to put all your eggs in one basket. If you put your money into a variety of investments and one or two lose money , the others may gain to balance your investments. This is known as diversification. It is a way to reduce risk when you are making investments.</a:t>
          </a:r>
        </a:p>
      </dgm:t>
    </dgm:pt>
    <dgm:pt modelId="{61905B93-7E76-428F-BFBD-0F85331C57FC}" type="parTrans" cxnId="{EE9AE109-64E7-4278-B9C6-BB11D29D63AE}">
      <dgm:prSet/>
      <dgm:spPr/>
      <dgm:t>
        <a:bodyPr/>
        <a:lstStyle/>
        <a:p>
          <a:endParaRPr lang="en-US"/>
        </a:p>
      </dgm:t>
    </dgm:pt>
    <dgm:pt modelId="{81AEE8DB-43FF-477E-85CB-D1CB6D2CEBB3}" type="sibTrans" cxnId="{EE9AE109-64E7-4278-B9C6-BB11D29D63AE}">
      <dgm:prSet/>
      <dgm:spPr/>
      <dgm:t>
        <a:bodyPr/>
        <a:lstStyle/>
        <a:p>
          <a:endParaRPr lang="en-US"/>
        </a:p>
      </dgm:t>
    </dgm:pt>
    <dgm:pt modelId="{C0FD2271-04FE-475F-8EB7-BC7366E959EB}" type="pres">
      <dgm:prSet presAssocID="{A02846D3-7C54-499F-BB7E-C84EA9308429}" presName="Name0" presStyleCnt="0">
        <dgm:presLayoutVars>
          <dgm:dir/>
          <dgm:resizeHandles val="exact"/>
        </dgm:presLayoutVars>
      </dgm:prSet>
      <dgm:spPr/>
    </dgm:pt>
    <dgm:pt modelId="{3ABFD5AD-B44B-4E33-ABE3-5FAFEF9F4FFA}" type="pres">
      <dgm:prSet presAssocID="{81DC7066-0C1A-41B6-BF6B-96D81C076D60}" presName="composite" presStyleCnt="0"/>
      <dgm:spPr/>
    </dgm:pt>
    <dgm:pt modelId="{B93C8A19-E364-4FC4-9567-85B0A0910AC9}" type="pres">
      <dgm:prSet presAssocID="{81DC7066-0C1A-41B6-BF6B-96D81C076D60}" presName="rect1" presStyleLbl="trAlignAcc1" presStyleIdx="0" presStyleCnt="1" custScaleY="118536" custLinFactNeighborY="-4228">
        <dgm:presLayoutVars>
          <dgm:bulletEnabled val="1"/>
        </dgm:presLayoutVars>
      </dgm:prSet>
      <dgm:spPr/>
      <dgm:t>
        <a:bodyPr/>
        <a:lstStyle/>
        <a:p>
          <a:endParaRPr lang="en-IN"/>
        </a:p>
      </dgm:t>
    </dgm:pt>
    <dgm:pt modelId="{0736455D-1717-484D-9592-771A77FCA5BD}" type="pres">
      <dgm:prSet presAssocID="{81DC7066-0C1A-41B6-BF6B-96D81C076D60}" presName="rect2" presStyleLbl="fgImgPlace1" presStyleIdx="0" presStyleCnt="1" custLinFactNeighborY="-7488"/>
      <dgm:spPr>
        <a:blipFill rotWithShape="1">
          <a:blip xmlns:r="http://schemas.openxmlformats.org/officeDocument/2006/relationships" r:embed="rId1"/>
          <a:stretch>
            <a:fillRect/>
          </a:stretch>
        </a:blipFill>
      </dgm:spPr>
    </dgm:pt>
  </dgm:ptLst>
  <dgm:cxnLst>
    <dgm:cxn modelId="{19D1FE98-6A0C-4554-81E1-8DC475F1AA25}" type="presOf" srcId="{A02846D3-7C54-499F-BB7E-C84EA9308429}" destId="{C0FD2271-04FE-475F-8EB7-BC7366E959EB}" srcOrd="0" destOrd="0" presId="urn:microsoft.com/office/officeart/2008/layout/PictureStrips"/>
    <dgm:cxn modelId="{B72A0CE3-18D8-45EC-BCCE-0744ED84FC77}" type="presOf" srcId="{81DC7066-0C1A-41B6-BF6B-96D81C076D60}" destId="{B93C8A19-E364-4FC4-9567-85B0A0910AC9}" srcOrd="0" destOrd="0" presId="urn:microsoft.com/office/officeart/2008/layout/PictureStrips"/>
    <dgm:cxn modelId="{EE9AE109-64E7-4278-B9C6-BB11D29D63AE}" srcId="{A02846D3-7C54-499F-BB7E-C84EA9308429}" destId="{81DC7066-0C1A-41B6-BF6B-96D81C076D60}" srcOrd="0" destOrd="0" parTransId="{61905B93-7E76-428F-BFBD-0F85331C57FC}" sibTransId="{81AEE8DB-43FF-477E-85CB-D1CB6D2CEBB3}"/>
    <dgm:cxn modelId="{8C650B2D-DC8D-474A-8AD5-F1105A185322}" type="presParOf" srcId="{C0FD2271-04FE-475F-8EB7-BC7366E959EB}" destId="{3ABFD5AD-B44B-4E33-ABE3-5FAFEF9F4FFA}" srcOrd="0" destOrd="0" presId="urn:microsoft.com/office/officeart/2008/layout/PictureStrips"/>
    <dgm:cxn modelId="{43B525EB-BACB-47F9-BFB0-8FA266488F58}" type="presParOf" srcId="{3ABFD5AD-B44B-4E33-ABE3-5FAFEF9F4FFA}" destId="{B93C8A19-E364-4FC4-9567-85B0A0910AC9}" srcOrd="0" destOrd="0" presId="urn:microsoft.com/office/officeart/2008/layout/PictureStrips"/>
    <dgm:cxn modelId="{434F110F-B488-4671-B8A5-9A6E05488A53}" type="presParOf" srcId="{3ABFD5AD-B44B-4E33-ABE3-5FAFEF9F4FFA}" destId="{0736455D-1717-484D-9592-771A77FCA5BD}"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C64E34D-BA6D-4AC1-8252-21FBE4FA8550}" type="doc">
      <dgm:prSet loTypeId="urn:microsoft.com/office/officeart/2005/8/layout/hProcess7#1" loCatId="list" qsTypeId="urn:microsoft.com/office/officeart/2005/8/quickstyle/simple1" qsCatId="simple" csTypeId="urn:microsoft.com/office/officeart/2005/8/colors/accent2_1" csCatId="accent2" phldr="1"/>
      <dgm:spPr/>
      <dgm:t>
        <a:bodyPr/>
        <a:lstStyle/>
        <a:p>
          <a:endParaRPr lang="en-US"/>
        </a:p>
      </dgm:t>
    </dgm:pt>
    <dgm:pt modelId="{FB196483-2AB0-4056-ACDF-42D4156A86BA}">
      <dgm:prSet phldrT="[Text]"/>
      <dgm:spPr/>
      <dgm:t>
        <a:bodyPr/>
        <a:lstStyle/>
        <a:p>
          <a:r>
            <a:rPr lang="en-US" b="1"/>
            <a:t>Equity</a:t>
          </a:r>
          <a:endParaRPr lang="en-US" b="1" dirty="0"/>
        </a:p>
      </dgm:t>
    </dgm:pt>
    <dgm:pt modelId="{ED47E378-E3EF-4065-98CF-0A01A7ADF6EA}" type="parTrans" cxnId="{3EAE8836-50F7-433E-A74E-0B71FD755006}">
      <dgm:prSet/>
      <dgm:spPr/>
      <dgm:t>
        <a:bodyPr/>
        <a:lstStyle/>
        <a:p>
          <a:endParaRPr lang="en-US"/>
        </a:p>
      </dgm:t>
    </dgm:pt>
    <dgm:pt modelId="{6823F852-AF76-4DE6-AB9D-4CC764527B7D}" type="sibTrans" cxnId="{3EAE8836-50F7-433E-A74E-0B71FD755006}">
      <dgm:prSet/>
      <dgm:spPr/>
      <dgm:t>
        <a:bodyPr/>
        <a:lstStyle/>
        <a:p>
          <a:endParaRPr lang="en-US"/>
        </a:p>
      </dgm:t>
    </dgm:pt>
    <dgm:pt modelId="{B9C52458-3177-4453-BC23-62E2947D8A72}">
      <dgm:prSet phldrT="[Text]"/>
      <dgm:spPr/>
      <dgm:t>
        <a:bodyPr/>
        <a:lstStyle/>
        <a:p>
          <a:r>
            <a:rPr lang="en-US" dirty="0">
              <a:ea typeface="Arial" panose="020B0604020202020204" pitchFamily="34" charset="0"/>
            </a:rPr>
            <a:t>Equity is a part of a company, also known as stock or share. When you buy shares of a company, you basically own a part of that company and can expect a share of profit when the company makes profits. </a:t>
          </a:r>
          <a:endParaRPr lang="en-US" dirty="0"/>
        </a:p>
      </dgm:t>
    </dgm:pt>
    <dgm:pt modelId="{6ACEBF5D-1D1D-4AC0-B989-404128831EAE}" type="parTrans" cxnId="{C8B9A023-C29C-49AC-AB55-34B7D426423A}">
      <dgm:prSet/>
      <dgm:spPr/>
      <dgm:t>
        <a:bodyPr/>
        <a:lstStyle/>
        <a:p>
          <a:endParaRPr lang="en-US"/>
        </a:p>
      </dgm:t>
    </dgm:pt>
    <dgm:pt modelId="{179937A7-247D-445D-921E-0E61D6BCA781}" type="sibTrans" cxnId="{C8B9A023-C29C-49AC-AB55-34B7D426423A}">
      <dgm:prSet/>
      <dgm:spPr/>
      <dgm:t>
        <a:bodyPr/>
        <a:lstStyle/>
        <a:p>
          <a:endParaRPr lang="en-US"/>
        </a:p>
      </dgm:t>
    </dgm:pt>
    <dgm:pt modelId="{BF380CA8-988D-4961-ADAD-F627F664A712}">
      <dgm:prSet phldrT="[Text]"/>
      <dgm:spPr/>
      <dgm:t>
        <a:bodyPr/>
        <a:lstStyle/>
        <a:p>
          <a:r>
            <a:rPr lang="en-US" b="1">
              <a:ea typeface="Arial" panose="020B0604020202020204" pitchFamily="34" charset="0"/>
            </a:rPr>
            <a:t>Debt Securities</a:t>
          </a:r>
          <a:endParaRPr lang="en-US" dirty="0"/>
        </a:p>
      </dgm:t>
    </dgm:pt>
    <dgm:pt modelId="{E125E1CD-9AE8-4BB5-88B0-8CAB31D782EE}" type="parTrans" cxnId="{330CEE14-62B8-4A39-BABA-54A762326713}">
      <dgm:prSet/>
      <dgm:spPr/>
      <dgm:t>
        <a:bodyPr/>
        <a:lstStyle/>
        <a:p>
          <a:endParaRPr lang="en-US"/>
        </a:p>
      </dgm:t>
    </dgm:pt>
    <dgm:pt modelId="{AADF0259-6B00-4B62-B128-860AC1E0BAE3}" type="sibTrans" cxnId="{330CEE14-62B8-4A39-BABA-54A762326713}">
      <dgm:prSet/>
      <dgm:spPr/>
      <dgm:t>
        <a:bodyPr/>
        <a:lstStyle/>
        <a:p>
          <a:endParaRPr lang="en-US"/>
        </a:p>
      </dgm:t>
    </dgm:pt>
    <dgm:pt modelId="{BAF1114A-55F4-4450-B265-5EC3A9B8E2A8}">
      <dgm:prSet phldrT="[Text]"/>
      <dgm:spPr/>
      <dgm:t>
        <a:bodyPr/>
        <a:lstStyle/>
        <a:p>
          <a:r>
            <a:rPr lang="en-US" dirty="0">
              <a:ea typeface="Arial" panose="020B0604020202020204" pitchFamily="34" charset="0"/>
            </a:rPr>
            <a:t>Debt Securities are those instruments such as bond, debenture,  promissory note etc. with a fixed amount, a maturity date and usually with a specific rate of interest. These are often less risky than equities.</a:t>
          </a:r>
          <a:endParaRPr lang="en-US" dirty="0"/>
        </a:p>
      </dgm:t>
    </dgm:pt>
    <dgm:pt modelId="{2D684279-2C63-4629-8B56-C67C1844285B}" type="parTrans" cxnId="{778C2195-12D1-44C8-9B18-DD0BA6F947CC}">
      <dgm:prSet/>
      <dgm:spPr/>
      <dgm:t>
        <a:bodyPr/>
        <a:lstStyle/>
        <a:p>
          <a:endParaRPr lang="en-US"/>
        </a:p>
      </dgm:t>
    </dgm:pt>
    <dgm:pt modelId="{776BF5B7-B758-4DB6-A121-B486E09AFE35}" type="sibTrans" cxnId="{778C2195-12D1-44C8-9B18-DD0BA6F947CC}">
      <dgm:prSet/>
      <dgm:spPr/>
      <dgm:t>
        <a:bodyPr/>
        <a:lstStyle/>
        <a:p>
          <a:endParaRPr lang="en-US"/>
        </a:p>
      </dgm:t>
    </dgm:pt>
    <dgm:pt modelId="{6F087187-6FEE-49F6-88B4-43184628F39C}">
      <dgm:prSet phldrT="[Text]"/>
      <dgm:spPr/>
      <dgm:t>
        <a:bodyPr/>
        <a:lstStyle/>
        <a:p>
          <a:r>
            <a:rPr lang="en-US" b="1">
              <a:ea typeface="Arial" panose="020B0604020202020204" pitchFamily="34" charset="0"/>
            </a:rPr>
            <a:t>Mutual Funds</a:t>
          </a:r>
          <a:endParaRPr lang="en-US" dirty="0"/>
        </a:p>
      </dgm:t>
    </dgm:pt>
    <dgm:pt modelId="{7B872E36-BD1B-4014-8A49-3EB8EC7B06DD}" type="parTrans" cxnId="{ED78C950-FFA2-4FFA-AF6E-E2415C79D190}">
      <dgm:prSet/>
      <dgm:spPr/>
      <dgm:t>
        <a:bodyPr/>
        <a:lstStyle/>
        <a:p>
          <a:endParaRPr lang="en-US"/>
        </a:p>
      </dgm:t>
    </dgm:pt>
    <dgm:pt modelId="{036AA9F2-D3CF-4498-BAA1-A4DCEA5ABF60}" type="sibTrans" cxnId="{ED78C950-FFA2-4FFA-AF6E-E2415C79D190}">
      <dgm:prSet/>
      <dgm:spPr/>
      <dgm:t>
        <a:bodyPr/>
        <a:lstStyle/>
        <a:p>
          <a:endParaRPr lang="en-US"/>
        </a:p>
      </dgm:t>
    </dgm:pt>
    <dgm:pt modelId="{A1960FB6-82F0-46A0-8E65-C699F9D2CDE8}">
      <dgm:prSet phldrT="[Text]"/>
      <dgm:spPr/>
      <dgm:t>
        <a:bodyPr/>
        <a:lstStyle/>
        <a:p>
          <a:r>
            <a:rPr lang="en-US" dirty="0">
              <a:ea typeface="Arial" panose="020B0604020202020204" pitchFamily="34" charset="0"/>
            </a:rPr>
            <a:t>A mutual fund pools money from many investors and invests in stocks, bonds, short-term money-market instruments, other securities or assets, or some combination of these investments. </a:t>
          </a:r>
          <a:endParaRPr lang="en-US" dirty="0"/>
        </a:p>
      </dgm:t>
    </dgm:pt>
    <dgm:pt modelId="{57AD7100-7E32-4232-8A43-B7865DA6A323}" type="parTrans" cxnId="{4F4F3499-B78B-4EF3-831E-3AA6F8277A54}">
      <dgm:prSet/>
      <dgm:spPr/>
      <dgm:t>
        <a:bodyPr/>
        <a:lstStyle/>
        <a:p>
          <a:endParaRPr lang="en-US"/>
        </a:p>
      </dgm:t>
    </dgm:pt>
    <dgm:pt modelId="{6DA850BB-7997-4D98-8849-381BBBDD5545}" type="sibTrans" cxnId="{4F4F3499-B78B-4EF3-831E-3AA6F8277A54}">
      <dgm:prSet/>
      <dgm:spPr/>
      <dgm:t>
        <a:bodyPr/>
        <a:lstStyle/>
        <a:p>
          <a:endParaRPr lang="en-US"/>
        </a:p>
      </dgm:t>
    </dgm:pt>
    <dgm:pt modelId="{EF5037E0-9598-4234-8090-6D01FA1B55BF}" type="pres">
      <dgm:prSet presAssocID="{2C64E34D-BA6D-4AC1-8252-21FBE4FA8550}" presName="Name0" presStyleCnt="0">
        <dgm:presLayoutVars>
          <dgm:dir/>
          <dgm:animLvl val="lvl"/>
          <dgm:resizeHandles val="exact"/>
        </dgm:presLayoutVars>
      </dgm:prSet>
      <dgm:spPr/>
      <dgm:t>
        <a:bodyPr/>
        <a:lstStyle/>
        <a:p>
          <a:endParaRPr lang="en-IN"/>
        </a:p>
      </dgm:t>
    </dgm:pt>
    <dgm:pt modelId="{92BB6D8A-FD9D-4E44-8D6D-FA93EDCCA3EE}" type="pres">
      <dgm:prSet presAssocID="{FB196483-2AB0-4056-ACDF-42D4156A86BA}" presName="compositeNode" presStyleCnt="0">
        <dgm:presLayoutVars>
          <dgm:bulletEnabled val="1"/>
        </dgm:presLayoutVars>
      </dgm:prSet>
      <dgm:spPr/>
    </dgm:pt>
    <dgm:pt modelId="{57E5168A-1640-4546-8731-71FA84E57A2B}" type="pres">
      <dgm:prSet presAssocID="{FB196483-2AB0-4056-ACDF-42D4156A86BA}" presName="bgRect" presStyleLbl="node1" presStyleIdx="0" presStyleCnt="3"/>
      <dgm:spPr/>
      <dgm:t>
        <a:bodyPr/>
        <a:lstStyle/>
        <a:p>
          <a:endParaRPr lang="en-IN"/>
        </a:p>
      </dgm:t>
    </dgm:pt>
    <dgm:pt modelId="{95AF2834-3FEE-4FFA-9A53-D1D5B5537346}" type="pres">
      <dgm:prSet presAssocID="{FB196483-2AB0-4056-ACDF-42D4156A86BA}" presName="parentNode" presStyleLbl="node1" presStyleIdx="0" presStyleCnt="3">
        <dgm:presLayoutVars>
          <dgm:chMax val="0"/>
          <dgm:bulletEnabled val="1"/>
        </dgm:presLayoutVars>
      </dgm:prSet>
      <dgm:spPr/>
      <dgm:t>
        <a:bodyPr/>
        <a:lstStyle/>
        <a:p>
          <a:endParaRPr lang="en-IN"/>
        </a:p>
      </dgm:t>
    </dgm:pt>
    <dgm:pt modelId="{96BA9104-9214-4C0C-A9D7-E605DA160AE6}" type="pres">
      <dgm:prSet presAssocID="{FB196483-2AB0-4056-ACDF-42D4156A86BA}" presName="childNode" presStyleLbl="node1" presStyleIdx="0" presStyleCnt="3">
        <dgm:presLayoutVars>
          <dgm:bulletEnabled val="1"/>
        </dgm:presLayoutVars>
      </dgm:prSet>
      <dgm:spPr/>
      <dgm:t>
        <a:bodyPr/>
        <a:lstStyle/>
        <a:p>
          <a:endParaRPr lang="en-IN"/>
        </a:p>
      </dgm:t>
    </dgm:pt>
    <dgm:pt modelId="{4CD2064C-3252-484E-B6B2-EAB0B6BBB3FD}" type="pres">
      <dgm:prSet presAssocID="{6823F852-AF76-4DE6-AB9D-4CC764527B7D}" presName="hSp" presStyleCnt="0"/>
      <dgm:spPr/>
    </dgm:pt>
    <dgm:pt modelId="{DA8CDE18-265B-449A-BAD8-50162D7DB10D}" type="pres">
      <dgm:prSet presAssocID="{6823F852-AF76-4DE6-AB9D-4CC764527B7D}" presName="vProcSp" presStyleCnt="0"/>
      <dgm:spPr/>
    </dgm:pt>
    <dgm:pt modelId="{12F777BF-8808-4C00-B169-EA7B62AA5A56}" type="pres">
      <dgm:prSet presAssocID="{6823F852-AF76-4DE6-AB9D-4CC764527B7D}" presName="vSp1" presStyleCnt="0"/>
      <dgm:spPr/>
    </dgm:pt>
    <dgm:pt modelId="{F552660D-84A2-4426-9C09-B569E7C1E242}" type="pres">
      <dgm:prSet presAssocID="{6823F852-AF76-4DE6-AB9D-4CC764527B7D}" presName="simulatedConn" presStyleLbl="solidFgAcc1" presStyleIdx="0" presStyleCnt="2"/>
      <dgm:spPr/>
    </dgm:pt>
    <dgm:pt modelId="{621873D5-CB5E-4E5B-9F31-D204B41B90D2}" type="pres">
      <dgm:prSet presAssocID="{6823F852-AF76-4DE6-AB9D-4CC764527B7D}" presName="vSp2" presStyleCnt="0"/>
      <dgm:spPr/>
    </dgm:pt>
    <dgm:pt modelId="{E726169D-EECE-4024-9455-6C8BD8705F7B}" type="pres">
      <dgm:prSet presAssocID="{6823F852-AF76-4DE6-AB9D-4CC764527B7D}" presName="sibTrans" presStyleCnt="0"/>
      <dgm:spPr/>
    </dgm:pt>
    <dgm:pt modelId="{AA38941D-FDCB-4BF0-A4B9-6242568D8393}" type="pres">
      <dgm:prSet presAssocID="{BF380CA8-988D-4961-ADAD-F627F664A712}" presName="compositeNode" presStyleCnt="0">
        <dgm:presLayoutVars>
          <dgm:bulletEnabled val="1"/>
        </dgm:presLayoutVars>
      </dgm:prSet>
      <dgm:spPr/>
    </dgm:pt>
    <dgm:pt modelId="{D960F635-0109-42D6-B4E4-53D76FB54C57}" type="pres">
      <dgm:prSet presAssocID="{BF380CA8-988D-4961-ADAD-F627F664A712}" presName="bgRect" presStyleLbl="node1" presStyleIdx="1" presStyleCnt="3"/>
      <dgm:spPr/>
      <dgm:t>
        <a:bodyPr/>
        <a:lstStyle/>
        <a:p>
          <a:endParaRPr lang="en-IN"/>
        </a:p>
      </dgm:t>
    </dgm:pt>
    <dgm:pt modelId="{46CFB586-2D05-4066-9149-CF0FA56F5AC7}" type="pres">
      <dgm:prSet presAssocID="{BF380CA8-988D-4961-ADAD-F627F664A712}" presName="parentNode" presStyleLbl="node1" presStyleIdx="1" presStyleCnt="3">
        <dgm:presLayoutVars>
          <dgm:chMax val="0"/>
          <dgm:bulletEnabled val="1"/>
        </dgm:presLayoutVars>
      </dgm:prSet>
      <dgm:spPr/>
      <dgm:t>
        <a:bodyPr/>
        <a:lstStyle/>
        <a:p>
          <a:endParaRPr lang="en-IN"/>
        </a:p>
      </dgm:t>
    </dgm:pt>
    <dgm:pt modelId="{6B48E1AB-0AB3-4170-8A5E-F0BA50F9A010}" type="pres">
      <dgm:prSet presAssocID="{BF380CA8-988D-4961-ADAD-F627F664A712}" presName="childNode" presStyleLbl="node1" presStyleIdx="1" presStyleCnt="3">
        <dgm:presLayoutVars>
          <dgm:bulletEnabled val="1"/>
        </dgm:presLayoutVars>
      </dgm:prSet>
      <dgm:spPr/>
      <dgm:t>
        <a:bodyPr/>
        <a:lstStyle/>
        <a:p>
          <a:endParaRPr lang="en-IN"/>
        </a:p>
      </dgm:t>
    </dgm:pt>
    <dgm:pt modelId="{0FA79123-B112-4163-BA8D-8E9C7F996A5C}" type="pres">
      <dgm:prSet presAssocID="{AADF0259-6B00-4B62-B128-860AC1E0BAE3}" presName="hSp" presStyleCnt="0"/>
      <dgm:spPr/>
    </dgm:pt>
    <dgm:pt modelId="{213E2C66-BA48-45D2-8FB3-AB940B7DFCB0}" type="pres">
      <dgm:prSet presAssocID="{AADF0259-6B00-4B62-B128-860AC1E0BAE3}" presName="vProcSp" presStyleCnt="0"/>
      <dgm:spPr/>
    </dgm:pt>
    <dgm:pt modelId="{E0946313-B66A-4216-8137-F3A4CD338DEE}" type="pres">
      <dgm:prSet presAssocID="{AADF0259-6B00-4B62-B128-860AC1E0BAE3}" presName="vSp1" presStyleCnt="0"/>
      <dgm:spPr/>
    </dgm:pt>
    <dgm:pt modelId="{CCD6ED57-ACD3-4208-A007-3468EF9BA16C}" type="pres">
      <dgm:prSet presAssocID="{AADF0259-6B00-4B62-B128-860AC1E0BAE3}" presName="simulatedConn" presStyleLbl="solidFgAcc1" presStyleIdx="1" presStyleCnt="2"/>
      <dgm:spPr/>
    </dgm:pt>
    <dgm:pt modelId="{ECBBD2E4-CC71-4385-A191-284DC347C2C5}" type="pres">
      <dgm:prSet presAssocID="{AADF0259-6B00-4B62-B128-860AC1E0BAE3}" presName="vSp2" presStyleCnt="0"/>
      <dgm:spPr/>
    </dgm:pt>
    <dgm:pt modelId="{F186C95C-1B98-4F88-8EFB-467FF8888174}" type="pres">
      <dgm:prSet presAssocID="{AADF0259-6B00-4B62-B128-860AC1E0BAE3}" presName="sibTrans" presStyleCnt="0"/>
      <dgm:spPr/>
    </dgm:pt>
    <dgm:pt modelId="{0B25F299-1253-4E3B-815A-5256BC3E2E41}" type="pres">
      <dgm:prSet presAssocID="{6F087187-6FEE-49F6-88B4-43184628F39C}" presName="compositeNode" presStyleCnt="0">
        <dgm:presLayoutVars>
          <dgm:bulletEnabled val="1"/>
        </dgm:presLayoutVars>
      </dgm:prSet>
      <dgm:spPr/>
    </dgm:pt>
    <dgm:pt modelId="{9F7138BC-C761-411C-9562-210139990DA1}" type="pres">
      <dgm:prSet presAssocID="{6F087187-6FEE-49F6-88B4-43184628F39C}" presName="bgRect" presStyleLbl="node1" presStyleIdx="2" presStyleCnt="3"/>
      <dgm:spPr/>
      <dgm:t>
        <a:bodyPr/>
        <a:lstStyle/>
        <a:p>
          <a:endParaRPr lang="en-IN"/>
        </a:p>
      </dgm:t>
    </dgm:pt>
    <dgm:pt modelId="{869D2FB9-3CE6-4648-90C9-EEEB4D7C26C2}" type="pres">
      <dgm:prSet presAssocID="{6F087187-6FEE-49F6-88B4-43184628F39C}" presName="parentNode" presStyleLbl="node1" presStyleIdx="2" presStyleCnt="3">
        <dgm:presLayoutVars>
          <dgm:chMax val="0"/>
          <dgm:bulletEnabled val="1"/>
        </dgm:presLayoutVars>
      </dgm:prSet>
      <dgm:spPr/>
      <dgm:t>
        <a:bodyPr/>
        <a:lstStyle/>
        <a:p>
          <a:endParaRPr lang="en-IN"/>
        </a:p>
      </dgm:t>
    </dgm:pt>
    <dgm:pt modelId="{016FCAA4-CB7C-4ADE-9E2F-8A3658F8DF28}" type="pres">
      <dgm:prSet presAssocID="{6F087187-6FEE-49F6-88B4-43184628F39C}" presName="childNode" presStyleLbl="node1" presStyleIdx="2" presStyleCnt="3">
        <dgm:presLayoutVars>
          <dgm:bulletEnabled val="1"/>
        </dgm:presLayoutVars>
      </dgm:prSet>
      <dgm:spPr/>
      <dgm:t>
        <a:bodyPr/>
        <a:lstStyle/>
        <a:p>
          <a:endParaRPr lang="en-IN"/>
        </a:p>
      </dgm:t>
    </dgm:pt>
  </dgm:ptLst>
  <dgm:cxnLst>
    <dgm:cxn modelId="{330CEE14-62B8-4A39-BABA-54A762326713}" srcId="{2C64E34D-BA6D-4AC1-8252-21FBE4FA8550}" destId="{BF380CA8-988D-4961-ADAD-F627F664A712}" srcOrd="1" destOrd="0" parTransId="{E125E1CD-9AE8-4BB5-88B0-8CAB31D782EE}" sibTransId="{AADF0259-6B00-4B62-B128-860AC1E0BAE3}"/>
    <dgm:cxn modelId="{BA6C9699-AC8A-449C-A32F-C3077C145CA0}" type="presOf" srcId="{FB196483-2AB0-4056-ACDF-42D4156A86BA}" destId="{57E5168A-1640-4546-8731-71FA84E57A2B}" srcOrd="0" destOrd="0" presId="urn:microsoft.com/office/officeart/2005/8/layout/hProcess7#1"/>
    <dgm:cxn modelId="{64A9B05D-EE6E-4461-993F-CBE124B48F8C}" type="presOf" srcId="{BF380CA8-988D-4961-ADAD-F627F664A712}" destId="{46CFB586-2D05-4066-9149-CF0FA56F5AC7}" srcOrd="1" destOrd="0" presId="urn:microsoft.com/office/officeart/2005/8/layout/hProcess7#1"/>
    <dgm:cxn modelId="{C8B9A023-C29C-49AC-AB55-34B7D426423A}" srcId="{FB196483-2AB0-4056-ACDF-42D4156A86BA}" destId="{B9C52458-3177-4453-BC23-62E2947D8A72}" srcOrd="0" destOrd="0" parTransId="{6ACEBF5D-1D1D-4AC0-B989-404128831EAE}" sibTransId="{179937A7-247D-445D-921E-0E61D6BCA781}"/>
    <dgm:cxn modelId="{C4CF4FB9-1307-4A26-ABE4-5FB3C439CEA3}" type="presOf" srcId="{BF380CA8-988D-4961-ADAD-F627F664A712}" destId="{D960F635-0109-42D6-B4E4-53D76FB54C57}" srcOrd="0" destOrd="0" presId="urn:microsoft.com/office/officeart/2005/8/layout/hProcess7#1"/>
    <dgm:cxn modelId="{B5B6DD41-E04B-489B-8232-8148DBD8E678}" type="presOf" srcId="{2C64E34D-BA6D-4AC1-8252-21FBE4FA8550}" destId="{EF5037E0-9598-4234-8090-6D01FA1B55BF}" srcOrd="0" destOrd="0" presId="urn:microsoft.com/office/officeart/2005/8/layout/hProcess7#1"/>
    <dgm:cxn modelId="{02D1A255-E09B-42D2-B32E-5D2F6EA2E4B9}" type="presOf" srcId="{BAF1114A-55F4-4450-B265-5EC3A9B8E2A8}" destId="{6B48E1AB-0AB3-4170-8A5E-F0BA50F9A010}" srcOrd="0" destOrd="0" presId="urn:microsoft.com/office/officeart/2005/8/layout/hProcess7#1"/>
    <dgm:cxn modelId="{15B0DA0A-25D6-4446-8526-ED9695C66E9A}" type="presOf" srcId="{6F087187-6FEE-49F6-88B4-43184628F39C}" destId="{9F7138BC-C761-411C-9562-210139990DA1}" srcOrd="0" destOrd="0" presId="urn:microsoft.com/office/officeart/2005/8/layout/hProcess7#1"/>
    <dgm:cxn modelId="{ED78C950-FFA2-4FFA-AF6E-E2415C79D190}" srcId="{2C64E34D-BA6D-4AC1-8252-21FBE4FA8550}" destId="{6F087187-6FEE-49F6-88B4-43184628F39C}" srcOrd="2" destOrd="0" parTransId="{7B872E36-BD1B-4014-8A49-3EB8EC7B06DD}" sibTransId="{036AA9F2-D3CF-4498-BAA1-A4DCEA5ABF60}"/>
    <dgm:cxn modelId="{3EAE8836-50F7-433E-A74E-0B71FD755006}" srcId="{2C64E34D-BA6D-4AC1-8252-21FBE4FA8550}" destId="{FB196483-2AB0-4056-ACDF-42D4156A86BA}" srcOrd="0" destOrd="0" parTransId="{ED47E378-E3EF-4065-98CF-0A01A7ADF6EA}" sibTransId="{6823F852-AF76-4DE6-AB9D-4CC764527B7D}"/>
    <dgm:cxn modelId="{520B8F1B-CD50-4D32-A924-48FFF6D7C64D}" type="presOf" srcId="{B9C52458-3177-4453-BC23-62E2947D8A72}" destId="{96BA9104-9214-4C0C-A9D7-E605DA160AE6}" srcOrd="0" destOrd="0" presId="urn:microsoft.com/office/officeart/2005/8/layout/hProcess7#1"/>
    <dgm:cxn modelId="{4F4F3499-B78B-4EF3-831E-3AA6F8277A54}" srcId="{6F087187-6FEE-49F6-88B4-43184628F39C}" destId="{A1960FB6-82F0-46A0-8E65-C699F9D2CDE8}" srcOrd="0" destOrd="0" parTransId="{57AD7100-7E32-4232-8A43-B7865DA6A323}" sibTransId="{6DA850BB-7997-4D98-8849-381BBBDD5545}"/>
    <dgm:cxn modelId="{778C2195-12D1-44C8-9B18-DD0BA6F947CC}" srcId="{BF380CA8-988D-4961-ADAD-F627F664A712}" destId="{BAF1114A-55F4-4450-B265-5EC3A9B8E2A8}" srcOrd="0" destOrd="0" parTransId="{2D684279-2C63-4629-8B56-C67C1844285B}" sibTransId="{776BF5B7-B758-4DB6-A121-B486E09AFE35}"/>
    <dgm:cxn modelId="{01D58742-9B94-4294-9C0D-0E9DE913C8A2}" type="presOf" srcId="{6F087187-6FEE-49F6-88B4-43184628F39C}" destId="{869D2FB9-3CE6-4648-90C9-EEEB4D7C26C2}" srcOrd="1" destOrd="0" presId="urn:microsoft.com/office/officeart/2005/8/layout/hProcess7#1"/>
    <dgm:cxn modelId="{29F47C45-8B01-4F4B-9DCE-4806E43B4E5D}" type="presOf" srcId="{FB196483-2AB0-4056-ACDF-42D4156A86BA}" destId="{95AF2834-3FEE-4FFA-9A53-D1D5B5537346}" srcOrd="1" destOrd="0" presId="urn:microsoft.com/office/officeart/2005/8/layout/hProcess7#1"/>
    <dgm:cxn modelId="{299F7156-2FBE-4F18-B945-CE1348935857}" type="presOf" srcId="{A1960FB6-82F0-46A0-8E65-C699F9D2CDE8}" destId="{016FCAA4-CB7C-4ADE-9E2F-8A3658F8DF28}" srcOrd="0" destOrd="0" presId="urn:microsoft.com/office/officeart/2005/8/layout/hProcess7#1"/>
    <dgm:cxn modelId="{D6351D56-F3EA-4F2C-9454-E575CD60E081}" type="presParOf" srcId="{EF5037E0-9598-4234-8090-6D01FA1B55BF}" destId="{92BB6D8A-FD9D-4E44-8D6D-FA93EDCCA3EE}" srcOrd="0" destOrd="0" presId="urn:microsoft.com/office/officeart/2005/8/layout/hProcess7#1"/>
    <dgm:cxn modelId="{B0D0259F-40FE-4DEB-8CD3-59A91AE581E6}" type="presParOf" srcId="{92BB6D8A-FD9D-4E44-8D6D-FA93EDCCA3EE}" destId="{57E5168A-1640-4546-8731-71FA84E57A2B}" srcOrd="0" destOrd="0" presId="urn:microsoft.com/office/officeart/2005/8/layout/hProcess7#1"/>
    <dgm:cxn modelId="{3E9A3C63-5F40-4033-BA60-373268C980B2}" type="presParOf" srcId="{92BB6D8A-FD9D-4E44-8D6D-FA93EDCCA3EE}" destId="{95AF2834-3FEE-4FFA-9A53-D1D5B5537346}" srcOrd="1" destOrd="0" presId="urn:microsoft.com/office/officeart/2005/8/layout/hProcess7#1"/>
    <dgm:cxn modelId="{11B0F52B-1D61-47D8-B37F-1A9D08B02324}" type="presParOf" srcId="{92BB6D8A-FD9D-4E44-8D6D-FA93EDCCA3EE}" destId="{96BA9104-9214-4C0C-A9D7-E605DA160AE6}" srcOrd="2" destOrd="0" presId="urn:microsoft.com/office/officeart/2005/8/layout/hProcess7#1"/>
    <dgm:cxn modelId="{47D40BB4-FAE0-4EC7-8990-0642473960E6}" type="presParOf" srcId="{EF5037E0-9598-4234-8090-6D01FA1B55BF}" destId="{4CD2064C-3252-484E-B6B2-EAB0B6BBB3FD}" srcOrd="1" destOrd="0" presId="urn:microsoft.com/office/officeart/2005/8/layout/hProcess7#1"/>
    <dgm:cxn modelId="{96FD5E1E-B804-4419-B1EA-4A61BF4CAC9E}" type="presParOf" srcId="{EF5037E0-9598-4234-8090-6D01FA1B55BF}" destId="{DA8CDE18-265B-449A-BAD8-50162D7DB10D}" srcOrd="2" destOrd="0" presId="urn:microsoft.com/office/officeart/2005/8/layout/hProcess7#1"/>
    <dgm:cxn modelId="{38DF3F32-8CF2-4907-A316-67DAC97C155F}" type="presParOf" srcId="{DA8CDE18-265B-449A-BAD8-50162D7DB10D}" destId="{12F777BF-8808-4C00-B169-EA7B62AA5A56}" srcOrd="0" destOrd="0" presId="urn:microsoft.com/office/officeart/2005/8/layout/hProcess7#1"/>
    <dgm:cxn modelId="{2DB4461F-489C-460B-91B8-783593E91267}" type="presParOf" srcId="{DA8CDE18-265B-449A-BAD8-50162D7DB10D}" destId="{F552660D-84A2-4426-9C09-B569E7C1E242}" srcOrd="1" destOrd="0" presId="urn:microsoft.com/office/officeart/2005/8/layout/hProcess7#1"/>
    <dgm:cxn modelId="{CE5531BC-DF5F-4A2E-945B-E9A6DB22E1C7}" type="presParOf" srcId="{DA8CDE18-265B-449A-BAD8-50162D7DB10D}" destId="{621873D5-CB5E-4E5B-9F31-D204B41B90D2}" srcOrd="2" destOrd="0" presId="urn:microsoft.com/office/officeart/2005/8/layout/hProcess7#1"/>
    <dgm:cxn modelId="{52145E12-DBFF-4D06-B61A-C2C94C492B32}" type="presParOf" srcId="{EF5037E0-9598-4234-8090-6D01FA1B55BF}" destId="{E726169D-EECE-4024-9455-6C8BD8705F7B}" srcOrd="3" destOrd="0" presId="urn:microsoft.com/office/officeart/2005/8/layout/hProcess7#1"/>
    <dgm:cxn modelId="{3E97EB47-F9D8-4C20-903D-C35DFC0F6E9E}" type="presParOf" srcId="{EF5037E0-9598-4234-8090-6D01FA1B55BF}" destId="{AA38941D-FDCB-4BF0-A4B9-6242568D8393}" srcOrd="4" destOrd="0" presId="urn:microsoft.com/office/officeart/2005/8/layout/hProcess7#1"/>
    <dgm:cxn modelId="{DC82B622-35A7-4DAC-8FF8-1FCC3760E6FB}" type="presParOf" srcId="{AA38941D-FDCB-4BF0-A4B9-6242568D8393}" destId="{D960F635-0109-42D6-B4E4-53D76FB54C57}" srcOrd="0" destOrd="0" presId="urn:microsoft.com/office/officeart/2005/8/layout/hProcess7#1"/>
    <dgm:cxn modelId="{D7EC6654-5117-4CDA-9B10-8E58F56D85DB}" type="presParOf" srcId="{AA38941D-FDCB-4BF0-A4B9-6242568D8393}" destId="{46CFB586-2D05-4066-9149-CF0FA56F5AC7}" srcOrd="1" destOrd="0" presId="urn:microsoft.com/office/officeart/2005/8/layout/hProcess7#1"/>
    <dgm:cxn modelId="{A4CC35B8-1145-4ACE-BFAD-3E88473A159C}" type="presParOf" srcId="{AA38941D-FDCB-4BF0-A4B9-6242568D8393}" destId="{6B48E1AB-0AB3-4170-8A5E-F0BA50F9A010}" srcOrd="2" destOrd="0" presId="urn:microsoft.com/office/officeart/2005/8/layout/hProcess7#1"/>
    <dgm:cxn modelId="{A6A6E4E3-ACC3-40D9-8E02-25060038012F}" type="presParOf" srcId="{EF5037E0-9598-4234-8090-6D01FA1B55BF}" destId="{0FA79123-B112-4163-BA8D-8E9C7F996A5C}" srcOrd="5" destOrd="0" presId="urn:microsoft.com/office/officeart/2005/8/layout/hProcess7#1"/>
    <dgm:cxn modelId="{BA047DCF-E629-42A3-8DE1-8F3355D45A11}" type="presParOf" srcId="{EF5037E0-9598-4234-8090-6D01FA1B55BF}" destId="{213E2C66-BA48-45D2-8FB3-AB940B7DFCB0}" srcOrd="6" destOrd="0" presId="urn:microsoft.com/office/officeart/2005/8/layout/hProcess7#1"/>
    <dgm:cxn modelId="{C1B714EB-F2AB-46E6-A627-1BBC46E0976A}" type="presParOf" srcId="{213E2C66-BA48-45D2-8FB3-AB940B7DFCB0}" destId="{E0946313-B66A-4216-8137-F3A4CD338DEE}" srcOrd="0" destOrd="0" presId="urn:microsoft.com/office/officeart/2005/8/layout/hProcess7#1"/>
    <dgm:cxn modelId="{AC04899E-19EC-432E-9D8C-48FB4CD79493}" type="presParOf" srcId="{213E2C66-BA48-45D2-8FB3-AB940B7DFCB0}" destId="{CCD6ED57-ACD3-4208-A007-3468EF9BA16C}" srcOrd="1" destOrd="0" presId="urn:microsoft.com/office/officeart/2005/8/layout/hProcess7#1"/>
    <dgm:cxn modelId="{D09559D0-88E4-4E6D-ACB8-7CEA83347C86}" type="presParOf" srcId="{213E2C66-BA48-45D2-8FB3-AB940B7DFCB0}" destId="{ECBBD2E4-CC71-4385-A191-284DC347C2C5}" srcOrd="2" destOrd="0" presId="urn:microsoft.com/office/officeart/2005/8/layout/hProcess7#1"/>
    <dgm:cxn modelId="{7F4C6C65-43EE-41D4-9B44-A4FC8A61A694}" type="presParOf" srcId="{EF5037E0-9598-4234-8090-6D01FA1B55BF}" destId="{F186C95C-1B98-4F88-8EFB-467FF8888174}" srcOrd="7" destOrd="0" presId="urn:microsoft.com/office/officeart/2005/8/layout/hProcess7#1"/>
    <dgm:cxn modelId="{4120CAA2-F5C6-44CD-823D-6B0DD3ED71E1}" type="presParOf" srcId="{EF5037E0-9598-4234-8090-6D01FA1B55BF}" destId="{0B25F299-1253-4E3B-815A-5256BC3E2E41}" srcOrd="8" destOrd="0" presId="urn:microsoft.com/office/officeart/2005/8/layout/hProcess7#1"/>
    <dgm:cxn modelId="{C2ABDD79-E372-475E-B00B-12FEE9382A32}" type="presParOf" srcId="{0B25F299-1253-4E3B-815A-5256BC3E2E41}" destId="{9F7138BC-C761-411C-9562-210139990DA1}" srcOrd="0" destOrd="0" presId="urn:microsoft.com/office/officeart/2005/8/layout/hProcess7#1"/>
    <dgm:cxn modelId="{D2031D71-8736-4952-9F55-D74AB0C4783F}" type="presParOf" srcId="{0B25F299-1253-4E3B-815A-5256BC3E2E41}" destId="{869D2FB9-3CE6-4648-90C9-EEEB4D7C26C2}" srcOrd="1" destOrd="0" presId="urn:microsoft.com/office/officeart/2005/8/layout/hProcess7#1"/>
    <dgm:cxn modelId="{E04E4AAB-1911-46C6-AD3B-5C7E69D38E24}" type="presParOf" srcId="{0B25F299-1253-4E3B-815A-5256BC3E2E41}" destId="{016FCAA4-CB7C-4ADE-9E2F-8A3658F8DF28}"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C8CBF934-E942-452D-BF21-59E00827B5DD}" type="doc">
      <dgm:prSet loTypeId="urn:microsoft.com/office/officeart/2005/8/layout/hList3" loCatId="list" qsTypeId="urn:microsoft.com/office/officeart/2005/8/quickstyle/simple1" qsCatId="simple" csTypeId="urn:microsoft.com/office/officeart/2005/8/colors/accent5_1" csCatId="accent5" phldr="1"/>
      <dgm:spPr/>
      <dgm:t>
        <a:bodyPr/>
        <a:lstStyle/>
        <a:p>
          <a:endParaRPr lang="en-US"/>
        </a:p>
      </dgm:t>
    </dgm:pt>
    <dgm:pt modelId="{6C4044F0-3A94-446F-85B9-4E0C0E508310}">
      <dgm:prSet phldrT="[Text]" custT="1"/>
      <dgm:spPr/>
      <dgm:t>
        <a:bodyPr/>
        <a:lstStyle/>
        <a:p>
          <a:r>
            <a:rPr lang="en-US" sz="2000" b="1" dirty="0">
              <a:ea typeface="Arial" panose="020B0604020202020204" pitchFamily="34" charset="0"/>
            </a:rPr>
            <a:t>Public Sector Banks: </a:t>
          </a:r>
          <a:r>
            <a:rPr lang="en-US" sz="2000" b="0" i="0" dirty="0"/>
            <a:t>Government hold majority stakes</a:t>
          </a:r>
        </a:p>
        <a:p>
          <a:r>
            <a:rPr lang="en-US" sz="2000" b="0" i="0" dirty="0"/>
            <a:t>Ex : SBI, PNB, BOB etc</a:t>
          </a:r>
          <a:r>
            <a:rPr lang="en-US" sz="2000" b="0" i="0" dirty="0" smtClean="0"/>
            <a:t>. (12)</a:t>
          </a:r>
          <a:endParaRPr lang="en-US" sz="2000" dirty="0"/>
        </a:p>
      </dgm:t>
    </dgm:pt>
    <dgm:pt modelId="{3F041D27-EF41-4ED5-BDFA-5606E90AAEBF}" type="parTrans" cxnId="{596975B5-23CD-44B6-895F-1DDB82A93636}">
      <dgm:prSet/>
      <dgm:spPr/>
      <dgm:t>
        <a:bodyPr/>
        <a:lstStyle/>
        <a:p>
          <a:endParaRPr lang="en-US"/>
        </a:p>
      </dgm:t>
    </dgm:pt>
    <dgm:pt modelId="{D0FD5D79-F376-4200-9AF0-FCB7838F1A79}" type="sibTrans" cxnId="{596975B5-23CD-44B6-895F-1DDB82A93636}">
      <dgm:prSet/>
      <dgm:spPr/>
      <dgm:t>
        <a:bodyPr/>
        <a:lstStyle/>
        <a:p>
          <a:endParaRPr lang="en-US"/>
        </a:p>
      </dgm:t>
    </dgm:pt>
    <dgm:pt modelId="{16A573CB-2DA7-4584-A908-A880AFF87939}">
      <dgm:prSet phldrT="[Text]" custT="1"/>
      <dgm:spPr/>
      <dgm:t>
        <a:bodyPr/>
        <a:lstStyle/>
        <a:p>
          <a:r>
            <a:rPr lang="en-US" sz="2000" b="1" i="0" dirty="0"/>
            <a:t>Private Sector Banks: </a:t>
          </a:r>
          <a:r>
            <a:rPr lang="en-US" sz="2000" b="0" i="0" u="none" dirty="0"/>
            <a:t>Private shareholders hold majority stakes</a:t>
          </a:r>
        </a:p>
        <a:p>
          <a:r>
            <a:rPr lang="en-US" sz="2000" b="0" i="0" u="none" dirty="0"/>
            <a:t>Ex : HDFC Bank, ICICI, AXIS </a:t>
          </a:r>
          <a:r>
            <a:rPr lang="en-US" sz="2000" b="0" i="0" u="none" dirty="0" err="1" smtClean="0"/>
            <a:t>etc</a:t>
          </a:r>
          <a:r>
            <a:rPr lang="en-US" sz="2000" b="0" i="0" u="none" dirty="0" smtClean="0"/>
            <a:t> (19)</a:t>
          </a:r>
          <a:endParaRPr lang="en-US" sz="2000" dirty="0"/>
        </a:p>
      </dgm:t>
    </dgm:pt>
    <dgm:pt modelId="{0480DE6A-26F1-454E-90F2-3A707FC5393C}" type="parTrans" cxnId="{C4E81A38-21BD-454A-AE26-026DC0476B7F}">
      <dgm:prSet/>
      <dgm:spPr/>
      <dgm:t>
        <a:bodyPr/>
        <a:lstStyle/>
        <a:p>
          <a:endParaRPr lang="en-US"/>
        </a:p>
      </dgm:t>
    </dgm:pt>
    <dgm:pt modelId="{6C2DD6D1-1877-447B-8A7F-4FBC7676C548}" type="sibTrans" cxnId="{C4E81A38-21BD-454A-AE26-026DC0476B7F}">
      <dgm:prSet/>
      <dgm:spPr/>
      <dgm:t>
        <a:bodyPr/>
        <a:lstStyle/>
        <a:p>
          <a:endParaRPr lang="en-US"/>
        </a:p>
      </dgm:t>
    </dgm:pt>
    <dgm:pt modelId="{5D76F0CC-A4DC-4E4A-BC81-76BFF65E177C}">
      <dgm:prSet phldrT="[Text]" custT="1"/>
      <dgm:spPr/>
      <dgm:t>
        <a:bodyPr/>
        <a:lstStyle/>
        <a:p>
          <a:r>
            <a:rPr lang="en-US" sz="2000" b="1" i="0" dirty="0"/>
            <a:t>Regional Rural Banks</a:t>
          </a:r>
          <a:r>
            <a:rPr lang="en-US" sz="1800" b="1" i="0" dirty="0"/>
            <a:t>: </a:t>
          </a:r>
          <a:r>
            <a:rPr lang="en-US" sz="1800" b="0" i="0" dirty="0"/>
            <a:t>T</a:t>
          </a:r>
          <a:r>
            <a:rPr lang="en-US" sz="1800" b="0" i="0" u="none" dirty="0"/>
            <a:t>o support the weaker section of the society like marginal farmers, laborers, small enterprises, etc.</a:t>
          </a:r>
          <a:r>
            <a:rPr lang="en-US" sz="1800" b="0" i="0" dirty="0"/>
            <a:t> </a:t>
          </a:r>
          <a:r>
            <a:rPr lang="en-US" sz="1800" b="0" i="0" dirty="0" smtClean="0"/>
            <a:t>(2)</a:t>
          </a:r>
          <a:endParaRPr lang="en-US" sz="1800" b="0" dirty="0"/>
        </a:p>
      </dgm:t>
    </dgm:pt>
    <dgm:pt modelId="{629C2076-5DA8-479E-9370-14AF9BB0D3AF}" type="parTrans" cxnId="{DCED5C79-CECA-4A1D-901A-C6CFAD22EF51}">
      <dgm:prSet/>
      <dgm:spPr/>
      <dgm:t>
        <a:bodyPr/>
        <a:lstStyle/>
        <a:p>
          <a:endParaRPr lang="en-US"/>
        </a:p>
      </dgm:t>
    </dgm:pt>
    <dgm:pt modelId="{6B1001E0-D8D2-4F9A-A524-A3E9818E80D1}" type="sibTrans" cxnId="{DCED5C79-CECA-4A1D-901A-C6CFAD22EF51}">
      <dgm:prSet/>
      <dgm:spPr/>
      <dgm:t>
        <a:bodyPr/>
        <a:lstStyle/>
        <a:p>
          <a:endParaRPr lang="en-US"/>
        </a:p>
      </dgm:t>
    </dgm:pt>
    <dgm:pt modelId="{25E3F5C6-7983-4939-BBD9-102187EB0CF9}">
      <dgm:prSet custT="1"/>
      <dgm:spPr/>
      <dgm:t>
        <a:bodyPr/>
        <a:lstStyle/>
        <a:p>
          <a:r>
            <a:rPr lang="en-US" sz="2000" b="1" i="0" u="none" dirty="0"/>
            <a:t>Co-operative Banks:</a:t>
          </a:r>
          <a:r>
            <a:rPr lang="en-US" sz="2000" b="0" i="0" u="none" dirty="0"/>
            <a:t> </a:t>
          </a:r>
          <a:endParaRPr lang="en-US" sz="2000" b="0" i="0" u="none" dirty="0" smtClean="0"/>
        </a:p>
        <a:p>
          <a:r>
            <a:rPr lang="en-US" sz="2000" b="0" i="0" u="none" dirty="0" smtClean="0"/>
            <a:t>Mainly </a:t>
          </a:r>
          <a:r>
            <a:rPr lang="en-US" sz="2000" b="0" i="0" u="none" dirty="0"/>
            <a:t>serve entrepreneurs, industries, small </a:t>
          </a:r>
          <a:r>
            <a:rPr lang="en-US" sz="2000" b="0" i="0" u="none" dirty="0" smtClean="0"/>
            <a:t>businesses (1)</a:t>
          </a:r>
          <a:endParaRPr lang="en-US" sz="2000" dirty="0"/>
        </a:p>
      </dgm:t>
    </dgm:pt>
    <dgm:pt modelId="{21B72669-90B6-4175-B55E-043836CB2F56}" type="parTrans" cxnId="{AA184AD9-B814-48AC-9B96-A459CBAA3AF3}">
      <dgm:prSet/>
      <dgm:spPr/>
      <dgm:t>
        <a:bodyPr/>
        <a:lstStyle/>
        <a:p>
          <a:endParaRPr lang="en-US"/>
        </a:p>
      </dgm:t>
    </dgm:pt>
    <dgm:pt modelId="{73BC764A-8C13-44E8-AC5F-C7F285E29D5F}" type="sibTrans" cxnId="{AA184AD9-B814-48AC-9B96-A459CBAA3AF3}">
      <dgm:prSet/>
      <dgm:spPr/>
      <dgm:t>
        <a:bodyPr/>
        <a:lstStyle/>
        <a:p>
          <a:endParaRPr lang="en-US"/>
        </a:p>
      </dgm:t>
    </dgm:pt>
    <dgm:pt modelId="{F1860C36-E38B-4EA9-A09D-A89A2F0042C5}">
      <dgm:prSet custT="1"/>
      <dgm:spPr/>
      <dgm:t>
        <a:bodyPr/>
        <a:lstStyle/>
        <a:p>
          <a:r>
            <a:rPr lang="en-US" sz="2000" b="1" i="0" dirty="0"/>
            <a:t>Payment Banks:</a:t>
          </a:r>
          <a:r>
            <a:rPr lang="en-US" sz="2000" b="0" i="0" dirty="0"/>
            <a:t> Can accept deposits </a:t>
          </a:r>
          <a:r>
            <a:rPr lang="en-US" sz="2000" b="0" i="0" dirty="0" err="1"/>
            <a:t>upto</a:t>
          </a:r>
          <a:r>
            <a:rPr lang="en-US" sz="2000" b="0" i="0" dirty="0"/>
            <a:t> 1 Lakh, can not issue loans and credit </a:t>
          </a:r>
          <a:r>
            <a:rPr lang="en-US" sz="2000" b="0" i="0" dirty="0" smtClean="0"/>
            <a:t>cards (11)</a:t>
          </a:r>
          <a:endParaRPr lang="en-IN" sz="2000" b="0" dirty="0"/>
        </a:p>
      </dgm:t>
    </dgm:pt>
    <dgm:pt modelId="{B2E87293-6D55-405D-A35E-E21A721D7E72}" type="parTrans" cxnId="{AB6369FA-4F2D-4AD9-9ADA-33DA2A7EA740}">
      <dgm:prSet/>
      <dgm:spPr/>
      <dgm:t>
        <a:bodyPr/>
        <a:lstStyle/>
        <a:p>
          <a:endParaRPr lang="en-US"/>
        </a:p>
      </dgm:t>
    </dgm:pt>
    <dgm:pt modelId="{6A875C94-3E00-4704-A337-3649F5A1D9AD}" type="sibTrans" cxnId="{AB6369FA-4F2D-4AD9-9ADA-33DA2A7EA740}">
      <dgm:prSet/>
      <dgm:spPr/>
      <dgm:t>
        <a:bodyPr/>
        <a:lstStyle/>
        <a:p>
          <a:endParaRPr lang="en-US"/>
        </a:p>
      </dgm:t>
    </dgm:pt>
    <dgm:pt modelId="{DB8A508B-855A-4A33-B422-74263D609D10}">
      <dgm:prSet custT="1"/>
      <dgm:spPr/>
      <dgm:t>
        <a:bodyPr/>
        <a:lstStyle/>
        <a:p>
          <a:pPr algn="ctr"/>
          <a:r>
            <a:rPr lang="en-US" sz="2000" b="1" i="0" dirty="0"/>
            <a:t>Small Finance Banks: </a:t>
          </a:r>
          <a:endParaRPr lang="en-US" sz="2000" b="1" i="0" dirty="0" smtClean="0"/>
        </a:p>
        <a:p>
          <a:pPr algn="ctr"/>
          <a:r>
            <a:rPr lang="en-US" sz="1800" b="0" i="0" dirty="0" smtClean="0"/>
            <a:t>Can</a:t>
          </a:r>
          <a:r>
            <a:rPr lang="en-US" sz="1800" b="0" i="0" u="none" dirty="0"/>
            <a:t> accept deposits and basic lending. Target - small business units, small and marginal farmers, MSMEs and unorganized sector entities.</a:t>
          </a:r>
          <a:r>
            <a:rPr lang="en-US" sz="2000" b="0" i="0" dirty="0" smtClean="0"/>
            <a:t>​ (5)</a:t>
          </a:r>
          <a:endParaRPr lang="en-IN" sz="2000" dirty="0"/>
        </a:p>
      </dgm:t>
    </dgm:pt>
    <dgm:pt modelId="{36D52263-D9B6-49D6-B50F-39BE2EA5B7F8}" type="parTrans" cxnId="{24BA8CA4-1BC7-42C2-A23C-748BE5226319}">
      <dgm:prSet/>
      <dgm:spPr/>
      <dgm:t>
        <a:bodyPr/>
        <a:lstStyle/>
        <a:p>
          <a:endParaRPr lang="en-US"/>
        </a:p>
      </dgm:t>
    </dgm:pt>
    <dgm:pt modelId="{31E2E3AB-7DC3-4946-9A69-1ECC040F27AB}" type="sibTrans" cxnId="{24BA8CA4-1BC7-42C2-A23C-748BE5226319}">
      <dgm:prSet/>
      <dgm:spPr/>
      <dgm:t>
        <a:bodyPr/>
        <a:lstStyle/>
        <a:p>
          <a:endParaRPr lang="en-US"/>
        </a:p>
      </dgm:t>
    </dgm:pt>
    <dgm:pt modelId="{C73F832A-D6CB-42E6-BC62-C1C0459823E2}">
      <dgm:prSet phldrT="[Text]" custT="1"/>
      <dgm:spPr/>
      <dgm:t>
        <a:bodyPr/>
        <a:lstStyle/>
        <a:p>
          <a:endParaRPr lang="en-US" sz="3600" b="1" dirty="0">
            <a:latin typeface="Copperplate Gothic Bold" panose="020E0705020206020404" pitchFamily="34" charset="0"/>
          </a:endParaRPr>
        </a:p>
      </dgm:t>
    </dgm:pt>
    <dgm:pt modelId="{BE6D28F4-93CF-4F75-9348-852BF2E09511}" type="sibTrans" cxnId="{D10430F1-8046-4ADE-B660-38AD921C9AFA}">
      <dgm:prSet/>
      <dgm:spPr/>
      <dgm:t>
        <a:bodyPr/>
        <a:lstStyle/>
        <a:p>
          <a:endParaRPr lang="en-US"/>
        </a:p>
      </dgm:t>
    </dgm:pt>
    <dgm:pt modelId="{734019DA-738B-4809-9D60-8491F40B4CAC}" type="parTrans" cxnId="{D10430F1-8046-4ADE-B660-38AD921C9AFA}">
      <dgm:prSet/>
      <dgm:spPr/>
      <dgm:t>
        <a:bodyPr/>
        <a:lstStyle/>
        <a:p>
          <a:endParaRPr lang="en-US"/>
        </a:p>
      </dgm:t>
    </dgm:pt>
    <dgm:pt modelId="{2975908C-9855-4A40-93A9-03BF41AECF35}" type="pres">
      <dgm:prSet presAssocID="{C8CBF934-E942-452D-BF21-59E00827B5DD}" presName="composite" presStyleCnt="0">
        <dgm:presLayoutVars>
          <dgm:chMax val="1"/>
          <dgm:dir/>
          <dgm:resizeHandles val="exact"/>
        </dgm:presLayoutVars>
      </dgm:prSet>
      <dgm:spPr/>
      <dgm:t>
        <a:bodyPr/>
        <a:lstStyle/>
        <a:p>
          <a:endParaRPr lang="en-IN"/>
        </a:p>
      </dgm:t>
    </dgm:pt>
    <dgm:pt modelId="{4B532DB7-E08F-492E-86C7-CEFE818714E3}" type="pres">
      <dgm:prSet presAssocID="{C73F832A-D6CB-42E6-BC62-C1C0459823E2}" presName="roof" presStyleLbl="dkBgShp" presStyleIdx="0" presStyleCnt="2" custScaleY="47882" custLinFactNeighborX="-223" custLinFactNeighborY="-7678"/>
      <dgm:spPr/>
      <dgm:t>
        <a:bodyPr/>
        <a:lstStyle/>
        <a:p>
          <a:endParaRPr lang="en-IN"/>
        </a:p>
      </dgm:t>
    </dgm:pt>
    <dgm:pt modelId="{09D449A1-1D2C-4F54-A82C-EE9E12822157}" type="pres">
      <dgm:prSet presAssocID="{C73F832A-D6CB-42E6-BC62-C1C0459823E2}" presName="pillars" presStyleCnt="0"/>
      <dgm:spPr/>
    </dgm:pt>
    <dgm:pt modelId="{7D0D2A53-5525-419E-9F00-0D041841DFD4}" type="pres">
      <dgm:prSet presAssocID="{C73F832A-D6CB-42E6-BC62-C1C0459823E2}" presName="pillar1" presStyleLbl="node1" presStyleIdx="0" presStyleCnt="6" custScaleY="116238" custLinFactNeighborX="1045" custLinFactNeighborY="-7814">
        <dgm:presLayoutVars>
          <dgm:bulletEnabled val="1"/>
        </dgm:presLayoutVars>
      </dgm:prSet>
      <dgm:spPr/>
      <dgm:t>
        <a:bodyPr/>
        <a:lstStyle/>
        <a:p>
          <a:endParaRPr lang="en-IN"/>
        </a:p>
      </dgm:t>
    </dgm:pt>
    <dgm:pt modelId="{12E98414-534C-4CBD-821E-7588F56D1B49}" type="pres">
      <dgm:prSet presAssocID="{16A573CB-2DA7-4584-A908-A880AFF87939}" presName="pillarX" presStyleLbl="node1" presStyleIdx="1" presStyleCnt="6" custScaleY="116877" custLinFactNeighborX="-604" custLinFactNeighborY="-7341">
        <dgm:presLayoutVars>
          <dgm:bulletEnabled val="1"/>
        </dgm:presLayoutVars>
      </dgm:prSet>
      <dgm:spPr/>
      <dgm:t>
        <a:bodyPr/>
        <a:lstStyle/>
        <a:p>
          <a:endParaRPr lang="en-IN"/>
        </a:p>
      </dgm:t>
    </dgm:pt>
    <dgm:pt modelId="{3E54B4D6-1B88-41E5-8F8E-C3AD7A105325}" type="pres">
      <dgm:prSet presAssocID="{5D76F0CC-A4DC-4E4A-BC81-76BFF65E177C}" presName="pillarX" presStyleLbl="node1" presStyleIdx="2" presStyleCnt="6" custScaleY="115478" custLinFactNeighborX="-2094" custLinFactNeighborY="-7936">
        <dgm:presLayoutVars>
          <dgm:bulletEnabled val="1"/>
        </dgm:presLayoutVars>
      </dgm:prSet>
      <dgm:spPr/>
      <dgm:t>
        <a:bodyPr/>
        <a:lstStyle/>
        <a:p>
          <a:endParaRPr lang="en-IN"/>
        </a:p>
      </dgm:t>
    </dgm:pt>
    <dgm:pt modelId="{F12A39BE-DD02-47D8-B30C-1662DECB1A3E}" type="pres">
      <dgm:prSet presAssocID="{F1860C36-E38B-4EA9-A09D-A89A2F0042C5}" presName="pillarX" presStyleLbl="node1" presStyleIdx="3" presStyleCnt="6" custScaleY="120068" custLinFactNeighborX="-2094" custLinFactNeighborY="-5107">
        <dgm:presLayoutVars>
          <dgm:bulletEnabled val="1"/>
        </dgm:presLayoutVars>
      </dgm:prSet>
      <dgm:spPr/>
      <dgm:t>
        <a:bodyPr/>
        <a:lstStyle/>
        <a:p>
          <a:endParaRPr lang="en-IN"/>
        </a:p>
      </dgm:t>
    </dgm:pt>
    <dgm:pt modelId="{3C4D5E45-DEDB-4B24-8C01-F52DD8F4E795}" type="pres">
      <dgm:prSet presAssocID="{DB8A508B-855A-4A33-B422-74263D609D10}" presName="pillarX" presStyleLbl="node1" presStyleIdx="4" presStyleCnt="6" custScaleY="114963" custLinFactNeighborX="-1207" custLinFactNeighborY="-7660">
        <dgm:presLayoutVars>
          <dgm:bulletEnabled val="1"/>
        </dgm:presLayoutVars>
      </dgm:prSet>
      <dgm:spPr/>
      <dgm:t>
        <a:bodyPr/>
        <a:lstStyle/>
        <a:p>
          <a:endParaRPr lang="en-IN"/>
        </a:p>
      </dgm:t>
    </dgm:pt>
    <dgm:pt modelId="{AABE394C-B09C-4708-8485-5D4E57A64D0E}" type="pres">
      <dgm:prSet presAssocID="{25E3F5C6-7983-4939-BBD9-102187EB0CF9}" presName="pillarX" presStyleLbl="node1" presStyleIdx="5" presStyleCnt="6" custScaleY="120070" custLinFactNeighborX="-1207" custLinFactNeighborY="-5745">
        <dgm:presLayoutVars>
          <dgm:bulletEnabled val="1"/>
        </dgm:presLayoutVars>
      </dgm:prSet>
      <dgm:spPr/>
      <dgm:t>
        <a:bodyPr/>
        <a:lstStyle/>
        <a:p>
          <a:endParaRPr lang="en-IN"/>
        </a:p>
      </dgm:t>
    </dgm:pt>
    <dgm:pt modelId="{174C2FBA-1624-47C7-9B84-55D48E487F48}" type="pres">
      <dgm:prSet presAssocID="{C73F832A-D6CB-42E6-BC62-C1C0459823E2}" presName="base" presStyleLbl="dkBgShp" presStyleIdx="1" presStyleCnt="2" custLinFactNeighborX="-1083" custLinFactNeighborY="11558"/>
      <dgm:spPr/>
    </dgm:pt>
  </dgm:ptLst>
  <dgm:cxnLst>
    <dgm:cxn modelId="{46F92B7C-E501-46AF-BFB1-F93920BB649F}" type="presOf" srcId="{6C4044F0-3A94-446F-85B9-4E0C0E508310}" destId="{7D0D2A53-5525-419E-9F00-0D041841DFD4}" srcOrd="0" destOrd="0" presId="urn:microsoft.com/office/officeart/2005/8/layout/hList3"/>
    <dgm:cxn modelId="{5FD75C2F-A74A-4BDB-9E26-2F2A5D4F46AA}" type="presOf" srcId="{C73F832A-D6CB-42E6-BC62-C1C0459823E2}" destId="{4B532DB7-E08F-492E-86C7-CEFE818714E3}" srcOrd="0" destOrd="0" presId="urn:microsoft.com/office/officeart/2005/8/layout/hList3"/>
    <dgm:cxn modelId="{7786C0F8-160D-4BEE-BB49-8397DBE8B841}" type="presOf" srcId="{5D76F0CC-A4DC-4E4A-BC81-76BFF65E177C}" destId="{3E54B4D6-1B88-41E5-8F8E-C3AD7A105325}" srcOrd="0" destOrd="0" presId="urn:microsoft.com/office/officeart/2005/8/layout/hList3"/>
    <dgm:cxn modelId="{DFF9B14A-4410-4B1D-98F2-A8AFDCCD0FD2}" type="presOf" srcId="{25E3F5C6-7983-4939-BBD9-102187EB0CF9}" destId="{AABE394C-B09C-4708-8485-5D4E57A64D0E}" srcOrd="0" destOrd="0" presId="urn:microsoft.com/office/officeart/2005/8/layout/hList3"/>
    <dgm:cxn modelId="{C4E81A38-21BD-454A-AE26-026DC0476B7F}" srcId="{C73F832A-D6CB-42E6-BC62-C1C0459823E2}" destId="{16A573CB-2DA7-4584-A908-A880AFF87939}" srcOrd="1" destOrd="0" parTransId="{0480DE6A-26F1-454E-90F2-3A707FC5393C}" sibTransId="{6C2DD6D1-1877-447B-8A7F-4FBC7676C548}"/>
    <dgm:cxn modelId="{AA184AD9-B814-48AC-9B96-A459CBAA3AF3}" srcId="{C73F832A-D6CB-42E6-BC62-C1C0459823E2}" destId="{25E3F5C6-7983-4939-BBD9-102187EB0CF9}" srcOrd="5" destOrd="0" parTransId="{21B72669-90B6-4175-B55E-043836CB2F56}" sibTransId="{73BC764A-8C13-44E8-AC5F-C7F285E29D5F}"/>
    <dgm:cxn modelId="{EEC7137D-7C27-469D-BF34-568690D83311}" type="presOf" srcId="{C8CBF934-E942-452D-BF21-59E00827B5DD}" destId="{2975908C-9855-4A40-93A9-03BF41AECF35}" srcOrd="0" destOrd="0" presId="urn:microsoft.com/office/officeart/2005/8/layout/hList3"/>
    <dgm:cxn modelId="{AB6369FA-4F2D-4AD9-9ADA-33DA2A7EA740}" srcId="{C73F832A-D6CB-42E6-BC62-C1C0459823E2}" destId="{F1860C36-E38B-4EA9-A09D-A89A2F0042C5}" srcOrd="3" destOrd="0" parTransId="{B2E87293-6D55-405D-A35E-E21A721D7E72}" sibTransId="{6A875C94-3E00-4704-A337-3649F5A1D9AD}"/>
    <dgm:cxn modelId="{007477DE-12DB-439E-93D8-A643BD105A9E}" type="presOf" srcId="{16A573CB-2DA7-4584-A908-A880AFF87939}" destId="{12E98414-534C-4CBD-821E-7588F56D1B49}" srcOrd="0" destOrd="0" presId="urn:microsoft.com/office/officeart/2005/8/layout/hList3"/>
    <dgm:cxn modelId="{461EB990-0EC5-4C84-B5AB-B2FD798736C6}" type="presOf" srcId="{F1860C36-E38B-4EA9-A09D-A89A2F0042C5}" destId="{F12A39BE-DD02-47D8-B30C-1662DECB1A3E}" srcOrd="0" destOrd="0" presId="urn:microsoft.com/office/officeart/2005/8/layout/hList3"/>
    <dgm:cxn modelId="{335161AF-B3D1-440C-BF0D-5681AEFEEF25}" type="presOf" srcId="{DB8A508B-855A-4A33-B422-74263D609D10}" destId="{3C4D5E45-DEDB-4B24-8C01-F52DD8F4E795}" srcOrd="0" destOrd="0" presId="urn:microsoft.com/office/officeart/2005/8/layout/hList3"/>
    <dgm:cxn modelId="{DCED5C79-CECA-4A1D-901A-C6CFAD22EF51}" srcId="{C73F832A-D6CB-42E6-BC62-C1C0459823E2}" destId="{5D76F0CC-A4DC-4E4A-BC81-76BFF65E177C}" srcOrd="2" destOrd="0" parTransId="{629C2076-5DA8-479E-9370-14AF9BB0D3AF}" sibTransId="{6B1001E0-D8D2-4F9A-A524-A3E9818E80D1}"/>
    <dgm:cxn modelId="{D10430F1-8046-4ADE-B660-38AD921C9AFA}" srcId="{C8CBF934-E942-452D-BF21-59E00827B5DD}" destId="{C73F832A-D6CB-42E6-BC62-C1C0459823E2}" srcOrd="0" destOrd="0" parTransId="{734019DA-738B-4809-9D60-8491F40B4CAC}" sibTransId="{BE6D28F4-93CF-4F75-9348-852BF2E09511}"/>
    <dgm:cxn modelId="{24BA8CA4-1BC7-42C2-A23C-748BE5226319}" srcId="{C73F832A-D6CB-42E6-BC62-C1C0459823E2}" destId="{DB8A508B-855A-4A33-B422-74263D609D10}" srcOrd="4" destOrd="0" parTransId="{36D52263-D9B6-49D6-B50F-39BE2EA5B7F8}" sibTransId="{31E2E3AB-7DC3-4946-9A69-1ECC040F27AB}"/>
    <dgm:cxn modelId="{596975B5-23CD-44B6-895F-1DDB82A93636}" srcId="{C73F832A-D6CB-42E6-BC62-C1C0459823E2}" destId="{6C4044F0-3A94-446F-85B9-4E0C0E508310}" srcOrd="0" destOrd="0" parTransId="{3F041D27-EF41-4ED5-BDFA-5606E90AAEBF}" sibTransId="{D0FD5D79-F376-4200-9AF0-FCB7838F1A79}"/>
    <dgm:cxn modelId="{20A77535-B407-49EE-B441-0961C3E17A05}" type="presParOf" srcId="{2975908C-9855-4A40-93A9-03BF41AECF35}" destId="{4B532DB7-E08F-492E-86C7-CEFE818714E3}" srcOrd="0" destOrd="0" presId="urn:microsoft.com/office/officeart/2005/8/layout/hList3"/>
    <dgm:cxn modelId="{B96D76A3-1136-4A9D-8DC5-9EE15BC6AA20}" type="presParOf" srcId="{2975908C-9855-4A40-93A9-03BF41AECF35}" destId="{09D449A1-1D2C-4F54-A82C-EE9E12822157}" srcOrd="1" destOrd="0" presId="urn:microsoft.com/office/officeart/2005/8/layout/hList3"/>
    <dgm:cxn modelId="{CAA4EA2B-7AD6-4E92-8DE0-E430EAFF5F27}" type="presParOf" srcId="{09D449A1-1D2C-4F54-A82C-EE9E12822157}" destId="{7D0D2A53-5525-419E-9F00-0D041841DFD4}" srcOrd="0" destOrd="0" presId="urn:microsoft.com/office/officeart/2005/8/layout/hList3"/>
    <dgm:cxn modelId="{39B6F1B3-F542-45B2-AB18-29566DC2116F}" type="presParOf" srcId="{09D449A1-1D2C-4F54-A82C-EE9E12822157}" destId="{12E98414-534C-4CBD-821E-7588F56D1B49}" srcOrd="1" destOrd="0" presId="urn:microsoft.com/office/officeart/2005/8/layout/hList3"/>
    <dgm:cxn modelId="{D46866BB-4AD0-403C-AB71-7B4EB9D0DED9}" type="presParOf" srcId="{09D449A1-1D2C-4F54-A82C-EE9E12822157}" destId="{3E54B4D6-1B88-41E5-8F8E-C3AD7A105325}" srcOrd="2" destOrd="0" presId="urn:microsoft.com/office/officeart/2005/8/layout/hList3"/>
    <dgm:cxn modelId="{B7E93E91-29F2-42A4-9C43-6CB6AC379D9B}" type="presParOf" srcId="{09D449A1-1D2C-4F54-A82C-EE9E12822157}" destId="{F12A39BE-DD02-47D8-B30C-1662DECB1A3E}" srcOrd="3" destOrd="0" presId="urn:microsoft.com/office/officeart/2005/8/layout/hList3"/>
    <dgm:cxn modelId="{6F856A33-5261-4846-8116-54C880C0A657}" type="presParOf" srcId="{09D449A1-1D2C-4F54-A82C-EE9E12822157}" destId="{3C4D5E45-DEDB-4B24-8C01-F52DD8F4E795}" srcOrd="4" destOrd="0" presId="urn:microsoft.com/office/officeart/2005/8/layout/hList3"/>
    <dgm:cxn modelId="{CFD9ED0B-9F81-4C8D-A336-225B056F3636}" type="presParOf" srcId="{09D449A1-1D2C-4F54-A82C-EE9E12822157}" destId="{AABE394C-B09C-4708-8485-5D4E57A64D0E}" srcOrd="5" destOrd="0" presId="urn:microsoft.com/office/officeart/2005/8/layout/hList3"/>
    <dgm:cxn modelId="{892828B6-05AD-4C2E-8F01-EDC58ECEE52A}" type="presParOf" srcId="{2975908C-9855-4A40-93A9-03BF41AECF35}" destId="{174C2FBA-1624-47C7-9B84-55D48E487F48}"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89EAD-2DD5-4DF0-8687-523E2E9E0F03}">
      <dsp:nvSpPr>
        <dsp:cNvPr id="0" name=""/>
        <dsp:cNvSpPr/>
      </dsp:nvSpPr>
      <dsp:spPr>
        <a:xfrm rot="16200000">
          <a:off x="2639971" y="1520932"/>
          <a:ext cx="3220603" cy="1968130"/>
        </a:xfrm>
        <a:prstGeom prst="round2SameRect">
          <a:avLst>
            <a:gd name="adj1" fmla="val 16670"/>
            <a:gd name="adj2" fmla="val 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133350" rIns="120015" bIns="133350" numCol="1" spcCol="1270" anchor="t" anchorCtr="0">
          <a:noAutofit/>
        </a:bodyPr>
        <a:lstStyle/>
        <a:p>
          <a:pPr lvl="0" algn="l" defTabSz="933450">
            <a:lnSpc>
              <a:spcPct val="90000"/>
            </a:lnSpc>
            <a:spcBef>
              <a:spcPct val="0"/>
            </a:spcBef>
            <a:spcAft>
              <a:spcPct val="35000"/>
            </a:spcAft>
          </a:pPr>
          <a:r>
            <a:rPr lang="en-US" sz="2100" b="1" kern="1200" dirty="0"/>
            <a:t>Need:</a:t>
          </a:r>
          <a:r>
            <a:rPr lang="en-US" sz="2100" kern="1200" dirty="0"/>
            <a:t> A necessity, something that is required, something that is essential for life</a:t>
          </a:r>
        </a:p>
      </dsp:txBody>
      <dsp:txXfrm rot="5400000">
        <a:off x="3362301" y="990789"/>
        <a:ext cx="1872037" cy="3028417"/>
      </dsp:txXfrm>
    </dsp:sp>
    <dsp:sp modelId="{AAAEA52D-3BEE-45A3-B331-9DE2BD326A8F}">
      <dsp:nvSpPr>
        <dsp:cNvPr id="0" name=""/>
        <dsp:cNvSpPr/>
      </dsp:nvSpPr>
      <dsp:spPr>
        <a:xfrm rot="5400000">
          <a:off x="4697470" y="1520932"/>
          <a:ext cx="3220603" cy="1968130"/>
        </a:xfrm>
        <a:prstGeom prst="round2SameRect">
          <a:avLst>
            <a:gd name="adj1" fmla="val 16670"/>
            <a:gd name="adj2" fmla="val 0"/>
          </a:avLst>
        </a:prstGeom>
        <a:solidFill>
          <a:schemeClr val="accent4">
            <a:tint val="50000"/>
            <a:hueOff val="-118567"/>
            <a:satOff val="0"/>
            <a:lumOff val="8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015" tIns="133350" rIns="80010" bIns="133350" numCol="1" spcCol="1270" anchor="t" anchorCtr="0">
          <a:noAutofit/>
        </a:bodyPr>
        <a:lstStyle/>
        <a:p>
          <a:pPr lvl="0" algn="l" defTabSz="933450">
            <a:lnSpc>
              <a:spcPct val="90000"/>
            </a:lnSpc>
            <a:spcBef>
              <a:spcPct val="0"/>
            </a:spcBef>
            <a:spcAft>
              <a:spcPct val="35000"/>
            </a:spcAft>
          </a:pPr>
          <a:r>
            <a:rPr lang="en-US" sz="2100" b="1" kern="1200" dirty="0"/>
            <a:t>Want:</a:t>
          </a:r>
          <a:r>
            <a:rPr lang="en-US" sz="2100" kern="1200" dirty="0"/>
            <a:t> A desire, something that is wished for, something that is non-essential</a:t>
          </a:r>
        </a:p>
      </dsp:txBody>
      <dsp:txXfrm rot="-5400000">
        <a:off x="5323707" y="990789"/>
        <a:ext cx="1872037" cy="3028417"/>
      </dsp:txXfrm>
    </dsp:sp>
    <dsp:sp modelId="{4EEC8B70-DF3C-4D23-BFC0-62C80AF31C6D}">
      <dsp:nvSpPr>
        <dsp:cNvPr id="0" name=""/>
        <dsp:cNvSpPr/>
      </dsp:nvSpPr>
      <dsp:spPr>
        <a:xfrm>
          <a:off x="4250072" y="0"/>
          <a:ext cx="2057499" cy="2057399"/>
        </a:xfrm>
        <a:prstGeom prst="circularArrow">
          <a:avLst>
            <a:gd name="adj1" fmla="val 12500"/>
            <a:gd name="adj2" fmla="val 1142322"/>
            <a:gd name="adj3" fmla="val 20457678"/>
            <a:gd name="adj4" fmla="val 10800000"/>
            <a:gd name="adj5" fmla="val 12500"/>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29F295-7DE0-488A-8692-A4A144BCA80D}">
      <dsp:nvSpPr>
        <dsp:cNvPr id="0" name=""/>
        <dsp:cNvSpPr/>
      </dsp:nvSpPr>
      <dsp:spPr>
        <a:xfrm rot="10800000">
          <a:off x="4250072" y="2952094"/>
          <a:ext cx="2057499" cy="2057399"/>
        </a:xfrm>
        <a:prstGeom prst="circularArrow">
          <a:avLst>
            <a:gd name="adj1" fmla="val 12500"/>
            <a:gd name="adj2" fmla="val 1142322"/>
            <a:gd name="adj3" fmla="val 20457678"/>
            <a:gd name="adj4" fmla="val 10800000"/>
            <a:gd name="adj5" fmla="val 12500"/>
          </a:avLst>
        </a:prstGeom>
        <a:solidFill>
          <a:schemeClr val="accent4">
            <a:shade val="80000"/>
            <a:hueOff val="-513283"/>
            <a:satOff val="0"/>
            <a:lumOff val="338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921A4-255E-441D-8201-E24ED4066141}">
      <dsp:nvSpPr>
        <dsp:cNvPr id="0" name=""/>
        <dsp:cNvSpPr/>
      </dsp:nvSpPr>
      <dsp:spPr>
        <a:xfrm>
          <a:off x="1869982" y="0"/>
          <a:ext cx="2850938" cy="2656360"/>
        </a:xfrm>
        <a:prstGeom prst="diamond">
          <a:avLst/>
        </a:prstGeom>
        <a:gradFill rotWithShape="0">
          <a:gsLst>
            <a:gs pos="0">
              <a:schemeClr val="dk1">
                <a:tint val="40000"/>
                <a:hueOff val="0"/>
                <a:satOff val="0"/>
                <a:lumOff val="0"/>
                <a:alphaOff val="0"/>
                <a:satMod val="103000"/>
                <a:lumMod val="102000"/>
                <a:tint val="94000"/>
              </a:schemeClr>
            </a:gs>
            <a:gs pos="50000">
              <a:schemeClr val="dk1">
                <a:tint val="40000"/>
                <a:hueOff val="0"/>
                <a:satOff val="0"/>
                <a:lumOff val="0"/>
                <a:alphaOff val="0"/>
                <a:satMod val="110000"/>
                <a:lumMod val="100000"/>
                <a:shade val="100000"/>
              </a:schemeClr>
            </a:gs>
            <a:gs pos="100000">
              <a:schemeClr val="dk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B2284AE0-9B7C-4C2B-8B0C-EC5972461695}">
      <dsp:nvSpPr>
        <dsp:cNvPr id="0" name=""/>
        <dsp:cNvSpPr/>
      </dsp:nvSpPr>
      <dsp:spPr>
        <a:xfrm>
          <a:off x="1692777" y="252354"/>
          <a:ext cx="1526050" cy="10359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Keep every receipt</a:t>
          </a:r>
        </a:p>
      </dsp:txBody>
      <dsp:txXfrm>
        <a:off x="1743349" y="302926"/>
        <a:ext cx="1424906" cy="934836"/>
      </dsp:txXfrm>
    </dsp:sp>
    <dsp:sp modelId="{055F9A66-71DA-465A-ACB0-DF9A038CD465}">
      <dsp:nvSpPr>
        <dsp:cNvPr id="0" name=""/>
        <dsp:cNvSpPr/>
      </dsp:nvSpPr>
      <dsp:spPr>
        <a:xfrm>
          <a:off x="3465363" y="212396"/>
          <a:ext cx="1613301" cy="10359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Record every expenses daily</a:t>
          </a:r>
        </a:p>
      </dsp:txBody>
      <dsp:txXfrm>
        <a:off x="3515935" y="262968"/>
        <a:ext cx="1512157" cy="934836"/>
      </dsp:txXfrm>
    </dsp:sp>
    <dsp:sp modelId="{BBFFC8B8-FAB3-43B3-BF8A-8142FB0EBE5D}">
      <dsp:nvSpPr>
        <dsp:cNvPr id="0" name=""/>
        <dsp:cNvSpPr/>
      </dsp:nvSpPr>
      <dsp:spPr>
        <a:xfrm>
          <a:off x="1692777" y="1368025"/>
          <a:ext cx="1526050" cy="10359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Total your expense at the end of the month</a:t>
          </a:r>
          <a:endParaRPr lang="en-US" sz="1400" kern="1200" dirty="0"/>
        </a:p>
      </dsp:txBody>
      <dsp:txXfrm>
        <a:off x="1743349" y="1418597"/>
        <a:ext cx="1424906" cy="934836"/>
      </dsp:txXfrm>
    </dsp:sp>
    <dsp:sp modelId="{24C9CA71-1967-449C-BB5E-579A14D62663}">
      <dsp:nvSpPr>
        <dsp:cNvPr id="0" name=""/>
        <dsp:cNvSpPr/>
      </dsp:nvSpPr>
      <dsp:spPr>
        <a:xfrm>
          <a:off x="3525937" y="1385559"/>
          <a:ext cx="1540616" cy="99886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t>Do this for three months</a:t>
          </a:r>
          <a:endParaRPr lang="en-US" sz="1400" kern="1200" dirty="0"/>
        </a:p>
      </dsp:txBody>
      <dsp:txXfrm>
        <a:off x="3574697" y="1434319"/>
        <a:ext cx="1443096" cy="9013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2CECB-38A5-4AF8-8EEF-3616B11E5CC3}">
      <dsp:nvSpPr>
        <dsp:cNvPr id="0" name=""/>
        <dsp:cNvSpPr/>
      </dsp:nvSpPr>
      <dsp:spPr>
        <a:xfrm>
          <a:off x="378844" y="751551"/>
          <a:ext cx="6460387" cy="1562303"/>
        </a:xfrm>
        <a:prstGeom prst="rect">
          <a:avLst/>
        </a:prstGeom>
        <a:solidFill>
          <a:schemeClr val="lt1">
            <a:alpha val="40000"/>
            <a:hueOff val="0"/>
            <a:satOff val="0"/>
            <a:lumOff val="0"/>
            <a:alphaOff val="0"/>
          </a:schemeClr>
        </a:solidFill>
        <a:ln w="28575" cap="flat" cmpd="sng" algn="ctr">
          <a:solidFill>
            <a:srgbClr val="00206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67449" tIns="76200" rIns="76200" bIns="76200" numCol="1" spcCol="1270" anchor="ctr" anchorCtr="0">
          <a:noAutofit/>
        </a:bodyPr>
        <a:lstStyle/>
        <a:p>
          <a:pPr lvl="0" algn="just" defTabSz="889000">
            <a:lnSpc>
              <a:spcPct val="90000"/>
            </a:lnSpc>
            <a:spcBef>
              <a:spcPct val="0"/>
            </a:spcBef>
            <a:spcAft>
              <a:spcPct val="35000"/>
            </a:spcAft>
          </a:pPr>
          <a:r>
            <a:rPr lang="en-US" sz="2000" kern="1200" dirty="0"/>
            <a:t>If it is positive, you have a surplus. Congratulations! With the extra money you must pay off any debt or loan if you have. Otherwise you can increase your monthly savings amount or invest for future</a:t>
          </a:r>
        </a:p>
      </dsp:txBody>
      <dsp:txXfrm>
        <a:off x="378844" y="751551"/>
        <a:ext cx="6460387" cy="1562303"/>
      </dsp:txXfrm>
    </dsp:sp>
    <dsp:sp modelId="{AD611255-4D2F-4D8E-8A1C-F76BF88E2EAB}">
      <dsp:nvSpPr>
        <dsp:cNvPr id="0" name=""/>
        <dsp:cNvSpPr/>
      </dsp:nvSpPr>
      <dsp:spPr>
        <a:xfrm>
          <a:off x="3946" y="748113"/>
          <a:ext cx="1624640" cy="156291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B90655-30B6-4050-BA4F-10DE3E8EDA1F}">
      <dsp:nvSpPr>
        <dsp:cNvPr id="0" name=""/>
        <dsp:cNvSpPr/>
      </dsp:nvSpPr>
      <dsp:spPr>
        <a:xfrm>
          <a:off x="382669" y="2367012"/>
          <a:ext cx="6460387" cy="1302091"/>
        </a:xfrm>
        <a:prstGeom prst="rect">
          <a:avLst/>
        </a:prstGeom>
        <a:solidFill>
          <a:schemeClr val="lt1">
            <a:alpha val="40000"/>
            <a:hueOff val="0"/>
            <a:satOff val="0"/>
            <a:lumOff val="0"/>
            <a:alphaOff val="0"/>
          </a:schemeClr>
        </a:solidFill>
        <a:ln w="28575" cap="flat" cmpd="sng" algn="ctr">
          <a:solidFill>
            <a:srgbClr val="00206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67449" tIns="76200" rIns="76200" bIns="76200" numCol="1" spcCol="1270" anchor="ctr" anchorCtr="0">
          <a:noAutofit/>
        </a:bodyPr>
        <a:lstStyle/>
        <a:p>
          <a:pPr lvl="0" algn="just" defTabSz="889000">
            <a:lnSpc>
              <a:spcPct val="90000"/>
            </a:lnSpc>
            <a:spcBef>
              <a:spcPct val="0"/>
            </a:spcBef>
            <a:spcAft>
              <a:spcPct val="35000"/>
            </a:spcAft>
          </a:pPr>
          <a:r>
            <a:rPr lang="en-US" sz="2000" kern="1200" dirty="0"/>
            <a:t>If it is negative, you have a deficit. You need to increase your income to balance your budget. Reduce your expenses by focusing on what are your needs rather than wants.</a:t>
          </a:r>
        </a:p>
      </dsp:txBody>
      <dsp:txXfrm>
        <a:off x="382669" y="2367012"/>
        <a:ext cx="6460387" cy="1302091"/>
      </dsp:txXfrm>
    </dsp:sp>
    <dsp:sp modelId="{F079DF60-AB19-48C3-8982-D3BE1F3304C1}">
      <dsp:nvSpPr>
        <dsp:cNvPr id="0" name=""/>
        <dsp:cNvSpPr/>
      </dsp:nvSpPr>
      <dsp:spPr>
        <a:xfrm>
          <a:off x="3" y="2393336"/>
          <a:ext cx="1635550" cy="128009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F8D08-7DFF-48BB-9D61-224BC0C23E12}">
      <dsp:nvSpPr>
        <dsp:cNvPr id="0" name=""/>
        <dsp:cNvSpPr/>
      </dsp:nvSpPr>
      <dsp:spPr>
        <a:xfrm>
          <a:off x="770632" y="0"/>
          <a:ext cx="894225" cy="675666"/>
        </a:xfrm>
        <a:prstGeom prst="trapezoid">
          <a:avLst>
            <a:gd name="adj" fmla="val 66174"/>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US" sz="1100" kern="1200"/>
        </a:p>
        <a:p>
          <a:pPr lvl="0" algn="ctr" defTabSz="488950">
            <a:lnSpc>
              <a:spcPct val="90000"/>
            </a:lnSpc>
            <a:spcBef>
              <a:spcPct val="0"/>
            </a:spcBef>
            <a:spcAft>
              <a:spcPct val="35000"/>
            </a:spcAft>
          </a:pPr>
          <a:r>
            <a:rPr lang="en-US" sz="700" b="1" kern="1200">
              <a:latin typeface="Arial" panose="020B0604020202020204" pitchFamily="34" charset="0"/>
              <a:cs typeface="Arial" panose="020B0604020202020204" pitchFamily="34" charset="0"/>
            </a:rPr>
            <a:t>SHORT</a:t>
          </a:r>
          <a:r>
            <a:rPr lang="en-US" sz="1000" b="1" kern="1200">
              <a:latin typeface="Arial" panose="020B0604020202020204" pitchFamily="34" charset="0"/>
              <a:cs typeface="Arial" panose="020B0604020202020204" pitchFamily="34" charset="0"/>
            </a:rPr>
            <a:t>                     </a:t>
          </a:r>
          <a:r>
            <a:rPr lang="en-US" sz="700" b="1" kern="1200">
              <a:latin typeface="Arial" panose="020B0604020202020204" pitchFamily="34" charset="0"/>
              <a:cs typeface="Arial" panose="020B0604020202020204" pitchFamily="34" charset="0"/>
            </a:rPr>
            <a:t>TERM</a:t>
          </a:r>
          <a:endParaRPr lang="en-US" sz="700" b="1" kern="1200" dirty="0">
            <a:latin typeface="Arial" panose="020B0604020202020204" pitchFamily="34" charset="0"/>
            <a:cs typeface="Arial" panose="020B0604020202020204" pitchFamily="34" charset="0"/>
          </a:endParaRPr>
        </a:p>
      </dsp:txBody>
      <dsp:txXfrm>
        <a:off x="770632" y="0"/>
        <a:ext cx="894225" cy="675666"/>
      </dsp:txXfrm>
    </dsp:sp>
    <dsp:sp modelId="{14970ADC-E0AE-4A92-8D99-B1429AEE5AED}">
      <dsp:nvSpPr>
        <dsp:cNvPr id="0" name=""/>
        <dsp:cNvSpPr/>
      </dsp:nvSpPr>
      <dsp:spPr>
        <a:xfrm>
          <a:off x="504448" y="675666"/>
          <a:ext cx="1426593" cy="402251"/>
        </a:xfrm>
        <a:prstGeom prst="trapezoid">
          <a:avLst>
            <a:gd name="adj" fmla="val 66174"/>
          </a:avLst>
        </a:prstGeom>
        <a:solidFill>
          <a:schemeClr val="accent4">
            <a:hueOff val="5197846"/>
            <a:satOff val="-23984"/>
            <a:lumOff val="88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a:latin typeface="Arial" panose="020B0604020202020204" pitchFamily="34" charset="0"/>
              <a:cs typeface="Arial" panose="020B0604020202020204" pitchFamily="34" charset="0"/>
            </a:rPr>
            <a:t>MEDIUM TERM</a:t>
          </a:r>
        </a:p>
      </dsp:txBody>
      <dsp:txXfrm>
        <a:off x="754102" y="675666"/>
        <a:ext cx="927285" cy="402251"/>
      </dsp:txXfrm>
    </dsp:sp>
    <dsp:sp modelId="{0F9B5A81-CBFD-4D70-989E-E5647B34126A}">
      <dsp:nvSpPr>
        <dsp:cNvPr id="0" name=""/>
        <dsp:cNvSpPr/>
      </dsp:nvSpPr>
      <dsp:spPr>
        <a:xfrm>
          <a:off x="0" y="1077918"/>
          <a:ext cx="2435491" cy="762311"/>
        </a:xfrm>
        <a:prstGeom prst="trapezoid">
          <a:avLst>
            <a:gd name="adj" fmla="val 66174"/>
          </a:avLst>
        </a:prstGeom>
        <a:solidFill>
          <a:schemeClr val="accent4">
            <a:hueOff val="10395692"/>
            <a:satOff val="-47968"/>
            <a:lumOff val="176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a:latin typeface="Arial" panose="020B0604020202020204" pitchFamily="34" charset="0"/>
              <a:cs typeface="Arial" panose="020B0604020202020204" pitchFamily="34" charset="0"/>
            </a:rPr>
            <a:t>LONG TERM</a:t>
          </a:r>
        </a:p>
      </dsp:txBody>
      <dsp:txXfrm>
        <a:off x="426210" y="1077918"/>
        <a:ext cx="1583069" cy="7623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63D27-FA54-42BF-9345-C09E025F24BC}">
      <dsp:nvSpPr>
        <dsp:cNvPr id="0" name=""/>
        <dsp:cNvSpPr/>
      </dsp:nvSpPr>
      <dsp:spPr>
        <a:xfrm>
          <a:off x="5406" y="2005690"/>
          <a:ext cx="3147039" cy="1098216"/>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a:latin typeface="Georgia" panose="02040502050405020303" pitchFamily="18" charset="0"/>
            </a:rPr>
            <a:t>Goal Identification</a:t>
          </a:r>
          <a:endParaRPr lang="en-US" sz="1600" b="1" kern="1200" dirty="0">
            <a:latin typeface="Georgia" panose="02040502050405020303" pitchFamily="18" charset="0"/>
          </a:endParaRPr>
        </a:p>
      </dsp:txBody>
      <dsp:txXfrm>
        <a:off x="554514" y="2005690"/>
        <a:ext cx="2048823" cy="1098216"/>
      </dsp:txXfrm>
    </dsp:sp>
    <dsp:sp modelId="{B184A808-BFF9-4977-9236-BB6BA6323D66}">
      <dsp:nvSpPr>
        <dsp:cNvPr id="0" name=""/>
        <dsp:cNvSpPr/>
      </dsp:nvSpPr>
      <dsp:spPr>
        <a:xfrm>
          <a:off x="2837742" y="2005690"/>
          <a:ext cx="3147039" cy="1098216"/>
        </a:xfrm>
        <a:prstGeom prst="chevron">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a:latin typeface="Georgia" panose="02040502050405020303" pitchFamily="18" charset="0"/>
            </a:rPr>
            <a:t>Goal Prioritization</a:t>
          </a:r>
        </a:p>
      </dsp:txBody>
      <dsp:txXfrm>
        <a:off x="3386850" y="2005690"/>
        <a:ext cx="2048823" cy="1098216"/>
      </dsp:txXfrm>
    </dsp:sp>
    <dsp:sp modelId="{737CDE37-4FF7-4B30-A247-C2A7886885C8}">
      <dsp:nvSpPr>
        <dsp:cNvPr id="0" name=""/>
        <dsp:cNvSpPr/>
      </dsp:nvSpPr>
      <dsp:spPr>
        <a:xfrm>
          <a:off x="5670078" y="2005690"/>
          <a:ext cx="3147039" cy="1098216"/>
        </a:xfrm>
        <a:prstGeom prst="chevron">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a:latin typeface="Georgia" panose="02040502050405020303" pitchFamily="18" charset="0"/>
            </a:rPr>
            <a:t>Goal Amount Estimation</a:t>
          </a:r>
        </a:p>
      </dsp:txBody>
      <dsp:txXfrm>
        <a:off x="6219186" y="2005690"/>
        <a:ext cx="2048823" cy="1098216"/>
      </dsp:txXfrm>
    </dsp:sp>
    <dsp:sp modelId="{9B967A7C-EDBB-4635-BA04-4011BD882DDA}">
      <dsp:nvSpPr>
        <dsp:cNvPr id="0" name=""/>
        <dsp:cNvSpPr/>
      </dsp:nvSpPr>
      <dsp:spPr>
        <a:xfrm>
          <a:off x="8502413" y="2005690"/>
          <a:ext cx="3147039" cy="1098216"/>
        </a:xfrm>
        <a:prstGeom prst="chevron">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b="1" kern="1200" dirty="0">
              <a:latin typeface="Georgia" panose="02040502050405020303" pitchFamily="18" charset="0"/>
            </a:rPr>
            <a:t>Goal Time Frame Estimation</a:t>
          </a:r>
        </a:p>
      </dsp:txBody>
      <dsp:txXfrm>
        <a:off x="9051521" y="2005690"/>
        <a:ext cx="2048823" cy="10982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366A0-A6A8-441B-964F-83644C2E8F0D}">
      <dsp:nvSpPr>
        <dsp:cNvPr id="0" name=""/>
        <dsp:cNvSpPr/>
      </dsp:nvSpPr>
      <dsp:spPr>
        <a:xfrm>
          <a:off x="5937722" y="3249892"/>
          <a:ext cx="5216146" cy="301760"/>
        </a:xfrm>
        <a:custGeom>
          <a:avLst/>
          <a:gdLst/>
          <a:ahLst/>
          <a:cxnLst/>
          <a:rect l="0" t="0" r="0" b="0"/>
          <a:pathLst>
            <a:path>
              <a:moveTo>
                <a:pt x="0" y="0"/>
              </a:moveTo>
              <a:lnTo>
                <a:pt x="0" y="150880"/>
              </a:lnTo>
              <a:lnTo>
                <a:pt x="5216146" y="150880"/>
              </a:lnTo>
              <a:lnTo>
                <a:pt x="5216146" y="30176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A2260B9-5853-4AD1-85A9-E7F9B39FA3E4}">
      <dsp:nvSpPr>
        <dsp:cNvPr id="0" name=""/>
        <dsp:cNvSpPr/>
      </dsp:nvSpPr>
      <dsp:spPr>
        <a:xfrm>
          <a:off x="5937722" y="3249892"/>
          <a:ext cx="3477430" cy="301760"/>
        </a:xfrm>
        <a:custGeom>
          <a:avLst/>
          <a:gdLst/>
          <a:ahLst/>
          <a:cxnLst/>
          <a:rect l="0" t="0" r="0" b="0"/>
          <a:pathLst>
            <a:path>
              <a:moveTo>
                <a:pt x="0" y="0"/>
              </a:moveTo>
              <a:lnTo>
                <a:pt x="0" y="150880"/>
              </a:lnTo>
              <a:lnTo>
                <a:pt x="3477430" y="150880"/>
              </a:lnTo>
              <a:lnTo>
                <a:pt x="3477430" y="30176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A57934D-719C-480C-A834-423A7100E866}">
      <dsp:nvSpPr>
        <dsp:cNvPr id="0" name=""/>
        <dsp:cNvSpPr/>
      </dsp:nvSpPr>
      <dsp:spPr>
        <a:xfrm>
          <a:off x="5937722" y="3249892"/>
          <a:ext cx="1738715" cy="301760"/>
        </a:xfrm>
        <a:custGeom>
          <a:avLst/>
          <a:gdLst/>
          <a:ahLst/>
          <a:cxnLst/>
          <a:rect l="0" t="0" r="0" b="0"/>
          <a:pathLst>
            <a:path>
              <a:moveTo>
                <a:pt x="0" y="0"/>
              </a:moveTo>
              <a:lnTo>
                <a:pt x="0" y="150880"/>
              </a:lnTo>
              <a:lnTo>
                <a:pt x="1738715" y="150880"/>
              </a:lnTo>
              <a:lnTo>
                <a:pt x="1738715" y="30176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5466F28-2B4A-4A44-81C9-3DB1B52DED46}">
      <dsp:nvSpPr>
        <dsp:cNvPr id="0" name=""/>
        <dsp:cNvSpPr/>
      </dsp:nvSpPr>
      <dsp:spPr>
        <a:xfrm>
          <a:off x="5892002" y="3249892"/>
          <a:ext cx="91440" cy="301760"/>
        </a:xfrm>
        <a:custGeom>
          <a:avLst/>
          <a:gdLst/>
          <a:ahLst/>
          <a:cxnLst/>
          <a:rect l="0" t="0" r="0" b="0"/>
          <a:pathLst>
            <a:path>
              <a:moveTo>
                <a:pt x="45720" y="0"/>
              </a:moveTo>
              <a:lnTo>
                <a:pt x="45720" y="30176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35FE722-2571-46DB-BA03-3111E0E4279D}">
      <dsp:nvSpPr>
        <dsp:cNvPr id="0" name=""/>
        <dsp:cNvSpPr/>
      </dsp:nvSpPr>
      <dsp:spPr>
        <a:xfrm>
          <a:off x="4199007" y="3249892"/>
          <a:ext cx="1738715" cy="301760"/>
        </a:xfrm>
        <a:custGeom>
          <a:avLst/>
          <a:gdLst/>
          <a:ahLst/>
          <a:cxnLst/>
          <a:rect l="0" t="0" r="0" b="0"/>
          <a:pathLst>
            <a:path>
              <a:moveTo>
                <a:pt x="1738715" y="0"/>
              </a:moveTo>
              <a:lnTo>
                <a:pt x="1738715" y="150880"/>
              </a:lnTo>
              <a:lnTo>
                <a:pt x="0" y="150880"/>
              </a:lnTo>
              <a:lnTo>
                <a:pt x="0" y="30176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D58B50C-F11D-48FE-99F2-93A56B332576}">
      <dsp:nvSpPr>
        <dsp:cNvPr id="0" name=""/>
        <dsp:cNvSpPr/>
      </dsp:nvSpPr>
      <dsp:spPr>
        <a:xfrm>
          <a:off x="2460291" y="3249892"/>
          <a:ext cx="3477430" cy="301760"/>
        </a:xfrm>
        <a:custGeom>
          <a:avLst/>
          <a:gdLst/>
          <a:ahLst/>
          <a:cxnLst/>
          <a:rect l="0" t="0" r="0" b="0"/>
          <a:pathLst>
            <a:path>
              <a:moveTo>
                <a:pt x="3477430" y="0"/>
              </a:moveTo>
              <a:lnTo>
                <a:pt x="3477430" y="150880"/>
              </a:lnTo>
              <a:lnTo>
                <a:pt x="0" y="150880"/>
              </a:lnTo>
              <a:lnTo>
                <a:pt x="0" y="30176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E85CF7-98ED-49DB-80C5-D97F9D45FA4E}">
      <dsp:nvSpPr>
        <dsp:cNvPr id="0" name=""/>
        <dsp:cNvSpPr/>
      </dsp:nvSpPr>
      <dsp:spPr>
        <a:xfrm>
          <a:off x="721576" y="3249892"/>
          <a:ext cx="5216146" cy="301760"/>
        </a:xfrm>
        <a:custGeom>
          <a:avLst/>
          <a:gdLst/>
          <a:ahLst/>
          <a:cxnLst/>
          <a:rect l="0" t="0" r="0" b="0"/>
          <a:pathLst>
            <a:path>
              <a:moveTo>
                <a:pt x="5216146" y="0"/>
              </a:moveTo>
              <a:lnTo>
                <a:pt x="5216146" y="150880"/>
              </a:lnTo>
              <a:lnTo>
                <a:pt x="0" y="150880"/>
              </a:lnTo>
              <a:lnTo>
                <a:pt x="0" y="301760"/>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C5F6CDC-F50C-4D04-9FF6-41B88327A034}">
      <dsp:nvSpPr>
        <dsp:cNvPr id="0" name=""/>
        <dsp:cNvSpPr/>
      </dsp:nvSpPr>
      <dsp:spPr>
        <a:xfrm>
          <a:off x="5219245" y="2531415"/>
          <a:ext cx="1436954" cy="7184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a:t>Life Insurance</a:t>
          </a:r>
          <a:endParaRPr lang="en-US" sz="1600" b="1" kern="1200" dirty="0"/>
        </a:p>
      </dsp:txBody>
      <dsp:txXfrm>
        <a:off x="5219245" y="2531415"/>
        <a:ext cx="1436954" cy="718477"/>
      </dsp:txXfrm>
    </dsp:sp>
    <dsp:sp modelId="{F1F041BE-410C-48E9-850C-699DC58B9146}">
      <dsp:nvSpPr>
        <dsp:cNvPr id="0" name=""/>
        <dsp:cNvSpPr/>
      </dsp:nvSpPr>
      <dsp:spPr>
        <a:xfrm>
          <a:off x="3098" y="3551653"/>
          <a:ext cx="1436954" cy="7184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Term Insurance</a:t>
          </a:r>
          <a:endParaRPr lang="en-US" sz="1600" kern="1200" dirty="0"/>
        </a:p>
      </dsp:txBody>
      <dsp:txXfrm>
        <a:off x="3098" y="3551653"/>
        <a:ext cx="1436954" cy="718477"/>
      </dsp:txXfrm>
    </dsp:sp>
    <dsp:sp modelId="{21A5E919-CE88-4AE5-9EC6-83D2F8A54248}">
      <dsp:nvSpPr>
        <dsp:cNvPr id="0" name=""/>
        <dsp:cNvSpPr/>
      </dsp:nvSpPr>
      <dsp:spPr>
        <a:xfrm>
          <a:off x="1741814" y="3551653"/>
          <a:ext cx="1436954" cy="7184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Whole Life Insurance</a:t>
          </a:r>
          <a:endParaRPr lang="en-US" sz="1600" kern="1200" dirty="0"/>
        </a:p>
      </dsp:txBody>
      <dsp:txXfrm>
        <a:off x="1741814" y="3551653"/>
        <a:ext cx="1436954" cy="718477"/>
      </dsp:txXfrm>
    </dsp:sp>
    <dsp:sp modelId="{74F4056E-D7B1-4D6F-8DDA-9F906A90EB2E}">
      <dsp:nvSpPr>
        <dsp:cNvPr id="0" name=""/>
        <dsp:cNvSpPr/>
      </dsp:nvSpPr>
      <dsp:spPr>
        <a:xfrm>
          <a:off x="3480529" y="3551653"/>
          <a:ext cx="1436954" cy="7184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Endowment Policy</a:t>
          </a:r>
          <a:endParaRPr lang="en-US" sz="1600" kern="1200" dirty="0"/>
        </a:p>
      </dsp:txBody>
      <dsp:txXfrm>
        <a:off x="3480529" y="3551653"/>
        <a:ext cx="1436954" cy="718477"/>
      </dsp:txXfrm>
    </dsp:sp>
    <dsp:sp modelId="{AB92A47D-3C96-4DA7-B5CF-9293CAB8ACC7}">
      <dsp:nvSpPr>
        <dsp:cNvPr id="0" name=""/>
        <dsp:cNvSpPr/>
      </dsp:nvSpPr>
      <dsp:spPr>
        <a:xfrm>
          <a:off x="5219245" y="3551653"/>
          <a:ext cx="1436954" cy="7184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Money back plans</a:t>
          </a:r>
          <a:endParaRPr lang="en-IN" sz="1600" kern="1200"/>
        </a:p>
      </dsp:txBody>
      <dsp:txXfrm>
        <a:off x="5219245" y="3551653"/>
        <a:ext cx="1436954" cy="718477"/>
      </dsp:txXfrm>
    </dsp:sp>
    <dsp:sp modelId="{3C207DBB-5BF6-4A4F-BB34-7894C8C92D17}">
      <dsp:nvSpPr>
        <dsp:cNvPr id="0" name=""/>
        <dsp:cNvSpPr/>
      </dsp:nvSpPr>
      <dsp:spPr>
        <a:xfrm>
          <a:off x="6957960" y="3551653"/>
          <a:ext cx="1436954" cy="7184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Children Policies</a:t>
          </a:r>
          <a:endParaRPr lang="en-IN" sz="1600" kern="1200"/>
        </a:p>
      </dsp:txBody>
      <dsp:txXfrm>
        <a:off x="6957960" y="3551653"/>
        <a:ext cx="1436954" cy="718477"/>
      </dsp:txXfrm>
    </dsp:sp>
    <dsp:sp modelId="{83C46E52-92CD-47D2-BF30-F3C6925A1EF5}">
      <dsp:nvSpPr>
        <dsp:cNvPr id="0" name=""/>
        <dsp:cNvSpPr/>
      </dsp:nvSpPr>
      <dsp:spPr>
        <a:xfrm>
          <a:off x="8696675" y="3551653"/>
          <a:ext cx="1436954" cy="7184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Annuity (Pension) Plans</a:t>
          </a:r>
          <a:endParaRPr lang="en-IN" sz="1600" kern="1200"/>
        </a:p>
      </dsp:txBody>
      <dsp:txXfrm>
        <a:off x="8696675" y="3551653"/>
        <a:ext cx="1436954" cy="718477"/>
      </dsp:txXfrm>
    </dsp:sp>
    <dsp:sp modelId="{BD346CE0-7144-4136-B857-EF3078B52A5B}">
      <dsp:nvSpPr>
        <dsp:cNvPr id="0" name=""/>
        <dsp:cNvSpPr/>
      </dsp:nvSpPr>
      <dsp:spPr>
        <a:xfrm>
          <a:off x="10435391" y="3551653"/>
          <a:ext cx="1436954" cy="71847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i="0" kern="1200"/>
            <a:t>Unit Linked Insurance Policy</a:t>
          </a:r>
          <a:endParaRPr lang="en-IN" sz="1600" kern="1200"/>
        </a:p>
      </dsp:txBody>
      <dsp:txXfrm>
        <a:off x="10435391" y="3551653"/>
        <a:ext cx="1436954" cy="7184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C8A19-E364-4FC4-9567-85B0A0910AC9}">
      <dsp:nvSpPr>
        <dsp:cNvPr id="0" name=""/>
        <dsp:cNvSpPr/>
      </dsp:nvSpPr>
      <dsp:spPr>
        <a:xfrm>
          <a:off x="235031" y="228781"/>
          <a:ext cx="5640750" cy="2089475"/>
        </a:xfrm>
        <a:prstGeom prst="rect">
          <a:avLst/>
        </a:prstGeom>
        <a:solidFill>
          <a:schemeClr val="accent6">
            <a:lumMod val="75000"/>
            <a:alpha val="4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93959" tIns="45720" rIns="45720" bIns="45720" numCol="1" spcCol="1270" anchor="ctr" anchorCtr="0">
          <a:noAutofit/>
        </a:bodyPr>
        <a:lstStyle/>
        <a:p>
          <a:pPr lvl="0" algn="just" defTabSz="533400">
            <a:lnSpc>
              <a:spcPct val="90000"/>
            </a:lnSpc>
            <a:spcBef>
              <a:spcPct val="0"/>
            </a:spcBef>
            <a:spcAft>
              <a:spcPct val="35000"/>
            </a:spcAft>
          </a:pPr>
          <a:r>
            <a:rPr lang="en-US" sz="1200" kern="1200" dirty="0"/>
            <a:t/>
          </a:r>
          <a:br>
            <a:rPr lang="en-US" sz="1200" kern="1200" dirty="0"/>
          </a:br>
          <a:r>
            <a:rPr lang="en-US" sz="1400" kern="1200" dirty="0"/>
            <a:t>It is never a good idea to put all your eggs in one basket. If you put your money into a variety of investments and one or two lose money , the others may gain to balance your investments. This is known as diversification. It is a way to reduce risk when you are making investments.</a:t>
          </a:r>
        </a:p>
      </dsp:txBody>
      <dsp:txXfrm>
        <a:off x="235031" y="228781"/>
        <a:ext cx="5640750" cy="2089475"/>
      </dsp:txXfrm>
    </dsp:sp>
    <dsp:sp modelId="{0736455D-1717-484D-9592-771A77FCA5BD}">
      <dsp:nvSpPr>
        <dsp:cNvPr id="0" name=""/>
        <dsp:cNvSpPr/>
      </dsp:nvSpPr>
      <dsp:spPr>
        <a:xfrm>
          <a:off x="0" y="73469"/>
          <a:ext cx="1233914" cy="1850871"/>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5168A-1640-4546-8731-71FA84E57A2B}">
      <dsp:nvSpPr>
        <dsp:cNvPr id="0" name=""/>
        <dsp:cNvSpPr/>
      </dsp:nvSpPr>
      <dsp:spPr>
        <a:xfrm>
          <a:off x="806" y="0"/>
          <a:ext cx="3471372" cy="4033476"/>
        </a:xfrm>
        <a:prstGeom prst="roundRect">
          <a:avLst>
            <a:gd name="adj" fmla="val 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lvl="0" algn="r" defTabSz="1733550">
            <a:lnSpc>
              <a:spcPct val="90000"/>
            </a:lnSpc>
            <a:spcBef>
              <a:spcPct val="0"/>
            </a:spcBef>
            <a:spcAft>
              <a:spcPct val="35000"/>
            </a:spcAft>
          </a:pPr>
          <a:r>
            <a:rPr lang="en-US" sz="3900" b="1" kern="1200"/>
            <a:t>Equity</a:t>
          </a:r>
          <a:endParaRPr lang="en-US" sz="3900" b="1" kern="1200" dirty="0"/>
        </a:p>
      </dsp:txBody>
      <dsp:txXfrm rot="16200000">
        <a:off x="-1305781" y="1306587"/>
        <a:ext cx="3307450" cy="694274"/>
      </dsp:txXfrm>
    </dsp:sp>
    <dsp:sp modelId="{96BA9104-9214-4C0C-A9D7-E605DA160AE6}">
      <dsp:nvSpPr>
        <dsp:cNvPr id="0" name=""/>
        <dsp:cNvSpPr/>
      </dsp:nvSpPr>
      <dsp:spPr>
        <a:xfrm>
          <a:off x="695081" y="0"/>
          <a:ext cx="2586172" cy="403347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en-US" sz="2300" kern="1200" dirty="0">
              <a:ea typeface="Arial" panose="020B0604020202020204" pitchFamily="34" charset="0"/>
            </a:rPr>
            <a:t>Equity is a part of a company, also known as stock or share. When you buy shares of a company, you basically own a part of that company and can expect a share of profit when the company makes profits. </a:t>
          </a:r>
          <a:endParaRPr lang="en-US" sz="2300" kern="1200" dirty="0"/>
        </a:p>
      </dsp:txBody>
      <dsp:txXfrm>
        <a:off x="695081" y="0"/>
        <a:ext cx="2586172" cy="4033476"/>
      </dsp:txXfrm>
    </dsp:sp>
    <dsp:sp modelId="{D960F635-0109-42D6-B4E4-53D76FB54C57}">
      <dsp:nvSpPr>
        <dsp:cNvPr id="0" name=""/>
        <dsp:cNvSpPr/>
      </dsp:nvSpPr>
      <dsp:spPr>
        <a:xfrm>
          <a:off x="3593676" y="0"/>
          <a:ext cx="3471372" cy="4033476"/>
        </a:xfrm>
        <a:prstGeom prst="roundRect">
          <a:avLst>
            <a:gd name="adj" fmla="val 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lvl="0" algn="r" defTabSz="1733550">
            <a:lnSpc>
              <a:spcPct val="90000"/>
            </a:lnSpc>
            <a:spcBef>
              <a:spcPct val="0"/>
            </a:spcBef>
            <a:spcAft>
              <a:spcPct val="35000"/>
            </a:spcAft>
          </a:pPr>
          <a:r>
            <a:rPr lang="en-US" sz="3900" b="1" kern="1200">
              <a:ea typeface="Arial" panose="020B0604020202020204" pitchFamily="34" charset="0"/>
            </a:rPr>
            <a:t>Debt Securities</a:t>
          </a:r>
          <a:endParaRPr lang="en-US" sz="3900" kern="1200" dirty="0"/>
        </a:p>
      </dsp:txBody>
      <dsp:txXfrm rot="16200000">
        <a:off x="2287088" y="1306587"/>
        <a:ext cx="3307450" cy="694274"/>
      </dsp:txXfrm>
    </dsp:sp>
    <dsp:sp modelId="{F552660D-84A2-4426-9C09-B569E7C1E242}">
      <dsp:nvSpPr>
        <dsp:cNvPr id="0" name=""/>
        <dsp:cNvSpPr/>
      </dsp:nvSpPr>
      <dsp:spPr>
        <a:xfrm rot="5400000">
          <a:off x="3314770" y="3196056"/>
          <a:ext cx="592527" cy="520705"/>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8E1AB-0AB3-4170-8A5E-F0BA50F9A010}">
      <dsp:nvSpPr>
        <dsp:cNvPr id="0" name=""/>
        <dsp:cNvSpPr/>
      </dsp:nvSpPr>
      <dsp:spPr>
        <a:xfrm>
          <a:off x="4287951" y="0"/>
          <a:ext cx="2586172" cy="403347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en-US" sz="2300" kern="1200" dirty="0">
              <a:ea typeface="Arial" panose="020B0604020202020204" pitchFamily="34" charset="0"/>
            </a:rPr>
            <a:t>Debt Securities are those instruments such as bond, debenture,  promissory note etc. with a fixed amount, a maturity date and usually with a specific rate of interest. These are often less risky than equities.</a:t>
          </a:r>
          <a:endParaRPr lang="en-US" sz="2300" kern="1200" dirty="0"/>
        </a:p>
      </dsp:txBody>
      <dsp:txXfrm>
        <a:off x="4287951" y="0"/>
        <a:ext cx="2586172" cy="4033476"/>
      </dsp:txXfrm>
    </dsp:sp>
    <dsp:sp modelId="{9F7138BC-C761-411C-9562-210139990DA1}">
      <dsp:nvSpPr>
        <dsp:cNvPr id="0" name=""/>
        <dsp:cNvSpPr/>
      </dsp:nvSpPr>
      <dsp:spPr>
        <a:xfrm>
          <a:off x="7186547" y="0"/>
          <a:ext cx="3471372" cy="4033476"/>
        </a:xfrm>
        <a:prstGeom prst="roundRect">
          <a:avLst>
            <a:gd name="adj" fmla="val 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lvl="0" algn="r" defTabSz="1733550">
            <a:lnSpc>
              <a:spcPct val="90000"/>
            </a:lnSpc>
            <a:spcBef>
              <a:spcPct val="0"/>
            </a:spcBef>
            <a:spcAft>
              <a:spcPct val="35000"/>
            </a:spcAft>
          </a:pPr>
          <a:r>
            <a:rPr lang="en-US" sz="3900" b="1" kern="1200">
              <a:ea typeface="Arial" panose="020B0604020202020204" pitchFamily="34" charset="0"/>
            </a:rPr>
            <a:t>Mutual Funds</a:t>
          </a:r>
          <a:endParaRPr lang="en-US" sz="3900" kern="1200" dirty="0"/>
        </a:p>
      </dsp:txBody>
      <dsp:txXfrm rot="16200000">
        <a:off x="5879959" y="1306587"/>
        <a:ext cx="3307450" cy="694274"/>
      </dsp:txXfrm>
    </dsp:sp>
    <dsp:sp modelId="{CCD6ED57-ACD3-4208-A007-3468EF9BA16C}">
      <dsp:nvSpPr>
        <dsp:cNvPr id="0" name=""/>
        <dsp:cNvSpPr/>
      </dsp:nvSpPr>
      <dsp:spPr>
        <a:xfrm rot="5400000">
          <a:off x="6907640" y="3196056"/>
          <a:ext cx="592527" cy="520705"/>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6FCAA4-CB7C-4ADE-9E2F-8A3658F8DF28}">
      <dsp:nvSpPr>
        <dsp:cNvPr id="0" name=""/>
        <dsp:cNvSpPr/>
      </dsp:nvSpPr>
      <dsp:spPr>
        <a:xfrm>
          <a:off x="7880821" y="0"/>
          <a:ext cx="2586172" cy="403347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en-US" sz="2300" kern="1200" dirty="0">
              <a:ea typeface="Arial" panose="020B0604020202020204" pitchFamily="34" charset="0"/>
            </a:rPr>
            <a:t>A mutual fund pools money from many investors and invests in stocks, bonds, short-term money-market instruments, other securities or assets, or some combination of these investments. </a:t>
          </a:r>
          <a:endParaRPr lang="en-US" sz="2300" kern="1200" dirty="0"/>
        </a:p>
      </dsp:txBody>
      <dsp:txXfrm>
        <a:off x="7880821" y="0"/>
        <a:ext cx="2586172" cy="40334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32DB7-E08F-492E-86C7-CEFE818714E3}">
      <dsp:nvSpPr>
        <dsp:cNvPr id="0" name=""/>
        <dsp:cNvSpPr/>
      </dsp:nvSpPr>
      <dsp:spPr>
        <a:xfrm>
          <a:off x="0" y="76204"/>
          <a:ext cx="11175021" cy="681829"/>
        </a:xfrm>
        <a:prstGeom prst="rect">
          <a:avLst/>
        </a:prstGeom>
        <a:solidFill>
          <a:schemeClr val="accent5">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endParaRPr lang="en-US" sz="3600" b="1" kern="1200" dirty="0">
            <a:latin typeface="Copperplate Gothic Bold" panose="020E0705020206020404" pitchFamily="34" charset="0"/>
          </a:endParaRPr>
        </a:p>
      </dsp:txBody>
      <dsp:txXfrm>
        <a:off x="0" y="76204"/>
        <a:ext cx="11175021" cy="681829"/>
      </dsp:txXfrm>
    </dsp:sp>
    <dsp:sp modelId="{7D0D2A53-5525-419E-9F00-0D041841DFD4}">
      <dsp:nvSpPr>
        <dsp:cNvPr id="0" name=""/>
        <dsp:cNvSpPr/>
      </dsp:nvSpPr>
      <dsp:spPr>
        <a:xfrm>
          <a:off x="24900" y="761988"/>
          <a:ext cx="1860684" cy="347592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ea typeface="Arial" panose="020B0604020202020204" pitchFamily="34" charset="0"/>
            </a:rPr>
            <a:t>Public Sector Banks: </a:t>
          </a:r>
          <a:r>
            <a:rPr lang="en-US" sz="2000" b="0" i="0" kern="1200" dirty="0"/>
            <a:t>Government hold majority stakes</a:t>
          </a:r>
        </a:p>
        <a:p>
          <a:pPr lvl="0" algn="ctr" defTabSz="889000">
            <a:lnSpc>
              <a:spcPct val="90000"/>
            </a:lnSpc>
            <a:spcBef>
              <a:spcPct val="0"/>
            </a:spcBef>
            <a:spcAft>
              <a:spcPct val="35000"/>
            </a:spcAft>
          </a:pPr>
          <a:r>
            <a:rPr lang="en-US" sz="2000" b="0" i="0" kern="1200" dirty="0"/>
            <a:t>Ex : SBI, PNB, BOB etc</a:t>
          </a:r>
          <a:r>
            <a:rPr lang="en-US" sz="2000" b="0" i="0" kern="1200" dirty="0" smtClean="0"/>
            <a:t>. (12)</a:t>
          </a:r>
          <a:endParaRPr lang="en-US" sz="2000" kern="1200" dirty="0"/>
        </a:p>
      </dsp:txBody>
      <dsp:txXfrm>
        <a:off x="24900" y="761988"/>
        <a:ext cx="1860684" cy="3475929"/>
      </dsp:txXfrm>
    </dsp:sp>
    <dsp:sp modelId="{12E98414-534C-4CBD-821E-7588F56D1B49}">
      <dsp:nvSpPr>
        <dsp:cNvPr id="0" name=""/>
        <dsp:cNvSpPr/>
      </dsp:nvSpPr>
      <dsp:spPr>
        <a:xfrm>
          <a:off x="1854902" y="766578"/>
          <a:ext cx="1860684" cy="3495037"/>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Private Sector Banks: </a:t>
          </a:r>
          <a:r>
            <a:rPr lang="en-US" sz="2000" b="0" i="0" u="none" kern="1200" dirty="0"/>
            <a:t>Private shareholders hold majority stakes</a:t>
          </a:r>
        </a:p>
        <a:p>
          <a:pPr lvl="0" algn="ctr" defTabSz="889000">
            <a:lnSpc>
              <a:spcPct val="90000"/>
            </a:lnSpc>
            <a:spcBef>
              <a:spcPct val="0"/>
            </a:spcBef>
            <a:spcAft>
              <a:spcPct val="35000"/>
            </a:spcAft>
          </a:pPr>
          <a:r>
            <a:rPr lang="en-US" sz="2000" b="0" i="0" u="none" kern="1200" dirty="0"/>
            <a:t>Ex : HDFC Bank, ICICI, AXIS </a:t>
          </a:r>
          <a:r>
            <a:rPr lang="en-US" sz="2000" b="0" i="0" u="none" kern="1200" dirty="0" err="1" smtClean="0"/>
            <a:t>etc</a:t>
          </a:r>
          <a:r>
            <a:rPr lang="en-US" sz="2000" b="0" i="0" u="none" kern="1200" dirty="0" smtClean="0"/>
            <a:t> (19)</a:t>
          </a:r>
          <a:endParaRPr lang="en-US" sz="2000" kern="1200" dirty="0"/>
        </a:p>
      </dsp:txBody>
      <dsp:txXfrm>
        <a:off x="1854902" y="766578"/>
        <a:ext cx="1860684" cy="3495037"/>
      </dsp:txXfrm>
    </dsp:sp>
    <dsp:sp modelId="{3E54B4D6-1B88-41E5-8F8E-C3AD7A105325}">
      <dsp:nvSpPr>
        <dsp:cNvPr id="0" name=""/>
        <dsp:cNvSpPr/>
      </dsp:nvSpPr>
      <dsp:spPr>
        <a:xfrm>
          <a:off x="3687863" y="769703"/>
          <a:ext cx="1860684" cy="3453202"/>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Regional Rural Banks</a:t>
          </a:r>
          <a:r>
            <a:rPr lang="en-US" sz="1800" b="1" i="0" kern="1200" dirty="0"/>
            <a:t>: </a:t>
          </a:r>
          <a:r>
            <a:rPr lang="en-US" sz="1800" b="0" i="0" kern="1200" dirty="0"/>
            <a:t>T</a:t>
          </a:r>
          <a:r>
            <a:rPr lang="en-US" sz="1800" b="0" i="0" u="none" kern="1200" dirty="0"/>
            <a:t>o support the weaker section of the society like marginal farmers, laborers, small enterprises, etc.</a:t>
          </a:r>
          <a:r>
            <a:rPr lang="en-US" sz="1800" b="0" i="0" kern="1200" dirty="0"/>
            <a:t> </a:t>
          </a:r>
          <a:r>
            <a:rPr lang="en-US" sz="1800" b="0" i="0" kern="1200" dirty="0" smtClean="0"/>
            <a:t>(2)</a:t>
          </a:r>
          <a:endParaRPr lang="en-US" sz="1800" b="0" kern="1200" dirty="0"/>
        </a:p>
      </dsp:txBody>
      <dsp:txXfrm>
        <a:off x="3687863" y="769703"/>
        <a:ext cx="1860684" cy="3453202"/>
      </dsp:txXfrm>
    </dsp:sp>
    <dsp:sp modelId="{F12A39BE-DD02-47D8-B30C-1662DECB1A3E}">
      <dsp:nvSpPr>
        <dsp:cNvPr id="0" name=""/>
        <dsp:cNvSpPr/>
      </dsp:nvSpPr>
      <dsp:spPr>
        <a:xfrm>
          <a:off x="5548547" y="785671"/>
          <a:ext cx="1860684" cy="3590460"/>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Payment Banks:</a:t>
          </a:r>
          <a:r>
            <a:rPr lang="en-US" sz="2000" b="0" i="0" kern="1200" dirty="0"/>
            <a:t> Can accept deposits </a:t>
          </a:r>
          <a:r>
            <a:rPr lang="en-US" sz="2000" b="0" i="0" kern="1200" dirty="0" err="1"/>
            <a:t>upto</a:t>
          </a:r>
          <a:r>
            <a:rPr lang="en-US" sz="2000" b="0" i="0" kern="1200" dirty="0"/>
            <a:t> 1 Lakh, can not issue loans and credit </a:t>
          </a:r>
          <a:r>
            <a:rPr lang="en-US" sz="2000" b="0" i="0" kern="1200" dirty="0" smtClean="0"/>
            <a:t>cards (11)</a:t>
          </a:r>
          <a:endParaRPr lang="en-IN" sz="2000" b="0" kern="1200" dirty="0"/>
        </a:p>
      </dsp:txBody>
      <dsp:txXfrm>
        <a:off x="5548547" y="785671"/>
        <a:ext cx="1860684" cy="3590460"/>
      </dsp:txXfrm>
    </dsp:sp>
    <dsp:sp modelId="{3C4D5E45-DEDB-4B24-8C01-F52DD8F4E795}">
      <dsp:nvSpPr>
        <dsp:cNvPr id="0" name=""/>
        <dsp:cNvSpPr/>
      </dsp:nvSpPr>
      <dsp:spPr>
        <a:xfrm>
          <a:off x="7425736" y="785656"/>
          <a:ext cx="1860684" cy="3437802"/>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Small Finance Banks: </a:t>
          </a:r>
          <a:endParaRPr lang="en-US" sz="2000" b="1" i="0" kern="1200" dirty="0" smtClean="0"/>
        </a:p>
        <a:p>
          <a:pPr lvl="0" algn="ctr" defTabSz="889000">
            <a:lnSpc>
              <a:spcPct val="90000"/>
            </a:lnSpc>
            <a:spcBef>
              <a:spcPct val="0"/>
            </a:spcBef>
            <a:spcAft>
              <a:spcPct val="35000"/>
            </a:spcAft>
          </a:pPr>
          <a:r>
            <a:rPr lang="en-US" sz="1800" b="0" i="0" kern="1200" dirty="0" smtClean="0"/>
            <a:t>Can</a:t>
          </a:r>
          <a:r>
            <a:rPr lang="en-US" sz="1800" b="0" i="0" u="none" kern="1200" dirty="0"/>
            <a:t> accept deposits and basic lending. Target - small business units, small and marginal farmers, MSMEs and unorganized sector entities.</a:t>
          </a:r>
          <a:r>
            <a:rPr lang="en-US" sz="2000" b="0" i="0" kern="1200" dirty="0" smtClean="0"/>
            <a:t>​ (5)</a:t>
          </a:r>
          <a:endParaRPr lang="en-IN" sz="2000" kern="1200" dirty="0"/>
        </a:p>
      </dsp:txBody>
      <dsp:txXfrm>
        <a:off x="7425736" y="785656"/>
        <a:ext cx="1860684" cy="3437802"/>
      </dsp:txXfrm>
    </dsp:sp>
    <dsp:sp modelId="{AABE394C-B09C-4708-8485-5D4E57A64D0E}">
      <dsp:nvSpPr>
        <dsp:cNvPr id="0" name=""/>
        <dsp:cNvSpPr/>
      </dsp:nvSpPr>
      <dsp:spPr>
        <a:xfrm>
          <a:off x="9286421" y="766563"/>
          <a:ext cx="1860684" cy="3590519"/>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u="none" kern="1200" dirty="0"/>
            <a:t>Co-operative Banks:</a:t>
          </a:r>
          <a:r>
            <a:rPr lang="en-US" sz="2000" b="0" i="0" u="none" kern="1200" dirty="0"/>
            <a:t> </a:t>
          </a:r>
          <a:endParaRPr lang="en-US" sz="2000" b="0" i="0" u="none" kern="1200" dirty="0" smtClean="0"/>
        </a:p>
        <a:p>
          <a:pPr lvl="0" algn="ctr" defTabSz="889000">
            <a:lnSpc>
              <a:spcPct val="90000"/>
            </a:lnSpc>
            <a:spcBef>
              <a:spcPct val="0"/>
            </a:spcBef>
            <a:spcAft>
              <a:spcPct val="35000"/>
            </a:spcAft>
          </a:pPr>
          <a:r>
            <a:rPr lang="en-US" sz="2000" b="0" i="0" u="none" kern="1200" dirty="0" smtClean="0"/>
            <a:t>Mainly </a:t>
          </a:r>
          <a:r>
            <a:rPr lang="en-US" sz="2000" b="0" i="0" u="none" kern="1200" dirty="0"/>
            <a:t>serve entrepreneurs, industries, small </a:t>
          </a:r>
          <a:r>
            <a:rPr lang="en-US" sz="2000" b="0" i="0" u="none" kern="1200" dirty="0" smtClean="0"/>
            <a:t>businesses (1)</a:t>
          </a:r>
          <a:endParaRPr lang="en-US" sz="2000" kern="1200" dirty="0"/>
        </a:p>
      </dsp:txBody>
      <dsp:txXfrm>
        <a:off x="9286421" y="766563"/>
        <a:ext cx="1860684" cy="3590519"/>
      </dsp:txXfrm>
    </dsp:sp>
    <dsp:sp modelId="{174C2FBA-1624-47C7-9B84-55D48E487F48}">
      <dsp:nvSpPr>
        <dsp:cNvPr id="0" name=""/>
        <dsp:cNvSpPr/>
      </dsp:nvSpPr>
      <dsp:spPr>
        <a:xfrm>
          <a:off x="0" y="4267199"/>
          <a:ext cx="11175021" cy="332261"/>
        </a:xfrm>
        <a:prstGeom prst="rect">
          <a:avLst/>
        </a:prstGeom>
        <a:solidFill>
          <a:schemeClr val="accent5">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layout/ReverseList#1">
  <dgm:title val=""/>
  <dgm:desc val=""/>
  <dgm:catLst>
    <dgm:cat type="relationship" pri="136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D2BCB02-9F95-44E1-B9B1-16A9875F50F9}" type="datetimeFigureOut">
              <a:rPr lang="en-IN" smtClean="0"/>
              <a:t>26-07-2022</a:t>
            </a:fld>
            <a:endParaRPr lang="en-IN"/>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F51F1B20-08A2-4041-BBD2-2B3CB7DB3793}" type="slidenum">
              <a:rPr lang="en-IN" smtClean="0"/>
              <a:t>‹#›</a:t>
            </a:fld>
            <a:endParaRPr lang="en-IN"/>
          </a:p>
        </p:txBody>
      </p:sp>
    </p:spTree>
    <p:extLst>
      <p:ext uri="{BB962C8B-B14F-4D97-AF65-F5344CB8AC3E}">
        <p14:creationId xmlns:p14="http://schemas.microsoft.com/office/powerpoint/2010/main" val="2069721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F15CD815-A9AF-472D-BC96-1A5BB1EA17F9}" type="datetimeFigureOut">
              <a:rPr lang="en-IN" smtClean="0"/>
              <a:pPr/>
              <a:t>26-07-2022</a:t>
            </a:fld>
            <a:endParaRPr lang="en-IN"/>
          </a:p>
        </p:txBody>
      </p:sp>
      <p:sp>
        <p:nvSpPr>
          <p:cNvPr id="4" name="Slide Image Placeholder 3"/>
          <p:cNvSpPr>
            <a:spLocks noGrp="1" noRot="1" noChangeAspect="1"/>
          </p:cNvSpPr>
          <p:nvPr>
            <p:ph type="sldImg" idx="2"/>
          </p:nvPr>
        </p:nvSpPr>
        <p:spPr>
          <a:xfrm>
            <a:off x="541338" y="696913"/>
            <a:ext cx="5927725" cy="34861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253EDD4-BD4B-4E10-91A6-93A1E9AFDA61}" type="slidenum">
              <a:rPr lang="en-IN" smtClean="0"/>
              <a:pPr/>
              <a:t>‹#›</a:t>
            </a:fld>
            <a:endParaRPr lang="en-IN"/>
          </a:p>
        </p:txBody>
      </p:sp>
    </p:spTree>
    <p:extLst>
      <p:ext uri="{BB962C8B-B14F-4D97-AF65-F5344CB8AC3E}">
        <p14:creationId xmlns:p14="http://schemas.microsoft.com/office/powerpoint/2010/main" val="1169374485"/>
      </p:ext>
    </p:extLst>
  </p:cSld>
  <p:clrMap bg1="lt1" tx1="dk1" bg2="lt2" tx2="dk2" accent1="accent1" accent2="accent2" accent3="accent3" accent4="accent4" accent5="accent5" accent6="accent6" hlink="hlink" folHlink="folHlink"/>
  <p:notesStyle>
    <a:lvl1pPr marL="0" algn="l" defTabSz="914111" rtl="0" eaLnBrk="1" latinLnBrk="0" hangingPunct="1">
      <a:defRPr sz="1200" kern="1200">
        <a:solidFill>
          <a:schemeClr val="tx1"/>
        </a:solidFill>
        <a:latin typeface="+mn-lt"/>
        <a:ea typeface="+mn-ea"/>
        <a:cs typeface="+mn-cs"/>
      </a:defRPr>
    </a:lvl1pPr>
    <a:lvl2pPr marL="457056" algn="l" defTabSz="914111" rtl="0" eaLnBrk="1" latinLnBrk="0" hangingPunct="1">
      <a:defRPr sz="1200" kern="1200">
        <a:solidFill>
          <a:schemeClr val="tx1"/>
        </a:solidFill>
        <a:latin typeface="+mn-lt"/>
        <a:ea typeface="+mn-ea"/>
        <a:cs typeface="+mn-cs"/>
      </a:defRPr>
    </a:lvl2pPr>
    <a:lvl3pPr marL="914111" algn="l" defTabSz="914111" rtl="0" eaLnBrk="1" latinLnBrk="0" hangingPunct="1">
      <a:defRPr sz="1200" kern="1200">
        <a:solidFill>
          <a:schemeClr val="tx1"/>
        </a:solidFill>
        <a:latin typeface="+mn-lt"/>
        <a:ea typeface="+mn-ea"/>
        <a:cs typeface="+mn-cs"/>
      </a:defRPr>
    </a:lvl3pPr>
    <a:lvl4pPr marL="1371168" algn="l" defTabSz="914111" rtl="0" eaLnBrk="1" latinLnBrk="0" hangingPunct="1">
      <a:defRPr sz="1200" kern="1200">
        <a:solidFill>
          <a:schemeClr val="tx1"/>
        </a:solidFill>
        <a:latin typeface="+mn-lt"/>
        <a:ea typeface="+mn-ea"/>
        <a:cs typeface="+mn-cs"/>
      </a:defRPr>
    </a:lvl4pPr>
    <a:lvl5pPr marL="1828223" algn="l" defTabSz="914111" rtl="0" eaLnBrk="1" latinLnBrk="0" hangingPunct="1">
      <a:defRPr sz="1200" kern="1200">
        <a:solidFill>
          <a:schemeClr val="tx1"/>
        </a:solidFill>
        <a:latin typeface="+mn-lt"/>
        <a:ea typeface="+mn-ea"/>
        <a:cs typeface="+mn-cs"/>
      </a:defRPr>
    </a:lvl5pPr>
    <a:lvl6pPr marL="2285279" algn="l" defTabSz="914111" rtl="0" eaLnBrk="1" latinLnBrk="0" hangingPunct="1">
      <a:defRPr sz="1200" kern="1200">
        <a:solidFill>
          <a:schemeClr val="tx1"/>
        </a:solidFill>
        <a:latin typeface="+mn-lt"/>
        <a:ea typeface="+mn-ea"/>
        <a:cs typeface="+mn-cs"/>
      </a:defRPr>
    </a:lvl6pPr>
    <a:lvl7pPr marL="2742334" algn="l" defTabSz="914111" rtl="0" eaLnBrk="1" latinLnBrk="0" hangingPunct="1">
      <a:defRPr sz="1200" kern="1200">
        <a:solidFill>
          <a:schemeClr val="tx1"/>
        </a:solidFill>
        <a:latin typeface="+mn-lt"/>
        <a:ea typeface="+mn-ea"/>
        <a:cs typeface="+mn-cs"/>
      </a:defRPr>
    </a:lvl7pPr>
    <a:lvl8pPr marL="3199392" algn="l" defTabSz="914111" rtl="0" eaLnBrk="1" latinLnBrk="0" hangingPunct="1">
      <a:defRPr sz="1200" kern="1200">
        <a:solidFill>
          <a:schemeClr val="tx1"/>
        </a:solidFill>
        <a:latin typeface="+mn-lt"/>
        <a:ea typeface="+mn-ea"/>
        <a:cs typeface="+mn-cs"/>
      </a:defRPr>
    </a:lvl8pPr>
    <a:lvl9pPr marL="3656447" algn="l" defTabSz="91411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696913"/>
            <a:ext cx="5927725" cy="34861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53EDD4-BD4B-4E10-91A6-93A1E9AFDA61}" type="slidenum">
              <a:rPr lang="en-IN" smtClean="0"/>
              <a:pPr/>
              <a:t>1</a:t>
            </a:fld>
            <a:endParaRPr lang="en-IN"/>
          </a:p>
        </p:txBody>
      </p:sp>
    </p:spTree>
    <p:extLst>
      <p:ext uri="{BB962C8B-B14F-4D97-AF65-F5344CB8AC3E}">
        <p14:creationId xmlns:p14="http://schemas.microsoft.com/office/powerpoint/2010/main" val="288304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41338" y="696913"/>
            <a:ext cx="5927725" cy="3486150"/>
          </a:xfrm>
        </p:spPr>
      </p:sp>
      <p:sp>
        <p:nvSpPr>
          <p:cNvPr id="3" name="Espace réservé des commentaires 2"/>
          <p:cNvSpPr>
            <a:spLocks noGrp="1"/>
          </p:cNvSpPr>
          <p:nvPr>
            <p:ph type="body" idx="1"/>
          </p:nvPr>
        </p:nvSpPr>
        <p:spPr/>
        <p:txBody>
          <a:bodyPr/>
          <a:lstStyle/>
          <a:p>
            <a:r>
              <a:rPr lang="en-IN" dirty="0"/>
              <a:t>This template was inserted from Power-user, the productivity add-in for PowerPoint, Excel and Word.</a:t>
            </a:r>
          </a:p>
          <a:p>
            <a:r>
              <a:rPr lang="en-IN" dirty="0"/>
              <a:t>Install Power-user to access thousands of templates, icons, maps, diagrams and charts with Power-user.</a:t>
            </a:r>
          </a:p>
          <a:p>
            <a:r>
              <a:rPr lang="en-IN" dirty="0"/>
              <a:t>Visit </a:t>
            </a:r>
            <a:r>
              <a:rPr lang="en-IN" dirty="0">
                <a:hlinkClick r:id="rId3"/>
              </a:rPr>
              <a:t>https://www.powerusersoftwares.com/</a:t>
            </a:r>
            <a:endParaRPr lang="en-IN" dirty="0"/>
          </a:p>
          <a:p>
            <a:r>
              <a:rPr lang="en-IN" dirty="0"/>
              <a:t>©Power-user SAS, terms of license: </a:t>
            </a:r>
            <a:r>
              <a:rPr lang="en-IN" dirty="0">
                <a:hlinkClick r:id="rId4"/>
              </a:rPr>
              <a:t>https://www.powerusersoftwares.com/terms</a:t>
            </a:r>
            <a:endParaRPr lang="en-IN" dirty="0"/>
          </a:p>
        </p:txBody>
      </p:sp>
      <p:sp>
        <p:nvSpPr>
          <p:cNvPr id="4" name="Espace réservé du numéro de diapositive 3"/>
          <p:cNvSpPr>
            <a:spLocks noGrp="1"/>
          </p:cNvSpPr>
          <p:nvPr>
            <p:ph type="sldNum" sz="quarter" idx="10"/>
          </p:nvPr>
        </p:nvSpPr>
        <p:spPr/>
        <p:txBody>
          <a:bodyPr/>
          <a:lstStyle/>
          <a:p>
            <a:pPr defTabSz="931774">
              <a:defRPr/>
            </a:pPr>
            <a:fld id="{B4A55CF2-256D-44FD-9430-5B63A079CF51}" type="slidenum">
              <a:rPr lang="en-IN" smtClean="0">
                <a:solidFill>
                  <a:prstClr val="black"/>
                </a:solidFill>
              </a:rPr>
              <a:pPr defTabSz="931774">
                <a:defRPr/>
              </a:pPr>
              <a:t>8</a:t>
            </a:fld>
            <a:endParaRPr lang="en-IN" dirty="0">
              <a:solidFill>
                <a:prstClr val="black"/>
              </a:solidFill>
            </a:endParaRPr>
          </a:p>
        </p:txBody>
      </p:sp>
    </p:spTree>
    <p:extLst>
      <p:ext uri="{BB962C8B-B14F-4D97-AF65-F5344CB8AC3E}">
        <p14:creationId xmlns:p14="http://schemas.microsoft.com/office/powerpoint/2010/main" val="36549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696913"/>
            <a:ext cx="5927725" cy="348615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E048FC-DC17-4599-8159-4152E9A01B84}"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330372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696913"/>
            <a:ext cx="5927725" cy="348615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E048FC-DC17-4599-8159-4152E9A01B84}"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390089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696913"/>
            <a:ext cx="5927725" cy="3486150"/>
          </a:xfrm>
        </p:spPr>
      </p:sp>
      <p:sp>
        <p:nvSpPr>
          <p:cNvPr id="3" name="Notes Placeholder 2"/>
          <p:cNvSpPr>
            <a:spLocks noGrp="1"/>
          </p:cNvSpPr>
          <p:nvPr>
            <p:ph type="body" idx="1"/>
          </p:nvPr>
        </p:nvSpPr>
        <p:spPr/>
        <p:txBody>
          <a:bodyPr/>
          <a:lstStyle/>
          <a:p>
            <a:r>
              <a:rPr lang="en-IN" dirty="0"/>
              <a:t>This template was inserted from Power-user, the productivity add-in for PowerPoint, Excel and Word.</a:t>
            </a:r>
          </a:p>
          <a:p>
            <a:r>
              <a:rPr lang="en-IN" dirty="0"/>
              <a:t>Install Power-user to access thousands of templates, icons, maps, diagrams and charts with Power-user.</a:t>
            </a:r>
          </a:p>
          <a:p>
            <a:r>
              <a:rPr lang="en-IN" dirty="0"/>
              <a:t>Visit </a:t>
            </a:r>
            <a:r>
              <a:rPr lang="en-IN" dirty="0">
                <a:hlinkClick r:id="rId3"/>
              </a:rPr>
              <a:t>https://www.powerusersoftwares.com/</a:t>
            </a:r>
            <a:endParaRPr lang="en-IN" dirty="0"/>
          </a:p>
          <a:p>
            <a:r>
              <a:rPr lang="en-IN" dirty="0"/>
              <a:t>©Power-user SAS, terms of license: </a:t>
            </a:r>
            <a:r>
              <a:rPr lang="en-IN" dirty="0">
                <a:hlinkClick r:id="rId4"/>
              </a:rPr>
              <a:t>https://www.powerusersoftwares.com/terms</a:t>
            </a:r>
            <a:endParaRPr lang="en-IN" dirty="0"/>
          </a:p>
        </p:txBody>
      </p:sp>
      <p:sp>
        <p:nvSpPr>
          <p:cNvPr id="4" name="Slide Number Placeholder 3"/>
          <p:cNvSpPr>
            <a:spLocks noGrp="1"/>
          </p:cNvSpPr>
          <p:nvPr>
            <p:ph type="sldNum" sz="quarter" idx="5"/>
          </p:nvPr>
        </p:nvSpPr>
        <p:spPr/>
        <p:txBody>
          <a:bodyPr/>
          <a:lstStyle/>
          <a:p>
            <a:pPr defTabSz="931774">
              <a:defRPr/>
            </a:pPr>
            <a:fld id="{B4A55CF2-256D-44FD-9430-5B63A079CF51}" type="slidenum">
              <a:rPr lang="en-IN" smtClean="0">
                <a:solidFill>
                  <a:prstClr val="black"/>
                </a:solidFill>
              </a:rPr>
              <a:pPr defTabSz="931774">
                <a:defRPr/>
              </a:pPr>
              <a:t>12</a:t>
            </a:fld>
            <a:endParaRPr lang="en-IN" dirty="0">
              <a:solidFill>
                <a:prstClr val="black"/>
              </a:solidFill>
            </a:endParaRPr>
          </a:p>
        </p:txBody>
      </p:sp>
    </p:spTree>
    <p:extLst>
      <p:ext uri="{BB962C8B-B14F-4D97-AF65-F5344CB8AC3E}">
        <p14:creationId xmlns:p14="http://schemas.microsoft.com/office/powerpoint/2010/main" val="1875420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696913"/>
            <a:ext cx="5927725" cy="3486150"/>
          </a:xfrm>
        </p:spPr>
      </p:sp>
      <p:sp>
        <p:nvSpPr>
          <p:cNvPr id="3" name="Notes Placeholder 2"/>
          <p:cNvSpPr>
            <a:spLocks noGrp="1"/>
          </p:cNvSpPr>
          <p:nvPr>
            <p:ph type="body" idx="1"/>
          </p:nvPr>
        </p:nvSpPr>
        <p:spPr/>
        <p:txBody>
          <a:bodyPr/>
          <a:lstStyle/>
          <a:p>
            <a:r>
              <a:rPr lang="en-IN" dirty="0"/>
              <a:t>This template was inserted from Power-user, the productivity add-in for PowerPoint, Excel and Word.</a:t>
            </a:r>
          </a:p>
          <a:p>
            <a:r>
              <a:rPr lang="en-IN" dirty="0"/>
              <a:t>Install Power-user to access thousands of templates, icons, maps, diagrams and charts with Power-user.</a:t>
            </a:r>
          </a:p>
          <a:p>
            <a:r>
              <a:rPr lang="en-IN" dirty="0"/>
              <a:t>Visit </a:t>
            </a:r>
            <a:r>
              <a:rPr lang="en-IN" dirty="0">
                <a:hlinkClick r:id="rId3"/>
              </a:rPr>
              <a:t>https://www.powerusersoftwares.com/</a:t>
            </a:r>
            <a:endParaRPr lang="en-IN" dirty="0"/>
          </a:p>
          <a:p>
            <a:r>
              <a:rPr lang="en-IN" dirty="0"/>
              <a:t>©Power-user SAS, terms of license: </a:t>
            </a:r>
            <a:r>
              <a:rPr lang="en-IN" dirty="0">
                <a:hlinkClick r:id="rId4"/>
              </a:rPr>
              <a:t>https://www.powerusersoftwares.com/terms</a:t>
            </a:r>
            <a:endParaRPr lang="en-IN" dirty="0"/>
          </a:p>
        </p:txBody>
      </p:sp>
      <p:sp>
        <p:nvSpPr>
          <p:cNvPr id="4" name="Slide Number Placeholder 3"/>
          <p:cNvSpPr>
            <a:spLocks noGrp="1"/>
          </p:cNvSpPr>
          <p:nvPr>
            <p:ph type="sldNum" sz="quarter" idx="10"/>
          </p:nvPr>
        </p:nvSpPr>
        <p:spPr/>
        <p:txBody>
          <a:bodyPr/>
          <a:lstStyle/>
          <a:p>
            <a:pPr defTabSz="931774">
              <a:defRPr/>
            </a:pPr>
            <a:fld id="{B4A55CF2-256D-44FD-9430-5B63A079CF51}" type="slidenum">
              <a:rPr lang="en-IN" smtClean="0">
                <a:solidFill>
                  <a:prstClr val="black"/>
                </a:solidFill>
              </a:rPr>
              <a:pPr defTabSz="931774">
                <a:defRPr/>
              </a:pPr>
              <a:t>13</a:t>
            </a:fld>
            <a:endParaRPr lang="en-IN" dirty="0">
              <a:solidFill>
                <a:prstClr val="black"/>
              </a:solidFill>
            </a:endParaRPr>
          </a:p>
        </p:txBody>
      </p:sp>
    </p:spTree>
    <p:extLst>
      <p:ext uri="{BB962C8B-B14F-4D97-AF65-F5344CB8AC3E}">
        <p14:creationId xmlns:p14="http://schemas.microsoft.com/office/powerpoint/2010/main" val="3920946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091" y="2236950"/>
            <a:ext cx="10405031" cy="1543527"/>
          </a:xfrm>
        </p:spPr>
        <p:txBody>
          <a:bodyPr/>
          <a:lstStyle/>
          <a:p>
            <a:r>
              <a:rPr lang="en-US"/>
              <a:t>Click to edit Master title style</a:t>
            </a:r>
            <a:endParaRPr lang="en-IN"/>
          </a:p>
        </p:txBody>
      </p:sp>
      <p:sp>
        <p:nvSpPr>
          <p:cNvPr id="3" name="Subtitle 2"/>
          <p:cNvSpPr>
            <a:spLocks noGrp="1"/>
          </p:cNvSpPr>
          <p:nvPr>
            <p:ph type="subTitle" idx="1"/>
          </p:nvPr>
        </p:nvSpPr>
        <p:spPr>
          <a:xfrm>
            <a:off x="1836182" y="4080510"/>
            <a:ext cx="8568849" cy="1840230"/>
          </a:xfrm>
        </p:spPr>
        <p:txBody>
          <a:bodyPr/>
          <a:lstStyle>
            <a:lvl1pPr marL="0" indent="0" algn="ctr">
              <a:buNone/>
              <a:defRPr>
                <a:solidFill>
                  <a:schemeClr val="tx1">
                    <a:tint val="75000"/>
                  </a:schemeClr>
                </a:solidFill>
              </a:defRPr>
            </a:lvl1pPr>
            <a:lvl2pPr marL="555201" indent="0" algn="ctr">
              <a:buNone/>
              <a:defRPr>
                <a:solidFill>
                  <a:schemeClr val="tx1">
                    <a:tint val="75000"/>
                  </a:schemeClr>
                </a:solidFill>
              </a:defRPr>
            </a:lvl2pPr>
            <a:lvl3pPr marL="1110402" indent="0" algn="ctr">
              <a:buNone/>
              <a:defRPr>
                <a:solidFill>
                  <a:schemeClr val="tx1">
                    <a:tint val="75000"/>
                  </a:schemeClr>
                </a:solidFill>
              </a:defRPr>
            </a:lvl3pPr>
            <a:lvl4pPr marL="1665603" indent="0" algn="ctr">
              <a:buNone/>
              <a:defRPr>
                <a:solidFill>
                  <a:schemeClr val="tx1">
                    <a:tint val="75000"/>
                  </a:schemeClr>
                </a:solidFill>
              </a:defRPr>
            </a:lvl4pPr>
            <a:lvl5pPr marL="2220804" indent="0" algn="ctr">
              <a:buNone/>
              <a:defRPr>
                <a:solidFill>
                  <a:schemeClr val="tx1">
                    <a:tint val="75000"/>
                  </a:schemeClr>
                </a:solidFill>
              </a:defRPr>
            </a:lvl5pPr>
            <a:lvl6pPr marL="2776005" indent="0" algn="ctr">
              <a:buNone/>
              <a:defRPr>
                <a:solidFill>
                  <a:schemeClr val="tx1">
                    <a:tint val="75000"/>
                  </a:schemeClr>
                </a:solidFill>
              </a:defRPr>
            </a:lvl6pPr>
            <a:lvl7pPr marL="3331206" indent="0" algn="ctr">
              <a:buNone/>
              <a:defRPr>
                <a:solidFill>
                  <a:schemeClr val="tx1">
                    <a:tint val="75000"/>
                  </a:schemeClr>
                </a:solidFill>
              </a:defRPr>
            </a:lvl7pPr>
            <a:lvl8pPr marL="3886408" indent="0" algn="ctr">
              <a:buNone/>
              <a:defRPr>
                <a:solidFill>
                  <a:schemeClr val="tx1">
                    <a:tint val="75000"/>
                  </a:schemeClr>
                </a:solidFill>
              </a:defRPr>
            </a:lvl8pPr>
            <a:lvl9pPr marL="4441606"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4AF466F-BDA4-4F18-9C7B-FF0A9A1B0E80}" type="datetime1">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98013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4290-6522-4139-852E-05BD9E7F0D2E}" type="datetime1">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92172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82058" y="303375"/>
            <a:ext cx="3685115" cy="645080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20331" y="303375"/>
            <a:ext cx="10857702" cy="64508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AB955F9-81EA-47C5-8059-9E5C2B437C70}" type="datetime1">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395801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Graphics &amp;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3294C8-6E36-4DAD-AD0D-BF3049C8874B}" type="datetimeFigureOut">
              <a:rPr lang="en-US" smtClean="0"/>
              <a:pPr/>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2F34A-D5F0-44F9-A89B-ECFCF99025B2}" type="slidenum">
              <a:rPr lang="en-US" smtClean="0"/>
              <a:pPr/>
              <a:t>‹#›</a:t>
            </a:fld>
            <a:endParaRPr lang="en-US"/>
          </a:p>
        </p:txBody>
      </p:sp>
      <p:sp>
        <p:nvSpPr>
          <p:cNvPr id="6" name="Content Placeholder 2"/>
          <p:cNvSpPr>
            <a:spLocks noGrp="1"/>
          </p:cNvSpPr>
          <p:nvPr>
            <p:ph idx="1"/>
          </p:nvPr>
        </p:nvSpPr>
        <p:spPr>
          <a:xfrm>
            <a:off x="841584" y="1916906"/>
            <a:ext cx="10558046" cy="4568906"/>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182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30152" y="1178481"/>
            <a:ext cx="9180910" cy="2506980"/>
          </a:xfrm>
        </p:spPr>
        <p:txBody>
          <a:bodyPr anchor="b"/>
          <a:lstStyle>
            <a:lvl1pPr algn="ctr">
              <a:defRPr sz="6100"/>
            </a:lvl1pPr>
          </a:lstStyle>
          <a:p>
            <a:r>
              <a:rPr lang="en-US"/>
              <a:t>Click to edit Master title style</a:t>
            </a:r>
            <a:endParaRPr lang="en-US" dirty="0"/>
          </a:p>
        </p:txBody>
      </p:sp>
      <p:sp>
        <p:nvSpPr>
          <p:cNvPr id="3" name="Subtitle 2"/>
          <p:cNvSpPr>
            <a:spLocks noGrp="1"/>
          </p:cNvSpPr>
          <p:nvPr>
            <p:ph type="subTitle" idx="1"/>
          </p:nvPr>
        </p:nvSpPr>
        <p:spPr>
          <a:xfrm>
            <a:off x="1530152" y="3782139"/>
            <a:ext cx="9180910" cy="1738551"/>
          </a:xfrm>
        </p:spPr>
        <p:txBody>
          <a:bodyPr/>
          <a:lstStyle>
            <a:lvl1pPr marL="0" indent="0" algn="ctr">
              <a:buNone/>
              <a:defRPr sz="2400"/>
            </a:lvl1pPr>
            <a:lvl2pPr marL="466437" indent="0" algn="ctr">
              <a:buNone/>
              <a:defRPr sz="2000"/>
            </a:lvl2pPr>
            <a:lvl3pPr marL="932874" indent="0" algn="ctr">
              <a:buNone/>
              <a:defRPr sz="1800"/>
            </a:lvl3pPr>
            <a:lvl4pPr marL="1399311" indent="0" algn="ctr">
              <a:buNone/>
              <a:defRPr sz="1600"/>
            </a:lvl4pPr>
            <a:lvl5pPr marL="1865748" indent="0" algn="ctr">
              <a:buNone/>
              <a:defRPr sz="1600"/>
            </a:lvl5pPr>
            <a:lvl6pPr marL="2332185" indent="0" algn="ctr">
              <a:buNone/>
              <a:defRPr sz="1600"/>
            </a:lvl6pPr>
            <a:lvl7pPr marL="2798621" indent="0" algn="ctr">
              <a:buNone/>
              <a:defRPr sz="1600"/>
            </a:lvl7pPr>
            <a:lvl8pPr marL="3265058" indent="0" algn="ctr">
              <a:buNone/>
              <a:defRPr sz="1600"/>
            </a:lvl8pPr>
            <a:lvl9pPr marL="373149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www.ncfe.org.in</a:t>
            </a:r>
          </a:p>
        </p:txBody>
      </p:sp>
      <p:sp>
        <p:nvSpPr>
          <p:cNvPr id="6" name="Slide Number Placeholder 5"/>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1699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www.ncfe.org.in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dirty="0">
              <a:solidFill>
                <a:prstClr val="black">
                  <a:tint val="75000"/>
                </a:prstClr>
              </a:solidFill>
            </a:endParaRPr>
          </a:p>
        </p:txBody>
      </p:sp>
      <p:sp>
        <p:nvSpPr>
          <p:cNvPr id="7" name="Rectangle 6"/>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8" name="Rectangle 7"/>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184417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5209" y="1795226"/>
            <a:ext cx="10558046" cy="2995374"/>
          </a:xfrm>
        </p:spPr>
        <p:txBody>
          <a:bodyPr anchor="b"/>
          <a:lstStyle>
            <a:lvl1pPr>
              <a:defRPr sz="6100"/>
            </a:lvl1pPr>
          </a:lstStyle>
          <a:p>
            <a:r>
              <a:rPr lang="en-US"/>
              <a:t>Click to edit Master title style</a:t>
            </a:r>
            <a:endParaRPr lang="en-US" dirty="0"/>
          </a:p>
        </p:txBody>
      </p:sp>
      <p:sp>
        <p:nvSpPr>
          <p:cNvPr id="3" name="Text Placeholder 2"/>
          <p:cNvSpPr>
            <a:spLocks noGrp="1"/>
          </p:cNvSpPr>
          <p:nvPr>
            <p:ph type="body" idx="1"/>
          </p:nvPr>
        </p:nvSpPr>
        <p:spPr>
          <a:xfrm>
            <a:off x="835209" y="4818937"/>
            <a:ext cx="10558046" cy="1575196"/>
          </a:xfrm>
        </p:spPr>
        <p:txBody>
          <a:bodyPr/>
          <a:lstStyle>
            <a:lvl1pPr marL="0" indent="0">
              <a:buNone/>
              <a:defRPr sz="2400">
                <a:solidFill>
                  <a:schemeClr val="tx1">
                    <a:tint val="75000"/>
                  </a:schemeClr>
                </a:solidFill>
              </a:defRPr>
            </a:lvl1pPr>
            <a:lvl2pPr marL="466437" indent="0">
              <a:buNone/>
              <a:defRPr sz="2000">
                <a:solidFill>
                  <a:schemeClr val="tx1">
                    <a:tint val="75000"/>
                  </a:schemeClr>
                </a:solidFill>
              </a:defRPr>
            </a:lvl2pPr>
            <a:lvl3pPr marL="932874" indent="0">
              <a:buNone/>
              <a:defRPr sz="1800">
                <a:solidFill>
                  <a:schemeClr val="tx1">
                    <a:tint val="75000"/>
                  </a:schemeClr>
                </a:solidFill>
              </a:defRPr>
            </a:lvl3pPr>
            <a:lvl4pPr marL="1399311" indent="0">
              <a:buNone/>
              <a:defRPr sz="1600">
                <a:solidFill>
                  <a:schemeClr val="tx1">
                    <a:tint val="75000"/>
                  </a:schemeClr>
                </a:solidFill>
              </a:defRPr>
            </a:lvl4pPr>
            <a:lvl5pPr marL="1865748" indent="0">
              <a:buNone/>
              <a:defRPr sz="1600">
                <a:solidFill>
                  <a:schemeClr val="tx1">
                    <a:tint val="75000"/>
                  </a:schemeClr>
                </a:solidFill>
              </a:defRPr>
            </a:lvl5pPr>
            <a:lvl6pPr marL="2332185" indent="0">
              <a:buNone/>
              <a:defRPr sz="1600">
                <a:solidFill>
                  <a:schemeClr val="tx1">
                    <a:tint val="75000"/>
                  </a:schemeClr>
                </a:solidFill>
              </a:defRPr>
            </a:lvl6pPr>
            <a:lvl7pPr marL="2798621" indent="0">
              <a:buNone/>
              <a:defRPr sz="1600">
                <a:solidFill>
                  <a:schemeClr val="tx1">
                    <a:tint val="75000"/>
                  </a:schemeClr>
                </a:solidFill>
              </a:defRPr>
            </a:lvl7pPr>
            <a:lvl8pPr marL="3265058" indent="0">
              <a:buNone/>
              <a:defRPr sz="1600">
                <a:solidFill>
                  <a:schemeClr val="tx1">
                    <a:tint val="75000"/>
                  </a:schemeClr>
                </a:solidFill>
              </a:defRPr>
            </a:lvl8pPr>
            <a:lvl9pPr marL="373149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www.ncfe.org.in</a:t>
            </a:r>
          </a:p>
        </p:txBody>
      </p:sp>
      <p:sp>
        <p:nvSpPr>
          <p:cNvPr id="6" name="Slide Number Placeholder 5"/>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6285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1583" y="1916906"/>
            <a:ext cx="5202516" cy="45689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114" y="1916906"/>
            <a:ext cx="5202516" cy="45689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www.ncfe.org.in</a:t>
            </a:r>
          </a:p>
        </p:txBody>
      </p:sp>
      <p:sp>
        <p:nvSpPr>
          <p:cNvPr id="7" name="Slide Number Placeholder 6"/>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0197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3178" y="383383"/>
            <a:ext cx="10558046" cy="1391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3179" y="1765221"/>
            <a:ext cx="5178606" cy="865108"/>
          </a:xfrm>
        </p:spPr>
        <p:txBody>
          <a:bodyPr anchor="b"/>
          <a:lstStyle>
            <a:lvl1pPr marL="0" indent="0">
              <a:buNone/>
              <a:defRPr sz="2400" b="1"/>
            </a:lvl1pPr>
            <a:lvl2pPr marL="466437" indent="0">
              <a:buNone/>
              <a:defRPr sz="2000" b="1"/>
            </a:lvl2pPr>
            <a:lvl3pPr marL="932874" indent="0">
              <a:buNone/>
              <a:defRPr sz="1800" b="1"/>
            </a:lvl3pPr>
            <a:lvl4pPr marL="1399311" indent="0">
              <a:buNone/>
              <a:defRPr sz="1600" b="1"/>
            </a:lvl4pPr>
            <a:lvl5pPr marL="1865748" indent="0">
              <a:buNone/>
              <a:defRPr sz="1600" b="1"/>
            </a:lvl5pPr>
            <a:lvl6pPr marL="2332185" indent="0">
              <a:buNone/>
              <a:defRPr sz="1600" b="1"/>
            </a:lvl6pPr>
            <a:lvl7pPr marL="2798621" indent="0">
              <a:buNone/>
              <a:defRPr sz="1600" b="1"/>
            </a:lvl7pPr>
            <a:lvl8pPr marL="3265058" indent="0">
              <a:buNone/>
              <a:defRPr sz="1600" b="1"/>
            </a:lvl8pPr>
            <a:lvl9pPr marL="3731495" indent="0">
              <a:buNone/>
              <a:defRPr sz="1600" b="1"/>
            </a:lvl9pPr>
          </a:lstStyle>
          <a:p>
            <a:pPr lvl="0"/>
            <a:r>
              <a:rPr lang="en-US"/>
              <a:t>Edit Master text styles</a:t>
            </a:r>
          </a:p>
        </p:txBody>
      </p:sp>
      <p:sp>
        <p:nvSpPr>
          <p:cNvPr id="4" name="Content Placeholder 3"/>
          <p:cNvSpPr>
            <a:spLocks noGrp="1"/>
          </p:cNvSpPr>
          <p:nvPr>
            <p:ph sz="half" idx="2"/>
          </p:nvPr>
        </p:nvSpPr>
        <p:spPr>
          <a:xfrm>
            <a:off x="843179" y="2630332"/>
            <a:ext cx="5178606"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116" y="1765221"/>
            <a:ext cx="5204110" cy="865108"/>
          </a:xfrm>
        </p:spPr>
        <p:txBody>
          <a:bodyPr anchor="b"/>
          <a:lstStyle>
            <a:lvl1pPr marL="0" indent="0">
              <a:buNone/>
              <a:defRPr sz="2400" b="1"/>
            </a:lvl1pPr>
            <a:lvl2pPr marL="466437" indent="0">
              <a:buNone/>
              <a:defRPr sz="2000" b="1"/>
            </a:lvl2pPr>
            <a:lvl3pPr marL="932874" indent="0">
              <a:buNone/>
              <a:defRPr sz="1800" b="1"/>
            </a:lvl3pPr>
            <a:lvl4pPr marL="1399311" indent="0">
              <a:buNone/>
              <a:defRPr sz="1600" b="1"/>
            </a:lvl4pPr>
            <a:lvl5pPr marL="1865748" indent="0">
              <a:buNone/>
              <a:defRPr sz="1600" b="1"/>
            </a:lvl5pPr>
            <a:lvl6pPr marL="2332185" indent="0">
              <a:buNone/>
              <a:defRPr sz="1600" b="1"/>
            </a:lvl6pPr>
            <a:lvl7pPr marL="2798621" indent="0">
              <a:buNone/>
              <a:defRPr sz="1600" b="1"/>
            </a:lvl7pPr>
            <a:lvl8pPr marL="3265058" indent="0">
              <a:buNone/>
              <a:defRPr sz="1600" b="1"/>
            </a:lvl8pPr>
            <a:lvl9pPr marL="3731495" indent="0">
              <a:buNone/>
              <a:defRPr sz="1600" b="1"/>
            </a:lvl9pPr>
          </a:lstStyle>
          <a:p>
            <a:pPr lvl="0"/>
            <a:r>
              <a:rPr lang="en-US"/>
              <a:t>Edit Master text styles</a:t>
            </a:r>
          </a:p>
        </p:txBody>
      </p:sp>
      <p:sp>
        <p:nvSpPr>
          <p:cNvPr id="6" name="Content Placeholder 5"/>
          <p:cNvSpPr>
            <a:spLocks noGrp="1"/>
          </p:cNvSpPr>
          <p:nvPr>
            <p:ph sz="quarter" idx="4"/>
          </p:nvPr>
        </p:nvSpPr>
        <p:spPr>
          <a:xfrm>
            <a:off x="6197116" y="2630332"/>
            <a:ext cx="5204110" cy="38688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www.ncfe.org.in</a:t>
            </a:r>
          </a:p>
        </p:txBody>
      </p:sp>
      <p:sp>
        <p:nvSpPr>
          <p:cNvPr id="9" name="Slide Number Placeholder 8"/>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9640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www.ncfe.org.in</a:t>
            </a:r>
          </a:p>
        </p:txBody>
      </p:sp>
      <p:sp>
        <p:nvSpPr>
          <p:cNvPr id="5" name="Slide Number Placeholder 4"/>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5049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www.ncfe.org.in</a:t>
            </a:r>
          </a:p>
        </p:txBody>
      </p:sp>
      <p:sp>
        <p:nvSpPr>
          <p:cNvPr id="4" name="Slide Number Placeholder 3"/>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660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EF607B-A47E-422C-9BEF-122CCDB7C526}" type="datetime1">
              <a:rPr lang="en-US" smtClean="0"/>
              <a:pPr/>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941455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178" y="480060"/>
            <a:ext cx="3948110" cy="1680210"/>
          </a:xfrm>
        </p:spPr>
        <p:txBody>
          <a:bodyPr anchor="b"/>
          <a:lstStyle>
            <a:lvl1pPr>
              <a:defRPr sz="3300"/>
            </a:lvl1pPr>
          </a:lstStyle>
          <a:p>
            <a:r>
              <a:rPr lang="en-US"/>
              <a:t>Click to edit Master title style</a:t>
            </a:r>
            <a:endParaRPr lang="en-US" dirty="0"/>
          </a:p>
        </p:txBody>
      </p:sp>
      <p:sp>
        <p:nvSpPr>
          <p:cNvPr id="3" name="Content Placeholder 2"/>
          <p:cNvSpPr>
            <a:spLocks noGrp="1"/>
          </p:cNvSpPr>
          <p:nvPr>
            <p:ph idx="1"/>
          </p:nvPr>
        </p:nvSpPr>
        <p:spPr>
          <a:xfrm>
            <a:off x="5204110" y="1036800"/>
            <a:ext cx="6197114" cy="5117307"/>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3178" y="2160274"/>
            <a:ext cx="3948110" cy="4002167"/>
          </a:xfrm>
        </p:spPr>
        <p:txBody>
          <a:bodyPr/>
          <a:lstStyle>
            <a:lvl1pPr marL="0" indent="0">
              <a:buNone/>
              <a:defRPr sz="1600"/>
            </a:lvl1pPr>
            <a:lvl2pPr marL="466437" indent="0">
              <a:buNone/>
              <a:defRPr sz="1400"/>
            </a:lvl2pPr>
            <a:lvl3pPr marL="932874" indent="0">
              <a:buNone/>
              <a:defRPr sz="1200"/>
            </a:lvl3pPr>
            <a:lvl4pPr marL="1399311" indent="0">
              <a:buNone/>
              <a:defRPr sz="1000"/>
            </a:lvl4pPr>
            <a:lvl5pPr marL="1865748" indent="0">
              <a:buNone/>
              <a:defRPr sz="1000"/>
            </a:lvl5pPr>
            <a:lvl6pPr marL="2332185" indent="0">
              <a:buNone/>
              <a:defRPr sz="1000"/>
            </a:lvl6pPr>
            <a:lvl7pPr marL="2798621" indent="0">
              <a:buNone/>
              <a:defRPr sz="1000"/>
            </a:lvl7pPr>
            <a:lvl8pPr marL="3265058" indent="0">
              <a:buNone/>
              <a:defRPr sz="1000"/>
            </a:lvl8pPr>
            <a:lvl9pPr marL="373149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www.ncfe.org.in</a:t>
            </a:r>
          </a:p>
        </p:txBody>
      </p:sp>
      <p:sp>
        <p:nvSpPr>
          <p:cNvPr id="7" name="Slide Number Placeholder 6"/>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9844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178" y="480060"/>
            <a:ext cx="3948110" cy="1680210"/>
          </a:xfrm>
        </p:spPr>
        <p:txBody>
          <a:bodyPr anchor="b"/>
          <a:lstStyle>
            <a:lvl1pPr>
              <a:defRPr sz="3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04110" y="1036800"/>
            <a:ext cx="6197114" cy="5117307"/>
          </a:xfrm>
        </p:spPr>
        <p:txBody>
          <a:bodyPr anchor="t"/>
          <a:lstStyle>
            <a:lvl1pPr marL="0" indent="0">
              <a:buNone/>
              <a:defRPr sz="3300"/>
            </a:lvl1pPr>
            <a:lvl2pPr marL="466437" indent="0">
              <a:buNone/>
              <a:defRPr sz="2900"/>
            </a:lvl2pPr>
            <a:lvl3pPr marL="932874" indent="0">
              <a:buNone/>
              <a:defRPr sz="2400"/>
            </a:lvl3pPr>
            <a:lvl4pPr marL="1399311" indent="0">
              <a:buNone/>
              <a:defRPr sz="2000"/>
            </a:lvl4pPr>
            <a:lvl5pPr marL="1865748" indent="0">
              <a:buNone/>
              <a:defRPr sz="2000"/>
            </a:lvl5pPr>
            <a:lvl6pPr marL="2332185" indent="0">
              <a:buNone/>
              <a:defRPr sz="2000"/>
            </a:lvl6pPr>
            <a:lvl7pPr marL="2798621" indent="0">
              <a:buNone/>
              <a:defRPr sz="2000"/>
            </a:lvl7pPr>
            <a:lvl8pPr marL="3265058" indent="0">
              <a:buNone/>
              <a:defRPr sz="2000"/>
            </a:lvl8pPr>
            <a:lvl9pPr marL="373149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3178" y="2160274"/>
            <a:ext cx="3948110" cy="4002167"/>
          </a:xfrm>
        </p:spPr>
        <p:txBody>
          <a:bodyPr/>
          <a:lstStyle>
            <a:lvl1pPr marL="0" indent="0">
              <a:buNone/>
              <a:defRPr sz="1600"/>
            </a:lvl1pPr>
            <a:lvl2pPr marL="466437" indent="0">
              <a:buNone/>
              <a:defRPr sz="1400"/>
            </a:lvl2pPr>
            <a:lvl3pPr marL="932874" indent="0">
              <a:buNone/>
              <a:defRPr sz="1200"/>
            </a:lvl3pPr>
            <a:lvl4pPr marL="1399311" indent="0">
              <a:buNone/>
              <a:defRPr sz="1000"/>
            </a:lvl4pPr>
            <a:lvl5pPr marL="1865748" indent="0">
              <a:buNone/>
              <a:defRPr sz="1000"/>
            </a:lvl5pPr>
            <a:lvl6pPr marL="2332185" indent="0">
              <a:buNone/>
              <a:defRPr sz="1000"/>
            </a:lvl6pPr>
            <a:lvl7pPr marL="2798621" indent="0">
              <a:buNone/>
              <a:defRPr sz="1000"/>
            </a:lvl7pPr>
            <a:lvl8pPr marL="3265058" indent="0">
              <a:buNone/>
              <a:defRPr sz="1000"/>
            </a:lvl8pPr>
            <a:lvl9pPr marL="373149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www.ncfe.org.in</a:t>
            </a:r>
          </a:p>
        </p:txBody>
      </p:sp>
      <p:sp>
        <p:nvSpPr>
          <p:cNvPr id="7" name="Slide Number Placeholder 6"/>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842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www.ncfe.org.in</a:t>
            </a:r>
          </a:p>
        </p:txBody>
      </p:sp>
      <p:sp>
        <p:nvSpPr>
          <p:cNvPr id="6" name="Slide Number Placeholder 5"/>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9351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0118" y="383385"/>
            <a:ext cx="2639512" cy="610243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41587" y="383385"/>
            <a:ext cx="7765519" cy="610243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www.ncfe.org.in</a:t>
            </a:r>
          </a:p>
        </p:txBody>
      </p:sp>
      <p:sp>
        <p:nvSpPr>
          <p:cNvPr id="6" name="Slide Number Placeholder 5"/>
          <p:cNvSpPr>
            <a:spLocks noGrp="1"/>
          </p:cNvSpPr>
          <p:nvPr>
            <p:ph type="sldNum" sz="quarter" idx="12"/>
          </p:nvPr>
        </p:nvSpPr>
        <p:spPr/>
        <p:txBody>
          <a:bodyPr/>
          <a:lstStyle/>
          <a:p>
            <a:fld id="{678D33E6-8E9C-41CC-8EDE-F854B52C60C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441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dirty="0">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 y="4"/>
            <a:ext cx="2527488" cy="1010731"/>
          </a:xfrm>
          <a:prstGeom prst="rect">
            <a:avLst/>
          </a:prstGeom>
        </p:spPr>
      </p:pic>
    </p:spTree>
    <p:extLst>
      <p:ext uri="{BB962C8B-B14F-4D97-AF65-F5344CB8AC3E}">
        <p14:creationId xmlns:p14="http://schemas.microsoft.com/office/powerpoint/2010/main" val="4052658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2999439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3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3262025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41112382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5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3972324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6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378400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6973" y="4627247"/>
            <a:ext cx="10405031" cy="1430178"/>
          </a:xfrm>
        </p:spPr>
        <p:txBody>
          <a:bodyPr anchor="t"/>
          <a:lstStyle>
            <a:lvl1pPr algn="l">
              <a:defRPr sz="4900" b="1" cap="all"/>
            </a:lvl1pPr>
          </a:lstStyle>
          <a:p>
            <a:r>
              <a:rPr lang="en-US"/>
              <a:t>Click to edit Master title style</a:t>
            </a:r>
            <a:endParaRPr lang="en-IN"/>
          </a:p>
        </p:txBody>
      </p:sp>
      <p:sp>
        <p:nvSpPr>
          <p:cNvPr id="3" name="Text Placeholder 2"/>
          <p:cNvSpPr>
            <a:spLocks noGrp="1"/>
          </p:cNvSpPr>
          <p:nvPr>
            <p:ph type="body" idx="1"/>
          </p:nvPr>
        </p:nvSpPr>
        <p:spPr>
          <a:xfrm>
            <a:off x="966973" y="3052049"/>
            <a:ext cx="10405031" cy="1575196"/>
          </a:xfrm>
        </p:spPr>
        <p:txBody>
          <a:bodyPr anchor="b"/>
          <a:lstStyle>
            <a:lvl1pPr marL="0" indent="0">
              <a:buNone/>
              <a:defRPr sz="2400">
                <a:solidFill>
                  <a:schemeClr val="tx1">
                    <a:tint val="75000"/>
                  </a:schemeClr>
                </a:solidFill>
              </a:defRPr>
            </a:lvl1pPr>
            <a:lvl2pPr marL="555201" indent="0">
              <a:buNone/>
              <a:defRPr sz="2200">
                <a:solidFill>
                  <a:schemeClr val="tx1">
                    <a:tint val="75000"/>
                  </a:schemeClr>
                </a:solidFill>
              </a:defRPr>
            </a:lvl2pPr>
            <a:lvl3pPr marL="1110402" indent="0">
              <a:buNone/>
              <a:defRPr sz="1900">
                <a:solidFill>
                  <a:schemeClr val="tx1">
                    <a:tint val="75000"/>
                  </a:schemeClr>
                </a:solidFill>
              </a:defRPr>
            </a:lvl3pPr>
            <a:lvl4pPr marL="1665603" indent="0">
              <a:buNone/>
              <a:defRPr sz="1600">
                <a:solidFill>
                  <a:schemeClr val="tx1">
                    <a:tint val="75000"/>
                  </a:schemeClr>
                </a:solidFill>
              </a:defRPr>
            </a:lvl4pPr>
            <a:lvl5pPr marL="2220804" indent="0">
              <a:buNone/>
              <a:defRPr sz="1600">
                <a:solidFill>
                  <a:schemeClr val="tx1">
                    <a:tint val="75000"/>
                  </a:schemeClr>
                </a:solidFill>
              </a:defRPr>
            </a:lvl5pPr>
            <a:lvl6pPr marL="2776005" indent="0">
              <a:buNone/>
              <a:defRPr sz="1600">
                <a:solidFill>
                  <a:schemeClr val="tx1">
                    <a:tint val="75000"/>
                  </a:schemeClr>
                </a:solidFill>
              </a:defRPr>
            </a:lvl6pPr>
            <a:lvl7pPr marL="3331206" indent="0">
              <a:buNone/>
              <a:defRPr sz="1600">
                <a:solidFill>
                  <a:schemeClr val="tx1">
                    <a:tint val="75000"/>
                  </a:schemeClr>
                </a:solidFill>
              </a:defRPr>
            </a:lvl7pPr>
            <a:lvl8pPr marL="3886408" indent="0">
              <a:buNone/>
              <a:defRPr sz="1600">
                <a:solidFill>
                  <a:schemeClr val="tx1">
                    <a:tint val="75000"/>
                  </a:schemeClr>
                </a:solidFill>
              </a:defRPr>
            </a:lvl8pPr>
            <a:lvl9pPr marL="444160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7/26/2022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0204620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7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25245647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8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42058811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9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4254143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0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27067708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9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35798279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3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15274126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4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9053947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5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627142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17372143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374643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20331" y="1763557"/>
            <a:ext cx="7270346" cy="4990623"/>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94702" y="1763557"/>
            <a:ext cx="7272471" cy="4990623"/>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EE300C-6FC5-4FC3-AF1A-075E4F50620D}" type="datetime1">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1586697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24616813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1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37259393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5_Blank">
    <p:spTree>
      <p:nvGrpSpPr>
        <p:cNvPr id="1" name=""/>
        <p:cNvGrpSpPr/>
        <p:nvPr/>
      </p:nvGrpSpPr>
      <p:grpSpPr>
        <a:xfrm>
          <a:off x="0" y="0"/>
          <a:ext cx="0" cy="0"/>
          <a:chOff x="0" y="0"/>
          <a:chExt cx="0" cy="0"/>
        </a:xfrm>
      </p:grpSpPr>
      <p:sp>
        <p:nvSpPr>
          <p:cNvPr id="6" name="Rectangle 5"/>
          <p:cNvSpPr/>
          <p:nvPr userDrawn="1"/>
        </p:nvSpPr>
        <p:spPr>
          <a:xfrm>
            <a:off x="0" y="6560820"/>
            <a:ext cx="12241213" cy="64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lvl1pPr>
              <a:defRPr sz="1600" b="1" spc="68" baseline="0"/>
            </a:lvl1pPr>
          </a:lstStyle>
          <a:p>
            <a:r>
              <a:rPr lang="en-US">
                <a:solidFill>
                  <a:prstClr val="black">
                    <a:tint val="75000"/>
                  </a:prstClr>
                </a:solidFill>
              </a:rPr>
              <a:t>www.ncfe.org.in</a:t>
            </a:r>
          </a:p>
        </p:txBody>
      </p:sp>
      <p:sp>
        <p:nvSpPr>
          <p:cNvPr id="5" name="Rectangle 4"/>
          <p:cNvSpPr/>
          <p:nvPr userDrawn="1"/>
        </p:nvSpPr>
        <p:spPr>
          <a:xfrm>
            <a:off x="11399631" y="0"/>
            <a:ext cx="841583" cy="6400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
        <p:nvSpPr>
          <p:cNvPr id="7" name="Title 1"/>
          <p:cNvSpPr>
            <a:spLocks noGrp="1"/>
          </p:cNvSpPr>
          <p:nvPr>
            <p:ph type="title" hasCustomPrompt="1"/>
          </p:nvPr>
        </p:nvSpPr>
        <p:spPr>
          <a:xfrm>
            <a:off x="841584" y="682299"/>
            <a:ext cx="10558046" cy="687177"/>
          </a:xfrm>
        </p:spPr>
        <p:txBody>
          <a:bodyPr>
            <a:noAutofit/>
          </a:bodyPr>
          <a:lstStyle>
            <a:lvl1pPr>
              <a:defRPr sz="3300" b="1">
                <a:solidFill>
                  <a:schemeClr val="tx1">
                    <a:lumMod val="75000"/>
                    <a:lumOff val="25000"/>
                  </a:schemeClr>
                </a:solidFill>
                <a:latin typeface="+mn-lt"/>
              </a:defRPr>
            </a:lvl1pPr>
          </a:lstStyle>
          <a:p>
            <a:r>
              <a:rPr lang="en-US" dirty="0"/>
              <a:t>CLICK TO EDIT MASTER TITLE STYLE</a:t>
            </a:r>
          </a:p>
        </p:txBody>
      </p:sp>
      <p:sp>
        <p:nvSpPr>
          <p:cNvPr id="8" name="Content Placeholder 2"/>
          <p:cNvSpPr>
            <a:spLocks noGrp="1"/>
          </p:cNvSpPr>
          <p:nvPr>
            <p:ph idx="1"/>
          </p:nvPr>
        </p:nvSpPr>
        <p:spPr>
          <a:xfrm>
            <a:off x="841584" y="1652300"/>
            <a:ext cx="10558046" cy="4765170"/>
          </a:xfrm>
        </p:spPr>
        <p:txBody>
          <a:bodyPr>
            <a:normAutofit/>
          </a:bodyPr>
          <a:lstStyle>
            <a:lvl1pPr marL="0" indent="0">
              <a:buNone/>
              <a:defRPr sz="2700">
                <a:solidFill>
                  <a:schemeClr val="tx1">
                    <a:lumMod val="75000"/>
                    <a:lumOff val="25000"/>
                  </a:schemeClr>
                </a:solidFill>
              </a:defRPr>
            </a:lvl1pPr>
            <a:lvl2pPr marL="466437" indent="0">
              <a:buNone/>
              <a:defRPr/>
            </a:lvl2pPr>
            <a:lvl3pPr marL="932874" indent="0">
              <a:buNone/>
              <a:defRPr/>
            </a:lvl3pPr>
            <a:lvl4pPr marL="1399311" indent="0">
              <a:buNone/>
              <a:defRPr/>
            </a:lvl4pPr>
            <a:lvl5pPr marL="1865748" indent="0">
              <a:buNone/>
              <a:defRPr/>
            </a:lvl5pPr>
          </a:lstStyle>
          <a:p>
            <a:pPr lvl="0"/>
            <a:r>
              <a:rPr lang="en-US" dirty="0"/>
              <a:t>Edit Master text styles</a:t>
            </a:r>
          </a:p>
        </p:txBody>
      </p:sp>
      <p:sp>
        <p:nvSpPr>
          <p:cNvPr id="4" name="Slide Number Placeholder 3"/>
          <p:cNvSpPr>
            <a:spLocks noGrp="1"/>
          </p:cNvSpPr>
          <p:nvPr>
            <p:ph type="sldNum" sz="quarter" idx="12"/>
          </p:nvPr>
        </p:nvSpPr>
        <p:spPr>
          <a:xfrm>
            <a:off x="11399631" y="141412"/>
            <a:ext cx="841585" cy="383382"/>
          </a:xfrm>
        </p:spPr>
        <p:txBody>
          <a:bodyPr/>
          <a:lstStyle>
            <a:lvl1pPr algn="ctr">
              <a:defRPr sz="1600" b="1">
                <a:solidFill>
                  <a:schemeClr val="bg1"/>
                </a:solidFill>
              </a:defRPr>
            </a:lvl1pPr>
          </a:lstStyle>
          <a:p>
            <a:fld id="{678D33E6-8E9C-41CC-8EDE-F854B52C60CE}" type="slidenum">
              <a:rPr lang="en-US" smtClean="0">
                <a:solidFill>
                  <a:prstClr val="white"/>
                </a:solidFill>
              </a:rPr>
              <a:pPr/>
              <a:t>‹#›</a:t>
            </a:fld>
            <a:endParaRPr lang="en-US">
              <a:solidFill>
                <a:prstClr val="white"/>
              </a:solidFill>
            </a:endParaRPr>
          </a:p>
        </p:txBody>
      </p:sp>
      <p:sp>
        <p:nvSpPr>
          <p:cNvPr id="9" name="Rectangle 8"/>
          <p:cNvSpPr/>
          <p:nvPr userDrawn="1"/>
        </p:nvSpPr>
        <p:spPr>
          <a:xfrm>
            <a:off x="4284425" y="1680210"/>
            <a:ext cx="3672364" cy="3840480"/>
          </a:xfrm>
          <a:prstGeom prst="rect">
            <a:avLst/>
          </a:prstGeom>
          <a:blipFill dpi="0" rotWithShape="1">
            <a:blip r:embed="rId2" cstate="print">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4383" tIns="62192" rIns="124383" bIns="62192" rtlCol="0" anchor="ctr"/>
          <a:lstStyle/>
          <a:p>
            <a:pPr algn="ctr" defTabSz="932874"/>
            <a:endParaRPr lang="en-US">
              <a:solidFill>
                <a:prstClr val="white"/>
              </a:solidFill>
            </a:endParaRPr>
          </a:p>
        </p:txBody>
      </p:sp>
    </p:spTree>
    <p:extLst>
      <p:ext uri="{BB962C8B-B14F-4D97-AF65-F5344CB8AC3E}">
        <p14:creationId xmlns:p14="http://schemas.microsoft.com/office/powerpoint/2010/main" val="427424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061" y="288371"/>
            <a:ext cx="11017092" cy="12001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12060" y="1611871"/>
            <a:ext cx="5408662" cy="671749"/>
          </a:xfrm>
        </p:spPr>
        <p:txBody>
          <a:bodyPr anchor="b"/>
          <a:lstStyle>
            <a:lvl1pPr marL="0" indent="0">
              <a:buNone/>
              <a:defRPr sz="2900" b="1"/>
            </a:lvl1pPr>
            <a:lvl2pPr marL="555201" indent="0">
              <a:buNone/>
              <a:defRPr sz="2400" b="1"/>
            </a:lvl2pPr>
            <a:lvl3pPr marL="1110402" indent="0">
              <a:buNone/>
              <a:defRPr sz="2200" b="1"/>
            </a:lvl3pPr>
            <a:lvl4pPr marL="1665603" indent="0">
              <a:buNone/>
              <a:defRPr sz="1900" b="1"/>
            </a:lvl4pPr>
            <a:lvl5pPr marL="2220804" indent="0">
              <a:buNone/>
              <a:defRPr sz="1900" b="1"/>
            </a:lvl5pPr>
            <a:lvl6pPr marL="2776005" indent="0">
              <a:buNone/>
              <a:defRPr sz="1900" b="1"/>
            </a:lvl6pPr>
            <a:lvl7pPr marL="3331206" indent="0">
              <a:buNone/>
              <a:defRPr sz="1900" b="1"/>
            </a:lvl7pPr>
            <a:lvl8pPr marL="3886408" indent="0">
              <a:buNone/>
              <a:defRPr sz="1900" b="1"/>
            </a:lvl8pPr>
            <a:lvl9pPr marL="4441606" indent="0">
              <a:buNone/>
              <a:defRPr sz="1900" b="1"/>
            </a:lvl9pPr>
          </a:lstStyle>
          <a:p>
            <a:pPr lvl="0"/>
            <a:r>
              <a:rPr lang="en-US"/>
              <a:t>Click to edit Master text styles</a:t>
            </a:r>
          </a:p>
        </p:txBody>
      </p:sp>
      <p:sp>
        <p:nvSpPr>
          <p:cNvPr id="4" name="Content Placeholder 3"/>
          <p:cNvSpPr>
            <a:spLocks noGrp="1"/>
          </p:cNvSpPr>
          <p:nvPr>
            <p:ph sz="half" idx="2"/>
          </p:nvPr>
        </p:nvSpPr>
        <p:spPr>
          <a:xfrm>
            <a:off x="612060" y="2283619"/>
            <a:ext cx="5408662" cy="4148852"/>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218368" y="1611871"/>
            <a:ext cx="5410786" cy="671749"/>
          </a:xfrm>
        </p:spPr>
        <p:txBody>
          <a:bodyPr anchor="b"/>
          <a:lstStyle>
            <a:lvl1pPr marL="0" indent="0">
              <a:buNone/>
              <a:defRPr sz="2900" b="1"/>
            </a:lvl1pPr>
            <a:lvl2pPr marL="555201" indent="0">
              <a:buNone/>
              <a:defRPr sz="2400" b="1"/>
            </a:lvl2pPr>
            <a:lvl3pPr marL="1110402" indent="0">
              <a:buNone/>
              <a:defRPr sz="2200" b="1"/>
            </a:lvl3pPr>
            <a:lvl4pPr marL="1665603" indent="0">
              <a:buNone/>
              <a:defRPr sz="1900" b="1"/>
            </a:lvl4pPr>
            <a:lvl5pPr marL="2220804" indent="0">
              <a:buNone/>
              <a:defRPr sz="1900" b="1"/>
            </a:lvl5pPr>
            <a:lvl6pPr marL="2776005" indent="0">
              <a:buNone/>
              <a:defRPr sz="1900" b="1"/>
            </a:lvl6pPr>
            <a:lvl7pPr marL="3331206" indent="0">
              <a:buNone/>
              <a:defRPr sz="1900" b="1"/>
            </a:lvl7pPr>
            <a:lvl8pPr marL="3886408" indent="0">
              <a:buNone/>
              <a:defRPr sz="1900" b="1"/>
            </a:lvl8pPr>
            <a:lvl9pPr marL="4441606"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218368" y="2283619"/>
            <a:ext cx="5410786" cy="4148852"/>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50D295D-4A77-4DEB-B04C-9F4282A8BC04}" type="datetime1">
              <a:rPr lang="en-US" smtClean="0"/>
              <a:pPr/>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05179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2B28685-4D0C-42D5-8013-B5904CD1FCBC}" type="datetime1">
              <a:rPr lang="en-US" smtClean="0"/>
              <a:pPr/>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99872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91092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065" y="286702"/>
            <a:ext cx="4027275" cy="1220153"/>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4785974" y="286707"/>
            <a:ext cx="6843178" cy="6145769"/>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2065" y="1506858"/>
            <a:ext cx="4027275" cy="4925616"/>
          </a:xfrm>
        </p:spPr>
        <p:txBody>
          <a:bodyPr/>
          <a:lstStyle>
            <a:lvl1pPr marL="0" indent="0">
              <a:buNone/>
              <a:defRPr sz="1600"/>
            </a:lvl1pPr>
            <a:lvl2pPr marL="555201" indent="0">
              <a:buNone/>
              <a:defRPr sz="1500"/>
            </a:lvl2pPr>
            <a:lvl3pPr marL="1110402" indent="0">
              <a:buNone/>
              <a:defRPr sz="1200"/>
            </a:lvl3pPr>
            <a:lvl4pPr marL="1665603" indent="0">
              <a:buNone/>
              <a:defRPr sz="1100"/>
            </a:lvl4pPr>
            <a:lvl5pPr marL="2220804" indent="0">
              <a:buNone/>
              <a:defRPr sz="1100"/>
            </a:lvl5pPr>
            <a:lvl6pPr marL="2776005" indent="0">
              <a:buNone/>
              <a:defRPr sz="1100"/>
            </a:lvl6pPr>
            <a:lvl7pPr marL="3331206" indent="0">
              <a:buNone/>
              <a:defRPr sz="1100"/>
            </a:lvl7pPr>
            <a:lvl8pPr marL="3886408" indent="0">
              <a:buNone/>
              <a:defRPr sz="1100"/>
            </a:lvl8pPr>
            <a:lvl9pPr marL="4441606"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97624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9363" y="5040631"/>
            <a:ext cx="7344728" cy="595076"/>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2399363" y="643413"/>
            <a:ext cx="7344728" cy="4320540"/>
          </a:xfrm>
        </p:spPr>
        <p:txBody>
          <a:bodyPr/>
          <a:lstStyle>
            <a:lvl1pPr marL="0" indent="0">
              <a:buNone/>
              <a:defRPr sz="3900"/>
            </a:lvl1pPr>
            <a:lvl2pPr marL="555201" indent="0">
              <a:buNone/>
              <a:defRPr sz="3400"/>
            </a:lvl2pPr>
            <a:lvl3pPr marL="1110402" indent="0">
              <a:buNone/>
              <a:defRPr sz="2900"/>
            </a:lvl3pPr>
            <a:lvl4pPr marL="1665603" indent="0">
              <a:buNone/>
              <a:defRPr sz="2400"/>
            </a:lvl4pPr>
            <a:lvl5pPr marL="2220804" indent="0">
              <a:buNone/>
              <a:defRPr sz="2400"/>
            </a:lvl5pPr>
            <a:lvl6pPr marL="2776005" indent="0">
              <a:buNone/>
              <a:defRPr sz="2400"/>
            </a:lvl6pPr>
            <a:lvl7pPr marL="3331206" indent="0">
              <a:buNone/>
              <a:defRPr sz="2400"/>
            </a:lvl7pPr>
            <a:lvl8pPr marL="3886408" indent="0">
              <a:buNone/>
              <a:defRPr sz="2400"/>
            </a:lvl8pPr>
            <a:lvl9pPr marL="4441606" indent="0">
              <a:buNone/>
              <a:defRPr sz="2400"/>
            </a:lvl9pPr>
          </a:lstStyle>
          <a:p>
            <a:endParaRPr lang="en-IN"/>
          </a:p>
        </p:txBody>
      </p:sp>
      <p:sp>
        <p:nvSpPr>
          <p:cNvPr id="4" name="Text Placeholder 3"/>
          <p:cNvSpPr>
            <a:spLocks noGrp="1"/>
          </p:cNvSpPr>
          <p:nvPr>
            <p:ph type="body" sz="half" idx="2"/>
          </p:nvPr>
        </p:nvSpPr>
        <p:spPr>
          <a:xfrm>
            <a:off x="2399363" y="5635707"/>
            <a:ext cx="7344728" cy="845104"/>
          </a:xfrm>
        </p:spPr>
        <p:txBody>
          <a:bodyPr/>
          <a:lstStyle>
            <a:lvl1pPr marL="0" indent="0">
              <a:buNone/>
              <a:defRPr sz="1600"/>
            </a:lvl1pPr>
            <a:lvl2pPr marL="555201" indent="0">
              <a:buNone/>
              <a:defRPr sz="1500"/>
            </a:lvl2pPr>
            <a:lvl3pPr marL="1110402" indent="0">
              <a:buNone/>
              <a:defRPr sz="1200"/>
            </a:lvl3pPr>
            <a:lvl4pPr marL="1665603" indent="0">
              <a:buNone/>
              <a:defRPr sz="1100"/>
            </a:lvl4pPr>
            <a:lvl5pPr marL="2220804" indent="0">
              <a:buNone/>
              <a:defRPr sz="1100"/>
            </a:lvl5pPr>
            <a:lvl6pPr marL="2776005" indent="0">
              <a:buNone/>
              <a:defRPr sz="1100"/>
            </a:lvl6pPr>
            <a:lvl7pPr marL="3331206" indent="0">
              <a:buNone/>
              <a:defRPr sz="1100"/>
            </a:lvl7pPr>
            <a:lvl8pPr marL="3886408" indent="0">
              <a:buNone/>
              <a:defRPr sz="1100"/>
            </a:lvl8pPr>
            <a:lvl9pPr marL="4441606"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148779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061" y="288371"/>
            <a:ext cx="11017092" cy="1200150"/>
          </a:xfrm>
          <a:prstGeom prst="rect">
            <a:avLst/>
          </a:prstGeom>
        </p:spPr>
        <p:txBody>
          <a:bodyPr vert="horz" lIns="111040" tIns="55521" rIns="111040" bIns="55521"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12061" y="1680214"/>
            <a:ext cx="11017092" cy="4752261"/>
          </a:xfrm>
          <a:prstGeom prst="rect">
            <a:avLst/>
          </a:prstGeom>
        </p:spPr>
        <p:txBody>
          <a:bodyPr vert="horz" lIns="111040" tIns="55521" rIns="111040" bIns="5552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12062" y="6674169"/>
            <a:ext cx="2856283" cy="383382"/>
          </a:xfrm>
          <a:prstGeom prst="rect">
            <a:avLst/>
          </a:prstGeom>
        </p:spPr>
        <p:txBody>
          <a:bodyPr vert="horz" lIns="111040" tIns="55521" rIns="111040" bIns="55521" rtlCol="0" anchor="ctr"/>
          <a:lstStyle>
            <a:lvl1pPr algn="l">
              <a:defRPr sz="1500">
                <a:solidFill>
                  <a:schemeClr val="tx1">
                    <a:tint val="75000"/>
                  </a:schemeClr>
                </a:solidFill>
              </a:defRPr>
            </a:lvl1pPr>
          </a:lstStyle>
          <a:p>
            <a:fld id="{327B613C-1AD7-49D3-885D-F654C5CDBAA6}" type="datetime1">
              <a:rPr lang="en-US" smtClean="0"/>
              <a:pPr/>
              <a:t>7/26/2022</a:t>
            </a:fld>
            <a:endParaRPr lang="en-US" dirty="0"/>
          </a:p>
        </p:txBody>
      </p:sp>
      <p:sp>
        <p:nvSpPr>
          <p:cNvPr id="5" name="Footer Placeholder 4"/>
          <p:cNvSpPr>
            <a:spLocks noGrp="1"/>
          </p:cNvSpPr>
          <p:nvPr>
            <p:ph type="ftr" sz="quarter" idx="3"/>
          </p:nvPr>
        </p:nvSpPr>
        <p:spPr>
          <a:xfrm>
            <a:off x="4182415" y="6674169"/>
            <a:ext cx="3876384" cy="383382"/>
          </a:xfrm>
          <a:prstGeom prst="rect">
            <a:avLst/>
          </a:prstGeom>
        </p:spPr>
        <p:txBody>
          <a:bodyPr vert="horz" lIns="111040" tIns="55521" rIns="111040" bIns="55521" rtlCol="0" anchor="ctr"/>
          <a:lstStyle>
            <a:lvl1pPr algn="ctr">
              <a:defRPr sz="1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72869" y="6674169"/>
            <a:ext cx="2856283" cy="383382"/>
          </a:xfrm>
          <a:prstGeom prst="rect">
            <a:avLst/>
          </a:prstGeom>
        </p:spPr>
        <p:txBody>
          <a:bodyPr vert="horz" lIns="111040" tIns="55521" rIns="111040" bIns="55521" rtlCol="0" anchor="ctr"/>
          <a:lstStyle>
            <a:lvl1pPr algn="r">
              <a:defRPr sz="1500">
                <a:solidFill>
                  <a:schemeClr val="tx1">
                    <a:tint val="75000"/>
                  </a:schemeClr>
                </a:solidFill>
              </a:defRPr>
            </a:lvl1p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4255465585"/>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Lst>
  <p:hf hdr="0" ftr="0" dt="0"/>
  <p:txStyles>
    <p:titleStyle>
      <a:lvl1pPr algn="ctr" defTabSz="1110402" rtl="0" eaLnBrk="1" latinLnBrk="0" hangingPunct="1">
        <a:spcBef>
          <a:spcPct val="0"/>
        </a:spcBef>
        <a:buNone/>
        <a:defRPr sz="5300" kern="1200">
          <a:solidFill>
            <a:schemeClr val="tx1"/>
          </a:solidFill>
          <a:latin typeface="+mj-lt"/>
          <a:ea typeface="+mj-ea"/>
          <a:cs typeface="+mj-cs"/>
        </a:defRPr>
      </a:lvl1pPr>
    </p:titleStyle>
    <p:bodyStyle>
      <a:lvl1pPr marL="416401" indent="-416401" algn="l" defTabSz="1110402" rtl="0" eaLnBrk="1" latinLnBrk="0" hangingPunct="1">
        <a:spcBef>
          <a:spcPct val="20000"/>
        </a:spcBef>
        <a:buFont typeface="Arial" pitchFamily="34" charset="0"/>
        <a:buChar char="•"/>
        <a:defRPr sz="3900" kern="1200">
          <a:solidFill>
            <a:schemeClr val="tx1"/>
          </a:solidFill>
          <a:latin typeface="+mn-lt"/>
          <a:ea typeface="+mn-ea"/>
          <a:cs typeface="+mn-cs"/>
        </a:defRPr>
      </a:lvl1pPr>
      <a:lvl2pPr marL="902201" indent="-347000" algn="l" defTabSz="1110402"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88004" indent="-277599" algn="l" defTabSz="11104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43203" indent="-277599" algn="l" defTabSz="11104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98404" indent="-277599" algn="l" defTabSz="11104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53605" indent="-277599" algn="l" defTabSz="11104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608806" indent="-277599" algn="l" defTabSz="11104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64006" indent="-277599" algn="l" defTabSz="11104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719207" indent="-277599" algn="l" defTabSz="11104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110402" rtl="0" eaLnBrk="1" latinLnBrk="0" hangingPunct="1">
        <a:defRPr sz="2200" kern="1200">
          <a:solidFill>
            <a:schemeClr val="tx1"/>
          </a:solidFill>
          <a:latin typeface="+mn-lt"/>
          <a:ea typeface="+mn-ea"/>
          <a:cs typeface="+mn-cs"/>
        </a:defRPr>
      </a:lvl1pPr>
      <a:lvl2pPr marL="555201" algn="l" defTabSz="1110402" rtl="0" eaLnBrk="1" latinLnBrk="0" hangingPunct="1">
        <a:defRPr sz="2200" kern="1200">
          <a:solidFill>
            <a:schemeClr val="tx1"/>
          </a:solidFill>
          <a:latin typeface="+mn-lt"/>
          <a:ea typeface="+mn-ea"/>
          <a:cs typeface="+mn-cs"/>
        </a:defRPr>
      </a:lvl2pPr>
      <a:lvl3pPr marL="1110402" algn="l" defTabSz="1110402" rtl="0" eaLnBrk="1" latinLnBrk="0" hangingPunct="1">
        <a:defRPr sz="2200" kern="1200">
          <a:solidFill>
            <a:schemeClr val="tx1"/>
          </a:solidFill>
          <a:latin typeface="+mn-lt"/>
          <a:ea typeface="+mn-ea"/>
          <a:cs typeface="+mn-cs"/>
        </a:defRPr>
      </a:lvl3pPr>
      <a:lvl4pPr marL="1665603" algn="l" defTabSz="1110402" rtl="0" eaLnBrk="1" latinLnBrk="0" hangingPunct="1">
        <a:defRPr sz="2200" kern="1200">
          <a:solidFill>
            <a:schemeClr val="tx1"/>
          </a:solidFill>
          <a:latin typeface="+mn-lt"/>
          <a:ea typeface="+mn-ea"/>
          <a:cs typeface="+mn-cs"/>
        </a:defRPr>
      </a:lvl4pPr>
      <a:lvl5pPr marL="2220804" algn="l" defTabSz="1110402" rtl="0" eaLnBrk="1" latinLnBrk="0" hangingPunct="1">
        <a:defRPr sz="2200" kern="1200">
          <a:solidFill>
            <a:schemeClr val="tx1"/>
          </a:solidFill>
          <a:latin typeface="+mn-lt"/>
          <a:ea typeface="+mn-ea"/>
          <a:cs typeface="+mn-cs"/>
        </a:defRPr>
      </a:lvl5pPr>
      <a:lvl6pPr marL="2776005" algn="l" defTabSz="1110402" rtl="0" eaLnBrk="1" latinLnBrk="0" hangingPunct="1">
        <a:defRPr sz="2200" kern="1200">
          <a:solidFill>
            <a:schemeClr val="tx1"/>
          </a:solidFill>
          <a:latin typeface="+mn-lt"/>
          <a:ea typeface="+mn-ea"/>
          <a:cs typeface="+mn-cs"/>
        </a:defRPr>
      </a:lvl6pPr>
      <a:lvl7pPr marL="3331206" algn="l" defTabSz="1110402" rtl="0" eaLnBrk="1" latinLnBrk="0" hangingPunct="1">
        <a:defRPr sz="2200" kern="1200">
          <a:solidFill>
            <a:schemeClr val="tx1"/>
          </a:solidFill>
          <a:latin typeface="+mn-lt"/>
          <a:ea typeface="+mn-ea"/>
          <a:cs typeface="+mn-cs"/>
        </a:defRPr>
      </a:lvl7pPr>
      <a:lvl8pPr marL="3886408" algn="l" defTabSz="1110402" rtl="0" eaLnBrk="1" latinLnBrk="0" hangingPunct="1">
        <a:defRPr sz="2200" kern="1200">
          <a:solidFill>
            <a:schemeClr val="tx1"/>
          </a:solidFill>
          <a:latin typeface="+mn-lt"/>
          <a:ea typeface="+mn-ea"/>
          <a:cs typeface="+mn-cs"/>
        </a:defRPr>
      </a:lvl8pPr>
      <a:lvl9pPr marL="4441606" algn="l" defTabSz="1110402" rtl="0" eaLnBrk="1" latinLnBrk="0" hangingPunct="1">
        <a:defRPr sz="2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1584" y="383383"/>
            <a:ext cx="10558046" cy="1391841"/>
          </a:xfrm>
          <a:prstGeom prst="rect">
            <a:avLst/>
          </a:prstGeom>
        </p:spPr>
        <p:txBody>
          <a:bodyPr vert="horz" lIns="124383" tIns="62192" rIns="124383" bIns="62192"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1584" y="1916906"/>
            <a:ext cx="10558046" cy="4568906"/>
          </a:xfrm>
          <a:prstGeom prst="rect">
            <a:avLst/>
          </a:prstGeom>
        </p:spPr>
        <p:txBody>
          <a:bodyPr vert="horz" lIns="124383" tIns="62192" rIns="124383" bIns="62192"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1583" y="6674168"/>
            <a:ext cx="2754273" cy="383382"/>
          </a:xfrm>
          <a:prstGeom prst="rect">
            <a:avLst/>
          </a:prstGeom>
        </p:spPr>
        <p:txBody>
          <a:bodyPr vert="horz" lIns="124383" tIns="62192" rIns="124383" bIns="62192" rtlCol="0" anchor="ctr"/>
          <a:lstStyle>
            <a:lvl1pPr algn="l">
              <a:defRPr sz="1200">
                <a:solidFill>
                  <a:schemeClr val="tx1">
                    <a:tint val="75000"/>
                  </a:schemeClr>
                </a:solidFill>
              </a:defRPr>
            </a:lvl1pPr>
          </a:lstStyle>
          <a:p>
            <a:pPr defTabSz="932874"/>
            <a:endParaRPr lang="en-US">
              <a:solidFill>
                <a:prstClr val="black">
                  <a:tint val="75000"/>
                </a:prstClr>
              </a:solidFill>
            </a:endParaRPr>
          </a:p>
        </p:txBody>
      </p:sp>
      <p:sp>
        <p:nvSpPr>
          <p:cNvPr id="5" name="Footer Placeholder 4"/>
          <p:cNvSpPr>
            <a:spLocks noGrp="1"/>
          </p:cNvSpPr>
          <p:nvPr>
            <p:ph type="ftr" sz="quarter" idx="3"/>
          </p:nvPr>
        </p:nvSpPr>
        <p:spPr>
          <a:xfrm>
            <a:off x="4054902" y="6674168"/>
            <a:ext cx="4131409" cy="383382"/>
          </a:xfrm>
          <a:prstGeom prst="rect">
            <a:avLst/>
          </a:prstGeom>
        </p:spPr>
        <p:txBody>
          <a:bodyPr vert="horz" lIns="124383" tIns="62192" rIns="124383" bIns="62192" rtlCol="0" anchor="ctr"/>
          <a:lstStyle>
            <a:lvl1pPr algn="ctr">
              <a:defRPr sz="1200">
                <a:solidFill>
                  <a:schemeClr val="tx1">
                    <a:tint val="75000"/>
                  </a:schemeClr>
                </a:solidFill>
              </a:defRPr>
            </a:lvl1pPr>
          </a:lstStyle>
          <a:p>
            <a:pPr defTabSz="932874"/>
            <a:r>
              <a:rPr lang="en-US" smtClean="0">
                <a:solidFill>
                  <a:prstClr val="black">
                    <a:tint val="75000"/>
                  </a:prstClr>
                </a:solidFill>
              </a:rPr>
              <a:t>www.ncfe.org.in</a:t>
            </a:r>
            <a:endParaRPr lang="en-US">
              <a:solidFill>
                <a:prstClr val="black">
                  <a:tint val="75000"/>
                </a:prstClr>
              </a:solidFill>
            </a:endParaRPr>
          </a:p>
        </p:txBody>
      </p:sp>
      <p:sp>
        <p:nvSpPr>
          <p:cNvPr id="6" name="Slide Number Placeholder 5"/>
          <p:cNvSpPr>
            <a:spLocks noGrp="1"/>
          </p:cNvSpPr>
          <p:nvPr>
            <p:ph type="sldNum" sz="quarter" idx="4"/>
          </p:nvPr>
        </p:nvSpPr>
        <p:spPr>
          <a:xfrm>
            <a:off x="8645358" y="6674168"/>
            <a:ext cx="2754273" cy="383382"/>
          </a:xfrm>
          <a:prstGeom prst="rect">
            <a:avLst/>
          </a:prstGeom>
        </p:spPr>
        <p:txBody>
          <a:bodyPr vert="horz" lIns="124383" tIns="62192" rIns="124383" bIns="62192" rtlCol="0" anchor="ctr"/>
          <a:lstStyle>
            <a:lvl1pPr algn="r">
              <a:defRPr sz="1200">
                <a:solidFill>
                  <a:schemeClr val="tx1">
                    <a:tint val="75000"/>
                  </a:schemeClr>
                </a:solidFill>
              </a:defRPr>
            </a:lvl1pPr>
          </a:lstStyle>
          <a:p>
            <a:pPr defTabSz="932874"/>
            <a:fld id="{678D33E6-8E9C-41CC-8EDE-F854B52C60CE}" type="slidenum">
              <a:rPr lang="en-US" smtClean="0">
                <a:solidFill>
                  <a:prstClr val="black">
                    <a:tint val="75000"/>
                  </a:prstClr>
                </a:solidFill>
              </a:rPr>
              <a:pPr defTabSz="932874"/>
              <a:t>‹#›</a:t>
            </a:fld>
            <a:endParaRPr lang="en-US">
              <a:solidFill>
                <a:prstClr val="black">
                  <a:tint val="75000"/>
                </a:prstClr>
              </a:solidFill>
            </a:endParaRPr>
          </a:p>
        </p:txBody>
      </p:sp>
    </p:spTree>
    <p:extLst>
      <p:ext uri="{BB962C8B-B14F-4D97-AF65-F5344CB8AC3E}">
        <p14:creationId xmlns:p14="http://schemas.microsoft.com/office/powerpoint/2010/main" val="1116485436"/>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 id="2147484009" r:id="rId21"/>
    <p:sldLayoutId id="2147484018" r:id="rId22"/>
    <p:sldLayoutId id="2147484022" r:id="rId23"/>
    <p:sldLayoutId id="2147484023" r:id="rId24"/>
    <p:sldLayoutId id="2147484024" r:id="rId25"/>
    <p:sldLayoutId id="2147484026" r:id="rId26"/>
    <p:sldLayoutId id="2147484027" r:id="rId27"/>
    <p:sldLayoutId id="2147484028" r:id="rId28"/>
    <p:sldLayoutId id="2147484030" r:id="rId29"/>
    <p:sldLayoutId id="2147484031" r:id="rId30"/>
  </p:sldLayoutIdLst>
  <p:hf hdr="0" dt="0"/>
  <p:txStyles>
    <p:titleStyle>
      <a:lvl1pPr algn="l" defTabSz="932874"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233219" indent="-233219" algn="l" defTabSz="932874" rtl="0" eaLnBrk="1" latinLnBrk="0" hangingPunct="1">
        <a:lnSpc>
          <a:spcPct val="90000"/>
        </a:lnSpc>
        <a:spcBef>
          <a:spcPts val="1021"/>
        </a:spcBef>
        <a:buFont typeface="Arial" panose="020B0604020202020204" pitchFamily="34" charset="0"/>
        <a:buChar char="•"/>
        <a:defRPr sz="2900" kern="1200">
          <a:solidFill>
            <a:schemeClr val="tx1"/>
          </a:solidFill>
          <a:latin typeface="+mn-lt"/>
          <a:ea typeface="+mn-ea"/>
          <a:cs typeface="+mn-cs"/>
        </a:defRPr>
      </a:lvl1pPr>
      <a:lvl2pPr marL="699656" indent="-233219" algn="l" defTabSz="932874" rtl="0" eaLnBrk="1" latinLnBrk="0" hangingPunct="1">
        <a:lnSpc>
          <a:spcPct val="90000"/>
        </a:lnSpc>
        <a:spcBef>
          <a:spcPts val="510"/>
        </a:spcBef>
        <a:buFont typeface="Arial" panose="020B0604020202020204" pitchFamily="34" charset="0"/>
        <a:buChar char="•"/>
        <a:defRPr sz="2400" kern="1200">
          <a:solidFill>
            <a:schemeClr val="tx1"/>
          </a:solidFill>
          <a:latin typeface="+mn-lt"/>
          <a:ea typeface="+mn-ea"/>
          <a:cs typeface="+mn-cs"/>
        </a:defRPr>
      </a:lvl2pPr>
      <a:lvl3pPr marL="1166093" indent="-233219" algn="l" defTabSz="932874" rtl="0" eaLnBrk="1" latinLnBrk="0" hangingPunct="1">
        <a:lnSpc>
          <a:spcPct val="90000"/>
        </a:lnSpc>
        <a:spcBef>
          <a:spcPts val="510"/>
        </a:spcBef>
        <a:buFont typeface="Arial" panose="020B0604020202020204" pitchFamily="34" charset="0"/>
        <a:buChar char="•"/>
        <a:defRPr sz="2000" kern="1200">
          <a:solidFill>
            <a:schemeClr val="tx1"/>
          </a:solidFill>
          <a:latin typeface="+mn-lt"/>
          <a:ea typeface="+mn-ea"/>
          <a:cs typeface="+mn-cs"/>
        </a:defRPr>
      </a:lvl3pPr>
      <a:lvl4pPr marL="1632530" indent="-233219" algn="l" defTabSz="932874"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4pPr>
      <a:lvl5pPr marL="2098965" indent="-233219" algn="l" defTabSz="932874"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5pPr>
      <a:lvl6pPr marL="2565404" indent="-233219" algn="l" defTabSz="932874"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6pPr>
      <a:lvl7pPr marL="3031841" indent="-233219" algn="l" defTabSz="932874"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7pPr>
      <a:lvl8pPr marL="3498277" indent="-233219" algn="l" defTabSz="932874"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8pPr>
      <a:lvl9pPr marL="3964712" indent="-233219" algn="l" defTabSz="932874"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32874" rtl="0" eaLnBrk="1" latinLnBrk="0" hangingPunct="1">
        <a:defRPr sz="1800" kern="1200">
          <a:solidFill>
            <a:schemeClr val="tx1"/>
          </a:solidFill>
          <a:latin typeface="+mn-lt"/>
          <a:ea typeface="+mn-ea"/>
          <a:cs typeface="+mn-cs"/>
        </a:defRPr>
      </a:lvl1pPr>
      <a:lvl2pPr marL="466437" algn="l" defTabSz="932874" rtl="0" eaLnBrk="1" latinLnBrk="0" hangingPunct="1">
        <a:defRPr sz="1800" kern="1200">
          <a:solidFill>
            <a:schemeClr val="tx1"/>
          </a:solidFill>
          <a:latin typeface="+mn-lt"/>
          <a:ea typeface="+mn-ea"/>
          <a:cs typeface="+mn-cs"/>
        </a:defRPr>
      </a:lvl2pPr>
      <a:lvl3pPr marL="932874" algn="l" defTabSz="932874" rtl="0" eaLnBrk="1" latinLnBrk="0" hangingPunct="1">
        <a:defRPr sz="1800" kern="1200">
          <a:solidFill>
            <a:schemeClr val="tx1"/>
          </a:solidFill>
          <a:latin typeface="+mn-lt"/>
          <a:ea typeface="+mn-ea"/>
          <a:cs typeface="+mn-cs"/>
        </a:defRPr>
      </a:lvl3pPr>
      <a:lvl4pPr marL="1399311" algn="l" defTabSz="932874" rtl="0" eaLnBrk="1" latinLnBrk="0" hangingPunct="1">
        <a:defRPr sz="1800" kern="1200">
          <a:solidFill>
            <a:schemeClr val="tx1"/>
          </a:solidFill>
          <a:latin typeface="+mn-lt"/>
          <a:ea typeface="+mn-ea"/>
          <a:cs typeface="+mn-cs"/>
        </a:defRPr>
      </a:lvl4pPr>
      <a:lvl5pPr marL="1865748" algn="l" defTabSz="932874" rtl="0" eaLnBrk="1" latinLnBrk="0" hangingPunct="1">
        <a:defRPr sz="1800" kern="1200">
          <a:solidFill>
            <a:schemeClr val="tx1"/>
          </a:solidFill>
          <a:latin typeface="+mn-lt"/>
          <a:ea typeface="+mn-ea"/>
          <a:cs typeface="+mn-cs"/>
        </a:defRPr>
      </a:lvl5pPr>
      <a:lvl6pPr marL="2332185" algn="l" defTabSz="932874" rtl="0" eaLnBrk="1" latinLnBrk="0" hangingPunct="1">
        <a:defRPr sz="1800" kern="1200">
          <a:solidFill>
            <a:schemeClr val="tx1"/>
          </a:solidFill>
          <a:latin typeface="+mn-lt"/>
          <a:ea typeface="+mn-ea"/>
          <a:cs typeface="+mn-cs"/>
        </a:defRPr>
      </a:lvl6pPr>
      <a:lvl7pPr marL="2798621" algn="l" defTabSz="932874" rtl="0" eaLnBrk="1" latinLnBrk="0" hangingPunct="1">
        <a:defRPr sz="1800" kern="1200">
          <a:solidFill>
            <a:schemeClr val="tx1"/>
          </a:solidFill>
          <a:latin typeface="+mn-lt"/>
          <a:ea typeface="+mn-ea"/>
          <a:cs typeface="+mn-cs"/>
        </a:defRPr>
      </a:lvl7pPr>
      <a:lvl8pPr marL="3265058" algn="l" defTabSz="932874" rtl="0" eaLnBrk="1" latinLnBrk="0" hangingPunct="1">
        <a:defRPr sz="1800" kern="1200">
          <a:solidFill>
            <a:schemeClr val="tx1"/>
          </a:solidFill>
          <a:latin typeface="+mn-lt"/>
          <a:ea typeface="+mn-ea"/>
          <a:cs typeface="+mn-cs"/>
        </a:defRPr>
      </a:lvl8pPr>
      <a:lvl9pPr marL="3731495" algn="l" defTabSz="9328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pn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0.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1.xml"/><Relationship Id="rId7" Type="http://schemas.openxmlformats.org/officeDocument/2006/relationships/slideLayout" Target="../slideLayouts/slideLayout3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6.png"/><Relationship Id="rId4" Type="http://schemas.openxmlformats.org/officeDocument/2006/relationships/tags" Target="../tags/tag12.xml"/><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1.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31.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6.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5.jpeg"/><Relationship Id="rId7" Type="http://schemas.openxmlformats.org/officeDocument/2006/relationships/image" Target="../media/image5.png"/><Relationship Id="rId2" Type="http://schemas.openxmlformats.org/officeDocument/2006/relationships/image" Target="../media/image44.jpeg"/><Relationship Id="rId1" Type="http://schemas.openxmlformats.org/officeDocument/2006/relationships/slideLayout" Target="../slideLayouts/slideLayout3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9.jpeg"/><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35.xml"/><Relationship Id="rId6" Type="http://schemas.openxmlformats.org/officeDocument/2006/relationships/image" Target="../media/image5.png"/><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3.png"/><Relationship Id="rId1" Type="http://schemas.openxmlformats.org/officeDocument/2006/relationships/slideLayout" Target="../slideLayouts/slideLayout3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7.xml"/><Relationship Id="rId7" Type="http://schemas.openxmlformats.org/officeDocument/2006/relationships/hyperlink" Target="https://www.indiapost.gov.in/Financial/pages/content/post-office-saving-schemes.aspx" TargetMode="External"/><Relationship Id="rId2" Type="http://schemas.openxmlformats.org/officeDocument/2006/relationships/diagramData" Target="../diagrams/data7.xml"/><Relationship Id="rId1" Type="http://schemas.openxmlformats.org/officeDocument/2006/relationships/slideLayout" Target="../slideLayouts/slideLayout3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png"/><Relationship Id="rId2" Type="http://schemas.openxmlformats.org/officeDocument/2006/relationships/diagramData" Target="../diagrams/data8.xml"/><Relationship Id="rId1" Type="http://schemas.openxmlformats.org/officeDocument/2006/relationships/slideLayout" Target="../slideLayouts/slideLayout3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5.png"/><Relationship Id="rId1" Type="http://schemas.openxmlformats.org/officeDocument/2006/relationships/slideLayout" Target="../slideLayouts/slideLayout39.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6.png"/><Relationship Id="rId1" Type="http://schemas.openxmlformats.org/officeDocument/2006/relationships/slideLayout" Target="../slideLayouts/slideLayout4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9.xml"/><Relationship Id="rId7" Type="http://schemas.openxmlformats.org/officeDocument/2006/relationships/image" Target="../media/image5.png"/><Relationship Id="rId2" Type="http://schemas.openxmlformats.org/officeDocument/2006/relationships/diagramData" Target="../diagrams/data9.xml"/><Relationship Id="rId1" Type="http://schemas.openxmlformats.org/officeDocument/2006/relationships/slideLayout" Target="../slideLayouts/slideLayout3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8.png"/><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4.xml"/><Relationship Id="rId3" Type="http://schemas.openxmlformats.org/officeDocument/2006/relationships/diagramLayout" Target="../diagrams/layout3.xml"/><Relationship Id="rId7" Type="http://schemas.openxmlformats.org/officeDocument/2006/relationships/image" Target="../media/image12.png"/><Relationship Id="rId12" Type="http://schemas.openxmlformats.org/officeDocument/2006/relationships/diagramColors" Target="../diagrams/colors4.xml"/><Relationship Id="rId2" Type="http://schemas.openxmlformats.org/officeDocument/2006/relationships/diagramData" Target="../diagrams/data3.xml"/><Relationship Id="rId1" Type="http://schemas.openxmlformats.org/officeDocument/2006/relationships/slideLayout" Target="../slideLayouts/slideLayout28.xml"/><Relationship Id="rId6" Type="http://schemas.microsoft.com/office/2007/relationships/diagramDrawing" Target="../diagrams/drawing3.xml"/><Relationship Id="rId11" Type="http://schemas.openxmlformats.org/officeDocument/2006/relationships/diagramQuickStyle" Target="../diagrams/quickStyle4.xml"/><Relationship Id="rId5" Type="http://schemas.openxmlformats.org/officeDocument/2006/relationships/diagramColors" Target="../diagrams/colors3.xml"/><Relationship Id="rId15" Type="http://schemas.openxmlformats.org/officeDocument/2006/relationships/image" Target="../media/image5.png"/><Relationship Id="rId10" Type="http://schemas.openxmlformats.org/officeDocument/2006/relationships/diagramLayout" Target="../diagrams/layout4.xml"/><Relationship Id="rId4" Type="http://schemas.openxmlformats.org/officeDocument/2006/relationships/diagramQuickStyle" Target="../diagrams/quickStyle3.xml"/><Relationship Id="rId9" Type="http://schemas.openxmlformats.org/officeDocument/2006/relationships/diagramData" Target="../diagrams/data4.xml"/><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png"/><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5206" y="2560662"/>
            <a:ext cx="10287000" cy="2868588"/>
          </a:xfrm>
        </p:spPr>
        <p:txBody>
          <a:bodyPr>
            <a:noAutofit/>
          </a:bodyPr>
          <a:lstStyle/>
          <a:p>
            <a:pPr algn="ctr"/>
            <a:r>
              <a:rPr lang="en-GB" sz="3600" b="1" dirty="0" smtClean="0">
                <a:solidFill>
                  <a:srgbClr val="002060"/>
                </a:solidFill>
                <a:latin typeface="Arial Black" pitchFamily="34" charset="0"/>
              </a:rPr>
              <a:t>Role of </a:t>
            </a:r>
            <a:r>
              <a:rPr lang="en-GB" sz="3600" b="1" dirty="0" err="1" smtClean="0">
                <a:solidFill>
                  <a:srgbClr val="002060"/>
                </a:solidFill>
                <a:latin typeface="Arial Black" pitchFamily="34" charset="0"/>
              </a:rPr>
              <a:t>Fintech</a:t>
            </a:r>
            <a:r>
              <a:rPr lang="en-GB" sz="3600" b="1" dirty="0" smtClean="0">
                <a:solidFill>
                  <a:srgbClr val="002060"/>
                </a:solidFill>
                <a:latin typeface="Arial Black" pitchFamily="34" charset="0"/>
              </a:rPr>
              <a:t> in Financial inclusion</a:t>
            </a:r>
            <a:br>
              <a:rPr lang="en-GB" sz="3600" b="1" dirty="0" smtClean="0">
                <a:solidFill>
                  <a:srgbClr val="002060"/>
                </a:solidFill>
                <a:latin typeface="Arial Black" pitchFamily="34" charset="0"/>
              </a:rPr>
            </a:br>
            <a:r>
              <a:rPr lang="en-GB" sz="3600" b="1" dirty="0" smtClean="0">
                <a:solidFill>
                  <a:srgbClr val="002060"/>
                </a:solidFill>
                <a:latin typeface="Arial Black" pitchFamily="34" charset="0"/>
              </a:rPr>
              <a:t/>
            </a:r>
            <a:br>
              <a:rPr lang="en-GB" sz="3600" b="1" dirty="0" smtClean="0">
                <a:solidFill>
                  <a:srgbClr val="002060"/>
                </a:solidFill>
                <a:latin typeface="Arial Black" pitchFamily="34" charset="0"/>
              </a:rPr>
            </a:br>
            <a:r>
              <a:rPr lang="en-GB" sz="3200" b="1" dirty="0" smtClean="0">
                <a:solidFill>
                  <a:srgbClr val="002060"/>
                </a:solidFill>
                <a:latin typeface="Edwardian Script ITC" pitchFamily="66" charset="0"/>
              </a:rPr>
              <a:t>Presented </a:t>
            </a:r>
            <a:r>
              <a:rPr lang="en-GB" sz="2600" b="1" dirty="0" smtClean="0">
                <a:solidFill>
                  <a:srgbClr val="002060"/>
                </a:solidFill>
                <a:latin typeface="Edwardian Script ITC" pitchFamily="66" charset="0"/>
              </a:rPr>
              <a:t>By</a:t>
            </a:r>
            <a:br>
              <a:rPr lang="en-GB" sz="2600" b="1" dirty="0" smtClean="0">
                <a:solidFill>
                  <a:srgbClr val="002060"/>
                </a:solidFill>
                <a:latin typeface="Edwardian Script ITC" pitchFamily="66" charset="0"/>
              </a:rPr>
            </a:br>
            <a:r>
              <a:rPr lang="en-GB" sz="2600" b="1" dirty="0" smtClean="0">
                <a:solidFill>
                  <a:srgbClr val="002060"/>
                </a:solidFill>
                <a:latin typeface="Copperplate Gothic Bold" panose="020E0705020206020404" pitchFamily="34" charset="0"/>
              </a:rPr>
              <a:t/>
            </a:r>
            <a:br>
              <a:rPr lang="en-GB" sz="2600" b="1" dirty="0" smtClean="0">
                <a:solidFill>
                  <a:srgbClr val="002060"/>
                </a:solidFill>
                <a:latin typeface="Copperplate Gothic Bold" panose="020E0705020206020404" pitchFamily="34" charset="0"/>
              </a:rPr>
            </a:br>
            <a:r>
              <a:rPr lang="en-GB" sz="2600" b="1" dirty="0" err="1">
                <a:solidFill>
                  <a:srgbClr val="002060"/>
                </a:solidFill>
                <a:latin typeface="Book Antiqua" pitchFamily="18" charset="0"/>
              </a:rPr>
              <a:t>D</a:t>
            </a:r>
            <a:r>
              <a:rPr lang="en-GB" sz="2600" b="1" dirty="0" err="1" smtClean="0">
                <a:solidFill>
                  <a:srgbClr val="002060"/>
                </a:solidFill>
                <a:latin typeface="Book Antiqua" pitchFamily="18" charset="0"/>
              </a:rPr>
              <a:t>r.</a:t>
            </a:r>
            <a:r>
              <a:rPr lang="en-GB" sz="2600" b="1" dirty="0" smtClean="0">
                <a:solidFill>
                  <a:srgbClr val="002060"/>
                </a:solidFill>
                <a:latin typeface="Book Antiqua" pitchFamily="18" charset="0"/>
              </a:rPr>
              <a:t> </a:t>
            </a:r>
            <a:r>
              <a:rPr lang="en-GB" sz="2600" b="1" dirty="0" err="1">
                <a:solidFill>
                  <a:srgbClr val="002060"/>
                </a:solidFill>
                <a:latin typeface="Book Antiqua" pitchFamily="18" charset="0"/>
              </a:rPr>
              <a:t>T</a:t>
            </a:r>
            <a:r>
              <a:rPr lang="en-GB" sz="2600" b="1" dirty="0" err="1" smtClean="0">
                <a:solidFill>
                  <a:srgbClr val="002060"/>
                </a:solidFill>
                <a:latin typeface="Book Antiqua" pitchFamily="18" charset="0"/>
              </a:rPr>
              <a:t>arakanta</a:t>
            </a:r>
            <a:r>
              <a:rPr lang="en-GB" sz="2600" b="1" dirty="0" smtClean="0">
                <a:solidFill>
                  <a:srgbClr val="002060"/>
                </a:solidFill>
                <a:latin typeface="Book Antiqua" pitchFamily="18" charset="0"/>
              </a:rPr>
              <a:t> </a:t>
            </a:r>
            <a:r>
              <a:rPr lang="en-GB" sz="2600" b="1" dirty="0" err="1">
                <a:solidFill>
                  <a:srgbClr val="002060"/>
                </a:solidFill>
                <a:latin typeface="Book Antiqua" pitchFamily="18" charset="0"/>
              </a:rPr>
              <a:t>B</a:t>
            </a:r>
            <a:r>
              <a:rPr lang="en-GB" sz="2600" b="1" dirty="0" err="1" smtClean="0">
                <a:solidFill>
                  <a:srgbClr val="002060"/>
                </a:solidFill>
                <a:latin typeface="Book Antiqua" pitchFamily="18" charset="0"/>
              </a:rPr>
              <a:t>hakta</a:t>
            </a:r>
            <a:r>
              <a:rPr lang="en-GB" sz="2600" b="1" dirty="0" smtClean="0">
                <a:solidFill>
                  <a:srgbClr val="002060"/>
                </a:solidFill>
                <a:latin typeface="Copperplate Gothic Bold" panose="020E0705020206020404" pitchFamily="34" charset="0"/>
              </a:rPr>
              <a:t>, OFS</a:t>
            </a:r>
            <a:endParaRPr lang="en-IN" sz="2600" b="1" dirty="0">
              <a:solidFill>
                <a:srgbClr val="002060"/>
              </a:solidFill>
              <a:latin typeface="Copperplate Gothic Bold" panose="020E0705020206020404" pitchFamily="34" charset="0"/>
            </a:endParaRPr>
          </a:p>
        </p:txBody>
      </p:sp>
      <p:pic>
        <p:nvPicPr>
          <p:cNvPr id="1026" name="Picture 2" descr="C:\Users\dell\Downloads\WhatsApp Image 2021-09-14 at 3.17.24 PM (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9606" y="6667500"/>
            <a:ext cx="2476862"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andhamal District, Government of Odisha | Kandhamal District  Administration | Indi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692" t="5062" r="22087" b="15591"/>
          <a:stretch/>
        </p:blipFill>
        <p:spPr bwMode="auto">
          <a:xfrm>
            <a:off x="5434806" y="933450"/>
            <a:ext cx="1524000" cy="160020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329406" y="6648450"/>
            <a:ext cx="11844000"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064389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clrChange>
              <a:clrFrom>
                <a:srgbClr val="FCF9E3"/>
              </a:clrFrom>
              <a:clrTo>
                <a:srgbClr val="FCF9E3">
                  <a:alpha val="0"/>
                </a:srgbClr>
              </a:clrTo>
            </a:clrChange>
          </a:blip>
          <a:stretch>
            <a:fillRect/>
          </a:stretch>
        </p:blipFill>
        <p:spPr>
          <a:xfrm>
            <a:off x="494631" y="705156"/>
            <a:ext cx="11251951" cy="3964997"/>
          </a:xfrm>
          <a:prstGeom prst="rect">
            <a:avLst/>
          </a:prstGeom>
        </p:spPr>
      </p:pic>
      <p:sp>
        <p:nvSpPr>
          <p:cNvPr id="4" name="Title 1"/>
          <p:cNvSpPr>
            <a:spLocks noGrp="1"/>
          </p:cNvSpPr>
          <p:nvPr>
            <p:ph type="title"/>
          </p:nvPr>
        </p:nvSpPr>
        <p:spPr>
          <a:xfrm>
            <a:off x="552464" y="-92170"/>
            <a:ext cx="10558046" cy="848478"/>
          </a:xfrm>
        </p:spPr>
        <p:txBody>
          <a:bodyPr>
            <a:normAutofit/>
          </a:bodyPr>
          <a:lstStyle/>
          <a:p>
            <a:pPr algn="ctr"/>
            <a:r>
              <a:rPr lang="en-IN" sz="3300" b="1" dirty="0">
                <a:solidFill>
                  <a:srgbClr val="002060"/>
                </a:solidFill>
                <a:latin typeface="Georgia" panose="02040502050405020303" pitchFamily="18" charset="0"/>
              </a:rPr>
              <a:t>Financial Planning</a:t>
            </a:r>
          </a:p>
        </p:txBody>
      </p:sp>
      <p:graphicFrame>
        <p:nvGraphicFramePr>
          <p:cNvPr id="6" name="Diagram 5"/>
          <p:cNvGraphicFramePr/>
          <p:nvPr>
            <p:extLst>
              <p:ext uri="{D42A27DB-BD31-4B8C-83A1-F6EECF244321}">
                <p14:modId xmlns:p14="http://schemas.microsoft.com/office/powerpoint/2010/main" val="3155751917"/>
              </p:ext>
            </p:extLst>
          </p:nvPr>
        </p:nvGraphicFramePr>
        <p:xfrm>
          <a:off x="459043" y="3389866"/>
          <a:ext cx="11654860" cy="51095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459044" y="4773897"/>
            <a:ext cx="4506831" cy="433357"/>
          </a:xfrm>
          <a:prstGeom prst="rect">
            <a:avLst/>
          </a:prstGeom>
          <a:noFill/>
        </p:spPr>
        <p:txBody>
          <a:bodyPr wrap="square" lIns="124364" tIns="62183" rIns="124364" bIns="62183" rtlCol="0">
            <a:spAutoFit/>
          </a:bodyPr>
          <a:lstStyle/>
          <a:p>
            <a:pPr algn="ctr" defTabSz="932727"/>
            <a:r>
              <a:rPr lang="en-IN" sz="2000" b="1" dirty="0">
                <a:solidFill>
                  <a:srgbClr val="002060"/>
                </a:solidFill>
                <a:latin typeface="Georgia" panose="02040502050405020303" pitchFamily="18" charset="0"/>
              </a:rPr>
              <a:t>Steps in Financial Planning</a:t>
            </a:r>
          </a:p>
        </p:txBody>
      </p:sp>
      <p:sp>
        <p:nvSpPr>
          <p:cNvPr id="3" name="Slide Number Placeholder 2"/>
          <p:cNvSpPr>
            <a:spLocks noGrp="1"/>
          </p:cNvSpPr>
          <p:nvPr>
            <p:ph type="sldNum" sz="quarter" idx="12"/>
          </p:nvPr>
        </p:nvSpPr>
        <p:spPr/>
        <p:txBody>
          <a:bodyPr/>
          <a:lstStyle/>
          <a:p>
            <a:fld id="{D8CA4AB2-5755-4F38-85B2-AB415F81F480}" type="slidenum">
              <a:rPr lang="en-IN" smtClean="0">
                <a:solidFill>
                  <a:prstClr val="black">
                    <a:tint val="75000"/>
                  </a:prstClr>
                </a:solidFill>
              </a:rPr>
              <a:pPr/>
              <a:t>10</a:t>
            </a:fld>
            <a:endParaRPr lang="en-IN">
              <a:solidFill>
                <a:prstClr val="black">
                  <a:tint val="75000"/>
                </a:prstClr>
              </a:solidFill>
            </a:endParaRPr>
          </a:p>
        </p:txBody>
      </p:sp>
      <p:cxnSp>
        <p:nvCxnSpPr>
          <p:cNvPr id="8" name="Straight Connector 7">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 xmlns:a16="http://schemas.microsoft.com/office/drawing/2014/main" id="{D8B36E06-B914-494C-B15F-C8B64E1C989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Tree>
    <p:extLst>
      <p:ext uri="{BB962C8B-B14F-4D97-AF65-F5344CB8AC3E}">
        <p14:creationId xmlns:p14="http://schemas.microsoft.com/office/powerpoint/2010/main" val="2333515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921568" y="372425"/>
            <a:ext cx="10558046" cy="687177"/>
          </a:xfrm>
        </p:spPr>
        <p:txBody>
          <a:bodyPr/>
          <a:lstStyle/>
          <a:p>
            <a:pPr algn="ctr"/>
            <a:r>
              <a:rPr lang="en-IN" dirty="0">
                <a:solidFill>
                  <a:srgbClr val="002060"/>
                </a:solidFill>
                <a:latin typeface="Georgia" panose="02040502050405020303" pitchFamily="18" charset="0"/>
              </a:rPr>
              <a:t>Inflation &amp; Its impact on savings</a:t>
            </a:r>
          </a:p>
        </p:txBody>
      </p:sp>
      <p:graphicFrame>
        <p:nvGraphicFramePr>
          <p:cNvPr id="7" name="Content Placeholder 5">
            <a:extLst>
              <a:ext uri="{FF2B5EF4-FFF2-40B4-BE49-F238E27FC236}">
                <a16:creationId xmlns:a16="http://schemas.microsoft.com/office/drawing/2014/main" xmlns="" id="{2112B0F3-8C9C-48CC-A093-EDC37C011121}"/>
              </a:ext>
            </a:extLst>
          </p:cNvPr>
          <p:cNvGraphicFramePr>
            <a:graphicFrameLocks noGrp="1"/>
          </p:cNvGraphicFramePr>
          <p:nvPr>
            <p:ph idx="1"/>
            <p:extLst>
              <p:ext uri="{D42A27DB-BD31-4B8C-83A1-F6EECF244321}">
                <p14:modId xmlns:p14="http://schemas.microsoft.com/office/powerpoint/2010/main" val="483469590"/>
              </p:ext>
            </p:extLst>
          </p:nvPr>
        </p:nvGraphicFramePr>
        <p:xfrm>
          <a:off x="617874" y="1546770"/>
          <a:ext cx="5122529" cy="41459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xmlns="" id="{7CBE5B69-5F42-49E9-856E-BC4F0A2223F6}"/>
              </a:ext>
            </a:extLst>
          </p:cNvPr>
          <p:cNvGraphicFramePr>
            <a:graphicFrameLocks/>
          </p:cNvGraphicFramePr>
          <p:nvPr>
            <p:extLst>
              <p:ext uri="{D42A27DB-BD31-4B8C-83A1-F6EECF244321}">
                <p14:modId xmlns:p14="http://schemas.microsoft.com/office/powerpoint/2010/main" val="1849288750"/>
              </p:ext>
            </p:extLst>
          </p:nvPr>
        </p:nvGraphicFramePr>
        <p:xfrm>
          <a:off x="6200596" y="1546770"/>
          <a:ext cx="5619829" cy="414597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xmlns="" id="{7BFF2B40-ED67-4311-8F8D-D8D4BF761AD4}"/>
              </a:ext>
            </a:extLst>
          </p:cNvPr>
          <p:cNvSpPr txBox="1"/>
          <p:nvPr/>
        </p:nvSpPr>
        <p:spPr>
          <a:xfrm>
            <a:off x="1538575" y="5873703"/>
            <a:ext cx="3752585" cy="409324"/>
          </a:xfrm>
          <a:prstGeom prst="rect">
            <a:avLst/>
          </a:prstGeom>
          <a:noFill/>
        </p:spPr>
        <p:txBody>
          <a:bodyPr wrap="square" lIns="124364" tIns="62183" rIns="124364" bIns="62183" rtlCol="0">
            <a:spAutoFit/>
          </a:bodyPr>
          <a:lstStyle/>
          <a:p>
            <a:pPr defTabSz="932727"/>
            <a:r>
              <a:rPr lang="en-IN" dirty="0">
                <a:solidFill>
                  <a:prstClr val="black"/>
                </a:solidFill>
              </a:rPr>
              <a:t>* </a:t>
            </a:r>
            <a:r>
              <a:rPr lang="en-IN" b="1" i="1" dirty="0">
                <a:solidFill>
                  <a:prstClr val="black"/>
                </a:solidFill>
              </a:rPr>
              <a:t>Inflation @ 6% p.a.</a:t>
            </a:r>
          </a:p>
        </p:txBody>
      </p:sp>
      <p:sp>
        <p:nvSpPr>
          <p:cNvPr id="10" name="object 18"/>
          <p:cNvSpPr txBox="1"/>
          <p:nvPr/>
        </p:nvSpPr>
        <p:spPr>
          <a:xfrm>
            <a:off x="5291159" y="5780528"/>
            <a:ext cx="6805054" cy="630135"/>
          </a:xfrm>
          <a:prstGeom prst="rect">
            <a:avLst/>
          </a:prstGeom>
        </p:spPr>
        <p:txBody>
          <a:bodyPr vert="horz" wrap="square" lIns="0" tIns="16409" rIns="0" bIns="0" rtlCol="0">
            <a:spAutoFit/>
          </a:bodyPr>
          <a:lstStyle/>
          <a:p>
            <a:pPr marL="17273" marR="6908" algn="just" defTabSz="932727">
              <a:lnSpc>
                <a:spcPct val="113999"/>
              </a:lnSpc>
              <a:spcBef>
                <a:spcPts val="129"/>
              </a:spcBef>
            </a:pPr>
            <a:r>
              <a:rPr spc="-7" dirty="0">
                <a:solidFill>
                  <a:prstClr val="black"/>
                </a:solidFill>
                <a:cs typeface="Calibri"/>
              </a:rPr>
              <a:t>What we see </a:t>
            </a:r>
            <a:r>
              <a:rPr dirty="0">
                <a:solidFill>
                  <a:prstClr val="black"/>
                </a:solidFill>
                <a:cs typeface="Calibri"/>
              </a:rPr>
              <a:t>on </a:t>
            </a:r>
            <a:r>
              <a:rPr spc="-14" dirty="0">
                <a:solidFill>
                  <a:prstClr val="black"/>
                </a:solidFill>
                <a:cs typeface="Calibri"/>
              </a:rPr>
              <a:t>our  passbook </a:t>
            </a:r>
            <a:r>
              <a:rPr dirty="0">
                <a:solidFill>
                  <a:prstClr val="black"/>
                </a:solidFill>
                <a:cs typeface="Calibri"/>
              </a:rPr>
              <a:t>is </a:t>
            </a:r>
            <a:r>
              <a:rPr spc="-7" dirty="0">
                <a:solidFill>
                  <a:prstClr val="black"/>
                </a:solidFill>
                <a:cs typeface="Calibri"/>
              </a:rPr>
              <a:t>called  nominal rate of interest.  An </a:t>
            </a:r>
            <a:r>
              <a:rPr spc="-14" dirty="0">
                <a:solidFill>
                  <a:prstClr val="black"/>
                </a:solidFill>
                <a:cs typeface="Calibri"/>
              </a:rPr>
              <a:t>investor </a:t>
            </a:r>
            <a:r>
              <a:rPr spc="-7" dirty="0">
                <a:solidFill>
                  <a:prstClr val="black"/>
                </a:solidFill>
                <a:cs typeface="Calibri"/>
              </a:rPr>
              <a:t>must look at  real rate of interest  (nominal-inflation).</a:t>
            </a:r>
            <a:endParaRPr dirty="0">
              <a:solidFill>
                <a:prstClr val="black"/>
              </a:solidFill>
              <a:cs typeface="Calibri"/>
            </a:endParaRPr>
          </a:p>
        </p:txBody>
      </p:sp>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11</a:t>
            </a:fld>
            <a:endParaRPr lang="en-US">
              <a:solidFill>
                <a:prstClr val="white"/>
              </a:solidFill>
            </a:endParaRPr>
          </a:p>
        </p:txBody>
      </p:sp>
      <p:cxnSp>
        <p:nvCxnSpPr>
          <p:cNvPr id="11" name="Straight Connector 10">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 xmlns:a16="http://schemas.microsoft.com/office/drawing/2014/main" id="{D8B36E06-B914-494C-B15F-C8B64E1C98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13" name="Straight Connector 12">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 xmlns:a16="http://schemas.microsoft.com/office/drawing/2014/main" id="{0C14ACCB-895D-4A6F-9378-EC5BBD15C8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1748202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70DEF-89D1-4532-A3E0-18534A1D01BD}"/>
              </a:ext>
            </a:extLst>
          </p:cNvPr>
          <p:cNvSpPr>
            <a:spLocks noGrp="1"/>
          </p:cNvSpPr>
          <p:nvPr>
            <p:ph type="title"/>
          </p:nvPr>
        </p:nvSpPr>
        <p:spPr>
          <a:xfrm>
            <a:off x="486595" y="353138"/>
            <a:ext cx="10558046" cy="687177"/>
          </a:xfrm>
        </p:spPr>
        <p:txBody>
          <a:bodyPr/>
          <a:lstStyle/>
          <a:p>
            <a:pPr algn="ctr"/>
            <a:r>
              <a:rPr lang="en-IN" dirty="0">
                <a:solidFill>
                  <a:srgbClr val="002060"/>
                </a:solidFill>
                <a:latin typeface="Georgia" panose="02040502050405020303" pitchFamily="18" charset="0"/>
              </a:rPr>
              <a:t>BANKING</a:t>
            </a:r>
            <a:endParaRPr lang="en-IN" dirty="0"/>
          </a:p>
        </p:txBody>
      </p:sp>
      <p:sp>
        <p:nvSpPr>
          <p:cNvPr id="132" name="TextBox 131">
            <a:extLst>
              <a:ext uri="{FF2B5EF4-FFF2-40B4-BE49-F238E27FC236}">
                <a16:creationId xmlns:a16="http://schemas.microsoft.com/office/drawing/2014/main" xmlns="" id="{F31DF18B-A3E7-4353-A007-10E22119DA30}"/>
              </a:ext>
            </a:extLst>
          </p:cNvPr>
          <p:cNvSpPr txBox="1"/>
          <p:nvPr/>
        </p:nvSpPr>
        <p:spPr>
          <a:xfrm>
            <a:off x="2987589" y="2366218"/>
            <a:ext cx="3721335" cy="890071"/>
          </a:xfrm>
          <a:prstGeom prst="rect">
            <a:avLst/>
          </a:prstGeom>
          <a:noFill/>
        </p:spPr>
        <p:txBody>
          <a:bodyPr wrap="square" lIns="124364" tIns="62183" rIns="124364" bIns="62183" rtlCol="0" anchor="t">
            <a:noAutofit/>
          </a:bodyPr>
          <a:lstStyle/>
          <a:p>
            <a:pPr defTabSz="932727">
              <a:defRPr/>
            </a:pPr>
            <a:r>
              <a:rPr lang="en-IN" b="1" kern="0" dirty="0">
                <a:solidFill>
                  <a:srgbClr val="464646"/>
                </a:solidFill>
              </a:rPr>
              <a:t>Secure Money</a:t>
            </a:r>
          </a:p>
          <a:p>
            <a:pPr defTabSz="932727">
              <a:defRPr/>
            </a:pPr>
            <a:r>
              <a:rPr lang="en-US" b="1" kern="0" dirty="0">
                <a:solidFill>
                  <a:srgbClr val="464646"/>
                </a:solidFill>
              </a:rPr>
              <a:t>Earn Interest</a:t>
            </a:r>
            <a:endParaRPr lang="en-IN" kern="0" dirty="0">
              <a:solidFill>
                <a:sysClr val="windowText" lastClr="000000"/>
              </a:solidFill>
            </a:endParaRPr>
          </a:p>
        </p:txBody>
      </p:sp>
      <p:sp>
        <p:nvSpPr>
          <p:cNvPr id="136" name="TextBox 135">
            <a:extLst>
              <a:ext uri="{FF2B5EF4-FFF2-40B4-BE49-F238E27FC236}">
                <a16:creationId xmlns:a16="http://schemas.microsoft.com/office/drawing/2014/main" xmlns="" id="{1316AC4E-E622-47DC-8A34-505BFE63CA37}"/>
              </a:ext>
            </a:extLst>
          </p:cNvPr>
          <p:cNvSpPr txBox="1"/>
          <p:nvPr/>
        </p:nvSpPr>
        <p:spPr>
          <a:xfrm>
            <a:off x="2012726" y="4789064"/>
            <a:ext cx="3048515" cy="689399"/>
          </a:xfrm>
          <a:prstGeom prst="rect">
            <a:avLst/>
          </a:prstGeom>
          <a:noFill/>
        </p:spPr>
        <p:txBody>
          <a:bodyPr wrap="square" lIns="124364" tIns="62183" rIns="124364" bIns="62183" rtlCol="0" anchor="ctr">
            <a:spAutoFit/>
          </a:bodyPr>
          <a:lstStyle/>
          <a:p>
            <a:pPr algn="ctr" defTabSz="932727">
              <a:defRPr/>
            </a:pPr>
            <a:r>
              <a:rPr lang="en-IN" b="1" kern="0" dirty="0">
                <a:solidFill>
                  <a:srgbClr val="39639D"/>
                </a:solidFill>
              </a:rPr>
              <a:t>Avoid Risk of Chit Funds, </a:t>
            </a:r>
            <a:r>
              <a:rPr lang="en-IN" b="1" kern="0" dirty="0" err="1">
                <a:solidFill>
                  <a:srgbClr val="39639D"/>
                </a:solidFill>
              </a:rPr>
              <a:t>Sahukars</a:t>
            </a:r>
            <a:endParaRPr lang="en-IN" kern="0" dirty="0">
              <a:solidFill>
                <a:sysClr val="windowText" lastClr="000000"/>
              </a:solidFill>
            </a:endParaRPr>
          </a:p>
        </p:txBody>
      </p:sp>
      <p:sp>
        <p:nvSpPr>
          <p:cNvPr id="134" name="TextBox 133">
            <a:extLst>
              <a:ext uri="{FF2B5EF4-FFF2-40B4-BE49-F238E27FC236}">
                <a16:creationId xmlns:a16="http://schemas.microsoft.com/office/drawing/2014/main" xmlns="" id="{B09F9C26-A7BA-4F18-83C6-B2F3BCAA3EC9}"/>
              </a:ext>
            </a:extLst>
          </p:cNvPr>
          <p:cNvSpPr txBox="1"/>
          <p:nvPr/>
        </p:nvSpPr>
        <p:spPr>
          <a:xfrm>
            <a:off x="4361916" y="1925392"/>
            <a:ext cx="3721335" cy="409324"/>
          </a:xfrm>
          <a:prstGeom prst="rect">
            <a:avLst/>
          </a:prstGeom>
          <a:noFill/>
        </p:spPr>
        <p:txBody>
          <a:bodyPr wrap="square" lIns="124364" tIns="62183" rIns="124364" bIns="62183" rtlCol="0" anchor="ctr">
            <a:spAutoFit/>
          </a:bodyPr>
          <a:lstStyle/>
          <a:p>
            <a:pPr algn="r" defTabSz="932727">
              <a:defRPr/>
            </a:pPr>
            <a:r>
              <a:rPr lang="en-IN" b="1" kern="0" dirty="0">
                <a:solidFill>
                  <a:srgbClr val="2DA2BF"/>
                </a:solidFill>
              </a:rPr>
              <a:t>Credit/Loans</a:t>
            </a:r>
            <a:endParaRPr lang="en-IN" kern="0" dirty="0">
              <a:solidFill>
                <a:sysClr val="windowText" lastClr="000000"/>
              </a:solidFill>
            </a:endParaRPr>
          </a:p>
        </p:txBody>
      </p:sp>
      <p:sp>
        <p:nvSpPr>
          <p:cNvPr id="27" name="TextBox 26">
            <a:extLst>
              <a:ext uri="{FF2B5EF4-FFF2-40B4-BE49-F238E27FC236}">
                <a16:creationId xmlns:a16="http://schemas.microsoft.com/office/drawing/2014/main" xmlns="" id="{89EFD1E7-23EE-4A64-82AD-BC54BDD85D75}"/>
              </a:ext>
            </a:extLst>
          </p:cNvPr>
          <p:cNvSpPr txBox="1"/>
          <p:nvPr/>
        </p:nvSpPr>
        <p:spPr>
          <a:xfrm>
            <a:off x="7631082" y="5094022"/>
            <a:ext cx="1933176" cy="689399"/>
          </a:xfrm>
          <a:prstGeom prst="rect">
            <a:avLst/>
          </a:prstGeom>
          <a:noFill/>
        </p:spPr>
        <p:txBody>
          <a:bodyPr wrap="square" lIns="124364" tIns="62183" rIns="124364" bIns="62183" rtlCol="0" anchor="ctr">
            <a:spAutoFit/>
          </a:bodyPr>
          <a:lstStyle/>
          <a:p>
            <a:pPr algn="r" defTabSz="932727">
              <a:defRPr/>
            </a:pPr>
            <a:r>
              <a:rPr lang="en-IN" b="1" kern="0" dirty="0">
                <a:solidFill>
                  <a:srgbClr val="EB641B"/>
                </a:solidFill>
              </a:rPr>
              <a:t>Inculcate Habit of Saving</a:t>
            </a:r>
            <a:endParaRPr lang="en-IN" kern="0" dirty="0">
              <a:solidFill>
                <a:sysClr val="windowText" lastClr="000000"/>
              </a:solidFill>
            </a:endParaRPr>
          </a:p>
        </p:txBody>
      </p:sp>
      <p:sp>
        <p:nvSpPr>
          <p:cNvPr id="13" name="Freeform: Shape 12">
            <a:extLst>
              <a:ext uri="{FF2B5EF4-FFF2-40B4-BE49-F238E27FC236}">
                <a16:creationId xmlns:a16="http://schemas.microsoft.com/office/drawing/2014/main" xmlns="" id="{973F8C74-CA18-4ABE-AD4A-3C8EDA071A8C}"/>
              </a:ext>
            </a:extLst>
          </p:cNvPr>
          <p:cNvSpPr/>
          <p:nvPr/>
        </p:nvSpPr>
        <p:spPr>
          <a:xfrm rot="1598034">
            <a:off x="6351680" y="2925370"/>
            <a:ext cx="1478596" cy="1546283"/>
          </a:xfrm>
          <a:custGeom>
            <a:avLst/>
            <a:gdLst>
              <a:gd name="connsiteX0" fmla="*/ 457201 w 914401"/>
              <a:gd name="connsiteY0" fmla="*/ 914400 h 914400"/>
              <a:gd name="connsiteX1" fmla="*/ 457200 w 914401"/>
              <a:gd name="connsiteY1" fmla="*/ 914400 h 914400"/>
              <a:gd name="connsiteX2" fmla="*/ 1 w 914401"/>
              <a:gd name="connsiteY2" fmla="*/ 914400 h 914400"/>
              <a:gd name="connsiteX3" fmla="*/ 1 w 914401"/>
              <a:gd name="connsiteY3" fmla="*/ 457210 h 914400"/>
              <a:gd name="connsiteX4" fmla="*/ 0 w 914401"/>
              <a:gd name="connsiteY4" fmla="*/ 457200 h 914400"/>
              <a:gd name="connsiteX5" fmla="*/ 457200 w 914401"/>
              <a:gd name="connsiteY5" fmla="*/ 0 h 914400"/>
              <a:gd name="connsiteX6" fmla="*/ 457201 w 914401"/>
              <a:gd name="connsiteY6" fmla="*/ 0 h 914400"/>
              <a:gd name="connsiteX7" fmla="*/ 914400 w 914401"/>
              <a:gd name="connsiteY7" fmla="*/ 0 h 914400"/>
              <a:gd name="connsiteX8" fmla="*/ 914400 w 914401"/>
              <a:gd name="connsiteY8" fmla="*/ 457190 h 914400"/>
              <a:gd name="connsiteX9" fmla="*/ 914401 w 914401"/>
              <a:gd name="connsiteY9" fmla="*/ 457200 h 914400"/>
              <a:gd name="connsiteX10" fmla="*/ 457201 w 914401"/>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1" h="914400">
                <a:moveTo>
                  <a:pt x="457201" y="914400"/>
                </a:moveTo>
                <a:lnTo>
                  <a:pt x="457200" y="914400"/>
                </a:lnTo>
                <a:lnTo>
                  <a:pt x="1" y="914400"/>
                </a:lnTo>
                <a:lnTo>
                  <a:pt x="1" y="457210"/>
                </a:lnTo>
                <a:lnTo>
                  <a:pt x="0" y="457200"/>
                </a:lnTo>
                <a:cubicBezTo>
                  <a:pt x="0" y="204695"/>
                  <a:pt x="204695" y="0"/>
                  <a:pt x="457200" y="0"/>
                </a:cubicBezTo>
                <a:lnTo>
                  <a:pt x="457201" y="0"/>
                </a:lnTo>
                <a:lnTo>
                  <a:pt x="914400" y="0"/>
                </a:lnTo>
                <a:lnTo>
                  <a:pt x="914400" y="457190"/>
                </a:lnTo>
                <a:lnTo>
                  <a:pt x="914401" y="457200"/>
                </a:lnTo>
                <a:cubicBezTo>
                  <a:pt x="914401" y="709705"/>
                  <a:pt x="709706" y="914400"/>
                  <a:pt x="457201" y="914400"/>
                </a:cubicBezTo>
                <a:close/>
              </a:path>
            </a:pathLst>
          </a:custGeom>
          <a:solidFill>
            <a:schemeClr val="accent2">
              <a:lumMod val="20000"/>
              <a:lumOff val="8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72" tIns="46635" rIns="93272" bIns="46635" numCol="1" spcCol="0" rtlCol="0" fromWordArt="0" anchor="ctr" anchorCtr="0" forceAA="0" compatLnSpc="1">
            <a:prstTxWarp prst="textNoShape">
              <a:avLst/>
            </a:prstTxWarp>
            <a:noAutofit/>
          </a:bodyPr>
          <a:lstStyle/>
          <a:p>
            <a:pPr algn="ctr" defTabSz="932727">
              <a:defRPr/>
            </a:pPr>
            <a:endParaRPr lang="en-IN" dirty="0">
              <a:solidFill>
                <a:prstClr val="white"/>
              </a:solidFill>
            </a:endParaRPr>
          </a:p>
        </p:txBody>
      </p:sp>
      <p:sp>
        <p:nvSpPr>
          <p:cNvPr id="14" name="Freeform: Shape 13">
            <a:extLst>
              <a:ext uri="{FF2B5EF4-FFF2-40B4-BE49-F238E27FC236}">
                <a16:creationId xmlns:a16="http://schemas.microsoft.com/office/drawing/2014/main" xmlns="" id="{24FE6105-E34B-449D-BAD9-1DA3282B7915}"/>
              </a:ext>
            </a:extLst>
          </p:cNvPr>
          <p:cNvSpPr/>
          <p:nvPr/>
        </p:nvSpPr>
        <p:spPr>
          <a:xfrm rot="5918034">
            <a:off x="5947939" y="4176500"/>
            <a:ext cx="1546285" cy="1478595"/>
          </a:xfrm>
          <a:custGeom>
            <a:avLst/>
            <a:gdLst>
              <a:gd name="connsiteX0" fmla="*/ 457201 w 914401"/>
              <a:gd name="connsiteY0" fmla="*/ 914400 h 914400"/>
              <a:gd name="connsiteX1" fmla="*/ 457200 w 914401"/>
              <a:gd name="connsiteY1" fmla="*/ 914400 h 914400"/>
              <a:gd name="connsiteX2" fmla="*/ 1 w 914401"/>
              <a:gd name="connsiteY2" fmla="*/ 914400 h 914400"/>
              <a:gd name="connsiteX3" fmla="*/ 1 w 914401"/>
              <a:gd name="connsiteY3" fmla="*/ 457210 h 914400"/>
              <a:gd name="connsiteX4" fmla="*/ 0 w 914401"/>
              <a:gd name="connsiteY4" fmla="*/ 457200 h 914400"/>
              <a:gd name="connsiteX5" fmla="*/ 457200 w 914401"/>
              <a:gd name="connsiteY5" fmla="*/ 0 h 914400"/>
              <a:gd name="connsiteX6" fmla="*/ 457201 w 914401"/>
              <a:gd name="connsiteY6" fmla="*/ 0 h 914400"/>
              <a:gd name="connsiteX7" fmla="*/ 914400 w 914401"/>
              <a:gd name="connsiteY7" fmla="*/ 0 h 914400"/>
              <a:gd name="connsiteX8" fmla="*/ 914400 w 914401"/>
              <a:gd name="connsiteY8" fmla="*/ 457190 h 914400"/>
              <a:gd name="connsiteX9" fmla="*/ 914401 w 914401"/>
              <a:gd name="connsiteY9" fmla="*/ 457200 h 914400"/>
              <a:gd name="connsiteX10" fmla="*/ 457201 w 914401"/>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1" h="914400">
                <a:moveTo>
                  <a:pt x="457201" y="914400"/>
                </a:moveTo>
                <a:lnTo>
                  <a:pt x="457200" y="914400"/>
                </a:lnTo>
                <a:lnTo>
                  <a:pt x="1" y="914400"/>
                </a:lnTo>
                <a:lnTo>
                  <a:pt x="1" y="457210"/>
                </a:lnTo>
                <a:lnTo>
                  <a:pt x="0" y="457200"/>
                </a:lnTo>
                <a:cubicBezTo>
                  <a:pt x="0" y="204695"/>
                  <a:pt x="204695" y="0"/>
                  <a:pt x="457200" y="0"/>
                </a:cubicBezTo>
                <a:lnTo>
                  <a:pt x="457201" y="0"/>
                </a:lnTo>
                <a:lnTo>
                  <a:pt x="914400" y="0"/>
                </a:lnTo>
                <a:lnTo>
                  <a:pt x="914400" y="457190"/>
                </a:lnTo>
                <a:lnTo>
                  <a:pt x="914401" y="457200"/>
                </a:lnTo>
                <a:cubicBezTo>
                  <a:pt x="914401" y="709705"/>
                  <a:pt x="709706" y="914400"/>
                  <a:pt x="457201" y="914400"/>
                </a:cubicBezTo>
                <a:close/>
              </a:path>
            </a:pathLst>
          </a:cu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72" tIns="46635" rIns="93272" bIns="46635" numCol="1" spcCol="0" rtlCol="0" fromWordArt="0" anchor="ctr" anchorCtr="0" forceAA="0" compatLnSpc="1">
            <a:prstTxWarp prst="textNoShape">
              <a:avLst/>
            </a:prstTxWarp>
            <a:noAutofit/>
          </a:bodyPr>
          <a:lstStyle/>
          <a:p>
            <a:pPr algn="ctr" defTabSz="932727">
              <a:defRPr/>
            </a:pPr>
            <a:endParaRPr lang="en-IN" dirty="0">
              <a:solidFill>
                <a:prstClr val="white"/>
              </a:solidFill>
            </a:endParaRPr>
          </a:p>
        </p:txBody>
      </p:sp>
      <p:sp>
        <p:nvSpPr>
          <p:cNvPr id="15" name="Freeform: Shape 14">
            <a:extLst>
              <a:ext uri="{FF2B5EF4-FFF2-40B4-BE49-F238E27FC236}">
                <a16:creationId xmlns:a16="http://schemas.microsoft.com/office/drawing/2014/main" xmlns="" id="{6E272085-57FE-47D1-A9F2-0975BAA28AE6}"/>
              </a:ext>
            </a:extLst>
          </p:cNvPr>
          <p:cNvSpPr/>
          <p:nvPr/>
        </p:nvSpPr>
        <p:spPr>
          <a:xfrm rot="10238034">
            <a:off x="4740729" y="4150870"/>
            <a:ext cx="1478596" cy="1546283"/>
          </a:xfrm>
          <a:custGeom>
            <a:avLst/>
            <a:gdLst>
              <a:gd name="connsiteX0" fmla="*/ 457201 w 914401"/>
              <a:gd name="connsiteY0" fmla="*/ 914400 h 914400"/>
              <a:gd name="connsiteX1" fmla="*/ 457200 w 914401"/>
              <a:gd name="connsiteY1" fmla="*/ 914400 h 914400"/>
              <a:gd name="connsiteX2" fmla="*/ 1 w 914401"/>
              <a:gd name="connsiteY2" fmla="*/ 914400 h 914400"/>
              <a:gd name="connsiteX3" fmla="*/ 1 w 914401"/>
              <a:gd name="connsiteY3" fmla="*/ 457210 h 914400"/>
              <a:gd name="connsiteX4" fmla="*/ 0 w 914401"/>
              <a:gd name="connsiteY4" fmla="*/ 457200 h 914400"/>
              <a:gd name="connsiteX5" fmla="*/ 457200 w 914401"/>
              <a:gd name="connsiteY5" fmla="*/ 0 h 914400"/>
              <a:gd name="connsiteX6" fmla="*/ 457201 w 914401"/>
              <a:gd name="connsiteY6" fmla="*/ 0 h 914400"/>
              <a:gd name="connsiteX7" fmla="*/ 914400 w 914401"/>
              <a:gd name="connsiteY7" fmla="*/ 0 h 914400"/>
              <a:gd name="connsiteX8" fmla="*/ 914400 w 914401"/>
              <a:gd name="connsiteY8" fmla="*/ 457190 h 914400"/>
              <a:gd name="connsiteX9" fmla="*/ 914401 w 914401"/>
              <a:gd name="connsiteY9" fmla="*/ 457200 h 914400"/>
              <a:gd name="connsiteX10" fmla="*/ 457201 w 914401"/>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1" h="914400">
                <a:moveTo>
                  <a:pt x="457201" y="914400"/>
                </a:moveTo>
                <a:lnTo>
                  <a:pt x="457200" y="914400"/>
                </a:lnTo>
                <a:lnTo>
                  <a:pt x="1" y="914400"/>
                </a:lnTo>
                <a:lnTo>
                  <a:pt x="1" y="457210"/>
                </a:lnTo>
                <a:lnTo>
                  <a:pt x="0" y="457200"/>
                </a:lnTo>
                <a:cubicBezTo>
                  <a:pt x="0" y="204695"/>
                  <a:pt x="204695" y="0"/>
                  <a:pt x="457200" y="0"/>
                </a:cubicBezTo>
                <a:lnTo>
                  <a:pt x="457201" y="0"/>
                </a:lnTo>
                <a:lnTo>
                  <a:pt x="914400" y="0"/>
                </a:lnTo>
                <a:lnTo>
                  <a:pt x="914400" y="457190"/>
                </a:lnTo>
                <a:lnTo>
                  <a:pt x="914401" y="457200"/>
                </a:lnTo>
                <a:cubicBezTo>
                  <a:pt x="914401" y="709705"/>
                  <a:pt x="709706" y="914400"/>
                  <a:pt x="457201" y="914400"/>
                </a:cubicBezTo>
                <a:close/>
              </a:path>
            </a:pathLst>
          </a:custGeom>
          <a:solidFill>
            <a:schemeClr val="accent4">
              <a:lumMod val="20000"/>
              <a:lumOff val="80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72" tIns="46635" rIns="93272" bIns="46635" numCol="1" spcCol="0" rtlCol="0" fromWordArt="0" anchor="ctr" anchorCtr="0" forceAA="0" compatLnSpc="1">
            <a:prstTxWarp prst="textNoShape">
              <a:avLst/>
            </a:prstTxWarp>
            <a:noAutofit/>
          </a:bodyPr>
          <a:lstStyle/>
          <a:p>
            <a:pPr algn="ctr" defTabSz="932727">
              <a:defRPr/>
            </a:pPr>
            <a:endParaRPr lang="en-IN" dirty="0">
              <a:solidFill>
                <a:prstClr val="white"/>
              </a:solidFill>
            </a:endParaRPr>
          </a:p>
        </p:txBody>
      </p:sp>
      <p:sp>
        <p:nvSpPr>
          <p:cNvPr id="16" name="Freeform: Shape 15">
            <a:extLst>
              <a:ext uri="{FF2B5EF4-FFF2-40B4-BE49-F238E27FC236}">
                <a16:creationId xmlns:a16="http://schemas.microsoft.com/office/drawing/2014/main" xmlns="" id="{934DB6C6-25B3-49AE-B506-813D2904207E}"/>
              </a:ext>
            </a:extLst>
          </p:cNvPr>
          <p:cNvSpPr/>
          <p:nvPr/>
        </p:nvSpPr>
        <p:spPr>
          <a:xfrm rot="14558034">
            <a:off x="4329277" y="2963533"/>
            <a:ext cx="1546285" cy="1478595"/>
          </a:xfrm>
          <a:custGeom>
            <a:avLst/>
            <a:gdLst>
              <a:gd name="connsiteX0" fmla="*/ 457201 w 914401"/>
              <a:gd name="connsiteY0" fmla="*/ 914400 h 914400"/>
              <a:gd name="connsiteX1" fmla="*/ 457200 w 914401"/>
              <a:gd name="connsiteY1" fmla="*/ 914400 h 914400"/>
              <a:gd name="connsiteX2" fmla="*/ 1 w 914401"/>
              <a:gd name="connsiteY2" fmla="*/ 914400 h 914400"/>
              <a:gd name="connsiteX3" fmla="*/ 1 w 914401"/>
              <a:gd name="connsiteY3" fmla="*/ 457210 h 914400"/>
              <a:gd name="connsiteX4" fmla="*/ 0 w 914401"/>
              <a:gd name="connsiteY4" fmla="*/ 457200 h 914400"/>
              <a:gd name="connsiteX5" fmla="*/ 457200 w 914401"/>
              <a:gd name="connsiteY5" fmla="*/ 0 h 914400"/>
              <a:gd name="connsiteX6" fmla="*/ 457201 w 914401"/>
              <a:gd name="connsiteY6" fmla="*/ 0 h 914400"/>
              <a:gd name="connsiteX7" fmla="*/ 914400 w 914401"/>
              <a:gd name="connsiteY7" fmla="*/ 0 h 914400"/>
              <a:gd name="connsiteX8" fmla="*/ 914400 w 914401"/>
              <a:gd name="connsiteY8" fmla="*/ 457190 h 914400"/>
              <a:gd name="connsiteX9" fmla="*/ 914401 w 914401"/>
              <a:gd name="connsiteY9" fmla="*/ 457200 h 914400"/>
              <a:gd name="connsiteX10" fmla="*/ 457201 w 914401"/>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1" h="914400">
                <a:moveTo>
                  <a:pt x="457201" y="914400"/>
                </a:moveTo>
                <a:lnTo>
                  <a:pt x="457200" y="914400"/>
                </a:lnTo>
                <a:lnTo>
                  <a:pt x="1" y="914400"/>
                </a:lnTo>
                <a:lnTo>
                  <a:pt x="1" y="457210"/>
                </a:lnTo>
                <a:lnTo>
                  <a:pt x="0" y="457200"/>
                </a:lnTo>
                <a:cubicBezTo>
                  <a:pt x="0" y="204695"/>
                  <a:pt x="204695" y="0"/>
                  <a:pt x="457200" y="0"/>
                </a:cubicBezTo>
                <a:lnTo>
                  <a:pt x="457201" y="0"/>
                </a:lnTo>
                <a:lnTo>
                  <a:pt x="914400" y="0"/>
                </a:lnTo>
                <a:lnTo>
                  <a:pt x="914400" y="457190"/>
                </a:lnTo>
                <a:lnTo>
                  <a:pt x="914401" y="457200"/>
                </a:lnTo>
                <a:cubicBezTo>
                  <a:pt x="914401" y="709705"/>
                  <a:pt x="709706" y="914400"/>
                  <a:pt x="457201" y="914400"/>
                </a:cubicBezTo>
                <a:close/>
              </a:path>
            </a:pathLst>
          </a:custGeom>
          <a:solidFill>
            <a:schemeClr val="tx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72" tIns="46635" rIns="93272" bIns="46635" numCol="1" spcCol="0" rtlCol="0" fromWordArt="0" anchor="ctr" anchorCtr="0" forceAA="0" compatLnSpc="1">
            <a:prstTxWarp prst="textNoShape">
              <a:avLst/>
            </a:prstTxWarp>
            <a:noAutofit/>
          </a:bodyPr>
          <a:lstStyle/>
          <a:p>
            <a:pPr algn="ctr" defTabSz="932727">
              <a:defRPr/>
            </a:pPr>
            <a:endParaRPr lang="en-IN" dirty="0">
              <a:solidFill>
                <a:prstClr val="white"/>
              </a:solidFill>
            </a:endParaRPr>
          </a:p>
        </p:txBody>
      </p:sp>
      <p:sp>
        <p:nvSpPr>
          <p:cNvPr id="17" name="Freeform: Shape 16">
            <a:extLst>
              <a:ext uri="{FF2B5EF4-FFF2-40B4-BE49-F238E27FC236}">
                <a16:creationId xmlns:a16="http://schemas.microsoft.com/office/drawing/2014/main" xmlns="" id="{85C1CD17-BBF7-4CC3-AD2B-FEDF1129B230}"/>
              </a:ext>
            </a:extLst>
          </p:cNvPr>
          <p:cNvSpPr/>
          <p:nvPr/>
        </p:nvSpPr>
        <p:spPr>
          <a:xfrm rot="18998034">
            <a:off x="5386093" y="2171309"/>
            <a:ext cx="1478596" cy="1546283"/>
          </a:xfrm>
          <a:custGeom>
            <a:avLst/>
            <a:gdLst>
              <a:gd name="connsiteX0" fmla="*/ 457201 w 914401"/>
              <a:gd name="connsiteY0" fmla="*/ 914400 h 914400"/>
              <a:gd name="connsiteX1" fmla="*/ 457200 w 914401"/>
              <a:gd name="connsiteY1" fmla="*/ 914400 h 914400"/>
              <a:gd name="connsiteX2" fmla="*/ 1 w 914401"/>
              <a:gd name="connsiteY2" fmla="*/ 914400 h 914400"/>
              <a:gd name="connsiteX3" fmla="*/ 1 w 914401"/>
              <a:gd name="connsiteY3" fmla="*/ 457210 h 914400"/>
              <a:gd name="connsiteX4" fmla="*/ 0 w 914401"/>
              <a:gd name="connsiteY4" fmla="*/ 457200 h 914400"/>
              <a:gd name="connsiteX5" fmla="*/ 457200 w 914401"/>
              <a:gd name="connsiteY5" fmla="*/ 0 h 914400"/>
              <a:gd name="connsiteX6" fmla="*/ 457201 w 914401"/>
              <a:gd name="connsiteY6" fmla="*/ 0 h 914400"/>
              <a:gd name="connsiteX7" fmla="*/ 914400 w 914401"/>
              <a:gd name="connsiteY7" fmla="*/ 0 h 914400"/>
              <a:gd name="connsiteX8" fmla="*/ 914400 w 914401"/>
              <a:gd name="connsiteY8" fmla="*/ 457190 h 914400"/>
              <a:gd name="connsiteX9" fmla="*/ 914401 w 914401"/>
              <a:gd name="connsiteY9" fmla="*/ 457200 h 914400"/>
              <a:gd name="connsiteX10" fmla="*/ 457201 w 914401"/>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1" h="914400">
                <a:moveTo>
                  <a:pt x="457201" y="914400"/>
                </a:moveTo>
                <a:lnTo>
                  <a:pt x="457200" y="914400"/>
                </a:lnTo>
                <a:lnTo>
                  <a:pt x="1" y="914400"/>
                </a:lnTo>
                <a:lnTo>
                  <a:pt x="1" y="457210"/>
                </a:lnTo>
                <a:lnTo>
                  <a:pt x="0" y="457200"/>
                </a:lnTo>
                <a:cubicBezTo>
                  <a:pt x="0" y="204695"/>
                  <a:pt x="204695" y="0"/>
                  <a:pt x="457200" y="0"/>
                </a:cubicBezTo>
                <a:lnTo>
                  <a:pt x="457201" y="0"/>
                </a:lnTo>
                <a:lnTo>
                  <a:pt x="914400" y="0"/>
                </a:lnTo>
                <a:lnTo>
                  <a:pt x="914400" y="457190"/>
                </a:lnTo>
                <a:lnTo>
                  <a:pt x="914401" y="457200"/>
                </a:lnTo>
                <a:cubicBezTo>
                  <a:pt x="914401" y="709705"/>
                  <a:pt x="709706" y="914400"/>
                  <a:pt x="457201" y="914400"/>
                </a:cubicBezTo>
                <a:close/>
              </a:path>
            </a:pathLst>
          </a:custGeom>
          <a:solidFill>
            <a:schemeClr val="accent1">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72" tIns="46635" rIns="93272" bIns="46635" numCol="1" spcCol="0" rtlCol="0" fromWordArt="0" anchor="ctr" anchorCtr="0" forceAA="0" compatLnSpc="1">
            <a:prstTxWarp prst="textNoShape">
              <a:avLst/>
            </a:prstTxWarp>
            <a:noAutofit/>
          </a:bodyPr>
          <a:lstStyle/>
          <a:p>
            <a:pPr algn="ctr" defTabSz="932727">
              <a:defRPr/>
            </a:pPr>
            <a:endParaRPr lang="en-IN" dirty="0">
              <a:solidFill>
                <a:prstClr val="white"/>
              </a:solidFill>
            </a:endParaRPr>
          </a:p>
        </p:txBody>
      </p:sp>
      <p:sp>
        <p:nvSpPr>
          <p:cNvPr id="19" name="Oval 18">
            <a:extLst>
              <a:ext uri="{FF2B5EF4-FFF2-40B4-BE49-F238E27FC236}">
                <a16:creationId xmlns:a16="http://schemas.microsoft.com/office/drawing/2014/main" xmlns="" id="{DF88EA30-3C45-4F64-8900-475FAE05475D}"/>
              </a:ext>
            </a:extLst>
          </p:cNvPr>
          <p:cNvSpPr>
            <a:spLocks noChangeAspect="1"/>
          </p:cNvSpPr>
          <p:nvPr/>
        </p:nvSpPr>
        <p:spPr>
          <a:xfrm>
            <a:off x="5861489" y="3726235"/>
            <a:ext cx="518238" cy="541962"/>
          </a:xfrm>
          <a:prstGeom prst="ellipse">
            <a:avLst/>
          </a:prstGeom>
          <a:solidFill>
            <a:schemeClr val="tx1">
              <a:lumMod val="50000"/>
              <a:lumOff val="5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72" tIns="46635" rIns="93272" bIns="46635" numCol="1" spcCol="0" rtlCol="0" fromWordArt="0" anchor="ctr" anchorCtr="0" forceAA="0" compatLnSpc="1">
            <a:prstTxWarp prst="textNoShape">
              <a:avLst/>
            </a:prstTxWarp>
            <a:noAutofit/>
          </a:bodyPr>
          <a:lstStyle/>
          <a:p>
            <a:pPr algn="ctr" defTabSz="932727">
              <a:defRPr/>
            </a:pPr>
            <a:endParaRPr lang="en-IN" dirty="0">
              <a:solidFill>
                <a:prstClr val="white"/>
              </a:solidFill>
            </a:endParaRPr>
          </a:p>
        </p:txBody>
      </p:sp>
      <p:sp>
        <p:nvSpPr>
          <p:cNvPr id="135" name="TextBox 134">
            <a:extLst>
              <a:ext uri="{FF2B5EF4-FFF2-40B4-BE49-F238E27FC236}">
                <a16:creationId xmlns:a16="http://schemas.microsoft.com/office/drawing/2014/main" xmlns="" id="{87FC5E2C-2DF4-49EF-BF58-76FC1A835281}"/>
              </a:ext>
            </a:extLst>
          </p:cNvPr>
          <p:cNvSpPr txBox="1"/>
          <p:nvPr/>
        </p:nvSpPr>
        <p:spPr>
          <a:xfrm>
            <a:off x="7819171" y="3430319"/>
            <a:ext cx="3721335" cy="689399"/>
          </a:xfrm>
          <a:prstGeom prst="rect">
            <a:avLst/>
          </a:prstGeom>
          <a:noFill/>
        </p:spPr>
        <p:txBody>
          <a:bodyPr wrap="square" lIns="124364" tIns="62183" rIns="124364" bIns="62183" rtlCol="0" anchor="ctr">
            <a:spAutoFit/>
          </a:bodyPr>
          <a:lstStyle/>
          <a:p>
            <a:pPr algn="r" defTabSz="932727">
              <a:defRPr/>
            </a:pPr>
            <a:r>
              <a:rPr lang="en-US" b="1" kern="0" dirty="0">
                <a:solidFill>
                  <a:srgbClr val="DA1F28"/>
                </a:solidFill>
              </a:rPr>
              <a:t>Remittance using </a:t>
            </a:r>
            <a:r>
              <a:rPr lang="en-US" b="1" kern="0" dirty="0" err="1">
                <a:solidFill>
                  <a:srgbClr val="DA1F28"/>
                </a:solidFill>
              </a:rPr>
              <a:t>cheque</a:t>
            </a:r>
            <a:r>
              <a:rPr lang="en-US" b="1" kern="0" dirty="0">
                <a:solidFill>
                  <a:srgbClr val="DA1F28"/>
                </a:solidFill>
              </a:rPr>
              <a:t>, Demand Draft and other channels</a:t>
            </a:r>
            <a:endParaRPr lang="en-IN" kern="0" dirty="0">
              <a:solidFill>
                <a:sysClr val="windowText" lastClr="000000"/>
              </a:solidFill>
            </a:endParaRPr>
          </a:p>
        </p:txBody>
      </p:sp>
      <p:sp>
        <p:nvSpPr>
          <p:cNvPr id="95" name="Rectangle 94"/>
          <p:cNvSpPr/>
          <p:nvPr/>
        </p:nvSpPr>
        <p:spPr>
          <a:xfrm>
            <a:off x="192297" y="2080109"/>
            <a:ext cx="2194509" cy="2930012"/>
          </a:xfrm>
          <a:prstGeom prst="rect">
            <a:avLst/>
          </a:prstGeom>
          <a:ln w="12700">
            <a:solidFill>
              <a:schemeClr val="tx2"/>
            </a:solidFill>
          </a:ln>
        </p:spPr>
        <p:txBody>
          <a:bodyPr wrap="square" lIns="124364" tIns="62183" rIns="124364" bIns="62183">
            <a:spAutoFit/>
          </a:bodyPr>
          <a:lstStyle/>
          <a:p>
            <a:pPr algn="just" defTabSz="932727"/>
            <a:r>
              <a:rPr lang="en-US" dirty="0">
                <a:solidFill>
                  <a:srgbClr val="000000"/>
                </a:solidFill>
              </a:rPr>
              <a:t>A bank is a financial institution that accepts deposits from public and creates credits. In India the Banking Sector is regulated by The Reserve Bank of India (RBI).</a:t>
            </a:r>
            <a:endParaRPr lang="en-IN" dirty="0">
              <a:solidFill>
                <a:prstClr val="black"/>
              </a:solidFill>
            </a:endParaRPr>
          </a:p>
        </p:txBody>
      </p:sp>
      <p:sp>
        <p:nvSpPr>
          <p:cNvPr id="96" name="Seed2" descr="{&quot;Key&quot;:&quot;POWER_USER_SHAPE_ICON&quot;,&quot;Value&quot;:&quot;POWER_USER_SHAPE_ICON_STYLE_1&quot;}"/>
          <p:cNvSpPr>
            <a:spLocks noChangeAspect="1" noEditPoints="1"/>
          </p:cNvSpPr>
          <p:nvPr>
            <p:custDataLst>
              <p:tags r:id="rId1"/>
            </p:custDataLst>
          </p:nvPr>
        </p:nvSpPr>
        <p:spPr bwMode="auto">
          <a:xfrm>
            <a:off x="4611809" y="3235294"/>
            <a:ext cx="716854" cy="760095"/>
          </a:xfrm>
          <a:custGeom>
            <a:avLst/>
            <a:gdLst>
              <a:gd name="T0" fmla="*/ 1665 w 12203"/>
              <a:gd name="T1" fmla="*/ 8435 h 12365"/>
              <a:gd name="T2" fmla="*/ 2920 w 12203"/>
              <a:gd name="T3" fmla="*/ 8085 h 12365"/>
              <a:gd name="T4" fmla="*/ 3948 w 12203"/>
              <a:gd name="T5" fmla="*/ 5401 h 12365"/>
              <a:gd name="T6" fmla="*/ 3918 w 12203"/>
              <a:gd name="T7" fmla="*/ 7263 h 12365"/>
              <a:gd name="T8" fmla="*/ 4266 w 12203"/>
              <a:gd name="T9" fmla="*/ 7028 h 12365"/>
              <a:gd name="T10" fmla="*/ 4356 w 12203"/>
              <a:gd name="T11" fmla="*/ 5771 h 12365"/>
              <a:gd name="T12" fmla="*/ 3496 w 12203"/>
              <a:gd name="T13" fmla="*/ 4650 h 12365"/>
              <a:gd name="T14" fmla="*/ 2407 w 12203"/>
              <a:gd name="T15" fmla="*/ 4771 h 12365"/>
              <a:gd name="T16" fmla="*/ 771 w 12203"/>
              <a:gd name="T17" fmla="*/ 6962 h 12365"/>
              <a:gd name="T18" fmla="*/ 230 w 12203"/>
              <a:gd name="T19" fmla="*/ 9664 h 12365"/>
              <a:gd name="T20" fmla="*/ 1169 w 12203"/>
              <a:gd name="T21" fmla="*/ 11125 h 12365"/>
              <a:gd name="T22" fmla="*/ 843 w 12203"/>
              <a:gd name="T23" fmla="*/ 7672 h 12365"/>
              <a:gd name="T24" fmla="*/ 3452 w 12203"/>
              <a:gd name="T25" fmla="*/ 10400 h 12365"/>
              <a:gd name="T26" fmla="*/ 3170 w 12203"/>
              <a:gd name="T27" fmla="*/ 4924 h 12365"/>
              <a:gd name="T28" fmla="*/ 2577 w 12203"/>
              <a:gd name="T29" fmla="*/ 8063 h 12365"/>
              <a:gd name="T30" fmla="*/ 1488 w 12203"/>
              <a:gd name="T31" fmla="*/ 7007 h 12365"/>
              <a:gd name="T32" fmla="*/ 2541 w 12203"/>
              <a:gd name="T33" fmla="*/ 5299 h 12365"/>
              <a:gd name="T34" fmla="*/ 1505 w 12203"/>
              <a:gd name="T35" fmla="*/ 7019 h 12365"/>
              <a:gd name="T36" fmla="*/ 4762 w 12203"/>
              <a:gd name="T37" fmla="*/ 10130 h 12365"/>
              <a:gd name="T38" fmla="*/ 5029 w 12203"/>
              <a:gd name="T39" fmla="*/ 12077 h 12365"/>
              <a:gd name="T40" fmla="*/ 5098 w 12203"/>
              <a:gd name="T41" fmla="*/ 4372 h 12365"/>
              <a:gd name="T42" fmla="*/ 4433 w 12203"/>
              <a:gd name="T43" fmla="*/ 2446 h 12365"/>
              <a:gd name="T44" fmla="*/ 8733 w 12203"/>
              <a:gd name="T45" fmla="*/ 8524 h 12365"/>
              <a:gd name="T46" fmla="*/ 8540 w 12203"/>
              <a:gd name="T47" fmla="*/ 8237 h 12365"/>
              <a:gd name="T48" fmla="*/ 6691 w 12203"/>
              <a:gd name="T49" fmla="*/ 7013 h 12365"/>
              <a:gd name="T50" fmla="*/ 7662 w 12203"/>
              <a:gd name="T51" fmla="*/ 2259 h 12365"/>
              <a:gd name="T52" fmla="*/ 6043 w 12203"/>
              <a:gd name="T53" fmla="*/ 2374 h 12365"/>
              <a:gd name="T54" fmla="*/ 6089 w 12203"/>
              <a:gd name="T55" fmla="*/ 2898 h 12365"/>
              <a:gd name="T56" fmla="*/ 5609 w 12203"/>
              <a:gd name="T57" fmla="*/ 6980 h 12365"/>
              <a:gd name="T58" fmla="*/ 3683 w 12203"/>
              <a:gd name="T59" fmla="*/ 8056 h 12365"/>
              <a:gd name="T60" fmla="*/ 3361 w 12203"/>
              <a:gd name="T61" fmla="*/ 8494 h 12365"/>
              <a:gd name="T62" fmla="*/ 4623 w 12203"/>
              <a:gd name="T63" fmla="*/ 9660 h 12365"/>
              <a:gd name="T64" fmla="*/ 7966 w 12203"/>
              <a:gd name="T65" fmla="*/ 9471 h 12365"/>
              <a:gd name="T66" fmla="*/ 7116 w 12203"/>
              <a:gd name="T67" fmla="*/ 12192 h 12365"/>
              <a:gd name="T68" fmla="*/ 12113 w 12203"/>
              <a:gd name="T69" fmla="*/ 8574 h 12365"/>
              <a:gd name="T70" fmla="*/ 11011 w 12203"/>
              <a:gd name="T71" fmla="*/ 6841 h 12365"/>
              <a:gd name="T72" fmla="*/ 9505 w 12203"/>
              <a:gd name="T73" fmla="*/ 4906 h 12365"/>
              <a:gd name="T74" fmla="*/ 8439 w 12203"/>
              <a:gd name="T75" fmla="*/ 5046 h 12365"/>
              <a:gd name="T76" fmla="*/ 7533 w 12203"/>
              <a:gd name="T77" fmla="*/ 6691 h 12365"/>
              <a:gd name="T78" fmla="*/ 7864 w 12203"/>
              <a:gd name="T79" fmla="*/ 6641 h 12365"/>
              <a:gd name="T80" fmla="*/ 8836 w 12203"/>
              <a:gd name="T81" fmla="*/ 7946 h 12365"/>
              <a:gd name="T82" fmla="*/ 8396 w 12203"/>
              <a:gd name="T83" fmla="*/ 5376 h 12365"/>
              <a:gd name="T84" fmla="*/ 8967 w 12203"/>
              <a:gd name="T85" fmla="*/ 8129 h 12365"/>
              <a:gd name="T86" fmla="*/ 10483 w 12203"/>
              <a:gd name="T87" fmla="*/ 8926 h 12365"/>
              <a:gd name="T88" fmla="*/ 10032 w 12203"/>
              <a:gd name="T89" fmla="*/ 9599 h 12365"/>
              <a:gd name="T90" fmla="*/ 11756 w 12203"/>
              <a:gd name="T91" fmla="*/ 8673 h 12365"/>
              <a:gd name="T92" fmla="*/ 10050 w 12203"/>
              <a:gd name="T93" fmla="*/ 12365 h 12365"/>
              <a:gd name="T94" fmla="*/ 12113 w 12203"/>
              <a:gd name="T95" fmla="*/ 8574 h 12365"/>
              <a:gd name="T96" fmla="*/ 8884 w 12203"/>
              <a:gd name="T97" fmla="*/ 4933 h 12365"/>
              <a:gd name="T98" fmla="*/ 10123 w 12203"/>
              <a:gd name="T99" fmla="*/ 8068 h 12365"/>
              <a:gd name="T100" fmla="*/ 10416 w 12203"/>
              <a:gd name="T101" fmla="*/ 7877 h 12365"/>
              <a:gd name="T102" fmla="*/ 9821 w 12203"/>
              <a:gd name="T103" fmla="*/ 5105 h 12365"/>
              <a:gd name="T104" fmla="*/ 10698 w 12203"/>
              <a:gd name="T105" fmla="*/ 7019 h 12365"/>
              <a:gd name="T106" fmla="*/ 8174 w 12203"/>
              <a:gd name="T107" fmla="*/ 3686 h 12365"/>
              <a:gd name="T108" fmla="*/ 7452 w 12203"/>
              <a:gd name="T109" fmla="*/ 10092 h 12365"/>
              <a:gd name="T110" fmla="*/ 7565 w 12203"/>
              <a:gd name="T111" fmla="*/ 11233 h 1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03" h="12365">
                <a:moveTo>
                  <a:pt x="2208" y="9409"/>
                </a:moveTo>
                <a:cubicBezTo>
                  <a:pt x="1970" y="9350"/>
                  <a:pt x="1870" y="9213"/>
                  <a:pt x="1720" y="8926"/>
                </a:cubicBezTo>
                <a:cubicBezTo>
                  <a:pt x="1609" y="8753"/>
                  <a:pt x="1617" y="8625"/>
                  <a:pt x="1665" y="8435"/>
                </a:cubicBezTo>
                <a:cubicBezTo>
                  <a:pt x="2072" y="8390"/>
                  <a:pt x="2519" y="8377"/>
                  <a:pt x="2924" y="8420"/>
                </a:cubicBezTo>
                <a:cubicBezTo>
                  <a:pt x="2986" y="8312"/>
                  <a:pt x="3053" y="8209"/>
                  <a:pt x="3122" y="8109"/>
                </a:cubicBezTo>
                <a:cubicBezTo>
                  <a:pt x="3055" y="8100"/>
                  <a:pt x="2987" y="8091"/>
                  <a:pt x="2920" y="8085"/>
                </a:cubicBezTo>
                <a:cubicBezTo>
                  <a:pt x="3235" y="7030"/>
                  <a:pt x="3675" y="5576"/>
                  <a:pt x="3732" y="5448"/>
                </a:cubicBezTo>
                <a:cubicBezTo>
                  <a:pt x="3749" y="5410"/>
                  <a:pt x="3773" y="5386"/>
                  <a:pt x="3807" y="5376"/>
                </a:cubicBezTo>
                <a:cubicBezTo>
                  <a:pt x="3849" y="5363"/>
                  <a:pt x="3904" y="5373"/>
                  <a:pt x="3948" y="5401"/>
                </a:cubicBezTo>
                <a:cubicBezTo>
                  <a:pt x="3949" y="5402"/>
                  <a:pt x="4087" y="5495"/>
                  <a:pt x="4033" y="5684"/>
                </a:cubicBezTo>
                <a:cubicBezTo>
                  <a:pt x="3918" y="6086"/>
                  <a:pt x="3624" y="7080"/>
                  <a:pt x="3436" y="7714"/>
                </a:cubicBezTo>
                <a:cubicBezTo>
                  <a:pt x="3586" y="7548"/>
                  <a:pt x="3747" y="7396"/>
                  <a:pt x="3918" y="7263"/>
                </a:cubicBezTo>
                <a:cubicBezTo>
                  <a:pt x="4037" y="6861"/>
                  <a:pt x="4165" y="6427"/>
                  <a:pt x="4260" y="6102"/>
                </a:cubicBezTo>
                <a:cubicBezTo>
                  <a:pt x="4334" y="6161"/>
                  <a:pt x="4392" y="6290"/>
                  <a:pt x="4339" y="6641"/>
                </a:cubicBezTo>
                <a:cubicBezTo>
                  <a:pt x="4323" y="6749"/>
                  <a:pt x="4297" y="6882"/>
                  <a:pt x="4266" y="7028"/>
                </a:cubicBezTo>
                <a:cubicBezTo>
                  <a:pt x="4388" y="6954"/>
                  <a:pt x="4515" y="6888"/>
                  <a:pt x="4646" y="6831"/>
                </a:cubicBezTo>
                <a:cubicBezTo>
                  <a:pt x="4655" y="6781"/>
                  <a:pt x="4663" y="6734"/>
                  <a:pt x="4670" y="6691"/>
                </a:cubicBezTo>
                <a:cubicBezTo>
                  <a:pt x="4762" y="6082"/>
                  <a:pt x="4565" y="5871"/>
                  <a:pt x="4356" y="5771"/>
                </a:cubicBezTo>
                <a:cubicBezTo>
                  <a:pt x="4450" y="5435"/>
                  <a:pt x="4250" y="5199"/>
                  <a:pt x="4130" y="5121"/>
                </a:cubicBezTo>
                <a:cubicBezTo>
                  <a:pt x="4017" y="5049"/>
                  <a:pt x="3887" y="5025"/>
                  <a:pt x="3764" y="5046"/>
                </a:cubicBezTo>
                <a:cubicBezTo>
                  <a:pt x="3741" y="4906"/>
                  <a:pt x="3670" y="4759"/>
                  <a:pt x="3496" y="4650"/>
                </a:cubicBezTo>
                <a:cubicBezTo>
                  <a:pt x="3374" y="4574"/>
                  <a:pt x="3224" y="4558"/>
                  <a:pt x="3071" y="4605"/>
                </a:cubicBezTo>
                <a:cubicBezTo>
                  <a:pt x="2910" y="4655"/>
                  <a:pt x="2773" y="4769"/>
                  <a:pt x="2698" y="4906"/>
                </a:cubicBezTo>
                <a:cubicBezTo>
                  <a:pt x="2598" y="4806"/>
                  <a:pt x="2484" y="4777"/>
                  <a:pt x="2407" y="4771"/>
                </a:cubicBezTo>
                <a:cubicBezTo>
                  <a:pt x="2152" y="4751"/>
                  <a:pt x="1893" y="4938"/>
                  <a:pt x="1815" y="5116"/>
                </a:cubicBezTo>
                <a:cubicBezTo>
                  <a:pt x="1744" y="5278"/>
                  <a:pt x="1351" y="6390"/>
                  <a:pt x="1192" y="6841"/>
                </a:cubicBezTo>
                <a:cubicBezTo>
                  <a:pt x="1024" y="6804"/>
                  <a:pt x="856" y="6866"/>
                  <a:pt x="771" y="6962"/>
                </a:cubicBezTo>
                <a:cubicBezTo>
                  <a:pt x="551" y="7225"/>
                  <a:pt x="586" y="7334"/>
                  <a:pt x="484" y="7528"/>
                </a:cubicBezTo>
                <a:cubicBezTo>
                  <a:pt x="347" y="7888"/>
                  <a:pt x="202" y="8195"/>
                  <a:pt x="90" y="8574"/>
                </a:cubicBezTo>
                <a:cubicBezTo>
                  <a:pt x="0" y="9047"/>
                  <a:pt x="176" y="9343"/>
                  <a:pt x="230" y="9664"/>
                </a:cubicBezTo>
                <a:cubicBezTo>
                  <a:pt x="309" y="10304"/>
                  <a:pt x="681" y="10912"/>
                  <a:pt x="1012" y="11239"/>
                </a:cubicBezTo>
                <a:cubicBezTo>
                  <a:pt x="1594" y="12051"/>
                  <a:pt x="2177" y="12353"/>
                  <a:pt x="2153" y="12365"/>
                </a:cubicBezTo>
                <a:cubicBezTo>
                  <a:pt x="2169" y="12345"/>
                  <a:pt x="1665" y="11985"/>
                  <a:pt x="1169" y="11125"/>
                </a:cubicBezTo>
                <a:cubicBezTo>
                  <a:pt x="848" y="10699"/>
                  <a:pt x="613" y="10281"/>
                  <a:pt x="549" y="9593"/>
                </a:cubicBezTo>
                <a:cubicBezTo>
                  <a:pt x="501" y="9279"/>
                  <a:pt x="373" y="8904"/>
                  <a:pt x="447" y="8673"/>
                </a:cubicBezTo>
                <a:cubicBezTo>
                  <a:pt x="543" y="8376"/>
                  <a:pt x="712" y="8014"/>
                  <a:pt x="843" y="7672"/>
                </a:cubicBezTo>
                <a:cubicBezTo>
                  <a:pt x="1008" y="6680"/>
                  <a:pt x="1602" y="7523"/>
                  <a:pt x="1423" y="8079"/>
                </a:cubicBezTo>
                <a:cubicBezTo>
                  <a:pt x="1155" y="8703"/>
                  <a:pt x="1601" y="9544"/>
                  <a:pt x="2171" y="9599"/>
                </a:cubicBezTo>
                <a:cubicBezTo>
                  <a:pt x="3048" y="9768"/>
                  <a:pt x="3396" y="10353"/>
                  <a:pt x="3452" y="10400"/>
                </a:cubicBezTo>
                <a:cubicBezTo>
                  <a:pt x="3404" y="10349"/>
                  <a:pt x="3163" y="9704"/>
                  <a:pt x="2208" y="9409"/>
                </a:cubicBezTo>
                <a:close/>
                <a:moveTo>
                  <a:pt x="2982" y="5078"/>
                </a:moveTo>
                <a:cubicBezTo>
                  <a:pt x="3010" y="5013"/>
                  <a:pt x="3088" y="4950"/>
                  <a:pt x="3170" y="4924"/>
                </a:cubicBezTo>
                <a:cubicBezTo>
                  <a:pt x="3203" y="4914"/>
                  <a:pt x="3268" y="4902"/>
                  <a:pt x="3318" y="4933"/>
                </a:cubicBezTo>
                <a:cubicBezTo>
                  <a:pt x="3460" y="5022"/>
                  <a:pt x="3460" y="5154"/>
                  <a:pt x="3411" y="5352"/>
                </a:cubicBezTo>
                <a:cubicBezTo>
                  <a:pt x="3289" y="5684"/>
                  <a:pt x="2733" y="7540"/>
                  <a:pt x="2577" y="8063"/>
                </a:cubicBezTo>
                <a:cubicBezTo>
                  <a:pt x="2401" y="8058"/>
                  <a:pt x="2232" y="8061"/>
                  <a:pt x="2079" y="8068"/>
                </a:cubicBezTo>
                <a:cubicBezTo>
                  <a:pt x="2435" y="6857"/>
                  <a:pt x="2926" y="5206"/>
                  <a:pt x="2982" y="5078"/>
                </a:cubicBezTo>
                <a:close/>
                <a:moveTo>
                  <a:pt x="1488" y="7007"/>
                </a:moveTo>
                <a:cubicBezTo>
                  <a:pt x="1678" y="6467"/>
                  <a:pt x="2058" y="5393"/>
                  <a:pt x="2121" y="5250"/>
                </a:cubicBezTo>
                <a:cubicBezTo>
                  <a:pt x="2144" y="5197"/>
                  <a:pt x="2273" y="5098"/>
                  <a:pt x="2382" y="5105"/>
                </a:cubicBezTo>
                <a:cubicBezTo>
                  <a:pt x="2453" y="5110"/>
                  <a:pt x="2506" y="5176"/>
                  <a:pt x="2541" y="5299"/>
                </a:cubicBezTo>
                <a:lnTo>
                  <a:pt x="2545" y="5340"/>
                </a:lnTo>
                <a:cubicBezTo>
                  <a:pt x="2342" y="5992"/>
                  <a:pt x="1969" y="7259"/>
                  <a:pt x="1787" y="7877"/>
                </a:cubicBezTo>
                <a:cubicBezTo>
                  <a:pt x="1810" y="7593"/>
                  <a:pt x="1756" y="7264"/>
                  <a:pt x="1505" y="7019"/>
                </a:cubicBezTo>
                <a:cubicBezTo>
                  <a:pt x="1500" y="7015"/>
                  <a:pt x="1494" y="7011"/>
                  <a:pt x="1488" y="7007"/>
                </a:cubicBezTo>
                <a:close/>
                <a:moveTo>
                  <a:pt x="4799" y="11142"/>
                </a:moveTo>
                <a:cubicBezTo>
                  <a:pt x="4887" y="10851"/>
                  <a:pt x="4854" y="10503"/>
                  <a:pt x="4762" y="10130"/>
                </a:cubicBezTo>
                <a:cubicBezTo>
                  <a:pt x="4660" y="10104"/>
                  <a:pt x="4560" y="10074"/>
                  <a:pt x="4460" y="10042"/>
                </a:cubicBezTo>
                <a:cubicBezTo>
                  <a:pt x="4607" y="10439"/>
                  <a:pt x="4698" y="10798"/>
                  <a:pt x="4641" y="11140"/>
                </a:cubicBezTo>
                <a:cubicBezTo>
                  <a:pt x="4697" y="11827"/>
                  <a:pt x="5083" y="12044"/>
                  <a:pt x="5029" y="12077"/>
                </a:cubicBezTo>
                <a:cubicBezTo>
                  <a:pt x="5092" y="12078"/>
                  <a:pt x="4749" y="11716"/>
                  <a:pt x="4799" y="11142"/>
                </a:cubicBezTo>
                <a:close/>
                <a:moveTo>
                  <a:pt x="5002" y="4334"/>
                </a:moveTo>
                <a:cubicBezTo>
                  <a:pt x="5034" y="4347"/>
                  <a:pt x="5065" y="4360"/>
                  <a:pt x="5098" y="4372"/>
                </a:cubicBezTo>
                <a:cubicBezTo>
                  <a:pt x="5226" y="4090"/>
                  <a:pt x="5308" y="3866"/>
                  <a:pt x="5290" y="3642"/>
                </a:cubicBezTo>
                <a:cubicBezTo>
                  <a:pt x="5284" y="3576"/>
                  <a:pt x="5271" y="3509"/>
                  <a:pt x="5246" y="3441"/>
                </a:cubicBezTo>
                <a:cubicBezTo>
                  <a:pt x="5077" y="2982"/>
                  <a:pt x="4665" y="2912"/>
                  <a:pt x="4433" y="2446"/>
                </a:cubicBezTo>
                <a:cubicBezTo>
                  <a:pt x="4292" y="2886"/>
                  <a:pt x="4215" y="3298"/>
                  <a:pt x="4383" y="3758"/>
                </a:cubicBezTo>
                <a:cubicBezTo>
                  <a:pt x="4482" y="4027"/>
                  <a:pt x="4688" y="4203"/>
                  <a:pt x="5002" y="4334"/>
                </a:cubicBezTo>
                <a:close/>
                <a:moveTo>
                  <a:pt x="8733" y="8524"/>
                </a:moveTo>
                <a:cubicBezTo>
                  <a:pt x="8699" y="8470"/>
                  <a:pt x="8665" y="8418"/>
                  <a:pt x="8630" y="8367"/>
                </a:cubicBezTo>
                <a:cubicBezTo>
                  <a:pt x="8620" y="8351"/>
                  <a:pt x="8609" y="8335"/>
                  <a:pt x="8598" y="8320"/>
                </a:cubicBezTo>
                <a:cubicBezTo>
                  <a:pt x="8579" y="8292"/>
                  <a:pt x="8560" y="8263"/>
                  <a:pt x="8540" y="8237"/>
                </a:cubicBezTo>
                <a:cubicBezTo>
                  <a:pt x="8405" y="8054"/>
                  <a:pt x="8259" y="7892"/>
                  <a:pt x="8105" y="7748"/>
                </a:cubicBezTo>
                <a:cubicBezTo>
                  <a:pt x="7971" y="7622"/>
                  <a:pt x="7829" y="7511"/>
                  <a:pt x="7681" y="7415"/>
                </a:cubicBezTo>
                <a:cubicBezTo>
                  <a:pt x="7378" y="7219"/>
                  <a:pt x="7047" y="7085"/>
                  <a:pt x="6691" y="7013"/>
                </a:cubicBezTo>
                <a:cubicBezTo>
                  <a:pt x="6601" y="6867"/>
                  <a:pt x="6524" y="6716"/>
                  <a:pt x="6456" y="6561"/>
                </a:cubicBezTo>
                <a:cubicBezTo>
                  <a:pt x="5978" y="5458"/>
                  <a:pt x="6054" y="4125"/>
                  <a:pt x="6492" y="2874"/>
                </a:cubicBezTo>
                <a:cubicBezTo>
                  <a:pt x="7004" y="2776"/>
                  <a:pt x="7383" y="2625"/>
                  <a:pt x="7662" y="2259"/>
                </a:cubicBezTo>
                <a:cubicBezTo>
                  <a:pt x="8201" y="1553"/>
                  <a:pt x="8201" y="782"/>
                  <a:pt x="8336" y="0"/>
                </a:cubicBezTo>
                <a:cubicBezTo>
                  <a:pt x="7618" y="338"/>
                  <a:pt x="6875" y="542"/>
                  <a:pt x="6336" y="1248"/>
                </a:cubicBezTo>
                <a:cubicBezTo>
                  <a:pt x="6087" y="1574"/>
                  <a:pt x="6025" y="1932"/>
                  <a:pt x="6043" y="2374"/>
                </a:cubicBezTo>
                <a:cubicBezTo>
                  <a:pt x="6474" y="1764"/>
                  <a:pt x="6980" y="1216"/>
                  <a:pt x="7588" y="799"/>
                </a:cubicBezTo>
                <a:cubicBezTo>
                  <a:pt x="7274" y="1095"/>
                  <a:pt x="7005" y="1428"/>
                  <a:pt x="6771" y="1784"/>
                </a:cubicBezTo>
                <a:cubicBezTo>
                  <a:pt x="6517" y="2131"/>
                  <a:pt x="6286" y="2505"/>
                  <a:pt x="6089" y="2898"/>
                </a:cubicBezTo>
                <a:cubicBezTo>
                  <a:pt x="5531" y="4015"/>
                  <a:pt x="5251" y="5291"/>
                  <a:pt x="5510" y="6577"/>
                </a:cubicBezTo>
                <a:cubicBezTo>
                  <a:pt x="5523" y="6639"/>
                  <a:pt x="5536" y="6702"/>
                  <a:pt x="5551" y="6765"/>
                </a:cubicBezTo>
                <a:cubicBezTo>
                  <a:pt x="5568" y="6837"/>
                  <a:pt x="5588" y="6908"/>
                  <a:pt x="5609" y="6980"/>
                </a:cubicBezTo>
                <a:cubicBezTo>
                  <a:pt x="5227" y="7034"/>
                  <a:pt x="4867" y="7158"/>
                  <a:pt x="4538" y="7346"/>
                </a:cubicBezTo>
                <a:cubicBezTo>
                  <a:pt x="4395" y="7427"/>
                  <a:pt x="4258" y="7521"/>
                  <a:pt x="4128" y="7626"/>
                </a:cubicBezTo>
                <a:cubicBezTo>
                  <a:pt x="3969" y="7753"/>
                  <a:pt x="3820" y="7897"/>
                  <a:pt x="3683" y="8056"/>
                </a:cubicBezTo>
                <a:cubicBezTo>
                  <a:pt x="3642" y="8104"/>
                  <a:pt x="3603" y="8154"/>
                  <a:pt x="3564" y="8204"/>
                </a:cubicBezTo>
                <a:cubicBezTo>
                  <a:pt x="3531" y="8247"/>
                  <a:pt x="3499" y="8291"/>
                  <a:pt x="3467" y="8335"/>
                </a:cubicBezTo>
                <a:cubicBezTo>
                  <a:pt x="3431" y="8387"/>
                  <a:pt x="3395" y="8440"/>
                  <a:pt x="3361" y="8494"/>
                </a:cubicBezTo>
                <a:cubicBezTo>
                  <a:pt x="3279" y="8623"/>
                  <a:pt x="3204" y="8759"/>
                  <a:pt x="3136" y="8901"/>
                </a:cubicBezTo>
                <a:cubicBezTo>
                  <a:pt x="3485" y="9158"/>
                  <a:pt x="3861" y="9367"/>
                  <a:pt x="4256" y="9528"/>
                </a:cubicBezTo>
                <a:cubicBezTo>
                  <a:pt x="4376" y="9577"/>
                  <a:pt x="4499" y="9621"/>
                  <a:pt x="4623" y="9660"/>
                </a:cubicBezTo>
                <a:cubicBezTo>
                  <a:pt x="5076" y="9803"/>
                  <a:pt x="5551" y="9882"/>
                  <a:pt x="6041" y="9882"/>
                </a:cubicBezTo>
                <a:cubicBezTo>
                  <a:pt x="6579" y="9882"/>
                  <a:pt x="7098" y="9791"/>
                  <a:pt x="7590" y="9620"/>
                </a:cubicBezTo>
                <a:cubicBezTo>
                  <a:pt x="7717" y="9576"/>
                  <a:pt x="7842" y="9526"/>
                  <a:pt x="7966" y="9471"/>
                </a:cubicBezTo>
                <a:cubicBezTo>
                  <a:pt x="8310" y="9319"/>
                  <a:pt x="8638" y="9128"/>
                  <a:pt x="8947" y="8901"/>
                </a:cubicBezTo>
                <a:cubicBezTo>
                  <a:pt x="8879" y="8768"/>
                  <a:pt x="8807" y="8644"/>
                  <a:pt x="8733" y="8524"/>
                </a:cubicBezTo>
                <a:close/>
                <a:moveTo>
                  <a:pt x="7116" y="12192"/>
                </a:moveTo>
                <a:cubicBezTo>
                  <a:pt x="7113" y="12190"/>
                  <a:pt x="7113" y="12186"/>
                  <a:pt x="7114" y="12181"/>
                </a:cubicBezTo>
                <a:cubicBezTo>
                  <a:pt x="7113" y="12186"/>
                  <a:pt x="7112" y="12192"/>
                  <a:pt x="7116" y="12192"/>
                </a:cubicBezTo>
                <a:close/>
                <a:moveTo>
                  <a:pt x="12113" y="8574"/>
                </a:moveTo>
                <a:cubicBezTo>
                  <a:pt x="12001" y="8195"/>
                  <a:pt x="11855" y="7888"/>
                  <a:pt x="11719" y="7528"/>
                </a:cubicBezTo>
                <a:cubicBezTo>
                  <a:pt x="11617" y="7334"/>
                  <a:pt x="11652" y="7225"/>
                  <a:pt x="11432" y="6962"/>
                </a:cubicBezTo>
                <a:cubicBezTo>
                  <a:pt x="11346" y="6866"/>
                  <a:pt x="11179" y="6804"/>
                  <a:pt x="11011" y="6841"/>
                </a:cubicBezTo>
                <a:cubicBezTo>
                  <a:pt x="10852" y="6390"/>
                  <a:pt x="10459" y="5278"/>
                  <a:pt x="10388" y="5116"/>
                </a:cubicBezTo>
                <a:cubicBezTo>
                  <a:pt x="10310" y="4938"/>
                  <a:pt x="10049" y="4751"/>
                  <a:pt x="9796" y="4771"/>
                </a:cubicBezTo>
                <a:cubicBezTo>
                  <a:pt x="9719" y="4777"/>
                  <a:pt x="9605" y="4806"/>
                  <a:pt x="9505" y="4906"/>
                </a:cubicBezTo>
                <a:cubicBezTo>
                  <a:pt x="9430" y="4769"/>
                  <a:pt x="9293" y="4655"/>
                  <a:pt x="9131" y="4605"/>
                </a:cubicBezTo>
                <a:cubicBezTo>
                  <a:pt x="8980" y="4558"/>
                  <a:pt x="8829" y="4574"/>
                  <a:pt x="8707" y="4650"/>
                </a:cubicBezTo>
                <a:cubicBezTo>
                  <a:pt x="8533" y="4759"/>
                  <a:pt x="8462" y="4906"/>
                  <a:pt x="8439" y="5046"/>
                </a:cubicBezTo>
                <a:cubicBezTo>
                  <a:pt x="8316" y="5024"/>
                  <a:pt x="8186" y="5049"/>
                  <a:pt x="8073" y="5121"/>
                </a:cubicBezTo>
                <a:cubicBezTo>
                  <a:pt x="7953" y="5199"/>
                  <a:pt x="7753" y="5435"/>
                  <a:pt x="7847" y="5772"/>
                </a:cubicBezTo>
                <a:cubicBezTo>
                  <a:pt x="7638" y="5871"/>
                  <a:pt x="7440" y="6083"/>
                  <a:pt x="7533" y="6691"/>
                </a:cubicBezTo>
                <a:cubicBezTo>
                  <a:pt x="7542" y="6747"/>
                  <a:pt x="7553" y="6811"/>
                  <a:pt x="7566" y="6878"/>
                </a:cubicBezTo>
                <a:cubicBezTo>
                  <a:pt x="7699" y="6944"/>
                  <a:pt x="7829" y="7017"/>
                  <a:pt x="7953" y="7101"/>
                </a:cubicBezTo>
                <a:cubicBezTo>
                  <a:pt x="7915" y="6927"/>
                  <a:pt x="7883" y="6766"/>
                  <a:pt x="7864" y="6641"/>
                </a:cubicBezTo>
                <a:cubicBezTo>
                  <a:pt x="7810" y="6290"/>
                  <a:pt x="7869" y="6161"/>
                  <a:pt x="7943" y="6102"/>
                </a:cubicBezTo>
                <a:cubicBezTo>
                  <a:pt x="8047" y="6460"/>
                  <a:pt x="8192" y="6952"/>
                  <a:pt x="8321" y="7387"/>
                </a:cubicBezTo>
                <a:cubicBezTo>
                  <a:pt x="8505" y="7550"/>
                  <a:pt x="8676" y="7737"/>
                  <a:pt x="8836" y="7946"/>
                </a:cubicBezTo>
                <a:cubicBezTo>
                  <a:pt x="8661" y="7356"/>
                  <a:pt x="8300" y="6140"/>
                  <a:pt x="8169" y="5684"/>
                </a:cubicBezTo>
                <a:cubicBezTo>
                  <a:pt x="8119" y="5508"/>
                  <a:pt x="8233" y="5417"/>
                  <a:pt x="8254" y="5402"/>
                </a:cubicBezTo>
                <a:cubicBezTo>
                  <a:pt x="8299" y="5373"/>
                  <a:pt x="8353" y="5363"/>
                  <a:pt x="8396" y="5376"/>
                </a:cubicBezTo>
                <a:cubicBezTo>
                  <a:pt x="8430" y="5386"/>
                  <a:pt x="8454" y="5410"/>
                  <a:pt x="8471" y="5448"/>
                </a:cubicBezTo>
                <a:cubicBezTo>
                  <a:pt x="8528" y="5576"/>
                  <a:pt x="8968" y="7030"/>
                  <a:pt x="9283" y="8085"/>
                </a:cubicBezTo>
                <a:cubicBezTo>
                  <a:pt x="9177" y="8095"/>
                  <a:pt x="9071" y="8110"/>
                  <a:pt x="8967" y="8129"/>
                </a:cubicBezTo>
                <a:cubicBezTo>
                  <a:pt x="9034" y="8227"/>
                  <a:pt x="9099" y="8328"/>
                  <a:pt x="9161" y="8434"/>
                </a:cubicBezTo>
                <a:cubicBezTo>
                  <a:pt x="9596" y="8375"/>
                  <a:pt x="10092" y="8386"/>
                  <a:pt x="10538" y="8435"/>
                </a:cubicBezTo>
                <a:cubicBezTo>
                  <a:pt x="10585" y="8625"/>
                  <a:pt x="10594" y="8753"/>
                  <a:pt x="10483" y="8926"/>
                </a:cubicBezTo>
                <a:cubicBezTo>
                  <a:pt x="10333" y="9213"/>
                  <a:pt x="10233" y="9350"/>
                  <a:pt x="9994" y="9409"/>
                </a:cubicBezTo>
                <a:cubicBezTo>
                  <a:pt x="9040" y="9704"/>
                  <a:pt x="8799" y="10349"/>
                  <a:pt x="8750" y="10400"/>
                </a:cubicBezTo>
                <a:cubicBezTo>
                  <a:pt x="8806" y="10353"/>
                  <a:pt x="9154" y="9768"/>
                  <a:pt x="10032" y="9599"/>
                </a:cubicBezTo>
                <a:cubicBezTo>
                  <a:pt x="10602" y="9544"/>
                  <a:pt x="11047" y="8703"/>
                  <a:pt x="10780" y="8079"/>
                </a:cubicBezTo>
                <a:cubicBezTo>
                  <a:pt x="10601" y="7523"/>
                  <a:pt x="11194" y="6680"/>
                  <a:pt x="11360" y="7672"/>
                </a:cubicBezTo>
                <a:cubicBezTo>
                  <a:pt x="11491" y="8014"/>
                  <a:pt x="11660" y="8376"/>
                  <a:pt x="11756" y="8673"/>
                </a:cubicBezTo>
                <a:cubicBezTo>
                  <a:pt x="11830" y="8904"/>
                  <a:pt x="11702" y="9280"/>
                  <a:pt x="11654" y="9593"/>
                </a:cubicBezTo>
                <a:cubicBezTo>
                  <a:pt x="11589" y="10281"/>
                  <a:pt x="11355" y="10699"/>
                  <a:pt x="11034" y="11125"/>
                </a:cubicBezTo>
                <a:cubicBezTo>
                  <a:pt x="10538" y="11985"/>
                  <a:pt x="10034" y="12345"/>
                  <a:pt x="10050" y="12365"/>
                </a:cubicBezTo>
                <a:cubicBezTo>
                  <a:pt x="10026" y="12353"/>
                  <a:pt x="10608" y="12051"/>
                  <a:pt x="11191" y="11239"/>
                </a:cubicBezTo>
                <a:cubicBezTo>
                  <a:pt x="11522" y="10912"/>
                  <a:pt x="11894" y="10304"/>
                  <a:pt x="11973" y="9664"/>
                </a:cubicBezTo>
                <a:cubicBezTo>
                  <a:pt x="12026" y="9342"/>
                  <a:pt x="12203" y="9047"/>
                  <a:pt x="12113" y="8574"/>
                </a:cubicBezTo>
                <a:close/>
                <a:moveTo>
                  <a:pt x="9626" y="8063"/>
                </a:moveTo>
                <a:cubicBezTo>
                  <a:pt x="9469" y="7540"/>
                  <a:pt x="8912" y="5677"/>
                  <a:pt x="8792" y="5350"/>
                </a:cubicBezTo>
                <a:cubicBezTo>
                  <a:pt x="8743" y="5153"/>
                  <a:pt x="8743" y="5022"/>
                  <a:pt x="8884" y="4933"/>
                </a:cubicBezTo>
                <a:cubicBezTo>
                  <a:pt x="8935" y="4902"/>
                  <a:pt x="8999" y="4914"/>
                  <a:pt x="9033" y="4924"/>
                </a:cubicBezTo>
                <a:cubicBezTo>
                  <a:pt x="9115" y="4950"/>
                  <a:pt x="9192" y="5013"/>
                  <a:pt x="9221" y="5078"/>
                </a:cubicBezTo>
                <a:cubicBezTo>
                  <a:pt x="9277" y="5206"/>
                  <a:pt x="9768" y="6857"/>
                  <a:pt x="10123" y="8068"/>
                </a:cubicBezTo>
                <a:cubicBezTo>
                  <a:pt x="9970" y="8061"/>
                  <a:pt x="9802" y="8058"/>
                  <a:pt x="9626" y="8063"/>
                </a:cubicBezTo>
                <a:close/>
                <a:moveTo>
                  <a:pt x="10698" y="7019"/>
                </a:moveTo>
                <a:cubicBezTo>
                  <a:pt x="10447" y="7264"/>
                  <a:pt x="10393" y="7594"/>
                  <a:pt x="10416" y="7877"/>
                </a:cubicBezTo>
                <a:cubicBezTo>
                  <a:pt x="10234" y="7260"/>
                  <a:pt x="9861" y="5993"/>
                  <a:pt x="9658" y="5340"/>
                </a:cubicBezTo>
                <a:lnTo>
                  <a:pt x="9662" y="5298"/>
                </a:lnTo>
                <a:cubicBezTo>
                  <a:pt x="9697" y="5176"/>
                  <a:pt x="9750" y="5110"/>
                  <a:pt x="9821" y="5105"/>
                </a:cubicBezTo>
                <a:cubicBezTo>
                  <a:pt x="9932" y="5096"/>
                  <a:pt x="10059" y="5197"/>
                  <a:pt x="10082" y="5250"/>
                </a:cubicBezTo>
                <a:cubicBezTo>
                  <a:pt x="10145" y="5393"/>
                  <a:pt x="10525" y="6467"/>
                  <a:pt x="10715" y="7007"/>
                </a:cubicBezTo>
                <a:cubicBezTo>
                  <a:pt x="10709" y="7011"/>
                  <a:pt x="10703" y="7015"/>
                  <a:pt x="10698" y="7019"/>
                </a:cubicBezTo>
                <a:close/>
                <a:moveTo>
                  <a:pt x="6526" y="5153"/>
                </a:moveTo>
                <a:cubicBezTo>
                  <a:pt x="6931" y="5251"/>
                  <a:pt x="7220" y="5290"/>
                  <a:pt x="7500" y="5122"/>
                </a:cubicBezTo>
                <a:cubicBezTo>
                  <a:pt x="7933" y="4861"/>
                  <a:pt x="8116" y="4331"/>
                  <a:pt x="8174" y="3686"/>
                </a:cubicBezTo>
                <a:cubicBezTo>
                  <a:pt x="7902" y="4101"/>
                  <a:pt x="7443" y="4048"/>
                  <a:pt x="7010" y="4308"/>
                </a:cubicBezTo>
                <a:cubicBezTo>
                  <a:pt x="6731" y="4476"/>
                  <a:pt x="6629" y="4751"/>
                  <a:pt x="6526" y="5153"/>
                </a:cubicBezTo>
                <a:close/>
                <a:moveTo>
                  <a:pt x="7452" y="10092"/>
                </a:moveTo>
                <a:cubicBezTo>
                  <a:pt x="7348" y="10515"/>
                  <a:pt x="7311" y="10910"/>
                  <a:pt x="7408" y="11231"/>
                </a:cubicBezTo>
                <a:cubicBezTo>
                  <a:pt x="7369" y="11766"/>
                  <a:pt x="7120" y="12125"/>
                  <a:pt x="7114" y="12181"/>
                </a:cubicBezTo>
                <a:cubicBezTo>
                  <a:pt x="7129" y="12122"/>
                  <a:pt x="7430" y="11865"/>
                  <a:pt x="7565" y="11233"/>
                </a:cubicBezTo>
                <a:cubicBezTo>
                  <a:pt x="7503" y="10847"/>
                  <a:pt x="7600" y="10444"/>
                  <a:pt x="7763" y="9993"/>
                </a:cubicBezTo>
                <a:cubicBezTo>
                  <a:pt x="7660" y="10030"/>
                  <a:pt x="7556" y="10062"/>
                  <a:pt x="7452" y="10092"/>
                </a:cubicBezTo>
              </a:path>
            </a:pathLst>
          </a:custGeom>
          <a:solidFill>
            <a:schemeClr val="accent1"/>
          </a:solidFill>
          <a:ln w="9525">
            <a:noFill/>
            <a:round/>
            <a:headEnd/>
            <a:tailEnd/>
          </a:ln>
        </p:spPr>
        <p:txBody>
          <a:bodyPr vert="horz" wrap="square" lIns="124364" tIns="62183" rIns="124364" bIns="62183" numCol="1" anchor="t" anchorCtr="0" compatLnSpc="1">
            <a:prstTxWarp prst="textNoShape">
              <a:avLst/>
            </a:prstTxWarp>
          </a:bodyPr>
          <a:lstStyle/>
          <a:p>
            <a:pPr defTabSz="1243636">
              <a:defRPr/>
            </a:pPr>
            <a:endParaRPr lang="fr-FR">
              <a:solidFill>
                <a:prstClr val="black"/>
              </a:solidFill>
            </a:endParaRPr>
          </a:p>
        </p:txBody>
      </p:sp>
      <p:sp>
        <p:nvSpPr>
          <p:cNvPr id="97" name="Caution" descr="{&quot;Key&quot;:&quot;POWER_USER_SHAPE_ICON&quot;,&quot;Value&quot;:&quot;POWER_USER_SHAPE_ICON_STYLE_1&quot;}">
            <a:extLst>
              <a:ext uri="{FF2B5EF4-FFF2-40B4-BE49-F238E27FC236}">
                <a16:creationId xmlns:a16="http://schemas.microsoft.com/office/drawing/2014/main" xmlns="" id="{B6782351-929C-4F61-9C1B-23DE2A169ABC}"/>
              </a:ext>
            </a:extLst>
          </p:cNvPr>
          <p:cNvSpPr>
            <a:spLocks noChangeAspect="1"/>
          </p:cNvSpPr>
          <p:nvPr/>
        </p:nvSpPr>
        <p:spPr>
          <a:xfrm>
            <a:off x="4966234" y="4625864"/>
            <a:ext cx="843114" cy="76009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4364" tIns="62183" rIns="124364" bIns="62183" rtlCol="0" anchor="ctr"/>
          <a:lstStyle/>
          <a:p>
            <a:pPr algn="ctr" defTabSz="1243636">
              <a:defRPr/>
            </a:pPr>
            <a:endParaRPr lang="en-US" dirty="0">
              <a:solidFill>
                <a:prstClr val="white"/>
              </a:solidFill>
            </a:endParaRPr>
          </a:p>
        </p:txBody>
      </p:sp>
      <p:grpSp>
        <p:nvGrpSpPr>
          <p:cNvPr id="98" name="Growing" descr="{&quot;Key&quot;:&quot;POWER_USER_SHAPE_ICON&quot;,&quot;Value&quot;:&quot;POWER_USER_SHAPE_ICON_STYLE_1&quot;}"/>
          <p:cNvGrpSpPr>
            <a:grpSpLocks noChangeAspect="1"/>
          </p:cNvGrpSpPr>
          <p:nvPr>
            <p:custDataLst>
              <p:tags r:id="rId2"/>
            </p:custDataLst>
          </p:nvPr>
        </p:nvGrpSpPr>
        <p:grpSpPr>
          <a:xfrm>
            <a:off x="6432335" y="4504155"/>
            <a:ext cx="723724" cy="899317"/>
            <a:chOff x="9835116" y="2707499"/>
            <a:chExt cx="1170225" cy="1390495"/>
          </a:xfrm>
        </p:grpSpPr>
        <p:grpSp>
          <p:nvGrpSpPr>
            <p:cNvPr id="99" name="Clock4"/>
            <p:cNvGrpSpPr>
              <a:grpSpLocks noChangeAspect="1"/>
            </p:cNvGrpSpPr>
            <p:nvPr>
              <p:custDataLst>
                <p:tags r:id="rId5"/>
              </p:custDataLst>
            </p:nvPr>
          </p:nvGrpSpPr>
          <p:grpSpPr bwMode="auto">
            <a:xfrm>
              <a:off x="9835116" y="2707499"/>
              <a:ext cx="541694" cy="542925"/>
              <a:chOff x="4291" y="2361"/>
              <a:chExt cx="1320" cy="1323"/>
            </a:xfrm>
            <a:solidFill>
              <a:schemeClr val="accent1"/>
            </a:solidFill>
          </p:grpSpPr>
          <p:sp>
            <p:nvSpPr>
              <p:cNvPr id="101" name="Freeform 100"/>
              <p:cNvSpPr>
                <a:spLocks noEditPoints="1"/>
              </p:cNvSpPr>
              <p:nvPr/>
            </p:nvSpPr>
            <p:spPr bwMode="auto">
              <a:xfrm>
                <a:off x="4291" y="2361"/>
                <a:ext cx="1320" cy="1323"/>
              </a:xfrm>
              <a:custGeom>
                <a:avLst/>
                <a:gdLst>
                  <a:gd name="T0" fmla="*/ 1800 w 3600"/>
                  <a:gd name="T1" fmla="*/ 3600 h 3600"/>
                  <a:gd name="T2" fmla="*/ 0 w 3600"/>
                  <a:gd name="T3" fmla="*/ 1800 h 3600"/>
                  <a:gd name="T4" fmla="*/ 1800 w 3600"/>
                  <a:gd name="T5" fmla="*/ 0 h 3600"/>
                  <a:gd name="T6" fmla="*/ 3600 w 3600"/>
                  <a:gd name="T7" fmla="*/ 1800 h 3600"/>
                  <a:gd name="T8" fmla="*/ 1800 w 3600"/>
                  <a:gd name="T9" fmla="*/ 3600 h 3600"/>
                  <a:gd name="T10" fmla="*/ 1800 w 3600"/>
                  <a:gd name="T11" fmla="*/ 62 h 3600"/>
                  <a:gd name="T12" fmla="*/ 61 w 3600"/>
                  <a:gd name="T13" fmla="*/ 1800 h 3600"/>
                  <a:gd name="T14" fmla="*/ 1800 w 3600"/>
                  <a:gd name="T15" fmla="*/ 3539 h 3600"/>
                  <a:gd name="T16" fmla="*/ 3539 w 3600"/>
                  <a:gd name="T17" fmla="*/ 1800 h 3600"/>
                  <a:gd name="T18" fmla="*/ 1800 w 3600"/>
                  <a:gd name="T19" fmla="*/ 62 h 3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0" h="3600">
                    <a:moveTo>
                      <a:pt x="1800" y="3600"/>
                    </a:moveTo>
                    <a:cubicBezTo>
                      <a:pt x="807" y="3600"/>
                      <a:pt x="0" y="2793"/>
                      <a:pt x="0" y="1800"/>
                    </a:cubicBezTo>
                    <a:cubicBezTo>
                      <a:pt x="0" y="807"/>
                      <a:pt x="807" y="0"/>
                      <a:pt x="1800" y="0"/>
                    </a:cubicBezTo>
                    <a:cubicBezTo>
                      <a:pt x="2793" y="0"/>
                      <a:pt x="3600" y="807"/>
                      <a:pt x="3600" y="1800"/>
                    </a:cubicBezTo>
                    <a:cubicBezTo>
                      <a:pt x="3600" y="2792"/>
                      <a:pt x="2792" y="3600"/>
                      <a:pt x="1800" y="3600"/>
                    </a:cubicBezTo>
                    <a:close/>
                    <a:moveTo>
                      <a:pt x="1800" y="62"/>
                    </a:moveTo>
                    <a:cubicBezTo>
                      <a:pt x="841" y="62"/>
                      <a:pt x="61" y="841"/>
                      <a:pt x="61" y="1800"/>
                    </a:cubicBezTo>
                    <a:cubicBezTo>
                      <a:pt x="61" y="2759"/>
                      <a:pt x="841" y="3539"/>
                      <a:pt x="1800" y="3539"/>
                    </a:cubicBezTo>
                    <a:cubicBezTo>
                      <a:pt x="2759" y="3539"/>
                      <a:pt x="3539" y="2759"/>
                      <a:pt x="3539" y="1800"/>
                    </a:cubicBezTo>
                    <a:cubicBezTo>
                      <a:pt x="3539" y="841"/>
                      <a:pt x="2759" y="62"/>
                      <a:pt x="1800" y="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02" name="Rectangle 101"/>
              <p:cNvSpPr>
                <a:spLocks noChangeArrowheads="1"/>
              </p:cNvSpPr>
              <p:nvPr/>
            </p:nvSpPr>
            <p:spPr bwMode="auto">
              <a:xfrm>
                <a:off x="4940" y="2416"/>
                <a:ext cx="22" cy="1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03" name="Freeform 102"/>
              <p:cNvSpPr>
                <a:spLocks/>
              </p:cNvSpPr>
              <p:nvPr/>
            </p:nvSpPr>
            <p:spPr bwMode="auto">
              <a:xfrm>
                <a:off x="5181" y="2491"/>
                <a:ext cx="82" cy="121"/>
              </a:xfrm>
              <a:custGeom>
                <a:avLst/>
                <a:gdLst>
                  <a:gd name="T0" fmla="*/ 54 w 225"/>
                  <a:gd name="T1" fmla="*/ 328 h 328"/>
                  <a:gd name="T2" fmla="*/ 0 w 225"/>
                  <a:gd name="T3" fmla="*/ 296 h 328"/>
                  <a:gd name="T4" fmla="*/ 171 w 225"/>
                  <a:gd name="T5" fmla="*/ 0 h 328"/>
                  <a:gd name="T6" fmla="*/ 225 w 225"/>
                  <a:gd name="T7" fmla="*/ 32 h 328"/>
                  <a:gd name="T8" fmla="*/ 54 w 225"/>
                  <a:gd name="T9" fmla="*/ 328 h 328"/>
                </a:gdLst>
                <a:ahLst/>
                <a:cxnLst>
                  <a:cxn ang="0">
                    <a:pos x="T0" y="T1"/>
                  </a:cxn>
                  <a:cxn ang="0">
                    <a:pos x="T2" y="T3"/>
                  </a:cxn>
                  <a:cxn ang="0">
                    <a:pos x="T4" y="T5"/>
                  </a:cxn>
                  <a:cxn ang="0">
                    <a:pos x="T6" y="T7"/>
                  </a:cxn>
                  <a:cxn ang="0">
                    <a:pos x="T8" y="T9"/>
                  </a:cxn>
                </a:cxnLst>
                <a:rect l="0" t="0" r="r" b="b"/>
                <a:pathLst>
                  <a:path w="225" h="328">
                    <a:moveTo>
                      <a:pt x="54" y="328"/>
                    </a:moveTo>
                    <a:lnTo>
                      <a:pt x="0" y="296"/>
                    </a:lnTo>
                    <a:lnTo>
                      <a:pt x="171" y="0"/>
                    </a:lnTo>
                    <a:lnTo>
                      <a:pt x="225" y="32"/>
                    </a:lnTo>
                    <a:lnTo>
                      <a:pt x="54" y="32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04" name="Freeform 103"/>
              <p:cNvSpPr>
                <a:spLocks/>
              </p:cNvSpPr>
              <p:nvPr/>
            </p:nvSpPr>
            <p:spPr bwMode="auto">
              <a:xfrm>
                <a:off x="5360" y="2710"/>
                <a:ext cx="121" cy="82"/>
              </a:xfrm>
              <a:custGeom>
                <a:avLst/>
                <a:gdLst>
                  <a:gd name="T0" fmla="*/ 296 w 328"/>
                  <a:gd name="T1" fmla="*/ 0 h 225"/>
                  <a:gd name="T2" fmla="*/ 328 w 328"/>
                  <a:gd name="T3" fmla="*/ 54 h 225"/>
                  <a:gd name="T4" fmla="*/ 32 w 328"/>
                  <a:gd name="T5" fmla="*/ 225 h 225"/>
                  <a:gd name="T6" fmla="*/ 0 w 328"/>
                  <a:gd name="T7" fmla="*/ 170 h 225"/>
                  <a:gd name="T8" fmla="*/ 296 w 328"/>
                  <a:gd name="T9" fmla="*/ 0 h 225"/>
                </a:gdLst>
                <a:ahLst/>
                <a:cxnLst>
                  <a:cxn ang="0">
                    <a:pos x="T0" y="T1"/>
                  </a:cxn>
                  <a:cxn ang="0">
                    <a:pos x="T2" y="T3"/>
                  </a:cxn>
                  <a:cxn ang="0">
                    <a:pos x="T4" y="T5"/>
                  </a:cxn>
                  <a:cxn ang="0">
                    <a:pos x="T6" y="T7"/>
                  </a:cxn>
                  <a:cxn ang="0">
                    <a:pos x="T8" y="T9"/>
                  </a:cxn>
                </a:cxnLst>
                <a:rect l="0" t="0" r="r" b="b"/>
                <a:pathLst>
                  <a:path w="328" h="225">
                    <a:moveTo>
                      <a:pt x="296" y="0"/>
                    </a:moveTo>
                    <a:lnTo>
                      <a:pt x="328" y="54"/>
                    </a:lnTo>
                    <a:lnTo>
                      <a:pt x="32" y="225"/>
                    </a:lnTo>
                    <a:lnTo>
                      <a:pt x="0" y="170"/>
                    </a:lnTo>
                    <a:lnTo>
                      <a:pt x="2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05" name="Rectangle 104"/>
              <p:cNvSpPr>
                <a:spLocks noChangeArrowheads="1"/>
              </p:cNvSpPr>
              <p:nvPr/>
            </p:nvSpPr>
            <p:spPr bwMode="auto">
              <a:xfrm>
                <a:off x="5430" y="3011"/>
                <a:ext cx="125" cy="2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06" name="Freeform 105"/>
              <p:cNvSpPr>
                <a:spLocks/>
              </p:cNvSpPr>
              <p:nvPr/>
            </p:nvSpPr>
            <p:spPr bwMode="auto">
              <a:xfrm>
                <a:off x="5360" y="3253"/>
                <a:ext cx="120" cy="83"/>
              </a:xfrm>
              <a:custGeom>
                <a:avLst/>
                <a:gdLst>
                  <a:gd name="T0" fmla="*/ 296 w 328"/>
                  <a:gd name="T1" fmla="*/ 225 h 225"/>
                  <a:gd name="T2" fmla="*/ 0 w 328"/>
                  <a:gd name="T3" fmla="*/ 54 h 225"/>
                  <a:gd name="T4" fmla="*/ 32 w 328"/>
                  <a:gd name="T5" fmla="*/ 0 h 225"/>
                  <a:gd name="T6" fmla="*/ 328 w 328"/>
                  <a:gd name="T7" fmla="*/ 171 h 225"/>
                  <a:gd name="T8" fmla="*/ 296 w 328"/>
                  <a:gd name="T9" fmla="*/ 225 h 225"/>
                </a:gdLst>
                <a:ahLst/>
                <a:cxnLst>
                  <a:cxn ang="0">
                    <a:pos x="T0" y="T1"/>
                  </a:cxn>
                  <a:cxn ang="0">
                    <a:pos x="T2" y="T3"/>
                  </a:cxn>
                  <a:cxn ang="0">
                    <a:pos x="T4" y="T5"/>
                  </a:cxn>
                  <a:cxn ang="0">
                    <a:pos x="T6" y="T7"/>
                  </a:cxn>
                  <a:cxn ang="0">
                    <a:pos x="T8" y="T9"/>
                  </a:cxn>
                </a:cxnLst>
                <a:rect l="0" t="0" r="r" b="b"/>
                <a:pathLst>
                  <a:path w="328" h="225">
                    <a:moveTo>
                      <a:pt x="296" y="225"/>
                    </a:moveTo>
                    <a:lnTo>
                      <a:pt x="0" y="54"/>
                    </a:lnTo>
                    <a:lnTo>
                      <a:pt x="32" y="0"/>
                    </a:lnTo>
                    <a:lnTo>
                      <a:pt x="328" y="171"/>
                    </a:lnTo>
                    <a:lnTo>
                      <a:pt x="296" y="2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07" name="Freeform 106"/>
              <p:cNvSpPr>
                <a:spLocks/>
              </p:cNvSpPr>
              <p:nvPr/>
            </p:nvSpPr>
            <p:spPr bwMode="auto">
              <a:xfrm>
                <a:off x="5180" y="3433"/>
                <a:ext cx="82" cy="120"/>
              </a:xfrm>
              <a:custGeom>
                <a:avLst/>
                <a:gdLst>
                  <a:gd name="T0" fmla="*/ 171 w 225"/>
                  <a:gd name="T1" fmla="*/ 328 h 328"/>
                  <a:gd name="T2" fmla="*/ 0 w 225"/>
                  <a:gd name="T3" fmla="*/ 32 h 328"/>
                  <a:gd name="T4" fmla="*/ 54 w 225"/>
                  <a:gd name="T5" fmla="*/ 0 h 328"/>
                  <a:gd name="T6" fmla="*/ 225 w 225"/>
                  <a:gd name="T7" fmla="*/ 296 h 328"/>
                  <a:gd name="T8" fmla="*/ 171 w 225"/>
                  <a:gd name="T9" fmla="*/ 328 h 328"/>
                </a:gdLst>
                <a:ahLst/>
                <a:cxnLst>
                  <a:cxn ang="0">
                    <a:pos x="T0" y="T1"/>
                  </a:cxn>
                  <a:cxn ang="0">
                    <a:pos x="T2" y="T3"/>
                  </a:cxn>
                  <a:cxn ang="0">
                    <a:pos x="T4" y="T5"/>
                  </a:cxn>
                  <a:cxn ang="0">
                    <a:pos x="T6" y="T7"/>
                  </a:cxn>
                  <a:cxn ang="0">
                    <a:pos x="T8" y="T9"/>
                  </a:cxn>
                </a:cxnLst>
                <a:rect l="0" t="0" r="r" b="b"/>
                <a:pathLst>
                  <a:path w="225" h="328">
                    <a:moveTo>
                      <a:pt x="171" y="328"/>
                    </a:moveTo>
                    <a:lnTo>
                      <a:pt x="0" y="32"/>
                    </a:lnTo>
                    <a:lnTo>
                      <a:pt x="54" y="0"/>
                    </a:lnTo>
                    <a:lnTo>
                      <a:pt x="225" y="296"/>
                    </a:lnTo>
                    <a:lnTo>
                      <a:pt x="171" y="32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08" name="Rectangle 107"/>
              <p:cNvSpPr>
                <a:spLocks noChangeArrowheads="1"/>
              </p:cNvSpPr>
              <p:nvPr/>
            </p:nvSpPr>
            <p:spPr bwMode="auto">
              <a:xfrm>
                <a:off x="4938" y="3502"/>
                <a:ext cx="23" cy="12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09" name="Freeform 108"/>
              <p:cNvSpPr>
                <a:spLocks/>
              </p:cNvSpPr>
              <p:nvPr/>
            </p:nvSpPr>
            <p:spPr bwMode="auto">
              <a:xfrm>
                <a:off x="4637" y="3432"/>
                <a:ext cx="83" cy="120"/>
              </a:xfrm>
              <a:custGeom>
                <a:avLst/>
                <a:gdLst>
                  <a:gd name="T0" fmla="*/ 54 w 225"/>
                  <a:gd name="T1" fmla="*/ 328 h 328"/>
                  <a:gd name="T2" fmla="*/ 0 w 225"/>
                  <a:gd name="T3" fmla="*/ 296 h 328"/>
                  <a:gd name="T4" fmla="*/ 171 w 225"/>
                  <a:gd name="T5" fmla="*/ 0 h 328"/>
                  <a:gd name="T6" fmla="*/ 225 w 225"/>
                  <a:gd name="T7" fmla="*/ 32 h 328"/>
                  <a:gd name="T8" fmla="*/ 54 w 225"/>
                  <a:gd name="T9" fmla="*/ 328 h 328"/>
                </a:gdLst>
                <a:ahLst/>
                <a:cxnLst>
                  <a:cxn ang="0">
                    <a:pos x="T0" y="T1"/>
                  </a:cxn>
                  <a:cxn ang="0">
                    <a:pos x="T2" y="T3"/>
                  </a:cxn>
                  <a:cxn ang="0">
                    <a:pos x="T4" y="T5"/>
                  </a:cxn>
                  <a:cxn ang="0">
                    <a:pos x="T6" y="T7"/>
                  </a:cxn>
                  <a:cxn ang="0">
                    <a:pos x="T8" y="T9"/>
                  </a:cxn>
                </a:cxnLst>
                <a:rect l="0" t="0" r="r" b="b"/>
                <a:pathLst>
                  <a:path w="225" h="328">
                    <a:moveTo>
                      <a:pt x="54" y="328"/>
                    </a:moveTo>
                    <a:lnTo>
                      <a:pt x="0" y="296"/>
                    </a:lnTo>
                    <a:lnTo>
                      <a:pt x="171" y="0"/>
                    </a:lnTo>
                    <a:lnTo>
                      <a:pt x="225" y="32"/>
                    </a:lnTo>
                    <a:lnTo>
                      <a:pt x="54" y="32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10" name="Freeform 109"/>
              <p:cNvSpPr>
                <a:spLocks/>
              </p:cNvSpPr>
              <p:nvPr/>
            </p:nvSpPr>
            <p:spPr bwMode="auto">
              <a:xfrm>
                <a:off x="4420" y="3251"/>
                <a:ext cx="120" cy="83"/>
              </a:xfrm>
              <a:custGeom>
                <a:avLst/>
                <a:gdLst>
                  <a:gd name="T0" fmla="*/ 31 w 327"/>
                  <a:gd name="T1" fmla="*/ 225 h 225"/>
                  <a:gd name="T2" fmla="*/ 0 w 327"/>
                  <a:gd name="T3" fmla="*/ 171 h 225"/>
                  <a:gd name="T4" fmla="*/ 296 w 327"/>
                  <a:gd name="T5" fmla="*/ 0 h 225"/>
                  <a:gd name="T6" fmla="*/ 327 w 327"/>
                  <a:gd name="T7" fmla="*/ 54 h 225"/>
                  <a:gd name="T8" fmla="*/ 31 w 327"/>
                  <a:gd name="T9" fmla="*/ 225 h 225"/>
                </a:gdLst>
                <a:ahLst/>
                <a:cxnLst>
                  <a:cxn ang="0">
                    <a:pos x="T0" y="T1"/>
                  </a:cxn>
                  <a:cxn ang="0">
                    <a:pos x="T2" y="T3"/>
                  </a:cxn>
                  <a:cxn ang="0">
                    <a:pos x="T4" y="T5"/>
                  </a:cxn>
                  <a:cxn ang="0">
                    <a:pos x="T6" y="T7"/>
                  </a:cxn>
                  <a:cxn ang="0">
                    <a:pos x="T8" y="T9"/>
                  </a:cxn>
                </a:cxnLst>
                <a:rect l="0" t="0" r="r" b="b"/>
                <a:pathLst>
                  <a:path w="327" h="225">
                    <a:moveTo>
                      <a:pt x="31" y="225"/>
                    </a:moveTo>
                    <a:lnTo>
                      <a:pt x="0" y="171"/>
                    </a:lnTo>
                    <a:lnTo>
                      <a:pt x="296" y="0"/>
                    </a:lnTo>
                    <a:lnTo>
                      <a:pt x="327" y="54"/>
                    </a:lnTo>
                    <a:lnTo>
                      <a:pt x="31" y="2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11" name="Rectangle 110"/>
              <p:cNvSpPr>
                <a:spLocks noChangeArrowheads="1"/>
              </p:cNvSpPr>
              <p:nvPr/>
            </p:nvSpPr>
            <p:spPr bwMode="auto">
              <a:xfrm>
                <a:off x="4345" y="3010"/>
                <a:ext cx="126" cy="2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12" name="Freeform 111"/>
              <p:cNvSpPr>
                <a:spLocks/>
              </p:cNvSpPr>
              <p:nvPr/>
            </p:nvSpPr>
            <p:spPr bwMode="auto">
              <a:xfrm>
                <a:off x="4421" y="2708"/>
                <a:ext cx="120" cy="83"/>
              </a:xfrm>
              <a:custGeom>
                <a:avLst/>
                <a:gdLst>
                  <a:gd name="T0" fmla="*/ 296 w 328"/>
                  <a:gd name="T1" fmla="*/ 225 h 225"/>
                  <a:gd name="T2" fmla="*/ 0 w 328"/>
                  <a:gd name="T3" fmla="*/ 54 h 225"/>
                  <a:gd name="T4" fmla="*/ 32 w 328"/>
                  <a:gd name="T5" fmla="*/ 0 h 225"/>
                  <a:gd name="T6" fmla="*/ 328 w 328"/>
                  <a:gd name="T7" fmla="*/ 171 h 225"/>
                  <a:gd name="T8" fmla="*/ 296 w 328"/>
                  <a:gd name="T9" fmla="*/ 225 h 225"/>
                </a:gdLst>
                <a:ahLst/>
                <a:cxnLst>
                  <a:cxn ang="0">
                    <a:pos x="T0" y="T1"/>
                  </a:cxn>
                  <a:cxn ang="0">
                    <a:pos x="T2" y="T3"/>
                  </a:cxn>
                  <a:cxn ang="0">
                    <a:pos x="T4" y="T5"/>
                  </a:cxn>
                  <a:cxn ang="0">
                    <a:pos x="T6" y="T7"/>
                  </a:cxn>
                  <a:cxn ang="0">
                    <a:pos x="T8" y="T9"/>
                  </a:cxn>
                </a:cxnLst>
                <a:rect l="0" t="0" r="r" b="b"/>
                <a:pathLst>
                  <a:path w="328" h="225">
                    <a:moveTo>
                      <a:pt x="296" y="225"/>
                    </a:moveTo>
                    <a:lnTo>
                      <a:pt x="0" y="54"/>
                    </a:lnTo>
                    <a:lnTo>
                      <a:pt x="32" y="0"/>
                    </a:lnTo>
                    <a:lnTo>
                      <a:pt x="328" y="171"/>
                    </a:lnTo>
                    <a:lnTo>
                      <a:pt x="296" y="2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13" name="Freeform 112"/>
              <p:cNvSpPr>
                <a:spLocks/>
              </p:cNvSpPr>
              <p:nvPr/>
            </p:nvSpPr>
            <p:spPr bwMode="auto">
              <a:xfrm>
                <a:off x="4639" y="2491"/>
                <a:ext cx="82" cy="120"/>
              </a:xfrm>
              <a:custGeom>
                <a:avLst/>
                <a:gdLst>
                  <a:gd name="T0" fmla="*/ 170 w 225"/>
                  <a:gd name="T1" fmla="*/ 328 h 328"/>
                  <a:gd name="T2" fmla="*/ 0 w 225"/>
                  <a:gd name="T3" fmla="*/ 32 h 328"/>
                  <a:gd name="T4" fmla="*/ 54 w 225"/>
                  <a:gd name="T5" fmla="*/ 0 h 328"/>
                  <a:gd name="T6" fmla="*/ 225 w 225"/>
                  <a:gd name="T7" fmla="*/ 296 h 328"/>
                  <a:gd name="T8" fmla="*/ 170 w 225"/>
                  <a:gd name="T9" fmla="*/ 328 h 328"/>
                </a:gdLst>
                <a:ahLst/>
                <a:cxnLst>
                  <a:cxn ang="0">
                    <a:pos x="T0" y="T1"/>
                  </a:cxn>
                  <a:cxn ang="0">
                    <a:pos x="T2" y="T3"/>
                  </a:cxn>
                  <a:cxn ang="0">
                    <a:pos x="T4" y="T5"/>
                  </a:cxn>
                  <a:cxn ang="0">
                    <a:pos x="T6" y="T7"/>
                  </a:cxn>
                  <a:cxn ang="0">
                    <a:pos x="T8" y="T9"/>
                  </a:cxn>
                </a:cxnLst>
                <a:rect l="0" t="0" r="r" b="b"/>
                <a:pathLst>
                  <a:path w="225" h="328">
                    <a:moveTo>
                      <a:pt x="170" y="328"/>
                    </a:moveTo>
                    <a:lnTo>
                      <a:pt x="0" y="32"/>
                    </a:lnTo>
                    <a:lnTo>
                      <a:pt x="54" y="0"/>
                    </a:lnTo>
                    <a:lnTo>
                      <a:pt x="225" y="296"/>
                    </a:lnTo>
                    <a:lnTo>
                      <a:pt x="170" y="32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14" name="Freeform 113"/>
              <p:cNvSpPr>
                <a:spLocks/>
              </p:cNvSpPr>
              <p:nvPr/>
            </p:nvSpPr>
            <p:spPr bwMode="auto">
              <a:xfrm>
                <a:off x="4659" y="2792"/>
                <a:ext cx="681" cy="274"/>
              </a:xfrm>
              <a:custGeom>
                <a:avLst/>
                <a:gdLst>
                  <a:gd name="T0" fmla="*/ 876 w 1859"/>
                  <a:gd name="T1" fmla="*/ 627 h 745"/>
                  <a:gd name="T2" fmla="*/ 875 w 1859"/>
                  <a:gd name="T3" fmla="*/ 616 h 745"/>
                  <a:gd name="T4" fmla="*/ 1859 w 1859"/>
                  <a:gd name="T5" fmla="*/ 54 h 745"/>
                  <a:gd name="T6" fmla="*/ 1828 w 1859"/>
                  <a:gd name="T7" fmla="*/ 0 h 745"/>
                  <a:gd name="T8" fmla="*/ 843 w 1859"/>
                  <a:gd name="T9" fmla="*/ 563 h 745"/>
                  <a:gd name="T10" fmla="*/ 797 w 1859"/>
                  <a:gd name="T11" fmla="*/ 548 h 745"/>
                  <a:gd name="T12" fmla="*/ 748 w 1859"/>
                  <a:gd name="T13" fmla="*/ 565 h 745"/>
                  <a:gd name="T14" fmla="*/ 31 w 1859"/>
                  <a:gd name="T15" fmla="*/ 156 h 745"/>
                  <a:gd name="T16" fmla="*/ 0 w 1859"/>
                  <a:gd name="T17" fmla="*/ 211 h 745"/>
                  <a:gd name="T18" fmla="*/ 718 w 1859"/>
                  <a:gd name="T19" fmla="*/ 620 h 745"/>
                  <a:gd name="T20" fmla="*/ 718 w 1859"/>
                  <a:gd name="T21" fmla="*/ 627 h 745"/>
                  <a:gd name="T22" fmla="*/ 718 w 1859"/>
                  <a:gd name="T23" fmla="*/ 634 h 745"/>
                  <a:gd name="T24" fmla="*/ 619 w 1859"/>
                  <a:gd name="T25" fmla="*/ 690 h 745"/>
                  <a:gd name="T26" fmla="*/ 650 w 1859"/>
                  <a:gd name="T27" fmla="*/ 745 h 745"/>
                  <a:gd name="T28" fmla="*/ 748 w 1859"/>
                  <a:gd name="T29" fmla="*/ 689 h 745"/>
                  <a:gd name="T30" fmla="*/ 797 w 1859"/>
                  <a:gd name="T31" fmla="*/ 706 h 745"/>
                  <a:gd name="T32" fmla="*/ 843 w 1859"/>
                  <a:gd name="T33" fmla="*/ 692 h 745"/>
                  <a:gd name="T34" fmla="*/ 936 w 1859"/>
                  <a:gd name="T35" fmla="*/ 745 h 745"/>
                  <a:gd name="T36" fmla="*/ 967 w 1859"/>
                  <a:gd name="T37" fmla="*/ 690 h 745"/>
                  <a:gd name="T38" fmla="*/ 875 w 1859"/>
                  <a:gd name="T39" fmla="*/ 638 h 745"/>
                  <a:gd name="T40" fmla="*/ 876 w 1859"/>
                  <a:gd name="T41" fmla="*/ 62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9" h="745">
                    <a:moveTo>
                      <a:pt x="876" y="627"/>
                    </a:moveTo>
                    <a:cubicBezTo>
                      <a:pt x="876" y="623"/>
                      <a:pt x="876" y="620"/>
                      <a:pt x="875" y="616"/>
                    </a:cubicBezTo>
                    <a:lnTo>
                      <a:pt x="1859" y="54"/>
                    </a:lnTo>
                    <a:lnTo>
                      <a:pt x="1828" y="0"/>
                    </a:lnTo>
                    <a:lnTo>
                      <a:pt x="843" y="563"/>
                    </a:lnTo>
                    <a:cubicBezTo>
                      <a:pt x="830" y="553"/>
                      <a:pt x="814" y="548"/>
                      <a:pt x="797" y="548"/>
                    </a:cubicBezTo>
                    <a:cubicBezTo>
                      <a:pt x="778" y="548"/>
                      <a:pt x="761" y="554"/>
                      <a:pt x="748" y="565"/>
                    </a:cubicBezTo>
                    <a:lnTo>
                      <a:pt x="31" y="156"/>
                    </a:lnTo>
                    <a:lnTo>
                      <a:pt x="0" y="211"/>
                    </a:lnTo>
                    <a:lnTo>
                      <a:pt x="718" y="620"/>
                    </a:lnTo>
                    <a:cubicBezTo>
                      <a:pt x="718" y="623"/>
                      <a:pt x="718" y="625"/>
                      <a:pt x="718" y="627"/>
                    </a:cubicBezTo>
                    <a:cubicBezTo>
                      <a:pt x="718" y="629"/>
                      <a:pt x="718" y="631"/>
                      <a:pt x="718" y="634"/>
                    </a:cubicBezTo>
                    <a:lnTo>
                      <a:pt x="619" y="690"/>
                    </a:lnTo>
                    <a:lnTo>
                      <a:pt x="650" y="745"/>
                    </a:lnTo>
                    <a:lnTo>
                      <a:pt x="748" y="689"/>
                    </a:lnTo>
                    <a:cubicBezTo>
                      <a:pt x="761" y="700"/>
                      <a:pt x="778" y="706"/>
                      <a:pt x="797" y="706"/>
                    </a:cubicBezTo>
                    <a:cubicBezTo>
                      <a:pt x="814" y="706"/>
                      <a:pt x="830" y="701"/>
                      <a:pt x="843" y="692"/>
                    </a:cubicBezTo>
                    <a:lnTo>
                      <a:pt x="936" y="745"/>
                    </a:lnTo>
                    <a:lnTo>
                      <a:pt x="967" y="690"/>
                    </a:lnTo>
                    <a:lnTo>
                      <a:pt x="875" y="638"/>
                    </a:lnTo>
                    <a:cubicBezTo>
                      <a:pt x="876" y="634"/>
                      <a:pt x="876" y="631"/>
                      <a:pt x="876" y="6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grpSp>
        <p:sp>
          <p:nvSpPr>
            <p:cNvPr id="100" name="Tree14"/>
            <p:cNvSpPr>
              <a:spLocks noEditPoints="1"/>
            </p:cNvSpPr>
            <p:nvPr>
              <p:custDataLst>
                <p:tags r:id="rId6"/>
              </p:custDataLst>
            </p:nvPr>
          </p:nvSpPr>
          <p:spPr bwMode="auto">
            <a:xfrm>
              <a:off x="10125866" y="3072469"/>
              <a:ext cx="879475" cy="1025525"/>
            </a:xfrm>
            <a:custGeom>
              <a:avLst/>
              <a:gdLst>
                <a:gd name="T0" fmla="*/ 3010 w 8545"/>
                <a:gd name="T1" fmla="*/ 4298 h 9967"/>
                <a:gd name="T2" fmla="*/ 3105 w 8545"/>
                <a:gd name="T3" fmla="*/ 4336 h 9967"/>
                <a:gd name="T4" fmla="*/ 3295 w 8545"/>
                <a:gd name="T5" fmla="*/ 3612 h 9967"/>
                <a:gd name="T6" fmla="*/ 3252 w 8545"/>
                <a:gd name="T7" fmla="*/ 3413 h 9967"/>
                <a:gd name="T8" fmla="*/ 2446 w 8545"/>
                <a:gd name="T9" fmla="*/ 2425 h 9967"/>
                <a:gd name="T10" fmla="*/ 2396 w 8545"/>
                <a:gd name="T11" fmla="*/ 3727 h 9967"/>
                <a:gd name="T12" fmla="*/ 3010 w 8545"/>
                <a:gd name="T13" fmla="*/ 4298 h 9967"/>
                <a:gd name="T14" fmla="*/ 4088 w 8545"/>
                <a:gd name="T15" fmla="*/ 2874 h 9967"/>
                <a:gd name="T16" fmla="*/ 3555 w 8545"/>
                <a:gd name="T17" fmla="*/ 6709 h 9967"/>
                <a:gd name="T18" fmla="*/ 3658 w 8545"/>
                <a:gd name="T19" fmla="*/ 7068 h 9967"/>
                <a:gd name="T20" fmla="*/ 4272 w 8545"/>
                <a:gd name="T21" fmla="*/ 7036 h 9967"/>
                <a:gd name="T22" fmla="*/ 4751 w 8545"/>
                <a:gd name="T23" fmla="*/ 7057 h 9967"/>
                <a:gd name="T24" fmla="*/ 4487 w 8545"/>
                <a:gd name="T25" fmla="*/ 2851 h 9967"/>
                <a:gd name="T26" fmla="*/ 5648 w 8545"/>
                <a:gd name="T27" fmla="*/ 2240 h 9967"/>
                <a:gd name="T28" fmla="*/ 6317 w 8545"/>
                <a:gd name="T29" fmla="*/ 0 h 9967"/>
                <a:gd name="T30" fmla="*/ 4333 w 8545"/>
                <a:gd name="T31" fmla="*/ 1237 h 9967"/>
                <a:gd name="T32" fmla="*/ 4042 w 8545"/>
                <a:gd name="T33" fmla="*/ 2354 h 9967"/>
                <a:gd name="T34" fmla="*/ 5574 w 8545"/>
                <a:gd name="T35" fmla="*/ 792 h 9967"/>
                <a:gd name="T36" fmla="*/ 4764 w 8545"/>
                <a:gd name="T37" fmla="*/ 1769 h 9967"/>
                <a:gd name="T38" fmla="*/ 4088 w 8545"/>
                <a:gd name="T39" fmla="*/ 2874 h 9967"/>
                <a:gd name="T40" fmla="*/ 4392 w 8545"/>
                <a:gd name="T41" fmla="*/ 7367 h 9967"/>
                <a:gd name="T42" fmla="*/ 4272 w 8545"/>
                <a:gd name="T43" fmla="*/ 7364 h 9967"/>
                <a:gd name="T44" fmla="*/ 3773 w 8545"/>
                <a:gd name="T45" fmla="*/ 7387 h 9967"/>
                <a:gd name="T46" fmla="*/ 0 w 8545"/>
                <a:gd name="T47" fmla="*/ 9390 h 9967"/>
                <a:gd name="T48" fmla="*/ 4272 w 8545"/>
                <a:gd name="T49" fmla="*/ 9967 h 9967"/>
                <a:gd name="T50" fmla="*/ 8545 w 8545"/>
                <a:gd name="T51" fmla="*/ 9390 h 9967"/>
                <a:gd name="T52" fmla="*/ 4392 w 8545"/>
                <a:gd name="T53" fmla="*/ 7367 h 9967"/>
                <a:gd name="T54" fmla="*/ 4522 w 8545"/>
                <a:gd name="T55" fmla="*/ 5111 h 9967"/>
                <a:gd name="T56" fmla="*/ 5487 w 8545"/>
                <a:gd name="T57" fmla="*/ 5080 h 9967"/>
                <a:gd name="T58" fmla="*/ 6155 w 8545"/>
                <a:gd name="T59" fmla="*/ 3656 h 9967"/>
                <a:gd name="T60" fmla="*/ 5002 w 8545"/>
                <a:gd name="T61" fmla="*/ 4273 h 9967"/>
                <a:gd name="T62" fmla="*/ 4522 w 8545"/>
                <a:gd name="T63" fmla="*/ 5111 h 9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45" h="9967">
                  <a:moveTo>
                    <a:pt x="3010" y="4298"/>
                  </a:moveTo>
                  <a:cubicBezTo>
                    <a:pt x="3041" y="4311"/>
                    <a:pt x="3072" y="4324"/>
                    <a:pt x="3105" y="4336"/>
                  </a:cubicBezTo>
                  <a:cubicBezTo>
                    <a:pt x="3232" y="4056"/>
                    <a:pt x="3313" y="3834"/>
                    <a:pt x="3295" y="3612"/>
                  </a:cubicBezTo>
                  <a:cubicBezTo>
                    <a:pt x="3290" y="3546"/>
                    <a:pt x="3276" y="3480"/>
                    <a:pt x="3252" y="3413"/>
                  </a:cubicBezTo>
                  <a:cubicBezTo>
                    <a:pt x="3084" y="2957"/>
                    <a:pt x="2676" y="2888"/>
                    <a:pt x="2446" y="2425"/>
                  </a:cubicBezTo>
                  <a:cubicBezTo>
                    <a:pt x="2305" y="2862"/>
                    <a:pt x="2229" y="3271"/>
                    <a:pt x="2396" y="3727"/>
                  </a:cubicBezTo>
                  <a:cubicBezTo>
                    <a:pt x="2494" y="3994"/>
                    <a:pt x="2699" y="4168"/>
                    <a:pt x="3010" y="4298"/>
                  </a:cubicBezTo>
                  <a:close/>
                  <a:moveTo>
                    <a:pt x="4088" y="2874"/>
                  </a:moveTo>
                  <a:cubicBezTo>
                    <a:pt x="3507" y="4035"/>
                    <a:pt x="3229" y="5371"/>
                    <a:pt x="3555" y="6709"/>
                  </a:cubicBezTo>
                  <a:cubicBezTo>
                    <a:pt x="3583" y="6829"/>
                    <a:pt x="3619" y="6949"/>
                    <a:pt x="3658" y="7068"/>
                  </a:cubicBezTo>
                  <a:cubicBezTo>
                    <a:pt x="3861" y="7048"/>
                    <a:pt x="4065" y="7036"/>
                    <a:pt x="4272" y="7036"/>
                  </a:cubicBezTo>
                  <a:cubicBezTo>
                    <a:pt x="4433" y="7036"/>
                    <a:pt x="4593" y="7045"/>
                    <a:pt x="4751" y="7057"/>
                  </a:cubicBezTo>
                  <a:cubicBezTo>
                    <a:pt x="3963" y="5877"/>
                    <a:pt x="3978" y="4308"/>
                    <a:pt x="4487" y="2851"/>
                  </a:cubicBezTo>
                  <a:cubicBezTo>
                    <a:pt x="4995" y="2753"/>
                    <a:pt x="5371" y="2604"/>
                    <a:pt x="5648" y="2240"/>
                  </a:cubicBezTo>
                  <a:cubicBezTo>
                    <a:pt x="6182" y="1540"/>
                    <a:pt x="6182" y="775"/>
                    <a:pt x="6317" y="0"/>
                  </a:cubicBezTo>
                  <a:cubicBezTo>
                    <a:pt x="5605" y="335"/>
                    <a:pt x="4867" y="537"/>
                    <a:pt x="4333" y="1237"/>
                  </a:cubicBezTo>
                  <a:cubicBezTo>
                    <a:pt x="4086" y="1561"/>
                    <a:pt x="4024" y="1916"/>
                    <a:pt x="4042" y="2354"/>
                  </a:cubicBezTo>
                  <a:cubicBezTo>
                    <a:pt x="4470" y="1749"/>
                    <a:pt x="4972" y="1206"/>
                    <a:pt x="5574" y="792"/>
                  </a:cubicBezTo>
                  <a:cubicBezTo>
                    <a:pt x="5263" y="1086"/>
                    <a:pt x="4996" y="1417"/>
                    <a:pt x="4764" y="1769"/>
                  </a:cubicBezTo>
                  <a:cubicBezTo>
                    <a:pt x="4512" y="2114"/>
                    <a:pt x="4283" y="2484"/>
                    <a:pt x="4088" y="2874"/>
                  </a:cubicBezTo>
                  <a:close/>
                  <a:moveTo>
                    <a:pt x="4392" y="7367"/>
                  </a:moveTo>
                  <a:cubicBezTo>
                    <a:pt x="4352" y="7366"/>
                    <a:pt x="4313" y="7364"/>
                    <a:pt x="4272" y="7364"/>
                  </a:cubicBezTo>
                  <a:cubicBezTo>
                    <a:pt x="4103" y="7364"/>
                    <a:pt x="3938" y="7373"/>
                    <a:pt x="3773" y="7387"/>
                  </a:cubicBezTo>
                  <a:cubicBezTo>
                    <a:pt x="2149" y="7520"/>
                    <a:pt x="759" y="8293"/>
                    <a:pt x="0" y="9390"/>
                  </a:cubicBezTo>
                  <a:cubicBezTo>
                    <a:pt x="1245" y="9756"/>
                    <a:pt x="2707" y="9967"/>
                    <a:pt x="4272" y="9967"/>
                  </a:cubicBezTo>
                  <a:cubicBezTo>
                    <a:pt x="5837" y="9967"/>
                    <a:pt x="7300" y="9756"/>
                    <a:pt x="8545" y="9390"/>
                  </a:cubicBezTo>
                  <a:cubicBezTo>
                    <a:pt x="7727" y="8208"/>
                    <a:pt x="6178" y="7402"/>
                    <a:pt x="4392" y="7367"/>
                  </a:cubicBezTo>
                  <a:close/>
                  <a:moveTo>
                    <a:pt x="4522" y="5111"/>
                  </a:moveTo>
                  <a:cubicBezTo>
                    <a:pt x="4922" y="5208"/>
                    <a:pt x="5209" y="5246"/>
                    <a:pt x="5487" y="5080"/>
                  </a:cubicBezTo>
                  <a:cubicBezTo>
                    <a:pt x="5916" y="4821"/>
                    <a:pt x="6098" y="4295"/>
                    <a:pt x="6155" y="3656"/>
                  </a:cubicBezTo>
                  <a:cubicBezTo>
                    <a:pt x="5886" y="4068"/>
                    <a:pt x="5431" y="4014"/>
                    <a:pt x="5002" y="4273"/>
                  </a:cubicBezTo>
                  <a:cubicBezTo>
                    <a:pt x="4724" y="4440"/>
                    <a:pt x="4624" y="4712"/>
                    <a:pt x="4522" y="5111"/>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fr-FR">
                <a:solidFill>
                  <a:prstClr val="black"/>
                </a:solidFill>
              </a:endParaRPr>
            </a:p>
          </p:txBody>
        </p:sp>
      </p:grpSp>
      <p:grpSp>
        <p:nvGrpSpPr>
          <p:cNvPr id="115" name="Payment" descr="{&quot;Key&quot;:&quot;POWER_USER_SHAPE_ICON&quot;,&quot;Value&quot;:&quot;POWER_USER_SHAPE_ICON_STYLE_1&quot;}"/>
          <p:cNvGrpSpPr>
            <a:grpSpLocks noChangeAspect="1"/>
          </p:cNvGrpSpPr>
          <p:nvPr>
            <p:custDataLst>
              <p:tags r:id="rId3"/>
            </p:custDataLst>
          </p:nvPr>
        </p:nvGrpSpPr>
        <p:grpSpPr>
          <a:xfrm>
            <a:off x="6999040" y="3235294"/>
            <a:ext cx="395779" cy="760095"/>
            <a:chOff x="5313363" y="1244600"/>
            <a:chExt cx="427037" cy="784226"/>
          </a:xfrm>
          <a:solidFill>
            <a:schemeClr val="accent1"/>
          </a:solidFill>
        </p:grpSpPr>
        <p:sp>
          <p:nvSpPr>
            <p:cNvPr id="116" name="Freeform 159"/>
            <p:cNvSpPr>
              <a:spLocks/>
            </p:cNvSpPr>
            <p:nvPr/>
          </p:nvSpPr>
          <p:spPr bwMode="auto">
            <a:xfrm>
              <a:off x="5329238" y="1547813"/>
              <a:ext cx="317500" cy="355600"/>
            </a:xfrm>
            <a:custGeom>
              <a:avLst/>
              <a:gdLst>
                <a:gd name="T0" fmla="*/ 0 w 417"/>
                <a:gd name="T1" fmla="*/ 468 h 468"/>
                <a:gd name="T2" fmla="*/ 0 w 417"/>
                <a:gd name="T3" fmla="*/ 161 h 468"/>
                <a:gd name="T4" fmla="*/ 38 w 417"/>
                <a:gd name="T5" fmla="*/ 81 h 468"/>
                <a:gd name="T6" fmla="*/ 140 w 417"/>
                <a:gd name="T7" fmla="*/ 0 h 468"/>
                <a:gd name="T8" fmla="*/ 140 w 417"/>
                <a:gd name="T9" fmla="*/ 152 h 468"/>
                <a:gd name="T10" fmla="*/ 227 w 417"/>
                <a:gd name="T11" fmla="*/ 62 h 468"/>
                <a:gd name="T12" fmla="*/ 327 w 417"/>
                <a:gd name="T13" fmla="*/ 91 h 468"/>
                <a:gd name="T14" fmla="*/ 327 w 417"/>
                <a:gd name="T15" fmla="*/ 91 h 468"/>
                <a:gd name="T16" fmla="*/ 312 w 417"/>
                <a:gd name="T17" fmla="*/ 142 h 468"/>
                <a:gd name="T18" fmla="*/ 224 w 417"/>
                <a:gd name="T19" fmla="*/ 235 h 468"/>
                <a:gd name="T20" fmla="*/ 235 w 417"/>
                <a:gd name="T21" fmla="*/ 272 h 468"/>
                <a:gd name="T22" fmla="*/ 402 w 417"/>
                <a:gd name="T23" fmla="*/ 272 h 468"/>
                <a:gd name="T24" fmla="*/ 339 w 417"/>
                <a:gd name="T25" fmla="*/ 429 h 468"/>
                <a:gd name="T26" fmla="*/ 339 w 417"/>
                <a:gd name="T27" fmla="*/ 468 h 468"/>
                <a:gd name="T28" fmla="*/ 0 w 417"/>
                <a:gd name="T29" fmla="*/ 46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7" h="468">
                  <a:moveTo>
                    <a:pt x="0" y="468"/>
                  </a:moveTo>
                  <a:lnTo>
                    <a:pt x="0" y="161"/>
                  </a:lnTo>
                  <a:cubicBezTo>
                    <a:pt x="0" y="129"/>
                    <a:pt x="14" y="100"/>
                    <a:pt x="38" y="81"/>
                  </a:cubicBezTo>
                  <a:lnTo>
                    <a:pt x="140" y="0"/>
                  </a:lnTo>
                  <a:lnTo>
                    <a:pt x="140" y="152"/>
                  </a:lnTo>
                  <a:lnTo>
                    <a:pt x="227" y="62"/>
                  </a:lnTo>
                  <a:cubicBezTo>
                    <a:pt x="260" y="27"/>
                    <a:pt x="318" y="44"/>
                    <a:pt x="327" y="91"/>
                  </a:cubicBezTo>
                  <a:lnTo>
                    <a:pt x="327" y="91"/>
                  </a:lnTo>
                  <a:cubicBezTo>
                    <a:pt x="330" y="110"/>
                    <a:pt x="325" y="129"/>
                    <a:pt x="312" y="142"/>
                  </a:cubicBezTo>
                  <a:lnTo>
                    <a:pt x="224" y="235"/>
                  </a:lnTo>
                  <a:cubicBezTo>
                    <a:pt x="224" y="235"/>
                    <a:pt x="231" y="249"/>
                    <a:pt x="235" y="272"/>
                  </a:cubicBezTo>
                  <a:lnTo>
                    <a:pt x="402" y="272"/>
                  </a:lnTo>
                  <a:cubicBezTo>
                    <a:pt x="402" y="272"/>
                    <a:pt x="417" y="393"/>
                    <a:pt x="339" y="429"/>
                  </a:cubicBezTo>
                  <a:lnTo>
                    <a:pt x="339" y="468"/>
                  </a:lnTo>
                  <a:lnTo>
                    <a:pt x="0" y="4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fr-FR">
                <a:solidFill>
                  <a:prstClr val="black"/>
                </a:solidFill>
              </a:endParaRPr>
            </a:p>
          </p:txBody>
        </p:sp>
        <p:sp>
          <p:nvSpPr>
            <p:cNvPr id="117" name="Freeform 160"/>
            <p:cNvSpPr>
              <a:spLocks noEditPoints="1"/>
            </p:cNvSpPr>
            <p:nvPr/>
          </p:nvSpPr>
          <p:spPr bwMode="auto">
            <a:xfrm>
              <a:off x="5313363" y="1928813"/>
              <a:ext cx="285750" cy="100013"/>
            </a:xfrm>
            <a:custGeom>
              <a:avLst/>
              <a:gdLst>
                <a:gd name="T0" fmla="*/ 328 w 375"/>
                <a:gd name="T1" fmla="*/ 80 h 130"/>
                <a:gd name="T2" fmla="*/ 294 w 375"/>
                <a:gd name="T3" fmla="*/ 80 h 130"/>
                <a:gd name="T4" fmla="*/ 294 w 375"/>
                <a:gd name="T5" fmla="*/ 47 h 130"/>
                <a:gd name="T6" fmla="*/ 328 w 375"/>
                <a:gd name="T7" fmla="*/ 47 h 130"/>
                <a:gd name="T8" fmla="*/ 328 w 375"/>
                <a:gd name="T9" fmla="*/ 80 h 130"/>
                <a:gd name="T10" fmla="*/ 0 w 375"/>
                <a:gd name="T11" fmla="*/ 0 h 130"/>
                <a:gd name="T12" fmla="*/ 0 w 375"/>
                <a:gd name="T13" fmla="*/ 130 h 130"/>
                <a:gd name="T14" fmla="*/ 375 w 375"/>
                <a:gd name="T15" fmla="*/ 130 h 130"/>
                <a:gd name="T16" fmla="*/ 375 w 375"/>
                <a:gd name="T17" fmla="*/ 0 h 130"/>
                <a:gd name="T18" fmla="*/ 0 w 375"/>
                <a:gd name="T1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130">
                  <a:moveTo>
                    <a:pt x="328" y="80"/>
                  </a:moveTo>
                  <a:lnTo>
                    <a:pt x="294" y="80"/>
                  </a:lnTo>
                  <a:lnTo>
                    <a:pt x="294" y="47"/>
                  </a:lnTo>
                  <a:lnTo>
                    <a:pt x="328" y="47"/>
                  </a:lnTo>
                  <a:lnTo>
                    <a:pt x="328" y="80"/>
                  </a:lnTo>
                  <a:close/>
                  <a:moveTo>
                    <a:pt x="0" y="0"/>
                  </a:moveTo>
                  <a:lnTo>
                    <a:pt x="0" y="130"/>
                  </a:lnTo>
                  <a:lnTo>
                    <a:pt x="375" y="130"/>
                  </a:lnTo>
                  <a:lnTo>
                    <a:pt x="375"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fr-FR">
                <a:solidFill>
                  <a:prstClr val="black"/>
                </a:solidFill>
              </a:endParaRPr>
            </a:p>
          </p:txBody>
        </p:sp>
        <p:sp>
          <p:nvSpPr>
            <p:cNvPr id="118" name="Oval 161"/>
            <p:cNvSpPr>
              <a:spLocks noChangeArrowheads="1"/>
            </p:cNvSpPr>
            <p:nvPr/>
          </p:nvSpPr>
          <p:spPr bwMode="auto">
            <a:xfrm>
              <a:off x="5673725" y="1668463"/>
              <a:ext cx="28575" cy="285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fr-FR">
                <a:solidFill>
                  <a:prstClr val="black"/>
                </a:solidFill>
              </a:endParaRPr>
            </a:p>
          </p:txBody>
        </p:sp>
        <p:sp>
          <p:nvSpPr>
            <p:cNvPr id="119" name="Freeform 162"/>
            <p:cNvSpPr>
              <a:spLocks noEditPoints="1"/>
            </p:cNvSpPr>
            <p:nvPr/>
          </p:nvSpPr>
          <p:spPr bwMode="auto">
            <a:xfrm>
              <a:off x="5507038" y="1296988"/>
              <a:ext cx="180975" cy="385763"/>
            </a:xfrm>
            <a:custGeom>
              <a:avLst/>
              <a:gdLst>
                <a:gd name="T0" fmla="*/ 119 w 237"/>
                <a:gd name="T1" fmla="*/ 315 h 505"/>
                <a:gd name="T2" fmla="*/ 56 w 237"/>
                <a:gd name="T3" fmla="*/ 253 h 505"/>
                <a:gd name="T4" fmla="*/ 119 w 237"/>
                <a:gd name="T5" fmla="*/ 190 h 505"/>
                <a:gd name="T6" fmla="*/ 181 w 237"/>
                <a:gd name="T7" fmla="*/ 253 h 505"/>
                <a:gd name="T8" fmla="*/ 119 w 237"/>
                <a:gd name="T9" fmla="*/ 315 h 505"/>
                <a:gd name="T10" fmla="*/ 102 w 237"/>
                <a:gd name="T11" fmla="*/ 99 h 505"/>
                <a:gd name="T12" fmla="*/ 135 w 237"/>
                <a:gd name="T13" fmla="*/ 99 h 505"/>
                <a:gd name="T14" fmla="*/ 135 w 237"/>
                <a:gd name="T15" fmla="*/ 133 h 505"/>
                <a:gd name="T16" fmla="*/ 102 w 237"/>
                <a:gd name="T17" fmla="*/ 133 h 505"/>
                <a:gd name="T18" fmla="*/ 102 w 237"/>
                <a:gd name="T19" fmla="*/ 99 h 505"/>
                <a:gd name="T20" fmla="*/ 175 w 237"/>
                <a:gd name="T21" fmla="*/ 0 h 505"/>
                <a:gd name="T22" fmla="*/ 62 w 237"/>
                <a:gd name="T23" fmla="*/ 0 h 505"/>
                <a:gd name="T24" fmla="*/ 0 w 237"/>
                <a:gd name="T25" fmla="*/ 62 h 505"/>
                <a:gd name="T26" fmla="*/ 0 w 237"/>
                <a:gd name="T27" fmla="*/ 354 h 505"/>
                <a:gd name="T28" fmla="*/ 35 w 237"/>
                <a:gd name="T29" fmla="*/ 347 h 505"/>
                <a:gd name="T30" fmla="*/ 117 w 237"/>
                <a:gd name="T31" fmla="*/ 414 h 505"/>
                <a:gd name="T32" fmla="*/ 96 w 237"/>
                <a:gd name="T33" fmla="*/ 488 h 505"/>
                <a:gd name="T34" fmla="*/ 79 w 237"/>
                <a:gd name="T35" fmla="*/ 505 h 505"/>
                <a:gd name="T36" fmla="*/ 175 w 237"/>
                <a:gd name="T37" fmla="*/ 505 h 505"/>
                <a:gd name="T38" fmla="*/ 237 w 237"/>
                <a:gd name="T39" fmla="*/ 443 h 505"/>
                <a:gd name="T40" fmla="*/ 237 w 237"/>
                <a:gd name="T41" fmla="*/ 62 h 505"/>
                <a:gd name="T42" fmla="*/ 175 w 237"/>
                <a:gd name="T4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7" h="505">
                  <a:moveTo>
                    <a:pt x="119" y="315"/>
                  </a:moveTo>
                  <a:cubicBezTo>
                    <a:pt x="84" y="315"/>
                    <a:pt x="56" y="287"/>
                    <a:pt x="56" y="253"/>
                  </a:cubicBezTo>
                  <a:cubicBezTo>
                    <a:pt x="56" y="218"/>
                    <a:pt x="84" y="190"/>
                    <a:pt x="119" y="190"/>
                  </a:cubicBezTo>
                  <a:cubicBezTo>
                    <a:pt x="153" y="190"/>
                    <a:pt x="181" y="218"/>
                    <a:pt x="181" y="253"/>
                  </a:cubicBezTo>
                  <a:cubicBezTo>
                    <a:pt x="181" y="287"/>
                    <a:pt x="153" y="315"/>
                    <a:pt x="119" y="315"/>
                  </a:cubicBezTo>
                  <a:close/>
                  <a:moveTo>
                    <a:pt x="102" y="99"/>
                  </a:moveTo>
                  <a:lnTo>
                    <a:pt x="135" y="99"/>
                  </a:lnTo>
                  <a:lnTo>
                    <a:pt x="135" y="133"/>
                  </a:lnTo>
                  <a:lnTo>
                    <a:pt x="102" y="133"/>
                  </a:lnTo>
                  <a:lnTo>
                    <a:pt x="102" y="99"/>
                  </a:lnTo>
                  <a:close/>
                  <a:moveTo>
                    <a:pt x="175" y="0"/>
                  </a:moveTo>
                  <a:lnTo>
                    <a:pt x="62" y="0"/>
                  </a:lnTo>
                  <a:cubicBezTo>
                    <a:pt x="62" y="34"/>
                    <a:pt x="34" y="62"/>
                    <a:pt x="0" y="62"/>
                  </a:cubicBezTo>
                  <a:lnTo>
                    <a:pt x="0" y="354"/>
                  </a:lnTo>
                  <a:cubicBezTo>
                    <a:pt x="11" y="349"/>
                    <a:pt x="23" y="347"/>
                    <a:pt x="35" y="347"/>
                  </a:cubicBezTo>
                  <a:cubicBezTo>
                    <a:pt x="75" y="347"/>
                    <a:pt x="110" y="375"/>
                    <a:pt x="117" y="414"/>
                  </a:cubicBezTo>
                  <a:cubicBezTo>
                    <a:pt x="122" y="441"/>
                    <a:pt x="114" y="468"/>
                    <a:pt x="96" y="488"/>
                  </a:cubicBezTo>
                  <a:lnTo>
                    <a:pt x="79" y="505"/>
                  </a:lnTo>
                  <a:lnTo>
                    <a:pt x="175" y="505"/>
                  </a:lnTo>
                  <a:cubicBezTo>
                    <a:pt x="175" y="471"/>
                    <a:pt x="203" y="443"/>
                    <a:pt x="237" y="443"/>
                  </a:cubicBezTo>
                  <a:lnTo>
                    <a:pt x="237" y="62"/>
                  </a:lnTo>
                  <a:cubicBezTo>
                    <a:pt x="203" y="62"/>
                    <a:pt x="175" y="34"/>
                    <a:pt x="17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fr-FR">
                <a:solidFill>
                  <a:prstClr val="black"/>
                </a:solidFill>
              </a:endParaRPr>
            </a:p>
          </p:txBody>
        </p:sp>
        <p:sp>
          <p:nvSpPr>
            <p:cNvPr id="120" name="Oval 163"/>
            <p:cNvSpPr>
              <a:spLocks noChangeArrowheads="1"/>
            </p:cNvSpPr>
            <p:nvPr/>
          </p:nvSpPr>
          <p:spPr bwMode="auto">
            <a:xfrm>
              <a:off x="5673725" y="1282700"/>
              <a:ext cx="28575" cy="285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fr-FR">
                <a:solidFill>
                  <a:prstClr val="black"/>
                </a:solidFill>
              </a:endParaRPr>
            </a:p>
          </p:txBody>
        </p:sp>
        <p:sp>
          <p:nvSpPr>
            <p:cNvPr id="121" name="Oval 164"/>
            <p:cNvSpPr>
              <a:spLocks noChangeArrowheads="1"/>
            </p:cNvSpPr>
            <p:nvPr/>
          </p:nvSpPr>
          <p:spPr bwMode="auto">
            <a:xfrm>
              <a:off x="5492750" y="1282700"/>
              <a:ext cx="28575" cy="285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fr-FR">
                <a:solidFill>
                  <a:prstClr val="black"/>
                </a:solidFill>
              </a:endParaRPr>
            </a:p>
          </p:txBody>
        </p:sp>
        <p:sp>
          <p:nvSpPr>
            <p:cNvPr id="122" name="Freeform 165"/>
            <p:cNvSpPr>
              <a:spLocks/>
            </p:cNvSpPr>
            <p:nvPr/>
          </p:nvSpPr>
          <p:spPr bwMode="auto">
            <a:xfrm>
              <a:off x="5454650" y="1244600"/>
              <a:ext cx="285750" cy="490538"/>
            </a:xfrm>
            <a:custGeom>
              <a:avLst/>
              <a:gdLst>
                <a:gd name="T0" fmla="*/ 0 w 375"/>
                <a:gd name="T1" fmla="*/ 0 h 643"/>
                <a:gd name="T2" fmla="*/ 0 w 375"/>
                <a:gd name="T3" fmla="*/ 487 h 643"/>
                <a:gd name="T4" fmla="*/ 25 w 375"/>
                <a:gd name="T5" fmla="*/ 461 h 643"/>
                <a:gd name="T6" fmla="*/ 25 w 375"/>
                <a:gd name="T7" fmla="*/ 25 h 643"/>
                <a:gd name="T8" fmla="*/ 350 w 375"/>
                <a:gd name="T9" fmla="*/ 25 h 643"/>
                <a:gd name="T10" fmla="*/ 350 w 375"/>
                <a:gd name="T11" fmla="*/ 618 h 643"/>
                <a:gd name="T12" fmla="*/ 106 w 375"/>
                <a:gd name="T13" fmla="*/ 618 h 643"/>
                <a:gd name="T14" fmla="*/ 88 w 375"/>
                <a:gd name="T15" fmla="*/ 637 h 643"/>
                <a:gd name="T16" fmla="*/ 90 w 375"/>
                <a:gd name="T17" fmla="*/ 643 h 643"/>
                <a:gd name="T18" fmla="*/ 375 w 375"/>
                <a:gd name="T19" fmla="*/ 643 h 643"/>
                <a:gd name="T20" fmla="*/ 375 w 375"/>
                <a:gd name="T21" fmla="*/ 0 h 643"/>
                <a:gd name="T22" fmla="*/ 0 w 375"/>
                <a:gd name="T23"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643">
                  <a:moveTo>
                    <a:pt x="0" y="0"/>
                  </a:moveTo>
                  <a:lnTo>
                    <a:pt x="0" y="487"/>
                  </a:lnTo>
                  <a:lnTo>
                    <a:pt x="25" y="461"/>
                  </a:lnTo>
                  <a:lnTo>
                    <a:pt x="25" y="25"/>
                  </a:lnTo>
                  <a:lnTo>
                    <a:pt x="350" y="25"/>
                  </a:lnTo>
                  <a:lnTo>
                    <a:pt x="350" y="618"/>
                  </a:lnTo>
                  <a:lnTo>
                    <a:pt x="106" y="618"/>
                  </a:lnTo>
                  <a:lnTo>
                    <a:pt x="88" y="637"/>
                  </a:lnTo>
                  <a:cubicBezTo>
                    <a:pt x="88" y="639"/>
                    <a:pt x="89" y="641"/>
                    <a:pt x="90" y="643"/>
                  </a:cubicBezTo>
                  <a:lnTo>
                    <a:pt x="375" y="643"/>
                  </a:lnTo>
                  <a:lnTo>
                    <a:pt x="375" y="0"/>
                  </a:lnTo>
                  <a:lnTo>
                    <a:pt x="0"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fr-FR">
                <a:solidFill>
                  <a:prstClr val="black"/>
                </a:solidFill>
              </a:endParaRPr>
            </a:p>
          </p:txBody>
        </p:sp>
      </p:grpSp>
      <p:grpSp>
        <p:nvGrpSpPr>
          <p:cNvPr id="123" name="Credit_card" descr="{&quot;Key&quot;:&quot;POWER_USER_SHAPE_ICON&quot;,&quot;Value&quot;:&quot;POWER_USER_SHAPE_ICON_STYLE_1&quot;}"/>
          <p:cNvGrpSpPr>
            <a:grpSpLocks noChangeAspect="1"/>
          </p:cNvGrpSpPr>
          <p:nvPr>
            <p:custDataLst>
              <p:tags r:id="rId4"/>
            </p:custDataLst>
          </p:nvPr>
        </p:nvGrpSpPr>
        <p:grpSpPr bwMode="auto">
          <a:xfrm>
            <a:off x="5780028" y="2610040"/>
            <a:ext cx="727953" cy="532722"/>
            <a:chOff x="2478" y="1261"/>
            <a:chExt cx="2648" cy="1853"/>
          </a:xfrm>
          <a:solidFill>
            <a:schemeClr val="accent1"/>
          </a:solidFill>
        </p:grpSpPr>
        <p:sp>
          <p:nvSpPr>
            <p:cNvPr id="124" name="Freeform 349"/>
            <p:cNvSpPr>
              <a:spLocks noEditPoints="1"/>
            </p:cNvSpPr>
            <p:nvPr/>
          </p:nvSpPr>
          <p:spPr bwMode="auto">
            <a:xfrm>
              <a:off x="2478" y="2056"/>
              <a:ext cx="2648" cy="1058"/>
            </a:xfrm>
            <a:custGeom>
              <a:avLst/>
              <a:gdLst>
                <a:gd name="T0" fmla="*/ 300 w 667"/>
                <a:gd name="T1" fmla="*/ 133 h 266"/>
                <a:gd name="T2" fmla="*/ 333 w 667"/>
                <a:gd name="T3" fmla="*/ 166 h 266"/>
                <a:gd name="T4" fmla="*/ 300 w 667"/>
                <a:gd name="T5" fmla="*/ 200 h 266"/>
                <a:gd name="T6" fmla="*/ 267 w 667"/>
                <a:gd name="T7" fmla="*/ 166 h 266"/>
                <a:gd name="T8" fmla="*/ 300 w 667"/>
                <a:gd name="T9" fmla="*/ 133 h 266"/>
                <a:gd name="T10" fmla="*/ 433 w 667"/>
                <a:gd name="T11" fmla="*/ 133 h 266"/>
                <a:gd name="T12" fmla="*/ 467 w 667"/>
                <a:gd name="T13" fmla="*/ 166 h 266"/>
                <a:gd name="T14" fmla="*/ 433 w 667"/>
                <a:gd name="T15" fmla="*/ 200 h 266"/>
                <a:gd name="T16" fmla="*/ 400 w 667"/>
                <a:gd name="T17" fmla="*/ 166 h 266"/>
                <a:gd name="T18" fmla="*/ 433 w 667"/>
                <a:gd name="T19" fmla="*/ 133 h 266"/>
                <a:gd name="T20" fmla="*/ 567 w 667"/>
                <a:gd name="T21" fmla="*/ 133 h 266"/>
                <a:gd name="T22" fmla="*/ 600 w 667"/>
                <a:gd name="T23" fmla="*/ 166 h 266"/>
                <a:gd name="T24" fmla="*/ 567 w 667"/>
                <a:gd name="T25" fmla="*/ 200 h 266"/>
                <a:gd name="T26" fmla="*/ 533 w 667"/>
                <a:gd name="T27" fmla="*/ 166 h 266"/>
                <a:gd name="T28" fmla="*/ 567 w 667"/>
                <a:gd name="T29" fmla="*/ 133 h 266"/>
                <a:gd name="T30" fmla="*/ 0 w 667"/>
                <a:gd name="T31" fmla="*/ 200 h 266"/>
                <a:gd name="T32" fmla="*/ 67 w 667"/>
                <a:gd name="T33" fmla="*/ 266 h 266"/>
                <a:gd name="T34" fmla="*/ 600 w 667"/>
                <a:gd name="T35" fmla="*/ 266 h 266"/>
                <a:gd name="T36" fmla="*/ 667 w 667"/>
                <a:gd name="T37" fmla="*/ 200 h 266"/>
                <a:gd name="T38" fmla="*/ 667 w 667"/>
                <a:gd name="T39" fmla="*/ 0 h 266"/>
                <a:gd name="T40" fmla="*/ 0 w 667"/>
                <a:gd name="T41" fmla="*/ 0 h 266"/>
                <a:gd name="T42" fmla="*/ 0 w 667"/>
                <a:gd name="T43" fmla="*/ 20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67" h="266">
                  <a:moveTo>
                    <a:pt x="300" y="133"/>
                  </a:moveTo>
                  <a:cubicBezTo>
                    <a:pt x="318" y="133"/>
                    <a:pt x="333" y="148"/>
                    <a:pt x="333" y="166"/>
                  </a:cubicBezTo>
                  <a:cubicBezTo>
                    <a:pt x="333" y="185"/>
                    <a:pt x="318" y="200"/>
                    <a:pt x="300" y="200"/>
                  </a:cubicBezTo>
                  <a:cubicBezTo>
                    <a:pt x="282" y="200"/>
                    <a:pt x="267" y="185"/>
                    <a:pt x="267" y="166"/>
                  </a:cubicBezTo>
                  <a:cubicBezTo>
                    <a:pt x="267" y="148"/>
                    <a:pt x="282" y="133"/>
                    <a:pt x="300" y="133"/>
                  </a:cubicBezTo>
                  <a:close/>
                  <a:moveTo>
                    <a:pt x="433" y="133"/>
                  </a:moveTo>
                  <a:cubicBezTo>
                    <a:pt x="452" y="133"/>
                    <a:pt x="467" y="148"/>
                    <a:pt x="467" y="166"/>
                  </a:cubicBezTo>
                  <a:cubicBezTo>
                    <a:pt x="467" y="185"/>
                    <a:pt x="452" y="200"/>
                    <a:pt x="433" y="200"/>
                  </a:cubicBezTo>
                  <a:cubicBezTo>
                    <a:pt x="415" y="200"/>
                    <a:pt x="400" y="185"/>
                    <a:pt x="400" y="166"/>
                  </a:cubicBezTo>
                  <a:cubicBezTo>
                    <a:pt x="400" y="148"/>
                    <a:pt x="415" y="133"/>
                    <a:pt x="433" y="133"/>
                  </a:cubicBezTo>
                  <a:close/>
                  <a:moveTo>
                    <a:pt x="567" y="133"/>
                  </a:moveTo>
                  <a:cubicBezTo>
                    <a:pt x="585" y="133"/>
                    <a:pt x="600" y="148"/>
                    <a:pt x="600" y="166"/>
                  </a:cubicBezTo>
                  <a:cubicBezTo>
                    <a:pt x="600" y="185"/>
                    <a:pt x="585" y="200"/>
                    <a:pt x="567" y="200"/>
                  </a:cubicBezTo>
                  <a:cubicBezTo>
                    <a:pt x="548" y="200"/>
                    <a:pt x="533" y="185"/>
                    <a:pt x="533" y="166"/>
                  </a:cubicBezTo>
                  <a:cubicBezTo>
                    <a:pt x="533" y="148"/>
                    <a:pt x="548" y="133"/>
                    <a:pt x="567" y="133"/>
                  </a:cubicBezTo>
                  <a:close/>
                  <a:moveTo>
                    <a:pt x="0" y="200"/>
                  </a:moveTo>
                  <a:cubicBezTo>
                    <a:pt x="0" y="236"/>
                    <a:pt x="30" y="266"/>
                    <a:pt x="67" y="266"/>
                  </a:cubicBezTo>
                  <a:lnTo>
                    <a:pt x="600" y="266"/>
                  </a:lnTo>
                  <a:cubicBezTo>
                    <a:pt x="637" y="266"/>
                    <a:pt x="667" y="236"/>
                    <a:pt x="667" y="200"/>
                  </a:cubicBezTo>
                  <a:lnTo>
                    <a:pt x="667" y="0"/>
                  </a:lnTo>
                  <a:lnTo>
                    <a:pt x="0" y="0"/>
                  </a:lnTo>
                  <a:lnTo>
                    <a:pt x="0" y="2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125" name="Freeform 350"/>
            <p:cNvSpPr>
              <a:spLocks/>
            </p:cNvSpPr>
            <p:nvPr/>
          </p:nvSpPr>
          <p:spPr bwMode="auto">
            <a:xfrm>
              <a:off x="2478" y="1261"/>
              <a:ext cx="2648" cy="398"/>
            </a:xfrm>
            <a:custGeom>
              <a:avLst/>
              <a:gdLst>
                <a:gd name="T0" fmla="*/ 600 w 667"/>
                <a:gd name="T1" fmla="*/ 0 h 100"/>
                <a:gd name="T2" fmla="*/ 67 w 667"/>
                <a:gd name="T3" fmla="*/ 0 h 100"/>
                <a:gd name="T4" fmla="*/ 0 w 667"/>
                <a:gd name="T5" fmla="*/ 66 h 100"/>
                <a:gd name="T6" fmla="*/ 0 w 667"/>
                <a:gd name="T7" fmla="*/ 100 h 100"/>
                <a:gd name="T8" fmla="*/ 667 w 667"/>
                <a:gd name="T9" fmla="*/ 100 h 100"/>
                <a:gd name="T10" fmla="*/ 667 w 667"/>
                <a:gd name="T11" fmla="*/ 66 h 100"/>
                <a:gd name="T12" fmla="*/ 600 w 667"/>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667" h="100">
                  <a:moveTo>
                    <a:pt x="600" y="0"/>
                  </a:moveTo>
                  <a:lnTo>
                    <a:pt x="67" y="0"/>
                  </a:lnTo>
                  <a:cubicBezTo>
                    <a:pt x="30" y="0"/>
                    <a:pt x="0" y="30"/>
                    <a:pt x="0" y="66"/>
                  </a:cubicBezTo>
                  <a:lnTo>
                    <a:pt x="0" y="100"/>
                  </a:lnTo>
                  <a:lnTo>
                    <a:pt x="667" y="100"/>
                  </a:lnTo>
                  <a:lnTo>
                    <a:pt x="667" y="66"/>
                  </a:lnTo>
                  <a:cubicBezTo>
                    <a:pt x="667" y="30"/>
                    <a:pt x="637" y="0"/>
                    <a:pt x="60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grpSp>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12</a:t>
            </a:fld>
            <a:endParaRPr lang="en-US">
              <a:solidFill>
                <a:prstClr val="white"/>
              </a:solidFill>
            </a:endParaRPr>
          </a:p>
        </p:txBody>
      </p:sp>
      <p:cxnSp>
        <p:nvCxnSpPr>
          <p:cNvPr id="47" name="Straight Connector 46">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48" name="Picture 47">
            <a:extLst>
              <a:ext uri="{FF2B5EF4-FFF2-40B4-BE49-F238E27FC236}">
                <a16:creationId xmlns="" xmlns:a16="http://schemas.microsoft.com/office/drawing/2014/main" id="{D8B36E06-B914-494C-B15F-C8B64E1C989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49" name="Straight Connector 4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50" name="Picture 49">
            <a:extLst>
              <a:ext uri="{FF2B5EF4-FFF2-40B4-BE49-F238E27FC236}">
                <a16:creationId xmlns="" xmlns:a16="http://schemas.microsoft.com/office/drawing/2014/main" id="{0C14ACCB-895D-4A6F-9378-EC5BBD15C8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2336701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1962" y="158162"/>
            <a:ext cx="10558046" cy="687177"/>
          </a:xfrm>
        </p:spPr>
        <p:txBody>
          <a:bodyPr/>
          <a:lstStyle/>
          <a:p>
            <a:pPr algn="ctr"/>
            <a:r>
              <a:rPr lang="en-US" dirty="0">
                <a:solidFill>
                  <a:srgbClr val="002060"/>
                </a:solidFill>
              </a:rPr>
              <a:t>How to select right type of bank?</a:t>
            </a:r>
            <a:endParaRPr lang="en-IN" dirty="0">
              <a:solidFill>
                <a:srgbClr val="002060"/>
              </a:solidFill>
            </a:endParaRPr>
          </a:p>
        </p:txBody>
      </p:sp>
      <p:grpSp>
        <p:nvGrpSpPr>
          <p:cNvPr id="6" name="Group 5">
            <a:extLst>
              <a:ext uri="{FF2B5EF4-FFF2-40B4-BE49-F238E27FC236}">
                <a16:creationId xmlns:a16="http://schemas.microsoft.com/office/drawing/2014/main" xmlns="" id="{5AC2B413-35C4-49DD-A55C-DA69615693AC}"/>
              </a:ext>
            </a:extLst>
          </p:cNvPr>
          <p:cNvGrpSpPr/>
          <p:nvPr/>
        </p:nvGrpSpPr>
        <p:grpSpPr>
          <a:xfrm>
            <a:off x="1196212" y="2821848"/>
            <a:ext cx="2049366" cy="2143183"/>
            <a:chOff x="430623" y="2687470"/>
            <a:chExt cx="2041126" cy="2041126"/>
          </a:xfrm>
        </p:grpSpPr>
        <p:sp>
          <p:nvSpPr>
            <p:cNvPr id="152" name="Circle: Hollow 151"/>
            <p:cNvSpPr>
              <a:spLocks noChangeAspect="1"/>
            </p:cNvSpPr>
            <p:nvPr/>
          </p:nvSpPr>
          <p:spPr>
            <a:xfrm>
              <a:off x="592831" y="2849678"/>
              <a:ext cx="1716710" cy="1716710"/>
            </a:xfrm>
            <a:prstGeom prst="donut">
              <a:avLst>
                <a:gd name="adj" fmla="val 713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prstClr val="black"/>
                </a:solidFill>
              </a:endParaRPr>
            </a:p>
          </p:txBody>
        </p:sp>
        <p:grpSp>
          <p:nvGrpSpPr>
            <p:cNvPr id="153" name="Group 152"/>
            <p:cNvGrpSpPr/>
            <p:nvPr/>
          </p:nvGrpSpPr>
          <p:grpSpPr>
            <a:xfrm>
              <a:off x="1363666" y="2687470"/>
              <a:ext cx="175040" cy="2041126"/>
              <a:chOff x="8229799" y="2768458"/>
              <a:chExt cx="175040" cy="2041126"/>
            </a:xfrm>
            <a:solidFill>
              <a:schemeClr val="tx2"/>
            </a:solidFill>
          </p:grpSpPr>
          <p:sp>
            <p:nvSpPr>
              <p:cNvPr id="169" name="Trapezoid 168"/>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70" name="Trapezoid 169"/>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54" name="Group 153"/>
            <p:cNvGrpSpPr/>
            <p:nvPr/>
          </p:nvGrpSpPr>
          <p:grpSpPr>
            <a:xfrm rot="5400000">
              <a:off x="1363666" y="2687470"/>
              <a:ext cx="175040" cy="2041126"/>
              <a:chOff x="8229799" y="2768458"/>
              <a:chExt cx="175040" cy="2041126"/>
            </a:xfrm>
            <a:solidFill>
              <a:schemeClr val="tx2"/>
            </a:solidFill>
          </p:grpSpPr>
          <p:sp>
            <p:nvSpPr>
              <p:cNvPr id="167" name="Trapezoid 16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68" name="Trapezoid 16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55" name="Group 154"/>
            <p:cNvGrpSpPr/>
            <p:nvPr/>
          </p:nvGrpSpPr>
          <p:grpSpPr>
            <a:xfrm rot="1800000">
              <a:off x="1363666" y="2687470"/>
              <a:ext cx="175040" cy="2041126"/>
              <a:chOff x="8229799" y="2768458"/>
              <a:chExt cx="175040" cy="2041126"/>
            </a:xfrm>
            <a:solidFill>
              <a:schemeClr val="tx2"/>
            </a:solidFill>
          </p:grpSpPr>
          <p:sp>
            <p:nvSpPr>
              <p:cNvPr id="165" name="Trapezoid 16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66" name="Trapezoid 16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56" name="Group 155"/>
            <p:cNvGrpSpPr/>
            <p:nvPr/>
          </p:nvGrpSpPr>
          <p:grpSpPr>
            <a:xfrm rot="3600000">
              <a:off x="1363666" y="2687470"/>
              <a:ext cx="175040" cy="2041126"/>
              <a:chOff x="8229799" y="2768458"/>
              <a:chExt cx="175040" cy="2041126"/>
            </a:xfrm>
            <a:solidFill>
              <a:schemeClr val="tx2"/>
            </a:solidFill>
          </p:grpSpPr>
          <p:sp>
            <p:nvSpPr>
              <p:cNvPr id="163" name="Trapezoid 162"/>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64" name="Trapezoid 163"/>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57" name="Group 156"/>
            <p:cNvGrpSpPr/>
            <p:nvPr/>
          </p:nvGrpSpPr>
          <p:grpSpPr>
            <a:xfrm rot="7200000">
              <a:off x="1363666" y="2687470"/>
              <a:ext cx="175040" cy="2041126"/>
              <a:chOff x="8229799" y="2768458"/>
              <a:chExt cx="175040" cy="2041126"/>
            </a:xfrm>
            <a:solidFill>
              <a:schemeClr val="tx2"/>
            </a:solidFill>
          </p:grpSpPr>
          <p:sp>
            <p:nvSpPr>
              <p:cNvPr id="161" name="Trapezoid 16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62" name="Trapezoid 16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58" name="Group 157"/>
            <p:cNvGrpSpPr/>
            <p:nvPr/>
          </p:nvGrpSpPr>
          <p:grpSpPr>
            <a:xfrm rot="9000000">
              <a:off x="1363666" y="2687470"/>
              <a:ext cx="175040" cy="2041126"/>
              <a:chOff x="8229799" y="2768458"/>
              <a:chExt cx="175040" cy="2041126"/>
            </a:xfrm>
            <a:solidFill>
              <a:schemeClr val="tx2"/>
            </a:solidFill>
          </p:grpSpPr>
          <p:sp>
            <p:nvSpPr>
              <p:cNvPr id="159" name="Trapezoid 158"/>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60" name="Trapezoid 159"/>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sp>
          <p:nvSpPr>
            <p:cNvPr id="11" name="Oval 10"/>
            <p:cNvSpPr>
              <a:spLocks noChangeAspect="1"/>
            </p:cNvSpPr>
            <p:nvPr/>
          </p:nvSpPr>
          <p:spPr>
            <a:xfrm>
              <a:off x="747093" y="3003940"/>
              <a:ext cx="1408186" cy="1408186"/>
            </a:xfrm>
            <a:prstGeom prst="ellipse">
              <a:avLst/>
            </a:prstGeom>
            <a:solidFill>
              <a:schemeClr val="bg1"/>
            </a:solidFill>
            <a:ln w="889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7" name="Group 6">
            <a:extLst>
              <a:ext uri="{FF2B5EF4-FFF2-40B4-BE49-F238E27FC236}">
                <a16:creationId xmlns:a16="http://schemas.microsoft.com/office/drawing/2014/main" xmlns="" id="{177E3869-EC6D-429C-9BE5-88015BCD4039}"/>
              </a:ext>
            </a:extLst>
          </p:cNvPr>
          <p:cNvGrpSpPr/>
          <p:nvPr/>
        </p:nvGrpSpPr>
        <p:grpSpPr>
          <a:xfrm>
            <a:off x="2754466" y="2821848"/>
            <a:ext cx="2049366" cy="2143183"/>
            <a:chOff x="1969325" y="2687470"/>
            <a:chExt cx="2041126" cy="2041126"/>
          </a:xfrm>
        </p:grpSpPr>
        <p:sp>
          <p:nvSpPr>
            <p:cNvPr id="323" name="Circle: Hollow 322"/>
            <p:cNvSpPr>
              <a:spLocks noChangeAspect="1"/>
            </p:cNvSpPr>
            <p:nvPr/>
          </p:nvSpPr>
          <p:spPr>
            <a:xfrm>
              <a:off x="2131533" y="2849678"/>
              <a:ext cx="1716710" cy="1716710"/>
            </a:xfrm>
            <a:prstGeom prst="donut">
              <a:avLst>
                <a:gd name="adj" fmla="val 71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prstClr val="black"/>
                </a:solidFill>
              </a:endParaRPr>
            </a:p>
          </p:txBody>
        </p:sp>
        <p:grpSp>
          <p:nvGrpSpPr>
            <p:cNvPr id="324" name="Group 323"/>
            <p:cNvGrpSpPr/>
            <p:nvPr/>
          </p:nvGrpSpPr>
          <p:grpSpPr>
            <a:xfrm>
              <a:off x="2902368" y="2687470"/>
              <a:ext cx="175040" cy="2041126"/>
              <a:chOff x="8229799" y="2768458"/>
              <a:chExt cx="175040" cy="2041126"/>
            </a:xfrm>
            <a:solidFill>
              <a:schemeClr val="accent1"/>
            </a:solidFill>
          </p:grpSpPr>
          <p:sp>
            <p:nvSpPr>
              <p:cNvPr id="341" name="Trapezoid 34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42" name="Trapezoid 34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25" name="Group 324"/>
            <p:cNvGrpSpPr/>
            <p:nvPr/>
          </p:nvGrpSpPr>
          <p:grpSpPr>
            <a:xfrm rot="5400000">
              <a:off x="2902368" y="2687470"/>
              <a:ext cx="175040" cy="2041126"/>
              <a:chOff x="8229799" y="2768458"/>
              <a:chExt cx="175040" cy="2041126"/>
            </a:xfrm>
            <a:solidFill>
              <a:schemeClr val="accent1"/>
            </a:solidFill>
          </p:grpSpPr>
          <p:sp>
            <p:nvSpPr>
              <p:cNvPr id="339" name="Trapezoid 338"/>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40" name="Trapezoid 339"/>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26" name="Group 325"/>
            <p:cNvGrpSpPr/>
            <p:nvPr/>
          </p:nvGrpSpPr>
          <p:grpSpPr>
            <a:xfrm rot="1800000">
              <a:off x="2902368" y="2687470"/>
              <a:ext cx="175040" cy="2041126"/>
              <a:chOff x="8229799" y="2768458"/>
              <a:chExt cx="175040" cy="2041126"/>
            </a:xfrm>
            <a:solidFill>
              <a:schemeClr val="accent1"/>
            </a:solidFill>
          </p:grpSpPr>
          <p:sp>
            <p:nvSpPr>
              <p:cNvPr id="337" name="Trapezoid 33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38" name="Trapezoid 33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27" name="Group 326"/>
            <p:cNvGrpSpPr/>
            <p:nvPr/>
          </p:nvGrpSpPr>
          <p:grpSpPr>
            <a:xfrm rot="3600000">
              <a:off x="2902368" y="2687470"/>
              <a:ext cx="175040" cy="2041126"/>
              <a:chOff x="8229799" y="2768458"/>
              <a:chExt cx="175040" cy="2041126"/>
            </a:xfrm>
            <a:solidFill>
              <a:schemeClr val="accent1"/>
            </a:solidFill>
          </p:grpSpPr>
          <p:sp>
            <p:nvSpPr>
              <p:cNvPr id="335" name="Trapezoid 33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36" name="Trapezoid 33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28" name="Group 327"/>
            <p:cNvGrpSpPr/>
            <p:nvPr/>
          </p:nvGrpSpPr>
          <p:grpSpPr>
            <a:xfrm rot="7200000">
              <a:off x="2902368" y="2687470"/>
              <a:ext cx="175040" cy="2041126"/>
              <a:chOff x="8229799" y="2768458"/>
              <a:chExt cx="175040" cy="2041126"/>
            </a:xfrm>
            <a:solidFill>
              <a:schemeClr val="accent1"/>
            </a:solidFill>
          </p:grpSpPr>
          <p:sp>
            <p:nvSpPr>
              <p:cNvPr id="333" name="Trapezoid 332"/>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34" name="Trapezoid 333"/>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29" name="Group 328"/>
            <p:cNvGrpSpPr/>
            <p:nvPr/>
          </p:nvGrpSpPr>
          <p:grpSpPr>
            <a:xfrm rot="9000000">
              <a:off x="2902368" y="2687470"/>
              <a:ext cx="175040" cy="2041126"/>
              <a:chOff x="8229799" y="2768458"/>
              <a:chExt cx="175040" cy="2041126"/>
            </a:xfrm>
            <a:solidFill>
              <a:schemeClr val="accent1"/>
            </a:solidFill>
          </p:grpSpPr>
          <p:sp>
            <p:nvSpPr>
              <p:cNvPr id="331" name="Trapezoid 33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32" name="Trapezoid 33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sp>
          <p:nvSpPr>
            <p:cNvPr id="330" name="Oval 329"/>
            <p:cNvSpPr>
              <a:spLocks noChangeAspect="1"/>
            </p:cNvSpPr>
            <p:nvPr/>
          </p:nvSpPr>
          <p:spPr>
            <a:xfrm>
              <a:off x="2283474" y="3007403"/>
              <a:ext cx="1408186" cy="1408186"/>
            </a:xfrm>
            <a:prstGeom prst="ellipse">
              <a:avLst/>
            </a:prstGeom>
            <a:solidFill>
              <a:schemeClr val="bg1"/>
            </a:solidFill>
            <a:ln w="889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8" name="Group 7">
            <a:extLst>
              <a:ext uri="{FF2B5EF4-FFF2-40B4-BE49-F238E27FC236}">
                <a16:creationId xmlns:a16="http://schemas.microsoft.com/office/drawing/2014/main" xmlns="" id="{620DB3F8-2B1B-49F4-9374-63DA75A9E0AF}"/>
              </a:ext>
            </a:extLst>
          </p:cNvPr>
          <p:cNvGrpSpPr/>
          <p:nvPr/>
        </p:nvGrpSpPr>
        <p:grpSpPr>
          <a:xfrm>
            <a:off x="4312720" y="2821848"/>
            <a:ext cx="2049366" cy="2143183"/>
            <a:chOff x="3508027" y="2687470"/>
            <a:chExt cx="2041126" cy="2041126"/>
          </a:xfrm>
        </p:grpSpPr>
        <p:sp>
          <p:nvSpPr>
            <p:cNvPr id="343" name="Circle: Hollow 342"/>
            <p:cNvSpPr>
              <a:spLocks noChangeAspect="1"/>
            </p:cNvSpPr>
            <p:nvPr/>
          </p:nvSpPr>
          <p:spPr>
            <a:xfrm>
              <a:off x="3670235" y="2849678"/>
              <a:ext cx="1716710" cy="1716710"/>
            </a:xfrm>
            <a:prstGeom prst="donut">
              <a:avLst>
                <a:gd name="adj" fmla="val 71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prstClr val="black"/>
                </a:solidFill>
              </a:endParaRPr>
            </a:p>
          </p:txBody>
        </p:sp>
        <p:grpSp>
          <p:nvGrpSpPr>
            <p:cNvPr id="344" name="Group 343"/>
            <p:cNvGrpSpPr/>
            <p:nvPr/>
          </p:nvGrpSpPr>
          <p:grpSpPr>
            <a:xfrm>
              <a:off x="4441070" y="2687470"/>
              <a:ext cx="175040" cy="2041126"/>
              <a:chOff x="8229799" y="2768458"/>
              <a:chExt cx="175040" cy="2041126"/>
            </a:xfrm>
            <a:solidFill>
              <a:schemeClr val="accent2"/>
            </a:solidFill>
          </p:grpSpPr>
          <p:sp>
            <p:nvSpPr>
              <p:cNvPr id="345" name="Trapezoid 34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46" name="Trapezoid 34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47" name="Group 346"/>
            <p:cNvGrpSpPr/>
            <p:nvPr/>
          </p:nvGrpSpPr>
          <p:grpSpPr>
            <a:xfrm rot="5400000">
              <a:off x="4441070" y="2687470"/>
              <a:ext cx="175040" cy="2041126"/>
              <a:chOff x="8229799" y="2768458"/>
              <a:chExt cx="175040" cy="2041126"/>
            </a:xfrm>
            <a:solidFill>
              <a:schemeClr val="accent2"/>
            </a:solidFill>
          </p:grpSpPr>
          <p:sp>
            <p:nvSpPr>
              <p:cNvPr id="348" name="Trapezoid 347"/>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49" name="Trapezoid 348"/>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50" name="Group 349"/>
            <p:cNvGrpSpPr/>
            <p:nvPr/>
          </p:nvGrpSpPr>
          <p:grpSpPr>
            <a:xfrm rot="1800000">
              <a:off x="4441070" y="2687470"/>
              <a:ext cx="175040" cy="2041126"/>
              <a:chOff x="8229799" y="2768458"/>
              <a:chExt cx="175040" cy="2041126"/>
            </a:xfrm>
            <a:solidFill>
              <a:schemeClr val="accent2"/>
            </a:solidFill>
          </p:grpSpPr>
          <p:sp>
            <p:nvSpPr>
              <p:cNvPr id="351" name="Trapezoid 35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52" name="Trapezoid 35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53" name="Group 352"/>
            <p:cNvGrpSpPr/>
            <p:nvPr/>
          </p:nvGrpSpPr>
          <p:grpSpPr>
            <a:xfrm rot="3600000">
              <a:off x="4441070" y="2687470"/>
              <a:ext cx="175040" cy="2041126"/>
              <a:chOff x="8229799" y="2768458"/>
              <a:chExt cx="175040" cy="2041126"/>
            </a:xfrm>
            <a:solidFill>
              <a:schemeClr val="accent2"/>
            </a:solidFill>
          </p:grpSpPr>
          <p:sp>
            <p:nvSpPr>
              <p:cNvPr id="354" name="Trapezoid 353"/>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55" name="Trapezoid 354"/>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56" name="Group 355"/>
            <p:cNvGrpSpPr/>
            <p:nvPr/>
          </p:nvGrpSpPr>
          <p:grpSpPr>
            <a:xfrm rot="7200000">
              <a:off x="4441070" y="2687470"/>
              <a:ext cx="175040" cy="2041126"/>
              <a:chOff x="8229799" y="2768458"/>
              <a:chExt cx="175040" cy="2041126"/>
            </a:xfrm>
            <a:solidFill>
              <a:schemeClr val="accent2"/>
            </a:solidFill>
          </p:grpSpPr>
          <p:sp>
            <p:nvSpPr>
              <p:cNvPr id="357" name="Trapezoid 35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58" name="Trapezoid 35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59" name="Group 358"/>
            <p:cNvGrpSpPr/>
            <p:nvPr/>
          </p:nvGrpSpPr>
          <p:grpSpPr>
            <a:xfrm rot="9000000">
              <a:off x="4441070" y="2687470"/>
              <a:ext cx="175040" cy="2041126"/>
              <a:chOff x="8229799" y="2768458"/>
              <a:chExt cx="175040" cy="2041126"/>
            </a:xfrm>
            <a:solidFill>
              <a:schemeClr val="accent2"/>
            </a:solidFill>
          </p:grpSpPr>
          <p:sp>
            <p:nvSpPr>
              <p:cNvPr id="360" name="Trapezoid 359"/>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61" name="Trapezoid 360"/>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sp>
          <p:nvSpPr>
            <p:cNvPr id="362" name="Oval 361"/>
            <p:cNvSpPr>
              <a:spLocks noChangeAspect="1"/>
            </p:cNvSpPr>
            <p:nvPr/>
          </p:nvSpPr>
          <p:spPr>
            <a:xfrm>
              <a:off x="3822176" y="3007403"/>
              <a:ext cx="1408186" cy="1408186"/>
            </a:xfrm>
            <a:prstGeom prst="ellipse">
              <a:avLst/>
            </a:prstGeom>
            <a:solidFill>
              <a:schemeClr val="bg1"/>
            </a:solidFill>
            <a:ln w="889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9" name="Group 8">
            <a:extLst>
              <a:ext uri="{FF2B5EF4-FFF2-40B4-BE49-F238E27FC236}">
                <a16:creationId xmlns:a16="http://schemas.microsoft.com/office/drawing/2014/main" xmlns="" id="{448FB51F-B91E-4C8E-8561-A20208886139}"/>
              </a:ext>
            </a:extLst>
          </p:cNvPr>
          <p:cNvGrpSpPr/>
          <p:nvPr/>
        </p:nvGrpSpPr>
        <p:grpSpPr>
          <a:xfrm>
            <a:off x="5870974" y="2821848"/>
            <a:ext cx="2049366" cy="2143183"/>
            <a:chOff x="5046729" y="2687470"/>
            <a:chExt cx="2041126" cy="2041126"/>
          </a:xfrm>
        </p:grpSpPr>
        <p:sp>
          <p:nvSpPr>
            <p:cNvPr id="363" name="Circle: Hollow 362"/>
            <p:cNvSpPr>
              <a:spLocks noChangeAspect="1"/>
            </p:cNvSpPr>
            <p:nvPr/>
          </p:nvSpPr>
          <p:spPr>
            <a:xfrm>
              <a:off x="5208937" y="2849678"/>
              <a:ext cx="1716710" cy="1716710"/>
            </a:xfrm>
            <a:prstGeom prst="donut">
              <a:avLst>
                <a:gd name="adj" fmla="val 71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prstClr val="black"/>
                </a:solidFill>
              </a:endParaRPr>
            </a:p>
          </p:txBody>
        </p:sp>
        <p:grpSp>
          <p:nvGrpSpPr>
            <p:cNvPr id="364" name="Group 363"/>
            <p:cNvGrpSpPr/>
            <p:nvPr/>
          </p:nvGrpSpPr>
          <p:grpSpPr>
            <a:xfrm>
              <a:off x="5979772" y="2687470"/>
              <a:ext cx="175040" cy="2041126"/>
              <a:chOff x="8229799" y="2768458"/>
              <a:chExt cx="175040" cy="2041126"/>
            </a:xfrm>
            <a:solidFill>
              <a:schemeClr val="accent3"/>
            </a:solidFill>
          </p:grpSpPr>
          <p:sp>
            <p:nvSpPr>
              <p:cNvPr id="365" name="Trapezoid 36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66" name="Trapezoid 36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67" name="Group 366"/>
            <p:cNvGrpSpPr/>
            <p:nvPr/>
          </p:nvGrpSpPr>
          <p:grpSpPr>
            <a:xfrm rot="5400000">
              <a:off x="5979772" y="2687470"/>
              <a:ext cx="175040" cy="2041126"/>
              <a:chOff x="8229799" y="2768458"/>
              <a:chExt cx="175040" cy="2041126"/>
            </a:xfrm>
            <a:solidFill>
              <a:schemeClr val="accent3"/>
            </a:solidFill>
          </p:grpSpPr>
          <p:sp>
            <p:nvSpPr>
              <p:cNvPr id="368" name="Trapezoid 367"/>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69" name="Trapezoid 368"/>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70" name="Group 369"/>
            <p:cNvGrpSpPr/>
            <p:nvPr/>
          </p:nvGrpSpPr>
          <p:grpSpPr>
            <a:xfrm rot="1800000">
              <a:off x="5979772" y="2687470"/>
              <a:ext cx="175040" cy="2041126"/>
              <a:chOff x="8229799" y="2768458"/>
              <a:chExt cx="175040" cy="2041126"/>
            </a:xfrm>
            <a:solidFill>
              <a:schemeClr val="accent3"/>
            </a:solidFill>
          </p:grpSpPr>
          <p:sp>
            <p:nvSpPr>
              <p:cNvPr id="371" name="Trapezoid 37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72" name="Trapezoid 37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73" name="Group 372"/>
            <p:cNvGrpSpPr/>
            <p:nvPr/>
          </p:nvGrpSpPr>
          <p:grpSpPr>
            <a:xfrm rot="3600000">
              <a:off x="5979772" y="2687470"/>
              <a:ext cx="175040" cy="2041126"/>
              <a:chOff x="8229799" y="2768458"/>
              <a:chExt cx="175040" cy="2041126"/>
            </a:xfrm>
            <a:solidFill>
              <a:schemeClr val="accent3"/>
            </a:solidFill>
          </p:grpSpPr>
          <p:sp>
            <p:nvSpPr>
              <p:cNvPr id="374" name="Trapezoid 373"/>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75" name="Trapezoid 374"/>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76" name="Group 375"/>
            <p:cNvGrpSpPr/>
            <p:nvPr/>
          </p:nvGrpSpPr>
          <p:grpSpPr>
            <a:xfrm rot="7200000">
              <a:off x="5979772" y="2687470"/>
              <a:ext cx="175040" cy="2041126"/>
              <a:chOff x="8229799" y="2768458"/>
              <a:chExt cx="175040" cy="2041126"/>
            </a:xfrm>
            <a:solidFill>
              <a:schemeClr val="accent3"/>
            </a:solidFill>
          </p:grpSpPr>
          <p:sp>
            <p:nvSpPr>
              <p:cNvPr id="377" name="Trapezoid 37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78" name="Trapezoid 37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79" name="Group 378"/>
            <p:cNvGrpSpPr/>
            <p:nvPr/>
          </p:nvGrpSpPr>
          <p:grpSpPr>
            <a:xfrm rot="9000000">
              <a:off x="5979772" y="2687470"/>
              <a:ext cx="175040" cy="2041126"/>
              <a:chOff x="8229799" y="2768458"/>
              <a:chExt cx="175040" cy="2041126"/>
            </a:xfrm>
            <a:solidFill>
              <a:schemeClr val="accent3"/>
            </a:solidFill>
          </p:grpSpPr>
          <p:sp>
            <p:nvSpPr>
              <p:cNvPr id="380" name="Trapezoid 379"/>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81" name="Trapezoid 380"/>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sp>
          <p:nvSpPr>
            <p:cNvPr id="382" name="Oval 381"/>
            <p:cNvSpPr>
              <a:spLocks noChangeAspect="1"/>
            </p:cNvSpPr>
            <p:nvPr/>
          </p:nvSpPr>
          <p:spPr>
            <a:xfrm>
              <a:off x="5360878" y="3007403"/>
              <a:ext cx="1408186" cy="1408186"/>
            </a:xfrm>
            <a:prstGeom prst="ellipse">
              <a:avLst/>
            </a:prstGeom>
            <a:solidFill>
              <a:schemeClr val="bg1"/>
            </a:solidFill>
            <a:ln w="889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0" name="Group 9">
            <a:extLst>
              <a:ext uri="{FF2B5EF4-FFF2-40B4-BE49-F238E27FC236}">
                <a16:creationId xmlns:a16="http://schemas.microsoft.com/office/drawing/2014/main" xmlns="" id="{CF0EAF19-F7AE-475F-BF48-F4060BEC8CEC}"/>
              </a:ext>
            </a:extLst>
          </p:cNvPr>
          <p:cNvGrpSpPr/>
          <p:nvPr/>
        </p:nvGrpSpPr>
        <p:grpSpPr>
          <a:xfrm>
            <a:off x="7429228" y="2821848"/>
            <a:ext cx="2049366" cy="2143183"/>
            <a:chOff x="6585431" y="2687470"/>
            <a:chExt cx="2041126" cy="2041126"/>
          </a:xfrm>
        </p:grpSpPr>
        <p:sp>
          <p:nvSpPr>
            <p:cNvPr id="383" name="Circle: Hollow 382"/>
            <p:cNvSpPr>
              <a:spLocks noChangeAspect="1"/>
            </p:cNvSpPr>
            <p:nvPr/>
          </p:nvSpPr>
          <p:spPr>
            <a:xfrm>
              <a:off x="6747639" y="2849678"/>
              <a:ext cx="1716710" cy="1716710"/>
            </a:xfrm>
            <a:prstGeom prst="donut">
              <a:avLst>
                <a:gd name="adj" fmla="val 713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prstClr val="black"/>
                </a:solidFill>
              </a:endParaRPr>
            </a:p>
          </p:txBody>
        </p:sp>
        <p:grpSp>
          <p:nvGrpSpPr>
            <p:cNvPr id="384" name="Group 383"/>
            <p:cNvGrpSpPr/>
            <p:nvPr/>
          </p:nvGrpSpPr>
          <p:grpSpPr>
            <a:xfrm>
              <a:off x="7518474" y="2687470"/>
              <a:ext cx="175040" cy="2041126"/>
              <a:chOff x="8229799" y="2768458"/>
              <a:chExt cx="175040" cy="2041126"/>
            </a:xfrm>
            <a:solidFill>
              <a:schemeClr val="accent4"/>
            </a:solidFill>
          </p:grpSpPr>
          <p:sp>
            <p:nvSpPr>
              <p:cNvPr id="385" name="Trapezoid 384"/>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86" name="Trapezoid 385"/>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87" name="Group 386"/>
            <p:cNvGrpSpPr/>
            <p:nvPr/>
          </p:nvGrpSpPr>
          <p:grpSpPr>
            <a:xfrm rot="5400000">
              <a:off x="7518474" y="2687470"/>
              <a:ext cx="175040" cy="2041126"/>
              <a:chOff x="8229799" y="2768458"/>
              <a:chExt cx="175040" cy="2041126"/>
            </a:xfrm>
            <a:solidFill>
              <a:schemeClr val="accent4"/>
            </a:solidFill>
          </p:grpSpPr>
          <p:sp>
            <p:nvSpPr>
              <p:cNvPr id="388" name="Trapezoid 387"/>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89" name="Trapezoid 388"/>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90" name="Group 389"/>
            <p:cNvGrpSpPr/>
            <p:nvPr/>
          </p:nvGrpSpPr>
          <p:grpSpPr>
            <a:xfrm rot="1800000">
              <a:off x="7518474" y="2687470"/>
              <a:ext cx="175040" cy="2041126"/>
              <a:chOff x="8229799" y="2768458"/>
              <a:chExt cx="175040" cy="2041126"/>
            </a:xfrm>
            <a:solidFill>
              <a:schemeClr val="accent4"/>
            </a:solidFill>
          </p:grpSpPr>
          <p:sp>
            <p:nvSpPr>
              <p:cNvPr id="391" name="Trapezoid 390"/>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92" name="Trapezoid 391"/>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93" name="Group 392"/>
            <p:cNvGrpSpPr/>
            <p:nvPr/>
          </p:nvGrpSpPr>
          <p:grpSpPr>
            <a:xfrm rot="3600000">
              <a:off x="7518474" y="2687470"/>
              <a:ext cx="175040" cy="2041126"/>
              <a:chOff x="8229799" y="2768458"/>
              <a:chExt cx="175040" cy="2041126"/>
            </a:xfrm>
            <a:solidFill>
              <a:schemeClr val="accent4"/>
            </a:solidFill>
          </p:grpSpPr>
          <p:sp>
            <p:nvSpPr>
              <p:cNvPr id="394" name="Trapezoid 393"/>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95" name="Trapezoid 394"/>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96" name="Group 395"/>
            <p:cNvGrpSpPr/>
            <p:nvPr/>
          </p:nvGrpSpPr>
          <p:grpSpPr>
            <a:xfrm rot="7200000">
              <a:off x="7518474" y="2687470"/>
              <a:ext cx="175040" cy="2041126"/>
              <a:chOff x="8229799" y="2768458"/>
              <a:chExt cx="175040" cy="2041126"/>
            </a:xfrm>
            <a:solidFill>
              <a:schemeClr val="accent4"/>
            </a:solidFill>
          </p:grpSpPr>
          <p:sp>
            <p:nvSpPr>
              <p:cNvPr id="397" name="Trapezoid 396"/>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398" name="Trapezoid 397"/>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399" name="Group 398"/>
            <p:cNvGrpSpPr/>
            <p:nvPr/>
          </p:nvGrpSpPr>
          <p:grpSpPr>
            <a:xfrm rot="9000000">
              <a:off x="7518474" y="2687470"/>
              <a:ext cx="175040" cy="2041126"/>
              <a:chOff x="8229799" y="2768458"/>
              <a:chExt cx="175040" cy="2041126"/>
            </a:xfrm>
            <a:solidFill>
              <a:schemeClr val="accent4"/>
            </a:solidFill>
          </p:grpSpPr>
          <p:sp>
            <p:nvSpPr>
              <p:cNvPr id="400" name="Trapezoid 399"/>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401" name="Trapezoid 400"/>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sp>
          <p:nvSpPr>
            <p:cNvPr id="402" name="Oval 401"/>
            <p:cNvSpPr>
              <a:spLocks noChangeAspect="1"/>
            </p:cNvSpPr>
            <p:nvPr/>
          </p:nvSpPr>
          <p:spPr>
            <a:xfrm>
              <a:off x="6899580" y="3007403"/>
              <a:ext cx="1408186" cy="1408186"/>
            </a:xfrm>
            <a:prstGeom prst="ellipse">
              <a:avLst/>
            </a:prstGeom>
            <a:solidFill>
              <a:schemeClr val="bg1"/>
            </a:solidFill>
            <a:ln w="889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sp>
        <p:nvSpPr>
          <p:cNvPr id="403" name="Arc 402"/>
          <p:cNvSpPr/>
          <p:nvPr/>
        </p:nvSpPr>
        <p:spPr>
          <a:xfrm>
            <a:off x="4589223" y="2244617"/>
            <a:ext cx="1478595" cy="960120"/>
          </a:xfrm>
          <a:prstGeom prst="arc">
            <a:avLst>
              <a:gd name="adj1" fmla="val 11819633"/>
              <a:gd name="adj2" fmla="val 20612193"/>
            </a:avLst>
          </a:prstGeom>
          <a:ln w="571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124364" tIns="62183" rIns="124364" bIns="62183" rtlCol="0" anchor="ctr"/>
          <a:lstStyle/>
          <a:p>
            <a:pPr algn="ctr" defTabSz="932727">
              <a:defRPr/>
            </a:pPr>
            <a:endParaRPr lang="en-IN" kern="0" dirty="0">
              <a:solidFill>
                <a:sysClr val="windowText" lastClr="000000"/>
              </a:solidFill>
            </a:endParaRPr>
          </a:p>
        </p:txBody>
      </p:sp>
      <p:sp>
        <p:nvSpPr>
          <p:cNvPr id="404" name="Arc 403"/>
          <p:cNvSpPr/>
          <p:nvPr/>
        </p:nvSpPr>
        <p:spPr>
          <a:xfrm>
            <a:off x="7696851" y="2244617"/>
            <a:ext cx="1478595" cy="960120"/>
          </a:xfrm>
          <a:prstGeom prst="arc">
            <a:avLst>
              <a:gd name="adj1" fmla="val 11819633"/>
              <a:gd name="adj2" fmla="val 20612193"/>
            </a:avLst>
          </a:prstGeom>
          <a:ln w="571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124364" tIns="62183" rIns="124364" bIns="62183" rtlCol="0" anchor="ctr"/>
          <a:lstStyle/>
          <a:p>
            <a:pPr algn="ctr" defTabSz="932727">
              <a:defRPr/>
            </a:pPr>
            <a:endParaRPr lang="en-IN" kern="0" dirty="0">
              <a:solidFill>
                <a:sysClr val="windowText" lastClr="000000"/>
              </a:solidFill>
            </a:endParaRPr>
          </a:p>
        </p:txBody>
      </p:sp>
      <p:sp>
        <p:nvSpPr>
          <p:cNvPr id="405" name="Arc 404"/>
          <p:cNvSpPr/>
          <p:nvPr/>
        </p:nvSpPr>
        <p:spPr>
          <a:xfrm rot="10800000">
            <a:off x="6147279" y="4480174"/>
            <a:ext cx="1478595" cy="960120"/>
          </a:xfrm>
          <a:prstGeom prst="arc">
            <a:avLst>
              <a:gd name="adj1" fmla="val 11819633"/>
              <a:gd name="adj2" fmla="val 20612193"/>
            </a:avLst>
          </a:prstGeom>
          <a:ln w="57150">
            <a:solidFill>
              <a:schemeClr val="bg1">
                <a:lumMod val="8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lIns="124364" tIns="62183" rIns="124364" bIns="62183" rtlCol="0" anchor="ctr"/>
          <a:lstStyle/>
          <a:p>
            <a:pPr algn="ctr" defTabSz="932727">
              <a:defRPr/>
            </a:pPr>
            <a:endParaRPr lang="en-IN" kern="0" dirty="0">
              <a:solidFill>
                <a:sysClr val="windowText" lastClr="000000"/>
              </a:solidFill>
            </a:endParaRPr>
          </a:p>
        </p:txBody>
      </p:sp>
      <p:sp>
        <p:nvSpPr>
          <p:cNvPr id="22" name="Arc 21"/>
          <p:cNvSpPr/>
          <p:nvPr/>
        </p:nvSpPr>
        <p:spPr>
          <a:xfrm>
            <a:off x="1481595" y="2244617"/>
            <a:ext cx="1478595" cy="960120"/>
          </a:xfrm>
          <a:prstGeom prst="arc">
            <a:avLst>
              <a:gd name="adj1" fmla="val 11819633"/>
              <a:gd name="adj2" fmla="val 20612193"/>
            </a:avLst>
          </a:prstGeom>
          <a:ln w="571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124364" tIns="62183" rIns="124364" bIns="62183" rtlCol="0" anchor="ctr"/>
          <a:lstStyle/>
          <a:p>
            <a:pPr algn="ctr" defTabSz="932727">
              <a:defRPr/>
            </a:pPr>
            <a:endParaRPr lang="en-IN" kern="0" dirty="0">
              <a:solidFill>
                <a:sysClr val="windowText" lastClr="000000"/>
              </a:solidFill>
            </a:endParaRPr>
          </a:p>
        </p:txBody>
      </p:sp>
      <p:sp>
        <p:nvSpPr>
          <p:cNvPr id="25" name="TextBox 24"/>
          <p:cNvSpPr txBox="1"/>
          <p:nvPr/>
        </p:nvSpPr>
        <p:spPr>
          <a:xfrm>
            <a:off x="1143000" y="1528763"/>
            <a:ext cx="2126899" cy="587245"/>
          </a:xfrm>
          <a:prstGeom prst="rect">
            <a:avLst/>
          </a:prstGeom>
          <a:noFill/>
        </p:spPr>
        <p:txBody>
          <a:bodyPr wrap="square" lIns="124364" tIns="62183" rIns="124364" bIns="62183" rtlCol="0">
            <a:spAutoFit/>
          </a:bodyPr>
          <a:lstStyle/>
          <a:p>
            <a:pPr algn="ctr" defTabSz="932727">
              <a:defRPr/>
            </a:pPr>
            <a:r>
              <a:rPr lang="en-IN" sz="1500" kern="0" dirty="0">
                <a:solidFill>
                  <a:sysClr val="windowText" lastClr="000000"/>
                </a:solidFill>
              </a:rPr>
              <a:t>Location of Bank Branch shall be nearby. </a:t>
            </a:r>
          </a:p>
        </p:txBody>
      </p:sp>
      <p:sp>
        <p:nvSpPr>
          <p:cNvPr id="409" name="TextBox 408"/>
          <p:cNvSpPr txBox="1"/>
          <p:nvPr/>
        </p:nvSpPr>
        <p:spPr>
          <a:xfrm>
            <a:off x="4263060" y="1101796"/>
            <a:ext cx="2096094" cy="1110466"/>
          </a:xfrm>
          <a:prstGeom prst="rect">
            <a:avLst/>
          </a:prstGeom>
          <a:noFill/>
        </p:spPr>
        <p:txBody>
          <a:bodyPr wrap="square" lIns="124364" tIns="62183" rIns="124364" bIns="62183" rtlCol="0">
            <a:spAutoFit/>
          </a:bodyPr>
          <a:lstStyle/>
          <a:p>
            <a:pPr algn="ctr" defTabSz="932727">
              <a:defRPr/>
            </a:pPr>
            <a:r>
              <a:rPr lang="en-US" sz="1600" kern="0" dirty="0">
                <a:solidFill>
                  <a:sysClr val="windowText" lastClr="000000"/>
                </a:solidFill>
              </a:rPr>
              <a:t>A bank which has least minimum balance criteria is preferable</a:t>
            </a:r>
            <a:endParaRPr lang="en-IN" sz="1600" kern="0" dirty="0">
              <a:solidFill>
                <a:sysClr val="windowText" lastClr="000000"/>
              </a:solidFill>
            </a:endParaRPr>
          </a:p>
        </p:txBody>
      </p:sp>
      <p:sp>
        <p:nvSpPr>
          <p:cNvPr id="412" name="TextBox 411"/>
          <p:cNvSpPr txBox="1"/>
          <p:nvPr/>
        </p:nvSpPr>
        <p:spPr>
          <a:xfrm>
            <a:off x="7517035" y="1313535"/>
            <a:ext cx="2096094" cy="771911"/>
          </a:xfrm>
          <a:prstGeom prst="rect">
            <a:avLst/>
          </a:prstGeom>
          <a:noFill/>
        </p:spPr>
        <p:txBody>
          <a:bodyPr wrap="square" lIns="124364" tIns="62183" rIns="124364" bIns="62183" rtlCol="0">
            <a:spAutoFit/>
          </a:bodyPr>
          <a:lstStyle/>
          <a:p>
            <a:pPr algn="ctr" defTabSz="932727">
              <a:defRPr/>
            </a:pPr>
            <a:r>
              <a:rPr lang="en-US" sz="1400" kern="0" dirty="0">
                <a:solidFill>
                  <a:sysClr val="windowText" lastClr="000000"/>
                </a:solidFill>
              </a:rPr>
              <a:t>One may choose a bank which offers better interest rates </a:t>
            </a:r>
            <a:endParaRPr lang="en-IN" sz="1400" kern="0" dirty="0">
              <a:solidFill>
                <a:sysClr val="windowText" lastClr="000000"/>
              </a:solidFill>
            </a:endParaRPr>
          </a:p>
        </p:txBody>
      </p:sp>
      <p:sp>
        <p:nvSpPr>
          <p:cNvPr id="406" name="Arc 405"/>
          <p:cNvSpPr/>
          <p:nvPr/>
        </p:nvSpPr>
        <p:spPr>
          <a:xfrm rot="10800000">
            <a:off x="2988288" y="4480174"/>
            <a:ext cx="1478595" cy="960120"/>
          </a:xfrm>
          <a:prstGeom prst="arc">
            <a:avLst>
              <a:gd name="adj1" fmla="val 11819633"/>
              <a:gd name="adj2" fmla="val 20612193"/>
            </a:avLst>
          </a:prstGeom>
          <a:ln w="57150">
            <a:solidFill>
              <a:schemeClr val="bg1">
                <a:lumMod val="8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lIns="124364" tIns="62183" rIns="124364" bIns="62183" rtlCol="0" anchor="ctr"/>
          <a:lstStyle/>
          <a:p>
            <a:pPr algn="ctr" defTabSz="932727">
              <a:defRPr/>
            </a:pPr>
            <a:endParaRPr lang="en-IN" kern="0" dirty="0">
              <a:solidFill>
                <a:sysClr val="windowText" lastClr="000000"/>
              </a:solidFill>
            </a:endParaRPr>
          </a:p>
        </p:txBody>
      </p:sp>
      <p:sp>
        <p:nvSpPr>
          <p:cNvPr id="415" name="TextBox 414"/>
          <p:cNvSpPr txBox="1"/>
          <p:nvPr/>
        </p:nvSpPr>
        <p:spPr>
          <a:xfrm>
            <a:off x="2713738" y="5647397"/>
            <a:ext cx="2096094" cy="864244"/>
          </a:xfrm>
          <a:prstGeom prst="rect">
            <a:avLst/>
          </a:prstGeom>
          <a:noFill/>
        </p:spPr>
        <p:txBody>
          <a:bodyPr wrap="square" lIns="124364" tIns="62183" rIns="124364" bIns="62183" rtlCol="0">
            <a:spAutoFit/>
          </a:bodyPr>
          <a:lstStyle/>
          <a:p>
            <a:pPr algn="ctr" defTabSz="932727">
              <a:defRPr/>
            </a:pPr>
            <a:r>
              <a:rPr lang="en-US" sz="1600" kern="0" dirty="0">
                <a:solidFill>
                  <a:sysClr val="windowText" lastClr="000000"/>
                </a:solidFill>
              </a:rPr>
              <a:t>Banks which have good ATM service is preferable</a:t>
            </a:r>
            <a:endParaRPr lang="en-IN" sz="1600" kern="0" dirty="0">
              <a:solidFill>
                <a:sysClr val="windowText" lastClr="000000"/>
              </a:solidFill>
            </a:endParaRPr>
          </a:p>
        </p:txBody>
      </p:sp>
      <p:sp>
        <p:nvSpPr>
          <p:cNvPr id="418" name="TextBox 417"/>
          <p:cNvSpPr txBox="1"/>
          <p:nvPr/>
        </p:nvSpPr>
        <p:spPr>
          <a:xfrm>
            <a:off x="5836408" y="5634230"/>
            <a:ext cx="2096094" cy="987355"/>
          </a:xfrm>
          <a:prstGeom prst="rect">
            <a:avLst/>
          </a:prstGeom>
          <a:noFill/>
        </p:spPr>
        <p:txBody>
          <a:bodyPr wrap="square" lIns="124364" tIns="62183" rIns="124364" bIns="62183" rtlCol="0">
            <a:spAutoFit/>
          </a:bodyPr>
          <a:lstStyle/>
          <a:p>
            <a:pPr algn="ctr" defTabSz="932727">
              <a:defRPr/>
            </a:pPr>
            <a:r>
              <a:rPr lang="en-US" sz="1400" kern="0" dirty="0">
                <a:solidFill>
                  <a:sysClr val="windowText" lastClr="000000"/>
                </a:solidFill>
              </a:rPr>
              <a:t>The banks with online banking facility which is safe and secure 24/7/365</a:t>
            </a:r>
            <a:endParaRPr lang="en-IN" sz="1400" kern="0" dirty="0">
              <a:solidFill>
                <a:sysClr val="windowText" lastClr="000000"/>
              </a:solidFill>
            </a:endParaRPr>
          </a:p>
        </p:txBody>
      </p:sp>
      <p:grpSp>
        <p:nvGrpSpPr>
          <p:cNvPr id="12" name="Group 11">
            <a:extLst>
              <a:ext uri="{FF2B5EF4-FFF2-40B4-BE49-F238E27FC236}">
                <a16:creationId xmlns:a16="http://schemas.microsoft.com/office/drawing/2014/main" xmlns="" id="{8EEC97F5-714D-4421-B904-94A4690247E1}"/>
              </a:ext>
            </a:extLst>
          </p:cNvPr>
          <p:cNvGrpSpPr/>
          <p:nvPr/>
        </p:nvGrpSpPr>
        <p:grpSpPr>
          <a:xfrm>
            <a:off x="8987483" y="2821848"/>
            <a:ext cx="2049366" cy="2143183"/>
            <a:chOff x="8172385" y="2687470"/>
            <a:chExt cx="2041126" cy="2041126"/>
          </a:xfrm>
        </p:grpSpPr>
        <p:sp>
          <p:nvSpPr>
            <p:cNvPr id="129" name="Circle: Hollow 128">
              <a:extLst>
                <a:ext uri="{FF2B5EF4-FFF2-40B4-BE49-F238E27FC236}">
                  <a16:creationId xmlns:a16="http://schemas.microsoft.com/office/drawing/2014/main" xmlns="" id="{3EB7A5EF-4E2A-42BB-8795-E5764F988CF9}"/>
                </a:ext>
              </a:extLst>
            </p:cNvPr>
            <p:cNvSpPr>
              <a:spLocks noChangeAspect="1"/>
            </p:cNvSpPr>
            <p:nvPr/>
          </p:nvSpPr>
          <p:spPr>
            <a:xfrm>
              <a:off x="8334593" y="2849678"/>
              <a:ext cx="1716710" cy="1716710"/>
            </a:xfrm>
            <a:prstGeom prst="donut">
              <a:avLst>
                <a:gd name="adj" fmla="val 713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prstClr val="black"/>
                </a:solidFill>
              </a:endParaRPr>
            </a:p>
          </p:txBody>
        </p:sp>
        <p:grpSp>
          <p:nvGrpSpPr>
            <p:cNvPr id="130" name="Group 129">
              <a:extLst>
                <a:ext uri="{FF2B5EF4-FFF2-40B4-BE49-F238E27FC236}">
                  <a16:creationId xmlns:a16="http://schemas.microsoft.com/office/drawing/2014/main" xmlns="" id="{DDF25259-5F36-42EA-8ACF-F45159F90482}"/>
                </a:ext>
              </a:extLst>
            </p:cNvPr>
            <p:cNvGrpSpPr/>
            <p:nvPr/>
          </p:nvGrpSpPr>
          <p:grpSpPr>
            <a:xfrm>
              <a:off x="9105428" y="2687470"/>
              <a:ext cx="175040" cy="2041126"/>
              <a:chOff x="8229799" y="2768458"/>
              <a:chExt cx="175040" cy="2041126"/>
            </a:xfrm>
            <a:solidFill>
              <a:schemeClr val="accent4"/>
            </a:solidFill>
          </p:grpSpPr>
          <p:sp>
            <p:nvSpPr>
              <p:cNvPr id="147" name="Trapezoid 146">
                <a:extLst>
                  <a:ext uri="{FF2B5EF4-FFF2-40B4-BE49-F238E27FC236}">
                    <a16:creationId xmlns:a16="http://schemas.microsoft.com/office/drawing/2014/main" xmlns="" id="{729C8F83-36C0-411A-AA33-6BCDA19E3DCB}"/>
                  </a:ext>
                </a:extLst>
              </p:cNvPr>
              <p:cNvSpPr/>
              <p:nvPr/>
            </p:nvSpPr>
            <p:spPr>
              <a:xfrm>
                <a:off x="8229799" y="2768458"/>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48" name="Trapezoid 147">
                <a:extLst>
                  <a:ext uri="{FF2B5EF4-FFF2-40B4-BE49-F238E27FC236}">
                    <a16:creationId xmlns:a16="http://schemas.microsoft.com/office/drawing/2014/main" xmlns="" id="{D1502F7B-63BF-45CB-A0A4-4E6F13656196}"/>
                  </a:ext>
                </a:extLst>
              </p:cNvPr>
              <p:cNvSpPr/>
              <p:nvPr/>
            </p:nvSpPr>
            <p:spPr>
              <a:xfrm rot="10800000">
                <a:off x="8229799" y="4634676"/>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31" name="Group 130">
              <a:extLst>
                <a:ext uri="{FF2B5EF4-FFF2-40B4-BE49-F238E27FC236}">
                  <a16:creationId xmlns:a16="http://schemas.microsoft.com/office/drawing/2014/main" xmlns="" id="{BBB94125-780E-4B9B-94D7-EE841EDA4C8D}"/>
                </a:ext>
              </a:extLst>
            </p:cNvPr>
            <p:cNvGrpSpPr/>
            <p:nvPr/>
          </p:nvGrpSpPr>
          <p:grpSpPr>
            <a:xfrm rot="5400000">
              <a:off x="9105428" y="2687470"/>
              <a:ext cx="175040" cy="2041126"/>
              <a:chOff x="8229799" y="2768458"/>
              <a:chExt cx="175040" cy="2041126"/>
            </a:xfrm>
            <a:solidFill>
              <a:schemeClr val="accent4"/>
            </a:solidFill>
          </p:grpSpPr>
          <p:sp>
            <p:nvSpPr>
              <p:cNvPr id="145" name="Trapezoid 144">
                <a:extLst>
                  <a:ext uri="{FF2B5EF4-FFF2-40B4-BE49-F238E27FC236}">
                    <a16:creationId xmlns:a16="http://schemas.microsoft.com/office/drawing/2014/main" xmlns="" id="{73758EEB-C592-4488-AA31-A53824D81F19}"/>
                  </a:ext>
                </a:extLst>
              </p:cNvPr>
              <p:cNvSpPr/>
              <p:nvPr/>
            </p:nvSpPr>
            <p:spPr>
              <a:xfrm>
                <a:off x="8229799" y="2768458"/>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46" name="Trapezoid 145">
                <a:extLst>
                  <a:ext uri="{FF2B5EF4-FFF2-40B4-BE49-F238E27FC236}">
                    <a16:creationId xmlns:a16="http://schemas.microsoft.com/office/drawing/2014/main" xmlns="" id="{D58AF22B-FC56-4AFB-A88B-86E6F06591A1}"/>
                  </a:ext>
                </a:extLst>
              </p:cNvPr>
              <p:cNvSpPr/>
              <p:nvPr/>
            </p:nvSpPr>
            <p:spPr>
              <a:xfrm rot="10800000">
                <a:off x="8229799" y="4634676"/>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32" name="Group 131">
              <a:extLst>
                <a:ext uri="{FF2B5EF4-FFF2-40B4-BE49-F238E27FC236}">
                  <a16:creationId xmlns:a16="http://schemas.microsoft.com/office/drawing/2014/main" xmlns="" id="{BD69B430-2588-4633-9DAE-B6F1624B2511}"/>
                </a:ext>
              </a:extLst>
            </p:cNvPr>
            <p:cNvGrpSpPr/>
            <p:nvPr/>
          </p:nvGrpSpPr>
          <p:grpSpPr>
            <a:xfrm rot="1800000">
              <a:off x="9105428" y="2687470"/>
              <a:ext cx="175040" cy="2041126"/>
              <a:chOff x="8229799" y="2768458"/>
              <a:chExt cx="175040" cy="2041126"/>
            </a:xfrm>
            <a:solidFill>
              <a:schemeClr val="accent4"/>
            </a:solidFill>
          </p:grpSpPr>
          <p:sp>
            <p:nvSpPr>
              <p:cNvPr id="143" name="Trapezoid 142">
                <a:extLst>
                  <a:ext uri="{FF2B5EF4-FFF2-40B4-BE49-F238E27FC236}">
                    <a16:creationId xmlns:a16="http://schemas.microsoft.com/office/drawing/2014/main" xmlns="" id="{CE2CE9F8-4B6E-48E5-BF11-09921F691D22}"/>
                  </a:ext>
                </a:extLst>
              </p:cNvPr>
              <p:cNvSpPr/>
              <p:nvPr/>
            </p:nvSpPr>
            <p:spPr>
              <a:xfrm>
                <a:off x="8229799" y="2768458"/>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44" name="Trapezoid 143">
                <a:extLst>
                  <a:ext uri="{FF2B5EF4-FFF2-40B4-BE49-F238E27FC236}">
                    <a16:creationId xmlns:a16="http://schemas.microsoft.com/office/drawing/2014/main" xmlns="" id="{F569F329-2E74-4F50-9CE4-955AB10CB504}"/>
                  </a:ext>
                </a:extLst>
              </p:cNvPr>
              <p:cNvSpPr/>
              <p:nvPr/>
            </p:nvSpPr>
            <p:spPr>
              <a:xfrm rot="10800000">
                <a:off x="8229799" y="4634676"/>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33" name="Group 132">
              <a:extLst>
                <a:ext uri="{FF2B5EF4-FFF2-40B4-BE49-F238E27FC236}">
                  <a16:creationId xmlns:a16="http://schemas.microsoft.com/office/drawing/2014/main" xmlns="" id="{D6D4B89B-BC60-4ABD-B079-48CB0A0C1054}"/>
                </a:ext>
              </a:extLst>
            </p:cNvPr>
            <p:cNvGrpSpPr/>
            <p:nvPr/>
          </p:nvGrpSpPr>
          <p:grpSpPr>
            <a:xfrm rot="3600000">
              <a:off x="9105428" y="2687470"/>
              <a:ext cx="175040" cy="2041126"/>
              <a:chOff x="8229799" y="2768458"/>
              <a:chExt cx="175040" cy="2041126"/>
            </a:xfrm>
            <a:solidFill>
              <a:schemeClr val="accent4"/>
            </a:solidFill>
          </p:grpSpPr>
          <p:sp>
            <p:nvSpPr>
              <p:cNvPr id="141" name="Trapezoid 140">
                <a:extLst>
                  <a:ext uri="{FF2B5EF4-FFF2-40B4-BE49-F238E27FC236}">
                    <a16:creationId xmlns:a16="http://schemas.microsoft.com/office/drawing/2014/main" xmlns="" id="{A3B6D468-EC6E-40A5-A087-7BF6ACFF96E7}"/>
                  </a:ext>
                </a:extLst>
              </p:cNvPr>
              <p:cNvSpPr/>
              <p:nvPr/>
            </p:nvSpPr>
            <p:spPr>
              <a:xfrm>
                <a:off x="8229799" y="2768458"/>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42" name="Trapezoid 141">
                <a:extLst>
                  <a:ext uri="{FF2B5EF4-FFF2-40B4-BE49-F238E27FC236}">
                    <a16:creationId xmlns:a16="http://schemas.microsoft.com/office/drawing/2014/main" xmlns="" id="{65A9610C-01D5-4455-9A81-9BD33DE37046}"/>
                  </a:ext>
                </a:extLst>
              </p:cNvPr>
              <p:cNvSpPr/>
              <p:nvPr/>
            </p:nvSpPr>
            <p:spPr>
              <a:xfrm rot="10800000">
                <a:off x="8229799" y="4634676"/>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34" name="Group 133">
              <a:extLst>
                <a:ext uri="{FF2B5EF4-FFF2-40B4-BE49-F238E27FC236}">
                  <a16:creationId xmlns:a16="http://schemas.microsoft.com/office/drawing/2014/main" xmlns="" id="{AFE0D02A-29E1-4D5F-A862-1521A826489C}"/>
                </a:ext>
              </a:extLst>
            </p:cNvPr>
            <p:cNvGrpSpPr/>
            <p:nvPr/>
          </p:nvGrpSpPr>
          <p:grpSpPr>
            <a:xfrm rot="7200000">
              <a:off x="9105428" y="2687470"/>
              <a:ext cx="175040" cy="2041126"/>
              <a:chOff x="8229799" y="2768458"/>
              <a:chExt cx="175040" cy="2041126"/>
            </a:xfrm>
            <a:solidFill>
              <a:schemeClr val="accent4"/>
            </a:solidFill>
          </p:grpSpPr>
          <p:sp>
            <p:nvSpPr>
              <p:cNvPr id="139" name="Trapezoid 138">
                <a:extLst>
                  <a:ext uri="{FF2B5EF4-FFF2-40B4-BE49-F238E27FC236}">
                    <a16:creationId xmlns:a16="http://schemas.microsoft.com/office/drawing/2014/main" xmlns="" id="{22508BC8-5645-46CD-B075-1D6460DB14E3}"/>
                  </a:ext>
                </a:extLst>
              </p:cNvPr>
              <p:cNvSpPr/>
              <p:nvPr/>
            </p:nvSpPr>
            <p:spPr>
              <a:xfrm>
                <a:off x="8229799" y="2768458"/>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40" name="Trapezoid 139">
                <a:extLst>
                  <a:ext uri="{FF2B5EF4-FFF2-40B4-BE49-F238E27FC236}">
                    <a16:creationId xmlns:a16="http://schemas.microsoft.com/office/drawing/2014/main" xmlns="" id="{3CBB3C50-65EF-443C-A651-5A4B12E83085}"/>
                  </a:ext>
                </a:extLst>
              </p:cNvPr>
              <p:cNvSpPr/>
              <p:nvPr/>
            </p:nvSpPr>
            <p:spPr>
              <a:xfrm rot="10800000">
                <a:off x="8229799" y="4634676"/>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grpSp>
          <p:nvGrpSpPr>
            <p:cNvPr id="135" name="Group 134">
              <a:extLst>
                <a:ext uri="{FF2B5EF4-FFF2-40B4-BE49-F238E27FC236}">
                  <a16:creationId xmlns:a16="http://schemas.microsoft.com/office/drawing/2014/main" xmlns="" id="{D35CB965-D1AD-4682-8BCE-E5185EFE24BE}"/>
                </a:ext>
              </a:extLst>
            </p:cNvPr>
            <p:cNvGrpSpPr/>
            <p:nvPr/>
          </p:nvGrpSpPr>
          <p:grpSpPr>
            <a:xfrm rot="9000000">
              <a:off x="9105428" y="2687470"/>
              <a:ext cx="175040" cy="2041126"/>
              <a:chOff x="8229799" y="2768458"/>
              <a:chExt cx="175040" cy="2041126"/>
            </a:xfrm>
            <a:solidFill>
              <a:schemeClr val="accent4"/>
            </a:solidFill>
          </p:grpSpPr>
          <p:sp>
            <p:nvSpPr>
              <p:cNvPr id="137" name="Trapezoid 136">
                <a:extLst>
                  <a:ext uri="{FF2B5EF4-FFF2-40B4-BE49-F238E27FC236}">
                    <a16:creationId xmlns:a16="http://schemas.microsoft.com/office/drawing/2014/main" xmlns="" id="{963861EA-706D-431E-BEB8-2675D832C900}"/>
                  </a:ext>
                </a:extLst>
              </p:cNvPr>
              <p:cNvSpPr/>
              <p:nvPr/>
            </p:nvSpPr>
            <p:spPr>
              <a:xfrm>
                <a:off x="8229799" y="2768458"/>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sp>
            <p:nvSpPr>
              <p:cNvPr id="138" name="Trapezoid 137">
                <a:extLst>
                  <a:ext uri="{FF2B5EF4-FFF2-40B4-BE49-F238E27FC236}">
                    <a16:creationId xmlns:a16="http://schemas.microsoft.com/office/drawing/2014/main" xmlns="" id="{58310484-BF4E-4735-805B-541D4E993388}"/>
                  </a:ext>
                </a:extLst>
              </p:cNvPr>
              <p:cNvSpPr/>
              <p:nvPr/>
            </p:nvSpPr>
            <p:spPr>
              <a:xfrm rot="10800000">
                <a:off x="8229799" y="4634676"/>
                <a:ext cx="175040" cy="174908"/>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sp>
          <p:nvSpPr>
            <p:cNvPr id="136" name="Oval 135">
              <a:extLst>
                <a:ext uri="{FF2B5EF4-FFF2-40B4-BE49-F238E27FC236}">
                  <a16:creationId xmlns:a16="http://schemas.microsoft.com/office/drawing/2014/main" xmlns="" id="{5A90B17B-4398-4490-9CAA-D2EB445F9501}"/>
                </a:ext>
              </a:extLst>
            </p:cNvPr>
            <p:cNvSpPr>
              <a:spLocks noChangeAspect="1"/>
            </p:cNvSpPr>
            <p:nvPr/>
          </p:nvSpPr>
          <p:spPr>
            <a:xfrm>
              <a:off x="8486534" y="3007403"/>
              <a:ext cx="1408186" cy="1408186"/>
            </a:xfrm>
            <a:prstGeom prst="ellipse">
              <a:avLst/>
            </a:prstGeom>
            <a:solidFill>
              <a:schemeClr val="bg1"/>
            </a:solidFill>
            <a:ln w="889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32727">
                <a:defRPr/>
              </a:pPr>
              <a:endParaRPr lang="en-IN" kern="0" dirty="0">
                <a:solidFill>
                  <a:sysClr val="windowText" lastClr="000000"/>
                </a:solidFill>
              </a:endParaRPr>
            </a:p>
          </p:txBody>
        </p:sp>
      </p:grpSp>
      <p:sp>
        <p:nvSpPr>
          <p:cNvPr id="171" name="Arc 170">
            <a:extLst>
              <a:ext uri="{FF2B5EF4-FFF2-40B4-BE49-F238E27FC236}">
                <a16:creationId xmlns:a16="http://schemas.microsoft.com/office/drawing/2014/main" xmlns="" id="{2B8F75A5-A366-4F2B-9953-CBFB952B7349}"/>
              </a:ext>
            </a:extLst>
          </p:cNvPr>
          <p:cNvSpPr/>
          <p:nvPr/>
        </p:nvSpPr>
        <p:spPr>
          <a:xfrm rot="10800000">
            <a:off x="9306268" y="4480174"/>
            <a:ext cx="1478595" cy="960120"/>
          </a:xfrm>
          <a:prstGeom prst="arc">
            <a:avLst>
              <a:gd name="adj1" fmla="val 11819633"/>
              <a:gd name="adj2" fmla="val 20612193"/>
            </a:avLst>
          </a:prstGeom>
          <a:ln w="57150">
            <a:solidFill>
              <a:schemeClr val="bg1">
                <a:lumMod val="8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lIns="124364" tIns="62183" rIns="124364" bIns="62183" rtlCol="0" anchor="ctr"/>
          <a:lstStyle/>
          <a:p>
            <a:pPr algn="ctr" defTabSz="932727">
              <a:defRPr/>
            </a:pPr>
            <a:endParaRPr lang="en-IN" kern="0" dirty="0">
              <a:solidFill>
                <a:sysClr val="windowText" lastClr="000000"/>
              </a:solidFill>
            </a:endParaRPr>
          </a:p>
        </p:txBody>
      </p:sp>
      <p:sp>
        <p:nvSpPr>
          <p:cNvPr id="174" name="TextBox 173">
            <a:extLst>
              <a:ext uri="{FF2B5EF4-FFF2-40B4-BE49-F238E27FC236}">
                <a16:creationId xmlns:a16="http://schemas.microsoft.com/office/drawing/2014/main" xmlns="" id="{9EC59A12-2153-4E1D-97B4-FE7686B4E65A}"/>
              </a:ext>
            </a:extLst>
          </p:cNvPr>
          <p:cNvSpPr txBox="1"/>
          <p:nvPr/>
        </p:nvSpPr>
        <p:spPr>
          <a:xfrm>
            <a:off x="8959078" y="5647401"/>
            <a:ext cx="2096094" cy="771911"/>
          </a:xfrm>
          <a:prstGeom prst="rect">
            <a:avLst/>
          </a:prstGeom>
          <a:noFill/>
        </p:spPr>
        <p:txBody>
          <a:bodyPr wrap="square" lIns="124364" tIns="62183" rIns="124364" bIns="62183" rtlCol="0">
            <a:spAutoFit/>
          </a:bodyPr>
          <a:lstStyle/>
          <a:p>
            <a:pPr algn="ctr" defTabSz="932727">
              <a:defRPr/>
            </a:pPr>
            <a:r>
              <a:rPr lang="en-US" sz="1400" kern="0" dirty="0">
                <a:solidFill>
                  <a:sysClr val="windowText" lastClr="000000"/>
                </a:solidFill>
              </a:rPr>
              <a:t>Banks which charge least for services are preferable.</a:t>
            </a:r>
            <a:endParaRPr lang="en-IN" sz="1400" kern="0" dirty="0">
              <a:solidFill>
                <a:sysClr val="windowText" lastClr="000000"/>
              </a:solidFill>
            </a:endParaRPr>
          </a:p>
        </p:txBody>
      </p:sp>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13</a:t>
            </a:fld>
            <a:endParaRPr lang="en-US">
              <a:solidFill>
                <a:prstClr val="white"/>
              </a:solidFill>
            </a:endParaRPr>
          </a:p>
        </p:txBody>
      </p:sp>
      <p:cxnSp>
        <p:nvCxnSpPr>
          <p:cNvPr id="149" name="Straight Connector 148">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50" name="Picture 149">
            <a:extLst>
              <a:ext uri="{FF2B5EF4-FFF2-40B4-BE49-F238E27FC236}">
                <a16:creationId xmlns="" xmlns:a16="http://schemas.microsoft.com/office/drawing/2014/main" id="{D8B36E06-B914-494C-B15F-C8B64E1C98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151" name="Straight Connector 150">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72" name="Picture 171">
            <a:extLst>
              <a:ext uri="{FF2B5EF4-FFF2-40B4-BE49-F238E27FC236}">
                <a16:creationId xmlns="" xmlns:a16="http://schemas.microsoft.com/office/drawing/2014/main" id="{0C14ACCB-895D-4A6F-9378-EC5BBD15C8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custDataLst>
      <p:tags r:id="rId1"/>
    </p:custDataLst>
    <p:extLst>
      <p:ext uri="{BB962C8B-B14F-4D97-AF65-F5344CB8AC3E}">
        <p14:creationId xmlns:p14="http://schemas.microsoft.com/office/powerpoint/2010/main" val="3238794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09132" y="146482"/>
            <a:ext cx="10558046" cy="687177"/>
          </a:xfrm>
        </p:spPr>
        <p:txBody>
          <a:bodyPr/>
          <a:lstStyle/>
          <a:p>
            <a:pPr algn="ctr"/>
            <a:r>
              <a:rPr lang="en-IN" dirty="0">
                <a:solidFill>
                  <a:srgbClr val="002060"/>
                </a:solidFill>
                <a:latin typeface="Georgia" panose="02040502050405020303" pitchFamily="18" charset="0"/>
              </a:rPr>
              <a:t>Saving Related Products</a:t>
            </a:r>
          </a:p>
        </p:txBody>
      </p:sp>
      <p:sp>
        <p:nvSpPr>
          <p:cNvPr id="7" name="object 7"/>
          <p:cNvSpPr/>
          <p:nvPr/>
        </p:nvSpPr>
        <p:spPr>
          <a:xfrm>
            <a:off x="5142384" y="3972371"/>
            <a:ext cx="1681068" cy="1755922"/>
          </a:xfrm>
          <a:prstGeom prst="rect">
            <a:avLst/>
          </a:prstGeom>
          <a:blipFill>
            <a:blip r:embed="rId2" cstate="print"/>
            <a:stretch>
              <a:fillRect/>
            </a:stretch>
          </a:blipFill>
        </p:spPr>
        <p:txBody>
          <a:bodyPr wrap="square" lIns="0" tIns="0" rIns="0" bIns="0" rtlCol="0"/>
          <a:lstStyle/>
          <a:p>
            <a:pPr defTabSz="932727"/>
            <a:endParaRPr>
              <a:solidFill>
                <a:prstClr val="black"/>
              </a:solidFill>
            </a:endParaRPr>
          </a:p>
        </p:txBody>
      </p:sp>
      <p:sp>
        <p:nvSpPr>
          <p:cNvPr id="8" name="object 8"/>
          <p:cNvSpPr/>
          <p:nvPr/>
        </p:nvSpPr>
        <p:spPr>
          <a:xfrm>
            <a:off x="5352497" y="4275326"/>
            <a:ext cx="1256765" cy="1196948"/>
          </a:xfrm>
          <a:prstGeom prst="rect">
            <a:avLst/>
          </a:prstGeom>
          <a:blipFill>
            <a:blip r:embed="rId3" cstate="print"/>
            <a:stretch>
              <a:fillRect/>
            </a:stretch>
          </a:blipFill>
        </p:spPr>
        <p:txBody>
          <a:bodyPr wrap="square" lIns="0" tIns="0" rIns="0" bIns="0" rtlCol="0"/>
          <a:lstStyle/>
          <a:p>
            <a:pPr defTabSz="932727"/>
            <a:endParaRPr>
              <a:solidFill>
                <a:prstClr val="black"/>
              </a:solidFill>
            </a:endParaRPr>
          </a:p>
        </p:txBody>
      </p:sp>
      <p:sp>
        <p:nvSpPr>
          <p:cNvPr id="9" name="object 9"/>
          <p:cNvSpPr/>
          <p:nvPr/>
        </p:nvSpPr>
        <p:spPr>
          <a:xfrm>
            <a:off x="5187239" y="3987291"/>
            <a:ext cx="1591358" cy="1662074"/>
          </a:xfrm>
          <a:prstGeom prst="rect">
            <a:avLst/>
          </a:prstGeom>
          <a:blipFill>
            <a:blip r:embed="rId4" cstate="print"/>
            <a:stretch>
              <a:fillRect/>
            </a:stretch>
          </a:blipFill>
        </p:spPr>
        <p:txBody>
          <a:bodyPr wrap="square" lIns="0" tIns="0" rIns="0" bIns="0" rtlCol="0"/>
          <a:lstStyle/>
          <a:p>
            <a:pPr defTabSz="932727"/>
            <a:endParaRPr>
              <a:solidFill>
                <a:prstClr val="black"/>
              </a:solidFill>
            </a:endParaRPr>
          </a:p>
        </p:txBody>
      </p:sp>
      <p:sp>
        <p:nvSpPr>
          <p:cNvPr id="10" name="object 10"/>
          <p:cNvSpPr txBox="1"/>
          <p:nvPr/>
        </p:nvSpPr>
        <p:spPr>
          <a:xfrm>
            <a:off x="5539173" y="4349646"/>
            <a:ext cx="887488" cy="881888"/>
          </a:xfrm>
          <a:prstGeom prst="rect">
            <a:avLst/>
          </a:prstGeom>
        </p:spPr>
        <p:txBody>
          <a:bodyPr vert="horz" wrap="square" lIns="0" tIns="46635" rIns="0" bIns="0" rtlCol="0">
            <a:spAutoFit/>
          </a:bodyPr>
          <a:lstStyle/>
          <a:p>
            <a:pPr marL="17273" marR="6908" indent="69955" algn="just" defTabSz="932727">
              <a:lnSpc>
                <a:spcPts val="2094"/>
              </a:lnSpc>
              <a:spcBef>
                <a:spcPts val="367"/>
              </a:spcBef>
            </a:pPr>
            <a:r>
              <a:rPr sz="1900" spc="-7" dirty="0">
                <a:solidFill>
                  <a:prstClr val="black"/>
                </a:solidFill>
                <a:cs typeface="Calibri"/>
              </a:rPr>
              <a:t>Savings  </a:t>
            </a:r>
            <a:r>
              <a:rPr sz="1900" spc="-14" dirty="0">
                <a:solidFill>
                  <a:prstClr val="black"/>
                </a:solidFill>
                <a:cs typeface="Calibri"/>
              </a:rPr>
              <a:t>related  p</a:t>
            </a:r>
            <a:r>
              <a:rPr sz="1900" spc="-34" dirty="0">
                <a:solidFill>
                  <a:prstClr val="black"/>
                </a:solidFill>
                <a:cs typeface="Calibri"/>
              </a:rPr>
              <a:t>r</a:t>
            </a:r>
            <a:r>
              <a:rPr sz="1900" spc="-7" dirty="0">
                <a:solidFill>
                  <a:prstClr val="black"/>
                </a:solidFill>
                <a:cs typeface="Calibri"/>
              </a:rPr>
              <a:t>od</a:t>
            </a:r>
            <a:r>
              <a:rPr sz="1900" spc="-14" dirty="0">
                <a:solidFill>
                  <a:prstClr val="black"/>
                </a:solidFill>
                <a:cs typeface="Calibri"/>
              </a:rPr>
              <a:t>uc</a:t>
            </a:r>
            <a:r>
              <a:rPr sz="1900" dirty="0">
                <a:solidFill>
                  <a:prstClr val="black"/>
                </a:solidFill>
                <a:cs typeface="Calibri"/>
              </a:rPr>
              <a:t>ts</a:t>
            </a:r>
            <a:endParaRPr sz="1900">
              <a:solidFill>
                <a:prstClr val="black"/>
              </a:solidFill>
              <a:cs typeface="Calibri"/>
            </a:endParaRPr>
          </a:p>
        </p:txBody>
      </p:sp>
      <p:sp>
        <p:nvSpPr>
          <p:cNvPr id="11" name="object 11"/>
          <p:cNvSpPr/>
          <p:nvPr/>
        </p:nvSpPr>
        <p:spPr>
          <a:xfrm>
            <a:off x="3585685" y="4554827"/>
            <a:ext cx="1575035" cy="593141"/>
          </a:xfrm>
          <a:prstGeom prst="rect">
            <a:avLst/>
          </a:prstGeom>
          <a:blipFill>
            <a:blip r:embed="rId5" cstate="print"/>
            <a:stretch>
              <a:fillRect/>
            </a:stretch>
          </a:blipFill>
        </p:spPr>
        <p:txBody>
          <a:bodyPr wrap="square" lIns="0" tIns="0" rIns="0" bIns="0" rtlCol="0"/>
          <a:lstStyle/>
          <a:p>
            <a:pPr defTabSz="932727"/>
            <a:endParaRPr>
              <a:solidFill>
                <a:prstClr val="black"/>
              </a:solidFill>
            </a:endParaRPr>
          </a:p>
        </p:txBody>
      </p:sp>
      <p:sp>
        <p:nvSpPr>
          <p:cNvPr id="12" name="object 12"/>
          <p:cNvSpPr/>
          <p:nvPr/>
        </p:nvSpPr>
        <p:spPr>
          <a:xfrm>
            <a:off x="3642811" y="4582564"/>
            <a:ext cx="1460783" cy="473659"/>
          </a:xfrm>
          <a:prstGeom prst="rect">
            <a:avLst/>
          </a:prstGeom>
          <a:blipFill>
            <a:blip r:embed="rId6" cstate="print"/>
            <a:stretch>
              <a:fillRect/>
            </a:stretch>
          </a:blipFill>
        </p:spPr>
        <p:txBody>
          <a:bodyPr wrap="square" lIns="0" tIns="0" rIns="0" bIns="0" rtlCol="0"/>
          <a:lstStyle/>
          <a:p>
            <a:pPr defTabSz="932727"/>
            <a:endParaRPr>
              <a:solidFill>
                <a:prstClr val="black"/>
              </a:solidFill>
            </a:endParaRPr>
          </a:p>
        </p:txBody>
      </p:sp>
      <p:sp>
        <p:nvSpPr>
          <p:cNvPr id="13" name="object 13"/>
          <p:cNvSpPr/>
          <p:nvPr/>
        </p:nvSpPr>
        <p:spPr>
          <a:xfrm>
            <a:off x="2830806" y="4157978"/>
            <a:ext cx="1626041" cy="1384706"/>
          </a:xfrm>
          <a:prstGeom prst="rect">
            <a:avLst/>
          </a:prstGeom>
          <a:blipFill>
            <a:blip r:embed="rId7" cstate="print"/>
            <a:stretch>
              <a:fillRect/>
            </a:stretch>
          </a:blipFill>
        </p:spPr>
        <p:txBody>
          <a:bodyPr wrap="square" lIns="0" tIns="0" rIns="0" bIns="0" rtlCol="0"/>
          <a:lstStyle/>
          <a:p>
            <a:pPr defTabSz="932727"/>
            <a:endParaRPr>
              <a:solidFill>
                <a:prstClr val="black"/>
              </a:solidFill>
            </a:endParaRPr>
          </a:p>
        </p:txBody>
      </p:sp>
      <p:sp>
        <p:nvSpPr>
          <p:cNvPr id="14" name="object 14"/>
          <p:cNvSpPr/>
          <p:nvPr/>
        </p:nvSpPr>
        <p:spPr>
          <a:xfrm>
            <a:off x="3047069" y="4411881"/>
            <a:ext cx="1220040" cy="923847"/>
          </a:xfrm>
          <a:prstGeom prst="rect">
            <a:avLst/>
          </a:prstGeom>
          <a:blipFill>
            <a:blip r:embed="rId8" cstate="print"/>
            <a:stretch>
              <a:fillRect/>
            </a:stretch>
          </a:blipFill>
        </p:spPr>
        <p:txBody>
          <a:bodyPr wrap="square" lIns="0" tIns="0" rIns="0" bIns="0" rtlCol="0"/>
          <a:lstStyle/>
          <a:p>
            <a:pPr defTabSz="932727"/>
            <a:endParaRPr>
              <a:solidFill>
                <a:prstClr val="black"/>
              </a:solidFill>
            </a:endParaRPr>
          </a:p>
        </p:txBody>
      </p:sp>
      <p:sp>
        <p:nvSpPr>
          <p:cNvPr id="15" name="object 15"/>
          <p:cNvSpPr/>
          <p:nvPr/>
        </p:nvSpPr>
        <p:spPr>
          <a:xfrm>
            <a:off x="2887935" y="4185714"/>
            <a:ext cx="1511788" cy="1265225"/>
          </a:xfrm>
          <a:prstGeom prst="rect">
            <a:avLst/>
          </a:prstGeom>
          <a:blipFill>
            <a:blip r:embed="rId9" cstate="print"/>
            <a:stretch>
              <a:fillRect/>
            </a:stretch>
          </a:blipFill>
        </p:spPr>
        <p:txBody>
          <a:bodyPr wrap="square" lIns="0" tIns="0" rIns="0" bIns="0" rtlCol="0"/>
          <a:lstStyle/>
          <a:p>
            <a:pPr defTabSz="932727"/>
            <a:endParaRPr>
              <a:solidFill>
                <a:prstClr val="black"/>
              </a:solidFill>
            </a:endParaRPr>
          </a:p>
        </p:txBody>
      </p:sp>
      <p:sp>
        <p:nvSpPr>
          <p:cNvPr id="16" name="object 16"/>
          <p:cNvSpPr txBox="1"/>
          <p:nvPr/>
        </p:nvSpPr>
        <p:spPr>
          <a:xfrm>
            <a:off x="3232044" y="4486203"/>
            <a:ext cx="824582" cy="608965"/>
          </a:xfrm>
          <a:prstGeom prst="rect">
            <a:avLst/>
          </a:prstGeom>
        </p:spPr>
        <p:txBody>
          <a:bodyPr vert="horz" wrap="square" lIns="0" tIns="46635" rIns="0" bIns="0" rtlCol="0">
            <a:spAutoFit/>
          </a:bodyPr>
          <a:lstStyle/>
          <a:p>
            <a:pPr marL="17273" marR="6908" indent="26773" defTabSz="932727">
              <a:lnSpc>
                <a:spcPts val="2094"/>
              </a:lnSpc>
              <a:spcBef>
                <a:spcPts val="367"/>
              </a:spcBef>
            </a:pPr>
            <a:r>
              <a:rPr sz="1900" spc="-14" dirty="0">
                <a:solidFill>
                  <a:prstClr val="black"/>
                </a:solidFill>
                <a:cs typeface="Calibri"/>
              </a:rPr>
              <a:t>Current  </a:t>
            </a:r>
            <a:r>
              <a:rPr sz="1900" dirty="0">
                <a:solidFill>
                  <a:prstClr val="black"/>
                </a:solidFill>
                <a:cs typeface="Calibri"/>
              </a:rPr>
              <a:t>Ac</a:t>
            </a:r>
            <a:r>
              <a:rPr sz="1900" spc="-34" dirty="0">
                <a:solidFill>
                  <a:prstClr val="black"/>
                </a:solidFill>
                <a:cs typeface="Calibri"/>
              </a:rPr>
              <a:t>c</a:t>
            </a:r>
            <a:r>
              <a:rPr sz="1900" spc="-7" dirty="0">
                <a:solidFill>
                  <a:prstClr val="black"/>
                </a:solidFill>
                <a:cs typeface="Calibri"/>
              </a:rPr>
              <a:t>ou</a:t>
            </a:r>
            <a:r>
              <a:rPr sz="1900" spc="-27" dirty="0">
                <a:solidFill>
                  <a:prstClr val="black"/>
                </a:solidFill>
                <a:cs typeface="Calibri"/>
              </a:rPr>
              <a:t>n</a:t>
            </a:r>
            <a:r>
              <a:rPr sz="1900" dirty="0">
                <a:solidFill>
                  <a:prstClr val="black"/>
                </a:solidFill>
                <a:cs typeface="Calibri"/>
              </a:rPr>
              <a:t>t</a:t>
            </a:r>
            <a:endParaRPr sz="1900">
              <a:solidFill>
                <a:prstClr val="black"/>
              </a:solidFill>
              <a:cs typeface="Calibri"/>
            </a:endParaRPr>
          </a:p>
        </p:txBody>
      </p:sp>
      <p:sp>
        <p:nvSpPr>
          <p:cNvPr id="17" name="object 17"/>
          <p:cNvSpPr/>
          <p:nvPr/>
        </p:nvSpPr>
        <p:spPr>
          <a:xfrm>
            <a:off x="4175298" y="2961028"/>
            <a:ext cx="1242482" cy="1299362"/>
          </a:xfrm>
          <a:prstGeom prst="rect">
            <a:avLst/>
          </a:prstGeom>
          <a:blipFill>
            <a:blip r:embed="rId10" cstate="print"/>
            <a:stretch>
              <a:fillRect/>
            </a:stretch>
          </a:blipFill>
        </p:spPr>
        <p:txBody>
          <a:bodyPr wrap="square" lIns="0" tIns="0" rIns="0" bIns="0" rtlCol="0"/>
          <a:lstStyle/>
          <a:p>
            <a:pPr defTabSz="932727"/>
            <a:endParaRPr>
              <a:solidFill>
                <a:prstClr val="black"/>
              </a:solidFill>
            </a:endParaRPr>
          </a:p>
        </p:txBody>
      </p:sp>
      <p:sp>
        <p:nvSpPr>
          <p:cNvPr id="18" name="object 18"/>
          <p:cNvSpPr/>
          <p:nvPr/>
        </p:nvSpPr>
        <p:spPr>
          <a:xfrm>
            <a:off x="4232764" y="2988412"/>
            <a:ext cx="1127890" cy="1179525"/>
          </a:xfrm>
          <a:prstGeom prst="rect">
            <a:avLst/>
          </a:prstGeom>
          <a:blipFill>
            <a:blip r:embed="rId11" cstate="print"/>
            <a:stretch>
              <a:fillRect/>
            </a:stretch>
          </a:blipFill>
        </p:spPr>
        <p:txBody>
          <a:bodyPr wrap="square" lIns="0" tIns="0" rIns="0" bIns="0" rtlCol="0"/>
          <a:lstStyle/>
          <a:p>
            <a:pPr defTabSz="932727"/>
            <a:endParaRPr>
              <a:solidFill>
                <a:prstClr val="black"/>
              </a:solidFill>
            </a:endParaRPr>
          </a:p>
        </p:txBody>
      </p:sp>
      <p:sp>
        <p:nvSpPr>
          <p:cNvPr id="19" name="object 19"/>
          <p:cNvSpPr/>
          <p:nvPr/>
        </p:nvSpPr>
        <p:spPr>
          <a:xfrm>
            <a:off x="3516314" y="2429763"/>
            <a:ext cx="1626041" cy="1382573"/>
          </a:xfrm>
          <a:prstGeom prst="rect">
            <a:avLst/>
          </a:prstGeom>
          <a:blipFill>
            <a:blip r:embed="rId12" cstate="print"/>
            <a:stretch>
              <a:fillRect/>
            </a:stretch>
          </a:blipFill>
        </p:spPr>
        <p:txBody>
          <a:bodyPr wrap="square" lIns="0" tIns="0" rIns="0" bIns="0" rtlCol="0"/>
          <a:lstStyle/>
          <a:p>
            <a:pPr defTabSz="932727"/>
            <a:endParaRPr>
              <a:solidFill>
                <a:prstClr val="black"/>
              </a:solidFill>
            </a:endParaRPr>
          </a:p>
        </p:txBody>
      </p:sp>
      <p:sp>
        <p:nvSpPr>
          <p:cNvPr id="20" name="object 20"/>
          <p:cNvSpPr/>
          <p:nvPr/>
        </p:nvSpPr>
        <p:spPr>
          <a:xfrm>
            <a:off x="3732574" y="2681526"/>
            <a:ext cx="1205759" cy="923849"/>
          </a:xfrm>
          <a:prstGeom prst="rect">
            <a:avLst/>
          </a:prstGeom>
          <a:blipFill>
            <a:blip r:embed="rId13" cstate="print"/>
            <a:stretch>
              <a:fillRect/>
            </a:stretch>
          </a:blipFill>
        </p:spPr>
        <p:txBody>
          <a:bodyPr wrap="square" lIns="0" tIns="0" rIns="0" bIns="0" rtlCol="0"/>
          <a:lstStyle/>
          <a:p>
            <a:pPr defTabSz="932727"/>
            <a:endParaRPr>
              <a:solidFill>
                <a:prstClr val="black"/>
              </a:solidFill>
            </a:endParaRPr>
          </a:p>
        </p:txBody>
      </p:sp>
      <p:sp>
        <p:nvSpPr>
          <p:cNvPr id="21" name="object 21"/>
          <p:cNvSpPr/>
          <p:nvPr/>
        </p:nvSpPr>
        <p:spPr>
          <a:xfrm>
            <a:off x="3573439" y="2457500"/>
            <a:ext cx="1511788" cy="1263090"/>
          </a:xfrm>
          <a:prstGeom prst="rect">
            <a:avLst/>
          </a:prstGeom>
          <a:blipFill>
            <a:blip r:embed="rId14" cstate="print"/>
            <a:stretch>
              <a:fillRect/>
            </a:stretch>
          </a:blipFill>
        </p:spPr>
        <p:txBody>
          <a:bodyPr wrap="square" lIns="0" tIns="0" rIns="0" bIns="0" rtlCol="0"/>
          <a:lstStyle/>
          <a:p>
            <a:pPr defTabSz="932727"/>
            <a:endParaRPr>
              <a:solidFill>
                <a:prstClr val="black"/>
              </a:solidFill>
            </a:endParaRPr>
          </a:p>
        </p:txBody>
      </p:sp>
      <p:sp>
        <p:nvSpPr>
          <p:cNvPr id="22" name="object 22"/>
          <p:cNvSpPr txBox="1"/>
          <p:nvPr/>
        </p:nvSpPr>
        <p:spPr>
          <a:xfrm>
            <a:off x="3573440" y="2755424"/>
            <a:ext cx="1512300" cy="593365"/>
          </a:xfrm>
          <a:prstGeom prst="rect">
            <a:avLst/>
          </a:prstGeom>
        </p:spPr>
        <p:txBody>
          <a:bodyPr vert="horz" wrap="square" lIns="0" tIns="18137" rIns="0" bIns="0" rtlCol="0">
            <a:spAutoFit/>
          </a:bodyPr>
          <a:lstStyle/>
          <a:p>
            <a:pPr marL="404181" defTabSz="932727">
              <a:lnSpc>
                <a:spcPts val="2191"/>
              </a:lnSpc>
              <a:spcBef>
                <a:spcPts val="143"/>
              </a:spcBef>
            </a:pPr>
            <a:r>
              <a:rPr sz="1900" spc="-7" dirty="0">
                <a:solidFill>
                  <a:prstClr val="black"/>
                </a:solidFill>
                <a:cs typeface="Calibri"/>
              </a:rPr>
              <a:t>Savings</a:t>
            </a:r>
            <a:endParaRPr sz="1900" dirty="0">
              <a:solidFill>
                <a:prstClr val="black"/>
              </a:solidFill>
              <a:cs typeface="Calibri"/>
            </a:endParaRPr>
          </a:p>
          <a:p>
            <a:pPr marL="366183" defTabSz="932727">
              <a:lnSpc>
                <a:spcPts val="2191"/>
              </a:lnSpc>
            </a:pPr>
            <a:r>
              <a:rPr sz="1900" spc="-14" dirty="0">
                <a:solidFill>
                  <a:prstClr val="black"/>
                </a:solidFill>
                <a:cs typeface="Calibri"/>
              </a:rPr>
              <a:t>Account</a:t>
            </a:r>
            <a:endParaRPr sz="1900" dirty="0">
              <a:solidFill>
                <a:prstClr val="black"/>
              </a:solidFill>
              <a:cs typeface="Calibri"/>
            </a:endParaRPr>
          </a:p>
        </p:txBody>
      </p:sp>
      <p:sp>
        <p:nvSpPr>
          <p:cNvPr id="23" name="object 23"/>
          <p:cNvSpPr/>
          <p:nvPr/>
        </p:nvSpPr>
        <p:spPr>
          <a:xfrm>
            <a:off x="5699330" y="2344419"/>
            <a:ext cx="567176" cy="1645006"/>
          </a:xfrm>
          <a:prstGeom prst="rect">
            <a:avLst/>
          </a:prstGeom>
          <a:blipFill>
            <a:blip r:embed="rId15" cstate="print"/>
            <a:stretch>
              <a:fillRect/>
            </a:stretch>
          </a:blipFill>
        </p:spPr>
        <p:txBody>
          <a:bodyPr wrap="square" lIns="0" tIns="0" rIns="0" bIns="0" rtlCol="0"/>
          <a:lstStyle/>
          <a:p>
            <a:pPr defTabSz="932727"/>
            <a:endParaRPr>
              <a:solidFill>
                <a:prstClr val="black"/>
              </a:solidFill>
            </a:endParaRPr>
          </a:p>
        </p:txBody>
      </p:sp>
      <p:sp>
        <p:nvSpPr>
          <p:cNvPr id="24" name="object 24"/>
          <p:cNvSpPr/>
          <p:nvPr/>
        </p:nvSpPr>
        <p:spPr>
          <a:xfrm>
            <a:off x="5756456" y="2372161"/>
            <a:ext cx="452924" cy="1525523"/>
          </a:xfrm>
          <a:prstGeom prst="rect">
            <a:avLst/>
          </a:prstGeom>
          <a:blipFill>
            <a:blip r:embed="rId16" cstate="print"/>
            <a:stretch>
              <a:fillRect/>
            </a:stretch>
          </a:blipFill>
        </p:spPr>
        <p:txBody>
          <a:bodyPr wrap="square" lIns="0" tIns="0" rIns="0" bIns="0" rtlCol="0"/>
          <a:lstStyle/>
          <a:p>
            <a:pPr defTabSz="932727"/>
            <a:endParaRPr>
              <a:solidFill>
                <a:prstClr val="black"/>
              </a:solidFill>
            </a:endParaRPr>
          </a:p>
        </p:txBody>
      </p:sp>
      <p:sp>
        <p:nvSpPr>
          <p:cNvPr id="25" name="object 25"/>
          <p:cNvSpPr/>
          <p:nvPr/>
        </p:nvSpPr>
        <p:spPr>
          <a:xfrm>
            <a:off x="5170918" y="1712879"/>
            <a:ext cx="1624000" cy="1382571"/>
          </a:xfrm>
          <a:prstGeom prst="rect">
            <a:avLst/>
          </a:prstGeom>
          <a:blipFill>
            <a:blip r:embed="rId12" cstate="print"/>
            <a:stretch>
              <a:fillRect/>
            </a:stretch>
          </a:blipFill>
        </p:spPr>
        <p:txBody>
          <a:bodyPr wrap="square" lIns="0" tIns="0" rIns="0" bIns="0" rtlCol="0"/>
          <a:lstStyle/>
          <a:p>
            <a:pPr defTabSz="932727"/>
            <a:endParaRPr>
              <a:solidFill>
                <a:prstClr val="black"/>
              </a:solidFill>
            </a:endParaRPr>
          </a:p>
        </p:txBody>
      </p:sp>
      <p:sp>
        <p:nvSpPr>
          <p:cNvPr id="26" name="object 26"/>
          <p:cNvSpPr/>
          <p:nvPr/>
        </p:nvSpPr>
        <p:spPr>
          <a:xfrm>
            <a:off x="5407583" y="1966772"/>
            <a:ext cx="1242482" cy="921715"/>
          </a:xfrm>
          <a:prstGeom prst="rect">
            <a:avLst/>
          </a:prstGeom>
          <a:blipFill>
            <a:blip r:embed="rId17" cstate="print"/>
            <a:stretch>
              <a:fillRect/>
            </a:stretch>
          </a:blipFill>
        </p:spPr>
        <p:txBody>
          <a:bodyPr wrap="square" lIns="0" tIns="0" rIns="0" bIns="0" rtlCol="0"/>
          <a:lstStyle/>
          <a:p>
            <a:pPr defTabSz="932727"/>
            <a:endParaRPr>
              <a:solidFill>
                <a:prstClr val="black"/>
              </a:solidFill>
            </a:endParaRPr>
          </a:p>
        </p:txBody>
      </p:sp>
      <p:sp>
        <p:nvSpPr>
          <p:cNvPr id="27" name="object 27"/>
          <p:cNvSpPr/>
          <p:nvPr/>
        </p:nvSpPr>
        <p:spPr>
          <a:xfrm>
            <a:off x="5228043" y="1740609"/>
            <a:ext cx="1509750" cy="1263090"/>
          </a:xfrm>
          <a:prstGeom prst="rect">
            <a:avLst/>
          </a:prstGeom>
          <a:blipFill>
            <a:blip r:embed="rId18" cstate="print"/>
            <a:stretch>
              <a:fillRect/>
            </a:stretch>
          </a:blipFill>
        </p:spPr>
        <p:txBody>
          <a:bodyPr wrap="square" lIns="0" tIns="0" rIns="0" bIns="0" rtlCol="0"/>
          <a:lstStyle/>
          <a:p>
            <a:pPr defTabSz="932727"/>
            <a:endParaRPr>
              <a:solidFill>
                <a:prstClr val="black"/>
              </a:solidFill>
            </a:endParaRPr>
          </a:p>
        </p:txBody>
      </p:sp>
      <p:sp>
        <p:nvSpPr>
          <p:cNvPr id="28" name="object 28"/>
          <p:cNvSpPr txBox="1"/>
          <p:nvPr/>
        </p:nvSpPr>
        <p:spPr>
          <a:xfrm>
            <a:off x="5228043" y="2039495"/>
            <a:ext cx="1594926" cy="585699"/>
          </a:xfrm>
          <a:prstGeom prst="rect">
            <a:avLst/>
          </a:prstGeom>
        </p:spPr>
        <p:txBody>
          <a:bodyPr vert="horz" wrap="square" lIns="0" tIns="46635" rIns="0" bIns="0" rtlCol="0">
            <a:spAutoFit/>
          </a:bodyPr>
          <a:lstStyle/>
          <a:p>
            <a:pPr marL="388636" marR="377409" indent="120045" defTabSz="932727">
              <a:lnSpc>
                <a:spcPts val="2094"/>
              </a:lnSpc>
              <a:spcBef>
                <a:spcPts val="367"/>
              </a:spcBef>
            </a:pPr>
            <a:r>
              <a:rPr sz="1900" spc="-14" dirty="0">
                <a:solidFill>
                  <a:prstClr val="black"/>
                </a:solidFill>
                <a:cs typeface="Calibri"/>
              </a:rPr>
              <a:t>Fixed  </a:t>
            </a:r>
            <a:r>
              <a:rPr sz="1900" spc="-7" dirty="0">
                <a:solidFill>
                  <a:prstClr val="black"/>
                </a:solidFill>
                <a:cs typeface="Calibri"/>
              </a:rPr>
              <a:t>De</a:t>
            </a:r>
            <a:r>
              <a:rPr sz="1900" spc="-14" dirty="0">
                <a:solidFill>
                  <a:prstClr val="black"/>
                </a:solidFill>
                <a:cs typeface="Calibri"/>
              </a:rPr>
              <a:t>p</a:t>
            </a:r>
            <a:r>
              <a:rPr sz="1900" spc="-7" dirty="0">
                <a:solidFill>
                  <a:prstClr val="black"/>
                </a:solidFill>
                <a:cs typeface="Calibri"/>
              </a:rPr>
              <a:t>o</a:t>
            </a:r>
            <a:r>
              <a:rPr sz="1900" spc="7" dirty="0">
                <a:solidFill>
                  <a:prstClr val="black"/>
                </a:solidFill>
                <a:cs typeface="Calibri"/>
              </a:rPr>
              <a:t>s</a:t>
            </a:r>
            <a:r>
              <a:rPr sz="1900" dirty="0">
                <a:solidFill>
                  <a:prstClr val="black"/>
                </a:solidFill>
                <a:cs typeface="Calibri"/>
              </a:rPr>
              <a:t>it</a:t>
            </a:r>
          </a:p>
        </p:txBody>
      </p:sp>
      <p:sp>
        <p:nvSpPr>
          <p:cNvPr id="29" name="object 29"/>
          <p:cNvSpPr/>
          <p:nvPr/>
        </p:nvSpPr>
        <p:spPr>
          <a:xfrm>
            <a:off x="6548056" y="2961028"/>
            <a:ext cx="1242482" cy="1299362"/>
          </a:xfrm>
          <a:prstGeom prst="rect">
            <a:avLst/>
          </a:prstGeom>
          <a:blipFill>
            <a:blip r:embed="rId19" cstate="print"/>
            <a:stretch>
              <a:fillRect/>
            </a:stretch>
          </a:blipFill>
        </p:spPr>
        <p:txBody>
          <a:bodyPr wrap="square" lIns="0" tIns="0" rIns="0" bIns="0" rtlCol="0"/>
          <a:lstStyle/>
          <a:p>
            <a:pPr defTabSz="932727"/>
            <a:endParaRPr>
              <a:solidFill>
                <a:prstClr val="black"/>
              </a:solidFill>
            </a:endParaRPr>
          </a:p>
        </p:txBody>
      </p:sp>
      <p:sp>
        <p:nvSpPr>
          <p:cNvPr id="30" name="object 30"/>
          <p:cNvSpPr/>
          <p:nvPr/>
        </p:nvSpPr>
        <p:spPr>
          <a:xfrm>
            <a:off x="6605182" y="2988412"/>
            <a:ext cx="1127890" cy="1179525"/>
          </a:xfrm>
          <a:prstGeom prst="rect">
            <a:avLst/>
          </a:prstGeom>
          <a:blipFill>
            <a:blip r:embed="rId20" cstate="print"/>
            <a:stretch>
              <a:fillRect/>
            </a:stretch>
          </a:blipFill>
        </p:spPr>
        <p:txBody>
          <a:bodyPr wrap="square" lIns="0" tIns="0" rIns="0" bIns="0" rtlCol="0"/>
          <a:lstStyle/>
          <a:p>
            <a:pPr defTabSz="932727"/>
            <a:endParaRPr>
              <a:solidFill>
                <a:prstClr val="black"/>
              </a:solidFill>
            </a:endParaRPr>
          </a:p>
        </p:txBody>
      </p:sp>
      <p:sp>
        <p:nvSpPr>
          <p:cNvPr id="31" name="object 31"/>
          <p:cNvSpPr/>
          <p:nvPr/>
        </p:nvSpPr>
        <p:spPr>
          <a:xfrm>
            <a:off x="6823482" y="2429763"/>
            <a:ext cx="1626040" cy="1382573"/>
          </a:xfrm>
          <a:prstGeom prst="rect">
            <a:avLst/>
          </a:prstGeom>
          <a:blipFill>
            <a:blip r:embed="rId12" cstate="print"/>
            <a:stretch>
              <a:fillRect/>
            </a:stretch>
          </a:blipFill>
        </p:spPr>
        <p:txBody>
          <a:bodyPr wrap="square" lIns="0" tIns="0" rIns="0" bIns="0" rtlCol="0"/>
          <a:lstStyle/>
          <a:p>
            <a:pPr defTabSz="932727"/>
            <a:endParaRPr>
              <a:solidFill>
                <a:prstClr val="black"/>
              </a:solidFill>
            </a:endParaRPr>
          </a:p>
        </p:txBody>
      </p:sp>
      <p:sp>
        <p:nvSpPr>
          <p:cNvPr id="32" name="object 32"/>
          <p:cNvSpPr/>
          <p:nvPr/>
        </p:nvSpPr>
        <p:spPr>
          <a:xfrm>
            <a:off x="6970375" y="2681526"/>
            <a:ext cx="1385297" cy="923849"/>
          </a:xfrm>
          <a:prstGeom prst="rect">
            <a:avLst/>
          </a:prstGeom>
          <a:blipFill>
            <a:blip r:embed="rId21" cstate="print"/>
            <a:stretch>
              <a:fillRect/>
            </a:stretch>
          </a:blipFill>
        </p:spPr>
        <p:txBody>
          <a:bodyPr wrap="square" lIns="0" tIns="0" rIns="0" bIns="0" rtlCol="0"/>
          <a:lstStyle/>
          <a:p>
            <a:pPr defTabSz="932727"/>
            <a:endParaRPr>
              <a:solidFill>
                <a:prstClr val="black"/>
              </a:solidFill>
            </a:endParaRPr>
          </a:p>
        </p:txBody>
      </p:sp>
      <p:sp>
        <p:nvSpPr>
          <p:cNvPr id="33" name="object 33"/>
          <p:cNvSpPr/>
          <p:nvPr/>
        </p:nvSpPr>
        <p:spPr>
          <a:xfrm>
            <a:off x="6880606" y="2457500"/>
            <a:ext cx="1511790" cy="1263090"/>
          </a:xfrm>
          <a:prstGeom prst="rect">
            <a:avLst/>
          </a:prstGeom>
          <a:blipFill>
            <a:blip r:embed="rId22" cstate="print"/>
            <a:stretch>
              <a:fillRect/>
            </a:stretch>
          </a:blipFill>
        </p:spPr>
        <p:txBody>
          <a:bodyPr wrap="square" lIns="0" tIns="0" rIns="0" bIns="0" rtlCol="0"/>
          <a:lstStyle/>
          <a:p>
            <a:pPr defTabSz="932727"/>
            <a:endParaRPr>
              <a:solidFill>
                <a:prstClr val="black"/>
              </a:solidFill>
            </a:endParaRPr>
          </a:p>
        </p:txBody>
      </p:sp>
      <p:sp>
        <p:nvSpPr>
          <p:cNvPr id="34" name="object 34"/>
          <p:cNvSpPr txBox="1"/>
          <p:nvPr/>
        </p:nvSpPr>
        <p:spPr>
          <a:xfrm>
            <a:off x="6880609" y="2755424"/>
            <a:ext cx="1512300" cy="593365"/>
          </a:xfrm>
          <a:prstGeom prst="rect">
            <a:avLst/>
          </a:prstGeom>
        </p:spPr>
        <p:txBody>
          <a:bodyPr vert="horz" wrap="square" lIns="0" tIns="18137" rIns="0" bIns="0" rtlCol="0">
            <a:spAutoFit/>
          </a:bodyPr>
          <a:lstStyle/>
          <a:p>
            <a:pPr marL="297090" defTabSz="932727">
              <a:lnSpc>
                <a:spcPts val="2191"/>
              </a:lnSpc>
              <a:spcBef>
                <a:spcPts val="143"/>
              </a:spcBef>
            </a:pPr>
            <a:r>
              <a:rPr sz="1900" spc="-7" dirty="0">
                <a:solidFill>
                  <a:prstClr val="black"/>
                </a:solidFill>
                <a:cs typeface="Calibri"/>
              </a:rPr>
              <a:t>Recurring</a:t>
            </a:r>
            <a:endParaRPr sz="1900">
              <a:solidFill>
                <a:prstClr val="black"/>
              </a:solidFill>
              <a:cs typeface="Calibri"/>
            </a:endParaRPr>
          </a:p>
          <a:p>
            <a:pPr marL="390364" defTabSz="932727">
              <a:lnSpc>
                <a:spcPts val="2191"/>
              </a:lnSpc>
            </a:pPr>
            <a:r>
              <a:rPr sz="1900" spc="-7" dirty="0">
                <a:solidFill>
                  <a:prstClr val="black"/>
                </a:solidFill>
                <a:cs typeface="Calibri"/>
              </a:rPr>
              <a:t>Deposit</a:t>
            </a:r>
            <a:endParaRPr sz="1900">
              <a:solidFill>
                <a:prstClr val="black"/>
              </a:solidFill>
              <a:cs typeface="Calibri"/>
            </a:endParaRPr>
          </a:p>
        </p:txBody>
      </p:sp>
      <p:sp>
        <p:nvSpPr>
          <p:cNvPr id="35" name="object 35"/>
          <p:cNvSpPr/>
          <p:nvPr/>
        </p:nvSpPr>
        <p:spPr>
          <a:xfrm>
            <a:off x="6805123" y="4554827"/>
            <a:ext cx="1575035" cy="593141"/>
          </a:xfrm>
          <a:prstGeom prst="rect">
            <a:avLst/>
          </a:prstGeom>
          <a:blipFill>
            <a:blip r:embed="rId23" cstate="print"/>
            <a:stretch>
              <a:fillRect/>
            </a:stretch>
          </a:blipFill>
        </p:spPr>
        <p:txBody>
          <a:bodyPr wrap="square" lIns="0" tIns="0" rIns="0" bIns="0" rtlCol="0"/>
          <a:lstStyle/>
          <a:p>
            <a:pPr defTabSz="932727"/>
            <a:endParaRPr>
              <a:solidFill>
                <a:prstClr val="black"/>
              </a:solidFill>
            </a:endParaRPr>
          </a:p>
        </p:txBody>
      </p:sp>
      <p:sp>
        <p:nvSpPr>
          <p:cNvPr id="36" name="object 36"/>
          <p:cNvSpPr/>
          <p:nvPr/>
        </p:nvSpPr>
        <p:spPr>
          <a:xfrm>
            <a:off x="6862250" y="4582564"/>
            <a:ext cx="1460783" cy="473659"/>
          </a:xfrm>
          <a:prstGeom prst="rect">
            <a:avLst/>
          </a:prstGeom>
          <a:blipFill>
            <a:blip r:embed="rId24" cstate="print"/>
            <a:stretch>
              <a:fillRect/>
            </a:stretch>
          </a:blipFill>
        </p:spPr>
        <p:txBody>
          <a:bodyPr wrap="square" lIns="0" tIns="0" rIns="0" bIns="0" rtlCol="0"/>
          <a:lstStyle/>
          <a:p>
            <a:pPr defTabSz="932727"/>
            <a:endParaRPr>
              <a:solidFill>
                <a:prstClr val="black"/>
              </a:solidFill>
            </a:endParaRPr>
          </a:p>
        </p:txBody>
      </p:sp>
      <p:sp>
        <p:nvSpPr>
          <p:cNvPr id="37" name="object 37"/>
          <p:cNvSpPr/>
          <p:nvPr/>
        </p:nvSpPr>
        <p:spPr>
          <a:xfrm>
            <a:off x="7508990" y="4157978"/>
            <a:ext cx="1626040" cy="1384706"/>
          </a:xfrm>
          <a:prstGeom prst="rect">
            <a:avLst/>
          </a:prstGeom>
          <a:blipFill>
            <a:blip r:embed="rId7" cstate="print"/>
            <a:stretch>
              <a:fillRect/>
            </a:stretch>
          </a:blipFill>
        </p:spPr>
        <p:txBody>
          <a:bodyPr wrap="square" lIns="0" tIns="0" rIns="0" bIns="0" rtlCol="0"/>
          <a:lstStyle/>
          <a:p>
            <a:pPr defTabSz="932727"/>
            <a:endParaRPr>
              <a:solidFill>
                <a:prstClr val="black"/>
              </a:solidFill>
            </a:endParaRPr>
          </a:p>
        </p:txBody>
      </p:sp>
      <p:sp>
        <p:nvSpPr>
          <p:cNvPr id="38" name="object 38"/>
          <p:cNvSpPr/>
          <p:nvPr/>
        </p:nvSpPr>
        <p:spPr>
          <a:xfrm>
            <a:off x="7725256" y="4411881"/>
            <a:ext cx="1297567" cy="923847"/>
          </a:xfrm>
          <a:prstGeom prst="rect">
            <a:avLst/>
          </a:prstGeom>
          <a:blipFill>
            <a:blip r:embed="rId25" cstate="print"/>
            <a:stretch>
              <a:fillRect/>
            </a:stretch>
          </a:blipFill>
        </p:spPr>
        <p:txBody>
          <a:bodyPr wrap="square" lIns="0" tIns="0" rIns="0" bIns="0" rtlCol="0"/>
          <a:lstStyle/>
          <a:p>
            <a:pPr defTabSz="932727"/>
            <a:endParaRPr>
              <a:solidFill>
                <a:prstClr val="black"/>
              </a:solidFill>
            </a:endParaRPr>
          </a:p>
        </p:txBody>
      </p:sp>
      <p:sp>
        <p:nvSpPr>
          <p:cNvPr id="39" name="object 39"/>
          <p:cNvSpPr/>
          <p:nvPr/>
        </p:nvSpPr>
        <p:spPr>
          <a:xfrm>
            <a:off x="7566116" y="4185714"/>
            <a:ext cx="1511788" cy="1265225"/>
          </a:xfrm>
          <a:prstGeom prst="rect">
            <a:avLst/>
          </a:prstGeom>
          <a:blipFill>
            <a:blip r:embed="rId26" cstate="print"/>
            <a:stretch>
              <a:fillRect/>
            </a:stretch>
          </a:blipFill>
        </p:spPr>
        <p:txBody>
          <a:bodyPr wrap="square" lIns="0" tIns="0" rIns="0" bIns="0" rtlCol="0"/>
          <a:lstStyle/>
          <a:p>
            <a:pPr defTabSz="932727"/>
            <a:endParaRPr>
              <a:solidFill>
                <a:prstClr val="black"/>
              </a:solidFill>
            </a:endParaRPr>
          </a:p>
        </p:txBody>
      </p:sp>
      <p:sp>
        <p:nvSpPr>
          <p:cNvPr id="40" name="object 40"/>
          <p:cNvSpPr txBox="1"/>
          <p:nvPr/>
        </p:nvSpPr>
        <p:spPr>
          <a:xfrm>
            <a:off x="7566114" y="4486203"/>
            <a:ext cx="1512300" cy="592467"/>
          </a:xfrm>
          <a:prstGeom prst="rect">
            <a:avLst/>
          </a:prstGeom>
        </p:spPr>
        <p:txBody>
          <a:bodyPr vert="horz" wrap="square" lIns="0" tIns="17273" rIns="0" bIns="0" rtlCol="0">
            <a:spAutoFit/>
          </a:bodyPr>
          <a:lstStyle/>
          <a:p>
            <a:pPr algn="ctr" defTabSz="932727">
              <a:lnSpc>
                <a:spcPts val="2191"/>
              </a:lnSpc>
              <a:spcBef>
                <a:spcPts val="136"/>
              </a:spcBef>
            </a:pPr>
            <a:r>
              <a:rPr sz="1900" spc="-7" dirty="0">
                <a:solidFill>
                  <a:prstClr val="black"/>
                </a:solidFill>
                <a:cs typeface="Calibri"/>
              </a:rPr>
              <a:t>PPF</a:t>
            </a:r>
            <a:endParaRPr sz="1900">
              <a:solidFill>
                <a:prstClr val="black"/>
              </a:solidFill>
              <a:cs typeface="Calibri"/>
            </a:endParaRPr>
          </a:p>
          <a:p>
            <a:pPr marL="2592" algn="ctr" defTabSz="932727">
              <a:lnSpc>
                <a:spcPts val="2191"/>
              </a:lnSpc>
            </a:pPr>
            <a:r>
              <a:rPr sz="1900" spc="-14" dirty="0">
                <a:solidFill>
                  <a:prstClr val="black"/>
                </a:solidFill>
                <a:cs typeface="Calibri"/>
              </a:rPr>
              <a:t>Account</a:t>
            </a:r>
            <a:endParaRPr sz="1900">
              <a:solidFill>
                <a:prstClr val="black"/>
              </a:solidFill>
              <a:cs typeface="Calibri"/>
            </a:endParaRPr>
          </a:p>
        </p:txBody>
      </p:sp>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14</a:t>
            </a:fld>
            <a:endParaRPr lang="en-US">
              <a:solidFill>
                <a:prstClr val="white"/>
              </a:solidFill>
            </a:endParaRPr>
          </a:p>
        </p:txBody>
      </p:sp>
      <p:cxnSp>
        <p:nvCxnSpPr>
          <p:cNvPr id="41" name="Straight Connector 40">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42" name="Picture 41">
            <a:extLst>
              <a:ext uri="{FF2B5EF4-FFF2-40B4-BE49-F238E27FC236}">
                <a16:creationId xmlns="" xmlns:a16="http://schemas.microsoft.com/office/drawing/2014/main" id="{D8B36E06-B914-494C-B15F-C8B64E1C9899}"/>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43" name="Straight Connector 42">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44" name="Picture 43">
            <a:extLst>
              <a:ext uri="{FF2B5EF4-FFF2-40B4-BE49-F238E27FC236}">
                <a16:creationId xmlns="" xmlns:a16="http://schemas.microsoft.com/office/drawing/2014/main" id="{0C14ACCB-895D-4A6F-9378-EC5BBD15C8AC}"/>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2684069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186348" y="455735"/>
            <a:ext cx="10558046" cy="687177"/>
          </a:xfrm>
        </p:spPr>
        <p:txBody>
          <a:bodyPr/>
          <a:lstStyle/>
          <a:p>
            <a:pPr algn="ctr"/>
            <a:r>
              <a:rPr lang="en-IN" dirty="0">
                <a:solidFill>
                  <a:srgbClr val="002060"/>
                </a:solidFill>
                <a:latin typeface="Georgia" panose="02040502050405020303" pitchFamily="18" charset="0"/>
              </a:rPr>
              <a:t>Borrowing  related  products</a:t>
            </a:r>
            <a:r>
              <a:rPr lang="en-IN" dirty="0"/>
              <a:t/>
            </a:r>
            <a:br>
              <a:rPr lang="en-IN" dirty="0"/>
            </a:br>
            <a:endParaRPr lang="en-IN" dirty="0"/>
          </a:p>
        </p:txBody>
      </p:sp>
      <p:pic>
        <p:nvPicPr>
          <p:cNvPr id="6" name="object 9"/>
          <p:cNvPicPr/>
          <p:nvPr/>
        </p:nvPicPr>
        <p:blipFill>
          <a:blip r:embed="rId2" cstate="print">
            <a:clrChange>
              <a:clrFrom>
                <a:srgbClr val="FFFFFF"/>
              </a:clrFrom>
              <a:clrTo>
                <a:srgbClr val="FFFFFF">
                  <a:alpha val="0"/>
                </a:srgbClr>
              </a:clrTo>
            </a:clrChange>
          </a:blip>
          <a:stretch>
            <a:fillRect/>
          </a:stretch>
        </p:blipFill>
        <p:spPr>
          <a:xfrm>
            <a:off x="5273927" y="3099564"/>
            <a:ext cx="1938192" cy="1642871"/>
          </a:xfrm>
          <a:prstGeom prst="rect">
            <a:avLst/>
          </a:prstGeom>
        </p:spPr>
      </p:pic>
      <p:sp>
        <p:nvSpPr>
          <p:cNvPr id="7" name="object 10"/>
          <p:cNvSpPr txBox="1"/>
          <p:nvPr/>
        </p:nvSpPr>
        <p:spPr>
          <a:xfrm>
            <a:off x="5730317" y="3391129"/>
            <a:ext cx="1039653" cy="923712"/>
          </a:xfrm>
          <a:prstGeom prst="rect">
            <a:avLst/>
          </a:prstGeom>
        </p:spPr>
        <p:txBody>
          <a:bodyPr vert="horz" wrap="square" lIns="0" tIns="18137" rIns="0" bIns="0" rtlCol="0">
            <a:spAutoFit/>
          </a:bodyPr>
          <a:lstStyle/>
          <a:p>
            <a:pPr marL="17273" marR="6908" algn="ctr" defTabSz="932727">
              <a:spcBef>
                <a:spcPts val="143"/>
              </a:spcBef>
            </a:pPr>
            <a:r>
              <a:rPr sz="1900" spc="7" dirty="0">
                <a:solidFill>
                  <a:srgbClr val="FFFFFF"/>
                </a:solidFill>
                <a:cs typeface="Calibri"/>
              </a:rPr>
              <a:t>B</a:t>
            </a:r>
            <a:r>
              <a:rPr sz="1900" dirty="0">
                <a:solidFill>
                  <a:srgbClr val="FFFFFF"/>
                </a:solidFill>
                <a:cs typeface="Calibri"/>
              </a:rPr>
              <a:t>or</a:t>
            </a:r>
            <a:r>
              <a:rPr sz="1900" spc="-41" dirty="0">
                <a:solidFill>
                  <a:srgbClr val="FFFFFF"/>
                </a:solidFill>
                <a:cs typeface="Calibri"/>
              </a:rPr>
              <a:t>r</a:t>
            </a:r>
            <a:r>
              <a:rPr sz="1900" dirty="0">
                <a:solidFill>
                  <a:srgbClr val="FFFFFF"/>
                </a:solidFill>
                <a:cs typeface="Calibri"/>
              </a:rPr>
              <a:t>o</a:t>
            </a:r>
            <a:r>
              <a:rPr sz="1900" spc="-14" dirty="0">
                <a:solidFill>
                  <a:srgbClr val="FFFFFF"/>
                </a:solidFill>
                <a:cs typeface="Calibri"/>
              </a:rPr>
              <a:t>w</a:t>
            </a:r>
            <a:r>
              <a:rPr sz="1900" dirty="0">
                <a:solidFill>
                  <a:srgbClr val="FFFFFF"/>
                </a:solidFill>
                <a:cs typeface="Calibri"/>
              </a:rPr>
              <a:t>i</a:t>
            </a:r>
            <a:r>
              <a:rPr sz="1900" spc="-34" dirty="0">
                <a:solidFill>
                  <a:srgbClr val="FFFFFF"/>
                </a:solidFill>
                <a:cs typeface="Calibri"/>
              </a:rPr>
              <a:t>n</a:t>
            </a:r>
            <a:r>
              <a:rPr sz="1900" dirty="0">
                <a:solidFill>
                  <a:srgbClr val="FFFFFF"/>
                </a:solidFill>
                <a:cs typeface="Calibri"/>
              </a:rPr>
              <a:t>g  </a:t>
            </a:r>
            <a:r>
              <a:rPr sz="1900" spc="-14" dirty="0">
                <a:solidFill>
                  <a:srgbClr val="FFFFFF"/>
                </a:solidFill>
                <a:cs typeface="Calibri"/>
              </a:rPr>
              <a:t>related </a:t>
            </a:r>
            <a:r>
              <a:rPr sz="1900" spc="-7" dirty="0">
                <a:solidFill>
                  <a:srgbClr val="FFFFFF"/>
                </a:solidFill>
                <a:cs typeface="Calibri"/>
              </a:rPr>
              <a:t> </a:t>
            </a:r>
            <a:r>
              <a:rPr sz="1900" spc="-14" dirty="0">
                <a:solidFill>
                  <a:srgbClr val="FFFFFF"/>
                </a:solidFill>
                <a:cs typeface="Calibri"/>
              </a:rPr>
              <a:t>products</a:t>
            </a:r>
            <a:endParaRPr sz="1900" dirty="0">
              <a:solidFill>
                <a:prstClr val="black"/>
              </a:solidFill>
              <a:cs typeface="Calibri"/>
            </a:endParaRPr>
          </a:p>
        </p:txBody>
      </p:sp>
      <p:pic>
        <p:nvPicPr>
          <p:cNvPr id="8" name="object 11"/>
          <p:cNvPicPr/>
          <p:nvPr/>
        </p:nvPicPr>
        <p:blipFill>
          <a:blip r:embed="rId3" cstate="print">
            <a:clrChange>
              <a:clrFrom>
                <a:srgbClr val="FFFFFF"/>
              </a:clrFrom>
              <a:clrTo>
                <a:srgbClr val="FFFFFF">
                  <a:alpha val="0"/>
                </a:srgbClr>
              </a:clrTo>
            </a:clrChange>
          </a:blip>
          <a:stretch>
            <a:fillRect/>
          </a:stretch>
        </p:blipFill>
        <p:spPr>
          <a:xfrm>
            <a:off x="5263729" y="1591109"/>
            <a:ext cx="1958593" cy="1534057"/>
          </a:xfrm>
          <a:prstGeom prst="rect">
            <a:avLst/>
          </a:prstGeom>
        </p:spPr>
      </p:pic>
      <p:sp>
        <p:nvSpPr>
          <p:cNvPr id="9" name="object 12"/>
          <p:cNvSpPr txBox="1"/>
          <p:nvPr/>
        </p:nvSpPr>
        <p:spPr>
          <a:xfrm>
            <a:off x="5946521" y="1946727"/>
            <a:ext cx="593359" cy="320470"/>
          </a:xfrm>
          <a:prstGeom prst="rect">
            <a:avLst/>
          </a:prstGeom>
        </p:spPr>
        <p:txBody>
          <a:bodyPr vert="horz" wrap="square" lIns="0" tIns="18137" rIns="0" bIns="0" rtlCol="0">
            <a:spAutoFit/>
          </a:bodyPr>
          <a:lstStyle/>
          <a:p>
            <a:pPr marL="17273" defTabSz="932727">
              <a:spcBef>
                <a:spcPts val="143"/>
              </a:spcBef>
            </a:pPr>
            <a:r>
              <a:rPr sz="1900" spc="-7" dirty="0">
                <a:solidFill>
                  <a:prstClr val="black"/>
                </a:solidFill>
                <a:cs typeface="Calibri"/>
              </a:rPr>
              <a:t>L</a:t>
            </a:r>
            <a:r>
              <a:rPr sz="1900" dirty="0">
                <a:solidFill>
                  <a:prstClr val="black"/>
                </a:solidFill>
                <a:cs typeface="Calibri"/>
              </a:rPr>
              <a:t>oa</a:t>
            </a:r>
            <a:r>
              <a:rPr sz="1900" spc="-14" dirty="0">
                <a:solidFill>
                  <a:prstClr val="black"/>
                </a:solidFill>
                <a:cs typeface="Calibri"/>
              </a:rPr>
              <a:t>n</a:t>
            </a:r>
            <a:r>
              <a:rPr sz="1900" dirty="0">
                <a:solidFill>
                  <a:prstClr val="black"/>
                </a:solidFill>
                <a:cs typeface="Calibri"/>
              </a:rPr>
              <a:t>s</a:t>
            </a:r>
            <a:endParaRPr sz="1900">
              <a:solidFill>
                <a:prstClr val="black"/>
              </a:solidFill>
              <a:cs typeface="Calibri"/>
            </a:endParaRPr>
          </a:p>
        </p:txBody>
      </p:sp>
      <p:pic>
        <p:nvPicPr>
          <p:cNvPr id="10" name="object 13"/>
          <p:cNvPicPr/>
          <p:nvPr/>
        </p:nvPicPr>
        <p:blipFill>
          <a:blip r:embed="rId4" cstate="print">
            <a:clrChange>
              <a:clrFrom>
                <a:srgbClr val="FFFFFF"/>
              </a:clrFrom>
              <a:clrTo>
                <a:srgbClr val="FFFFFF">
                  <a:alpha val="0"/>
                </a:srgbClr>
              </a:clrTo>
            </a:clrChange>
          </a:blip>
          <a:stretch>
            <a:fillRect/>
          </a:stretch>
        </p:blipFill>
        <p:spPr>
          <a:xfrm>
            <a:off x="7210083" y="3302251"/>
            <a:ext cx="2249407" cy="1165674"/>
          </a:xfrm>
          <a:prstGeom prst="rect">
            <a:avLst/>
          </a:prstGeom>
        </p:spPr>
      </p:pic>
      <p:sp>
        <p:nvSpPr>
          <p:cNvPr id="11" name="object 14"/>
          <p:cNvSpPr txBox="1"/>
          <p:nvPr/>
        </p:nvSpPr>
        <p:spPr>
          <a:xfrm>
            <a:off x="7923537" y="3655753"/>
            <a:ext cx="1128912" cy="320470"/>
          </a:xfrm>
          <a:prstGeom prst="rect">
            <a:avLst/>
          </a:prstGeom>
        </p:spPr>
        <p:txBody>
          <a:bodyPr vert="horz" wrap="square" lIns="0" tIns="18137" rIns="0" bIns="0" rtlCol="0">
            <a:spAutoFit/>
          </a:bodyPr>
          <a:lstStyle/>
          <a:p>
            <a:pPr marL="17273" defTabSz="932727">
              <a:spcBef>
                <a:spcPts val="143"/>
              </a:spcBef>
            </a:pPr>
            <a:r>
              <a:rPr sz="1900" spc="-7" dirty="0">
                <a:solidFill>
                  <a:prstClr val="black"/>
                </a:solidFill>
                <a:cs typeface="Calibri"/>
              </a:rPr>
              <a:t>Cash</a:t>
            </a:r>
            <a:r>
              <a:rPr sz="1900" spc="-88" dirty="0">
                <a:solidFill>
                  <a:prstClr val="black"/>
                </a:solidFill>
                <a:cs typeface="Calibri"/>
              </a:rPr>
              <a:t> </a:t>
            </a:r>
            <a:r>
              <a:rPr sz="1900" spc="-14" dirty="0">
                <a:solidFill>
                  <a:prstClr val="black"/>
                </a:solidFill>
                <a:cs typeface="Calibri"/>
              </a:rPr>
              <a:t>Credit</a:t>
            </a:r>
            <a:endParaRPr sz="1900">
              <a:solidFill>
                <a:prstClr val="black"/>
              </a:solidFill>
              <a:cs typeface="Calibri"/>
            </a:endParaRPr>
          </a:p>
        </p:txBody>
      </p:sp>
      <p:pic>
        <p:nvPicPr>
          <p:cNvPr id="12" name="object 15"/>
          <p:cNvPicPr/>
          <p:nvPr/>
        </p:nvPicPr>
        <p:blipFill>
          <a:blip r:embed="rId5" cstate="print">
            <a:clrChange>
              <a:clrFrom>
                <a:srgbClr val="FFFFFF"/>
              </a:clrFrom>
              <a:clrTo>
                <a:srgbClr val="FFFFFF">
                  <a:alpha val="0"/>
                </a:srgbClr>
              </a:clrTo>
            </a:clrChange>
          </a:blip>
          <a:stretch>
            <a:fillRect/>
          </a:stretch>
        </p:blipFill>
        <p:spPr>
          <a:xfrm>
            <a:off x="5263729" y="4669888"/>
            <a:ext cx="1958593" cy="1538324"/>
          </a:xfrm>
          <a:prstGeom prst="rect">
            <a:avLst/>
          </a:prstGeom>
        </p:spPr>
      </p:pic>
      <p:sp>
        <p:nvSpPr>
          <p:cNvPr id="13" name="object 16"/>
          <p:cNvSpPr txBox="1"/>
          <p:nvPr/>
        </p:nvSpPr>
        <p:spPr>
          <a:xfrm>
            <a:off x="5683341" y="5360543"/>
            <a:ext cx="1107660" cy="320470"/>
          </a:xfrm>
          <a:prstGeom prst="rect">
            <a:avLst/>
          </a:prstGeom>
        </p:spPr>
        <p:txBody>
          <a:bodyPr vert="horz" wrap="square" lIns="0" tIns="18137" rIns="0" bIns="0" rtlCol="0">
            <a:spAutoFit/>
          </a:bodyPr>
          <a:lstStyle/>
          <a:p>
            <a:pPr marL="17273" defTabSz="932727">
              <a:spcBef>
                <a:spcPts val="143"/>
              </a:spcBef>
            </a:pPr>
            <a:r>
              <a:rPr sz="1900" spc="-14" dirty="0">
                <a:solidFill>
                  <a:prstClr val="black"/>
                </a:solidFill>
                <a:cs typeface="Calibri"/>
              </a:rPr>
              <a:t>Credit</a:t>
            </a:r>
            <a:r>
              <a:rPr sz="1900" spc="-88" dirty="0">
                <a:solidFill>
                  <a:prstClr val="black"/>
                </a:solidFill>
                <a:cs typeface="Calibri"/>
              </a:rPr>
              <a:t> </a:t>
            </a:r>
            <a:r>
              <a:rPr sz="1900" spc="-27" dirty="0">
                <a:solidFill>
                  <a:prstClr val="black"/>
                </a:solidFill>
                <a:cs typeface="Calibri"/>
              </a:rPr>
              <a:t>Card</a:t>
            </a:r>
            <a:endParaRPr sz="1900">
              <a:solidFill>
                <a:prstClr val="black"/>
              </a:solidFill>
              <a:cs typeface="Calibri"/>
            </a:endParaRPr>
          </a:p>
        </p:txBody>
      </p:sp>
      <p:pic>
        <p:nvPicPr>
          <p:cNvPr id="14" name="object 17"/>
          <p:cNvPicPr/>
          <p:nvPr/>
        </p:nvPicPr>
        <p:blipFill>
          <a:blip r:embed="rId6" cstate="print">
            <a:clrChange>
              <a:clrFrom>
                <a:srgbClr val="FFFFFF"/>
              </a:clrFrom>
              <a:clrTo>
                <a:srgbClr val="FFFFFF">
                  <a:alpha val="0"/>
                </a:srgbClr>
              </a:clrTo>
            </a:clrChange>
          </a:blip>
          <a:stretch>
            <a:fillRect/>
          </a:stretch>
        </p:blipFill>
        <p:spPr>
          <a:xfrm>
            <a:off x="3015427" y="3302256"/>
            <a:ext cx="2282985" cy="1194815"/>
          </a:xfrm>
          <a:prstGeom prst="rect">
            <a:avLst/>
          </a:prstGeom>
        </p:spPr>
      </p:pic>
      <p:sp>
        <p:nvSpPr>
          <p:cNvPr id="15" name="object 18"/>
          <p:cNvSpPr txBox="1"/>
          <p:nvPr/>
        </p:nvSpPr>
        <p:spPr>
          <a:xfrm>
            <a:off x="3516589" y="3655753"/>
            <a:ext cx="949544" cy="320470"/>
          </a:xfrm>
          <a:prstGeom prst="rect">
            <a:avLst/>
          </a:prstGeom>
        </p:spPr>
        <p:txBody>
          <a:bodyPr vert="horz" wrap="square" lIns="0" tIns="18137" rIns="0" bIns="0" rtlCol="0">
            <a:spAutoFit/>
          </a:bodyPr>
          <a:lstStyle/>
          <a:p>
            <a:pPr marL="17273" defTabSz="932727">
              <a:spcBef>
                <a:spcPts val="143"/>
              </a:spcBef>
            </a:pPr>
            <a:r>
              <a:rPr sz="1900" spc="-27" dirty="0">
                <a:solidFill>
                  <a:prstClr val="black"/>
                </a:solidFill>
                <a:cs typeface="Calibri"/>
              </a:rPr>
              <a:t>Ov</a:t>
            </a:r>
            <a:r>
              <a:rPr sz="1900" spc="-34" dirty="0">
                <a:solidFill>
                  <a:prstClr val="black"/>
                </a:solidFill>
                <a:cs typeface="Calibri"/>
              </a:rPr>
              <a:t>e</a:t>
            </a:r>
            <a:r>
              <a:rPr sz="1900" spc="-41" dirty="0">
                <a:solidFill>
                  <a:prstClr val="black"/>
                </a:solidFill>
                <a:cs typeface="Calibri"/>
              </a:rPr>
              <a:t>r</a:t>
            </a:r>
            <a:r>
              <a:rPr sz="1900" spc="-34" dirty="0">
                <a:solidFill>
                  <a:prstClr val="black"/>
                </a:solidFill>
                <a:cs typeface="Calibri"/>
              </a:rPr>
              <a:t>d</a:t>
            </a:r>
            <a:r>
              <a:rPr sz="1900" spc="-41" dirty="0">
                <a:solidFill>
                  <a:prstClr val="black"/>
                </a:solidFill>
                <a:cs typeface="Calibri"/>
              </a:rPr>
              <a:t>ra</a:t>
            </a:r>
            <a:r>
              <a:rPr sz="1900" spc="-14" dirty="0">
                <a:solidFill>
                  <a:prstClr val="black"/>
                </a:solidFill>
                <a:cs typeface="Calibri"/>
              </a:rPr>
              <a:t>f</a:t>
            </a:r>
            <a:r>
              <a:rPr sz="1900" dirty="0">
                <a:solidFill>
                  <a:prstClr val="black"/>
                </a:solidFill>
                <a:cs typeface="Calibri"/>
              </a:rPr>
              <a:t>t</a:t>
            </a:r>
            <a:endParaRPr sz="1900">
              <a:solidFill>
                <a:prstClr val="black"/>
              </a:solidFill>
              <a:cs typeface="Calibri"/>
            </a:endParaRPr>
          </a:p>
        </p:txBody>
      </p:sp>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15</a:t>
            </a:fld>
            <a:endParaRPr lang="en-US">
              <a:solidFill>
                <a:prstClr val="white"/>
              </a:solidFill>
            </a:endParaRPr>
          </a:p>
        </p:txBody>
      </p:sp>
      <p:cxnSp>
        <p:nvCxnSpPr>
          <p:cNvPr id="16" name="Straight Connector 15">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 xmlns:a16="http://schemas.microsoft.com/office/drawing/2014/main" id="{D8B36E06-B914-494C-B15F-C8B64E1C989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18" name="Straight Connector 17">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 xmlns:a16="http://schemas.microsoft.com/office/drawing/2014/main" id="{0C14ACCB-895D-4A6F-9378-EC5BBD15C8A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3311448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925870" y="203106"/>
            <a:ext cx="10558046" cy="687177"/>
          </a:xfrm>
        </p:spPr>
        <p:txBody>
          <a:bodyPr/>
          <a:lstStyle/>
          <a:p>
            <a:pPr algn="ctr"/>
            <a:r>
              <a:rPr lang="en-IN" dirty="0">
                <a:solidFill>
                  <a:srgbClr val="002060"/>
                </a:solidFill>
                <a:latin typeface="Georgia" panose="02040502050405020303" pitchFamily="18" charset="0"/>
              </a:rPr>
              <a:t>INSURANCE</a:t>
            </a:r>
          </a:p>
        </p:txBody>
      </p:sp>
      <p:sp>
        <p:nvSpPr>
          <p:cNvPr id="4" name="Content Placeholder 3"/>
          <p:cNvSpPr>
            <a:spLocks noGrp="1"/>
          </p:cNvSpPr>
          <p:nvPr>
            <p:ph idx="1"/>
          </p:nvPr>
        </p:nvSpPr>
        <p:spPr>
          <a:xfrm>
            <a:off x="832223" y="1003767"/>
            <a:ext cx="4790040" cy="1745997"/>
          </a:xfrm>
        </p:spPr>
        <p:txBody>
          <a:bodyPr>
            <a:normAutofit/>
          </a:bodyPr>
          <a:lstStyle/>
          <a:p>
            <a:pPr algn="just"/>
            <a:r>
              <a:rPr lang="en-US" sz="1900" dirty="0"/>
              <a:t>No one can plan for an accident or become seriously ill. </a:t>
            </a:r>
          </a:p>
          <a:p>
            <a:pPr algn="just"/>
            <a:r>
              <a:rPr lang="en-US" sz="1900" dirty="0">
                <a:solidFill>
                  <a:schemeClr val="tx2">
                    <a:lumMod val="75000"/>
                  </a:schemeClr>
                </a:solidFill>
              </a:rPr>
              <a:t>Insurance is a means of protection from financial loss and is used to shield against the risk of a contingent or uncertain loss.</a:t>
            </a:r>
            <a:endParaRPr lang="en-IN" sz="1900" dirty="0">
              <a:solidFill>
                <a:schemeClr val="tx2">
                  <a:lumMod val="75000"/>
                </a:schemeClr>
              </a:solidFill>
            </a:endParaRPr>
          </a:p>
        </p:txBody>
      </p:sp>
      <p:pic>
        <p:nvPicPr>
          <p:cNvPr id="6" name="Picture 5" descr="C:\Users\rajmohan.m\Desktop\default-insurance-companies-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2528" y="991668"/>
            <a:ext cx="4589163" cy="2172943"/>
          </a:xfrm>
          <a:prstGeom prst="rect">
            <a:avLst/>
          </a:prstGeom>
          <a:noFill/>
          <a:ln>
            <a:noFill/>
          </a:ln>
        </p:spPr>
      </p:pic>
      <p:sp>
        <p:nvSpPr>
          <p:cNvPr id="7" name="Rectangle 6"/>
          <p:cNvSpPr/>
          <p:nvPr/>
        </p:nvSpPr>
        <p:spPr>
          <a:xfrm>
            <a:off x="198184" y="2620027"/>
            <a:ext cx="12007033" cy="1077217"/>
          </a:xfrm>
          <a:prstGeom prst="rect">
            <a:avLst/>
          </a:prstGeom>
        </p:spPr>
        <p:txBody>
          <a:bodyPr wrap="square" lIns="124364" tIns="62183" rIns="124364" bIns="62183">
            <a:spAutoFit/>
          </a:bodyPr>
          <a:lstStyle/>
          <a:p>
            <a:pPr algn="just" defTabSz="932727"/>
            <a:r>
              <a:rPr lang="en-US" sz="2200" b="1" dirty="0">
                <a:solidFill>
                  <a:prstClr val="black"/>
                </a:solidFill>
                <a:ea typeface="Arial" panose="020B0604020202020204" pitchFamily="34" charset="0"/>
              </a:rPr>
              <a:t>Life insurance</a:t>
            </a:r>
          </a:p>
          <a:p>
            <a:pPr marL="388636" indent="-388636" algn="just" defTabSz="932727">
              <a:buFont typeface="Wingdings" panose="05000000000000000000" pitchFamily="2" charset="2"/>
              <a:buChar char="Ø"/>
            </a:pPr>
            <a:r>
              <a:rPr lang="en-US" sz="1900" dirty="0">
                <a:solidFill>
                  <a:prstClr val="black"/>
                </a:solidFill>
                <a:ea typeface="Arial" panose="020B0604020202020204" pitchFamily="34" charset="0"/>
              </a:rPr>
              <a:t>Provides a financial payment to your nominee upon your death. </a:t>
            </a:r>
          </a:p>
          <a:p>
            <a:pPr marL="388636" indent="-388636" algn="just" defTabSz="932727">
              <a:buFont typeface="Wingdings" panose="05000000000000000000" pitchFamily="2" charset="2"/>
              <a:buChar char="Ø"/>
            </a:pPr>
            <a:r>
              <a:rPr lang="en-US" sz="1900" dirty="0">
                <a:solidFill>
                  <a:prstClr val="black"/>
                </a:solidFill>
                <a:ea typeface="Arial" panose="020B0604020202020204" pitchFamily="34" charset="0"/>
              </a:rPr>
              <a:t>Recommended to Purchase an insurance with coverage worth 7 to 10 times your annual income.</a:t>
            </a:r>
            <a:endParaRPr lang="en-IN" dirty="0">
              <a:solidFill>
                <a:prstClr val="black"/>
              </a:solidFill>
            </a:endParaRPr>
          </a:p>
        </p:txBody>
      </p:sp>
      <p:graphicFrame>
        <p:nvGraphicFramePr>
          <p:cNvPr id="9" name="Diagram 8"/>
          <p:cNvGraphicFramePr/>
          <p:nvPr>
            <p:extLst>
              <p:ext uri="{D42A27DB-BD31-4B8C-83A1-F6EECF244321}">
                <p14:modId xmlns:p14="http://schemas.microsoft.com/office/powerpoint/2010/main" val="1713709914"/>
              </p:ext>
            </p:extLst>
          </p:nvPr>
        </p:nvGraphicFramePr>
        <p:xfrm>
          <a:off x="198184" y="1982316"/>
          <a:ext cx="11875445" cy="6801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678D33E6-8E9C-41CC-8EDE-F854B52C60CE}" type="slidenum">
              <a:rPr lang="en-US" smtClean="0">
                <a:solidFill>
                  <a:prstClr val="white"/>
                </a:solidFill>
              </a:rPr>
              <a:pPr/>
              <a:t>16</a:t>
            </a:fld>
            <a:endParaRPr lang="en-US">
              <a:solidFill>
                <a:prstClr val="white"/>
              </a:solidFill>
            </a:endParaRPr>
          </a:p>
        </p:txBody>
      </p:sp>
      <p:cxnSp>
        <p:nvCxnSpPr>
          <p:cNvPr id="10" name="Straight Connector 9">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 xmlns:a16="http://schemas.microsoft.com/office/drawing/2014/main" id="{D8B36E06-B914-494C-B15F-C8B64E1C989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12" name="Straight Connector 11">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 xmlns:a16="http://schemas.microsoft.com/office/drawing/2014/main" id="{0C14ACCB-895D-4A6F-9378-EC5BBD15C8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3883109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90314" y="14924"/>
            <a:ext cx="10558046" cy="687177"/>
          </a:xfrm>
        </p:spPr>
        <p:txBody>
          <a:bodyPr/>
          <a:lstStyle/>
          <a:p>
            <a:pPr algn="ctr"/>
            <a:r>
              <a:rPr lang="en-IN" dirty="0">
                <a:solidFill>
                  <a:srgbClr val="002060"/>
                </a:solidFill>
                <a:latin typeface="Georgia" panose="02040502050405020303" pitchFamily="18" charset="0"/>
              </a:rPr>
              <a:t>INVESTMENT</a:t>
            </a:r>
          </a:p>
        </p:txBody>
      </p:sp>
      <p:sp>
        <p:nvSpPr>
          <p:cNvPr id="4" name="Content Placeholder 3"/>
          <p:cNvSpPr>
            <a:spLocks noGrp="1"/>
          </p:cNvSpPr>
          <p:nvPr>
            <p:ph idx="1"/>
          </p:nvPr>
        </p:nvSpPr>
        <p:spPr>
          <a:xfrm>
            <a:off x="4" y="742951"/>
            <a:ext cx="12166701" cy="5897826"/>
          </a:xfrm>
        </p:spPr>
        <p:txBody>
          <a:bodyPr>
            <a:normAutofit/>
          </a:bodyPr>
          <a:lstStyle/>
          <a:p>
            <a:pPr algn="just">
              <a:lnSpc>
                <a:spcPct val="100000"/>
              </a:lnSpc>
            </a:pPr>
            <a:endParaRPr lang="en-US" sz="100" dirty="0">
              <a:ea typeface="Arial" panose="020B0604020202020204" pitchFamily="34" charset="0"/>
            </a:endParaRPr>
          </a:p>
          <a:p>
            <a:pPr algn="just">
              <a:lnSpc>
                <a:spcPct val="100000"/>
              </a:lnSpc>
            </a:pPr>
            <a:r>
              <a:rPr lang="en-US" sz="2400" dirty="0" smtClean="0">
                <a:ea typeface="Arial" panose="020B0604020202020204" pitchFamily="34" charset="0"/>
              </a:rPr>
              <a:t>                                 Take </a:t>
            </a:r>
            <a:r>
              <a:rPr lang="en-US" sz="2400" dirty="0">
                <a:ea typeface="Arial" panose="020B0604020202020204" pitchFamily="34" charset="0"/>
              </a:rPr>
              <a:t>Risk, Avoid Risk or Manage your Risk?? – </a:t>
            </a:r>
            <a:r>
              <a:rPr lang="en-US" sz="2400" b="1" dirty="0">
                <a:solidFill>
                  <a:schemeClr val="bg2">
                    <a:lumMod val="25000"/>
                  </a:schemeClr>
                </a:solidFill>
                <a:ea typeface="Arial" panose="020B0604020202020204" pitchFamily="34" charset="0"/>
              </a:rPr>
              <a:t>Manage your Risk</a:t>
            </a:r>
          </a:p>
          <a:p>
            <a:pPr algn="just">
              <a:lnSpc>
                <a:spcPct val="100000"/>
              </a:lnSpc>
            </a:pPr>
            <a:endParaRPr lang="en-IN" sz="1900" dirty="0">
              <a:ea typeface="Times New Roman" panose="02020603050405020304" pitchFamily="18" charset="0"/>
            </a:endParaRPr>
          </a:p>
        </p:txBody>
      </p:sp>
      <p:pic>
        <p:nvPicPr>
          <p:cNvPr id="7" name="Picture 6"/>
          <p:cNvPicPr>
            <a:picLocks noChangeAspect="1"/>
          </p:cNvPicPr>
          <p:nvPr/>
        </p:nvPicPr>
        <p:blipFill>
          <a:blip r:embed="rId2" cstate="print">
            <a:clrChange>
              <a:clrFrom>
                <a:srgbClr val="FFFEE8"/>
              </a:clrFrom>
              <a:clrTo>
                <a:srgbClr val="FFFEE8">
                  <a:alpha val="0"/>
                </a:srgbClr>
              </a:clrTo>
            </a:clrChange>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409264" y="1335313"/>
            <a:ext cx="2418970" cy="1716588"/>
          </a:xfrm>
          <a:prstGeom prst="rect">
            <a:avLst/>
          </a:prstGeom>
        </p:spPr>
      </p:pic>
      <p:sp>
        <p:nvSpPr>
          <p:cNvPr id="8" name="Rectangle 7"/>
          <p:cNvSpPr/>
          <p:nvPr/>
        </p:nvSpPr>
        <p:spPr>
          <a:xfrm>
            <a:off x="2828235" y="1701111"/>
            <a:ext cx="8093890" cy="732508"/>
          </a:xfrm>
          <a:prstGeom prst="rect">
            <a:avLst/>
          </a:prstGeom>
        </p:spPr>
        <p:txBody>
          <a:bodyPr wrap="square" lIns="124364" tIns="62183" rIns="124364" bIns="62183">
            <a:spAutoFit/>
          </a:bodyPr>
          <a:lstStyle/>
          <a:p>
            <a:pPr defTabSz="932727"/>
            <a:r>
              <a:rPr lang="en-US" sz="1900" b="1" dirty="0">
                <a:solidFill>
                  <a:prstClr val="black"/>
                </a:solidFill>
                <a:latin typeface="Gadugi-Bold"/>
              </a:rPr>
              <a:t>Return </a:t>
            </a:r>
            <a:r>
              <a:rPr lang="en-US" sz="1900" dirty="0">
                <a:solidFill>
                  <a:prstClr val="black"/>
                </a:solidFill>
                <a:latin typeface="Gadugi" panose="020B0502040204020203" pitchFamily="34" charset="0"/>
              </a:rPr>
              <a:t>is the profit that an investor makes on an</a:t>
            </a:r>
          </a:p>
          <a:p>
            <a:pPr defTabSz="932727"/>
            <a:r>
              <a:rPr lang="en-US" sz="1900" dirty="0">
                <a:solidFill>
                  <a:prstClr val="black"/>
                </a:solidFill>
                <a:latin typeface="Gadugi" panose="020B0502040204020203" pitchFamily="34" charset="0"/>
              </a:rPr>
              <a:t>investment. It can come in two different forms: income or </a:t>
            </a:r>
            <a:r>
              <a:rPr lang="en-IN" sz="1900" dirty="0">
                <a:solidFill>
                  <a:prstClr val="black"/>
                </a:solidFill>
                <a:latin typeface="Gadugi" panose="020B0502040204020203" pitchFamily="34" charset="0"/>
              </a:rPr>
              <a:t>capital gain.</a:t>
            </a:r>
            <a:endParaRPr lang="en-IN" dirty="0">
              <a:solidFill>
                <a:prstClr val="black"/>
              </a:solidFill>
            </a:endParaRPr>
          </a:p>
        </p:txBody>
      </p:sp>
      <p:pic>
        <p:nvPicPr>
          <p:cNvPr id="9" name="Picture 8"/>
          <p:cNvPicPr>
            <a:picLocks noChangeAspect="1"/>
          </p:cNvPicPr>
          <p:nvPr/>
        </p:nvPicPr>
        <p:blipFill>
          <a:blip r:embed="rId4" cstate="print">
            <a:clrChange>
              <a:clrFrom>
                <a:srgbClr val="FFFFFF"/>
              </a:clrFrom>
              <a:clrTo>
                <a:srgbClr val="FFFFFF">
                  <a:alpha val="0"/>
                </a:srgbClr>
              </a:clrTo>
            </a:clrChange>
          </a:blip>
          <a:stretch>
            <a:fillRect/>
          </a:stretch>
        </p:blipFill>
        <p:spPr>
          <a:xfrm>
            <a:off x="8971192" y="2816575"/>
            <a:ext cx="2605022" cy="1972753"/>
          </a:xfrm>
          <a:prstGeom prst="rect">
            <a:avLst/>
          </a:prstGeom>
        </p:spPr>
      </p:pic>
      <p:sp>
        <p:nvSpPr>
          <p:cNvPr id="10" name="Rectangle 9"/>
          <p:cNvSpPr/>
          <p:nvPr/>
        </p:nvSpPr>
        <p:spPr>
          <a:xfrm>
            <a:off x="1381474" y="3227941"/>
            <a:ext cx="8236054" cy="1335750"/>
          </a:xfrm>
          <a:prstGeom prst="rect">
            <a:avLst/>
          </a:prstGeom>
        </p:spPr>
        <p:txBody>
          <a:bodyPr wrap="square" lIns="124364" tIns="62183" rIns="124364" bIns="62183">
            <a:spAutoFit/>
          </a:bodyPr>
          <a:lstStyle/>
          <a:p>
            <a:pPr algn="just" defTabSz="932727"/>
            <a:r>
              <a:rPr lang="en-US" sz="1900" b="1" dirty="0">
                <a:solidFill>
                  <a:prstClr val="black"/>
                </a:solidFill>
                <a:latin typeface="Gadugi-Bold"/>
              </a:rPr>
              <a:t>Risk </a:t>
            </a:r>
            <a:r>
              <a:rPr lang="en-US" sz="1900" dirty="0">
                <a:solidFill>
                  <a:prstClr val="black"/>
                </a:solidFill>
                <a:latin typeface="Gadugi" panose="020B0502040204020203" pitchFamily="34" charset="0"/>
              </a:rPr>
              <a:t>means uncertainty. You are not sure whether your investments will give high returns or you could also lose your money. Risk and return both go hand in-hand which means that to get higher return on your investments you will be exposed to more risk.</a:t>
            </a:r>
            <a:endParaRPr lang="en-IN" dirty="0">
              <a:solidFill>
                <a:prstClr val="black"/>
              </a:solidFill>
            </a:endParaRPr>
          </a:p>
        </p:txBody>
      </p:sp>
      <p:pic>
        <p:nvPicPr>
          <p:cNvPr id="11" name="Picture 10"/>
          <p:cNvPicPr>
            <a:picLocks noChangeAspect="1"/>
          </p:cNvPicPr>
          <p:nvPr/>
        </p:nvPicPr>
        <p:blipFill>
          <a:blip r:embed="rId5" cstate="print">
            <a:clrChange>
              <a:clrFrom>
                <a:srgbClr val="FFFFFF"/>
              </a:clrFrom>
              <a:clrTo>
                <a:srgbClr val="FFFFFF">
                  <a:alpha val="0"/>
                </a:srgbClr>
              </a:clrTo>
            </a:clrChange>
          </a:blip>
          <a:stretch>
            <a:fillRect/>
          </a:stretch>
        </p:blipFill>
        <p:spPr>
          <a:xfrm>
            <a:off x="490314" y="4742861"/>
            <a:ext cx="2362976" cy="1696246"/>
          </a:xfrm>
          <a:prstGeom prst="rect">
            <a:avLst/>
          </a:prstGeom>
        </p:spPr>
      </p:pic>
      <p:sp>
        <p:nvSpPr>
          <p:cNvPr id="12" name="Rectangle 11"/>
          <p:cNvSpPr/>
          <p:nvPr/>
        </p:nvSpPr>
        <p:spPr>
          <a:xfrm>
            <a:off x="2828235" y="5160219"/>
            <a:ext cx="8382394" cy="1034130"/>
          </a:xfrm>
          <a:prstGeom prst="rect">
            <a:avLst/>
          </a:prstGeom>
        </p:spPr>
        <p:txBody>
          <a:bodyPr wrap="square" lIns="124364" tIns="62183" rIns="124364" bIns="62183">
            <a:spAutoFit/>
          </a:bodyPr>
          <a:lstStyle/>
          <a:p>
            <a:pPr defTabSz="932727"/>
            <a:r>
              <a:rPr lang="en-US" sz="1900" b="1" dirty="0">
                <a:solidFill>
                  <a:prstClr val="black"/>
                </a:solidFill>
                <a:latin typeface="Gadugi-Bold"/>
              </a:rPr>
              <a:t>Liquidity </a:t>
            </a:r>
            <a:r>
              <a:rPr lang="en-US" sz="1900" dirty="0">
                <a:solidFill>
                  <a:prstClr val="black"/>
                </a:solidFill>
                <a:latin typeface="Gadugi" panose="020B0502040204020203" pitchFamily="34" charset="0"/>
              </a:rPr>
              <a:t>is the ability to cash in or sell an investment quickly at or near the current market price. It affects the value of an investment. Listed stocks and government bonds are liquid, because you can usually sell them easily.</a:t>
            </a:r>
            <a:endParaRPr lang="en-IN" dirty="0">
              <a:solidFill>
                <a:prstClr val="black"/>
              </a:solidFill>
            </a:endParaRPr>
          </a:p>
        </p:txBody>
      </p:sp>
      <p:sp>
        <p:nvSpPr>
          <p:cNvPr id="5" name="Slide Number Placeholder 4"/>
          <p:cNvSpPr>
            <a:spLocks noGrp="1"/>
          </p:cNvSpPr>
          <p:nvPr>
            <p:ph type="sldNum" sz="quarter" idx="12"/>
          </p:nvPr>
        </p:nvSpPr>
        <p:spPr/>
        <p:txBody>
          <a:bodyPr/>
          <a:lstStyle/>
          <a:p>
            <a:fld id="{678D33E6-8E9C-41CC-8EDE-F854B52C60CE}" type="slidenum">
              <a:rPr lang="en-US" smtClean="0">
                <a:solidFill>
                  <a:prstClr val="white"/>
                </a:solidFill>
              </a:rPr>
              <a:pPr/>
              <a:t>17</a:t>
            </a:fld>
            <a:endParaRPr lang="en-US">
              <a:solidFill>
                <a:prstClr val="white"/>
              </a:solidFill>
            </a:endParaRPr>
          </a:p>
        </p:txBody>
      </p:sp>
      <p:cxnSp>
        <p:nvCxnSpPr>
          <p:cNvPr id="13" name="Straight Connector 12">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 xmlns:a16="http://schemas.microsoft.com/office/drawing/2014/main" id="{D8B36E06-B914-494C-B15F-C8B64E1C98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19" name="Straight Connector 1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 xmlns:a16="http://schemas.microsoft.com/office/drawing/2014/main" id="{0C14ACCB-895D-4A6F-9378-EC5BBD15C8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2573352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841584" y="158902"/>
            <a:ext cx="10558046" cy="687177"/>
          </a:xfrm>
        </p:spPr>
        <p:txBody>
          <a:bodyPr/>
          <a:lstStyle/>
          <a:p>
            <a:pPr algn="ctr"/>
            <a:r>
              <a:rPr lang="en-IN" spc="82" dirty="0">
                <a:solidFill>
                  <a:srgbClr val="002060"/>
                </a:solidFill>
                <a:latin typeface="Georgia" panose="02040502050405020303" pitchFamily="18" charset="0"/>
              </a:rPr>
              <a:t>Power </a:t>
            </a:r>
            <a:r>
              <a:rPr lang="en-IN" spc="-14" dirty="0">
                <a:solidFill>
                  <a:srgbClr val="002060"/>
                </a:solidFill>
                <a:latin typeface="Georgia" panose="02040502050405020303" pitchFamily="18" charset="0"/>
              </a:rPr>
              <a:t>of</a:t>
            </a:r>
            <a:r>
              <a:rPr lang="en-IN" spc="-129" dirty="0">
                <a:solidFill>
                  <a:srgbClr val="002060"/>
                </a:solidFill>
                <a:latin typeface="Georgia" panose="02040502050405020303" pitchFamily="18" charset="0"/>
              </a:rPr>
              <a:t> </a:t>
            </a:r>
            <a:r>
              <a:rPr lang="en-IN" spc="7" dirty="0">
                <a:solidFill>
                  <a:srgbClr val="002060"/>
                </a:solidFill>
                <a:latin typeface="Georgia" panose="02040502050405020303" pitchFamily="18" charset="0"/>
              </a:rPr>
              <a:t>Compounding</a:t>
            </a:r>
            <a:endParaRPr lang="en-IN" dirty="0">
              <a:solidFill>
                <a:srgbClr val="002060"/>
              </a:solidFill>
              <a:latin typeface="Georgia" panose="02040502050405020303" pitchFamily="18" charset="0"/>
            </a:endParaRPr>
          </a:p>
        </p:txBody>
      </p:sp>
      <p:sp>
        <p:nvSpPr>
          <p:cNvPr id="6" name="object 2"/>
          <p:cNvSpPr>
            <a:spLocks noGrp="1"/>
          </p:cNvSpPr>
          <p:nvPr>
            <p:ph idx="1"/>
          </p:nvPr>
        </p:nvSpPr>
        <p:spPr>
          <a:prstGeom prst="rect">
            <a:avLst/>
          </a:prstGeom>
          <a:blipFill>
            <a:blip r:embed="rId2" cstate="print"/>
            <a:stretch>
              <a:fillRect/>
            </a:stretch>
          </a:blipFill>
        </p:spPr>
        <p:txBody>
          <a:bodyPr wrap="square" lIns="0" tIns="0" rIns="0" bIns="0" rtlCol="0"/>
          <a:lstStyle/>
          <a:p>
            <a:pPr marL="328182" indent="-310909">
              <a:lnSpc>
                <a:spcPct val="100000"/>
              </a:lnSpc>
              <a:spcBef>
                <a:spcPts val="129"/>
              </a:spcBef>
              <a:buClr>
                <a:srgbClr val="FFCD00"/>
              </a:buClr>
              <a:buFont typeface="Lucida Sans Unicode"/>
              <a:buChar char="◉"/>
              <a:tabLst>
                <a:tab pos="328182" algn="l"/>
              </a:tabLst>
            </a:pPr>
            <a:r>
              <a:rPr lang="en-US" spc="-7" dirty="0">
                <a:cs typeface="Calibri"/>
              </a:rPr>
              <a:t>Principal amount Rs.</a:t>
            </a:r>
            <a:r>
              <a:rPr lang="en-US" spc="-27" dirty="0">
                <a:cs typeface="Calibri"/>
              </a:rPr>
              <a:t> </a:t>
            </a:r>
            <a:r>
              <a:rPr lang="en-US" spc="-14" dirty="0">
                <a:cs typeface="Calibri"/>
              </a:rPr>
              <a:t>1,00,000/-</a:t>
            </a:r>
            <a:endParaRPr lang="en-US" dirty="0">
              <a:cs typeface="Calibri"/>
            </a:endParaRPr>
          </a:p>
          <a:p>
            <a:pPr marL="328182" indent="-310909">
              <a:lnSpc>
                <a:spcPct val="100000"/>
              </a:lnSpc>
              <a:buClr>
                <a:srgbClr val="FFCD00"/>
              </a:buClr>
              <a:buFont typeface="Lucida Sans Unicode"/>
              <a:buChar char="◉"/>
              <a:tabLst>
                <a:tab pos="328182" algn="l"/>
              </a:tabLst>
            </a:pPr>
            <a:r>
              <a:rPr lang="en-US" spc="-7" dirty="0">
                <a:cs typeface="Calibri"/>
              </a:rPr>
              <a:t>Interest </a:t>
            </a:r>
            <a:r>
              <a:rPr lang="en-US" spc="-14" dirty="0">
                <a:cs typeface="Calibri"/>
              </a:rPr>
              <a:t>@10% per</a:t>
            </a:r>
            <a:r>
              <a:rPr lang="en-US" spc="68" dirty="0">
                <a:cs typeface="Calibri"/>
              </a:rPr>
              <a:t> </a:t>
            </a:r>
            <a:r>
              <a:rPr lang="en-US" spc="-7" dirty="0">
                <a:cs typeface="Calibri"/>
              </a:rPr>
              <a:t>annum</a:t>
            </a:r>
            <a:endParaRPr lang="en-US" dirty="0">
              <a:cs typeface="Calibri"/>
            </a:endParaRPr>
          </a:p>
          <a:p>
            <a:pPr marL="328182" indent="-310909">
              <a:lnSpc>
                <a:spcPct val="100000"/>
              </a:lnSpc>
              <a:buClr>
                <a:srgbClr val="FFCD00"/>
              </a:buClr>
              <a:buFont typeface="Lucida Sans Unicode"/>
              <a:buChar char="◉"/>
              <a:tabLst>
                <a:tab pos="328182" algn="l"/>
              </a:tabLst>
            </a:pPr>
            <a:r>
              <a:rPr lang="en-US" spc="-7" dirty="0">
                <a:cs typeface="Calibri"/>
              </a:rPr>
              <a:t>It works best </a:t>
            </a:r>
            <a:r>
              <a:rPr lang="en-US" dirty="0">
                <a:cs typeface="Calibri"/>
              </a:rPr>
              <a:t>in</a:t>
            </a:r>
            <a:r>
              <a:rPr lang="en-US" spc="14" dirty="0">
                <a:cs typeface="Calibri"/>
              </a:rPr>
              <a:t> </a:t>
            </a:r>
            <a:r>
              <a:rPr lang="en-US" spc="-7" dirty="0">
                <a:cs typeface="Calibri"/>
              </a:rPr>
              <a:t>long-term</a:t>
            </a:r>
            <a:endParaRPr lang="en-US" dirty="0">
              <a:cs typeface="Calibri"/>
            </a:endParaRPr>
          </a:p>
          <a:p>
            <a:endParaRPr lang="en-IN" dirty="0"/>
          </a:p>
        </p:txBody>
      </p:sp>
      <p:sp>
        <p:nvSpPr>
          <p:cNvPr id="9" name="TextBox 8"/>
          <p:cNvSpPr txBox="1"/>
          <p:nvPr/>
        </p:nvSpPr>
        <p:spPr>
          <a:xfrm>
            <a:off x="660628" y="1608696"/>
            <a:ext cx="5002265" cy="409324"/>
          </a:xfrm>
          <a:prstGeom prst="rect">
            <a:avLst/>
          </a:prstGeom>
          <a:noFill/>
          <a:ln>
            <a:solidFill>
              <a:schemeClr val="tx1"/>
            </a:solidFill>
          </a:ln>
        </p:spPr>
        <p:txBody>
          <a:bodyPr wrap="square" lIns="124364" tIns="62183" rIns="124364" bIns="62183" rtlCol="0">
            <a:spAutoFit/>
          </a:bodyPr>
          <a:lstStyle/>
          <a:p>
            <a:pPr defTabSz="932727"/>
            <a:endParaRPr lang="en-IN" dirty="0">
              <a:solidFill>
                <a:prstClr val="black"/>
              </a:solidFill>
            </a:endParaRPr>
          </a:p>
        </p:txBody>
      </p:sp>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18</a:t>
            </a:fld>
            <a:endParaRPr lang="en-US">
              <a:solidFill>
                <a:prstClr val="white"/>
              </a:solidFill>
            </a:endParaRPr>
          </a:p>
        </p:txBody>
      </p:sp>
      <p:cxnSp>
        <p:nvCxnSpPr>
          <p:cNvPr id="7" name="Straight Connector 6">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10" name="Straight Connector 9">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601819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2497" y="1329883"/>
            <a:ext cx="5399437" cy="2552502"/>
          </a:xfrm>
          <a:prstGeom prst="frame">
            <a:avLst>
              <a:gd name="adj1" fmla="val 1823"/>
            </a:avLst>
          </a:prstGeom>
        </p:spPr>
        <p:style>
          <a:lnRef idx="3">
            <a:schemeClr val="lt1"/>
          </a:lnRef>
          <a:fillRef idx="1">
            <a:schemeClr val="dk1"/>
          </a:fillRef>
          <a:effectRef idx="1">
            <a:schemeClr val="dk1"/>
          </a:effectRef>
          <a:fontRef idx="minor">
            <a:schemeClr val="lt1"/>
          </a:fontRef>
        </p:style>
        <p:txBody>
          <a:bodyPr rot="0" spcFirstLastPara="0" vert="horz" wrap="square" lIns="124364" tIns="62183" rIns="124364" bIns="62183" numCol="1" spcCol="0" rtlCol="0" fromWordArt="0" anchor="ctr" anchorCtr="0" forceAA="0" compatLnSpc="1">
            <a:prstTxWarp prst="textNoShape">
              <a:avLst/>
            </a:prstTxWarp>
            <a:noAutofit/>
          </a:bodyPr>
          <a:lstStyle/>
          <a:p>
            <a:pPr algn="just">
              <a:spcBef>
                <a:spcPts val="0"/>
              </a:spcBef>
            </a:pPr>
            <a:r>
              <a:rPr lang="en-US" sz="1900" b="1" dirty="0"/>
              <a:t>Inflation and its effect on Investment</a:t>
            </a:r>
            <a:endParaRPr lang="en-IN" sz="1900" dirty="0"/>
          </a:p>
          <a:p>
            <a:pPr algn="just">
              <a:spcBef>
                <a:spcPts val="0"/>
              </a:spcBef>
            </a:pPr>
            <a:r>
              <a:rPr lang="en-US" sz="1900" dirty="0"/>
              <a:t>Inflation refers to rise in price of goods and services. Over time, as cost of goods and services increases, the ability of a unit of money, say one rupee or Rs.100, to buy goods and services keeps declining. In other words, Purchasing power of money decreases. It is important to take into account the effects of inflation on your investments during financial planning</a:t>
            </a:r>
          </a:p>
        </p:txBody>
      </p:sp>
      <p:sp>
        <p:nvSpPr>
          <p:cNvPr id="8" name="Rounded Rectangle 7"/>
          <p:cNvSpPr/>
          <p:nvPr/>
        </p:nvSpPr>
        <p:spPr>
          <a:xfrm>
            <a:off x="280748" y="4466571"/>
            <a:ext cx="5002930" cy="1039241"/>
          </a:xfrm>
          <a:prstGeom prst="roundRect">
            <a:avLst/>
          </a:prstGeom>
          <a:solidFill>
            <a:srgbClr val="92D050"/>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4364" tIns="62183" rIns="124364" bIns="62183" numCol="1" spcCol="0" rtlCol="0" fromWordArt="0" anchor="ctr" anchorCtr="0" forceAA="0" compatLnSpc="1">
            <a:prstTxWarp prst="textNoShape">
              <a:avLst/>
            </a:prstTxWarp>
            <a:noAutofit/>
          </a:bodyPr>
          <a:lstStyle/>
          <a:p>
            <a:pPr defTabSz="932727"/>
            <a:r>
              <a:rPr lang="en-IN" sz="1500" b="1" dirty="0">
                <a:solidFill>
                  <a:prstClr val="black"/>
                </a:solidFill>
                <a:latin typeface="Arial" panose="020B0604020202020204" pitchFamily="34" charset="0"/>
                <a:ea typeface="Times New Roman" panose="02020603050405020304" pitchFamily="18" charset="0"/>
              </a:rPr>
              <a:t>Practical Rule!!</a:t>
            </a:r>
            <a:endParaRPr lang="en-IN" sz="1500" dirty="0">
              <a:solidFill>
                <a:prstClr val="black"/>
              </a:solidFill>
              <a:latin typeface="Times New Roman" panose="02020603050405020304" pitchFamily="18" charset="0"/>
              <a:ea typeface="Times New Roman" panose="02020603050405020304" pitchFamily="18" charset="0"/>
            </a:endParaRPr>
          </a:p>
          <a:p>
            <a:pPr defTabSz="932727"/>
            <a:r>
              <a:rPr lang="en-IN" sz="1500" b="1" dirty="0">
                <a:solidFill>
                  <a:prstClr val="black"/>
                </a:solidFill>
                <a:latin typeface="Arial" panose="020B0604020202020204" pitchFamily="34" charset="0"/>
                <a:ea typeface="Times New Roman" panose="02020603050405020304" pitchFamily="18" charset="0"/>
              </a:rPr>
              <a:t>Percentage of total investment in security market  = 100 – age of the individual </a:t>
            </a:r>
            <a:endParaRPr lang="en-IN" sz="1500" dirty="0">
              <a:solidFill>
                <a:prstClr val="black"/>
              </a:solidFill>
              <a:latin typeface="Times New Roman" panose="02020603050405020304" pitchFamily="18" charset="0"/>
              <a:ea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3590273135"/>
              </p:ext>
            </p:extLst>
          </p:nvPr>
        </p:nvGraphicFramePr>
        <p:xfrm>
          <a:off x="5944638" y="1043797"/>
          <a:ext cx="5875782" cy="2604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3453606" y="237376"/>
            <a:ext cx="4672951" cy="618023"/>
          </a:xfrm>
          <a:prstGeom prst="rect">
            <a:avLst/>
          </a:prstGeom>
          <a:noFill/>
        </p:spPr>
        <p:txBody>
          <a:bodyPr wrap="square" lIns="124364" tIns="62183" rIns="124364" bIns="62183" rtlCol="0">
            <a:spAutoFit/>
          </a:bodyPr>
          <a:lstStyle/>
          <a:p>
            <a:pPr algn="ctr" defTabSz="932727"/>
            <a:r>
              <a:rPr lang="en-IN" sz="3200" b="1" dirty="0">
                <a:solidFill>
                  <a:prstClr val="black"/>
                </a:solidFill>
              </a:rPr>
              <a:t>Diversification</a:t>
            </a:r>
          </a:p>
        </p:txBody>
      </p:sp>
      <p:sp>
        <p:nvSpPr>
          <p:cNvPr id="11" name="Rectangle 10"/>
          <p:cNvSpPr/>
          <p:nvPr/>
        </p:nvSpPr>
        <p:spPr>
          <a:xfrm>
            <a:off x="6120606" y="3698563"/>
            <a:ext cx="6120607" cy="2391424"/>
          </a:xfrm>
          <a:prstGeom prst="rect">
            <a:avLst/>
          </a:prstGeom>
        </p:spPr>
        <p:txBody>
          <a:bodyPr lIns="124364" tIns="62183" rIns="124364" bIns="62183">
            <a:spAutoFit/>
          </a:bodyPr>
          <a:lstStyle/>
          <a:p>
            <a:pPr defTabSz="932727"/>
            <a:r>
              <a:rPr lang="en-US" sz="1900" b="1" dirty="0">
                <a:solidFill>
                  <a:prstClr val="black"/>
                </a:solidFill>
                <a:ea typeface="Arial" panose="020B0604020202020204" pitchFamily="34" charset="0"/>
              </a:rPr>
              <a:t>Investment in Government Schemes  </a:t>
            </a:r>
          </a:p>
          <a:p>
            <a:pPr defTabSz="932727"/>
            <a:endParaRPr lang="en-IN" sz="1000" b="1" dirty="0">
              <a:solidFill>
                <a:prstClr val="black"/>
              </a:solidFill>
              <a:ea typeface="Times New Roman" panose="02020603050405020304" pitchFamily="18" charset="0"/>
            </a:endParaRPr>
          </a:p>
          <a:p>
            <a:pPr marL="466364" indent="-466364" algn="just" defTabSz="932727">
              <a:buFont typeface="Wingdings" panose="05000000000000000000" pitchFamily="2" charset="2"/>
              <a:buChar char=""/>
            </a:pPr>
            <a:r>
              <a:rPr lang="en-US" sz="1900" dirty="0">
                <a:solidFill>
                  <a:prstClr val="black"/>
                </a:solidFill>
                <a:ea typeface="Times New Roman" panose="02020603050405020304" pitchFamily="18" charset="0"/>
              </a:rPr>
              <a:t>National Savings Certificates (NSC)</a:t>
            </a:r>
            <a:endParaRPr lang="en-IN" sz="1900" dirty="0">
              <a:solidFill>
                <a:prstClr val="black"/>
              </a:solidFill>
              <a:ea typeface="Times New Roman" panose="02020603050405020304" pitchFamily="18" charset="0"/>
            </a:endParaRPr>
          </a:p>
          <a:p>
            <a:pPr marL="466364" indent="-466364" algn="just" defTabSz="932727">
              <a:buFont typeface="Wingdings" panose="05000000000000000000" pitchFamily="2" charset="2"/>
              <a:buChar char=""/>
            </a:pPr>
            <a:r>
              <a:rPr lang="en-US" sz="1900" dirty="0">
                <a:solidFill>
                  <a:prstClr val="black"/>
                </a:solidFill>
                <a:ea typeface="Times New Roman" panose="02020603050405020304" pitchFamily="18" charset="0"/>
              </a:rPr>
              <a:t>Post office Savings Certificates, Public Provident Funds (PPF), Kisan </a:t>
            </a:r>
            <a:r>
              <a:rPr lang="en-US" sz="1900" dirty="0" err="1">
                <a:solidFill>
                  <a:prstClr val="black"/>
                </a:solidFill>
                <a:ea typeface="Times New Roman" panose="02020603050405020304" pitchFamily="18" charset="0"/>
              </a:rPr>
              <a:t>Vikas</a:t>
            </a:r>
            <a:r>
              <a:rPr lang="en-US" sz="1900" dirty="0">
                <a:solidFill>
                  <a:prstClr val="black"/>
                </a:solidFill>
                <a:ea typeface="Times New Roman" panose="02020603050405020304" pitchFamily="18" charset="0"/>
              </a:rPr>
              <a:t> </a:t>
            </a:r>
            <a:r>
              <a:rPr lang="en-US" sz="1900" dirty="0" err="1">
                <a:solidFill>
                  <a:prstClr val="black"/>
                </a:solidFill>
                <a:ea typeface="Times New Roman" panose="02020603050405020304" pitchFamily="18" charset="0"/>
              </a:rPr>
              <a:t>Patra</a:t>
            </a:r>
            <a:r>
              <a:rPr lang="en-US" sz="1900" dirty="0">
                <a:solidFill>
                  <a:prstClr val="black"/>
                </a:solidFill>
                <a:ea typeface="Times New Roman" panose="02020603050405020304" pitchFamily="18" charset="0"/>
              </a:rPr>
              <a:t> (KVP), SSY, etc.</a:t>
            </a:r>
            <a:endParaRPr lang="en-IN" sz="1900" dirty="0">
              <a:solidFill>
                <a:prstClr val="black"/>
              </a:solidFill>
              <a:ea typeface="Times New Roman" panose="02020603050405020304" pitchFamily="18" charset="0"/>
            </a:endParaRPr>
          </a:p>
          <a:p>
            <a:pPr defTabSz="932727"/>
            <a:r>
              <a:rPr lang="en-US" sz="1900" dirty="0">
                <a:solidFill>
                  <a:prstClr val="black"/>
                </a:solidFill>
                <a:ea typeface="Times New Roman" panose="02020603050405020304" pitchFamily="18" charset="0"/>
              </a:rPr>
              <a:t>For Further Information, see the link: </a:t>
            </a:r>
            <a:r>
              <a:rPr lang="en-US" sz="1900" u="sng" dirty="0">
                <a:solidFill>
                  <a:srgbClr val="0563C1"/>
                </a:solidFill>
                <a:ea typeface="Times New Roman" panose="02020603050405020304" pitchFamily="18" charset="0"/>
                <a:hlinkClick r:id="rId7"/>
              </a:rPr>
              <a:t>https://www.indiapost.gov.in/Financial/pages/content/post-office-saving-schemes.aspx</a:t>
            </a:r>
            <a:r>
              <a:rPr lang="en-US" sz="1900" dirty="0">
                <a:solidFill>
                  <a:prstClr val="black"/>
                </a:solidFill>
                <a:ea typeface="Times New Roman" panose="02020603050405020304" pitchFamily="18" charset="0"/>
              </a:rPr>
              <a:t> </a:t>
            </a:r>
            <a:endParaRPr lang="en-IN" sz="1900" dirty="0">
              <a:solidFill>
                <a:prstClr val="black"/>
              </a:solidFill>
              <a:ea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78D33E6-8E9C-41CC-8EDE-F854B52C60CE}" type="slidenum">
              <a:rPr lang="en-US" smtClean="0">
                <a:solidFill>
                  <a:prstClr val="white"/>
                </a:solidFill>
              </a:rPr>
              <a:pPr/>
              <a:t>19</a:t>
            </a:fld>
            <a:endParaRPr lang="en-US">
              <a:solidFill>
                <a:prstClr val="white"/>
              </a:solidFill>
            </a:endParaRPr>
          </a:p>
        </p:txBody>
      </p:sp>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14" name="Straight Connector 13">
            <a:extLst>
              <a:ext uri="{FF2B5EF4-FFF2-40B4-BE49-F238E27FC236}">
                <a16:creationId xmlns="" xmlns:a16="http://schemas.microsoft.com/office/drawing/2014/main" id="{076AB023-5377-4326-BF78-68500BFAFB3A}"/>
              </a:ext>
            </a:extLst>
          </p:cNvPr>
          <p:cNvCxnSpPr>
            <a:cxnSpLocks/>
          </p:cNvCxnSpPr>
          <p:nvPr/>
        </p:nvCxnSpPr>
        <p:spPr>
          <a:xfrm>
            <a:off x="747004" y="960357"/>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 xmlns:a16="http://schemas.microsoft.com/office/drawing/2014/main" id="{0C14ACCB-895D-4A6F-9378-EC5BBD15C8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005" y="160462"/>
            <a:ext cx="823219" cy="844869"/>
          </a:xfrm>
          <a:prstGeom prst="rect">
            <a:avLst/>
          </a:prstGeom>
        </p:spPr>
      </p:pic>
    </p:spTree>
    <p:extLst>
      <p:ext uri="{BB962C8B-B14F-4D97-AF65-F5344CB8AC3E}">
        <p14:creationId xmlns:p14="http://schemas.microsoft.com/office/powerpoint/2010/main" val="2003600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1" y="288371"/>
            <a:ext cx="11017092" cy="555785"/>
          </a:xfrm>
        </p:spPr>
        <p:txBody>
          <a:bodyPr>
            <a:noAutofit/>
          </a:bodyPr>
          <a:lstStyle/>
          <a:p>
            <a:r>
              <a:rPr lang="en-IN" sz="3600" b="1" dirty="0" smtClean="0"/>
              <a:t>What is Financial Inclusion</a:t>
            </a:r>
            <a:endParaRPr lang="en-IN" sz="3600" b="1" dirty="0"/>
          </a:p>
        </p:txBody>
      </p:sp>
      <p:sp>
        <p:nvSpPr>
          <p:cNvPr id="3" name="Content Placeholder 2"/>
          <p:cNvSpPr>
            <a:spLocks noGrp="1"/>
          </p:cNvSpPr>
          <p:nvPr>
            <p:ph idx="1"/>
          </p:nvPr>
        </p:nvSpPr>
        <p:spPr>
          <a:xfrm>
            <a:off x="612061" y="1085850"/>
            <a:ext cx="11017092" cy="5588319"/>
          </a:xfrm>
        </p:spPr>
        <p:txBody>
          <a:bodyPr>
            <a:normAutofit/>
          </a:bodyPr>
          <a:lstStyle/>
          <a:p>
            <a:pPr algn="just">
              <a:buFont typeface="Wingdings" panose="05000000000000000000" pitchFamily="2" charset="2"/>
              <a:buChar char="§"/>
            </a:pPr>
            <a:r>
              <a:rPr lang="en-US" sz="2400" dirty="0"/>
              <a:t>“The test of our progress is not whether we add more to the abundance of those who have much; it is whether we provide enough for those who have too little.” </a:t>
            </a:r>
            <a:endParaRPr lang="en-US" sz="2400" dirty="0" smtClean="0"/>
          </a:p>
          <a:p>
            <a:pPr marL="0" indent="0" algn="r">
              <a:buNone/>
            </a:pPr>
            <a:r>
              <a:rPr lang="en-US" sz="2400" dirty="0" smtClean="0"/>
              <a:t>- </a:t>
            </a:r>
            <a:r>
              <a:rPr lang="en-US" sz="2400" dirty="0"/>
              <a:t>Franklin D. Roosevelt </a:t>
            </a:r>
            <a:endParaRPr lang="en-US" sz="2400" dirty="0" smtClean="0"/>
          </a:p>
          <a:p>
            <a:pPr marL="0" indent="0" algn="just">
              <a:buNone/>
            </a:pPr>
            <a:endParaRPr lang="en-US" sz="2400" dirty="0" smtClean="0"/>
          </a:p>
          <a:p>
            <a:pPr algn="just">
              <a:buFont typeface="Wingdings" panose="05000000000000000000" pitchFamily="2" charset="2"/>
              <a:buChar char="§"/>
            </a:pPr>
            <a:r>
              <a:rPr lang="en-US" sz="2400" dirty="0" smtClean="0"/>
              <a:t>Inclusion </a:t>
            </a:r>
            <a:r>
              <a:rPr lang="en-US" sz="2400" dirty="0"/>
              <a:t>is defined as the state of being included or being made a part of </a:t>
            </a:r>
            <a:r>
              <a:rPr lang="en-US" sz="2400" dirty="0" smtClean="0"/>
              <a:t>something.</a:t>
            </a:r>
          </a:p>
          <a:p>
            <a:pPr algn="just">
              <a:buFont typeface="Wingdings" panose="05000000000000000000" pitchFamily="2" charset="2"/>
              <a:buChar char="§"/>
            </a:pPr>
            <a:r>
              <a:rPr lang="en-US" sz="2400" dirty="0" smtClean="0"/>
              <a:t>When </a:t>
            </a:r>
            <a:r>
              <a:rPr lang="en-US" sz="2400" dirty="0"/>
              <a:t>a book covers many different ideas and subjects, it is an example of the inclusion of many ideas. When multiple people are all invited to be part of a group, this is an example of the inclusion of many different people</a:t>
            </a:r>
            <a:r>
              <a:rPr lang="en-US" sz="2400" dirty="0" smtClean="0"/>
              <a:t>.</a:t>
            </a:r>
          </a:p>
          <a:p>
            <a:pPr algn="just">
              <a:buFont typeface="Wingdings" panose="05000000000000000000" pitchFamily="2" charset="2"/>
              <a:buChar char="§"/>
            </a:pPr>
            <a:r>
              <a:rPr lang="en-US" sz="2400" dirty="0" smtClean="0"/>
              <a:t>Similarly, </a:t>
            </a:r>
            <a:r>
              <a:rPr lang="en-US" sz="2400" b="1" dirty="0" smtClean="0"/>
              <a:t>Financial </a:t>
            </a:r>
            <a:r>
              <a:rPr lang="en-US" sz="2400" b="1" dirty="0"/>
              <a:t>inclusion </a:t>
            </a:r>
            <a:r>
              <a:rPr lang="en-US" sz="2400" dirty="0"/>
              <a:t>may be defined as the process of ensuring </a:t>
            </a:r>
            <a:r>
              <a:rPr lang="en-US" sz="2400" b="1" dirty="0"/>
              <a:t>access</a:t>
            </a:r>
            <a:r>
              <a:rPr lang="en-US" sz="2400" dirty="0"/>
              <a:t> to financial services and </a:t>
            </a:r>
            <a:r>
              <a:rPr lang="en-US" sz="2400" b="1" dirty="0"/>
              <a:t>timely and adequate credit </a:t>
            </a:r>
            <a:r>
              <a:rPr lang="en-US" sz="2400" dirty="0"/>
              <a:t>where needed </a:t>
            </a:r>
            <a:r>
              <a:rPr lang="en-US" sz="2400" b="1" dirty="0"/>
              <a:t>by vulnerable groups</a:t>
            </a:r>
            <a:r>
              <a:rPr lang="en-US" sz="2400" dirty="0"/>
              <a:t> such as weaker sections and low income groups </a:t>
            </a:r>
            <a:r>
              <a:rPr lang="en-US" sz="2400" b="1" dirty="0"/>
              <a:t>at an affordable </a:t>
            </a:r>
            <a:r>
              <a:rPr lang="en-US" sz="2400" b="1" dirty="0" smtClean="0"/>
              <a:t>cost</a:t>
            </a:r>
            <a:r>
              <a:rPr lang="en-US" sz="2400" dirty="0" smtClean="0"/>
              <a:t>. </a:t>
            </a:r>
          </a:p>
          <a:p>
            <a:pPr marL="0" indent="0" algn="r">
              <a:buNone/>
            </a:pPr>
            <a:r>
              <a:rPr lang="en-US" sz="2400" dirty="0" smtClean="0"/>
              <a:t>-Dr</a:t>
            </a:r>
            <a:r>
              <a:rPr lang="en-US" sz="2400" dirty="0"/>
              <a:t>. C. </a:t>
            </a:r>
            <a:r>
              <a:rPr lang="en-US" sz="2400" dirty="0" err="1" smtClean="0"/>
              <a:t>Rangarajan</a:t>
            </a:r>
            <a:r>
              <a:rPr lang="en-US" sz="2400" dirty="0" smtClean="0"/>
              <a:t> </a:t>
            </a:r>
            <a:endParaRPr lang="en-IN" sz="2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cxnSp>
        <p:nvCxnSpPr>
          <p:cNvPr id="5" name="Straight Connector 4">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 xmlns:a16="http://schemas.microsoft.com/office/drawing/2014/main" id="{D8B36E06-B914-494C-B15F-C8B64E1C98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7" name="Straight Connector 6">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 xmlns:a16="http://schemas.microsoft.com/office/drawing/2014/main" id="{0C14ACCB-895D-4A6F-9378-EC5BBD15C8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193666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479004" y="524799"/>
            <a:ext cx="10793556" cy="1745093"/>
          </a:xfrm>
          <a:prstGeom prst="rect">
            <a:avLst/>
          </a:prstGeom>
          <a:ln w="19050"/>
        </p:spPr>
        <p:style>
          <a:lnRef idx="2">
            <a:schemeClr val="accent1"/>
          </a:lnRef>
          <a:fillRef idx="1">
            <a:schemeClr val="lt1"/>
          </a:fillRef>
          <a:effectRef idx="0">
            <a:schemeClr val="accent1"/>
          </a:effectRef>
          <a:fontRef idx="minor">
            <a:schemeClr val="dk1"/>
          </a:fontRef>
        </p:style>
        <p:txBody>
          <a:bodyPr wrap="square" lIns="124364" tIns="62183" rIns="124364" bIns="62183">
            <a:spAutoFit/>
          </a:bodyPr>
          <a:lstStyle/>
          <a:p>
            <a:pPr defTabSz="932727"/>
            <a:r>
              <a:rPr lang="en-US" sz="1900" b="1" dirty="0">
                <a:solidFill>
                  <a:prstClr val="black"/>
                </a:solidFill>
              </a:rPr>
              <a:t>Investment in Securities Market</a:t>
            </a:r>
          </a:p>
          <a:p>
            <a:pPr defTabSz="932727"/>
            <a:r>
              <a:rPr lang="en-US" sz="1900" dirty="0">
                <a:solidFill>
                  <a:prstClr val="black"/>
                </a:solidFill>
              </a:rPr>
              <a:t>Securities can be broadly classified into two types: Equities and Debts. Securities are sold in the securities market</a:t>
            </a:r>
          </a:p>
          <a:p>
            <a:pPr defTabSz="932727"/>
            <a:endParaRPr lang="en-US" sz="700" dirty="0">
              <a:solidFill>
                <a:prstClr val="black"/>
              </a:solidFill>
            </a:endParaRPr>
          </a:p>
          <a:p>
            <a:pPr defTabSz="932727"/>
            <a:r>
              <a:rPr lang="en-US" sz="1900" dirty="0">
                <a:solidFill>
                  <a:prstClr val="black"/>
                </a:solidFill>
              </a:rPr>
              <a:t>       </a:t>
            </a:r>
            <a:r>
              <a:rPr lang="en-US" sz="1900" b="1" dirty="0">
                <a:solidFill>
                  <a:prstClr val="black"/>
                </a:solidFill>
              </a:rPr>
              <a:t>Primary market: </a:t>
            </a:r>
            <a:r>
              <a:rPr lang="en-US" sz="1900" dirty="0">
                <a:solidFill>
                  <a:prstClr val="black"/>
                </a:solidFill>
              </a:rPr>
              <a:t>Company directly issues Securities for the first time e.g. IPO (Initial Public Offer)</a:t>
            </a:r>
          </a:p>
          <a:p>
            <a:pPr defTabSz="932727"/>
            <a:r>
              <a:rPr lang="en-US" sz="1900" dirty="0">
                <a:solidFill>
                  <a:prstClr val="black"/>
                </a:solidFill>
              </a:rPr>
              <a:t>       </a:t>
            </a:r>
            <a:r>
              <a:rPr lang="en-US" sz="1900" b="1" dirty="0">
                <a:solidFill>
                  <a:prstClr val="black"/>
                </a:solidFill>
              </a:rPr>
              <a:t>Secondary Market</a:t>
            </a:r>
            <a:r>
              <a:rPr lang="en-US" sz="1900" dirty="0">
                <a:solidFill>
                  <a:prstClr val="black"/>
                </a:solidFill>
              </a:rPr>
              <a:t>: Trading of securities in Stock Exchanges e.g. BSE, NSE, etc. </a:t>
            </a:r>
          </a:p>
        </p:txBody>
      </p:sp>
      <p:sp>
        <p:nvSpPr>
          <p:cNvPr id="19" name="Rounded Rectangle 18"/>
          <p:cNvSpPr/>
          <p:nvPr/>
        </p:nvSpPr>
        <p:spPr>
          <a:xfrm>
            <a:off x="662624" y="1514523"/>
            <a:ext cx="10303907" cy="7217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124364" tIns="62183" rIns="124364" bIns="62183" rtlCol="0" anchor="ctr"/>
          <a:lstStyle/>
          <a:p>
            <a:pPr algn="ctr" defTabSz="932727"/>
            <a:endParaRPr lang="en-IN">
              <a:solidFill>
                <a:prstClr val="white"/>
              </a:solidFill>
            </a:endParaRPr>
          </a:p>
        </p:txBody>
      </p:sp>
      <p:graphicFrame>
        <p:nvGraphicFramePr>
          <p:cNvPr id="7" name="Diagram 6"/>
          <p:cNvGraphicFramePr/>
          <p:nvPr>
            <p:extLst>
              <p:ext uri="{D42A27DB-BD31-4B8C-83A1-F6EECF244321}">
                <p14:modId xmlns:p14="http://schemas.microsoft.com/office/powerpoint/2010/main" val="590158624"/>
              </p:ext>
            </p:extLst>
          </p:nvPr>
        </p:nvGraphicFramePr>
        <p:xfrm>
          <a:off x="613834" y="2382210"/>
          <a:ext cx="10658726" cy="4033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78D33E6-8E9C-41CC-8EDE-F854B52C60CE}" type="slidenum">
              <a:rPr lang="en-US" smtClean="0">
                <a:solidFill>
                  <a:prstClr val="white"/>
                </a:solidFill>
              </a:rPr>
              <a:pPr/>
              <a:t>20</a:t>
            </a:fld>
            <a:endParaRPr lang="en-US">
              <a:solidFill>
                <a:prstClr val="white"/>
              </a:solidFill>
            </a:endParaRPr>
          </a:p>
        </p:txBody>
      </p:sp>
      <p:cxnSp>
        <p:nvCxnSpPr>
          <p:cNvPr id="8" name="Straight Connector 7">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 xmlns:a16="http://schemas.microsoft.com/office/drawing/2014/main" id="{D8B36E06-B914-494C-B15F-C8B64E1C989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Tree>
    <p:extLst>
      <p:ext uri="{BB962C8B-B14F-4D97-AF65-F5344CB8AC3E}">
        <p14:creationId xmlns:p14="http://schemas.microsoft.com/office/powerpoint/2010/main" val="3662049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841582" y="211006"/>
            <a:ext cx="10558046" cy="687177"/>
          </a:xfrm>
        </p:spPr>
        <p:txBody>
          <a:bodyPr/>
          <a:lstStyle/>
          <a:p>
            <a:pPr algn="ctr"/>
            <a:r>
              <a:rPr lang="en-IN" dirty="0"/>
              <a:t>Why Mutual Funds?</a:t>
            </a:r>
          </a:p>
        </p:txBody>
      </p:sp>
      <p:pic>
        <p:nvPicPr>
          <p:cNvPr id="15" name="object 9"/>
          <p:cNvPicPr/>
          <p:nvPr/>
        </p:nvPicPr>
        <p:blipFill>
          <a:blip r:embed="rId2" cstate="print"/>
          <a:stretch>
            <a:fillRect/>
          </a:stretch>
        </p:blipFill>
        <p:spPr>
          <a:xfrm>
            <a:off x="1942003" y="1228135"/>
            <a:ext cx="7709924" cy="4905145"/>
          </a:xfrm>
          <a:prstGeom prst="rect">
            <a:avLst/>
          </a:prstGeom>
        </p:spPr>
      </p:pic>
      <p:sp>
        <p:nvSpPr>
          <p:cNvPr id="16" name="object 10"/>
          <p:cNvSpPr txBox="1"/>
          <p:nvPr/>
        </p:nvSpPr>
        <p:spPr>
          <a:xfrm>
            <a:off x="5442315" y="4937737"/>
            <a:ext cx="709820" cy="263663"/>
          </a:xfrm>
          <a:prstGeom prst="rect">
            <a:avLst/>
          </a:prstGeom>
        </p:spPr>
        <p:txBody>
          <a:bodyPr vert="horz" wrap="square" lIns="0" tIns="17273" rIns="0" bIns="0" rtlCol="0">
            <a:spAutoFit/>
          </a:bodyPr>
          <a:lstStyle/>
          <a:p>
            <a:pPr marL="17273" defTabSz="932727">
              <a:spcBef>
                <a:spcPts val="136"/>
              </a:spcBef>
            </a:pPr>
            <a:r>
              <a:rPr sz="1600" spc="-7" dirty="0">
                <a:solidFill>
                  <a:srgbClr val="FFFFFF"/>
                </a:solidFill>
                <a:cs typeface="Calibri"/>
              </a:rPr>
              <a:t>B</a:t>
            </a:r>
            <a:r>
              <a:rPr sz="1600" dirty="0">
                <a:solidFill>
                  <a:srgbClr val="FFFFFF"/>
                </a:solidFill>
                <a:cs typeface="Calibri"/>
              </a:rPr>
              <a:t>e</a:t>
            </a:r>
            <a:r>
              <a:rPr sz="1600" spc="7" dirty="0">
                <a:solidFill>
                  <a:srgbClr val="FFFFFF"/>
                </a:solidFill>
                <a:cs typeface="Calibri"/>
              </a:rPr>
              <a:t>n</a:t>
            </a:r>
            <a:r>
              <a:rPr sz="1600" spc="-14" dirty="0">
                <a:solidFill>
                  <a:srgbClr val="FFFFFF"/>
                </a:solidFill>
                <a:cs typeface="Calibri"/>
              </a:rPr>
              <a:t>ef</a:t>
            </a:r>
            <a:r>
              <a:rPr sz="1600" dirty="0">
                <a:solidFill>
                  <a:srgbClr val="FFFFFF"/>
                </a:solidFill>
                <a:cs typeface="Calibri"/>
              </a:rPr>
              <a:t>i</a:t>
            </a:r>
            <a:r>
              <a:rPr sz="1600" spc="-14" dirty="0">
                <a:solidFill>
                  <a:srgbClr val="FFFFFF"/>
                </a:solidFill>
                <a:cs typeface="Calibri"/>
              </a:rPr>
              <a:t>t</a:t>
            </a:r>
            <a:r>
              <a:rPr sz="1600" dirty="0">
                <a:solidFill>
                  <a:srgbClr val="FFFFFF"/>
                </a:solidFill>
                <a:cs typeface="Calibri"/>
              </a:rPr>
              <a:t>s</a:t>
            </a:r>
            <a:endParaRPr sz="1600">
              <a:solidFill>
                <a:prstClr val="black"/>
              </a:solidFill>
              <a:cs typeface="Calibri"/>
            </a:endParaRPr>
          </a:p>
        </p:txBody>
      </p:sp>
      <p:sp>
        <p:nvSpPr>
          <p:cNvPr id="17" name="object 11"/>
          <p:cNvSpPr txBox="1"/>
          <p:nvPr/>
        </p:nvSpPr>
        <p:spPr>
          <a:xfrm>
            <a:off x="2102493" y="4937737"/>
            <a:ext cx="1037953" cy="263663"/>
          </a:xfrm>
          <a:prstGeom prst="rect">
            <a:avLst/>
          </a:prstGeom>
        </p:spPr>
        <p:txBody>
          <a:bodyPr vert="horz" wrap="square" lIns="0" tIns="17273" rIns="0" bIns="0" rtlCol="0">
            <a:spAutoFit/>
          </a:bodyPr>
          <a:lstStyle/>
          <a:p>
            <a:pPr marL="17273" defTabSz="932727">
              <a:spcBef>
                <a:spcPts val="136"/>
              </a:spcBef>
            </a:pPr>
            <a:r>
              <a:rPr sz="1600" spc="-14" dirty="0">
                <a:solidFill>
                  <a:srgbClr val="FFFFFF"/>
                </a:solidFill>
                <a:cs typeface="Calibri"/>
              </a:rPr>
              <a:t>Professional</a:t>
            </a:r>
            <a:endParaRPr sz="1600">
              <a:solidFill>
                <a:prstClr val="black"/>
              </a:solidFill>
              <a:cs typeface="Calibri"/>
            </a:endParaRPr>
          </a:p>
        </p:txBody>
      </p:sp>
      <p:sp>
        <p:nvSpPr>
          <p:cNvPr id="18" name="object 12"/>
          <p:cNvSpPr txBox="1"/>
          <p:nvPr/>
        </p:nvSpPr>
        <p:spPr>
          <a:xfrm>
            <a:off x="2559544" y="3279906"/>
            <a:ext cx="971646" cy="263663"/>
          </a:xfrm>
          <a:prstGeom prst="rect">
            <a:avLst/>
          </a:prstGeom>
        </p:spPr>
        <p:txBody>
          <a:bodyPr vert="horz" wrap="square" lIns="0" tIns="17273" rIns="0" bIns="0" rtlCol="0">
            <a:spAutoFit/>
          </a:bodyPr>
          <a:lstStyle/>
          <a:p>
            <a:pPr marL="17273" defTabSz="932727">
              <a:spcBef>
                <a:spcPts val="136"/>
              </a:spcBef>
            </a:pPr>
            <a:r>
              <a:rPr sz="1600" spc="-7" dirty="0">
                <a:solidFill>
                  <a:srgbClr val="FFFFFF"/>
                </a:solidFill>
                <a:cs typeface="Calibri"/>
              </a:rPr>
              <a:t>C</a:t>
            </a:r>
            <a:r>
              <a:rPr sz="1600" dirty="0">
                <a:solidFill>
                  <a:srgbClr val="FFFFFF"/>
                </a:solidFill>
                <a:cs typeface="Calibri"/>
              </a:rPr>
              <a:t>o</a:t>
            </a:r>
            <a:r>
              <a:rPr sz="1600" spc="-48" dirty="0">
                <a:solidFill>
                  <a:srgbClr val="FFFFFF"/>
                </a:solidFill>
                <a:cs typeface="Calibri"/>
              </a:rPr>
              <a:t>n</a:t>
            </a:r>
            <a:r>
              <a:rPr sz="1600" spc="-41" dirty="0">
                <a:solidFill>
                  <a:srgbClr val="FFFFFF"/>
                </a:solidFill>
                <a:cs typeface="Calibri"/>
              </a:rPr>
              <a:t>v</a:t>
            </a:r>
            <a:r>
              <a:rPr sz="1600" dirty="0">
                <a:solidFill>
                  <a:srgbClr val="FFFFFF"/>
                </a:solidFill>
                <a:cs typeface="Calibri"/>
              </a:rPr>
              <a:t>e</a:t>
            </a:r>
            <a:r>
              <a:rPr sz="1600" spc="7" dirty="0">
                <a:solidFill>
                  <a:srgbClr val="FFFFFF"/>
                </a:solidFill>
                <a:cs typeface="Calibri"/>
              </a:rPr>
              <a:t>n</a:t>
            </a:r>
            <a:r>
              <a:rPr sz="1600" dirty="0">
                <a:solidFill>
                  <a:srgbClr val="FFFFFF"/>
                </a:solidFill>
                <a:cs typeface="Calibri"/>
              </a:rPr>
              <a:t>ie</a:t>
            </a:r>
            <a:r>
              <a:rPr sz="1600" spc="-27" dirty="0">
                <a:solidFill>
                  <a:srgbClr val="FFFFFF"/>
                </a:solidFill>
                <a:cs typeface="Calibri"/>
              </a:rPr>
              <a:t>n</a:t>
            </a:r>
            <a:r>
              <a:rPr sz="1600" dirty="0">
                <a:solidFill>
                  <a:srgbClr val="FFFFFF"/>
                </a:solidFill>
                <a:cs typeface="Calibri"/>
              </a:rPr>
              <a:t>t</a:t>
            </a:r>
            <a:endParaRPr sz="1600">
              <a:solidFill>
                <a:prstClr val="black"/>
              </a:solidFill>
              <a:cs typeface="Calibri"/>
            </a:endParaRPr>
          </a:p>
        </p:txBody>
      </p:sp>
      <p:sp>
        <p:nvSpPr>
          <p:cNvPr id="19" name="object 13"/>
          <p:cNvSpPr txBox="1"/>
          <p:nvPr/>
        </p:nvSpPr>
        <p:spPr>
          <a:xfrm>
            <a:off x="3722393" y="2065903"/>
            <a:ext cx="970796" cy="263663"/>
          </a:xfrm>
          <a:prstGeom prst="rect">
            <a:avLst/>
          </a:prstGeom>
        </p:spPr>
        <p:txBody>
          <a:bodyPr vert="horz" wrap="square" lIns="0" tIns="17273" rIns="0" bIns="0" rtlCol="0">
            <a:spAutoFit/>
          </a:bodyPr>
          <a:lstStyle/>
          <a:p>
            <a:pPr marL="17273" defTabSz="932727">
              <a:spcBef>
                <a:spcPts val="136"/>
              </a:spcBef>
            </a:pPr>
            <a:r>
              <a:rPr sz="1600" spc="-34" dirty="0">
                <a:solidFill>
                  <a:srgbClr val="FFFFFF"/>
                </a:solidFill>
                <a:cs typeface="Calibri"/>
              </a:rPr>
              <a:t>E</a:t>
            </a:r>
            <a:r>
              <a:rPr sz="1600" spc="-54" dirty="0">
                <a:solidFill>
                  <a:srgbClr val="FFFFFF"/>
                </a:solidFill>
                <a:cs typeface="Calibri"/>
              </a:rPr>
              <a:t>c</a:t>
            </a:r>
            <a:r>
              <a:rPr sz="1600" dirty="0">
                <a:solidFill>
                  <a:srgbClr val="FFFFFF"/>
                </a:solidFill>
                <a:cs typeface="Calibri"/>
              </a:rPr>
              <a:t>o</a:t>
            </a:r>
            <a:r>
              <a:rPr sz="1600" spc="7" dirty="0">
                <a:solidFill>
                  <a:srgbClr val="FFFFFF"/>
                </a:solidFill>
                <a:cs typeface="Calibri"/>
              </a:rPr>
              <a:t>n</a:t>
            </a:r>
            <a:r>
              <a:rPr sz="1600" dirty="0">
                <a:solidFill>
                  <a:srgbClr val="FFFFFF"/>
                </a:solidFill>
                <a:cs typeface="Calibri"/>
              </a:rPr>
              <a:t>omi</a:t>
            </a:r>
            <a:r>
              <a:rPr sz="1600" spc="-41" dirty="0">
                <a:solidFill>
                  <a:srgbClr val="FFFFFF"/>
                </a:solidFill>
                <a:cs typeface="Calibri"/>
              </a:rPr>
              <a:t>c</a:t>
            </a:r>
            <a:r>
              <a:rPr sz="1600" dirty="0">
                <a:solidFill>
                  <a:srgbClr val="FFFFFF"/>
                </a:solidFill>
                <a:cs typeface="Calibri"/>
              </a:rPr>
              <a:t>al</a:t>
            </a:r>
            <a:endParaRPr sz="1600">
              <a:solidFill>
                <a:prstClr val="black"/>
              </a:solidFill>
              <a:cs typeface="Calibri"/>
            </a:endParaRPr>
          </a:p>
        </p:txBody>
      </p:sp>
      <p:sp>
        <p:nvSpPr>
          <p:cNvPr id="20" name="object 14"/>
          <p:cNvSpPr txBox="1"/>
          <p:nvPr/>
        </p:nvSpPr>
        <p:spPr>
          <a:xfrm>
            <a:off x="5283110" y="1620014"/>
            <a:ext cx="1006500" cy="263663"/>
          </a:xfrm>
          <a:prstGeom prst="rect">
            <a:avLst/>
          </a:prstGeom>
        </p:spPr>
        <p:txBody>
          <a:bodyPr vert="horz" wrap="square" lIns="0" tIns="17273" rIns="0" bIns="0" rtlCol="0">
            <a:spAutoFit/>
          </a:bodyPr>
          <a:lstStyle/>
          <a:p>
            <a:pPr marL="17273" defTabSz="932727">
              <a:spcBef>
                <a:spcPts val="136"/>
              </a:spcBef>
            </a:pPr>
            <a:r>
              <a:rPr sz="1600" spc="-34" dirty="0">
                <a:solidFill>
                  <a:srgbClr val="FFFFFF"/>
                </a:solidFill>
                <a:cs typeface="Calibri"/>
              </a:rPr>
              <a:t>Transparent</a:t>
            </a:r>
            <a:endParaRPr sz="1600">
              <a:solidFill>
                <a:prstClr val="black"/>
              </a:solidFill>
              <a:cs typeface="Calibri"/>
            </a:endParaRPr>
          </a:p>
        </p:txBody>
      </p:sp>
      <p:sp>
        <p:nvSpPr>
          <p:cNvPr id="21" name="object 15"/>
          <p:cNvSpPr txBox="1"/>
          <p:nvPr/>
        </p:nvSpPr>
        <p:spPr>
          <a:xfrm>
            <a:off x="6776586" y="2065903"/>
            <a:ext cx="1204568" cy="263663"/>
          </a:xfrm>
          <a:prstGeom prst="rect">
            <a:avLst/>
          </a:prstGeom>
        </p:spPr>
        <p:txBody>
          <a:bodyPr vert="horz" wrap="square" lIns="0" tIns="17273" rIns="0" bIns="0" rtlCol="0">
            <a:spAutoFit/>
          </a:bodyPr>
          <a:lstStyle/>
          <a:p>
            <a:pPr marL="17273" defTabSz="932727">
              <a:spcBef>
                <a:spcPts val="136"/>
              </a:spcBef>
            </a:pPr>
            <a:r>
              <a:rPr sz="1600" spc="-14" dirty="0">
                <a:solidFill>
                  <a:srgbClr val="FFFFFF"/>
                </a:solidFill>
                <a:cs typeface="Calibri"/>
              </a:rPr>
              <a:t>Diversification</a:t>
            </a:r>
            <a:endParaRPr sz="1600">
              <a:solidFill>
                <a:prstClr val="black"/>
              </a:solidFill>
              <a:cs typeface="Calibri"/>
            </a:endParaRPr>
          </a:p>
        </p:txBody>
      </p:sp>
      <p:sp>
        <p:nvSpPr>
          <p:cNvPr id="22" name="object 16"/>
          <p:cNvSpPr txBox="1"/>
          <p:nvPr/>
        </p:nvSpPr>
        <p:spPr>
          <a:xfrm>
            <a:off x="8180219" y="3154059"/>
            <a:ext cx="723422" cy="535014"/>
          </a:xfrm>
          <a:prstGeom prst="rect">
            <a:avLst/>
          </a:prstGeom>
        </p:spPr>
        <p:txBody>
          <a:bodyPr vert="horz" wrap="square" lIns="0" tIns="31092" rIns="0" bIns="0" rtlCol="0">
            <a:spAutoFit/>
          </a:bodyPr>
          <a:lstStyle/>
          <a:p>
            <a:pPr marL="17273" marR="6908" indent="10364" defTabSz="932727">
              <a:lnSpc>
                <a:spcPts val="1905"/>
              </a:lnSpc>
              <a:spcBef>
                <a:spcPts val="245"/>
              </a:spcBef>
            </a:pPr>
            <a:r>
              <a:rPr sz="1600" spc="7" dirty="0">
                <a:solidFill>
                  <a:srgbClr val="FFFFFF"/>
                </a:solidFill>
                <a:cs typeface="Calibri"/>
              </a:rPr>
              <a:t>M</a:t>
            </a:r>
            <a:r>
              <a:rPr sz="1600" dirty="0">
                <a:solidFill>
                  <a:srgbClr val="FFFFFF"/>
                </a:solidFill>
                <a:cs typeface="Calibri"/>
              </a:rPr>
              <a:t>a</a:t>
            </a:r>
            <a:r>
              <a:rPr sz="1600" spc="7" dirty="0">
                <a:solidFill>
                  <a:srgbClr val="FFFFFF"/>
                </a:solidFill>
                <a:cs typeface="Calibri"/>
              </a:rPr>
              <a:t>n</a:t>
            </a:r>
            <a:r>
              <a:rPr sz="1600" dirty="0">
                <a:solidFill>
                  <a:srgbClr val="FFFFFF"/>
                </a:solidFill>
                <a:cs typeface="Calibri"/>
              </a:rPr>
              <a:t>a</a:t>
            </a:r>
            <a:r>
              <a:rPr sz="1600" spc="-34" dirty="0">
                <a:solidFill>
                  <a:srgbClr val="FFFFFF"/>
                </a:solidFill>
                <a:cs typeface="Calibri"/>
              </a:rPr>
              <a:t>g</a:t>
            </a:r>
            <a:r>
              <a:rPr sz="1600" dirty="0">
                <a:solidFill>
                  <a:srgbClr val="FFFFFF"/>
                </a:solidFill>
                <a:cs typeface="Calibri"/>
              </a:rPr>
              <a:t>e  </a:t>
            </a:r>
            <a:r>
              <a:rPr sz="1600" spc="-7" dirty="0">
                <a:solidFill>
                  <a:srgbClr val="FFFFFF"/>
                </a:solidFill>
                <a:cs typeface="Calibri"/>
              </a:rPr>
              <a:t>I</a:t>
            </a:r>
            <a:r>
              <a:rPr sz="1600" spc="-14" dirty="0">
                <a:solidFill>
                  <a:srgbClr val="FFFFFF"/>
                </a:solidFill>
                <a:cs typeface="Calibri"/>
              </a:rPr>
              <a:t>n</a:t>
            </a:r>
            <a:r>
              <a:rPr sz="1600" spc="7" dirty="0">
                <a:solidFill>
                  <a:srgbClr val="FFFFFF"/>
                </a:solidFill>
                <a:cs typeface="Calibri"/>
              </a:rPr>
              <a:t>f</a:t>
            </a:r>
            <a:r>
              <a:rPr sz="1600" dirty="0">
                <a:solidFill>
                  <a:srgbClr val="FFFFFF"/>
                </a:solidFill>
                <a:cs typeface="Calibri"/>
              </a:rPr>
              <a:t>l</a:t>
            </a:r>
            <a:r>
              <a:rPr sz="1600" spc="-34" dirty="0">
                <a:solidFill>
                  <a:srgbClr val="FFFFFF"/>
                </a:solidFill>
                <a:cs typeface="Calibri"/>
              </a:rPr>
              <a:t>a</a:t>
            </a:r>
            <a:r>
              <a:rPr sz="1600" spc="-14" dirty="0">
                <a:solidFill>
                  <a:srgbClr val="FFFFFF"/>
                </a:solidFill>
                <a:cs typeface="Calibri"/>
              </a:rPr>
              <a:t>t</a:t>
            </a:r>
            <a:r>
              <a:rPr sz="1600" dirty="0">
                <a:solidFill>
                  <a:srgbClr val="FFFFFF"/>
                </a:solidFill>
                <a:cs typeface="Calibri"/>
              </a:rPr>
              <a:t>i</a:t>
            </a:r>
            <a:r>
              <a:rPr sz="1600" spc="-14" dirty="0">
                <a:solidFill>
                  <a:srgbClr val="FFFFFF"/>
                </a:solidFill>
                <a:cs typeface="Calibri"/>
              </a:rPr>
              <a:t>o</a:t>
            </a:r>
            <a:r>
              <a:rPr sz="1600" dirty="0">
                <a:solidFill>
                  <a:srgbClr val="FFFFFF"/>
                </a:solidFill>
                <a:cs typeface="Calibri"/>
              </a:rPr>
              <a:t>n</a:t>
            </a:r>
            <a:endParaRPr sz="1600">
              <a:solidFill>
                <a:prstClr val="black"/>
              </a:solidFill>
              <a:cs typeface="Calibri"/>
            </a:endParaRPr>
          </a:p>
        </p:txBody>
      </p:sp>
      <p:sp>
        <p:nvSpPr>
          <p:cNvPr id="23" name="object 17"/>
          <p:cNvSpPr txBox="1"/>
          <p:nvPr/>
        </p:nvSpPr>
        <p:spPr>
          <a:xfrm>
            <a:off x="8421047" y="4937737"/>
            <a:ext cx="1081307" cy="263663"/>
          </a:xfrm>
          <a:prstGeom prst="rect">
            <a:avLst/>
          </a:prstGeom>
        </p:spPr>
        <p:txBody>
          <a:bodyPr vert="horz" wrap="square" lIns="0" tIns="17273" rIns="0" bIns="0" rtlCol="0">
            <a:spAutoFit/>
          </a:bodyPr>
          <a:lstStyle/>
          <a:p>
            <a:pPr marL="17273" defTabSz="932727">
              <a:spcBef>
                <a:spcPts val="136"/>
              </a:spcBef>
            </a:pPr>
            <a:r>
              <a:rPr sz="1600" spc="-7" dirty="0">
                <a:solidFill>
                  <a:srgbClr val="FFFFFF"/>
                </a:solidFill>
                <a:cs typeface="Calibri"/>
              </a:rPr>
              <a:t>H</a:t>
            </a:r>
            <a:r>
              <a:rPr sz="1600" dirty="0">
                <a:solidFill>
                  <a:srgbClr val="FFFFFF"/>
                </a:solidFill>
                <a:cs typeface="Calibri"/>
              </a:rPr>
              <a:t>i</a:t>
            </a:r>
            <a:r>
              <a:rPr sz="1600" spc="-7" dirty="0">
                <a:solidFill>
                  <a:srgbClr val="FFFFFF"/>
                </a:solidFill>
                <a:cs typeface="Calibri"/>
              </a:rPr>
              <a:t>g</a:t>
            </a:r>
            <a:r>
              <a:rPr sz="1600" dirty="0">
                <a:solidFill>
                  <a:srgbClr val="FFFFFF"/>
                </a:solidFill>
                <a:cs typeface="Calibri"/>
              </a:rPr>
              <a:t>h</a:t>
            </a:r>
            <a:r>
              <a:rPr sz="1600" spc="-122" dirty="0">
                <a:solidFill>
                  <a:srgbClr val="FFFFFF"/>
                </a:solidFill>
                <a:cs typeface="Calibri"/>
              </a:rPr>
              <a:t> </a:t>
            </a:r>
            <a:r>
              <a:rPr sz="1600" spc="-41" dirty="0">
                <a:solidFill>
                  <a:srgbClr val="FFFFFF"/>
                </a:solidFill>
                <a:cs typeface="Calibri"/>
              </a:rPr>
              <a:t>R</a:t>
            </a:r>
            <a:r>
              <a:rPr sz="1600" spc="-14" dirty="0">
                <a:solidFill>
                  <a:srgbClr val="FFFFFF"/>
                </a:solidFill>
                <a:cs typeface="Calibri"/>
              </a:rPr>
              <a:t>e</a:t>
            </a:r>
            <a:r>
              <a:rPr sz="1600" spc="7" dirty="0">
                <a:solidFill>
                  <a:srgbClr val="FFFFFF"/>
                </a:solidFill>
                <a:cs typeface="Calibri"/>
              </a:rPr>
              <a:t>tu</a:t>
            </a:r>
            <a:r>
              <a:rPr sz="1600" spc="-20" dirty="0">
                <a:solidFill>
                  <a:srgbClr val="FFFFFF"/>
                </a:solidFill>
                <a:cs typeface="Calibri"/>
              </a:rPr>
              <a:t>r</a:t>
            </a:r>
            <a:r>
              <a:rPr sz="1600" spc="-14" dirty="0">
                <a:solidFill>
                  <a:srgbClr val="FFFFFF"/>
                </a:solidFill>
                <a:cs typeface="Calibri"/>
              </a:rPr>
              <a:t>n</a:t>
            </a:r>
            <a:r>
              <a:rPr sz="1600" dirty="0">
                <a:solidFill>
                  <a:srgbClr val="FFFFFF"/>
                </a:solidFill>
                <a:cs typeface="Calibri"/>
              </a:rPr>
              <a:t>s</a:t>
            </a:r>
            <a:endParaRPr sz="1600">
              <a:solidFill>
                <a:prstClr val="black"/>
              </a:solidFill>
              <a:cs typeface="Calibri"/>
            </a:endParaRPr>
          </a:p>
        </p:txBody>
      </p:sp>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21</a:t>
            </a:fld>
            <a:endParaRPr lang="en-US">
              <a:solidFill>
                <a:prstClr val="white"/>
              </a:solidFill>
            </a:endParaRPr>
          </a:p>
        </p:txBody>
      </p:sp>
      <p:cxnSp>
        <p:nvCxnSpPr>
          <p:cNvPr id="14" name="Straight Connector 13">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24" name="Picture 23">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25" name="Straight Connector 24">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 xmlns:a16="http://schemas.microsoft.com/office/drawing/2014/main" id="{0C14ACCB-895D-4A6F-9378-EC5BBD15C8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1074572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9518" y="98552"/>
            <a:ext cx="11720904" cy="6916137"/>
          </a:xfrm>
        </p:spPr>
        <p:txBody>
          <a:bodyPr>
            <a:normAutofit/>
          </a:bodyPr>
          <a:lstStyle/>
          <a:p>
            <a:pPr algn="just"/>
            <a:r>
              <a:rPr lang="en-US" sz="1900" b="1" dirty="0" smtClean="0">
                <a:solidFill>
                  <a:srgbClr val="002060"/>
                </a:solidFill>
              </a:rPr>
              <a:t>                                                                        </a:t>
            </a:r>
            <a:r>
              <a:rPr lang="en-US" sz="2800" b="1" dirty="0" smtClean="0">
                <a:solidFill>
                  <a:srgbClr val="002060"/>
                </a:solidFill>
              </a:rPr>
              <a:t>Systematic </a:t>
            </a:r>
            <a:r>
              <a:rPr lang="en-US" sz="2800" b="1" dirty="0">
                <a:solidFill>
                  <a:srgbClr val="002060"/>
                </a:solidFill>
              </a:rPr>
              <a:t>Investment Plan (SIP):</a:t>
            </a:r>
            <a:endParaRPr lang="en-US" sz="1900" b="1" dirty="0">
              <a:solidFill>
                <a:srgbClr val="002060"/>
              </a:solidFill>
            </a:endParaRPr>
          </a:p>
          <a:p>
            <a:pPr algn="just"/>
            <a:endParaRPr lang="en-US" sz="1900" b="1" dirty="0"/>
          </a:p>
          <a:p>
            <a:pPr algn="just"/>
            <a:endParaRPr lang="en-US" sz="1900" b="1" dirty="0"/>
          </a:p>
          <a:p>
            <a:pPr algn="just"/>
            <a:endParaRPr lang="en-US" sz="1900" b="1" dirty="0"/>
          </a:p>
          <a:p>
            <a:pPr algn="just"/>
            <a:endParaRPr lang="en-US" sz="1900" b="1" dirty="0"/>
          </a:p>
          <a:p>
            <a:pPr algn="just"/>
            <a:endParaRPr lang="en-US" sz="1900" b="1" dirty="0"/>
          </a:p>
          <a:p>
            <a:pPr algn="just"/>
            <a:endParaRPr lang="en-US" sz="1900" b="1" dirty="0"/>
          </a:p>
          <a:p>
            <a:pPr algn="just"/>
            <a:endParaRPr lang="en-US" sz="1900" b="1" dirty="0"/>
          </a:p>
          <a:p>
            <a:pPr algn="just"/>
            <a:endParaRPr lang="en-US" sz="1100" b="1" dirty="0"/>
          </a:p>
          <a:p>
            <a:pPr algn="just"/>
            <a:endParaRPr lang="en-US" sz="1900" b="1" dirty="0" smtClean="0">
              <a:solidFill>
                <a:srgbClr val="002060"/>
              </a:solidFill>
            </a:endParaRPr>
          </a:p>
          <a:p>
            <a:pPr algn="just"/>
            <a:r>
              <a:rPr lang="en-US" sz="1900" b="1" dirty="0" smtClean="0">
                <a:solidFill>
                  <a:srgbClr val="002060"/>
                </a:solidFill>
              </a:rPr>
              <a:t>Equity </a:t>
            </a:r>
            <a:r>
              <a:rPr lang="en-US" sz="1900" b="1" dirty="0">
                <a:solidFill>
                  <a:srgbClr val="002060"/>
                </a:solidFill>
              </a:rPr>
              <a:t>Linked Savings Schemes (ELSS): </a:t>
            </a:r>
            <a:r>
              <a:rPr lang="en-US" sz="1900" dirty="0"/>
              <a:t>Allows taxpayers to invest up to Rs.1.5 lakh in specific securities and claim it as a deduction from their taxable income.</a:t>
            </a:r>
          </a:p>
          <a:p>
            <a:pPr algn="just"/>
            <a:r>
              <a:rPr lang="en-US" sz="1900" b="1" dirty="0">
                <a:solidFill>
                  <a:srgbClr val="002060"/>
                </a:solidFill>
              </a:rPr>
              <a:t>Sovereign Gold Bond (SGB):</a:t>
            </a:r>
            <a:r>
              <a:rPr lang="en-US" sz="1900" dirty="0">
                <a:solidFill>
                  <a:srgbClr val="002060"/>
                </a:solidFill>
              </a:rPr>
              <a:t> </a:t>
            </a:r>
            <a:r>
              <a:rPr lang="en-US" sz="1900" dirty="0"/>
              <a:t>These are government securities denominated in grams of gold. They are substitutes for holding physical gold. </a:t>
            </a:r>
            <a:endParaRPr lang="en-IN" sz="1900" dirty="0"/>
          </a:p>
        </p:txBody>
      </p:sp>
      <p:sp>
        <p:nvSpPr>
          <p:cNvPr id="9" name="object 12"/>
          <p:cNvSpPr txBox="1"/>
          <p:nvPr/>
        </p:nvSpPr>
        <p:spPr>
          <a:xfrm>
            <a:off x="912993" y="640794"/>
            <a:ext cx="3128310" cy="3046988"/>
          </a:xfrm>
          <a:prstGeom prst="rect">
            <a:avLst/>
          </a:prstGeom>
          <a:solidFill>
            <a:srgbClr val="00AFEF"/>
          </a:solidFill>
        </p:spPr>
        <p:txBody>
          <a:bodyPr vert="horz" wrap="square" lIns="0" tIns="0" rIns="0" bIns="0" rtlCol="0">
            <a:spAutoFit/>
          </a:bodyPr>
          <a:lstStyle/>
          <a:p>
            <a:pPr marL="161500" marR="141635" indent="-6046" algn="ctr" defTabSz="932727">
              <a:spcBef>
                <a:spcPts val="1374"/>
              </a:spcBef>
            </a:pPr>
            <a:endParaRPr lang="en-IN" sz="1200" spc="-34" dirty="0">
              <a:solidFill>
                <a:prstClr val="black"/>
              </a:solidFill>
              <a:cs typeface="Calibri"/>
            </a:endParaRPr>
          </a:p>
          <a:p>
            <a:pPr marL="161500" marR="141635" indent="-6046" algn="ctr" defTabSz="932727">
              <a:spcBef>
                <a:spcPts val="1374"/>
              </a:spcBef>
            </a:pPr>
            <a:r>
              <a:rPr sz="2200" spc="-34" dirty="0">
                <a:solidFill>
                  <a:prstClr val="black"/>
                </a:solidFill>
                <a:cs typeface="Calibri"/>
              </a:rPr>
              <a:t>Systematic Investment </a:t>
            </a:r>
            <a:r>
              <a:rPr sz="2200" spc="-27" dirty="0">
                <a:solidFill>
                  <a:prstClr val="black"/>
                </a:solidFill>
                <a:cs typeface="Calibri"/>
              </a:rPr>
              <a:t> </a:t>
            </a:r>
            <a:r>
              <a:rPr sz="2200" spc="-7" dirty="0">
                <a:solidFill>
                  <a:prstClr val="black"/>
                </a:solidFill>
                <a:cs typeface="Calibri"/>
              </a:rPr>
              <a:t>Plan </a:t>
            </a:r>
            <a:r>
              <a:rPr sz="2200" spc="7" dirty="0">
                <a:solidFill>
                  <a:prstClr val="black"/>
                </a:solidFill>
                <a:cs typeface="Calibri"/>
              </a:rPr>
              <a:t>is </a:t>
            </a:r>
            <a:r>
              <a:rPr sz="2200" spc="-7" dirty="0">
                <a:solidFill>
                  <a:prstClr val="black"/>
                </a:solidFill>
                <a:cs typeface="Calibri"/>
              </a:rPr>
              <a:t>ideal </a:t>
            </a:r>
            <a:r>
              <a:rPr sz="2200" spc="-20" dirty="0">
                <a:solidFill>
                  <a:prstClr val="black"/>
                </a:solidFill>
                <a:cs typeface="Calibri"/>
              </a:rPr>
              <a:t>for </a:t>
            </a:r>
            <a:r>
              <a:rPr sz="2200" spc="-27" dirty="0">
                <a:solidFill>
                  <a:prstClr val="black"/>
                </a:solidFill>
                <a:cs typeface="Calibri"/>
              </a:rPr>
              <a:t>someone </a:t>
            </a:r>
            <a:r>
              <a:rPr sz="2200" spc="-20" dirty="0">
                <a:solidFill>
                  <a:prstClr val="black"/>
                </a:solidFill>
                <a:cs typeface="Calibri"/>
              </a:rPr>
              <a:t> </a:t>
            </a:r>
            <a:r>
              <a:rPr sz="2200" dirty="0">
                <a:solidFill>
                  <a:prstClr val="black"/>
                </a:solidFill>
                <a:cs typeface="Calibri"/>
              </a:rPr>
              <a:t>with</a:t>
            </a:r>
            <a:r>
              <a:rPr sz="2200" spc="-75" dirty="0">
                <a:solidFill>
                  <a:prstClr val="black"/>
                </a:solidFill>
                <a:cs typeface="Calibri"/>
              </a:rPr>
              <a:t> </a:t>
            </a:r>
            <a:r>
              <a:rPr sz="2200" spc="-7" dirty="0">
                <a:solidFill>
                  <a:prstClr val="black"/>
                </a:solidFill>
                <a:cs typeface="Calibri"/>
              </a:rPr>
              <a:t>a</a:t>
            </a:r>
            <a:r>
              <a:rPr sz="2200" spc="-34" dirty="0">
                <a:solidFill>
                  <a:prstClr val="black"/>
                </a:solidFill>
                <a:cs typeface="Calibri"/>
              </a:rPr>
              <a:t> </a:t>
            </a:r>
            <a:r>
              <a:rPr sz="2200" spc="-7" dirty="0">
                <a:solidFill>
                  <a:prstClr val="black"/>
                </a:solidFill>
                <a:cs typeface="Calibri"/>
              </a:rPr>
              <a:t>goal</a:t>
            </a:r>
            <a:r>
              <a:rPr sz="2200" spc="-82" dirty="0">
                <a:solidFill>
                  <a:prstClr val="black"/>
                </a:solidFill>
                <a:cs typeface="Calibri"/>
              </a:rPr>
              <a:t> </a:t>
            </a:r>
            <a:r>
              <a:rPr sz="2200" spc="-14" dirty="0">
                <a:solidFill>
                  <a:prstClr val="black"/>
                </a:solidFill>
                <a:cs typeface="Calibri"/>
              </a:rPr>
              <a:t>to</a:t>
            </a:r>
            <a:r>
              <a:rPr sz="2200" spc="-54" dirty="0">
                <a:solidFill>
                  <a:prstClr val="black"/>
                </a:solidFill>
                <a:cs typeface="Calibri"/>
              </a:rPr>
              <a:t> </a:t>
            </a:r>
            <a:r>
              <a:rPr sz="2200" spc="-14" dirty="0">
                <a:solidFill>
                  <a:prstClr val="black"/>
                </a:solidFill>
                <a:cs typeface="Calibri"/>
              </a:rPr>
              <a:t>accumulate </a:t>
            </a:r>
            <a:r>
              <a:rPr sz="2200" spc="-469" dirty="0">
                <a:solidFill>
                  <a:prstClr val="black"/>
                </a:solidFill>
                <a:cs typeface="Calibri"/>
              </a:rPr>
              <a:t> </a:t>
            </a:r>
            <a:r>
              <a:rPr sz="2200" spc="-7" dirty="0">
                <a:solidFill>
                  <a:prstClr val="black"/>
                </a:solidFill>
                <a:cs typeface="Calibri"/>
              </a:rPr>
              <a:t>funds</a:t>
            </a:r>
            <a:r>
              <a:rPr sz="2200" spc="-68" dirty="0">
                <a:solidFill>
                  <a:prstClr val="black"/>
                </a:solidFill>
                <a:cs typeface="Calibri"/>
              </a:rPr>
              <a:t> </a:t>
            </a:r>
            <a:r>
              <a:rPr sz="2200" spc="-20" dirty="0">
                <a:solidFill>
                  <a:prstClr val="black"/>
                </a:solidFill>
                <a:cs typeface="Calibri"/>
              </a:rPr>
              <a:t>for </a:t>
            </a:r>
            <a:r>
              <a:rPr sz="2200" spc="-7" dirty="0">
                <a:solidFill>
                  <a:prstClr val="black"/>
                </a:solidFill>
                <a:cs typeface="Calibri"/>
              </a:rPr>
              <a:t>a</a:t>
            </a:r>
            <a:r>
              <a:rPr sz="2200" spc="-14" dirty="0">
                <a:solidFill>
                  <a:prstClr val="black"/>
                </a:solidFill>
                <a:cs typeface="Calibri"/>
              </a:rPr>
              <a:t> future</a:t>
            </a:r>
            <a:r>
              <a:rPr sz="2200" spc="-82" dirty="0">
                <a:solidFill>
                  <a:prstClr val="black"/>
                </a:solidFill>
                <a:cs typeface="Calibri"/>
              </a:rPr>
              <a:t> </a:t>
            </a:r>
            <a:r>
              <a:rPr sz="2200" spc="-14" dirty="0">
                <a:solidFill>
                  <a:prstClr val="black"/>
                </a:solidFill>
                <a:cs typeface="Calibri"/>
              </a:rPr>
              <a:t>goal.</a:t>
            </a:r>
            <a:endParaRPr lang="en-IN" sz="2200" spc="-14" dirty="0">
              <a:solidFill>
                <a:prstClr val="black"/>
              </a:solidFill>
              <a:cs typeface="Calibri"/>
            </a:endParaRPr>
          </a:p>
          <a:p>
            <a:pPr marL="161500" marR="141635" indent="-6046" algn="ctr" defTabSz="932727">
              <a:spcBef>
                <a:spcPts val="1374"/>
              </a:spcBef>
            </a:pPr>
            <a:endParaRPr lang="en-IN" sz="2200" spc="-14" dirty="0">
              <a:solidFill>
                <a:prstClr val="black"/>
              </a:solidFill>
              <a:cs typeface="Calibri"/>
            </a:endParaRPr>
          </a:p>
          <a:p>
            <a:pPr marL="161500" marR="141635" indent="-6046" algn="ctr" defTabSz="932727">
              <a:spcBef>
                <a:spcPts val="1374"/>
              </a:spcBef>
            </a:pPr>
            <a:endParaRPr sz="1900" dirty="0">
              <a:solidFill>
                <a:prstClr val="black"/>
              </a:solidFill>
              <a:cs typeface="Calibri"/>
            </a:endParaRPr>
          </a:p>
        </p:txBody>
      </p:sp>
      <p:sp>
        <p:nvSpPr>
          <p:cNvPr id="11" name="object 14"/>
          <p:cNvSpPr txBox="1"/>
          <p:nvPr/>
        </p:nvSpPr>
        <p:spPr>
          <a:xfrm>
            <a:off x="4549652" y="640794"/>
            <a:ext cx="3128310" cy="3046988"/>
          </a:xfrm>
          <a:prstGeom prst="rect">
            <a:avLst/>
          </a:prstGeom>
          <a:solidFill>
            <a:srgbClr val="91CF50"/>
          </a:solidFill>
        </p:spPr>
        <p:txBody>
          <a:bodyPr vert="horz" wrap="square" lIns="0" tIns="0" rIns="0" bIns="0" rtlCol="0">
            <a:spAutoFit/>
          </a:bodyPr>
          <a:lstStyle/>
          <a:p>
            <a:pPr defTabSz="932727"/>
            <a:endParaRPr sz="2200" dirty="0">
              <a:solidFill>
                <a:prstClr val="black"/>
              </a:solidFill>
              <a:latin typeface="Times New Roman"/>
              <a:cs typeface="Times New Roman"/>
            </a:endParaRPr>
          </a:p>
          <a:p>
            <a:pPr marL="202955" marR="183954" algn="ctr" defTabSz="932727"/>
            <a:r>
              <a:rPr sz="2200" spc="-34" dirty="0">
                <a:solidFill>
                  <a:prstClr val="black"/>
                </a:solidFill>
                <a:cs typeface="Calibri"/>
              </a:rPr>
              <a:t>Systematic </a:t>
            </a:r>
            <a:r>
              <a:rPr sz="2200" spc="-14" dirty="0">
                <a:solidFill>
                  <a:prstClr val="black"/>
                </a:solidFill>
                <a:cs typeface="Calibri"/>
              </a:rPr>
              <a:t>Withdrawal </a:t>
            </a:r>
            <a:r>
              <a:rPr sz="2200" spc="-7" dirty="0">
                <a:solidFill>
                  <a:prstClr val="black"/>
                </a:solidFill>
                <a:cs typeface="Calibri"/>
              </a:rPr>
              <a:t> </a:t>
            </a:r>
            <a:r>
              <a:rPr sz="2200" dirty="0">
                <a:solidFill>
                  <a:prstClr val="black"/>
                </a:solidFill>
                <a:cs typeface="Calibri"/>
              </a:rPr>
              <a:t>P</a:t>
            </a:r>
            <a:r>
              <a:rPr sz="2200" spc="-7" dirty="0">
                <a:solidFill>
                  <a:prstClr val="black"/>
                </a:solidFill>
                <a:cs typeface="Calibri"/>
              </a:rPr>
              <a:t>lan</a:t>
            </a:r>
            <a:r>
              <a:rPr sz="2200" spc="-27" dirty="0">
                <a:solidFill>
                  <a:prstClr val="black"/>
                </a:solidFill>
                <a:cs typeface="Calibri"/>
              </a:rPr>
              <a:t> </a:t>
            </a:r>
            <a:r>
              <a:rPr sz="2200" spc="-7" dirty="0">
                <a:solidFill>
                  <a:prstClr val="black"/>
                </a:solidFill>
                <a:cs typeface="Calibri"/>
              </a:rPr>
              <a:t>is</a:t>
            </a:r>
            <a:r>
              <a:rPr sz="2200" spc="-20" dirty="0">
                <a:solidFill>
                  <a:prstClr val="black"/>
                </a:solidFill>
                <a:cs typeface="Calibri"/>
              </a:rPr>
              <a:t> </a:t>
            </a:r>
            <a:r>
              <a:rPr sz="2200" spc="-7" dirty="0">
                <a:solidFill>
                  <a:prstClr val="black"/>
                </a:solidFill>
                <a:cs typeface="Calibri"/>
              </a:rPr>
              <a:t>i</a:t>
            </a:r>
            <a:r>
              <a:rPr sz="2200" dirty="0">
                <a:solidFill>
                  <a:prstClr val="black"/>
                </a:solidFill>
                <a:cs typeface="Calibri"/>
              </a:rPr>
              <a:t>d</a:t>
            </a:r>
            <a:r>
              <a:rPr sz="2200" spc="-7" dirty="0">
                <a:solidFill>
                  <a:prstClr val="black"/>
                </a:solidFill>
                <a:cs typeface="Calibri"/>
              </a:rPr>
              <a:t>eal</a:t>
            </a:r>
            <a:r>
              <a:rPr sz="2200" spc="-61" dirty="0">
                <a:solidFill>
                  <a:prstClr val="black"/>
                </a:solidFill>
                <a:cs typeface="Calibri"/>
              </a:rPr>
              <a:t> </a:t>
            </a:r>
            <a:r>
              <a:rPr sz="2200" spc="-68" dirty="0">
                <a:solidFill>
                  <a:prstClr val="black"/>
                </a:solidFill>
                <a:cs typeface="Calibri"/>
              </a:rPr>
              <a:t>f</a:t>
            </a:r>
            <a:r>
              <a:rPr sz="2200" spc="-7" dirty="0">
                <a:solidFill>
                  <a:prstClr val="black"/>
                </a:solidFill>
                <a:cs typeface="Calibri"/>
              </a:rPr>
              <a:t>or</a:t>
            </a:r>
            <a:r>
              <a:rPr sz="2200" spc="-102" dirty="0">
                <a:solidFill>
                  <a:prstClr val="black"/>
                </a:solidFill>
                <a:cs typeface="Calibri"/>
              </a:rPr>
              <a:t> </a:t>
            </a:r>
            <a:r>
              <a:rPr sz="2200" spc="-34" dirty="0">
                <a:solidFill>
                  <a:prstClr val="black"/>
                </a:solidFill>
                <a:cs typeface="Calibri"/>
              </a:rPr>
              <a:t>s</a:t>
            </a:r>
            <a:r>
              <a:rPr sz="2200" spc="-27" dirty="0">
                <a:solidFill>
                  <a:prstClr val="black"/>
                </a:solidFill>
                <a:cs typeface="Calibri"/>
              </a:rPr>
              <a:t>omeo</a:t>
            </a:r>
            <a:r>
              <a:rPr sz="2200" spc="-41" dirty="0">
                <a:solidFill>
                  <a:prstClr val="black"/>
                </a:solidFill>
                <a:cs typeface="Calibri"/>
              </a:rPr>
              <a:t>n</a:t>
            </a:r>
            <a:r>
              <a:rPr sz="2200" spc="-7" dirty="0">
                <a:solidFill>
                  <a:prstClr val="black"/>
                </a:solidFill>
                <a:cs typeface="Calibri"/>
              </a:rPr>
              <a:t>e  </a:t>
            </a:r>
            <a:r>
              <a:rPr sz="2200" dirty="0">
                <a:solidFill>
                  <a:prstClr val="black"/>
                </a:solidFill>
                <a:cs typeface="Calibri"/>
              </a:rPr>
              <a:t>with</a:t>
            </a:r>
            <a:r>
              <a:rPr sz="2200" spc="-68" dirty="0">
                <a:solidFill>
                  <a:prstClr val="black"/>
                </a:solidFill>
                <a:cs typeface="Calibri"/>
              </a:rPr>
              <a:t> </a:t>
            </a:r>
            <a:r>
              <a:rPr sz="2200" spc="-7" dirty="0">
                <a:solidFill>
                  <a:prstClr val="black"/>
                </a:solidFill>
                <a:cs typeface="Calibri"/>
              </a:rPr>
              <a:t>a</a:t>
            </a:r>
            <a:r>
              <a:rPr sz="2200" spc="-34" dirty="0">
                <a:solidFill>
                  <a:prstClr val="black"/>
                </a:solidFill>
                <a:cs typeface="Calibri"/>
              </a:rPr>
              <a:t> </a:t>
            </a:r>
            <a:r>
              <a:rPr sz="2200" spc="-7" dirty="0">
                <a:solidFill>
                  <a:prstClr val="black"/>
                </a:solidFill>
                <a:cs typeface="Calibri"/>
              </a:rPr>
              <a:t>lump</a:t>
            </a:r>
            <a:r>
              <a:rPr sz="2200" spc="-68" dirty="0">
                <a:solidFill>
                  <a:prstClr val="black"/>
                </a:solidFill>
                <a:cs typeface="Calibri"/>
              </a:rPr>
              <a:t> </a:t>
            </a:r>
            <a:r>
              <a:rPr sz="2200" spc="-20" dirty="0">
                <a:solidFill>
                  <a:prstClr val="black"/>
                </a:solidFill>
                <a:cs typeface="Calibri"/>
              </a:rPr>
              <a:t>sum</a:t>
            </a:r>
            <a:r>
              <a:rPr sz="2200" spc="-95" dirty="0">
                <a:solidFill>
                  <a:prstClr val="black"/>
                </a:solidFill>
                <a:cs typeface="Calibri"/>
              </a:rPr>
              <a:t> </a:t>
            </a:r>
            <a:r>
              <a:rPr sz="2200" spc="-14" dirty="0">
                <a:solidFill>
                  <a:prstClr val="black"/>
                </a:solidFill>
                <a:cs typeface="Calibri"/>
              </a:rPr>
              <a:t>amount </a:t>
            </a:r>
            <a:r>
              <a:rPr sz="2200" spc="-469" dirty="0">
                <a:solidFill>
                  <a:prstClr val="black"/>
                </a:solidFill>
                <a:cs typeface="Calibri"/>
              </a:rPr>
              <a:t> </a:t>
            </a:r>
            <a:r>
              <a:rPr sz="2200" spc="-14" dirty="0">
                <a:solidFill>
                  <a:prstClr val="black"/>
                </a:solidFill>
                <a:cs typeface="Calibri"/>
              </a:rPr>
              <a:t>to </a:t>
            </a:r>
            <a:r>
              <a:rPr sz="2200" spc="-20" dirty="0">
                <a:solidFill>
                  <a:prstClr val="black"/>
                </a:solidFill>
                <a:cs typeface="Calibri"/>
              </a:rPr>
              <a:t>invest </a:t>
            </a:r>
            <a:r>
              <a:rPr sz="2200" spc="-14" dirty="0">
                <a:solidFill>
                  <a:prstClr val="black"/>
                </a:solidFill>
                <a:cs typeface="Calibri"/>
              </a:rPr>
              <a:t>for funding </a:t>
            </a:r>
            <a:r>
              <a:rPr sz="2200" spc="-7" dirty="0">
                <a:solidFill>
                  <a:prstClr val="black"/>
                </a:solidFill>
                <a:cs typeface="Calibri"/>
              </a:rPr>
              <a:t> </a:t>
            </a:r>
            <a:r>
              <a:rPr sz="2200" spc="-14" dirty="0">
                <a:solidFill>
                  <a:prstClr val="black"/>
                </a:solidFill>
                <a:cs typeface="Calibri"/>
              </a:rPr>
              <a:t>regular</a:t>
            </a:r>
            <a:r>
              <a:rPr sz="2200" spc="-41" dirty="0">
                <a:solidFill>
                  <a:prstClr val="black"/>
                </a:solidFill>
                <a:cs typeface="Calibri"/>
              </a:rPr>
              <a:t> </a:t>
            </a:r>
            <a:r>
              <a:rPr sz="2200" spc="-14" dirty="0">
                <a:solidFill>
                  <a:prstClr val="black"/>
                </a:solidFill>
                <a:cs typeface="Calibri"/>
              </a:rPr>
              <a:t>expenses.</a:t>
            </a:r>
            <a:endParaRPr lang="en-IN" sz="2200" spc="-14" dirty="0">
              <a:solidFill>
                <a:prstClr val="black"/>
              </a:solidFill>
              <a:cs typeface="Calibri"/>
            </a:endParaRPr>
          </a:p>
          <a:p>
            <a:pPr marL="202955" marR="183954" algn="ctr" defTabSz="932727"/>
            <a:endParaRPr lang="en-IN" sz="2200" spc="-14" dirty="0">
              <a:solidFill>
                <a:prstClr val="black"/>
              </a:solidFill>
              <a:cs typeface="Calibri"/>
            </a:endParaRPr>
          </a:p>
          <a:p>
            <a:pPr marL="202955" marR="183954" algn="ctr" defTabSz="932727"/>
            <a:endParaRPr sz="2200" dirty="0">
              <a:solidFill>
                <a:prstClr val="black"/>
              </a:solidFill>
              <a:cs typeface="Calibri"/>
            </a:endParaRPr>
          </a:p>
        </p:txBody>
      </p:sp>
      <p:sp>
        <p:nvSpPr>
          <p:cNvPr id="12" name="object 16"/>
          <p:cNvSpPr txBox="1"/>
          <p:nvPr/>
        </p:nvSpPr>
        <p:spPr>
          <a:xfrm>
            <a:off x="8186313" y="640794"/>
            <a:ext cx="3125760" cy="3046988"/>
          </a:xfrm>
          <a:prstGeom prst="rect">
            <a:avLst/>
          </a:prstGeom>
          <a:solidFill>
            <a:srgbClr val="CF7575"/>
          </a:solidFill>
        </p:spPr>
        <p:txBody>
          <a:bodyPr vert="horz" wrap="square" lIns="0" tIns="0" rIns="0" bIns="0" rtlCol="0">
            <a:spAutoFit/>
          </a:bodyPr>
          <a:lstStyle/>
          <a:p>
            <a:pPr defTabSz="932727"/>
            <a:endParaRPr sz="2200" dirty="0">
              <a:solidFill>
                <a:prstClr val="black"/>
              </a:solidFill>
              <a:latin typeface="Times New Roman"/>
              <a:cs typeface="Times New Roman"/>
            </a:endParaRPr>
          </a:p>
          <a:p>
            <a:pPr marL="247862" marR="229726" algn="ctr" defTabSz="932727">
              <a:spcBef>
                <a:spcPts val="7"/>
              </a:spcBef>
            </a:pPr>
            <a:r>
              <a:rPr sz="2200" spc="-54" dirty="0">
                <a:solidFill>
                  <a:prstClr val="black"/>
                </a:solidFill>
                <a:cs typeface="Calibri"/>
              </a:rPr>
              <a:t>S</a:t>
            </a:r>
            <a:r>
              <a:rPr sz="2200" spc="-61" dirty="0">
                <a:solidFill>
                  <a:prstClr val="black"/>
                </a:solidFill>
                <a:cs typeface="Calibri"/>
              </a:rPr>
              <a:t>y</a:t>
            </a:r>
            <a:r>
              <a:rPr sz="2200" spc="-34" dirty="0">
                <a:solidFill>
                  <a:prstClr val="black"/>
                </a:solidFill>
                <a:cs typeface="Calibri"/>
              </a:rPr>
              <a:t>s</a:t>
            </a:r>
            <a:r>
              <a:rPr sz="2200" spc="-41" dirty="0">
                <a:solidFill>
                  <a:prstClr val="black"/>
                </a:solidFill>
                <a:cs typeface="Calibri"/>
              </a:rPr>
              <a:t>t</a:t>
            </a:r>
            <a:r>
              <a:rPr sz="2200" spc="-27" dirty="0">
                <a:solidFill>
                  <a:prstClr val="black"/>
                </a:solidFill>
                <a:cs typeface="Calibri"/>
              </a:rPr>
              <a:t>ema</a:t>
            </a:r>
            <a:r>
              <a:rPr sz="2200" spc="-20" dirty="0">
                <a:solidFill>
                  <a:prstClr val="black"/>
                </a:solidFill>
                <a:cs typeface="Calibri"/>
              </a:rPr>
              <a:t>t</a:t>
            </a:r>
            <a:r>
              <a:rPr sz="2200" spc="-34" dirty="0">
                <a:solidFill>
                  <a:prstClr val="black"/>
                </a:solidFill>
                <a:cs typeface="Calibri"/>
              </a:rPr>
              <a:t>i</a:t>
            </a:r>
            <a:r>
              <a:rPr sz="2200" spc="-7" dirty="0">
                <a:solidFill>
                  <a:prstClr val="black"/>
                </a:solidFill>
                <a:cs typeface="Calibri"/>
              </a:rPr>
              <a:t>c</a:t>
            </a:r>
            <a:r>
              <a:rPr sz="2200" spc="-27" dirty="0">
                <a:solidFill>
                  <a:prstClr val="black"/>
                </a:solidFill>
                <a:cs typeface="Calibri"/>
              </a:rPr>
              <a:t> </a:t>
            </a:r>
            <a:r>
              <a:rPr sz="2200" spc="-136" dirty="0">
                <a:solidFill>
                  <a:prstClr val="black"/>
                </a:solidFill>
                <a:cs typeface="Calibri"/>
              </a:rPr>
              <a:t>T</a:t>
            </a:r>
            <a:r>
              <a:rPr sz="2200" spc="-75" dirty="0">
                <a:solidFill>
                  <a:prstClr val="black"/>
                </a:solidFill>
                <a:cs typeface="Calibri"/>
              </a:rPr>
              <a:t>r</a:t>
            </a:r>
            <a:r>
              <a:rPr sz="2200" spc="-7" dirty="0">
                <a:solidFill>
                  <a:prstClr val="black"/>
                </a:solidFill>
                <a:cs typeface="Calibri"/>
              </a:rPr>
              <a:t>a</a:t>
            </a:r>
            <a:r>
              <a:rPr sz="2200" dirty="0">
                <a:solidFill>
                  <a:prstClr val="black"/>
                </a:solidFill>
                <a:cs typeface="Calibri"/>
              </a:rPr>
              <a:t>n</a:t>
            </a:r>
            <a:r>
              <a:rPr sz="2200" spc="-34" dirty="0">
                <a:solidFill>
                  <a:prstClr val="black"/>
                </a:solidFill>
                <a:cs typeface="Calibri"/>
              </a:rPr>
              <a:t>s</a:t>
            </a:r>
            <a:r>
              <a:rPr sz="2200" spc="-41" dirty="0">
                <a:solidFill>
                  <a:prstClr val="black"/>
                </a:solidFill>
                <a:cs typeface="Calibri"/>
              </a:rPr>
              <a:t>f</a:t>
            </a:r>
            <a:r>
              <a:rPr sz="2200" spc="-7" dirty="0">
                <a:solidFill>
                  <a:prstClr val="black"/>
                </a:solidFill>
                <a:cs typeface="Calibri"/>
              </a:rPr>
              <a:t>er</a:t>
            </a:r>
            <a:r>
              <a:rPr sz="2200" spc="-82" dirty="0">
                <a:solidFill>
                  <a:prstClr val="black"/>
                </a:solidFill>
                <a:cs typeface="Calibri"/>
              </a:rPr>
              <a:t> </a:t>
            </a:r>
            <a:r>
              <a:rPr sz="2200" dirty="0">
                <a:solidFill>
                  <a:prstClr val="black"/>
                </a:solidFill>
                <a:cs typeface="Calibri"/>
              </a:rPr>
              <a:t>P</a:t>
            </a:r>
            <a:r>
              <a:rPr sz="2200" spc="14" dirty="0">
                <a:solidFill>
                  <a:prstClr val="black"/>
                </a:solidFill>
                <a:cs typeface="Calibri"/>
              </a:rPr>
              <a:t>l</a:t>
            </a:r>
            <a:r>
              <a:rPr sz="2200" spc="-7" dirty="0">
                <a:solidFill>
                  <a:prstClr val="black"/>
                </a:solidFill>
                <a:cs typeface="Calibri"/>
              </a:rPr>
              <a:t>an  is when an </a:t>
            </a:r>
            <a:r>
              <a:rPr sz="2200" spc="-34" dirty="0">
                <a:solidFill>
                  <a:prstClr val="black"/>
                </a:solidFill>
                <a:cs typeface="Calibri"/>
              </a:rPr>
              <a:t>investor </a:t>
            </a:r>
            <a:r>
              <a:rPr sz="2200" spc="-27" dirty="0">
                <a:solidFill>
                  <a:prstClr val="black"/>
                </a:solidFill>
                <a:cs typeface="Calibri"/>
              </a:rPr>
              <a:t> invests </a:t>
            </a:r>
            <a:r>
              <a:rPr sz="2200" spc="-7" dirty="0">
                <a:solidFill>
                  <a:prstClr val="black"/>
                </a:solidFill>
                <a:cs typeface="Calibri"/>
              </a:rPr>
              <a:t>a lump </a:t>
            </a:r>
            <a:r>
              <a:rPr sz="2200" spc="-14" dirty="0">
                <a:solidFill>
                  <a:prstClr val="black"/>
                </a:solidFill>
                <a:cs typeface="Calibri"/>
              </a:rPr>
              <a:t>sum </a:t>
            </a:r>
            <a:r>
              <a:rPr sz="2200" spc="-7" dirty="0">
                <a:solidFill>
                  <a:prstClr val="black"/>
                </a:solidFill>
                <a:cs typeface="Calibri"/>
              </a:rPr>
              <a:t> </a:t>
            </a:r>
            <a:r>
              <a:rPr sz="2200" spc="-14" dirty="0">
                <a:solidFill>
                  <a:prstClr val="black"/>
                </a:solidFill>
                <a:cs typeface="Calibri"/>
              </a:rPr>
              <a:t>amount </a:t>
            </a:r>
            <a:r>
              <a:rPr sz="2200" spc="-7" dirty="0">
                <a:solidFill>
                  <a:prstClr val="black"/>
                </a:solidFill>
                <a:cs typeface="Calibri"/>
              </a:rPr>
              <a:t>in a fund and </a:t>
            </a:r>
            <a:r>
              <a:rPr sz="2200" dirty="0">
                <a:solidFill>
                  <a:prstClr val="black"/>
                </a:solidFill>
                <a:cs typeface="Calibri"/>
              </a:rPr>
              <a:t> </a:t>
            </a:r>
            <a:r>
              <a:rPr sz="2200" spc="-7" dirty="0">
                <a:solidFill>
                  <a:prstClr val="black"/>
                </a:solidFill>
                <a:cs typeface="Calibri"/>
              </a:rPr>
              <a:t>regularly </a:t>
            </a:r>
            <a:r>
              <a:rPr sz="2200" spc="-20" dirty="0">
                <a:solidFill>
                  <a:prstClr val="black"/>
                </a:solidFill>
                <a:cs typeface="Calibri"/>
              </a:rPr>
              <a:t>transfer </a:t>
            </a:r>
            <a:r>
              <a:rPr sz="2200" spc="-7" dirty="0">
                <a:solidFill>
                  <a:prstClr val="black"/>
                </a:solidFill>
                <a:cs typeface="Calibri"/>
              </a:rPr>
              <a:t>a </a:t>
            </a:r>
            <a:r>
              <a:rPr sz="2200" dirty="0">
                <a:solidFill>
                  <a:prstClr val="black"/>
                </a:solidFill>
                <a:cs typeface="Calibri"/>
              </a:rPr>
              <a:t> </a:t>
            </a:r>
            <a:r>
              <a:rPr sz="2200" spc="-20" dirty="0">
                <a:solidFill>
                  <a:prstClr val="black"/>
                </a:solidFill>
                <a:cs typeface="Calibri"/>
              </a:rPr>
              <a:t>fixed/variable </a:t>
            </a:r>
            <a:r>
              <a:rPr sz="2200" spc="-14" dirty="0">
                <a:solidFill>
                  <a:prstClr val="black"/>
                </a:solidFill>
                <a:cs typeface="Calibri"/>
              </a:rPr>
              <a:t>amount </a:t>
            </a:r>
            <a:r>
              <a:rPr sz="2200" spc="-7" dirty="0">
                <a:solidFill>
                  <a:prstClr val="black"/>
                </a:solidFill>
                <a:cs typeface="Calibri"/>
              </a:rPr>
              <a:t> </a:t>
            </a:r>
            <a:r>
              <a:rPr sz="2200" spc="-14" dirty="0">
                <a:solidFill>
                  <a:prstClr val="black"/>
                </a:solidFill>
                <a:cs typeface="Calibri"/>
              </a:rPr>
              <a:t>into</a:t>
            </a:r>
            <a:r>
              <a:rPr sz="2200" spc="-61" dirty="0">
                <a:solidFill>
                  <a:prstClr val="black"/>
                </a:solidFill>
                <a:cs typeface="Calibri"/>
              </a:rPr>
              <a:t> </a:t>
            </a:r>
            <a:r>
              <a:rPr sz="2200" spc="-7" dirty="0">
                <a:solidFill>
                  <a:prstClr val="black"/>
                </a:solidFill>
                <a:cs typeface="Calibri"/>
              </a:rPr>
              <a:t>another</a:t>
            </a:r>
            <a:r>
              <a:rPr sz="2200" spc="-68" dirty="0">
                <a:solidFill>
                  <a:prstClr val="black"/>
                </a:solidFill>
                <a:cs typeface="Calibri"/>
              </a:rPr>
              <a:t> </a:t>
            </a:r>
            <a:r>
              <a:rPr sz="2200" spc="-7" dirty="0">
                <a:solidFill>
                  <a:prstClr val="black"/>
                </a:solidFill>
                <a:cs typeface="Calibri"/>
              </a:rPr>
              <a:t>fund.</a:t>
            </a:r>
            <a:endParaRPr sz="2200" dirty="0">
              <a:solidFill>
                <a:prstClr val="black"/>
              </a:solidFill>
              <a:cs typeface="Calibri"/>
            </a:endParaRPr>
          </a:p>
        </p:txBody>
      </p:sp>
      <p:sp>
        <p:nvSpPr>
          <p:cNvPr id="3" name="Slide Number Placeholder 2"/>
          <p:cNvSpPr>
            <a:spLocks noGrp="1"/>
          </p:cNvSpPr>
          <p:nvPr>
            <p:ph type="sldNum" sz="quarter" idx="12"/>
          </p:nvPr>
        </p:nvSpPr>
        <p:spPr/>
        <p:txBody>
          <a:bodyPr/>
          <a:lstStyle/>
          <a:p>
            <a:fld id="{678D33E6-8E9C-41CC-8EDE-F854B52C60CE}" type="slidenum">
              <a:rPr lang="en-US" smtClean="0">
                <a:solidFill>
                  <a:prstClr val="white"/>
                </a:solidFill>
              </a:rPr>
              <a:pPr/>
              <a:t>22</a:t>
            </a:fld>
            <a:endParaRPr lang="en-US">
              <a:solidFill>
                <a:prstClr val="white"/>
              </a:solidFill>
            </a:endParaRPr>
          </a:p>
        </p:txBody>
      </p:sp>
      <p:cxnSp>
        <p:nvCxnSpPr>
          <p:cNvPr id="10" name="Straight Connector 9">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Tree>
    <p:extLst>
      <p:ext uri="{BB962C8B-B14F-4D97-AF65-F5344CB8AC3E}">
        <p14:creationId xmlns:p14="http://schemas.microsoft.com/office/powerpoint/2010/main" val="1346837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743764" y="186137"/>
            <a:ext cx="10558046" cy="687177"/>
          </a:xfrm>
        </p:spPr>
        <p:txBody>
          <a:bodyPr/>
          <a:lstStyle/>
          <a:p>
            <a:pPr algn="ctr"/>
            <a:r>
              <a:rPr lang="en-US" dirty="0">
                <a:solidFill>
                  <a:srgbClr val="002060"/>
                </a:solidFill>
                <a:latin typeface="Georgia" panose="02040502050405020303" pitchFamily="18" charset="0"/>
              </a:rPr>
              <a:t>RETIREMENT AND PENSION</a:t>
            </a:r>
            <a:endParaRPr lang="en-IN" dirty="0">
              <a:solidFill>
                <a:srgbClr val="002060"/>
              </a:solidFill>
              <a:latin typeface="Georgia" panose="02040502050405020303" pitchFamily="18" charset="0"/>
            </a:endParaRPr>
          </a:p>
        </p:txBody>
      </p:sp>
      <p:sp>
        <p:nvSpPr>
          <p:cNvPr id="7" name="Rectangle 6"/>
          <p:cNvSpPr/>
          <p:nvPr/>
        </p:nvSpPr>
        <p:spPr>
          <a:xfrm>
            <a:off x="3449028" y="898165"/>
            <a:ext cx="6199901" cy="502735"/>
          </a:xfrm>
          <a:prstGeom prst="rect">
            <a:avLst/>
          </a:prstGeom>
        </p:spPr>
        <p:txBody>
          <a:bodyPr wrap="none" lIns="124364" tIns="62183" rIns="124364" bIns="62183">
            <a:spAutoFit/>
          </a:bodyPr>
          <a:lstStyle/>
          <a:p>
            <a:pPr algn="just" defTabSz="932727">
              <a:lnSpc>
                <a:spcPct val="129000"/>
              </a:lnSpc>
            </a:pPr>
            <a:r>
              <a:rPr lang="en-US" sz="1900" b="1" dirty="0">
                <a:solidFill>
                  <a:prstClr val="black"/>
                </a:solidFill>
                <a:latin typeface="Georgia" panose="02040502050405020303" pitchFamily="18" charset="0"/>
                <a:ea typeface="Arial" panose="020B0604020202020204" pitchFamily="34" charset="0"/>
              </a:rPr>
              <a:t>Points to keep in mind for Retirement Planning</a:t>
            </a:r>
            <a:endParaRPr lang="en-IN" sz="1600" dirty="0">
              <a:solidFill>
                <a:prstClr val="black"/>
              </a:solidFill>
              <a:latin typeface="Georgia" panose="02040502050405020303" pitchFamily="18" charset="0"/>
              <a:ea typeface="Times New Roman" panose="02020603050405020304" pitchFamily="18" charset="0"/>
            </a:endParaRPr>
          </a:p>
        </p:txBody>
      </p:sp>
      <p:sp>
        <p:nvSpPr>
          <p:cNvPr id="8" name="Rectangle 7"/>
          <p:cNvSpPr/>
          <p:nvPr/>
        </p:nvSpPr>
        <p:spPr>
          <a:xfrm>
            <a:off x="112045" y="1306225"/>
            <a:ext cx="11942886" cy="1034130"/>
          </a:xfrm>
          <a:prstGeom prst="rect">
            <a:avLst/>
          </a:prstGeom>
        </p:spPr>
        <p:txBody>
          <a:bodyPr wrap="square" lIns="124364" tIns="62183" rIns="124364" bIns="62183">
            <a:spAutoFit/>
          </a:bodyPr>
          <a:lstStyle/>
          <a:p>
            <a:pPr algn="just" defTabSz="932727"/>
            <a:r>
              <a:rPr lang="en-US" sz="1900" dirty="0">
                <a:solidFill>
                  <a:prstClr val="black"/>
                </a:solidFill>
                <a:ea typeface="Times New Roman" panose="02020603050405020304" pitchFamily="18" charset="0"/>
              </a:rPr>
              <a:t>Inflation affects your retirement needs in two ways. </a:t>
            </a:r>
          </a:p>
          <a:p>
            <a:pPr marL="388636" indent="-388636" algn="just" defTabSz="932727">
              <a:buFont typeface="Wingdings" panose="05000000000000000000" pitchFamily="2" charset="2"/>
              <a:buChar char="Ø"/>
            </a:pPr>
            <a:r>
              <a:rPr lang="en-US" sz="1900" dirty="0">
                <a:solidFill>
                  <a:prstClr val="black"/>
                </a:solidFill>
                <a:ea typeface="Times New Roman" panose="02020603050405020304" pitchFamily="18" charset="0"/>
              </a:rPr>
              <a:t>The cost of goods that you buy increases which means for buying the same amount of good you need to pay more. </a:t>
            </a:r>
          </a:p>
          <a:p>
            <a:pPr marL="388636" indent="-388636" algn="just" defTabSz="932727">
              <a:buFont typeface="Wingdings" panose="05000000000000000000" pitchFamily="2" charset="2"/>
              <a:buChar char="Ø"/>
            </a:pPr>
            <a:r>
              <a:rPr lang="en-US" sz="1900" dirty="0">
                <a:solidFill>
                  <a:prstClr val="black"/>
                </a:solidFill>
                <a:ea typeface="Times New Roman" panose="02020603050405020304" pitchFamily="18" charset="0"/>
              </a:rPr>
              <a:t>Due</a:t>
            </a:r>
            <a:r>
              <a:rPr lang="en-US" sz="1900" dirty="0">
                <a:solidFill>
                  <a:prstClr val="black"/>
                </a:solidFill>
                <a:ea typeface="Arial" panose="020B0604020202020204" pitchFamily="34" charset="0"/>
              </a:rPr>
              <a:t> </a:t>
            </a:r>
            <a:r>
              <a:rPr lang="en-US" sz="1900" dirty="0">
                <a:solidFill>
                  <a:prstClr val="black"/>
                </a:solidFill>
                <a:ea typeface="Times New Roman" panose="02020603050405020304" pitchFamily="18" charset="0"/>
              </a:rPr>
              <a:t>to inflation your retirement savings also lose value.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542" y="2848083"/>
            <a:ext cx="11229317" cy="3729162"/>
          </a:xfrm>
          <a:prstGeom prst="rect">
            <a:avLst/>
          </a:prstGeom>
        </p:spPr>
      </p:pic>
      <p:sp>
        <p:nvSpPr>
          <p:cNvPr id="6" name="Rectangle 5"/>
          <p:cNvSpPr/>
          <p:nvPr/>
        </p:nvSpPr>
        <p:spPr>
          <a:xfrm>
            <a:off x="112045" y="2331255"/>
            <a:ext cx="10885361" cy="433357"/>
          </a:xfrm>
          <a:prstGeom prst="rect">
            <a:avLst/>
          </a:prstGeom>
        </p:spPr>
        <p:txBody>
          <a:bodyPr wrap="square" lIns="124364" tIns="62183" rIns="124364" bIns="62183">
            <a:spAutoFit/>
          </a:bodyPr>
          <a:lstStyle/>
          <a:p>
            <a:pPr algn="just" defTabSz="932727"/>
            <a:r>
              <a:rPr lang="en-US" sz="2000" dirty="0">
                <a:solidFill>
                  <a:srgbClr val="ED7D31"/>
                </a:solidFill>
                <a:ea typeface="Times New Roman" panose="02020603050405020304" pitchFamily="18" charset="0"/>
              </a:rPr>
              <a:t>All this must be taken into account when you are creating your retirement fund.</a:t>
            </a:r>
            <a:endParaRPr lang="en-IN" sz="2000" dirty="0">
              <a:solidFill>
                <a:srgbClr val="ED7D31"/>
              </a:solidFill>
              <a:ea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8D33E6-8E9C-41CC-8EDE-F854B52C60CE}" type="slidenum">
              <a:rPr lang="en-US" smtClean="0">
                <a:solidFill>
                  <a:prstClr val="white"/>
                </a:solidFill>
              </a:rPr>
              <a:pPr/>
              <a:t>23</a:t>
            </a:fld>
            <a:endParaRPr lang="en-US">
              <a:solidFill>
                <a:prstClr val="white"/>
              </a:solidFill>
            </a:endParaRPr>
          </a:p>
        </p:txBody>
      </p:sp>
      <p:cxnSp>
        <p:nvCxnSpPr>
          <p:cNvPr id="9" name="Straight Connector 8">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13" name="Straight Connector 12">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 xmlns:a16="http://schemas.microsoft.com/office/drawing/2014/main" id="{0C14ACCB-895D-4A6F-9378-EC5BBD15C8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7637"/>
            <a:ext cx="823219" cy="844869"/>
          </a:xfrm>
          <a:prstGeom prst="rect">
            <a:avLst/>
          </a:prstGeom>
        </p:spPr>
      </p:pic>
    </p:spTree>
    <p:extLst>
      <p:ext uri="{BB962C8B-B14F-4D97-AF65-F5344CB8AC3E}">
        <p14:creationId xmlns:p14="http://schemas.microsoft.com/office/powerpoint/2010/main" val="1107342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1" y="234071"/>
            <a:ext cx="11017092" cy="533400"/>
          </a:xfrm>
        </p:spPr>
        <p:txBody>
          <a:bodyPr>
            <a:noAutofit/>
          </a:bodyPr>
          <a:lstStyle/>
          <a:p>
            <a:pPr algn="ctr"/>
            <a:r>
              <a:rPr lang="en-IN" sz="3600" b="1" dirty="0" smtClean="0">
                <a:latin typeface="Copperplate Gothic Bold" panose="020E0705020206020404" pitchFamily="34" charset="0"/>
              </a:rPr>
              <a:t>Government Initiatives</a:t>
            </a:r>
            <a:endParaRPr lang="en-IN" sz="3600" b="1" dirty="0">
              <a:latin typeface="Copperplate Gothic Bold" panose="020E0705020206020404" pitchFamily="34" charset="0"/>
            </a:endParaRPr>
          </a:p>
        </p:txBody>
      </p:sp>
      <p:sp>
        <p:nvSpPr>
          <p:cNvPr id="3" name="Content Placeholder 2"/>
          <p:cNvSpPr>
            <a:spLocks noGrp="1"/>
          </p:cNvSpPr>
          <p:nvPr>
            <p:ph idx="1"/>
          </p:nvPr>
        </p:nvSpPr>
        <p:spPr>
          <a:xfrm>
            <a:off x="612061" y="1238250"/>
            <a:ext cx="11017092" cy="5435919"/>
          </a:xfrm>
        </p:spPr>
        <p:txBody>
          <a:bodyPr>
            <a:normAutofit fontScale="92500"/>
          </a:bodyPr>
          <a:lstStyle/>
          <a:p>
            <a:pPr algn="just">
              <a:buFont typeface="Wingdings" panose="05000000000000000000" pitchFamily="2" charset="2"/>
              <a:buChar char="§"/>
            </a:pPr>
            <a:r>
              <a:rPr lang="en-US" sz="2400" dirty="0" smtClean="0"/>
              <a:t>Nationalization </a:t>
            </a:r>
            <a:r>
              <a:rPr lang="en-US" sz="2400" dirty="0"/>
              <a:t>of </a:t>
            </a:r>
            <a:r>
              <a:rPr lang="en-US" sz="2400" dirty="0" smtClean="0"/>
              <a:t>banks</a:t>
            </a:r>
            <a:r>
              <a:rPr lang="en-US" sz="2400" dirty="0"/>
              <a:t> </a:t>
            </a:r>
            <a:r>
              <a:rPr lang="en-US" sz="2400" dirty="0" smtClean="0"/>
              <a:t>in 1969 (14 banks) and in 1980 (6 banks)</a:t>
            </a:r>
          </a:p>
          <a:p>
            <a:pPr algn="just">
              <a:buFont typeface="Wingdings" panose="05000000000000000000" pitchFamily="2" charset="2"/>
              <a:buChar char="§"/>
            </a:pPr>
            <a:r>
              <a:rPr lang="en-US" sz="2400" dirty="0" smtClean="0"/>
              <a:t>Building </a:t>
            </a:r>
            <a:r>
              <a:rPr lang="en-US" sz="2400" dirty="0"/>
              <a:t>up of robust branch network of scheduled commercial banks, </a:t>
            </a:r>
            <a:endParaRPr lang="en-US" sz="2400" dirty="0" smtClean="0"/>
          </a:p>
          <a:p>
            <a:pPr algn="just">
              <a:buFont typeface="Wingdings" panose="05000000000000000000" pitchFamily="2" charset="2"/>
              <a:buChar char="§"/>
            </a:pPr>
            <a:r>
              <a:rPr lang="en-US" sz="2400" dirty="0" smtClean="0"/>
              <a:t>Regional </a:t>
            </a:r>
            <a:r>
              <a:rPr lang="en-US" sz="2400" dirty="0"/>
              <a:t>R</a:t>
            </a:r>
            <a:r>
              <a:rPr lang="en-US" sz="2400" dirty="0" smtClean="0"/>
              <a:t>ural Banks (RRBs) were established in 1975 </a:t>
            </a:r>
            <a:r>
              <a:rPr lang="en-GB" sz="2400" dirty="0"/>
              <a:t>for the purpose of development of agriculture, trade, commerce, industry </a:t>
            </a:r>
            <a:r>
              <a:rPr lang="en-GB" sz="2400" dirty="0" smtClean="0"/>
              <a:t>in rural areas</a:t>
            </a:r>
            <a:endParaRPr lang="en-US" sz="2400" dirty="0" smtClean="0"/>
          </a:p>
          <a:p>
            <a:pPr algn="just">
              <a:buFont typeface="Wingdings" panose="05000000000000000000" pitchFamily="2" charset="2"/>
              <a:buChar char="§"/>
            </a:pPr>
            <a:r>
              <a:rPr lang="en-US" sz="2400" dirty="0"/>
              <a:t>I</a:t>
            </a:r>
            <a:r>
              <a:rPr lang="en-US" sz="2400" dirty="0" smtClean="0"/>
              <a:t>ntroduction </a:t>
            </a:r>
            <a:r>
              <a:rPr lang="en-US" sz="2400" dirty="0"/>
              <a:t>of mandated </a:t>
            </a:r>
            <a:r>
              <a:rPr lang="en-US" sz="2400" b="1" dirty="0"/>
              <a:t>priority sector lending </a:t>
            </a:r>
            <a:r>
              <a:rPr lang="en-US" sz="2400" b="1" dirty="0" smtClean="0"/>
              <a:t>targets (1972) and </a:t>
            </a:r>
            <a:r>
              <a:rPr lang="en-US" sz="2400" b="1" dirty="0"/>
              <a:t>lead bank </a:t>
            </a:r>
            <a:r>
              <a:rPr lang="en-US" sz="2400" b="1" dirty="0" smtClean="0"/>
              <a:t>scheme </a:t>
            </a:r>
            <a:r>
              <a:rPr lang="en-US" sz="2400" dirty="0" smtClean="0"/>
              <a:t>(1969)</a:t>
            </a:r>
          </a:p>
          <a:p>
            <a:pPr algn="just">
              <a:buFont typeface="Wingdings" panose="05000000000000000000" pitchFamily="2" charset="2"/>
              <a:buChar char="§"/>
            </a:pPr>
            <a:r>
              <a:rPr lang="en-US" sz="2400" dirty="0" smtClean="0"/>
              <a:t>Permitting BCs </a:t>
            </a:r>
            <a:r>
              <a:rPr lang="en-US" sz="2400" dirty="0"/>
              <a:t>to be appointed by banks to provide door step delivery of banking services, </a:t>
            </a:r>
            <a:endParaRPr lang="en-US" sz="2400" dirty="0" smtClean="0"/>
          </a:p>
          <a:p>
            <a:pPr algn="just">
              <a:buFont typeface="Wingdings" panose="05000000000000000000" pitchFamily="2" charset="2"/>
              <a:buChar char="§"/>
            </a:pPr>
            <a:r>
              <a:rPr lang="en-US" sz="2400" dirty="0" smtClean="0"/>
              <a:t>zero </a:t>
            </a:r>
            <a:r>
              <a:rPr lang="en-US" sz="2400" dirty="0"/>
              <a:t>balance BSBD </a:t>
            </a:r>
            <a:r>
              <a:rPr lang="en-US" sz="2400" dirty="0" smtClean="0"/>
              <a:t>(</a:t>
            </a:r>
            <a:r>
              <a:rPr lang="en-GB" sz="2400" dirty="0" smtClean="0"/>
              <a:t>Basic </a:t>
            </a:r>
            <a:r>
              <a:rPr lang="en-GB" sz="2400" dirty="0"/>
              <a:t>Savings Bank </a:t>
            </a:r>
            <a:r>
              <a:rPr lang="en-GB" sz="2400" dirty="0" smtClean="0"/>
              <a:t>Deposit) </a:t>
            </a:r>
            <a:r>
              <a:rPr lang="en-US" sz="2400" dirty="0" smtClean="0"/>
              <a:t>accounts</a:t>
            </a:r>
            <a:r>
              <a:rPr lang="en-US" sz="2400" dirty="0"/>
              <a:t>, </a:t>
            </a:r>
            <a:r>
              <a:rPr lang="en-IN" sz="2400" dirty="0"/>
              <a:t>Pradhan </a:t>
            </a:r>
            <a:r>
              <a:rPr lang="en-IN" sz="2400" dirty="0" err="1"/>
              <a:t>Mantri</a:t>
            </a:r>
            <a:r>
              <a:rPr lang="en-IN" sz="2400" dirty="0"/>
              <a:t> Jan </a:t>
            </a:r>
            <a:r>
              <a:rPr lang="en-IN" sz="2400" dirty="0" err="1"/>
              <a:t>Dhan</a:t>
            </a:r>
            <a:r>
              <a:rPr lang="en-IN" sz="2400" dirty="0"/>
              <a:t> </a:t>
            </a:r>
            <a:r>
              <a:rPr lang="en-IN" sz="2400" dirty="0" err="1"/>
              <a:t>Yojana</a:t>
            </a:r>
            <a:r>
              <a:rPr lang="en-IN" sz="2400" dirty="0"/>
              <a:t> (PMJDY</a:t>
            </a:r>
            <a:r>
              <a:rPr lang="en-IN" sz="2400" dirty="0" smtClean="0"/>
              <a:t>) etc.</a:t>
            </a:r>
            <a:r>
              <a:rPr lang="en-US" sz="2400" dirty="0" smtClean="0"/>
              <a:t> </a:t>
            </a:r>
          </a:p>
          <a:p>
            <a:pPr algn="just">
              <a:buFont typeface="Wingdings" panose="05000000000000000000" pitchFamily="2" charset="2"/>
              <a:buChar char="§"/>
            </a:pPr>
            <a:r>
              <a:rPr lang="en-US" sz="2400" dirty="0" smtClean="0"/>
              <a:t>Introduction of Payment banks in 2014 and </a:t>
            </a:r>
            <a:r>
              <a:rPr lang="en-IN" sz="2400" dirty="0" smtClean="0"/>
              <a:t>Small </a:t>
            </a:r>
            <a:r>
              <a:rPr lang="en-IN" sz="2400" dirty="0"/>
              <a:t>finance </a:t>
            </a:r>
            <a:r>
              <a:rPr lang="en-IN" sz="2400" dirty="0" smtClean="0"/>
              <a:t>banks in 2015</a:t>
            </a:r>
          </a:p>
          <a:p>
            <a:pPr algn="just">
              <a:buFont typeface="Wingdings" panose="05000000000000000000" pitchFamily="2" charset="2"/>
              <a:buChar char="§"/>
            </a:pPr>
            <a:r>
              <a:rPr lang="en-IN" sz="2400" dirty="0" smtClean="0"/>
              <a:t>Introduction of Payment </a:t>
            </a:r>
            <a:r>
              <a:rPr lang="en-IN" sz="2400" dirty="0"/>
              <a:t>Wallets &amp; UPI </a:t>
            </a:r>
            <a:r>
              <a:rPr lang="en-IN" sz="2400" dirty="0" smtClean="0"/>
              <a:t>Apps</a:t>
            </a:r>
            <a:r>
              <a:rPr lang="en-IN" sz="2400" dirty="0"/>
              <a:t> </a:t>
            </a:r>
            <a:endParaRPr lang="en-IN" sz="2400" dirty="0" smtClean="0"/>
          </a:p>
          <a:p>
            <a:pPr algn="just">
              <a:buFont typeface="Wingdings" panose="05000000000000000000" pitchFamily="2" charset="2"/>
              <a:buChar char="§"/>
            </a:pPr>
            <a:r>
              <a:rPr lang="en-US" sz="2400" dirty="0"/>
              <a:t>Formation of Self-Help Groups (SHGs</a:t>
            </a:r>
            <a:r>
              <a:rPr lang="en-US" sz="2400" dirty="0" smtClean="0"/>
              <a:t>) and </a:t>
            </a:r>
            <a:r>
              <a:rPr lang="en-GB" sz="2400" dirty="0" smtClean="0"/>
              <a:t>Engagement of WSHG members as BC Agents</a:t>
            </a:r>
          </a:p>
          <a:p>
            <a:pPr algn="just">
              <a:buFont typeface="Wingdings" panose="05000000000000000000" pitchFamily="2" charset="2"/>
              <a:buChar char="§"/>
            </a:pPr>
            <a:r>
              <a:rPr lang="en-GB" sz="2400" dirty="0" smtClean="0"/>
              <a:t>Simplification of KYC documents</a:t>
            </a:r>
            <a:endParaRPr lang="en-IN" sz="2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24</a:t>
            </a:fld>
            <a:endParaRPr lang="en-US"/>
          </a:p>
        </p:txBody>
      </p:sp>
      <p:cxnSp>
        <p:nvCxnSpPr>
          <p:cNvPr id="5" name="Straight Connector 4">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 xmlns:a16="http://schemas.microsoft.com/office/drawing/2014/main" id="{D8B36E06-B914-494C-B15F-C8B64E1C98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7" name="Straight Connector 6">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 xmlns:a16="http://schemas.microsoft.com/office/drawing/2014/main" id="{0C14ACCB-895D-4A6F-9378-EC5BBD15C8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65" y="-4429"/>
            <a:ext cx="823219" cy="844869"/>
          </a:xfrm>
          <a:prstGeom prst="rect">
            <a:avLst/>
          </a:prstGeom>
        </p:spPr>
      </p:pic>
    </p:spTree>
    <p:extLst>
      <p:ext uri="{BB962C8B-B14F-4D97-AF65-F5344CB8AC3E}">
        <p14:creationId xmlns:p14="http://schemas.microsoft.com/office/powerpoint/2010/main" val="2047118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15856248"/>
              </p:ext>
            </p:extLst>
          </p:nvPr>
        </p:nvGraphicFramePr>
        <p:xfrm>
          <a:off x="609048" y="1405229"/>
          <a:ext cx="11175021" cy="4746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78D33E6-8E9C-41CC-8EDE-F854B52C60CE}" type="slidenum">
              <a:rPr lang="en-US" smtClean="0">
                <a:solidFill>
                  <a:prstClr val="white"/>
                </a:solidFill>
              </a:rPr>
              <a:pPr/>
              <a:t>25</a:t>
            </a:fld>
            <a:endParaRPr lang="en-US">
              <a:solidFill>
                <a:prstClr val="white"/>
              </a:solidFill>
            </a:endParaRPr>
          </a:p>
        </p:txBody>
      </p:sp>
      <p:cxnSp>
        <p:nvCxnSpPr>
          <p:cNvPr id="5" name="Straight Connector 4">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 xmlns:a16="http://schemas.microsoft.com/office/drawing/2014/main" id="{D8B36E06-B914-494C-B15F-C8B64E1C989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 xmlns:a16="http://schemas.microsoft.com/office/drawing/2014/main" id="{0C14ACCB-895D-4A6F-9378-EC5BBD15C8A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765" y="-4429"/>
            <a:ext cx="823219" cy="844869"/>
          </a:xfrm>
          <a:prstGeom prst="rect">
            <a:avLst/>
          </a:prstGeom>
        </p:spPr>
      </p:pic>
      <p:sp>
        <p:nvSpPr>
          <p:cNvPr id="2" name="Rectangle 1"/>
          <p:cNvSpPr/>
          <p:nvPr/>
        </p:nvSpPr>
        <p:spPr>
          <a:xfrm>
            <a:off x="552405" y="123995"/>
            <a:ext cx="11125200" cy="646331"/>
          </a:xfrm>
          <a:prstGeom prst="rect">
            <a:avLst/>
          </a:prstGeom>
        </p:spPr>
        <p:txBody>
          <a:bodyPr wrap="square">
            <a:spAutoFit/>
          </a:bodyPr>
          <a:lstStyle/>
          <a:p>
            <a:pPr lvl="0" algn="ctr"/>
            <a:r>
              <a:rPr lang="en-US" sz="3600" dirty="0">
                <a:latin typeface="Copperplate Gothic Bold" panose="020E0705020206020404" pitchFamily="34" charset="0"/>
              </a:rPr>
              <a:t>Banks in Odisha</a:t>
            </a:r>
          </a:p>
        </p:txBody>
      </p:sp>
    </p:spTree>
    <p:extLst>
      <p:ext uri="{BB962C8B-B14F-4D97-AF65-F5344CB8AC3E}">
        <p14:creationId xmlns:p14="http://schemas.microsoft.com/office/powerpoint/2010/main" val="432630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859984" y="281386"/>
            <a:ext cx="11017090"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3200" b="1" dirty="0">
                <a:latin typeface="Copperplate Gothic Bold" panose="020E0705020206020404" pitchFamily="34" charset="0"/>
              </a:rPr>
              <a:t>Banking infrastructure in Odisha</a:t>
            </a:r>
            <a:endParaRPr lang="en-IN" sz="3200" b="1" cap="none" dirty="0">
              <a:solidFill>
                <a:srgbClr val="0070C0"/>
              </a:solidFill>
              <a:latin typeface="Copperplate Gothic Bold" panose="020E0705020206020404" pitchFamily="34" charset="0"/>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190833"/>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
        <p:nvSpPr>
          <p:cNvPr id="6" name="Content Placeholder 5"/>
          <p:cNvSpPr>
            <a:spLocks noGrp="1"/>
          </p:cNvSpPr>
          <p:nvPr>
            <p:ph idx="1"/>
          </p:nvPr>
        </p:nvSpPr>
        <p:spPr>
          <a:xfrm>
            <a:off x="743763" y="1271644"/>
            <a:ext cx="10885389" cy="5160831"/>
          </a:xfrm>
        </p:spPr>
        <p:txBody>
          <a:bodyPr>
            <a:normAutofit/>
          </a:bodyPr>
          <a:lstStyle/>
          <a:p>
            <a:pPr algn="just"/>
            <a:r>
              <a:rPr lang="en-IN" sz="2400" dirty="0"/>
              <a:t>Number of </a:t>
            </a:r>
            <a:r>
              <a:rPr lang="en-IN" sz="2400" dirty="0" smtClean="0"/>
              <a:t>B&amp;M Branch and ATM per </a:t>
            </a:r>
            <a:r>
              <a:rPr lang="en-IN" sz="2400" dirty="0"/>
              <a:t>1,00,000 </a:t>
            </a:r>
            <a:r>
              <a:rPr lang="en-IN" sz="2400" dirty="0" smtClean="0"/>
              <a:t>population in Odisha is 13.06 and 18.15 against nation average of 18.12</a:t>
            </a:r>
            <a:r>
              <a:rPr lang="en-IN" sz="2400" dirty="0"/>
              <a:t> </a:t>
            </a:r>
            <a:r>
              <a:rPr lang="en-IN" sz="2400" dirty="0" smtClean="0"/>
              <a:t>and </a:t>
            </a:r>
            <a:r>
              <a:rPr lang="en-IN" sz="2400" dirty="0"/>
              <a:t>22.32 respectively.</a:t>
            </a:r>
            <a:endParaRPr lang="en-GB" sz="2400" dirty="0" smtClean="0"/>
          </a:p>
          <a:p>
            <a:pPr algn="just"/>
            <a:r>
              <a:rPr lang="en-GB" sz="2400" dirty="0" smtClean="0"/>
              <a:t>Brick </a:t>
            </a:r>
            <a:r>
              <a:rPr lang="en-GB" sz="2400" dirty="0"/>
              <a:t>&amp; Mortar Branch : </a:t>
            </a:r>
            <a:r>
              <a:rPr lang="en-GB" sz="2400" dirty="0" smtClean="0"/>
              <a:t>5607 </a:t>
            </a:r>
            <a:r>
              <a:rPr lang="en-GB" sz="2400" dirty="0"/>
              <a:t>(</a:t>
            </a:r>
            <a:r>
              <a:rPr lang="en-GB" sz="2400" dirty="0" smtClean="0"/>
              <a:t>2948 </a:t>
            </a:r>
            <a:r>
              <a:rPr lang="en-GB" sz="2400" dirty="0"/>
              <a:t>rural, </a:t>
            </a:r>
            <a:r>
              <a:rPr lang="en-GB" sz="2400" dirty="0" smtClean="0"/>
              <a:t>1489, </a:t>
            </a:r>
            <a:r>
              <a:rPr lang="en-GB" sz="2400" dirty="0"/>
              <a:t>Semi-urban and </a:t>
            </a:r>
            <a:r>
              <a:rPr lang="en-GB" sz="2400" dirty="0" smtClean="0"/>
              <a:t>1170 urban)</a:t>
            </a:r>
          </a:p>
          <a:p>
            <a:pPr algn="just"/>
            <a:r>
              <a:rPr lang="en-GB" sz="2400" dirty="0" smtClean="0"/>
              <a:t>ATM : 7461 (1770 rural, 5691 urban &amp; semi-urban)</a:t>
            </a:r>
          </a:p>
          <a:p>
            <a:pPr algn="just"/>
            <a:r>
              <a:rPr lang="en-GB" sz="2400" dirty="0" smtClean="0"/>
              <a:t>BC: 17127 </a:t>
            </a:r>
          </a:p>
          <a:p>
            <a:pPr algn="just"/>
            <a:r>
              <a:rPr lang="en-GB" sz="2400" dirty="0" smtClean="0"/>
              <a:t>WSHG as BC Agent : 2203</a:t>
            </a:r>
          </a:p>
          <a:p>
            <a:pPr algn="just"/>
            <a:r>
              <a:rPr lang="en-US" sz="2400" dirty="0" smtClean="0"/>
              <a:t>As on 19.09.2021, out </a:t>
            </a:r>
            <a:r>
              <a:rPr lang="en-US" sz="2400" dirty="0"/>
              <a:t>of total 6798 GPs in the State, 4509 GPs do not have any brick &amp; mortar bank branches and only 2289 GPs have brick &amp; mortar bank branches. </a:t>
            </a:r>
            <a:endParaRPr lang="en-US" sz="2400" dirty="0" smtClean="0"/>
          </a:p>
          <a:p>
            <a:pPr algn="just"/>
            <a:r>
              <a:rPr lang="en-US" sz="2400" dirty="0" smtClean="0"/>
              <a:t>4077 </a:t>
            </a:r>
            <a:r>
              <a:rPr lang="en-US" sz="2400" dirty="0"/>
              <a:t>GPs are covered by only BC </a:t>
            </a:r>
            <a:r>
              <a:rPr lang="en-US" sz="2400" dirty="0" smtClean="0"/>
              <a:t>points</a:t>
            </a:r>
          </a:p>
          <a:p>
            <a:pPr algn="just"/>
            <a:r>
              <a:rPr lang="en-US" sz="2400" dirty="0" smtClean="0"/>
              <a:t>432 </a:t>
            </a:r>
            <a:r>
              <a:rPr lang="en-US" sz="2400" dirty="0"/>
              <a:t>GPs do not have any banking outlets like bank branch and BCs as on 19.09.2021</a:t>
            </a:r>
            <a:r>
              <a:rPr lang="en-US" sz="2400" dirty="0" smtClean="0"/>
              <a:t>.</a:t>
            </a:r>
          </a:p>
          <a:p>
            <a:pPr algn="just"/>
            <a:endParaRPr lang="en-GB" sz="2400" dirty="0" smtClean="0"/>
          </a:p>
          <a:p>
            <a:pPr marL="571500" indent="-571500"/>
            <a:endParaRPr lang="en-IN" sz="2400" dirty="0"/>
          </a:p>
        </p:txBody>
      </p:sp>
    </p:spTree>
    <p:extLst>
      <p:ext uri="{BB962C8B-B14F-4D97-AF65-F5344CB8AC3E}">
        <p14:creationId xmlns:p14="http://schemas.microsoft.com/office/powerpoint/2010/main" val="2247459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852306" y="266146"/>
            <a:ext cx="11017090"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3000" dirty="0">
                <a:latin typeface="Copperplate Gothic Bold" panose="020E0705020206020404" pitchFamily="34" charset="0"/>
              </a:rPr>
              <a:t>Credit flow to priority </a:t>
            </a:r>
            <a:r>
              <a:rPr lang="en-GB" sz="3000" dirty="0" smtClean="0">
                <a:latin typeface="Copperplate Gothic Bold" panose="020E0705020206020404" pitchFamily="34" charset="0"/>
              </a:rPr>
              <a:t>sectors in Odisha</a:t>
            </a:r>
            <a:endParaRPr lang="en-IN" sz="3000" b="1" cap="none" dirty="0">
              <a:solidFill>
                <a:srgbClr val="0070C0"/>
              </a:solidFill>
              <a:latin typeface="Copperplate Gothic Bold" panose="020E0705020206020404" pitchFamily="34" charset="0"/>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190833"/>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957973964"/>
              </p:ext>
            </p:extLst>
          </p:nvPr>
        </p:nvGraphicFramePr>
        <p:xfrm>
          <a:off x="710406" y="1619245"/>
          <a:ext cx="10820407" cy="4343404"/>
        </p:xfrm>
        <a:graphic>
          <a:graphicData uri="http://schemas.openxmlformats.org/drawingml/2006/table">
            <a:tbl>
              <a:tblPr>
                <a:tableStyleId>{5C22544A-7EE6-4342-B048-85BDC9FD1C3A}</a:tableStyleId>
              </a:tblPr>
              <a:tblGrid>
                <a:gridCol w="1404015"/>
                <a:gridCol w="1643985"/>
                <a:gridCol w="1219200"/>
                <a:gridCol w="1351083"/>
                <a:gridCol w="1544517"/>
                <a:gridCol w="1219200"/>
                <a:gridCol w="1066800"/>
                <a:gridCol w="1371607"/>
              </a:tblGrid>
              <a:tr h="1399976">
                <a:tc>
                  <a:txBody>
                    <a:bodyPr/>
                    <a:lstStyle/>
                    <a:p>
                      <a:pPr algn="ctr" fontAlgn="b"/>
                      <a:r>
                        <a:rPr lang="en-GB" sz="1800" b="1" i="0" u="none" strike="noStrike" dirty="0" smtClean="0">
                          <a:solidFill>
                            <a:schemeClr val="bg1"/>
                          </a:solidFill>
                          <a:effectLst/>
                          <a:latin typeface="Arial" panose="020B0604020202020204" pitchFamily="34" charset="0"/>
                          <a:cs typeface="Arial" panose="020B0604020202020204" pitchFamily="34" charset="0"/>
                        </a:rPr>
                        <a:t>Priority Sectors</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GB" sz="1800" b="1" u="none" strike="noStrike" dirty="0" smtClean="0">
                          <a:solidFill>
                            <a:schemeClr val="bg1"/>
                          </a:solidFill>
                          <a:effectLst/>
                          <a:latin typeface="Arial" panose="020B0604020202020204" pitchFamily="34" charset="0"/>
                          <a:cs typeface="Arial" panose="020B0604020202020204" pitchFamily="34" charset="0"/>
                        </a:rPr>
                        <a:t>ACP Target 2020-21</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IN" sz="1800" b="1" u="none" strike="noStrike" dirty="0" err="1" smtClean="0">
                          <a:solidFill>
                            <a:schemeClr val="bg1"/>
                          </a:solidFill>
                          <a:effectLst/>
                          <a:latin typeface="Arial" panose="020B0604020202020204" pitchFamily="34" charset="0"/>
                          <a:cs typeface="Arial" panose="020B0604020202020204" pitchFamily="34" charset="0"/>
                        </a:rPr>
                        <a:t>Achment</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IN" sz="1800" b="1" u="none" strike="noStrike" dirty="0">
                          <a:solidFill>
                            <a:schemeClr val="bg1"/>
                          </a:solidFill>
                          <a:effectLst/>
                          <a:latin typeface="Arial" panose="020B0604020202020204" pitchFamily="34" charset="0"/>
                          <a:cs typeface="Arial" panose="020B0604020202020204" pitchFamily="34" charset="0"/>
                        </a:rPr>
                        <a:t>% </a:t>
                      </a:r>
                      <a:r>
                        <a:rPr lang="en-IN" sz="1800" b="1" u="none" strike="noStrike" dirty="0" err="1">
                          <a:solidFill>
                            <a:schemeClr val="bg1"/>
                          </a:solidFill>
                          <a:effectLst/>
                          <a:latin typeface="Arial" panose="020B0604020202020204" pitchFamily="34" charset="0"/>
                          <a:cs typeface="Arial" panose="020B0604020202020204" pitchFamily="34" charset="0"/>
                        </a:rPr>
                        <a:t>Achmt</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GB" sz="1800" b="1" u="none" strike="noStrike" dirty="0" smtClean="0">
                          <a:solidFill>
                            <a:schemeClr val="bg1"/>
                          </a:solidFill>
                          <a:effectLst/>
                          <a:latin typeface="Arial" panose="020B0604020202020204" pitchFamily="34" charset="0"/>
                          <a:cs typeface="Arial" panose="020B0604020202020204" pitchFamily="34" charset="0"/>
                        </a:rPr>
                        <a:t>ACP Target 2021-22</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IN" sz="1800" b="1" u="none" strike="noStrike" dirty="0" err="1" smtClean="0">
                          <a:solidFill>
                            <a:schemeClr val="bg1"/>
                          </a:solidFill>
                          <a:effectLst/>
                          <a:latin typeface="Arial" panose="020B0604020202020204" pitchFamily="34" charset="0"/>
                          <a:cs typeface="Arial" panose="020B0604020202020204" pitchFamily="34" charset="0"/>
                        </a:rPr>
                        <a:t>Achievt</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l" fontAlgn="b"/>
                      <a:r>
                        <a:rPr lang="en-IN" sz="1800" b="1" u="none" strike="noStrike" dirty="0" smtClean="0">
                          <a:solidFill>
                            <a:schemeClr val="bg1"/>
                          </a:solidFill>
                          <a:effectLst/>
                          <a:latin typeface="Arial" panose="020B0604020202020204" pitchFamily="34" charset="0"/>
                          <a:cs typeface="Arial" panose="020B0604020202020204" pitchFamily="34" charset="0"/>
                        </a:rPr>
                        <a:t>% </a:t>
                      </a:r>
                      <a:r>
                        <a:rPr lang="en-IN" sz="1800" b="1" u="none" strike="noStrike" dirty="0" err="1" smtClean="0">
                          <a:solidFill>
                            <a:schemeClr val="bg1"/>
                          </a:solidFill>
                          <a:effectLst/>
                          <a:latin typeface="Arial" panose="020B0604020202020204" pitchFamily="34" charset="0"/>
                          <a:cs typeface="Arial" panose="020B0604020202020204" pitchFamily="34" charset="0"/>
                        </a:rPr>
                        <a:t>Achvt</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GB" sz="1800" b="1" u="none" strike="noStrike" dirty="0" smtClean="0">
                          <a:solidFill>
                            <a:schemeClr val="bg1"/>
                          </a:solidFill>
                          <a:effectLst/>
                          <a:latin typeface="Arial" panose="020B0604020202020204" pitchFamily="34" charset="0"/>
                          <a:cs typeface="Arial" panose="020B0604020202020204" pitchFamily="34" charset="0"/>
                        </a:rPr>
                        <a:t>ACP Target 2021-22</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r>
              <a:tr h="607462">
                <a:tc>
                  <a:txBody>
                    <a:bodyPr/>
                    <a:lstStyle/>
                    <a:p>
                      <a:pPr algn="ctr" fontAlgn="b"/>
                      <a:r>
                        <a:rPr lang="en-IN" sz="1800" u="none" strike="noStrike" dirty="0" err="1">
                          <a:effectLst/>
                          <a:latin typeface="Arial" panose="020B0604020202020204" pitchFamily="34" charset="0"/>
                          <a:cs typeface="Arial" panose="020B0604020202020204" pitchFamily="34" charset="0"/>
                        </a:rPr>
                        <a:t>Agri</a:t>
                      </a:r>
                      <a:r>
                        <a:rPr lang="en-IN" sz="1800" u="none" strike="noStrike" dirty="0">
                          <a:effectLst/>
                          <a:latin typeface="Arial" panose="020B0604020202020204" pitchFamily="34" charset="0"/>
                          <a:cs typeface="Arial" panose="020B0604020202020204" pitchFamily="34" charset="0"/>
                        </a:rPr>
                        <a:t> Total</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dirty="0">
                          <a:effectLst/>
                          <a:latin typeface="Arial" panose="020B0604020202020204" pitchFamily="34" charset="0"/>
                          <a:cs typeface="Arial" panose="020B0604020202020204" pitchFamily="34" charset="0"/>
                        </a:rPr>
                        <a:t>43,282.11</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800" u="none" strike="noStrike">
                          <a:effectLst/>
                          <a:latin typeface="Arial" panose="020B0604020202020204" pitchFamily="34" charset="0"/>
                          <a:cs typeface="Arial" panose="020B0604020202020204" pitchFamily="34" charset="0"/>
                        </a:rPr>
                        <a:t>35,756.30</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a:effectLst/>
                          <a:latin typeface="Arial" panose="020B0604020202020204" pitchFamily="34" charset="0"/>
                          <a:cs typeface="Arial" panose="020B0604020202020204" pitchFamily="34" charset="0"/>
                        </a:rPr>
                        <a:t>82.61</a:t>
                      </a:r>
                      <a:endParaRPr lang="en-IN"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a:effectLst/>
                          <a:latin typeface="Arial" panose="020B0604020202020204" pitchFamily="34" charset="0"/>
                          <a:cs typeface="Arial" panose="020B0604020202020204" pitchFamily="34" charset="0"/>
                        </a:rPr>
                        <a:t>46,586.49</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b="0" i="0" u="none" strike="noStrike" dirty="0" smtClean="0">
                          <a:solidFill>
                            <a:srgbClr val="000000"/>
                          </a:solidFill>
                          <a:effectLst/>
                          <a:latin typeface="Arial" panose="020B0604020202020204" pitchFamily="34" charset="0"/>
                          <a:cs typeface="Arial" panose="020B0604020202020204" pitchFamily="34" charset="0"/>
                        </a:rPr>
                        <a:t>44257.73</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b="0" i="0" u="none" strike="noStrike" dirty="0" smtClean="0">
                          <a:solidFill>
                            <a:srgbClr val="000000"/>
                          </a:solidFill>
                          <a:effectLst/>
                          <a:latin typeface="Arial" panose="020B0604020202020204" pitchFamily="34" charset="0"/>
                          <a:cs typeface="Arial" panose="020B0604020202020204" pitchFamily="34" charset="0"/>
                        </a:rPr>
                        <a:t>95</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b="0" i="0" u="none" strike="noStrike" dirty="0" smtClean="0">
                          <a:solidFill>
                            <a:srgbClr val="000000"/>
                          </a:solidFill>
                          <a:effectLst/>
                          <a:latin typeface="Arial" panose="020B0604020202020204" pitchFamily="34" charset="0"/>
                          <a:cs typeface="Arial" panose="020B0604020202020204" pitchFamily="34" charset="0"/>
                        </a:rPr>
                        <a:t>52486.66</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607462">
                <a:tc>
                  <a:txBody>
                    <a:bodyPr/>
                    <a:lstStyle/>
                    <a:p>
                      <a:pPr algn="ctr" fontAlgn="b"/>
                      <a:r>
                        <a:rPr lang="en-IN" sz="1800" u="none" strike="noStrike" dirty="0">
                          <a:effectLst/>
                          <a:latin typeface="Arial" panose="020B0604020202020204" pitchFamily="34" charset="0"/>
                          <a:cs typeface="Arial" panose="020B0604020202020204" pitchFamily="34" charset="0"/>
                        </a:rPr>
                        <a:t>MSME Total </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dirty="0">
                          <a:effectLst/>
                          <a:latin typeface="Arial" panose="020B0604020202020204" pitchFamily="34" charset="0"/>
                          <a:cs typeface="Arial" panose="020B0604020202020204" pitchFamily="34" charset="0"/>
                        </a:rPr>
                        <a:t>30,457.99</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800" u="none" strike="noStrike">
                          <a:effectLst/>
                          <a:latin typeface="Arial" panose="020B0604020202020204" pitchFamily="34" charset="0"/>
                          <a:cs typeface="Arial" panose="020B0604020202020204" pitchFamily="34" charset="0"/>
                        </a:rPr>
                        <a:t>38,891.37</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a:effectLst/>
                          <a:latin typeface="Arial" panose="020B0604020202020204" pitchFamily="34" charset="0"/>
                          <a:cs typeface="Arial" panose="020B0604020202020204" pitchFamily="34" charset="0"/>
                        </a:rPr>
                        <a:t>127.69</a:t>
                      </a:r>
                      <a:endParaRPr lang="en-IN"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a:effectLst/>
                          <a:latin typeface="Arial" panose="020B0604020202020204" pitchFamily="34" charset="0"/>
                          <a:cs typeface="Arial" panose="020B0604020202020204" pitchFamily="34" charset="0"/>
                        </a:rPr>
                        <a:t>41,324.43</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b="0" i="0" u="none" strike="noStrike" dirty="0" smtClean="0">
                          <a:solidFill>
                            <a:srgbClr val="000000"/>
                          </a:solidFill>
                          <a:effectLst/>
                          <a:latin typeface="Arial" panose="020B0604020202020204" pitchFamily="34" charset="0"/>
                          <a:cs typeface="Arial" panose="020B0604020202020204" pitchFamily="34" charset="0"/>
                        </a:rPr>
                        <a:t>42690.90</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b="0" i="0" u="none" strike="noStrike" dirty="0" smtClean="0">
                          <a:solidFill>
                            <a:srgbClr val="000000"/>
                          </a:solidFill>
                          <a:effectLst/>
                          <a:latin typeface="Arial" panose="020B0604020202020204" pitchFamily="34" charset="0"/>
                          <a:cs typeface="Arial" panose="020B0604020202020204" pitchFamily="34" charset="0"/>
                        </a:rPr>
                        <a:t>103.31</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b="0" i="0" u="none" strike="noStrike" dirty="0" smtClean="0">
                          <a:solidFill>
                            <a:srgbClr val="000000"/>
                          </a:solidFill>
                          <a:effectLst/>
                          <a:latin typeface="Arial" panose="020B0604020202020204" pitchFamily="34" charset="0"/>
                          <a:cs typeface="Arial" panose="020B0604020202020204" pitchFamily="34" charset="0"/>
                        </a:rPr>
                        <a:t>59449.52</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552237">
                <a:tc>
                  <a:txBody>
                    <a:bodyPr/>
                    <a:lstStyle/>
                    <a:p>
                      <a:pPr algn="ctr" fontAlgn="b"/>
                      <a:r>
                        <a:rPr lang="en-IN" sz="1800" u="none" strike="noStrike" dirty="0">
                          <a:effectLst/>
                          <a:latin typeface="Arial" panose="020B0604020202020204" pitchFamily="34" charset="0"/>
                          <a:cs typeface="Arial" panose="020B0604020202020204" pitchFamily="34" charset="0"/>
                        </a:rPr>
                        <a:t>WSHG total</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dirty="0">
                          <a:effectLst/>
                          <a:latin typeface="Arial" panose="020B0604020202020204" pitchFamily="34" charset="0"/>
                          <a:cs typeface="Arial" panose="020B0604020202020204" pitchFamily="34" charset="0"/>
                        </a:rPr>
                        <a:t>3240.2</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a:effectLst/>
                          <a:latin typeface="Arial" panose="020B0604020202020204" pitchFamily="34" charset="0"/>
                          <a:cs typeface="Arial" panose="020B0604020202020204" pitchFamily="34" charset="0"/>
                        </a:rPr>
                        <a:t>4190.44</a:t>
                      </a:r>
                      <a:endParaRPr lang="en-IN"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dirty="0">
                          <a:effectLst/>
                          <a:latin typeface="Arial" panose="020B0604020202020204" pitchFamily="34" charset="0"/>
                          <a:cs typeface="Arial" panose="020B0604020202020204" pitchFamily="34" charset="0"/>
                        </a:rPr>
                        <a:t>129.33</a:t>
                      </a:r>
                      <a:endParaRPr lang="en-IN"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u="none" strike="noStrike" dirty="0">
                          <a:effectLst/>
                          <a:latin typeface="Arial" panose="020B0604020202020204" pitchFamily="34" charset="0"/>
                          <a:cs typeface="Arial" panose="020B0604020202020204" pitchFamily="34" charset="0"/>
                        </a:rPr>
                        <a:t>6002.57</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b="0" i="0" u="none" strike="noStrike" dirty="0" smtClean="0">
                          <a:solidFill>
                            <a:srgbClr val="000000"/>
                          </a:solidFill>
                          <a:effectLst/>
                          <a:latin typeface="Arial" panose="020B0604020202020204" pitchFamily="34" charset="0"/>
                          <a:cs typeface="Arial" panose="020B0604020202020204" pitchFamily="34" charset="0"/>
                        </a:rPr>
                        <a:t>6836.48</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b="0" i="0" u="none" strike="noStrike" dirty="0" smtClean="0">
                          <a:solidFill>
                            <a:srgbClr val="000000"/>
                          </a:solidFill>
                          <a:effectLst/>
                          <a:latin typeface="Arial" panose="020B0604020202020204" pitchFamily="34" charset="0"/>
                          <a:cs typeface="Arial" panose="020B0604020202020204" pitchFamily="34" charset="0"/>
                        </a:rPr>
                        <a:t>114</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800" b="0" i="0" u="none" strike="noStrike" smtClean="0">
                          <a:solidFill>
                            <a:srgbClr val="000000"/>
                          </a:solidFill>
                          <a:effectLst/>
                          <a:latin typeface="Arial" panose="020B0604020202020204" pitchFamily="34" charset="0"/>
                          <a:cs typeface="Arial" panose="020B0604020202020204" pitchFamily="34" charset="0"/>
                        </a:rPr>
                        <a:t>8750.00</a:t>
                      </a:r>
                      <a:endParaRPr lang="en-IN"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r>
              <a:tr h="1176267">
                <a:tc>
                  <a:txBody>
                    <a:bodyPr/>
                    <a:lstStyle/>
                    <a:p>
                      <a:pPr algn="ctr" fontAlgn="b"/>
                      <a:r>
                        <a:rPr lang="en-IN" sz="1800" b="1" u="none" strike="noStrike" dirty="0">
                          <a:solidFill>
                            <a:schemeClr val="bg1"/>
                          </a:solidFill>
                          <a:effectLst/>
                          <a:latin typeface="Arial" panose="020B0604020202020204" pitchFamily="34" charset="0"/>
                          <a:cs typeface="Arial" panose="020B0604020202020204" pitchFamily="34" charset="0"/>
                        </a:rPr>
                        <a:t>Priority Sector Total</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IN" sz="1800" b="1" u="none" strike="noStrike" dirty="0">
                          <a:solidFill>
                            <a:schemeClr val="bg1"/>
                          </a:solidFill>
                          <a:effectLst/>
                          <a:latin typeface="Arial" panose="020B0604020202020204" pitchFamily="34" charset="0"/>
                          <a:cs typeface="Arial" panose="020B0604020202020204" pitchFamily="34" charset="0"/>
                        </a:rPr>
                        <a:t>90,395.69</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US" sz="1800" b="1" u="none" strike="noStrike" dirty="0">
                          <a:solidFill>
                            <a:schemeClr val="bg1"/>
                          </a:solidFill>
                          <a:effectLst/>
                          <a:latin typeface="Arial" panose="020B0604020202020204" pitchFamily="34" charset="0"/>
                          <a:cs typeface="Arial" panose="020B0604020202020204" pitchFamily="34" charset="0"/>
                        </a:rPr>
                        <a:t>79,898.97</a:t>
                      </a:r>
                      <a:endParaRPr lang="en-US"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IN" sz="1800" b="1" u="none" strike="noStrike" dirty="0">
                          <a:solidFill>
                            <a:schemeClr val="bg1"/>
                          </a:solidFill>
                          <a:effectLst/>
                          <a:latin typeface="Arial" panose="020B0604020202020204" pitchFamily="34" charset="0"/>
                          <a:cs typeface="Arial" panose="020B0604020202020204" pitchFamily="34" charset="0"/>
                        </a:rPr>
                        <a:t>88.39</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IN" sz="1800" b="1" u="none" strike="noStrike" dirty="0">
                          <a:solidFill>
                            <a:schemeClr val="bg1"/>
                          </a:solidFill>
                          <a:effectLst/>
                          <a:latin typeface="Arial" panose="020B0604020202020204" pitchFamily="34" charset="0"/>
                          <a:cs typeface="Arial" panose="020B0604020202020204" pitchFamily="34" charset="0"/>
                        </a:rPr>
                        <a:t>1,10,241.02</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IN" sz="1800" b="1" i="0" u="none" strike="noStrike" dirty="0" smtClean="0">
                          <a:solidFill>
                            <a:schemeClr val="bg1"/>
                          </a:solidFill>
                          <a:effectLst/>
                          <a:latin typeface="Arial" panose="020B0604020202020204" pitchFamily="34" charset="0"/>
                          <a:cs typeface="Arial" panose="020B0604020202020204" pitchFamily="34" charset="0"/>
                        </a:rPr>
                        <a:t>102590.26</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IN" sz="1800" b="1" i="0" u="none" strike="noStrike" dirty="0" smtClean="0">
                          <a:solidFill>
                            <a:schemeClr val="bg1"/>
                          </a:solidFill>
                          <a:effectLst/>
                          <a:latin typeface="Arial" panose="020B0604020202020204" pitchFamily="34" charset="0"/>
                          <a:cs typeface="Arial" panose="020B0604020202020204" pitchFamily="34" charset="0"/>
                        </a:rPr>
                        <a:t>93.06</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c>
                  <a:txBody>
                    <a:bodyPr/>
                    <a:lstStyle/>
                    <a:p>
                      <a:pPr algn="ctr" fontAlgn="b"/>
                      <a:r>
                        <a:rPr lang="en-IN" sz="1800" b="1" i="0" u="none" strike="noStrike" dirty="0" smtClean="0">
                          <a:solidFill>
                            <a:schemeClr val="bg1"/>
                          </a:solidFill>
                          <a:effectLst/>
                          <a:latin typeface="Arial" panose="020B0604020202020204" pitchFamily="34" charset="0"/>
                          <a:cs typeface="Arial" panose="020B0604020202020204" pitchFamily="34" charset="0"/>
                        </a:rPr>
                        <a:t>134664.87</a:t>
                      </a:r>
                      <a:endParaRPr lang="en-IN"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solidFill>
                      <a:schemeClr val="accent1"/>
                    </a:solidFill>
                  </a:tcPr>
                </a:tc>
              </a:tr>
            </a:tbl>
          </a:graphicData>
        </a:graphic>
      </p:graphicFrame>
      <p:sp>
        <p:nvSpPr>
          <p:cNvPr id="3" name="TextBox 2"/>
          <p:cNvSpPr txBox="1"/>
          <p:nvPr/>
        </p:nvSpPr>
        <p:spPr>
          <a:xfrm>
            <a:off x="9397206" y="1035702"/>
            <a:ext cx="2133600" cy="461665"/>
          </a:xfrm>
          <a:prstGeom prst="rect">
            <a:avLst/>
          </a:prstGeom>
          <a:noFill/>
        </p:spPr>
        <p:txBody>
          <a:bodyPr wrap="square" rtlCol="0">
            <a:spAutoFit/>
          </a:bodyPr>
          <a:lstStyle/>
          <a:p>
            <a:r>
              <a:rPr lang="en-GB" sz="2400" b="1" dirty="0" smtClean="0"/>
              <a:t>(Amt. in </a:t>
            </a:r>
            <a:r>
              <a:rPr lang="en-GB" sz="2400" b="1" dirty="0" err="1" smtClean="0"/>
              <a:t>Crore</a:t>
            </a:r>
            <a:r>
              <a:rPr lang="en-GB" sz="2400" b="1" dirty="0" smtClean="0"/>
              <a:t>)</a:t>
            </a:r>
            <a:endParaRPr lang="en-IN" sz="2400" b="1" dirty="0"/>
          </a:p>
        </p:txBody>
      </p:sp>
    </p:spTree>
    <p:extLst>
      <p:ext uri="{BB962C8B-B14F-4D97-AF65-F5344CB8AC3E}">
        <p14:creationId xmlns:p14="http://schemas.microsoft.com/office/powerpoint/2010/main" val="684396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852306" y="316724"/>
            <a:ext cx="11086746"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3000" b="1" cap="none" dirty="0" smtClean="0">
                <a:solidFill>
                  <a:prstClr val="black">
                    <a:lumMod val="95000"/>
                    <a:lumOff val="5000"/>
                  </a:prstClr>
                </a:solidFill>
                <a:latin typeface="Copperplate Gothic Bold" panose="020E0705020206020404" pitchFamily="34" charset="0"/>
              </a:rPr>
              <a:t>Challenges For Financial Inclusion in Odisha</a:t>
            </a:r>
            <a:endParaRPr lang="en-IN" sz="3000" b="1" cap="none" dirty="0">
              <a:solidFill>
                <a:srgbClr val="0070C0"/>
              </a:solidFill>
              <a:latin typeface="Copperplate Gothic Bold" panose="020E0705020206020404" pitchFamily="34" charset="0"/>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190833"/>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
        <p:nvSpPr>
          <p:cNvPr id="2" name="Content Placeholder 1"/>
          <p:cNvSpPr>
            <a:spLocks noGrp="1"/>
          </p:cNvSpPr>
          <p:nvPr>
            <p:ph idx="1"/>
          </p:nvPr>
        </p:nvSpPr>
        <p:spPr>
          <a:xfrm>
            <a:off x="606459" y="1079503"/>
            <a:ext cx="11017092" cy="4939639"/>
          </a:xfrm>
        </p:spPr>
        <p:txBody>
          <a:bodyPr>
            <a:noAutofit/>
          </a:bodyPr>
          <a:lstStyle/>
          <a:p>
            <a:pPr algn="just">
              <a:spcBef>
                <a:spcPts val="1200"/>
              </a:spcBef>
            </a:pPr>
            <a:r>
              <a:rPr lang="en-GB" sz="2200" dirty="0" smtClean="0"/>
              <a:t>Lack of adequate Brick &amp; Mortar bank branches in rural areas</a:t>
            </a:r>
          </a:p>
          <a:p>
            <a:pPr algn="just">
              <a:spcBef>
                <a:spcPts val="1200"/>
              </a:spcBef>
            </a:pPr>
            <a:r>
              <a:rPr lang="en-GB" sz="2200" dirty="0"/>
              <a:t>Poor and rural sections may sometimes subscribe these financial services initially, but may not use them as active as others due to high distance between the bank and residence, poor infrastructure etc.</a:t>
            </a:r>
            <a:endParaRPr lang="en-GB" sz="2200" dirty="0" smtClean="0"/>
          </a:p>
          <a:p>
            <a:pPr algn="just">
              <a:spcBef>
                <a:spcPts val="1200"/>
              </a:spcBef>
            </a:pPr>
            <a:r>
              <a:rPr lang="en-GB" sz="2200" dirty="0" smtClean="0"/>
              <a:t>Business Correspondents (BCs) engaged by banks are working from their base bank branches without going to the remote villages </a:t>
            </a:r>
          </a:p>
          <a:p>
            <a:pPr algn="just">
              <a:spcBef>
                <a:spcPts val="1200"/>
              </a:spcBef>
            </a:pPr>
            <a:r>
              <a:rPr lang="en-GB" sz="2200" dirty="0" smtClean="0"/>
              <a:t>Financial </a:t>
            </a:r>
            <a:r>
              <a:rPr lang="en-GB" sz="2200" dirty="0"/>
              <a:t>services are used only by a section of the population, the excluded sections are rural, poor areas where it is difficult to provide these financial services which is mainly relying on informal sector (</a:t>
            </a:r>
            <a:r>
              <a:rPr lang="en-GB" sz="2200" dirty="0" smtClean="0"/>
              <a:t>moneylenders) etc.</a:t>
            </a:r>
          </a:p>
          <a:p>
            <a:pPr algn="just">
              <a:spcBef>
                <a:spcPts val="1200"/>
              </a:spcBef>
            </a:pPr>
            <a:r>
              <a:rPr lang="en-GB" sz="2200" dirty="0" smtClean="0"/>
              <a:t>Lack of Financial literacy among the people. </a:t>
            </a:r>
            <a:r>
              <a:rPr lang="en-GB" sz="2200" dirty="0"/>
              <a:t>Lack of basic education prevents the people to have an access from financial services</a:t>
            </a:r>
            <a:r>
              <a:rPr lang="en-GB" sz="2200" dirty="0" smtClean="0"/>
              <a:t>. Sometimes they may deposit their hard earn money in Chit funds</a:t>
            </a:r>
          </a:p>
          <a:p>
            <a:pPr algn="just">
              <a:spcBef>
                <a:spcPts val="1200"/>
              </a:spcBef>
            </a:pPr>
            <a:r>
              <a:rPr lang="en-GB" sz="2200" dirty="0" smtClean="0"/>
              <a:t>Non-availability of timely and adequate credit to farmers, small entrepreneurs and WSHGs </a:t>
            </a:r>
            <a:r>
              <a:rPr lang="en-GB" sz="2200" dirty="0"/>
              <a:t/>
            </a:r>
            <a:br>
              <a:rPr lang="en-GB" sz="2200" dirty="0"/>
            </a:br>
            <a:endParaRPr lang="en-IN" sz="2200" dirty="0"/>
          </a:p>
        </p:txBody>
      </p:sp>
    </p:spTree>
    <p:extLst>
      <p:ext uri="{BB962C8B-B14F-4D97-AF65-F5344CB8AC3E}">
        <p14:creationId xmlns:p14="http://schemas.microsoft.com/office/powerpoint/2010/main" val="2299479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859984" y="316724"/>
            <a:ext cx="11017090"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4800" b="1" cap="none" dirty="0" err="1" smtClean="0">
                <a:solidFill>
                  <a:prstClr val="black">
                    <a:lumMod val="95000"/>
                    <a:lumOff val="5000"/>
                  </a:prstClr>
                </a:solidFill>
                <a:latin typeface="Copperplate Gothic Bold" panose="020E0705020206020404" pitchFamily="34" charset="0"/>
              </a:rPr>
              <a:t>FinTech</a:t>
            </a:r>
            <a:endParaRPr lang="en-IN" sz="4400" b="1" cap="none" dirty="0">
              <a:solidFill>
                <a:srgbClr val="0070C0"/>
              </a:solidFill>
              <a:latin typeface="Copperplate Gothic Bold" panose="020E0705020206020404" pitchFamily="34" charset="0"/>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114633"/>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
        <p:nvSpPr>
          <p:cNvPr id="2" name="Content Placeholder 1"/>
          <p:cNvSpPr>
            <a:spLocks noGrp="1"/>
          </p:cNvSpPr>
          <p:nvPr>
            <p:ph idx="1"/>
          </p:nvPr>
        </p:nvSpPr>
        <p:spPr>
          <a:xfrm>
            <a:off x="606459" y="1412723"/>
            <a:ext cx="11017092" cy="5024815"/>
          </a:xfrm>
        </p:spPr>
        <p:txBody>
          <a:bodyPr>
            <a:normAutofit/>
          </a:bodyPr>
          <a:lstStyle/>
          <a:p>
            <a:pPr algn="just">
              <a:spcBef>
                <a:spcPts val="2400"/>
              </a:spcBef>
            </a:pPr>
            <a:r>
              <a:rPr lang="en-IN" sz="2400" dirty="0" err="1"/>
              <a:t>FinTech</a:t>
            </a:r>
            <a:r>
              <a:rPr lang="en-IN" sz="2400" dirty="0"/>
              <a:t> is an umbrella term coined in the recent past to denote technological innovation having a bearing on financial services</a:t>
            </a:r>
            <a:r>
              <a:rPr lang="en-IN" sz="2400" dirty="0" smtClean="0"/>
              <a:t>.</a:t>
            </a:r>
            <a:endParaRPr lang="en-IN" sz="2400" dirty="0"/>
          </a:p>
          <a:p>
            <a:pPr algn="just">
              <a:spcBef>
                <a:spcPts val="2400"/>
              </a:spcBef>
            </a:pPr>
            <a:r>
              <a:rPr lang="en-IN" sz="2400" dirty="0" err="1"/>
              <a:t>FinTech</a:t>
            </a:r>
            <a:r>
              <a:rPr lang="en-IN" sz="2400" dirty="0"/>
              <a:t> is technologically enabled financial innovation that could result in new business models, applications, processes or products with an associated material effect on financial markets </a:t>
            </a:r>
            <a:r>
              <a:rPr lang="en-IN" sz="2400" dirty="0" smtClean="0"/>
              <a:t>and institutions </a:t>
            </a:r>
            <a:r>
              <a:rPr lang="en-IN" sz="2400" dirty="0"/>
              <a:t>and the provision of financial services</a:t>
            </a:r>
            <a:r>
              <a:rPr lang="en-IN" sz="2400" dirty="0" smtClean="0"/>
              <a:t>”</a:t>
            </a:r>
            <a:endParaRPr lang="en-IN" sz="2400" dirty="0"/>
          </a:p>
          <a:p>
            <a:pPr algn="just">
              <a:spcBef>
                <a:spcPts val="2400"/>
              </a:spcBef>
            </a:pPr>
            <a:r>
              <a:rPr lang="en-IN" sz="2400" dirty="0" err="1"/>
              <a:t>FinTech</a:t>
            </a:r>
            <a:r>
              <a:rPr lang="en-IN" sz="2400" dirty="0"/>
              <a:t> innovations have the potential to deliver a range of benefits, in particular efficiency improvements and cost reductions. </a:t>
            </a:r>
            <a:endParaRPr lang="en-IN" sz="2400" dirty="0" smtClean="0"/>
          </a:p>
          <a:p>
            <a:pPr algn="just">
              <a:spcBef>
                <a:spcPts val="2400"/>
              </a:spcBef>
            </a:pPr>
            <a:r>
              <a:rPr lang="en-IN" sz="2400" dirty="0" smtClean="0"/>
              <a:t>Technological </a:t>
            </a:r>
            <a:r>
              <a:rPr lang="en-IN" sz="2400" dirty="0"/>
              <a:t>developments are also fundamentally changing the way people access financial services and increasing financial inclusion.</a:t>
            </a:r>
          </a:p>
          <a:p>
            <a:pPr algn="just">
              <a:spcBef>
                <a:spcPts val="2400"/>
              </a:spcBef>
            </a:pPr>
            <a:endParaRPr lang="en-IN" sz="2400" dirty="0"/>
          </a:p>
        </p:txBody>
      </p:sp>
      <p:cxnSp>
        <p:nvCxnSpPr>
          <p:cNvPr id="8" name="Straight Connector 7">
            <a:extLst>
              <a:ext uri="{FF2B5EF4-FFF2-40B4-BE49-F238E27FC236}">
                <a16:creationId xmlns="" xmlns:a16="http://schemas.microsoft.com/office/drawing/2014/main" id="{076AB023-5377-4326-BF78-68500BFAFB3A}"/>
              </a:ext>
            </a:extLst>
          </p:cNvPr>
          <p:cNvCxnSpPr>
            <a:cxnSpLocks/>
          </p:cNvCxnSpPr>
          <p:nvPr/>
        </p:nvCxnSpPr>
        <p:spPr>
          <a:xfrm>
            <a:off x="743764" y="8716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38433"/>
            <a:ext cx="823219" cy="844869"/>
          </a:xfrm>
          <a:prstGeom prst="rect">
            <a:avLst/>
          </a:prstGeom>
        </p:spPr>
      </p:pic>
    </p:spTree>
    <p:extLst>
      <p:ext uri="{BB962C8B-B14F-4D97-AF65-F5344CB8AC3E}">
        <p14:creationId xmlns:p14="http://schemas.microsoft.com/office/powerpoint/2010/main" val="147167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1" y="288371"/>
            <a:ext cx="11017092" cy="721279"/>
          </a:xfrm>
        </p:spPr>
        <p:txBody>
          <a:bodyPr>
            <a:normAutofit/>
          </a:bodyPr>
          <a:lstStyle/>
          <a:p>
            <a:r>
              <a:rPr lang="en-IN" sz="3600" b="1" dirty="0"/>
              <a:t>Why Financial Inclusion ?</a:t>
            </a:r>
          </a:p>
        </p:txBody>
      </p:sp>
      <p:sp>
        <p:nvSpPr>
          <p:cNvPr id="3" name="Content Placeholder 2"/>
          <p:cNvSpPr>
            <a:spLocks noGrp="1"/>
          </p:cNvSpPr>
          <p:nvPr>
            <p:ph idx="1"/>
          </p:nvPr>
        </p:nvSpPr>
        <p:spPr>
          <a:xfrm>
            <a:off x="612061" y="1162050"/>
            <a:ext cx="11017092" cy="5270425"/>
          </a:xfrm>
        </p:spPr>
        <p:txBody>
          <a:bodyPr>
            <a:normAutofit/>
          </a:bodyPr>
          <a:lstStyle/>
          <a:p>
            <a:pPr algn="just"/>
            <a:r>
              <a:rPr lang="en-US" sz="2400" dirty="0" smtClean="0"/>
              <a:t>Ensure </a:t>
            </a:r>
            <a:r>
              <a:rPr lang="en-US" sz="2400" dirty="0"/>
              <a:t>delivery of financial services </a:t>
            </a:r>
            <a:r>
              <a:rPr lang="en-US" sz="2400" dirty="0" smtClean="0"/>
              <a:t>- </a:t>
            </a:r>
            <a:r>
              <a:rPr lang="en-US" sz="2400" dirty="0"/>
              <a:t>bank accounts for savings and transactional </a:t>
            </a:r>
            <a:r>
              <a:rPr lang="en-US" sz="2400" dirty="0" smtClean="0"/>
              <a:t>purposes</a:t>
            </a:r>
            <a:r>
              <a:rPr lang="en-US" sz="2400" dirty="0"/>
              <a:t>, low cost credit for productive, personal and other purposes, financial advisory services, insurance facilities (life and non-life) </a:t>
            </a:r>
            <a:r>
              <a:rPr lang="en-US" sz="2400" dirty="0" smtClean="0"/>
              <a:t>etc.</a:t>
            </a:r>
          </a:p>
          <a:p>
            <a:pPr algn="just"/>
            <a:r>
              <a:rPr lang="en-US" sz="2400" dirty="0"/>
              <a:t>Financial inclusion broadens the resource base of the financial system by developing a culture of savings among large segment of rural population and plays its own role in the process of economic development. </a:t>
            </a:r>
            <a:endParaRPr lang="en-US" sz="2400" dirty="0" smtClean="0"/>
          </a:p>
          <a:p>
            <a:pPr algn="just"/>
            <a:r>
              <a:rPr lang="en-US" sz="2400" dirty="0" smtClean="0"/>
              <a:t>Further</a:t>
            </a:r>
            <a:r>
              <a:rPr lang="en-US" sz="2400" dirty="0"/>
              <a:t>, by bringing low income groups within the perimeter of formal banking sector; financial inclusion protects their financial wealth and other resources in exigent circumstances. </a:t>
            </a:r>
            <a:endParaRPr lang="en-US" sz="2400" dirty="0" smtClean="0"/>
          </a:p>
          <a:p>
            <a:pPr algn="just"/>
            <a:r>
              <a:rPr lang="en-US" sz="2400" dirty="0" smtClean="0"/>
              <a:t>Financial </a:t>
            </a:r>
            <a:r>
              <a:rPr lang="en-US" sz="2400" dirty="0"/>
              <a:t>inclusion also mitigates the exploitation of vulnerable sections by the usurious money lenders by facilitating easy access to formal credit. </a:t>
            </a:r>
            <a:endParaRPr lang="en-IN" sz="24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cxnSp>
        <p:nvCxnSpPr>
          <p:cNvPr id="5" name="Straight Connector 4">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 xmlns:a16="http://schemas.microsoft.com/office/drawing/2014/main" id="{D8B36E06-B914-494C-B15F-C8B64E1C98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7" name="Straight Connector 6">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 xmlns:a16="http://schemas.microsoft.com/office/drawing/2014/main" id="{0C14ACCB-895D-4A6F-9378-EC5BBD15C8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4163519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859984" y="328388"/>
            <a:ext cx="11017090"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3600" b="1" cap="none" dirty="0" smtClean="0">
                <a:solidFill>
                  <a:srgbClr val="0070C0"/>
                </a:solidFill>
              </a:rPr>
              <a:t>Types of </a:t>
            </a:r>
            <a:r>
              <a:rPr lang="en-GB" sz="3600" b="1" cap="none" dirty="0" err="1" smtClean="0">
                <a:solidFill>
                  <a:srgbClr val="0070C0"/>
                </a:solidFill>
              </a:rPr>
              <a:t>FinTech</a:t>
            </a:r>
            <a:r>
              <a:rPr lang="en-GB" sz="3600" b="1" cap="none" dirty="0" smtClean="0">
                <a:solidFill>
                  <a:srgbClr val="0070C0"/>
                </a:solidFill>
              </a:rPr>
              <a:t> Products in India</a:t>
            </a:r>
            <a:endParaRPr lang="en-IN" sz="3600" b="1" cap="none" dirty="0">
              <a:solidFill>
                <a:srgbClr val="0070C0"/>
              </a:solidFill>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114633"/>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pic>
        <p:nvPicPr>
          <p:cNvPr id="8" name="Picture 7"/>
          <p:cNvPicPr/>
          <p:nvPr/>
        </p:nvPicPr>
        <p:blipFill rotWithShape="1">
          <a:blip r:embed="rId4"/>
          <a:srcRect l="20400" t="44268" r="17840" b="26171"/>
          <a:stretch/>
        </p:blipFill>
        <p:spPr bwMode="auto">
          <a:xfrm>
            <a:off x="859984" y="1676400"/>
            <a:ext cx="10763567" cy="4133849"/>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3981405" y="1271644"/>
            <a:ext cx="4267200" cy="461665"/>
          </a:xfrm>
          <a:prstGeom prst="rect">
            <a:avLst/>
          </a:prstGeom>
          <a:noFill/>
        </p:spPr>
        <p:txBody>
          <a:bodyPr wrap="square" rtlCol="0">
            <a:spAutoFit/>
          </a:bodyPr>
          <a:lstStyle/>
          <a:p>
            <a:pPr algn="ctr"/>
            <a:r>
              <a:rPr lang="en-GB" sz="2400" dirty="0" err="1" smtClean="0">
                <a:ln w="9525">
                  <a:solidFill>
                    <a:schemeClr val="tx1"/>
                  </a:solidFill>
                </a:ln>
                <a:solidFill>
                  <a:schemeClr val="accent1">
                    <a:lumMod val="60000"/>
                    <a:lumOff val="40000"/>
                  </a:schemeClr>
                </a:solidFill>
              </a:rPr>
              <a:t>FinTech</a:t>
            </a:r>
            <a:r>
              <a:rPr lang="en-GB" sz="2400" dirty="0" smtClean="0">
                <a:ln w="9525">
                  <a:solidFill>
                    <a:schemeClr val="tx1"/>
                  </a:solidFill>
                </a:ln>
                <a:solidFill>
                  <a:schemeClr val="accent1">
                    <a:lumMod val="60000"/>
                    <a:lumOff val="40000"/>
                  </a:schemeClr>
                </a:solidFill>
              </a:rPr>
              <a:t> Industries in </a:t>
            </a:r>
            <a:r>
              <a:rPr lang="en-GB" sz="2400" b="1" dirty="0" smtClean="0">
                <a:ln w="12700">
                  <a:solidFill>
                    <a:schemeClr val="tx1"/>
                  </a:solidFill>
                </a:ln>
                <a:solidFill>
                  <a:schemeClr val="accent1">
                    <a:lumMod val="60000"/>
                    <a:lumOff val="40000"/>
                  </a:schemeClr>
                </a:solidFill>
              </a:rPr>
              <a:t>India</a:t>
            </a:r>
            <a:endParaRPr lang="en-IN" sz="2400" b="1" dirty="0">
              <a:ln w="12700">
                <a:solidFill>
                  <a:schemeClr val="tx1"/>
                </a:solidFill>
              </a:ln>
              <a:solidFill>
                <a:schemeClr val="accent1">
                  <a:lumMod val="60000"/>
                  <a:lumOff val="40000"/>
                </a:schemeClr>
              </a:solidFill>
            </a:endParaRPr>
          </a:p>
        </p:txBody>
      </p:sp>
    </p:spTree>
    <p:extLst>
      <p:ext uri="{BB962C8B-B14F-4D97-AF65-F5344CB8AC3E}">
        <p14:creationId xmlns:p14="http://schemas.microsoft.com/office/powerpoint/2010/main" val="1231361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1582" y="95169"/>
            <a:ext cx="10558046" cy="687177"/>
          </a:xfrm>
        </p:spPr>
        <p:txBody>
          <a:bodyPr/>
          <a:lstStyle/>
          <a:p>
            <a:pPr algn="ctr"/>
            <a:r>
              <a:rPr lang="en-IN" dirty="0" smtClean="0">
                <a:solidFill>
                  <a:srgbClr val="002060"/>
                </a:solidFill>
                <a:latin typeface="Georgia" panose="02040502050405020303" pitchFamily="18" charset="0"/>
              </a:rPr>
              <a:t>Digital Payments using </a:t>
            </a:r>
            <a:r>
              <a:rPr lang="en-IN" dirty="0" err="1" smtClean="0">
                <a:solidFill>
                  <a:srgbClr val="002060"/>
                </a:solidFill>
                <a:latin typeface="Georgia" panose="02040502050405020303" pitchFamily="18" charset="0"/>
              </a:rPr>
              <a:t>FinTech</a:t>
            </a:r>
            <a:endParaRPr lang="en-IN" dirty="0">
              <a:solidFill>
                <a:srgbClr val="002060"/>
              </a:solidFill>
              <a:latin typeface="Georgia" panose="02040502050405020303" pitchFamily="18" charset="0"/>
            </a:endParaRPr>
          </a:p>
        </p:txBody>
      </p:sp>
      <p:sp>
        <p:nvSpPr>
          <p:cNvPr id="4" name="Content Placeholder 3"/>
          <p:cNvSpPr>
            <a:spLocks noGrp="1"/>
          </p:cNvSpPr>
          <p:nvPr>
            <p:ph idx="1"/>
          </p:nvPr>
        </p:nvSpPr>
        <p:spPr>
          <a:xfrm>
            <a:off x="224205" y="791315"/>
            <a:ext cx="9249137" cy="2849746"/>
          </a:xfrm>
        </p:spPr>
        <p:txBody>
          <a:bodyPr>
            <a:normAutofit/>
          </a:bodyPr>
          <a:lstStyle/>
          <a:p>
            <a:pPr algn="just" defTabSz="699545"/>
            <a:r>
              <a:rPr lang="en-US" sz="1900" dirty="0"/>
              <a:t>Digital payments are those payments in which the payer and the payee both use electronic modes to send and receive money.</a:t>
            </a:r>
            <a:endParaRPr lang="en-IN" sz="1900" dirty="0"/>
          </a:p>
        </p:txBody>
      </p:sp>
      <p:pic>
        <p:nvPicPr>
          <p:cNvPr id="9" name="Picture 8"/>
          <p:cNvPicPr/>
          <p:nvPr/>
        </p:nvPicPr>
        <p:blipFill>
          <a:blip r:embed="rId2" cstate="print">
            <a:clrChange>
              <a:clrFrom>
                <a:srgbClr val="F7FCFF"/>
              </a:clrFrom>
              <a:clrTo>
                <a:srgbClr val="F7FCFF">
                  <a:alpha val="0"/>
                </a:srgbClr>
              </a:clrTo>
            </a:clrChange>
            <a:extLst>
              <a:ext uri="{28A0092B-C50C-407E-A947-70E740481C1C}">
                <a14:useLocalDpi xmlns:a14="http://schemas.microsoft.com/office/drawing/2010/main" val="0"/>
              </a:ext>
            </a:extLst>
          </a:blip>
          <a:stretch>
            <a:fillRect/>
          </a:stretch>
        </p:blipFill>
        <p:spPr>
          <a:xfrm>
            <a:off x="9473342" y="702643"/>
            <a:ext cx="2543673" cy="1117225"/>
          </a:xfrm>
          <a:prstGeom prst="rect">
            <a:avLst/>
          </a:prstGeom>
        </p:spPr>
      </p:pic>
      <p:sp>
        <p:nvSpPr>
          <p:cNvPr id="8" name="Rectangle 7"/>
          <p:cNvSpPr/>
          <p:nvPr/>
        </p:nvSpPr>
        <p:spPr>
          <a:xfrm>
            <a:off x="224201" y="1311418"/>
            <a:ext cx="6120607" cy="2337115"/>
          </a:xfrm>
          <a:prstGeom prst="rect">
            <a:avLst/>
          </a:prstGeom>
        </p:spPr>
        <p:txBody>
          <a:bodyPr lIns="124364" tIns="62183" rIns="124364" bIns="62183">
            <a:spAutoFit/>
          </a:bodyPr>
          <a:lstStyle/>
          <a:p>
            <a:pPr algn="just" defTabSz="932727">
              <a:lnSpc>
                <a:spcPct val="132000"/>
              </a:lnSpc>
            </a:pPr>
            <a:r>
              <a:rPr lang="en-US" sz="1900" b="1" dirty="0">
                <a:solidFill>
                  <a:srgbClr val="5B9BD5"/>
                </a:solidFill>
                <a:ea typeface="Arial" panose="020B0604020202020204" pitchFamily="34" charset="0"/>
              </a:rPr>
              <a:t>Advantages of Digital Payments</a:t>
            </a:r>
            <a:endParaRPr lang="en-IN" sz="1900" dirty="0">
              <a:solidFill>
                <a:prstClr val="black"/>
              </a:solidFill>
              <a:ea typeface="Times New Roman" panose="02020603050405020304" pitchFamily="18" charset="0"/>
            </a:endParaRPr>
          </a:p>
          <a:p>
            <a:pPr marL="466364" indent="-466364" defTabSz="932727">
              <a:buFont typeface="Wingdings" panose="05000000000000000000" pitchFamily="2" charset="2"/>
              <a:buChar char="v"/>
              <a:tabLst>
                <a:tab pos="245273" algn="l"/>
              </a:tabLst>
            </a:pPr>
            <a:r>
              <a:rPr lang="en-US" sz="1900" dirty="0">
                <a:solidFill>
                  <a:prstClr val="black"/>
                </a:solidFill>
                <a:ea typeface="Arial" panose="020B0604020202020204" pitchFamily="34" charset="0"/>
              </a:rPr>
              <a:t>Fast, Easy and Convenient.</a:t>
            </a:r>
            <a:endParaRPr lang="en-IN" sz="1900" dirty="0">
              <a:solidFill>
                <a:prstClr val="black"/>
              </a:solidFill>
              <a:ea typeface="Times New Roman" panose="02020603050405020304" pitchFamily="18" charset="0"/>
            </a:endParaRPr>
          </a:p>
          <a:p>
            <a:pPr marL="466364" indent="-466364" defTabSz="932727">
              <a:buFont typeface="Wingdings" panose="05000000000000000000" pitchFamily="2" charset="2"/>
              <a:buChar char="v"/>
              <a:tabLst>
                <a:tab pos="245273" algn="l"/>
              </a:tabLst>
            </a:pPr>
            <a:r>
              <a:rPr lang="en-US" sz="1900" dirty="0">
                <a:solidFill>
                  <a:prstClr val="black"/>
                </a:solidFill>
                <a:ea typeface="Arial" panose="020B0604020202020204" pitchFamily="34" charset="0"/>
              </a:rPr>
              <a:t>Economical and less transaction fee.</a:t>
            </a:r>
            <a:endParaRPr lang="en-IN" sz="1900" dirty="0">
              <a:solidFill>
                <a:prstClr val="black"/>
              </a:solidFill>
              <a:ea typeface="Times New Roman" panose="02020603050405020304" pitchFamily="18" charset="0"/>
            </a:endParaRPr>
          </a:p>
          <a:p>
            <a:pPr marL="466364" indent="-466364" defTabSz="932727">
              <a:buFont typeface="Wingdings" panose="05000000000000000000" pitchFamily="2" charset="2"/>
              <a:buChar char="v"/>
              <a:tabLst>
                <a:tab pos="245273" algn="l"/>
              </a:tabLst>
            </a:pPr>
            <a:r>
              <a:rPr lang="en-US" sz="1900" dirty="0">
                <a:solidFill>
                  <a:prstClr val="black"/>
                </a:solidFill>
                <a:ea typeface="Arial" panose="020B0604020202020204" pitchFamily="34" charset="0"/>
              </a:rPr>
              <a:t>Provides a digital record of transactions that customers can track.</a:t>
            </a:r>
            <a:endParaRPr lang="en-IN" sz="1900" dirty="0">
              <a:solidFill>
                <a:prstClr val="black"/>
              </a:solidFill>
              <a:ea typeface="Times New Roman" panose="02020603050405020304" pitchFamily="18" charset="0"/>
            </a:endParaRPr>
          </a:p>
          <a:p>
            <a:pPr marL="466364" indent="-466364" defTabSz="932727">
              <a:buFont typeface="Wingdings" panose="05000000000000000000" pitchFamily="2" charset="2"/>
              <a:buChar char="v"/>
              <a:tabLst>
                <a:tab pos="245273" algn="l"/>
              </a:tabLst>
            </a:pPr>
            <a:r>
              <a:rPr lang="en-US" sz="1900" dirty="0">
                <a:solidFill>
                  <a:prstClr val="black"/>
                </a:solidFill>
                <a:ea typeface="Arial" panose="020B0604020202020204" pitchFamily="34" charset="0"/>
              </a:rPr>
              <a:t>Gives a one stop solution for any type of payments.</a:t>
            </a:r>
            <a:endParaRPr lang="en-IN" sz="1900" dirty="0">
              <a:solidFill>
                <a:prstClr val="black"/>
              </a:solidFill>
              <a:ea typeface="Times New Roman" panose="02020603050405020304" pitchFamily="18" charset="0"/>
            </a:endParaRPr>
          </a:p>
          <a:p>
            <a:pPr marL="466364" indent="-466364" defTabSz="932727">
              <a:buFont typeface="Wingdings" panose="05000000000000000000" pitchFamily="2" charset="2"/>
              <a:buChar char="v"/>
              <a:tabLst>
                <a:tab pos="245273" algn="l"/>
              </a:tabLst>
            </a:pPr>
            <a:r>
              <a:rPr lang="en-US" sz="1900" dirty="0">
                <a:solidFill>
                  <a:prstClr val="black"/>
                </a:solidFill>
                <a:ea typeface="Arial" panose="020B0604020202020204" pitchFamily="34" charset="0"/>
              </a:rPr>
              <a:t>Helps in keeping a control on black money</a:t>
            </a:r>
            <a:r>
              <a:rPr lang="en-US" sz="1900" dirty="0">
                <a:solidFill>
                  <a:prstClr val="black"/>
                </a:solidFill>
                <a:latin typeface="Arial" panose="020B0604020202020204" pitchFamily="34" charset="0"/>
                <a:ea typeface="Arial" panose="020B0604020202020204" pitchFamily="34" charset="0"/>
              </a:rPr>
              <a:t>.</a:t>
            </a:r>
            <a:endParaRPr lang="en-IN" dirty="0">
              <a:solidFill>
                <a:prstClr val="black"/>
              </a:solidFill>
              <a:latin typeface="Times New Roman" panose="02020603050405020304" pitchFamily="18" charset="0"/>
              <a:ea typeface="Times New Roman" panose="02020603050405020304" pitchFamily="18" charset="0"/>
            </a:endParaRPr>
          </a:p>
        </p:txBody>
      </p:sp>
      <p:graphicFrame>
        <p:nvGraphicFramePr>
          <p:cNvPr id="10" name="Table 9"/>
          <p:cNvGraphicFramePr>
            <a:graphicFrameLocks noGrp="1"/>
          </p:cNvGraphicFramePr>
          <p:nvPr>
            <p:extLst/>
          </p:nvPr>
        </p:nvGraphicFramePr>
        <p:xfrm>
          <a:off x="6344808" y="1903546"/>
          <a:ext cx="5672204" cy="4619708"/>
        </p:xfrm>
        <a:graphic>
          <a:graphicData uri="http://schemas.openxmlformats.org/drawingml/2006/table">
            <a:tbl>
              <a:tblPr firstRow="1" firstCol="1" bandRow="1">
                <a:tableStyleId>{46F890A9-2807-4EBB-B81D-B2AA78EC7F39}</a:tableStyleId>
              </a:tblPr>
              <a:tblGrid>
                <a:gridCol w="2751507">
                  <a:extLst>
                    <a:ext uri="{9D8B030D-6E8A-4147-A177-3AD203B41FA5}">
                      <a16:colId xmlns:a16="http://schemas.microsoft.com/office/drawing/2014/main" xmlns="" val="1205544297"/>
                    </a:ext>
                  </a:extLst>
                </a:gridCol>
                <a:gridCol w="2920697">
                  <a:extLst>
                    <a:ext uri="{9D8B030D-6E8A-4147-A177-3AD203B41FA5}">
                      <a16:colId xmlns:a16="http://schemas.microsoft.com/office/drawing/2014/main" xmlns="" val="1163987505"/>
                    </a:ext>
                  </a:extLst>
                </a:gridCol>
              </a:tblGrid>
              <a:tr h="263612">
                <a:tc>
                  <a:txBody>
                    <a:bodyPr/>
                    <a:lstStyle/>
                    <a:p>
                      <a:pPr algn="ctr">
                        <a:lnSpc>
                          <a:spcPct val="132000"/>
                        </a:lnSpc>
                        <a:spcAft>
                          <a:spcPts val="0"/>
                        </a:spcAft>
                      </a:pPr>
                      <a:r>
                        <a:rPr lang="en-US" sz="1300">
                          <a:effectLst/>
                        </a:rPr>
                        <a:t>Do’s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tc>
                  <a:txBody>
                    <a:bodyPr/>
                    <a:lstStyle/>
                    <a:p>
                      <a:pPr algn="ctr">
                        <a:lnSpc>
                          <a:spcPct val="132000"/>
                        </a:lnSpc>
                        <a:spcAft>
                          <a:spcPts val="0"/>
                        </a:spcAft>
                      </a:pPr>
                      <a:r>
                        <a:rPr lang="en-US" sz="1300">
                          <a:effectLst/>
                        </a:rPr>
                        <a:t>Don’ts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extLst>
                  <a:ext uri="{0D108BD9-81ED-4DB2-BD59-A6C34878D82A}">
                    <a16:rowId xmlns:a16="http://schemas.microsoft.com/office/drawing/2014/main" xmlns="" val="2414404006"/>
                  </a:ext>
                </a:extLst>
              </a:tr>
              <a:tr h="1269185">
                <a:tc>
                  <a:txBody>
                    <a:bodyPr/>
                    <a:lstStyle/>
                    <a:p>
                      <a:pPr algn="just">
                        <a:lnSpc>
                          <a:spcPct val="132000"/>
                        </a:lnSpc>
                        <a:spcAft>
                          <a:spcPts val="0"/>
                        </a:spcAft>
                      </a:pPr>
                      <a:r>
                        <a:rPr lang="en-US" sz="1300" b="0" dirty="0">
                          <a:effectLst/>
                        </a:rPr>
                        <a:t>Use password for your Mobile and Computer so that no one else can access your systems.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tc>
                  <a:txBody>
                    <a:bodyPr/>
                    <a:lstStyle/>
                    <a:p>
                      <a:pPr algn="just">
                        <a:lnSpc>
                          <a:spcPct val="132000"/>
                        </a:lnSpc>
                        <a:spcAft>
                          <a:spcPts val="0"/>
                        </a:spcAft>
                      </a:pPr>
                      <a:r>
                        <a:rPr lang="en-US" sz="1300">
                          <a:effectLst/>
                        </a:rPr>
                        <a:t>Never save your mobile banking login and password on the phone. Either memorize it or write it down somewhere else.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extLst>
                  <a:ext uri="{0D108BD9-81ED-4DB2-BD59-A6C34878D82A}">
                    <a16:rowId xmlns:a16="http://schemas.microsoft.com/office/drawing/2014/main" xmlns="" val="2339643769"/>
                  </a:ext>
                </a:extLst>
              </a:tr>
              <a:tr h="761512">
                <a:tc>
                  <a:txBody>
                    <a:bodyPr/>
                    <a:lstStyle/>
                    <a:p>
                      <a:pPr algn="just">
                        <a:lnSpc>
                          <a:spcPct val="132000"/>
                        </a:lnSpc>
                        <a:spcAft>
                          <a:spcPts val="0"/>
                        </a:spcAft>
                      </a:pPr>
                      <a:r>
                        <a:rPr lang="en-US" sz="1300" b="0" dirty="0">
                          <a:effectLst/>
                        </a:rPr>
                        <a:t>Always visit your bank’s secured internet Banking site regularly</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tc>
                  <a:txBody>
                    <a:bodyPr/>
                    <a:lstStyle/>
                    <a:p>
                      <a:pPr algn="just">
                        <a:lnSpc>
                          <a:spcPct val="132000"/>
                        </a:lnSpc>
                        <a:spcAft>
                          <a:spcPts val="0"/>
                        </a:spcAft>
                      </a:pPr>
                      <a:r>
                        <a:rPr lang="en-US" sz="1300" dirty="0">
                          <a:effectLst/>
                        </a:rPr>
                        <a:t>Never Leave your handset unattended and logged into a mobile banking app.</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extLst>
                  <a:ext uri="{0D108BD9-81ED-4DB2-BD59-A6C34878D82A}">
                    <a16:rowId xmlns:a16="http://schemas.microsoft.com/office/drawing/2014/main" xmlns="" val="3720856941"/>
                  </a:ext>
                </a:extLst>
              </a:tr>
              <a:tr h="1015349">
                <a:tc>
                  <a:txBody>
                    <a:bodyPr/>
                    <a:lstStyle/>
                    <a:p>
                      <a:pPr algn="just">
                        <a:lnSpc>
                          <a:spcPct val="132000"/>
                        </a:lnSpc>
                        <a:spcAft>
                          <a:spcPts val="0"/>
                        </a:spcAft>
                      </a:pPr>
                      <a:r>
                        <a:rPr lang="en-US" sz="1300" b="0" dirty="0">
                          <a:effectLst/>
                        </a:rPr>
                        <a:t>Log out of your internet banking immediately after you have completed your transaction</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tc>
                  <a:txBody>
                    <a:bodyPr/>
                    <a:lstStyle/>
                    <a:p>
                      <a:pPr algn="just">
                        <a:lnSpc>
                          <a:spcPct val="132000"/>
                        </a:lnSpc>
                        <a:spcAft>
                          <a:spcPts val="0"/>
                        </a:spcAft>
                      </a:pPr>
                      <a:r>
                        <a:rPr lang="en-US" sz="1300">
                          <a:effectLst/>
                        </a:rPr>
                        <a:t>Never leave your phone un-attended while carrying out financial transactions through mobile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extLst>
                  <a:ext uri="{0D108BD9-81ED-4DB2-BD59-A6C34878D82A}">
                    <a16:rowId xmlns:a16="http://schemas.microsoft.com/office/drawing/2014/main" xmlns="" val="1727249536"/>
                  </a:ext>
                </a:extLst>
              </a:tr>
              <a:tr h="1310050">
                <a:tc>
                  <a:txBody>
                    <a:bodyPr/>
                    <a:lstStyle/>
                    <a:p>
                      <a:pPr algn="just">
                        <a:lnSpc>
                          <a:spcPct val="132000"/>
                        </a:lnSpc>
                        <a:spcAft>
                          <a:spcPts val="0"/>
                        </a:spcAft>
                      </a:pPr>
                      <a:r>
                        <a:rPr lang="en-US" sz="1300" b="0" dirty="0">
                          <a:effectLst/>
                        </a:rPr>
                        <a:t>If you suspect unauthorized transactions in your account, report it to your bank immediately</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tc>
                  <a:txBody>
                    <a:bodyPr/>
                    <a:lstStyle/>
                    <a:p>
                      <a:pPr algn="just">
                        <a:lnSpc>
                          <a:spcPct val="132000"/>
                        </a:lnSpc>
                        <a:spcAft>
                          <a:spcPts val="0"/>
                        </a:spcAft>
                      </a:pPr>
                      <a:r>
                        <a:rPr lang="en-US" sz="1300" dirty="0">
                          <a:effectLst/>
                        </a:rPr>
                        <a:t>Never download apps from untrustworthy and dubious sources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1808" marR="81808" marT="0" marB="0" anchor="ctr"/>
                </a:tc>
                <a:extLst>
                  <a:ext uri="{0D108BD9-81ED-4DB2-BD59-A6C34878D82A}">
                    <a16:rowId xmlns:a16="http://schemas.microsoft.com/office/drawing/2014/main" xmlns="" val="2448083257"/>
                  </a:ext>
                </a:extLst>
              </a:tr>
            </a:tbl>
          </a:graphicData>
        </a:graphic>
      </p:graphicFrame>
      <p:sp>
        <p:nvSpPr>
          <p:cNvPr id="12" name="Rectangle 11"/>
          <p:cNvSpPr/>
          <p:nvPr/>
        </p:nvSpPr>
        <p:spPr>
          <a:xfrm>
            <a:off x="224193" y="3604177"/>
            <a:ext cx="5992213" cy="2897268"/>
          </a:xfrm>
          <a:prstGeom prst="rect">
            <a:avLst/>
          </a:prstGeom>
          <a:solidFill>
            <a:schemeClr val="bg1">
              <a:lumMod val="75000"/>
            </a:schemeClr>
          </a:solidFill>
        </p:spPr>
        <p:txBody>
          <a:bodyPr wrap="square" lIns="124364" tIns="62183" rIns="124364" bIns="62183">
            <a:spAutoFit/>
          </a:bodyPr>
          <a:lstStyle/>
          <a:p>
            <a:pPr algn="just" defTabSz="932727">
              <a:lnSpc>
                <a:spcPct val="132000"/>
              </a:lnSpc>
            </a:pPr>
            <a:r>
              <a:rPr lang="en-IN" sz="1900" b="1" dirty="0">
                <a:solidFill>
                  <a:srgbClr val="5B9BD5"/>
                </a:solidFill>
                <a:ea typeface="Arial" panose="020B0604020202020204" pitchFamily="34" charset="0"/>
              </a:rPr>
              <a:t>Digital Payment Methods</a:t>
            </a:r>
          </a:p>
          <a:p>
            <a:pPr marL="466364" indent="-466364" defTabSz="932727">
              <a:buFont typeface="Wingdings" panose="05000000000000000000" pitchFamily="2" charset="2"/>
              <a:buChar char="v"/>
              <a:tabLst>
                <a:tab pos="245273" algn="l"/>
              </a:tabLst>
            </a:pPr>
            <a:r>
              <a:rPr lang="en-US" sz="1900" dirty="0">
                <a:solidFill>
                  <a:prstClr val="black"/>
                </a:solidFill>
                <a:ea typeface="Arial" panose="020B0604020202020204" pitchFamily="34" charset="0"/>
              </a:rPr>
              <a:t>Banking cards</a:t>
            </a:r>
          </a:p>
          <a:p>
            <a:pPr marL="466364" indent="-466364" defTabSz="932727">
              <a:buFont typeface="Wingdings" panose="05000000000000000000" pitchFamily="2" charset="2"/>
              <a:buChar char="v"/>
              <a:tabLst>
                <a:tab pos="245273" algn="l"/>
              </a:tabLst>
            </a:pPr>
            <a:r>
              <a:rPr lang="en-US" sz="1900" dirty="0">
                <a:solidFill>
                  <a:prstClr val="black"/>
                </a:solidFill>
                <a:ea typeface="Times New Roman" panose="02020603050405020304" pitchFamily="18" charset="0"/>
              </a:rPr>
              <a:t>Bank prepaid cards</a:t>
            </a:r>
          </a:p>
          <a:p>
            <a:pPr marL="466364" indent="-466364" defTabSz="932727">
              <a:buFont typeface="Wingdings" panose="05000000000000000000" pitchFamily="2" charset="2"/>
              <a:buChar char="v"/>
              <a:tabLst>
                <a:tab pos="245273" algn="l"/>
              </a:tabLst>
            </a:pPr>
            <a:r>
              <a:rPr lang="en-US" sz="1900" dirty="0">
                <a:solidFill>
                  <a:prstClr val="black"/>
                </a:solidFill>
                <a:ea typeface="Times New Roman" panose="02020603050405020304" pitchFamily="18" charset="0"/>
              </a:rPr>
              <a:t>Internet banking, mobile banking</a:t>
            </a:r>
          </a:p>
          <a:p>
            <a:pPr marL="466364" indent="-466364" defTabSz="932727">
              <a:buFont typeface="Wingdings" panose="05000000000000000000" pitchFamily="2" charset="2"/>
              <a:buChar char="v"/>
              <a:tabLst>
                <a:tab pos="245273" algn="l"/>
              </a:tabLst>
            </a:pPr>
            <a:r>
              <a:rPr lang="en-US" sz="1900" dirty="0">
                <a:solidFill>
                  <a:prstClr val="black"/>
                </a:solidFill>
                <a:ea typeface="Times New Roman" panose="02020603050405020304" pitchFamily="18" charset="0"/>
              </a:rPr>
              <a:t>Point of </a:t>
            </a:r>
            <a:r>
              <a:rPr lang="en-US" sz="1900" dirty="0" smtClean="0">
                <a:solidFill>
                  <a:prstClr val="black"/>
                </a:solidFill>
                <a:ea typeface="Times New Roman" panose="02020603050405020304" pitchFamily="18" charset="0"/>
              </a:rPr>
              <a:t>sale (POS) , </a:t>
            </a:r>
            <a:r>
              <a:rPr lang="en-US" sz="1900" dirty="0">
                <a:solidFill>
                  <a:prstClr val="black"/>
                </a:solidFill>
                <a:ea typeface="Times New Roman" panose="02020603050405020304" pitchFamily="18" charset="0"/>
              </a:rPr>
              <a:t>Micro ATMs</a:t>
            </a:r>
          </a:p>
          <a:p>
            <a:pPr marL="466364" indent="-466364" defTabSz="932727">
              <a:buFont typeface="Wingdings" panose="05000000000000000000" pitchFamily="2" charset="2"/>
              <a:buChar char="v"/>
              <a:tabLst>
                <a:tab pos="245273" algn="l"/>
              </a:tabLst>
            </a:pPr>
            <a:r>
              <a:rPr lang="en-US" dirty="0">
                <a:solidFill>
                  <a:prstClr val="black"/>
                </a:solidFill>
              </a:rPr>
              <a:t>Unstructured Supplementary Service Data (USSD)</a:t>
            </a:r>
          </a:p>
          <a:p>
            <a:pPr marL="466364" indent="-466364" defTabSz="932727">
              <a:buFont typeface="Wingdings" panose="05000000000000000000" pitchFamily="2" charset="2"/>
              <a:buChar char="v"/>
              <a:tabLst>
                <a:tab pos="245273" algn="l"/>
              </a:tabLst>
            </a:pPr>
            <a:r>
              <a:rPr lang="en-US" dirty="0" err="1">
                <a:solidFill>
                  <a:prstClr val="black"/>
                </a:solidFill>
              </a:rPr>
              <a:t>Aadhaar</a:t>
            </a:r>
            <a:r>
              <a:rPr lang="en-US" dirty="0">
                <a:solidFill>
                  <a:prstClr val="black"/>
                </a:solidFill>
              </a:rPr>
              <a:t> Enabled Payment System (AEPS</a:t>
            </a:r>
          </a:p>
          <a:p>
            <a:pPr marL="466364" indent="-466364" defTabSz="932727">
              <a:buFont typeface="Wingdings" panose="05000000000000000000" pitchFamily="2" charset="2"/>
              <a:buChar char="v"/>
              <a:tabLst>
                <a:tab pos="245273" algn="l"/>
              </a:tabLst>
            </a:pPr>
            <a:r>
              <a:rPr lang="en-US" dirty="0">
                <a:solidFill>
                  <a:prstClr val="black"/>
                </a:solidFill>
              </a:rPr>
              <a:t>Mobile wallets</a:t>
            </a:r>
          </a:p>
          <a:p>
            <a:pPr marL="466364" indent="-466364" defTabSz="932727">
              <a:buFont typeface="Wingdings" panose="05000000000000000000" pitchFamily="2" charset="2"/>
              <a:buChar char="v"/>
              <a:tabLst>
                <a:tab pos="245273" algn="l"/>
              </a:tabLst>
            </a:pPr>
            <a:r>
              <a:rPr lang="en-US" dirty="0">
                <a:solidFill>
                  <a:prstClr val="black"/>
                </a:solidFill>
              </a:rPr>
              <a:t>Unified Payment Interface (UPI)</a:t>
            </a:r>
            <a:endParaRPr lang="en-US" sz="1900" dirty="0">
              <a:solidFill>
                <a:prstClr val="black"/>
              </a:solidFill>
              <a:ea typeface="Times New Roman" panose="02020603050405020304" pitchFamily="18" charset="0"/>
            </a:endParaRPr>
          </a:p>
        </p:txBody>
      </p:sp>
      <p:cxnSp>
        <p:nvCxnSpPr>
          <p:cNvPr id="11" name="Straight Connector 10">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18" name="Straight Connector 17">
            <a:extLst>
              <a:ext uri="{FF2B5EF4-FFF2-40B4-BE49-F238E27FC236}">
                <a16:creationId xmlns="" xmlns:a16="http://schemas.microsoft.com/office/drawing/2014/main" id="{076AB023-5377-4326-BF78-68500BFAFB3A}"/>
              </a:ext>
            </a:extLst>
          </p:cNvPr>
          <p:cNvCxnSpPr>
            <a:cxnSpLocks/>
          </p:cNvCxnSpPr>
          <p:nvPr/>
        </p:nvCxnSpPr>
        <p:spPr>
          <a:xfrm>
            <a:off x="710406" y="702643"/>
            <a:ext cx="10896600" cy="1"/>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377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859984" y="272807"/>
            <a:ext cx="11017090"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3600" cap="none" dirty="0" smtClean="0">
                <a:solidFill>
                  <a:prstClr val="black">
                    <a:lumMod val="95000"/>
                    <a:lumOff val="5000"/>
                  </a:prstClr>
                </a:solidFill>
                <a:latin typeface="Copperplate Gothic Bold" panose="020E0705020206020404" pitchFamily="34" charset="0"/>
              </a:rPr>
              <a:t>Role of </a:t>
            </a:r>
            <a:r>
              <a:rPr lang="en-GB" sz="3600" cap="none" dirty="0" err="1" smtClean="0">
                <a:solidFill>
                  <a:prstClr val="black">
                    <a:lumMod val="95000"/>
                    <a:lumOff val="5000"/>
                  </a:prstClr>
                </a:solidFill>
                <a:latin typeface="Copperplate Gothic Bold" panose="020E0705020206020404" pitchFamily="34" charset="0"/>
              </a:rPr>
              <a:t>FinTech</a:t>
            </a:r>
            <a:endParaRPr lang="en-IN" sz="3213" b="1" cap="none" dirty="0">
              <a:solidFill>
                <a:srgbClr val="0070C0"/>
              </a:solidFill>
              <a:latin typeface="Copperplate Gothic Bold" panose="020E0705020206020404" pitchFamily="34" charset="0"/>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190833"/>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
        <p:nvSpPr>
          <p:cNvPr id="2" name="Content Placeholder 1"/>
          <p:cNvSpPr>
            <a:spLocks noGrp="1"/>
          </p:cNvSpPr>
          <p:nvPr>
            <p:ph idx="1"/>
          </p:nvPr>
        </p:nvSpPr>
        <p:spPr>
          <a:xfrm>
            <a:off x="606459" y="1390650"/>
            <a:ext cx="11017092" cy="4836687"/>
          </a:xfrm>
        </p:spPr>
        <p:txBody>
          <a:bodyPr>
            <a:normAutofit/>
          </a:bodyPr>
          <a:lstStyle/>
          <a:p>
            <a:pPr algn="just">
              <a:spcBef>
                <a:spcPts val="2400"/>
              </a:spcBef>
            </a:pPr>
            <a:r>
              <a:rPr lang="en-IN" sz="2400" dirty="0" err="1"/>
              <a:t>Fintech</a:t>
            </a:r>
            <a:r>
              <a:rPr lang="en-IN" sz="2400" dirty="0"/>
              <a:t> companies can play a key role in boosting financial inclusion by </a:t>
            </a:r>
            <a:r>
              <a:rPr lang="en-IN" sz="2400" b="1" dirty="0"/>
              <a:t>leveraging the existing financial ecosystem</a:t>
            </a:r>
            <a:r>
              <a:rPr lang="en-IN" sz="2400" dirty="0"/>
              <a:t> and emerging technologies to make banking simpler, more accessible, and cost-effective for millions of unbanked and under banked Indians. </a:t>
            </a:r>
          </a:p>
          <a:p>
            <a:pPr algn="just">
              <a:spcBef>
                <a:spcPts val="2400"/>
              </a:spcBef>
            </a:pPr>
            <a:r>
              <a:rPr lang="en-IN" sz="2400" dirty="0"/>
              <a:t>The government has already laid the groundwork for the </a:t>
            </a:r>
            <a:r>
              <a:rPr lang="en-IN" sz="2400" dirty="0" err="1"/>
              <a:t>fintech</a:t>
            </a:r>
            <a:r>
              <a:rPr lang="en-IN" sz="2400" dirty="0"/>
              <a:t> industry to provide flexible and innovative digital banking with regulations like the Unified Payment Interface (UPI), </a:t>
            </a:r>
            <a:r>
              <a:rPr lang="en-IN" sz="2400" dirty="0" err="1"/>
              <a:t>Aadhaar</a:t>
            </a:r>
            <a:r>
              <a:rPr lang="en-IN" sz="2400" dirty="0"/>
              <a:t>, and open </a:t>
            </a:r>
            <a:r>
              <a:rPr lang="en-IN" sz="2400" dirty="0" smtClean="0"/>
              <a:t>Application </a:t>
            </a:r>
            <a:r>
              <a:rPr lang="en-IN" sz="2400" dirty="0"/>
              <a:t>P</a:t>
            </a:r>
            <a:r>
              <a:rPr lang="en-IN" sz="2400" dirty="0" smtClean="0"/>
              <a:t>rogramming Interfaces </a:t>
            </a:r>
            <a:r>
              <a:rPr lang="en-IN" sz="2400" dirty="0"/>
              <a:t>(APIs).</a:t>
            </a:r>
          </a:p>
          <a:p>
            <a:pPr algn="just">
              <a:spcBef>
                <a:spcPts val="2400"/>
              </a:spcBef>
            </a:pPr>
            <a:r>
              <a:rPr lang="en-IN" sz="2400" dirty="0" err="1"/>
              <a:t>Fintech</a:t>
            </a:r>
            <a:r>
              <a:rPr lang="en-IN" sz="2400" dirty="0"/>
              <a:t> companies are </a:t>
            </a:r>
            <a:r>
              <a:rPr lang="en-IN" sz="2400" dirty="0" smtClean="0"/>
              <a:t>innovative and </a:t>
            </a:r>
            <a:r>
              <a:rPr lang="en-IN" sz="2400" dirty="0"/>
              <a:t>have </a:t>
            </a:r>
            <a:r>
              <a:rPr lang="en-IN" sz="2400" b="1" dirty="0"/>
              <a:t>lower operational costs </a:t>
            </a:r>
            <a:r>
              <a:rPr lang="en-IN" sz="2400" dirty="0"/>
              <a:t>than traditional banks</a:t>
            </a:r>
            <a:r>
              <a:rPr lang="en-IN" sz="2400" dirty="0" smtClean="0"/>
              <a:t>.</a:t>
            </a:r>
          </a:p>
          <a:p>
            <a:endParaRPr lang="en-IN" sz="2400" dirty="0"/>
          </a:p>
        </p:txBody>
      </p:sp>
    </p:spTree>
    <p:extLst>
      <p:ext uri="{BB962C8B-B14F-4D97-AF65-F5344CB8AC3E}">
        <p14:creationId xmlns:p14="http://schemas.microsoft.com/office/powerpoint/2010/main" val="1140289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859984" y="272807"/>
            <a:ext cx="11017090"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3600" cap="none" dirty="0" smtClean="0">
                <a:solidFill>
                  <a:prstClr val="black">
                    <a:lumMod val="95000"/>
                    <a:lumOff val="5000"/>
                  </a:prstClr>
                </a:solidFill>
                <a:latin typeface="Copperplate Gothic Bold" panose="020E0705020206020404" pitchFamily="34" charset="0"/>
              </a:rPr>
              <a:t>Role of </a:t>
            </a:r>
            <a:r>
              <a:rPr lang="en-GB" sz="3600" cap="none" dirty="0" err="1" smtClean="0">
                <a:solidFill>
                  <a:prstClr val="black">
                    <a:lumMod val="95000"/>
                    <a:lumOff val="5000"/>
                  </a:prstClr>
                </a:solidFill>
                <a:latin typeface="Copperplate Gothic Bold" panose="020E0705020206020404" pitchFamily="34" charset="0"/>
              </a:rPr>
              <a:t>FinTech</a:t>
            </a:r>
            <a:endParaRPr lang="en-IN" sz="3213" b="1" cap="none" dirty="0">
              <a:solidFill>
                <a:srgbClr val="0070C0"/>
              </a:solidFill>
              <a:latin typeface="Copperplate Gothic Bold" panose="020E0705020206020404" pitchFamily="34" charset="0"/>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190833"/>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
        <p:nvSpPr>
          <p:cNvPr id="2" name="Content Placeholder 1"/>
          <p:cNvSpPr>
            <a:spLocks noGrp="1"/>
          </p:cNvSpPr>
          <p:nvPr>
            <p:ph idx="1"/>
          </p:nvPr>
        </p:nvSpPr>
        <p:spPr>
          <a:xfrm>
            <a:off x="606459" y="1125223"/>
            <a:ext cx="11017092" cy="5358036"/>
          </a:xfrm>
        </p:spPr>
        <p:txBody>
          <a:bodyPr>
            <a:normAutofit fontScale="92500"/>
          </a:bodyPr>
          <a:lstStyle/>
          <a:p>
            <a:pPr marL="0" indent="0">
              <a:buNone/>
            </a:pPr>
            <a:r>
              <a:rPr lang="en-IN" sz="2400" b="1" dirty="0" smtClean="0"/>
              <a:t>A. Taking </a:t>
            </a:r>
            <a:r>
              <a:rPr lang="en-IN" sz="2400" b="1" dirty="0"/>
              <a:t>financial services to the farthest corners of the country</a:t>
            </a:r>
          </a:p>
          <a:p>
            <a:r>
              <a:rPr lang="en-IN" sz="2400" dirty="0" smtClean="0"/>
              <a:t>Growing </a:t>
            </a:r>
            <a:r>
              <a:rPr lang="en-IN" sz="2400" dirty="0"/>
              <a:t>internet penetration and online banking capabilities enable </a:t>
            </a:r>
            <a:r>
              <a:rPr lang="en-IN" sz="2400" dirty="0" err="1"/>
              <a:t>fintech</a:t>
            </a:r>
            <a:r>
              <a:rPr lang="en-IN" sz="2400" dirty="0"/>
              <a:t> companies to penetrate remote areas where physical bank branches cannot be set up. </a:t>
            </a:r>
            <a:endParaRPr lang="en-IN" sz="2400" dirty="0" smtClean="0"/>
          </a:p>
          <a:p>
            <a:r>
              <a:rPr lang="en-IN" sz="2400" dirty="0" smtClean="0"/>
              <a:t>By </a:t>
            </a:r>
            <a:r>
              <a:rPr lang="en-IN" sz="2400" dirty="0"/>
              <a:t>providing access to even basic products or services, like savings instruments or financing, </a:t>
            </a:r>
            <a:r>
              <a:rPr lang="en-IN" sz="2400" dirty="0" err="1"/>
              <a:t>fintech</a:t>
            </a:r>
            <a:r>
              <a:rPr lang="en-IN" sz="2400" dirty="0"/>
              <a:t> companies enable people in remote areas or low-income, unbanked individuals to save, grow their money, and take advantage of government programmes and assistance.</a:t>
            </a:r>
          </a:p>
          <a:p>
            <a:pPr marL="0" indent="0">
              <a:buNone/>
            </a:pPr>
            <a:r>
              <a:rPr lang="en-IN" sz="2400" b="1" dirty="0" smtClean="0"/>
              <a:t>B. Increasing </a:t>
            </a:r>
            <a:r>
              <a:rPr lang="en-IN" sz="2400" b="1" dirty="0"/>
              <a:t>access to credit</a:t>
            </a:r>
          </a:p>
          <a:p>
            <a:r>
              <a:rPr lang="en-IN" sz="2400" dirty="0"/>
              <a:t>Unlike traditional banks, </a:t>
            </a:r>
            <a:r>
              <a:rPr lang="en-IN" sz="2400" dirty="0" err="1"/>
              <a:t>fintech</a:t>
            </a:r>
            <a:r>
              <a:rPr lang="en-IN" sz="2400" dirty="0"/>
              <a:t> companies require minimal paperwork to lend. This makes borrowing from them much simpler and faster. </a:t>
            </a:r>
            <a:endParaRPr lang="en-IN" sz="2400" dirty="0" smtClean="0"/>
          </a:p>
          <a:p>
            <a:r>
              <a:rPr lang="en-IN" sz="2400" dirty="0" err="1" smtClean="0"/>
              <a:t>Fintech</a:t>
            </a:r>
            <a:r>
              <a:rPr lang="en-IN" sz="2400" dirty="0" smtClean="0"/>
              <a:t> </a:t>
            </a:r>
            <a:r>
              <a:rPr lang="en-IN" sz="2400" dirty="0"/>
              <a:t>companies also use AI for risk assessment of customers with limited to no credit histories; assessments based on indicators like income and spending patterns. </a:t>
            </a:r>
            <a:endParaRPr lang="en-IN" sz="2400" dirty="0" smtClean="0"/>
          </a:p>
          <a:p>
            <a:r>
              <a:rPr lang="en-IN" sz="2400" dirty="0" smtClean="0"/>
              <a:t>This </a:t>
            </a:r>
            <a:r>
              <a:rPr lang="en-IN" sz="2400" dirty="0"/>
              <a:t>gives small-ticket borrowers and local businesses access to </a:t>
            </a:r>
            <a:r>
              <a:rPr lang="en-IN" sz="2400" dirty="0" err="1"/>
              <a:t>microfinancing</a:t>
            </a:r>
            <a:r>
              <a:rPr lang="en-IN" sz="2400" dirty="0"/>
              <a:t> services for important purchases and capital investment</a:t>
            </a:r>
            <a:r>
              <a:rPr lang="en-IN" sz="2400" dirty="0" smtClean="0"/>
              <a:t>.</a:t>
            </a:r>
            <a:endParaRPr lang="en-IN" sz="2400" dirty="0"/>
          </a:p>
        </p:txBody>
      </p:sp>
    </p:spTree>
    <p:extLst>
      <p:ext uri="{BB962C8B-B14F-4D97-AF65-F5344CB8AC3E}">
        <p14:creationId xmlns:p14="http://schemas.microsoft.com/office/powerpoint/2010/main" val="4199414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859984" y="272807"/>
            <a:ext cx="11017090"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3600" cap="none" dirty="0" smtClean="0">
                <a:solidFill>
                  <a:prstClr val="black">
                    <a:lumMod val="95000"/>
                    <a:lumOff val="5000"/>
                  </a:prstClr>
                </a:solidFill>
                <a:latin typeface="Copperplate Gothic Bold" panose="020E0705020206020404" pitchFamily="34" charset="0"/>
              </a:rPr>
              <a:t>Role of </a:t>
            </a:r>
            <a:r>
              <a:rPr lang="en-GB" sz="3600" cap="none" dirty="0" err="1" smtClean="0">
                <a:solidFill>
                  <a:prstClr val="black">
                    <a:lumMod val="95000"/>
                    <a:lumOff val="5000"/>
                  </a:prstClr>
                </a:solidFill>
                <a:latin typeface="Copperplate Gothic Bold" panose="020E0705020206020404" pitchFamily="34" charset="0"/>
              </a:rPr>
              <a:t>FinTech</a:t>
            </a:r>
            <a:endParaRPr lang="en-IN" sz="3213" b="1" cap="none" dirty="0">
              <a:solidFill>
                <a:srgbClr val="0070C0"/>
              </a:solidFill>
              <a:latin typeface="Copperplate Gothic Bold" panose="020E0705020206020404" pitchFamily="34" charset="0"/>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190833"/>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
        <p:nvSpPr>
          <p:cNvPr id="2" name="Content Placeholder 1"/>
          <p:cNvSpPr>
            <a:spLocks noGrp="1"/>
          </p:cNvSpPr>
          <p:nvPr>
            <p:ph idx="1"/>
          </p:nvPr>
        </p:nvSpPr>
        <p:spPr>
          <a:xfrm>
            <a:off x="606459" y="1125223"/>
            <a:ext cx="11017092" cy="5358036"/>
          </a:xfrm>
        </p:spPr>
        <p:txBody>
          <a:bodyPr>
            <a:normAutofit/>
          </a:bodyPr>
          <a:lstStyle/>
          <a:p>
            <a:pPr marL="0" indent="0">
              <a:buNone/>
            </a:pPr>
            <a:r>
              <a:rPr lang="en-IN" sz="2400" b="1" dirty="0" smtClean="0"/>
              <a:t>C. Innovating </a:t>
            </a:r>
            <a:r>
              <a:rPr lang="en-IN" sz="2400" b="1" dirty="0"/>
              <a:t>with speed and </a:t>
            </a:r>
            <a:r>
              <a:rPr lang="en-IN" sz="2400" b="1" dirty="0" smtClean="0"/>
              <a:t>compliance:</a:t>
            </a:r>
            <a:endParaRPr lang="en-IN" sz="2400" b="1" dirty="0"/>
          </a:p>
          <a:p>
            <a:r>
              <a:rPr lang="en-IN" sz="2400" dirty="0"/>
              <a:t>Mostly, compliance needs and obligations — like capitalisation, identity verification, or consumer grievance </a:t>
            </a:r>
            <a:r>
              <a:rPr lang="en-IN" sz="2400" dirty="0" err="1"/>
              <a:t>redressal</a:t>
            </a:r>
            <a:r>
              <a:rPr lang="en-IN" sz="2400" dirty="0"/>
              <a:t> — are lighter for </a:t>
            </a:r>
            <a:r>
              <a:rPr lang="en-IN" sz="2400" dirty="0" err="1"/>
              <a:t>fintech</a:t>
            </a:r>
            <a:r>
              <a:rPr lang="en-IN" sz="2400" dirty="0"/>
              <a:t> companies than their traditional counterparts. </a:t>
            </a:r>
            <a:endParaRPr lang="en-IN" sz="2400" dirty="0" smtClean="0"/>
          </a:p>
          <a:p>
            <a:r>
              <a:rPr lang="en-IN" sz="2400" dirty="0" smtClean="0"/>
              <a:t>For </a:t>
            </a:r>
            <a:r>
              <a:rPr lang="en-IN" sz="2400" dirty="0"/>
              <a:t>instance, </a:t>
            </a:r>
            <a:r>
              <a:rPr lang="en-IN" sz="2400" dirty="0" smtClean="0"/>
              <a:t>RBI allowed </a:t>
            </a:r>
            <a:r>
              <a:rPr lang="en-IN" sz="2400" dirty="0" err="1"/>
              <a:t>fintech</a:t>
            </a:r>
            <a:r>
              <a:rPr lang="en-IN" sz="2400" dirty="0"/>
              <a:t> companies </a:t>
            </a:r>
            <a:r>
              <a:rPr lang="en-IN" sz="2400" b="1" dirty="0" err="1"/>
              <a:t>eAadhaar</a:t>
            </a:r>
            <a:r>
              <a:rPr lang="en-IN" sz="2400" b="1" dirty="0"/>
              <a:t> verification</a:t>
            </a:r>
            <a:r>
              <a:rPr lang="en-IN" sz="2400" dirty="0"/>
              <a:t> and </a:t>
            </a:r>
            <a:r>
              <a:rPr lang="en-IN" sz="2400" dirty="0" smtClean="0"/>
              <a:t>e-KYC </a:t>
            </a:r>
            <a:r>
              <a:rPr lang="en-IN" sz="2400" dirty="0"/>
              <a:t>to promote digitisation and lower customer acquisition costs.</a:t>
            </a:r>
          </a:p>
          <a:p>
            <a:r>
              <a:rPr lang="en-IN" sz="2400" dirty="0" err="1" smtClean="0"/>
              <a:t>Fintech</a:t>
            </a:r>
            <a:r>
              <a:rPr lang="en-IN" sz="2400" dirty="0" smtClean="0"/>
              <a:t> </a:t>
            </a:r>
            <a:r>
              <a:rPr lang="en-IN" sz="2400" dirty="0"/>
              <a:t>companies can rapidly roll out new features and products by testing new innovations in secure sandboxes </a:t>
            </a:r>
            <a:r>
              <a:rPr lang="en-IN" sz="2400" dirty="0" smtClean="0"/>
              <a:t>in adherence </a:t>
            </a:r>
            <a:r>
              <a:rPr lang="en-IN" sz="2400" dirty="0"/>
              <a:t>to government </a:t>
            </a:r>
            <a:r>
              <a:rPr lang="en-IN" sz="2400" dirty="0" smtClean="0"/>
              <a:t>regulations.</a:t>
            </a:r>
          </a:p>
          <a:p>
            <a:pPr marL="0" indent="0">
              <a:buNone/>
            </a:pPr>
            <a:r>
              <a:rPr lang="en-IN" sz="2400" b="1" dirty="0" smtClean="0"/>
              <a:t>D. Promoting </a:t>
            </a:r>
            <a:r>
              <a:rPr lang="en-IN" sz="2400" b="1" dirty="0"/>
              <a:t>a cashless </a:t>
            </a:r>
            <a:r>
              <a:rPr lang="en-IN" sz="2400" b="1" dirty="0" smtClean="0"/>
              <a:t>economy:</a:t>
            </a:r>
            <a:endParaRPr lang="en-IN" sz="2400" b="1" dirty="0"/>
          </a:p>
          <a:p>
            <a:r>
              <a:rPr lang="en-IN" sz="2400" dirty="0" smtClean="0"/>
              <a:t>Online </a:t>
            </a:r>
            <a:r>
              <a:rPr lang="en-IN" sz="2400" dirty="0"/>
              <a:t>payment modes provide more flexibility, convenience, and ease, increasing access to essential goods and services for all. For example, consumers can book LPG cylinders online or pay utility bills from the comfort of their homes</a:t>
            </a:r>
            <a:r>
              <a:rPr lang="en-IN" sz="2400" dirty="0" smtClean="0"/>
              <a:t>.</a:t>
            </a:r>
            <a:endParaRPr lang="en-IN" sz="2400" dirty="0"/>
          </a:p>
        </p:txBody>
      </p:sp>
    </p:spTree>
    <p:extLst>
      <p:ext uri="{BB962C8B-B14F-4D97-AF65-F5344CB8AC3E}">
        <p14:creationId xmlns:p14="http://schemas.microsoft.com/office/powerpoint/2010/main" val="5757867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780788" y="299689"/>
            <a:ext cx="11017090"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3600" cap="none" dirty="0" smtClean="0">
                <a:latin typeface="Copperplate Gothic Bold" panose="020E0705020206020404" pitchFamily="34" charset="0"/>
              </a:rPr>
              <a:t>Conclusion</a:t>
            </a:r>
            <a:endParaRPr lang="en-IN" sz="3213" b="1" cap="none" dirty="0">
              <a:solidFill>
                <a:srgbClr val="0070C0"/>
              </a:solidFill>
              <a:latin typeface="Copperplate Gothic Bold" panose="020E0705020206020404" pitchFamily="34" charset="0"/>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71771"/>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
        <p:nvSpPr>
          <p:cNvPr id="4" name="Subtitle 3"/>
          <p:cNvSpPr>
            <a:spLocks noGrp="1"/>
          </p:cNvSpPr>
          <p:nvPr>
            <p:ph type="subTitle" idx="1"/>
          </p:nvPr>
        </p:nvSpPr>
        <p:spPr>
          <a:xfrm>
            <a:off x="481806" y="1271644"/>
            <a:ext cx="10972800" cy="4649096"/>
          </a:xfrm>
        </p:spPr>
        <p:txBody>
          <a:bodyPr>
            <a:noAutofit/>
          </a:bodyPr>
          <a:lstStyle/>
          <a:p>
            <a:pPr marL="342900" indent="-342900" algn="just">
              <a:spcBef>
                <a:spcPts val="2400"/>
              </a:spcBef>
              <a:buFont typeface="Arial" panose="020B0604020202020204" pitchFamily="34" charset="0"/>
              <a:buChar char="•"/>
            </a:pPr>
            <a:r>
              <a:rPr lang="en-IN" sz="2400" dirty="0">
                <a:solidFill>
                  <a:schemeClr val="tx1"/>
                </a:solidFill>
              </a:rPr>
              <a:t>Financial inclusion, however, is </a:t>
            </a:r>
            <a:r>
              <a:rPr lang="en-IN" sz="2400" b="1" dirty="0">
                <a:solidFill>
                  <a:schemeClr val="tx1"/>
                </a:solidFill>
              </a:rPr>
              <a:t>not only a goal in itself</a:t>
            </a:r>
            <a:r>
              <a:rPr lang="en-IN" sz="2400" dirty="0">
                <a:solidFill>
                  <a:schemeClr val="tx1"/>
                </a:solidFill>
              </a:rPr>
              <a:t>, </a:t>
            </a:r>
            <a:r>
              <a:rPr lang="en-IN" sz="2400" b="1" dirty="0">
                <a:solidFill>
                  <a:schemeClr val="tx1"/>
                </a:solidFill>
              </a:rPr>
              <a:t>but also a means to an end </a:t>
            </a:r>
            <a:r>
              <a:rPr lang="en-IN" sz="2400" dirty="0">
                <a:solidFill>
                  <a:schemeClr val="tx1"/>
                </a:solidFill>
              </a:rPr>
              <a:t>as an enabler and accelerator of economic growth.</a:t>
            </a:r>
          </a:p>
          <a:p>
            <a:pPr marL="342900" indent="-342900" algn="just">
              <a:spcBef>
                <a:spcPts val="2400"/>
              </a:spcBef>
              <a:buFont typeface="Arial" panose="020B0604020202020204" pitchFamily="34" charset="0"/>
              <a:buChar char="•"/>
            </a:pPr>
            <a:r>
              <a:rPr lang="en-IN" sz="2400" dirty="0">
                <a:solidFill>
                  <a:schemeClr val="tx1"/>
                </a:solidFill>
              </a:rPr>
              <a:t>In the backdrop of 2/3</a:t>
            </a:r>
            <a:r>
              <a:rPr lang="en-IN" sz="2400" baseline="30000" dirty="0">
                <a:solidFill>
                  <a:schemeClr val="tx1"/>
                </a:solidFill>
              </a:rPr>
              <a:t>rd</a:t>
            </a:r>
            <a:r>
              <a:rPr lang="en-IN" sz="2400" dirty="0">
                <a:solidFill>
                  <a:schemeClr val="tx1"/>
                </a:solidFill>
              </a:rPr>
              <a:t> GPs of Odisha not having Brick &amp; Mortar Branches, </a:t>
            </a:r>
            <a:r>
              <a:rPr lang="en-IN" sz="2400" dirty="0" err="1">
                <a:solidFill>
                  <a:schemeClr val="tx1"/>
                </a:solidFill>
              </a:rPr>
              <a:t>fintech</a:t>
            </a:r>
            <a:r>
              <a:rPr lang="en-IN" sz="2400" dirty="0">
                <a:solidFill>
                  <a:schemeClr val="tx1"/>
                </a:solidFill>
              </a:rPr>
              <a:t> can democratize access to finance and the world can move closer to achieving financial inclusion.</a:t>
            </a:r>
          </a:p>
          <a:p>
            <a:pPr marL="342900" indent="-342900" algn="just">
              <a:spcBef>
                <a:spcPts val="2400"/>
              </a:spcBef>
              <a:buFont typeface="Arial" panose="020B0604020202020204" pitchFamily="34" charset="0"/>
              <a:buChar char="•"/>
            </a:pPr>
            <a:r>
              <a:rPr lang="en-IN" sz="2400" dirty="0" err="1">
                <a:solidFill>
                  <a:schemeClr val="tx1"/>
                </a:solidFill>
              </a:rPr>
              <a:t>FinTech</a:t>
            </a:r>
            <a:r>
              <a:rPr lang="en-IN" sz="2400" dirty="0">
                <a:solidFill>
                  <a:schemeClr val="tx1"/>
                </a:solidFill>
              </a:rPr>
              <a:t> simplifies financial transactions for consumers or businesses, making them more accessible and generally more affordable</a:t>
            </a:r>
          </a:p>
          <a:p>
            <a:pPr marL="571500" indent="-571500" algn="just">
              <a:spcBef>
                <a:spcPts val="2400"/>
              </a:spcBef>
              <a:buFont typeface="Arial" panose="020B0604020202020204" pitchFamily="34" charset="0"/>
              <a:buChar char="•"/>
            </a:pPr>
            <a:endParaRPr lang="en-IN" sz="2400" dirty="0">
              <a:solidFill>
                <a:schemeClr val="tx2">
                  <a:lumMod val="75000"/>
                </a:schemeClr>
              </a:solidFill>
            </a:endParaRPr>
          </a:p>
        </p:txBody>
      </p:sp>
    </p:spTree>
    <p:extLst>
      <p:ext uri="{BB962C8B-B14F-4D97-AF65-F5344CB8AC3E}">
        <p14:creationId xmlns:p14="http://schemas.microsoft.com/office/powerpoint/2010/main" val="3957707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E6C053D-F789-4718-A336-29B11C3A0EF9}"/>
              </a:ext>
            </a:extLst>
          </p:cNvPr>
          <p:cNvSpPr txBox="1">
            <a:spLocks/>
          </p:cNvSpPr>
          <p:nvPr/>
        </p:nvSpPr>
        <p:spPr>
          <a:xfrm>
            <a:off x="780788" y="299689"/>
            <a:ext cx="11017090" cy="496459"/>
          </a:xfrm>
          <a:prstGeom prst="rect">
            <a:avLst/>
          </a:prstGeom>
        </p:spPr>
        <p:txBody>
          <a:bodyPr vert="horz" lIns="91809" tIns="45905" rIns="91809" bIns="45905"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GB" sz="3600" cap="none" dirty="0" smtClean="0">
                <a:latin typeface="Copperplate Gothic Bold" panose="020E0705020206020404" pitchFamily="34" charset="0"/>
              </a:rPr>
              <a:t>Expectation from DSS&amp;FIOS</a:t>
            </a:r>
            <a:endParaRPr lang="en-IN" sz="3213" b="1" cap="none" dirty="0">
              <a:solidFill>
                <a:srgbClr val="0070C0"/>
              </a:solidFill>
              <a:latin typeface="Copperplate Gothic Bold" panose="020E0705020206020404" pitchFamily="34" charset="0"/>
            </a:endParaRPr>
          </a:p>
        </p:txBody>
      </p:sp>
      <p:cxnSp>
        <p:nvCxnSpPr>
          <p:cNvPr id="9" name="Straight Connector 8">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 xmlns:a16="http://schemas.microsoft.com/office/drawing/2014/main" id="{0C14ACCB-895D-4A6F-9378-EC5BBD15C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 y="71771"/>
            <a:ext cx="823219" cy="844869"/>
          </a:xfrm>
          <a:prstGeom prst="rect">
            <a:avLst/>
          </a:prstGeom>
        </p:spPr>
      </p:pic>
      <p:cxnSp>
        <p:nvCxnSpPr>
          <p:cNvPr id="12" name="Straight Connector 11">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
        <p:nvSpPr>
          <p:cNvPr id="4" name="Subtitle 3"/>
          <p:cNvSpPr>
            <a:spLocks noGrp="1"/>
          </p:cNvSpPr>
          <p:nvPr>
            <p:ph type="subTitle" idx="1"/>
          </p:nvPr>
        </p:nvSpPr>
        <p:spPr>
          <a:xfrm>
            <a:off x="481806" y="1271644"/>
            <a:ext cx="10972800" cy="4649096"/>
          </a:xfrm>
        </p:spPr>
        <p:txBody>
          <a:bodyPr/>
          <a:lstStyle/>
          <a:p>
            <a:pPr marL="571500" indent="-571500" algn="just">
              <a:buFont typeface="Arial" panose="020B0604020202020204" pitchFamily="34" charset="0"/>
              <a:buChar char="•"/>
            </a:pPr>
            <a:r>
              <a:rPr lang="en-GB" sz="2400" dirty="0" smtClean="0">
                <a:solidFill>
                  <a:schemeClr val="tx1"/>
                </a:solidFill>
              </a:rPr>
              <a:t>Active participation during DCC &amp; BLBC meetings with LDMs for timely and adequate credit to priority sectors, achievement of ACP targets and CD ratio above 60% in each district.</a:t>
            </a:r>
          </a:p>
          <a:p>
            <a:pPr marL="571500" indent="-571500" algn="just">
              <a:buFont typeface="Arial" panose="020B0604020202020204" pitchFamily="34" charset="0"/>
              <a:buChar char="•"/>
            </a:pPr>
            <a:r>
              <a:rPr lang="en-GB" sz="2400" dirty="0" smtClean="0">
                <a:solidFill>
                  <a:schemeClr val="tx1"/>
                </a:solidFill>
              </a:rPr>
              <a:t>Active participation in preparation of PLP along with DDM, NABARD in the districts</a:t>
            </a:r>
          </a:p>
          <a:p>
            <a:pPr marL="571500" indent="-571500" algn="just">
              <a:buFont typeface="Arial" panose="020B0604020202020204" pitchFamily="34" charset="0"/>
              <a:buChar char="•"/>
            </a:pPr>
            <a:r>
              <a:rPr lang="en-GB" sz="2400" dirty="0" smtClean="0">
                <a:solidFill>
                  <a:schemeClr val="tx1"/>
                </a:solidFill>
              </a:rPr>
              <a:t>Preparation of advance calendar for financial literacy camps to be organised in the districts along with LDMs and banks</a:t>
            </a:r>
          </a:p>
          <a:p>
            <a:pPr marL="571500" indent="-571500" algn="just">
              <a:buFont typeface="Arial" panose="020B0604020202020204" pitchFamily="34" charset="0"/>
              <a:buChar char="•"/>
            </a:pPr>
            <a:r>
              <a:rPr lang="en-GB" sz="2400" dirty="0" smtClean="0">
                <a:solidFill>
                  <a:schemeClr val="tx1"/>
                </a:solidFill>
              </a:rPr>
              <a:t>Proactive Participation in each and every financial literacy camps organised in the districts </a:t>
            </a:r>
          </a:p>
          <a:p>
            <a:pPr marL="571500" indent="-571500" algn="just">
              <a:buFont typeface="Arial" panose="020B0604020202020204" pitchFamily="34" charset="0"/>
              <a:buChar char="•"/>
            </a:pPr>
            <a:r>
              <a:rPr lang="en-GB" sz="2400" dirty="0" smtClean="0">
                <a:solidFill>
                  <a:schemeClr val="tx1"/>
                </a:solidFill>
              </a:rPr>
              <a:t>Reporting of the Financial Literacy Camps actually conducted in the districts in each quarters to Finance Department</a:t>
            </a:r>
          </a:p>
          <a:p>
            <a:pPr marL="571500" indent="-571500"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2203754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B22F34A-D5F0-44F9-A89B-ECFCF99025B2}" type="slidenum">
              <a:rPr lang="en-US" smtClean="0"/>
              <a:pPr/>
              <a:t>37</a:t>
            </a:fld>
            <a:endParaRPr lang="en-US"/>
          </a:p>
        </p:txBody>
      </p:sp>
      <p:sp>
        <p:nvSpPr>
          <p:cNvPr id="4" name="Content Placeholder 3"/>
          <p:cNvSpPr>
            <a:spLocks noGrp="1"/>
          </p:cNvSpPr>
          <p:nvPr>
            <p:ph idx="1"/>
          </p:nvPr>
        </p:nvSpPr>
        <p:spPr>
          <a:xfrm>
            <a:off x="2920206" y="2381253"/>
            <a:ext cx="6726822" cy="1523999"/>
          </a:xfrm>
        </p:spPr>
        <p:txBody>
          <a:bodyPr>
            <a:noAutofit/>
          </a:bodyPr>
          <a:lstStyle/>
          <a:p>
            <a:pPr marL="0" indent="0" algn="ctr">
              <a:buNone/>
            </a:pPr>
            <a:r>
              <a:rPr lang="en-GB" sz="8800" dirty="0">
                <a:solidFill>
                  <a:schemeClr val="tx2">
                    <a:lumMod val="75000"/>
                  </a:schemeClr>
                </a:solidFill>
              </a:rPr>
              <a:t>Thank you</a:t>
            </a:r>
            <a:endParaRPr lang="en-IN" sz="8800" dirty="0">
              <a:solidFill>
                <a:schemeClr val="tx2">
                  <a:lumMod val="75000"/>
                </a:schemeClr>
              </a:solidFill>
            </a:endParaRPr>
          </a:p>
        </p:txBody>
      </p:sp>
      <p:pic>
        <p:nvPicPr>
          <p:cNvPr id="6" name="Picture 5">
            <a:extLst>
              <a:ext uri="{FF2B5EF4-FFF2-40B4-BE49-F238E27FC236}">
                <a16:creationId xmlns="" xmlns:a16="http://schemas.microsoft.com/office/drawing/2014/main" id="{D8B36E06-B914-494C-B15F-C8B64E1C98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2869" y="6267451"/>
            <a:ext cx="3166184" cy="735166"/>
          </a:xfrm>
          <a:prstGeom prst="rect">
            <a:avLst/>
          </a:prstGeom>
        </p:spPr>
      </p:pic>
    </p:spTree>
    <p:extLst>
      <p:ext uri="{BB962C8B-B14F-4D97-AF65-F5344CB8AC3E}">
        <p14:creationId xmlns:p14="http://schemas.microsoft.com/office/powerpoint/2010/main" val="2377614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0" y="167032"/>
            <a:ext cx="11017092" cy="645079"/>
          </a:xfrm>
        </p:spPr>
        <p:txBody>
          <a:bodyPr>
            <a:noAutofit/>
          </a:bodyPr>
          <a:lstStyle/>
          <a:p>
            <a:r>
              <a:rPr lang="en-IN" sz="3600" b="1" dirty="0" smtClean="0"/>
              <a:t>Access to Financial services</a:t>
            </a:r>
            <a:endParaRPr lang="en-IN" sz="3600" b="1"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pic>
        <p:nvPicPr>
          <p:cNvPr id="5" name="Picture 4"/>
          <p:cNvPicPr/>
          <p:nvPr/>
        </p:nvPicPr>
        <p:blipFill rotWithShape="1">
          <a:blip r:embed="rId2"/>
          <a:srcRect l="31892" t="28729" r="23756" b="17874"/>
          <a:stretch/>
        </p:blipFill>
        <p:spPr bwMode="auto">
          <a:xfrm>
            <a:off x="939006" y="855912"/>
            <a:ext cx="10058400" cy="5582926"/>
          </a:xfrm>
          <a:prstGeom prst="rect">
            <a:avLst/>
          </a:prstGeom>
          <a:ln>
            <a:noFill/>
          </a:ln>
          <a:extLst>
            <a:ext uri="{53640926-AAD7-44D8-BBD7-CCE9431645EC}">
              <a14:shadowObscured xmlns:a14="http://schemas.microsoft.com/office/drawing/2010/main"/>
            </a:ext>
          </a:extLst>
        </p:spPr>
      </p:pic>
      <p:cxnSp>
        <p:nvCxnSpPr>
          <p:cNvPr id="6" name="Straight Connector 5">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 xmlns:a16="http://schemas.microsoft.com/office/drawing/2014/main" id="{D8B36E06-B914-494C-B15F-C8B64E1C98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cxnSp>
        <p:nvCxnSpPr>
          <p:cNvPr id="8" name="Straight Connector 7">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 xmlns:a16="http://schemas.microsoft.com/office/drawing/2014/main" id="{0C14ACCB-895D-4A6F-9378-EC5BBD15C8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3865765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 y="102414"/>
            <a:ext cx="12159679" cy="687177"/>
          </a:xfrm>
        </p:spPr>
        <p:txBody>
          <a:bodyPr/>
          <a:lstStyle/>
          <a:p>
            <a:pPr algn="ctr"/>
            <a:r>
              <a:rPr lang="en-IN" dirty="0">
                <a:solidFill>
                  <a:srgbClr val="002060"/>
                </a:solidFill>
                <a:latin typeface="Georgia" panose="02040502050405020303" pitchFamily="18" charset="0"/>
              </a:rPr>
              <a:t>Basic concepts – Income, Expense, Budgeting and Saving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7540079"/>
              </p:ext>
            </p:extLst>
          </p:nvPr>
        </p:nvGraphicFramePr>
        <p:xfrm>
          <a:off x="742087" y="1780799"/>
          <a:ext cx="10558046" cy="5009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987136" y="979780"/>
            <a:ext cx="10697024" cy="732508"/>
          </a:xfrm>
          <a:prstGeom prst="rect">
            <a:avLst/>
          </a:prstGeom>
        </p:spPr>
        <p:txBody>
          <a:bodyPr wrap="square" lIns="124364" tIns="62183" rIns="124364" bIns="62183">
            <a:spAutoFit/>
          </a:bodyPr>
          <a:lstStyle/>
          <a:p>
            <a:pPr algn="just" defTabSz="932727"/>
            <a:r>
              <a:rPr lang="en-US" sz="1900" b="1" dirty="0">
                <a:solidFill>
                  <a:prstClr val="black"/>
                </a:solidFill>
              </a:rPr>
              <a:t>Are you sometimes short of cash at the end of the month? Don't seem to be able to save for the things you really want?? Learn to balance your income with your expenses </a:t>
            </a:r>
            <a:endParaRPr lang="en-IN" sz="1900" b="1" dirty="0">
              <a:solidFill>
                <a:prstClr val="black"/>
              </a:solidFill>
            </a:endParaRPr>
          </a:p>
        </p:txBody>
      </p:sp>
      <p:sp>
        <p:nvSpPr>
          <p:cNvPr id="9" name="Rectangle 8"/>
          <p:cNvSpPr/>
          <p:nvPr/>
        </p:nvSpPr>
        <p:spPr>
          <a:xfrm>
            <a:off x="8291840" y="2400310"/>
            <a:ext cx="3791610" cy="2172295"/>
          </a:xfrm>
          <a:prstGeom prst="rect">
            <a:avLst/>
          </a:prstGeom>
          <a:solidFill>
            <a:schemeClr val="accent6">
              <a:lumMod val="40000"/>
              <a:lumOff val="60000"/>
            </a:schemeClr>
          </a:solidFill>
        </p:spPr>
        <p:txBody>
          <a:bodyPr wrap="square" lIns="124364" tIns="62183" rIns="124364" bIns="62183">
            <a:spAutoFit/>
          </a:bodyPr>
          <a:lstStyle/>
          <a:p>
            <a:pPr defTabSz="932727"/>
            <a:r>
              <a:rPr lang="en-US" sz="1900" b="1" dirty="0">
                <a:solidFill>
                  <a:prstClr val="black"/>
                </a:solidFill>
              </a:rPr>
              <a:t>Setting priorities: Needs and Wants</a:t>
            </a:r>
            <a:endParaRPr lang="en-IN" sz="1900" dirty="0">
              <a:solidFill>
                <a:prstClr val="black"/>
              </a:solidFill>
            </a:endParaRPr>
          </a:p>
          <a:p>
            <a:pPr algn="just" defTabSz="932727"/>
            <a:r>
              <a:rPr lang="en-US" sz="1900" dirty="0">
                <a:solidFill>
                  <a:prstClr val="black"/>
                </a:solidFill>
              </a:rPr>
              <a:t>It is very important to know the difference between your needs and your wants. This will help you in setting your priorities so that you know where to spend your money.</a:t>
            </a:r>
            <a:endParaRPr lang="en-IN" sz="1900" dirty="0">
              <a:solidFill>
                <a:prstClr val="black"/>
              </a:solidFill>
            </a:endParaRPr>
          </a:p>
        </p:txBody>
      </p:sp>
      <p:sp>
        <p:nvSpPr>
          <p:cNvPr id="10" name="Rectangle 9"/>
          <p:cNvSpPr/>
          <p:nvPr/>
        </p:nvSpPr>
        <p:spPr>
          <a:xfrm>
            <a:off x="8291840" y="4575088"/>
            <a:ext cx="3791610" cy="1637371"/>
          </a:xfrm>
          <a:prstGeom prst="rect">
            <a:avLst/>
          </a:prstGeom>
          <a:solidFill>
            <a:schemeClr val="accent2">
              <a:lumMod val="40000"/>
              <a:lumOff val="60000"/>
            </a:schemeClr>
          </a:solidFill>
        </p:spPr>
        <p:txBody>
          <a:bodyPr wrap="square" lIns="124364" tIns="62183" rIns="124364" bIns="62183">
            <a:spAutoFit/>
          </a:bodyPr>
          <a:lstStyle/>
          <a:p>
            <a:pPr algn="just" defTabSz="932727"/>
            <a:r>
              <a:rPr lang="en-US" sz="1900" dirty="0">
                <a:solidFill>
                  <a:prstClr val="black"/>
                </a:solidFill>
              </a:rPr>
              <a:t>“A roof over my head" is a </a:t>
            </a:r>
            <a:r>
              <a:rPr lang="en-US" sz="1900" b="1" dirty="0">
                <a:solidFill>
                  <a:prstClr val="black"/>
                </a:solidFill>
              </a:rPr>
              <a:t>Need. </a:t>
            </a:r>
            <a:r>
              <a:rPr lang="en-US" sz="1900" dirty="0">
                <a:solidFill>
                  <a:prstClr val="black"/>
                </a:solidFill>
              </a:rPr>
              <a:t>So are clothing, food and medications. "Watching movies in theatre" is a </a:t>
            </a:r>
            <a:r>
              <a:rPr lang="en-US" sz="1900" b="1" dirty="0">
                <a:solidFill>
                  <a:prstClr val="black"/>
                </a:solidFill>
              </a:rPr>
              <a:t>Want</a:t>
            </a:r>
            <a:r>
              <a:rPr lang="en-US" sz="1900" dirty="0">
                <a:solidFill>
                  <a:prstClr val="black"/>
                </a:solidFill>
              </a:rPr>
              <a:t>, and so are buying an expensive saree, </a:t>
            </a:r>
            <a:r>
              <a:rPr lang="en-US" sz="1900" dirty="0" err="1">
                <a:solidFill>
                  <a:prstClr val="black"/>
                </a:solidFill>
              </a:rPr>
              <a:t>jewellery</a:t>
            </a:r>
            <a:r>
              <a:rPr lang="en-US" sz="1900" dirty="0">
                <a:solidFill>
                  <a:prstClr val="black"/>
                </a:solidFill>
              </a:rPr>
              <a:t>, etc.</a:t>
            </a:r>
            <a:endParaRPr lang="en-IN" sz="1900" dirty="0">
              <a:solidFill>
                <a:prstClr val="black"/>
              </a:solidFill>
            </a:endParaRPr>
          </a:p>
        </p:txBody>
      </p:sp>
      <p:pic>
        <p:nvPicPr>
          <p:cNvPr id="16" name="Picture 15"/>
          <p:cNvPicPr>
            <a:picLocks noChangeAspect="1"/>
          </p:cNvPicPr>
          <p:nvPr/>
        </p:nvPicPr>
        <p:blipFill>
          <a:blip r:embed="rId7" cstate="print"/>
          <a:stretch>
            <a:fillRect/>
          </a:stretch>
        </p:blipFill>
        <p:spPr>
          <a:xfrm>
            <a:off x="81534" y="2358644"/>
            <a:ext cx="3774374" cy="3853815"/>
          </a:xfrm>
          <a:prstGeom prst="rect">
            <a:avLst/>
          </a:prstGeom>
        </p:spPr>
      </p:pic>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5</a:t>
            </a:fld>
            <a:endParaRPr lang="en-US">
              <a:solidFill>
                <a:prstClr val="white"/>
              </a:solidFill>
            </a:endParaRPr>
          </a:p>
        </p:txBody>
      </p:sp>
      <p:cxnSp>
        <p:nvCxnSpPr>
          <p:cNvPr id="11" name="Straight Connector 10">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 xmlns:a16="http://schemas.microsoft.com/office/drawing/2014/main" id="{D8B36E06-B914-494C-B15F-C8B64E1C989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Tree>
    <p:extLst>
      <p:ext uri="{BB962C8B-B14F-4D97-AF65-F5344CB8AC3E}">
        <p14:creationId xmlns:p14="http://schemas.microsoft.com/office/powerpoint/2010/main" val="73446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29062" y="181210"/>
            <a:ext cx="6253544" cy="687177"/>
          </a:xfrm>
        </p:spPr>
        <p:txBody>
          <a:bodyPr/>
          <a:lstStyle/>
          <a:p>
            <a:pPr algn="ctr"/>
            <a:r>
              <a:rPr lang="en-US" dirty="0">
                <a:solidFill>
                  <a:srgbClr val="002060"/>
                </a:solidFill>
                <a:latin typeface="Georgia" panose="02040502050405020303" pitchFamily="18" charset="0"/>
              </a:rPr>
              <a:t>Income and Expenses</a:t>
            </a:r>
            <a:endParaRPr lang="en-IN" dirty="0">
              <a:solidFill>
                <a:srgbClr val="002060"/>
              </a:solidFill>
              <a:latin typeface="Georgia" panose="02040502050405020303" pitchFamily="18" charset="0"/>
            </a:endParaRPr>
          </a:p>
        </p:txBody>
      </p:sp>
      <p:sp>
        <p:nvSpPr>
          <p:cNvPr id="6" name="Content Placeholder 3"/>
          <p:cNvSpPr>
            <a:spLocks noGrp="1"/>
          </p:cNvSpPr>
          <p:nvPr>
            <p:ph idx="1"/>
          </p:nvPr>
        </p:nvSpPr>
        <p:spPr>
          <a:xfrm>
            <a:off x="227729" y="1167192"/>
            <a:ext cx="5491544" cy="2408433"/>
          </a:xfrm>
          <a:noFill/>
          <a:ln w="19050">
            <a:solidFill>
              <a:srgbClr val="7030A0"/>
            </a:solidFill>
          </a:ln>
        </p:spPr>
        <p:txBody>
          <a:bodyPr>
            <a:normAutofit/>
          </a:bodyPr>
          <a:lstStyle/>
          <a:p>
            <a:pPr algn="just"/>
            <a:r>
              <a:rPr lang="en-US" sz="2200" b="1" dirty="0">
                <a:solidFill>
                  <a:srgbClr val="404040"/>
                </a:solidFill>
                <a:latin typeface="Calibri" panose="020F0502020204030204" pitchFamily="34" charset="0"/>
              </a:rPr>
              <a:t>Income : </a:t>
            </a:r>
          </a:p>
          <a:p>
            <a:pPr algn="just"/>
            <a:r>
              <a:rPr lang="en-US" sz="1900" b="1" dirty="0">
                <a:solidFill>
                  <a:srgbClr val="002060"/>
                </a:solidFill>
                <a:latin typeface="Calibri" panose="020F0502020204030204" pitchFamily="34" charset="0"/>
              </a:rPr>
              <a:t>Active Income</a:t>
            </a:r>
            <a:r>
              <a:rPr lang="en-US" sz="1900" dirty="0">
                <a:solidFill>
                  <a:srgbClr val="002060"/>
                </a:solidFill>
                <a:latin typeface="Calibri" panose="020F0502020204030204" pitchFamily="34" charset="0"/>
              </a:rPr>
              <a:t> </a:t>
            </a:r>
            <a:r>
              <a:rPr lang="en-US" sz="1900" dirty="0">
                <a:solidFill>
                  <a:srgbClr val="404040"/>
                </a:solidFill>
                <a:latin typeface="Calibri" panose="020F0502020204030204" pitchFamily="34" charset="0"/>
              </a:rPr>
              <a:t>through job, business, farming, pension, etc.</a:t>
            </a:r>
            <a:r>
              <a:rPr lang="en-US" sz="1900" b="1" dirty="0">
                <a:solidFill>
                  <a:srgbClr val="113052"/>
                </a:solidFill>
                <a:latin typeface="Calibri" panose="020F0502020204030204" pitchFamily="34" charset="0"/>
              </a:rPr>
              <a:t> </a:t>
            </a:r>
          </a:p>
          <a:p>
            <a:pPr algn="just"/>
            <a:r>
              <a:rPr lang="en-US" sz="1900" b="1" dirty="0">
                <a:solidFill>
                  <a:srgbClr val="002060"/>
                </a:solidFill>
                <a:latin typeface="Calibri" panose="020F0502020204030204" pitchFamily="34" charset="0"/>
              </a:rPr>
              <a:t>Passive income </a:t>
            </a:r>
            <a:r>
              <a:rPr lang="en-US" sz="1900" dirty="0">
                <a:solidFill>
                  <a:srgbClr val="404040"/>
                </a:solidFill>
                <a:latin typeface="Calibri" panose="020F0502020204030204" pitchFamily="34" charset="0"/>
              </a:rPr>
              <a:t>through interest income from their investments, pension etc.. You need to know how to keep track of it and manage it to cover your expenses and save for future.</a:t>
            </a:r>
          </a:p>
          <a:p>
            <a:pPr algn="just"/>
            <a:endParaRPr lang="en-US" sz="1900" dirty="0"/>
          </a:p>
          <a:p>
            <a:pPr algn="just"/>
            <a:endParaRPr lang="en-US" sz="1900" dirty="0"/>
          </a:p>
          <a:p>
            <a:pPr algn="just"/>
            <a:endParaRPr lang="en-US" sz="1900" dirty="0"/>
          </a:p>
          <a:p>
            <a:pPr algn="just"/>
            <a:endParaRPr lang="en-US" sz="1900" dirty="0"/>
          </a:p>
          <a:p>
            <a:pPr algn="just"/>
            <a:endParaRPr lang="en-IN" sz="1900" dirty="0"/>
          </a:p>
        </p:txBody>
      </p:sp>
      <p:pic>
        <p:nvPicPr>
          <p:cNvPr id="8" name="Picture 7" descr="C:\Users\NCFE\Downloads\expenses D.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2862" y="3079007"/>
            <a:ext cx="5627558" cy="3340844"/>
          </a:xfrm>
          <a:prstGeom prst="rect">
            <a:avLst/>
          </a:prstGeom>
          <a:noFill/>
          <a:ln>
            <a:noFill/>
          </a:ln>
        </p:spPr>
      </p:pic>
      <p:graphicFrame>
        <p:nvGraphicFramePr>
          <p:cNvPr id="9" name="Diagram 8"/>
          <p:cNvGraphicFramePr/>
          <p:nvPr>
            <p:extLst>
              <p:ext uri="{D42A27DB-BD31-4B8C-83A1-F6EECF244321}">
                <p14:modId xmlns:p14="http://schemas.microsoft.com/office/powerpoint/2010/main" val="951750184"/>
              </p:ext>
            </p:extLst>
          </p:nvPr>
        </p:nvGraphicFramePr>
        <p:xfrm>
          <a:off x="5793143" y="181206"/>
          <a:ext cx="6027277" cy="2656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242716" y="3719089"/>
            <a:ext cx="5455454" cy="2664737"/>
          </a:xfrm>
          <a:prstGeom prst="rect">
            <a:avLst/>
          </a:prstGeom>
          <a:noFill/>
          <a:ln w="19050">
            <a:solidFill>
              <a:srgbClr val="7030A0"/>
            </a:solidFill>
          </a:ln>
        </p:spPr>
        <p:txBody>
          <a:bodyPr wrap="square" lIns="124364" tIns="62183" rIns="124364" bIns="62183" rtlCol="0">
            <a:spAutoFit/>
          </a:bodyPr>
          <a:lstStyle/>
          <a:p>
            <a:pPr algn="just" defTabSz="932727"/>
            <a:r>
              <a:rPr lang="en-US" sz="2200" b="1" dirty="0">
                <a:solidFill>
                  <a:prstClr val="black"/>
                </a:solidFill>
              </a:rPr>
              <a:t>Expense : </a:t>
            </a:r>
            <a:r>
              <a:rPr lang="en-US" sz="1900" dirty="0">
                <a:solidFill>
                  <a:prstClr val="black"/>
                </a:solidFill>
              </a:rPr>
              <a:t>It costs money to live. You need to pay for food, clothing, housing, transportation, communication, and a dozen other necessary expenses. Then there are things like vacations, entertainment, gifts for relatives and so on. </a:t>
            </a:r>
          </a:p>
          <a:p>
            <a:pPr algn="just" defTabSz="932727"/>
            <a:endParaRPr lang="en-US" sz="1000" dirty="0">
              <a:solidFill>
                <a:prstClr val="black"/>
              </a:solidFill>
            </a:endParaRPr>
          </a:p>
          <a:p>
            <a:pPr marL="855000" lvl="1" indent="-388636" defTabSz="932727">
              <a:buSzPts val="1000"/>
              <a:buFont typeface="Wingdings" panose="05000000000000000000" pitchFamily="2" charset="2"/>
              <a:buChar char="Ø"/>
              <a:tabLst>
                <a:tab pos="176183" algn="l"/>
              </a:tabLst>
            </a:pPr>
            <a:r>
              <a:rPr lang="en-US" sz="1900" b="1" dirty="0">
                <a:solidFill>
                  <a:prstClr val="black"/>
                </a:solidFill>
                <a:ea typeface="Arial" panose="020B0604020202020204" pitchFamily="34" charset="0"/>
              </a:rPr>
              <a:t>Know what your expenses are</a:t>
            </a:r>
          </a:p>
          <a:p>
            <a:pPr marL="466364" lvl="1" defTabSz="932727">
              <a:buSzPts val="1000"/>
              <a:tabLst>
                <a:tab pos="176183" algn="l"/>
              </a:tabLst>
            </a:pPr>
            <a:endParaRPr lang="en-IN" sz="1900" dirty="0">
              <a:solidFill>
                <a:prstClr val="black"/>
              </a:solidFill>
              <a:ea typeface="Arial" panose="020B0604020202020204" pitchFamily="34" charset="0"/>
            </a:endParaRPr>
          </a:p>
          <a:p>
            <a:pPr marL="855000" lvl="1" indent="-388636" defTabSz="932727">
              <a:buSzPts val="1000"/>
              <a:buFont typeface="Wingdings" panose="05000000000000000000" pitchFamily="2" charset="2"/>
              <a:buChar char="Ø"/>
              <a:tabLst>
                <a:tab pos="176183" algn="l"/>
              </a:tabLst>
            </a:pPr>
            <a:r>
              <a:rPr lang="en-US" sz="1900" b="1" dirty="0">
                <a:solidFill>
                  <a:prstClr val="black"/>
                </a:solidFill>
                <a:ea typeface="Arial" panose="020B0604020202020204" pitchFamily="34" charset="0"/>
              </a:rPr>
              <a:t>Reduce unnecessary </a:t>
            </a:r>
            <a:r>
              <a:rPr lang="en-US" sz="1900" b="1" dirty="0" smtClean="0">
                <a:solidFill>
                  <a:prstClr val="black"/>
                </a:solidFill>
                <a:ea typeface="Arial" panose="020B0604020202020204" pitchFamily="34" charset="0"/>
              </a:rPr>
              <a:t>spending</a:t>
            </a:r>
            <a:endParaRPr lang="en-IN" sz="1900" dirty="0">
              <a:solidFill>
                <a:prstClr val="black"/>
              </a:solidFill>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6</a:t>
            </a:fld>
            <a:endParaRPr lang="en-US">
              <a:solidFill>
                <a:prstClr val="white"/>
              </a:solidFill>
            </a:endParaRPr>
          </a:p>
        </p:txBody>
      </p:sp>
      <p:cxnSp>
        <p:nvCxnSpPr>
          <p:cNvPr id="11" name="Straight Connector 10">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 xmlns:a16="http://schemas.microsoft.com/office/drawing/2014/main" id="{D8B36E06-B914-494C-B15F-C8B64E1C989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Tree>
    <p:extLst>
      <p:ext uri="{BB962C8B-B14F-4D97-AF65-F5344CB8AC3E}">
        <p14:creationId xmlns:p14="http://schemas.microsoft.com/office/powerpoint/2010/main" val="1397635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800476" y="181210"/>
            <a:ext cx="3697866" cy="687177"/>
          </a:xfrm>
        </p:spPr>
        <p:txBody>
          <a:bodyPr/>
          <a:lstStyle/>
          <a:p>
            <a:r>
              <a:rPr lang="en-IN" dirty="0">
                <a:solidFill>
                  <a:srgbClr val="002060"/>
                </a:solidFill>
                <a:latin typeface="Georgia" panose="02040502050405020303" pitchFamily="18" charset="0"/>
              </a:rPr>
              <a:t>Budgeting</a:t>
            </a:r>
          </a:p>
        </p:txBody>
      </p:sp>
      <p:graphicFrame>
        <p:nvGraphicFramePr>
          <p:cNvPr id="6" name="Diagram 5"/>
          <p:cNvGraphicFramePr/>
          <p:nvPr>
            <p:extLst>
              <p:ext uri="{D42A27DB-BD31-4B8C-83A1-F6EECF244321}">
                <p14:modId xmlns:p14="http://schemas.microsoft.com/office/powerpoint/2010/main" val="70375566"/>
              </p:ext>
            </p:extLst>
          </p:nvPr>
        </p:nvGraphicFramePr>
        <p:xfrm>
          <a:off x="348535" y="2470316"/>
          <a:ext cx="6843178" cy="4587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cstate="print">
            <a:clrChange>
              <a:clrFrom>
                <a:srgbClr val="F3FFFF"/>
              </a:clrFrom>
              <a:clrTo>
                <a:srgbClr val="F3FFFF">
                  <a:alpha val="0"/>
                </a:srgbClr>
              </a:clrTo>
            </a:clrChange>
            <a:extLst>
              <a:ext uri="{BEBA8EAE-BF5A-486C-A8C5-ECC9F3942E4B}">
                <a14:imgProps xmlns:a14="http://schemas.microsoft.com/office/drawing/2010/main">
                  <a14:imgLayer r:embed="rId8">
                    <a14:imgEffect>
                      <a14:colorTemperature colorTemp="5300"/>
                    </a14:imgEffect>
                  </a14:imgLayer>
                </a14:imgProps>
              </a:ext>
            </a:extLst>
          </a:blip>
          <a:stretch>
            <a:fillRect/>
          </a:stretch>
        </p:blipFill>
        <p:spPr>
          <a:xfrm>
            <a:off x="7591257" y="1333501"/>
            <a:ext cx="4501195" cy="3102610"/>
          </a:xfrm>
          <a:prstGeom prst="rect">
            <a:avLst/>
          </a:prstGeom>
        </p:spPr>
      </p:pic>
      <p:sp>
        <p:nvSpPr>
          <p:cNvPr id="8" name="Title 2"/>
          <p:cNvSpPr txBox="1">
            <a:spLocks/>
          </p:cNvSpPr>
          <p:nvPr/>
        </p:nvSpPr>
        <p:spPr>
          <a:xfrm>
            <a:off x="7893032" y="732459"/>
            <a:ext cx="3697866" cy="672162"/>
          </a:xfrm>
          <a:prstGeom prst="rect">
            <a:avLst/>
          </a:prstGeom>
        </p:spPr>
        <p:txBody>
          <a:bodyPr vert="horz" lIns="124364" tIns="62183" rIns="124364" bIns="62183" rtlCol="0" anchor="ctr">
            <a:noAutofit/>
          </a:bodyPr>
          <a:lstStyle>
            <a:lvl1pPr algn="l" defTabSz="685800" rtl="0" eaLnBrk="1" latinLnBrk="0" hangingPunct="1">
              <a:lnSpc>
                <a:spcPct val="90000"/>
              </a:lnSpc>
              <a:spcBef>
                <a:spcPct val="0"/>
              </a:spcBef>
              <a:buNone/>
              <a:defRPr sz="2400" b="1" kern="1200">
                <a:solidFill>
                  <a:schemeClr val="tx1">
                    <a:lumMod val="75000"/>
                    <a:lumOff val="25000"/>
                  </a:schemeClr>
                </a:solidFill>
                <a:latin typeface="+mn-lt"/>
                <a:ea typeface="+mj-ea"/>
                <a:cs typeface="+mj-cs"/>
              </a:defRPr>
            </a:lvl1pPr>
          </a:lstStyle>
          <a:p>
            <a:r>
              <a:rPr lang="en-IN" sz="2200" dirty="0">
                <a:solidFill>
                  <a:prstClr val="black">
                    <a:lumMod val="75000"/>
                    <a:lumOff val="25000"/>
                  </a:prstClr>
                </a:solidFill>
              </a:rPr>
              <a:t>Set SMART financial Goals</a:t>
            </a:r>
          </a:p>
        </p:txBody>
      </p:sp>
      <p:graphicFrame>
        <p:nvGraphicFramePr>
          <p:cNvPr id="10" name="Diagram 9"/>
          <p:cNvGraphicFramePr/>
          <p:nvPr>
            <p:extLst>
              <p:ext uri="{D42A27DB-BD31-4B8C-83A1-F6EECF244321}">
                <p14:modId xmlns:p14="http://schemas.microsoft.com/office/powerpoint/2010/main" val="997888614"/>
              </p:ext>
            </p:extLst>
          </p:nvPr>
        </p:nvGraphicFramePr>
        <p:xfrm>
          <a:off x="7599758" y="4518342"/>
          <a:ext cx="2435491" cy="184023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Text Box 27"/>
          <p:cNvSpPr txBox="1"/>
          <p:nvPr/>
        </p:nvSpPr>
        <p:spPr>
          <a:xfrm>
            <a:off x="9660361" y="5754058"/>
            <a:ext cx="2432091" cy="38671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24364" tIns="62183" rIns="124364" bIns="62183" numCol="1" spcCol="0" rtlCol="0" fromWordArt="0" anchor="t" anchorCtr="0" forceAA="0" compatLnSpc="1">
            <a:prstTxWarp prst="textNoShape">
              <a:avLst/>
            </a:prstTxWarp>
            <a:noAutofit/>
          </a:bodyPr>
          <a:lstStyle/>
          <a:p>
            <a:pPr defTabSz="932727"/>
            <a:r>
              <a:rPr lang="en-US" sz="1400" b="1">
                <a:solidFill>
                  <a:srgbClr val="262626"/>
                </a:solidFill>
                <a:latin typeface="Arial" panose="020B0604020202020204" pitchFamily="34" charset="0"/>
                <a:ea typeface="Times New Roman" panose="02020603050405020304" pitchFamily="18" charset="0"/>
              </a:rPr>
              <a:t>Plan for Retirement</a:t>
            </a:r>
            <a:endParaRPr lang="en-IN" sz="1500">
              <a:solidFill>
                <a:prstClr val="black"/>
              </a:solidFill>
              <a:latin typeface="Times New Roman" panose="02020603050405020304" pitchFamily="18" charset="0"/>
              <a:ea typeface="Times New Roman" panose="02020603050405020304" pitchFamily="18" charset="0"/>
            </a:endParaRPr>
          </a:p>
        </p:txBody>
      </p:sp>
      <p:sp>
        <p:nvSpPr>
          <p:cNvPr id="12" name="Text Box 27"/>
          <p:cNvSpPr txBox="1"/>
          <p:nvPr/>
        </p:nvSpPr>
        <p:spPr>
          <a:xfrm>
            <a:off x="9333078" y="5185373"/>
            <a:ext cx="2432091" cy="38671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24364" tIns="62183" rIns="124364" bIns="62183" numCol="1" spcCol="0" rtlCol="0" fromWordArt="0" anchor="t" anchorCtr="0" forceAA="0" compatLnSpc="1">
            <a:prstTxWarp prst="textNoShape">
              <a:avLst/>
            </a:prstTxWarp>
            <a:noAutofit/>
          </a:bodyPr>
          <a:lstStyle/>
          <a:p>
            <a:pPr defTabSz="932727"/>
            <a:r>
              <a:rPr lang="en-US" sz="1400" b="1" dirty="0">
                <a:solidFill>
                  <a:srgbClr val="262626"/>
                </a:solidFill>
                <a:latin typeface="Arial" panose="020B0604020202020204" pitchFamily="34" charset="0"/>
                <a:ea typeface="Times New Roman" panose="02020603050405020304" pitchFamily="18" charset="0"/>
              </a:rPr>
              <a:t>Paying for a wedding</a:t>
            </a:r>
            <a:endParaRPr lang="en-IN" sz="1500" dirty="0">
              <a:solidFill>
                <a:prstClr val="black"/>
              </a:solidFill>
              <a:latin typeface="Times New Roman" panose="02020603050405020304" pitchFamily="18" charset="0"/>
              <a:ea typeface="Times New Roman" panose="02020603050405020304" pitchFamily="18" charset="0"/>
            </a:endParaRPr>
          </a:p>
        </p:txBody>
      </p:sp>
      <p:sp>
        <p:nvSpPr>
          <p:cNvPr id="13" name="Text Box 25"/>
          <p:cNvSpPr txBox="1"/>
          <p:nvPr/>
        </p:nvSpPr>
        <p:spPr>
          <a:xfrm>
            <a:off x="8993466" y="4716427"/>
            <a:ext cx="2261224" cy="38671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24364" tIns="62183" rIns="124364" bIns="62183" numCol="1" spcCol="0" rtlCol="0" fromWordArt="0" anchor="t" anchorCtr="0" forceAA="0" compatLnSpc="1">
            <a:prstTxWarp prst="textNoShape">
              <a:avLst/>
            </a:prstTxWarp>
            <a:noAutofit/>
          </a:bodyPr>
          <a:lstStyle/>
          <a:p>
            <a:pPr defTabSz="932727"/>
            <a:r>
              <a:rPr lang="en-US" sz="1400" b="1" dirty="0">
                <a:solidFill>
                  <a:srgbClr val="262626"/>
                </a:solidFill>
                <a:latin typeface="Arial" panose="020B0604020202020204" pitchFamily="34" charset="0"/>
                <a:ea typeface="Times New Roman" panose="02020603050405020304" pitchFamily="18" charset="0"/>
              </a:rPr>
              <a:t>Plan for buying a TV</a:t>
            </a:r>
            <a:endParaRPr lang="en-IN" sz="1500" dirty="0">
              <a:solidFill>
                <a:prstClr val="black"/>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5968030" y="3390393"/>
            <a:ext cx="308865" cy="402579"/>
          </a:xfrm>
          <a:prstGeom prst="rect">
            <a:avLst/>
          </a:prstGeom>
        </p:spPr>
        <p:txBody>
          <a:bodyPr wrap="none" lIns="124364" tIns="62183" rIns="124364" bIns="62183">
            <a:spAutoFit/>
          </a:bodyPr>
          <a:lstStyle/>
          <a:p>
            <a:pPr defTabSz="932727"/>
            <a:r>
              <a:rPr lang="en-IN" dirty="0">
                <a:solidFill>
                  <a:srgbClr val="000000"/>
                </a:solidFill>
                <a:latin typeface="Times New Roman" panose="02020603050405020304" pitchFamily="18" charset="0"/>
              </a:rPr>
              <a:t> </a:t>
            </a:r>
            <a:endParaRPr lang="en-IN" dirty="0">
              <a:solidFill>
                <a:prstClr val="black"/>
              </a:solidFill>
            </a:endParaRPr>
          </a:p>
        </p:txBody>
      </p:sp>
      <p:sp>
        <p:nvSpPr>
          <p:cNvPr id="15" name="Rectangle 14"/>
          <p:cNvSpPr/>
          <p:nvPr/>
        </p:nvSpPr>
        <p:spPr>
          <a:xfrm>
            <a:off x="916693" y="1208665"/>
            <a:ext cx="2853429" cy="1163396"/>
          </a:xfrm>
          <a:prstGeom prst="rect">
            <a:avLst/>
          </a:prstGeom>
        </p:spPr>
        <p:txBody>
          <a:bodyPr wrap="square" lIns="124364" tIns="62183" rIns="124364" bIns="62183">
            <a:spAutoFit/>
          </a:bodyPr>
          <a:lstStyle/>
          <a:p>
            <a:pPr defTabSz="932727"/>
            <a:r>
              <a:rPr lang="en-US" sz="2200" dirty="0">
                <a:solidFill>
                  <a:srgbClr val="002060"/>
                </a:solidFill>
              </a:rPr>
              <a:t>It is simply a comparison of income and expenses</a:t>
            </a:r>
            <a:r>
              <a:rPr lang="en-US" dirty="0">
                <a:solidFill>
                  <a:srgbClr val="002060"/>
                </a:solidFill>
              </a:rPr>
              <a:t>.</a:t>
            </a:r>
            <a:endParaRPr lang="en-IN" dirty="0">
              <a:solidFill>
                <a:prstClr val="black"/>
              </a:solidFill>
            </a:endParaRPr>
          </a:p>
        </p:txBody>
      </p:sp>
      <p:sp>
        <p:nvSpPr>
          <p:cNvPr id="16" name="Rectangle 15"/>
          <p:cNvSpPr/>
          <p:nvPr/>
        </p:nvSpPr>
        <p:spPr>
          <a:xfrm>
            <a:off x="990756" y="2666815"/>
            <a:ext cx="5547287" cy="402579"/>
          </a:xfrm>
          <a:prstGeom prst="rect">
            <a:avLst/>
          </a:prstGeom>
        </p:spPr>
        <p:txBody>
          <a:bodyPr wrap="none" lIns="124364" tIns="62183" rIns="124364" bIns="62183">
            <a:spAutoFit/>
          </a:bodyPr>
          <a:lstStyle/>
          <a:p>
            <a:pPr defTabSz="932727"/>
            <a:r>
              <a:rPr lang="en-US" dirty="0">
                <a:solidFill>
                  <a:srgbClr val="000000"/>
                </a:solidFill>
              </a:rPr>
              <a:t>The difference between your total income and expense :</a:t>
            </a:r>
            <a:endParaRPr lang="en-IN" dirty="0">
              <a:solidFill>
                <a:prstClr val="black"/>
              </a:solidFill>
            </a:endParaRPr>
          </a:p>
        </p:txBody>
      </p:sp>
      <p:pic>
        <p:nvPicPr>
          <p:cNvPr id="18" name="Picture 17"/>
          <p:cNvPicPr>
            <a:picLocks noChangeAspect="1"/>
          </p:cNvPicPr>
          <p:nvPr/>
        </p:nvPicPr>
        <p:blipFill>
          <a:blip r:embed="rId14" cstate="print"/>
          <a:stretch>
            <a:fillRect/>
          </a:stretch>
        </p:blipFill>
        <p:spPr>
          <a:xfrm>
            <a:off x="3744007" y="919512"/>
            <a:ext cx="2233356" cy="1589504"/>
          </a:xfrm>
          <a:prstGeom prst="rect">
            <a:avLst/>
          </a:prstGeom>
        </p:spPr>
      </p:pic>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7</a:t>
            </a:fld>
            <a:endParaRPr lang="en-US">
              <a:solidFill>
                <a:prstClr val="white"/>
              </a:solidFill>
            </a:endParaRPr>
          </a:p>
        </p:txBody>
      </p:sp>
      <p:cxnSp>
        <p:nvCxnSpPr>
          <p:cNvPr id="17" name="Straight Connector 16">
            <a:extLst>
              <a:ext uri="{FF2B5EF4-FFF2-40B4-BE49-F238E27FC236}">
                <a16:creationId xmlns="" xmlns:a16="http://schemas.microsoft.com/office/drawing/2014/main" id="{09A73E97-562C-4A0D-BEBA-3E8EFBD3ADF9}"/>
              </a:ext>
            </a:extLst>
          </p:cNvPr>
          <p:cNvCxnSpPr>
            <a:cxnSpLocks/>
          </p:cNvCxnSpPr>
          <p:nvPr/>
        </p:nvCxnSpPr>
        <p:spPr>
          <a:xfrm>
            <a:off x="-11625" y="6493773"/>
            <a:ext cx="12253261" cy="0"/>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 xmlns:a16="http://schemas.microsoft.com/office/drawing/2014/main" id="{D8B36E06-B914-494C-B15F-C8B64E1C989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416321" y="6537575"/>
            <a:ext cx="1522731" cy="465041"/>
          </a:xfrm>
          <a:prstGeom prst="rect">
            <a:avLst/>
          </a:prstGeom>
        </p:spPr>
      </p:pic>
    </p:spTree>
    <p:extLst>
      <p:ext uri="{BB962C8B-B14F-4D97-AF65-F5344CB8AC3E}">
        <p14:creationId xmlns:p14="http://schemas.microsoft.com/office/powerpoint/2010/main" val="2268609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Titre 58"/>
          <p:cNvSpPr>
            <a:spLocks noGrp="1"/>
          </p:cNvSpPr>
          <p:nvPr>
            <p:ph type="title"/>
          </p:nvPr>
        </p:nvSpPr>
        <p:spPr>
          <a:xfrm>
            <a:off x="744469" y="240440"/>
            <a:ext cx="10558046" cy="687177"/>
          </a:xfrm>
        </p:spPr>
        <p:txBody>
          <a:bodyPr/>
          <a:lstStyle/>
          <a:p>
            <a:pPr algn="ctr"/>
            <a:r>
              <a:rPr lang="en-IN" dirty="0">
                <a:solidFill>
                  <a:srgbClr val="002060"/>
                </a:solidFill>
                <a:latin typeface="Georgia" panose="02040502050405020303" pitchFamily="18" charset="0"/>
              </a:rPr>
              <a:t>SAVING</a:t>
            </a:r>
            <a:endParaRPr lang="en-IN" dirty="0"/>
          </a:p>
        </p:txBody>
      </p:sp>
      <p:sp>
        <p:nvSpPr>
          <p:cNvPr id="55" name="ZoneTexte 54 - 3 - 1"/>
          <p:cNvSpPr txBox="1"/>
          <p:nvPr/>
        </p:nvSpPr>
        <p:spPr>
          <a:xfrm>
            <a:off x="1167606" y="2777021"/>
            <a:ext cx="4077734" cy="3490429"/>
          </a:xfrm>
          <a:prstGeom prst="rect">
            <a:avLst/>
          </a:prstGeom>
          <a:noFill/>
        </p:spPr>
        <p:txBody>
          <a:bodyPr wrap="square" lIns="124364" tIns="62183" rIns="124364" bIns="62183" rtlCol="0" anchor="t">
            <a:noAutofit/>
          </a:bodyPr>
          <a:lstStyle/>
          <a:p>
            <a:pPr algn="just" defTabSz="932727"/>
            <a:r>
              <a:rPr lang="en-US" sz="2000" b="1" dirty="0">
                <a:solidFill>
                  <a:srgbClr val="FF0000"/>
                </a:solidFill>
                <a:ea typeface="Times New Roman" panose="02020603050405020304" pitchFamily="18" charset="0"/>
              </a:rPr>
              <a:t>Why Save?</a:t>
            </a:r>
            <a:endParaRPr lang="en-IN" sz="2000" dirty="0">
              <a:solidFill>
                <a:prstClr val="black"/>
              </a:solidFill>
              <a:ea typeface="Times New Roman" panose="02020603050405020304" pitchFamily="18" charset="0"/>
            </a:endParaRPr>
          </a:p>
          <a:p>
            <a:pPr marL="388636" indent="-388636" algn="just" defTabSz="932727">
              <a:buFont typeface="Wingdings" panose="05000000000000000000" pitchFamily="2" charset="2"/>
              <a:buChar char="Ø"/>
            </a:pPr>
            <a:r>
              <a:rPr lang="en-US" sz="2000" dirty="0">
                <a:solidFill>
                  <a:prstClr val="black"/>
                </a:solidFill>
                <a:ea typeface="Times New Roman" panose="02020603050405020304" pitchFamily="18" charset="0"/>
              </a:rPr>
              <a:t>Help you to meet your goals and provide for your own future.</a:t>
            </a:r>
            <a:r>
              <a:rPr lang="en-US" sz="2000" dirty="0">
                <a:solidFill>
                  <a:prstClr val="black"/>
                </a:solidFill>
                <a:ea typeface="Arial" panose="020B0604020202020204" pitchFamily="34" charset="0"/>
              </a:rPr>
              <a:t> </a:t>
            </a:r>
          </a:p>
          <a:p>
            <a:pPr marL="388636" indent="-388636" algn="just" defTabSz="932727">
              <a:buFont typeface="Wingdings" panose="05000000000000000000" pitchFamily="2" charset="2"/>
              <a:buChar char="Ø"/>
            </a:pPr>
            <a:r>
              <a:rPr lang="en-US" sz="2000" dirty="0">
                <a:solidFill>
                  <a:prstClr val="black"/>
                </a:solidFill>
                <a:ea typeface="Arial" panose="020B0604020202020204" pitchFamily="34" charset="0"/>
              </a:rPr>
              <a:t>Without savings, when you want to purchase something, you have to borrow money. </a:t>
            </a:r>
          </a:p>
          <a:p>
            <a:pPr marL="388636" indent="-388636" algn="just" defTabSz="932727">
              <a:buFont typeface="Wingdings" panose="05000000000000000000" pitchFamily="2" charset="2"/>
              <a:buChar char="Ø"/>
            </a:pPr>
            <a:r>
              <a:rPr lang="en-US" sz="2000" dirty="0">
                <a:solidFill>
                  <a:prstClr val="black"/>
                </a:solidFill>
                <a:ea typeface="Arial" panose="020B0604020202020204" pitchFamily="34" charset="0"/>
              </a:rPr>
              <a:t>Borrowing is expensive, because not only you have to pay it back, you also have to pay interest, often at a high monthly rate</a:t>
            </a:r>
            <a:r>
              <a:rPr lang="en-US" sz="1600" dirty="0">
                <a:solidFill>
                  <a:prstClr val="black"/>
                </a:solidFill>
                <a:ea typeface="Arial" panose="020B0604020202020204" pitchFamily="34" charset="0"/>
              </a:rPr>
              <a:t>. </a:t>
            </a:r>
            <a:endParaRPr lang="en-IN" sz="1600" dirty="0">
              <a:solidFill>
                <a:prstClr val="black"/>
              </a:solidFill>
              <a:ea typeface="Times New Roman" panose="02020603050405020304" pitchFamily="18" charset="0"/>
            </a:endParaRPr>
          </a:p>
        </p:txBody>
      </p:sp>
      <p:cxnSp>
        <p:nvCxnSpPr>
          <p:cNvPr id="68" name="Straight Connector 67">
            <a:extLst>
              <a:ext uri="{FF2B5EF4-FFF2-40B4-BE49-F238E27FC236}">
                <a16:creationId xmlns:a16="http://schemas.microsoft.com/office/drawing/2014/main" xmlns="" id="{1B7524EC-DED6-47FE-BB55-385C13320D9E}"/>
              </a:ext>
            </a:extLst>
          </p:cNvPr>
          <p:cNvCxnSpPr>
            <a:cxnSpLocks/>
          </p:cNvCxnSpPr>
          <p:nvPr/>
        </p:nvCxnSpPr>
        <p:spPr>
          <a:xfrm rot="5400000">
            <a:off x="4868919" y="4369879"/>
            <a:ext cx="25033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4" name="ZoneTexte 54 - 3 - 2">
            <a:extLst>
              <a:ext uri="{FF2B5EF4-FFF2-40B4-BE49-F238E27FC236}">
                <a16:creationId xmlns:a16="http://schemas.microsoft.com/office/drawing/2014/main" xmlns="" id="{D9ED1504-ED70-4927-9B6A-A7581A311781}"/>
              </a:ext>
            </a:extLst>
          </p:cNvPr>
          <p:cNvSpPr txBox="1"/>
          <p:nvPr/>
        </p:nvSpPr>
        <p:spPr>
          <a:xfrm>
            <a:off x="6334120" y="2914418"/>
            <a:ext cx="5693587" cy="3962631"/>
          </a:xfrm>
          <a:prstGeom prst="rect">
            <a:avLst/>
          </a:prstGeom>
          <a:noFill/>
        </p:spPr>
        <p:txBody>
          <a:bodyPr wrap="square" lIns="124364" tIns="62183" rIns="124364" bIns="62183" rtlCol="0" anchor="t">
            <a:noAutofit/>
          </a:bodyPr>
          <a:lstStyle/>
          <a:p>
            <a:pPr algn="just" defTabSz="932727"/>
            <a:r>
              <a:rPr lang="en-US" b="1" dirty="0">
                <a:solidFill>
                  <a:srgbClr val="FF0000"/>
                </a:solidFill>
                <a:ea typeface="Times New Roman" panose="02020603050405020304" pitchFamily="18" charset="0"/>
              </a:rPr>
              <a:t>How to save?</a:t>
            </a:r>
          </a:p>
          <a:p>
            <a:pPr algn="just" defTabSz="932727">
              <a:lnSpc>
                <a:spcPct val="108000"/>
              </a:lnSpc>
            </a:pPr>
            <a:r>
              <a:rPr lang="en-US" dirty="0">
                <a:solidFill>
                  <a:prstClr val="black"/>
                </a:solidFill>
              </a:rPr>
              <a:t>Now that you've decided you want to save, how do you go about it? </a:t>
            </a:r>
            <a:endParaRPr lang="en-IN" dirty="0">
              <a:solidFill>
                <a:prstClr val="black"/>
              </a:solidFill>
            </a:endParaRPr>
          </a:p>
          <a:p>
            <a:pPr algn="just" defTabSz="932727"/>
            <a:r>
              <a:rPr lang="en-US" dirty="0">
                <a:solidFill>
                  <a:prstClr val="black"/>
                </a:solidFill>
              </a:rPr>
              <a:t>For an example, “saving for a motorbike” is a vague </a:t>
            </a:r>
          </a:p>
          <a:p>
            <a:pPr algn="just" defTabSz="932727"/>
            <a:endParaRPr lang="en-US" dirty="0">
              <a:solidFill>
                <a:prstClr val="black"/>
              </a:solidFill>
            </a:endParaRPr>
          </a:p>
          <a:p>
            <a:pPr algn="just" defTabSz="932727"/>
            <a:r>
              <a:rPr lang="en-US" dirty="0">
                <a:solidFill>
                  <a:prstClr val="black"/>
                </a:solidFill>
              </a:rPr>
              <a:t>“saving 50000 rupees for a 100 CC motorbike within 10 months” is </a:t>
            </a:r>
            <a:r>
              <a:rPr lang="en-US" b="1" dirty="0">
                <a:solidFill>
                  <a:prstClr val="black"/>
                </a:solidFill>
              </a:rPr>
              <a:t>SMART</a:t>
            </a:r>
            <a:r>
              <a:rPr lang="en-US" dirty="0">
                <a:solidFill>
                  <a:prstClr val="black"/>
                </a:solidFill>
              </a:rPr>
              <a:t>.</a:t>
            </a:r>
          </a:p>
          <a:p>
            <a:pPr algn="just" defTabSz="932727"/>
            <a:endParaRPr lang="en-US" dirty="0">
              <a:solidFill>
                <a:prstClr val="black"/>
              </a:solidFill>
            </a:endParaRPr>
          </a:p>
          <a:p>
            <a:pPr algn="just" defTabSz="932727"/>
            <a:r>
              <a:rPr lang="en-US" dirty="0">
                <a:solidFill>
                  <a:prstClr val="black"/>
                </a:solidFill>
              </a:rPr>
              <a:t> Its specific – you know exactly what you are saving for. Its measurable – you know how much you will need. Its achievable and realistic – you can break the total amount needed into smaller steps (saving 5000 rupees a month) that will be easier to do. And its time bound you’ve set a deadline of 10 months</a:t>
            </a:r>
            <a:endParaRPr lang="en-IN" sz="2000" dirty="0">
              <a:solidFill>
                <a:prstClr val="black"/>
              </a:solidFill>
            </a:endParaRPr>
          </a:p>
        </p:txBody>
      </p:sp>
      <p:sp>
        <p:nvSpPr>
          <p:cNvPr id="3" name="Rectangle 2"/>
          <p:cNvSpPr/>
          <p:nvPr/>
        </p:nvSpPr>
        <p:spPr>
          <a:xfrm>
            <a:off x="3834618" y="1065752"/>
            <a:ext cx="4648200" cy="1602908"/>
          </a:xfrm>
          <a:prstGeom prst="rect">
            <a:avLst/>
          </a:prstGeom>
        </p:spPr>
        <p:txBody>
          <a:bodyPr wrap="square" lIns="124364" tIns="62183" rIns="124364" bIns="62183">
            <a:spAutoFit/>
          </a:bodyPr>
          <a:lstStyle/>
          <a:p>
            <a:pPr defTabSz="932727"/>
            <a:r>
              <a:rPr lang="en-US" sz="2400" b="1" dirty="0">
                <a:solidFill>
                  <a:srgbClr val="00B050"/>
                </a:solidFill>
              </a:rPr>
              <a:t>Saving is a key step to make sure your future is financially secure. Start early to give your savings as much time as possible to grow !!</a:t>
            </a:r>
          </a:p>
        </p:txBody>
      </p:sp>
      <p:sp>
        <p:nvSpPr>
          <p:cNvPr id="40" name="Seed2" descr="{&quot;Key&quot;:&quot;POWER_USER_SHAPE_ICON&quot;,&quot;Value&quot;:&quot;POWER_USER_SHAPE_ICON_STYLE_1&quot;}"/>
          <p:cNvSpPr>
            <a:spLocks noChangeAspect="1" noEditPoints="1"/>
          </p:cNvSpPr>
          <p:nvPr>
            <p:custDataLst>
              <p:tags r:id="rId1"/>
            </p:custDataLst>
          </p:nvPr>
        </p:nvSpPr>
        <p:spPr bwMode="auto">
          <a:xfrm>
            <a:off x="2233551" y="1581292"/>
            <a:ext cx="854289" cy="905821"/>
          </a:xfrm>
          <a:custGeom>
            <a:avLst/>
            <a:gdLst>
              <a:gd name="T0" fmla="*/ 1665 w 12203"/>
              <a:gd name="T1" fmla="*/ 8435 h 12365"/>
              <a:gd name="T2" fmla="*/ 2920 w 12203"/>
              <a:gd name="T3" fmla="*/ 8085 h 12365"/>
              <a:gd name="T4" fmla="*/ 3948 w 12203"/>
              <a:gd name="T5" fmla="*/ 5401 h 12365"/>
              <a:gd name="T6" fmla="*/ 3918 w 12203"/>
              <a:gd name="T7" fmla="*/ 7263 h 12365"/>
              <a:gd name="T8" fmla="*/ 4266 w 12203"/>
              <a:gd name="T9" fmla="*/ 7028 h 12365"/>
              <a:gd name="T10" fmla="*/ 4356 w 12203"/>
              <a:gd name="T11" fmla="*/ 5771 h 12365"/>
              <a:gd name="T12" fmla="*/ 3496 w 12203"/>
              <a:gd name="T13" fmla="*/ 4650 h 12365"/>
              <a:gd name="T14" fmla="*/ 2407 w 12203"/>
              <a:gd name="T15" fmla="*/ 4771 h 12365"/>
              <a:gd name="T16" fmla="*/ 771 w 12203"/>
              <a:gd name="T17" fmla="*/ 6962 h 12365"/>
              <a:gd name="T18" fmla="*/ 230 w 12203"/>
              <a:gd name="T19" fmla="*/ 9664 h 12365"/>
              <a:gd name="T20" fmla="*/ 1169 w 12203"/>
              <a:gd name="T21" fmla="*/ 11125 h 12365"/>
              <a:gd name="T22" fmla="*/ 843 w 12203"/>
              <a:gd name="T23" fmla="*/ 7672 h 12365"/>
              <a:gd name="T24" fmla="*/ 3452 w 12203"/>
              <a:gd name="T25" fmla="*/ 10400 h 12365"/>
              <a:gd name="T26" fmla="*/ 3170 w 12203"/>
              <a:gd name="T27" fmla="*/ 4924 h 12365"/>
              <a:gd name="T28" fmla="*/ 2577 w 12203"/>
              <a:gd name="T29" fmla="*/ 8063 h 12365"/>
              <a:gd name="T30" fmla="*/ 1488 w 12203"/>
              <a:gd name="T31" fmla="*/ 7007 h 12365"/>
              <a:gd name="T32" fmla="*/ 2541 w 12203"/>
              <a:gd name="T33" fmla="*/ 5299 h 12365"/>
              <a:gd name="T34" fmla="*/ 1505 w 12203"/>
              <a:gd name="T35" fmla="*/ 7019 h 12365"/>
              <a:gd name="T36" fmla="*/ 4762 w 12203"/>
              <a:gd name="T37" fmla="*/ 10130 h 12365"/>
              <a:gd name="T38" fmla="*/ 5029 w 12203"/>
              <a:gd name="T39" fmla="*/ 12077 h 12365"/>
              <a:gd name="T40" fmla="*/ 5098 w 12203"/>
              <a:gd name="T41" fmla="*/ 4372 h 12365"/>
              <a:gd name="T42" fmla="*/ 4433 w 12203"/>
              <a:gd name="T43" fmla="*/ 2446 h 12365"/>
              <a:gd name="T44" fmla="*/ 8733 w 12203"/>
              <a:gd name="T45" fmla="*/ 8524 h 12365"/>
              <a:gd name="T46" fmla="*/ 8540 w 12203"/>
              <a:gd name="T47" fmla="*/ 8237 h 12365"/>
              <a:gd name="T48" fmla="*/ 6691 w 12203"/>
              <a:gd name="T49" fmla="*/ 7013 h 12365"/>
              <a:gd name="T50" fmla="*/ 7662 w 12203"/>
              <a:gd name="T51" fmla="*/ 2259 h 12365"/>
              <a:gd name="T52" fmla="*/ 6043 w 12203"/>
              <a:gd name="T53" fmla="*/ 2374 h 12365"/>
              <a:gd name="T54" fmla="*/ 6089 w 12203"/>
              <a:gd name="T55" fmla="*/ 2898 h 12365"/>
              <a:gd name="T56" fmla="*/ 5609 w 12203"/>
              <a:gd name="T57" fmla="*/ 6980 h 12365"/>
              <a:gd name="T58" fmla="*/ 3683 w 12203"/>
              <a:gd name="T59" fmla="*/ 8056 h 12365"/>
              <a:gd name="T60" fmla="*/ 3361 w 12203"/>
              <a:gd name="T61" fmla="*/ 8494 h 12365"/>
              <a:gd name="T62" fmla="*/ 4623 w 12203"/>
              <a:gd name="T63" fmla="*/ 9660 h 12365"/>
              <a:gd name="T64" fmla="*/ 7966 w 12203"/>
              <a:gd name="T65" fmla="*/ 9471 h 12365"/>
              <a:gd name="T66" fmla="*/ 7116 w 12203"/>
              <a:gd name="T67" fmla="*/ 12192 h 12365"/>
              <a:gd name="T68" fmla="*/ 12113 w 12203"/>
              <a:gd name="T69" fmla="*/ 8574 h 12365"/>
              <a:gd name="T70" fmla="*/ 11011 w 12203"/>
              <a:gd name="T71" fmla="*/ 6841 h 12365"/>
              <a:gd name="T72" fmla="*/ 9505 w 12203"/>
              <a:gd name="T73" fmla="*/ 4906 h 12365"/>
              <a:gd name="T74" fmla="*/ 8439 w 12203"/>
              <a:gd name="T75" fmla="*/ 5046 h 12365"/>
              <a:gd name="T76" fmla="*/ 7533 w 12203"/>
              <a:gd name="T77" fmla="*/ 6691 h 12365"/>
              <a:gd name="T78" fmla="*/ 7864 w 12203"/>
              <a:gd name="T79" fmla="*/ 6641 h 12365"/>
              <a:gd name="T80" fmla="*/ 8836 w 12203"/>
              <a:gd name="T81" fmla="*/ 7946 h 12365"/>
              <a:gd name="T82" fmla="*/ 8396 w 12203"/>
              <a:gd name="T83" fmla="*/ 5376 h 12365"/>
              <a:gd name="T84" fmla="*/ 8967 w 12203"/>
              <a:gd name="T85" fmla="*/ 8129 h 12365"/>
              <a:gd name="T86" fmla="*/ 10483 w 12203"/>
              <a:gd name="T87" fmla="*/ 8926 h 12365"/>
              <a:gd name="T88" fmla="*/ 10032 w 12203"/>
              <a:gd name="T89" fmla="*/ 9599 h 12365"/>
              <a:gd name="T90" fmla="*/ 11756 w 12203"/>
              <a:gd name="T91" fmla="*/ 8673 h 12365"/>
              <a:gd name="T92" fmla="*/ 10050 w 12203"/>
              <a:gd name="T93" fmla="*/ 12365 h 12365"/>
              <a:gd name="T94" fmla="*/ 12113 w 12203"/>
              <a:gd name="T95" fmla="*/ 8574 h 12365"/>
              <a:gd name="T96" fmla="*/ 8884 w 12203"/>
              <a:gd name="T97" fmla="*/ 4933 h 12365"/>
              <a:gd name="T98" fmla="*/ 10123 w 12203"/>
              <a:gd name="T99" fmla="*/ 8068 h 12365"/>
              <a:gd name="T100" fmla="*/ 10416 w 12203"/>
              <a:gd name="T101" fmla="*/ 7877 h 12365"/>
              <a:gd name="T102" fmla="*/ 9821 w 12203"/>
              <a:gd name="T103" fmla="*/ 5105 h 12365"/>
              <a:gd name="T104" fmla="*/ 10698 w 12203"/>
              <a:gd name="T105" fmla="*/ 7019 h 12365"/>
              <a:gd name="T106" fmla="*/ 8174 w 12203"/>
              <a:gd name="T107" fmla="*/ 3686 h 12365"/>
              <a:gd name="T108" fmla="*/ 7452 w 12203"/>
              <a:gd name="T109" fmla="*/ 10092 h 12365"/>
              <a:gd name="T110" fmla="*/ 7565 w 12203"/>
              <a:gd name="T111" fmla="*/ 11233 h 1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03" h="12365">
                <a:moveTo>
                  <a:pt x="2208" y="9409"/>
                </a:moveTo>
                <a:cubicBezTo>
                  <a:pt x="1970" y="9350"/>
                  <a:pt x="1870" y="9213"/>
                  <a:pt x="1720" y="8926"/>
                </a:cubicBezTo>
                <a:cubicBezTo>
                  <a:pt x="1609" y="8753"/>
                  <a:pt x="1617" y="8625"/>
                  <a:pt x="1665" y="8435"/>
                </a:cubicBezTo>
                <a:cubicBezTo>
                  <a:pt x="2072" y="8390"/>
                  <a:pt x="2519" y="8377"/>
                  <a:pt x="2924" y="8420"/>
                </a:cubicBezTo>
                <a:cubicBezTo>
                  <a:pt x="2986" y="8312"/>
                  <a:pt x="3053" y="8209"/>
                  <a:pt x="3122" y="8109"/>
                </a:cubicBezTo>
                <a:cubicBezTo>
                  <a:pt x="3055" y="8100"/>
                  <a:pt x="2987" y="8091"/>
                  <a:pt x="2920" y="8085"/>
                </a:cubicBezTo>
                <a:cubicBezTo>
                  <a:pt x="3235" y="7030"/>
                  <a:pt x="3675" y="5576"/>
                  <a:pt x="3732" y="5448"/>
                </a:cubicBezTo>
                <a:cubicBezTo>
                  <a:pt x="3749" y="5410"/>
                  <a:pt x="3773" y="5386"/>
                  <a:pt x="3807" y="5376"/>
                </a:cubicBezTo>
                <a:cubicBezTo>
                  <a:pt x="3849" y="5363"/>
                  <a:pt x="3904" y="5373"/>
                  <a:pt x="3948" y="5401"/>
                </a:cubicBezTo>
                <a:cubicBezTo>
                  <a:pt x="3949" y="5402"/>
                  <a:pt x="4087" y="5495"/>
                  <a:pt x="4033" y="5684"/>
                </a:cubicBezTo>
                <a:cubicBezTo>
                  <a:pt x="3918" y="6086"/>
                  <a:pt x="3624" y="7080"/>
                  <a:pt x="3436" y="7714"/>
                </a:cubicBezTo>
                <a:cubicBezTo>
                  <a:pt x="3586" y="7548"/>
                  <a:pt x="3747" y="7396"/>
                  <a:pt x="3918" y="7263"/>
                </a:cubicBezTo>
                <a:cubicBezTo>
                  <a:pt x="4037" y="6861"/>
                  <a:pt x="4165" y="6427"/>
                  <a:pt x="4260" y="6102"/>
                </a:cubicBezTo>
                <a:cubicBezTo>
                  <a:pt x="4334" y="6161"/>
                  <a:pt x="4392" y="6290"/>
                  <a:pt x="4339" y="6641"/>
                </a:cubicBezTo>
                <a:cubicBezTo>
                  <a:pt x="4323" y="6749"/>
                  <a:pt x="4297" y="6882"/>
                  <a:pt x="4266" y="7028"/>
                </a:cubicBezTo>
                <a:cubicBezTo>
                  <a:pt x="4388" y="6954"/>
                  <a:pt x="4515" y="6888"/>
                  <a:pt x="4646" y="6831"/>
                </a:cubicBezTo>
                <a:cubicBezTo>
                  <a:pt x="4655" y="6781"/>
                  <a:pt x="4663" y="6734"/>
                  <a:pt x="4670" y="6691"/>
                </a:cubicBezTo>
                <a:cubicBezTo>
                  <a:pt x="4762" y="6082"/>
                  <a:pt x="4565" y="5871"/>
                  <a:pt x="4356" y="5771"/>
                </a:cubicBezTo>
                <a:cubicBezTo>
                  <a:pt x="4450" y="5435"/>
                  <a:pt x="4250" y="5199"/>
                  <a:pt x="4130" y="5121"/>
                </a:cubicBezTo>
                <a:cubicBezTo>
                  <a:pt x="4017" y="5049"/>
                  <a:pt x="3887" y="5025"/>
                  <a:pt x="3764" y="5046"/>
                </a:cubicBezTo>
                <a:cubicBezTo>
                  <a:pt x="3741" y="4906"/>
                  <a:pt x="3670" y="4759"/>
                  <a:pt x="3496" y="4650"/>
                </a:cubicBezTo>
                <a:cubicBezTo>
                  <a:pt x="3374" y="4574"/>
                  <a:pt x="3224" y="4558"/>
                  <a:pt x="3071" y="4605"/>
                </a:cubicBezTo>
                <a:cubicBezTo>
                  <a:pt x="2910" y="4655"/>
                  <a:pt x="2773" y="4769"/>
                  <a:pt x="2698" y="4906"/>
                </a:cubicBezTo>
                <a:cubicBezTo>
                  <a:pt x="2598" y="4806"/>
                  <a:pt x="2484" y="4777"/>
                  <a:pt x="2407" y="4771"/>
                </a:cubicBezTo>
                <a:cubicBezTo>
                  <a:pt x="2152" y="4751"/>
                  <a:pt x="1893" y="4938"/>
                  <a:pt x="1815" y="5116"/>
                </a:cubicBezTo>
                <a:cubicBezTo>
                  <a:pt x="1744" y="5278"/>
                  <a:pt x="1351" y="6390"/>
                  <a:pt x="1192" y="6841"/>
                </a:cubicBezTo>
                <a:cubicBezTo>
                  <a:pt x="1024" y="6804"/>
                  <a:pt x="856" y="6866"/>
                  <a:pt x="771" y="6962"/>
                </a:cubicBezTo>
                <a:cubicBezTo>
                  <a:pt x="551" y="7225"/>
                  <a:pt x="586" y="7334"/>
                  <a:pt x="484" y="7528"/>
                </a:cubicBezTo>
                <a:cubicBezTo>
                  <a:pt x="347" y="7888"/>
                  <a:pt x="202" y="8195"/>
                  <a:pt x="90" y="8574"/>
                </a:cubicBezTo>
                <a:cubicBezTo>
                  <a:pt x="0" y="9047"/>
                  <a:pt x="176" y="9343"/>
                  <a:pt x="230" y="9664"/>
                </a:cubicBezTo>
                <a:cubicBezTo>
                  <a:pt x="309" y="10304"/>
                  <a:pt x="681" y="10912"/>
                  <a:pt x="1012" y="11239"/>
                </a:cubicBezTo>
                <a:cubicBezTo>
                  <a:pt x="1594" y="12051"/>
                  <a:pt x="2177" y="12353"/>
                  <a:pt x="2153" y="12365"/>
                </a:cubicBezTo>
                <a:cubicBezTo>
                  <a:pt x="2169" y="12345"/>
                  <a:pt x="1665" y="11985"/>
                  <a:pt x="1169" y="11125"/>
                </a:cubicBezTo>
                <a:cubicBezTo>
                  <a:pt x="848" y="10699"/>
                  <a:pt x="613" y="10281"/>
                  <a:pt x="549" y="9593"/>
                </a:cubicBezTo>
                <a:cubicBezTo>
                  <a:pt x="501" y="9279"/>
                  <a:pt x="373" y="8904"/>
                  <a:pt x="447" y="8673"/>
                </a:cubicBezTo>
                <a:cubicBezTo>
                  <a:pt x="543" y="8376"/>
                  <a:pt x="712" y="8014"/>
                  <a:pt x="843" y="7672"/>
                </a:cubicBezTo>
                <a:cubicBezTo>
                  <a:pt x="1008" y="6680"/>
                  <a:pt x="1602" y="7523"/>
                  <a:pt x="1423" y="8079"/>
                </a:cubicBezTo>
                <a:cubicBezTo>
                  <a:pt x="1155" y="8703"/>
                  <a:pt x="1601" y="9544"/>
                  <a:pt x="2171" y="9599"/>
                </a:cubicBezTo>
                <a:cubicBezTo>
                  <a:pt x="3048" y="9768"/>
                  <a:pt x="3396" y="10353"/>
                  <a:pt x="3452" y="10400"/>
                </a:cubicBezTo>
                <a:cubicBezTo>
                  <a:pt x="3404" y="10349"/>
                  <a:pt x="3163" y="9704"/>
                  <a:pt x="2208" y="9409"/>
                </a:cubicBezTo>
                <a:close/>
                <a:moveTo>
                  <a:pt x="2982" y="5078"/>
                </a:moveTo>
                <a:cubicBezTo>
                  <a:pt x="3010" y="5013"/>
                  <a:pt x="3088" y="4950"/>
                  <a:pt x="3170" y="4924"/>
                </a:cubicBezTo>
                <a:cubicBezTo>
                  <a:pt x="3203" y="4914"/>
                  <a:pt x="3268" y="4902"/>
                  <a:pt x="3318" y="4933"/>
                </a:cubicBezTo>
                <a:cubicBezTo>
                  <a:pt x="3460" y="5022"/>
                  <a:pt x="3460" y="5154"/>
                  <a:pt x="3411" y="5352"/>
                </a:cubicBezTo>
                <a:cubicBezTo>
                  <a:pt x="3289" y="5684"/>
                  <a:pt x="2733" y="7540"/>
                  <a:pt x="2577" y="8063"/>
                </a:cubicBezTo>
                <a:cubicBezTo>
                  <a:pt x="2401" y="8058"/>
                  <a:pt x="2232" y="8061"/>
                  <a:pt x="2079" y="8068"/>
                </a:cubicBezTo>
                <a:cubicBezTo>
                  <a:pt x="2435" y="6857"/>
                  <a:pt x="2926" y="5206"/>
                  <a:pt x="2982" y="5078"/>
                </a:cubicBezTo>
                <a:close/>
                <a:moveTo>
                  <a:pt x="1488" y="7007"/>
                </a:moveTo>
                <a:cubicBezTo>
                  <a:pt x="1678" y="6467"/>
                  <a:pt x="2058" y="5393"/>
                  <a:pt x="2121" y="5250"/>
                </a:cubicBezTo>
                <a:cubicBezTo>
                  <a:pt x="2144" y="5197"/>
                  <a:pt x="2273" y="5098"/>
                  <a:pt x="2382" y="5105"/>
                </a:cubicBezTo>
                <a:cubicBezTo>
                  <a:pt x="2453" y="5110"/>
                  <a:pt x="2506" y="5176"/>
                  <a:pt x="2541" y="5299"/>
                </a:cubicBezTo>
                <a:lnTo>
                  <a:pt x="2545" y="5340"/>
                </a:lnTo>
                <a:cubicBezTo>
                  <a:pt x="2342" y="5992"/>
                  <a:pt x="1969" y="7259"/>
                  <a:pt x="1787" y="7877"/>
                </a:cubicBezTo>
                <a:cubicBezTo>
                  <a:pt x="1810" y="7593"/>
                  <a:pt x="1756" y="7264"/>
                  <a:pt x="1505" y="7019"/>
                </a:cubicBezTo>
                <a:cubicBezTo>
                  <a:pt x="1500" y="7015"/>
                  <a:pt x="1494" y="7011"/>
                  <a:pt x="1488" y="7007"/>
                </a:cubicBezTo>
                <a:close/>
                <a:moveTo>
                  <a:pt x="4799" y="11142"/>
                </a:moveTo>
                <a:cubicBezTo>
                  <a:pt x="4887" y="10851"/>
                  <a:pt x="4854" y="10503"/>
                  <a:pt x="4762" y="10130"/>
                </a:cubicBezTo>
                <a:cubicBezTo>
                  <a:pt x="4660" y="10104"/>
                  <a:pt x="4560" y="10074"/>
                  <a:pt x="4460" y="10042"/>
                </a:cubicBezTo>
                <a:cubicBezTo>
                  <a:pt x="4607" y="10439"/>
                  <a:pt x="4698" y="10798"/>
                  <a:pt x="4641" y="11140"/>
                </a:cubicBezTo>
                <a:cubicBezTo>
                  <a:pt x="4697" y="11827"/>
                  <a:pt x="5083" y="12044"/>
                  <a:pt x="5029" y="12077"/>
                </a:cubicBezTo>
                <a:cubicBezTo>
                  <a:pt x="5092" y="12078"/>
                  <a:pt x="4749" y="11716"/>
                  <a:pt x="4799" y="11142"/>
                </a:cubicBezTo>
                <a:close/>
                <a:moveTo>
                  <a:pt x="5002" y="4334"/>
                </a:moveTo>
                <a:cubicBezTo>
                  <a:pt x="5034" y="4347"/>
                  <a:pt x="5065" y="4360"/>
                  <a:pt x="5098" y="4372"/>
                </a:cubicBezTo>
                <a:cubicBezTo>
                  <a:pt x="5226" y="4090"/>
                  <a:pt x="5308" y="3866"/>
                  <a:pt x="5290" y="3642"/>
                </a:cubicBezTo>
                <a:cubicBezTo>
                  <a:pt x="5284" y="3576"/>
                  <a:pt x="5271" y="3509"/>
                  <a:pt x="5246" y="3441"/>
                </a:cubicBezTo>
                <a:cubicBezTo>
                  <a:pt x="5077" y="2982"/>
                  <a:pt x="4665" y="2912"/>
                  <a:pt x="4433" y="2446"/>
                </a:cubicBezTo>
                <a:cubicBezTo>
                  <a:pt x="4292" y="2886"/>
                  <a:pt x="4215" y="3298"/>
                  <a:pt x="4383" y="3758"/>
                </a:cubicBezTo>
                <a:cubicBezTo>
                  <a:pt x="4482" y="4027"/>
                  <a:pt x="4688" y="4203"/>
                  <a:pt x="5002" y="4334"/>
                </a:cubicBezTo>
                <a:close/>
                <a:moveTo>
                  <a:pt x="8733" y="8524"/>
                </a:moveTo>
                <a:cubicBezTo>
                  <a:pt x="8699" y="8470"/>
                  <a:pt x="8665" y="8418"/>
                  <a:pt x="8630" y="8367"/>
                </a:cubicBezTo>
                <a:cubicBezTo>
                  <a:pt x="8620" y="8351"/>
                  <a:pt x="8609" y="8335"/>
                  <a:pt x="8598" y="8320"/>
                </a:cubicBezTo>
                <a:cubicBezTo>
                  <a:pt x="8579" y="8292"/>
                  <a:pt x="8560" y="8263"/>
                  <a:pt x="8540" y="8237"/>
                </a:cubicBezTo>
                <a:cubicBezTo>
                  <a:pt x="8405" y="8054"/>
                  <a:pt x="8259" y="7892"/>
                  <a:pt x="8105" y="7748"/>
                </a:cubicBezTo>
                <a:cubicBezTo>
                  <a:pt x="7971" y="7622"/>
                  <a:pt x="7829" y="7511"/>
                  <a:pt x="7681" y="7415"/>
                </a:cubicBezTo>
                <a:cubicBezTo>
                  <a:pt x="7378" y="7219"/>
                  <a:pt x="7047" y="7085"/>
                  <a:pt x="6691" y="7013"/>
                </a:cubicBezTo>
                <a:cubicBezTo>
                  <a:pt x="6601" y="6867"/>
                  <a:pt x="6524" y="6716"/>
                  <a:pt x="6456" y="6561"/>
                </a:cubicBezTo>
                <a:cubicBezTo>
                  <a:pt x="5978" y="5458"/>
                  <a:pt x="6054" y="4125"/>
                  <a:pt x="6492" y="2874"/>
                </a:cubicBezTo>
                <a:cubicBezTo>
                  <a:pt x="7004" y="2776"/>
                  <a:pt x="7383" y="2625"/>
                  <a:pt x="7662" y="2259"/>
                </a:cubicBezTo>
                <a:cubicBezTo>
                  <a:pt x="8201" y="1553"/>
                  <a:pt x="8201" y="782"/>
                  <a:pt x="8336" y="0"/>
                </a:cubicBezTo>
                <a:cubicBezTo>
                  <a:pt x="7618" y="338"/>
                  <a:pt x="6875" y="542"/>
                  <a:pt x="6336" y="1248"/>
                </a:cubicBezTo>
                <a:cubicBezTo>
                  <a:pt x="6087" y="1574"/>
                  <a:pt x="6025" y="1932"/>
                  <a:pt x="6043" y="2374"/>
                </a:cubicBezTo>
                <a:cubicBezTo>
                  <a:pt x="6474" y="1764"/>
                  <a:pt x="6980" y="1216"/>
                  <a:pt x="7588" y="799"/>
                </a:cubicBezTo>
                <a:cubicBezTo>
                  <a:pt x="7274" y="1095"/>
                  <a:pt x="7005" y="1428"/>
                  <a:pt x="6771" y="1784"/>
                </a:cubicBezTo>
                <a:cubicBezTo>
                  <a:pt x="6517" y="2131"/>
                  <a:pt x="6286" y="2505"/>
                  <a:pt x="6089" y="2898"/>
                </a:cubicBezTo>
                <a:cubicBezTo>
                  <a:pt x="5531" y="4015"/>
                  <a:pt x="5251" y="5291"/>
                  <a:pt x="5510" y="6577"/>
                </a:cubicBezTo>
                <a:cubicBezTo>
                  <a:pt x="5523" y="6639"/>
                  <a:pt x="5536" y="6702"/>
                  <a:pt x="5551" y="6765"/>
                </a:cubicBezTo>
                <a:cubicBezTo>
                  <a:pt x="5568" y="6837"/>
                  <a:pt x="5588" y="6908"/>
                  <a:pt x="5609" y="6980"/>
                </a:cubicBezTo>
                <a:cubicBezTo>
                  <a:pt x="5227" y="7034"/>
                  <a:pt x="4867" y="7158"/>
                  <a:pt x="4538" y="7346"/>
                </a:cubicBezTo>
                <a:cubicBezTo>
                  <a:pt x="4395" y="7427"/>
                  <a:pt x="4258" y="7521"/>
                  <a:pt x="4128" y="7626"/>
                </a:cubicBezTo>
                <a:cubicBezTo>
                  <a:pt x="3969" y="7753"/>
                  <a:pt x="3820" y="7897"/>
                  <a:pt x="3683" y="8056"/>
                </a:cubicBezTo>
                <a:cubicBezTo>
                  <a:pt x="3642" y="8104"/>
                  <a:pt x="3603" y="8154"/>
                  <a:pt x="3564" y="8204"/>
                </a:cubicBezTo>
                <a:cubicBezTo>
                  <a:pt x="3531" y="8247"/>
                  <a:pt x="3499" y="8291"/>
                  <a:pt x="3467" y="8335"/>
                </a:cubicBezTo>
                <a:cubicBezTo>
                  <a:pt x="3431" y="8387"/>
                  <a:pt x="3395" y="8440"/>
                  <a:pt x="3361" y="8494"/>
                </a:cubicBezTo>
                <a:cubicBezTo>
                  <a:pt x="3279" y="8623"/>
                  <a:pt x="3204" y="8759"/>
                  <a:pt x="3136" y="8901"/>
                </a:cubicBezTo>
                <a:cubicBezTo>
                  <a:pt x="3485" y="9158"/>
                  <a:pt x="3861" y="9367"/>
                  <a:pt x="4256" y="9528"/>
                </a:cubicBezTo>
                <a:cubicBezTo>
                  <a:pt x="4376" y="9577"/>
                  <a:pt x="4499" y="9621"/>
                  <a:pt x="4623" y="9660"/>
                </a:cubicBezTo>
                <a:cubicBezTo>
                  <a:pt x="5076" y="9803"/>
                  <a:pt x="5551" y="9882"/>
                  <a:pt x="6041" y="9882"/>
                </a:cubicBezTo>
                <a:cubicBezTo>
                  <a:pt x="6579" y="9882"/>
                  <a:pt x="7098" y="9791"/>
                  <a:pt x="7590" y="9620"/>
                </a:cubicBezTo>
                <a:cubicBezTo>
                  <a:pt x="7717" y="9576"/>
                  <a:pt x="7842" y="9526"/>
                  <a:pt x="7966" y="9471"/>
                </a:cubicBezTo>
                <a:cubicBezTo>
                  <a:pt x="8310" y="9319"/>
                  <a:pt x="8638" y="9128"/>
                  <a:pt x="8947" y="8901"/>
                </a:cubicBezTo>
                <a:cubicBezTo>
                  <a:pt x="8879" y="8768"/>
                  <a:pt x="8807" y="8644"/>
                  <a:pt x="8733" y="8524"/>
                </a:cubicBezTo>
                <a:close/>
                <a:moveTo>
                  <a:pt x="7116" y="12192"/>
                </a:moveTo>
                <a:cubicBezTo>
                  <a:pt x="7113" y="12190"/>
                  <a:pt x="7113" y="12186"/>
                  <a:pt x="7114" y="12181"/>
                </a:cubicBezTo>
                <a:cubicBezTo>
                  <a:pt x="7113" y="12186"/>
                  <a:pt x="7112" y="12192"/>
                  <a:pt x="7116" y="12192"/>
                </a:cubicBezTo>
                <a:close/>
                <a:moveTo>
                  <a:pt x="12113" y="8574"/>
                </a:moveTo>
                <a:cubicBezTo>
                  <a:pt x="12001" y="8195"/>
                  <a:pt x="11855" y="7888"/>
                  <a:pt x="11719" y="7528"/>
                </a:cubicBezTo>
                <a:cubicBezTo>
                  <a:pt x="11617" y="7334"/>
                  <a:pt x="11652" y="7225"/>
                  <a:pt x="11432" y="6962"/>
                </a:cubicBezTo>
                <a:cubicBezTo>
                  <a:pt x="11346" y="6866"/>
                  <a:pt x="11179" y="6804"/>
                  <a:pt x="11011" y="6841"/>
                </a:cubicBezTo>
                <a:cubicBezTo>
                  <a:pt x="10852" y="6390"/>
                  <a:pt x="10459" y="5278"/>
                  <a:pt x="10388" y="5116"/>
                </a:cubicBezTo>
                <a:cubicBezTo>
                  <a:pt x="10310" y="4938"/>
                  <a:pt x="10049" y="4751"/>
                  <a:pt x="9796" y="4771"/>
                </a:cubicBezTo>
                <a:cubicBezTo>
                  <a:pt x="9719" y="4777"/>
                  <a:pt x="9605" y="4806"/>
                  <a:pt x="9505" y="4906"/>
                </a:cubicBezTo>
                <a:cubicBezTo>
                  <a:pt x="9430" y="4769"/>
                  <a:pt x="9293" y="4655"/>
                  <a:pt x="9131" y="4605"/>
                </a:cubicBezTo>
                <a:cubicBezTo>
                  <a:pt x="8980" y="4558"/>
                  <a:pt x="8829" y="4574"/>
                  <a:pt x="8707" y="4650"/>
                </a:cubicBezTo>
                <a:cubicBezTo>
                  <a:pt x="8533" y="4759"/>
                  <a:pt x="8462" y="4906"/>
                  <a:pt x="8439" y="5046"/>
                </a:cubicBezTo>
                <a:cubicBezTo>
                  <a:pt x="8316" y="5024"/>
                  <a:pt x="8186" y="5049"/>
                  <a:pt x="8073" y="5121"/>
                </a:cubicBezTo>
                <a:cubicBezTo>
                  <a:pt x="7953" y="5199"/>
                  <a:pt x="7753" y="5435"/>
                  <a:pt x="7847" y="5772"/>
                </a:cubicBezTo>
                <a:cubicBezTo>
                  <a:pt x="7638" y="5871"/>
                  <a:pt x="7440" y="6083"/>
                  <a:pt x="7533" y="6691"/>
                </a:cubicBezTo>
                <a:cubicBezTo>
                  <a:pt x="7542" y="6747"/>
                  <a:pt x="7553" y="6811"/>
                  <a:pt x="7566" y="6878"/>
                </a:cubicBezTo>
                <a:cubicBezTo>
                  <a:pt x="7699" y="6944"/>
                  <a:pt x="7829" y="7017"/>
                  <a:pt x="7953" y="7101"/>
                </a:cubicBezTo>
                <a:cubicBezTo>
                  <a:pt x="7915" y="6927"/>
                  <a:pt x="7883" y="6766"/>
                  <a:pt x="7864" y="6641"/>
                </a:cubicBezTo>
                <a:cubicBezTo>
                  <a:pt x="7810" y="6290"/>
                  <a:pt x="7869" y="6161"/>
                  <a:pt x="7943" y="6102"/>
                </a:cubicBezTo>
                <a:cubicBezTo>
                  <a:pt x="8047" y="6460"/>
                  <a:pt x="8192" y="6952"/>
                  <a:pt x="8321" y="7387"/>
                </a:cubicBezTo>
                <a:cubicBezTo>
                  <a:pt x="8505" y="7550"/>
                  <a:pt x="8676" y="7737"/>
                  <a:pt x="8836" y="7946"/>
                </a:cubicBezTo>
                <a:cubicBezTo>
                  <a:pt x="8661" y="7356"/>
                  <a:pt x="8300" y="6140"/>
                  <a:pt x="8169" y="5684"/>
                </a:cubicBezTo>
                <a:cubicBezTo>
                  <a:pt x="8119" y="5508"/>
                  <a:pt x="8233" y="5417"/>
                  <a:pt x="8254" y="5402"/>
                </a:cubicBezTo>
                <a:cubicBezTo>
                  <a:pt x="8299" y="5373"/>
                  <a:pt x="8353" y="5363"/>
                  <a:pt x="8396" y="5376"/>
                </a:cubicBezTo>
                <a:cubicBezTo>
                  <a:pt x="8430" y="5386"/>
                  <a:pt x="8454" y="5410"/>
                  <a:pt x="8471" y="5448"/>
                </a:cubicBezTo>
                <a:cubicBezTo>
                  <a:pt x="8528" y="5576"/>
                  <a:pt x="8968" y="7030"/>
                  <a:pt x="9283" y="8085"/>
                </a:cubicBezTo>
                <a:cubicBezTo>
                  <a:pt x="9177" y="8095"/>
                  <a:pt x="9071" y="8110"/>
                  <a:pt x="8967" y="8129"/>
                </a:cubicBezTo>
                <a:cubicBezTo>
                  <a:pt x="9034" y="8227"/>
                  <a:pt x="9099" y="8328"/>
                  <a:pt x="9161" y="8434"/>
                </a:cubicBezTo>
                <a:cubicBezTo>
                  <a:pt x="9596" y="8375"/>
                  <a:pt x="10092" y="8386"/>
                  <a:pt x="10538" y="8435"/>
                </a:cubicBezTo>
                <a:cubicBezTo>
                  <a:pt x="10585" y="8625"/>
                  <a:pt x="10594" y="8753"/>
                  <a:pt x="10483" y="8926"/>
                </a:cubicBezTo>
                <a:cubicBezTo>
                  <a:pt x="10333" y="9213"/>
                  <a:pt x="10233" y="9350"/>
                  <a:pt x="9994" y="9409"/>
                </a:cubicBezTo>
                <a:cubicBezTo>
                  <a:pt x="9040" y="9704"/>
                  <a:pt x="8799" y="10349"/>
                  <a:pt x="8750" y="10400"/>
                </a:cubicBezTo>
                <a:cubicBezTo>
                  <a:pt x="8806" y="10353"/>
                  <a:pt x="9154" y="9768"/>
                  <a:pt x="10032" y="9599"/>
                </a:cubicBezTo>
                <a:cubicBezTo>
                  <a:pt x="10602" y="9544"/>
                  <a:pt x="11047" y="8703"/>
                  <a:pt x="10780" y="8079"/>
                </a:cubicBezTo>
                <a:cubicBezTo>
                  <a:pt x="10601" y="7523"/>
                  <a:pt x="11194" y="6680"/>
                  <a:pt x="11360" y="7672"/>
                </a:cubicBezTo>
                <a:cubicBezTo>
                  <a:pt x="11491" y="8014"/>
                  <a:pt x="11660" y="8376"/>
                  <a:pt x="11756" y="8673"/>
                </a:cubicBezTo>
                <a:cubicBezTo>
                  <a:pt x="11830" y="8904"/>
                  <a:pt x="11702" y="9280"/>
                  <a:pt x="11654" y="9593"/>
                </a:cubicBezTo>
                <a:cubicBezTo>
                  <a:pt x="11589" y="10281"/>
                  <a:pt x="11355" y="10699"/>
                  <a:pt x="11034" y="11125"/>
                </a:cubicBezTo>
                <a:cubicBezTo>
                  <a:pt x="10538" y="11985"/>
                  <a:pt x="10034" y="12345"/>
                  <a:pt x="10050" y="12365"/>
                </a:cubicBezTo>
                <a:cubicBezTo>
                  <a:pt x="10026" y="12353"/>
                  <a:pt x="10608" y="12051"/>
                  <a:pt x="11191" y="11239"/>
                </a:cubicBezTo>
                <a:cubicBezTo>
                  <a:pt x="11522" y="10912"/>
                  <a:pt x="11894" y="10304"/>
                  <a:pt x="11973" y="9664"/>
                </a:cubicBezTo>
                <a:cubicBezTo>
                  <a:pt x="12026" y="9342"/>
                  <a:pt x="12203" y="9047"/>
                  <a:pt x="12113" y="8574"/>
                </a:cubicBezTo>
                <a:close/>
                <a:moveTo>
                  <a:pt x="9626" y="8063"/>
                </a:moveTo>
                <a:cubicBezTo>
                  <a:pt x="9469" y="7540"/>
                  <a:pt x="8912" y="5677"/>
                  <a:pt x="8792" y="5350"/>
                </a:cubicBezTo>
                <a:cubicBezTo>
                  <a:pt x="8743" y="5153"/>
                  <a:pt x="8743" y="5022"/>
                  <a:pt x="8884" y="4933"/>
                </a:cubicBezTo>
                <a:cubicBezTo>
                  <a:pt x="8935" y="4902"/>
                  <a:pt x="8999" y="4914"/>
                  <a:pt x="9033" y="4924"/>
                </a:cubicBezTo>
                <a:cubicBezTo>
                  <a:pt x="9115" y="4950"/>
                  <a:pt x="9192" y="5013"/>
                  <a:pt x="9221" y="5078"/>
                </a:cubicBezTo>
                <a:cubicBezTo>
                  <a:pt x="9277" y="5206"/>
                  <a:pt x="9768" y="6857"/>
                  <a:pt x="10123" y="8068"/>
                </a:cubicBezTo>
                <a:cubicBezTo>
                  <a:pt x="9970" y="8061"/>
                  <a:pt x="9802" y="8058"/>
                  <a:pt x="9626" y="8063"/>
                </a:cubicBezTo>
                <a:close/>
                <a:moveTo>
                  <a:pt x="10698" y="7019"/>
                </a:moveTo>
                <a:cubicBezTo>
                  <a:pt x="10447" y="7264"/>
                  <a:pt x="10393" y="7594"/>
                  <a:pt x="10416" y="7877"/>
                </a:cubicBezTo>
                <a:cubicBezTo>
                  <a:pt x="10234" y="7260"/>
                  <a:pt x="9861" y="5993"/>
                  <a:pt x="9658" y="5340"/>
                </a:cubicBezTo>
                <a:lnTo>
                  <a:pt x="9662" y="5298"/>
                </a:lnTo>
                <a:cubicBezTo>
                  <a:pt x="9697" y="5176"/>
                  <a:pt x="9750" y="5110"/>
                  <a:pt x="9821" y="5105"/>
                </a:cubicBezTo>
                <a:cubicBezTo>
                  <a:pt x="9932" y="5096"/>
                  <a:pt x="10059" y="5197"/>
                  <a:pt x="10082" y="5250"/>
                </a:cubicBezTo>
                <a:cubicBezTo>
                  <a:pt x="10145" y="5393"/>
                  <a:pt x="10525" y="6467"/>
                  <a:pt x="10715" y="7007"/>
                </a:cubicBezTo>
                <a:cubicBezTo>
                  <a:pt x="10709" y="7011"/>
                  <a:pt x="10703" y="7015"/>
                  <a:pt x="10698" y="7019"/>
                </a:cubicBezTo>
                <a:close/>
                <a:moveTo>
                  <a:pt x="6526" y="5153"/>
                </a:moveTo>
                <a:cubicBezTo>
                  <a:pt x="6931" y="5251"/>
                  <a:pt x="7220" y="5290"/>
                  <a:pt x="7500" y="5122"/>
                </a:cubicBezTo>
                <a:cubicBezTo>
                  <a:pt x="7933" y="4861"/>
                  <a:pt x="8116" y="4331"/>
                  <a:pt x="8174" y="3686"/>
                </a:cubicBezTo>
                <a:cubicBezTo>
                  <a:pt x="7902" y="4101"/>
                  <a:pt x="7443" y="4048"/>
                  <a:pt x="7010" y="4308"/>
                </a:cubicBezTo>
                <a:cubicBezTo>
                  <a:pt x="6731" y="4476"/>
                  <a:pt x="6629" y="4751"/>
                  <a:pt x="6526" y="5153"/>
                </a:cubicBezTo>
                <a:close/>
                <a:moveTo>
                  <a:pt x="7452" y="10092"/>
                </a:moveTo>
                <a:cubicBezTo>
                  <a:pt x="7348" y="10515"/>
                  <a:pt x="7311" y="10910"/>
                  <a:pt x="7408" y="11231"/>
                </a:cubicBezTo>
                <a:cubicBezTo>
                  <a:pt x="7369" y="11766"/>
                  <a:pt x="7120" y="12125"/>
                  <a:pt x="7114" y="12181"/>
                </a:cubicBezTo>
                <a:cubicBezTo>
                  <a:pt x="7129" y="12122"/>
                  <a:pt x="7430" y="11865"/>
                  <a:pt x="7565" y="11233"/>
                </a:cubicBezTo>
                <a:cubicBezTo>
                  <a:pt x="7503" y="10847"/>
                  <a:pt x="7600" y="10444"/>
                  <a:pt x="7763" y="9993"/>
                </a:cubicBezTo>
                <a:cubicBezTo>
                  <a:pt x="7660" y="10030"/>
                  <a:pt x="7556" y="10062"/>
                  <a:pt x="7452" y="10092"/>
                </a:cubicBezTo>
              </a:path>
            </a:pathLst>
          </a:custGeom>
          <a:solidFill>
            <a:schemeClr val="accent1"/>
          </a:solidFill>
          <a:ln w="9525">
            <a:noFill/>
            <a:round/>
            <a:headEnd/>
            <a:tailEnd/>
          </a:ln>
        </p:spPr>
        <p:txBody>
          <a:bodyPr vert="horz" wrap="square" lIns="124364" tIns="62183" rIns="124364" bIns="62183" numCol="1" anchor="t" anchorCtr="0" compatLnSpc="1">
            <a:prstTxWarp prst="textNoShape">
              <a:avLst/>
            </a:prstTxWarp>
          </a:bodyPr>
          <a:lstStyle/>
          <a:p>
            <a:pPr defTabSz="1243636">
              <a:defRPr/>
            </a:pPr>
            <a:endParaRPr lang="fr-FR">
              <a:solidFill>
                <a:prstClr val="black"/>
              </a:solidFill>
            </a:endParaRPr>
          </a:p>
        </p:txBody>
      </p:sp>
      <p:grpSp>
        <p:nvGrpSpPr>
          <p:cNvPr id="41" name="Problem_Based_Learning" descr="{&quot;Key&quot;:&quot;POWER_USER_SHAPE_ICON&quot;,&quot;Value&quot;:&quot;POWER_USER_SHAPE_ICON_STYLE_1&quot;}"/>
          <p:cNvGrpSpPr>
            <a:grpSpLocks noChangeAspect="1"/>
          </p:cNvGrpSpPr>
          <p:nvPr>
            <p:custDataLst>
              <p:tags r:id="rId2"/>
            </p:custDataLst>
          </p:nvPr>
        </p:nvGrpSpPr>
        <p:grpSpPr bwMode="auto">
          <a:xfrm>
            <a:off x="9229596" y="1665448"/>
            <a:ext cx="707289" cy="821660"/>
            <a:chOff x="7" y="8"/>
            <a:chExt cx="424" cy="471"/>
          </a:xfrm>
          <a:solidFill>
            <a:schemeClr val="accent1"/>
          </a:solidFill>
        </p:grpSpPr>
        <p:sp>
          <p:nvSpPr>
            <p:cNvPr id="42" name="Problem_Based_Learning"/>
            <p:cNvSpPr>
              <a:spLocks/>
            </p:cNvSpPr>
            <p:nvPr>
              <p:custDataLst>
                <p:tags r:id="rId3"/>
              </p:custDataLst>
            </p:nvPr>
          </p:nvSpPr>
          <p:spPr bwMode="auto">
            <a:xfrm>
              <a:off x="214" y="8"/>
              <a:ext cx="20" cy="69"/>
            </a:xfrm>
            <a:custGeom>
              <a:avLst/>
              <a:gdLst>
                <a:gd name="T0" fmla="*/ 26 w 52"/>
                <a:gd name="T1" fmla="*/ 183 h 183"/>
                <a:gd name="T2" fmla="*/ 0 w 52"/>
                <a:gd name="T3" fmla="*/ 156 h 183"/>
                <a:gd name="T4" fmla="*/ 0 w 52"/>
                <a:gd name="T5" fmla="*/ 26 h 183"/>
                <a:gd name="T6" fmla="*/ 26 w 52"/>
                <a:gd name="T7" fmla="*/ 0 h 183"/>
                <a:gd name="T8" fmla="*/ 52 w 52"/>
                <a:gd name="T9" fmla="*/ 26 h 183"/>
                <a:gd name="T10" fmla="*/ 52 w 52"/>
                <a:gd name="T11" fmla="*/ 156 h 183"/>
                <a:gd name="T12" fmla="*/ 26 w 52"/>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 h="183">
                  <a:moveTo>
                    <a:pt x="26" y="183"/>
                  </a:moveTo>
                  <a:cubicBezTo>
                    <a:pt x="11" y="183"/>
                    <a:pt x="0" y="171"/>
                    <a:pt x="0" y="156"/>
                  </a:cubicBezTo>
                  <a:lnTo>
                    <a:pt x="0" y="26"/>
                  </a:lnTo>
                  <a:cubicBezTo>
                    <a:pt x="0" y="12"/>
                    <a:pt x="11" y="0"/>
                    <a:pt x="26" y="0"/>
                  </a:cubicBezTo>
                  <a:cubicBezTo>
                    <a:pt x="40" y="0"/>
                    <a:pt x="52" y="12"/>
                    <a:pt x="52" y="26"/>
                  </a:cubicBezTo>
                  <a:lnTo>
                    <a:pt x="52" y="156"/>
                  </a:lnTo>
                  <a:cubicBezTo>
                    <a:pt x="52" y="171"/>
                    <a:pt x="40" y="183"/>
                    <a:pt x="26" y="18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43" name="Problem_Based_Learning"/>
            <p:cNvSpPr>
              <a:spLocks/>
            </p:cNvSpPr>
            <p:nvPr>
              <p:custDataLst>
                <p:tags r:id="rId4"/>
              </p:custDataLst>
            </p:nvPr>
          </p:nvSpPr>
          <p:spPr bwMode="auto">
            <a:xfrm>
              <a:off x="301" y="46"/>
              <a:ext cx="51" cy="60"/>
            </a:xfrm>
            <a:custGeom>
              <a:avLst/>
              <a:gdLst>
                <a:gd name="T0" fmla="*/ 29 w 137"/>
                <a:gd name="T1" fmla="*/ 160 h 160"/>
                <a:gd name="T2" fmla="*/ 14 w 137"/>
                <a:gd name="T3" fmla="*/ 155 h 160"/>
                <a:gd name="T4" fmla="*/ 9 w 137"/>
                <a:gd name="T5" fmla="*/ 118 h 160"/>
                <a:gd name="T6" fmla="*/ 87 w 137"/>
                <a:gd name="T7" fmla="*/ 14 h 160"/>
                <a:gd name="T8" fmla="*/ 123 w 137"/>
                <a:gd name="T9" fmla="*/ 9 h 160"/>
                <a:gd name="T10" fmla="*/ 128 w 137"/>
                <a:gd name="T11" fmla="*/ 45 h 160"/>
                <a:gd name="T12" fmla="*/ 50 w 137"/>
                <a:gd name="T13" fmla="*/ 149 h 160"/>
                <a:gd name="T14" fmla="*/ 29 w 137"/>
                <a:gd name="T15" fmla="*/ 16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60">
                  <a:moveTo>
                    <a:pt x="29" y="160"/>
                  </a:moveTo>
                  <a:cubicBezTo>
                    <a:pt x="24" y="160"/>
                    <a:pt x="18" y="158"/>
                    <a:pt x="14" y="155"/>
                  </a:cubicBezTo>
                  <a:cubicBezTo>
                    <a:pt x="2" y="146"/>
                    <a:pt x="0" y="130"/>
                    <a:pt x="9" y="118"/>
                  </a:cubicBezTo>
                  <a:lnTo>
                    <a:pt x="87" y="14"/>
                  </a:lnTo>
                  <a:cubicBezTo>
                    <a:pt x="95" y="2"/>
                    <a:pt x="112" y="0"/>
                    <a:pt x="123" y="9"/>
                  </a:cubicBezTo>
                  <a:cubicBezTo>
                    <a:pt x="135" y="17"/>
                    <a:pt x="137" y="34"/>
                    <a:pt x="128" y="45"/>
                  </a:cubicBezTo>
                  <a:lnTo>
                    <a:pt x="50" y="149"/>
                  </a:lnTo>
                  <a:cubicBezTo>
                    <a:pt x="45" y="156"/>
                    <a:pt x="37" y="160"/>
                    <a:pt x="29" y="16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44" name="Problem_Based_Learning"/>
            <p:cNvSpPr>
              <a:spLocks/>
            </p:cNvSpPr>
            <p:nvPr>
              <p:custDataLst>
                <p:tags r:id="rId5"/>
              </p:custDataLst>
            </p:nvPr>
          </p:nvSpPr>
          <p:spPr bwMode="auto">
            <a:xfrm>
              <a:off x="85" y="46"/>
              <a:ext cx="52" cy="60"/>
            </a:xfrm>
            <a:custGeom>
              <a:avLst/>
              <a:gdLst>
                <a:gd name="T0" fmla="*/ 108 w 137"/>
                <a:gd name="T1" fmla="*/ 160 h 160"/>
                <a:gd name="T2" fmla="*/ 87 w 137"/>
                <a:gd name="T3" fmla="*/ 149 h 160"/>
                <a:gd name="T4" fmla="*/ 9 w 137"/>
                <a:gd name="T5" fmla="*/ 45 h 160"/>
                <a:gd name="T6" fmla="*/ 14 w 137"/>
                <a:gd name="T7" fmla="*/ 9 h 160"/>
                <a:gd name="T8" fmla="*/ 51 w 137"/>
                <a:gd name="T9" fmla="*/ 14 h 160"/>
                <a:gd name="T10" fmla="*/ 129 w 137"/>
                <a:gd name="T11" fmla="*/ 118 h 160"/>
                <a:gd name="T12" fmla="*/ 124 w 137"/>
                <a:gd name="T13" fmla="*/ 155 h 160"/>
                <a:gd name="T14" fmla="*/ 108 w 137"/>
                <a:gd name="T15" fmla="*/ 160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60">
                  <a:moveTo>
                    <a:pt x="108" y="160"/>
                  </a:moveTo>
                  <a:cubicBezTo>
                    <a:pt x="100" y="160"/>
                    <a:pt x="92" y="156"/>
                    <a:pt x="87" y="149"/>
                  </a:cubicBezTo>
                  <a:lnTo>
                    <a:pt x="9" y="45"/>
                  </a:lnTo>
                  <a:cubicBezTo>
                    <a:pt x="0" y="34"/>
                    <a:pt x="3" y="17"/>
                    <a:pt x="14" y="9"/>
                  </a:cubicBezTo>
                  <a:cubicBezTo>
                    <a:pt x="26" y="0"/>
                    <a:pt x="42" y="2"/>
                    <a:pt x="51" y="14"/>
                  </a:cubicBezTo>
                  <a:lnTo>
                    <a:pt x="129" y="118"/>
                  </a:lnTo>
                  <a:cubicBezTo>
                    <a:pt x="137" y="130"/>
                    <a:pt x="135" y="146"/>
                    <a:pt x="124" y="155"/>
                  </a:cubicBezTo>
                  <a:cubicBezTo>
                    <a:pt x="119" y="158"/>
                    <a:pt x="113" y="160"/>
                    <a:pt x="108" y="16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45" name="Problem_Based_Learning"/>
            <p:cNvSpPr>
              <a:spLocks/>
            </p:cNvSpPr>
            <p:nvPr>
              <p:custDataLst>
                <p:tags r:id="rId6"/>
              </p:custDataLst>
            </p:nvPr>
          </p:nvSpPr>
          <p:spPr bwMode="auto">
            <a:xfrm>
              <a:off x="7" y="134"/>
              <a:ext cx="61" cy="41"/>
            </a:xfrm>
            <a:custGeom>
              <a:avLst/>
              <a:gdLst>
                <a:gd name="T0" fmla="*/ 134 w 164"/>
                <a:gd name="T1" fmla="*/ 108 h 108"/>
                <a:gd name="T2" fmla="*/ 123 w 164"/>
                <a:gd name="T3" fmla="*/ 106 h 108"/>
                <a:gd name="T4" fmla="*/ 18 w 164"/>
                <a:gd name="T5" fmla="*/ 53 h 108"/>
                <a:gd name="T6" fmla="*/ 7 w 164"/>
                <a:gd name="T7" fmla="*/ 18 h 108"/>
                <a:gd name="T8" fmla="*/ 42 w 164"/>
                <a:gd name="T9" fmla="*/ 7 h 108"/>
                <a:gd name="T10" fmla="*/ 146 w 164"/>
                <a:gd name="T11" fmla="*/ 59 h 108"/>
                <a:gd name="T12" fmla="*/ 158 w 164"/>
                <a:gd name="T13" fmla="*/ 94 h 108"/>
                <a:gd name="T14" fmla="*/ 134 w 164"/>
                <a:gd name="T15" fmla="*/ 10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08">
                  <a:moveTo>
                    <a:pt x="134" y="108"/>
                  </a:moveTo>
                  <a:cubicBezTo>
                    <a:pt x="130" y="108"/>
                    <a:pt x="126" y="107"/>
                    <a:pt x="123" y="106"/>
                  </a:cubicBezTo>
                  <a:lnTo>
                    <a:pt x="18" y="53"/>
                  </a:lnTo>
                  <a:cubicBezTo>
                    <a:pt x="6" y="47"/>
                    <a:pt x="0" y="31"/>
                    <a:pt x="7" y="18"/>
                  </a:cubicBezTo>
                  <a:cubicBezTo>
                    <a:pt x="13" y="6"/>
                    <a:pt x="29" y="0"/>
                    <a:pt x="42" y="7"/>
                  </a:cubicBezTo>
                  <a:lnTo>
                    <a:pt x="146" y="59"/>
                  </a:lnTo>
                  <a:cubicBezTo>
                    <a:pt x="159" y="65"/>
                    <a:pt x="164" y="81"/>
                    <a:pt x="158" y="94"/>
                  </a:cubicBezTo>
                  <a:cubicBezTo>
                    <a:pt x="153" y="103"/>
                    <a:pt x="144" y="108"/>
                    <a:pt x="134" y="10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46" name="Problem_Based_Learning"/>
            <p:cNvSpPr>
              <a:spLocks/>
            </p:cNvSpPr>
            <p:nvPr>
              <p:custDataLst>
                <p:tags r:id="rId7"/>
              </p:custDataLst>
            </p:nvPr>
          </p:nvSpPr>
          <p:spPr bwMode="auto">
            <a:xfrm>
              <a:off x="369" y="134"/>
              <a:ext cx="62" cy="41"/>
            </a:xfrm>
            <a:custGeom>
              <a:avLst/>
              <a:gdLst>
                <a:gd name="T0" fmla="*/ 30 w 164"/>
                <a:gd name="T1" fmla="*/ 108 h 108"/>
                <a:gd name="T2" fmla="*/ 7 w 164"/>
                <a:gd name="T3" fmla="*/ 94 h 108"/>
                <a:gd name="T4" fmla="*/ 18 w 164"/>
                <a:gd name="T5" fmla="*/ 59 h 108"/>
                <a:gd name="T6" fmla="*/ 123 w 164"/>
                <a:gd name="T7" fmla="*/ 7 h 108"/>
                <a:gd name="T8" fmla="*/ 158 w 164"/>
                <a:gd name="T9" fmla="*/ 18 h 108"/>
                <a:gd name="T10" fmla="*/ 146 w 164"/>
                <a:gd name="T11" fmla="*/ 53 h 108"/>
                <a:gd name="T12" fmla="*/ 42 w 164"/>
                <a:gd name="T13" fmla="*/ 106 h 108"/>
                <a:gd name="T14" fmla="*/ 30 w 164"/>
                <a:gd name="T15" fmla="*/ 10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08">
                  <a:moveTo>
                    <a:pt x="30" y="108"/>
                  </a:moveTo>
                  <a:cubicBezTo>
                    <a:pt x="20" y="108"/>
                    <a:pt x="11" y="103"/>
                    <a:pt x="7" y="94"/>
                  </a:cubicBezTo>
                  <a:cubicBezTo>
                    <a:pt x="0" y="81"/>
                    <a:pt x="5" y="65"/>
                    <a:pt x="18" y="59"/>
                  </a:cubicBezTo>
                  <a:lnTo>
                    <a:pt x="123" y="7"/>
                  </a:lnTo>
                  <a:cubicBezTo>
                    <a:pt x="135" y="0"/>
                    <a:pt x="151" y="6"/>
                    <a:pt x="158" y="18"/>
                  </a:cubicBezTo>
                  <a:cubicBezTo>
                    <a:pt x="164" y="31"/>
                    <a:pt x="159" y="47"/>
                    <a:pt x="146" y="53"/>
                  </a:cubicBezTo>
                  <a:lnTo>
                    <a:pt x="42" y="106"/>
                  </a:lnTo>
                  <a:cubicBezTo>
                    <a:pt x="38" y="107"/>
                    <a:pt x="34" y="108"/>
                    <a:pt x="30" y="10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sp>
          <p:nvSpPr>
            <p:cNvPr id="47" name="Problem_Based_Learning"/>
            <p:cNvSpPr>
              <a:spLocks noEditPoints="1"/>
            </p:cNvSpPr>
            <p:nvPr>
              <p:custDataLst>
                <p:tags r:id="rId8"/>
              </p:custDataLst>
            </p:nvPr>
          </p:nvSpPr>
          <p:spPr bwMode="auto">
            <a:xfrm>
              <a:off x="87" y="106"/>
              <a:ext cx="303" cy="373"/>
            </a:xfrm>
            <a:custGeom>
              <a:avLst/>
              <a:gdLst>
                <a:gd name="T0" fmla="*/ 730 w 808"/>
                <a:gd name="T1" fmla="*/ 391 h 989"/>
                <a:gd name="T2" fmla="*/ 730 w 808"/>
                <a:gd name="T3" fmla="*/ 365 h 989"/>
                <a:gd name="T4" fmla="*/ 365 w 808"/>
                <a:gd name="T5" fmla="*/ 0 h 989"/>
                <a:gd name="T6" fmla="*/ 0 w 808"/>
                <a:gd name="T7" fmla="*/ 365 h 989"/>
                <a:gd name="T8" fmla="*/ 78 w 808"/>
                <a:gd name="T9" fmla="*/ 590 h 989"/>
                <a:gd name="T10" fmla="*/ 78 w 808"/>
                <a:gd name="T11" fmla="*/ 989 h 989"/>
                <a:gd name="T12" fmla="*/ 547 w 808"/>
                <a:gd name="T13" fmla="*/ 989 h 989"/>
                <a:gd name="T14" fmla="*/ 547 w 808"/>
                <a:gd name="T15" fmla="*/ 860 h 989"/>
                <a:gd name="T16" fmla="*/ 704 w 808"/>
                <a:gd name="T17" fmla="*/ 704 h 989"/>
                <a:gd name="T18" fmla="*/ 704 w 808"/>
                <a:gd name="T19" fmla="*/ 626 h 989"/>
                <a:gd name="T20" fmla="*/ 782 w 808"/>
                <a:gd name="T21" fmla="*/ 626 h 989"/>
                <a:gd name="T22" fmla="*/ 808 w 808"/>
                <a:gd name="T23" fmla="*/ 600 h 989"/>
                <a:gd name="T24" fmla="*/ 730 w 808"/>
                <a:gd name="T25" fmla="*/ 391 h 989"/>
                <a:gd name="T26" fmla="*/ 587 w 808"/>
                <a:gd name="T27" fmla="*/ 387 h 989"/>
                <a:gd name="T28" fmla="*/ 547 w 808"/>
                <a:gd name="T29" fmla="*/ 365 h 989"/>
                <a:gd name="T30" fmla="*/ 522 w 808"/>
                <a:gd name="T31" fmla="*/ 385 h 989"/>
                <a:gd name="T32" fmla="*/ 520 w 808"/>
                <a:gd name="T33" fmla="*/ 474 h 989"/>
                <a:gd name="T34" fmla="*/ 410 w 808"/>
                <a:gd name="T35" fmla="*/ 473 h 989"/>
                <a:gd name="T36" fmla="*/ 390 w 808"/>
                <a:gd name="T37" fmla="*/ 449 h 989"/>
                <a:gd name="T38" fmla="*/ 412 w 808"/>
                <a:gd name="T39" fmla="*/ 409 h 989"/>
                <a:gd name="T40" fmla="*/ 368 w 808"/>
                <a:gd name="T41" fmla="*/ 364 h 989"/>
                <a:gd name="T42" fmla="*/ 325 w 808"/>
                <a:gd name="T43" fmla="*/ 409 h 989"/>
                <a:gd name="T44" fmla="*/ 347 w 808"/>
                <a:gd name="T45" fmla="*/ 449 h 989"/>
                <a:gd name="T46" fmla="*/ 326 w 808"/>
                <a:gd name="T47" fmla="*/ 473 h 989"/>
                <a:gd name="T48" fmla="*/ 214 w 808"/>
                <a:gd name="T49" fmla="*/ 474 h 989"/>
                <a:gd name="T50" fmla="*/ 213 w 808"/>
                <a:gd name="T51" fmla="*/ 385 h 989"/>
                <a:gd name="T52" fmla="*/ 188 w 808"/>
                <a:gd name="T53" fmla="*/ 365 h 989"/>
                <a:gd name="T54" fmla="*/ 148 w 808"/>
                <a:gd name="T55" fmla="*/ 387 h 989"/>
                <a:gd name="T56" fmla="*/ 104 w 808"/>
                <a:gd name="T57" fmla="*/ 344 h 989"/>
                <a:gd name="T58" fmla="*/ 148 w 808"/>
                <a:gd name="T59" fmla="*/ 300 h 989"/>
                <a:gd name="T60" fmla="*/ 188 w 808"/>
                <a:gd name="T61" fmla="*/ 322 h 989"/>
                <a:gd name="T62" fmla="*/ 213 w 808"/>
                <a:gd name="T63" fmla="*/ 302 h 989"/>
                <a:gd name="T64" fmla="*/ 216 w 808"/>
                <a:gd name="T65" fmla="*/ 213 h 989"/>
                <a:gd name="T66" fmla="*/ 326 w 808"/>
                <a:gd name="T67" fmla="*/ 203 h 989"/>
                <a:gd name="T68" fmla="*/ 347 w 808"/>
                <a:gd name="T69" fmla="*/ 227 h 989"/>
                <a:gd name="T70" fmla="*/ 325 w 808"/>
                <a:gd name="T71" fmla="*/ 267 h 989"/>
                <a:gd name="T72" fmla="*/ 368 w 808"/>
                <a:gd name="T73" fmla="*/ 312 h 989"/>
                <a:gd name="T74" fmla="*/ 412 w 808"/>
                <a:gd name="T75" fmla="*/ 267 h 989"/>
                <a:gd name="T76" fmla="*/ 390 w 808"/>
                <a:gd name="T77" fmla="*/ 227 h 989"/>
                <a:gd name="T78" fmla="*/ 410 w 808"/>
                <a:gd name="T79" fmla="*/ 203 h 989"/>
                <a:gd name="T80" fmla="*/ 521 w 808"/>
                <a:gd name="T81" fmla="*/ 213 h 989"/>
                <a:gd name="T82" fmla="*/ 522 w 808"/>
                <a:gd name="T83" fmla="*/ 302 h 989"/>
                <a:gd name="T84" fmla="*/ 547 w 808"/>
                <a:gd name="T85" fmla="*/ 322 h 989"/>
                <a:gd name="T86" fmla="*/ 587 w 808"/>
                <a:gd name="T87" fmla="*/ 300 h 989"/>
                <a:gd name="T88" fmla="*/ 631 w 808"/>
                <a:gd name="T89" fmla="*/ 344 h 989"/>
                <a:gd name="T90" fmla="*/ 587 w 808"/>
                <a:gd name="T91" fmla="*/ 387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8" h="989">
                  <a:moveTo>
                    <a:pt x="730" y="391"/>
                  </a:moveTo>
                  <a:lnTo>
                    <a:pt x="730" y="365"/>
                  </a:lnTo>
                  <a:cubicBezTo>
                    <a:pt x="730" y="163"/>
                    <a:pt x="566" y="0"/>
                    <a:pt x="365" y="0"/>
                  </a:cubicBezTo>
                  <a:cubicBezTo>
                    <a:pt x="163" y="0"/>
                    <a:pt x="0" y="163"/>
                    <a:pt x="0" y="365"/>
                  </a:cubicBezTo>
                  <a:cubicBezTo>
                    <a:pt x="0" y="450"/>
                    <a:pt x="29" y="528"/>
                    <a:pt x="78" y="590"/>
                  </a:cubicBezTo>
                  <a:lnTo>
                    <a:pt x="78" y="989"/>
                  </a:lnTo>
                  <a:lnTo>
                    <a:pt x="547" y="989"/>
                  </a:lnTo>
                  <a:lnTo>
                    <a:pt x="547" y="860"/>
                  </a:lnTo>
                  <a:cubicBezTo>
                    <a:pt x="634" y="860"/>
                    <a:pt x="704" y="790"/>
                    <a:pt x="704" y="704"/>
                  </a:cubicBezTo>
                  <a:lnTo>
                    <a:pt x="704" y="626"/>
                  </a:lnTo>
                  <a:lnTo>
                    <a:pt x="782" y="626"/>
                  </a:lnTo>
                  <a:cubicBezTo>
                    <a:pt x="796" y="626"/>
                    <a:pt x="808" y="614"/>
                    <a:pt x="808" y="600"/>
                  </a:cubicBezTo>
                  <a:cubicBezTo>
                    <a:pt x="808" y="593"/>
                    <a:pt x="730" y="391"/>
                    <a:pt x="730" y="391"/>
                  </a:cubicBezTo>
                  <a:close/>
                  <a:moveTo>
                    <a:pt x="587" y="387"/>
                  </a:moveTo>
                  <a:cubicBezTo>
                    <a:pt x="562" y="381"/>
                    <a:pt x="566" y="365"/>
                    <a:pt x="547" y="365"/>
                  </a:cubicBezTo>
                  <a:cubicBezTo>
                    <a:pt x="528" y="365"/>
                    <a:pt x="524" y="378"/>
                    <a:pt x="522" y="385"/>
                  </a:cubicBezTo>
                  <a:cubicBezTo>
                    <a:pt x="519" y="407"/>
                    <a:pt x="520" y="474"/>
                    <a:pt x="520" y="474"/>
                  </a:cubicBezTo>
                  <a:cubicBezTo>
                    <a:pt x="520" y="474"/>
                    <a:pt x="432" y="477"/>
                    <a:pt x="410" y="473"/>
                  </a:cubicBezTo>
                  <a:cubicBezTo>
                    <a:pt x="402" y="472"/>
                    <a:pt x="390" y="468"/>
                    <a:pt x="390" y="449"/>
                  </a:cubicBezTo>
                  <a:cubicBezTo>
                    <a:pt x="390" y="430"/>
                    <a:pt x="406" y="434"/>
                    <a:pt x="412" y="409"/>
                  </a:cubicBezTo>
                  <a:cubicBezTo>
                    <a:pt x="414" y="383"/>
                    <a:pt x="392" y="364"/>
                    <a:pt x="368" y="364"/>
                  </a:cubicBezTo>
                  <a:cubicBezTo>
                    <a:pt x="344" y="364"/>
                    <a:pt x="323" y="383"/>
                    <a:pt x="325" y="409"/>
                  </a:cubicBezTo>
                  <a:cubicBezTo>
                    <a:pt x="331" y="434"/>
                    <a:pt x="347" y="430"/>
                    <a:pt x="347" y="449"/>
                  </a:cubicBezTo>
                  <a:cubicBezTo>
                    <a:pt x="347" y="468"/>
                    <a:pt x="334" y="472"/>
                    <a:pt x="326" y="473"/>
                  </a:cubicBezTo>
                  <a:cubicBezTo>
                    <a:pt x="305" y="477"/>
                    <a:pt x="214" y="474"/>
                    <a:pt x="214" y="474"/>
                  </a:cubicBezTo>
                  <a:cubicBezTo>
                    <a:pt x="214" y="474"/>
                    <a:pt x="216" y="407"/>
                    <a:pt x="213" y="385"/>
                  </a:cubicBezTo>
                  <a:cubicBezTo>
                    <a:pt x="212" y="377"/>
                    <a:pt x="207" y="365"/>
                    <a:pt x="188" y="365"/>
                  </a:cubicBezTo>
                  <a:cubicBezTo>
                    <a:pt x="169" y="365"/>
                    <a:pt x="174" y="381"/>
                    <a:pt x="148" y="387"/>
                  </a:cubicBezTo>
                  <a:cubicBezTo>
                    <a:pt x="123" y="389"/>
                    <a:pt x="104" y="368"/>
                    <a:pt x="104" y="344"/>
                  </a:cubicBezTo>
                  <a:cubicBezTo>
                    <a:pt x="104" y="319"/>
                    <a:pt x="123" y="298"/>
                    <a:pt x="148" y="300"/>
                  </a:cubicBezTo>
                  <a:cubicBezTo>
                    <a:pt x="174" y="306"/>
                    <a:pt x="169" y="322"/>
                    <a:pt x="188" y="322"/>
                  </a:cubicBezTo>
                  <a:cubicBezTo>
                    <a:pt x="207" y="322"/>
                    <a:pt x="212" y="310"/>
                    <a:pt x="213" y="302"/>
                  </a:cubicBezTo>
                  <a:cubicBezTo>
                    <a:pt x="216" y="280"/>
                    <a:pt x="216" y="213"/>
                    <a:pt x="216" y="213"/>
                  </a:cubicBezTo>
                  <a:cubicBezTo>
                    <a:pt x="216" y="213"/>
                    <a:pt x="305" y="199"/>
                    <a:pt x="326" y="203"/>
                  </a:cubicBezTo>
                  <a:cubicBezTo>
                    <a:pt x="334" y="204"/>
                    <a:pt x="347" y="208"/>
                    <a:pt x="347" y="227"/>
                  </a:cubicBezTo>
                  <a:cubicBezTo>
                    <a:pt x="347" y="246"/>
                    <a:pt x="331" y="242"/>
                    <a:pt x="325" y="267"/>
                  </a:cubicBezTo>
                  <a:cubicBezTo>
                    <a:pt x="323" y="293"/>
                    <a:pt x="344" y="312"/>
                    <a:pt x="368" y="312"/>
                  </a:cubicBezTo>
                  <a:cubicBezTo>
                    <a:pt x="392" y="312"/>
                    <a:pt x="414" y="293"/>
                    <a:pt x="412" y="267"/>
                  </a:cubicBezTo>
                  <a:cubicBezTo>
                    <a:pt x="406" y="242"/>
                    <a:pt x="390" y="246"/>
                    <a:pt x="390" y="227"/>
                  </a:cubicBezTo>
                  <a:cubicBezTo>
                    <a:pt x="390" y="208"/>
                    <a:pt x="402" y="204"/>
                    <a:pt x="410" y="203"/>
                  </a:cubicBezTo>
                  <a:cubicBezTo>
                    <a:pt x="432" y="199"/>
                    <a:pt x="521" y="213"/>
                    <a:pt x="521" y="213"/>
                  </a:cubicBezTo>
                  <a:cubicBezTo>
                    <a:pt x="521" y="213"/>
                    <a:pt x="519" y="280"/>
                    <a:pt x="522" y="302"/>
                  </a:cubicBezTo>
                  <a:cubicBezTo>
                    <a:pt x="524" y="310"/>
                    <a:pt x="528" y="322"/>
                    <a:pt x="547" y="322"/>
                  </a:cubicBezTo>
                  <a:cubicBezTo>
                    <a:pt x="566" y="322"/>
                    <a:pt x="562" y="306"/>
                    <a:pt x="587" y="300"/>
                  </a:cubicBezTo>
                  <a:cubicBezTo>
                    <a:pt x="613" y="298"/>
                    <a:pt x="631" y="319"/>
                    <a:pt x="631" y="344"/>
                  </a:cubicBezTo>
                  <a:cubicBezTo>
                    <a:pt x="631" y="368"/>
                    <a:pt x="613" y="389"/>
                    <a:pt x="587" y="38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243636">
                <a:defRPr/>
              </a:pPr>
              <a:endParaRPr lang="en-US" dirty="0">
                <a:solidFill>
                  <a:prstClr val="black"/>
                </a:solidFill>
              </a:endParaRPr>
            </a:p>
          </p:txBody>
        </p:sp>
      </p:grpSp>
      <p:sp>
        <p:nvSpPr>
          <p:cNvPr id="4" name="Slide Number Placeholder 3"/>
          <p:cNvSpPr>
            <a:spLocks noGrp="1"/>
          </p:cNvSpPr>
          <p:nvPr>
            <p:ph type="sldNum" sz="quarter" idx="12"/>
          </p:nvPr>
        </p:nvSpPr>
        <p:spPr/>
        <p:txBody>
          <a:bodyPr/>
          <a:lstStyle/>
          <a:p>
            <a:fld id="{678D33E6-8E9C-41CC-8EDE-F854B52C60CE}" type="slidenum">
              <a:rPr lang="en-US" smtClean="0">
                <a:solidFill>
                  <a:prstClr val="white"/>
                </a:solidFill>
              </a:rPr>
              <a:pPr/>
              <a:t>8</a:t>
            </a:fld>
            <a:endParaRPr lang="en-US">
              <a:solidFill>
                <a:prstClr val="white"/>
              </a:solidFill>
            </a:endParaRPr>
          </a:p>
        </p:txBody>
      </p:sp>
      <p:cxnSp>
        <p:nvCxnSpPr>
          <p:cNvPr id="16" name="Straight Connector 15">
            <a:extLst>
              <a:ext uri="{FF2B5EF4-FFF2-40B4-BE49-F238E27FC236}">
                <a16:creationId xmlns="" xmlns:a16="http://schemas.microsoft.com/office/drawing/2014/main" id="{076AB023-5377-4326-BF78-68500BFAFB3A}"/>
              </a:ext>
            </a:extLst>
          </p:cNvPr>
          <p:cNvCxnSpPr>
            <a:cxnSpLocks/>
          </p:cNvCxnSpPr>
          <p:nvPr/>
        </p:nvCxnSpPr>
        <p:spPr>
          <a:xfrm>
            <a:off x="743764" y="947866"/>
            <a:ext cx="11494209" cy="0"/>
          </a:xfrm>
          <a:prstGeom prst="line">
            <a:avLst/>
          </a:prstGeom>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 xmlns:a16="http://schemas.microsoft.com/office/drawing/2014/main" id="{0C14ACCB-895D-4A6F-9378-EC5BBD15C8A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765" y="147971"/>
            <a:ext cx="823219" cy="844869"/>
          </a:xfrm>
          <a:prstGeom prst="rect">
            <a:avLst/>
          </a:prstGeom>
        </p:spPr>
      </p:pic>
    </p:spTree>
    <p:extLst>
      <p:ext uri="{BB962C8B-B14F-4D97-AF65-F5344CB8AC3E}">
        <p14:creationId xmlns:p14="http://schemas.microsoft.com/office/powerpoint/2010/main" val="56795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clrChange>
              <a:clrFrom>
                <a:srgbClr val="FCF9E3"/>
              </a:clrFrom>
              <a:clrTo>
                <a:srgbClr val="FCF9E3">
                  <a:alpha val="0"/>
                </a:srgbClr>
              </a:clrTo>
            </a:clrChange>
          </a:blip>
          <a:stretch>
            <a:fillRect/>
          </a:stretch>
        </p:blipFill>
        <p:spPr>
          <a:xfrm>
            <a:off x="460216" y="549528"/>
            <a:ext cx="11215386" cy="2430303"/>
          </a:xfrm>
          <a:prstGeom prst="rect">
            <a:avLst/>
          </a:prstGeom>
        </p:spPr>
      </p:pic>
      <p:pic>
        <p:nvPicPr>
          <p:cNvPr id="5" name="Picture 4"/>
          <p:cNvPicPr>
            <a:picLocks noChangeAspect="1"/>
          </p:cNvPicPr>
          <p:nvPr/>
        </p:nvPicPr>
        <p:blipFill>
          <a:blip r:embed="rId4" cstate="print">
            <a:clrChange>
              <a:clrFrom>
                <a:srgbClr val="FCF9E3"/>
              </a:clrFrom>
              <a:clrTo>
                <a:srgbClr val="FCF9E3">
                  <a:alpha val="0"/>
                </a:srgbClr>
              </a:clrTo>
            </a:clrChange>
          </a:blip>
          <a:stretch>
            <a:fillRect/>
          </a:stretch>
        </p:blipFill>
        <p:spPr>
          <a:xfrm>
            <a:off x="1713770" y="3567189"/>
            <a:ext cx="8559058" cy="3460433"/>
          </a:xfrm>
          <a:prstGeom prst="rect">
            <a:avLst/>
          </a:prstGeom>
        </p:spPr>
      </p:pic>
      <p:sp>
        <p:nvSpPr>
          <p:cNvPr id="6" name="TextBox 5"/>
          <p:cNvSpPr txBox="1"/>
          <p:nvPr/>
        </p:nvSpPr>
        <p:spPr>
          <a:xfrm>
            <a:off x="245540" y="3170642"/>
            <a:ext cx="6458663" cy="347493"/>
          </a:xfrm>
          <a:prstGeom prst="rect">
            <a:avLst/>
          </a:prstGeom>
          <a:noFill/>
        </p:spPr>
        <p:txBody>
          <a:bodyPr wrap="square" lIns="124364" tIns="62183" rIns="124364" bIns="62183" rtlCol="0">
            <a:spAutoFit/>
          </a:bodyPr>
          <a:lstStyle/>
          <a:p>
            <a:pPr defTabSz="932727"/>
            <a:r>
              <a:rPr lang="en-IN" sz="1400" b="1" dirty="0">
                <a:solidFill>
                  <a:srgbClr val="002060"/>
                </a:solidFill>
                <a:latin typeface="Georgia" panose="02040502050405020303" pitchFamily="18" charset="0"/>
              </a:rPr>
              <a:t>Which equation to be followed??</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1512" y="5256441"/>
            <a:ext cx="1340058" cy="132740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654206">
            <a:off x="6076807" y="3842787"/>
            <a:ext cx="1029468" cy="1026130"/>
          </a:xfrm>
          <a:prstGeom prst="rect">
            <a:avLst/>
          </a:prstGeom>
        </p:spPr>
      </p:pic>
      <p:sp>
        <p:nvSpPr>
          <p:cNvPr id="3" name="Slide Number Placeholder 2"/>
          <p:cNvSpPr>
            <a:spLocks noGrp="1"/>
          </p:cNvSpPr>
          <p:nvPr>
            <p:ph type="sldNum" sz="quarter" idx="12"/>
          </p:nvPr>
        </p:nvSpPr>
        <p:spPr>
          <a:xfrm>
            <a:off x="8666709" y="6785814"/>
            <a:ext cx="2754273" cy="383382"/>
          </a:xfrm>
        </p:spPr>
        <p:txBody>
          <a:bodyPr/>
          <a:lstStyle/>
          <a:p>
            <a:fld id="{D8CA4AB2-5755-4F38-85B2-AB415F81F480}" type="slidenum">
              <a:rPr lang="en-IN" smtClean="0">
                <a:solidFill>
                  <a:prstClr val="black">
                    <a:tint val="75000"/>
                  </a:prstClr>
                </a:solidFill>
              </a:rPr>
              <a:pPr/>
              <a:t>9</a:t>
            </a:fld>
            <a:endParaRPr lang="en-IN">
              <a:solidFill>
                <a:prstClr val="black">
                  <a:tint val="75000"/>
                </a:prstClr>
              </a:solidFill>
            </a:endParaRPr>
          </a:p>
        </p:txBody>
      </p:sp>
    </p:spTree>
    <p:extLst>
      <p:ext uri="{BB962C8B-B14F-4D97-AF65-F5344CB8AC3E}">
        <p14:creationId xmlns:p14="http://schemas.microsoft.com/office/powerpoint/2010/main" val="3685729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clock*hours*minutes*tell time*timer*timing*wall clock*quickly*speedy*schedule*watch*waiting*"/>
</p:tagLst>
</file>

<file path=ppt/tags/tag14.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5.xml><?xml version="1.0" encoding="utf-8"?>
<p:tagLst xmlns:a="http://schemas.openxmlformats.org/drawingml/2006/main" xmlns:r="http://schemas.openxmlformats.org/officeDocument/2006/relationships" xmlns:p="http://schemas.openxmlformats.org/presentationml/2006/main">
  <p:tag name="POWER_USER_ID_TEMPLATES" val="Gears_2"/>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problem-based-learning_POWER_USER_SEPARATOR_ICONS_think_POWER_USER_SEPARATOR_ICONS_smart_POWER_USER_SEPARATOR_ICONS_recreation_POWER_USER_SEPARATOR_ICONS_puzzle_POWER_USER_SEPARATOR_ICONS_play_POWER_USER_SEPARATOR_ICONS_head_POWER_USER_SEPARATOR_ICONS_game_POWER_USER_SEPARATOR_ICONS_fun_POWER_USER_SEPARATOR_ICONS_challenge_POWER_USER_SEPARATOR_ICONS_thinking"/>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4222</TotalTime>
  <Words>3054</Words>
  <Application>Microsoft Office PowerPoint</Application>
  <PresentationFormat>Custom</PresentationFormat>
  <Paragraphs>375</Paragraphs>
  <Slides>37</Slides>
  <Notes>6</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1_Office Theme</vt:lpstr>
      <vt:lpstr>Role of Fintech in Financial inclusion  Presented By  Dr. Tarakanta Bhakta, OFS</vt:lpstr>
      <vt:lpstr>What is Financial Inclusion</vt:lpstr>
      <vt:lpstr>Why Financial Inclusion ?</vt:lpstr>
      <vt:lpstr>Access to Financial services</vt:lpstr>
      <vt:lpstr>Basic concepts – Income, Expense, Budgeting and Saving</vt:lpstr>
      <vt:lpstr>Income and Expenses</vt:lpstr>
      <vt:lpstr>Budgeting</vt:lpstr>
      <vt:lpstr>SAVING</vt:lpstr>
      <vt:lpstr>PowerPoint Presentation</vt:lpstr>
      <vt:lpstr>Financial Planning</vt:lpstr>
      <vt:lpstr>Inflation &amp; Its impact on savings</vt:lpstr>
      <vt:lpstr>BANKING</vt:lpstr>
      <vt:lpstr>How to select right type of bank?</vt:lpstr>
      <vt:lpstr>Saving Related Products</vt:lpstr>
      <vt:lpstr>Borrowing  related  products </vt:lpstr>
      <vt:lpstr>INSURANCE</vt:lpstr>
      <vt:lpstr>INVESTMENT</vt:lpstr>
      <vt:lpstr>Power of Compounding</vt:lpstr>
      <vt:lpstr>PowerPoint Presentation</vt:lpstr>
      <vt:lpstr>PowerPoint Presentation</vt:lpstr>
      <vt:lpstr>Why Mutual Funds?</vt:lpstr>
      <vt:lpstr>PowerPoint Presentation</vt:lpstr>
      <vt:lpstr>RETIREMENT AND PENSION</vt:lpstr>
      <vt:lpstr>Government Initiatives</vt:lpstr>
      <vt:lpstr>PowerPoint Presentation</vt:lpstr>
      <vt:lpstr>PowerPoint Presentation</vt:lpstr>
      <vt:lpstr>PowerPoint Presentation</vt:lpstr>
      <vt:lpstr>PowerPoint Presentation</vt:lpstr>
      <vt:lpstr>PowerPoint Presentation</vt:lpstr>
      <vt:lpstr>PowerPoint Presentation</vt:lpstr>
      <vt:lpstr>Digital Payments using FinTech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dc:title>
  <dc:creator>RIDF1</dc:creator>
  <cp:lastModifiedBy>Finance</cp:lastModifiedBy>
  <cp:revision>468</cp:revision>
  <cp:lastPrinted>2022-07-26T07:40:36Z</cp:lastPrinted>
  <dcterms:created xsi:type="dcterms:W3CDTF">2019-02-21T06:35:46Z</dcterms:created>
  <dcterms:modified xsi:type="dcterms:W3CDTF">2022-07-26T07:49:09Z</dcterms:modified>
</cp:coreProperties>
</file>