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3" r:id="rId5"/>
    <p:sldId id="264" r:id="rId6"/>
    <p:sldId id="265" r:id="rId7"/>
    <p:sldId id="266" r:id="rId8"/>
    <p:sldId id="267" r:id="rId9"/>
    <p:sldId id="268" r:id="rId10"/>
    <p:sldId id="269" r:id="rId11"/>
    <p:sldId id="270" r:id="rId12"/>
    <p:sldId id="271" r:id="rId13"/>
    <p:sldId id="272" r:id="rId14"/>
    <p:sldId id="274" r:id="rId15"/>
    <p:sldId id="319"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3DF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7EBA263-25B0-411D-973D-1F0EDFC2129C}" type="datetimeFigureOut">
              <a:rPr lang="en-US" smtClean="0"/>
              <a:pPr/>
              <a:t>8/5/2022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519A7998-9480-41EB-9697-AFB037E322B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EBA263-25B0-411D-973D-1F0EDFC2129C}" type="datetimeFigureOut">
              <a:rPr lang="en-US" smtClean="0"/>
              <a:pPr/>
              <a:t>8/5/2022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A7998-9480-41EB-9697-AFB037E322B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EBA263-25B0-411D-973D-1F0EDFC2129C}" type="datetimeFigureOut">
              <a:rPr lang="en-US" smtClean="0"/>
              <a:pPr/>
              <a:t>8/5/2022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A7998-9480-41EB-9697-AFB037E322B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EBA263-25B0-411D-973D-1F0EDFC2129C}" type="datetimeFigureOut">
              <a:rPr lang="en-US" smtClean="0"/>
              <a:pPr/>
              <a:t>8/5/2022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A7998-9480-41EB-9697-AFB037E322B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7EBA263-25B0-411D-973D-1F0EDFC2129C}" type="datetimeFigureOut">
              <a:rPr lang="en-US" smtClean="0"/>
              <a:pPr/>
              <a:t>8/5/2022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A7998-9480-41EB-9697-AFB037E322B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7EBA263-25B0-411D-973D-1F0EDFC2129C}" type="datetimeFigureOut">
              <a:rPr lang="en-US" smtClean="0"/>
              <a:pPr/>
              <a:t>8/5/2022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A7998-9480-41EB-9697-AFB037E322B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7EBA263-25B0-411D-973D-1F0EDFC2129C}" type="datetimeFigureOut">
              <a:rPr lang="en-US" smtClean="0"/>
              <a:pPr/>
              <a:t>8/5/2022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9A7998-9480-41EB-9697-AFB037E322B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7EBA263-25B0-411D-973D-1F0EDFC2129C}" type="datetimeFigureOut">
              <a:rPr lang="en-US" smtClean="0"/>
              <a:pPr/>
              <a:t>8/5/2022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9A7998-9480-41EB-9697-AFB037E322B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BA263-25B0-411D-973D-1F0EDFC2129C}" type="datetimeFigureOut">
              <a:rPr lang="en-US" smtClean="0"/>
              <a:pPr/>
              <a:t>8/5/2022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9A7998-9480-41EB-9697-AFB037E322B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7EBA263-25B0-411D-973D-1F0EDFC2129C}" type="datetimeFigureOut">
              <a:rPr lang="en-US" smtClean="0"/>
              <a:pPr/>
              <a:t>8/5/2022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A7998-9480-41EB-9697-AFB037E322B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7EBA263-25B0-411D-973D-1F0EDFC2129C}" type="datetimeFigureOut">
              <a:rPr lang="en-US" smtClean="0"/>
              <a:pPr/>
              <a:t>8/5/2022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519A7998-9480-41EB-9697-AFB037E322B4}"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7EBA263-25B0-411D-973D-1F0EDFC2129C}" type="datetimeFigureOut">
              <a:rPr lang="en-US" smtClean="0"/>
              <a:pPr/>
              <a:t>8/5/2022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19A7998-9480-41EB-9697-AFB037E322B4}"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Works.pdf"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CC%20Road.pdf"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10800000" flipV="1">
            <a:off x="1500166" y="3571876"/>
            <a:ext cx="7286676" cy="646331"/>
          </a:xfrm>
          <a:prstGeom prst="rect">
            <a:avLst/>
          </a:prstGeom>
          <a:noFill/>
          <a:ln>
            <a:noFill/>
          </a:ln>
        </p:spPr>
        <p:txBody>
          <a:bodyPr wrap="square" rtlCol="0">
            <a:spAutoFit/>
          </a:bodyPr>
          <a:lstStyle/>
          <a:p>
            <a:pPr algn="r"/>
            <a:r>
              <a:rPr lang="en-US" sz="3600" b="1" dirty="0" smtClean="0">
                <a:solidFill>
                  <a:srgbClr val="FF0000"/>
                </a:solidFill>
              </a:rPr>
              <a:t>Audit Superintendent, DLFA</a:t>
            </a:r>
            <a:endParaRPr lang="en-IN" sz="3600" dirty="0">
              <a:solidFill>
                <a:srgbClr val="FF0000"/>
              </a:solidFill>
            </a:endParaRPr>
          </a:p>
        </p:txBody>
      </p:sp>
      <p:sp>
        <p:nvSpPr>
          <p:cNvPr id="3" name="Rectangle 2"/>
          <p:cNvSpPr/>
          <p:nvPr/>
        </p:nvSpPr>
        <p:spPr>
          <a:xfrm>
            <a:off x="428596" y="1500174"/>
            <a:ext cx="8027455" cy="923330"/>
          </a:xfrm>
          <a:prstGeom prst="rect">
            <a:avLst/>
          </a:prstGeom>
          <a:noFill/>
        </p:spPr>
        <p:txBody>
          <a:bodyPr wrap="none" lIns="91440" tIns="45720" rIns="91440" bIns="45720">
            <a:spAutoFit/>
          </a:bodyPr>
          <a:lstStyle/>
          <a:p>
            <a:pPr algn="ctr"/>
            <a:r>
              <a:rPr lang="en-US" sz="5400" b="1" cap="none" spc="0" dirty="0" smtClean="0">
                <a:ln w="1905"/>
                <a:solidFill>
                  <a:schemeClr val="accent6">
                    <a:lumMod val="50000"/>
                  </a:schemeClr>
                </a:solidFill>
                <a:effectLst>
                  <a:innerShdw blurRad="69850" dist="43180" dir="5400000">
                    <a:srgbClr val="000000">
                      <a:alpha val="65000"/>
                    </a:srgbClr>
                  </a:innerShdw>
                </a:effectLst>
              </a:rPr>
              <a:t>Sri </a:t>
            </a:r>
            <a:r>
              <a:rPr lang="en-US" sz="5400" b="1" cap="none" spc="0" dirty="0" err="1" smtClean="0">
                <a:ln w="1905"/>
                <a:solidFill>
                  <a:schemeClr val="accent6">
                    <a:lumMod val="50000"/>
                  </a:schemeClr>
                </a:solidFill>
                <a:effectLst>
                  <a:innerShdw blurRad="69850" dist="43180" dir="5400000">
                    <a:srgbClr val="000000">
                      <a:alpha val="65000"/>
                    </a:srgbClr>
                  </a:innerShdw>
                </a:effectLst>
              </a:rPr>
              <a:t>Satya</a:t>
            </a:r>
            <a:r>
              <a:rPr lang="en-US" sz="5400" b="1" cap="none" spc="0" dirty="0" smtClean="0">
                <a:ln w="1905"/>
                <a:solidFill>
                  <a:schemeClr val="accent6">
                    <a:lumMod val="50000"/>
                  </a:schemeClr>
                </a:solidFill>
                <a:effectLst>
                  <a:innerShdw blurRad="69850" dist="43180" dir="5400000">
                    <a:srgbClr val="000000">
                      <a:alpha val="65000"/>
                    </a:srgbClr>
                  </a:innerShdw>
                </a:effectLst>
              </a:rPr>
              <a:t> </a:t>
            </a:r>
            <a:r>
              <a:rPr lang="en-US" sz="5400" b="1" cap="none" spc="0" dirty="0" err="1" smtClean="0">
                <a:ln w="1905"/>
                <a:solidFill>
                  <a:schemeClr val="accent6">
                    <a:lumMod val="50000"/>
                  </a:schemeClr>
                </a:solidFill>
                <a:effectLst>
                  <a:innerShdw blurRad="69850" dist="43180" dir="5400000">
                    <a:srgbClr val="000000">
                      <a:alpha val="65000"/>
                    </a:srgbClr>
                  </a:innerShdw>
                </a:effectLst>
              </a:rPr>
              <a:t>Bhusan</a:t>
            </a:r>
            <a:r>
              <a:rPr lang="en-US" sz="5400" b="1" cap="none" spc="0" dirty="0" smtClean="0">
                <a:ln w="1905"/>
                <a:solidFill>
                  <a:schemeClr val="accent6">
                    <a:lumMod val="50000"/>
                  </a:schemeClr>
                </a:solidFill>
                <a:effectLst>
                  <a:innerShdw blurRad="69850" dist="43180" dir="5400000">
                    <a:srgbClr val="000000">
                      <a:alpha val="65000"/>
                    </a:srgbClr>
                  </a:innerShdw>
                </a:effectLst>
              </a:rPr>
              <a:t> </a:t>
            </a:r>
            <a:r>
              <a:rPr lang="en-US" sz="5400" b="1" cap="none" spc="0" dirty="0" err="1" smtClean="0">
                <a:ln w="1905"/>
                <a:solidFill>
                  <a:schemeClr val="accent6">
                    <a:lumMod val="50000"/>
                  </a:schemeClr>
                </a:solidFill>
                <a:effectLst>
                  <a:innerShdw blurRad="69850" dist="43180" dir="5400000">
                    <a:srgbClr val="000000">
                      <a:alpha val="65000"/>
                    </a:srgbClr>
                  </a:innerShdw>
                </a:effectLst>
              </a:rPr>
              <a:t>Mishra</a:t>
            </a:r>
            <a:endParaRPr lang="en-US" sz="5400" b="1" cap="none" spc="0" dirty="0">
              <a:ln w="1905"/>
              <a:solidFill>
                <a:schemeClr val="accent6">
                  <a:lumMod val="50000"/>
                </a:schemeClr>
              </a:soli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857256"/>
          </a:xfrm>
          <a:ln>
            <a:noFill/>
          </a:ln>
        </p:spPr>
        <p:txBody>
          <a:bodyPr>
            <a:noAutofit/>
          </a:bodyPr>
          <a:lstStyle/>
          <a:p>
            <a:pPr algn="l"/>
            <a:r>
              <a:rPr lang="en-US" sz="2800" b="1" dirty="0">
                <a:solidFill>
                  <a:srgbClr val="C00000"/>
                </a:solidFill>
              </a:rPr>
              <a:t>1. Preparation of Detailed Project Report (DPR)</a:t>
            </a:r>
            <a:endParaRPr lang="en-IN" sz="2800" dirty="0">
              <a:solidFill>
                <a:srgbClr val="C00000"/>
              </a:solidFill>
            </a:endParaRPr>
          </a:p>
        </p:txBody>
      </p:sp>
      <p:sp>
        <p:nvSpPr>
          <p:cNvPr id="3" name="Content Placeholder 2"/>
          <p:cNvSpPr>
            <a:spLocks noGrp="1"/>
          </p:cNvSpPr>
          <p:nvPr>
            <p:ph idx="1"/>
          </p:nvPr>
        </p:nvSpPr>
        <p:spPr>
          <a:xfrm>
            <a:off x="457200" y="1785926"/>
            <a:ext cx="8229600" cy="4000528"/>
          </a:xfrm>
          <a:ln>
            <a:noFill/>
          </a:ln>
        </p:spPr>
        <p:txBody>
          <a:bodyPr>
            <a:normAutofit fontScale="92500" lnSpcReduction="10000"/>
          </a:bodyPr>
          <a:lstStyle/>
          <a:p>
            <a:pPr algn="just">
              <a:buNone/>
            </a:pPr>
            <a:r>
              <a:rPr lang="en-US" dirty="0" smtClean="0"/>
              <a:t>		</a:t>
            </a:r>
          </a:p>
          <a:p>
            <a:pPr algn="just">
              <a:buNone/>
            </a:pPr>
            <a:r>
              <a:rPr lang="en-US" dirty="0" smtClean="0"/>
              <a:t>		The </a:t>
            </a:r>
            <a:r>
              <a:rPr lang="en-US" dirty="0"/>
              <a:t>JE concerned is to </a:t>
            </a:r>
            <a:r>
              <a:rPr lang="en-US" dirty="0" smtClean="0"/>
              <a:t>prepare </a:t>
            </a:r>
            <a:r>
              <a:rPr lang="en-US" dirty="0"/>
              <a:t>a detailed project report like feasibility of the project, how the project is beneficial to the general public, report regarding adaptation of different items of work with current Schedule of rates, analysis of rates. The Junior Engineer of the </a:t>
            </a:r>
            <a:r>
              <a:rPr lang="en-US" dirty="0" err="1"/>
              <a:t>Panchayat</a:t>
            </a:r>
            <a:r>
              <a:rPr lang="en-US" dirty="0"/>
              <a:t> </a:t>
            </a:r>
            <a:r>
              <a:rPr lang="en-US" dirty="0" err="1"/>
              <a:t>Samiti</a:t>
            </a:r>
            <a:r>
              <a:rPr lang="en-US" dirty="0"/>
              <a:t> shall give a certificate as under, ''Certified that I have personally visited the spot and prepared the estimate using the sanctioned Schedule of rates and providing for the most economical and safe way of executing the work.</a:t>
            </a:r>
            <a:endParaRPr lang="en-IN" dirty="0"/>
          </a:p>
          <a:p>
            <a:pPr algn="just">
              <a:buNone/>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642942"/>
          </a:xfrm>
          <a:ln>
            <a:noFill/>
          </a:ln>
        </p:spPr>
        <p:txBody>
          <a:bodyPr>
            <a:normAutofit/>
          </a:bodyPr>
          <a:lstStyle/>
          <a:p>
            <a:pPr algn="l"/>
            <a:r>
              <a:rPr lang="en-US" sz="3600" b="1" dirty="0">
                <a:solidFill>
                  <a:srgbClr val="C00000"/>
                </a:solidFill>
              </a:rPr>
              <a:t>2. Schedule of Rates-</a:t>
            </a:r>
            <a:r>
              <a:rPr lang="en-US" sz="3600" dirty="0">
                <a:solidFill>
                  <a:srgbClr val="C00000"/>
                </a:solidFill>
              </a:rPr>
              <a:t> </a:t>
            </a:r>
            <a:endParaRPr lang="en-IN" sz="3600" dirty="0">
              <a:solidFill>
                <a:srgbClr val="C00000"/>
              </a:solidFill>
            </a:endParaRPr>
          </a:p>
        </p:txBody>
      </p:sp>
      <p:sp>
        <p:nvSpPr>
          <p:cNvPr id="3" name="Content Placeholder 2"/>
          <p:cNvSpPr>
            <a:spLocks noGrp="1"/>
          </p:cNvSpPr>
          <p:nvPr>
            <p:ph idx="1"/>
          </p:nvPr>
        </p:nvSpPr>
        <p:spPr>
          <a:xfrm>
            <a:off x="457200" y="1714489"/>
            <a:ext cx="8229600" cy="3857652"/>
          </a:xfrm>
          <a:ln>
            <a:noFill/>
          </a:ln>
        </p:spPr>
        <p:txBody>
          <a:bodyPr>
            <a:normAutofit/>
          </a:bodyPr>
          <a:lstStyle/>
          <a:p>
            <a:pPr algn="just">
              <a:buNone/>
            </a:pPr>
            <a:r>
              <a:rPr lang="en-US" dirty="0" smtClean="0">
                <a:latin typeface="+mj-lt"/>
              </a:rPr>
              <a:t>		The </a:t>
            </a:r>
            <a:r>
              <a:rPr lang="en-US" dirty="0">
                <a:latin typeface="+mj-lt"/>
              </a:rPr>
              <a:t>Works </a:t>
            </a:r>
            <a:r>
              <a:rPr lang="en-US" dirty="0" err="1">
                <a:latin typeface="+mj-lt"/>
              </a:rPr>
              <a:t>Deptt</a:t>
            </a:r>
            <a:r>
              <a:rPr lang="en-US" dirty="0">
                <a:latin typeface="+mj-lt"/>
              </a:rPr>
              <a:t>., Govt. of Odisha from time to time publish the rates of items of different building materials along with </a:t>
            </a:r>
            <a:r>
              <a:rPr lang="en-US" dirty="0" err="1">
                <a:latin typeface="+mj-lt"/>
              </a:rPr>
              <a:t>labour</a:t>
            </a:r>
            <a:r>
              <a:rPr lang="en-US" dirty="0">
                <a:latin typeface="+mj-lt"/>
              </a:rPr>
              <a:t>, conveyance of building materials along with other misc. items. The last SR was published vide Works </a:t>
            </a:r>
            <a:r>
              <a:rPr lang="en-US" dirty="0" err="1">
                <a:latin typeface="+mj-lt"/>
              </a:rPr>
              <a:t>Deptt</a:t>
            </a:r>
            <a:r>
              <a:rPr lang="en-US" dirty="0">
                <a:latin typeface="+mj-lt"/>
              </a:rPr>
              <a:t>. Office memorandum No.13827/Dt. 16.09.2017, effective from 1</a:t>
            </a:r>
            <a:r>
              <a:rPr lang="en-US" baseline="30000" dirty="0">
                <a:latin typeface="+mj-lt"/>
              </a:rPr>
              <a:t>st</a:t>
            </a:r>
            <a:r>
              <a:rPr lang="en-US" dirty="0">
                <a:latin typeface="+mj-lt"/>
              </a:rPr>
              <a:t> </a:t>
            </a:r>
            <a:r>
              <a:rPr lang="en-US" dirty="0" smtClean="0">
                <a:latin typeface="+mj-lt"/>
              </a:rPr>
              <a:t>July-2017 </a:t>
            </a:r>
            <a:r>
              <a:rPr lang="en-US" dirty="0">
                <a:latin typeface="+mj-lt"/>
              </a:rPr>
              <a:t>after implementation of GST. The revised rate of Labour (</a:t>
            </a:r>
            <a:r>
              <a:rPr lang="en-US" b="1" dirty="0">
                <a:solidFill>
                  <a:srgbClr val="FF0000"/>
                </a:solidFill>
                <a:latin typeface="+mj-lt"/>
              </a:rPr>
              <a:t>Unskilled- 326, Semi-Skilled-366, </a:t>
            </a:r>
            <a:r>
              <a:rPr lang="en-US" b="1" dirty="0" smtClean="0">
                <a:solidFill>
                  <a:srgbClr val="FF0000"/>
                </a:solidFill>
                <a:latin typeface="+mj-lt"/>
              </a:rPr>
              <a:t>Skilled-416</a:t>
            </a:r>
            <a:r>
              <a:rPr lang="en-US" b="1" dirty="0">
                <a:solidFill>
                  <a:srgbClr val="FF0000"/>
                </a:solidFill>
                <a:latin typeface="+mj-lt"/>
              </a:rPr>
              <a:t>, Highly Skilled-476</a:t>
            </a:r>
            <a:r>
              <a:rPr lang="en-US" dirty="0">
                <a:latin typeface="+mj-lt"/>
              </a:rPr>
              <a:t>) was effective from 01.04.2022.</a:t>
            </a:r>
            <a:endParaRPr lang="en-IN" dirty="0">
              <a:latin typeface="+mj-lt"/>
            </a:endParaRPr>
          </a:p>
          <a:p>
            <a:pPr>
              <a:buNone/>
            </a:pPr>
            <a:endParaRPr lang="en-IN" dirty="0">
              <a:latin typeface="+mj-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14356"/>
            <a:ext cx="8229600" cy="857256"/>
          </a:xfrm>
          <a:ln>
            <a:noFill/>
          </a:ln>
        </p:spPr>
        <p:txBody>
          <a:bodyPr>
            <a:normAutofit/>
          </a:bodyPr>
          <a:lstStyle/>
          <a:p>
            <a:pPr algn="l"/>
            <a:r>
              <a:rPr lang="en-US" sz="3200" b="1" dirty="0">
                <a:solidFill>
                  <a:srgbClr val="C00000"/>
                </a:solidFill>
              </a:rPr>
              <a:t>3. Analysis of Rates-</a:t>
            </a:r>
            <a:r>
              <a:rPr lang="en-US" sz="3200" dirty="0">
                <a:solidFill>
                  <a:srgbClr val="C00000"/>
                </a:solidFill>
              </a:rPr>
              <a:t> </a:t>
            </a:r>
            <a:endParaRPr lang="en-IN" sz="3200" dirty="0">
              <a:solidFill>
                <a:srgbClr val="C00000"/>
              </a:solidFill>
            </a:endParaRPr>
          </a:p>
        </p:txBody>
      </p:sp>
      <p:sp>
        <p:nvSpPr>
          <p:cNvPr id="3" name="Content Placeholder 2"/>
          <p:cNvSpPr>
            <a:spLocks noGrp="1"/>
          </p:cNvSpPr>
          <p:nvPr>
            <p:ph idx="1"/>
          </p:nvPr>
        </p:nvSpPr>
        <p:spPr>
          <a:xfrm>
            <a:off x="457200" y="2428868"/>
            <a:ext cx="8229600" cy="3697295"/>
          </a:xfrm>
          <a:ln>
            <a:noFill/>
          </a:ln>
        </p:spPr>
        <p:txBody>
          <a:bodyPr/>
          <a:lstStyle/>
          <a:p>
            <a:pPr algn="just">
              <a:buNone/>
            </a:pPr>
            <a:r>
              <a:rPr lang="en-US" dirty="0" smtClean="0">
                <a:latin typeface="+mj-lt"/>
              </a:rPr>
              <a:t>		The </a:t>
            </a:r>
            <a:r>
              <a:rPr lang="en-US" dirty="0">
                <a:latin typeface="+mj-lt"/>
              </a:rPr>
              <a:t>analysis of Rates arrived from the Analysis of rate fixed by Govt. of </a:t>
            </a:r>
            <a:r>
              <a:rPr lang="en-US" dirty="0" smtClean="0">
                <a:latin typeface="+mj-lt"/>
              </a:rPr>
              <a:t>Odisha. </a:t>
            </a:r>
            <a:r>
              <a:rPr lang="en-US" dirty="0">
                <a:latin typeface="+mj-lt"/>
              </a:rPr>
              <a:t>The final analysis of an item work includes the basic rate from SR-2014 (Effective from the year-2017, effective after implementation of GST)+ rate of Conveyance + Rate of </a:t>
            </a:r>
            <a:r>
              <a:rPr lang="en-US" dirty="0" err="1">
                <a:latin typeface="+mj-lt"/>
              </a:rPr>
              <a:t>Labour</a:t>
            </a:r>
            <a:r>
              <a:rPr lang="en-US" dirty="0">
                <a:latin typeface="+mj-lt"/>
              </a:rPr>
              <a:t>+ Royalty)</a:t>
            </a:r>
            <a:endParaRPr lang="en-IN" dirty="0">
              <a:latin typeface="+mj-lt"/>
            </a:endParaRPr>
          </a:p>
          <a:p>
            <a:pPr>
              <a:buNone/>
            </a:pPr>
            <a:endParaRPr lang="en-IN" dirty="0">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pPr algn="l"/>
            <a:r>
              <a:rPr lang="en-US" sz="3600" b="1" dirty="0">
                <a:solidFill>
                  <a:srgbClr val="C00000"/>
                </a:solidFill>
              </a:rPr>
              <a:t>4. Lead Statement-</a:t>
            </a:r>
            <a:endParaRPr lang="en-IN" sz="3600" dirty="0">
              <a:solidFill>
                <a:srgbClr val="C00000"/>
              </a:solidFill>
            </a:endParaRPr>
          </a:p>
        </p:txBody>
      </p:sp>
      <p:sp>
        <p:nvSpPr>
          <p:cNvPr id="3" name="Content Placeholder 2"/>
          <p:cNvSpPr>
            <a:spLocks noGrp="1"/>
          </p:cNvSpPr>
          <p:nvPr>
            <p:ph idx="1"/>
          </p:nvPr>
        </p:nvSpPr>
        <p:spPr>
          <a:xfrm>
            <a:off x="457200" y="2643183"/>
            <a:ext cx="8229600" cy="2786082"/>
          </a:xfrm>
          <a:ln>
            <a:noFill/>
          </a:ln>
        </p:spPr>
        <p:txBody>
          <a:bodyPr/>
          <a:lstStyle/>
          <a:p>
            <a:pPr algn="just">
              <a:buNone/>
            </a:pPr>
            <a:r>
              <a:rPr lang="en-US" dirty="0" smtClean="0"/>
              <a:t>		The </a:t>
            </a:r>
            <a:r>
              <a:rPr lang="en-US" dirty="0"/>
              <a:t>distance from the approved quarry from the work site is referred as lead. The lead statement has to be prepared basing on actual distance approved by the District Authority and approved conveyance rate as prescribed by Schedule of Rates issued from time to time by Works </a:t>
            </a:r>
            <a:r>
              <a:rPr lang="en-US" dirty="0" err="1"/>
              <a:t>Deptt</a:t>
            </a:r>
            <a:r>
              <a:rPr lang="en-US" dirty="0"/>
              <a:t>.</a:t>
            </a:r>
            <a:endParaRPr lang="en-IN" dirty="0"/>
          </a:p>
          <a:p>
            <a:pPr>
              <a:buNone/>
            </a:pP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785786" y="2071678"/>
            <a:ext cx="7500990" cy="2571768"/>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dirty="0" smtClean="0">
                <a:solidFill>
                  <a:srgbClr val="C00000"/>
                </a:solidFill>
                <a:hlinkClick r:id="rId2" action="ppaction://hlinkfile"/>
              </a:rPr>
              <a:t>Works</a:t>
            </a:r>
            <a:endParaRPr lang="en-IN" sz="4800" b="1" dirty="0">
              <a:solidFill>
                <a:srgbClr val="C0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1428728" y="2000240"/>
            <a:ext cx="6786610" cy="2714644"/>
          </a:xfrm>
          <a:prstGeom prst="rightArrow">
            <a:avLst/>
          </a:prstGeom>
          <a:solidFill>
            <a:srgbClr val="0070C0"/>
          </a:solidFill>
          <a:ln>
            <a:solidFill>
              <a:srgbClr val="7030A0"/>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4400" b="1" dirty="0" smtClean="0">
                <a:solidFill>
                  <a:srgbClr val="FF3399"/>
                </a:solidFill>
                <a:hlinkClick r:id="rId2" action="ppaction://hlinkfile"/>
              </a:rPr>
              <a:t>CC Road</a:t>
            </a:r>
            <a:endParaRPr lang="en-IN" sz="4400" b="1" dirty="0">
              <a:solidFill>
                <a:srgbClr val="FF3399"/>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857232"/>
            <a:ext cx="8229600" cy="1214446"/>
          </a:xfrm>
          <a:ln>
            <a:noFill/>
          </a:ln>
        </p:spPr>
        <p:txBody>
          <a:bodyPr>
            <a:noAutofit/>
          </a:bodyPr>
          <a:lstStyle/>
          <a:p>
            <a:pPr algn="l"/>
            <a:r>
              <a:rPr lang="en-IN" sz="2800" b="1" dirty="0" smtClean="0">
                <a:solidFill>
                  <a:srgbClr val="C00000"/>
                </a:solidFill>
              </a:rPr>
              <a:t>The </a:t>
            </a:r>
            <a:r>
              <a:rPr lang="en-IN" sz="2800" b="1" dirty="0">
                <a:solidFill>
                  <a:srgbClr val="C00000"/>
                </a:solidFill>
              </a:rPr>
              <a:t>formulation of an estimate has to be followed with Technical sanction.</a:t>
            </a:r>
            <a:r>
              <a:rPr lang="en-IN" sz="2800" dirty="0"/>
              <a:t/>
            </a:r>
            <a:br>
              <a:rPr lang="en-IN" sz="2800" dirty="0"/>
            </a:br>
            <a:endParaRPr lang="en-IN" sz="2800" dirty="0"/>
          </a:p>
        </p:txBody>
      </p:sp>
      <p:sp>
        <p:nvSpPr>
          <p:cNvPr id="3" name="Content Placeholder 2"/>
          <p:cNvSpPr>
            <a:spLocks noGrp="1"/>
          </p:cNvSpPr>
          <p:nvPr>
            <p:ph idx="1"/>
          </p:nvPr>
        </p:nvSpPr>
        <p:spPr>
          <a:ln>
            <a:noFill/>
          </a:ln>
        </p:spPr>
        <p:txBody>
          <a:bodyPr>
            <a:normAutofit lnSpcReduction="10000"/>
          </a:bodyPr>
          <a:lstStyle/>
          <a:p>
            <a:pPr algn="just">
              <a:buNone/>
            </a:pPr>
            <a:r>
              <a:rPr lang="en-IN" b="1" dirty="0" smtClean="0">
                <a:latin typeface="+mj-lt"/>
              </a:rPr>
              <a:t>		Technical </a:t>
            </a:r>
            <a:r>
              <a:rPr lang="en-IN" b="1" dirty="0">
                <a:latin typeface="+mj-lt"/>
              </a:rPr>
              <a:t>sanction </a:t>
            </a:r>
            <a:r>
              <a:rPr lang="en-IN" dirty="0">
                <a:latin typeface="+mj-lt"/>
              </a:rPr>
              <a:t>is the approval accorded by an Engineer certifying that the estimate that has been framed for the work has taken all engineering </a:t>
            </a:r>
            <a:r>
              <a:rPr lang="en-IN" dirty="0" smtClean="0">
                <a:latin typeface="+mj-lt"/>
              </a:rPr>
              <a:t>requirements into </a:t>
            </a:r>
            <a:r>
              <a:rPr lang="en-IN" dirty="0">
                <a:latin typeface="+mj-lt"/>
              </a:rPr>
              <a:t>consideration including safety provisions to have the structure technically sound.</a:t>
            </a:r>
          </a:p>
          <a:p>
            <a:pPr algn="just">
              <a:buNone/>
            </a:pPr>
            <a:r>
              <a:rPr lang="en-IN" dirty="0" smtClean="0">
                <a:latin typeface="+mj-lt"/>
              </a:rPr>
              <a:t>		In </a:t>
            </a:r>
            <a:r>
              <a:rPr lang="en-IN" dirty="0">
                <a:latin typeface="+mj-lt"/>
              </a:rPr>
              <a:t>P.R. Department the technical sanction power is vested as below. (G.O. No.403/PR, Dt.31.08.2010)</a:t>
            </a:r>
          </a:p>
          <a:p>
            <a:pPr algn="just">
              <a:buNone/>
            </a:pPr>
            <a:r>
              <a:rPr lang="en-IN" dirty="0" smtClean="0">
                <a:latin typeface="+mj-lt"/>
              </a:rPr>
              <a:t>		Junior </a:t>
            </a:r>
            <a:r>
              <a:rPr lang="en-IN" dirty="0">
                <a:latin typeface="+mj-lt"/>
              </a:rPr>
              <a:t>Engineer up to 3.00 </a:t>
            </a:r>
            <a:r>
              <a:rPr lang="en-IN" dirty="0" err="1">
                <a:latin typeface="+mj-lt"/>
              </a:rPr>
              <a:t>Lakhs</a:t>
            </a:r>
            <a:endParaRPr lang="en-IN" dirty="0">
              <a:latin typeface="+mj-lt"/>
            </a:endParaRPr>
          </a:p>
          <a:p>
            <a:pPr algn="just">
              <a:buNone/>
            </a:pPr>
            <a:r>
              <a:rPr lang="en-IN" dirty="0" smtClean="0">
                <a:latin typeface="+mj-lt"/>
              </a:rPr>
              <a:t>		Asst</a:t>
            </a:r>
            <a:r>
              <a:rPr lang="en-IN" dirty="0">
                <a:latin typeface="+mj-lt"/>
              </a:rPr>
              <a:t>. Executive Engineer above 3.00 </a:t>
            </a:r>
            <a:r>
              <a:rPr lang="en-IN" dirty="0" err="1">
                <a:latin typeface="+mj-lt"/>
              </a:rPr>
              <a:t>lakh</a:t>
            </a:r>
            <a:r>
              <a:rPr lang="en-IN" dirty="0">
                <a:latin typeface="+mj-lt"/>
              </a:rPr>
              <a:t> up to 6.00 </a:t>
            </a:r>
            <a:r>
              <a:rPr lang="en-IN" dirty="0" err="1">
                <a:latin typeface="+mj-lt"/>
              </a:rPr>
              <a:t>lakh</a:t>
            </a:r>
            <a:endParaRPr lang="en-IN" dirty="0">
              <a:latin typeface="+mj-lt"/>
            </a:endParaRPr>
          </a:p>
          <a:p>
            <a:pPr algn="just">
              <a:buNone/>
            </a:pPr>
            <a:r>
              <a:rPr lang="en-IN" dirty="0" smtClean="0">
                <a:latin typeface="+mj-lt"/>
              </a:rPr>
              <a:t>		Executive </a:t>
            </a:r>
            <a:r>
              <a:rPr lang="en-IN" dirty="0">
                <a:latin typeface="+mj-lt"/>
              </a:rPr>
              <a:t>Engineer (APD Technical) above 6.00 </a:t>
            </a:r>
            <a:r>
              <a:rPr lang="en-IN" dirty="0" err="1">
                <a:latin typeface="+mj-lt"/>
              </a:rPr>
              <a:t>lakh</a:t>
            </a:r>
            <a:r>
              <a:rPr lang="en-IN" dirty="0">
                <a:latin typeface="+mj-lt"/>
              </a:rPr>
              <a:t> </a:t>
            </a:r>
          </a:p>
          <a:p>
            <a:pPr algn="just">
              <a:buNone/>
            </a:pPr>
            <a:endParaRPr lang="en-IN" dirty="0">
              <a:latin typeface="+mj-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428736"/>
            <a:ext cx="8229600" cy="4143404"/>
          </a:xfrm>
          <a:ln>
            <a:noFill/>
          </a:ln>
        </p:spPr>
        <p:txBody>
          <a:bodyPr>
            <a:normAutofit/>
          </a:bodyPr>
          <a:lstStyle/>
          <a:p>
            <a:pPr algn="just"/>
            <a:r>
              <a:rPr lang="en-US" b="1" dirty="0">
                <a:latin typeface="+mj-lt"/>
              </a:rPr>
              <a:t>Administrative approval</a:t>
            </a:r>
            <a:r>
              <a:rPr lang="en-US" dirty="0">
                <a:latin typeface="+mj-lt"/>
              </a:rPr>
              <a:t> is accorded by the officials as per the delegation of financial powers by the finance department from time to time.</a:t>
            </a:r>
            <a:endParaRPr lang="en-IN" dirty="0">
              <a:latin typeface="+mj-lt"/>
            </a:endParaRPr>
          </a:p>
          <a:p>
            <a:pPr algn="just"/>
            <a:r>
              <a:rPr lang="en-IN" dirty="0">
                <a:latin typeface="+mj-lt"/>
              </a:rPr>
              <a:t>In P.R. Department the </a:t>
            </a:r>
            <a:r>
              <a:rPr lang="en-US" dirty="0">
                <a:latin typeface="+mj-lt"/>
              </a:rPr>
              <a:t>Administrative approval </a:t>
            </a:r>
            <a:r>
              <a:rPr lang="en-IN" dirty="0">
                <a:latin typeface="+mj-lt"/>
              </a:rPr>
              <a:t> power is vested as below.</a:t>
            </a:r>
          </a:p>
          <a:p>
            <a:pPr algn="just"/>
            <a:r>
              <a:rPr lang="en-US" dirty="0">
                <a:latin typeface="+mj-lt"/>
              </a:rPr>
              <a:t>Block Development Officer . . Up to Rs. 10.00 </a:t>
            </a:r>
            <a:r>
              <a:rPr lang="en-US" dirty="0" err="1">
                <a:latin typeface="+mj-lt"/>
              </a:rPr>
              <a:t>lakh</a:t>
            </a:r>
            <a:r>
              <a:rPr lang="en-US" dirty="0">
                <a:latin typeface="+mj-lt"/>
              </a:rPr>
              <a:t> </a:t>
            </a:r>
            <a:endParaRPr lang="en-IN" dirty="0">
              <a:latin typeface="+mj-lt"/>
            </a:endParaRPr>
          </a:p>
          <a:p>
            <a:pPr algn="just"/>
            <a:r>
              <a:rPr lang="en-US" dirty="0">
                <a:latin typeface="+mj-lt"/>
              </a:rPr>
              <a:t>Chairman of </a:t>
            </a:r>
            <a:r>
              <a:rPr lang="en-US" dirty="0" err="1">
                <a:latin typeface="+mj-lt"/>
              </a:rPr>
              <a:t>Panchayat</a:t>
            </a:r>
            <a:r>
              <a:rPr lang="en-US" dirty="0">
                <a:latin typeface="+mj-lt"/>
              </a:rPr>
              <a:t> </a:t>
            </a:r>
            <a:r>
              <a:rPr lang="en-US" dirty="0" err="1">
                <a:latin typeface="+mj-lt"/>
              </a:rPr>
              <a:t>Samiti</a:t>
            </a:r>
            <a:r>
              <a:rPr lang="en-US" dirty="0">
                <a:latin typeface="+mj-lt"/>
              </a:rPr>
              <a:t> . . Above Rs. 10.00 </a:t>
            </a:r>
            <a:r>
              <a:rPr lang="en-US" dirty="0" err="1">
                <a:latin typeface="+mj-lt"/>
              </a:rPr>
              <a:t>lakh</a:t>
            </a:r>
            <a:r>
              <a:rPr lang="en-US" dirty="0">
                <a:latin typeface="+mj-lt"/>
              </a:rPr>
              <a:t> up to Rs. 15.00 </a:t>
            </a:r>
            <a:r>
              <a:rPr lang="en-US" dirty="0" err="1">
                <a:latin typeface="+mj-lt"/>
              </a:rPr>
              <a:t>lakh</a:t>
            </a:r>
            <a:r>
              <a:rPr lang="en-US" dirty="0">
                <a:latin typeface="+mj-lt"/>
              </a:rPr>
              <a:t> </a:t>
            </a:r>
            <a:endParaRPr lang="en-IN" dirty="0">
              <a:latin typeface="+mj-lt"/>
            </a:endParaRPr>
          </a:p>
          <a:p>
            <a:pPr algn="just"/>
            <a:r>
              <a:rPr lang="en-US" dirty="0">
                <a:latin typeface="+mj-lt"/>
              </a:rPr>
              <a:t>Collector of the District . . Above Rs. 15.00 </a:t>
            </a:r>
            <a:r>
              <a:rPr lang="en-US" dirty="0" err="1">
                <a:latin typeface="+mj-lt"/>
              </a:rPr>
              <a:t>lakh</a:t>
            </a:r>
            <a:endParaRPr lang="en-IN" dirty="0">
              <a:latin typeface="+mj-lt"/>
            </a:endParaRPr>
          </a:p>
          <a:p>
            <a:pPr algn="just">
              <a:buNone/>
            </a:pPr>
            <a:endParaRPr lang="en-IN" dirty="0">
              <a:latin typeface="+mj-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268931"/>
          </a:xfrm>
          <a:ln>
            <a:noFill/>
          </a:ln>
        </p:spPr>
        <p:txBody>
          <a:bodyPr>
            <a:normAutofit/>
          </a:bodyPr>
          <a:lstStyle/>
          <a:p>
            <a:pPr algn="just">
              <a:buNone/>
            </a:pPr>
            <a:r>
              <a:rPr lang="en-IN" b="1" dirty="0" smtClean="0"/>
              <a:t>		</a:t>
            </a:r>
          </a:p>
          <a:p>
            <a:pPr algn="just">
              <a:buNone/>
            </a:pPr>
            <a:r>
              <a:rPr lang="en-IN" b="1" dirty="0" smtClean="0"/>
              <a:t>		After </a:t>
            </a:r>
            <a:r>
              <a:rPr lang="en-IN" b="1" dirty="0"/>
              <a:t>Technical Sanction and Administrative Approval  the work has to be taken up either by the V.L.L., or Departmentally or through tender process under the supervision of the concerned Junior Engineer / G.P.T.A who will subsequently record the measurement in the M.B. In a departmental work, if the work order was issued in name of one J.E (</a:t>
            </a:r>
            <a:r>
              <a:rPr lang="en-IN" b="1" dirty="0" err="1"/>
              <a:t>executantant</a:t>
            </a:r>
            <a:r>
              <a:rPr lang="en-IN" b="1" dirty="0"/>
              <a:t> for the work), the measurement of the said work should be done by other J.E.</a:t>
            </a:r>
            <a:endParaRPr lang="en-IN" dirty="0"/>
          </a:p>
          <a:p>
            <a:pPr algn="just">
              <a:buNone/>
            </a:pP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500174"/>
            <a:ext cx="8229600" cy="4071966"/>
          </a:xfrm>
          <a:ln>
            <a:noFill/>
          </a:ln>
        </p:spPr>
        <p:txBody>
          <a:bodyPr>
            <a:normAutofit/>
          </a:bodyPr>
          <a:lstStyle/>
          <a:p>
            <a:pPr lvl="0">
              <a:buNone/>
            </a:pPr>
            <a:r>
              <a:rPr lang="en-IN" b="1" dirty="0">
                <a:solidFill>
                  <a:srgbClr val="C00000"/>
                </a:solidFill>
                <a:latin typeface="+mj-lt"/>
              </a:rPr>
              <a:t>Check Measurement:</a:t>
            </a:r>
            <a:endParaRPr lang="en-IN" dirty="0">
              <a:solidFill>
                <a:srgbClr val="C00000"/>
              </a:solidFill>
              <a:latin typeface="+mj-lt"/>
            </a:endParaRPr>
          </a:p>
          <a:p>
            <a:pPr algn="just">
              <a:buNone/>
            </a:pPr>
            <a:r>
              <a:rPr lang="en-US" dirty="0" smtClean="0">
                <a:latin typeface="+mj-lt"/>
              </a:rPr>
              <a:t>		The </a:t>
            </a:r>
            <a:r>
              <a:rPr lang="en-US" dirty="0">
                <a:latin typeface="+mj-lt"/>
              </a:rPr>
              <a:t>Assistant Engineer shall check-measure every work in respect of which he has accorded technical sanction. The Executive Engineer shall check-measure at least 10% of works, the estimates of which have been technically sanctioned by the Assistant Engineer. The Executive Engineer shall also check-measure not less than 10% of every work, the estimate of which has been technically sanctioned by him.</a:t>
            </a:r>
            <a:endParaRPr lang="en-IN" dirty="0">
              <a:latin typeface="+mj-lt"/>
            </a:endParaRPr>
          </a:p>
          <a:p>
            <a:pPr>
              <a:buNone/>
            </a:pPr>
            <a:endParaRPr lang="en-IN" dirty="0">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1802" y="3929066"/>
            <a:ext cx="3357586"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IN"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Rectangle 5"/>
          <p:cNvSpPr/>
          <p:nvPr/>
        </p:nvSpPr>
        <p:spPr>
          <a:xfrm>
            <a:off x="857224" y="2214554"/>
            <a:ext cx="7429552" cy="255454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cap="none" spc="50" dirty="0" smtClean="0">
                <a:ln w="11430"/>
                <a:solidFill>
                  <a:srgbClr val="FF3399"/>
                </a:solidFill>
                <a:effectLst>
                  <a:outerShdw blurRad="76200" dist="50800" dir="5400000" algn="tl" rotWithShape="0">
                    <a:srgbClr val="000000">
                      <a:alpha val="65000"/>
                    </a:srgbClr>
                  </a:outerShdw>
                </a:effectLst>
              </a:rPr>
              <a:t>AUDIT OF WORKS, INCLUDING </a:t>
            </a:r>
          </a:p>
          <a:p>
            <a:pPr algn="ctr"/>
            <a:r>
              <a:rPr lang="en-US" sz="4000" b="1" cap="none" spc="50" dirty="0" smtClean="0">
                <a:ln w="11430"/>
                <a:solidFill>
                  <a:srgbClr val="FF3399"/>
                </a:solidFill>
                <a:effectLst>
                  <a:outerShdw blurRad="76200" dist="50800" dir="5400000" algn="tl" rotWithShape="0">
                    <a:srgbClr val="000000">
                      <a:alpha val="65000"/>
                    </a:srgbClr>
                  </a:outerShdw>
                </a:effectLst>
              </a:rPr>
              <a:t>WORKS THROUGH TENDER PROCESS</a:t>
            </a:r>
            <a:endParaRPr lang="en-IN" sz="4000" b="1" cap="none" spc="50" dirty="0">
              <a:ln w="11430"/>
              <a:solidFill>
                <a:srgbClr val="FF3399"/>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357322"/>
          </a:xfrm>
          <a:ln>
            <a:noFill/>
          </a:ln>
        </p:spPr>
        <p:txBody>
          <a:bodyPr>
            <a:noAutofit/>
          </a:bodyPr>
          <a:lstStyle/>
          <a:p>
            <a:pPr algn="l"/>
            <a:r>
              <a:rPr lang="en-IN" sz="2800" b="1" dirty="0" smtClean="0"/>
              <a:t/>
            </a:r>
            <a:br>
              <a:rPr lang="en-IN" sz="2800" b="1" dirty="0" smtClean="0"/>
            </a:br>
            <a:r>
              <a:rPr lang="en-IN" sz="2800" b="1" dirty="0" smtClean="0">
                <a:solidFill>
                  <a:srgbClr val="C00000"/>
                </a:solidFill>
              </a:rPr>
              <a:t>Important </a:t>
            </a:r>
            <a:r>
              <a:rPr lang="en-IN" sz="2800" b="1" dirty="0">
                <a:solidFill>
                  <a:srgbClr val="C00000"/>
                </a:solidFill>
              </a:rPr>
              <a:t>points to watch during scrutiny of bills :</a:t>
            </a:r>
            <a:r>
              <a:rPr lang="en-IN" sz="2800" dirty="0">
                <a:solidFill>
                  <a:srgbClr val="C00000"/>
                </a:solidFill>
              </a:rPr>
              <a:t/>
            </a:r>
            <a:br>
              <a:rPr lang="en-IN" sz="2800" dirty="0">
                <a:solidFill>
                  <a:srgbClr val="C00000"/>
                </a:solidFill>
              </a:rPr>
            </a:br>
            <a:endParaRPr lang="en-IN" sz="2800" dirty="0">
              <a:solidFill>
                <a:srgbClr val="C00000"/>
              </a:solidFill>
            </a:endParaRPr>
          </a:p>
        </p:txBody>
      </p:sp>
      <p:sp>
        <p:nvSpPr>
          <p:cNvPr id="3" name="Content Placeholder 2"/>
          <p:cNvSpPr>
            <a:spLocks noGrp="1"/>
          </p:cNvSpPr>
          <p:nvPr>
            <p:ph idx="1"/>
          </p:nvPr>
        </p:nvSpPr>
        <p:spPr>
          <a:xfrm>
            <a:off x="500034" y="1571612"/>
            <a:ext cx="8215370" cy="4143404"/>
          </a:xfrm>
          <a:ln>
            <a:noFill/>
          </a:ln>
        </p:spPr>
        <p:txBody>
          <a:bodyPr>
            <a:normAutofit/>
          </a:bodyPr>
          <a:lstStyle/>
          <a:p>
            <a:pPr lvl="1" algn="just"/>
            <a:r>
              <a:rPr lang="en-IN" dirty="0"/>
              <a:t>Bills are in proper form &amp; submitted in duplicate,</a:t>
            </a:r>
            <a:endParaRPr lang="en-IN" sz="2000" dirty="0"/>
          </a:p>
          <a:p>
            <a:pPr lvl="1" algn="just"/>
            <a:r>
              <a:rPr lang="en-IN" dirty="0"/>
              <a:t>Name of work, Name of agency, reference to agreement / supply order No, Serial No. of bill, reference to previous payment etc. are indicated.</a:t>
            </a:r>
            <a:endParaRPr lang="en-IN" sz="2000" dirty="0"/>
          </a:p>
          <a:p>
            <a:pPr lvl="1" algn="just"/>
            <a:r>
              <a:rPr lang="en-IN" dirty="0"/>
              <a:t>Item of work, Quantity, Unit, Rate as per agreement / Order are indicated.</a:t>
            </a:r>
            <a:endParaRPr lang="en-IN" sz="2000" dirty="0"/>
          </a:p>
          <a:p>
            <a:pPr lvl="1" algn="just"/>
            <a:r>
              <a:rPr lang="en-IN" dirty="0"/>
              <a:t>Value of work since correctly worked out.</a:t>
            </a:r>
            <a:endParaRPr lang="en-IN" sz="2000" dirty="0"/>
          </a:p>
          <a:p>
            <a:pPr lvl="1" algn="just"/>
            <a:r>
              <a:rPr lang="en-IN" dirty="0"/>
              <a:t>Advance payment / Secured Advance correctly worked out.</a:t>
            </a:r>
            <a:endParaRPr lang="en-IN" sz="2000" dirty="0"/>
          </a:p>
          <a:p>
            <a:pPr algn="just">
              <a:buNone/>
            </a:pP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357298"/>
            <a:ext cx="8229600" cy="3786214"/>
          </a:xfrm>
          <a:ln>
            <a:noFill/>
          </a:ln>
        </p:spPr>
        <p:txBody>
          <a:bodyPr/>
          <a:lstStyle/>
          <a:p>
            <a:pPr lvl="1" algn="just"/>
            <a:r>
              <a:rPr lang="en-IN" dirty="0"/>
              <a:t>Details of recovery noted.</a:t>
            </a:r>
            <a:endParaRPr lang="en-IN" sz="2000" dirty="0"/>
          </a:p>
          <a:p>
            <a:pPr lvl="1" algn="just"/>
            <a:r>
              <a:rPr lang="en-IN" dirty="0"/>
              <a:t>Materials statement showing up to date issues, consumptions, recoveries is enclosed in case of Departmental materials issued to work.</a:t>
            </a:r>
            <a:endParaRPr lang="en-IN" sz="2000" dirty="0"/>
          </a:p>
          <a:p>
            <a:pPr lvl="1" algn="just"/>
            <a:r>
              <a:rPr lang="en-IN" dirty="0"/>
              <a:t>Royalty recoverable as per consumption of minor minerals correctly worked out.</a:t>
            </a:r>
            <a:endParaRPr lang="en-IN" sz="2000" dirty="0"/>
          </a:p>
          <a:p>
            <a:pPr lvl="1" algn="just"/>
            <a:r>
              <a:rPr lang="en-IN" dirty="0"/>
              <a:t>Quantities &amp; amount as entered in the measurement book agree with the quantities &amp; amount executed in the bill</a:t>
            </a:r>
            <a:endParaRPr lang="en-IN" sz="2000" dirty="0"/>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000108"/>
            <a:ext cx="8043890" cy="571504"/>
          </a:xfrm>
          <a:ln>
            <a:noFill/>
          </a:ln>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IN" dirty="0"/>
              <a:t/>
            </a:r>
            <a:br>
              <a:rPr lang="en-IN" dirty="0"/>
            </a:br>
            <a:r>
              <a:rPr lang="en-IN" sz="3600" dirty="0" smtClean="0"/>
              <a:t> </a:t>
            </a:r>
            <a:r>
              <a:rPr lang="en-US" sz="4000" b="1" dirty="0" smtClean="0">
                <a:solidFill>
                  <a:srgbClr val="C00000"/>
                </a:solidFill>
              </a:rPr>
              <a:t>Category of Works-</a:t>
            </a:r>
            <a:endParaRPr lang="en-IN" dirty="0"/>
          </a:p>
        </p:txBody>
      </p:sp>
      <p:sp>
        <p:nvSpPr>
          <p:cNvPr id="3" name="Content Placeholder 2"/>
          <p:cNvSpPr>
            <a:spLocks noGrp="1"/>
          </p:cNvSpPr>
          <p:nvPr>
            <p:ph idx="1"/>
          </p:nvPr>
        </p:nvSpPr>
        <p:spPr>
          <a:xfrm>
            <a:off x="457200" y="1928802"/>
            <a:ext cx="8229600" cy="4197361"/>
          </a:xfrm>
          <a:ln>
            <a:noFill/>
          </a:ln>
        </p:spPr>
        <p:txBody>
          <a:bodyPr>
            <a:normAutofit/>
          </a:bodyPr>
          <a:lstStyle/>
          <a:p>
            <a:pPr algn="just">
              <a:buNone/>
            </a:pPr>
            <a:r>
              <a:rPr lang="en-US" dirty="0" smtClean="0">
                <a:latin typeface="+mj-lt"/>
              </a:rPr>
              <a:t>1. Major </a:t>
            </a:r>
            <a:r>
              <a:rPr lang="en-US" dirty="0">
                <a:latin typeface="+mj-lt"/>
              </a:rPr>
              <a:t>Work - means an original work, the -estimated cost of which is Rs. 1, 00,000 or above. </a:t>
            </a:r>
            <a:endParaRPr lang="en-IN" dirty="0">
              <a:latin typeface="+mj-lt"/>
            </a:endParaRPr>
          </a:p>
          <a:p>
            <a:pPr algn="just">
              <a:buNone/>
            </a:pPr>
            <a:r>
              <a:rPr lang="en-US" dirty="0">
                <a:latin typeface="+mj-lt"/>
              </a:rPr>
              <a:t>2. Minor Work - means an original work, the estimated cost of which is over Rs. 10,000 but </a:t>
            </a:r>
            <a:r>
              <a:rPr lang="en-US" dirty="0" smtClean="0">
                <a:latin typeface="+mj-lt"/>
              </a:rPr>
              <a:t> less </a:t>
            </a:r>
            <a:r>
              <a:rPr lang="en-US" dirty="0">
                <a:latin typeface="+mj-lt"/>
              </a:rPr>
              <a:t>than Rs. 1,00,000. </a:t>
            </a:r>
            <a:endParaRPr lang="en-IN" dirty="0">
              <a:latin typeface="+mj-lt"/>
            </a:endParaRPr>
          </a:p>
          <a:p>
            <a:pPr algn="just">
              <a:buNone/>
            </a:pPr>
            <a:r>
              <a:rPr lang="en-US" dirty="0">
                <a:latin typeface="+mj-lt"/>
              </a:rPr>
              <a:t>3. </a:t>
            </a:r>
            <a:r>
              <a:rPr lang="en-US" dirty="0" smtClean="0">
                <a:latin typeface="+mj-lt"/>
              </a:rPr>
              <a:t>Petty </a:t>
            </a:r>
            <a:r>
              <a:rPr lang="en-US" dirty="0">
                <a:latin typeface="+mj-lt"/>
              </a:rPr>
              <a:t>Work - means on original work, the estimated cost which is Rs. 10,000 or less. (Substituted by Works </a:t>
            </a:r>
            <a:r>
              <a:rPr lang="en-US" dirty="0" err="1">
                <a:latin typeface="+mj-lt"/>
              </a:rPr>
              <a:t>Deptt</a:t>
            </a:r>
            <a:r>
              <a:rPr lang="en-US" dirty="0">
                <a:latin typeface="+mj-lt"/>
              </a:rPr>
              <a:t>. No. 22791 Dt. 18.08.1984)</a:t>
            </a:r>
            <a:endParaRPr lang="en-IN" dirty="0">
              <a:latin typeface="+mj-lt"/>
            </a:endParaRPr>
          </a:p>
          <a:p>
            <a:pPr algn="just">
              <a:buNone/>
            </a:pPr>
            <a:endParaRPr lang="en-IN" dirty="0">
              <a:latin typeface="+mj-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489922"/>
          </a:xfrm>
          <a:ln>
            <a:noFill/>
          </a:ln>
        </p:spPr>
        <p:txBody>
          <a:bodyPr>
            <a:noAutofit/>
          </a:bodyPr>
          <a:lstStyle/>
          <a:p>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IN" sz="3200" dirty="0"/>
              <a:t/>
            </a:r>
            <a:br>
              <a:rPr lang="en-IN" sz="3200" dirty="0"/>
            </a:br>
            <a:r>
              <a:rPr lang="en-US" sz="3200" b="1" dirty="0" smtClean="0">
                <a:solidFill>
                  <a:srgbClr val="C00000"/>
                </a:solidFill>
              </a:rPr>
              <a:t> </a:t>
            </a:r>
            <a:r>
              <a:rPr lang="en-US" sz="2800" b="1" dirty="0" smtClean="0">
                <a:solidFill>
                  <a:srgbClr val="C00000"/>
                </a:solidFill>
              </a:rPr>
              <a:t>Records to be seen in Works Audit through tender Process</a:t>
            </a:r>
            <a:endParaRPr lang="en-IN" sz="3200" dirty="0"/>
          </a:p>
        </p:txBody>
      </p:sp>
      <p:sp>
        <p:nvSpPr>
          <p:cNvPr id="3" name="Content Placeholder 2"/>
          <p:cNvSpPr>
            <a:spLocks noGrp="1"/>
          </p:cNvSpPr>
          <p:nvPr>
            <p:ph idx="1"/>
          </p:nvPr>
        </p:nvSpPr>
        <p:spPr>
          <a:ln>
            <a:noFill/>
          </a:ln>
        </p:spPr>
        <p:txBody>
          <a:bodyPr>
            <a:normAutofit/>
          </a:bodyPr>
          <a:lstStyle/>
          <a:p>
            <a:pPr marL="514350" indent="-514350">
              <a:buAutoNum type="arabicPeriod"/>
            </a:pPr>
            <a:r>
              <a:rPr lang="en-US" dirty="0" smtClean="0"/>
              <a:t>Sanctioned estimate;</a:t>
            </a:r>
            <a:endParaRPr lang="en-IN" dirty="0" smtClean="0"/>
          </a:p>
          <a:p>
            <a:pPr marL="514350" indent="-514350">
              <a:buAutoNum type="arabicPeriod"/>
            </a:pPr>
            <a:r>
              <a:rPr lang="en-US" dirty="0" smtClean="0"/>
              <a:t>Administrative </a:t>
            </a:r>
            <a:r>
              <a:rPr lang="en-US" dirty="0"/>
              <a:t>approval; </a:t>
            </a:r>
            <a:endParaRPr lang="en-IN" dirty="0" smtClean="0"/>
          </a:p>
          <a:p>
            <a:pPr marL="514350" indent="-514350">
              <a:buAutoNum type="arabicPeriod"/>
            </a:pPr>
            <a:r>
              <a:rPr lang="en-US" dirty="0" smtClean="0"/>
              <a:t> </a:t>
            </a:r>
            <a:r>
              <a:rPr lang="en-US" dirty="0"/>
              <a:t>Expenditure sanction-Allotment vis-à-vis expenditure; </a:t>
            </a:r>
            <a:endParaRPr lang="en-IN" dirty="0" smtClean="0"/>
          </a:p>
          <a:p>
            <a:pPr marL="514350" indent="-514350">
              <a:buAutoNum type="arabicPeriod"/>
            </a:pPr>
            <a:r>
              <a:rPr lang="en-US" dirty="0" smtClean="0"/>
              <a:t>Cash </a:t>
            </a:r>
            <a:r>
              <a:rPr lang="en-US" dirty="0"/>
              <a:t>Book; </a:t>
            </a:r>
            <a:endParaRPr lang="en-IN" dirty="0" smtClean="0"/>
          </a:p>
          <a:p>
            <a:pPr marL="514350" indent="-514350">
              <a:buAutoNum type="arabicPeriod"/>
            </a:pPr>
            <a:r>
              <a:rPr lang="en-US" dirty="0" smtClean="0"/>
              <a:t>Counter </a:t>
            </a:r>
            <a:r>
              <a:rPr lang="en-US" dirty="0"/>
              <a:t>foil of Cheques; </a:t>
            </a:r>
            <a:endParaRPr lang="en-IN" dirty="0" smtClean="0"/>
          </a:p>
          <a:p>
            <a:pPr marL="514350" indent="-514350">
              <a:buAutoNum type="arabicPeriod"/>
            </a:pPr>
            <a:r>
              <a:rPr lang="en-US" dirty="0" smtClean="0"/>
              <a:t>Agreements</a:t>
            </a:r>
            <a:r>
              <a:rPr lang="en-US" dirty="0"/>
              <a:t>; </a:t>
            </a:r>
            <a:endParaRPr lang="en-IN" dirty="0" smtClean="0"/>
          </a:p>
          <a:p>
            <a:pPr marL="514350" indent="-514350">
              <a:buAutoNum type="arabicPeriod"/>
            </a:pPr>
            <a:r>
              <a:rPr lang="en-US" dirty="0" smtClean="0"/>
              <a:t>Tender </a:t>
            </a:r>
            <a:r>
              <a:rPr lang="en-US" dirty="0"/>
              <a:t>documents and Detailed Tender Call Notice; </a:t>
            </a:r>
            <a:endParaRPr lang="en-IN" dirty="0" smtClean="0"/>
          </a:p>
          <a:p>
            <a:pPr marL="514350" indent="-514350">
              <a:buAutoNum type="arabicPeriod"/>
            </a:pPr>
            <a:r>
              <a:rPr lang="en-US" dirty="0" smtClean="0"/>
              <a:t>Tender </a:t>
            </a:r>
            <a:r>
              <a:rPr lang="en-US" dirty="0"/>
              <a:t>call and opening registers; </a:t>
            </a:r>
            <a:endParaRPr lang="en-IN" dirty="0"/>
          </a:p>
          <a:p>
            <a:pPr>
              <a:buNone/>
            </a:pP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a:ln>
            <a:noFill/>
          </a:ln>
        </p:spPr>
        <p:txBody>
          <a:bodyPr>
            <a:normAutofit/>
          </a:bodyPr>
          <a:lstStyle/>
          <a:p>
            <a:pPr algn="just">
              <a:buNone/>
            </a:pPr>
            <a:r>
              <a:rPr lang="en-US" dirty="0" smtClean="0"/>
              <a:t>9. Comparative </a:t>
            </a:r>
            <a:r>
              <a:rPr lang="en-US" dirty="0"/>
              <a:t>statement with correspondence file of tender; </a:t>
            </a:r>
            <a:endParaRPr lang="en-IN" dirty="0" smtClean="0"/>
          </a:p>
          <a:p>
            <a:pPr algn="just">
              <a:buNone/>
            </a:pPr>
            <a:r>
              <a:rPr lang="en-IN" dirty="0" smtClean="0"/>
              <a:t>10. </a:t>
            </a:r>
            <a:r>
              <a:rPr lang="en-US" dirty="0" smtClean="0"/>
              <a:t>Tender </a:t>
            </a:r>
            <a:r>
              <a:rPr lang="en-US" dirty="0"/>
              <a:t>approval/acceptance letter; </a:t>
            </a:r>
            <a:endParaRPr lang="en-IN" dirty="0" smtClean="0"/>
          </a:p>
          <a:p>
            <a:pPr algn="just">
              <a:buNone/>
            </a:pPr>
            <a:r>
              <a:rPr lang="en-US" dirty="0" smtClean="0"/>
              <a:t>11</a:t>
            </a:r>
            <a:r>
              <a:rPr lang="en-US" dirty="0"/>
              <a:t>. Works order; </a:t>
            </a:r>
            <a:endParaRPr lang="en-IN" dirty="0"/>
          </a:p>
          <a:p>
            <a:pPr algn="just">
              <a:buNone/>
            </a:pPr>
            <a:r>
              <a:rPr lang="en-US" dirty="0"/>
              <a:t>12. Register of works; </a:t>
            </a:r>
            <a:endParaRPr lang="en-IN" dirty="0"/>
          </a:p>
          <a:p>
            <a:pPr algn="just">
              <a:buNone/>
            </a:pPr>
            <a:r>
              <a:rPr lang="en-US" dirty="0"/>
              <a:t>13. Vouchers including running and final payment vouchers; </a:t>
            </a:r>
            <a:endParaRPr lang="en-IN" dirty="0"/>
          </a:p>
          <a:p>
            <a:pPr algn="just">
              <a:buNone/>
            </a:pPr>
            <a:r>
              <a:rPr lang="en-US" dirty="0"/>
              <a:t>14. Measurement Books, level Books, graph sheets; </a:t>
            </a:r>
            <a:endParaRPr lang="en-IN" dirty="0"/>
          </a:p>
          <a:p>
            <a:pPr algn="just">
              <a:buNone/>
            </a:pPr>
            <a:r>
              <a:rPr lang="en-US" dirty="0"/>
              <a:t>15. Quality control test reports; </a:t>
            </a:r>
            <a:endParaRPr lang="en-IN" dirty="0"/>
          </a:p>
          <a:p>
            <a:pPr algn="just">
              <a:buNone/>
            </a:pPr>
            <a:r>
              <a:rPr lang="en-US" dirty="0"/>
              <a:t>16. Work completion report</a:t>
            </a:r>
            <a:endParaRPr lang="en-IN" dirty="0"/>
          </a:p>
          <a:p>
            <a:pPr algn="just">
              <a:buNone/>
            </a:pP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214446"/>
          </a:xfrm>
          <a:ln>
            <a:noFill/>
          </a:ln>
        </p:spPr>
        <p:txBody>
          <a:bodyPr>
            <a:noAutofit/>
          </a:bodyPr>
          <a:lstStyle/>
          <a:p>
            <a:r>
              <a:rPr lang="en-US" sz="2400" b="1" dirty="0" smtClean="0">
                <a:solidFill>
                  <a:srgbClr val="C00000"/>
                </a:solidFill>
              </a:rPr>
              <a:t/>
            </a:r>
            <a:br>
              <a:rPr lang="en-US" sz="2400" b="1" dirty="0" smtClean="0">
                <a:solidFill>
                  <a:srgbClr val="C00000"/>
                </a:solidFill>
              </a:rPr>
            </a:br>
            <a:r>
              <a:rPr lang="en-US" sz="2400" b="1" dirty="0" smtClean="0">
                <a:solidFill>
                  <a:srgbClr val="C00000"/>
                </a:solidFill>
              </a:rPr>
              <a:t/>
            </a:r>
            <a:br>
              <a:rPr lang="en-US" sz="2400" b="1" dirty="0" smtClean="0">
                <a:solidFill>
                  <a:srgbClr val="C00000"/>
                </a:solidFill>
              </a:rPr>
            </a:br>
            <a:r>
              <a:rPr lang="en-US" sz="2400" b="1" dirty="0" smtClean="0">
                <a:solidFill>
                  <a:srgbClr val="C00000"/>
                </a:solidFill>
              </a:rPr>
              <a:t/>
            </a:r>
            <a:br>
              <a:rPr lang="en-US" sz="2400" b="1" dirty="0" smtClean="0">
                <a:solidFill>
                  <a:srgbClr val="C00000"/>
                </a:solidFill>
              </a:rPr>
            </a:br>
            <a:r>
              <a:rPr lang="en-US" sz="2400" b="1" dirty="0" smtClean="0">
                <a:solidFill>
                  <a:srgbClr val="C00000"/>
                </a:solidFill>
              </a:rPr>
              <a:t/>
            </a:r>
            <a:br>
              <a:rPr lang="en-US" sz="2400" b="1" dirty="0" smtClean="0">
                <a:solidFill>
                  <a:srgbClr val="C00000"/>
                </a:solidFill>
              </a:rPr>
            </a:br>
            <a:r>
              <a:rPr lang="en-US" sz="2400" b="1" dirty="0" smtClean="0">
                <a:solidFill>
                  <a:srgbClr val="C00000"/>
                </a:solidFill>
              </a:rPr>
              <a:t>Sequence of activities involved in execution of works Audit</a:t>
            </a:r>
            <a:r>
              <a:rPr lang="en-IN" sz="2400" dirty="0" smtClean="0">
                <a:solidFill>
                  <a:srgbClr val="C00000"/>
                </a:solidFill>
              </a:rPr>
              <a:t/>
            </a:r>
            <a:br>
              <a:rPr lang="en-IN" sz="2400" dirty="0" smtClean="0">
                <a:solidFill>
                  <a:srgbClr val="C00000"/>
                </a:solidFill>
              </a:rPr>
            </a:br>
            <a:endParaRPr lang="en-IN" sz="2400" dirty="0">
              <a:solidFill>
                <a:srgbClr val="C00000"/>
              </a:solidFill>
            </a:endParaRPr>
          </a:p>
        </p:txBody>
      </p:sp>
      <p:sp>
        <p:nvSpPr>
          <p:cNvPr id="3" name="Content Placeholder 2"/>
          <p:cNvSpPr>
            <a:spLocks noGrp="1"/>
          </p:cNvSpPr>
          <p:nvPr>
            <p:ph idx="1"/>
          </p:nvPr>
        </p:nvSpPr>
        <p:spPr>
          <a:xfrm>
            <a:off x="457200" y="1643050"/>
            <a:ext cx="8229600" cy="4483113"/>
          </a:xfrm>
          <a:ln>
            <a:noFill/>
          </a:ln>
        </p:spPr>
        <p:txBody>
          <a:bodyPr>
            <a:normAutofit/>
          </a:bodyPr>
          <a:lstStyle/>
          <a:p>
            <a:pPr>
              <a:buNone/>
            </a:pPr>
            <a:r>
              <a:rPr lang="en-US" dirty="0"/>
              <a:t>Administrative approval </a:t>
            </a:r>
            <a:endParaRPr lang="en-IN" dirty="0"/>
          </a:p>
          <a:p>
            <a:pPr>
              <a:buNone/>
            </a:pPr>
            <a:r>
              <a:rPr lang="en-US" dirty="0"/>
              <a:t>1. Financial Sanction </a:t>
            </a:r>
            <a:endParaRPr lang="en-IN" dirty="0"/>
          </a:p>
          <a:p>
            <a:pPr>
              <a:buNone/>
            </a:pPr>
            <a:r>
              <a:rPr lang="en-US" dirty="0"/>
              <a:t>2. Technical Sanction </a:t>
            </a:r>
            <a:endParaRPr lang="en-IN" dirty="0"/>
          </a:p>
          <a:p>
            <a:pPr>
              <a:buNone/>
            </a:pPr>
            <a:r>
              <a:rPr lang="en-US" dirty="0"/>
              <a:t>3. Detailed estimate </a:t>
            </a:r>
            <a:endParaRPr lang="en-IN" dirty="0"/>
          </a:p>
          <a:p>
            <a:pPr>
              <a:buNone/>
            </a:pPr>
            <a:r>
              <a:rPr lang="en-US" dirty="0"/>
              <a:t>4. Bid document </a:t>
            </a:r>
            <a:endParaRPr lang="en-IN" dirty="0"/>
          </a:p>
          <a:p>
            <a:pPr>
              <a:buNone/>
            </a:pPr>
            <a:r>
              <a:rPr lang="en-US" dirty="0"/>
              <a:t>5. Bidding process </a:t>
            </a:r>
            <a:endParaRPr lang="en-IN" dirty="0"/>
          </a:p>
          <a:p>
            <a:pPr>
              <a:buNone/>
            </a:pPr>
            <a:r>
              <a:rPr lang="en-US" dirty="0" err="1"/>
              <a:t>i</a:t>
            </a:r>
            <a:r>
              <a:rPr lang="en-US" dirty="0"/>
              <a:t>)Notice Inviting Tenders </a:t>
            </a:r>
            <a:endParaRPr lang="en-IN" dirty="0"/>
          </a:p>
          <a:p>
            <a:pPr>
              <a:buNone/>
            </a:pPr>
            <a:r>
              <a:rPr lang="en-US" dirty="0"/>
              <a:t>ii)Evaluation of Bids </a:t>
            </a:r>
            <a:endParaRPr lang="en-IN" dirty="0"/>
          </a:p>
          <a:p>
            <a:pPr>
              <a:buNone/>
            </a:pPr>
            <a:r>
              <a:rPr lang="en-US" dirty="0"/>
              <a:t>iii) Acceptance of Bids</a:t>
            </a:r>
            <a:endParaRPr lang="en-IN" dirty="0"/>
          </a:p>
          <a:p>
            <a:pPr>
              <a:buNone/>
            </a:pP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268931"/>
          </a:xfrm>
          <a:ln>
            <a:noFill/>
          </a:ln>
        </p:spPr>
        <p:txBody>
          <a:bodyPr>
            <a:normAutofit/>
          </a:bodyPr>
          <a:lstStyle/>
          <a:p>
            <a:pPr>
              <a:buNone/>
            </a:pPr>
            <a:r>
              <a:rPr lang="en-US" dirty="0"/>
              <a:t>6. Execution of contract </a:t>
            </a:r>
            <a:endParaRPr lang="en-IN" dirty="0"/>
          </a:p>
          <a:p>
            <a:pPr>
              <a:buNone/>
            </a:pPr>
            <a:r>
              <a:rPr lang="en-US" dirty="0" err="1"/>
              <a:t>i</a:t>
            </a:r>
            <a:r>
              <a:rPr lang="en-US" dirty="0"/>
              <a:t>)Prescribed form </a:t>
            </a:r>
            <a:endParaRPr lang="en-IN" dirty="0"/>
          </a:p>
          <a:p>
            <a:pPr>
              <a:buNone/>
            </a:pPr>
            <a:r>
              <a:rPr lang="en-US" dirty="0" smtClean="0"/>
              <a:t>ii</a:t>
            </a:r>
            <a:r>
              <a:rPr lang="en-US" dirty="0"/>
              <a:t>) Adoption of standard clauses </a:t>
            </a:r>
            <a:endParaRPr lang="en-IN" dirty="0" smtClean="0"/>
          </a:p>
          <a:p>
            <a:pPr>
              <a:buNone/>
            </a:pPr>
            <a:r>
              <a:rPr lang="en-US" dirty="0" smtClean="0"/>
              <a:t>iii</a:t>
            </a:r>
            <a:r>
              <a:rPr lang="en-US" dirty="0"/>
              <a:t>) Bill of quantities </a:t>
            </a:r>
            <a:endParaRPr lang="en-IN" dirty="0"/>
          </a:p>
          <a:p>
            <a:pPr>
              <a:buNone/>
            </a:pPr>
            <a:r>
              <a:rPr lang="en-US" dirty="0"/>
              <a:t>iv) Cost and time of completion </a:t>
            </a:r>
            <a:endParaRPr lang="en-IN" dirty="0"/>
          </a:p>
          <a:p>
            <a:pPr>
              <a:buNone/>
            </a:pPr>
            <a:r>
              <a:rPr lang="en-US" dirty="0" smtClean="0"/>
              <a:t>v</a:t>
            </a:r>
            <a:r>
              <a:rPr lang="en-US" dirty="0"/>
              <a:t>) Standard specification </a:t>
            </a:r>
            <a:endParaRPr lang="en-IN" dirty="0"/>
          </a:p>
          <a:p>
            <a:pPr>
              <a:buNone/>
            </a:pPr>
            <a:r>
              <a:rPr lang="en-US" dirty="0"/>
              <a:t>7. Implementation of the contract </a:t>
            </a:r>
            <a:endParaRPr lang="en-IN" dirty="0"/>
          </a:p>
          <a:p>
            <a:pPr>
              <a:buNone/>
            </a:pPr>
            <a:r>
              <a:rPr lang="en-US" dirty="0" err="1"/>
              <a:t>i</a:t>
            </a:r>
            <a:r>
              <a:rPr lang="en-US" dirty="0"/>
              <a:t>) Measurements/check measurement </a:t>
            </a:r>
            <a:endParaRPr lang="en-IN" dirty="0"/>
          </a:p>
          <a:p>
            <a:pPr>
              <a:buNone/>
            </a:pPr>
            <a:r>
              <a:rPr lang="en-US" dirty="0" smtClean="0"/>
              <a:t>ii)Running </a:t>
            </a:r>
            <a:r>
              <a:rPr lang="en-US" dirty="0"/>
              <a:t>payments </a:t>
            </a:r>
            <a:endParaRPr lang="en-IN" dirty="0"/>
          </a:p>
          <a:p>
            <a:pPr>
              <a:buNone/>
            </a:pPr>
            <a:r>
              <a:rPr lang="en-US" dirty="0" smtClean="0"/>
              <a:t>iii</a:t>
            </a:r>
            <a:r>
              <a:rPr lang="en-US" dirty="0"/>
              <a:t>) Final payment </a:t>
            </a:r>
            <a:endParaRPr lang="en-IN" dirty="0" smtClean="0"/>
          </a:p>
          <a:p>
            <a:pPr>
              <a:buNone/>
            </a:pPr>
            <a:r>
              <a:rPr lang="en-US" dirty="0" smtClean="0"/>
              <a:t>iv)Performance </a:t>
            </a:r>
            <a:r>
              <a:rPr lang="en-US" dirty="0"/>
              <a:t>securities, taxes, royalties</a:t>
            </a:r>
            <a:endParaRPr lang="en-IN" dirty="0"/>
          </a:p>
          <a:p>
            <a:pPr>
              <a:buNone/>
            </a:pP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340369"/>
          </a:xfrm>
          <a:ln>
            <a:noFill/>
          </a:ln>
        </p:spPr>
        <p:txBody>
          <a:bodyPr>
            <a:normAutofit/>
          </a:bodyPr>
          <a:lstStyle/>
          <a:p>
            <a:pPr algn="just">
              <a:buNone/>
            </a:pPr>
            <a:r>
              <a:rPr lang="en-US" dirty="0" smtClean="0">
                <a:solidFill>
                  <a:srgbClr val="C00000"/>
                </a:solidFill>
              </a:rPr>
              <a:t>	Administrative </a:t>
            </a:r>
            <a:r>
              <a:rPr lang="en-US" dirty="0">
                <a:solidFill>
                  <a:srgbClr val="C00000"/>
                </a:solidFill>
              </a:rPr>
              <a:t>Approval</a:t>
            </a:r>
            <a:r>
              <a:rPr lang="en-US" dirty="0"/>
              <a:t>: Based on the preliminary estimate framed and countersigned by the authority competent to accord technical sanction, Administrative approval is accorded for execution of the work, as per the delegation of financial powers by the finance department from time to time. </a:t>
            </a:r>
            <a:endParaRPr lang="en-IN" dirty="0"/>
          </a:p>
          <a:p>
            <a:pPr algn="just">
              <a:buNone/>
            </a:pPr>
            <a:r>
              <a:rPr lang="en-US" b="1" dirty="0" smtClean="0">
                <a:solidFill>
                  <a:srgbClr val="C00000"/>
                </a:solidFill>
              </a:rPr>
              <a:t>	Technical </a:t>
            </a:r>
            <a:r>
              <a:rPr lang="en-US" b="1" dirty="0">
                <a:solidFill>
                  <a:srgbClr val="C00000"/>
                </a:solidFill>
              </a:rPr>
              <a:t>Sanction</a:t>
            </a:r>
            <a:r>
              <a:rPr lang="en-US" dirty="0"/>
              <a:t>: Detailed estimate based on drawings and designs is prepared for each individual work except for repairs for which lump sum provisions are sanctioned. This detailed estimate is to be sanctioned by the competent authority according to the powers delegated by the finance department of the concerned State.</a:t>
            </a:r>
            <a:endParaRPr lang="en-IN" dirty="0"/>
          </a:p>
          <a:p>
            <a:pPr algn="just">
              <a:buNone/>
            </a:pP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000108"/>
            <a:ext cx="8572560" cy="5500726"/>
          </a:xfrm>
          <a:ln>
            <a:noFill/>
          </a:ln>
        </p:spPr>
        <p:txBody>
          <a:bodyPr>
            <a:noAutofit/>
          </a:bodyPr>
          <a:lstStyle/>
          <a:p>
            <a:pPr algn="just">
              <a:buNone/>
            </a:pPr>
            <a:r>
              <a:rPr lang="en-US" sz="2000" dirty="0" smtClean="0">
                <a:latin typeface="+mj-lt"/>
              </a:rPr>
              <a:t>		</a:t>
            </a:r>
            <a:r>
              <a:rPr lang="en-US" sz="2000" b="1" dirty="0" smtClean="0">
                <a:solidFill>
                  <a:srgbClr val="FF0000"/>
                </a:solidFill>
                <a:latin typeface="+mj-lt"/>
              </a:rPr>
              <a:t>Additional </a:t>
            </a:r>
            <a:r>
              <a:rPr lang="en-US" sz="2000" b="1" dirty="0">
                <a:solidFill>
                  <a:srgbClr val="FF0000"/>
                </a:solidFill>
                <a:latin typeface="+mj-lt"/>
              </a:rPr>
              <a:t>Performance Security (APS): </a:t>
            </a:r>
            <a:r>
              <a:rPr lang="en-US" sz="2000" dirty="0">
                <a:latin typeface="+mj-lt"/>
              </a:rPr>
              <a:t>When the bid amount is up to 10% less than the estimated cost, no additional performance security (APS)is required to be deposited. when the bid amount is less than the estimated cost by more than 10% and within 15%, in such an event, the successful bidder will deposit the additional performance security to the extent of 1.5 times of the differential cost of the bid amount and 90% of the estimated cost. (Vide O.M. 5288/W, Dt. 04.05.2016) </a:t>
            </a:r>
            <a:r>
              <a:rPr lang="en-US" sz="2000" b="1" dirty="0">
                <a:latin typeface="+mj-lt"/>
              </a:rPr>
              <a:t>AMENDMENT-2017</a:t>
            </a:r>
            <a:r>
              <a:rPr lang="en-US" sz="2000" dirty="0">
                <a:latin typeface="+mj-lt"/>
              </a:rPr>
              <a:t>“Additional Performance Security shall be obtained from the bidder when the bid amount is less than estimated cost put to tender. In such an event, only the successful bidder who has quoted less bid price / rates than the estimated cost put to tender shall have to furnish the exact amount of differential cost i.e. estimated cost put to tender minus the quoted amount as Additional Performance Security (APS) in shape of Demand Draft / Term Deposit Receipt pledged in </a:t>
            </a:r>
            <a:r>
              <a:rPr lang="en-US" sz="2000" dirty="0" err="1">
                <a:latin typeface="+mj-lt"/>
              </a:rPr>
              <a:t>favour</a:t>
            </a:r>
            <a:r>
              <a:rPr lang="en-US" sz="2000" dirty="0">
                <a:latin typeface="+mj-lt"/>
              </a:rPr>
              <a:t> of the DDO of the office within Seven days, otherwise the bid shall be cancelled and the EMD shall be forfeited. Further, proceeding for blacklisting shall be initiated against bidder.”</a:t>
            </a:r>
            <a:endParaRPr lang="en-IN" sz="2000" dirty="0">
              <a:latin typeface="+mj-lt"/>
            </a:endParaRPr>
          </a:p>
          <a:p>
            <a:pPr algn="just"/>
            <a:endParaRPr lang="en-IN" sz="2000" dirty="0">
              <a:latin typeface="+mj-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571612"/>
            <a:ext cx="8229600" cy="4357718"/>
          </a:xfrm>
          <a:ln>
            <a:noFill/>
          </a:ln>
        </p:spPr>
        <p:txBody>
          <a:bodyPr>
            <a:normAutofit/>
          </a:bodyPr>
          <a:lstStyle/>
          <a:p>
            <a:pPr algn="just">
              <a:buNone/>
            </a:pPr>
            <a:r>
              <a:rPr lang="en-US" dirty="0" smtClean="0">
                <a:latin typeface="+mj-lt"/>
              </a:rPr>
              <a:t>	1</a:t>
            </a:r>
            <a:r>
              <a:rPr lang="en-US" dirty="0">
                <a:latin typeface="+mj-lt"/>
              </a:rPr>
              <a:t>) This amendment shall take effect from 24th July, 2017. 2) The Works Department Office Memorandum No.- 5288 / W, Dt.- 04.05.2016. (Annexure- I-A) stands modified accordingly pursuant to the judgment dated 27.07.2017 of the </a:t>
            </a:r>
            <a:r>
              <a:rPr lang="en-US" dirty="0" err="1">
                <a:latin typeface="+mj-lt"/>
              </a:rPr>
              <a:t>Hon’ble</a:t>
            </a:r>
            <a:r>
              <a:rPr lang="en-US" dirty="0">
                <a:latin typeface="+mj-lt"/>
              </a:rPr>
              <a:t> of High Court of Odisha. 3) This has been concurred in by the Law Department and Finance Department vide their UOR No.- 1668 / L , Dt.- 19.08.2017 and UOR No.- 56-WF-I, Dt.- 24.08.2017 respectively. (No.- 14299 / W Dt. 03.10.2017)</a:t>
            </a:r>
            <a:endParaRPr lang="en-IN" dirty="0">
              <a:latin typeface="+mj-lt"/>
            </a:endParaRPr>
          </a:p>
          <a:p>
            <a:endParaRPr lang="en-IN" dirty="0">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a:ln>
            <a:noFill/>
          </a:ln>
        </p:spPr>
        <p:txBody>
          <a:bodyPr>
            <a:normAutofit fontScale="90000"/>
          </a:bodyPr>
          <a:lstStyle/>
          <a:p>
            <a:r>
              <a:rPr lang="en-US" sz="4800" b="1" dirty="0">
                <a:solidFill>
                  <a:srgbClr val="C00000"/>
                </a:solidFill>
              </a:rPr>
              <a:t>Public </a:t>
            </a:r>
            <a:r>
              <a:rPr lang="en-US" sz="4800" b="1" dirty="0" smtClean="0">
                <a:solidFill>
                  <a:srgbClr val="C00000"/>
                </a:solidFill>
              </a:rPr>
              <a:t>Works</a:t>
            </a:r>
            <a:endParaRPr lang="en-IN" sz="4800" dirty="0">
              <a:solidFill>
                <a:srgbClr val="C00000"/>
              </a:solidFill>
            </a:endParaRPr>
          </a:p>
        </p:txBody>
      </p:sp>
      <p:sp>
        <p:nvSpPr>
          <p:cNvPr id="3" name="Content Placeholder 2"/>
          <p:cNvSpPr>
            <a:spLocks noGrp="1"/>
          </p:cNvSpPr>
          <p:nvPr>
            <p:ph idx="1"/>
          </p:nvPr>
        </p:nvSpPr>
        <p:spPr>
          <a:xfrm>
            <a:off x="457200" y="1643050"/>
            <a:ext cx="8229600" cy="4572032"/>
          </a:xfrm>
          <a:ln>
            <a:noFill/>
          </a:ln>
        </p:spPr>
        <p:txBody>
          <a:bodyPr>
            <a:normAutofit fontScale="85000" lnSpcReduction="10000"/>
          </a:bodyPr>
          <a:lstStyle/>
          <a:p>
            <a:pPr lvl="0" algn="just"/>
            <a:r>
              <a:rPr lang="en-US" dirty="0"/>
              <a:t>Public Works means any civil works, public health engineering works, irrigation, embankment and drainage works and electricity works. </a:t>
            </a:r>
            <a:r>
              <a:rPr lang="en-IN" dirty="0"/>
              <a:t>The Odisha Public Works Department(OPWD)Code is intended to define the scope of function of the Officers in-charge of Public works working under the Administrative Control of different department such as Works, Water Resources, H &amp; U.D., Rural Development, and </a:t>
            </a:r>
            <a:r>
              <a:rPr lang="en-IN" dirty="0" err="1"/>
              <a:t>Panchayati</a:t>
            </a:r>
            <a:r>
              <a:rPr lang="en-IN" dirty="0"/>
              <a:t> Raj to which the execution of public works is assigned by the State Government.</a:t>
            </a:r>
          </a:p>
          <a:p>
            <a:pPr lvl="0" algn="just"/>
            <a:r>
              <a:rPr lang="en-IN" dirty="0"/>
              <a:t>To understand the work of an organisation, it is essential to know the Organisational structure of that department.</a:t>
            </a:r>
          </a:p>
          <a:p>
            <a:pPr lvl="0" algn="just"/>
            <a:r>
              <a:rPr lang="en-IN" dirty="0"/>
              <a:t>The typical organisational structure of an Engineering Department which is taking of public works i.e. Creation &amp; maintenance of assets</a:t>
            </a:r>
            <a:r>
              <a:rPr lang="en-IN" dirty="0" smtClean="0"/>
              <a:t>.</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71546"/>
            <a:ext cx="8229600" cy="5286412"/>
          </a:xfrm>
          <a:ln>
            <a:noFill/>
          </a:ln>
        </p:spPr>
        <p:txBody>
          <a:bodyPr>
            <a:normAutofit/>
          </a:bodyPr>
          <a:lstStyle/>
          <a:p>
            <a:pPr algn="just">
              <a:buNone/>
            </a:pPr>
            <a:r>
              <a:rPr lang="en-US" b="1" dirty="0" smtClean="0"/>
              <a:t>	For </a:t>
            </a:r>
            <a:r>
              <a:rPr lang="en-US" b="1" dirty="0"/>
              <a:t>availing incentive </a:t>
            </a:r>
            <a:r>
              <a:rPr lang="en-US" b="1" dirty="0" smtClean="0"/>
              <a:t>clause </a:t>
            </a:r>
            <a:r>
              <a:rPr lang="en-US" dirty="0" smtClean="0"/>
              <a:t>in </a:t>
            </a:r>
            <a:r>
              <a:rPr lang="en-US" dirty="0"/>
              <a:t>any project which is completed before the stipulated date of completion, subject to other stipulations it is mandatory on the part of the concerned Executive Engineer to report the actual date of completion of the project as soon as possible through fax or e-mail so that the report is received within 7 days of such completion by the concerned SE, CE &amp; the Administrative Department. The incentive for timely completion should be on a graduated scale of one percent to 10 percent of the contract value. Assessment of incentives may be worked out for earlier completion of work in all respect in the following scale: </a:t>
            </a:r>
            <a:endParaRPr lang="en-IN" dirty="0"/>
          </a:p>
          <a:p>
            <a:pPr algn="just">
              <a:buNone/>
            </a:pP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643050"/>
            <a:ext cx="8229600" cy="4214842"/>
          </a:xfrm>
          <a:ln>
            <a:noFill/>
          </a:ln>
        </p:spPr>
        <p:txBody>
          <a:bodyPr>
            <a:normAutofit/>
          </a:bodyPr>
          <a:lstStyle/>
          <a:p>
            <a:pPr algn="just"/>
            <a:r>
              <a:rPr lang="en-US" dirty="0">
                <a:latin typeface="+mj-lt"/>
              </a:rPr>
              <a:t>Before 30% of contract period =10% of Contract Value </a:t>
            </a:r>
            <a:endParaRPr lang="en-IN" dirty="0">
              <a:latin typeface="+mj-lt"/>
            </a:endParaRPr>
          </a:p>
          <a:p>
            <a:pPr algn="just"/>
            <a:r>
              <a:rPr lang="en-US" dirty="0">
                <a:latin typeface="+mj-lt"/>
              </a:rPr>
              <a:t>Before 20 to 30% of contract period=7.S% of Contract Value </a:t>
            </a:r>
            <a:endParaRPr lang="en-IN" dirty="0">
              <a:latin typeface="+mj-lt"/>
            </a:endParaRPr>
          </a:p>
          <a:p>
            <a:pPr algn="just"/>
            <a:r>
              <a:rPr lang="en-US" dirty="0">
                <a:latin typeface="+mj-lt"/>
              </a:rPr>
              <a:t>Before 10 to 20% of contract period=5% of Contract Value </a:t>
            </a:r>
            <a:endParaRPr lang="en-IN" dirty="0">
              <a:latin typeface="+mj-lt"/>
            </a:endParaRPr>
          </a:p>
          <a:p>
            <a:pPr algn="just"/>
            <a:r>
              <a:rPr lang="en-US" dirty="0">
                <a:latin typeface="+mj-lt"/>
              </a:rPr>
              <a:t>Before 5 to 10% of contract period=2.5% of Contract Value </a:t>
            </a:r>
            <a:endParaRPr lang="en-IN" dirty="0">
              <a:latin typeface="+mj-lt"/>
            </a:endParaRPr>
          </a:p>
          <a:p>
            <a:pPr algn="just"/>
            <a:r>
              <a:rPr lang="en-US" dirty="0">
                <a:latin typeface="+mj-lt"/>
              </a:rPr>
              <a:t>Before 5% of contract period=1% of Contract Value (Vide O.M. No.- 5288/W, Dt. 04.05.2016)</a:t>
            </a:r>
            <a:endParaRPr lang="en-IN" dirty="0">
              <a:latin typeface="+mj-lt"/>
            </a:endParaRPr>
          </a:p>
          <a:p>
            <a:pPr algn="just"/>
            <a:endParaRPr lang="en-IN" dirty="0">
              <a:latin typeface="+mj-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214422"/>
            <a:ext cx="8229600" cy="4714908"/>
          </a:xfrm>
          <a:ln>
            <a:noFill/>
          </a:ln>
        </p:spPr>
        <p:txBody>
          <a:bodyPr>
            <a:normAutofit/>
          </a:bodyPr>
          <a:lstStyle/>
          <a:p>
            <a:pPr algn="just">
              <a:buNone/>
            </a:pPr>
            <a:r>
              <a:rPr lang="en-US" sz="2400" dirty="0">
                <a:latin typeface="+mj-lt"/>
              </a:rPr>
              <a:t> </a:t>
            </a:r>
            <a:r>
              <a:rPr lang="en-US" sz="2400" dirty="0" smtClean="0">
                <a:latin typeface="+mj-lt"/>
              </a:rPr>
              <a:t>	CODAL </a:t>
            </a:r>
            <a:r>
              <a:rPr lang="en-US" sz="2400" dirty="0">
                <a:latin typeface="+mj-lt"/>
              </a:rPr>
              <a:t>PROVISION FOR TENDERS { VIDE OPWD CODE-3.5.9}[Subject to the provision contained in Appendix-XXXIII to the OPWD Code Vol. II] Tenders should invariably be invited publicly in the manner prescribed in Appendix IX to the Code and in paragraph 3-5-10 below for all works given out on, contracts and estimated to cost above </a:t>
            </a:r>
            <a:r>
              <a:rPr lang="en-US" sz="2400" b="1" dirty="0">
                <a:latin typeface="+mj-lt"/>
              </a:rPr>
              <a:t>Rs 5 </a:t>
            </a:r>
            <a:r>
              <a:rPr lang="en-US" sz="2400" b="1" dirty="0" err="1" smtClean="0">
                <a:latin typeface="+mj-lt"/>
              </a:rPr>
              <a:t>lakh</a:t>
            </a:r>
            <a:r>
              <a:rPr lang="en-US" sz="2400" b="1" dirty="0" smtClean="0">
                <a:latin typeface="+mj-lt"/>
              </a:rPr>
              <a:t> </a:t>
            </a:r>
            <a:r>
              <a:rPr lang="en-US" sz="2400" dirty="0" smtClean="0">
                <a:latin typeface="+mj-lt"/>
              </a:rPr>
              <a:t>except </a:t>
            </a:r>
            <a:r>
              <a:rPr lang="en-US" sz="2400" dirty="0">
                <a:latin typeface="+mj-lt"/>
              </a:rPr>
              <a:t>in cases where additional works or items of work have to be undertaken as part of a scheme work for which tenders have originally been invited publicly and which are required to be executed while the work originally undertaken is in progress or for other exceptional reasons. (Substituted vide file no.- 10147/W, Dt.- 31.08.2015)</a:t>
            </a:r>
            <a:endParaRPr lang="en-IN" sz="2400" dirty="0">
              <a:latin typeface="+mj-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285860"/>
            <a:ext cx="8229600" cy="4143404"/>
          </a:xfrm>
          <a:ln>
            <a:noFill/>
          </a:ln>
        </p:spPr>
        <p:txBody>
          <a:bodyPr>
            <a:normAutofit/>
          </a:bodyPr>
          <a:lstStyle/>
          <a:p>
            <a:pPr algn="just">
              <a:buNone/>
            </a:pPr>
            <a:r>
              <a:rPr lang="en-US" dirty="0" smtClean="0">
                <a:latin typeface="+mj-lt"/>
              </a:rPr>
              <a:t>	Notes</a:t>
            </a:r>
            <a:r>
              <a:rPr lang="en-US" dirty="0">
                <a:latin typeface="+mj-lt"/>
              </a:rPr>
              <a:t>: (I) Contract for works estimated to cost </a:t>
            </a:r>
            <a:r>
              <a:rPr lang="en-US" dirty="0" smtClean="0">
                <a:latin typeface="+mj-lt"/>
              </a:rPr>
              <a:t>up to </a:t>
            </a:r>
            <a:r>
              <a:rPr lang="en-US" dirty="0" err="1" smtClean="0">
                <a:latin typeface="+mj-lt"/>
              </a:rPr>
              <a:t>Rs</a:t>
            </a:r>
            <a:r>
              <a:rPr lang="en-US" dirty="0">
                <a:latin typeface="+mj-lt"/>
              </a:rPr>
              <a:t>. 5 lakh may be given out with or without invitation of open tenders at the </a:t>
            </a:r>
            <a:r>
              <a:rPr lang="en-US" dirty="0" smtClean="0">
                <a:latin typeface="+mj-lt"/>
              </a:rPr>
              <a:t>discretion </a:t>
            </a:r>
            <a:r>
              <a:rPr lang="en-US" dirty="0">
                <a:latin typeface="+mj-lt"/>
              </a:rPr>
              <a:t>of the Divisional Officers to the best advantage of Government. All other provisions remain unaltered. (Substituted vide file no.- 10147/W, Dt.- 31.08.2015) (II) The advertisement charges relating exclusively to a particular work may be debited to the head </a:t>
            </a:r>
            <a:r>
              <a:rPr lang="en-US" b="1" dirty="0">
                <a:latin typeface="+mj-lt"/>
              </a:rPr>
              <a:t>'works contingencies'</a:t>
            </a:r>
            <a:r>
              <a:rPr lang="en-US" dirty="0">
                <a:latin typeface="+mj-lt"/>
              </a:rPr>
              <a:t> of the concerned work; when such charges are common to several works the same may, be debited to </a:t>
            </a:r>
            <a:r>
              <a:rPr lang="en-US" b="1" dirty="0">
                <a:latin typeface="+mj-lt"/>
              </a:rPr>
              <a:t>'office expenses'</a:t>
            </a:r>
            <a:r>
              <a:rPr lang="en-US" dirty="0">
                <a:latin typeface="+mj-lt"/>
              </a:rPr>
              <a:t>. </a:t>
            </a:r>
            <a:endParaRPr lang="en-IN" dirty="0">
              <a:latin typeface="+mj-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500174"/>
            <a:ext cx="8229600" cy="3357586"/>
          </a:xfrm>
          <a:ln>
            <a:noFill/>
          </a:ln>
        </p:spPr>
        <p:txBody>
          <a:bodyPr>
            <a:normAutofit/>
          </a:bodyPr>
          <a:lstStyle/>
          <a:p>
            <a:pPr algn="just">
              <a:buNone/>
            </a:pPr>
            <a:r>
              <a:rPr lang="en-US" dirty="0" smtClean="0">
                <a:latin typeface="+mj-lt"/>
              </a:rPr>
              <a:t>	(</a:t>
            </a:r>
            <a:r>
              <a:rPr lang="en-US" dirty="0">
                <a:latin typeface="+mj-lt"/>
              </a:rPr>
              <a:t>III) If a work is to be split up for facility of execution, the approval of the authority competent to accept the tender for the work as a whole should be obtained before inviting tenders for the work. (See Para 3-5-24). (IV) Unless otherwise </a:t>
            </a:r>
            <a:r>
              <a:rPr lang="en-US" dirty="0" err="1">
                <a:latin typeface="+mj-lt"/>
              </a:rPr>
              <a:t>authorised</a:t>
            </a:r>
            <a:r>
              <a:rPr lang="en-US" dirty="0">
                <a:latin typeface="+mj-lt"/>
              </a:rPr>
              <a:t> by competent authority no tender shall be invited and accepted for a work to which administrative approval and technical sanction has not been accorded. (See exception to </a:t>
            </a:r>
            <a:r>
              <a:rPr lang="en-US" dirty="0" err="1">
                <a:latin typeface="+mj-lt"/>
              </a:rPr>
              <a:t>para</a:t>
            </a:r>
            <a:r>
              <a:rPr lang="en-US" dirty="0">
                <a:latin typeface="+mj-lt"/>
              </a:rPr>
              <a:t> 3-7-1).</a:t>
            </a:r>
            <a:endParaRPr lang="en-IN" dirty="0">
              <a:latin typeface="+mj-lt"/>
            </a:endParaRPr>
          </a:p>
          <a:p>
            <a:pPr>
              <a:buNone/>
            </a:pPr>
            <a:endParaRPr lang="en-IN" dirty="0">
              <a:latin typeface="+mj-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715040"/>
          </a:xfrm>
          <a:ln>
            <a:noFill/>
          </a:ln>
        </p:spPr>
        <p:txBody>
          <a:bodyPr>
            <a:normAutofit fontScale="92500" lnSpcReduction="20000"/>
          </a:bodyPr>
          <a:lstStyle/>
          <a:p>
            <a:pPr algn="just">
              <a:buNone/>
            </a:pPr>
            <a:r>
              <a:rPr lang="en-US" dirty="0" smtClean="0"/>
              <a:t>		Revised </a:t>
            </a:r>
            <a:r>
              <a:rPr lang="en-US" dirty="0"/>
              <a:t>administrative approval and revised technical sanction to be obtained where expenditure exceeded 15 per cent of the original approval. </a:t>
            </a:r>
            <a:endParaRPr lang="en-US" dirty="0" smtClean="0"/>
          </a:p>
          <a:p>
            <a:pPr algn="just">
              <a:buNone/>
            </a:pPr>
            <a:endParaRPr lang="en-IN" dirty="0"/>
          </a:p>
          <a:p>
            <a:pPr algn="just">
              <a:buNone/>
            </a:pPr>
            <a:r>
              <a:rPr lang="en-US" dirty="0"/>
              <a:t>►The technical sanction has been accorded based on adequate technical data obtained after detailed pre-construction survey and investigation. </a:t>
            </a:r>
            <a:endParaRPr lang="en-US" dirty="0" smtClean="0"/>
          </a:p>
          <a:p>
            <a:pPr algn="just">
              <a:buNone/>
            </a:pPr>
            <a:r>
              <a:rPr lang="en-US" b="1" dirty="0" smtClean="0">
                <a:solidFill>
                  <a:srgbClr val="FF0000"/>
                </a:solidFill>
              </a:rPr>
              <a:t>Schedule </a:t>
            </a:r>
            <a:r>
              <a:rPr lang="en-US" b="1" dirty="0">
                <a:solidFill>
                  <a:srgbClr val="FF0000"/>
                </a:solidFill>
              </a:rPr>
              <a:t>of </a:t>
            </a:r>
            <a:r>
              <a:rPr lang="en-US" b="1" dirty="0" smtClean="0">
                <a:solidFill>
                  <a:srgbClr val="FF0000"/>
                </a:solidFill>
              </a:rPr>
              <a:t>Rates (SoR)/ </a:t>
            </a:r>
            <a:r>
              <a:rPr lang="en-US" b="1" dirty="0">
                <a:solidFill>
                  <a:srgbClr val="FF0000"/>
                </a:solidFill>
              </a:rPr>
              <a:t>Analysis of Rates </a:t>
            </a:r>
            <a:endParaRPr lang="en-IN" b="1" dirty="0">
              <a:solidFill>
                <a:srgbClr val="FF0000"/>
              </a:solidFill>
            </a:endParaRPr>
          </a:p>
          <a:p>
            <a:pPr algn="just">
              <a:buNone/>
            </a:pPr>
            <a:r>
              <a:rPr lang="en-US" dirty="0"/>
              <a:t>►To facilitate the preparation of estimates under Public Works, Government issues a standard SoR </a:t>
            </a:r>
            <a:r>
              <a:rPr lang="en-US" dirty="0" smtClean="0"/>
              <a:t>along with </a:t>
            </a:r>
            <a:r>
              <a:rPr lang="en-US" dirty="0"/>
              <a:t>their standard data and rate analysis. The SR is approved by the Rate Board on the basis of prevailing rates of various materials and </a:t>
            </a:r>
            <a:r>
              <a:rPr lang="en-US" dirty="0" err="1"/>
              <a:t>labour</a:t>
            </a:r>
            <a:r>
              <a:rPr lang="en-US" dirty="0"/>
              <a:t> fixed under the Minimum Wages Act. </a:t>
            </a:r>
            <a:endParaRPr lang="en-IN" dirty="0"/>
          </a:p>
          <a:p>
            <a:pPr algn="just">
              <a:buNone/>
            </a:pPr>
            <a:r>
              <a:rPr lang="en-US" dirty="0"/>
              <a:t>► The </a:t>
            </a:r>
            <a:r>
              <a:rPr lang="en-US" dirty="0" err="1"/>
              <a:t>SoR</a:t>
            </a:r>
            <a:r>
              <a:rPr lang="en-US" dirty="0"/>
              <a:t> is the primary instrument in Works Audit since it </a:t>
            </a:r>
            <a:r>
              <a:rPr lang="en-US" dirty="0" smtClean="0"/>
              <a:t>is used </a:t>
            </a:r>
            <a:r>
              <a:rPr lang="en-US" dirty="0"/>
              <a:t>for the important purpose of preparing estimates and also used as a guide in settling rates in contracts.</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214422"/>
            <a:ext cx="8229600" cy="4929222"/>
          </a:xfrm>
          <a:ln>
            <a:noFill/>
          </a:ln>
        </p:spPr>
        <p:txBody>
          <a:bodyPr>
            <a:normAutofit fontScale="92500" lnSpcReduction="20000"/>
          </a:bodyPr>
          <a:lstStyle/>
          <a:p>
            <a:pPr algn="just">
              <a:buNone/>
            </a:pPr>
            <a:r>
              <a:rPr lang="en-US" dirty="0" smtClean="0"/>
              <a:t>	► </a:t>
            </a:r>
            <a:r>
              <a:rPr lang="en-US" dirty="0"/>
              <a:t>The </a:t>
            </a:r>
            <a:r>
              <a:rPr lang="en-US" dirty="0" err="1"/>
              <a:t>SoR</a:t>
            </a:r>
            <a:r>
              <a:rPr lang="en-US" dirty="0"/>
              <a:t> provides various chapters consisting of rates of materials, rates of </a:t>
            </a:r>
            <a:r>
              <a:rPr lang="en-US" dirty="0" err="1"/>
              <a:t>labour</a:t>
            </a:r>
            <a:r>
              <a:rPr lang="en-US" dirty="0"/>
              <a:t>, rates for conveyance of materials, different items of construction works etc. It also indicates the extra rate if any to be allowed over and above the SR and circumstances thereof. Audit check </a:t>
            </a:r>
            <a:endParaRPr lang="en-IN" dirty="0"/>
          </a:p>
          <a:p>
            <a:pPr algn="just">
              <a:buNone/>
            </a:pPr>
            <a:r>
              <a:rPr lang="en-US" dirty="0" smtClean="0"/>
              <a:t>	► </a:t>
            </a:r>
            <a:r>
              <a:rPr lang="en-US" dirty="0"/>
              <a:t>The </a:t>
            </a:r>
            <a:r>
              <a:rPr lang="en-US" dirty="0" err="1"/>
              <a:t>SoR</a:t>
            </a:r>
            <a:r>
              <a:rPr lang="en-US" dirty="0"/>
              <a:t> has been approved by the Rate Board, concurred in Finance Department and notified in the Gazette. </a:t>
            </a:r>
            <a:endParaRPr lang="en-IN" dirty="0"/>
          </a:p>
          <a:p>
            <a:pPr algn="just">
              <a:buNone/>
            </a:pPr>
            <a:r>
              <a:rPr lang="en-US" dirty="0" smtClean="0"/>
              <a:t>	►</a:t>
            </a:r>
            <a:r>
              <a:rPr lang="en-US" dirty="0"/>
              <a:t>The rates entered in the estimate should generally agree with the </a:t>
            </a:r>
            <a:r>
              <a:rPr lang="en-US" dirty="0" err="1"/>
              <a:t>SoR</a:t>
            </a:r>
            <a:r>
              <a:rPr lang="en-US" dirty="0"/>
              <a:t>. </a:t>
            </a:r>
            <a:endParaRPr lang="en-IN" dirty="0"/>
          </a:p>
          <a:p>
            <a:pPr algn="just">
              <a:buNone/>
            </a:pPr>
            <a:r>
              <a:rPr lang="en-US" dirty="0" smtClean="0"/>
              <a:t>	►</a:t>
            </a:r>
            <a:r>
              <a:rPr lang="en-US" dirty="0"/>
              <a:t>The overhead charges  (@7.5%) and Contractor’s profit (@7.5%) over the basic rate of materials and </a:t>
            </a:r>
            <a:r>
              <a:rPr lang="en-US" dirty="0" err="1"/>
              <a:t>labour</a:t>
            </a:r>
            <a:r>
              <a:rPr lang="en-US" dirty="0"/>
              <a:t> to be correctly provided. </a:t>
            </a:r>
            <a:endParaRPr lang="en-IN" dirty="0"/>
          </a:p>
          <a:p>
            <a:pPr algn="just">
              <a:buNone/>
            </a:pPr>
            <a:r>
              <a:rPr lang="en-US" dirty="0" smtClean="0"/>
              <a:t>	► </a:t>
            </a:r>
            <a:r>
              <a:rPr lang="en-US" dirty="0"/>
              <a:t>Rates of </a:t>
            </a:r>
            <a:r>
              <a:rPr lang="en-US" dirty="0" err="1"/>
              <a:t>labour</a:t>
            </a:r>
            <a:r>
              <a:rPr lang="en-US" dirty="0"/>
              <a:t> provided were as per the minimum Wages Act.</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357298"/>
            <a:ext cx="8229600" cy="4786346"/>
          </a:xfrm>
          <a:ln>
            <a:noFill/>
          </a:ln>
        </p:spPr>
        <p:txBody>
          <a:bodyPr>
            <a:normAutofit fontScale="92500" lnSpcReduction="20000"/>
          </a:bodyPr>
          <a:lstStyle/>
          <a:p>
            <a:pPr algn="just">
              <a:buNone/>
            </a:pPr>
            <a:r>
              <a:rPr lang="en-US" dirty="0"/>
              <a:t>► Lead charges have been provided correctly in the analysis of item rates. </a:t>
            </a:r>
            <a:endParaRPr lang="en-IN" dirty="0"/>
          </a:p>
          <a:p>
            <a:pPr algn="just">
              <a:buNone/>
            </a:pPr>
            <a:r>
              <a:rPr lang="en-US" dirty="0"/>
              <a:t>► Inclusion of unwarranted items in the analysis, may be </a:t>
            </a:r>
            <a:r>
              <a:rPr lang="en-US" dirty="0" smtClean="0"/>
              <a:t> checked</a:t>
            </a:r>
            <a:r>
              <a:rPr lang="en-US" dirty="0"/>
              <a:t>. </a:t>
            </a:r>
            <a:endParaRPr lang="en-IN" dirty="0"/>
          </a:p>
          <a:p>
            <a:pPr algn="just">
              <a:buNone/>
            </a:pPr>
            <a:r>
              <a:rPr lang="en-US" dirty="0"/>
              <a:t>► Hire charge of machinery and equipments are correctly provided. </a:t>
            </a:r>
            <a:endParaRPr lang="en-IN" dirty="0"/>
          </a:p>
          <a:p>
            <a:pPr algn="just">
              <a:buNone/>
            </a:pPr>
            <a:r>
              <a:rPr lang="en-US" dirty="0"/>
              <a:t>► T&amp;P, sundries, supervision charges etc. have been included at the prescribed rates. </a:t>
            </a:r>
            <a:endParaRPr lang="en-IN" dirty="0"/>
          </a:p>
          <a:p>
            <a:pPr algn="just">
              <a:buNone/>
            </a:pPr>
            <a:r>
              <a:rPr lang="en-US" dirty="0"/>
              <a:t>► Data have been adopted correctly to arrive at unit rate. </a:t>
            </a:r>
            <a:endParaRPr lang="en-IN" dirty="0"/>
          </a:p>
          <a:p>
            <a:pPr algn="just">
              <a:buNone/>
            </a:pPr>
            <a:r>
              <a:rPr lang="en-US" dirty="0"/>
              <a:t>► In case of revised SR, the same is to be compared with the previous SR to ascertain the inclusion/ provision of new items. </a:t>
            </a:r>
            <a:endParaRPr lang="en-IN" dirty="0"/>
          </a:p>
          <a:p>
            <a:pPr algn="just">
              <a:buNone/>
            </a:pPr>
            <a:r>
              <a:rPr lang="en-US" dirty="0"/>
              <a:t>► Taxes, Royalties, etc. to be correctly taken in the analysis of rate of the work.</a:t>
            </a:r>
            <a:endParaRPr lang="en-IN" dirty="0"/>
          </a:p>
          <a:p>
            <a:pPr algn="just">
              <a:buNone/>
            </a:pP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32"/>
            <a:ext cx="8229600" cy="785818"/>
          </a:xfrm>
        </p:spPr>
        <p:txBody>
          <a:bodyPr>
            <a:normAutofit fontScale="90000"/>
          </a:bodyPr>
          <a:lstStyle/>
          <a:p>
            <a:r>
              <a:rPr lang="en-US" sz="4000" b="1" dirty="0" smtClean="0"/>
              <a:t/>
            </a:r>
            <a:br>
              <a:rPr lang="en-US" sz="4000" b="1" dirty="0" smtClean="0"/>
            </a:br>
            <a:r>
              <a:rPr lang="en-US" sz="4000" b="1" dirty="0" smtClean="0"/>
              <a:t>    </a:t>
            </a:r>
            <a:r>
              <a:rPr lang="en-IN" dirty="0"/>
              <a:t/>
            </a:r>
            <a:br>
              <a:rPr lang="en-IN" dirty="0"/>
            </a:br>
            <a:r>
              <a:rPr lang="en-US" sz="5400" b="1" dirty="0" smtClean="0"/>
              <a:t> </a:t>
            </a:r>
            <a:r>
              <a:rPr lang="en-US" sz="4400" b="1" dirty="0" smtClean="0"/>
              <a:t>Estimates -</a:t>
            </a:r>
            <a:endParaRPr lang="en-IN" sz="4000" dirty="0"/>
          </a:p>
        </p:txBody>
      </p:sp>
      <p:sp>
        <p:nvSpPr>
          <p:cNvPr id="3" name="Content Placeholder 2"/>
          <p:cNvSpPr>
            <a:spLocks noGrp="1"/>
          </p:cNvSpPr>
          <p:nvPr>
            <p:ph idx="1"/>
          </p:nvPr>
        </p:nvSpPr>
        <p:spPr>
          <a:xfrm>
            <a:off x="428596" y="1785926"/>
            <a:ext cx="8229600" cy="4643470"/>
          </a:xfrm>
          <a:ln>
            <a:noFill/>
          </a:ln>
        </p:spPr>
        <p:txBody>
          <a:bodyPr>
            <a:noAutofit/>
          </a:bodyPr>
          <a:lstStyle/>
          <a:p>
            <a:pPr algn="just">
              <a:buNone/>
            </a:pPr>
            <a:r>
              <a:rPr lang="en-US" sz="2200" dirty="0" smtClean="0"/>
              <a:t>	► </a:t>
            </a:r>
            <a:r>
              <a:rPr lang="en-US" sz="2400" dirty="0"/>
              <a:t>Estimates are of two types viz. lump sum and item rates. Lump sum estimate is prepared in lump provision basis for initial approval. The item rate estimate indicates the estimated cost of different items based on the approved plan and designs for the project/work. </a:t>
            </a:r>
            <a:endParaRPr lang="en-IN" sz="2400" dirty="0"/>
          </a:p>
          <a:p>
            <a:pPr algn="just">
              <a:buNone/>
            </a:pPr>
            <a:r>
              <a:rPr lang="en-US" sz="2400" dirty="0" smtClean="0"/>
              <a:t>	The </a:t>
            </a:r>
            <a:r>
              <a:rPr lang="en-US" sz="2400" dirty="0"/>
              <a:t>estimate should be comprehensive and indicate </a:t>
            </a:r>
            <a:endParaRPr lang="en-IN" sz="2400" dirty="0"/>
          </a:p>
          <a:p>
            <a:pPr algn="just">
              <a:buNone/>
            </a:pPr>
            <a:r>
              <a:rPr lang="en-US" sz="2400" dirty="0" smtClean="0"/>
              <a:t>	(</a:t>
            </a:r>
            <a:r>
              <a:rPr lang="en-US" sz="2400" dirty="0" err="1"/>
              <a:t>i</a:t>
            </a:r>
            <a:r>
              <a:rPr lang="en-US" sz="2400" dirty="0"/>
              <a:t>) History of the proposal, </a:t>
            </a:r>
            <a:endParaRPr lang="en-IN" sz="2400" dirty="0"/>
          </a:p>
          <a:p>
            <a:pPr algn="just">
              <a:buNone/>
            </a:pPr>
            <a:r>
              <a:rPr lang="en-US" sz="2400" dirty="0" smtClean="0"/>
              <a:t>	(</a:t>
            </a:r>
            <a:r>
              <a:rPr lang="en-US" sz="2400" dirty="0"/>
              <a:t>ii) Design adopted, </a:t>
            </a:r>
            <a:endParaRPr lang="en-IN" sz="2400" dirty="0"/>
          </a:p>
          <a:p>
            <a:pPr algn="just">
              <a:buNone/>
            </a:pPr>
            <a:r>
              <a:rPr lang="en-US" sz="2400" dirty="0" smtClean="0"/>
              <a:t>	(</a:t>
            </a:r>
            <a:r>
              <a:rPr lang="en-US" sz="2400" dirty="0"/>
              <a:t>iii) Scope of execution, </a:t>
            </a:r>
            <a:endParaRPr lang="en-IN" sz="2400" dirty="0"/>
          </a:p>
          <a:p>
            <a:pPr algn="just">
              <a:buNone/>
            </a:pPr>
            <a:r>
              <a:rPr lang="en-US" sz="2400" dirty="0" smtClean="0"/>
              <a:t>	(</a:t>
            </a:r>
            <a:r>
              <a:rPr lang="en-US" sz="2400" dirty="0"/>
              <a:t>iv) Rates adopted, </a:t>
            </a:r>
            <a:endParaRPr lang="en-IN" sz="2400" dirty="0"/>
          </a:p>
          <a:p>
            <a:pPr algn="just">
              <a:buNone/>
            </a:pPr>
            <a:r>
              <a:rPr lang="en-US" sz="2400" dirty="0" smtClean="0"/>
              <a:t>	(</a:t>
            </a:r>
            <a:r>
              <a:rPr lang="en-US" sz="2400" dirty="0"/>
              <a:t>v) Total cost of the work/project, </a:t>
            </a:r>
            <a:endParaRPr lang="en-IN" sz="2400" dirty="0"/>
          </a:p>
          <a:p>
            <a:pPr algn="just">
              <a:buNone/>
            </a:pPr>
            <a:r>
              <a:rPr lang="en-US" sz="2400" dirty="0" smtClean="0"/>
              <a:t>	</a:t>
            </a:r>
            <a:endParaRPr lang="en-IN"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714488"/>
            <a:ext cx="8229600" cy="3143271"/>
          </a:xfrm>
          <a:ln>
            <a:noFill/>
          </a:ln>
        </p:spPr>
        <p:txBody>
          <a:bodyPr/>
          <a:lstStyle/>
          <a:p>
            <a:pPr>
              <a:buNone/>
            </a:pPr>
            <a:r>
              <a:rPr lang="en-US" dirty="0"/>
              <a:t>(vi) Whether lump-sum or item rate, </a:t>
            </a:r>
            <a:endParaRPr lang="en-IN" dirty="0"/>
          </a:p>
          <a:p>
            <a:pPr>
              <a:buNone/>
            </a:pPr>
            <a:r>
              <a:rPr lang="en-US" dirty="0"/>
              <a:t>(vii) Inclusion of establishment charges, </a:t>
            </a:r>
            <a:endParaRPr lang="en-IN" dirty="0"/>
          </a:p>
          <a:p>
            <a:pPr>
              <a:buNone/>
            </a:pPr>
            <a:r>
              <a:rPr lang="en-US" dirty="0"/>
              <a:t>(viii) Availability of construction plant, </a:t>
            </a:r>
            <a:r>
              <a:rPr lang="en-US" dirty="0" smtClean="0"/>
              <a:t> machinery </a:t>
            </a:r>
            <a:r>
              <a:rPr lang="en-US" dirty="0"/>
              <a:t>and materials and land, </a:t>
            </a:r>
            <a:endParaRPr lang="en-IN" dirty="0"/>
          </a:p>
          <a:p>
            <a:pPr>
              <a:buNone/>
            </a:pPr>
            <a:r>
              <a:rPr lang="en-US" dirty="0"/>
              <a:t>(ix) Time schedule for completion </a:t>
            </a:r>
            <a:endParaRPr lang="en-IN" dirty="0"/>
          </a:p>
          <a:p>
            <a:pPr>
              <a:buNone/>
            </a:pPr>
            <a:r>
              <a:rPr lang="en-US" dirty="0"/>
              <a:t>(x) Provisions for overheads. </a:t>
            </a:r>
            <a:endParaRPr lang="en-US" dirty="0" smtClean="0"/>
          </a:p>
          <a:p>
            <a:pPr>
              <a:buNone/>
            </a:pPr>
            <a:endParaRPr lang="en-IN" dirty="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a:ln>
            <a:noFill/>
          </a:ln>
        </p:spPr>
        <p:txBody>
          <a:bodyPr>
            <a:normAutofit lnSpcReduction="10000"/>
          </a:bodyPr>
          <a:lstStyle/>
          <a:p>
            <a:pPr lvl="0" algn="just"/>
            <a:r>
              <a:rPr lang="en-IN" dirty="0"/>
              <a:t>E.I.C.</a:t>
            </a:r>
          </a:p>
          <a:p>
            <a:pPr lvl="0" algn="just"/>
            <a:r>
              <a:rPr lang="en-IN" dirty="0"/>
              <a:t>Chief Engineer</a:t>
            </a:r>
          </a:p>
          <a:p>
            <a:pPr lvl="0" algn="just"/>
            <a:r>
              <a:rPr lang="en-IN" dirty="0"/>
              <a:t>Superintendent Engineer</a:t>
            </a:r>
          </a:p>
          <a:p>
            <a:pPr lvl="0" algn="just"/>
            <a:r>
              <a:rPr lang="en-IN" dirty="0"/>
              <a:t>Executive Engineer</a:t>
            </a:r>
          </a:p>
          <a:p>
            <a:pPr lvl="0" algn="just"/>
            <a:r>
              <a:rPr lang="en-IN" dirty="0"/>
              <a:t>Dy. Executive Engineer / Asst. Executive Engineer</a:t>
            </a:r>
          </a:p>
          <a:p>
            <a:pPr lvl="0" algn="just"/>
            <a:r>
              <a:rPr lang="en-IN" dirty="0"/>
              <a:t>Asst. Engineer / Junior Engineer</a:t>
            </a:r>
          </a:p>
          <a:p>
            <a:pPr lvl="0" algn="just"/>
            <a:r>
              <a:rPr lang="en-IN" dirty="0"/>
              <a:t>The O.P.W.D. Code while defining the procedure to be adopted for the work also indicates the financial power of different officers of the Engineering Department</a:t>
            </a:r>
            <a:r>
              <a:rPr lang="en-IN" b="1" dirty="0"/>
              <a:t>.</a:t>
            </a:r>
            <a:endParaRPr lang="en-IN" dirty="0"/>
          </a:p>
          <a:p>
            <a:pPr lvl="0" algn="just"/>
            <a:r>
              <a:rPr lang="en-IN" dirty="0"/>
              <a:t>Though, the O.P.W.D. Code is followed for execution of works in P.R. Department, the financial power is different from that which is as per the Administrative Orders issued by the Department from time to time</a:t>
            </a:r>
            <a:r>
              <a:rPr lang="en-IN" b="1" dirty="0"/>
              <a:t>.</a:t>
            </a:r>
            <a:endParaRPr lang="en-IN" dirty="0"/>
          </a:p>
          <a:p>
            <a:pPr algn="just">
              <a:buNone/>
            </a:pP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785950"/>
          </a:xfrm>
          <a:ln>
            <a:noFill/>
          </a:ln>
        </p:spPr>
        <p:txBody>
          <a:bodyPr>
            <a:normAutofit fontScale="90000"/>
          </a:bodyPr>
          <a:lstStyle/>
          <a:p>
            <a:pPr algn="l"/>
            <a:r>
              <a:rPr lang="en-US" b="1" dirty="0" smtClean="0"/>
              <a:t/>
            </a:r>
            <a:br>
              <a:rPr lang="en-US" b="1" dirty="0" smtClean="0"/>
            </a:br>
            <a:r>
              <a:rPr lang="en-US" sz="3600" b="1" dirty="0" smtClean="0"/>
              <a:t>Audit checking </a:t>
            </a:r>
            <a:r>
              <a:rPr lang="en-US" sz="3600" b="1" dirty="0" err="1" smtClean="0"/>
              <a:t>Procress</a:t>
            </a:r>
            <a:r>
              <a:rPr lang="en-IN" dirty="0"/>
              <a:t/>
            </a:r>
            <a:br>
              <a:rPr lang="en-IN" dirty="0"/>
            </a:br>
            <a:endParaRPr lang="en-IN" dirty="0"/>
          </a:p>
        </p:txBody>
      </p:sp>
      <p:sp>
        <p:nvSpPr>
          <p:cNvPr id="3" name="Content Placeholder 2"/>
          <p:cNvSpPr>
            <a:spLocks noGrp="1"/>
          </p:cNvSpPr>
          <p:nvPr>
            <p:ph idx="1"/>
          </p:nvPr>
        </p:nvSpPr>
        <p:spPr>
          <a:xfrm>
            <a:off x="428596" y="1785926"/>
            <a:ext cx="8229600" cy="4500594"/>
          </a:xfrm>
          <a:ln>
            <a:noFill/>
          </a:ln>
        </p:spPr>
        <p:txBody>
          <a:bodyPr>
            <a:normAutofit fontScale="92500" lnSpcReduction="20000"/>
          </a:bodyPr>
          <a:lstStyle/>
          <a:p>
            <a:pPr algn="just">
              <a:buNone/>
            </a:pPr>
            <a:r>
              <a:rPr lang="en-US" dirty="0"/>
              <a:t>► Provisions in the estimates are as per the approved plan/design. </a:t>
            </a:r>
            <a:endParaRPr lang="en-IN" dirty="0"/>
          </a:p>
          <a:p>
            <a:pPr algn="just">
              <a:buNone/>
            </a:pPr>
            <a:r>
              <a:rPr lang="en-US" dirty="0"/>
              <a:t>►The estimate is supported by a techno-economic-cum-feasibility study to indicate that the best site has been adopted.</a:t>
            </a:r>
            <a:endParaRPr lang="en-IN" dirty="0"/>
          </a:p>
          <a:p>
            <a:pPr algn="just">
              <a:buNone/>
            </a:pPr>
            <a:r>
              <a:rPr lang="en-US" dirty="0"/>
              <a:t>►A group of works which forms one project is considered as one work for obtaining sanction of competent authority. In case, a single work has been </a:t>
            </a:r>
            <a:r>
              <a:rPr lang="en-US" dirty="0" err="1"/>
              <a:t>splitted</a:t>
            </a:r>
            <a:r>
              <a:rPr lang="en-US" dirty="0"/>
              <a:t> into small reaches/units, the urgency for such split up and its approval by competent authority should be examined. </a:t>
            </a:r>
            <a:endParaRPr lang="en-IN" dirty="0"/>
          </a:p>
          <a:p>
            <a:pPr algn="just">
              <a:buNone/>
            </a:pPr>
            <a:r>
              <a:rPr lang="en-US" dirty="0"/>
              <a:t>► Rates under different items matched with the approved Schedule of Rates (SR). The rates of non-scheduled items are based on field survey reports and prevailing market rates. </a:t>
            </a:r>
            <a:endParaRPr lang="en-IN" dirty="0"/>
          </a:p>
          <a:p>
            <a:pPr algn="just">
              <a:buNone/>
            </a:pP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285860"/>
            <a:ext cx="8229600" cy="4857783"/>
          </a:xfrm>
          <a:ln>
            <a:noFill/>
          </a:ln>
        </p:spPr>
        <p:txBody>
          <a:bodyPr>
            <a:normAutofit fontScale="92500" lnSpcReduction="20000"/>
          </a:bodyPr>
          <a:lstStyle/>
          <a:p>
            <a:pPr algn="just">
              <a:buNone/>
            </a:pPr>
            <a:r>
              <a:rPr lang="en-US" dirty="0"/>
              <a:t>►The validity and reality of the SR may be examined. The basic rates, materials cost, contractor's profit (over-head charges), sundries, T &amp; P charges and different </a:t>
            </a:r>
            <a:r>
              <a:rPr lang="en-US" dirty="0" err="1"/>
              <a:t>labour</a:t>
            </a:r>
            <a:r>
              <a:rPr lang="en-US" dirty="0"/>
              <a:t> rates adopted in the SR compares with approved Government rates. </a:t>
            </a:r>
            <a:endParaRPr lang="en-IN" dirty="0"/>
          </a:p>
          <a:p>
            <a:pPr algn="just">
              <a:buNone/>
            </a:pPr>
            <a:r>
              <a:rPr lang="en-US" dirty="0"/>
              <a:t>►The location of departmental quarries may be examined to verify the adoption of shortest and direct lead in the estimate for obtaining construction materials.</a:t>
            </a:r>
            <a:endParaRPr lang="en-IN" dirty="0"/>
          </a:p>
          <a:p>
            <a:pPr algn="just">
              <a:buNone/>
            </a:pPr>
            <a:r>
              <a:rPr lang="en-US" dirty="0"/>
              <a:t>► Adequacy of the pre-construction surveys may be examined with reference to the modifications/deviations that occur during actual execution. </a:t>
            </a:r>
            <a:endParaRPr lang="en-IN" dirty="0"/>
          </a:p>
          <a:p>
            <a:pPr algn="just">
              <a:buNone/>
            </a:pPr>
            <a:r>
              <a:rPr lang="en-US" dirty="0"/>
              <a:t>►The competency of the authority according technical sanction may be examined with reference to the delegation of powers. </a:t>
            </a:r>
            <a:r>
              <a:rPr lang="en-US" b="1" dirty="0"/>
              <a:t>Bid Document, bidding process and evaluation of bids </a:t>
            </a: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85794"/>
            <a:ext cx="8229600" cy="5554683"/>
          </a:xfrm>
          <a:ln>
            <a:noFill/>
          </a:ln>
        </p:spPr>
        <p:txBody>
          <a:bodyPr>
            <a:normAutofit fontScale="92500"/>
          </a:bodyPr>
          <a:lstStyle/>
          <a:p>
            <a:pPr algn="just">
              <a:buNone/>
            </a:pPr>
            <a:r>
              <a:rPr lang="en-US" dirty="0"/>
              <a:t>►</a:t>
            </a:r>
            <a:r>
              <a:rPr lang="en-US" b="1" dirty="0"/>
              <a:t>Bid document</a:t>
            </a:r>
            <a:r>
              <a:rPr lang="en-US" dirty="0"/>
              <a:t> comprise Notice Inviting Tender (NIT), the form of tender to be used along with a set of conditions, the schedule of quantities of work (bill of quantities) and drawings and specifications those are to be followed during execution of the work. These documents are to be kept ready before invitation of the bids. </a:t>
            </a:r>
            <a:endParaRPr lang="en-IN" dirty="0"/>
          </a:p>
          <a:p>
            <a:pPr algn="just">
              <a:buNone/>
            </a:pPr>
            <a:r>
              <a:rPr lang="en-US" dirty="0"/>
              <a:t>► Competency of the authority sanctioning the bid document. </a:t>
            </a:r>
            <a:endParaRPr lang="en-IN" dirty="0"/>
          </a:p>
          <a:p>
            <a:pPr algn="just">
              <a:buNone/>
            </a:pPr>
            <a:r>
              <a:rPr lang="en-US" dirty="0"/>
              <a:t>► Bill of quantities (BOQ) compares with the estimated provisions. </a:t>
            </a:r>
            <a:endParaRPr lang="en-IN" dirty="0"/>
          </a:p>
          <a:p>
            <a:pPr algn="just">
              <a:buNone/>
            </a:pPr>
            <a:r>
              <a:rPr lang="en-US" dirty="0"/>
              <a:t>►All the essential documents are annexed to the bid document. </a:t>
            </a:r>
            <a:endParaRPr lang="en-IN" dirty="0"/>
          </a:p>
          <a:p>
            <a:pPr algn="just">
              <a:buNone/>
            </a:pPr>
            <a:r>
              <a:rPr lang="en-US" dirty="0"/>
              <a:t>► NIT stipulates the total estimated cost and time required for completion. </a:t>
            </a:r>
            <a:endParaRPr lang="en-IN" dirty="0"/>
          </a:p>
          <a:p>
            <a:pPr algn="just">
              <a:buNone/>
            </a:pPr>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643050"/>
            <a:ext cx="8229600" cy="4143404"/>
          </a:xfrm>
          <a:ln>
            <a:noFill/>
          </a:ln>
        </p:spPr>
        <p:txBody>
          <a:bodyPr>
            <a:normAutofit/>
          </a:bodyPr>
          <a:lstStyle/>
          <a:p>
            <a:pPr algn="just">
              <a:buNone/>
            </a:pPr>
            <a:r>
              <a:rPr lang="en-US" sz="2000" dirty="0" smtClean="0"/>
              <a:t>► </a:t>
            </a:r>
            <a:r>
              <a:rPr lang="en-US" sz="2000" dirty="0"/>
              <a:t>The NIT floated is transparent and widely published in local/national dailies according to the money value of the work. </a:t>
            </a:r>
            <a:endParaRPr lang="en-IN" sz="2000" dirty="0"/>
          </a:p>
          <a:p>
            <a:pPr algn="just">
              <a:buNone/>
            </a:pPr>
            <a:r>
              <a:rPr lang="en-US" sz="2000" dirty="0"/>
              <a:t>► Lead time for submission of the bid is as per prescribed time limit. </a:t>
            </a:r>
            <a:endParaRPr lang="en-IN" sz="2000" dirty="0"/>
          </a:p>
          <a:p>
            <a:pPr algn="just">
              <a:buNone/>
            </a:pPr>
            <a:r>
              <a:rPr lang="en-US" sz="2000" dirty="0"/>
              <a:t>► Accounting of the bid documents and its sale proceeds, has been done properly and promptly. </a:t>
            </a:r>
            <a:endParaRPr lang="en-IN" sz="2000" dirty="0"/>
          </a:p>
          <a:p>
            <a:pPr algn="just">
              <a:buNone/>
            </a:pPr>
            <a:r>
              <a:rPr lang="en-US" sz="2000" dirty="0"/>
              <a:t>► Tenders are opened in presence of intending contractors or their representatives and entered in the register. </a:t>
            </a:r>
            <a:endParaRPr lang="en-IN" sz="2000" dirty="0"/>
          </a:p>
          <a:p>
            <a:pPr>
              <a:buNone/>
            </a:pPr>
            <a:r>
              <a:rPr lang="en-US" sz="2000" dirty="0"/>
              <a:t>► The Divisional Accountants </a:t>
            </a:r>
            <a:r>
              <a:rPr lang="en-US" sz="2000" dirty="0" smtClean="0"/>
              <a:t>Officer / Divisional </a:t>
            </a:r>
            <a:r>
              <a:rPr lang="en-US" sz="2000" dirty="0"/>
              <a:t>Accountant/ Accounts Officer of ULB5 is present during opening of the tenders and has signed as a token of his </a:t>
            </a:r>
            <a:r>
              <a:rPr lang="en-US" sz="2000" dirty="0" smtClean="0"/>
              <a:t>presence </a:t>
            </a:r>
          </a:p>
          <a:p>
            <a:pPr>
              <a:buNone/>
            </a:pPr>
            <a:r>
              <a:rPr lang="en-US" sz="2000" dirty="0" smtClean="0"/>
              <a:t>► </a:t>
            </a:r>
            <a:r>
              <a:rPr lang="en-US" sz="2000" dirty="0"/>
              <a:t>No irrational rate quoted by the bidders. </a:t>
            </a:r>
            <a:endParaRPr lang="en-IN" sz="2000" dirty="0"/>
          </a:p>
          <a:p>
            <a:pPr algn="just">
              <a:buNone/>
            </a:pPr>
            <a:endParaRPr lang="en-IN" sz="2000" dirty="0"/>
          </a:p>
          <a:p>
            <a:pPr algn="just">
              <a:buNone/>
            </a:pPr>
            <a:endParaRPr lang="en-IN" sz="2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285860"/>
            <a:ext cx="8229600" cy="5000660"/>
          </a:xfrm>
          <a:ln>
            <a:noFill/>
          </a:ln>
        </p:spPr>
        <p:txBody>
          <a:bodyPr>
            <a:noAutofit/>
          </a:bodyPr>
          <a:lstStyle/>
          <a:p>
            <a:pPr algn="just">
              <a:buNone/>
            </a:pPr>
            <a:r>
              <a:rPr lang="en-US" sz="2000" dirty="0"/>
              <a:t>► Negotiations are carried out with the bidders towards reduction of high rates and withdrawal of special conditions. </a:t>
            </a:r>
            <a:endParaRPr lang="en-IN" sz="2000" dirty="0"/>
          </a:p>
          <a:p>
            <a:pPr algn="just">
              <a:buNone/>
            </a:pPr>
            <a:r>
              <a:rPr lang="en-US" sz="2000" dirty="0"/>
              <a:t>► Prescribed time frame for disposal/acceptance of the tenders is adhered to. If not, the financial implication and the reasons for delay in acceptance to be examined. </a:t>
            </a:r>
            <a:endParaRPr lang="en-IN" sz="2000" dirty="0"/>
          </a:p>
          <a:p>
            <a:pPr algn="just">
              <a:buNone/>
            </a:pPr>
            <a:r>
              <a:rPr lang="en-US" sz="2000" b="1" dirty="0"/>
              <a:t>Acceptance of the Bids</a:t>
            </a:r>
            <a:endParaRPr lang="en-IN" sz="2000" dirty="0"/>
          </a:p>
          <a:p>
            <a:pPr algn="just">
              <a:buNone/>
            </a:pPr>
            <a:r>
              <a:rPr lang="en-US" sz="2000" dirty="0"/>
              <a:t>►Normally, lowest responsive bid should be accepted within 90 days of its receipt keeping in view the criteria prescribed in the NIT. For acceptance of bid other than the lowest, the justification for the same has to be kept on record. The power of acceptance of tender is the same as per the sanction of estimate by EIC/CE/SE/EE. Tenders for supply/works for more than Rs.5.00 </a:t>
            </a:r>
            <a:r>
              <a:rPr lang="en-US" sz="2000" dirty="0" err="1"/>
              <a:t>crore</a:t>
            </a:r>
            <a:r>
              <a:rPr lang="en-US" sz="2000" dirty="0"/>
              <a:t> should be </a:t>
            </a:r>
            <a:r>
              <a:rPr lang="en-US" sz="2000" dirty="0" err="1"/>
              <a:t>refered</a:t>
            </a:r>
            <a:r>
              <a:rPr lang="en-US" sz="2000" dirty="0"/>
              <a:t> to Administrative Department for </a:t>
            </a:r>
            <a:r>
              <a:rPr lang="en-US" sz="2000" dirty="0" err="1"/>
              <a:t>finalisation</a:t>
            </a:r>
            <a:r>
              <a:rPr lang="en-US" sz="2000" dirty="0"/>
              <a:t> where there is Engineer-in-Chief. Where there is no EIC, tenders above Rs.2.00 </a:t>
            </a:r>
            <a:r>
              <a:rPr lang="en-US" sz="2000" dirty="0" err="1"/>
              <a:t>crore</a:t>
            </a:r>
            <a:r>
              <a:rPr lang="en-US" sz="2000" dirty="0"/>
              <a:t> should be referred to Administrative Department. </a:t>
            </a:r>
            <a:endParaRPr lang="en-IN" sz="2000" dirty="0"/>
          </a:p>
          <a:p>
            <a:pPr algn="just"/>
            <a:endParaRPr lang="en-IN" sz="2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85860"/>
            <a:ext cx="8229600" cy="4929222"/>
          </a:xfrm>
          <a:ln>
            <a:noFill/>
          </a:ln>
        </p:spPr>
        <p:txBody>
          <a:bodyPr>
            <a:normAutofit fontScale="92500" lnSpcReduction="20000"/>
          </a:bodyPr>
          <a:lstStyle/>
          <a:p>
            <a:pPr algn="just">
              <a:buNone/>
            </a:pPr>
            <a:r>
              <a:rPr lang="en-US" dirty="0"/>
              <a:t>► Competency of the authority approving/accepting a bid. </a:t>
            </a:r>
            <a:endParaRPr lang="en-IN" dirty="0"/>
          </a:p>
          <a:p>
            <a:pPr algn="just">
              <a:buNone/>
            </a:pPr>
            <a:r>
              <a:rPr lang="en-US" dirty="0"/>
              <a:t>► Match the amount of the approved/accepted bid with that mentioned in the bid document and comparative statement. Discrepancy if any, may be investigated. </a:t>
            </a:r>
            <a:endParaRPr lang="en-IN" dirty="0"/>
          </a:p>
          <a:p>
            <a:pPr algn="just">
              <a:buNone/>
            </a:pPr>
            <a:r>
              <a:rPr lang="en-US" dirty="0"/>
              <a:t>►The letter of acceptance of the tender has been communicated in the prescribed form to the bidder within the validity period of the bid. </a:t>
            </a:r>
            <a:endParaRPr lang="en-IN" dirty="0"/>
          </a:p>
          <a:p>
            <a:pPr algn="just">
              <a:buNone/>
            </a:pPr>
            <a:r>
              <a:rPr lang="en-US" dirty="0"/>
              <a:t>►Earnest money (EMD)deposited by each bidder. </a:t>
            </a:r>
            <a:endParaRPr lang="en-IN" dirty="0"/>
          </a:p>
          <a:p>
            <a:pPr algn="just">
              <a:buNone/>
            </a:pPr>
            <a:r>
              <a:rPr lang="en-US" dirty="0"/>
              <a:t>► Plan, estimates and designs are approved by the department prior to allotment of the of work. </a:t>
            </a:r>
            <a:endParaRPr lang="en-IN" dirty="0"/>
          </a:p>
          <a:p>
            <a:pPr algn="just">
              <a:buNone/>
            </a:pPr>
            <a:r>
              <a:rPr lang="en-US" dirty="0"/>
              <a:t>► Administration approval, Technical and Financial Sanctions have been accorded. </a:t>
            </a:r>
            <a:endParaRPr lang="en-IN" dirty="0"/>
          </a:p>
          <a:p>
            <a:pPr algn="just">
              <a:buNone/>
            </a:pPr>
            <a:r>
              <a:rPr lang="en-US" dirty="0"/>
              <a:t>► Work has been allowed after execution of agreement indicating cost of the works and period of completion etc. </a:t>
            </a:r>
            <a:endParaRPr lang="en-IN" dirty="0"/>
          </a:p>
          <a:p>
            <a:pPr algn="just">
              <a:buNone/>
            </a:pPr>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2143140"/>
          </a:xfrm>
          <a:ln>
            <a:noFill/>
          </a:ln>
        </p:spPr>
        <p:txBody>
          <a:bodyPr>
            <a:normAutofit fontScale="90000"/>
          </a:bodyPr>
          <a:lstStyle/>
          <a:p>
            <a:pPr algn="l"/>
            <a:r>
              <a:rPr lang="en-US" b="1" dirty="0" smtClean="0"/>
              <a:t/>
            </a:r>
            <a:br>
              <a:rPr lang="en-US" b="1" dirty="0" smtClean="0"/>
            </a:br>
            <a:r>
              <a:rPr lang="en-US" sz="4000" b="1" dirty="0" smtClean="0">
                <a:solidFill>
                  <a:srgbClr val="C00000"/>
                </a:solidFill>
              </a:rPr>
              <a:t>Contracts</a:t>
            </a:r>
            <a:r>
              <a:rPr lang="en-US" sz="4000" b="1" dirty="0">
                <a:solidFill>
                  <a:srgbClr val="C00000"/>
                </a:solidFill>
              </a:rPr>
              <a:t>:</a:t>
            </a:r>
            <a:r>
              <a:rPr lang="en-IN" dirty="0"/>
              <a:t/>
            </a:r>
            <a:br>
              <a:rPr lang="en-IN" dirty="0"/>
            </a:br>
            <a:endParaRPr lang="en-IN" dirty="0"/>
          </a:p>
        </p:txBody>
      </p:sp>
      <p:sp>
        <p:nvSpPr>
          <p:cNvPr id="3" name="Content Placeholder 2"/>
          <p:cNvSpPr>
            <a:spLocks noGrp="1"/>
          </p:cNvSpPr>
          <p:nvPr>
            <p:ph idx="1"/>
          </p:nvPr>
        </p:nvSpPr>
        <p:spPr>
          <a:xfrm>
            <a:off x="571472" y="2714620"/>
            <a:ext cx="8229600" cy="3286148"/>
          </a:xfrm>
          <a:ln>
            <a:noFill/>
          </a:ln>
        </p:spPr>
        <p:txBody>
          <a:bodyPr/>
          <a:lstStyle/>
          <a:p>
            <a:pPr algn="just">
              <a:buNone/>
            </a:pPr>
            <a:r>
              <a:rPr lang="en-US" dirty="0"/>
              <a:t>► Contract is an agreement executed between two parties enforceable by law. Contracts are broadly categorized as (</a:t>
            </a:r>
            <a:r>
              <a:rPr lang="en-US" dirty="0" err="1"/>
              <a:t>i</a:t>
            </a:r>
            <a:r>
              <a:rPr lang="en-US" dirty="0"/>
              <a:t>) works contracts, (ii) supply contracts, and (iii) service contracts. The agreements are to be executed in standard form indicating accepted/approved cost, items of work and quantities to be executed and time approved for completion of the work. </a:t>
            </a:r>
            <a:endParaRPr lang="en-IN" dirty="0"/>
          </a:p>
          <a:p>
            <a:pPr algn="just">
              <a:buNone/>
            </a:pPr>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142984"/>
            <a:ext cx="8229600" cy="5286412"/>
          </a:xfrm>
          <a:ln>
            <a:noFill/>
          </a:ln>
        </p:spPr>
        <p:txBody>
          <a:bodyPr>
            <a:normAutofit fontScale="92500" lnSpcReduction="10000"/>
          </a:bodyPr>
          <a:lstStyle/>
          <a:p>
            <a:pPr algn="just">
              <a:buNone/>
            </a:pPr>
            <a:r>
              <a:rPr lang="en-US" dirty="0"/>
              <a:t>►</a:t>
            </a:r>
            <a:r>
              <a:rPr lang="en-US" b="1" dirty="0"/>
              <a:t>Works Contracts</a:t>
            </a:r>
            <a:r>
              <a:rPr lang="en-US" dirty="0"/>
              <a:t>: Works contracts are four types:  (</a:t>
            </a:r>
            <a:r>
              <a:rPr lang="en-US" dirty="0" err="1"/>
              <a:t>i</a:t>
            </a:r>
            <a:r>
              <a:rPr lang="en-US" dirty="0"/>
              <a:t>) lump sum contract, (ii) item rate contract, (iii) supply contract,(iv) job (piece rate) contract. </a:t>
            </a:r>
            <a:endParaRPr lang="en-IN" dirty="0"/>
          </a:p>
          <a:p>
            <a:pPr algn="just">
              <a:buNone/>
            </a:pPr>
            <a:r>
              <a:rPr lang="en-US" dirty="0"/>
              <a:t>(</a:t>
            </a:r>
            <a:r>
              <a:rPr lang="en-US" dirty="0" err="1"/>
              <a:t>i</a:t>
            </a:r>
            <a:r>
              <a:rPr lang="en-US" dirty="0"/>
              <a:t>) In lump-sum contract, the contractor agrees to execute a work providing for all its contingencies at a fixed sum. The billing against such a contract is made on percentage basis keeping in view the overall progress and value. </a:t>
            </a:r>
            <a:endParaRPr lang="en-IN" dirty="0"/>
          </a:p>
          <a:p>
            <a:pPr algn="just">
              <a:buNone/>
            </a:pPr>
            <a:r>
              <a:rPr lang="en-US" dirty="0"/>
              <a:t>(ii) Under item rate contract, the contractor executes different components of the works at agreed rates. Payments are made to him depending on the quantities and qualities of work actually done and materials supplied by the department. </a:t>
            </a:r>
            <a:endParaRPr lang="en-IN" dirty="0"/>
          </a:p>
          <a:p>
            <a:pPr algn="just">
              <a:buNone/>
            </a:pPr>
            <a:r>
              <a:rPr lang="en-US" dirty="0"/>
              <a:t>(iii) Piece work (job) contracts are those executed under certain emergent situations at rates prescribed in the Schedule of Rates (SR). </a:t>
            </a:r>
            <a:endParaRPr lang="en-IN" dirty="0"/>
          </a:p>
          <a:p>
            <a:pPr algn="just"/>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142984"/>
            <a:ext cx="8229600" cy="5286412"/>
          </a:xfrm>
          <a:ln>
            <a:noFill/>
          </a:ln>
        </p:spPr>
        <p:txBody>
          <a:bodyPr>
            <a:normAutofit fontScale="85000" lnSpcReduction="10000"/>
          </a:bodyPr>
          <a:lstStyle/>
          <a:p>
            <a:pPr algn="just">
              <a:buNone/>
            </a:pPr>
            <a:r>
              <a:rPr lang="en-US" dirty="0"/>
              <a:t>►</a:t>
            </a:r>
            <a:r>
              <a:rPr lang="en-US" b="1" dirty="0"/>
              <a:t>Extension of time</a:t>
            </a:r>
            <a:r>
              <a:rPr lang="en-US" dirty="0"/>
              <a:t>: The authority who accepted the tender can grant extension of time up to the period equivalent to that originally stipulated and for grant of extension of time limit, the matter should be submitted to next authority. Justification for grant of extension of time and competency for grant of extension of time be linked with levy of penalty and avoidable payments on escalation dues. </a:t>
            </a:r>
            <a:endParaRPr lang="en-IN" dirty="0"/>
          </a:p>
          <a:p>
            <a:pPr algn="just">
              <a:buNone/>
            </a:pPr>
            <a:r>
              <a:rPr lang="en-US" dirty="0"/>
              <a:t>►</a:t>
            </a:r>
            <a:r>
              <a:rPr lang="en-US" b="1" dirty="0"/>
              <a:t>Delay/Default in execution</a:t>
            </a:r>
            <a:r>
              <a:rPr lang="en-US" dirty="0"/>
              <a:t>: There is provision for Penalty to be imposed in case of delay/default in execution attributed to the contractor. </a:t>
            </a:r>
            <a:endParaRPr lang="en-IN" dirty="0"/>
          </a:p>
          <a:p>
            <a:pPr algn="just">
              <a:buNone/>
            </a:pPr>
            <a:r>
              <a:rPr lang="en-US" dirty="0"/>
              <a:t>►</a:t>
            </a:r>
            <a:r>
              <a:rPr lang="en-US" b="1" dirty="0"/>
              <a:t>Substandard execution of work</a:t>
            </a:r>
            <a:r>
              <a:rPr lang="en-US" dirty="0"/>
              <a:t>: Works are to be executed with reference to the specifications. Entries in the Site Order Book and notices issued on defective /substandard execution should be checked to substantiate rectification of defects by the contractor or rejection of the work. Payments for substandard execution have been regulated as per terms of contract </a:t>
            </a:r>
            <a:endParaRPr lang="en-IN" dirty="0"/>
          </a:p>
          <a:p>
            <a:pPr algn="just"/>
            <a:endParaRPr lang="en-I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142984"/>
            <a:ext cx="8229600" cy="5214973"/>
          </a:xfrm>
          <a:ln>
            <a:noFill/>
          </a:ln>
        </p:spPr>
        <p:txBody>
          <a:bodyPr>
            <a:normAutofit lnSpcReduction="10000"/>
          </a:bodyPr>
          <a:lstStyle/>
          <a:p>
            <a:pPr algn="just">
              <a:buNone/>
            </a:pPr>
            <a:r>
              <a:rPr lang="en-US" dirty="0"/>
              <a:t>►</a:t>
            </a:r>
            <a:r>
              <a:rPr lang="en-US" b="1" dirty="0"/>
              <a:t>Issue of materials to contractors</a:t>
            </a:r>
            <a:r>
              <a:rPr lang="en-US" dirty="0"/>
              <a:t>: Issue rates fixed are not less than the market rate. Issue rates are adopted in the estimate and mentioned in the NIT for recovery of the cost of materials from the contractors. Materials are to be issued to the Contractor on synchronization with the progress of work. Compare the issue of materials with the standard requirement for items of work and their accounting. Excess issue of materials may be ascertained from the materials consumption statement attached to each RA Bill. Recovery of cost of materials and that surplus and unused materials, which have received back, penal cost is to </a:t>
            </a:r>
            <a:r>
              <a:rPr lang="en-US" dirty="0" err="1"/>
              <a:t>berealised</a:t>
            </a:r>
            <a:r>
              <a:rPr lang="en-US" dirty="0"/>
              <a:t>. </a:t>
            </a:r>
            <a:endParaRPr lang="en-IN" dirty="0"/>
          </a:p>
          <a:p>
            <a:pPr algn="just">
              <a:buNone/>
            </a:pP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340369"/>
          </a:xfrm>
          <a:ln>
            <a:noFill/>
          </a:ln>
        </p:spPr>
        <p:txBody>
          <a:bodyPr>
            <a:normAutofit fontScale="92500" lnSpcReduction="20000"/>
          </a:bodyPr>
          <a:lstStyle/>
          <a:p>
            <a:pPr lvl="0" algn="just"/>
            <a:r>
              <a:rPr lang="en-IN" dirty="0"/>
              <a:t>The work starts which is conceptualisation followed by planning, estimation, selection of agency, award of work, billing, checking of bill, which ends with payment</a:t>
            </a:r>
            <a:r>
              <a:rPr lang="en-IN" dirty="0" smtClean="0"/>
              <a:t>.</a:t>
            </a:r>
          </a:p>
          <a:p>
            <a:pPr lvl="0" algn="just">
              <a:buNone/>
            </a:pPr>
            <a:endParaRPr lang="en-IN" sz="1400" dirty="0"/>
          </a:p>
          <a:p>
            <a:pPr lvl="0" algn="just"/>
            <a:r>
              <a:rPr lang="en-IN" dirty="0"/>
              <a:t>In P.R. Department particularly for the </a:t>
            </a:r>
            <a:r>
              <a:rPr lang="en-IN" dirty="0" err="1"/>
              <a:t>Panchayat</a:t>
            </a:r>
            <a:r>
              <a:rPr lang="en-IN" dirty="0"/>
              <a:t> works this conceptualisation starts with </a:t>
            </a:r>
            <a:r>
              <a:rPr lang="en-IN" dirty="0" err="1"/>
              <a:t>Palli</a:t>
            </a:r>
            <a:r>
              <a:rPr lang="en-IN" dirty="0"/>
              <a:t> </a:t>
            </a:r>
            <a:r>
              <a:rPr lang="en-IN" dirty="0" err="1"/>
              <a:t>Sabha</a:t>
            </a:r>
            <a:r>
              <a:rPr lang="en-IN" dirty="0"/>
              <a:t> / </a:t>
            </a:r>
            <a:r>
              <a:rPr lang="en-IN" dirty="0" err="1"/>
              <a:t>Grama</a:t>
            </a:r>
            <a:r>
              <a:rPr lang="en-IN" dirty="0"/>
              <a:t> </a:t>
            </a:r>
            <a:r>
              <a:rPr lang="en-IN" dirty="0" err="1"/>
              <a:t>Sabha</a:t>
            </a:r>
            <a:r>
              <a:rPr lang="en-IN" dirty="0"/>
              <a:t> which decides on the projects to be taken up during a year and amount allocation with selection of agency i.e. V.L.L. (Village Level </a:t>
            </a:r>
            <a:r>
              <a:rPr lang="en-IN" dirty="0" smtClean="0"/>
              <a:t>Leader)</a:t>
            </a:r>
          </a:p>
          <a:p>
            <a:pPr lvl="0" algn="just">
              <a:buNone/>
            </a:pPr>
            <a:endParaRPr lang="en-IN" sz="1500" dirty="0"/>
          </a:p>
          <a:p>
            <a:pPr lvl="0" algn="just"/>
            <a:r>
              <a:rPr lang="en-IN" dirty="0"/>
              <a:t>This V.L.L. </a:t>
            </a:r>
            <a:r>
              <a:rPr lang="en-IN" dirty="0" smtClean="0"/>
              <a:t>can </a:t>
            </a:r>
            <a:r>
              <a:rPr lang="en-IN" dirty="0"/>
              <a:t>be one or more than that depending on the number of works to be taken </a:t>
            </a:r>
            <a:r>
              <a:rPr lang="en-IN" dirty="0" smtClean="0"/>
              <a:t>up, </a:t>
            </a:r>
            <a:r>
              <a:rPr lang="en-IN" dirty="0"/>
              <a:t>as one V.L.L. cannot be engaged for more than three works</a:t>
            </a:r>
            <a:r>
              <a:rPr lang="en-IN" dirty="0" smtClean="0"/>
              <a:t>.</a:t>
            </a:r>
          </a:p>
          <a:p>
            <a:pPr lvl="0" algn="just">
              <a:buNone/>
            </a:pPr>
            <a:endParaRPr lang="en-IN" sz="1300" dirty="0"/>
          </a:p>
          <a:p>
            <a:pPr lvl="0" algn="just"/>
            <a:r>
              <a:rPr lang="en-IN" dirty="0"/>
              <a:t>The </a:t>
            </a:r>
            <a:r>
              <a:rPr lang="en-IN" dirty="0" err="1"/>
              <a:t>Palli</a:t>
            </a:r>
            <a:r>
              <a:rPr lang="en-IN" dirty="0"/>
              <a:t> </a:t>
            </a:r>
            <a:r>
              <a:rPr lang="en-IN" dirty="0" err="1"/>
              <a:t>Sabha</a:t>
            </a:r>
            <a:r>
              <a:rPr lang="en-IN" dirty="0"/>
              <a:t> / </a:t>
            </a:r>
            <a:r>
              <a:rPr lang="en-IN" dirty="0" err="1"/>
              <a:t>Grama</a:t>
            </a:r>
            <a:r>
              <a:rPr lang="en-IN" dirty="0"/>
              <a:t> </a:t>
            </a:r>
            <a:r>
              <a:rPr lang="en-IN" dirty="0" err="1"/>
              <a:t>Sabha</a:t>
            </a:r>
            <a:r>
              <a:rPr lang="en-IN" dirty="0"/>
              <a:t> constitutes with the number of voters in that particular area, which should be attended by minimum 1/3</a:t>
            </a:r>
            <a:r>
              <a:rPr lang="en-IN" baseline="30000" dirty="0"/>
              <a:t>rd</a:t>
            </a:r>
            <a:r>
              <a:rPr lang="en-IN" dirty="0"/>
              <a:t> to fulfil the criteria of the quorum.</a:t>
            </a:r>
          </a:p>
          <a:p>
            <a:pPr algn="just">
              <a:buNone/>
            </a:pPr>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142984"/>
            <a:ext cx="8229600" cy="5072098"/>
          </a:xfrm>
          <a:ln>
            <a:noFill/>
          </a:ln>
        </p:spPr>
        <p:txBody>
          <a:bodyPr>
            <a:normAutofit lnSpcReduction="10000"/>
          </a:bodyPr>
          <a:lstStyle/>
          <a:p>
            <a:pPr algn="just">
              <a:buNone/>
            </a:pPr>
            <a:r>
              <a:rPr lang="en-US" dirty="0"/>
              <a:t>►</a:t>
            </a:r>
            <a:r>
              <a:rPr lang="en-US" b="1" dirty="0"/>
              <a:t>Issue of materials not stipulated in the agreement</a:t>
            </a:r>
            <a:r>
              <a:rPr lang="en-US" dirty="0"/>
              <a:t>. Materials are issued with approval of the competent authority indicating place of delivery and rate of recovery. The rates charged are that provided in the analysis of rate plus or minus the </a:t>
            </a:r>
            <a:r>
              <a:rPr lang="en-US" dirty="0" err="1"/>
              <a:t>premia</a:t>
            </a:r>
            <a:r>
              <a:rPr lang="en-US" dirty="0"/>
              <a:t> quoted. No carriage or incidental charges are allowed. In case of non-scheduled items, the rates are fixed as per </a:t>
            </a:r>
            <a:r>
              <a:rPr lang="en-US" dirty="0" err="1"/>
              <a:t>codal</a:t>
            </a:r>
            <a:r>
              <a:rPr lang="en-US" dirty="0"/>
              <a:t> provisions. </a:t>
            </a:r>
            <a:endParaRPr lang="en-IN" dirty="0"/>
          </a:p>
          <a:p>
            <a:pPr algn="just">
              <a:buNone/>
            </a:pPr>
            <a:r>
              <a:rPr lang="en-US" dirty="0"/>
              <a:t>►</a:t>
            </a:r>
            <a:r>
              <a:rPr lang="en-US" b="1" dirty="0"/>
              <a:t>Issue of Tools &amp; Plant</a:t>
            </a:r>
            <a:r>
              <a:rPr lang="en-US" dirty="0"/>
              <a:t>: Recovery of hire charges for the working hours of the plant and machinery should be checked. The progress of work is </a:t>
            </a:r>
            <a:r>
              <a:rPr lang="en-US" dirty="0" err="1"/>
              <a:t>synchronised</a:t>
            </a:r>
            <a:r>
              <a:rPr lang="en-US" dirty="0"/>
              <a:t> in such manner that tools &amp; plant do not remain idle and optimum out turn is obtained. </a:t>
            </a:r>
            <a:endParaRPr lang="en-IN" dirty="0"/>
          </a:p>
          <a:p>
            <a:pPr algn="just">
              <a:buNone/>
            </a:pPr>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71546"/>
            <a:ext cx="8229600" cy="5286412"/>
          </a:xfrm>
          <a:ln>
            <a:noFill/>
          </a:ln>
        </p:spPr>
        <p:txBody>
          <a:bodyPr>
            <a:normAutofit fontScale="92500" lnSpcReduction="10000"/>
          </a:bodyPr>
          <a:lstStyle/>
          <a:p>
            <a:pPr algn="just">
              <a:buNone/>
            </a:pPr>
            <a:r>
              <a:rPr lang="en-US" dirty="0"/>
              <a:t>►</a:t>
            </a:r>
            <a:r>
              <a:rPr lang="en-US" b="1" dirty="0"/>
              <a:t>Payment of minimum wages</a:t>
            </a:r>
            <a:r>
              <a:rPr lang="en-US" dirty="0"/>
              <a:t>: Proper certificates are furnished by contractors/Engineers-in-Charge towards payment of fair wages. </a:t>
            </a:r>
            <a:endParaRPr lang="en-IN" dirty="0"/>
          </a:p>
          <a:p>
            <a:pPr algn="just">
              <a:buNone/>
            </a:pPr>
            <a:r>
              <a:rPr lang="en-US" dirty="0"/>
              <a:t>►</a:t>
            </a:r>
            <a:r>
              <a:rPr lang="en-US" b="1" dirty="0"/>
              <a:t>Supervision, Inspection and quality control measures</a:t>
            </a:r>
            <a:r>
              <a:rPr lang="en-US" dirty="0"/>
              <a:t>: Deficiencies in execution as mentioned in the inspection notes and quality control test reports be co-related with the actual payments made to the contractors and action taken for rectification of the defects. The progress of work be examined with the work </a:t>
            </a:r>
            <a:r>
              <a:rPr lang="en-US" dirty="0" err="1"/>
              <a:t>programme</a:t>
            </a:r>
            <a:r>
              <a:rPr lang="en-US" dirty="0"/>
              <a:t> to ascertain cost/time over run. </a:t>
            </a:r>
            <a:endParaRPr lang="en-IN" dirty="0"/>
          </a:p>
          <a:p>
            <a:pPr algn="just">
              <a:buNone/>
            </a:pPr>
            <a:r>
              <a:rPr lang="en-US" dirty="0"/>
              <a:t>►</a:t>
            </a:r>
            <a:r>
              <a:rPr lang="en-US" b="1" dirty="0"/>
              <a:t>Payments for cost escalations</a:t>
            </a:r>
            <a:r>
              <a:rPr lang="en-US" dirty="0"/>
              <a:t>: Payments/refunds be compared with reference to prescribed provisions, formulae, price index and work </a:t>
            </a:r>
            <a:r>
              <a:rPr lang="en-US" dirty="0" err="1"/>
              <a:t>programme</a:t>
            </a:r>
            <a:r>
              <a:rPr lang="en-US" dirty="0"/>
              <a:t>. No escalation cost is to be paid to the Contractor, as there was already an agreement made with him. </a:t>
            </a:r>
            <a:endParaRPr lang="en-IN" dirty="0"/>
          </a:p>
          <a:p>
            <a:pPr algn="just"/>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4857784"/>
          </a:xfrm>
          <a:ln>
            <a:noFill/>
          </a:ln>
        </p:spPr>
        <p:txBody>
          <a:bodyPr>
            <a:noAutofit/>
          </a:bodyPr>
          <a:lstStyle/>
          <a:p>
            <a:pPr algn="just">
              <a:buNone/>
            </a:pPr>
            <a:r>
              <a:rPr lang="en-US" sz="2000" dirty="0"/>
              <a:t>►</a:t>
            </a:r>
            <a:r>
              <a:rPr lang="en-US" sz="2000" b="1" dirty="0"/>
              <a:t>Warranty against works:</a:t>
            </a:r>
            <a:r>
              <a:rPr lang="en-US" sz="2000" dirty="0"/>
              <a:t> Recovery of performance securities at the prescribed rates to ensure the warranty for rectification of works. </a:t>
            </a:r>
            <a:endParaRPr lang="en-IN" sz="2000" dirty="0"/>
          </a:p>
          <a:p>
            <a:pPr algn="just">
              <a:buNone/>
            </a:pPr>
            <a:r>
              <a:rPr lang="en-US" sz="2000" b="1" dirty="0"/>
              <a:t>► Measurement</a:t>
            </a:r>
            <a:r>
              <a:rPr lang="en-US" sz="2000" dirty="0"/>
              <a:t>: Measurements are recorded in prescribed Measurement Book (MB). The measurement indicates the name of the work, name of the agency, Agreement No. and date of commencement, stipulated date of completion, actual date of completion, date of measurement, date of check measurement, name of the officer recording the measurement and conducting the check measurements. Correctness of the quantities arrived at under various items, Recovery/non-recovery/short recovery of cost of material issued by the departmental and salvaged during execution are to be checked. In respect of Lump Sum Contract, match the percentages billing schedule adopted for payments with that provided in the contract data. Certificate of adherence to specification and acceptance of the measurements by the contractor is to be furnished.</a:t>
            </a:r>
            <a:endParaRPr lang="en-IN" sz="2000" dirty="0"/>
          </a:p>
          <a:p>
            <a:pPr algn="just">
              <a:buNone/>
            </a:pPr>
            <a:endParaRPr lang="en-IN" sz="20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357298"/>
            <a:ext cx="8229600" cy="4786346"/>
          </a:xfrm>
          <a:ln>
            <a:noFill/>
          </a:ln>
        </p:spPr>
        <p:txBody>
          <a:bodyPr>
            <a:normAutofit lnSpcReduction="10000"/>
          </a:bodyPr>
          <a:lstStyle/>
          <a:p>
            <a:pPr algn="just">
              <a:buNone/>
            </a:pPr>
            <a:r>
              <a:rPr lang="en-US" dirty="0"/>
              <a:t>►</a:t>
            </a:r>
            <a:r>
              <a:rPr lang="en-US" b="1" dirty="0"/>
              <a:t>Payment:</a:t>
            </a:r>
            <a:r>
              <a:rPr lang="en-US" dirty="0"/>
              <a:t> The quantity arrived at in measurement is correctly included in the bill and the amount payable worked out as per the contract rates and no excess payment is made. Accuracy in arithmetical calculations to be checked. The extra/substituted items are paid with due approval of competent authority. </a:t>
            </a:r>
            <a:r>
              <a:rPr lang="en-US" dirty="0" err="1"/>
              <a:t>Mobilisation</a:t>
            </a:r>
            <a:r>
              <a:rPr lang="en-US" dirty="0"/>
              <a:t> and Machinery advances are made as per provisions in the contract/rules and that secured advances are paid against materials actually brought to site and measured. Memorandum of payments is complete and recoveries on account of materials, taxes, royalty, attachments, securities, hire-charges and others effected. </a:t>
            </a:r>
            <a:endParaRPr lang="en-IN" dirty="0"/>
          </a:p>
          <a:p>
            <a:pPr>
              <a:buNone/>
            </a:pPr>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00108"/>
            <a:ext cx="8229600" cy="5483245"/>
          </a:xfrm>
          <a:ln>
            <a:noFill/>
          </a:ln>
        </p:spPr>
        <p:txBody>
          <a:bodyPr>
            <a:normAutofit lnSpcReduction="10000"/>
          </a:bodyPr>
          <a:lstStyle/>
          <a:p>
            <a:pPr algn="just">
              <a:buNone/>
            </a:pPr>
            <a:r>
              <a:rPr lang="en-US" dirty="0"/>
              <a:t>►</a:t>
            </a:r>
            <a:r>
              <a:rPr lang="en-US" b="1" dirty="0"/>
              <a:t>Final payments</a:t>
            </a:r>
            <a:r>
              <a:rPr lang="en-US" dirty="0"/>
              <a:t>: Progressive quantities under different items do not exceed the sanctioned quantities or approved deviation and work completed during assigned period or approved extension of time. Work completion certificate is to be submitted. The ledger accounts are to be balanced to ensure all recoveries. The payment is accepted by the agency in full and final settlement of all claims. </a:t>
            </a:r>
            <a:endParaRPr lang="en-IN" dirty="0"/>
          </a:p>
          <a:p>
            <a:pPr algn="just">
              <a:buNone/>
            </a:pPr>
            <a:r>
              <a:rPr lang="en-US" dirty="0"/>
              <a:t>►</a:t>
            </a:r>
            <a:r>
              <a:rPr lang="en-US" b="1" dirty="0"/>
              <a:t>Refund of securities</a:t>
            </a:r>
            <a:r>
              <a:rPr lang="en-US" dirty="0"/>
              <a:t>: Securities are recovered at prescribed rate and refunds are made under orders of the competent authority after the defect liability period is over and subject to the certificate of the Engineers-in-Charge to the effect that no defects are noticed in execution. </a:t>
            </a:r>
            <a:endParaRPr lang="en-IN" dirty="0"/>
          </a:p>
          <a:p>
            <a:pPr algn="just">
              <a:buNone/>
            </a:pPr>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928802"/>
            <a:ext cx="8229600" cy="3357586"/>
          </a:xfrm>
          <a:ln>
            <a:noFill/>
          </a:ln>
        </p:spPr>
        <p:txBody>
          <a:bodyPr/>
          <a:lstStyle/>
          <a:p>
            <a:pPr algn="just">
              <a:buNone/>
            </a:pPr>
            <a:r>
              <a:rPr lang="en-US" dirty="0"/>
              <a:t>►</a:t>
            </a:r>
            <a:r>
              <a:rPr lang="en-US" b="1" dirty="0"/>
              <a:t>Mode of Payments</a:t>
            </a:r>
            <a:r>
              <a:rPr lang="en-US" dirty="0"/>
              <a:t>: Payments are made by </a:t>
            </a:r>
            <a:r>
              <a:rPr lang="en-US" dirty="0" err="1"/>
              <a:t>cheques</a:t>
            </a:r>
            <a:r>
              <a:rPr lang="en-US" dirty="0"/>
              <a:t>/ NEFT against budget provisions to avoid fraudulent payments. Taxes and royalties to be recovered are remitted to the proper authorities. The postings in the works abstract and register of works are to be checked to find out unnecessary expenditure, </a:t>
            </a:r>
            <a:r>
              <a:rPr lang="en-US" dirty="0" err="1"/>
              <a:t>unauthorised</a:t>
            </a:r>
            <a:r>
              <a:rPr lang="en-US" dirty="0"/>
              <a:t> execution of work, wrong adjustments and excess expenditure over budget provisions. </a:t>
            </a:r>
            <a:endParaRPr lang="en-IN" dirty="0"/>
          </a:p>
          <a:p>
            <a:pPr algn="just">
              <a:buNone/>
            </a:pPr>
            <a:endParaRPr lang="en-I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2976" y="2571744"/>
            <a:ext cx="6786610" cy="1446550"/>
          </a:xfrm>
          <a:prstGeom prst="rect">
            <a:avLst/>
          </a:prstGeom>
          <a:noFill/>
        </p:spPr>
        <p:txBody>
          <a:bodyPr wrap="square" rtlCol="0">
            <a:spAutoFit/>
          </a:bodyPr>
          <a:lstStyle/>
          <a:p>
            <a:pPr algn="ctr"/>
            <a:r>
              <a:rPr lang="en-IN" sz="8800" b="1" dirty="0" smtClean="0">
                <a:solidFill>
                  <a:srgbClr val="FF3399"/>
                </a:solidFill>
              </a:rPr>
              <a:t>Thank You</a:t>
            </a:r>
            <a:endParaRPr lang="en-IN" sz="8800" b="1" dirty="0">
              <a:solidFill>
                <a:srgbClr val="FF3399"/>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00108"/>
            <a:ext cx="8229600" cy="4929222"/>
          </a:xfrm>
          <a:ln>
            <a:noFill/>
          </a:ln>
        </p:spPr>
        <p:txBody>
          <a:bodyPr>
            <a:normAutofit fontScale="92500"/>
          </a:bodyPr>
          <a:lstStyle/>
          <a:p>
            <a:pPr lvl="0" algn="just"/>
            <a:r>
              <a:rPr lang="en-IN" dirty="0"/>
              <a:t>If, the </a:t>
            </a:r>
            <a:r>
              <a:rPr lang="en-IN" dirty="0" err="1"/>
              <a:t>Sabha</a:t>
            </a:r>
            <a:r>
              <a:rPr lang="en-IN" dirty="0"/>
              <a:t> fails to have quorum in the second seating also then the work can be taken up departmentally. </a:t>
            </a:r>
            <a:endParaRPr lang="en-IN" dirty="0" smtClean="0"/>
          </a:p>
          <a:p>
            <a:pPr lvl="0" algn="just">
              <a:buNone/>
            </a:pPr>
            <a:endParaRPr lang="en-IN" dirty="0" smtClean="0"/>
          </a:p>
          <a:p>
            <a:pPr lvl="0" algn="just"/>
            <a:r>
              <a:rPr lang="en-IN" dirty="0" smtClean="0"/>
              <a:t>With </a:t>
            </a:r>
            <a:r>
              <a:rPr lang="en-IN" dirty="0"/>
              <a:t>selection of the project finally approved &amp; assigned to a scheme, the P.E.O. (</a:t>
            </a:r>
            <a:r>
              <a:rPr lang="en-IN" dirty="0" err="1"/>
              <a:t>Panchayat</a:t>
            </a:r>
            <a:r>
              <a:rPr lang="en-IN" dirty="0"/>
              <a:t> Executive Officer) opens a file for each work and request the Junior Engineer / G.P.T.A (Gram </a:t>
            </a:r>
            <a:r>
              <a:rPr lang="en-IN" dirty="0" err="1"/>
              <a:t>Panchayat</a:t>
            </a:r>
            <a:r>
              <a:rPr lang="en-IN" dirty="0"/>
              <a:t> Technical Assistant) to prepare an estimate</a:t>
            </a:r>
            <a:r>
              <a:rPr lang="en-IN" dirty="0" smtClean="0"/>
              <a:t>.</a:t>
            </a:r>
          </a:p>
          <a:p>
            <a:pPr lvl="0" algn="just">
              <a:buNone/>
            </a:pPr>
            <a:endParaRPr lang="en-IN" dirty="0"/>
          </a:p>
          <a:p>
            <a:pPr algn="just"/>
            <a:r>
              <a:rPr lang="en-IN" dirty="0"/>
              <a:t>For preparing an estimate, the concerned officer has to frame the </a:t>
            </a:r>
            <a:r>
              <a:rPr lang="en-IN" dirty="0" smtClean="0"/>
              <a:t>same, </a:t>
            </a:r>
            <a:r>
              <a:rPr lang="en-IN" dirty="0"/>
              <a:t>basing on the procedure as detailed in the O.P.W.D. Code.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197493"/>
          </a:xfrm>
          <a:ln>
            <a:noFill/>
          </a:ln>
        </p:spPr>
        <p:txBody>
          <a:bodyPr/>
          <a:lstStyle/>
          <a:p>
            <a:pPr lvl="0"/>
            <a:r>
              <a:rPr lang="en-IN" dirty="0" smtClean="0"/>
              <a:t>The </a:t>
            </a:r>
            <a:r>
              <a:rPr lang="en-IN" dirty="0"/>
              <a:t>requirements </a:t>
            </a:r>
            <a:r>
              <a:rPr lang="en-IN" dirty="0" smtClean="0"/>
              <a:t>for execution of a work are </a:t>
            </a:r>
            <a:r>
              <a:rPr lang="en-IN" dirty="0"/>
              <a:t>:</a:t>
            </a:r>
            <a:endParaRPr lang="en-IN" sz="2400" dirty="0"/>
          </a:p>
          <a:p>
            <a:pPr lvl="1"/>
            <a:r>
              <a:rPr lang="en-IN" dirty="0"/>
              <a:t>Selection of Sites.</a:t>
            </a:r>
            <a:endParaRPr lang="en-IN" sz="2000" dirty="0"/>
          </a:p>
          <a:p>
            <a:pPr lvl="1"/>
            <a:r>
              <a:rPr lang="en-IN" dirty="0"/>
              <a:t>Broad scope of work.</a:t>
            </a:r>
            <a:endParaRPr lang="en-IN" sz="2000" dirty="0"/>
          </a:p>
          <a:p>
            <a:pPr lvl="1"/>
            <a:r>
              <a:rPr lang="en-IN" dirty="0"/>
              <a:t>Specification to be followed.</a:t>
            </a:r>
            <a:endParaRPr lang="en-IN" sz="2000" dirty="0"/>
          </a:p>
          <a:p>
            <a:pPr lvl="1"/>
            <a:r>
              <a:rPr lang="en-IN" dirty="0"/>
              <a:t>Analysis of rates is to followed to derive the rates </a:t>
            </a:r>
            <a:endParaRPr lang="en-IN" sz="2000" dirty="0"/>
          </a:p>
          <a:p>
            <a:pPr lvl="1"/>
            <a:r>
              <a:rPr lang="en-IN" dirty="0"/>
              <a:t>Inclusion of O.H. Charges / contractor profit in the estimate (in case of tender works).</a:t>
            </a:r>
            <a:endParaRPr lang="en-IN" sz="2000" dirty="0"/>
          </a:p>
          <a:p>
            <a:pPr lvl="1"/>
            <a:r>
              <a:rPr lang="en-IN" dirty="0"/>
              <a:t>Prevailing Schedule of Rates to be followed.</a:t>
            </a:r>
            <a:endParaRPr lang="en-IN" sz="2000" dirty="0"/>
          </a:p>
          <a:p>
            <a:pPr lvl="1"/>
            <a:r>
              <a:rPr lang="en-IN" dirty="0"/>
              <a:t>Quarry / Crusher site (Carriage / Lead)</a:t>
            </a:r>
            <a:endParaRPr lang="en-IN" sz="2000" dirty="0"/>
          </a:p>
          <a:p>
            <a:pPr>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4735997"/>
          </a:xfrm>
          <a:ln>
            <a:noFill/>
          </a:ln>
        </p:spPr>
        <p:txBody>
          <a:bodyPr>
            <a:normAutofit fontScale="92500" lnSpcReduction="10000"/>
          </a:bodyPr>
          <a:lstStyle/>
          <a:p>
            <a:pPr algn="just">
              <a:buNone/>
            </a:pPr>
            <a:r>
              <a:rPr lang="en-US" dirty="0" smtClean="0">
                <a:latin typeface="+mj-lt"/>
              </a:rPr>
              <a:t>	Types </a:t>
            </a:r>
            <a:r>
              <a:rPr lang="en-US" dirty="0">
                <a:latin typeface="+mj-lt"/>
              </a:rPr>
              <a:t>of Works in PRIs &amp; ULBs- The public works in PRIs &amp; ULBs are generally </a:t>
            </a:r>
            <a:endParaRPr lang="en-IN" dirty="0">
              <a:latin typeface="+mj-lt"/>
            </a:endParaRPr>
          </a:p>
          <a:p>
            <a:pPr algn="just">
              <a:buNone/>
            </a:pPr>
            <a:r>
              <a:rPr lang="en-US" dirty="0" smtClean="0">
                <a:latin typeface="+mj-lt"/>
              </a:rPr>
              <a:t>	1</a:t>
            </a:r>
            <a:r>
              <a:rPr lang="en-US" dirty="0">
                <a:latin typeface="+mj-lt"/>
              </a:rPr>
              <a:t>. CC Roads,</a:t>
            </a:r>
            <a:endParaRPr lang="en-IN" dirty="0">
              <a:latin typeface="+mj-lt"/>
            </a:endParaRPr>
          </a:p>
          <a:p>
            <a:pPr algn="just">
              <a:buNone/>
            </a:pPr>
            <a:r>
              <a:rPr lang="en-US" dirty="0" smtClean="0">
                <a:latin typeface="+mj-lt"/>
              </a:rPr>
              <a:t>	2</a:t>
            </a:r>
            <a:r>
              <a:rPr lang="en-US" dirty="0">
                <a:latin typeface="+mj-lt"/>
              </a:rPr>
              <a:t>. Bituminous Roads</a:t>
            </a:r>
            <a:endParaRPr lang="en-IN" dirty="0">
              <a:latin typeface="+mj-lt"/>
            </a:endParaRPr>
          </a:p>
          <a:p>
            <a:pPr algn="just">
              <a:buNone/>
            </a:pPr>
            <a:r>
              <a:rPr lang="en-US" dirty="0" smtClean="0">
                <a:latin typeface="+mj-lt"/>
              </a:rPr>
              <a:t>	3</a:t>
            </a:r>
            <a:r>
              <a:rPr lang="en-US" dirty="0">
                <a:latin typeface="+mj-lt"/>
              </a:rPr>
              <a:t>. New Earthen </a:t>
            </a:r>
            <a:r>
              <a:rPr lang="en-US" dirty="0" smtClean="0">
                <a:latin typeface="+mj-lt"/>
              </a:rPr>
              <a:t>Roads, Metal-</a:t>
            </a:r>
            <a:r>
              <a:rPr lang="en-US" dirty="0" err="1" smtClean="0">
                <a:latin typeface="+mj-lt"/>
              </a:rPr>
              <a:t>Morrum</a:t>
            </a:r>
            <a:r>
              <a:rPr lang="en-US" dirty="0" smtClean="0">
                <a:latin typeface="+mj-lt"/>
              </a:rPr>
              <a:t> Roads </a:t>
            </a:r>
            <a:r>
              <a:rPr lang="en-US" dirty="0">
                <a:latin typeface="+mj-lt"/>
              </a:rPr>
              <a:t>in MGNREGA Scheme </a:t>
            </a:r>
            <a:endParaRPr lang="en-IN" dirty="0">
              <a:latin typeface="+mj-lt"/>
            </a:endParaRPr>
          </a:p>
          <a:p>
            <a:pPr algn="just">
              <a:buNone/>
            </a:pPr>
            <a:r>
              <a:rPr lang="en-US" dirty="0" smtClean="0">
                <a:latin typeface="+mj-lt"/>
              </a:rPr>
              <a:t>	4</a:t>
            </a:r>
            <a:r>
              <a:rPr lang="en-US" dirty="0">
                <a:latin typeface="+mj-lt"/>
              </a:rPr>
              <a:t>. Buildings (Community Centers, School Buildings, G.P. Office Buildings, </a:t>
            </a:r>
            <a:r>
              <a:rPr lang="en-US" dirty="0" err="1" smtClean="0">
                <a:latin typeface="+mj-lt"/>
              </a:rPr>
              <a:t>Awanganbadi</a:t>
            </a:r>
            <a:r>
              <a:rPr lang="en-US" dirty="0" smtClean="0">
                <a:latin typeface="+mj-lt"/>
              </a:rPr>
              <a:t> </a:t>
            </a:r>
            <a:r>
              <a:rPr lang="en-US" dirty="0" err="1" smtClean="0">
                <a:latin typeface="+mj-lt"/>
              </a:rPr>
              <a:t>Kendras</a:t>
            </a:r>
            <a:r>
              <a:rPr lang="en-US" dirty="0">
                <a:latin typeface="+mj-lt"/>
              </a:rPr>
              <a:t>, Crematorium, Bathing Ghats with rest Shed) </a:t>
            </a:r>
            <a:endParaRPr lang="en-IN" dirty="0">
              <a:latin typeface="+mj-lt"/>
            </a:endParaRPr>
          </a:p>
          <a:p>
            <a:pPr algn="just">
              <a:buNone/>
            </a:pPr>
            <a:r>
              <a:rPr lang="en-US" dirty="0" smtClean="0">
                <a:latin typeface="+mj-lt"/>
              </a:rPr>
              <a:t>	5</a:t>
            </a:r>
            <a:r>
              <a:rPr lang="en-US" dirty="0">
                <a:latin typeface="+mj-lt"/>
              </a:rPr>
              <a:t>. Boundary </a:t>
            </a:r>
            <a:r>
              <a:rPr lang="en-US" dirty="0" smtClean="0">
                <a:latin typeface="+mj-lt"/>
              </a:rPr>
              <a:t>Walls</a:t>
            </a:r>
          </a:p>
          <a:p>
            <a:pPr algn="just">
              <a:buNone/>
            </a:pPr>
            <a:r>
              <a:rPr lang="en-US" dirty="0">
                <a:latin typeface="+mj-lt"/>
              </a:rPr>
              <a:t> </a:t>
            </a:r>
            <a:r>
              <a:rPr lang="en-US" dirty="0" smtClean="0">
                <a:latin typeface="+mj-lt"/>
              </a:rPr>
              <a:t>   6. Digging of Tube Wells and Construction of Tube Well Platforms</a:t>
            </a:r>
            <a:endParaRPr lang="en-IN" dirty="0">
              <a:latin typeface="+mj-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285860"/>
            <a:ext cx="8401080" cy="785818"/>
          </a:xfrm>
          <a:ln>
            <a:noFill/>
          </a:ln>
        </p:spPr>
        <p:txBody>
          <a:bodyPr>
            <a:noAutofit/>
          </a:bodyPr>
          <a:lstStyle/>
          <a:p>
            <a:pPr algn="l"/>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 </a:t>
            </a:r>
            <a:br>
              <a:rPr lang="en-US" sz="3600" b="1" dirty="0" smtClean="0"/>
            </a:br>
            <a:r>
              <a:rPr lang="en-US" sz="3600" b="1" dirty="0" smtClean="0"/>
              <a:t/>
            </a:r>
            <a:br>
              <a:rPr lang="en-US" sz="3600" b="1" dirty="0" smtClean="0"/>
            </a:br>
            <a:r>
              <a:rPr lang="en-US" sz="3600" b="1" dirty="0" smtClean="0"/>
              <a:t/>
            </a:r>
            <a:br>
              <a:rPr lang="en-US" sz="3600" b="1" dirty="0" smtClean="0"/>
            </a:br>
            <a:r>
              <a:rPr lang="en-US" sz="3200" b="1" dirty="0" smtClean="0">
                <a:solidFill>
                  <a:srgbClr val="C00000"/>
                </a:solidFill>
              </a:rPr>
              <a:t>Some </a:t>
            </a:r>
            <a:r>
              <a:rPr lang="en-US" sz="3200" b="1" dirty="0">
                <a:solidFill>
                  <a:srgbClr val="C00000"/>
                </a:solidFill>
              </a:rPr>
              <a:t>Key Words/ Facts of Works Audit</a:t>
            </a:r>
            <a:r>
              <a:rPr lang="en-IN" sz="3600" dirty="0"/>
              <a:t/>
            </a:r>
            <a:br>
              <a:rPr lang="en-IN" sz="3600" dirty="0"/>
            </a:br>
            <a:r>
              <a:rPr lang="en-IN" sz="3600" dirty="0" smtClean="0"/>
              <a:t> </a:t>
            </a:r>
            <a:endParaRPr lang="en-IN" sz="3600" dirty="0"/>
          </a:p>
        </p:txBody>
      </p:sp>
      <p:sp>
        <p:nvSpPr>
          <p:cNvPr id="3" name="Content Placeholder 2"/>
          <p:cNvSpPr>
            <a:spLocks noGrp="1"/>
          </p:cNvSpPr>
          <p:nvPr>
            <p:ph idx="1"/>
          </p:nvPr>
        </p:nvSpPr>
        <p:spPr>
          <a:xfrm>
            <a:off x="457200" y="1714488"/>
            <a:ext cx="8401080" cy="4572032"/>
          </a:xfrm>
          <a:ln>
            <a:noFill/>
          </a:ln>
        </p:spPr>
        <p:txBody>
          <a:bodyPr>
            <a:noAutofit/>
          </a:bodyPr>
          <a:lstStyle/>
          <a:p>
            <a:pPr algn="just">
              <a:buNone/>
            </a:pPr>
            <a:r>
              <a:rPr lang="en-US" sz="2400" dirty="0"/>
              <a:t> </a:t>
            </a:r>
            <a:r>
              <a:rPr lang="en-US" sz="2400" dirty="0" smtClean="0"/>
              <a:t>		</a:t>
            </a:r>
            <a:endParaRPr lang="en-IN" sz="2400" dirty="0"/>
          </a:p>
          <a:p>
            <a:pPr algn="just">
              <a:buNone/>
            </a:pPr>
            <a:r>
              <a:rPr lang="en-US" sz="2000" dirty="0" smtClean="0"/>
              <a:t>	After the approval of Projects by the District Administration under different Schemes, the projects to be enlisted in the Work cum project register of the PRI and ULB. The work order is to be issued to the executant (Other than Contract Work) on basis of the VLL (Village level Worker ) selected by the Paallisabha/ Gramsabha of different Gram </a:t>
            </a:r>
            <a:r>
              <a:rPr lang="en-US" sz="2000" dirty="0" smtClean="0"/>
              <a:t>Panchayat.</a:t>
            </a:r>
            <a:r>
              <a:rPr lang="en-IN" sz="2000" dirty="0" smtClean="0"/>
              <a:t>Gram </a:t>
            </a:r>
            <a:r>
              <a:rPr lang="en-IN" sz="2000" dirty="0" smtClean="0"/>
              <a:t>Sabha </a:t>
            </a:r>
            <a:r>
              <a:rPr lang="en-IN" sz="2000" dirty="0" smtClean="0"/>
              <a:t>hold meetings normally 2 to 4 times a year, but can meet as and when necessary</a:t>
            </a:r>
            <a:r>
              <a:rPr lang="en-US" sz="2000" dirty="0" smtClean="0"/>
              <a:t>.The works under PRI institutions with estimate </a:t>
            </a:r>
            <a:r>
              <a:rPr lang="en-US" sz="2000" dirty="0" err="1" smtClean="0"/>
              <a:t>upto</a:t>
            </a:r>
            <a:r>
              <a:rPr lang="en-US" sz="2000" dirty="0" smtClean="0"/>
              <a:t> </a:t>
            </a:r>
            <a:r>
              <a:rPr lang="en-US" sz="2000" b="1" dirty="0" smtClean="0">
                <a:solidFill>
                  <a:srgbClr val="FF0000"/>
                </a:solidFill>
                <a:latin typeface="+mj-lt"/>
              </a:rPr>
              <a:t>10(Ten) </a:t>
            </a:r>
            <a:r>
              <a:rPr lang="en-US" sz="2000" b="1" dirty="0" smtClean="0">
                <a:solidFill>
                  <a:srgbClr val="FF0000"/>
                </a:solidFill>
                <a:latin typeface="+mj-lt"/>
              </a:rPr>
              <a:t>lakhs </a:t>
            </a:r>
            <a:r>
              <a:rPr lang="en-US" sz="2000" dirty="0" smtClean="0"/>
              <a:t>is to be executed through departmentally. The work order issued to the executant, only after preparation of the DPR, detailed sketch/drawing of the project and estimate by the JE. In the work order the time stipulation for completion of the project is to be mentioned and accordingly an agreement is to be made with the executant by the order issuing official.</a:t>
            </a:r>
            <a:endParaRPr lang="en-IN"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472</TotalTime>
  <Words>3186</Words>
  <Application>Microsoft Office PowerPoint</Application>
  <PresentationFormat>On-screen Show (4:3)</PresentationFormat>
  <Paragraphs>222</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Calibri</vt:lpstr>
      <vt:lpstr>Constantia</vt:lpstr>
      <vt:lpstr>Wingdings 2</vt:lpstr>
      <vt:lpstr>Flow</vt:lpstr>
      <vt:lpstr>PowerPoint Presentation</vt:lpstr>
      <vt:lpstr>PowerPoint Presentation</vt:lpstr>
      <vt:lpstr>Public Works</vt:lpstr>
      <vt:lpstr>PowerPoint Presentation</vt:lpstr>
      <vt:lpstr>PowerPoint Presentation</vt:lpstr>
      <vt:lpstr>PowerPoint Presentation</vt:lpstr>
      <vt:lpstr>PowerPoint Presentation</vt:lpstr>
      <vt:lpstr>PowerPoint Presentation</vt:lpstr>
      <vt:lpstr>                        Some Key Words/ Facts of Works Audit  </vt:lpstr>
      <vt:lpstr>1. Preparation of Detailed Project Report (DPR)</vt:lpstr>
      <vt:lpstr>2. Schedule of Rates- </vt:lpstr>
      <vt:lpstr>3. Analysis of Rates- </vt:lpstr>
      <vt:lpstr>4. Lead Statement-</vt:lpstr>
      <vt:lpstr>PowerPoint Presentation</vt:lpstr>
      <vt:lpstr>PowerPoint Presentation</vt:lpstr>
      <vt:lpstr>The formulation of an estimate has to be followed with Technical sanction. </vt:lpstr>
      <vt:lpstr>PowerPoint Presentation</vt:lpstr>
      <vt:lpstr>PowerPoint Presentation</vt:lpstr>
      <vt:lpstr>PowerPoint Presentation</vt:lpstr>
      <vt:lpstr> Important points to watch during scrutiny of bills : </vt:lpstr>
      <vt:lpstr>PowerPoint Presentation</vt:lpstr>
      <vt:lpstr>      Category of Works-</vt:lpstr>
      <vt:lpstr>     Records to be seen in Works Audit through tender Process</vt:lpstr>
      <vt:lpstr>PowerPoint Presentation</vt:lpstr>
      <vt:lpstr>    Sequence of activities involved in execution of works Audit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Estimates -</vt:lpstr>
      <vt:lpstr>PowerPoint Presentation</vt:lpstr>
      <vt:lpstr> Audit checking Procress </vt:lpstr>
      <vt:lpstr>PowerPoint Presentation</vt:lpstr>
      <vt:lpstr>PowerPoint Presentation</vt:lpstr>
      <vt:lpstr>PowerPoint Presentation</vt:lpstr>
      <vt:lpstr>PowerPoint Presentation</vt:lpstr>
      <vt:lpstr>PowerPoint Presentation</vt:lpstr>
      <vt:lpstr> Contracts: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DLFA</dc:creator>
  <cp:lastModifiedBy>satya</cp:lastModifiedBy>
  <cp:revision>160</cp:revision>
  <dcterms:created xsi:type="dcterms:W3CDTF">2022-08-03T10:50:06Z</dcterms:created>
  <dcterms:modified xsi:type="dcterms:W3CDTF">2022-08-05T07:36:27Z</dcterms:modified>
</cp:coreProperties>
</file>