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2"/>
  </p:notesMasterIdLst>
  <p:sldIdLst>
    <p:sldId id="256" r:id="rId2"/>
    <p:sldId id="258" r:id="rId3"/>
    <p:sldId id="259" r:id="rId4"/>
    <p:sldId id="261"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4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484" r:id="rId48"/>
    <p:sldId id="303" r:id="rId49"/>
    <p:sldId id="304" r:id="rId50"/>
    <p:sldId id="305" r:id="rId51"/>
    <p:sldId id="306" r:id="rId52"/>
    <p:sldId id="307" r:id="rId53"/>
    <p:sldId id="308" r:id="rId54"/>
    <p:sldId id="309" r:id="rId55"/>
    <p:sldId id="310" r:id="rId56"/>
    <p:sldId id="311" r:id="rId57"/>
    <p:sldId id="312" r:id="rId58"/>
    <p:sldId id="467" r:id="rId59"/>
    <p:sldId id="468" r:id="rId60"/>
    <p:sldId id="469"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5" r:id="rId82"/>
    <p:sldId id="336" r:id="rId83"/>
    <p:sldId id="339" r:id="rId84"/>
    <p:sldId id="340"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5" r:id="rId197"/>
    <p:sldId id="456" r:id="rId198"/>
    <p:sldId id="457" r:id="rId199"/>
    <p:sldId id="458" r:id="rId200"/>
    <p:sldId id="459" r:id="rId201"/>
    <p:sldId id="460" r:id="rId202"/>
    <p:sldId id="461" r:id="rId203"/>
    <p:sldId id="462" r:id="rId204"/>
    <p:sldId id="463" r:id="rId205"/>
    <p:sldId id="464" r:id="rId206"/>
    <p:sldId id="465" r:id="rId207"/>
    <p:sldId id="470" r:id="rId208"/>
    <p:sldId id="471" r:id="rId209"/>
    <p:sldId id="472" r:id="rId210"/>
    <p:sldId id="473" r:id="rId211"/>
    <p:sldId id="474" r:id="rId212"/>
    <p:sldId id="475" r:id="rId213"/>
    <p:sldId id="476" r:id="rId214"/>
    <p:sldId id="477" r:id="rId215"/>
    <p:sldId id="478" r:id="rId216"/>
    <p:sldId id="479" r:id="rId217"/>
    <p:sldId id="480" r:id="rId218"/>
    <p:sldId id="481" r:id="rId219"/>
    <p:sldId id="482" r:id="rId220"/>
    <p:sldId id="483" r:id="rId2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CE361B-3EA7-4EFD-97E6-F873FE44E7CB}" type="datetimeFigureOut">
              <a:rPr lang="en-IN" smtClean="0"/>
              <a:pPr/>
              <a:t>27-07-2022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D1E0D1-AED9-4971-B59B-9BA24E2F38AA}" type="slidenum">
              <a:rPr lang="en-IN" smtClean="0"/>
              <a:pPr/>
              <a:t>‹#›</a:t>
            </a:fld>
            <a:endParaRPr lang="en-IN"/>
          </a:p>
        </p:txBody>
      </p:sp>
    </p:spTree>
    <p:extLst>
      <p:ext uri="{BB962C8B-B14F-4D97-AF65-F5344CB8AC3E}">
        <p14:creationId xmlns:p14="http://schemas.microsoft.com/office/powerpoint/2010/main" xmlns="" val="943115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9638" eaLnBrk="0" hangingPunct="0">
              <a:defRPr sz="1600">
                <a:solidFill>
                  <a:schemeClr val="tx1"/>
                </a:solidFill>
                <a:latin typeface="Arial" pitchFamily="34" charset="0"/>
              </a:defRPr>
            </a:lvl1pPr>
            <a:lvl2pPr marL="742950" indent="-285750" defTabSz="909638" eaLnBrk="0" hangingPunct="0">
              <a:defRPr sz="1600">
                <a:solidFill>
                  <a:schemeClr val="tx1"/>
                </a:solidFill>
                <a:latin typeface="Arial" pitchFamily="34" charset="0"/>
              </a:defRPr>
            </a:lvl2pPr>
            <a:lvl3pPr marL="1143000" indent="-228600" defTabSz="909638" eaLnBrk="0" hangingPunct="0">
              <a:defRPr sz="1600">
                <a:solidFill>
                  <a:schemeClr val="tx1"/>
                </a:solidFill>
                <a:latin typeface="Arial" pitchFamily="34" charset="0"/>
              </a:defRPr>
            </a:lvl3pPr>
            <a:lvl4pPr marL="1600200" indent="-228600" defTabSz="909638" eaLnBrk="0" hangingPunct="0">
              <a:defRPr sz="1600">
                <a:solidFill>
                  <a:schemeClr val="tx1"/>
                </a:solidFill>
                <a:latin typeface="Arial" pitchFamily="34" charset="0"/>
              </a:defRPr>
            </a:lvl4pPr>
            <a:lvl5pPr marL="2057400" indent="-228600" defTabSz="909638" eaLnBrk="0" hangingPunct="0">
              <a:defRPr sz="1600">
                <a:solidFill>
                  <a:schemeClr val="tx1"/>
                </a:solidFill>
                <a:latin typeface="Arial" pitchFamily="34" charset="0"/>
              </a:defRPr>
            </a:lvl5pPr>
            <a:lvl6pPr marL="2514600" indent="-228600" algn="ctr" defTabSz="909638" eaLnBrk="0" fontAlgn="base" hangingPunct="0">
              <a:spcBef>
                <a:spcPct val="0"/>
              </a:spcBef>
              <a:spcAft>
                <a:spcPct val="40000"/>
              </a:spcAft>
              <a:defRPr sz="1600">
                <a:solidFill>
                  <a:schemeClr val="tx1"/>
                </a:solidFill>
                <a:latin typeface="Arial" pitchFamily="34" charset="0"/>
              </a:defRPr>
            </a:lvl6pPr>
            <a:lvl7pPr marL="2971800" indent="-228600" algn="ctr" defTabSz="909638" eaLnBrk="0" fontAlgn="base" hangingPunct="0">
              <a:spcBef>
                <a:spcPct val="0"/>
              </a:spcBef>
              <a:spcAft>
                <a:spcPct val="40000"/>
              </a:spcAft>
              <a:defRPr sz="1600">
                <a:solidFill>
                  <a:schemeClr val="tx1"/>
                </a:solidFill>
                <a:latin typeface="Arial" pitchFamily="34" charset="0"/>
              </a:defRPr>
            </a:lvl7pPr>
            <a:lvl8pPr marL="3429000" indent="-228600" algn="ctr" defTabSz="909638" eaLnBrk="0" fontAlgn="base" hangingPunct="0">
              <a:spcBef>
                <a:spcPct val="0"/>
              </a:spcBef>
              <a:spcAft>
                <a:spcPct val="40000"/>
              </a:spcAft>
              <a:defRPr sz="1600">
                <a:solidFill>
                  <a:schemeClr val="tx1"/>
                </a:solidFill>
                <a:latin typeface="Arial" pitchFamily="34" charset="0"/>
              </a:defRPr>
            </a:lvl8pPr>
            <a:lvl9pPr marL="3886200" indent="-228600" algn="ctr" defTabSz="909638" eaLnBrk="0" fontAlgn="base" hangingPunct="0">
              <a:spcBef>
                <a:spcPct val="0"/>
              </a:spcBef>
              <a:spcAft>
                <a:spcPct val="40000"/>
              </a:spcAft>
              <a:defRPr sz="1600">
                <a:solidFill>
                  <a:schemeClr val="tx1"/>
                </a:solidFill>
                <a:latin typeface="Arial" pitchFamily="34" charset="0"/>
              </a:defRPr>
            </a:lvl9pPr>
          </a:lstStyle>
          <a:p>
            <a:pPr eaLnBrk="1" hangingPunct="1"/>
            <a:fld id="{37F5ECDC-81FA-4DA3-87F9-6C9B9006E4E0}" type="slidenum">
              <a:rPr lang="en-US" sz="1200" smtClean="0"/>
              <a:pPr eaLnBrk="1" hangingPunct="1"/>
              <a:t>47</a:t>
            </a:fld>
            <a:endParaRPr lang="en-US" sz="1200" smtClean="0"/>
          </a:p>
        </p:txBody>
      </p:sp>
      <p:sp>
        <p:nvSpPr>
          <p:cNvPr id="166915" name="Rectangle 2"/>
          <p:cNvSpPr>
            <a:spLocks noGrp="1" noRot="1" noChangeAspect="1" noChangeArrowheads="1" noTextEdit="1"/>
          </p:cNvSpPr>
          <p:nvPr>
            <p:ph type="sldImg"/>
          </p:nvPr>
        </p:nvSpPr>
        <p:spPr>
          <a:xfrm>
            <a:off x="916672" y="685801"/>
            <a:ext cx="5026279" cy="3427525"/>
          </a:xfrm>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US" smtClean="0">
              <a:latin typeface="Arial" pitchFamily="34" charset="0"/>
            </a:endParaRPr>
          </a:p>
        </p:txBody>
      </p:sp>
    </p:spTree>
    <p:extLst>
      <p:ext uri="{BB962C8B-B14F-4D97-AF65-F5344CB8AC3E}">
        <p14:creationId xmlns:p14="http://schemas.microsoft.com/office/powerpoint/2010/main" xmlns="" val="104892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9F8ECB8-6267-4451-A9DD-9EC2AA031BDD}" type="slidenum">
              <a:rPr lang="en-US" smtClean="0"/>
              <a:pPr eaLnBrk="1" hangingPunct="1"/>
              <a:t>171</a:t>
            </a:fld>
            <a:endParaRPr lang="en-US" smtClean="0"/>
          </a:p>
        </p:txBody>
      </p:sp>
    </p:spTree>
    <p:extLst>
      <p:ext uri="{BB962C8B-B14F-4D97-AF65-F5344CB8AC3E}">
        <p14:creationId xmlns:p14="http://schemas.microsoft.com/office/powerpoint/2010/main" xmlns="" val="48633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61884B-3C20-4049-BE05-14C35921B484}" type="slidenum">
              <a:rPr lang="en-US" smtClean="0"/>
              <a:pPr eaLnBrk="1" hangingPunct="1"/>
              <a:t>174</a:t>
            </a:fld>
            <a:endParaRPr lang="en-US" smtClean="0"/>
          </a:p>
        </p:txBody>
      </p:sp>
    </p:spTree>
    <p:extLst>
      <p:ext uri="{BB962C8B-B14F-4D97-AF65-F5344CB8AC3E}">
        <p14:creationId xmlns:p14="http://schemas.microsoft.com/office/powerpoint/2010/main" xmlns="" val="216214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CB7DE86-596B-48C8-9C69-BD15872B2E0C}" type="slidenum">
              <a:rPr lang="en-IN" smtClean="0"/>
              <a:pPr/>
              <a:t>196</a:t>
            </a:fld>
            <a:endParaRPr lang="en-IN"/>
          </a:p>
        </p:txBody>
      </p:sp>
    </p:spTree>
    <p:extLst>
      <p:ext uri="{BB962C8B-B14F-4D97-AF65-F5344CB8AC3E}">
        <p14:creationId xmlns:p14="http://schemas.microsoft.com/office/powerpoint/2010/main" xmlns="" val="25326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27D046B-0DCF-465A-A2F7-07450A020340}" type="slidenum">
              <a:rPr lang="en-US" sz="1200" smtClean="0"/>
              <a:pPr eaLnBrk="1" hangingPunct="1"/>
              <a:t>51</a:t>
            </a:fld>
            <a:endParaRPr lang="en-US" sz="1200" smtClean="0"/>
          </a:p>
        </p:txBody>
      </p:sp>
    </p:spTree>
    <p:extLst>
      <p:ext uri="{BB962C8B-B14F-4D97-AF65-F5344CB8AC3E}">
        <p14:creationId xmlns:p14="http://schemas.microsoft.com/office/powerpoint/2010/main" xmlns="" val="391038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D4B83D8-5BFE-452F-B076-6A2707D800FB}" type="slidenum">
              <a:rPr lang="en-US" sz="1200" smtClean="0"/>
              <a:pPr eaLnBrk="1" hangingPunct="1"/>
              <a:t>52</a:t>
            </a:fld>
            <a:endParaRPr lang="en-US" sz="1200" smtClean="0"/>
          </a:p>
        </p:txBody>
      </p:sp>
    </p:spTree>
    <p:extLst>
      <p:ext uri="{BB962C8B-B14F-4D97-AF65-F5344CB8AC3E}">
        <p14:creationId xmlns:p14="http://schemas.microsoft.com/office/powerpoint/2010/main" xmlns="" val="242927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F975893-58B4-4F69-8568-960DA4BF0B63}" type="slidenum">
              <a:rPr lang="en-US" sz="1200" smtClean="0"/>
              <a:pPr eaLnBrk="1" hangingPunct="1"/>
              <a:t>53</a:t>
            </a:fld>
            <a:endParaRPr lang="en-US" sz="1200" smtClean="0"/>
          </a:p>
        </p:txBody>
      </p:sp>
    </p:spTree>
    <p:extLst>
      <p:ext uri="{BB962C8B-B14F-4D97-AF65-F5344CB8AC3E}">
        <p14:creationId xmlns:p14="http://schemas.microsoft.com/office/powerpoint/2010/main" xmlns="" val="760431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08290AD-6AAD-48E3-BDBA-9D8ECCF3632D}" type="slidenum">
              <a:rPr lang="en-US" sz="1200" smtClean="0"/>
              <a:pPr eaLnBrk="1" hangingPunct="1"/>
              <a:t>54</a:t>
            </a:fld>
            <a:endParaRPr lang="en-US" sz="1200" smtClean="0"/>
          </a:p>
        </p:txBody>
      </p:sp>
    </p:spTree>
    <p:extLst>
      <p:ext uri="{BB962C8B-B14F-4D97-AF65-F5344CB8AC3E}">
        <p14:creationId xmlns:p14="http://schemas.microsoft.com/office/powerpoint/2010/main" xmlns="" val="358669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BFD3978-9A11-4DDB-9C19-756A679738C8}" type="slidenum">
              <a:rPr lang="en-US" sz="1200" smtClean="0"/>
              <a:pPr eaLnBrk="1" hangingPunct="1"/>
              <a:t>55</a:t>
            </a:fld>
            <a:endParaRPr lang="en-US" sz="1200" smtClean="0"/>
          </a:p>
        </p:txBody>
      </p:sp>
    </p:spTree>
    <p:extLst>
      <p:ext uri="{BB962C8B-B14F-4D97-AF65-F5344CB8AC3E}">
        <p14:creationId xmlns:p14="http://schemas.microsoft.com/office/powerpoint/2010/main" xmlns="" val="140812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0362AD8-F3AA-4F8A-BE30-A0A9F501E19D}" type="slidenum">
              <a:rPr lang="en-US" sz="1200" smtClean="0"/>
              <a:pPr eaLnBrk="1" hangingPunct="1"/>
              <a:t>56</a:t>
            </a:fld>
            <a:endParaRPr lang="en-US" sz="1200" smtClean="0"/>
          </a:p>
        </p:txBody>
      </p:sp>
    </p:spTree>
    <p:extLst>
      <p:ext uri="{BB962C8B-B14F-4D97-AF65-F5344CB8AC3E}">
        <p14:creationId xmlns:p14="http://schemas.microsoft.com/office/powerpoint/2010/main" xmlns="" val="3193079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63B632D-1DF2-4799-9716-913169A2F7CE}" type="slidenum">
              <a:rPr lang="en-US" sz="1200" smtClean="0"/>
              <a:pPr eaLnBrk="1" hangingPunct="1"/>
              <a:t>57</a:t>
            </a:fld>
            <a:endParaRPr lang="en-US" sz="1200" smtClean="0"/>
          </a:p>
        </p:txBody>
      </p:sp>
    </p:spTree>
    <p:extLst>
      <p:ext uri="{BB962C8B-B14F-4D97-AF65-F5344CB8AC3E}">
        <p14:creationId xmlns:p14="http://schemas.microsoft.com/office/powerpoint/2010/main" xmlns="" val="3874309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40964" name="Slide Number Placeholder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onstantia" pitchFamily="18" charset="0"/>
              </a:defRPr>
            </a:lvl1pPr>
            <a:lvl2pPr marL="742909" indent="-285734">
              <a:defRPr>
                <a:solidFill>
                  <a:schemeClr val="tx1"/>
                </a:solidFill>
                <a:latin typeface="Constantia" pitchFamily="18" charset="0"/>
              </a:defRPr>
            </a:lvl2pPr>
            <a:lvl3pPr marL="1142937" indent="-228587">
              <a:defRPr>
                <a:solidFill>
                  <a:schemeClr val="tx1"/>
                </a:solidFill>
                <a:latin typeface="Constantia" pitchFamily="18" charset="0"/>
              </a:defRPr>
            </a:lvl3pPr>
            <a:lvl4pPr marL="1600112" indent="-228587">
              <a:defRPr>
                <a:solidFill>
                  <a:schemeClr val="tx1"/>
                </a:solidFill>
                <a:latin typeface="Constantia" pitchFamily="18" charset="0"/>
              </a:defRPr>
            </a:lvl4pPr>
            <a:lvl5pPr marL="2057287" indent="-228587">
              <a:defRPr>
                <a:solidFill>
                  <a:schemeClr val="tx1"/>
                </a:solidFill>
                <a:latin typeface="Constantia" pitchFamily="18" charset="0"/>
              </a:defRPr>
            </a:lvl5pPr>
            <a:lvl6pPr marL="2514461" indent="-228587" fontAlgn="base">
              <a:spcBef>
                <a:spcPct val="0"/>
              </a:spcBef>
              <a:spcAft>
                <a:spcPct val="0"/>
              </a:spcAft>
              <a:defRPr>
                <a:solidFill>
                  <a:schemeClr val="tx1"/>
                </a:solidFill>
                <a:latin typeface="Constantia" pitchFamily="18" charset="0"/>
              </a:defRPr>
            </a:lvl6pPr>
            <a:lvl7pPr marL="2971635" indent="-228587" fontAlgn="base">
              <a:spcBef>
                <a:spcPct val="0"/>
              </a:spcBef>
              <a:spcAft>
                <a:spcPct val="0"/>
              </a:spcAft>
              <a:defRPr>
                <a:solidFill>
                  <a:schemeClr val="tx1"/>
                </a:solidFill>
                <a:latin typeface="Constantia" pitchFamily="18" charset="0"/>
              </a:defRPr>
            </a:lvl7pPr>
            <a:lvl8pPr marL="3428810" indent="-228587" fontAlgn="base">
              <a:spcBef>
                <a:spcPct val="0"/>
              </a:spcBef>
              <a:spcAft>
                <a:spcPct val="0"/>
              </a:spcAft>
              <a:defRPr>
                <a:solidFill>
                  <a:schemeClr val="tx1"/>
                </a:solidFill>
                <a:latin typeface="Constantia" pitchFamily="18" charset="0"/>
              </a:defRPr>
            </a:lvl8pPr>
            <a:lvl9pPr marL="3885985" indent="-228587"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fld id="{80506A3A-CDB6-4481-8D2C-F94196CDA6F7}" type="slidenum">
              <a:rPr lang="en-IN" smtClean="0">
                <a:latin typeface="Calibri" pitchFamily="34" charset="0"/>
              </a:rPr>
              <a:pPr fontAlgn="base">
                <a:spcBef>
                  <a:spcPct val="0"/>
                </a:spcBef>
                <a:spcAft>
                  <a:spcPct val="0"/>
                </a:spcAft>
                <a:defRPr/>
              </a:pPr>
              <a:t>75</a:t>
            </a:fld>
            <a:endParaRPr lang="en-IN" smtClean="0">
              <a:latin typeface="Calibri" pitchFamily="34" charset="0"/>
            </a:endParaRPr>
          </a:p>
        </p:txBody>
      </p:sp>
    </p:spTree>
    <p:extLst>
      <p:ext uri="{BB962C8B-B14F-4D97-AF65-F5344CB8AC3E}">
        <p14:creationId xmlns:p14="http://schemas.microsoft.com/office/powerpoint/2010/main" xmlns="" val="2029740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7/27/2022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7/27/2022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7/27/2022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7/27/2022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rule%2010%20and%2020FINANCE_22393.pdf"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rule%2010%20and%2020FINANCE_22393.pdf"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hyperlink" Target="31243%20DT%2010.11.14%20LTC.pdf" TargetMode="External"/><Relationship Id="rId2" Type="http://schemas.openxmlformats.org/officeDocument/2006/relationships/hyperlink" Target="TA%20and%20LTC%20CIRCULARS/Leave%20_Travel_Concession%2016.6.1994.pdf" TargetMode="External"/><Relationship Id="rId1" Type="http://schemas.openxmlformats.org/officeDocument/2006/relationships/slideLayout" Target="../slideLayouts/slideLayout2.xml"/><Relationship Id="rId5" Type="http://schemas.openxmlformats.org/officeDocument/2006/relationships/hyperlink" Target="TRAINING%20ON%2029.10.19/TA%20and%20LTC/17704,24.4.2006%20Restoration%20of%20LTC..pdf" TargetMode="External"/><Relationship Id="rId4" Type="http://schemas.openxmlformats.org/officeDocument/2006/relationships/hyperlink" Target="TA%20and%20LTC/17704,24.4.2006%20Restoration%20of%20LTC..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TA%20and%20LTC%20CIRCULARS/Leave%20_Travel_Concession%2016.6.1994.pdf"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7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Operational%20Guidelines%20for%20implementation%20of%20NPS%20for%20SABs%20(2).pdf"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hyperlink" Target="GPF%20Circular/17673%20DT%205.6.17%20GPF%20LIBERALISATION..pdf" TargetMode="Externa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hyperlink" Target="GPF%20Circular/40072%20dt%2025.10.88%20gpf.pdf" TargetMode="Externa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hyperlink" Target="GPF%20Circular/62174%20dt%2028.12.09%20on%20gpf.pdf" TargetMode="Externa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hyperlink" Target="GPF%20Circular/44451%2017%209%202005%20NPS.pdf" TargetMode="External"/><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hyperlink" Target="CIC_OIFD_02_03%204481%20%20%20%2027.1.2003..pdf"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2011-12-COMPILATION%20OF%20CIRCULARS%20%204939%20dt%2013.2.12.pdf"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dictionary.cambridge.org/dictionary/english/proof" TargetMode="External"/><Relationship Id="rId3" Type="http://schemas.openxmlformats.org/officeDocument/2006/relationships/hyperlink" Target="https://dictionary.cambridge.org/dictionary/english/experience" TargetMode="External"/><Relationship Id="rId7" Type="http://schemas.openxmlformats.org/officeDocument/2006/relationships/hyperlink" Target="https://dictionary.cambridge.org/dictionary/english/activity" TargetMode="External"/><Relationship Id="rId2" Type="http://schemas.openxmlformats.org/officeDocument/2006/relationships/hyperlink" Target="https://dictionary.cambridge.org/dictionary/english/ability" TargetMode="External"/><Relationship Id="rId1" Type="http://schemas.openxmlformats.org/officeDocument/2006/relationships/slideLayout" Target="../slideLayouts/slideLayout7.xml"/><Relationship Id="rId6" Type="http://schemas.openxmlformats.org/officeDocument/2006/relationships/hyperlink" Target="https://dictionary.cambridge.org/dictionary/english/job" TargetMode="External"/><Relationship Id="rId5" Type="http://schemas.openxmlformats.org/officeDocument/2006/relationships/hyperlink" Target="https://dictionary.cambridge.org/dictionary/english/particular" TargetMode="External"/><Relationship Id="rId4" Type="http://schemas.openxmlformats.org/officeDocument/2006/relationships/hyperlink" Target="https://dictionary.cambridge.org/dictionary/english/suitabl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draft_msme_policy%202009.pdf"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TRAINING%20ON%2029.10.19/OGFR%20Circular/35243,30-11-17%20procurement%20of%20goods%20in%20Gem.pdf" TargetMode="External"/><Relationship Id="rId2" Type="http://schemas.openxmlformats.org/officeDocument/2006/relationships/hyperlink" Target="OGFR%20Circular/35243,30-11-17%20procurement%20of%20goods%20in%20Gem.pdf" TargetMode="External"/><Relationship Id="rId1" Type="http://schemas.openxmlformats.org/officeDocument/2006/relationships/slideLayout" Target="../slideLayouts/slideLayout2.xml"/><Relationship Id="rId5" Type="http://schemas.openxmlformats.org/officeDocument/2006/relationships/hyperlink" Target="../TRAINING%20ON%2029.10.19/OGFR%20Circular/7073,26.2.19%20drawl%20of%20AC%20bill%20for%20procurement%20of%20goods%20&amp;%20services..pdf" TargetMode="External"/><Relationship Id="rId4" Type="http://schemas.openxmlformats.org/officeDocument/2006/relationships/hyperlink" Target="OGFR%20Circular/7073,26.2.19%20drawl%20of%20AC%20bill%20for%20procurement%20of%20goods%20&amp;%20services..pdf"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OGFR%20Circular/5972,20.2.19%20procurement%20of%20Goods%20and%20services%20in%20Gem.pdf" TargetMode="External"/><Relationship Id="rId2" Type="http://schemas.openxmlformats.org/officeDocument/2006/relationships/hyperlink" Target="OGFR%20Circular/28899,22.8.19.procurement%20of%20goods%20in%20govt%20e-marketplace..pdf" TargetMode="External"/><Relationship Id="rId1" Type="http://schemas.openxmlformats.org/officeDocument/2006/relationships/slideLayout" Target="../slideLayouts/slideLayout2.xml"/><Relationship Id="rId4" Type="http://schemas.openxmlformats.org/officeDocument/2006/relationships/hyperlink" Target="OGFR%20Circular/28367,19.8.19%20payment%20to%20vend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OGFR%20Circular/20914.13.6.19%20E-AUCTION%20,E-sale,E-procurement..pdf" TargetMode="External"/><Relationship Id="rId2" Type="http://schemas.openxmlformats.org/officeDocument/2006/relationships/hyperlink" Target="OGFR%20Circular/28021,16.8.19%20Registration%20of%20goods%20or%20services%20on%20govt%20e-marketplace..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TA%20and%20LTC%20CIRCULARS/25485,17.5.2008%20admissibility%20of%20TA%20to%20contractual%20employees.pdf"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TRAINING%20ON%207.12.21/Finance%20ORSP%20Rules-2017.pdf" TargetMode="External"/><Relationship Id="rId2" Type="http://schemas.openxmlformats.org/officeDocument/2006/relationships/hyperlink" Target="TA%20and%20LTC/16638,2.4.11%20GRADES%20OF%20GOVT%20SERVANT..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TA%20and%20LTC%20CIRCULARS/37283,2.9.2006%20PTA.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29540%20dt%2017.8.12.pdf" TargetMode="External"/><Relationship Id="rId2" Type="http://schemas.openxmlformats.org/officeDocument/2006/relationships/hyperlink" Target="1799%20batta%20money.pdf" TargetMode="External"/><Relationship Id="rId1" Type="http://schemas.openxmlformats.org/officeDocument/2006/relationships/slideLayout" Target="../slideLayouts/slideLayout2.xml"/><Relationship Id="rId4" Type="http://schemas.openxmlformats.org/officeDocument/2006/relationships/hyperlink" Target="27565%20dt%2027.7.12.pd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TA%20and%20LTC%20CIRCULARS/16638,2.4.11%20GRADES%20OF%20GOVT%20SERVANT..pdf"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TA%20and%20LTC%20CIRCULARS/696...7-1.12%20TA%20Entitlement%20of%20judiciary%20officers.pdf"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76600"/>
            <a:ext cx="6400800" cy="1066800"/>
          </a:xfrm>
          <a:ln w="28575">
            <a:solidFill>
              <a:srgbClr val="7030A0"/>
            </a:solidFill>
          </a:ln>
        </p:spPr>
        <p:txBody>
          <a:bodyPr anchor="ctr">
            <a:normAutofit/>
          </a:bodyPr>
          <a:lstStyle/>
          <a:p>
            <a:r>
              <a:rPr lang="en-IN" sz="2000" i="1" dirty="0" err="1" smtClean="0">
                <a:solidFill>
                  <a:schemeClr val="accent1">
                    <a:lumMod val="50000"/>
                  </a:schemeClr>
                </a:solidFill>
              </a:rPr>
              <a:t>Prasanta</a:t>
            </a:r>
            <a:r>
              <a:rPr lang="en-IN" sz="2000" i="1" dirty="0" smtClean="0">
                <a:solidFill>
                  <a:schemeClr val="accent1">
                    <a:lumMod val="50000"/>
                  </a:schemeClr>
                </a:solidFill>
              </a:rPr>
              <a:t> </a:t>
            </a:r>
            <a:r>
              <a:rPr lang="en-IN" sz="2000" i="1" dirty="0" err="1" smtClean="0">
                <a:solidFill>
                  <a:schemeClr val="accent1">
                    <a:lumMod val="50000"/>
                  </a:schemeClr>
                </a:solidFill>
              </a:rPr>
              <a:t>kumar</a:t>
            </a:r>
            <a:r>
              <a:rPr lang="en-IN" sz="2000" i="1" dirty="0" smtClean="0">
                <a:solidFill>
                  <a:schemeClr val="accent1">
                    <a:lumMod val="50000"/>
                  </a:schemeClr>
                </a:solidFill>
              </a:rPr>
              <a:t> </a:t>
            </a:r>
            <a:r>
              <a:rPr lang="en-IN" sz="2000" i="1" dirty="0" err="1" smtClean="0">
                <a:solidFill>
                  <a:schemeClr val="accent1">
                    <a:lumMod val="50000"/>
                  </a:schemeClr>
                </a:solidFill>
              </a:rPr>
              <a:t>mishra</a:t>
            </a:r>
            <a:endParaRPr lang="en-IN" sz="2000" i="1" dirty="0" smtClean="0">
              <a:solidFill>
                <a:schemeClr val="accent1">
                  <a:lumMod val="50000"/>
                </a:schemeClr>
              </a:solidFill>
            </a:endParaRPr>
          </a:p>
          <a:p>
            <a:r>
              <a:rPr lang="en-IN" sz="2000" i="1" smtClean="0">
                <a:solidFill>
                  <a:schemeClr val="accent1">
                    <a:lumMod val="50000"/>
                  </a:schemeClr>
                </a:solidFill>
              </a:rPr>
              <a:t>JT</a:t>
            </a:r>
            <a:r>
              <a:rPr lang="en-IN" sz="2000" i="1" smtClean="0">
                <a:solidFill>
                  <a:schemeClr val="accent1">
                    <a:lumMod val="50000"/>
                  </a:schemeClr>
                </a:solidFill>
              </a:rPr>
              <a:t>. </a:t>
            </a:r>
            <a:r>
              <a:rPr lang="en-IN" sz="2000" i="1" dirty="0" smtClean="0">
                <a:solidFill>
                  <a:schemeClr val="accent1">
                    <a:lumMod val="50000"/>
                  </a:schemeClr>
                </a:solidFill>
              </a:rPr>
              <a:t>Secretary (Finance DEPT.)</a:t>
            </a:r>
          </a:p>
        </p:txBody>
      </p:sp>
      <p:sp>
        <p:nvSpPr>
          <p:cNvPr id="2" name="Title 1"/>
          <p:cNvSpPr>
            <a:spLocks noGrp="1"/>
          </p:cNvSpPr>
          <p:nvPr>
            <p:ph type="ctrTitle"/>
          </p:nvPr>
        </p:nvSpPr>
        <p:spPr>
          <a:xfrm>
            <a:off x="685800" y="228600"/>
            <a:ext cx="7772400" cy="1905000"/>
          </a:xfrm>
        </p:spPr>
        <p:txBody>
          <a:bodyPr anchor="ctr">
            <a:noAutofit/>
          </a:bodyPr>
          <a:lstStyle/>
          <a:p>
            <a:r>
              <a:rPr lang="en-IN" sz="4400" dirty="0" smtClean="0">
                <a:solidFill>
                  <a:srgbClr val="00B050"/>
                </a:solidFill>
              </a:rPr>
              <a:t>Basic Financial Rules &amp; Regulations ,T.A,L.T.C,GPF &amp; Pension Rules</a:t>
            </a:r>
            <a:endParaRPr lang="en-IN"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chor="ctr">
            <a:noAutofit/>
          </a:bodyPr>
          <a:lstStyle/>
          <a:p>
            <a:pPr algn="l"/>
            <a:r>
              <a:rPr lang="en-US" sz="2400" b="1" dirty="0" smtClean="0">
                <a:solidFill>
                  <a:srgbClr val="FF0000"/>
                </a:solidFill>
                <a:cs typeface="Times New Roman" pitchFamily="18" charset="0"/>
              </a:rPr>
              <a:t>(v) Fully Vouched Contingencies &amp;  </a:t>
            </a:r>
            <a:br>
              <a:rPr lang="en-US" sz="2400" b="1" dirty="0" smtClean="0">
                <a:solidFill>
                  <a:srgbClr val="FF0000"/>
                </a:solidFill>
                <a:cs typeface="Times New Roman" pitchFamily="18" charset="0"/>
              </a:rPr>
            </a:br>
            <a:r>
              <a:rPr lang="en-US" sz="2400" b="1" dirty="0" smtClean="0">
                <a:solidFill>
                  <a:srgbClr val="FF0000"/>
                </a:solidFill>
                <a:cs typeface="Times New Roman" pitchFamily="18" charset="0"/>
              </a:rPr>
              <a:t>(vi) Staff Paid from Contingency</a:t>
            </a:r>
            <a:endParaRPr lang="en-IN" sz="2400" dirty="0">
              <a:solidFill>
                <a:srgbClr val="FF0000"/>
              </a:solidFill>
            </a:endParaRPr>
          </a:p>
        </p:txBody>
      </p:sp>
      <p:sp>
        <p:nvSpPr>
          <p:cNvPr id="3" name="Content Placeholder 2"/>
          <p:cNvSpPr>
            <a:spLocks noGrp="1"/>
          </p:cNvSpPr>
          <p:nvPr>
            <p:ph sz="quarter" idx="1"/>
          </p:nvPr>
        </p:nvSpPr>
        <p:spPr/>
        <p:txBody>
          <a:bodyPr>
            <a:normAutofit fontScale="77500" lnSpcReduction="20000"/>
          </a:bodyPr>
          <a:lstStyle/>
          <a:p>
            <a:pPr algn="just"/>
            <a:r>
              <a:rPr lang="en-US" b="1" u="sng" dirty="0" smtClean="0">
                <a:cs typeface="Times New Roman" pitchFamily="18" charset="0"/>
              </a:rPr>
              <a:t>Fully vouched contingencies </a:t>
            </a:r>
            <a:r>
              <a:rPr lang="en-US" b="1" dirty="0" smtClean="0">
                <a:cs typeface="Times New Roman" pitchFamily="18" charset="0"/>
              </a:rPr>
              <a:t>- </a:t>
            </a:r>
            <a:r>
              <a:rPr lang="en-US" dirty="0" smtClean="0">
                <a:cs typeface="Times New Roman" pitchFamily="18" charset="0"/>
              </a:rPr>
              <a:t>to</a:t>
            </a:r>
            <a:r>
              <a:rPr lang="en-US" b="1" dirty="0" smtClean="0">
                <a:cs typeface="Times New Roman" pitchFamily="18" charset="0"/>
              </a:rPr>
              <a:t> </a:t>
            </a:r>
            <a:r>
              <a:rPr lang="en-US" dirty="0" smtClean="0">
                <a:cs typeface="Times New Roman" pitchFamily="18" charset="0"/>
              </a:rPr>
              <a:t>comprise contingent charges, which require neither special sanction nor countersignature, but may be </a:t>
            </a:r>
            <a:r>
              <a:rPr lang="en-US" dirty="0" smtClean="0">
                <a:solidFill>
                  <a:schemeClr val="accent6">
                    <a:lumMod val="50000"/>
                  </a:schemeClr>
                </a:solidFill>
                <a:cs typeface="Times New Roman" pitchFamily="18" charset="0"/>
              </a:rPr>
              <a:t>incurred by the Head of Office on his own authority subject to the necessity of accounting for them. </a:t>
            </a:r>
            <a:r>
              <a:rPr lang="en-US" dirty="0" smtClean="0">
                <a:cs typeface="Times New Roman" pitchFamily="18" charset="0"/>
              </a:rPr>
              <a:t>These may be passed on fully vouched bills without counter-signature.</a:t>
            </a:r>
          </a:p>
          <a:p>
            <a:pPr algn="just"/>
            <a:r>
              <a:rPr lang="en-US" b="1" u="sng" dirty="0" smtClean="0">
                <a:cs typeface="Times New Roman" pitchFamily="18" charset="0"/>
              </a:rPr>
              <a:t>Staff Paid from Contingency </a:t>
            </a:r>
            <a:r>
              <a:rPr lang="en-US" b="1" dirty="0" smtClean="0">
                <a:cs typeface="Times New Roman" pitchFamily="18" charset="0"/>
              </a:rPr>
              <a:t>:- </a:t>
            </a:r>
            <a:r>
              <a:rPr lang="en-US" dirty="0" smtClean="0"/>
              <a:t>Where the pay of inferior servants in the service of the Government who are </a:t>
            </a:r>
            <a:r>
              <a:rPr lang="en-US" dirty="0" smtClean="0">
                <a:solidFill>
                  <a:srgbClr val="7030A0"/>
                </a:solidFill>
              </a:rPr>
              <a:t>not eligible for pension </a:t>
            </a:r>
            <a:r>
              <a:rPr lang="en-US" dirty="0" smtClean="0"/>
              <a:t>may be treated as </a:t>
            </a:r>
            <a:r>
              <a:rPr lang="en-US" dirty="0" smtClean="0">
                <a:solidFill>
                  <a:srgbClr val="7030A0"/>
                </a:solidFill>
              </a:rPr>
              <a:t>contingent expenditure</a:t>
            </a:r>
          </a:p>
          <a:p>
            <a:pPr algn="just"/>
            <a:r>
              <a:rPr lang="en-US" dirty="0" smtClean="0"/>
              <a:t>Coolies  engaged on manual </a:t>
            </a:r>
            <a:r>
              <a:rPr lang="en-US" dirty="0" err="1" smtClean="0"/>
              <a:t>labour</a:t>
            </a:r>
            <a:r>
              <a:rPr lang="en-US" dirty="0" smtClean="0"/>
              <a:t> paid daily or monthly wages</a:t>
            </a:r>
          </a:p>
          <a:p>
            <a:pPr algn="just"/>
            <a:r>
              <a:rPr lang="en-US" dirty="0" smtClean="0"/>
              <a:t>Sweepers, grass-cutter, </a:t>
            </a:r>
            <a:r>
              <a:rPr lang="en-US" dirty="0" err="1" smtClean="0"/>
              <a:t>khalasi</a:t>
            </a:r>
            <a:r>
              <a:rPr lang="en-US" dirty="0" smtClean="0"/>
              <a:t>, carpenters, ploughmen, cooks, dhobis, </a:t>
            </a:r>
            <a:r>
              <a:rPr lang="en-US" dirty="0" err="1" smtClean="0"/>
              <a:t>malis</a:t>
            </a:r>
            <a:r>
              <a:rPr lang="en-US" dirty="0" smtClean="0"/>
              <a:t> etc</a:t>
            </a:r>
          </a:p>
          <a:p>
            <a:pPr algn="just"/>
            <a:r>
              <a:rPr lang="en-US" dirty="0" smtClean="0"/>
              <a:t>Any other servants at the discretion of the Heads of the Department.</a:t>
            </a:r>
          </a:p>
          <a:p>
            <a:pPr>
              <a:buNone/>
            </a:pPr>
            <a:endParaRPr lang="en-I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style>
          <a:lnRef idx="1">
            <a:schemeClr val="accent4"/>
          </a:lnRef>
          <a:fillRef idx="2">
            <a:schemeClr val="accent4"/>
          </a:fillRef>
          <a:effectRef idx="1">
            <a:schemeClr val="accent4"/>
          </a:effectRef>
          <a:fontRef idx="minor">
            <a:schemeClr val="dk1"/>
          </a:fontRef>
        </p:style>
        <p:txBody>
          <a:bodyPr/>
          <a:lstStyle/>
          <a:p>
            <a:r>
              <a:rPr lang="en-IN" sz="2800" b="1" u="sng" dirty="0" smtClean="0">
                <a:solidFill>
                  <a:srgbClr val="FF0000"/>
                </a:solidFill>
              </a:rPr>
              <a:t>Reimbursement  of hotel accommodation</a:t>
            </a:r>
            <a:r>
              <a:rPr lang="en-IN" sz="2800" b="1" dirty="0" smtClean="0">
                <a:solidFill>
                  <a:srgbClr val="FF0000"/>
                </a:solidFill>
              </a:rPr>
              <a:t>(outside the state)</a:t>
            </a:r>
          </a:p>
          <a:p>
            <a:pPr>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2985482278"/>
              </p:ext>
            </p:extLst>
          </p:nvPr>
        </p:nvGraphicFramePr>
        <p:xfrm>
          <a:off x="714348" y="1266038"/>
          <a:ext cx="7715304" cy="4851285"/>
        </p:xfrm>
        <a:graphic>
          <a:graphicData uri="http://schemas.openxmlformats.org/drawingml/2006/table">
            <a:tbl>
              <a:tblPr firstRow="1" bandRow="1">
                <a:tableStyleId>{5C22544A-7EE6-4342-B048-85BDC9FD1C3A}</a:tableStyleId>
              </a:tblPr>
              <a:tblGrid>
                <a:gridCol w="1285884"/>
                <a:gridCol w="4500594"/>
                <a:gridCol w="1928826"/>
              </a:tblGrid>
              <a:tr h="574772">
                <a:tc>
                  <a:txBody>
                    <a:bodyPr/>
                    <a:lstStyle/>
                    <a:p>
                      <a:pPr algn="ctr"/>
                      <a:r>
                        <a:rPr lang="en-IN" sz="2200" dirty="0" smtClean="0">
                          <a:solidFill>
                            <a:schemeClr val="tx1"/>
                          </a:solidFill>
                        </a:rPr>
                        <a:t>GRADE</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GRADE PAY in Rs </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RATE in Rs</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88323">
                <a:tc>
                  <a:txBody>
                    <a:bodyPr/>
                    <a:lstStyle/>
                    <a:p>
                      <a:pPr algn="ctr"/>
                      <a:r>
                        <a:rPr lang="en-IN" sz="2200" dirty="0" smtClean="0">
                          <a:solidFill>
                            <a:schemeClr val="tx1"/>
                          </a:solidFill>
                        </a:rPr>
                        <a:t>1ST</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8800/- &amp; above and those in HAG+ &amp; above</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Up to 4000/-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4772">
                <a:tc>
                  <a:txBody>
                    <a:bodyPr/>
                    <a:lstStyle/>
                    <a:p>
                      <a:pPr algn="ctr"/>
                      <a:endParaRPr lang="en-IN"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7600/- &amp; above but below 8800/-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Up to 3000/-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88323">
                <a:tc>
                  <a:txBody>
                    <a:bodyPr/>
                    <a:lstStyle/>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chemeClr val="tx1"/>
                          </a:solidFill>
                        </a:rPr>
                        <a:t>5400/- &amp; above but below 7600/-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Up to 1500/-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88323">
                <a:tc>
                  <a:txBody>
                    <a:bodyPr/>
                    <a:lstStyle/>
                    <a:p>
                      <a:pPr algn="ctr"/>
                      <a:r>
                        <a:rPr lang="en-IN" sz="2200" dirty="0" smtClean="0">
                          <a:solidFill>
                            <a:schemeClr val="tx1"/>
                          </a:solidFill>
                        </a:rPr>
                        <a:t>2</a:t>
                      </a:r>
                      <a:r>
                        <a:rPr lang="en-IN" sz="2200" baseline="30000" dirty="0" smtClean="0">
                          <a:solidFill>
                            <a:schemeClr val="tx1"/>
                          </a:solidFill>
                        </a:rPr>
                        <a:t>nd</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chemeClr val="tx1"/>
                          </a:solidFill>
                        </a:rPr>
                        <a:t>2800/- &amp; above but below 5400/-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Up to 750/-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6240">
                <a:tc>
                  <a:txBody>
                    <a:bodyPr/>
                    <a:lstStyle/>
                    <a:p>
                      <a:pPr algn="ctr"/>
                      <a:r>
                        <a:rPr lang="en-IN" sz="2200" dirty="0" smtClean="0">
                          <a:solidFill>
                            <a:schemeClr val="tx1"/>
                          </a:solidFill>
                        </a:rPr>
                        <a:t>3</a:t>
                      </a:r>
                      <a:r>
                        <a:rPr lang="en-IN" sz="2200" baseline="30000" dirty="0" smtClean="0">
                          <a:solidFill>
                            <a:schemeClr val="tx1"/>
                          </a:solidFill>
                        </a:rPr>
                        <a:t>rd</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chemeClr val="tx1"/>
                          </a:solidFill>
                        </a:rPr>
                        <a:t>1650/- &amp; above but below 2800/-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Up to 500/-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4772">
                <a:tc>
                  <a:txBody>
                    <a:bodyPr/>
                    <a:lstStyle/>
                    <a:p>
                      <a:pPr algn="ctr"/>
                      <a:r>
                        <a:rPr lang="en-IN" sz="2200" dirty="0" smtClean="0">
                          <a:solidFill>
                            <a:schemeClr val="tx1"/>
                          </a:solidFill>
                        </a:rPr>
                        <a:t>4th</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Below 1650/-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Up to 300/-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33019886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629400"/>
          </a:xfrm>
        </p:spPr>
        <p:style>
          <a:lnRef idx="1">
            <a:schemeClr val="accent3"/>
          </a:lnRef>
          <a:fillRef idx="2">
            <a:schemeClr val="accent3"/>
          </a:fillRef>
          <a:effectRef idx="1">
            <a:schemeClr val="accent3"/>
          </a:effectRef>
          <a:fontRef idx="minor">
            <a:schemeClr val="dk1"/>
          </a:fontRef>
        </p:style>
        <p:txBody>
          <a:bodyPr>
            <a:normAutofit/>
          </a:bodyPr>
          <a:lstStyle/>
          <a:p>
            <a:r>
              <a:rPr lang="en-IN" sz="4000" b="1" dirty="0" smtClean="0">
                <a:solidFill>
                  <a:srgbClr val="FF0000"/>
                </a:solidFill>
              </a:rPr>
              <a:t>Graduated rate of D.A.</a:t>
            </a:r>
          </a:p>
          <a:p>
            <a:pPr algn="just">
              <a:buNone/>
            </a:pPr>
            <a:r>
              <a:rPr lang="en-IN" sz="4000" dirty="0" smtClean="0"/>
              <a:t>   For journey on tour by means of Govt. Vehicle/ air/ train/ bus, daily allowance shall be allowed at this graduated rate.</a:t>
            </a:r>
          </a:p>
          <a:p>
            <a:pPr algn="just">
              <a:buNone/>
            </a:pPr>
            <a:endParaRPr lang="en-IN" sz="4000" dirty="0"/>
          </a:p>
        </p:txBody>
      </p:sp>
      <p:graphicFrame>
        <p:nvGraphicFramePr>
          <p:cNvPr id="4" name="Table 3"/>
          <p:cNvGraphicFramePr>
            <a:graphicFrameLocks noGrp="1"/>
          </p:cNvGraphicFramePr>
          <p:nvPr/>
        </p:nvGraphicFramePr>
        <p:xfrm>
          <a:off x="714348" y="3786190"/>
          <a:ext cx="7643866" cy="3004665"/>
        </p:xfrm>
        <a:graphic>
          <a:graphicData uri="http://schemas.openxmlformats.org/drawingml/2006/table">
            <a:tbl>
              <a:tblPr firstRow="1" bandRow="1">
                <a:tableStyleId>{5C22544A-7EE6-4342-B048-85BDC9FD1C3A}</a:tableStyleId>
              </a:tblPr>
              <a:tblGrid>
                <a:gridCol w="5245790"/>
                <a:gridCol w="2398076"/>
              </a:tblGrid>
              <a:tr h="535785">
                <a:tc>
                  <a:txBody>
                    <a:bodyPr/>
                    <a:lstStyle/>
                    <a:p>
                      <a:r>
                        <a:rPr lang="en-IN" sz="2400" b="1" dirty="0" smtClean="0">
                          <a:solidFill>
                            <a:schemeClr val="tx1"/>
                          </a:solidFill>
                        </a:rPr>
                        <a:t>Period of absence from headquarters</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1" dirty="0" smtClean="0">
                          <a:solidFill>
                            <a:schemeClr val="tx1"/>
                          </a:solidFill>
                        </a:rPr>
                        <a:t>D.A admissible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5785">
                <a:tc>
                  <a:txBody>
                    <a:bodyPr/>
                    <a:lstStyle/>
                    <a:p>
                      <a:pPr algn="ctr"/>
                      <a:r>
                        <a:rPr lang="en-IN" sz="2400" b="0" dirty="0" smtClean="0">
                          <a:solidFill>
                            <a:schemeClr val="tx1"/>
                          </a:solidFill>
                        </a:rPr>
                        <a:t>Less than 6 hours</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0" dirty="0" smtClean="0">
                          <a:solidFill>
                            <a:schemeClr val="tx1"/>
                          </a:solidFill>
                        </a:rPr>
                        <a:t>30%</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5785">
                <a:tc>
                  <a:txBody>
                    <a:bodyPr/>
                    <a:lstStyle/>
                    <a:p>
                      <a:pPr algn="ctr"/>
                      <a:r>
                        <a:rPr lang="en-IN" sz="2400" b="0" dirty="0" smtClean="0">
                          <a:solidFill>
                            <a:schemeClr val="tx1"/>
                          </a:solidFill>
                        </a:rPr>
                        <a:t>Less than 12 hours but exceeding 6 hours</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0" dirty="0" smtClean="0">
                          <a:solidFill>
                            <a:schemeClr val="tx1"/>
                          </a:solidFill>
                        </a:rPr>
                        <a:t>60%</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35785">
                <a:tc>
                  <a:txBody>
                    <a:bodyPr/>
                    <a:lstStyle/>
                    <a:p>
                      <a:pPr algn="ctr"/>
                      <a:r>
                        <a:rPr lang="en-IN" sz="2400" b="0" dirty="0" smtClean="0">
                          <a:solidFill>
                            <a:schemeClr val="tx1"/>
                          </a:solidFill>
                        </a:rPr>
                        <a:t>More than 12 hours &amp; less than 24 hours</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0" dirty="0" smtClean="0">
                          <a:solidFill>
                            <a:schemeClr val="tx1"/>
                          </a:solidFill>
                        </a:rPr>
                        <a:t>100%</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37390535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91310"/>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IN" dirty="0" smtClean="0"/>
              <a:t>Any absence from headquarters which do not exceed 24 hours, shall be treated as absence within one day </a:t>
            </a:r>
            <a:r>
              <a:rPr lang="en-IN" dirty="0" smtClean="0">
                <a:solidFill>
                  <a:srgbClr val="C00000"/>
                </a:solidFill>
                <a:latin typeface="AR CENA" pitchFamily="2" charset="0"/>
              </a:rPr>
              <a:t>(at whatever hour the absence begins or ends when the same falls in 2 calendar days)</a:t>
            </a:r>
          </a:p>
          <a:p>
            <a:pPr algn="just"/>
            <a:r>
              <a:rPr lang="en-IN" dirty="0" smtClean="0">
                <a:solidFill>
                  <a:schemeClr val="tx1"/>
                </a:solidFill>
                <a:latin typeface="+mj-lt"/>
              </a:rPr>
              <a:t>D.A. Will be calculated on the basis of graduated rates according to the period of absence from the headquarters.</a:t>
            </a:r>
            <a:r>
              <a:rPr lang="en-IN" dirty="0" smtClean="0"/>
              <a:t> </a:t>
            </a:r>
          </a:p>
          <a:p>
            <a:pPr algn="just"/>
            <a:r>
              <a:rPr lang="en-IN" dirty="0" smtClean="0"/>
              <a:t>When any absence from headquarters exceeds 24 hours, D.A. will be calculated on the number of calendar days </a:t>
            </a:r>
            <a:r>
              <a:rPr lang="en-IN" dirty="0" err="1" smtClean="0"/>
              <a:t>i.e</a:t>
            </a:r>
            <a:r>
              <a:rPr lang="en-IN" dirty="0" smtClean="0"/>
              <a:t> beginning &amp; ending at midnight.</a:t>
            </a:r>
            <a:endParaRPr lang="en-IN" dirty="0" smtClean="0">
              <a:solidFill>
                <a:schemeClr val="tx1"/>
              </a:solidFill>
              <a:latin typeface="+mj-lt"/>
            </a:endParaRPr>
          </a:p>
        </p:txBody>
      </p:sp>
    </p:spTree>
    <p:extLst>
      <p:ext uri="{BB962C8B-B14F-4D97-AF65-F5344CB8AC3E}">
        <p14:creationId xmlns:p14="http://schemas.microsoft.com/office/powerpoint/2010/main" xmlns="" val="4671147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style>
          <a:lnRef idx="1">
            <a:schemeClr val="accent5"/>
          </a:lnRef>
          <a:fillRef idx="2">
            <a:schemeClr val="accent5"/>
          </a:fillRef>
          <a:effectRef idx="1">
            <a:schemeClr val="accent5"/>
          </a:effectRef>
          <a:fontRef idx="minor">
            <a:schemeClr val="dk1"/>
          </a:fontRef>
        </p:style>
        <p:txBody>
          <a:bodyPr/>
          <a:lstStyle/>
          <a:p>
            <a:r>
              <a:rPr lang="en-IN" dirty="0" smtClean="0"/>
              <a:t>Daily allowance is not drawn during casual leave &amp; training.</a:t>
            </a:r>
          </a:p>
          <a:p>
            <a:r>
              <a:rPr lang="en-IN" dirty="0" smtClean="0"/>
              <a:t>Daily allowance is drawn during a halt on tour or on a holiday during tour.</a:t>
            </a:r>
          </a:p>
          <a:p>
            <a:pPr lvl="1" algn="just">
              <a:buFont typeface="Wingdings" pitchFamily="2" charset="2"/>
              <a:buChar char="Ø"/>
            </a:pPr>
            <a:r>
              <a:rPr lang="en-IN" sz="2800" i="1" dirty="0" smtClean="0">
                <a:solidFill>
                  <a:srgbClr val="FF0000"/>
                </a:solidFill>
              </a:rPr>
              <a:t>Daily allowance is not drawn for continuous halt of more than 10 days at one place.</a:t>
            </a:r>
          </a:p>
          <a:p>
            <a:pPr lvl="1" algn="just">
              <a:buFont typeface="Wingdings" pitchFamily="2" charset="2"/>
              <a:buChar char="Ø"/>
            </a:pPr>
            <a:r>
              <a:rPr lang="en-IN" sz="2800" i="1" dirty="0" smtClean="0">
                <a:solidFill>
                  <a:schemeClr val="accent6">
                    <a:lumMod val="50000"/>
                  </a:schemeClr>
                </a:solidFill>
              </a:rPr>
              <a:t>Competent authority may grant such D.A. with satisfaction that prolonged halt was </a:t>
            </a:r>
            <a:r>
              <a:rPr lang="en-IN" sz="2800" i="1" dirty="0" smtClean="0">
                <a:solidFill>
                  <a:srgbClr val="FF0000"/>
                </a:solidFill>
              </a:rPr>
              <a:t>necessary in interest of public service.</a:t>
            </a:r>
          </a:p>
          <a:p>
            <a:pPr lvl="1" algn="just">
              <a:buFont typeface="Wingdings" pitchFamily="2" charset="2"/>
              <a:buChar char="Ø"/>
            </a:pPr>
            <a:r>
              <a:rPr lang="en-IN" sz="2800" i="1" dirty="0" smtClean="0">
                <a:solidFill>
                  <a:schemeClr val="accent6">
                    <a:lumMod val="50000"/>
                  </a:schemeClr>
                </a:solidFill>
              </a:rPr>
              <a:t> full rate of DA for first 30 days. Thereafter half of the DA rate.</a:t>
            </a:r>
            <a:endParaRPr lang="en-IN" sz="2800" i="1" dirty="0">
              <a:solidFill>
                <a:schemeClr val="accent6">
                  <a:lumMod val="50000"/>
                </a:schemeClr>
              </a:solidFill>
            </a:endParaRPr>
          </a:p>
        </p:txBody>
      </p:sp>
    </p:spTree>
    <p:extLst>
      <p:ext uri="{BB962C8B-B14F-4D97-AF65-F5344CB8AC3E}">
        <p14:creationId xmlns:p14="http://schemas.microsoft.com/office/powerpoint/2010/main" xmlns="" val="27832286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98755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b="1" dirty="0" smtClean="0">
                <a:solidFill>
                  <a:srgbClr val="FF0000"/>
                </a:solidFill>
              </a:rPr>
              <a:t>ACTUAL TRAVELLING EXPENCES</a:t>
            </a:r>
            <a:br>
              <a:rPr lang="en-IN" b="1" dirty="0" smtClean="0">
                <a:solidFill>
                  <a:srgbClr val="FF0000"/>
                </a:solidFill>
              </a:rPr>
            </a:br>
            <a:r>
              <a:rPr lang="en-IN" b="1" dirty="0" smtClean="0">
                <a:solidFill>
                  <a:srgbClr val="FF0000"/>
                </a:solidFill>
              </a:rPr>
              <a:t>RULE 67 </a:t>
            </a:r>
            <a:endParaRPr lang="en-IN" dirty="0">
              <a:solidFill>
                <a:srgbClr val="FF0000"/>
              </a:solidFill>
            </a:endParaRPr>
          </a:p>
        </p:txBody>
      </p:sp>
      <p:sp>
        <p:nvSpPr>
          <p:cNvPr id="3" name="Content Placeholder 2"/>
          <p:cNvSpPr>
            <a:spLocks noGrp="1"/>
          </p:cNvSpPr>
          <p:nvPr>
            <p:ph idx="1"/>
          </p:nvPr>
        </p:nvSpPr>
        <p:spPr>
          <a:xfrm>
            <a:off x="457200" y="1600200"/>
            <a:ext cx="8229600" cy="5043510"/>
          </a:xfrm>
        </p:spPr>
        <p:style>
          <a:lnRef idx="1">
            <a:schemeClr val="accent6"/>
          </a:lnRef>
          <a:fillRef idx="2">
            <a:schemeClr val="accent6"/>
          </a:fillRef>
          <a:effectRef idx="1">
            <a:schemeClr val="accent6"/>
          </a:effectRef>
          <a:fontRef idx="minor">
            <a:schemeClr val="dk1"/>
          </a:fontRef>
        </p:style>
        <p:txBody>
          <a:bodyPr>
            <a:normAutofit/>
          </a:bodyPr>
          <a:lstStyle/>
          <a:p>
            <a:r>
              <a:rPr lang="en-IN" dirty="0" smtClean="0"/>
              <a:t>Actual cost of transporting of Govt. Servant. +</a:t>
            </a:r>
          </a:p>
          <a:p>
            <a:r>
              <a:rPr lang="en-IN" dirty="0" smtClean="0"/>
              <a:t>Of his servants +</a:t>
            </a:r>
          </a:p>
          <a:p>
            <a:r>
              <a:rPr lang="en-IN" dirty="0" smtClean="0"/>
              <a:t>Of personal luggage +</a:t>
            </a:r>
          </a:p>
          <a:p>
            <a:r>
              <a:rPr lang="en-IN" dirty="0" smtClean="0"/>
              <a:t>Charges of ferry +</a:t>
            </a:r>
          </a:p>
          <a:p>
            <a:r>
              <a:rPr lang="en-IN" dirty="0" smtClean="0"/>
              <a:t>Carriage of camp equipments </a:t>
            </a:r>
          </a:p>
          <a:p>
            <a:pPr>
              <a:buNone/>
            </a:pPr>
            <a:r>
              <a:rPr lang="en-IN" sz="3600" b="1" dirty="0" smtClean="0"/>
              <a:t>Not includes</a:t>
            </a:r>
          </a:p>
          <a:p>
            <a:pPr>
              <a:buFont typeface="Wingdings" pitchFamily="2" charset="2"/>
              <a:buChar char="§"/>
            </a:pPr>
            <a:r>
              <a:rPr lang="en-IN" sz="3600" b="1" dirty="0" smtClean="0"/>
              <a:t> </a:t>
            </a:r>
            <a:r>
              <a:rPr lang="en-IN" dirty="0" smtClean="0"/>
              <a:t>charges for hotel, bungalow, refreshment, incidental losses, employment of additional servants.</a:t>
            </a:r>
            <a:endParaRPr lang="en-IN" dirty="0"/>
          </a:p>
        </p:txBody>
      </p:sp>
    </p:spTree>
    <p:extLst>
      <p:ext uri="{BB962C8B-B14F-4D97-AF65-F5344CB8AC3E}">
        <p14:creationId xmlns:p14="http://schemas.microsoft.com/office/powerpoint/2010/main" xmlns="" val="21015417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
        <p:nvSpPr>
          <p:cNvPr id="3" name="Content Placeholder 2"/>
          <p:cNvSpPr>
            <a:spLocks noGrp="1"/>
          </p:cNvSpPr>
          <p:nvPr>
            <p:ph idx="1"/>
          </p:nvPr>
        </p:nvSpPr>
        <p:spPr>
          <a:xfrm>
            <a:off x="457200" y="1357298"/>
            <a:ext cx="8229600" cy="4768865"/>
          </a:xfrm>
        </p:spPr>
        <p:style>
          <a:lnRef idx="1">
            <a:schemeClr val="accent3"/>
          </a:lnRef>
          <a:fillRef idx="2">
            <a:schemeClr val="accent3"/>
          </a:fillRef>
          <a:effectRef idx="1">
            <a:schemeClr val="accent3"/>
          </a:effectRef>
          <a:fontRef idx="minor">
            <a:schemeClr val="dk1"/>
          </a:fontRef>
        </p:style>
        <p:txBody>
          <a:bodyPr/>
          <a:lstStyle/>
          <a:p>
            <a:pPr algn="just"/>
            <a:r>
              <a:rPr lang="en-IN" dirty="0" smtClean="0"/>
              <a:t>When Govt. Servant </a:t>
            </a:r>
            <a:r>
              <a:rPr lang="en-IN" b="1" dirty="0" smtClean="0"/>
              <a:t>(lower than 1</a:t>
            </a:r>
            <a:r>
              <a:rPr lang="en-IN" b="1" baseline="30000" dirty="0" smtClean="0"/>
              <a:t>st</a:t>
            </a:r>
            <a:r>
              <a:rPr lang="en-IN" b="1" dirty="0" smtClean="0"/>
              <a:t> grade) </a:t>
            </a:r>
            <a:r>
              <a:rPr lang="en-IN" dirty="0" smtClean="0"/>
              <a:t>travels by special means of conveyance (by order of superior authority)</a:t>
            </a:r>
          </a:p>
          <a:p>
            <a:pPr>
              <a:buNone/>
            </a:pPr>
            <a:r>
              <a:rPr lang="en-IN" dirty="0" smtClean="0"/>
              <a:t>       </a:t>
            </a:r>
            <a:r>
              <a:rPr lang="en-IN" dirty="0" smtClean="0">
                <a:solidFill>
                  <a:srgbClr val="C00000"/>
                </a:solidFill>
              </a:rPr>
              <a:t>&amp; the cost exceeds the admissible TA</a:t>
            </a:r>
          </a:p>
          <a:p>
            <a:pPr>
              <a:buNone/>
            </a:pPr>
            <a:r>
              <a:rPr lang="en-IN" dirty="0" smtClean="0"/>
              <a:t>  </a:t>
            </a:r>
            <a:r>
              <a:rPr lang="en-IN" b="1" dirty="0" smtClean="0"/>
              <a:t>HE MAY DRAW ACTUAL COST OF TRAVELLING</a:t>
            </a:r>
          </a:p>
          <a:p>
            <a:pPr>
              <a:buFont typeface="Wingdings" pitchFamily="2" charset="2"/>
              <a:buChar char="v"/>
            </a:pPr>
            <a:r>
              <a:rPr lang="en-IN" dirty="0" smtClean="0"/>
              <a:t> TA bill to be certified by superior authority &amp; countersigned by the controlling authority.</a:t>
            </a:r>
          </a:p>
          <a:p>
            <a:pPr>
              <a:buNone/>
            </a:pPr>
            <a:r>
              <a:rPr lang="en-IN" b="1" dirty="0" smtClean="0">
                <a:solidFill>
                  <a:srgbClr val="FF0000"/>
                </a:solidFill>
              </a:rPr>
              <a:t>                                                       RULE 68</a:t>
            </a:r>
            <a:endParaRPr lang="en-IN" b="1" dirty="0">
              <a:solidFill>
                <a:srgbClr val="FF0000"/>
              </a:solidFill>
            </a:endParaRPr>
          </a:p>
        </p:txBody>
      </p:sp>
    </p:spTree>
    <p:extLst>
      <p:ext uri="{BB962C8B-B14F-4D97-AF65-F5344CB8AC3E}">
        <p14:creationId xmlns:p14="http://schemas.microsoft.com/office/powerpoint/2010/main" xmlns="" val="3780907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just"/>
            <a:r>
              <a:rPr lang="en-IN" sz="4400" dirty="0" smtClean="0"/>
              <a:t>Govt. May permit any Govt. Servant / a class of Govt. servants to draw actual cost of hiring a conveyance on journey for which no TA is admissible.</a:t>
            </a:r>
          </a:p>
          <a:p>
            <a:pPr algn="just">
              <a:buNone/>
            </a:pPr>
            <a:r>
              <a:rPr lang="en-IN" sz="4400" b="1" dirty="0" smtClean="0">
                <a:solidFill>
                  <a:srgbClr val="FF0000"/>
                </a:solidFill>
              </a:rPr>
              <a:t>                                               RULE 69</a:t>
            </a:r>
            <a:endParaRPr lang="en-IN" sz="4400" b="1" dirty="0">
              <a:solidFill>
                <a:srgbClr val="FF0000"/>
              </a:solidFill>
            </a:endParaRPr>
          </a:p>
        </p:txBody>
      </p:sp>
      <p:sp>
        <p:nvSpPr>
          <p:cNvPr id="4" name="Title 1"/>
          <p:cNvSpPr>
            <a:spLocks noGrp="1"/>
          </p:cNvSpPr>
          <p:nvPr>
            <p:ph type="title"/>
          </p:nvPr>
        </p:nvSpPr>
        <p:spPr>
          <a:xfrm>
            <a:off x="304800" y="152400"/>
            <a:ext cx="8534400" cy="758952"/>
          </a:xfrm>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31592584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IN" dirty="0" smtClean="0"/>
              <a:t>A Govt. Servant travelling on duty within 8 kilometres of headquarters</a:t>
            </a:r>
          </a:p>
          <a:p>
            <a:pPr algn="ctr">
              <a:buNone/>
            </a:pPr>
            <a:r>
              <a:rPr lang="en-IN" b="1" i="1" dirty="0" smtClean="0">
                <a:solidFill>
                  <a:srgbClr val="FF0000"/>
                </a:solidFill>
              </a:rPr>
              <a:t>THE ACTUAL AMOUNT</a:t>
            </a:r>
          </a:p>
          <a:p>
            <a:pPr algn="ctr">
              <a:buNone/>
            </a:pPr>
            <a:r>
              <a:rPr lang="en-IN" dirty="0" smtClean="0"/>
              <a:t>He spent on payment of </a:t>
            </a:r>
          </a:p>
          <a:p>
            <a:r>
              <a:rPr lang="en-IN" dirty="0" smtClean="0"/>
              <a:t>Ferry(</a:t>
            </a:r>
            <a:r>
              <a:rPr lang="en-IN" dirty="0"/>
              <a:t>vehicles and cargo, across a body of </a:t>
            </a:r>
            <a:r>
              <a:rPr lang="en-IN" dirty="0" smtClean="0"/>
              <a:t>water)</a:t>
            </a:r>
          </a:p>
          <a:p>
            <a:r>
              <a:rPr lang="en-IN" dirty="0" smtClean="0"/>
              <a:t>Railway fare.</a:t>
            </a:r>
          </a:p>
          <a:p>
            <a:r>
              <a:rPr lang="en-IN" dirty="0" smtClean="0"/>
              <a:t>Or fare on other public conveyance.</a:t>
            </a:r>
          </a:p>
          <a:p>
            <a:pPr>
              <a:buNone/>
            </a:pPr>
            <a:r>
              <a:rPr lang="en-IN" b="1" dirty="0" smtClean="0">
                <a:solidFill>
                  <a:srgbClr val="FF0000"/>
                </a:solidFill>
              </a:rPr>
              <a:t>                                                               RULE 70</a:t>
            </a:r>
          </a:p>
          <a:p>
            <a:pPr algn="ctr">
              <a:buNone/>
            </a:pPr>
            <a:endParaRPr lang="en-IN" b="1"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40260495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29196"/>
          </a:xfrm>
        </p:spPr>
        <p:style>
          <a:lnRef idx="1">
            <a:schemeClr val="accent4"/>
          </a:lnRef>
          <a:fillRef idx="2">
            <a:schemeClr val="accent4"/>
          </a:fillRef>
          <a:effectRef idx="1">
            <a:schemeClr val="accent4"/>
          </a:effectRef>
          <a:fontRef idx="minor">
            <a:schemeClr val="dk1"/>
          </a:fontRef>
        </p:style>
        <p:txBody>
          <a:bodyPr/>
          <a:lstStyle/>
          <a:p>
            <a:pPr algn="just"/>
            <a:r>
              <a:rPr lang="en-IN" sz="3600" dirty="0" smtClean="0"/>
              <a:t>A Govt. Servant may draw actual cost of </a:t>
            </a:r>
            <a:r>
              <a:rPr lang="en-IN" sz="3600" dirty="0" smtClean="0">
                <a:solidFill>
                  <a:srgbClr val="C00000"/>
                </a:solidFill>
              </a:rPr>
              <a:t>maintenance of camp equipments, during </a:t>
            </a:r>
          </a:p>
          <a:p>
            <a:pPr lvl="1">
              <a:buFont typeface="Wingdings" pitchFamily="2" charset="2"/>
              <a:buChar char="Ø"/>
            </a:pPr>
            <a:r>
              <a:rPr lang="en-IN" sz="3600" dirty="0" smtClean="0"/>
              <a:t>Halt at headquarters</a:t>
            </a:r>
          </a:p>
          <a:p>
            <a:pPr lvl="1">
              <a:buFont typeface="Wingdings" pitchFamily="2" charset="2"/>
              <a:buChar char="Ø"/>
            </a:pPr>
            <a:r>
              <a:rPr lang="en-IN" sz="3600" dirty="0" smtClean="0"/>
              <a:t>Within 8 kilometres of headquarters</a:t>
            </a:r>
          </a:p>
          <a:p>
            <a:pPr lvl="1">
              <a:buFont typeface="Wingdings" pitchFamily="2" charset="2"/>
              <a:buChar char="Ø"/>
            </a:pPr>
            <a:r>
              <a:rPr lang="en-IN" sz="3600" dirty="0" smtClean="0"/>
              <a:t> interval from departure to arrival at headquarters.</a:t>
            </a: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28262426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buNone/>
            </a:pPr>
            <a:r>
              <a:rPr lang="en-IN" b="1" u="sng" dirty="0" smtClean="0"/>
              <a:t>Under Conditions</a:t>
            </a:r>
          </a:p>
          <a:p>
            <a:pPr>
              <a:buFont typeface="Wingdings" pitchFamily="2" charset="2"/>
              <a:buChar char="§"/>
            </a:pPr>
            <a:r>
              <a:rPr lang="en-IN" dirty="0" smtClean="0"/>
              <a:t>The amount + travel fair u/r 70 not exceeds calculated DA.</a:t>
            </a:r>
          </a:p>
          <a:p>
            <a:pPr>
              <a:buFont typeface="Wingdings" pitchFamily="2" charset="2"/>
              <a:buChar char="§"/>
            </a:pPr>
            <a:r>
              <a:rPr lang="en-IN" dirty="0" smtClean="0"/>
              <a:t>Halt / interval shall not exceed 10 days.</a:t>
            </a:r>
          </a:p>
          <a:p>
            <a:pPr>
              <a:buFont typeface="Wingdings" pitchFamily="2" charset="2"/>
              <a:buChar char="§"/>
            </a:pPr>
            <a:r>
              <a:rPr lang="en-IN" dirty="0" smtClean="0"/>
              <a:t>Person to prove, expense actually incurred.</a:t>
            </a:r>
          </a:p>
          <a:p>
            <a:pPr>
              <a:buFont typeface="Wingdings" pitchFamily="2" charset="2"/>
              <a:buChar char="§"/>
            </a:pPr>
            <a:r>
              <a:rPr lang="en-IN" dirty="0" smtClean="0"/>
              <a:t>For non gazetted employee   Head of Office to certify that such maintenance was necessary.</a:t>
            </a:r>
          </a:p>
          <a:p>
            <a:pPr>
              <a:buNone/>
            </a:pPr>
            <a:r>
              <a:rPr lang="en-IN" b="1" smtClean="0">
                <a:solidFill>
                  <a:srgbClr val="FF0000"/>
                </a:solidFill>
              </a:rPr>
              <a:t>                                                               RULE </a:t>
            </a:r>
            <a:r>
              <a:rPr lang="en-IN" b="1" dirty="0" smtClean="0">
                <a:solidFill>
                  <a:srgbClr val="FF0000"/>
                </a:solidFill>
              </a:rPr>
              <a:t>71  </a:t>
            </a:r>
            <a:endParaRPr lang="en-IN" b="1" dirty="0">
              <a:solidFill>
                <a:srgbClr val="FF0000"/>
              </a:solidFill>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429212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chor="ctr">
            <a:noAutofit/>
          </a:bodyPr>
          <a:lstStyle/>
          <a:p>
            <a:r>
              <a:rPr lang="en-US" sz="2800" b="1" dirty="0" smtClean="0">
                <a:solidFill>
                  <a:srgbClr val="FF0000"/>
                </a:solidFill>
              </a:rPr>
              <a:t>Power of Sanction Contingent Expenditure                    ( Rule-79,80  81 of OGFR)</a:t>
            </a:r>
            <a:endParaRPr lang="en-IN" sz="2800" dirty="0">
              <a:solidFill>
                <a:srgbClr val="FF0000"/>
              </a:solidFill>
            </a:endParaRPr>
          </a:p>
        </p:txBody>
      </p:sp>
      <p:sp>
        <p:nvSpPr>
          <p:cNvPr id="3" name="Content Placeholder 2"/>
          <p:cNvSpPr>
            <a:spLocks noGrp="1"/>
          </p:cNvSpPr>
          <p:nvPr>
            <p:ph sz="quarter" idx="1"/>
          </p:nvPr>
        </p:nvSpPr>
        <p:spPr/>
        <p:txBody>
          <a:bodyPr>
            <a:normAutofit fontScale="70000" lnSpcReduction="20000"/>
          </a:bodyPr>
          <a:lstStyle/>
          <a:p>
            <a:pPr algn="just">
              <a:buNone/>
              <a:defRPr/>
            </a:pPr>
            <a:r>
              <a:rPr lang="en-US" b="1" u="sng" dirty="0" smtClean="0"/>
              <a:t>Rule-79</a:t>
            </a:r>
            <a:r>
              <a:rPr lang="en-US" u="sng" dirty="0" smtClean="0"/>
              <a:t> </a:t>
            </a:r>
            <a:r>
              <a:rPr lang="en-US" b="1" u="sng" dirty="0" smtClean="0"/>
              <a:t>of OGFR </a:t>
            </a:r>
            <a:r>
              <a:rPr lang="en-US" dirty="0" smtClean="0"/>
              <a:t>Departments of </a:t>
            </a:r>
            <a:r>
              <a:rPr lang="en-US" dirty="0" err="1" smtClean="0"/>
              <a:t>Govt</a:t>
            </a:r>
            <a:r>
              <a:rPr lang="en-US" dirty="0" smtClean="0"/>
              <a:t> are </a:t>
            </a:r>
            <a:r>
              <a:rPr lang="en-US" dirty="0" err="1" smtClean="0"/>
              <a:t>authorised</a:t>
            </a:r>
            <a:r>
              <a:rPr lang="en-US" dirty="0" smtClean="0"/>
              <a:t> to exercise full powers in respect of contingent charges of their subordinate offices.</a:t>
            </a:r>
          </a:p>
          <a:p>
            <a:pPr>
              <a:buNone/>
              <a:defRPr/>
            </a:pPr>
            <a:endParaRPr lang="en-US" u="sng" dirty="0" smtClean="0"/>
          </a:p>
          <a:p>
            <a:pPr>
              <a:buNone/>
              <a:defRPr/>
            </a:pPr>
            <a:r>
              <a:rPr lang="en-US" b="1" u="sng" dirty="0" smtClean="0"/>
              <a:t>Rule 80 of OGFR </a:t>
            </a:r>
          </a:p>
          <a:p>
            <a:pPr marL="285750" indent="-285750" algn="just">
              <a:buFont typeface="Wingdings" pitchFamily="2" charset="2"/>
              <a:buChar char="Ø"/>
              <a:defRPr/>
            </a:pPr>
            <a:r>
              <a:rPr lang="en-US" dirty="0" smtClean="0"/>
              <a:t>Financial powers of subordinate authorities are regulated by provisions of </a:t>
            </a:r>
            <a:r>
              <a:rPr lang="en-US" b="1" dirty="0" smtClean="0"/>
              <a:t>DFPR(Delegation of financial powers rules)</a:t>
            </a:r>
          </a:p>
          <a:p>
            <a:pPr marL="285750" indent="-285750" algn="just">
              <a:buFont typeface="Wingdings" pitchFamily="2" charset="2"/>
              <a:buChar char="Ø"/>
              <a:defRPr/>
            </a:pPr>
            <a:r>
              <a:rPr lang="en-US" dirty="0" smtClean="0"/>
              <a:t> The Head of Office exercising Financial powers under DFPR may also </a:t>
            </a:r>
            <a:r>
              <a:rPr lang="en-US" dirty="0" err="1" smtClean="0"/>
              <a:t>authorise</a:t>
            </a:r>
            <a:r>
              <a:rPr lang="en-US" dirty="0" smtClean="0"/>
              <a:t> a </a:t>
            </a:r>
            <a:r>
              <a:rPr lang="en-US" dirty="0" err="1" smtClean="0"/>
              <a:t>Gazetted</a:t>
            </a:r>
            <a:r>
              <a:rPr lang="en-US" dirty="0" smtClean="0"/>
              <a:t> Officer to exercise such powers to such extent &amp; in such manner as he may by general or special order specify.</a:t>
            </a:r>
          </a:p>
          <a:p>
            <a:pPr>
              <a:defRPr/>
            </a:pPr>
            <a:endParaRPr lang="en-US" dirty="0" smtClean="0">
              <a:solidFill>
                <a:srgbClr val="0070C0"/>
              </a:solidFill>
            </a:endParaRPr>
          </a:p>
          <a:p>
            <a:pPr>
              <a:buNone/>
              <a:defRPr/>
            </a:pPr>
            <a:r>
              <a:rPr lang="en-US" b="1" u="sng" dirty="0" smtClean="0"/>
              <a:t>Rule 81 of OGFR </a:t>
            </a:r>
          </a:p>
          <a:p>
            <a:pPr algn="just">
              <a:buNone/>
              <a:defRPr/>
            </a:pPr>
            <a:r>
              <a:rPr lang="en-US" dirty="0" smtClean="0">
                <a:solidFill>
                  <a:schemeClr val="accent1">
                    <a:lumMod val="10000"/>
                  </a:schemeClr>
                </a:solidFill>
              </a:rPr>
              <a:t>     In case of non-recurring contingencies, the competent authority may sanction by signing or countersigning the bill </a:t>
            </a:r>
            <a:r>
              <a:rPr lang="en-US" dirty="0" smtClean="0">
                <a:solidFill>
                  <a:srgbClr val="7030A0"/>
                </a:solidFill>
              </a:rPr>
              <a:t>whether before or after the money is drawn </a:t>
            </a:r>
            <a:r>
              <a:rPr lang="en-US" dirty="0" smtClean="0">
                <a:solidFill>
                  <a:schemeClr val="accent1">
                    <a:lumMod val="10000"/>
                  </a:schemeClr>
                </a:solidFill>
              </a:rPr>
              <a:t>in stead of  by a separate sanction.</a:t>
            </a:r>
          </a:p>
          <a:p>
            <a:endParaRPr lang="en-I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1">
            <a:schemeClr val="accent1"/>
          </a:lnRef>
          <a:fillRef idx="2">
            <a:schemeClr val="accent1"/>
          </a:fillRef>
          <a:effectRef idx="1">
            <a:schemeClr val="accent1"/>
          </a:effectRef>
          <a:fontRef idx="minor">
            <a:schemeClr val="dk1"/>
          </a:fontRef>
        </p:style>
        <p:txBody>
          <a:bodyPr/>
          <a:lstStyle/>
          <a:p>
            <a:r>
              <a:rPr lang="en-IN" b="1" dirty="0" smtClean="0">
                <a:solidFill>
                  <a:srgbClr val="FF0000"/>
                </a:solidFill>
              </a:rPr>
              <a:t>T.A ON TOUR</a:t>
            </a:r>
            <a:endParaRPr lang="en-IN" b="1" dirty="0">
              <a:solidFill>
                <a:srgbClr val="FF0000"/>
              </a:solidFill>
            </a:endParaRPr>
          </a:p>
        </p:txBody>
      </p:sp>
      <p:sp>
        <p:nvSpPr>
          <p:cNvPr id="3" name="Content Placeholder 2"/>
          <p:cNvSpPr>
            <a:spLocks noGrp="1"/>
          </p:cNvSpPr>
          <p:nvPr>
            <p:ph idx="1"/>
          </p:nvPr>
        </p:nvSpPr>
        <p:spPr>
          <a:xfrm>
            <a:off x="457200" y="1357298"/>
            <a:ext cx="8229600" cy="4768865"/>
          </a:xfrm>
        </p:spPr>
        <p:style>
          <a:lnRef idx="1">
            <a:schemeClr val="accent5"/>
          </a:lnRef>
          <a:fillRef idx="2">
            <a:schemeClr val="accent5"/>
          </a:fillRef>
          <a:effectRef idx="1">
            <a:schemeClr val="accent5"/>
          </a:effectRef>
          <a:fontRef idx="minor">
            <a:schemeClr val="dk1"/>
          </a:fontRef>
        </p:style>
        <p:txBody>
          <a:bodyPr>
            <a:normAutofit/>
          </a:bodyPr>
          <a:lstStyle/>
          <a:p>
            <a:r>
              <a:rPr lang="en-IN" sz="4400" dirty="0" smtClean="0"/>
              <a:t>Journey on tour:</a:t>
            </a:r>
          </a:p>
          <a:p>
            <a:pPr>
              <a:buNone/>
            </a:pPr>
            <a:r>
              <a:rPr lang="en-IN" sz="4400" dirty="0" smtClean="0"/>
              <a:t>   </a:t>
            </a:r>
            <a:r>
              <a:rPr lang="en-IN" sz="3600" dirty="0" smtClean="0"/>
              <a:t>When a Govt. Servant performs journey on duty to a point more than 8 kilometres from headquarters.</a:t>
            </a:r>
            <a:r>
              <a:rPr lang="en-IN" sz="3600" dirty="0" smtClean="0">
                <a:solidFill>
                  <a:srgbClr val="FF0000"/>
                </a:solidFill>
              </a:rPr>
              <a:t> </a:t>
            </a:r>
          </a:p>
          <a:p>
            <a:pPr>
              <a:buNone/>
            </a:pPr>
            <a:r>
              <a:rPr lang="en-IN" sz="4400" dirty="0" smtClean="0">
                <a:solidFill>
                  <a:srgbClr val="FF0000"/>
                </a:solidFill>
              </a:rPr>
              <a:t>                                         RULE 72</a:t>
            </a:r>
            <a:r>
              <a:rPr lang="en-IN" sz="4400" dirty="0" smtClean="0"/>
              <a:t> </a:t>
            </a:r>
            <a:r>
              <a:rPr lang="en-IN" sz="4000" dirty="0" smtClean="0"/>
              <a:t>                    </a:t>
            </a:r>
            <a:endParaRPr lang="en-IN" sz="4000" dirty="0" smtClean="0">
              <a:solidFill>
                <a:srgbClr val="FF0000"/>
              </a:solidFill>
            </a:endParaRPr>
          </a:p>
        </p:txBody>
      </p:sp>
    </p:spTree>
    <p:extLst>
      <p:ext uri="{BB962C8B-B14F-4D97-AF65-F5344CB8AC3E}">
        <p14:creationId xmlns:p14="http://schemas.microsoft.com/office/powerpoint/2010/main" xmlns="" val="20377564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57758"/>
          </a:xfrm>
        </p:spPr>
        <p:style>
          <a:lnRef idx="1">
            <a:schemeClr val="accent4"/>
          </a:lnRef>
          <a:fillRef idx="2">
            <a:schemeClr val="accent4"/>
          </a:fillRef>
          <a:effectRef idx="1">
            <a:schemeClr val="accent4"/>
          </a:effectRef>
          <a:fontRef idx="minor">
            <a:schemeClr val="dk1"/>
          </a:fontRef>
        </p:style>
        <p:txBody>
          <a:bodyPr/>
          <a:lstStyle/>
          <a:p>
            <a:r>
              <a:rPr lang="en-IN" sz="4400" b="1" dirty="0" smtClean="0"/>
              <a:t>Competent authority may </a:t>
            </a:r>
          </a:p>
          <a:p>
            <a:pPr lvl="2" algn="just">
              <a:buFont typeface="Wingdings" pitchFamily="2" charset="2"/>
              <a:buChar char="v"/>
            </a:pPr>
            <a:r>
              <a:rPr lang="en-IN" sz="3600" dirty="0" smtClean="0"/>
              <a:t>impose restrictions upon frequency &amp;duration of journey by any Govt servant/ a class of Govt. Servants.</a:t>
            </a:r>
          </a:p>
          <a:p>
            <a:pPr lvl="2" algn="just">
              <a:buFont typeface="Wingdings" pitchFamily="2" charset="2"/>
              <a:buChar char="v"/>
            </a:pPr>
            <a:r>
              <a:rPr lang="en-IN" sz="3600" dirty="0" smtClean="0"/>
              <a:t> may fix monetary limit for </a:t>
            </a:r>
            <a:r>
              <a:rPr lang="en-IN" sz="3600" dirty="0" err="1" smtClean="0"/>
              <a:t>drawal</a:t>
            </a:r>
            <a:r>
              <a:rPr lang="en-IN" sz="3600" dirty="0" smtClean="0"/>
              <a:t> of T.A on them.</a:t>
            </a:r>
          </a:p>
          <a:p>
            <a:pPr lvl="2" algn="just">
              <a:buNone/>
            </a:pPr>
            <a:r>
              <a:rPr lang="en-IN" sz="3600" dirty="0" smtClean="0"/>
              <a:t>                                                 </a:t>
            </a:r>
            <a:r>
              <a:rPr lang="en-IN" sz="3600" b="1" dirty="0" smtClean="0">
                <a:solidFill>
                  <a:srgbClr val="FF0000"/>
                </a:solidFill>
              </a:rPr>
              <a:t>RULE 73</a:t>
            </a:r>
          </a:p>
          <a:p>
            <a:pPr lvl="2" algn="just">
              <a:buFont typeface="Wingdings" pitchFamily="2" charset="2"/>
              <a:buChar char="v"/>
            </a:pPr>
            <a:endParaRPr lang="en-IN" sz="3600" dirty="0" smtClean="0"/>
          </a:p>
          <a:p>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37563594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4929222"/>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algn="just"/>
            <a:r>
              <a:rPr lang="en-IN" sz="4400" dirty="0" smtClean="0"/>
              <a:t>A GOVT. SERVANT NOT DRAWING PERMANENT  TRAVELLING ALLOWANCE</a:t>
            </a:r>
          </a:p>
          <a:p>
            <a:pPr algn="ctr">
              <a:buNone/>
            </a:pPr>
            <a:r>
              <a:rPr lang="en-IN" sz="4400" b="1" dirty="0" smtClean="0"/>
              <a:t>DRAWS</a:t>
            </a:r>
          </a:p>
          <a:p>
            <a:pPr algn="ctr">
              <a:buNone/>
            </a:pPr>
            <a:r>
              <a:rPr lang="en-IN" sz="4400" b="1" dirty="0" smtClean="0"/>
              <a:t>T.A on tour in shape of </a:t>
            </a:r>
          </a:p>
          <a:p>
            <a:pPr algn="ctr">
              <a:buNone/>
            </a:pPr>
            <a:r>
              <a:rPr lang="en-IN" sz="4400" b="1" dirty="0" smtClean="0">
                <a:solidFill>
                  <a:srgbClr val="C00000"/>
                </a:solidFill>
              </a:rPr>
              <a:t>Daily Allowance               </a:t>
            </a:r>
          </a:p>
          <a:p>
            <a:pPr algn="ctr">
              <a:buNone/>
            </a:pPr>
            <a:r>
              <a:rPr lang="en-IN" sz="4400" b="1" dirty="0" smtClean="0">
                <a:solidFill>
                  <a:srgbClr val="C00000"/>
                </a:solidFill>
              </a:rPr>
              <a:t>                                        </a:t>
            </a:r>
            <a:r>
              <a:rPr lang="en-IN" sz="4400" b="1" dirty="0" smtClean="0">
                <a:solidFill>
                  <a:srgbClr val="FF0000"/>
                </a:solidFill>
              </a:rPr>
              <a:t>RULE 75</a:t>
            </a:r>
            <a:endParaRPr lang="en-IN" sz="4400" b="1" dirty="0">
              <a:solidFill>
                <a:srgbClr val="FF0000"/>
              </a:solidFill>
            </a:endParaRPr>
          </a:p>
        </p:txBody>
      </p:sp>
      <p:sp>
        <p:nvSpPr>
          <p:cNvPr id="4" name="Title 1"/>
          <p:cNvSpPr>
            <a:spLocks noGrp="1"/>
          </p:cNvSpPr>
          <p:nvPr>
            <p:ph type="title"/>
          </p:nvPr>
        </p:nvSpPr>
        <p:spPr>
          <a:xfrm>
            <a:off x="457200" y="274638"/>
            <a:ext cx="8229600" cy="939784"/>
          </a:xfrm>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6122338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IN" dirty="0" smtClean="0"/>
              <a:t>Govt. May permit any Govt. Servant/ a class of Govt. Servants to draw mileage allowance in stead of daily allowance, for whole period of absence in headquarters</a:t>
            </a:r>
          </a:p>
          <a:p>
            <a:pPr algn="ctr">
              <a:buNone/>
            </a:pPr>
            <a:r>
              <a:rPr lang="en-IN" dirty="0" smtClean="0"/>
              <a:t>   </a:t>
            </a:r>
            <a:r>
              <a:rPr lang="en-IN" b="1" dirty="0" smtClean="0"/>
              <a:t>WHERE</a:t>
            </a:r>
          </a:p>
          <a:p>
            <a:pPr algn="ctr">
              <a:buNone/>
            </a:pPr>
            <a:r>
              <a:rPr lang="en-IN" b="1" dirty="0" smtClean="0"/>
              <a:t>Govt considers that</a:t>
            </a:r>
          </a:p>
          <a:p>
            <a:pPr algn="ctr">
              <a:buNone/>
            </a:pPr>
            <a:r>
              <a:rPr lang="en-IN" b="1" dirty="0" smtClean="0"/>
              <a:t>DA is not sufficient to cover his travelling expenses                               </a:t>
            </a:r>
            <a:r>
              <a:rPr lang="en-IN" b="1" dirty="0" smtClean="0">
                <a:solidFill>
                  <a:srgbClr val="FF0000"/>
                </a:solidFill>
              </a:rPr>
              <a:t>RULE 76</a:t>
            </a:r>
          </a:p>
          <a:p>
            <a:pPr algn="ctr">
              <a:buNone/>
            </a:pPr>
            <a:endParaRPr lang="en-IN" b="1"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t>Continued.....................</a:t>
            </a:r>
            <a:endParaRPr lang="en-IN" b="1" dirty="0"/>
          </a:p>
        </p:txBody>
      </p:sp>
    </p:spTree>
    <p:extLst>
      <p:ext uri="{BB962C8B-B14F-4D97-AF65-F5344CB8AC3E}">
        <p14:creationId xmlns:p14="http://schemas.microsoft.com/office/powerpoint/2010/main" xmlns="" val="40713304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334000"/>
          </a:xfrm>
        </p:spPr>
        <p:style>
          <a:lnRef idx="1">
            <a:schemeClr val="accent2"/>
          </a:lnRef>
          <a:fillRef idx="2">
            <a:schemeClr val="accent2"/>
          </a:fillRef>
          <a:effectRef idx="1">
            <a:schemeClr val="accent2"/>
          </a:effectRef>
          <a:fontRef idx="minor">
            <a:schemeClr val="dk1"/>
          </a:fontRef>
        </p:style>
        <p:txBody>
          <a:bodyPr>
            <a:normAutofit/>
          </a:bodyPr>
          <a:lstStyle/>
          <a:p>
            <a:pPr>
              <a:buNone/>
            </a:pPr>
            <a:r>
              <a:rPr lang="en-IN" dirty="0" smtClean="0"/>
              <a:t>Govt servants may draw mileage allowance for journey performed in their own vehicle</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dirty="0" smtClean="0"/>
              <a:t>  </a:t>
            </a:r>
          </a:p>
          <a:p>
            <a:pPr>
              <a:buNone/>
            </a:pPr>
            <a:r>
              <a:rPr lang="en-IN" dirty="0" smtClean="0"/>
              <a:t>                                                                        </a:t>
            </a:r>
            <a:r>
              <a:rPr lang="en-IN" b="1" dirty="0" smtClean="0">
                <a:solidFill>
                  <a:srgbClr val="FF0000"/>
                </a:solidFill>
              </a:rPr>
              <a:t>RULE 78</a:t>
            </a:r>
            <a:endParaRPr lang="en-IN" b="1" dirty="0">
              <a:solidFill>
                <a:srgbClr val="FF0000"/>
              </a:solidFill>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4071163216"/>
              </p:ext>
            </p:extLst>
          </p:nvPr>
        </p:nvGraphicFramePr>
        <p:xfrm>
          <a:off x="304800" y="2514600"/>
          <a:ext cx="8205813" cy="4243064"/>
        </p:xfrm>
        <a:graphic>
          <a:graphicData uri="http://schemas.openxmlformats.org/drawingml/2006/table">
            <a:tbl>
              <a:tblPr firstRow="1" bandRow="1">
                <a:tableStyleId>{5C22544A-7EE6-4342-B048-85BDC9FD1C3A}</a:tableStyleId>
              </a:tblPr>
              <a:tblGrid>
                <a:gridCol w="3857651"/>
                <a:gridCol w="2643206"/>
                <a:gridCol w="1704956"/>
              </a:tblGrid>
              <a:tr h="957372">
                <a:tc>
                  <a:txBody>
                    <a:bodyPr/>
                    <a:lstStyle/>
                    <a:p>
                      <a:r>
                        <a:rPr lang="en-IN" dirty="0" smtClean="0">
                          <a:solidFill>
                            <a:schemeClr val="tx1"/>
                          </a:solidFill>
                        </a:rPr>
                        <a:t>Grade</a:t>
                      </a:r>
                      <a:r>
                        <a:rPr lang="en-IN" baseline="0" dirty="0" smtClean="0">
                          <a:solidFill>
                            <a:schemeClr val="tx1"/>
                          </a:solidFill>
                        </a:rPr>
                        <a:t> of officers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dirty="0" smtClean="0">
                          <a:solidFill>
                            <a:schemeClr val="tx1"/>
                          </a:solidFill>
                        </a:rPr>
                        <a:t>vehicle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dirty="0" smtClean="0">
                          <a:solidFill>
                            <a:schemeClr val="tx1"/>
                          </a:solidFill>
                        </a:rPr>
                        <a:t>Rate  in Rs per K.M.</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497992">
                <a:tc>
                  <a:txBody>
                    <a:bodyPr/>
                    <a:lstStyle/>
                    <a:p>
                      <a:r>
                        <a:rPr lang="en-IN" sz="2400" b="1" dirty="0" smtClean="0">
                          <a:solidFill>
                            <a:schemeClr val="tx1"/>
                          </a:solidFill>
                        </a:rPr>
                        <a:t>Drawing grade pay Rs 4600 &amp; above and those in pay scale of HAG + &amp; above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400" b="1" dirty="0" smtClean="0">
                          <a:solidFill>
                            <a:schemeClr val="tx1"/>
                          </a:solidFill>
                        </a:rPr>
                        <a:t>Own motor</a:t>
                      </a:r>
                      <a:r>
                        <a:rPr lang="en-IN" sz="2400" b="1" baseline="0" dirty="0" smtClean="0">
                          <a:solidFill>
                            <a:schemeClr val="tx1"/>
                          </a:solidFill>
                        </a:rPr>
                        <a:t> car</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400" b="1" dirty="0" smtClean="0">
                          <a:solidFill>
                            <a:schemeClr val="tx1"/>
                          </a:solidFill>
                        </a:rPr>
                        <a:t>7.00</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145523">
                <a:tc>
                  <a:txBody>
                    <a:bodyPr/>
                    <a:lstStyle/>
                    <a:p>
                      <a:r>
                        <a:rPr lang="en-IN" sz="2400" b="1" dirty="0" smtClean="0">
                          <a:solidFill>
                            <a:schemeClr val="tx1"/>
                          </a:solidFill>
                        </a:rPr>
                        <a:t>Officers of all grade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400" b="1" dirty="0" smtClean="0">
                          <a:solidFill>
                            <a:schemeClr val="tx1"/>
                          </a:solidFill>
                        </a:rPr>
                        <a:t>Own motorcycle/</a:t>
                      </a:r>
                      <a:r>
                        <a:rPr lang="en-IN" sz="2400" b="1" baseline="0" dirty="0" smtClean="0">
                          <a:solidFill>
                            <a:schemeClr val="tx1"/>
                          </a:solidFill>
                        </a:rPr>
                        <a:t> scooter/ </a:t>
                      </a:r>
                      <a:r>
                        <a:rPr lang="en-IN" sz="2400" b="1" baseline="0" dirty="0" err="1" smtClean="0">
                          <a:solidFill>
                            <a:schemeClr val="tx1"/>
                          </a:solidFill>
                        </a:rPr>
                        <a:t>scooty</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400" b="1" dirty="0" smtClean="0">
                          <a:solidFill>
                            <a:schemeClr val="tx1"/>
                          </a:solidFill>
                        </a:rPr>
                        <a:t>3.60</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542492">
                <a:tc>
                  <a:txBody>
                    <a:bodyPr/>
                    <a:lstStyle/>
                    <a:p>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400" b="1" dirty="0" smtClean="0">
                          <a:solidFill>
                            <a:schemeClr val="tx1"/>
                          </a:solidFill>
                        </a:rPr>
                        <a:t>Own moped</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400" b="1" dirty="0" smtClean="0">
                          <a:solidFill>
                            <a:schemeClr val="tx1"/>
                          </a:solidFill>
                        </a:rPr>
                        <a:t>1.80</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xmlns="" val="16163381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r>
              <a:rPr lang="en-US" sz="3600" b="1" u="sng" dirty="0" smtClean="0"/>
              <a:t>Hiring conveyance at halt outside the State</a:t>
            </a:r>
          </a:p>
          <a:p>
            <a:pPr algn="just">
              <a:buNone/>
            </a:pPr>
            <a:r>
              <a:rPr lang="en-US" dirty="0" smtClean="0"/>
              <a:t>    A </a:t>
            </a:r>
            <a:r>
              <a:rPr lang="en-US" dirty="0" err="1" smtClean="0"/>
              <a:t>Govt</a:t>
            </a:r>
            <a:r>
              <a:rPr lang="en-US" dirty="0" smtClean="0"/>
              <a:t> servant of the 1</a:t>
            </a:r>
            <a:r>
              <a:rPr lang="en-US" baseline="30000" dirty="0" smtClean="0"/>
              <a:t>st</a:t>
            </a:r>
            <a:r>
              <a:rPr lang="en-US" dirty="0" smtClean="0"/>
              <a:t> grade and 2</a:t>
            </a:r>
            <a:r>
              <a:rPr lang="en-US" baseline="30000" dirty="0" smtClean="0"/>
              <a:t>nd</a:t>
            </a:r>
            <a:r>
              <a:rPr lang="en-US" dirty="0" smtClean="0"/>
              <a:t> grade are entitled to reimbursement of actual expenses in hiring conveyance at any place of halt outside the State while on tour subject to a maximum of </a:t>
            </a:r>
            <a:r>
              <a:rPr lang="en-US" dirty="0" smtClean="0">
                <a:solidFill>
                  <a:srgbClr val="FF0000"/>
                </a:solidFill>
              </a:rPr>
              <a:t>Rs.400/- per day</a:t>
            </a:r>
            <a:r>
              <a:rPr lang="en-US" dirty="0" smtClean="0"/>
              <a:t>.</a:t>
            </a:r>
          </a:p>
          <a:p>
            <a:pPr>
              <a:buNone/>
            </a:pPr>
            <a:r>
              <a:rPr lang="en-US" b="1" dirty="0" smtClean="0">
                <a:solidFill>
                  <a:srgbClr val="FF0000"/>
                </a:solidFill>
              </a:rPr>
              <a:t>                                                               RULE 79(iii)</a:t>
            </a:r>
          </a:p>
          <a:p>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42875470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style>
          <a:lnRef idx="1">
            <a:schemeClr val="accent1"/>
          </a:lnRef>
          <a:fillRef idx="2">
            <a:schemeClr val="accent1"/>
          </a:fillRef>
          <a:effectRef idx="1">
            <a:schemeClr val="accent1"/>
          </a:effectRef>
          <a:fontRef idx="minor">
            <a:schemeClr val="dk1"/>
          </a:fontRef>
        </p:style>
        <p:txBody>
          <a:bodyPr/>
          <a:lstStyle/>
          <a:p>
            <a:r>
              <a:rPr lang="en-US" b="1" dirty="0" smtClean="0">
                <a:solidFill>
                  <a:srgbClr val="FF0000"/>
                </a:solidFill>
              </a:rPr>
              <a:t>Journey on transfer</a:t>
            </a:r>
            <a:endParaRPr lang="en-IN" b="1" dirty="0">
              <a:solidFill>
                <a:srgbClr val="FF0000"/>
              </a:solidFill>
            </a:endParaRPr>
          </a:p>
        </p:txBody>
      </p:sp>
      <p:sp>
        <p:nvSpPr>
          <p:cNvPr id="3" name="Content Placeholder 2"/>
          <p:cNvSpPr>
            <a:spLocks noGrp="1"/>
          </p:cNvSpPr>
          <p:nvPr>
            <p:ph idx="1"/>
          </p:nvPr>
        </p:nvSpPr>
        <p:spPr>
          <a:xfrm>
            <a:off x="457200" y="1600200"/>
            <a:ext cx="8229600" cy="4757758"/>
          </a:xfrm>
        </p:spPr>
        <p:style>
          <a:lnRef idx="1">
            <a:schemeClr val="accent6"/>
          </a:lnRef>
          <a:fillRef idx="2">
            <a:schemeClr val="accent6"/>
          </a:fillRef>
          <a:effectRef idx="1">
            <a:schemeClr val="accent6"/>
          </a:effectRef>
          <a:fontRef idx="minor">
            <a:schemeClr val="dk1"/>
          </a:fontRef>
        </p:style>
        <p:txBody>
          <a:bodyPr>
            <a:normAutofit fontScale="92500"/>
          </a:bodyPr>
          <a:lstStyle/>
          <a:p>
            <a:r>
              <a:rPr lang="en-IN" dirty="0" smtClean="0"/>
              <a:t>When a Govt. Servant transferred from one station to another </a:t>
            </a:r>
          </a:p>
          <a:p>
            <a:pPr lvl="2">
              <a:buFont typeface="Wingdings" pitchFamily="2" charset="2"/>
              <a:buChar char="v"/>
            </a:pPr>
            <a:r>
              <a:rPr lang="en-IN" sz="3200" dirty="0" smtClean="0"/>
              <a:t>FOR PUBLIC CONVENIENCE </a:t>
            </a:r>
          </a:p>
          <a:p>
            <a:pPr lvl="2">
              <a:buFont typeface="Wingdings" pitchFamily="2" charset="2"/>
              <a:buChar char="v"/>
            </a:pPr>
            <a:r>
              <a:rPr lang="en-IN" sz="3200" dirty="0" smtClean="0"/>
              <a:t>NOT AT HIS OWN REQUEST</a:t>
            </a:r>
          </a:p>
          <a:p>
            <a:pPr lvl="2">
              <a:buFont typeface="Wingdings" pitchFamily="2" charset="2"/>
              <a:buChar char="v"/>
            </a:pPr>
            <a:r>
              <a:rPr lang="en-IN" sz="3200" dirty="0" smtClean="0"/>
              <a:t>NOT IN CONSEQUENCE OF MISCONDUCT</a:t>
            </a:r>
          </a:p>
          <a:p>
            <a:pPr lvl="2">
              <a:buFont typeface="Wingdings" pitchFamily="2" charset="2"/>
              <a:buChar char="v"/>
            </a:pPr>
            <a:r>
              <a:rPr lang="en-IN" sz="3200" dirty="0" smtClean="0"/>
              <a:t>ENTITLED TO PAY DURING JOURNEY</a:t>
            </a:r>
          </a:p>
          <a:p>
            <a:pPr lvl="2">
              <a:buNone/>
            </a:pPr>
            <a:r>
              <a:rPr lang="en-IN" sz="3200" dirty="0" smtClean="0"/>
              <a:t>May draw travelling allowance</a:t>
            </a:r>
          </a:p>
          <a:p>
            <a:pPr lvl="2">
              <a:buNone/>
            </a:pPr>
            <a:r>
              <a:rPr lang="en-IN" sz="3200" b="1" dirty="0" smtClean="0">
                <a:solidFill>
                  <a:srgbClr val="FF0000"/>
                </a:solidFill>
              </a:rPr>
              <a:t>                                                        </a:t>
            </a:r>
            <a:r>
              <a:rPr lang="en-IN" sz="3600" b="1" dirty="0" smtClean="0">
                <a:solidFill>
                  <a:srgbClr val="FF0000"/>
                </a:solidFill>
              </a:rPr>
              <a:t>RULE 83</a:t>
            </a:r>
            <a:endParaRPr lang="en-IN" sz="3600" b="1" dirty="0">
              <a:solidFill>
                <a:srgbClr val="FF0000"/>
              </a:solidFill>
            </a:endParaRPr>
          </a:p>
        </p:txBody>
      </p:sp>
    </p:spTree>
    <p:extLst>
      <p:ext uri="{BB962C8B-B14F-4D97-AF65-F5344CB8AC3E}">
        <p14:creationId xmlns:p14="http://schemas.microsoft.com/office/powerpoint/2010/main" xmlns="" val="38139365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43510"/>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r>
              <a:rPr lang="en-IN" sz="4400" dirty="0" smtClean="0"/>
              <a:t>A Govt. Servant may draw mileage allowance for a journey on transfer              </a:t>
            </a:r>
            <a:r>
              <a:rPr lang="en-IN" sz="3600" dirty="0" smtClean="0">
                <a:solidFill>
                  <a:srgbClr val="FF0000"/>
                </a:solidFill>
              </a:rPr>
              <a:t>RULE 84</a:t>
            </a:r>
          </a:p>
          <a:p>
            <a:r>
              <a:rPr lang="en-US" sz="4400" dirty="0" smtClean="0"/>
              <a:t>By Train (</a:t>
            </a:r>
            <a:r>
              <a:rPr lang="en-US" sz="4400" dirty="0" smtClean="0">
                <a:solidFill>
                  <a:srgbClr val="C00000"/>
                </a:solidFill>
              </a:rPr>
              <a:t>Rule 85(a))</a:t>
            </a:r>
            <a:endParaRPr lang="en-IN" sz="4400" dirty="0" smtClean="0">
              <a:solidFill>
                <a:srgbClr val="C00000"/>
              </a:solidFill>
            </a:endParaRPr>
          </a:p>
          <a:p>
            <a:endParaRPr lang="en-US" sz="4400" dirty="0" smtClean="0"/>
          </a:p>
          <a:p>
            <a:r>
              <a:rPr lang="en-US" sz="4400" dirty="0" smtClean="0"/>
              <a:t>By Road</a:t>
            </a:r>
            <a:r>
              <a:rPr lang="en-US" sz="4400" dirty="0" smtClean="0">
                <a:solidFill>
                  <a:srgbClr val="C00000"/>
                </a:solidFill>
              </a:rPr>
              <a:t>(Rule 85(b))</a:t>
            </a:r>
          </a:p>
          <a:p>
            <a:pPr algn="just"/>
            <a:endParaRPr lang="en-IN" sz="4400" b="1" dirty="0">
              <a:solidFill>
                <a:srgbClr val="FF0000"/>
              </a:solidFill>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39361131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0013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a:t>
            </a:r>
            <a:r>
              <a:rPr lang="en-US" b="1" dirty="0" smtClean="0">
                <a:solidFill>
                  <a:srgbClr val="C00000"/>
                </a:solidFill>
              </a:rPr>
              <a:t>Rule 85(a)(b)</a:t>
            </a:r>
            <a:r>
              <a:rPr lang="en-IN" b="1" dirty="0" smtClean="0">
                <a:solidFill>
                  <a:srgbClr val="C00000"/>
                </a:solidFill>
              </a:rPr>
              <a:t/>
            </a:r>
            <a:br>
              <a:rPr lang="en-IN" b="1" dirty="0" smtClean="0">
                <a:solidFill>
                  <a:srgbClr val="C00000"/>
                </a:solidFill>
              </a:rPr>
            </a:br>
            <a:endParaRPr lang="en-IN" b="1" dirty="0"/>
          </a:p>
        </p:txBody>
      </p:sp>
      <p:sp>
        <p:nvSpPr>
          <p:cNvPr id="3" name="Content Placeholder 2"/>
          <p:cNvSpPr>
            <a:spLocks noGrp="1"/>
          </p:cNvSpPr>
          <p:nvPr>
            <p:ph idx="1"/>
          </p:nvPr>
        </p:nvSpPr>
        <p:spPr>
          <a:xfrm>
            <a:off x="457200" y="1428736"/>
            <a:ext cx="8229600" cy="4857784"/>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a:buFont typeface="Wingdings" pitchFamily="2" charset="2"/>
              <a:buChar char="v"/>
            </a:pPr>
            <a:r>
              <a:rPr lang="en-US" sz="4000" b="1" dirty="0" smtClean="0"/>
              <a:t>By Train</a:t>
            </a:r>
            <a:endParaRPr lang="en-IN" sz="4000" dirty="0" smtClean="0"/>
          </a:p>
          <a:p>
            <a:pPr lvl="2"/>
            <a:r>
              <a:rPr lang="en-IN" sz="3600" dirty="0" smtClean="0"/>
              <a:t>Actual rail fair admissible</a:t>
            </a:r>
          </a:p>
          <a:p>
            <a:pPr lvl="2"/>
            <a:r>
              <a:rPr lang="en-IN" sz="3600" dirty="0" smtClean="0"/>
              <a:t>Graduated rate of DA</a:t>
            </a:r>
          </a:p>
          <a:p>
            <a:pPr lvl="2"/>
            <a:r>
              <a:rPr lang="en-IN" sz="3600" dirty="0" smtClean="0"/>
              <a:t>One extra fair for each adult member</a:t>
            </a:r>
          </a:p>
          <a:p>
            <a:pPr lvl="2">
              <a:buNone/>
            </a:pPr>
            <a:r>
              <a:rPr lang="en-IN" sz="3600" dirty="0" smtClean="0"/>
              <a:t>                         (when actually paid)</a:t>
            </a:r>
          </a:p>
          <a:p>
            <a:pPr lvl="2"/>
            <a:r>
              <a:rPr lang="en-IN" sz="3600" dirty="0" smtClean="0"/>
              <a:t>One – half fair for each child </a:t>
            </a:r>
          </a:p>
          <a:p>
            <a:pPr lvl="2">
              <a:buNone/>
            </a:pPr>
            <a:r>
              <a:rPr lang="en-IN" sz="3600" dirty="0" smtClean="0"/>
              <a:t>                          (when actually paid)</a:t>
            </a:r>
          </a:p>
          <a:p>
            <a:pPr>
              <a:buNone/>
            </a:pPr>
            <a:endParaRPr lang="en-IN" sz="3600" dirty="0"/>
          </a:p>
        </p:txBody>
      </p:sp>
    </p:spTree>
    <p:extLst>
      <p:ext uri="{BB962C8B-B14F-4D97-AF65-F5344CB8AC3E}">
        <p14:creationId xmlns:p14="http://schemas.microsoft.com/office/powerpoint/2010/main" xmlns="" val="31008090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488"/>
            <a:ext cx="8229600" cy="4643470"/>
          </a:xfrm>
        </p:spPr>
        <p:style>
          <a:lnRef idx="1">
            <a:schemeClr val="accent4"/>
          </a:lnRef>
          <a:fillRef idx="2">
            <a:schemeClr val="accent4"/>
          </a:fillRef>
          <a:effectRef idx="1">
            <a:schemeClr val="accent4"/>
          </a:effectRef>
          <a:fontRef idx="minor">
            <a:schemeClr val="dk1"/>
          </a:fontRef>
        </p:style>
        <p:txBody>
          <a:bodyPr/>
          <a:lstStyle/>
          <a:p>
            <a:pPr>
              <a:buFont typeface="Wingdings" pitchFamily="2" charset="2"/>
              <a:buChar char="v"/>
            </a:pPr>
            <a:r>
              <a:rPr lang="en-IN" sz="4000" b="1" dirty="0" smtClean="0"/>
              <a:t>By steamer </a:t>
            </a:r>
          </a:p>
          <a:p>
            <a:pPr lvl="2"/>
            <a:r>
              <a:rPr lang="en-IN" sz="3200" dirty="0" smtClean="0"/>
              <a:t>Actual steamer fair</a:t>
            </a:r>
          </a:p>
          <a:p>
            <a:pPr lvl="2"/>
            <a:r>
              <a:rPr lang="en-IN" sz="3200" dirty="0" smtClean="0"/>
              <a:t>One- half extra steamer fair</a:t>
            </a:r>
          </a:p>
          <a:p>
            <a:pPr lvl="2"/>
            <a:r>
              <a:rPr lang="en-IN" sz="3200" dirty="0" smtClean="0"/>
              <a:t>One extra fair for each adult member</a:t>
            </a:r>
          </a:p>
          <a:p>
            <a:pPr lvl="2">
              <a:buNone/>
            </a:pPr>
            <a:r>
              <a:rPr lang="en-IN" sz="3200" dirty="0" smtClean="0"/>
              <a:t>                         (when actually paid)</a:t>
            </a:r>
          </a:p>
          <a:p>
            <a:pPr lvl="2"/>
            <a:r>
              <a:rPr lang="en-IN" sz="3200" dirty="0" smtClean="0"/>
              <a:t>One – half fair for each child </a:t>
            </a:r>
          </a:p>
          <a:p>
            <a:pPr lvl="2">
              <a:buNone/>
            </a:pPr>
            <a:r>
              <a:rPr lang="en-IN" sz="3200" dirty="0" smtClean="0"/>
              <a:t>                          (when actually paid)</a:t>
            </a:r>
          </a:p>
          <a:p>
            <a:pPr lvl="2"/>
            <a:endParaRPr lang="en-IN" sz="3200" dirty="0" smtClean="0"/>
          </a:p>
          <a:p>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275972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944562"/>
          </a:xfrm>
        </p:spPr>
        <p:txBody>
          <a:bodyPr anchor="ctr">
            <a:noAutofit/>
          </a:bodyPr>
          <a:lstStyle/>
          <a:p>
            <a:r>
              <a:rPr lang="en-US" sz="2400" b="1" dirty="0" smtClean="0">
                <a:solidFill>
                  <a:srgbClr val="FF0000"/>
                </a:solidFill>
              </a:rPr>
              <a:t>Power of Sanction Contingent Expenditure        </a:t>
            </a:r>
            <a:br>
              <a:rPr lang="en-US" sz="2400" b="1" dirty="0" smtClean="0">
                <a:solidFill>
                  <a:srgbClr val="FF0000"/>
                </a:solidFill>
              </a:rPr>
            </a:br>
            <a:r>
              <a:rPr lang="en-US" sz="2400" b="1" dirty="0" smtClean="0">
                <a:solidFill>
                  <a:srgbClr val="FF0000"/>
                </a:solidFill>
              </a:rPr>
              <a:t>( Rule-10 &amp; 20 of DFPR’1978)</a:t>
            </a:r>
            <a:endParaRPr lang="en-IN" sz="2400" dirty="0">
              <a:solidFill>
                <a:srgbClr val="FF0000"/>
              </a:solidFill>
            </a:endParaRPr>
          </a:p>
        </p:txBody>
      </p:sp>
      <p:sp>
        <p:nvSpPr>
          <p:cNvPr id="3" name="Content Placeholder 2"/>
          <p:cNvSpPr>
            <a:spLocks noGrp="1"/>
          </p:cNvSpPr>
          <p:nvPr>
            <p:ph sz="quarter" idx="1"/>
          </p:nvPr>
        </p:nvSpPr>
        <p:spPr/>
        <p:txBody>
          <a:bodyPr>
            <a:normAutofit fontScale="85000" lnSpcReduction="20000"/>
          </a:bodyPr>
          <a:lstStyle/>
          <a:p>
            <a:pPr algn="just"/>
            <a:r>
              <a:rPr lang="en-US" dirty="0" smtClean="0"/>
              <a:t>Administrative Departments ,Heads of Departments, Head of Offices  have powers to sanction contingent expenditure subject to the following conditions as mentioned in </a:t>
            </a:r>
            <a:r>
              <a:rPr lang="en-US" dirty="0" smtClean="0">
                <a:solidFill>
                  <a:srgbClr val="00B0F0"/>
                </a:solidFill>
                <a:hlinkClick r:id="rId2" action="ppaction://hlinkfile"/>
              </a:rPr>
              <a:t>Rule-10 &amp; 20 of DFPR’1978.</a:t>
            </a:r>
            <a:r>
              <a:rPr lang="en-US" dirty="0" smtClean="0">
                <a:solidFill>
                  <a:srgbClr val="00B0F0"/>
                </a:solidFill>
              </a:rPr>
              <a:t>h</a:t>
            </a:r>
          </a:p>
          <a:p>
            <a:pPr algn="just"/>
            <a:r>
              <a:rPr lang="en-US" dirty="0" smtClean="0"/>
              <a:t>(a) No expenditure shall be incurred without valid appropriation or re-appropriation sanctioned by competent authority.</a:t>
            </a:r>
          </a:p>
          <a:p>
            <a:pPr algn="just"/>
            <a:r>
              <a:rPr lang="en-US" dirty="0" smtClean="0"/>
              <a:t>(b) Rules for supply of articles required for public services contained in the Orissa General Financial Rules and subsidiary instructions and orders, if any, issued on the subject, shall be followed.</a:t>
            </a:r>
          </a:p>
          <a:p>
            <a:pPr algn="just"/>
            <a:r>
              <a:rPr lang="en-US" dirty="0" smtClean="0"/>
              <a:t>(c) No contingent expenditure involving any departure from rules, </a:t>
            </a:r>
            <a:r>
              <a:rPr lang="en-US" dirty="0" err="1" smtClean="0"/>
              <a:t>orders,restrictions</a:t>
            </a:r>
            <a:r>
              <a:rPr lang="en-US" dirty="0" smtClean="0"/>
              <a:t> or scales shall be incurred nor shall any liability be under-taken in connection therewith </a:t>
            </a:r>
            <a:r>
              <a:rPr lang="en-US" dirty="0" smtClean="0">
                <a:solidFill>
                  <a:schemeClr val="accent1">
                    <a:lumMod val="50000"/>
                  </a:schemeClr>
                </a:solidFill>
              </a:rPr>
              <a:t>except with prior concurrence of the Finance Department.</a:t>
            </a:r>
          </a:p>
          <a:p>
            <a:pPr>
              <a:buNone/>
            </a:pPr>
            <a:endParaRPr lang="en-IN"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488"/>
            <a:ext cx="8229600" cy="4643470"/>
          </a:xfrm>
        </p:spPr>
        <p:style>
          <a:lnRef idx="1">
            <a:schemeClr val="accent4"/>
          </a:lnRef>
          <a:fillRef idx="2">
            <a:schemeClr val="accent4"/>
          </a:fillRef>
          <a:effectRef idx="1">
            <a:schemeClr val="accent4"/>
          </a:effectRef>
          <a:fontRef idx="minor">
            <a:schemeClr val="dk1"/>
          </a:fontRef>
        </p:style>
        <p:txBody>
          <a:bodyPr>
            <a:normAutofit/>
          </a:bodyPr>
          <a:lstStyle/>
          <a:p>
            <a:pPr>
              <a:buFont typeface="Wingdings" pitchFamily="2" charset="2"/>
              <a:buChar char="v"/>
            </a:pPr>
            <a:r>
              <a:rPr lang="en-IN" sz="4000" b="1" dirty="0" smtClean="0"/>
              <a:t>By Road</a:t>
            </a:r>
          </a:p>
          <a:p>
            <a:pPr lvl="2"/>
            <a:r>
              <a:rPr lang="en-IN" sz="3200" dirty="0" smtClean="0"/>
              <a:t>One extra mileage allowance</a:t>
            </a:r>
          </a:p>
          <a:p>
            <a:pPr lvl="2"/>
            <a:r>
              <a:rPr lang="en-IN" sz="3200" dirty="0" smtClean="0"/>
              <a:t>Second extra mileage allowance</a:t>
            </a:r>
          </a:p>
          <a:p>
            <a:pPr lvl="2">
              <a:buNone/>
            </a:pPr>
            <a:r>
              <a:rPr lang="en-IN" sz="3200" dirty="0" smtClean="0"/>
              <a:t>                       (if 2 family members) </a:t>
            </a:r>
          </a:p>
          <a:p>
            <a:pPr lvl="2"/>
            <a:r>
              <a:rPr lang="en-IN" sz="3200" dirty="0" smtClean="0"/>
              <a:t>Third extra mileage allowance </a:t>
            </a:r>
          </a:p>
          <a:p>
            <a:pPr lvl="2">
              <a:buNone/>
            </a:pPr>
            <a:r>
              <a:rPr lang="en-IN" sz="3200" dirty="0" smtClean="0"/>
              <a:t>          (if  more than 2 family members) </a:t>
            </a:r>
          </a:p>
          <a:p>
            <a:pPr lvl="2">
              <a:buNone/>
            </a:pPr>
            <a:endParaRPr lang="en-IN" sz="3200" dirty="0" smtClean="0"/>
          </a:p>
          <a:p>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69941892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600200"/>
            <a:ext cx="8501122" cy="4900634"/>
          </a:xfrm>
        </p:spPr>
        <p:style>
          <a:lnRef idx="1">
            <a:schemeClr val="accent5"/>
          </a:lnRef>
          <a:fillRef idx="2">
            <a:schemeClr val="accent5"/>
          </a:fillRef>
          <a:effectRef idx="1">
            <a:schemeClr val="accent5"/>
          </a:effectRef>
          <a:fontRef idx="minor">
            <a:schemeClr val="dk1"/>
          </a:fontRef>
        </p:style>
        <p:txBody>
          <a:bodyPr>
            <a:normAutofit/>
          </a:bodyPr>
          <a:lstStyle/>
          <a:p>
            <a:r>
              <a:rPr lang="en-IN" sz="3600" b="1" dirty="0" smtClean="0"/>
              <a:t>Transportation of goods/ personal effects</a:t>
            </a:r>
          </a:p>
          <a:p>
            <a:pPr lvl="2" indent="-246888">
              <a:buFont typeface="Wingdings 2"/>
              <a:buChar char=""/>
              <a:defRPr/>
            </a:pPr>
            <a:endParaRPr lang="en-US" sz="2600" dirty="0" smtClean="0"/>
          </a:p>
          <a:p>
            <a:pPr lvl="2" indent="-246888">
              <a:buFont typeface="Wingdings 2"/>
              <a:buChar char=""/>
              <a:defRPr/>
            </a:pPr>
            <a:endParaRPr lang="en-US" sz="2600" dirty="0" smtClean="0"/>
          </a:p>
          <a:p>
            <a:endParaRPr lang="en-IN" sz="3600" b="1"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1761942070"/>
              </p:ext>
            </p:extLst>
          </p:nvPr>
        </p:nvGraphicFramePr>
        <p:xfrm>
          <a:off x="1500166" y="2880670"/>
          <a:ext cx="5286412" cy="3450841"/>
        </p:xfrm>
        <a:graphic>
          <a:graphicData uri="http://schemas.openxmlformats.org/drawingml/2006/table">
            <a:tbl>
              <a:tblPr firstRow="1" bandRow="1">
                <a:tableStyleId>{5C22544A-7EE6-4342-B048-85BDC9FD1C3A}</a:tableStyleId>
              </a:tblPr>
              <a:tblGrid>
                <a:gridCol w="2643206"/>
                <a:gridCol w="2643206"/>
              </a:tblGrid>
              <a:tr h="602688">
                <a:tc>
                  <a:txBody>
                    <a:bodyPr/>
                    <a:lstStyle/>
                    <a:p>
                      <a:r>
                        <a:rPr lang="en-IN" sz="1700" dirty="0" smtClean="0">
                          <a:solidFill>
                            <a:schemeClr val="tx1"/>
                          </a:solidFill>
                        </a:rPr>
                        <a:t>Grade of Govt. servant</a:t>
                      </a:r>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700" dirty="0" smtClean="0">
                          <a:solidFill>
                            <a:schemeClr val="tx1"/>
                          </a:solidFill>
                        </a:rPr>
                        <a:t>Max.</a:t>
                      </a:r>
                      <a:r>
                        <a:rPr lang="en-IN" sz="1700" baseline="0" dirty="0" smtClean="0">
                          <a:solidFill>
                            <a:schemeClr val="tx1"/>
                          </a:solidFill>
                        </a:rPr>
                        <a:t> W</a:t>
                      </a:r>
                      <a:r>
                        <a:rPr lang="en-IN" sz="1700" dirty="0" smtClean="0">
                          <a:solidFill>
                            <a:schemeClr val="tx1"/>
                          </a:solidFill>
                        </a:rPr>
                        <a:t>eight of goods in KG </a:t>
                      </a:r>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88786">
                <a:tc>
                  <a:txBody>
                    <a:bodyPr/>
                    <a:lstStyle/>
                    <a:p>
                      <a:r>
                        <a:rPr lang="en-US" sz="1700" dirty="0" smtClean="0"/>
                        <a:t>1st grade- </a:t>
                      </a:r>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700" dirty="0" smtClean="0"/>
                        <a:t>6000</a:t>
                      </a:r>
                    </a:p>
                    <a:p>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7485">
                <a:tc>
                  <a:txBody>
                    <a:bodyPr/>
                    <a:lstStyle/>
                    <a:p>
                      <a:r>
                        <a:rPr lang="en-US" sz="1700" dirty="0" smtClean="0"/>
                        <a:t>2</a:t>
                      </a:r>
                      <a:r>
                        <a:rPr lang="en-US" sz="1700" baseline="30000" dirty="0" smtClean="0"/>
                        <a:t>nd</a:t>
                      </a:r>
                      <a:r>
                        <a:rPr lang="en-US" sz="1700" dirty="0" smtClean="0"/>
                        <a:t> grade- </a:t>
                      </a:r>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700" dirty="0" smtClean="0"/>
                        <a:t>3000</a:t>
                      </a:r>
                    </a:p>
                    <a:p>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7485">
                <a:tc>
                  <a:txBody>
                    <a:bodyPr/>
                    <a:lstStyle/>
                    <a:p>
                      <a:r>
                        <a:rPr lang="en-US" sz="1700" dirty="0" smtClean="0"/>
                        <a:t>3</a:t>
                      </a:r>
                      <a:r>
                        <a:rPr lang="en-US" sz="1700" baseline="30000" dirty="0" smtClean="0"/>
                        <a:t>rd</a:t>
                      </a:r>
                      <a:r>
                        <a:rPr lang="en-US" sz="1700" dirty="0" smtClean="0"/>
                        <a:t> grade- </a:t>
                      </a:r>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700" dirty="0" smtClean="0"/>
                        <a:t>1500</a:t>
                      </a:r>
                    </a:p>
                    <a:p>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7485">
                <a:tc>
                  <a:txBody>
                    <a:bodyPr/>
                    <a:lstStyle/>
                    <a:p>
                      <a:r>
                        <a:rPr lang="en-US" sz="1700" dirty="0" smtClean="0"/>
                        <a:t>4</a:t>
                      </a:r>
                      <a:r>
                        <a:rPr lang="en-US" sz="1700" baseline="30000" dirty="0" smtClean="0"/>
                        <a:t>th</a:t>
                      </a:r>
                      <a:r>
                        <a:rPr lang="en-US" sz="1700" dirty="0" smtClean="0"/>
                        <a:t> grade- </a:t>
                      </a:r>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700" dirty="0" smtClean="0"/>
                        <a:t>1000</a:t>
                      </a:r>
                    </a:p>
                    <a:p>
                      <a:endParaRPr lang="en-IN" sz="17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41708574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dirty="0" smtClean="0"/>
              <a:t>Actual cost of transportation in train/ steamer.</a:t>
            </a:r>
          </a:p>
          <a:p>
            <a:r>
              <a:rPr lang="en-IN" dirty="0" smtClean="0">
                <a:solidFill>
                  <a:srgbClr val="FF0000"/>
                </a:solidFill>
              </a:rPr>
              <a:t>Three </a:t>
            </a:r>
            <a:r>
              <a:rPr lang="en-IN" dirty="0" err="1" smtClean="0">
                <a:solidFill>
                  <a:srgbClr val="FF0000"/>
                </a:solidFill>
              </a:rPr>
              <a:t>paise</a:t>
            </a:r>
            <a:r>
              <a:rPr lang="en-IN" dirty="0" smtClean="0">
                <a:solidFill>
                  <a:srgbClr val="FF0000"/>
                </a:solidFill>
              </a:rPr>
              <a:t> @ 10 kg per KM  </a:t>
            </a:r>
            <a:r>
              <a:rPr lang="en-IN" dirty="0" smtClean="0"/>
              <a:t>in road.</a:t>
            </a:r>
          </a:p>
          <a:p>
            <a:pPr algn="just">
              <a:buNone/>
            </a:pPr>
            <a:r>
              <a:rPr lang="en-IN" sz="3600" b="1" dirty="0" smtClean="0">
                <a:latin typeface="AR CENA" pitchFamily="2" charset="0"/>
              </a:rPr>
              <a:t>   The claim to be supported by a certificate of countersigning authority that he is satisfied that goods of the quantity claimed were actually transported by road and the amount claimed was actually incurred.</a:t>
            </a:r>
            <a:endParaRPr lang="en-IN" sz="3600" b="1" dirty="0">
              <a:latin typeface="AR CENA" pitchFamily="2" charset="0"/>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23469343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0634"/>
          </a:xfrm>
        </p:spPr>
        <p:style>
          <a:lnRef idx="1">
            <a:schemeClr val="accent2"/>
          </a:lnRef>
          <a:fillRef idx="2">
            <a:schemeClr val="accent2"/>
          </a:fillRef>
          <a:effectRef idx="1">
            <a:schemeClr val="accent2"/>
          </a:effectRef>
          <a:fontRef idx="minor">
            <a:schemeClr val="dk1"/>
          </a:fontRef>
        </p:style>
        <p:txBody>
          <a:bodyPr>
            <a:normAutofit/>
          </a:bodyPr>
          <a:lstStyle/>
          <a:p>
            <a:r>
              <a:rPr lang="en-IN" sz="4000" dirty="0" smtClean="0"/>
              <a:t>When two stations are connected by road &amp; rail</a:t>
            </a:r>
          </a:p>
          <a:p>
            <a:pPr lvl="2" algn="just">
              <a:buFont typeface="Wingdings" pitchFamily="2" charset="2"/>
              <a:buChar char="v"/>
            </a:pPr>
            <a:r>
              <a:rPr lang="en-IN" sz="3600" dirty="0" smtClean="0"/>
              <a:t> The Govt. Servant may choose either of the means.</a:t>
            </a:r>
            <a:r>
              <a:rPr lang="en-IN" sz="4800" b="1" dirty="0" smtClean="0">
                <a:solidFill>
                  <a:srgbClr val="C00000"/>
                </a:solidFill>
              </a:rPr>
              <a:t> </a:t>
            </a:r>
            <a:r>
              <a:rPr lang="en-IN" sz="4000" dirty="0" smtClean="0">
                <a:solidFill>
                  <a:srgbClr val="C00000"/>
                </a:solidFill>
              </a:rPr>
              <a:t>But</a:t>
            </a:r>
          </a:p>
          <a:p>
            <a:pPr lvl="2" algn="just">
              <a:buNone/>
            </a:pPr>
            <a:r>
              <a:rPr lang="en-IN" sz="3600" dirty="0" smtClean="0"/>
              <a:t>   to draw the claim as per the cheapest one.</a:t>
            </a:r>
            <a:endParaRPr lang="en-IN" sz="3600"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12778797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style>
          <a:lnRef idx="1">
            <a:schemeClr val="accent4"/>
          </a:lnRef>
          <a:fillRef idx="2">
            <a:schemeClr val="accent4"/>
          </a:fillRef>
          <a:effectRef idx="1">
            <a:schemeClr val="accent4"/>
          </a:effectRef>
          <a:fontRef idx="minor">
            <a:schemeClr val="dk1"/>
          </a:fontRef>
        </p:style>
        <p:txBody>
          <a:bodyPr>
            <a:noAutofit/>
          </a:bodyPr>
          <a:lstStyle/>
          <a:p>
            <a:pPr algn="just"/>
            <a:r>
              <a:rPr lang="en-IN" sz="4400" dirty="0" smtClean="0"/>
              <a:t>When journey by road is cheapest but at that time for any reason journey by road is impossible                   </a:t>
            </a:r>
            <a:r>
              <a:rPr lang="en-IN" sz="4400" dirty="0" smtClean="0">
                <a:solidFill>
                  <a:srgbClr val="FF0000"/>
                </a:solidFill>
              </a:rPr>
              <a:t>then</a:t>
            </a:r>
          </a:p>
          <a:p>
            <a:pPr algn="ctr">
              <a:buNone/>
            </a:pPr>
            <a:r>
              <a:rPr lang="en-IN" sz="4400" dirty="0" smtClean="0"/>
              <a:t>   may</a:t>
            </a:r>
            <a:r>
              <a:rPr lang="en-IN" sz="4400" b="1" dirty="0" smtClean="0"/>
              <a:t> </a:t>
            </a:r>
            <a:r>
              <a:rPr lang="en-IN" sz="4400" dirty="0" smtClean="0"/>
              <a:t>claim as per rates admissible in rail (with due certificate)  </a:t>
            </a:r>
            <a:endParaRPr lang="en-IN" sz="4400"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33444739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When a family member </a:t>
            </a:r>
          </a:p>
          <a:p>
            <a:pPr lvl="1">
              <a:buFont typeface="Wingdings" pitchFamily="2" charset="2"/>
              <a:buChar char="Ø"/>
            </a:pPr>
            <a:r>
              <a:rPr lang="en-US" sz="3200" dirty="0" smtClean="0"/>
              <a:t>follows a transferred </a:t>
            </a:r>
            <a:r>
              <a:rPr lang="en-US" sz="3200" dirty="0" err="1" smtClean="0"/>
              <a:t>Govt</a:t>
            </a:r>
            <a:r>
              <a:rPr lang="en-US" sz="3200" dirty="0" smtClean="0"/>
              <a:t> servant within 6 months of transfer</a:t>
            </a:r>
          </a:p>
          <a:p>
            <a:pPr lvl="1">
              <a:buFont typeface="Wingdings" pitchFamily="2" charset="2"/>
              <a:buChar char="Ø"/>
            </a:pPr>
            <a:r>
              <a:rPr lang="en-US" sz="3200" dirty="0" smtClean="0"/>
              <a:t> precedes him within one month</a:t>
            </a:r>
          </a:p>
          <a:p>
            <a:pPr lvl="1">
              <a:buNone/>
            </a:pPr>
            <a:r>
              <a:rPr lang="en-US" sz="3200" dirty="0" smtClean="0"/>
              <a:t>May be treated as accompanying him.</a:t>
            </a:r>
          </a:p>
          <a:p>
            <a:pPr lvl="1">
              <a:buNone/>
            </a:pPr>
            <a:endParaRPr lang="en-US" sz="3200" dirty="0" smtClean="0"/>
          </a:p>
          <a:p>
            <a:pPr lvl="1">
              <a:buNone/>
            </a:pPr>
            <a:r>
              <a:rPr lang="en-US" sz="3200" dirty="0" smtClean="0">
                <a:solidFill>
                  <a:srgbClr val="FF0000"/>
                </a:solidFill>
              </a:rPr>
              <a:t>RULE 86 </a:t>
            </a:r>
            <a:endParaRPr lang="en-IN" sz="3200" dirty="0">
              <a:solidFill>
                <a:srgbClr val="FF0000"/>
              </a:solidFill>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512879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smtClean="0">
                <a:solidFill>
                  <a:srgbClr val="FF0000"/>
                </a:solidFill>
              </a:rPr>
              <a:t>TRANSFER TA FOR 4</a:t>
            </a:r>
            <a:r>
              <a:rPr lang="en-US" baseline="30000" dirty="0" smtClean="0">
                <a:solidFill>
                  <a:srgbClr val="FF0000"/>
                </a:solidFill>
              </a:rPr>
              <a:t>th</a:t>
            </a:r>
            <a:r>
              <a:rPr lang="en-US" dirty="0" smtClean="0">
                <a:solidFill>
                  <a:srgbClr val="FF0000"/>
                </a:solidFill>
              </a:rPr>
              <a:t> GRADE Govt. servant</a:t>
            </a:r>
            <a:endParaRPr lang="en-IN" dirty="0">
              <a:solidFill>
                <a:srgbClr val="FF0000"/>
              </a:solidFill>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r>
              <a:rPr lang="en-US" sz="3600" b="1" dirty="0" smtClean="0"/>
              <a:t>By rail/steamer</a:t>
            </a:r>
          </a:p>
          <a:p>
            <a:pPr lvl="1"/>
            <a:r>
              <a:rPr lang="en-US" dirty="0" smtClean="0"/>
              <a:t>Single full fare of lowest class for self</a:t>
            </a:r>
          </a:p>
          <a:p>
            <a:pPr lvl="1"/>
            <a:r>
              <a:rPr lang="en-US" dirty="0" smtClean="0"/>
              <a:t>Single full fare of lowest class for each adult member (actually paid)</a:t>
            </a:r>
          </a:p>
          <a:p>
            <a:pPr lvl="1"/>
            <a:r>
              <a:rPr lang="en-US" dirty="0" smtClean="0"/>
              <a:t>One half fare of lowest class for each child (actually paid)</a:t>
            </a:r>
          </a:p>
        </p:txBody>
      </p:sp>
    </p:spTree>
    <p:extLst>
      <p:ext uri="{BB962C8B-B14F-4D97-AF65-F5344CB8AC3E}">
        <p14:creationId xmlns:p14="http://schemas.microsoft.com/office/powerpoint/2010/main" xmlns="" val="13160529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smtClean="0">
                <a:solidFill>
                  <a:srgbClr val="FF0000"/>
                </a:solidFill>
              </a:rPr>
              <a:t>Continued…………….</a:t>
            </a:r>
            <a:endParaRPr lang="en-IN" dirty="0">
              <a:solidFill>
                <a:srgbClr val="FF0000"/>
              </a:solidFill>
            </a:endParaRPr>
          </a:p>
        </p:txBody>
      </p:sp>
      <p:sp>
        <p:nvSpPr>
          <p:cNvPr id="3" name="Content Placeholder 2"/>
          <p:cNvSpPr>
            <a:spLocks noGrp="1"/>
          </p:cNvSpPr>
          <p:nvPr>
            <p:ph idx="1"/>
          </p:nvPr>
        </p:nvSpPr>
        <p:spPr>
          <a:xfrm>
            <a:off x="457200" y="1600200"/>
            <a:ext cx="8229600" cy="5043510"/>
          </a:xfrm>
        </p:spPr>
        <p:style>
          <a:lnRef idx="1">
            <a:schemeClr val="accent2"/>
          </a:lnRef>
          <a:fillRef idx="2">
            <a:schemeClr val="accent2"/>
          </a:fillRef>
          <a:effectRef idx="1">
            <a:schemeClr val="accent2"/>
          </a:effectRef>
          <a:fontRef idx="minor">
            <a:schemeClr val="dk1"/>
          </a:fontRef>
        </p:style>
        <p:txBody>
          <a:bodyPr>
            <a:normAutofit lnSpcReduction="10000"/>
          </a:bodyPr>
          <a:lstStyle/>
          <a:p>
            <a:r>
              <a:rPr lang="en-US" sz="3600" b="1" dirty="0" smtClean="0"/>
              <a:t>By bus</a:t>
            </a:r>
          </a:p>
          <a:p>
            <a:pPr>
              <a:buNone/>
            </a:pPr>
            <a:r>
              <a:rPr lang="en-US" sz="3600" dirty="0" smtClean="0"/>
              <a:t>When 2 stations are connected by bus service</a:t>
            </a:r>
          </a:p>
          <a:p>
            <a:pPr lvl="1"/>
            <a:r>
              <a:rPr lang="en-US" dirty="0" smtClean="0"/>
              <a:t>Single full fare  for self</a:t>
            </a:r>
          </a:p>
          <a:p>
            <a:pPr lvl="1"/>
            <a:r>
              <a:rPr lang="en-US" dirty="0" smtClean="0"/>
              <a:t>Single full fare for each adult member .</a:t>
            </a:r>
          </a:p>
          <a:p>
            <a:pPr lvl="1"/>
            <a:r>
              <a:rPr lang="en-US" dirty="0" smtClean="0"/>
              <a:t>One half fare for each child.</a:t>
            </a:r>
          </a:p>
          <a:p>
            <a:pPr lvl="1"/>
            <a:r>
              <a:rPr lang="en-US" sz="3600" dirty="0" smtClean="0"/>
              <a:t>when 2 stations are not connected by bus service</a:t>
            </a:r>
            <a:r>
              <a:rPr lang="en-US" dirty="0" smtClean="0"/>
              <a:t> </a:t>
            </a:r>
          </a:p>
          <a:p>
            <a:pPr lvl="1"/>
            <a:r>
              <a:rPr lang="en-US" dirty="0" smtClean="0"/>
              <a:t>Single mileage  for self</a:t>
            </a:r>
          </a:p>
          <a:p>
            <a:pPr lvl="1"/>
            <a:r>
              <a:rPr lang="en-US" dirty="0" smtClean="0"/>
              <a:t>Additional mileage for family members.</a:t>
            </a:r>
            <a:endParaRPr lang="en-US" sz="3600" dirty="0" smtClean="0"/>
          </a:p>
          <a:p>
            <a:pPr>
              <a:buNone/>
            </a:pPr>
            <a:endParaRPr lang="en-IN" sz="3600" dirty="0"/>
          </a:p>
        </p:txBody>
      </p:sp>
    </p:spTree>
    <p:extLst>
      <p:ext uri="{BB962C8B-B14F-4D97-AF65-F5344CB8AC3E}">
        <p14:creationId xmlns:p14="http://schemas.microsoft.com/office/powerpoint/2010/main" xmlns="" val="40362247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4000" dirty="0" smtClean="0"/>
              <a:t>Maximum limit of personal effects</a:t>
            </a:r>
          </a:p>
          <a:p>
            <a:pPr>
              <a:buNone/>
            </a:pPr>
            <a:r>
              <a:rPr lang="en-US" sz="4000" dirty="0" smtClean="0"/>
              <a:t>           1000 KGS</a:t>
            </a:r>
          </a:p>
          <a:p>
            <a:pPr>
              <a:buNone/>
            </a:pPr>
            <a:r>
              <a:rPr lang="en-US" sz="4000" dirty="0" smtClean="0"/>
              <a:t>  IN STEAMER/ TRAIN/ PUBLIC BUS</a:t>
            </a:r>
          </a:p>
          <a:p>
            <a:pPr>
              <a:buNone/>
            </a:pPr>
            <a:r>
              <a:rPr lang="en-US" sz="4000" dirty="0" smtClean="0"/>
              <a:t>   </a:t>
            </a:r>
          </a:p>
          <a:p>
            <a:pPr>
              <a:buNone/>
            </a:pPr>
            <a:r>
              <a:rPr lang="en-US" sz="4000" b="1" dirty="0" smtClean="0">
                <a:solidFill>
                  <a:srgbClr val="FF0000"/>
                </a:solidFill>
              </a:rPr>
              <a:t>                                             </a:t>
            </a:r>
            <a:r>
              <a:rPr lang="en-US" sz="4000" dirty="0" smtClean="0">
                <a:solidFill>
                  <a:srgbClr val="FF0000"/>
                </a:solidFill>
              </a:rPr>
              <a:t>RULE 92</a:t>
            </a:r>
            <a:endParaRPr lang="en-IN" sz="4000" dirty="0">
              <a:solidFill>
                <a:srgbClr val="FF0000"/>
              </a:solidFill>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13308662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US" dirty="0" smtClean="0"/>
              <a:t>AFTER BEING TRANSFERRED</a:t>
            </a:r>
          </a:p>
          <a:p>
            <a:pPr>
              <a:buNone/>
            </a:pPr>
            <a:r>
              <a:rPr lang="en-US" dirty="0" smtClean="0"/>
              <a:t>    availed leave for not exceeding 4 months</a:t>
            </a:r>
          </a:p>
          <a:p>
            <a:pPr>
              <a:buNone/>
            </a:pPr>
            <a:r>
              <a:rPr lang="en-US" dirty="0" smtClean="0"/>
              <a:t>            Entitled to draw due TA    </a:t>
            </a:r>
            <a:r>
              <a:rPr lang="en-US" dirty="0" smtClean="0">
                <a:solidFill>
                  <a:srgbClr val="FF0000"/>
                </a:solidFill>
              </a:rPr>
              <a:t>RULE 93</a:t>
            </a:r>
          </a:p>
          <a:p>
            <a:r>
              <a:rPr lang="en-US" dirty="0" smtClean="0"/>
              <a:t>After return from leave exceeding 4 months &amp; posted to another place</a:t>
            </a:r>
          </a:p>
          <a:p>
            <a:pPr algn="ctr">
              <a:buNone/>
            </a:pPr>
            <a:r>
              <a:rPr lang="en-US" b="1" dirty="0" smtClean="0"/>
              <a:t>   entitled to draw </a:t>
            </a:r>
          </a:p>
          <a:p>
            <a:pPr algn="ctr">
              <a:buNone/>
            </a:pPr>
            <a:r>
              <a:rPr lang="en-US" b="1" dirty="0" smtClean="0"/>
              <a:t>DUE TA FOR JOURNEY FROM OLD PLACE TO NEW ONE     </a:t>
            </a:r>
            <a:r>
              <a:rPr lang="en-US" b="1" dirty="0" smtClean="0">
                <a:solidFill>
                  <a:srgbClr val="FF0000"/>
                </a:solidFill>
              </a:rPr>
              <a:t>RULE 96</a:t>
            </a:r>
          </a:p>
          <a:p>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3444164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chor="ctr">
            <a:noAutofit/>
          </a:bodyPr>
          <a:lstStyle/>
          <a:p>
            <a:r>
              <a:rPr lang="en-US" sz="2800" b="1" dirty="0" smtClean="0">
                <a:solidFill>
                  <a:srgbClr val="FF0000"/>
                </a:solidFill>
                <a:cs typeface="Times New Roman" pitchFamily="18" charset="0"/>
              </a:rPr>
              <a:t>F.D. O.M. No. 22393/F., Dated 8.6.2012/FIN-Code-RULE-0002-2012</a:t>
            </a:r>
            <a:endParaRPr lang="en-IN" sz="2800" dirty="0">
              <a:solidFill>
                <a:srgbClr val="FF0000"/>
              </a:solidFill>
            </a:endParaRPr>
          </a:p>
        </p:txBody>
      </p:sp>
      <p:sp>
        <p:nvSpPr>
          <p:cNvPr id="3" name="Content Placeholder 2"/>
          <p:cNvSpPr>
            <a:spLocks noGrp="1"/>
          </p:cNvSpPr>
          <p:nvPr>
            <p:ph sz="quarter" idx="1"/>
          </p:nvPr>
        </p:nvSpPr>
        <p:spPr>
          <a:xfrm>
            <a:off x="304800" y="1600200"/>
            <a:ext cx="8534400" cy="4525963"/>
          </a:xfrm>
        </p:spPr>
        <p:txBody>
          <a:bodyPr>
            <a:normAutofit fontScale="70000" lnSpcReduction="20000"/>
          </a:bodyPr>
          <a:lstStyle/>
          <a:p>
            <a:pPr algn="just">
              <a:buNone/>
              <a:defRPr/>
            </a:pPr>
            <a:r>
              <a:rPr lang="en-US" dirty="0" smtClean="0"/>
              <a:t>	Administrative Departments and Heads of Departments shall have power to sanction contingent expenditure as follows </a:t>
            </a:r>
            <a:r>
              <a:rPr lang="en-US" sz="2800" b="1" dirty="0" smtClean="0"/>
              <a:t>( </a:t>
            </a:r>
            <a:r>
              <a:rPr lang="en-US" sz="2800" b="1" u="sng" dirty="0" smtClean="0">
                <a:cs typeface="Times New Roman" pitchFamily="18" charset="0"/>
                <a:hlinkClick r:id="rId2" action="ppaction://hlinkfile"/>
              </a:rPr>
              <a:t>Rule</a:t>
            </a:r>
            <a:r>
              <a:rPr lang="en-US" sz="2800" b="1" u="sng" dirty="0" smtClean="0">
                <a:cs typeface="Times New Roman" pitchFamily="18" charset="0"/>
              </a:rPr>
              <a:t> 10-d of DFPR (Revised Delegation)</a:t>
            </a:r>
            <a:r>
              <a:rPr lang="en-US" sz="2800" b="1" dirty="0" smtClean="0">
                <a:cs typeface="Times New Roman" pitchFamily="18" charset="0"/>
              </a:rPr>
              <a:t>    </a:t>
            </a:r>
          </a:p>
          <a:p>
            <a:pPr algn="just">
              <a:buNone/>
              <a:defRPr/>
            </a:pPr>
            <a:r>
              <a:rPr lang="en-US" sz="2800" b="1" dirty="0" smtClean="0">
                <a:cs typeface="Times New Roman" pitchFamily="18" charset="0"/>
              </a:rPr>
              <a:t>              </a:t>
            </a:r>
            <a:r>
              <a:rPr lang="en-US" sz="2800" b="1" u="sng" dirty="0" smtClean="0">
                <a:cs typeface="Times New Roman" pitchFamily="18" charset="0"/>
              </a:rPr>
              <a:t>  </a:t>
            </a:r>
          </a:p>
          <a:p>
            <a:pPr algn="just">
              <a:buNone/>
              <a:defRPr/>
            </a:pPr>
            <a:r>
              <a:rPr lang="en-US" b="1" dirty="0" smtClean="0">
                <a:cs typeface="Times New Roman" pitchFamily="18" charset="0"/>
              </a:rPr>
              <a:t>       </a:t>
            </a:r>
            <a:r>
              <a:rPr lang="en-US" b="1" u="sng" dirty="0" smtClean="0">
                <a:cs typeface="Times New Roman" pitchFamily="18" charset="0"/>
              </a:rPr>
              <a:t>Authority</a:t>
            </a:r>
            <a:r>
              <a:rPr lang="en-US" b="1" dirty="0" smtClean="0">
                <a:cs typeface="Times New Roman" pitchFamily="18" charset="0"/>
              </a:rPr>
              <a:t>                                     </a:t>
            </a:r>
            <a:r>
              <a:rPr lang="en-US" b="1" u="sng" dirty="0" smtClean="0">
                <a:cs typeface="Times New Roman" pitchFamily="18" charset="0"/>
              </a:rPr>
              <a:t>Sanction power </a:t>
            </a:r>
          </a:p>
          <a:p>
            <a:pPr algn="just">
              <a:buNone/>
              <a:defRPr/>
            </a:pPr>
            <a:r>
              <a:rPr lang="en-US" sz="2800" dirty="0" smtClean="0">
                <a:cs typeface="Times New Roman" pitchFamily="18" charset="0"/>
              </a:rPr>
              <a:t>1.Administrative Departments   -     Full powers for recurring &amp; non-recurring</a:t>
            </a:r>
          </a:p>
          <a:p>
            <a:pPr algn="just">
              <a:buNone/>
              <a:defRPr/>
            </a:pPr>
            <a:endParaRPr lang="en-US" sz="2800" dirty="0" smtClean="0">
              <a:cs typeface="Times New Roman" pitchFamily="18" charset="0"/>
            </a:endParaRPr>
          </a:p>
          <a:p>
            <a:pPr algn="just">
              <a:buNone/>
              <a:defRPr/>
            </a:pPr>
            <a:r>
              <a:rPr lang="en-US" sz="2800" dirty="0" smtClean="0">
                <a:cs typeface="Times New Roman" pitchFamily="18" charset="0"/>
              </a:rPr>
              <a:t>2.Member Board of Revenue/-</a:t>
            </a:r>
            <a:r>
              <a:rPr lang="en-US" sz="2900" b="1" dirty="0" smtClean="0">
                <a:cs typeface="Times New Roman" pitchFamily="18" charset="0"/>
              </a:rPr>
              <a:t>20lakhs</a:t>
            </a:r>
            <a:r>
              <a:rPr lang="en-US" sz="2900" dirty="0" smtClean="0">
                <a:cs typeface="Times New Roman" pitchFamily="18" charset="0"/>
              </a:rPr>
              <a:t> per annum in </a:t>
            </a:r>
            <a:r>
              <a:rPr lang="en-US" sz="2900" dirty="0" err="1" smtClean="0">
                <a:cs typeface="Times New Roman" pitchFamily="18" charset="0"/>
              </a:rPr>
              <a:t>eachcase</a:t>
            </a:r>
            <a:r>
              <a:rPr lang="en-US" sz="2900" dirty="0" smtClean="0">
                <a:cs typeface="Times New Roman" pitchFamily="18" charset="0"/>
              </a:rPr>
              <a:t>(recurring) </a:t>
            </a:r>
          </a:p>
          <a:p>
            <a:pPr algn="just">
              <a:buNone/>
              <a:defRPr/>
            </a:pPr>
            <a:r>
              <a:rPr lang="en-US" sz="2800" dirty="0" smtClean="0">
                <a:cs typeface="Times New Roman" pitchFamily="18" charset="0"/>
              </a:rPr>
              <a:t>    DG  IG of Police                     </a:t>
            </a:r>
            <a:r>
              <a:rPr lang="en-US" sz="2800" b="1" dirty="0" smtClean="0">
                <a:cs typeface="Times New Roman" pitchFamily="18" charset="0"/>
              </a:rPr>
              <a:t>100 </a:t>
            </a:r>
            <a:r>
              <a:rPr lang="en-US" sz="2800" b="1" dirty="0" err="1" smtClean="0">
                <a:cs typeface="Times New Roman" pitchFamily="18" charset="0"/>
              </a:rPr>
              <a:t>lakhs</a:t>
            </a:r>
            <a:r>
              <a:rPr lang="en-US" sz="2800" b="1" dirty="0" smtClean="0">
                <a:cs typeface="Times New Roman" pitchFamily="18" charset="0"/>
              </a:rPr>
              <a:t> </a:t>
            </a:r>
            <a:r>
              <a:rPr lang="en-US" sz="2800" dirty="0" smtClean="0">
                <a:cs typeface="Times New Roman" pitchFamily="18" charset="0"/>
              </a:rPr>
              <a:t>per  in each case( non-recurring)</a:t>
            </a:r>
          </a:p>
          <a:p>
            <a:pPr algn="just">
              <a:buNone/>
              <a:defRPr/>
            </a:pPr>
            <a:endParaRPr lang="en-US" sz="2800" dirty="0" smtClean="0">
              <a:cs typeface="Times New Roman" pitchFamily="18" charset="0"/>
            </a:endParaRPr>
          </a:p>
          <a:p>
            <a:pPr algn="just">
              <a:buNone/>
              <a:defRPr/>
            </a:pPr>
            <a:r>
              <a:rPr lang="en-US" sz="2800" dirty="0" smtClean="0">
                <a:cs typeface="Times New Roman" pitchFamily="18" charset="0"/>
              </a:rPr>
              <a:t>3.Heads Of Department  -    </a:t>
            </a:r>
            <a:r>
              <a:rPr lang="en-US" sz="2800" b="1" dirty="0" smtClean="0">
                <a:cs typeface="Times New Roman" pitchFamily="18" charset="0"/>
              </a:rPr>
              <a:t>10</a:t>
            </a:r>
            <a:r>
              <a:rPr lang="en-US" sz="2800" dirty="0" smtClean="0">
                <a:cs typeface="Times New Roman" pitchFamily="18" charset="0"/>
              </a:rPr>
              <a:t> </a:t>
            </a:r>
            <a:r>
              <a:rPr lang="en-US" sz="2800" dirty="0" err="1" smtClean="0">
                <a:cs typeface="Times New Roman" pitchFamily="18" charset="0"/>
              </a:rPr>
              <a:t>lakh</a:t>
            </a:r>
            <a:r>
              <a:rPr lang="en-US" sz="2800" dirty="0" smtClean="0">
                <a:cs typeface="Times New Roman" pitchFamily="18" charset="0"/>
              </a:rPr>
              <a:t> per annum in each case ( recurring) 			</a:t>
            </a:r>
            <a:r>
              <a:rPr lang="en-US" sz="2800" b="1" dirty="0" smtClean="0">
                <a:cs typeface="Times New Roman" pitchFamily="18" charset="0"/>
              </a:rPr>
              <a:t>                   50 </a:t>
            </a:r>
            <a:r>
              <a:rPr lang="en-US" sz="2800" dirty="0" err="1" smtClean="0">
                <a:cs typeface="Times New Roman" pitchFamily="18" charset="0"/>
              </a:rPr>
              <a:t>lakh</a:t>
            </a:r>
            <a:r>
              <a:rPr lang="en-US" sz="2800" dirty="0" smtClean="0">
                <a:cs typeface="Times New Roman" pitchFamily="18" charset="0"/>
              </a:rPr>
              <a:t> in each case ( non-recurring)</a:t>
            </a:r>
          </a:p>
          <a:p>
            <a:pPr algn="just">
              <a:buNone/>
              <a:defRPr/>
            </a:pPr>
            <a:endParaRPr lang="en-US" sz="2400" dirty="0" smtClean="0">
              <a:cs typeface="Times New Roman" pitchFamily="18" charset="0"/>
            </a:endParaRPr>
          </a:p>
          <a:p>
            <a:pPr algn="just">
              <a:buNone/>
            </a:pPr>
            <a:endParaRPr lang="en-I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dirty="0" smtClean="0"/>
              <a:t>Transportation of conveyance on transfer</a:t>
            </a:r>
            <a:endParaRPr lang="en-IN"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solidFill>
                  <a:srgbClr val="FF0000"/>
                </a:solidFill>
              </a:rPr>
              <a:t>UNDER OWN PROPULSION</a:t>
            </a:r>
          </a:p>
          <a:p>
            <a:pPr>
              <a:buNone/>
            </a:pPr>
            <a:r>
              <a:rPr lang="en-US" sz="2400" b="1" u="sng" dirty="0" smtClean="0"/>
              <a:t>CONVEYANCE TRANSPORTED</a:t>
            </a:r>
            <a:r>
              <a:rPr lang="en-US" sz="2400" b="1" dirty="0" smtClean="0"/>
              <a:t>                   </a:t>
            </a:r>
            <a:r>
              <a:rPr lang="en-US" sz="2400" b="1" u="sng" dirty="0" smtClean="0"/>
              <a:t>RATES OF ALLOWANCE</a:t>
            </a:r>
          </a:p>
          <a:p>
            <a:pPr>
              <a:buNone/>
            </a:pPr>
            <a:r>
              <a:rPr lang="en-US" sz="2400" dirty="0" smtClean="0"/>
              <a:t>  OWN MOTOR CAR                                               7.00 per KM</a:t>
            </a:r>
          </a:p>
          <a:p>
            <a:pPr>
              <a:buNone/>
            </a:pPr>
            <a:r>
              <a:rPr lang="en-US" sz="2400" dirty="0" smtClean="0"/>
              <a:t>  OWN MOTOR CYCLE/ SCOOTER                        3.60 per KM</a:t>
            </a:r>
          </a:p>
          <a:p>
            <a:pPr>
              <a:buNone/>
            </a:pPr>
            <a:r>
              <a:rPr lang="en-US" sz="2400" dirty="0" smtClean="0"/>
              <a:t>  OWN MOPED                                                        1.80 per KM</a:t>
            </a:r>
          </a:p>
          <a:p>
            <a:pPr>
              <a:buNone/>
            </a:pPr>
            <a:r>
              <a:rPr lang="en-US" sz="2400" dirty="0" smtClean="0"/>
              <a:t>  OWN BICYCLE                                                        1.00 per KM</a:t>
            </a:r>
          </a:p>
          <a:p>
            <a:pPr>
              <a:buNone/>
            </a:pPr>
            <a:r>
              <a:rPr lang="en-US" sz="2400" b="1" dirty="0" smtClean="0"/>
              <a:t>   </a:t>
            </a:r>
            <a:endParaRPr lang="en-IN" sz="2400" b="1" dirty="0"/>
          </a:p>
        </p:txBody>
      </p:sp>
    </p:spTree>
    <p:extLst>
      <p:ext uri="{BB962C8B-B14F-4D97-AF65-F5344CB8AC3E}">
        <p14:creationId xmlns:p14="http://schemas.microsoft.com/office/powerpoint/2010/main" xmlns="" val="20104646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lstStyle/>
          <a:p>
            <a:r>
              <a:rPr lang="en-US" dirty="0" smtClean="0"/>
              <a:t>TA is not admissible to any person for the journey to join his post on first appointment to </a:t>
            </a:r>
            <a:r>
              <a:rPr lang="en-US" dirty="0" err="1" smtClean="0"/>
              <a:t>Govt</a:t>
            </a:r>
            <a:r>
              <a:rPr lang="en-US" dirty="0" smtClean="0"/>
              <a:t> service.</a:t>
            </a:r>
          </a:p>
          <a:p>
            <a:pPr>
              <a:buNone/>
            </a:pPr>
            <a:r>
              <a:rPr lang="en-US" dirty="0" smtClean="0"/>
              <a:t>     RULE 98</a:t>
            </a:r>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t>Continued.....................</a:t>
            </a:r>
            <a:endParaRPr lang="en-IN" b="1" dirty="0"/>
          </a:p>
        </p:txBody>
      </p:sp>
    </p:spTree>
    <p:extLst>
      <p:ext uri="{BB962C8B-B14F-4D97-AF65-F5344CB8AC3E}">
        <p14:creationId xmlns:p14="http://schemas.microsoft.com/office/powerpoint/2010/main" xmlns="" val="18002710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lstStyle/>
          <a:p>
            <a:r>
              <a:rPr lang="en-US" sz="4400" b="1" dirty="0" smtClean="0"/>
              <a:t>      When </a:t>
            </a:r>
          </a:p>
          <a:p>
            <a:r>
              <a:rPr lang="en-US" dirty="0" smtClean="0"/>
              <a:t>a pensioner</a:t>
            </a:r>
          </a:p>
          <a:p>
            <a:r>
              <a:rPr lang="en-US" dirty="0" smtClean="0"/>
              <a:t>A </a:t>
            </a:r>
            <a:r>
              <a:rPr lang="en-US" dirty="0" err="1" smtClean="0"/>
              <a:t>Govt</a:t>
            </a:r>
            <a:r>
              <a:rPr lang="en-US" dirty="0" smtClean="0"/>
              <a:t> servant being thrown out due to</a:t>
            </a:r>
          </a:p>
          <a:p>
            <a:pPr lvl="1">
              <a:buFont typeface="Wingdings" pitchFamily="2" charset="2"/>
              <a:buChar char="Ø"/>
            </a:pPr>
            <a:r>
              <a:rPr lang="en-US" dirty="0" smtClean="0"/>
              <a:t> abolition of post </a:t>
            </a:r>
          </a:p>
          <a:p>
            <a:pPr lvl="1">
              <a:buFont typeface="Wingdings" pitchFamily="2" charset="2"/>
              <a:buChar char="Ø"/>
            </a:pPr>
            <a:r>
              <a:rPr lang="en-US" dirty="0" smtClean="0"/>
              <a:t> reduction of establishment</a:t>
            </a:r>
          </a:p>
          <a:p>
            <a:pPr lvl="1">
              <a:buNone/>
            </a:pPr>
            <a:r>
              <a:rPr lang="en-US" dirty="0" smtClean="0"/>
              <a:t>                          </a:t>
            </a:r>
            <a:r>
              <a:rPr lang="en-US" b="1" dirty="0" smtClean="0">
                <a:solidFill>
                  <a:srgbClr val="C00000"/>
                </a:solidFill>
              </a:rPr>
              <a:t>ARE REAPPOINTED</a:t>
            </a:r>
          </a:p>
          <a:p>
            <a:pPr lvl="1">
              <a:buNone/>
            </a:pPr>
            <a:r>
              <a:rPr lang="en-US" dirty="0" smtClean="0"/>
              <a:t>He is entitled to draw DUE TA for joining to his new post.        RULE 100</a:t>
            </a:r>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solidFill>
                  <a:srgbClr val="FF0000"/>
                </a:solidFill>
              </a:rPr>
              <a:t>Continued.....................</a:t>
            </a:r>
            <a:endParaRPr lang="en-IN" b="1" dirty="0">
              <a:solidFill>
                <a:srgbClr val="FF0000"/>
              </a:solidFill>
            </a:endParaRPr>
          </a:p>
        </p:txBody>
      </p:sp>
    </p:spTree>
    <p:extLst>
      <p:ext uri="{BB962C8B-B14F-4D97-AF65-F5344CB8AC3E}">
        <p14:creationId xmlns:p14="http://schemas.microsoft.com/office/powerpoint/2010/main" xmlns="" val="10162150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TA for joining to first appointment to be calculated at the rate</a:t>
            </a:r>
          </a:p>
          <a:p>
            <a:pPr>
              <a:buNone/>
            </a:pPr>
            <a:r>
              <a:rPr lang="en-US" dirty="0" smtClean="0"/>
              <a:t>      TA for journey on tour</a:t>
            </a:r>
          </a:p>
          <a:p>
            <a:pPr>
              <a:buNone/>
            </a:pPr>
            <a:r>
              <a:rPr lang="en-US" dirty="0" smtClean="0"/>
              <a:t>    </a:t>
            </a:r>
            <a:r>
              <a:rPr lang="en-US" sz="3600" b="1" dirty="0" smtClean="0"/>
              <a:t>no allowance for halt </a:t>
            </a:r>
            <a:r>
              <a:rPr lang="en-US" dirty="0" smtClean="0"/>
              <a:t>on the journey</a:t>
            </a:r>
          </a:p>
          <a:p>
            <a:pPr>
              <a:buNone/>
            </a:pPr>
            <a:endParaRPr lang="en-US" dirty="0" smtClean="0"/>
          </a:p>
          <a:p>
            <a:pPr>
              <a:buNone/>
            </a:pPr>
            <a:r>
              <a:rPr lang="en-US" dirty="0" smtClean="0"/>
              <a:t>                                                                RULE 103</a:t>
            </a:r>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IN" b="1" dirty="0" smtClean="0"/>
              <a:t>Continued.....................</a:t>
            </a:r>
            <a:endParaRPr lang="en-IN" b="1" dirty="0"/>
          </a:p>
        </p:txBody>
      </p:sp>
    </p:spTree>
    <p:extLst>
      <p:ext uri="{BB962C8B-B14F-4D97-AF65-F5344CB8AC3E}">
        <p14:creationId xmlns:p14="http://schemas.microsoft.com/office/powerpoint/2010/main" xmlns="" val="35523570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style>
          <a:lnRef idx="1">
            <a:schemeClr val="accent4"/>
          </a:lnRef>
          <a:fillRef idx="2">
            <a:schemeClr val="accent4"/>
          </a:fillRef>
          <a:effectRef idx="1">
            <a:schemeClr val="accent4"/>
          </a:effectRef>
          <a:fontRef idx="minor">
            <a:schemeClr val="dk1"/>
          </a:fontRef>
        </p:style>
        <p:txBody>
          <a:bodyPr>
            <a:normAutofit/>
          </a:bodyPr>
          <a:lstStyle/>
          <a:p>
            <a:r>
              <a:rPr lang="en-US" dirty="0" smtClean="0">
                <a:solidFill>
                  <a:srgbClr val="FF0000"/>
                </a:solidFill>
              </a:rPr>
              <a:t>TA for journey to attend examination</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r>
              <a:rPr lang="en-US" dirty="0" smtClean="0"/>
              <a:t>A Govt. servant may draw TA for journey to &amp; from the place of following examinations:-</a:t>
            </a:r>
          </a:p>
          <a:p>
            <a:pPr lvl="1">
              <a:buFont typeface="Wingdings" pitchFamily="2" charset="2"/>
              <a:buChar char="Ø"/>
            </a:pPr>
            <a:r>
              <a:rPr lang="en-US" sz="3200" dirty="0" smtClean="0"/>
              <a:t> departmental / language examination. </a:t>
            </a:r>
          </a:p>
          <a:p>
            <a:pPr lvl="1">
              <a:buFont typeface="Wingdings" pitchFamily="2" charset="2"/>
              <a:buChar char="Ø"/>
            </a:pPr>
            <a:r>
              <a:rPr lang="en-US" sz="3200" dirty="0" smtClean="0"/>
              <a:t> in tribal language.</a:t>
            </a:r>
          </a:p>
          <a:p>
            <a:pPr lvl="1">
              <a:buFont typeface="Wingdings" pitchFamily="2" charset="2"/>
              <a:buChar char="Ø"/>
            </a:pPr>
            <a:r>
              <a:rPr lang="en-US" sz="3200" dirty="0" smtClean="0"/>
              <a:t> on promotional examination of a military officer in civil employ.</a:t>
            </a:r>
          </a:p>
          <a:p>
            <a:pPr lvl="1">
              <a:buFont typeface="Wingdings" pitchFamily="2" charset="2"/>
              <a:buChar char="Ø"/>
            </a:pPr>
            <a:r>
              <a:rPr lang="en-US" sz="3200" dirty="0" smtClean="0"/>
              <a:t> in time scale examination to test fitness above efficiency bar for civil asst surgeon / sub asst surgeon. </a:t>
            </a:r>
          </a:p>
          <a:p>
            <a:pPr lvl="1">
              <a:buNone/>
            </a:pPr>
            <a:r>
              <a:rPr lang="en-US" sz="3200" b="1" dirty="0" smtClean="0"/>
              <a:t>only once for one kind of examination  </a:t>
            </a:r>
          </a:p>
          <a:p>
            <a:pPr lvl="1">
              <a:buNone/>
            </a:pPr>
            <a:r>
              <a:rPr lang="en-US" sz="3200" b="1" dirty="0" smtClean="0"/>
              <a:t>                                                              </a:t>
            </a:r>
            <a:r>
              <a:rPr lang="en-US" sz="3200" dirty="0" smtClean="0">
                <a:solidFill>
                  <a:srgbClr val="FF0000"/>
                </a:solidFill>
              </a:rPr>
              <a:t>RULE 104</a:t>
            </a:r>
            <a:endParaRPr lang="en-IN" sz="3200" dirty="0">
              <a:solidFill>
                <a:srgbClr val="FF0000"/>
              </a:solidFill>
            </a:endParaRPr>
          </a:p>
        </p:txBody>
      </p:sp>
    </p:spTree>
    <p:extLst>
      <p:ext uri="{BB962C8B-B14F-4D97-AF65-F5344CB8AC3E}">
        <p14:creationId xmlns:p14="http://schemas.microsoft.com/office/powerpoint/2010/main" xmlns="" val="10584270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758952"/>
          </a:xfrm>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buNone/>
            </a:pPr>
            <a:endParaRPr lang="en-US" dirty="0" smtClean="0"/>
          </a:p>
          <a:p>
            <a:r>
              <a:rPr lang="en-US" sz="4800" dirty="0" smtClean="0"/>
              <a:t>TA admissible as per journey on tour. But no allowance drawn for halt on the journey.</a:t>
            </a:r>
          </a:p>
          <a:p>
            <a:pPr>
              <a:buNone/>
            </a:pPr>
            <a:r>
              <a:rPr lang="en-US" sz="4800" dirty="0" smtClean="0"/>
              <a:t>     RULE 107</a:t>
            </a:r>
          </a:p>
          <a:p>
            <a:endParaRPr lang="en-IN" dirty="0"/>
          </a:p>
        </p:txBody>
      </p:sp>
    </p:spTree>
    <p:extLst>
      <p:ext uri="{BB962C8B-B14F-4D97-AF65-F5344CB8AC3E}">
        <p14:creationId xmlns:p14="http://schemas.microsoft.com/office/powerpoint/2010/main" xmlns="" val="17671020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Journey On Retirement etc</a:t>
            </a:r>
            <a:endParaRPr lang="en-IN"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lnSpcReduction="10000"/>
          </a:bodyPr>
          <a:lstStyle/>
          <a:p>
            <a:r>
              <a:rPr lang="en-US" sz="4400" dirty="0" smtClean="0"/>
              <a:t>No person is entitled for TA for a journey made after </a:t>
            </a:r>
          </a:p>
          <a:p>
            <a:pPr lvl="1">
              <a:buFont typeface="Wingdings" pitchFamily="2" charset="2"/>
              <a:buChar char="Ø"/>
            </a:pPr>
            <a:r>
              <a:rPr lang="en-US" sz="4400" dirty="0" smtClean="0"/>
              <a:t>Retirement</a:t>
            </a:r>
          </a:p>
          <a:p>
            <a:pPr lvl="1">
              <a:buFont typeface="Wingdings" pitchFamily="2" charset="2"/>
              <a:buChar char="Ø"/>
            </a:pPr>
            <a:r>
              <a:rPr lang="en-US" sz="4400" dirty="0" smtClean="0"/>
              <a:t>Dismissal</a:t>
            </a:r>
          </a:p>
          <a:p>
            <a:pPr lvl="1">
              <a:buFont typeface="Wingdings" pitchFamily="2" charset="2"/>
              <a:buChar char="Ø"/>
            </a:pPr>
            <a:r>
              <a:rPr lang="en-US" sz="4400" dirty="0" smtClean="0"/>
              <a:t>Termination of service   </a:t>
            </a:r>
          </a:p>
          <a:p>
            <a:pPr lvl="1">
              <a:buNone/>
            </a:pPr>
            <a:r>
              <a:rPr lang="en-US" sz="4400" dirty="0" smtClean="0"/>
              <a:t>                                     </a:t>
            </a:r>
            <a:r>
              <a:rPr lang="en-US" sz="4400" b="1" dirty="0" smtClean="0">
                <a:solidFill>
                  <a:srgbClr val="FF0000"/>
                </a:solidFill>
              </a:rPr>
              <a:t>RULE 116</a:t>
            </a:r>
            <a:endParaRPr lang="en-IN" sz="4400" b="1" dirty="0">
              <a:solidFill>
                <a:srgbClr val="FF0000"/>
              </a:solidFill>
            </a:endParaRPr>
          </a:p>
        </p:txBody>
      </p:sp>
    </p:spTree>
    <p:extLst>
      <p:ext uri="{BB962C8B-B14F-4D97-AF65-F5344CB8AC3E}">
        <p14:creationId xmlns:p14="http://schemas.microsoft.com/office/powerpoint/2010/main" xmlns="" val="198965595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fontScale="92500"/>
          </a:bodyPr>
          <a:lstStyle/>
          <a:p>
            <a:pPr lvl="1">
              <a:buNone/>
            </a:pPr>
            <a:r>
              <a:rPr lang="en-US" sz="4000" dirty="0" smtClean="0"/>
              <a:t>Competent authority with recorded </a:t>
            </a:r>
            <a:r>
              <a:rPr lang="en-US" sz="4000" i="1" dirty="0" smtClean="0">
                <a:solidFill>
                  <a:srgbClr val="00B0F0"/>
                </a:solidFill>
              </a:rPr>
              <a:t>specific reason </a:t>
            </a:r>
            <a:r>
              <a:rPr lang="en-US" sz="4000" dirty="0" smtClean="0"/>
              <a:t>may permit TA after </a:t>
            </a:r>
          </a:p>
          <a:p>
            <a:pPr lvl="1">
              <a:buFont typeface="Wingdings" pitchFamily="2" charset="2"/>
              <a:buChar char="Ø"/>
            </a:pPr>
            <a:r>
              <a:rPr lang="en-US" sz="4400" dirty="0" smtClean="0"/>
              <a:t>Retirement</a:t>
            </a:r>
          </a:p>
          <a:p>
            <a:pPr lvl="1">
              <a:buFont typeface="Wingdings" pitchFamily="2" charset="2"/>
              <a:buChar char="Ø"/>
            </a:pPr>
            <a:r>
              <a:rPr lang="en-US" sz="4400" dirty="0" smtClean="0"/>
              <a:t>Dismissal</a:t>
            </a:r>
          </a:p>
          <a:p>
            <a:pPr lvl="1">
              <a:buFont typeface="Wingdings" pitchFamily="2" charset="2"/>
              <a:buChar char="Ø"/>
            </a:pPr>
            <a:r>
              <a:rPr lang="en-US" sz="4400" dirty="0" smtClean="0"/>
              <a:t>Termination of service   </a:t>
            </a:r>
          </a:p>
          <a:p>
            <a:pPr lvl="1">
              <a:buNone/>
            </a:pPr>
            <a:r>
              <a:rPr lang="en-US" sz="4400" dirty="0" smtClean="0"/>
              <a:t>                                     </a:t>
            </a:r>
            <a:r>
              <a:rPr lang="en-US" sz="4400" b="1" dirty="0" smtClean="0">
                <a:solidFill>
                  <a:srgbClr val="FF0000"/>
                </a:solidFill>
              </a:rPr>
              <a:t>RULE 117</a:t>
            </a:r>
            <a:endParaRPr lang="en-US" dirty="0" smtClean="0"/>
          </a:p>
          <a:p>
            <a:pPr>
              <a:buNone/>
            </a:pPr>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13656154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lvl="1">
              <a:buNone/>
            </a:pPr>
            <a:r>
              <a:rPr lang="en-US" sz="4400" dirty="0" smtClean="0">
                <a:solidFill>
                  <a:schemeClr val="tx1"/>
                </a:solidFill>
              </a:rPr>
              <a:t>TA for journey by retired Govt. servant</a:t>
            </a:r>
          </a:p>
          <a:p>
            <a:pPr lvl="1">
              <a:buFont typeface="Wingdings" pitchFamily="2" charset="2"/>
              <a:buChar char="v"/>
            </a:pPr>
            <a:r>
              <a:rPr lang="en-US" sz="4400" dirty="0" smtClean="0">
                <a:solidFill>
                  <a:schemeClr val="tx1"/>
                </a:solidFill>
              </a:rPr>
              <a:t>From last station to his home town is admissible.</a:t>
            </a:r>
          </a:p>
          <a:p>
            <a:pPr lvl="1">
              <a:buNone/>
            </a:pPr>
            <a:r>
              <a:rPr lang="en-US" sz="4400" b="1" dirty="0" smtClean="0">
                <a:solidFill>
                  <a:srgbClr val="FF0000"/>
                </a:solidFill>
              </a:rPr>
              <a:t>                                    </a:t>
            </a:r>
            <a:r>
              <a:rPr lang="en-US" sz="4400" dirty="0" smtClean="0">
                <a:solidFill>
                  <a:srgbClr val="FF0000"/>
                </a:solidFill>
              </a:rPr>
              <a:t>RULE 120</a:t>
            </a:r>
            <a:endParaRPr lang="en-US" dirty="0" smtClean="0"/>
          </a:p>
          <a:p>
            <a:pPr>
              <a:buNone/>
            </a:pPr>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32565074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style>
          <a:lnRef idx="1">
            <a:schemeClr val="accent3"/>
          </a:lnRef>
          <a:fillRef idx="2">
            <a:schemeClr val="accent3"/>
          </a:fillRef>
          <a:effectRef idx="1">
            <a:schemeClr val="accent3"/>
          </a:effectRef>
          <a:fontRef idx="minor">
            <a:schemeClr val="dk1"/>
          </a:fontRef>
        </p:style>
        <p:txBody>
          <a:bodyPr>
            <a:normAutofit fontScale="92500"/>
          </a:bodyPr>
          <a:lstStyle/>
          <a:p>
            <a:pPr lvl="1">
              <a:buNone/>
            </a:pPr>
            <a:r>
              <a:rPr lang="en-US" sz="4400" b="1" dirty="0" smtClean="0">
                <a:solidFill>
                  <a:schemeClr val="tx1"/>
                </a:solidFill>
              </a:rPr>
              <a:t>Rate of TA </a:t>
            </a:r>
          </a:p>
          <a:p>
            <a:pPr lvl="1">
              <a:buFont typeface="Wingdings" pitchFamily="2" charset="2"/>
              <a:buChar char="v"/>
            </a:pPr>
            <a:r>
              <a:rPr lang="en-US" sz="4400" dirty="0" smtClean="0">
                <a:solidFill>
                  <a:schemeClr val="tx1"/>
                </a:solidFill>
              </a:rPr>
              <a:t> BY RAIL</a:t>
            </a:r>
          </a:p>
          <a:p>
            <a:pPr>
              <a:buFont typeface="Wingdings" pitchFamily="2" charset="2"/>
              <a:buChar char="§"/>
            </a:pPr>
            <a:r>
              <a:rPr lang="en-US" sz="4000" dirty="0" smtClean="0">
                <a:solidFill>
                  <a:schemeClr val="tx1"/>
                </a:solidFill>
              </a:rPr>
              <a:t>Actual fare for self &amp; family members</a:t>
            </a:r>
          </a:p>
          <a:p>
            <a:pPr>
              <a:buNone/>
            </a:pPr>
            <a:r>
              <a:rPr lang="en-US" sz="4000" dirty="0" smtClean="0">
                <a:solidFill>
                  <a:schemeClr val="tx1"/>
                </a:solidFill>
              </a:rPr>
              <a:t>  (no allowance &amp; incidental charge)</a:t>
            </a:r>
          </a:p>
          <a:p>
            <a:pPr>
              <a:buFont typeface="Wingdings" pitchFamily="2" charset="2"/>
              <a:buChar char="§"/>
            </a:pPr>
            <a:r>
              <a:rPr lang="en-US" sz="4000" dirty="0" smtClean="0">
                <a:solidFill>
                  <a:schemeClr val="tx1"/>
                </a:solidFill>
              </a:rPr>
              <a:t>Actual cost of transportation of personal effects subject to the scale admissible U/R 85(a) (iii) &amp; 92(c).</a:t>
            </a:r>
            <a:endParaRPr lang="en-US" sz="4000" dirty="0" smtClean="0"/>
          </a:p>
          <a:p>
            <a:pPr>
              <a:buNone/>
            </a:pPr>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193993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nchor="ctr">
            <a:noAutofit/>
          </a:bodyPr>
          <a:lstStyle/>
          <a:p>
            <a:r>
              <a:rPr lang="en-US" sz="2800" b="1" dirty="0" smtClean="0">
                <a:solidFill>
                  <a:srgbClr val="FF0000"/>
                </a:solidFill>
                <a:cs typeface="Times New Roman" pitchFamily="18" charset="0"/>
              </a:rPr>
              <a:t>F.D. O.M. No. 22393/F., Dated 8.6.2012/FIN-Code-RULE-0002-2012</a:t>
            </a:r>
            <a:endParaRPr lang="en-IN" sz="2800" dirty="0">
              <a:solidFill>
                <a:srgbClr val="FF0000"/>
              </a:solidFill>
            </a:endParaRPr>
          </a:p>
        </p:txBody>
      </p:sp>
      <p:sp>
        <p:nvSpPr>
          <p:cNvPr id="3" name="Content Placeholder 2"/>
          <p:cNvSpPr>
            <a:spLocks noGrp="1"/>
          </p:cNvSpPr>
          <p:nvPr>
            <p:ph sz="quarter" idx="1"/>
          </p:nvPr>
        </p:nvSpPr>
        <p:spPr/>
        <p:txBody>
          <a:bodyPr>
            <a:normAutofit fontScale="62500" lnSpcReduction="20000"/>
          </a:bodyPr>
          <a:lstStyle/>
          <a:p>
            <a:pPr>
              <a:buNone/>
              <a:defRPr/>
            </a:pPr>
            <a:r>
              <a:rPr lang="en-US" sz="4000" dirty="0" smtClean="0"/>
              <a:t>Head of Offices shall have powers to sanction contingent   expenditure  as follows </a:t>
            </a:r>
            <a:r>
              <a:rPr lang="en-US" sz="3200" b="1" dirty="0" smtClean="0"/>
              <a:t>( </a:t>
            </a:r>
            <a:r>
              <a:rPr lang="en-US" sz="3200" b="1" u="sng" dirty="0" smtClean="0">
                <a:cs typeface="Times New Roman" pitchFamily="18" charset="0"/>
              </a:rPr>
              <a:t>Rule 20-d of DFPR (Revised Delegation)</a:t>
            </a:r>
            <a:r>
              <a:rPr lang="en-US" sz="4000" b="1" dirty="0" smtClean="0">
                <a:cs typeface="Times New Roman" pitchFamily="18" charset="0"/>
              </a:rPr>
              <a:t>                  </a:t>
            </a:r>
            <a:r>
              <a:rPr lang="en-US" sz="4000" b="1" u="sng" dirty="0" smtClean="0">
                <a:cs typeface="Times New Roman" pitchFamily="18" charset="0"/>
              </a:rPr>
              <a:t>  </a:t>
            </a:r>
          </a:p>
          <a:p>
            <a:pPr>
              <a:buNone/>
              <a:defRPr/>
            </a:pPr>
            <a:r>
              <a:rPr lang="en-US" b="1" dirty="0" smtClean="0">
                <a:cs typeface="Times New Roman" pitchFamily="18" charset="0"/>
              </a:rPr>
              <a:t>       Authority                                    Recurring                                    Non Recurring </a:t>
            </a:r>
          </a:p>
          <a:p>
            <a:pPr>
              <a:buNone/>
              <a:defRPr/>
            </a:pPr>
            <a:r>
              <a:rPr lang="en-US" b="1" dirty="0" smtClean="0">
                <a:cs typeface="Times New Roman" pitchFamily="18" charset="0"/>
              </a:rPr>
              <a:t>                                                 (per annum in each case)         (per annum in each case)</a:t>
            </a:r>
          </a:p>
          <a:p>
            <a:pPr>
              <a:buNone/>
              <a:defRPr/>
            </a:pPr>
            <a:r>
              <a:rPr lang="en-US" b="1" dirty="0" smtClean="0">
                <a:cs typeface="Times New Roman" pitchFamily="18" charset="0"/>
              </a:rPr>
              <a:t>1.Collectors   -                                   5,00,000                                              25,00,000</a:t>
            </a:r>
          </a:p>
          <a:p>
            <a:pPr>
              <a:buNone/>
              <a:defRPr/>
            </a:pPr>
            <a:r>
              <a:rPr lang="en-US" b="1" dirty="0" smtClean="0">
                <a:cs typeface="Times New Roman" pitchFamily="18" charset="0"/>
              </a:rPr>
              <a:t>2.Heads of </a:t>
            </a:r>
          </a:p>
          <a:p>
            <a:pPr>
              <a:buNone/>
              <a:defRPr/>
            </a:pPr>
            <a:r>
              <a:rPr lang="en-US" b="1" dirty="0" smtClean="0">
                <a:cs typeface="Times New Roman" pitchFamily="18" charset="0"/>
              </a:rPr>
              <a:t>Sub-Ordinate offices                       1,00,000                                               2,00,000</a:t>
            </a:r>
          </a:p>
          <a:p>
            <a:pPr>
              <a:buNone/>
              <a:defRPr/>
            </a:pPr>
            <a:r>
              <a:rPr lang="en-US" b="1" dirty="0" smtClean="0">
                <a:cs typeface="Times New Roman" pitchFamily="18" charset="0"/>
              </a:rPr>
              <a:t>(</a:t>
            </a:r>
            <a:r>
              <a:rPr lang="en-US" b="1" dirty="0" err="1" smtClean="0">
                <a:cs typeface="Times New Roman" pitchFamily="18" charset="0"/>
              </a:rPr>
              <a:t>Sr</a:t>
            </a:r>
            <a:r>
              <a:rPr lang="en-US" b="1" dirty="0" smtClean="0">
                <a:cs typeface="Times New Roman" pitchFamily="18" charset="0"/>
              </a:rPr>
              <a:t> Class-I &amp; </a:t>
            </a:r>
            <a:r>
              <a:rPr lang="en-US" b="1" dirty="0" err="1" smtClean="0">
                <a:cs typeface="Times New Roman" pitchFamily="18" charset="0"/>
              </a:rPr>
              <a:t>above,Gr</a:t>
            </a:r>
            <a:r>
              <a:rPr lang="en-US" b="1" dirty="0" smtClean="0">
                <a:cs typeface="Times New Roman" pitchFamily="18" charset="0"/>
              </a:rPr>
              <a:t>-A)</a:t>
            </a:r>
          </a:p>
          <a:p>
            <a:pPr>
              <a:buNone/>
              <a:defRPr/>
            </a:pPr>
            <a:r>
              <a:rPr lang="en-US" b="1" dirty="0" smtClean="0">
                <a:cs typeface="Times New Roman" pitchFamily="18" charset="0"/>
              </a:rPr>
              <a:t>3.Heads of </a:t>
            </a:r>
          </a:p>
          <a:p>
            <a:pPr>
              <a:buNone/>
              <a:defRPr/>
            </a:pPr>
            <a:r>
              <a:rPr lang="en-US" b="1" dirty="0" smtClean="0">
                <a:cs typeface="Times New Roman" pitchFamily="18" charset="0"/>
              </a:rPr>
              <a:t>Sub-Ordinate offices                         75,000                                                 1,50,000</a:t>
            </a:r>
          </a:p>
          <a:p>
            <a:pPr>
              <a:buNone/>
              <a:defRPr/>
            </a:pPr>
            <a:r>
              <a:rPr lang="en-US" b="1" dirty="0" smtClean="0">
                <a:cs typeface="Times New Roman" pitchFamily="18" charset="0"/>
              </a:rPr>
              <a:t>(</a:t>
            </a:r>
            <a:r>
              <a:rPr lang="en-US" b="1" dirty="0" err="1" smtClean="0">
                <a:cs typeface="Times New Roman" pitchFamily="18" charset="0"/>
              </a:rPr>
              <a:t>Jr</a:t>
            </a:r>
            <a:r>
              <a:rPr lang="en-US" b="1" dirty="0" smtClean="0">
                <a:cs typeface="Times New Roman" pitchFamily="18" charset="0"/>
              </a:rPr>
              <a:t> Class-I ,</a:t>
            </a:r>
            <a:r>
              <a:rPr lang="en-US" b="1" dirty="0" err="1" smtClean="0">
                <a:cs typeface="Times New Roman" pitchFamily="18" charset="0"/>
              </a:rPr>
              <a:t>Gr</a:t>
            </a:r>
            <a:r>
              <a:rPr lang="en-US" b="1" dirty="0" smtClean="0">
                <a:cs typeface="Times New Roman" pitchFamily="18" charset="0"/>
              </a:rPr>
              <a:t>-A)</a:t>
            </a:r>
          </a:p>
          <a:p>
            <a:pPr>
              <a:buNone/>
              <a:defRPr/>
            </a:pPr>
            <a:r>
              <a:rPr lang="en-US" b="1" dirty="0" smtClean="0">
                <a:cs typeface="Times New Roman" pitchFamily="18" charset="0"/>
              </a:rPr>
              <a:t>4.Heads of </a:t>
            </a:r>
          </a:p>
          <a:p>
            <a:pPr>
              <a:buNone/>
              <a:defRPr/>
            </a:pPr>
            <a:r>
              <a:rPr lang="en-US" b="1" dirty="0" smtClean="0">
                <a:cs typeface="Times New Roman" pitchFamily="18" charset="0"/>
              </a:rPr>
              <a:t>Sub-Ordinate offices                          30,000                                                1,00,000</a:t>
            </a:r>
          </a:p>
          <a:p>
            <a:pPr>
              <a:buNone/>
              <a:defRPr/>
            </a:pPr>
            <a:r>
              <a:rPr lang="en-US" b="1" dirty="0" smtClean="0">
                <a:cs typeface="Times New Roman" pitchFamily="18" charset="0"/>
              </a:rPr>
              <a:t>( Class-II ,</a:t>
            </a:r>
            <a:r>
              <a:rPr lang="en-US" b="1" dirty="0" err="1" smtClean="0">
                <a:cs typeface="Times New Roman" pitchFamily="18" charset="0"/>
              </a:rPr>
              <a:t>Gr</a:t>
            </a:r>
            <a:r>
              <a:rPr lang="en-US" b="1" dirty="0" smtClean="0">
                <a:cs typeface="Times New Roman" pitchFamily="18" charset="0"/>
              </a:rPr>
              <a:t>-B)</a:t>
            </a:r>
          </a:p>
          <a:p>
            <a:pPr>
              <a:buNone/>
            </a:pPr>
            <a:endParaRPr lang="en-I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lvl="1">
              <a:buFont typeface="Wingdings" pitchFamily="2" charset="2"/>
              <a:buChar char="v"/>
            </a:pPr>
            <a:r>
              <a:rPr lang="en-US" sz="4400" dirty="0" smtClean="0">
                <a:solidFill>
                  <a:schemeClr val="tx1"/>
                </a:solidFill>
              </a:rPr>
              <a:t> BY ROAD</a:t>
            </a:r>
          </a:p>
          <a:p>
            <a:pPr>
              <a:buFont typeface="Wingdings" pitchFamily="2" charset="2"/>
              <a:buChar char="§"/>
            </a:pPr>
            <a:r>
              <a:rPr lang="en-US" sz="4000" dirty="0" smtClean="0">
                <a:solidFill>
                  <a:schemeClr val="tx1"/>
                </a:solidFill>
              </a:rPr>
              <a:t>One mileage allowance for self.</a:t>
            </a:r>
          </a:p>
          <a:p>
            <a:pPr>
              <a:buFont typeface="Wingdings" pitchFamily="2" charset="2"/>
              <a:buChar char="§"/>
            </a:pPr>
            <a:r>
              <a:rPr lang="en-US" sz="4000" dirty="0" smtClean="0">
                <a:solidFill>
                  <a:schemeClr val="tx1"/>
                </a:solidFill>
              </a:rPr>
              <a:t>One extra mileage allowance (for 2 family members)</a:t>
            </a:r>
          </a:p>
          <a:p>
            <a:pPr>
              <a:buFont typeface="Wingdings" pitchFamily="2" charset="2"/>
              <a:buChar char="§"/>
            </a:pPr>
            <a:r>
              <a:rPr lang="en-US" sz="4000" dirty="0" smtClean="0">
                <a:solidFill>
                  <a:schemeClr val="tx1"/>
                </a:solidFill>
              </a:rPr>
              <a:t>2</a:t>
            </a:r>
            <a:r>
              <a:rPr lang="en-US" sz="4000" baseline="30000" dirty="0" smtClean="0">
                <a:solidFill>
                  <a:schemeClr val="tx1"/>
                </a:solidFill>
              </a:rPr>
              <a:t>nd</a:t>
            </a:r>
            <a:r>
              <a:rPr lang="en-US" sz="4000" dirty="0" smtClean="0">
                <a:solidFill>
                  <a:schemeClr val="tx1"/>
                </a:solidFill>
              </a:rPr>
              <a:t> extra mileage allowance(for more than 2 family members)</a:t>
            </a:r>
          </a:p>
          <a:p>
            <a:pPr>
              <a:buFont typeface="Wingdings" pitchFamily="2" charset="2"/>
              <a:buChar char="§"/>
            </a:pPr>
            <a:r>
              <a:rPr lang="en-US" sz="4000" dirty="0" smtClean="0">
                <a:solidFill>
                  <a:schemeClr val="tx1"/>
                </a:solidFill>
              </a:rPr>
              <a:t>Actual cost of transportation of personal effects subject to the scale admissible </a:t>
            </a:r>
            <a:r>
              <a:rPr lang="en-US" sz="4000" dirty="0" smtClean="0">
                <a:solidFill>
                  <a:srgbClr val="FF0000"/>
                </a:solidFill>
              </a:rPr>
              <a:t>U/R 85(b) (iii) &amp; 92(c).</a:t>
            </a:r>
          </a:p>
          <a:p>
            <a:pPr>
              <a:buNone/>
            </a:pPr>
            <a:endParaRPr lang="en-IN"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24158615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5214974"/>
          </a:xfrm>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p>
            <a:pPr>
              <a:buFont typeface="Wingdings" pitchFamily="2" charset="2"/>
              <a:buChar char="v"/>
            </a:pPr>
            <a:r>
              <a:rPr lang="en-US" sz="4200" b="1" dirty="0" smtClean="0">
                <a:solidFill>
                  <a:schemeClr val="tx1"/>
                </a:solidFill>
              </a:rPr>
              <a:t> </a:t>
            </a:r>
            <a:r>
              <a:rPr lang="en-US" sz="4800" b="1" dirty="0" smtClean="0">
                <a:solidFill>
                  <a:schemeClr val="tx1"/>
                </a:solidFill>
              </a:rPr>
              <a:t>JOURNEY PARTLY BY ROAD </a:t>
            </a:r>
            <a:r>
              <a:rPr lang="en-US" sz="4800" b="1" smtClean="0">
                <a:solidFill>
                  <a:schemeClr val="tx1"/>
                </a:solidFill>
              </a:rPr>
              <a:t>&amp; PARTLY </a:t>
            </a:r>
            <a:r>
              <a:rPr lang="en-US" sz="4800" b="1" dirty="0" smtClean="0">
                <a:solidFill>
                  <a:schemeClr val="tx1"/>
                </a:solidFill>
              </a:rPr>
              <a:t>BY RAIL</a:t>
            </a:r>
          </a:p>
          <a:p>
            <a:pPr lvl="1">
              <a:buFont typeface="Wingdings" pitchFamily="2" charset="2"/>
              <a:buChar char="§"/>
            </a:pPr>
            <a:r>
              <a:rPr lang="en-US" sz="4400" dirty="0" smtClean="0">
                <a:solidFill>
                  <a:schemeClr val="tx1"/>
                </a:solidFill>
              </a:rPr>
              <a:t>Shall be drawn proportionately</a:t>
            </a:r>
          </a:p>
          <a:p>
            <a:pPr>
              <a:buFont typeface="Wingdings" pitchFamily="2" charset="2"/>
              <a:buChar char="§"/>
            </a:pPr>
            <a:r>
              <a:rPr lang="en-US" sz="4800" dirty="0" smtClean="0">
                <a:solidFill>
                  <a:schemeClr val="tx1"/>
                </a:solidFill>
              </a:rPr>
              <a:t>Transportation of Motor car / other conveyance</a:t>
            </a:r>
          </a:p>
          <a:p>
            <a:pPr lvl="1">
              <a:buFont typeface="Wingdings" pitchFamily="2" charset="2"/>
              <a:buChar char="Ø"/>
            </a:pPr>
            <a:r>
              <a:rPr lang="en-US" sz="4400" dirty="0" smtClean="0">
                <a:solidFill>
                  <a:schemeClr val="tx1"/>
                </a:solidFill>
              </a:rPr>
              <a:t>no actual cost of transportation</a:t>
            </a:r>
          </a:p>
          <a:p>
            <a:pPr lvl="1">
              <a:buFont typeface="Wingdings" pitchFamily="2" charset="2"/>
              <a:buChar char="Ø"/>
            </a:pPr>
            <a:r>
              <a:rPr lang="en-US" sz="4400" dirty="0" smtClean="0">
                <a:solidFill>
                  <a:schemeClr val="tx1"/>
                </a:solidFill>
              </a:rPr>
              <a:t>Treated as part of personal effects </a:t>
            </a:r>
            <a:endParaRPr lang="en-US" sz="4400" dirty="0" smtClean="0"/>
          </a:p>
          <a:p>
            <a:pPr>
              <a:buNone/>
            </a:pPr>
            <a:endParaRPr lang="en-IN" dirty="0"/>
          </a:p>
        </p:txBody>
      </p:sp>
      <p:sp>
        <p:nvSpPr>
          <p:cNvPr id="4" name="Title 1"/>
          <p:cNvSpPr>
            <a:spLocks noGrp="1"/>
          </p:cNvSpPr>
          <p:nvPr>
            <p:ph type="title"/>
          </p:nvPr>
        </p:nvSpPr>
        <p:spPr>
          <a:xfrm>
            <a:off x="457200" y="274638"/>
            <a:ext cx="8229600" cy="868346"/>
          </a:xfrm>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6687672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5214974"/>
          </a:xfrm>
        </p:spPr>
        <p:style>
          <a:lnRef idx="1">
            <a:schemeClr val="accent4"/>
          </a:lnRef>
          <a:fillRef idx="2">
            <a:schemeClr val="accent4"/>
          </a:fillRef>
          <a:effectRef idx="1">
            <a:schemeClr val="accent4"/>
          </a:effectRef>
          <a:fontRef idx="minor">
            <a:schemeClr val="dk1"/>
          </a:fontRef>
        </p:style>
        <p:txBody>
          <a:bodyPr>
            <a:normAutofit/>
          </a:bodyPr>
          <a:lstStyle/>
          <a:p>
            <a:pPr algn="just">
              <a:buFont typeface="Wingdings" pitchFamily="2" charset="2"/>
              <a:buChar char="v"/>
            </a:pPr>
            <a:r>
              <a:rPr lang="en-US" sz="4200" b="1" dirty="0" smtClean="0">
                <a:solidFill>
                  <a:schemeClr val="tx1"/>
                </a:solidFill>
              </a:rPr>
              <a:t> </a:t>
            </a:r>
            <a:r>
              <a:rPr lang="en-US" sz="4800" dirty="0" smtClean="0">
                <a:solidFill>
                  <a:schemeClr val="tx1"/>
                </a:solidFill>
              </a:rPr>
              <a:t>No mileage allowance admissible for journey between residence to railway station / bus terminal.</a:t>
            </a:r>
            <a:endParaRPr lang="en-IN" sz="4800" dirty="0"/>
          </a:p>
        </p:txBody>
      </p:sp>
      <p:sp>
        <p:nvSpPr>
          <p:cNvPr id="4" name="Title 1"/>
          <p:cNvSpPr>
            <a:spLocks noGrp="1"/>
          </p:cNvSpPr>
          <p:nvPr>
            <p:ph type="title"/>
          </p:nvPr>
        </p:nvSpPr>
        <p:spPr>
          <a:xfrm>
            <a:off x="457200" y="304800"/>
            <a:ext cx="8229600" cy="868346"/>
          </a:xfrm>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210654853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solidFill>
                  <a:srgbClr val="FF0000"/>
                </a:solidFill>
              </a:rPr>
              <a:t>Journey for medical purpose</a:t>
            </a:r>
            <a:endParaRPr lang="en-IN" dirty="0">
              <a:solidFill>
                <a:srgbClr val="FF0000"/>
              </a:solidFill>
            </a:endParaRPr>
          </a:p>
        </p:txBody>
      </p:sp>
      <p:sp>
        <p:nvSpPr>
          <p:cNvPr id="3" name="Content Placeholder 2"/>
          <p:cNvSpPr>
            <a:spLocks noGrp="1"/>
          </p:cNvSpPr>
          <p:nvPr>
            <p:ph idx="1"/>
          </p:nvPr>
        </p:nvSpPr>
        <p:spPr>
          <a:xfrm>
            <a:off x="457200" y="1600200"/>
            <a:ext cx="8229600" cy="4972072"/>
          </a:xfrm>
        </p:spPr>
        <p:style>
          <a:lnRef idx="1">
            <a:schemeClr val="accent3"/>
          </a:lnRef>
          <a:fillRef idx="2">
            <a:schemeClr val="accent3"/>
          </a:fillRef>
          <a:effectRef idx="1">
            <a:schemeClr val="accent3"/>
          </a:effectRef>
          <a:fontRef idx="minor">
            <a:schemeClr val="dk1"/>
          </a:fontRef>
        </p:style>
        <p:txBody>
          <a:bodyPr>
            <a:normAutofit/>
          </a:bodyPr>
          <a:lstStyle/>
          <a:p>
            <a:r>
              <a:rPr lang="en-US" dirty="0" smtClean="0"/>
              <a:t>When Govt. servant needs medical treatment</a:t>
            </a:r>
            <a:endParaRPr lang="en-IN" dirty="0" smtClean="0"/>
          </a:p>
          <a:p>
            <a:endParaRPr lang="en-US" dirty="0" smtClean="0"/>
          </a:p>
          <a:p>
            <a:endParaRPr lang="en-US" dirty="0" smtClean="0"/>
          </a:p>
          <a:p>
            <a:endParaRPr lang="en-US" dirty="0" smtClean="0"/>
          </a:p>
          <a:p>
            <a:pPr>
              <a:buNone/>
            </a:pPr>
            <a:r>
              <a:rPr lang="en-US" dirty="0" smtClean="0"/>
              <a:t>May claim TA for outward &amp; return journey</a:t>
            </a:r>
          </a:p>
          <a:p>
            <a:pPr algn="ctr">
              <a:buNone/>
            </a:pPr>
            <a:r>
              <a:rPr lang="en-US" b="1" dirty="0" smtClean="0">
                <a:solidFill>
                  <a:srgbClr val="002060"/>
                </a:solidFill>
                <a:latin typeface="Baskerville Old Face" pitchFamily="18" charset="0"/>
              </a:rPr>
              <a:t>WITH CERTIFICATE OF MEDICAL OFFICER THAT  </a:t>
            </a:r>
            <a:r>
              <a:rPr lang="en-US" b="1" dirty="0" smtClean="0">
                <a:solidFill>
                  <a:schemeClr val="accent2">
                    <a:lumMod val="75000"/>
                  </a:schemeClr>
                </a:solidFill>
                <a:latin typeface="AR CENA" pitchFamily="2" charset="0"/>
              </a:rPr>
              <a:t>“THE JOURNEY WAS ABSOLUTELY NECESSARY”.</a:t>
            </a:r>
          </a:p>
          <a:p>
            <a:pPr algn="ctr">
              <a:buNone/>
            </a:pPr>
            <a:r>
              <a:rPr lang="en-US" b="1" dirty="0" smtClean="0">
                <a:solidFill>
                  <a:srgbClr val="FF0000"/>
                </a:solidFill>
                <a:latin typeface="Baskerville Old Face" pitchFamily="18" charset="0"/>
              </a:rPr>
              <a:t>                                                       RULE 125</a:t>
            </a:r>
            <a:endParaRPr lang="en-IN" b="1" dirty="0">
              <a:solidFill>
                <a:srgbClr val="FF0000"/>
              </a:solidFill>
              <a:latin typeface="Baskerville Old Face" pitchFamily="18" charset="0"/>
            </a:endParaRPr>
          </a:p>
        </p:txBody>
      </p:sp>
      <p:sp>
        <p:nvSpPr>
          <p:cNvPr id="4" name="Rectangle 3"/>
          <p:cNvSpPr/>
          <p:nvPr/>
        </p:nvSpPr>
        <p:spPr>
          <a:xfrm>
            <a:off x="1428728" y="2057400"/>
            <a:ext cx="6500858" cy="1600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smtClean="0"/>
              <a:t>Govt. medical officer is absent at the  station of posting</a:t>
            </a:r>
            <a:endParaRPr lang="en-IN" sz="3200" dirty="0"/>
          </a:p>
        </p:txBody>
      </p:sp>
    </p:spTree>
    <p:extLst>
      <p:ext uri="{BB962C8B-B14F-4D97-AF65-F5344CB8AC3E}">
        <p14:creationId xmlns:p14="http://schemas.microsoft.com/office/powerpoint/2010/main" xmlns="" val="39642719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solidFill>
                  <a:srgbClr val="FF0000"/>
                </a:solidFill>
              </a:rPr>
              <a:t>Journey for treatment outside </a:t>
            </a:r>
            <a:r>
              <a:rPr lang="en-US" dirty="0" err="1" smtClean="0">
                <a:solidFill>
                  <a:srgbClr val="FF0000"/>
                </a:solidFill>
              </a:rPr>
              <a:t>Odisha</a:t>
            </a:r>
            <a:endParaRPr lang="en-IN" dirty="0">
              <a:solidFill>
                <a:srgbClr val="FF0000"/>
              </a:solidFill>
            </a:endParaRPr>
          </a:p>
        </p:txBody>
      </p:sp>
      <p:sp>
        <p:nvSpPr>
          <p:cNvPr id="3" name="Content Placeholder 2"/>
          <p:cNvSpPr>
            <a:spLocks noGrp="1"/>
          </p:cNvSpPr>
          <p:nvPr>
            <p:ph idx="1"/>
          </p:nvPr>
        </p:nvSpPr>
        <p:spPr>
          <a:xfrm>
            <a:off x="457200" y="1600200"/>
            <a:ext cx="8401080" cy="4525963"/>
          </a:xfrm>
        </p:spPr>
        <p:style>
          <a:lnRef idx="1">
            <a:schemeClr val="accent4"/>
          </a:lnRef>
          <a:fillRef idx="2">
            <a:schemeClr val="accent4"/>
          </a:fillRef>
          <a:effectRef idx="1">
            <a:schemeClr val="accent4"/>
          </a:effectRef>
          <a:fontRef idx="minor">
            <a:schemeClr val="dk1"/>
          </a:fontRef>
        </p:style>
        <p:txBody>
          <a:bodyPr>
            <a:normAutofit/>
          </a:bodyPr>
          <a:lstStyle/>
          <a:p>
            <a:pPr>
              <a:buNone/>
            </a:pPr>
            <a:r>
              <a:rPr lang="en-US" dirty="0" smtClean="0"/>
              <a:t>     </a:t>
            </a:r>
            <a:r>
              <a:rPr lang="en-US" u="sng" dirty="0" smtClean="0"/>
              <a:t> CONDITIONS</a:t>
            </a:r>
          </a:p>
          <a:p>
            <a:r>
              <a:rPr lang="en-US" dirty="0" smtClean="0"/>
              <a:t>For treatment of Govt. servant &amp; dependant family members</a:t>
            </a:r>
          </a:p>
          <a:p>
            <a:r>
              <a:rPr lang="en-US" dirty="0" smtClean="0"/>
              <a:t>When no facility available for treatment inside </a:t>
            </a:r>
            <a:r>
              <a:rPr lang="en-US" dirty="0" err="1" smtClean="0"/>
              <a:t>Odisha</a:t>
            </a:r>
            <a:endParaRPr lang="en-US" dirty="0" smtClean="0"/>
          </a:p>
          <a:p>
            <a:pPr>
              <a:buFont typeface="Wingdings" pitchFamily="2" charset="2"/>
              <a:buChar char="v"/>
            </a:pPr>
            <a:r>
              <a:rPr lang="en-US" dirty="0" smtClean="0"/>
              <a:t> FOR SELF</a:t>
            </a:r>
          </a:p>
          <a:p>
            <a:pPr>
              <a:buNone/>
            </a:pPr>
            <a:r>
              <a:rPr lang="en-US" dirty="0" smtClean="0"/>
              <a:t>(1)Actual conveyance charges from headquarters or place from which he actually travels</a:t>
            </a:r>
          </a:p>
          <a:p>
            <a:pPr>
              <a:buNone/>
            </a:pPr>
            <a:r>
              <a:rPr lang="en-US" dirty="0" smtClean="0"/>
              <a:t>   (whichever is nearer)    OR</a:t>
            </a:r>
            <a:endParaRPr lang="en-IN" dirty="0"/>
          </a:p>
        </p:txBody>
      </p:sp>
    </p:spTree>
    <p:extLst>
      <p:ext uri="{BB962C8B-B14F-4D97-AF65-F5344CB8AC3E}">
        <p14:creationId xmlns:p14="http://schemas.microsoft.com/office/powerpoint/2010/main" xmlns="" val="35122356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
        <p:nvSpPr>
          <p:cNvPr id="3" name="Content Placeholder 2"/>
          <p:cNvSpPr>
            <a:spLocks noGrp="1"/>
          </p:cNvSpPr>
          <p:nvPr>
            <p:ph idx="1"/>
          </p:nvPr>
        </p:nvSpPr>
        <p:spPr>
          <a:xfrm>
            <a:off x="457200" y="1600200"/>
            <a:ext cx="8229600" cy="4972072"/>
          </a:xfrm>
        </p:spPr>
        <p:style>
          <a:lnRef idx="1">
            <a:schemeClr val="accent1"/>
          </a:lnRef>
          <a:fillRef idx="2">
            <a:schemeClr val="accent1"/>
          </a:fillRef>
          <a:effectRef idx="1">
            <a:schemeClr val="accent1"/>
          </a:effectRef>
          <a:fontRef idx="minor">
            <a:schemeClr val="dk1"/>
          </a:fontRef>
        </p:style>
        <p:txBody>
          <a:bodyPr/>
          <a:lstStyle/>
          <a:p>
            <a:pPr>
              <a:buNone/>
            </a:pPr>
            <a:r>
              <a:rPr lang="en-US" dirty="0" smtClean="0"/>
              <a:t>   admissible mileage allowance</a:t>
            </a:r>
            <a:endParaRPr lang="en-IN" dirty="0" smtClean="0"/>
          </a:p>
          <a:p>
            <a:pPr>
              <a:buNone/>
            </a:pPr>
            <a:r>
              <a:rPr lang="en-US" dirty="0" smtClean="0"/>
              <a:t>   (whichever is less)</a:t>
            </a:r>
          </a:p>
          <a:p>
            <a:pPr>
              <a:buNone/>
            </a:pPr>
            <a:r>
              <a:rPr lang="en-US" dirty="0" smtClean="0"/>
              <a:t>(2) Admissible Daily allowance for the period of stay.</a:t>
            </a:r>
          </a:p>
          <a:p>
            <a:pPr>
              <a:buFont typeface="Wingdings" pitchFamily="2" charset="2"/>
              <a:buChar char="v"/>
            </a:pPr>
            <a:r>
              <a:rPr lang="en-US" dirty="0" smtClean="0"/>
              <a:t> </a:t>
            </a:r>
            <a:r>
              <a:rPr lang="en-US" b="1" dirty="0" smtClean="0"/>
              <a:t>FOR FAMILY MEMBERS</a:t>
            </a:r>
          </a:p>
          <a:p>
            <a:pPr marL="514350" indent="-514350">
              <a:buAutoNum type="arabicParenBoth"/>
            </a:pPr>
            <a:r>
              <a:rPr lang="en-US" b="1" dirty="0" smtClean="0"/>
              <a:t>BY RAIL</a:t>
            </a:r>
          </a:p>
          <a:p>
            <a:pPr marL="514350" indent="-514350">
              <a:buNone/>
            </a:pPr>
            <a:r>
              <a:rPr lang="en-US" b="1" dirty="0" smtClean="0"/>
              <a:t>    </a:t>
            </a:r>
            <a:r>
              <a:rPr lang="en-US" dirty="0" smtClean="0"/>
              <a:t>entitled actual fare / the fare of lower class if the patient actually travels through.</a:t>
            </a:r>
          </a:p>
          <a:p>
            <a:pPr>
              <a:buNone/>
            </a:pPr>
            <a:endParaRPr lang="en-IN" dirty="0"/>
          </a:p>
        </p:txBody>
      </p:sp>
    </p:spTree>
    <p:extLst>
      <p:ext uri="{BB962C8B-B14F-4D97-AF65-F5344CB8AC3E}">
        <p14:creationId xmlns:p14="http://schemas.microsoft.com/office/powerpoint/2010/main" xmlns="" val="287644044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
        <p:nvSpPr>
          <p:cNvPr id="3" name="Content Placeholder 2"/>
          <p:cNvSpPr>
            <a:spLocks noGrp="1"/>
          </p:cNvSpPr>
          <p:nvPr>
            <p:ph idx="1"/>
          </p:nvPr>
        </p:nvSpPr>
        <p:spPr>
          <a:xfrm>
            <a:off x="457200" y="1600200"/>
            <a:ext cx="8229600" cy="4972072"/>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US" sz="4000" dirty="0" smtClean="0"/>
              <a:t> </a:t>
            </a:r>
            <a:r>
              <a:rPr lang="en-US" sz="3600" dirty="0" smtClean="0"/>
              <a:t>(2) BY ROAD</a:t>
            </a:r>
          </a:p>
          <a:p>
            <a:pPr marL="514350" indent="-514350"/>
            <a:r>
              <a:rPr lang="en-US" sz="3600" dirty="0" smtClean="0"/>
              <a:t>actual fare paid by bus / other public conveyance.</a:t>
            </a:r>
          </a:p>
          <a:p>
            <a:pPr marL="514350" indent="-514350"/>
            <a:r>
              <a:rPr lang="en-US" sz="3600" dirty="0" smtClean="0"/>
              <a:t>Fare for hired car (on production of voucher)</a:t>
            </a:r>
          </a:p>
          <a:p>
            <a:pPr marL="514350" indent="-514350">
              <a:buNone/>
            </a:pPr>
            <a:r>
              <a:rPr lang="en-US" sz="3600" dirty="0" smtClean="0"/>
              <a:t>(3) BY OWN CONVEYANCE</a:t>
            </a:r>
          </a:p>
          <a:p>
            <a:pPr marL="514350" indent="-514350"/>
            <a:r>
              <a:rPr lang="en-US" sz="3600" dirty="0" smtClean="0"/>
              <a:t>TA admissible.</a:t>
            </a:r>
            <a:endParaRPr lang="en-IN" sz="3600" dirty="0"/>
          </a:p>
        </p:txBody>
      </p:sp>
    </p:spTree>
    <p:extLst>
      <p:ext uri="{BB962C8B-B14F-4D97-AF65-F5344CB8AC3E}">
        <p14:creationId xmlns:p14="http://schemas.microsoft.com/office/powerpoint/2010/main" xmlns="" val="6881295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0634"/>
          </a:xfrm>
        </p:spPr>
        <p:style>
          <a:lnRef idx="1">
            <a:schemeClr val="accent3"/>
          </a:lnRef>
          <a:fillRef idx="2">
            <a:schemeClr val="accent3"/>
          </a:fillRef>
          <a:effectRef idx="1">
            <a:schemeClr val="accent3"/>
          </a:effectRef>
          <a:fontRef idx="minor">
            <a:schemeClr val="dk1"/>
          </a:fontRef>
        </p:style>
        <p:txBody>
          <a:bodyPr>
            <a:normAutofit/>
          </a:bodyPr>
          <a:lstStyle/>
          <a:p>
            <a:r>
              <a:rPr lang="en-US" sz="4400" dirty="0" smtClean="0"/>
              <a:t>TA for 2</a:t>
            </a:r>
            <a:r>
              <a:rPr lang="en-US" sz="4400" baseline="30000" dirty="0" smtClean="0"/>
              <a:t>ND</a:t>
            </a:r>
            <a:r>
              <a:rPr lang="en-US" sz="4400" dirty="0" smtClean="0"/>
              <a:t> attendant when a Govt. servant</a:t>
            </a:r>
          </a:p>
          <a:p>
            <a:pPr lvl="1">
              <a:buNone/>
            </a:pPr>
            <a:r>
              <a:rPr lang="en-US" sz="4400" dirty="0" smtClean="0">
                <a:solidFill>
                  <a:schemeClr val="tx1"/>
                </a:solidFill>
                <a:latin typeface="Baskerville Old Face" pitchFamily="18" charset="0"/>
              </a:rPr>
              <a:t>@ admissible to his grade</a:t>
            </a:r>
            <a:endParaRPr lang="en-IN" sz="4400"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73472467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0634"/>
          </a:xfrm>
        </p:spPr>
        <p:style>
          <a:lnRef idx="1">
            <a:schemeClr val="accent3"/>
          </a:lnRef>
          <a:fillRef idx="2">
            <a:schemeClr val="accent3"/>
          </a:fillRef>
          <a:effectRef idx="1">
            <a:schemeClr val="accent3"/>
          </a:effectRef>
          <a:fontRef idx="minor">
            <a:schemeClr val="dk1"/>
          </a:fontRef>
        </p:style>
        <p:txBody>
          <a:bodyPr>
            <a:normAutofit/>
          </a:bodyPr>
          <a:lstStyle/>
          <a:p>
            <a:r>
              <a:rPr lang="en-US" sz="4000" b="1" dirty="0" smtClean="0"/>
              <a:t>TA for attendant when a </a:t>
            </a:r>
            <a:r>
              <a:rPr lang="en-US" sz="4000" b="1" dirty="0" err="1" smtClean="0"/>
              <a:t>Govt</a:t>
            </a:r>
            <a:r>
              <a:rPr lang="en-US" sz="4000" b="1" dirty="0" smtClean="0"/>
              <a:t> servant</a:t>
            </a:r>
          </a:p>
          <a:p>
            <a:pPr lvl="1">
              <a:buNone/>
            </a:pPr>
            <a:r>
              <a:rPr lang="en-US" sz="4000" b="1" dirty="0" smtClean="0">
                <a:solidFill>
                  <a:schemeClr val="tx1"/>
                </a:solidFill>
                <a:latin typeface="Baskerville Old Face" pitchFamily="18" charset="0"/>
              </a:rPr>
              <a:t>@ admissible to  him </a:t>
            </a:r>
          </a:p>
          <a:p>
            <a:pPr lvl="1">
              <a:buNone/>
            </a:pPr>
            <a:r>
              <a:rPr lang="en-US" sz="4000" b="1" dirty="0" smtClean="0">
                <a:solidFill>
                  <a:schemeClr val="tx1"/>
                </a:solidFill>
                <a:latin typeface="Baskerville Old Face" pitchFamily="18" charset="0"/>
              </a:rPr>
              <a:t>For to &amp; fro journey.</a:t>
            </a:r>
          </a:p>
          <a:p>
            <a:endParaRPr lang="en-IN" sz="4000" b="1" dirty="0"/>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t>Continued……….</a:t>
            </a:r>
            <a:endParaRPr lang="en-IN" dirty="0"/>
          </a:p>
        </p:txBody>
      </p:sp>
    </p:spTree>
    <p:extLst>
      <p:ext uri="{BB962C8B-B14F-4D97-AF65-F5344CB8AC3E}">
        <p14:creationId xmlns:p14="http://schemas.microsoft.com/office/powerpoint/2010/main" xmlns="" val="25201738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0634"/>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US" sz="4000" b="1" dirty="0" smtClean="0"/>
              <a:t>TA for 2</a:t>
            </a:r>
            <a:r>
              <a:rPr lang="en-US" sz="4000" b="1" baseline="30000" dirty="0" smtClean="0"/>
              <a:t>nd</a:t>
            </a:r>
            <a:r>
              <a:rPr lang="en-US" sz="4000" b="1" dirty="0" smtClean="0"/>
              <a:t> attendant when</a:t>
            </a:r>
          </a:p>
          <a:p>
            <a:pPr lvl="1"/>
            <a:r>
              <a:rPr lang="en-US" sz="4000" dirty="0" smtClean="0"/>
              <a:t>It is essential to accompany  mother &amp; child, when child is the patient</a:t>
            </a:r>
          </a:p>
          <a:p>
            <a:pPr lvl="1">
              <a:buNone/>
            </a:pPr>
            <a:r>
              <a:rPr lang="en-US" sz="4000" b="1" dirty="0" smtClean="0">
                <a:solidFill>
                  <a:schemeClr val="tx1"/>
                </a:solidFill>
                <a:latin typeface="Baskerville Old Face" pitchFamily="18" charset="0"/>
              </a:rPr>
              <a:t>@ admissible to the Govt. servant.</a:t>
            </a:r>
          </a:p>
          <a:p>
            <a:pPr lvl="1">
              <a:buNone/>
            </a:pPr>
            <a:r>
              <a:rPr lang="en-US" sz="4000" b="1" dirty="0" smtClean="0">
                <a:solidFill>
                  <a:schemeClr val="tx1"/>
                </a:solidFill>
                <a:latin typeface="Baskerville Old Face" pitchFamily="18" charset="0"/>
              </a:rPr>
              <a:t>--  </a:t>
            </a:r>
            <a:r>
              <a:rPr lang="en-US" sz="4000" dirty="0" smtClean="0">
                <a:solidFill>
                  <a:schemeClr val="tx1"/>
                </a:solidFill>
                <a:latin typeface="+mj-lt"/>
              </a:rPr>
              <a:t>mother (1</a:t>
            </a:r>
            <a:r>
              <a:rPr lang="en-US" sz="4000" baseline="30000" dirty="0" smtClean="0">
                <a:solidFill>
                  <a:schemeClr val="tx1"/>
                </a:solidFill>
                <a:latin typeface="+mj-lt"/>
              </a:rPr>
              <a:t>st</a:t>
            </a:r>
            <a:r>
              <a:rPr lang="en-US" sz="4000" dirty="0" smtClean="0">
                <a:solidFill>
                  <a:schemeClr val="tx1"/>
                </a:solidFill>
                <a:latin typeface="+mj-lt"/>
              </a:rPr>
              <a:t> attendant) is entitled to only DA (on due certificate)</a:t>
            </a:r>
            <a:endParaRPr lang="en-IN" sz="4000" dirty="0">
              <a:latin typeface="+mj-lt"/>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132248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smtClean="0">
                <a:solidFill>
                  <a:srgbClr val="FF0000"/>
                </a:solidFill>
              </a:rPr>
              <a:t>Records of Contingent Expenditure</a:t>
            </a:r>
            <a:endParaRPr lang="en-IN" dirty="0">
              <a:solidFill>
                <a:srgbClr val="FF0000"/>
              </a:solidFill>
            </a:endParaRPr>
          </a:p>
        </p:txBody>
      </p:sp>
      <p:sp>
        <p:nvSpPr>
          <p:cNvPr id="3" name="Content Placeholder 2"/>
          <p:cNvSpPr>
            <a:spLocks noGrp="1"/>
          </p:cNvSpPr>
          <p:nvPr>
            <p:ph sz="quarter" idx="1"/>
          </p:nvPr>
        </p:nvSpPr>
        <p:spPr/>
        <p:txBody>
          <a:bodyPr>
            <a:normAutofit fontScale="85000" lnSpcReduction="20000"/>
          </a:bodyPr>
          <a:lstStyle/>
          <a:p>
            <a:pPr algn="just"/>
            <a:r>
              <a:rPr lang="en-US" b="1" dirty="0" smtClean="0"/>
              <a:t>Contingent Register </a:t>
            </a:r>
            <a:r>
              <a:rPr lang="en-US" dirty="0" smtClean="0"/>
              <a:t>:-A register of Contingent Expenditure shall be kept in each office and initials of the Head of Office or of a </a:t>
            </a:r>
            <a:r>
              <a:rPr lang="en-US" dirty="0" err="1" smtClean="0"/>
              <a:t>Gazetted</a:t>
            </a:r>
            <a:r>
              <a:rPr lang="en-US" dirty="0" smtClean="0"/>
              <a:t> officer to whom such duty has been delegated by him shall be entered against the date of payment of each item. </a:t>
            </a:r>
            <a:r>
              <a:rPr lang="en-US" sz="3000" b="1" dirty="0" smtClean="0"/>
              <a:t>(Rule-250 of </a:t>
            </a:r>
            <a:r>
              <a:rPr lang="en-US" sz="3000" b="1" dirty="0" err="1" smtClean="0"/>
              <a:t>OTC,Vol</a:t>
            </a:r>
            <a:r>
              <a:rPr lang="en-US" sz="3000" b="1" dirty="0" smtClean="0"/>
              <a:t>-I)</a:t>
            </a:r>
          </a:p>
          <a:p>
            <a:pPr algn="just"/>
            <a:r>
              <a:rPr lang="en-US" dirty="0" smtClean="0"/>
              <a:t>The Contingent Register will be as in FORM O.T.C-29 . </a:t>
            </a:r>
            <a:r>
              <a:rPr lang="en-US" sz="3000" b="1" dirty="0" smtClean="0"/>
              <a:t>(Rule-251 of OTC, </a:t>
            </a:r>
            <a:r>
              <a:rPr lang="en-US" sz="3000" b="1" dirty="0" err="1" smtClean="0"/>
              <a:t>Vol</a:t>
            </a:r>
            <a:r>
              <a:rPr lang="en-US" sz="3000" b="1" dirty="0" smtClean="0"/>
              <a:t>-I)</a:t>
            </a:r>
          </a:p>
          <a:p>
            <a:pPr algn="just"/>
            <a:r>
              <a:rPr lang="en-US" sz="3000" dirty="0" smtClean="0"/>
              <a:t>Contingent Register is posted against different heads as printed there in or the heads will be entered in manuscript.</a:t>
            </a:r>
          </a:p>
          <a:p>
            <a:pPr algn="just"/>
            <a:r>
              <a:rPr lang="en-US" sz="3000" dirty="0" smtClean="0"/>
              <a:t>As each payment is made, entries must be made in the Contingent Register</a:t>
            </a:r>
            <a:r>
              <a:rPr lang="en-US" sz="3000" b="1" dirty="0" smtClean="0"/>
              <a:t>. (Rule-252 of OTC, </a:t>
            </a:r>
            <a:r>
              <a:rPr lang="en-US" sz="3000" b="1" dirty="0" err="1" smtClean="0"/>
              <a:t>Vol</a:t>
            </a:r>
            <a:r>
              <a:rPr lang="en-US" sz="3000" b="1" dirty="0" smtClean="0"/>
              <a:t>-I)</a:t>
            </a:r>
            <a:endParaRPr lang="en-US" sz="3000" dirty="0" smtClean="0"/>
          </a:p>
          <a:p>
            <a:pPr algn="just"/>
            <a:r>
              <a:rPr lang="en-US" dirty="0" smtClean="0"/>
              <a:t>For more convenient, Separate registers may be maintained for each class of contingent charges</a:t>
            </a:r>
          </a:p>
          <a:p>
            <a:pPr>
              <a:buNone/>
            </a:pPr>
            <a:endParaRPr lang="en-I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0634"/>
          </a:xfrm>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US" sz="4000" b="1" dirty="0" smtClean="0"/>
              <a:t>TA for 2</a:t>
            </a:r>
            <a:r>
              <a:rPr lang="en-US" sz="4000" b="1" baseline="30000" dirty="0" smtClean="0"/>
              <a:t>nd</a:t>
            </a:r>
            <a:r>
              <a:rPr lang="en-US" sz="4000" b="1" dirty="0" smtClean="0"/>
              <a:t> attendant when</a:t>
            </a:r>
          </a:p>
          <a:p>
            <a:pPr lvl="1"/>
            <a:r>
              <a:rPr lang="en-US" sz="4000" dirty="0" smtClean="0"/>
              <a:t>It is essential to accompany  mother &amp; child, when child is the patient</a:t>
            </a:r>
          </a:p>
          <a:p>
            <a:pPr lvl="1">
              <a:buNone/>
            </a:pPr>
            <a:r>
              <a:rPr lang="en-US" sz="4000" b="1" dirty="0" smtClean="0">
                <a:solidFill>
                  <a:schemeClr val="tx1"/>
                </a:solidFill>
                <a:latin typeface="Baskerville Old Face" pitchFamily="18" charset="0"/>
              </a:rPr>
              <a:t>@ admissible to the Govt. servant.</a:t>
            </a:r>
          </a:p>
          <a:p>
            <a:pPr lvl="1">
              <a:buNone/>
            </a:pPr>
            <a:r>
              <a:rPr lang="en-US" sz="4000" b="1" dirty="0" smtClean="0">
                <a:solidFill>
                  <a:schemeClr val="tx1"/>
                </a:solidFill>
                <a:latin typeface="Baskerville Old Face" pitchFamily="18" charset="0"/>
              </a:rPr>
              <a:t>--  </a:t>
            </a:r>
            <a:r>
              <a:rPr lang="en-US" sz="4000" dirty="0" smtClean="0">
                <a:solidFill>
                  <a:schemeClr val="tx1"/>
                </a:solidFill>
                <a:latin typeface="+mj-lt"/>
              </a:rPr>
              <a:t>mother (1</a:t>
            </a:r>
            <a:r>
              <a:rPr lang="en-US" sz="4000" baseline="30000" dirty="0" smtClean="0">
                <a:solidFill>
                  <a:schemeClr val="tx1"/>
                </a:solidFill>
                <a:latin typeface="+mj-lt"/>
              </a:rPr>
              <a:t>st</a:t>
            </a:r>
            <a:r>
              <a:rPr lang="en-US" sz="4000" dirty="0" smtClean="0">
                <a:solidFill>
                  <a:schemeClr val="tx1"/>
                </a:solidFill>
                <a:latin typeface="+mj-lt"/>
              </a:rPr>
              <a:t> attendant) is entitled to only DA (on due certificate)</a:t>
            </a:r>
            <a:endParaRPr lang="en-IN" sz="4000" dirty="0">
              <a:latin typeface="+mj-lt"/>
            </a:endParaRPr>
          </a:p>
        </p:txBody>
      </p:sp>
      <p:sp>
        <p:nvSpPr>
          <p:cNvPr id="4"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xmlns="" val="38711029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solidFill>
                  <a:srgbClr val="FF0000"/>
                </a:solidFill>
              </a:rPr>
              <a:t>TA on journey to obtain medical  certificate</a:t>
            </a:r>
            <a:endParaRPr lang="en-IN" dirty="0">
              <a:solidFill>
                <a:srgbClr val="FF0000"/>
              </a:solidFill>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r>
              <a:rPr lang="en-US" sz="4400" dirty="0" smtClean="0"/>
              <a:t>When a Govt. servant travel to another station to obtain medical certificate in support of his leave application</a:t>
            </a:r>
          </a:p>
          <a:p>
            <a:pPr algn="ctr">
              <a:buNone/>
            </a:pPr>
            <a:r>
              <a:rPr lang="en-US" sz="4400" dirty="0" smtClean="0"/>
              <a:t> MAY DRAW TA FOR OUTWARD &amp; RETURN JOURNEY</a:t>
            </a:r>
          </a:p>
          <a:p>
            <a:pPr algn="ctr">
              <a:buNone/>
            </a:pPr>
            <a:r>
              <a:rPr lang="en-US" sz="4400" b="1" dirty="0" smtClean="0">
                <a:solidFill>
                  <a:srgbClr val="FF0000"/>
                </a:solidFill>
              </a:rPr>
              <a:t>RULE 127</a:t>
            </a:r>
            <a:endParaRPr lang="en-IN" sz="4400" b="1" dirty="0">
              <a:solidFill>
                <a:srgbClr val="FF0000"/>
              </a:solidFill>
            </a:endParaRPr>
          </a:p>
        </p:txBody>
      </p:sp>
    </p:spTree>
    <p:extLst>
      <p:ext uri="{BB962C8B-B14F-4D97-AF65-F5344CB8AC3E}">
        <p14:creationId xmlns:p14="http://schemas.microsoft.com/office/powerpoint/2010/main" xmlns="" val="31008500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solidFill>
                  <a:srgbClr val="FF0000"/>
                </a:solidFill>
              </a:rPr>
              <a:t>TA on journey to appear before medical  board</a:t>
            </a:r>
            <a:endParaRPr lang="en-IN" dirty="0">
              <a:solidFill>
                <a:srgbClr val="FF0000"/>
              </a:solidFill>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r>
              <a:rPr lang="en-US" sz="4400" dirty="0" smtClean="0"/>
              <a:t>When a Govt. servant (</a:t>
            </a:r>
            <a:r>
              <a:rPr lang="en-US" sz="4400" b="1" dirty="0" err="1" smtClean="0"/>
              <a:t>gazetted</a:t>
            </a:r>
            <a:r>
              <a:rPr lang="en-US" sz="4400" b="1" dirty="0" smtClean="0"/>
              <a:t>) </a:t>
            </a:r>
            <a:r>
              <a:rPr lang="en-US" sz="4400" dirty="0" smtClean="0"/>
              <a:t>travel to another station to appear before a medical board, in support of his leave application</a:t>
            </a:r>
          </a:p>
          <a:p>
            <a:pPr algn="ctr">
              <a:buNone/>
            </a:pPr>
            <a:r>
              <a:rPr lang="en-US" sz="4400" dirty="0" smtClean="0"/>
              <a:t> MAY DRAW TA FOR OUTWARD &amp; RETURN JOURNEY</a:t>
            </a:r>
          </a:p>
          <a:p>
            <a:pPr algn="ctr">
              <a:buNone/>
            </a:pPr>
            <a:r>
              <a:rPr lang="en-US" sz="4400" b="1" smtClean="0">
                <a:solidFill>
                  <a:srgbClr val="FF0000"/>
                </a:solidFill>
              </a:rPr>
              <a:t>NOTE TO RULE </a:t>
            </a:r>
            <a:r>
              <a:rPr lang="en-US" sz="4400" b="1" dirty="0" smtClean="0">
                <a:solidFill>
                  <a:srgbClr val="FF0000"/>
                </a:solidFill>
              </a:rPr>
              <a:t>128</a:t>
            </a:r>
            <a:endParaRPr lang="en-IN" sz="4400" b="1" dirty="0">
              <a:solidFill>
                <a:srgbClr val="FF0000"/>
              </a:solidFill>
            </a:endParaRPr>
          </a:p>
        </p:txBody>
      </p:sp>
    </p:spTree>
    <p:extLst>
      <p:ext uri="{BB962C8B-B14F-4D97-AF65-F5344CB8AC3E}">
        <p14:creationId xmlns:p14="http://schemas.microsoft.com/office/powerpoint/2010/main" xmlns="" val="19572863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normAutofit/>
          </a:bodyPr>
          <a:lstStyle/>
          <a:p>
            <a:r>
              <a:rPr lang="en-US" dirty="0" smtClean="0"/>
              <a:t>Continued………………..</a:t>
            </a:r>
            <a:endParaRPr lang="en-IN" dirty="0"/>
          </a:p>
        </p:txBody>
      </p:sp>
      <p:sp>
        <p:nvSpPr>
          <p:cNvPr id="3" name="Content Placeholder 2"/>
          <p:cNvSpPr>
            <a:spLocks noGrp="1"/>
          </p:cNvSpPr>
          <p:nvPr>
            <p:ph idx="1"/>
          </p:nvPr>
        </p:nvSpPr>
        <p:spPr>
          <a:xfrm>
            <a:off x="457200" y="1600200"/>
            <a:ext cx="8229600" cy="4972072"/>
          </a:xfrm>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r>
              <a:rPr lang="en-US" sz="4400" dirty="0" smtClean="0"/>
              <a:t>NO TA FOR OUTWARD &amp; RETURN JOURNEY</a:t>
            </a:r>
          </a:p>
          <a:p>
            <a:r>
              <a:rPr lang="en-US" sz="4400" dirty="0" smtClean="0"/>
              <a:t>When a Govt. servant travel to another station to appear before a medical board OR to obtain a medical certificate in support of his application </a:t>
            </a:r>
            <a:r>
              <a:rPr lang="en-US" sz="4800" b="1" dirty="0" smtClean="0"/>
              <a:t>for extension of leave.</a:t>
            </a:r>
          </a:p>
          <a:p>
            <a:pPr algn="ctr">
              <a:buNone/>
            </a:pPr>
            <a:r>
              <a:rPr lang="en-US" sz="4400" dirty="0" smtClean="0"/>
              <a:t> </a:t>
            </a:r>
          </a:p>
          <a:p>
            <a:pPr algn="ctr">
              <a:buNone/>
            </a:pPr>
            <a:endParaRPr lang="en-IN" sz="4400" b="1" dirty="0">
              <a:solidFill>
                <a:srgbClr val="FF0000"/>
              </a:solidFill>
            </a:endParaRPr>
          </a:p>
        </p:txBody>
      </p:sp>
    </p:spTree>
    <p:extLst>
      <p:ext uri="{BB962C8B-B14F-4D97-AF65-F5344CB8AC3E}">
        <p14:creationId xmlns:p14="http://schemas.microsoft.com/office/powerpoint/2010/main" xmlns="" val="198214200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IN" dirty="0" smtClean="0"/>
              <a:t>Journey in course of training </a:t>
            </a:r>
            <a:r>
              <a:rPr lang="en-IN" b="1" dirty="0" smtClean="0">
                <a:solidFill>
                  <a:srgbClr val="FF0000"/>
                </a:solidFill>
              </a:rPr>
              <a:t>RULE 132</a:t>
            </a:r>
            <a:endParaRPr lang="en-IN" b="1" dirty="0">
              <a:solidFill>
                <a:srgbClr val="FF0000"/>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r>
              <a:rPr lang="en-IN" sz="3300" dirty="0" smtClean="0"/>
              <a:t>When a Govt servant / a student (not a Govt servant)</a:t>
            </a:r>
          </a:p>
          <a:p>
            <a:pPr algn="ctr">
              <a:buNone/>
            </a:pPr>
            <a:r>
              <a:rPr lang="en-IN" sz="3300" b="1" dirty="0" smtClean="0">
                <a:solidFill>
                  <a:srgbClr val="C00000"/>
                </a:solidFill>
                <a:latin typeface="AR BLANCA" pitchFamily="2" charset="0"/>
              </a:rPr>
              <a:t>IS  SELECTED FOR TRAING </a:t>
            </a:r>
          </a:p>
          <a:p>
            <a:pPr algn="ctr">
              <a:buNone/>
            </a:pPr>
            <a:r>
              <a:rPr lang="en-IN" sz="3300" b="1" dirty="0" smtClean="0">
                <a:latin typeface="Aharoni" pitchFamily="2" charset="-79"/>
                <a:cs typeface="Aharoni" pitchFamily="2" charset="-79"/>
              </a:rPr>
              <a:t>May draw TA</a:t>
            </a:r>
          </a:p>
          <a:p>
            <a:r>
              <a:rPr lang="en-IN" sz="3300" dirty="0" smtClean="0">
                <a:latin typeface="+mj-lt"/>
                <a:cs typeface="Aharoni" pitchFamily="2" charset="-79"/>
              </a:rPr>
              <a:t>For 1</a:t>
            </a:r>
            <a:r>
              <a:rPr lang="en-IN" sz="3300" baseline="30000" dirty="0" smtClean="0">
                <a:latin typeface="+mj-lt"/>
                <a:cs typeface="Aharoni" pitchFamily="2" charset="-79"/>
              </a:rPr>
              <a:t>st</a:t>
            </a:r>
            <a:r>
              <a:rPr lang="en-IN" sz="3300" dirty="0" smtClean="0">
                <a:latin typeface="+mj-lt"/>
                <a:cs typeface="Aharoni" pitchFamily="2" charset="-79"/>
              </a:rPr>
              <a:t> &amp; last journey to &amp; from the place of training.</a:t>
            </a:r>
          </a:p>
          <a:p>
            <a:r>
              <a:rPr lang="en-IN" sz="3300" dirty="0" smtClean="0">
                <a:latin typeface="+mj-lt"/>
                <a:cs typeface="Aharoni" pitchFamily="2" charset="-79"/>
              </a:rPr>
              <a:t>Journey in course of training.</a:t>
            </a:r>
          </a:p>
          <a:p>
            <a:r>
              <a:rPr lang="en-IN" sz="3300" dirty="0" smtClean="0">
                <a:latin typeface="+mj-lt"/>
                <a:cs typeface="Aharoni" pitchFamily="2" charset="-79"/>
              </a:rPr>
              <a:t>In educational institutes for journey in holidays &amp; vacations.</a:t>
            </a:r>
          </a:p>
          <a:p>
            <a:pPr>
              <a:buNone/>
            </a:pPr>
            <a:r>
              <a:rPr lang="en-IN" sz="4200" b="1" dirty="0" smtClean="0">
                <a:latin typeface="+mj-lt"/>
                <a:cs typeface="Aharoni" pitchFamily="2" charset="-79"/>
              </a:rPr>
              <a:t>Competent authority to decide the scale on which TA to be drawn</a:t>
            </a:r>
            <a:r>
              <a:rPr lang="en-IN" dirty="0" smtClean="0">
                <a:latin typeface="+mj-lt"/>
                <a:cs typeface="Aharoni" pitchFamily="2" charset="-79"/>
              </a:rPr>
              <a:t>.</a:t>
            </a:r>
            <a:endParaRPr lang="en-IN" dirty="0">
              <a:latin typeface="+mj-lt"/>
              <a:cs typeface="Aharoni" pitchFamily="2" charset="-79"/>
            </a:endParaRPr>
          </a:p>
        </p:txBody>
      </p:sp>
    </p:spTree>
    <p:extLst>
      <p:ext uri="{BB962C8B-B14F-4D97-AF65-F5344CB8AC3E}">
        <p14:creationId xmlns:p14="http://schemas.microsoft.com/office/powerpoint/2010/main" xmlns="" val="372409338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
            <a:ext cx="8534400" cy="990600"/>
          </a:xfrm>
        </p:spPr>
        <p:style>
          <a:lnRef idx="1">
            <a:schemeClr val="accent1"/>
          </a:lnRef>
          <a:fillRef idx="2">
            <a:schemeClr val="accent1"/>
          </a:fillRef>
          <a:effectRef idx="1">
            <a:schemeClr val="accent1"/>
          </a:effectRef>
          <a:fontRef idx="minor">
            <a:schemeClr val="dk1"/>
          </a:fontRef>
        </p:style>
        <p:txBody>
          <a:bodyPr>
            <a:noAutofit/>
          </a:bodyPr>
          <a:lstStyle/>
          <a:p>
            <a:r>
              <a:rPr lang="en-IN" sz="2800" dirty="0" smtClean="0">
                <a:solidFill>
                  <a:srgbClr val="FF0000"/>
                </a:solidFill>
              </a:rPr>
              <a:t>Journey to attend military camp</a:t>
            </a:r>
            <a:r>
              <a:rPr lang="en-IN" sz="2800" dirty="0" smtClean="0"/>
              <a:t/>
            </a:r>
            <a:br>
              <a:rPr lang="en-IN" sz="2800" dirty="0" smtClean="0"/>
            </a:br>
            <a:r>
              <a:rPr lang="en-IN" sz="2800" b="1" dirty="0" smtClean="0">
                <a:solidFill>
                  <a:srgbClr val="FF0000"/>
                </a:solidFill>
              </a:rPr>
              <a:t>RULE 135</a:t>
            </a:r>
            <a:endParaRPr lang="en-IN" sz="2800" b="1" dirty="0">
              <a:solidFill>
                <a:srgbClr val="FF0000"/>
              </a:solidFill>
            </a:endParaRPr>
          </a:p>
        </p:txBody>
      </p:sp>
      <p:sp>
        <p:nvSpPr>
          <p:cNvPr id="3" name="Content Placeholder 2"/>
          <p:cNvSpPr>
            <a:spLocks noGrp="1"/>
          </p:cNvSpPr>
          <p:nvPr>
            <p:ph idx="1"/>
          </p:nvPr>
        </p:nvSpPr>
        <p:spPr>
          <a:xfrm>
            <a:off x="457200" y="1600200"/>
            <a:ext cx="8229600" cy="5043510"/>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r>
              <a:rPr lang="en-IN" sz="3300" dirty="0" smtClean="0"/>
              <a:t>When a Govt servant (member of Indian Auxiliary Force)</a:t>
            </a:r>
          </a:p>
          <a:p>
            <a:pPr algn="ctr">
              <a:buNone/>
            </a:pPr>
            <a:r>
              <a:rPr lang="en-IN" sz="4200" b="1" dirty="0" smtClean="0">
                <a:solidFill>
                  <a:srgbClr val="C00000"/>
                </a:solidFill>
                <a:latin typeface="AR BLANCA" pitchFamily="2" charset="0"/>
              </a:rPr>
              <a:t>Attends a military camp of exercise</a:t>
            </a:r>
          </a:p>
          <a:p>
            <a:pPr algn="ctr">
              <a:buNone/>
            </a:pPr>
            <a:r>
              <a:rPr lang="en-IN" sz="3300" i="1" dirty="0" smtClean="0">
                <a:latin typeface="Aharoni" pitchFamily="2" charset="-79"/>
                <a:cs typeface="Aharoni" pitchFamily="2" charset="-79"/>
              </a:rPr>
              <a:t>Not entitled to draw TA</a:t>
            </a:r>
          </a:p>
          <a:p>
            <a:r>
              <a:rPr lang="en-IN" sz="3300" dirty="0" smtClean="0">
                <a:latin typeface="+mj-lt"/>
                <a:cs typeface="Aharoni" pitchFamily="2" charset="-79"/>
              </a:rPr>
              <a:t>For 1</a:t>
            </a:r>
            <a:r>
              <a:rPr lang="en-IN" sz="3300" baseline="30000" dirty="0" smtClean="0">
                <a:latin typeface="+mj-lt"/>
                <a:cs typeface="Aharoni" pitchFamily="2" charset="-79"/>
              </a:rPr>
              <a:t>st</a:t>
            </a:r>
            <a:r>
              <a:rPr lang="en-IN" sz="3300" dirty="0" smtClean="0">
                <a:latin typeface="+mj-lt"/>
                <a:cs typeface="Aharoni" pitchFamily="2" charset="-79"/>
              </a:rPr>
              <a:t> &amp; last journey to &amp; from the place of training</a:t>
            </a:r>
            <a:r>
              <a:rPr lang="en-IN" sz="3900" b="1" dirty="0" smtClean="0">
                <a:latin typeface="+mj-lt"/>
                <a:cs typeface="Aharoni" pitchFamily="2" charset="-79"/>
              </a:rPr>
              <a:t>.                                       BUT</a:t>
            </a:r>
          </a:p>
          <a:p>
            <a:r>
              <a:rPr lang="en-IN" sz="3900" dirty="0" smtClean="0">
                <a:latin typeface="+mj-lt"/>
                <a:cs typeface="Aharoni" pitchFamily="2" charset="-79"/>
              </a:rPr>
              <a:t>May draw DA  for period of halt</a:t>
            </a:r>
            <a:r>
              <a:rPr lang="en-IN" sz="4100" b="1" dirty="0" smtClean="0">
                <a:latin typeface="+mj-lt"/>
                <a:cs typeface="Aharoni" pitchFamily="2" charset="-79"/>
              </a:rPr>
              <a:t> LESS </a:t>
            </a:r>
            <a:r>
              <a:rPr lang="en-IN" sz="4100" dirty="0" smtClean="0">
                <a:latin typeface="+mj-lt"/>
                <a:cs typeface="Aharoni" pitchFamily="2" charset="-79"/>
              </a:rPr>
              <a:t>the amount of military pay actually received.</a:t>
            </a:r>
            <a:endParaRPr lang="en-IN" sz="3300" dirty="0" smtClean="0">
              <a:latin typeface="+mj-lt"/>
              <a:cs typeface="Aharoni" pitchFamily="2" charset="-79"/>
            </a:endParaRPr>
          </a:p>
          <a:p>
            <a:pPr>
              <a:buFont typeface="Wingdings" pitchFamily="2" charset="2"/>
              <a:buChar char="v"/>
            </a:pPr>
            <a:r>
              <a:rPr lang="en-IN" sz="3300" b="1" dirty="0" smtClean="0">
                <a:latin typeface="+mj-lt"/>
                <a:cs typeface="Aharoni" pitchFamily="2" charset="-79"/>
              </a:rPr>
              <a:t>Duration of halt to be more than 72 hours. &amp;</a:t>
            </a:r>
          </a:p>
          <a:p>
            <a:pPr>
              <a:buFont typeface="Wingdings" pitchFamily="2" charset="2"/>
              <a:buChar char="v"/>
            </a:pPr>
            <a:r>
              <a:rPr lang="en-IN" sz="3300" b="1" dirty="0" smtClean="0">
                <a:latin typeface="+mj-lt"/>
                <a:cs typeface="Aharoni" pitchFamily="2" charset="-79"/>
              </a:rPr>
              <a:t> place of camp at more than 8 kilometres from headquarters.</a:t>
            </a:r>
          </a:p>
          <a:p>
            <a:pPr>
              <a:buNone/>
            </a:pPr>
            <a:endParaRPr lang="en-IN" dirty="0">
              <a:latin typeface="+mj-lt"/>
              <a:cs typeface="Aharoni" pitchFamily="2" charset="-79"/>
            </a:endParaRPr>
          </a:p>
        </p:txBody>
      </p:sp>
    </p:spTree>
    <p:extLst>
      <p:ext uri="{BB962C8B-B14F-4D97-AF65-F5344CB8AC3E}">
        <p14:creationId xmlns:p14="http://schemas.microsoft.com/office/powerpoint/2010/main" xmlns="" val="40924947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
            <a:ext cx="8534400" cy="1066800"/>
          </a:xfrm>
        </p:spPr>
        <p:style>
          <a:lnRef idx="1">
            <a:schemeClr val="accent1"/>
          </a:lnRef>
          <a:fillRef idx="2">
            <a:schemeClr val="accent1"/>
          </a:fillRef>
          <a:effectRef idx="1">
            <a:schemeClr val="accent1"/>
          </a:effectRef>
          <a:fontRef idx="minor">
            <a:schemeClr val="dk1"/>
          </a:fontRef>
        </p:style>
        <p:txBody>
          <a:bodyPr>
            <a:noAutofit/>
          </a:bodyPr>
          <a:lstStyle/>
          <a:p>
            <a:r>
              <a:rPr lang="en-IN" sz="2800" dirty="0" smtClean="0">
                <a:solidFill>
                  <a:srgbClr val="FF0000"/>
                </a:solidFill>
              </a:rPr>
              <a:t>Journey of family members of G.S who dies in service    </a:t>
            </a:r>
            <a:r>
              <a:rPr lang="en-IN" sz="2800" b="1" dirty="0" smtClean="0">
                <a:solidFill>
                  <a:srgbClr val="FF0000"/>
                </a:solidFill>
              </a:rPr>
              <a:t>RULE 135 A</a:t>
            </a:r>
            <a:endParaRPr lang="en-IN" sz="2800" b="1" dirty="0">
              <a:solidFill>
                <a:srgbClr val="FF0000"/>
              </a:solidFill>
            </a:endParaRPr>
          </a:p>
        </p:txBody>
      </p:sp>
      <p:sp>
        <p:nvSpPr>
          <p:cNvPr id="3" name="Content Placeholder 2"/>
          <p:cNvSpPr>
            <a:spLocks noGrp="1"/>
          </p:cNvSpPr>
          <p:nvPr>
            <p:ph idx="1"/>
          </p:nvPr>
        </p:nvSpPr>
        <p:spPr>
          <a:xfrm>
            <a:off x="457200" y="1600200"/>
            <a:ext cx="8229600" cy="504351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IN" sz="3300" dirty="0" smtClean="0"/>
              <a:t>When a Govt servant         </a:t>
            </a:r>
            <a:r>
              <a:rPr lang="en-IN" sz="3800" b="1" dirty="0" smtClean="0"/>
              <a:t>DIES IN SERVICE</a:t>
            </a:r>
          </a:p>
          <a:p>
            <a:pPr>
              <a:buNone/>
            </a:pPr>
            <a:r>
              <a:rPr lang="en-IN" sz="3800" b="1" dirty="0" smtClean="0"/>
              <a:t> </a:t>
            </a:r>
            <a:r>
              <a:rPr lang="en-IN" sz="3800" dirty="0" smtClean="0"/>
              <a:t>His/ her family members may claim T.A. </a:t>
            </a:r>
          </a:p>
          <a:p>
            <a:pPr>
              <a:buNone/>
            </a:pPr>
            <a:r>
              <a:rPr lang="en-IN" sz="3800" dirty="0" smtClean="0"/>
              <a:t>When they complete the journey within 6 months of death of Govt servant,</a:t>
            </a:r>
          </a:p>
          <a:p>
            <a:pPr algn="ctr">
              <a:buNone/>
            </a:pPr>
            <a:r>
              <a:rPr lang="en-IN" sz="3800" dirty="0" smtClean="0"/>
              <a:t>By the shortest route</a:t>
            </a:r>
          </a:p>
          <a:p>
            <a:pPr algn="ctr">
              <a:buNone/>
            </a:pPr>
            <a:r>
              <a:rPr lang="en-IN" sz="3800" dirty="0" smtClean="0"/>
              <a:t>From last headquarters to residence declared as permanent residence</a:t>
            </a:r>
          </a:p>
          <a:p>
            <a:pPr>
              <a:buNone/>
            </a:pPr>
            <a:endParaRPr lang="en-IN" sz="3800" dirty="0" smtClean="0"/>
          </a:p>
          <a:p>
            <a:pPr>
              <a:buNone/>
            </a:pPr>
            <a:endParaRPr lang="en-IN" dirty="0">
              <a:latin typeface="+mj-lt"/>
              <a:cs typeface="Aharoni" pitchFamily="2" charset="-79"/>
            </a:endParaRPr>
          </a:p>
        </p:txBody>
      </p:sp>
    </p:spTree>
    <p:extLst>
      <p:ext uri="{BB962C8B-B14F-4D97-AF65-F5344CB8AC3E}">
        <p14:creationId xmlns:p14="http://schemas.microsoft.com/office/powerpoint/2010/main" xmlns="" val="181370607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572560" cy="6072230"/>
          </a:xfrm>
        </p:spPr>
        <p:style>
          <a:lnRef idx="1">
            <a:schemeClr val="accent4"/>
          </a:lnRef>
          <a:fillRef idx="2">
            <a:schemeClr val="accent4"/>
          </a:fillRef>
          <a:effectRef idx="1">
            <a:schemeClr val="accent4"/>
          </a:effectRef>
          <a:fontRef idx="minor">
            <a:schemeClr val="dk1"/>
          </a:fontRef>
        </p:style>
        <p:txBody>
          <a:bodyPr/>
          <a:lstStyle/>
          <a:p>
            <a:r>
              <a:rPr lang="en-IN" sz="4000" b="1" dirty="0" smtClean="0"/>
              <a:t>Transportation by rail :-</a:t>
            </a:r>
          </a:p>
          <a:p>
            <a:pPr lvl="1">
              <a:buFont typeface="Wingdings" pitchFamily="2" charset="2"/>
              <a:buChar char="Ø"/>
            </a:pPr>
            <a:r>
              <a:rPr lang="en-IN" sz="3600" dirty="0" smtClean="0"/>
              <a:t>Actual fare admissible to each member.</a:t>
            </a:r>
          </a:p>
          <a:p>
            <a:pPr lvl="1">
              <a:buFont typeface="Wingdings" pitchFamily="2" charset="2"/>
              <a:buChar char="Ø"/>
            </a:pPr>
            <a:r>
              <a:rPr lang="en-IN" sz="3600" dirty="0" smtClean="0"/>
              <a:t>Actual cost of transportation of personal effects.</a:t>
            </a:r>
          </a:p>
          <a:p>
            <a:r>
              <a:rPr lang="en-IN" sz="4000" b="1" dirty="0" smtClean="0"/>
              <a:t>Transportation by road :-</a:t>
            </a:r>
          </a:p>
          <a:p>
            <a:pPr lvl="1">
              <a:buFont typeface="Wingdings" pitchFamily="2" charset="2"/>
              <a:buChar char="Ø"/>
            </a:pPr>
            <a:r>
              <a:rPr lang="en-IN" sz="3600" dirty="0" smtClean="0"/>
              <a:t> one mileage allowance for 1 member.</a:t>
            </a:r>
          </a:p>
          <a:p>
            <a:pPr lvl="1">
              <a:buFont typeface="Wingdings" pitchFamily="2" charset="2"/>
              <a:buChar char="Ø"/>
            </a:pPr>
            <a:r>
              <a:rPr lang="en-IN" sz="3600" dirty="0" smtClean="0"/>
              <a:t>2</a:t>
            </a:r>
            <a:r>
              <a:rPr lang="en-IN" sz="3600" baseline="30000" dirty="0" smtClean="0"/>
              <a:t>nd</a:t>
            </a:r>
            <a:r>
              <a:rPr lang="en-IN" sz="3600" dirty="0" smtClean="0"/>
              <a:t> mileage allowance for other 2 members.</a:t>
            </a:r>
          </a:p>
          <a:p>
            <a:pPr>
              <a:buFont typeface="Wingdings" pitchFamily="2" charset="2"/>
              <a:buChar char="Ø"/>
            </a:pPr>
            <a:endParaRPr lang="en-IN" dirty="0"/>
          </a:p>
        </p:txBody>
      </p:sp>
    </p:spTree>
    <p:extLst>
      <p:ext uri="{BB962C8B-B14F-4D97-AF65-F5344CB8AC3E}">
        <p14:creationId xmlns:p14="http://schemas.microsoft.com/office/powerpoint/2010/main" xmlns="" val="69702628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IN" b="1" dirty="0" smtClean="0"/>
              <a:t>Transportation of dead body of Govt. servant</a:t>
            </a:r>
            <a:endParaRPr lang="en-IN" b="1" dirty="0"/>
          </a:p>
        </p:txBody>
      </p:sp>
      <p:sp>
        <p:nvSpPr>
          <p:cNvPr id="3" name="Content Placeholder 2"/>
          <p:cNvSpPr>
            <a:spLocks noGrp="1"/>
          </p:cNvSpPr>
          <p:nvPr>
            <p:ph idx="1"/>
          </p:nvPr>
        </p:nvSpPr>
        <p:spPr>
          <a:xfrm>
            <a:off x="457200" y="1428736"/>
            <a:ext cx="8229600" cy="5214974"/>
          </a:xfrm>
        </p:spPr>
        <p:style>
          <a:lnRef idx="1">
            <a:schemeClr val="accent6"/>
          </a:lnRef>
          <a:fillRef idx="2">
            <a:schemeClr val="accent6"/>
          </a:fillRef>
          <a:effectRef idx="1">
            <a:schemeClr val="accent6"/>
          </a:effectRef>
          <a:fontRef idx="minor">
            <a:schemeClr val="dk1"/>
          </a:fontRef>
        </p:style>
        <p:txBody>
          <a:bodyPr>
            <a:normAutofit/>
          </a:bodyPr>
          <a:lstStyle/>
          <a:p>
            <a:r>
              <a:rPr lang="en-IN" dirty="0" smtClean="0"/>
              <a:t>From the place of death to his/ her home town or place of last rites</a:t>
            </a:r>
          </a:p>
          <a:p>
            <a:pPr>
              <a:buNone/>
            </a:pPr>
            <a:r>
              <a:rPr lang="en-IN" dirty="0" smtClean="0"/>
              <a:t>    </a:t>
            </a:r>
            <a:r>
              <a:rPr lang="en-IN" b="1" dirty="0" smtClean="0"/>
              <a:t>the family to make their own arrangement </a:t>
            </a:r>
          </a:p>
          <a:p>
            <a:pPr>
              <a:buNone/>
            </a:pPr>
            <a:r>
              <a:rPr lang="en-IN" dirty="0" smtClean="0"/>
              <a:t>***Subject to reimbursement of the amount equal to transportation of personal effects after retirement </a:t>
            </a:r>
            <a:r>
              <a:rPr lang="en-IN" dirty="0" smtClean="0">
                <a:latin typeface="AR CENA" pitchFamily="2" charset="0"/>
              </a:rPr>
              <a:t>from place of death to last rite.</a:t>
            </a:r>
          </a:p>
          <a:p>
            <a:r>
              <a:rPr lang="en-IN" dirty="0" smtClean="0">
                <a:latin typeface="+mj-lt"/>
              </a:rPr>
              <a:t>T.A. For one member of family’s relative from the place of commencement of journey to the place of death &amp; from place of death to place to place of last rite </a:t>
            </a:r>
            <a:r>
              <a:rPr lang="en-IN" b="1" dirty="0" smtClean="0">
                <a:latin typeface="+mj-lt"/>
              </a:rPr>
              <a:t>at admissible rate</a:t>
            </a:r>
            <a:r>
              <a:rPr lang="en-IN" b="1" dirty="0" smtClean="0">
                <a:solidFill>
                  <a:srgbClr val="7030A0"/>
                </a:solidFill>
                <a:latin typeface="AR CENA" pitchFamily="2" charset="0"/>
              </a:rPr>
              <a:t>. (to accompany the dead body)</a:t>
            </a:r>
          </a:p>
          <a:p>
            <a:pPr>
              <a:buNone/>
            </a:pPr>
            <a:endParaRPr lang="en-IN" dirty="0"/>
          </a:p>
        </p:txBody>
      </p:sp>
    </p:spTree>
    <p:extLst>
      <p:ext uri="{BB962C8B-B14F-4D97-AF65-F5344CB8AC3E}">
        <p14:creationId xmlns:p14="http://schemas.microsoft.com/office/powerpoint/2010/main" xmlns="" val="5557459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2"/>
          </a:lnRef>
          <a:fillRef idx="2">
            <a:schemeClr val="accent2"/>
          </a:fillRef>
          <a:effectRef idx="1">
            <a:schemeClr val="accent2"/>
          </a:effectRef>
          <a:fontRef idx="minor">
            <a:schemeClr val="dk1"/>
          </a:fontRef>
        </p:style>
        <p:txBody>
          <a:bodyPr/>
          <a:lstStyle/>
          <a:p>
            <a:r>
              <a:rPr lang="en-IN" b="1" dirty="0" smtClean="0">
                <a:solidFill>
                  <a:srgbClr val="FF0000"/>
                </a:solidFill>
              </a:rPr>
              <a:t>LEAVE TRAVEL CONCESSION</a:t>
            </a:r>
            <a:endParaRPr lang="en-IN" b="1" dirty="0">
              <a:solidFill>
                <a:srgbClr val="FF0000"/>
              </a:solidFill>
            </a:endParaRPr>
          </a:p>
        </p:txBody>
      </p:sp>
      <p:sp>
        <p:nvSpPr>
          <p:cNvPr id="3" name="Content Placeholder 2"/>
          <p:cNvSpPr>
            <a:spLocks noGrp="1"/>
          </p:cNvSpPr>
          <p:nvPr>
            <p:ph idx="1"/>
          </p:nvPr>
        </p:nvSpPr>
        <p:spPr>
          <a:xfrm>
            <a:off x="457200" y="1285860"/>
            <a:ext cx="8229600" cy="5214974"/>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r>
              <a:rPr lang="en-IN" sz="3600" b="1" dirty="0" smtClean="0"/>
              <a:t>Historical background:-</a:t>
            </a:r>
          </a:p>
          <a:p>
            <a:pPr>
              <a:buFont typeface="Wingdings" pitchFamily="2" charset="2"/>
              <a:buChar char="Ø"/>
            </a:pPr>
            <a:r>
              <a:rPr lang="en-IN" sz="3600" b="1" dirty="0" smtClean="0"/>
              <a:t> </a:t>
            </a:r>
            <a:r>
              <a:rPr lang="en-IN" dirty="0" smtClean="0"/>
              <a:t>Introduced vide Finance Dept. O.M No 19867/F/dated 18.4.1979. </a:t>
            </a:r>
            <a:r>
              <a:rPr lang="en-IN" b="1" dirty="0" smtClean="0"/>
              <a:t>(once within state)</a:t>
            </a:r>
          </a:p>
          <a:p>
            <a:pPr>
              <a:buFont typeface="Wingdings" pitchFamily="2" charset="2"/>
              <a:buChar char="Ø"/>
            </a:pPr>
            <a:r>
              <a:rPr lang="en-IN" dirty="0" smtClean="0"/>
              <a:t>Withdrawn </a:t>
            </a:r>
            <a:r>
              <a:rPr lang="en-IN" dirty="0" err="1" smtClean="0"/>
              <a:t>w.e.f</a:t>
            </a:r>
            <a:r>
              <a:rPr lang="en-IN" dirty="0" smtClean="0"/>
              <a:t> 01.4.1993 vide Finance Dept. O.M No 7958/F/dated 23.2.1993.</a:t>
            </a:r>
          </a:p>
          <a:p>
            <a:pPr>
              <a:buFont typeface="Wingdings" pitchFamily="2" charset="2"/>
              <a:buChar char="Ø"/>
            </a:pPr>
            <a:r>
              <a:rPr lang="en-IN" dirty="0" smtClean="0"/>
              <a:t> again extended vide Finance Dept. O.M No </a:t>
            </a:r>
            <a:r>
              <a:rPr lang="en-IN" dirty="0" smtClean="0">
                <a:hlinkClick r:id="rId2" action="ppaction://hlinkfile"/>
              </a:rPr>
              <a:t>21730/F/dated</a:t>
            </a:r>
            <a:r>
              <a:rPr lang="en-IN" dirty="0" smtClean="0"/>
              <a:t> 16.6.1994. </a:t>
            </a:r>
            <a:r>
              <a:rPr lang="en-IN" b="1" dirty="0" smtClean="0"/>
              <a:t>(once within territory of India)</a:t>
            </a:r>
          </a:p>
          <a:p>
            <a:pPr>
              <a:buFont typeface="Wingdings" pitchFamily="2" charset="2"/>
              <a:buChar char="Ø"/>
            </a:pPr>
            <a:r>
              <a:rPr lang="en-IN" dirty="0" smtClean="0"/>
              <a:t>allowed facility of LTC </a:t>
            </a:r>
            <a:r>
              <a:rPr lang="en-IN" dirty="0" smtClean="0">
                <a:solidFill>
                  <a:srgbClr val="00B0F0"/>
                </a:solidFill>
              </a:rPr>
              <a:t>once in 10 years </a:t>
            </a:r>
            <a:r>
              <a:rPr lang="en-IN" dirty="0" smtClean="0"/>
              <a:t>&amp; </a:t>
            </a:r>
            <a:r>
              <a:rPr lang="en-IN" dirty="0" smtClean="0">
                <a:solidFill>
                  <a:srgbClr val="00B0F0"/>
                </a:solidFill>
              </a:rPr>
              <a:t>maximum 3 times within entire service period </a:t>
            </a:r>
            <a:r>
              <a:rPr lang="en-IN" dirty="0" smtClean="0"/>
              <a:t>vide </a:t>
            </a:r>
            <a:r>
              <a:rPr lang="en-IN" dirty="0" err="1" smtClean="0"/>
              <a:t>vide</a:t>
            </a:r>
            <a:r>
              <a:rPr lang="en-IN" dirty="0" smtClean="0"/>
              <a:t> Finance Dept. O.M No </a:t>
            </a:r>
            <a:r>
              <a:rPr lang="en-IN" dirty="0" smtClean="0">
                <a:solidFill>
                  <a:srgbClr val="002060"/>
                </a:solidFill>
              </a:rPr>
              <a:t>27131/F/dated 16.6.1999.</a:t>
            </a:r>
            <a:r>
              <a:rPr lang="en-IN" dirty="0" smtClean="0">
                <a:solidFill>
                  <a:srgbClr val="002060"/>
                </a:solidFill>
                <a:hlinkClick r:id="rId3" action="ppaction://hlinkfile"/>
              </a:rPr>
              <a:t>31243 DT 10.11.14 LTC.pdf</a:t>
            </a:r>
            <a:endParaRPr lang="en-IN" dirty="0" smtClean="0">
              <a:solidFill>
                <a:srgbClr val="002060"/>
              </a:solidFill>
            </a:endParaRPr>
          </a:p>
          <a:p>
            <a:pPr>
              <a:buFont typeface="Wingdings" pitchFamily="2" charset="2"/>
              <a:buChar char="Ø"/>
            </a:pPr>
            <a:r>
              <a:rPr lang="en-IN" dirty="0" smtClean="0"/>
              <a:t>Facility of LTC suspended </a:t>
            </a:r>
            <a:r>
              <a:rPr lang="en-IN" dirty="0" err="1" smtClean="0"/>
              <a:t>w.e.f</a:t>
            </a:r>
            <a:r>
              <a:rPr lang="en-IN" dirty="0" smtClean="0"/>
              <a:t> 01.4.2002 vide Finance Dept. O.M No 45439/F/ dated 27.9.2002.</a:t>
            </a:r>
          </a:p>
          <a:p>
            <a:pPr>
              <a:buFont typeface="Wingdings" pitchFamily="2" charset="2"/>
              <a:buChar char="Ø"/>
            </a:pPr>
            <a:r>
              <a:rPr lang="en-IN" dirty="0" smtClean="0"/>
              <a:t>Again restored the facility of LTC </a:t>
            </a:r>
            <a:r>
              <a:rPr lang="en-IN" dirty="0" err="1" smtClean="0"/>
              <a:t>w.e.f</a:t>
            </a:r>
            <a:r>
              <a:rPr lang="en-IN" dirty="0" smtClean="0"/>
              <a:t> </a:t>
            </a:r>
            <a:r>
              <a:rPr lang="en-IN" dirty="0" smtClean="0">
                <a:hlinkClick r:id="rId4" action="ppaction://hlinkfile"/>
              </a:rPr>
              <a:t>1.4.2006</a:t>
            </a:r>
            <a:r>
              <a:rPr lang="en-IN" dirty="0" smtClean="0">
                <a:hlinkClick r:id="rId5" action="ppaction://hlinkfile"/>
              </a:rPr>
              <a:t> </a:t>
            </a:r>
            <a:r>
              <a:rPr lang="en-IN" dirty="0" smtClean="0"/>
              <a:t>vide </a:t>
            </a:r>
            <a:r>
              <a:rPr lang="en-IN" dirty="0" smtClean="0">
                <a:solidFill>
                  <a:srgbClr val="C00000"/>
                </a:solidFill>
              </a:rPr>
              <a:t>Finance Dept. O.M </a:t>
            </a:r>
            <a:r>
              <a:rPr lang="en-IN" dirty="0" smtClean="0"/>
              <a:t>No 23194/dated 9.8.2006.</a:t>
            </a:r>
          </a:p>
          <a:p>
            <a:pPr>
              <a:buFont typeface="Wingdings" pitchFamily="2" charset="2"/>
              <a:buChar char="Ø"/>
            </a:pPr>
            <a:endParaRPr lang="en-IN" b="1" dirty="0" smtClean="0"/>
          </a:p>
          <a:p>
            <a:pPr>
              <a:buFont typeface="Wingdings" pitchFamily="2" charset="2"/>
              <a:buChar char="Ø"/>
            </a:pPr>
            <a:endParaRPr lang="en-IN" dirty="0"/>
          </a:p>
        </p:txBody>
      </p:sp>
    </p:spTree>
    <p:extLst>
      <p:ext uri="{BB962C8B-B14F-4D97-AF65-F5344CB8AC3E}">
        <p14:creationId xmlns:p14="http://schemas.microsoft.com/office/powerpoint/2010/main" xmlns="" val="367041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chor="ctr">
            <a:normAutofit/>
          </a:bodyPr>
          <a:lstStyle/>
          <a:p>
            <a:r>
              <a:rPr lang="en-US" sz="3200" b="1" dirty="0" smtClean="0">
                <a:solidFill>
                  <a:srgbClr val="FF0000"/>
                </a:solidFill>
              </a:rPr>
              <a:t>Bill for Contingent Charges</a:t>
            </a:r>
            <a:endParaRPr lang="en-IN" sz="3200" dirty="0">
              <a:solidFill>
                <a:srgbClr val="FF0000"/>
              </a:solidFill>
            </a:endParaRPr>
          </a:p>
        </p:txBody>
      </p:sp>
      <p:sp>
        <p:nvSpPr>
          <p:cNvPr id="3" name="Content Placeholder 2"/>
          <p:cNvSpPr>
            <a:spLocks noGrp="1"/>
          </p:cNvSpPr>
          <p:nvPr>
            <p:ph sz="quarter" idx="1"/>
          </p:nvPr>
        </p:nvSpPr>
        <p:spPr>
          <a:xfrm>
            <a:off x="301752" y="1676400"/>
            <a:ext cx="8503920" cy="4572000"/>
          </a:xfrm>
        </p:spPr>
        <p:txBody>
          <a:bodyPr>
            <a:normAutofit fontScale="77500" lnSpcReduction="20000"/>
          </a:bodyPr>
          <a:lstStyle/>
          <a:p>
            <a:pPr algn="just"/>
            <a:r>
              <a:rPr lang="en-US" dirty="0" smtClean="0"/>
              <a:t>Sub-Voucher for petty contingent charges shall be prepared in Form - OTC-31A.</a:t>
            </a:r>
          </a:p>
          <a:p>
            <a:pPr algn="just"/>
            <a:r>
              <a:rPr lang="en-US" dirty="0" smtClean="0"/>
              <a:t>Sub-Vouchers for more than Rs 1000 shall be submitted to AG (SR 258-2 of OTC)</a:t>
            </a:r>
          </a:p>
          <a:p>
            <a:pPr algn="just"/>
            <a:r>
              <a:rPr lang="en-US" dirty="0" smtClean="0"/>
              <a:t>A contingent bill which can not be met from permanent advance may be endorsed for payment to a private party, firm or supplier provided that the Specimen Signature of the private party should be obtained on the body of the bill which he will attest before signing the bill.</a:t>
            </a:r>
          </a:p>
          <a:p>
            <a:pPr algn="just"/>
            <a:r>
              <a:rPr lang="en-US" dirty="0" smtClean="0"/>
              <a:t>Fully Vouched Contingent Bill shall be prepared in Form-OTC 31.</a:t>
            </a:r>
          </a:p>
          <a:p>
            <a:pPr algn="just"/>
            <a:r>
              <a:rPr lang="en-US" b="1" u="sng" dirty="0" smtClean="0"/>
              <a:t>Scale Regulated Contingencies &amp;   Special contingencies </a:t>
            </a:r>
            <a:r>
              <a:rPr lang="en-US" dirty="0" smtClean="0"/>
              <a:t>shall be drawn in Form – OTC31. In such cases full description of the charges should be given and all Sub-Vouchers above Rs1000 shall accompany the bill</a:t>
            </a:r>
            <a:r>
              <a:rPr lang="en-US" b="1" dirty="0" smtClean="0"/>
              <a:t>.(Rule-259 of OTC </a:t>
            </a:r>
            <a:r>
              <a:rPr lang="en-US" b="1" dirty="0" err="1" smtClean="0"/>
              <a:t>Vol</a:t>
            </a:r>
            <a:r>
              <a:rPr lang="en-US" b="1" dirty="0" smtClean="0"/>
              <a:t>-I)</a:t>
            </a:r>
          </a:p>
          <a:p>
            <a:pPr>
              <a:buNone/>
            </a:pPr>
            <a:endParaRPr lang="en-IN"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15040"/>
          </a:xfrm>
        </p:spPr>
        <p:style>
          <a:lnRef idx="1">
            <a:schemeClr val="accent5"/>
          </a:lnRef>
          <a:fillRef idx="2">
            <a:schemeClr val="accent5"/>
          </a:fillRef>
          <a:effectRef idx="1">
            <a:schemeClr val="accent5"/>
          </a:effectRef>
          <a:fontRef idx="minor">
            <a:schemeClr val="dk1"/>
          </a:fontRef>
        </p:style>
        <p:txBody>
          <a:bodyPr>
            <a:normAutofit/>
          </a:bodyPr>
          <a:lstStyle/>
          <a:p>
            <a:r>
              <a:rPr lang="en-IN" dirty="0" smtClean="0"/>
              <a:t>L.T.C.  Is admissible to Govt. Employees for journey to </a:t>
            </a:r>
            <a:r>
              <a:rPr lang="en-IN" b="1" dirty="0" smtClean="0"/>
              <a:t>any place </a:t>
            </a:r>
            <a:r>
              <a:rPr lang="en-IN" dirty="0" smtClean="0"/>
              <a:t>in India. </a:t>
            </a:r>
          </a:p>
          <a:p>
            <a:r>
              <a:rPr lang="en-IN" dirty="0" smtClean="0"/>
              <a:t>“Any place” covers any place within the territory of India whether it is mainland or overseas.</a:t>
            </a:r>
          </a:p>
          <a:p>
            <a:r>
              <a:rPr lang="en-IN" b="1" dirty="0" smtClean="0"/>
              <a:t>Nature of concession :- </a:t>
            </a:r>
            <a:endParaRPr lang="en-IN" dirty="0" smtClean="0"/>
          </a:p>
          <a:p>
            <a:pPr>
              <a:buNone/>
            </a:pPr>
            <a:r>
              <a:rPr lang="en-IN" dirty="0" smtClean="0"/>
              <a:t>     Once in 10 years, subject to 3 times during the entire service period.</a:t>
            </a:r>
          </a:p>
          <a:p>
            <a:r>
              <a:rPr lang="en-IN" b="1" dirty="0" smtClean="0"/>
              <a:t>Eligibility :- </a:t>
            </a:r>
          </a:p>
          <a:p>
            <a:pPr lvl="1" algn="just">
              <a:buFont typeface="Wingdings" pitchFamily="2" charset="2"/>
              <a:buChar char="Ø"/>
            </a:pPr>
            <a:r>
              <a:rPr lang="en-IN" b="1" dirty="0" smtClean="0"/>
              <a:t>     </a:t>
            </a:r>
            <a:r>
              <a:rPr lang="en-IN" dirty="0" smtClean="0"/>
              <a:t>All Govt servants but not the part time employees, employees paid out of office expenses or borne on work-charged establishment.</a:t>
            </a:r>
          </a:p>
          <a:p>
            <a:endParaRPr lang="en-IN" dirty="0"/>
          </a:p>
        </p:txBody>
      </p:sp>
    </p:spTree>
    <p:extLst>
      <p:ext uri="{BB962C8B-B14F-4D97-AF65-F5344CB8AC3E}">
        <p14:creationId xmlns:p14="http://schemas.microsoft.com/office/powerpoint/2010/main" xmlns="" val="35194283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29354"/>
          </a:xfrm>
        </p:spPr>
        <p:style>
          <a:lnRef idx="1">
            <a:schemeClr val="accent5"/>
          </a:lnRef>
          <a:fillRef idx="2">
            <a:schemeClr val="accent5"/>
          </a:fillRef>
          <a:effectRef idx="1">
            <a:schemeClr val="accent5"/>
          </a:effectRef>
          <a:fontRef idx="minor">
            <a:schemeClr val="dk1"/>
          </a:fontRef>
        </p:style>
        <p:txBody>
          <a:bodyPr/>
          <a:lstStyle/>
          <a:p>
            <a:pPr lvl="1" algn="just">
              <a:buFont typeface="Wingdings" pitchFamily="2" charset="2"/>
              <a:buChar char="Ø"/>
            </a:pPr>
            <a:r>
              <a:rPr lang="en-IN" dirty="0" smtClean="0"/>
              <a:t> not admissible during the period of suspension. </a:t>
            </a:r>
            <a:r>
              <a:rPr lang="en-GB" dirty="0" smtClean="0">
                <a:hlinkClick r:id="rId2" action="ppaction://hlinkfile"/>
              </a:rPr>
              <a:t>TA and LTC CIRCULARS\Leave _Travel_Concession 16.6.1994.pdf</a:t>
            </a:r>
            <a:endParaRPr lang="en-IN" dirty="0" smtClean="0">
              <a:solidFill>
                <a:schemeClr val="accent4">
                  <a:lumMod val="50000"/>
                </a:schemeClr>
              </a:solidFill>
            </a:endParaRPr>
          </a:p>
          <a:p>
            <a:pPr lvl="1" algn="just">
              <a:buFont typeface="Wingdings" pitchFamily="2" charset="2"/>
              <a:buChar char="Ø"/>
            </a:pPr>
            <a:r>
              <a:rPr lang="en-IN" dirty="0" smtClean="0">
                <a:solidFill>
                  <a:srgbClr val="FF0000"/>
                </a:solidFill>
              </a:rPr>
              <a:t>Not more than 10% of the total staff to be allowed to avail the benefit at a time</a:t>
            </a:r>
            <a:r>
              <a:rPr lang="en-IN" dirty="0" smtClean="0"/>
              <a:t>.</a:t>
            </a:r>
          </a:p>
          <a:p>
            <a:pPr lvl="1" algn="just">
              <a:buFont typeface="Wingdings" pitchFamily="2" charset="2"/>
              <a:buChar char="Ø"/>
            </a:pPr>
            <a:r>
              <a:rPr lang="en-IN" dirty="0" smtClean="0"/>
              <a:t>To apply in prescribed FORM.</a:t>
            </a:r>
          </a:p>
          <a:p>
            <a:pPr algn="just"/>
            <a:r>
              <a:rPr lang="en-IN" dirty="0" smtClean="0"/>
              <a:t>ADMISSIBILITY</a:t>
            </a:r>
          </a:p>
          <a:p>
            <a:pPr lvl="1" algn="just">
              <a:buFont typeface="Wingdings" pitchFamily="2" charset="2"/>
              <a:buChar char="Ø"/>
            </a:pPr>
            <a:r>
              <a:rPr lang="en-IN" dirty="0" smtClean="0"/>
              <a:t> For self &amp; 4 </a:t>
            </a:r>
            <a:r>
              <a:rPr lang="en-IN" dirty="0" err="1" smtClean="0"/>
              <a:t>nos</a:t>
            </a:r>
            <a:r>
              <a:rPr lang="en-IN" dirty="0" smtClean="0"/>
              <a:t> of </a:t>
            </a:r>
            <a:r>
              <a:rPr lang="en-IN" b="1" dirty="0" smtClean="0"/>
              <a:t>family members</a:t>
            </a:r>
            <a:r>
              <a:rPr lang="en-IN" dirty="0" smtClean="0"/>
              <a:t>.</a:t>
            </a:r>
          </a:p>
          <a:p>
            <a:pPr lvl="1" algn="just">
              <a:buFont typeface="Wingdings" pitchFamily="2" charset="2"/>
              <a:buChar char="Ø"/>
            </a:pPr>
            <a:r>
              <a:rPr lang="en-IN" dirty="0" smtClean="0"/>
              <a:t> where both husband &amp; wife are Govt. Servants, one of them shall avail the benefit &amp; other will be treated as member of the family.</a:t>
            </a:r>
          </a:p>
          <a:p>
            <a:pPr lvl="1" algn="just">
              <a:buFont typeface="Wingdings" pitchFamily="2" charset="2"/>
              <a:buChar char="Ø"/>
            </a:pPr>
            <a:r>
              <a:rPr lang="en-IN" dirty="0" smtClean="0"/>
              <a:t>Admissible during leave of any kind </a:t>
            </a:r>
            <a:r>
              <a:rPr lang="en-IN" dirty="0" smtClean="0">
                <a:solidFill>
                  <a:srgbClr val="FF0000"/>
                </a:solidFill>
              </a:rPr>
              <a:t>not exceeding 60 days including vacation.</a:t>
            </a:r>
          </a:p>
          <a:p>
            <a:pPr algn="just">
              <a:buNone/>
            </a:pPr>
            <a:endParaRPr lang="en-IN" dirty="0"/>
          </a:p>
        </p:txBody>
      </p:sp>
    </p:spTree>
    <p:extLst>
      <p:ext uri="{BB962C8B-B14F-4D97-AF65-F5344CB8AC3E}">
        <p14:creationId xmlns:p14="http://schemas.microsoft.com/office/powerpoint/2010/main" xmlns="" val="4836806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29354"/>
          </a:xfrm>
        </p:spPr>
        <p:style>
          <a:lnRef idx="1">
            <a:schemeClr val="accent5"/>
          </a:lnRef>
          <a:fillRef idx="2">
            <a:schemeClr val="accent5"/>
          </a:fillRef>
          <a:effectRef idx="1">
            <a:schemeClr val="accent5"/>
          </a:effectRef>
          <a:fontRef idx="minor">
            <a:schemeClr val="dk1"/>
          </a:fontRef>
        </p:style>
        <p:txBody>
          <a:bodyPr/>
          <a:lstStyle/>
          <a:p>
            <a:pPr lvl="1" algn="just">
              <a:buFont typeface="Wingdings" pitchFamily="2" charset="2"/>
              <a:buChar char="Ø"/>
            </a:pPr>
            <a:r>
              <a:rPr lang="en-IN" dirty="0" smtClean="0"/>
              <a:t> Govt. Servant &amp; family members may perform journey for LTC</a:t>
            </a:r>
          </a:p>
          <a:p>
            <a:pPr lvl="1" algn="ctr">
              <a:buNone/>
            </a:pPr>
            <a:r>
              <a:rPr lang="en-IN" b="1" dirty="0" smtClean="0"/>
              <a:t>together / separately</a:t>
            </a:r>
          </a:p>
          <a:p>
            <a:pPr lvl="1" algn="ctr">
              <a:buNone/>
            </a:pPr>
            <a:r>
              <a:rPr lang="en-IN" b="1" dirty="0" smtClean="0"/>
              <a:t>To the same place / different places</a:t>
            </a:r>
          </a:p>
          <a:p>
            <a:pPr lvl="1" algn="just">
              <a:buFont typeface="Wingdings" pitchFamily="2" charset="2"/>
              <a:buChar char="Ø"/>
            </a:pPr>
            <a:r>
              <a:rPr lang="en-IN" dirty="0" smtClean="0"/>
              <a:t> </a:t>
            </a:r>
            <a:r>
              <a:rPr lang="en-IN" dirty="0" smtClean="0">
                <a:latin typeface="AR CENA" pitchFamily="2" charset="0"/>
              </a:rPr>
              <a:t>when perform journey separately</a:t>
            </a:r>
          </a:p>
          <a:p>
            <a:pPr lvl="1" algn="ctr">
              <a:buNone/>
            </a:pPr>
            <a:r>
              <a:rPr lang="en-IN" dirty="0" smtClean="0"/>
              <a:t>Journey of second batch should commence </a:t>
            </a:r>
            <a:r>
              <a:rPr lang="en-IN" b="1" dirty="0" smtClean="0">
                <a:solidFill>
                  <a:srgbClr val="C00000"/>
                </a:solidFill>
              </a:rPr>
              <a:t>within six months </a:t>
            </a:r>
            <a:r>
              <a:rPr lang="en-IN" dirty="0" smtClean="0"/>
              <a:t>from commencement of journey of first batch.</a:t>
            </a:r>
          </a:p>
          <a:p>
            <a:r>
              <a:rPr lang="en-IN" dirty="0" smtClean="0"/>
              <a:t>Govt. Servant to declare the intended place of visit </a:t>
            </a:r>
            <a:r>
              <a:rPr lang="en-IN" b="1" dirty="0" smtClean="0"/>
              <a:t>in advance </a:t>
            </a:r>
            <a:r>
              <a:rPr lang="en-IN" dirty="0" smtClean="0"/>
              <a:t>to his controlling officer.</a:t>
            </a:r>
          </a:p>
          <a:p>
            <a:r>
              <a:rPr lang="en-IN" dirty="0" smtClean="0"/>
              <a:t>Once declared it shall not be changed</a:t>
            </a:r>
            <a:endParaRPr lang="en-IN" dirty="0"/>
          </a:p>
        </p:txBody>
      </p:sp>
    </p:spTree>
    <p:extLst>
      <p:ext uri="{BB962C8B-B14F-4D97-AF65-F5344CB8AC3E}">
        <p14:creationId xmlns:p14="http://schemas.microsoft.com/office/powerpoint/2010/main" xmlns="" val="178494805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b="1" dirty="0" smtClean="0">
                <a:solidFill>
                  <a:srgbClr val="FF0000"/>
                </a:solidFill>
              </a:rPr>
              <a:t>ENTITLEMENTS ON LTC</a:t>
            </a:r>
            <a:endParaRPr lang="en-IN" b="1" dirty="0">
              <a:solidFill>
                <a:srgbClr val="FF0000"/>
              </a:solidFill>
            </a:endParaRPr>
          </a:p>
        </p:txBody>
      </p:sp>
      <p:sp>
        <p:nvSpPr>
          <p:cNvPr id="3" name="Content Placeholder 2"/>
          <p:cNvSpPr>
            <a:spLocks noGrp="1"/>
          </p:cNvSpPr>
          <p:nvPr>
            <p:ph idx="1"/>
          </p:nvPr>
        </p:nvSpPr>
        <p:spPr>
          <a:xfrm>
            <a:off x="457200" y="1357298"/>
            <a:ext cx="8229600" cy="5072098"/>
          </a:xfrm>
        </p:spPr>
        <p:style>
          <a:lnRef idx="1">
            <a:schemeClr val="accent6"/>
          </a:lnRef>
          <a:fillRef idx="2">
            <a:schemeClr val="accent6"/>
          </a:fillRef>
          <a:effectRef idx="1">
            <a:schemeClr val="accent6"/>
          </a:effectRef>
          <a:fontRef idx="minor">
            <a:schemeClr val="dk1"/>
          </a:fontRef>
        </p:style>
        <p:txBody>
          <a:bodyPr/>
          <a:lstStyle/>
          <a:p>
            <a:pPr marL="514350" indent="-514350">
              <a:buAutoNum type="arabicParenBoth"/>
            </a:pPr>
            <a:r>
              <a:rPr lang="en-IN" b="1" dirty="0" smtClean="0"/>
              <a:t>JOURNEY BY RAIL </a:t>
            </a:r>
            <a:r>
              <a:rPr lang="en-IN" dirty="0" smtClean="0"/>
              <a:t>:-  </a:t>
            </a:r>
          </a:p>
          <a:p>
            <a:pPr marL="514350" indent="-514350">
              <a:buNone/>
            </a:pPr>
            <a:endParaRPr lang="en-IN" dirty="0"/>
          </a:p>
        </p:txBody>
      </p:sp>
      <p:graphicFrame>
        <p:nvGraphicFramePr>
          <p:cNvPr id="4" name="Table 3"/>
          <p:cNvGraphicFramePr>
            <a:graphicFrameLocks noGrp="1"/>
          </p:cNvGraphicFramePr>
          <p:nvPr/>
        </p:nvGraphicFramePr>
        <p:xfrm>
          <a:off x="1524000" y="2143116"/>
          <a:ext cx="6096000" cy="3643339"/>
        </p:xfrm>
        <a:graphic>
          <a:graphicData uri="http://schemas.openxmlformats.org/drawingml/2006/table">
            <a:tbl>
              <a:tblPr firstRow="1" bandRow="1">
                <a:tableStyleId>{5C22544A-7EE6-4342-B048-85BDC9FD1C3A}</a:tableStyleId>
              </a:tblPr>
              <a:tblGrid>
                <a:gridCol w="3048000"/>
                <a:gridCol w="3048000"/>
              </a:tblGrid>
              <a:tr h="673912">
                <a:tc>
                  <a:txBody>
                    <a:bodyPr/>
                    <a:lstStyle/>
                    <a:p>
                      <a:pPr algn="ctr"/>
                      <a:r>
                        <a:rPr lang="en-IN" dirty="0" smtClean="0">
                          <a:solidFill>
                            <a:schemeClr val="tx1"/>
                          </a:solidFill>
                        </a:rPr>
                        <a:t>GRADE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ENTITLEMENT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9809">
                <a:tc>
                  <a:txBody>
                    <a:bodyPr/>
                    <a:lstStyle/>
                    <a:p>
                      <a:pPr algn="ctr"/>
                      <a:r>
                        <a:rPr lang="en-IN" dirty="0" smtClean="0">
                          <a:solidFill>
                            <a:schemeClr val="tx1"/>
                          </a:solidFill>
                        </a:rPr>
                        <a:t>1</a:t>
                      </a:r>
                      <a:r>
                        <a:rPr lang="en-IN" baseline="30000" dirty="0" smtClean="0">
                          <a:solidFill>
                            <a:schemeClr val="tx1"/>
                          </a:solidFill>
                        </a:rPr>
                        <a:t>st</a:t>
                      </a:r>
                      <a:r>
                        <a:rPr lang="en-IN" dirty="0" smtClean="0">
                          <a:solidFill>
                            <a:schemeClr val="tx1"/>
                          </a:solidFill>
                        </a:rPr>
                        <a:t> GRADE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First class non-AC /</a:t>
                      </a:r>
                    </a:p>
                    <a:p>
                      <a:pPr algn="ctr"/>
                      <a:r>
                        <a:rPr lang="en-IN" dirty="0" smtClean="0">
                          <a:solidFill>
                            <a:schemeClr val="tx1"/>
                          </a:solidFill>
                        </a:rPr>
                        <a:t>A.C Two tier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9809">
                <a:tc>
                  <a:txBody>
                    <a:bodyPr/>
                    <a:lstStyle/>
                    <a:p>
                      <a:pPr algn="ctr"/>
                      <a:r>
                        <a:rPr lang="en-IN" dirty="0" smtClean="0">
                          <a:solidFill>
                            <a:schemeClr val="tx1"/>
                          </a:solidFill>
                        </a:rPr>
                        <a:t>2</a:t>
                      </a:r>
                      <a:r>
                        <a:rPr lang="en-IN" baseline="30000" dirty="0" smtClean="0">
                          <a:solidFill>
                            <a:schemeClr val="tx1"/>
                          </a:solidFill>
                        </a:rPr>
                        <a:t>nd</a:t>
                      </a:r>
                      <a:r>
                        <a:rPr lang="en-IN" dirty="0" smtClean="0">
                          <a:solidFill>
                            <a:schemeClr val="tx1"/>
                          </a:solidFill>
                        </a:rPr>
                        <a:t> GRADE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First class non-AC /</a:t>
                      </a:r>
                    </a:p>
                    <a:p>
                      <a:pPr algn="ctr"/>
                      <a:r>
                        <a:rPr lang="en-IN" dirty="0" smtClean="0">
                          <a:solidFill>
                            <a:schemeClr val="tx1"/>
                          </a:solidFill>
                        </a:rPr>
                        <a:t>A.C Chair car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9809">
                <a:tc>
                  <a:txBody>
                    <a:bodyPr/>
                    <a:lstStyle/>
                    <a:p>
                      <a:pPr algn="ctr"/>
                      <a:r>
                        <a:rPr lang="en-IN" dirty="0" smtClean="0">
                          <a:solidFill>
                            <a:schemeClr val="tx1"/>
                          </a:solidFill>
                        </a:rPr>
                        <a:t>3</a:t>
                      </a:r>
                      <a:r>
                        <a:rPr lang="en-IN" baseline="30000" dirty="0" smtClean="0">
                          <a:solidFill>
                            <a:schemeClr val="tx1"/>
                          </a:solidFill>
                        </a:rPr>
                        <a:t>rd</a:t>
                      </a:r>
                      <a:r>
                        <a:rPr lang="en-IN" dirty="0" smtClean="0">
                          <a:solidFill>
                            <a:schemeClr val="tx1"/>
                          </a:solidFill>
                        </a:rPr>
                        <a:t> GRADE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Second</a:t>
                      </a:r>
                      <a:r>
                        <a:rPr lang="en-IN" baseline="0" dirty="0" smtClean="0">
                          <a:solidFill>
                            <a:schemeClr val="tx1"/>
                          </a:solidFill>
                        </a:rPr>
                        <a:t> class sleeper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15150852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401080" cy="6072230"/>
          </a:xfrm>
        </p:spPr>
        <p:style>
          <a:lnRef idx="1">
            <a:schemeClr val="accent6"/>
          </a:lnRef>
          <a:fillRef idx="2">
            <a:schemeClr val="accent6"/>
          </a:fillRef>
          <a:effectRef idx="1">
            <a:schemeClr val="accent6"/>
          </a:effectRef>
          <a:fontRef idx="minor">
            <a:schemeClr val="dk1"/>
          </a:fontRef>
        </p:style>
        <p:txBody>
          <a:bodyPr/>
          <a:lstStyle/>
          <a:p>
            <a:pPr>
              <a:buNone/>
            </a:pPr>
            <a:r>
              <a:rPr lang="en-IN" b="1" dirty="0" smtClean="0"/>
              <a:t>(2) JOURNEY BY ROAD :-</a:t>
            </a:r>
          </a:p>
          <a:p>
            <a:pPr algn="ctr">
              <a:buNone/>
            </a:pPr>
            <a:r>
              <a:rPr lang="en-IN" b="1" dirty="0" smtClean="0"/>
              <a:t>     (a) to places not connected by rail </a:t>
            </a:r>
          </a:p>
          <a:p>
            <a:pPr marL="571500" indent="-571500">
              <a:buAutoNum type="romanLcParenBoth"/>
            </a:pPr>
            <a:r>
              <a:rPr lang="en-IN" b="1" dirty="0" smtClean="0"/>
              <a:t>Where public transport exists:-</a:t>
            </a:r>
          </a:p>
          <a:p>
            <a:pPr marL="571500" indent="-571500" algn="ctr">
              <a:buNone/>
            </a:pPr>
            <a:r>
              <a:rPr lang="en-IN" dirty="0" smtClean="0"/>
              <a:t>The fare actually charged as per appropriate class.</a:t>
            </a:r>
          </a:p>
          <a:p>
            <a:pPr marL="571500" indent="-571500" algn="ctr">
              <a:buNone/>
            </a:pPr>
            <a:endParaRPr lang="en-IN" dirty="0"/>
          </a:p>
        </p:txBody>
      </p:sp>
      <p:graphicFrame>
        <p:nvGraphicFramePr>
          <p:cNvPr id="4" name="Table 3"/>
          <p:cNvGraphicFramePr>
            <a:graphicFrameLocks noGrp="1"/>
          </p:cNvGraphicFramePr>
          <p:nvPr/>
        </p:nvGraphicFramePr>
        <p:xfrm>
          <a:off x="1000100" y="3357561"/>
          <a:ext cx="7429552" cy="2857519"/>
        </p:xfrm>
        <a:graphic>
          <a:graphicData uri="http://schemas.openxmlformats.org/drawingml/2006/table">
            <a:tbl>
              <a:tblPr firstRow="1" bandRow="1">
                <a:tableStyleId>{5C22544A-7EE6-4342-B048-85BDC9FD1C3A}</a:tableStyleId>
              </a:tblPr>
              <a:tblGrid>
                <a:gridCol w="2882354"/>
                <a:gridCol w="4547198"/>
              </a:tblGrid>
              <a:tr h="709651">
                <a:tc>
                  <a:txBody>
                    <a:bodyPr/>
                    <a:lstStyle/>
                    <a:p>
                      <a:pPr algn="ctr"/>
                      <a:r>
                        <a:rPr lang="en-IN" dirty="0" smtClean="0">
                          <a:solidFill>
                            <a:schemeClr val="tx1"/>
                          </a:solidFill>
                        </a:rPr>
                        <a:t>GRADE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 ENTITLEMENT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9651">
                <a:tc>
                  <a:txBody>
                    <a:bodyPr/>
                    <a:lstStyle/>
                    <a:p>
                      <a:pPr algn="ctr"/>
                      <a:r>
                        <a:rPr lang="en-IN" sz="2000" dirty="0" smtClean="0">
                          <a:solidFill>
                            <a:schemeClr val="tx1"/>
                          </a:solidFill>
                        </a:rPr>
                        <a:t>1</a:t>
                      </a:r>
                      <a:r>
                        <a:rPr lang="en-IN" sz="2000" baseline="30000" dirty="0" smtClean="0">
                          <a:solidFill>
                            <a:schemeClr val="tx1"/>
                          </a:solidFill>
                        </a:rPr>
                        <a:t>ST</a:t>
                      </a:r>
                      <a:r>
                        <a:rPr lang="en-IN" sz="2000" dirty="0" smtClean="0">
                          <a:solidFill>
                            <a:schemeClr val="tx1"/>
                          </a:solidFill>
                        </a:rPr>
                        <a:t> &amp; 2</a:t>
                      </a:r>
                      <a:r>
                        <a:rPr lang="en-IN" sz="2000" baseline="30000" dirty="0" smtClean="0">
                          <a:solidFill>
                            <a:schemeClr val="tx1"/>
                          </a:solidFill>
                        </a:rPr>
                        <a:t>ND</a:t>
                      </a:r>
                      <a:r>
                        <a:rPr lang="en-IN" sz="2000" dirty="0" smtClean="0">
                          <a:solidFill>
                            <a:schemeClr val="tx1"/>
                          </a:solidFill>
                        </a:rPr>
                        <a:t> GRADE</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smtClean="0">
                          <a:solidFill>
                            <a:schemeClr val="tx1"/>
                          </a:solidFill>
                        </a:rPr>
                        <a:t>By</a:t>
                      </a:r>
                      <a:r>
                        <a:rPr lang="en-IN" sz="2000" baseline="0" dirty="0" smtClean="0">
                          <a:solidFill>
                            <a:schemeClr val="tx1"/>
                          </a:solidFill>
                        </a:rPr>
                        <a:t> any bus excluding A.C bus</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38217">
                <a:tc>
                  <a:txBody>
                    <a:bodyPr/>
                    <a:lstStyle/>
                    <a:p>
                      <a:pPr algn="ctr"/>
                      <a:r>
                        <a:rPr lang="en-IN" sz="2000" dirty="0" smtClean="0">
                          <a:solidFill>
                            <a:schemeClr val="tx1"/>
                          </a:solidFill>
                        </a:rPr>
                        <a:t>3</a:t>
                      </a:r>
                      <a:r>
                        <a:rPr lang="en-IN" sz="2000" baseline="30000" dirty="0" smtClean="0">
                          <a:solidFill>
                            <a:schemeClr val="tx1"/>
                          </a:solidFill>
                        </a:rPr>
                        <a:t>rd</a:t>
                      </a:r>
                      <a:r>
                        <a:rPr lang="en-IN" sz="2000" dirty="0" smtClean="0">
                          <a:solidFill>
                            <a:schemeClr val="tx1"/>
                          </a:solidFill>
                        </a:rPr>
                        <a:t> GRADE</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smtClean="0">
                          <a:solidFill>
                            <a:schemeClr val="tx1"/>
                          </a:solidFill>
                        </a:rPr>
                        <a:t>By</a:t>
                      </a:r>
                      <a:r>
                        <a:rPr lang="en-IN" sz="2000" baseline="0" dirty="0" smtClean="0">
                          <a:solidFill>
                            <a:schemeClr val="tx1"/>
                          </a:solidFill>
                        </a:rPr>
                        <a:t> ordinary bus only. But admissible for express bus when journey actually performed by such bus &amp; seat is/ are not available in ordinary bus</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110879934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86478"/>
          </a:xfrm>
        </p:spPr>
        <p:style>
          <a:lnRef idx="1">
            <a:schemeClr val="accent6"/>
          </a:lnRef>
          <a:fillRef idx="2">
            <a:schemeClr val="accent6"/>
          </a:fillRef>
          <a:effectRef idx="1">
            <a:schemeClr val="accent6"/>
          </a:effectRef>
          <a:fontRef idx="minor">
            <a:schemeClr val="dk1"/>
          </a:fontRef>
        </p:style>
        <p:txBody>
          <a:bodyPr/>
          <a:lstStyle/>
          <a:p>
            <a:pPr>
              <a:buNone/>
            </a:pPr>
            <a:r>
              <a:rPr lang="en-IN" b="1" dirty="0" smtClean="0"/>
              <a:t>(ii) Where public transport does not exist:-</a:t>
            </a:r>
          </a:p>
          <a:p>
            <a:pPr>
              <a:buNone/>
            </a:pPr>
            <a:r>
              <a:rPr lang="en-IN" b="1" dirty="0" smtClean="0"/>
              <a:t>   </a:t>
            </a:r>
            <a:r>
              <a:rPr lang="en-IN" dirty="0" smtClean="0"/>
              <a:t>actual fare paid / double the mileage allowance,     </a:t>
            </a:r>
            <a:r>
              <a:rPr lang="en-IN" b="1" dirty="0" smtClean="0">
                <a:solidFill>
                  <a:srgbClr val="C00000"/>
                </a:solidFill>
                <a:latin typeface="AR CENA" pitchFamily="2" charset="0"/>
              </a:rPr>
              <a:t>whichever is less.</a:t>
            </a:r>
          </a:p>
          <a:p>
            <a:pPr>
              <a:buNone/>
            </a:pPr>
            <a:r>
              <a:rPr lang="en-IN" b="1" dirty="0" smtClean="0">
                <a:latin typeface="+mj-lt"/>
              </a:rPr>
              <a:t>(iii) Where travels by vehicles operated by Tourism Development Corporation / State transport corporation</a:t>
            </a:r>
          </a:p>
          <a:p>
            <a:pPr>
              <a:buNone/>
            </a:pPr>
            <a:r>
              <a:rPr lang="en-IN" b="1" dirty="0" smtClean="0">
                <a:latin typeface="+mj-lt"/>
              </a:rPr>
              <a:t>    </a:t>
            </a:r>
            <a:r>
              <a:rPr lang="en-IN" dirty="0" smtClean="0">
                <a:latin typeface="+mj-lt"/>
              </a:rPr>
              <a:t>actual fare / amount reimbursable on journey, by shortest route, had the journey being performed by rail, </a:t>
            </a:r>
            <a:r>
              <a:rPr lang="en-IN" b="1" dirty="0" smtClean="0">
                <a:solidFill>
                  <a:srgbClr val="C00000"/>
                </a:solidFill>
                <a:latin typeface="AR CENA" pitchFamily="2" charset="0"/>
              </a:rPr>
              <a:t>whichever is less.</a:t>
            </a:r>
            <a:endParaRPr lang="en-IN" b="1" dirty="0" smtClean="0">
              <a:latin typeface="+mj-lt"/>
            </a:endParaRPr>
          </a:p>
        </p:txBody>
      </p:sp>
    </p:spTree>
    <p:extLst>
      <p:ext uri="{BB962C8B-B14F-4D97-AF65-F5344CB8AC3E}">
        <p14:creationId xmlns:p14="http://schemas.microsoft.com/office/powerpoint/2010/main" xmlns="" val="324781682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86478"/>
          </a:xfrm>
        </p:spPr>
        <p:style>
          <a:lnRef idx="1">
            <a:schemeClr val="accent6"/>
          </a:lnRef>
          <a:fillRef idx="2">
            <a:schemeClr val="accent6"/>
          </a:fillRef>
          <a:effectRef idx="1">
            <a:schemeClr val="accent6"/>
          </a:effectRef>
          <a:fontRef idx="minor">
            <a:schemeClr val="dk1"/>
          </a:fontRef>
        </p:style>
        <p:txBody>
          <a:bodyPr/>
          <a:lstStyle/>
          <a:p>
            <a:pPr>
              <a:buNone/>
            </a:pPr>
            <a:r>
              <a:rPr lang="en-IN" b="1" dirty="0" smtClean="0"/>
              <a:t>(3) JOURNEY BY SHIP/ STEAMER :-</a:t>
            </a:r>
          </a:p>
          <a:p>
            <a:pPr>
              <a:buNone/>
            </a:pPr>
            <a:r>
              <a:rPr lang="en-IN" dirty="0" smtClean="0"/>
              <a:t>When both the places are connected by shipping / steamer services entitlements are </a:t>
            </a:r>
          </a:p>
          <a:p>
            <a:pPr>
              <a:buNone/>
            </a:pPr>
            <a:endParaRPr lang="en-IN" b="1" dirty="0" smtClean="0">
              <a:latin typeface="+mj-lt"/>
            </a:endParaRPr>
          </a:p>
        </p:txBody>
      </p:sp>
      <p:graphicFrame>
        <p:nvGraphicFramePr>
          <p:cNvPr id="4" name="Table 3"/>
          <p:cNvGraphicFramePr>
            <a:graphicFrameLocks noGrp="1"/>
          </p:cNvGraphicFramePr>
          <p:nvPr/>
        </p:nvGraphicFramePr>
        <p:xfrm>
          <a:off x="1000100" y="2643183"/>
          <a:ext cx="7429552" cy="3071833"/>
        </p:xfrm>
        <a:graphic>
          <a:graphicData uri="http://schemas.openxmlformats.org/drawingml/2006/table">
            <a:tbl>
              <a:tblPr firstRow="1" bandRow="1">
                <a:tableStyleId>{5C22544A-7EE6-4342-B048-85BDC9FD1C3A}</a:tableStyleId>
              </a:tblPr>
              <a:tblGrid>
                <a:gridCol w="2882354"/>
                <a:gridCol w="4547198"/>
              </a:tblGrid>
              <a:tr h="762875">
                <a:tc>
                  <a:txBody>
                    <a:bodyPr/>
                    <a:lstStyle/>
                    <a:p>
                      <a:pPr algn="ctr"/>
                      <a:r>
                        <a:rPr lang="en-IN" dirty="0" smtClean="0">
                          <a:solidFill>
                            <a:schemeClr val="tx1"/>
                          </a:solidFill>
                        </a:rPr>
                        <a:t>GRADE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 ENTITLEMENT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2875">
                <a:tc>
                  <a:txBody>
                    <a:bodyPr/>
                    <a:lstStyle/>
                    <a:p>
                      <a:pPr algn="ctr"/>
                      <a:r>
                        <a:rPr lang="en-IN" sz="2000" dirty="0" smtClean="0">
                          <a:solidFill>
                            <a:schemeClr val="tx1"/>
                          </a:solidFill>
                        </a:rPr>
                        <a:t>1</a:t>
                      </a:r>
                      <a:r>
                        <a:rPr lang="en-IN" sz="2000" baseline="30000" dirty="0" smtClean="0">
                          <a:solidFill>
                            <a:schemeClr val="tx1"/>
                          </a:solidFill>
                        </a:rPr>
                        <a:t>ST</a:t>
                      </a:r>
                      <a:r>
                        <a:rPr lang="en-IN" sz="2000" dirty="0" smtClean="0">
                          <a:solidFill>
                            <a:schemeClr val="tx1"/>
                          </a:solidFill>
                        </a:rPr>
                        <a:t> &amp; 2</a:t>
                      </a:r>
                      <a:r>
                        <a:rPr lang="en-IN" sz="2000" baseline="30000" dirty="0" smtClean="0">
                          <a:solidFill>
                            <a:schemeClr val="tx1"/>
                          </a:solidFill>
                        </a:rPr>
                        <a:t>ND</a:t>
                      </a:r>
                      <a:r>
                        <a:rPr lang="en-IN" sz="2000" dirty="0" smtClean="0">
                          <a:solidFill>
                            <a:schemeClr val="tx1"/>
                          </a:solidFill>
                        </a:rPr>
                        <a:t> GRADE</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smtClean="0">
                          <a:solidFill>
                            <a:schemeClr val="tx1"/>
                          </a:solidFill>
                        </a:rPr>
                        <a:t>By</a:t>
                      </a:r>
                      <a:r>
                        <a:rPr lang="en-IN" sz="2000" baseline="0" dirty="0" smtClean="0">
                          <a:solidFill>
                            <a:schemeClr val="tx1"/>
                          </a:solidFill>
                        </a:rPr>
                        <a:t> any type of accommodation</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083">
                <a:tc>
                  <a:txBody>
                    <a:bodyPr/>
                    <a:lstStyle/>
                    <a:p>
                      <a:pPr algn="ctr"/>
                      <a:r>
                        <a:rPr lang="en-IN" sz="2000" dirty="0" smtClean="0">
                          <a:solidFill>
                            <a:schemeClr val="tx1"/>
                          </a:solidFill>
                        </a:rPr>
                        <a:t>3</a:t>
                      </a:r>
                      <a:r>
                        <a:rPr lang="en-IN" sz="2000" baseline="30000" dirty="0" smtClean="0">
                          <a:solidFill>
                            <a:schemeClr val="tx1"/>
                          </a:solidFill>
                        </a:rPr>
                        <a:t>rd</a:t>
                      </a:r>
                      <a:r>
                        <a:rPr lang="en-IN" sz="2000" dirty="0" smtClean="0">
                          <a:solidFill>
                            <a:schemeClr val="tx1"/>
                          </a:solidFill>
                        </a:rPr>
                        <a:t> GRADE</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smtClean="0">
                          <a:solidFill>
                            <a:schemeClr val="tx1"/>
                          </a:solidFill>
                        </a:rPr>
                        <a:t>If there are 2 classes</a:t>
                      </a:r>
                      <a:r>
                        <a:rPr lang="en-IN" sz="2000" baseline="0" dirty="0" smtClean="0">
                          <a:solidFill>
                            <a:schemeClr val="tx1"/>
                          </a:solidFill>
                        </a:rPr>
                        <a:t> – in lower class</a:t>
                      </a:r>
                    </a:p>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If there are 3 classes</a:t>
                      </a:r>
                      <a:r>
                        <a:rPr lang="en-IN" sz="2000" baseline="0" dirty="0" smtClean="0">
                          <a:solidFill>
                            <a:schemeClr val="tx1"/>
                          </a:solidFill>
                        </a:rPr>
                        <a:t> – in middle class</a:t>
                      </a:r>
                      <a:endParaRPr lang="en-IN" sz="20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If there are 4 classes</a:t>
                      </a:r>
                      <a:r>
                        <a:rPr lang="en-IN" sz="2000" baseline="0" dirty="0" smtClean="0">
                          <a:solidFill>
                            <a:schemeClr val="tx1"/>
                          </a:solidFill>
                        </a:rPr>
                        <a:t> – in third class</a:t>
                      </a:r>
                      <a:endParaRPr lang="en-IN" sz="2000" dirty="0" smtClean="0">
                        <a:solidFill>
                          <a:schemeClr val="tx1"/>
                        </a:solidFill>
                      </a:endParaRPr>
                    </a:p>
                    <a:p>
                      <a:pPr algn="ct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21870417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style>
          <a:lnRef idx="1">
            <a:schemeClr val="accent4"/>
          </a:lnRef>
          <a:fillRef idx="2">
            <a:schemeClr val="accent4"/>
          </a:fillRef>
          <a:effectRef idx="1">
            <a:schemeClr val="accent4"/>
          </a:effectRef>
          <a:fontRef idx="minor">
            <a:schemeClr val="dk1"/>
          </a:fontRef>
        </p:style>
        <p:txBody>
          <a:bodyPr>
            <a:normAutofit/>
          </a:bodyPr>
          <a:lstStyle/>
          <a:p>
            <a:pPr>
              <a:buNone/>
            </a:pPr>
            <a:r>
              <a:rPr lang="en-IN" b="1" dirty="0" smtClean="0"/>
              <a:t>(4) When both places are partly connected by rail :-</a:t>
            </a:r>
          </a:p>
          <a:p>
            <a:pPr>
              <a:buNone/>
            </a:pPr>
            <a:r>
              <a:rPr lang="en-IN" dirty="0" smtClean="0"/>
              <a:t>For distance connected by rail --Admissible route is rail route.</a:t>
            </a:r>
          </a:p>
          <a:p>
            <a:pPr>
              <a:buNone/>
            </a:pPr>
            <a:r>
              <a:rPr lang="en-IN" dirty="0" smtClean="0"/>
              <a:t>For distance not connected by rail – other admissible mode of travel.</a:t>
            </a:r>
          </a:p>
          <a:p>
            <a:pPr>
              <a:buNone/>
            </a:pPr>
            <a:r>
              <a:rPr lang="en-IN" b="1" dirty="0" smtClean="0"/>
              <a:t>EXAMPLE :-</a:t>
            </a:r>
          </a:p>
          <a:p>
            <a:pPr>
              <a:buNone/>
            </a:pPr>
            <a:r>
              <a:rPr lang="en-IN" dirty="0" err="1" smtClean="0"/>
              <a:t>Phulbani</a:t>
            </a:r>
            <a:r>
              <a:rPr lang="en-IN" dirty="0" smtClean="0"/>
              <a:t>  to Andaman &amp; Nicobar</a:t>
            </a:r>
          </a:p>
          <a:p>
            <a:pPr>
              <a:buNone/>
            </a:pPr>
            <a:r>
              <a:rPr lang="en-IN" dirty="0" err="1" smtClean="0"/>
              <a:t>Phulbani</a:t>
            </a:r>
            <a:r>
              <a:rPr lang="en-IN" dirty="0" smtClean="0"/>
              <a:t> to </a:t>
            </a:r>
            <a:r>
              <a:rPr lang="en-IN" dirty="0" err="1" smtClean="0"/>
              <a:t>Berhampur</a:t>
            </a:r>
            <a:r>
              <a:rPr lang="en-IN" dirty="0" smtClean="0"/>
              <a:t> – by bus</a:t>
            </a:r>
          </a:p>
          <a:p>
            <a:pPr>
              <a:buNone/>
            </a:pPr>
            <a:r>
              <a:rPr lang="en-IN" dirty="0" err="1" smtClean="0"/>
              <a:t>Berhampur</a:t>
            </a:r>
            <a:r>
              <a:rPr lang="en-IN" dirty="0" smtClean="0"/>
              <a:t>  to Chennai – by train</a:t>
            </a:r>
          </a:p>
          <a:p>
            <a:pPr>
              <a:buNone/>
            </a:pPr>
            <a:r>
              <a:rPr lang="en-IN" dirty="0" smtClean="0"/>
              <a:t>Chennai  to Andaman &amp; Nicobar  -- by ship / steamer</a:t>
            </a:r>
            <a:endParaRPr lang="en-IN" dirty="0"/>
          </a:p>
        </p:txBody>
      </p:sp>
    </p:spTree>
    <p:extLst>
      <p:ext uri="{BB962C8B-B14F-4D97-AF65-F5344CB8AC3E}">
        <p14:creationId xmlns:p14="http://schemas.microsoft.com/office/powerpoint/2010/main" xmlns="" val="158848722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style>
          <a:lnRef idx="1">
            <a:schemeClr val="accent4"/>
          </a:lnRef>
          <a:fillRef idx="2">
            <a:schemeClr val="accent4"/>
          </a:fillRef>
          <a:effectRef idx="1">
            <a:schemeClr val="accent4"/>
          </a:effectRef>
          <a:fontRef idx="minor">
            <a:schemeClr val="dk1"/>
          </a:fontRef>
        </p:style>
        <p:txBody>
          <a:bodyPr>
            <a:normAutofit/>
          </a:bodyPr>
          <a:lstStyle/>
          <a:p>
            <a:pPr>
              <a:buNone/>
            </a:pPr>
            <a:r>
              <a:rPr lang="en-IN" b="1" dirty="0" smtClean="0"/>
              <a:t>(4) When both places are not connected by any means of transport :-</a:t>
            </a:r>
          </a:p>
          <a:p>
            <a:pPr>
              <a:buNone/>
            </a:pPr>
            <a:r>
              <a:rPr lang="en-IN" b="1" dirty="0" smtClean="0"/>
              <a:t> </a:t>
            </a:r>
            <a:r>
              <a:rPr lang="en-IN" dirty="0" smtClean="0"/>
              <a:t>Double the mileage allowance</a:t>
            </a:r>
          </a:p>
          <a:p>
            <a:r>
              <a:rPr lang="en-IN" sz="3600" b="1" dirty="0" smtClean="0"/>
              <a:t>ADVANCE</a:t>
            </a:r>
          </a:p>
          <a:p>
            <a:pPr lvl="1">
              <a:buFont typeface="Wingdings" pitchFamily="2" charset="2"/>
              <a:buChar char="Ø"/>
            </a:pPr>
            <a:r>
              <a:rPr lang="en-IN" dirty="0" smtClean="0"/>
              <a:t>90% of estimated cost of both way journey.</a:t>
            </a:r>
          </a:p>
          <a:p>
            <a:pPr lvl="1">
              <a:buFont typeface="Wingdings" pitchFamily="2" charset="2"/>
              <a:buChar char="Ø"/>
            </a:pPr>
            <a:r>
              <a:rPr lang="en-IN" b="1" dirty="0" smtClean="0"/>
              <a:t>Sanctioning authority </a:t>
            </a:r>
            <a:r>
              <a:rPr lang="en-IN" dirty="0" smtClean="0"/>
              <a:t>:- </a:t>
            </a:r>
            <a:r>
              <a:rPr lang="en-IN" sz="3000" b="1" dirty="0" smtClean="0">
                <a:solidFill>
                  <a:srgbClr val="C00000"/>
                </a:solidFill>
                <a:latin typeface="AR CENA" pitchFamily="2" charset="0"/>
              </a:rPr>
              <a:t>controlling officers </a:t>
            </a:r>
            <a:r>
              <a:rPr lang="en-IN" dirty="0" smtClean="0"/>
              <a:t>concerned for themselves (when they are their own controlling officers) &amp; others.</a:t>
            </a:r>
          </a:p>
          <a:p>
            <a:pPr lvl="1">
              <a:buFont typeface="Wingdings" pitchFamily="2" charset="2"/>
              <a:buChar char="Ø"/>
            </a:pPr>
            <a:r>
              <a:rPr lang="en-IN" dirty="0" smtClean="0"/>
              <a:t>To be refunded if outward journey is not commenced within 15 days of </a:t>
            </a:r>
            <a:r>
              <a:rPr lang="en-IN" dirty="0" err="1" smtClean="0"/>
              <a:t>drawal</a:t>
            </a:r>
            <a:r>
              <a:rPr lang="en-IN" dirty="0" smtClean="0"/>
              <a:t> of advance.</a:t>
            </a:r>
          </a:p>
          <a:p>
            <a:endParaRPr lang="en-IN" sz="3600" b="1" dirty="0" smtClean="0"/>
          </a:p>
          <a:p>
            <a:pPr lvl="1">
              <a:buFont typeface="Wingdings" pitchFamily="2" charset="2"/>
              <a:buChar char="Ø"/>
            </a:pPr>
            <a:endParaRPr lang="en-IN" dirty="0" smtClean="0"/>
          </a:p>
        </p:txBody>
      </p:sp>
    </p:spTree>
    <p:extLst>
      <p:ext uri="{BB962C8B-B14F-4D97-AF65-F5344CB8AC3E}">
        <p14:creationId xmlns:p14="http://schemas.microsoft.com/office/powerpoint/2010/main" xmlns="" val="336890700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929354"/>
          </a:xfrm>
        </p:spPr>
        <p:style>
          <a:lnRef idx="1">
            <a:schemeClr val="accent4"/>
          </a:lnRef>
          <a:fillRef idx="2">
            <a:schemeClr val="accent4"/>
          </a:fillRef>
          <a:effectRef idx="1">
            <a:schemeClr val="accent4"/>
          </a:effectRef>
          <a:fontRef idx="minor">
            <a:schemeClr val="dk1"/>
          </a:fontRef>
        </p:style>
        <p:txBody>
          <a:bodyPr/>
          <a:lstStyle/>
          <a:p>
            <a:r>
              <a:rPr lang="en-IN" sz="3600" b="1" dirty="0" smtClean="0"/>
              <a:t>REIMBURSEMENT</a:t>
            </a:r>
          </a:p>
          <a:p>
            <a:pPr lvl="1">
              <a:buFont typeface="Wingdings" pitchFamily="2" charset="2"/>
              <a:buChar char="Ø"/>
            </a:pPr>
            <a:r>
              <a:rPr lang="en-IN" dirty="0" smtClean="0"/>
              <a:t>To submit original Journey tickets, from point to point over shortest direct route. (expenses of journey).</a:t>
            </a:r>
          </a:p>
          <a:p>
            <a:pPr lvl="1">
              <a:buFont typeface="Wingdings" pitchFamily="2" charset="2"/>
              <a:buChar char="Ø"/>
            </a:pPr>
            <a:r>
              <a:rPr lang="en-IN" dirty="0" smtClean="0"/>
              <a:t>No incidental expenses &amp; expenditure incurred on local journey.</a:t>
            </a:r>
          </a:p>
          <a:p>
            <a:pPr lvl="1">
              <a:buFont typeface="Wingdings" pitchFamily="2" charset="2"/>
              <a:buChar char="Ø"/>
            </a:pPr>
            <a:r>
              <a:rPr lang="en-IN" dirty="0" smtClean="0"/>
              <a:t>Claim shall be submitted within one month after completion of return journey. (if drawn advance, in adjustment of the amount drawn).</a:t>
            </a:r>
          </a:p>
          <a:p>
            <a:pPr lvl="1">
              <a:buFont typeface="Wingdings" pitchFamily="2" charset="2"/>
              <a:buChar char="Ø"/>
            </a:pPr>
            <a:r>
              <a:rPr lang="en-IN" dirty="0" smtClean="0"/>
              <a:t>In the Form prescribed in appendix 14.</a:t>
            </a:r>
          </a:p>
          <a:p>
            <a:pPr lvl="1">
              <a:buFont typeface="Wingdings" pitchFamily="2" charset="2"/>
              <a:buChar char="Ø"/>
            </a:pPr>
            <a:r>
              <a:rPr lang="en-IN" dirty="0" smtClean="0"/>
              <a:t>Fact of availing LTC shall be recorded prominently in the service book of the employee.</a:t>
            </a:r>
          </a:p>
          <a:p>
            <a:endParaRPr lang="en-IN" dirty="0"/>
          </a:p>
        </p:txBody>
      </p:sp>
    </p:spTree>
    <p:extLst>
      <p:ext uri="{BB962C8B-B14F-4D97-AF65-F5344CB8AC3E}">
        <p14:creationId xmlns:p14="http://schemas.microsoft.com/office/powerpoint/2010/main" xmlns="" val="175701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i="1" dirty="0" smtClean="0">
                <a:solidFill>
                  <a:srgbClr val="00B050"/>
                </a:solidFill>
                <a:latin typeface="Times New Roman" pitchFamily="18" charset="0"/>
                <a:cs typeface="Times New Roman" pitchFamily="18" charset="0"/>
              </a:rPr>
              <a:t>OGFR &amp; DFPR-Sanction of Expenditure-Rule38-54</a:t>
            </a:r>
            <a:endParaRPr lang="en-IN" i="1" dirty="0">
              <a:solidFill>
                <a:srgbClr val="00B05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chor="ctr"/>
          <a:lstStyle/>
          <a:p>
            <a:r>
              <a:rPr lang="en-IN" dirty="0" smtClean="0">
                <a:solidFill>
                  <a:srgbClr val="7030A0"/>
                </a:solidFill>
                <a:latin typeface="Times New Roman" pitchFamily="18" charset="0"/>
                <a:cs typeface="Times New Roman" pitchFamily="18" charset="0"/>
              </a:rPr>
              <a:t> </a:t>
            </a:r>
            <a:endParaRPr lang="en-IN"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35435442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a:xfrm>
            <a:off x="2500313" y="0"/>
            <a:ext cx="4071937" cy="4038600"/>
          </a:xfrm>
          <a:solidFill>
            <a:srgbClr val="FFC000"/>
          </a:solidFill>
        </p:spPr>
        <p:txBody>
          <a:bodyPr>
            <a:normAutofit/>
          </a:bodyPr>
          <a:lstStyle/>
          <a:p>
            <a:pPr eaLnBrk="1" hangingPunct="1"/>
            <a:r>
              <a:rPr lang="en-US" sz="4000" dirty="0" smtClean="0">
                <a:solidFill>
                  <a:schemeClr val="tx1"/>
                </a:solidFill>
                <a:latin typeface="Arial Black" pitchFamily="34" charset="0"/>
              </a:rPr>
              <a:t>General Provident Fund(Orissa) RULE-1938</a:t>
            </a:r>
            <a:endParaRPr lang="en-US" sz="4400" dirty="0" smtClean="0">
              <a:solidFill>
                <a:schemeClr val="tx1"/>
              </a:solidFill>
              <a:latin typeface="Arial Black" pitchFamily="34" charset="0"/>
            </a:endParaRPr>
          </a:p>
        </p:txBody>
      </p:sp>
      <p:sp>
        <p:nvSpPr>
          <p:cNvPr id="5123" name="Content Placeholder 1"/>
          <p:cNvSpPr>
            <a:spLocks noGrp="1"/>
          </p:cNvSpPr>
          <p:nvPr>
            <p:ph idx="1"/>
          </p:nvPr>
        </p:nvSpPr>
        <p:spPr>
          <a:xfrm flipV="1">
            <a:off x="2214563" y="6822280"/>
            <a:ext cx="4286250" cy="45719"/>
          </a:xfrm>
          <a:solidFill>
            <a:schemeClr val="accent2">
              <a:lumMod val="40000"/>
              <a:lumOff val="60000"/>
            </a:schemeClr>
          </a:solidFill>
        </p:spPr>
        <p:txBody>
          <a:bodyPr>
            <a:normAutofit fontScale="25000" lnSpcReduction="20000"/>
          </a:bodyPr>
          <a:lstStyle/>
          <a:p>
            <a:pPr marL="0" indent="0" eaLnBrk="1" hangingPunct="1">
              <a:buNone/>
              <a:defRPr/>
            </a:pPr>
            <a:r>
              <a:rPr lang="en-US" sz="2000" b="1" dirty="0" smtClean="0">
                <a:latin typeface="Comic Sans MS" pitchFamily="66" charset="0"/>
              </a:rPr>
              <a:t>)</a:t>
            </a:r>
          </a:p>
        </p:txBody>
      </p:sp>
      <p:pic>
        <p:nvPicPr>
          <p:cNvPr id="5124" name="Picture 7" descr="rules relaxed: central employees can now withdraw money from GPF in 15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0"/>
            <a:ext cx="2500312" cy="4418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5" name="Picture 8" descr="https://tse1.mm.bing.net/th?id=OIP.uSRzKrqrtpzC6PBeczT9-gEsC_&amp;pid=15.1&amp;P=0&amp;w=274&amp;h=17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4495800"/>
            <a:ext cx="2500313"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6" name="Picture 7" descr="https://tse4.mm.bing.net/th?id=OIP.DrdUkBxx5GQ1pCnrqYS8TwEoDS&amp;pid=15.1&amp;P=0&amp;w=239&amp;h=17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29063" y="4038600"/>
            <a:ext cx="2643187"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7" name="Picture 8" descr="https://tse2.mm.bing.net/th?id=OIP.varEhv7z0R9iKflas3RBmgEsDI&amp;pid=15.1&amp;P=0&amp;w=267&amp;h=179"/>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00813" y="0"/>
            <a:ext cx="2643187" cy="459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8" name="Picture 9" descr="https://tse1.mm.bing.net/th?id=OIP.qn2Sg3hFZfJfL0arke1S9wDzEs&amp;pid=15.1&amp;P=0&amp;w=300&amp;h=300"/>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572250" y="4572000"/>
            <a:ext cx="257175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4-Point Star 10"/>
          <p:cNvSpPr/>
          <p:nvPr/>
        </p:nvSpPr>
        <p:spPr>
          <a:xfrm>
            <a:off x="5286375" y="285750"/>
            <a:ext cx="1000125" cy="1000125"/>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30" name="Picture 9" descr="http://img.etimg.com/thumb/msid-56893288,width-165,height-123/wealth/personal-finance-news/let-workers-decide-on-provident-fund-economic-survey.jp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500313" y="4038600"/>
            <a:ext cx="142875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31" name="Picture 7" descr="rules relaxed: central employees can now withdraw money from GPF in 15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72250" y="0"/>
            <a:ext cx="2571750" cy="457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227931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25" y="714375"/>
            <a:ext cx="5786438" cy="584200"/>
          </a:xfrm>
          <a:prstGeom prst="rect">
            <a:avLst/>
          </a:prstGeom>
          <a:solidFill>
            <a:schemeClr val="accent6">
              <a:lumMod val="40000"/>
              <a:lumOff val="60000"/>
            </a:schemeClr>
          </a:solidFill>
        </p:spPr>
        <p:txBody>
          <a:bodyPr>
            <a:spAutoFit/>
          </a:bodyPr>
          <a:lstStyle/>
          <a:p>
            <a:pPr>
              <a:defRPr/>
            </a:pPr>
            <a:r>
              <a:rPr lang="en-US" sz="3200" dirty="0"/>
              <a:t>What is a Provident Fund  ?</a:t>
            </a:r>
          </a:p>
        </p:txBody>
      </p:sp>
      <p:sp>
        <p:nvSpPr>
          <p:cNvPr id="6147" name="Rectangle 2"/>
          <p:cNvSpPr>
            <a:spLocks noChangeArrowheads="1"/>
          </p:cNvSpPr>
          <p:nvPr/>
        </p:nvSpPr>
        <p:spPr bwMode="auto">
          <a:xfrm>
            <a:off x="2714625" y="1571625"/>
            <a:ext cx="6215063" cy="501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Wingdings" pitchFamily="2" charset="2"/>
              <a:buChar char="Ø"/>
            </a:pPr>
            <a:r>
              <a:rPr lang="en-US" sz="2000" dirty="0"/>
              <a:t>A compulsory </a:t>
            </a:r>
            <a:r>
              <a:rPr lang="en-US" sz="2000" dirty="0" err="1"/>
              <a:t>Govt</a:t>
            </a:r>
            <a:r>
              <a:rPr lang="en-US" sz="2000" dirty="0"/>
              <a:t> –Managed Retirement Saving Scheme</a:t>
            </a:r>
          </a:p>
          <a:p>
            <a:pPr>
              <a:buFont typeface="Wingdings" pitchFamily="2" charset="2"/>
              <a:buChar char="Ø"/>
            </a:pPr>
            <a:endParaRPr lang="en-US" sz="2000" dirty="0"/>
          </a:p>
          <a:p>
            <a:pPr>
              <a:buFont typeface="Wingdings" pitchFamily="2" charset="2"/>
              <a:buChar char="Ø"/>
            </a:pPr>
            <a:r>
              <a:rPr lang="en-US" sz="2000" dirty="0"/>
              <a:t>A form of savings which may be mandatory and are defined contribution scheme  that pay out the contribution made and interest accumulated on a lump sum basis on retirement and other required circumstances</a:t>
            </a:r>
          </a:p>
          <a:p>
            <a:pPr>
              <a:buFont typeface="Wingdings" pitchFamily="2" charset="2"/>
              <a:buChar char="Ø"/>
            </a:pPr>
            <a:endParaRPr lang="en-US" sz="2000" dirty="0"/>
          </a:p>
          <a:p>
            <a:pPr>
              <a:buFont typeface="Wingdings" pitchFamily="2" charset="2"/>
              <a:buChar char="Ø"/>
            </a:pPr>
            <a:r>
              <a:rPr lang="en-US" sz="2000" dirty="0"/>
              <a:t>A form of Social safety net where the employee contributes a portion of his salary.  </a:t>
            </a:r>
          </a:p>
          <a:p>
            <a:endParaRPr lang="en-US" sz="2000" dirty="0"/>
          </a:p>
          <a:p>
            <a:endParaRPr lang="en-US" sz="2000" dirty="0"/>
          </a:p>
          <a:p>
            <a:endParaRPr lang="en-US" sz="2000" dirty="0"/>
          </a:p>
          <a:p>
            <a:endParaRPr lang="en-US" sz="2000" dirty="0"/>
          </a:p>
          <a:p>
            <a:endParaRPr lang="en-US" sz="2000" dirty="0"/>
          </a:p>
        </p:txBody>
      </p:sp>
      <p:sp>
        <p:nvSpPr>
          <p:cNvPr id="4" name="Right Arrow 3"/>
          <p:cNvSpPr/>
          <p:nvPr/>
        </p:nvSpPr>
        <p:spPr>
          <a:xfrm>
            <a:off x="0" y="2143125"/>
            <a:ext cx="714375"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Arrow 4"/>
          <p:cNvSpPr/>
          <p:nvPr/>
        </p:nvSpPr>
        <p:spPr>
          <a:xfrm>
            <a:off x="0" y="2786063"/>
            <a:ext cx="714375"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Arrow 5"/>
          <p:cNvSpPr/>
          <p:nvPr/>
        </p:nvSpPr>
        <p:spPr>
          <a:xfrm flipV="1">
            <a:off x="0" y="4714875"/>
            <a:ext cx="714375"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151" name="Picture 6" descr="VAT: a calculator and various statistics in the calculation of the balance sheet, revenue and profit "/>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4438" y="5214938"/>
            <a:ext cx="7929562" cy="164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2" name="Picture 7" descr="https://tse2.mm.bing.net/th?id=OIP.varEhv7z0R9iKflas3RBmgEsDI&amp;pid=15.1&amp;P=0&amp;w=267&amp;h=179"/>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0"/>
            <a:ext cx="2689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0700006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28625" y="2643188"/>
            <a:ext cx="8429625" cy="3714750"/>
          </a:xfrm>
          <a:prstGeom prst="rect">
            <a:avLst/>
          </a:prstGeom>
        </p:spPr>
        <p:txBody>
          <a:bodyPr/>
          <a:lstStyle/>
          <a:p>
            <a:pPr marL="274320" indent="-274320" fontAlgn="auto">
              <a:spcBef>
                <a:spcPct val="20000"/>
              </a:spcBef>
              <a:spcAft>
                <a:spcPts val="0"/>
              </a:spcAft>
              <a:buClr>
                <a:schemeClr val="accent3"/>
              </a:buClr>
              <a:buSzPct val="95000"/>
              <a:buFont typeface="Wingdings 2"/>
              <a:buChar char=""/>
              <a:defRPr/>
            </a:pPr>
            <a:endParaRPr lang="en-IN" sz="2600" dirty="0">
              <a:latin typeface="+mn-lt"/>
              <a:cs typeface="+mn-cs"/>
            </a:endParaRPr>
          </a:p>
          <a:p>
            <a:pPr marL="274320" indent="-274320" algn="just" fontAlgn="auto">
              <a:spcBef>
                <a:spcPct val="20000"/>
              </a:spcBef>
              <a:spcAft>
                <a:spcPts val="0"/>
              </a:spcAft>
              <a:buClr>
                <a:schemeClr val="accent3"/>
              </a:buClr>
              <a:buSzPct val="95000"/>
              <a:buFont typeface="Wingdings 2"/>
              <a:buChar char=""/>
              <a:defRPr/>
            </a:pPr>
            <a:r>
              <a:rPr lang="en-IN" sz="2600" dirty="0" err="1">
                <a:latin typeface="+mn-lt"/>
                <a:cs typeface="+mn-cs"/>
              </a:rPr>
              <a:t>Odisha</a:t>
            </a:r>
            <a:r>
              <a:rPr lang="en-IN" sz="2600" dirty="0">
                <a:latin typeface="+mn-lt"/>
                <a:cs typeface="+mn-cs"/>
              </a:rPr>
              <a:t> has become </a:t>
            </a:r>
            <a:r>
              <a:rPr lang="en-IN" sz="2600" b="1" dirty="0">
                <a:solidFill>
                  <a:srgbClr val="C00000"/>
                </a:solidFill>
                <a:latin typeface="+mn-lt"/>
                <a:cs typeface="+mn-cs"/>
              </a:rPr>
              <a:t>the first state </a:t>
            </a:r>
            <a:r>
              <a:rPr lang="en-IN" sz="2600" dirty="0">
                <a:latin typeface="+mn-lt"/>
                <a:cs typeface="+mn-cs"/>
              </a:rPr>
              <a:t>to have mechanised its General Provident Fund </a:t>
            </a:r>
            <a:r>
              <a:rPr lang="en-IN" sz="2600" dirty="0" smtClean="0">
                <a:latin typeface="+mn-lt"/>
                <a:cs typeface="+mn-cs"/>
              </a:rPr>
              <a:t>along </a:t>
            </a:r>
            <a:r>
              <a:rPr lang="en-IN" sz="2600" dirty="0">
                <a:latin typeface="+mn-lt"/>
                <a:cs typeface="+mn-cs"/>
              </a:rPr>
              <a:t>with push SMS for its employees.</a:t>
            </a:r>
          </a:p>
          <a:p>
            <a:pPr marL="274320" indent="-274320" algn="just" fontAlgn="auto">
              <a:spcBef>
                <a:spcPct val="20000"/>
              </a:spcBef>
              <a:spcAft>
                <a:spcPts val="0"/>
              </a:spcAft>
              <a:buClr>
                <a:schemeClr val="accent3"/>
              </a:buClr>
              <a:buSzPct val="95000"/>
              <a:buFont typeface="Wingdings 2"/>
              <a:buChar char=""/>
              <a:defRPr/>
            </a:pPr>
            <a:endParaRPr lang="en-IN" sz="2600" dirty="0">
              <a:latin typeface="+mn-lt"/>
              <a:cs typeface="+mn-cs"/>
            </a:endParaRPr>
          </a:p>
          <a:p>
            <a:pPr marL="274320" indent="-274320" algn="just" fontAlgn="auto">
              <a:spcBef>
                <a:spcPct val="20000"/>
              </a:spcBef>
              <a:spcAft>
                <a:spcPts val="0"/>
              </a:spcAft>
              <a:buClr>
                <a:schemeClr val="accent3"/>
              </a:buClr>
              <a:buSzPct val="95000"/>
              <a:buFont typeface="Wingdings 2"/>
              <a:buChar char=""/>
              <a:defRPr/>
            </a:pPr>
            <a:r>
              <a:rPr lang="en-IN" sz="2600" dirty="0">
                <a:solidFill>
                  <a:srgbClr val="FF0000"/>
                </a:solidFill>
                <a:latin typeface="+mn-lt"/>
                <a:cs typeface="+mn-cs"/>
              </a:rPr>
              <a:t>e-BHABISYANIDHI portal </a:t>
            </a:r>
            <a:r>
              <a:rPr lang="en-IN" sz="2600" dirty="0">
                <a:latin typeface="+mn-lt"/>
                <a:cs typeface="+mn-cs"/>
              </a:rPr>
              <a:t>contains information related to Provident Fund matters of employees for  All </a:t>
            </a:r>
            <a:r>
              <a:rPr lang="en-IN" sz="2600" dirty="0" err="1">
                <a:latin typeface="+mn-lt"/>
                <a:cs typeface="+mn-cs"/>
              </a:rPr>
              <a:t>Odisha</a:t>
            </a:r>
            <a:r>
              <a:rPr lang="en-IN" sz="2600" dirty="0">
                <a:latin typeface="+mn-lt"/>
                <a:cs typeface="+mn-cs"/>
              </a:rPr>
              <a:t>  </a:t>
            </a:r>
            <a:r>
              <a:rPr lang="en-IN" sz="2600" u="sng" dirty="0">
                <a:solidFill>
                  <a:srgbClr val="FF0000"/>
                </a:solidFill>
                <a:latin typeface="+mn-lt"/>
                <a:cs typeface="+mn-cs"/>
              </a:rPr>
              <a:t>State Govt Aided Educational institutions</a:t>
            </a:r>
            <a:r>
              <a:rPr lang="en-IN" sz="2600" dirty="0">
                <a:latin typeface="+mn-lt"/>
                <a:cs typeface="+mn-cs"/>
              </a:rPr>
              <a:t>.</a:t>
            </a:r>
          </a:p>
        </p:txBody>
      </p:sp>
      <p:sp>
        <p:nvSpPr>
          <p:cNvPr id="7171" name="Rectangle 2"/>
          <p:cNvSpPr>
            <a:spLocks noChangeArrowheads="1"/>
          </p:cNvSpPr>
          <p:nvPr/>
        </p:nvSpPr>
        <p:spPr bwMode="auto">
          <a:xfrm>
            <a:off x="142875" y="857250"/>
            <a:ext cx="1928813"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IN" sz="4400" b="1"/>
              <a:t>e-GPF</a:t>
            </a:r>
            <a:endParaRPr lang="en-US" sz="4400" b="1"/>
          </a:p>
        </p:txBody>
      </p:sp>
      <p:pic>
        <p:nvPicPr>
          <p:cNvPr id="7172" name="Picture 3" descr="https://tse2.mm.bing.net/th?id=OIP.M845VBWJvlW5gDaIUcitigFZC0&amp;pid=15.1&amp;P=0&amp;w=350&amp;h=18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3125" y="0"/>
            <a:ext cx="6786563" cy="2643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460779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28600"/>
            <a:ext cx="9001156" cy="1143000"/>
          </a:xfrm>
          <a:prstGeom prst="rect">
            <a:avLst/>
          </a:prstGeom>
        </p:spPr>
        <p:style>
          <a:lnRef idx="1">
            <a:schemeClr val="accent5"/>
          </a:lnRef>
          <a:fillRef idx="2">
            <a:schemeClr val="accent5"/>
          </a:fillRef>
          <a:effectRef idx="1">
            <a:schemeClr val="accent5"/>
          </a:effectRef>
          <a:fontRef idx="minor">
            <a:schemeClr val="dk1"/>
          </a:fontRef>
        </p:style>
        <p:txBody>
          <a:bodyPr/>
          <a:lstStyle/>
          <a:p>
            <a:pPr fontAlgn="auto">
              <a:spcAft>
                <a:spcPts val="0"/>
              </a:spcAft>
              <a:defRPr/>
            </a:pPr>
            <a:r>
              <a:rPr lang="en-US" sz="3600" b="1" dirty="0">
                <a:solidFill>
                  <a:srgbClr val="C00000"/>
                </a:solidFill>
                <a:latin typeface="+mj-lt"/>
                <a:ea typeface="+mj-ea"/>
                <a:cs typeface="+mj-cs"/>
              </a:rPr>
              <a:t>General Provident Fund (Orissa)Rules,1938</a:t>
            </a:r>
            <a:endParaRPr lang="en-IN" sz="3600" b="1" dirty="0">
              <a:solidFill>
                <a:srgbClr val="C00000"/>
              </a:solidFill>
              <a:latin typeface="+mj-lt"/>
              <a:ea typeface="+mj-ea"/>
              <a:cs typeface="+mj-cs"/>
            </a:endParaRPr>
          </a:p>
        </p:txBody>
      </p:sp>
      <p:sp>
        <p:nvSpPr>
          <p:cNvPr id="3" name="Subtitle 2"/>
          <p:cNvSpPr txBox="1">
            <a:spLocks/>
          </p:cNvSpPr>
          <p:nvPr/>
        </p:nvSpPr>
        <p:spPr>
          <a:xfrm>
            <a:off x="2357438" y="1500188"/>
            <a:ext cx="6500812" cy="5143500"/>
          </a:xfrm>
          <a:prstGeom prst="rect">
            <a:avLst/>
          </a:prstGeom>
        </p:spPr>
        <p:txBody>
          <a:bodyPr/>
          <a:lstStyle/>
          <a:p>
            <a:pPr marL="274320" indent="-274320" fontAlgn="auto">
              <a:spcBef>
                <a:spcPct val="20000"/>
              </a:spcBef>
              <a:spcAft>
                <a:spcPts val="0"/>
              </a:spcAft>
              <a:buClr>
                <a:schemeClr val="accent3"/>
              </a:buClr>
              <a:buSzPct val="95000"/>
              <a:buFont typeface="Arial" pitchFamily="34" charset="0"/>
              <a:buNone/>
              <a:defRPr/>
            </a:pPr>
            <a:r>
              <a:rPr lang="en-US" sz="2800" b="1" dirty="0">
                <a:solidFill>
                  <a:srgbClr val="C00000"/>
                </a:solidFill>
                <a:latin typeface="Book Antiqua" pitchFamily="18" charset="0"/>
                <a:cs typeface="+mn-cs"/>
              </a:rPr>
              <a:t>Came into force </a:t>
            </a:r>
            <a:r>
              <a:rPr lang="en-US" sz="2800" b="1" dirty="0" err="1">
                <a:solidFill>
                  <a:srgbClr val="C00000"/>
                </a:solidFill>
                <a:latin typeface="Book Antiqua" pitchFamily="18" charset="0"/>
                <a:cs typeface="+mn-cs"/>
              </a:rPr>
              <a:t>w.e.f</a:t>
            </a:r>
            <a:r>
              <a:rPr lang="en-US" sz="2800" b="1" dirty="0">
                <a:solidFill>
                  <a:srgbClr val="C00000"/>
                </a:solidFill>
                <a:latin typeface="Book Antiqua" pitchFamily="18" charset="0"/>
                <a:cs typeface="+mn-cs"/>
              </a:rPr>
              <a:t>. 1</a:t>
            </a:r>
            <a:r>
              <a:rPr lang="en-US" sz="2800" b="1" baseline="30000" dirty="0">
                <a:solidFill>
                  <a:srgbClr val="C00000"/>
                </a:solidFill>
                <a:latin typeface="Book Antiqua" pitchFamily="18" charset="0"/>
                <a:cs typeface="+mn-cs"/>
              </a:rPr>
              <a:t>st</a:t>
            </a:r>
            <a:r>
              <a:rPr lang="en-US" sz="2800" b="1" dirty="0">
                <a:solidFill>
                  <a:srgbClr val="C00000"/>
                </a:solidFill>
                <a:latin typeface="Book Antiqua" pitchFamily="18" charset="0"/>
                <a:cs typeface="+mn-cs"/>
              </a:rPr>
              <a:t> April 1938.(</a:t>
            </a:r>
            <a:r>
              <a:rPr lang="en-US" sz="2800" b="1" dirty="0">
                <a:latin typeface="Book Antiqua" pitchFamily="18" charset="0"/>
                <a:cs typeface="+mn-cs"/>
              </a:rPr>
              <a:t>Rule-1</a:t>
            </a:r>
            <a:r>
              <a:rPr lang="en-US" sz="2800" b="1" dirty="0">
                <a:solidFill>
                  <a:srgbClr val="C00000"/>
                </a:solidFill>
                <a:latin typeface="Book Antiqua" pitchFamily="18" charset="0"/>
                <a:cs typeface="+mn-cs"/>
              </a:rPr>
              <a:t>)</a:t>
            </a:r>
          </a:p>
          <a:p>
            <a:pPr marL="541338" indent="-274320" fontAlgn="auto">
              <a:spcBef>
                <a:spcPct val="20000"/>
              </a:spcBef>
              <a:spcAft>
                <a:spcPts val="0"/>
              </a:spcAft>
              <a:buClr>
                <a:schemeClr val="accent3"/>
              </a:buClr>
              <a:buSzPct val="95000"/>
              <a:buFont typeface="Arial" pitchFamily="34" charset="0"/>
              <a:buNone/>
              <a:defRPr/>
            </a:pPr>
            <a:r>
              <a:rPr lang="en-US" sz="2800" b="1" u="sng" dirty="0">
                <a:latin typeface="Book Antiqua" pitchFamily="18" charset="0"/>
                <a:cs typeface="+mn-cs"/>
              </a:rPr>
              <a:t>Definitions (Rule-2)</a:t>
            </a:r>
          </a:p>
          <a:p>
            <a:pPr marL="514350" indent="-514350" fontAlgn="auto">
              <a:spcBef>
                <a:spcPct val="20000"/>
              </a:spcBef>
              <a:spcAft>
                <a:spcPts val="0"/>
              </a:spcAft>
              <a:buClr>
                <a:schemeClr val="accent3"/>
              </a:buClr>
              <a:buSzPct val="95000"/>
              <a:defRPr/>
            </a:pPr>
            <a:r>
              <a:rPr lang="en-US" sz="2800" b="1" dirty="0">
                <a:solidFill>
                  <a:srgbClr val="FF0000"/>
                </a:solidFill>
                <a:latin typeface="Book Antiqua" pitchFamily="18" charset="0"/>
                <a:cs typeface="+mn-cs"/>
              </a:rPr>
              <a:t>u/r-2(1)(a)-</a:t>
            </a:r>
            <a:r>
              <a:rPr lang="en-US" sz="2800" b="1" dirty="0">
                <a:latin typeface="Book Antiqua" pitchFamily="18" charset="0"/>
                <a:cs typeface="+mn-cs"/>
              </a:rPr>
              <a:t>Accounts Officer- Branch Officer in charge of the Fund section in the O/o  The AG (O).</a:t>
            </a:r>
          </a:p>
          <a:p>
            <a:pPr marL="514350" indent="-514350" fontAlgn="auto">
              <a:spcBef>
                <a:spcPct val="20000"/>
              </a:spcBef>
              <a:spcAft>
                <a:spcPts val="0"/>
              </a:spcAft>
              <a:buClr>
                <a:schemeClr val="accent3"/>
              </a:buClr>
              <a:buSzPct val="95000"/>
              <a:defRPr/>
            </a:pPr>
            <a:endParaRPr lang="en-US" sz="2800" b="1" dirty="0">
              <a:latin typeface="Book Antiqua" pitchFamily="18" charset="0"/>
              <a:cs typeface="+mn-cs"/>
            </a:endParaRPr>
          </a:p>
          <a:p>
            <a:pPr marL="514350" indent="-514350" fontAlgn="auto">
              <a:spcBef>
                <a:spcPct val="20000"/>
              </a:spcBef>
              <a:spcAft>
                <a:spcPts val="0"/>
              </a:spcAft>
              <a:buClr>
                <a:schemeClr val="accent3"/>
              </a:buClr>
              <a:buSzPct val="95000"/>
              <a:defRPr/>
            </a:pPr>
            <a:r>
              <a:rPr lang="en-US" sz="2800" b="1" dirty="0">
                <a:latin typeface="Book Antiqua" pitchFamily="18" charset="0"/>
                <a:cs typeface="+mn-cs"/>
              </a:rPr>
              <a:t>(b)Emoluments- Basic pay, Leave salary, Subsistence allowance as defined in OSC.</a:t>
            </a:r>
          </a:p>
          <a:p>
            <a:pPr marL="514350" indent="-51435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endParaRPr lang="en-US" sz="2800" dirty="0">
              <a:latin typeface="Book Antiqua" pitchFamily="18" charset="0"/>
              <a:cs typeface="+mn-cs"/>
            </a:endParaRPr>
          </a:p>
          <a:p>
            <a:pPr marL="514350" indent="-514350" fontAlgn="auto">
              <a:spcBef>
                <a:spcPct val="20000"/>
              </a:spcBef>
              <a:spcAft>
                <a:spcPts val="0"/>
              </a:spcAft>
              <a:buClr>
                <a:schemeClr val="accent3"/>
              </a:buClr>
              <a:buSzPct val="95000"/>
              <a:buFont typeface="Arial" pitchFamily="34" charset="0"/>
              <a:buAutoNum type="arabicPeriod"/>
              <a:defRPr/>
            </a:pPr>
            <a:endParaRPr lang="en-US" sz="2800" dirty="0">
              <a:latin typeface="Book Antiqua" pitchFamily="18" charset="0"/>
              <a:cs typeface="+mn-cs"/>
            </a:endParaRPr>
          </a:p>
          <a:p>
            <a:pPr marL="514350" indent="-514350" fontAlgn="auto">
              <a:spcBef>
                <a:spcPct val="20000"/>
              </a:spcBef>
              <a:spcAft>
                <a:spcPts val="0"/>
              </a:spcAft>
              <a:buClr>
                <a:schemeClr val="accent3"/>
              </a:buClr>
              <a:buSzPct val="95000"/>
              <a:buFont typeface="Arial" pitchFamily="34" charset="0"/>
              <a:buNone/>
              <a:defRPr/>
            </a:pPr>
            <a:endParaRPr lang="en-US" sz="2600" dirty="0">
              <a:latin typeface="Book Antiqua" pitchFamily="18" charset="0"/>
              <a:cs typeface="+mn-cs"/>
            </a:endParaRPr>
          </a:p>
          <a:p>
            <a:pPr marL="274320" indent="-274320" fontAlgn="auto">
              <a:spcBef>
                <a:spcPct val="20000"/>
              </a:spcBef>
              <a:spcAft>
                <a:spcPts val="0"/>
              </a:spcAft>
              <a:buClr>
                <a:schemeClr val="accent3"/>
              </a:buClr>
              <a:buSzPct val="95000"/>
              <a:buFont typeface="Arial" pitchFamily="34" charset="0"/>
              <a:buNone/>
              <a:defRPr/>
            </a:pPr>
            <a:r>
              <a:rPr lang="en-US" sz="2600" dirty="0">
                <a:latin typeface="Book Antiqua" pitchFamily="18" charset="0"/>
                <a:cs typeface="+mn-cs"/>
              </a:rPr>
              <a:t> </a:t>
            </a:r>
            <a:endParaRPr lang="en-IN" sz="2600" dirty="0">
              <a:latin typeface="Book Antiqua" pitchFamily="18" charset="0"/>
              <a:cs typeface="+mn-cs"/>
            </a:endParaRPr>
          </a:p>
        </p:txBody>
      </p:sp>
      <p:pic>
        <p:nvPicPr>
          <p:cNvPr id="8198" name="Picture 3" descr="GENERAL PROVIDENT FUND RUL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71625"/>
            <a:ext cx="2286000" cy="528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392673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071688" y="785813"/>
            <a:ext cx="6858000" cy="5786437"/>
          </a:xfrm>
          <a:prstGeom prst="rect">
            <a:avLst/>
          </a:prstGeom>
          <a:solidFill>
            <a:schemeClr val="accent3">
              <a:lumMod val="20000"/>
              <a:lumOff val="80000"/>
            </a:schemeClr>
          </a:solidFill>
        </p:spPr>
        <p:txBody>
          <a:bodyPr>
            <a:normAutofit lnSpcReduction="10000"/>
          </a:bodyPr>
          <a:lstStyle/>
          <a:p>
            <a:pPr marL="514350" indent="-514350" fontAlgn="auto">
              <a:spcBef>
                <a:spcPct val="20000"/>
              </a:spcBef>
              <a:spcAft>
                <a:spcPts val="0"/>
              </a:spcAft>
              <a:buClr>
                <a:schemeClr val="accent3"/>
              </a:buClr>
              <a:buSzPct val="95000"/>
              <a:defRPr/>
            </a:pPr>
            <a:r>
              <a:rPr lang="en-US" sz="2600" dirty="0">
                <a:latin typeface="+mn-lt"/>
                <a:cs typeface="+mn-cs"/>
              </a:rPr>
              <a:t>( c)-</a:t>
            </a:r>
            <a:r>
              <a:rPr lang="en-US" sz="2600" b="1" dirty="0">
                <a:latin typeface="+mn-lt"/>
                <a:cs typeface="+mn-cs"/>
              </a:rPr>
              <a:t>Family</a:t>
            </a:r>
            <a:r>
              <a:rPr lang="en-US" sz="2600" dirty="0">
                <a:latin typeface="+mn-lt"/>
                <a:cs typeface="+mn-cs"/>
              </a:rPr>
              <a:t>:</a:t>
            </a:r>
          </a:p>
          <a:p>
            <a:pPr marL="514350" indent="-514350" fontAlgn="auto">
              <a:spcBef>
                <a:spcPct val="20000"/>
              </a:spcBef>
              <a:spcAft>
                <a:spcPts val="0"/>
              </a:spcAft>
              <a:buClr>
                <a:schemeClr val="accent3"/>
              </a:buClr>
              <a:buSzPct val="95000"/>
              <a:buFont typeface="Arial" pitchFamily="34" charset="0"/>
              <a:buNone/>
              <a:defRPr/>
            </a:pPr>
            <a:r>
              <a:rPr lang="en-US" sz="2600" dirty="0">
                <a:latin typeface="+mn-lt"/>
                <a:cs typeface="+mn-cs"/>
              </a:rPr>
              <a:t>	</a:t>
            </a:r>
            <a:r>
              <a:rPr lang="en-US" sz="2600" dirty="0" err="1">
                <a:latin typeface="+mn-lt"/>
                <a:cs typeface="+mn-cs"/>
              </a:rPr>
              <a:t>i</a:t>
            </a:r>
            <a:r>
              <a:rPr lang="en-US" sz="2600" dirty="0">
                <a:latin typeface="+mn-lt"/>
                <a:cs typeface="+mn-cs"/>
              </a:rPr>
              <a:t>.	In case of </a:t>
            </a:r>
            <a:r>
              <a:rPr lang="en-US" sz="2600" dirty="0">
                <a:solidFill>
                  <a:srgbClr val="FF0000"/>
                </a:solidFill>
                <a:latin typeface="+mn-lt"/>
                <a:cs typeface="+mn-cs"/>
              </a:rPr>
              <a:t>male</a:t>
            </a:r>
            <a:r>
              <a:rPr lang="en-US" sz="2600" dirty="0">
                <a:latin typeface="+mn-lt"/>
                <a:cs typeface="+mn-cs"/>
              </a:rPr>
              <a:t> </a:t>
            </a:r>
            <a:r>
              <a:rPr lang="en-US" sz="2600" dirty="0">
                <a:solidFill>
                  <a:srgbClr val="FF0000"/>
                </a:solidFill>
                <a:latin typeface="+mn-lt"/>
                <a:cs typeface="+mn-cs"/>
              </a:rPr>
              <a:t>subscriber</a:t>
            </a:r>
            <a:r>
              <a:rPr lang="en-US" sz="2600" dirty="0">
                <a:latin typeface="+mn-lt"/>
                <a:cs typeface="+mn-cs"/>
              </a:rPr>
              <a:t>—</a:t>
            </a:r>
          </a:p>
          <a:p>
            <a:pPr marL="977900" indent="4763" fontAlgn="auto">
              <a:spcBef>
                <a:spcPct val="20000"/>
              </a:spcBef>
              <a:spcAft>
                <a:spcPts val="0"/>
              </a:spcAft>
              <a:buClr>
                <a:schemeClr val="accent3"/>
              </a:buClr>
              <a:buSzPct val="95000"/>
              <a:buFont typeface="Arial" pitchFamily="34" charset="0"/>
              <a:buChar char="•"/>
              <a:defRPr/>
            </a:pPr>
            <a:r>
              <a:rPr lang="en-US" sz="2600" dirty="0">
                <a:latin typeface="+mn-lt"/>
                <a:cs typeface="+mn-cs"/>
              </a:rPr>
              <a:t>	wife or wives and children.</a:t>
            </a:r>
          </a:p>
          <a:p>
            <a:pPr marL="977900" indent="4763" fontAlgn="auto">
              <a:spcBef>
                <a:spcPct val="20000"/>
              </a:spcBef>
              <a:spcAft>
                <a:spcPts val="0"/>
              </a:spcAft>
              <a:buClr>
                <a:schemeClr val="accent3"/>
              </a:buClr>
              <a:buSzPct val="95000"/>
              <a:buFont typeface="Arial" pitchFamily="34" charset="0"/>
              <a:buChar char="•"/>
              <a:defRPr/>
            </a:pPr>
            <a:r>
              <a:rPr lang="en-US" sz="2600" dirty="0">
                <a:latin typeface="+mn-lt"/>
                <a:cs typeface="+mn-cs"/>
              </a:rPr>
              <a:t>	widow or widows &amp; children of a 	deceased son of the subscriber.</a:t>
            </a:r>
          </a:p>
          <a:p>
            <a:pPr marL="536575" indent="4763" fontAlgn="auto">
              <a:spcBef>
                <a:spcPct val="20000"/>
              </a:spcBef>
              <a:spcAft>
                <a:spcPts val="0"/>
              </a:spcAft>
              <a:buClr>
                <a:schemeClr val="accent3"/>
              </a:buClr>
              <a:buSzPct val="95000"/>
              <a:buFont typeface="Arial" pitchFamily="34" charset="0"/>
              <a:buNone/>
              <a:defRPr/>
            </a:pPr>
            <a:r>
              <a:rPr lang="en-US" sz="2600" dirty="0">
                <a:latin typeface="+mn-lt"/>
                <a:cs typeface="+mn-cs"/>
              </a:rPr>
              <a:t>ii.	 In case of </a:t>
            </a:r>
            <a:r>
              <a:rPr lang="en-US" sz="2600" dirty="0">
                <a:solidFill>
                  <a:srgbClr val="FF0000"/>
                </a:solidFill>
                <a:latin typeface="+mn-lt"/>
                <a:cs typeface="+mn-cs"/>
              </a:rPr>
              <a:t>female subscriber</a:t>
            </a:r>
            <a:r>
              <a:rPr lang="en-US" sz="2600" dirty="0">
                <a:latin typeface="+mn-lt"/>
                <a:cs typeface="+mn-cs"/>
              </a:rPr>
              <a:t>—</a:t>
            </a:r>
          </a:p>
          <a:p>
            <a:pPr marL="982663" fontAlgn="auto">
              <a:spcBef>
                <a:spcPct val="20000"/>
              </a:spcBef>
              <a:spcAft>
                <a:spcPts val="0"/>
              </a:spcAft>
              <a:buClr>
                <a:schemeClr val="accent3"/>
              </a:buClr>
              <a:buSzPct val="95000"/>
              <a:buFont typeface="Arial" pitchFamily="34" charset="0"/>
              <a:buChar char="•"/>
              <a:defRPr/>
            </a:pPr>
            <a:r>
              <a:rPr lang="en-US" sz="2600" dirty="0">
                <a:latin typeface="+mn-lt"/>
                <a:cs typeface="+mn-cs"/>
              </a:rPr>
              <a:t>	husband &amp; children.</a:t>
            </a:r>
          </a:p>
          <a:p>
            <a:pPr marL="982663" fontAlgn="auto">
              <a:spcBef>
                <a:spcPct val="20000"/>
              </a:spcBef>
              <a:spcAft>
                <a:spcPts val="0"/>
              </a:spcAft>
              <a:buClr>
                <a:schemeClr val="accent3"/>
              </a:buClr>
              <a:buSzPct val="95000"/>
              <a:buFont typeface="Arial" pitchFamily="34" charset="0"/>
              <a:buChar char="•"/>
              <a:defRPr/>
            </a:pPr>
            <a:r>
              <a:rPr lang="en-US" sz="2600" dirty="0">
                <a:latin typeface="+mn-lt"/>
                <a:cs typeface="+mn-cs"/>
              </a:rPr>
              <a:t>	widow or widows and children of the 	deceased son.</a:t>
            </a:r>
          </a:p>
          <a:p>
            <a:pPr marL="982663" fontAlgn="auto">
              <a:spcBef>
                <a:spcPct val="20000"/>
              </a:spcBef>
              <a:spcAft>
                <a:spcPts val="0"/>
              </a:spcAft>
              <a:buClr>
                <a:schemeClr val="accent3"/>
              </a:buClr>
              <a:buSzPct val="95000"/>
              <a:buFont typeface="Arial" pitchFamily="34" charset="0"/>
              <a:buChar char="•"/>
              <a:defRPr/>
            </a:pPr>
            <a:r>
              <a:rPr lang="en-US" sz="2600" dirty="0">
                <a:latin typeface="+mn-lt"/>
                <a:cs typeface="+mn-cs"/>
              </a:rPr>
              <a:t>	can exclude husband from her family by 	notification in writing to the  AO.</a:t>
            </a:r>
          </a:p>
          <a:p>
            <a:pPr marL="982663" fontAlgn="auto">
              <a:spcBef>
                <a:spcPct val="20000"/>
              </a:spcBef>
              <a:spcAft>
                <a:spcPts val="0"/>
              </a:spcAft>
              <a:buClr>
                <a:schemeClr val="accent3"/>
              </a:buClr>
              <a:buSzPct val="95000"/>
              <a:defRPr/>
            </a:pPr>
            <a:r>
              <a:rPr lang="en-US" sz="2600" dirty="0">
                <a:latin typeface="+mn-lt"/>
                <a:cs typeface="+mn-cs"/>
              </a:rPr>
              <a:t>                                   </a:t>
            </a:r>
            <a:r>
              <a:rPr lang="en-US" sz="2800" dirty="0"/>
              <a:t> ref-</a:t>
            </a:r>
            <a:r>
              <a:rPr lang="en-US" sz="2600" b="1" dirty="0">
                <a:solidFill>
                  <a:srgbClr val="FF0000"/>
                </a:solidFill>
              </a:rPr>
              <a:t>RULE-2(1)(c)</a:t>
            </a:r>
            <a:endParaRPr lang="en-IN" sz="2600" dirty="0"/>
          </a:p>
          <a:p>
            <a:pPr marL="982663" fontAlgn="auto">
              <a:spcBef>
                <a:spcPct val="20000"/>
              </a:spcBef>
              <a:spcAft>
                <a:spcPts val="0"/>
              </a:spcAft>
              <a:buClr>
                <a:schemeClr val="accent3"/>
              </a:buClr>
              <a:buSzPct val="95000"/>
              <a:buFont typeface="Arial" pitchFamily="34" charset="0"/>
              <a:buChar char="•"/>
              <a:defRPr/>
            </a:pPr>
            <a:endParaRPr lang="en-US" sz="2600" dirty="0">
              <a:latin typeface="+mn-lt"/>
              <a:cs typeface="+mn-cs"/>
            </a:endParaRPr>
          </a:p>
          <a:p>
            <a:pPr marL="977900" indent="4763" fontAlgn="auto">
              <a:spcBef>
                <a:spcPct val="20000"/>
              </a:spcBef>
              <a:spcAft>
                <a:spcPts val="0"/>
              </a:spcAft>
              <a:buClr>
                <a:schemeClr val="accent3"/>
              </a:buClr>
              <a:buSzPct val="95000"/>
              <a:buFont typeface="Arial" pitchFamily="34" charset="0"/>
              <a:buChar char="•"/>
              <a:defRPr/>
            </a:pPr>
            <a:endParaRPr lang="en-IN" sz="2600" dirty="0">
              <a:latin typeface="+mn-lt"/>
              <a:cs typeface="+mn-cs"/>
            </a:endParaRPr>
          </a:p>
        </p:txBody>
      </p:sp>
      <p:pic>
        <p:nvPicPr>
          <p:cNvPr id="9219" name="Picture 3" descr="https://tse1.mm.bing.net/th?id=OIP.snuOn82uKmDAgfaDBgXangEsDg&amp;pid=15.1&amp;P=0&amp;w=213&amp;h=16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28813"/>
            <a:ext cx="2143125" cy="4929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214313" y="1000125"/>
            <a:ext cx="1714500" cy="830263"/>
          </a:xfrm>
          <a:prstGeom prst="rect">
            <a:avLst/>
          </a:prstGeom>
          <a:solidFill>
            <a:schemeClr val="accent2">
              <a:lumMod val="40000"/>
              <a:lumOff val="60000"/>
            </a:schemeClr>
          </a:solidFill>
        </p:spPr>
        <p:txBody>
          <a:bodyPr>
            <a:spAutoFit/>
          </a:bodyPr>
          <a:lstStyle/>
          <a:p>
            <a:pPr>
              <a:defRPr/>
            </a:pPr>
            <a:r>
              <a:rPr lang="en-US" sz="4800" dirty="0"/>
              <a:t>GPF </a:t>
            </a:r>
          </a:p>
        </p:txBody>
      </p:sp>
    </p:spTree>
    <p:extLst>
      <p:ext uri="{BB962C8B-B14F-4D97-AF65-F5344CB8AC3E}">
        <p14:creationId xmlns:p14="http://schemas.microsoft.com/office/powerpoint/2010/main" xmlns="" val="191918525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28728" y="642918"/>
            <a:ext cx="7715272" cy="6215082"/>
          </a:xfrm>
          <a:prstGeom prst="rect">
            <a:avLst/>
          </a:prstGeo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365760" indent="-256032" fontAlgn="auto">
              <a:spcBef>
                <a:spcPct val="20000"/>
              </a:spcBef>
              <a:spcAft>
                <a:spcPts val="0"/>
              </a:spcAft>
              <a:buClr>
                <a:schemeClr val="accent3"/>
              </a:buClr>
              <a:buSzPct val="95000"/>
              <a:buFont typeface="Arial" pitchFamily="34" charset="0"/>
              <a:buNone/>
              <a:defRPr/>
            </a:pPr>
            <a:r>
              <a:rPr lang="en-US" sz="2600" dirty="0"/>
              <a:t>	</a:t>
            </a:r>
          </a:p>
          <a:p>
            <a:pPr marL="365760" indent="-256032" fontAlgn="auto">
              <a:spcBef>
                <a:spcPct val="20000"/>
              </a:spcBef>
              <a:spcAft>
                <a:spcPts val="0"/>
              </a:spcAft>
              <a:buClr>
                <a:schemeClr val="accent3"/>
              </a:buClr>
              <a:buSzPct val="95000"/>
              <a:buFont typeface="Arial" pitchFamily="34" charset="0"/>
              <a:buNone/>
              <a:defRPr/>
            </a:pPr>
            <a:r>
              <a:rPr lang="en-US" sz="2600" b="1" dirty="0"/>
              <a:t>Children</a:t>
            </a:r>
            <a:r>
              <a:rPr lang="en-US" sz="2600" dirty="0"/>
              <a:t>—</a:t>
            </a:r>
          </a:p>
          <a:p>
            <a:pPr marL="365760" indent="-256032" fontAlgn="auto">
              <a:spcBef>
                <a:spcPct val="20000"/>
              </a:spcBef>
              <a:spcAft>
                <a:spcPts val="0"/>
              </a:spcAft>
              <a:buClr>
                <a:schemeClr val="accent3"/>
              </a:buClr>
              <a:buSzPct val="95000"/>
              <a:buFont typeface="Arial" pitchFamily="34" charset="0"/>
              <a:buChar char="•"/>
              <a:defRPr/>
            </a:pPr>
            <a:r>
              <a:rPr lang="en-US" sz="2600" dirty="0"/>
              <a:t>Means legitimate children.</a:t>
            </a:r>
          </a:p>
          <a:p>
            <a:pPr marL="365760" indent="-256032" fontAlgn="auto">
              <a:spcBef>
                <a:spcPct val="20000"/>
              </a:spcBef>
              <a:spcAft>
                <a:spcPts val="0"/>
              </a:spcAft>
              <a:buClr>
                <a:schemeClr val="accent3"/>
              </a:buClr>
              <a:buSzPct val="95000"/>
              <a:buFont typeface="Arial" pitchFamily="34" charset="0"/>
              <a:buChar char="•"/>
              <a:defRPr/>
            </a:pPr>
            <a:r>
              <a:rPr lang="en-US" sz="2600" dirty="0"/>
              <a:t>Adopted child if adoption is legally recognized conferring the status of natural child.</a:t>
            </a:r>
          </a:p>
          <a:p>
            <a:pPr marL="365760" indent="-256032" fontAlgn="auto">
              <a:spcBef>
                <a:spcPct val="20000"/>
              </a:spcBef>
              <a:spcAft>
                <a:spcPts val="0"/>
              </a:spcAft>
              <a:buClr>
                <a:schemeClr val="accent3"/>
              </a:buClr>
              <a:buSzPct val="95000"/>
              <a:buFont typeface="Arial" pitchFamily="34" charset="0"/>
              <a:buNone/>
              <a:defRPr/>
            </a:pPr>
            <a:r>
              <a:rPr lang="en-US" sz="2600" dirty="0"/>
              <a:t> 	</a:t>
            </a:r>
            <a:r>
              <a:rPr lang="en-US" sz="2600" b="1" dirty="0"/>
              <a:t>Fund</a:t>
            </a:r>
            <a:r>
              <a:rPr lang="en-US" sz="2600" dirty="0"/>
              <a:t>	: 	means GPF fund, </a:t>
            </a:r>
            <a:r>
              <a:rPr lang="en-US" sz="2600" dirty="0" err="1"/>
              <a:t>Odisha</a:t>
            </a:r>
            <a:r>
              <a:rPr lang="en-US" sz="2600" b="1" dirty="0">
                <a:solidFill>
                  <a:srgbClr val="FF0000"/>
                </a:solidFill>
              </a:rPr>
              <a:t> </a:t>
            </a:r>
            <a:endParaRPr lang="en-US" sz="2600" b="1" dirty="0" smtClean="0">
              <a:solidFill>
                <a:srgbClr val="FF0000"/>
              </a:solidFill>
            </a:endParaRPr>
          </a:p>
          <a:p>
            <a:pPr marL="365760" indent="-256032" fontAlgn="auto">
              <a:spcBef>
                <a:spcPct val="20000"/>
              </a:spcBef>
              <a:spcAft>
                <a:spcPts val="0"/>
              </a:spcAft>
              <a:buClr>
                <a:schemeClr val="accent3"/>
              </a:buClr>
              <a:buSzPct val="95000"/>
              <a:buFont typeface="Arial" pitchFamily="34" charset="0"/>
              <a:buNone/>
              <a:defRPr/>
            </a:pPr>
            <a:r>
              <a:rPr lang="en-US" sz="2600" b="1" dirty="0">
                <a:solidFill>
                  <a:srgbClr val="FF0000"/>
                </a:solidFill>
              </a:rPr>
              <a:t> </a:t>
            </a:r>
            <a:r>
              <a:rPr lang="en-US" sz="2600" b="1" dirty="0" smtClean="0">
                <a:solidFill>
                  <a:srgbClr val="FF0000"/>
                </a:solidFill>
              </a:rPr>
              <a:t>  </a:t>
            </a:r>
            <a:r>
              <a:rPr lang="en-US" sz="2200" b="1" dirty="0" smtClean="0">
                <a:solidFill>
                  <a:srgbClr val="FF0000"/>
                </a:solidFill>
              </a:rPr>
              <a:t>(</a:t>
            </a:r>
            <a:r>
              <a:rPr lang="en-US" sz="2200" b="1" dirty="0">
                <a:solidFill>
                  <a:srgbClr val="FF0000"/>
                </a:solidFill>
              </a:rPr>
              <a:t>R-2(1)(d</a:t>
            </a:r>
            <a:r>
              <a:rPr lang="en-US" sz="2200" b="1" dirty="0" smtClean="0">
                <a:solidFill>
                  <a:srgbClr val="FF0000"/>
                </a:solidFill>
              </a:rPr>
              <a:t>)</a:t>
            </a:r>
            <a:endParaRPr lang="en-US" sz="2200" dirty="0"/>
          </a:p>
          <a:p>
            <a:pPr marL="365760" indent="-256032" fontAlgn="auto">
              <a:spcBef>
                <a:spcPct val="20000"/>
              </a:spcBef>
              <a:spcAft>
                <a:spcPts val="0"/>
              </a:spcAft>
              <a:buClr>
                <a:schemeClr val="accent3"/>
              </a:buClr>
              <a:buSzPct val="95000"/>
              <a:buFont typeface="Arial" pitchFamily="34" charset="0"/>
              <a:buNone/>
              <a:defRPr/>
            </a:pPr>
            <a:r>
              <a:rPr lang="en-US" sz="2600" dirty="0"/>
              <a:t> 	</a:t>
            </a:r>
            <a:r>
              <a:rPr lang="en-US" sz="2600" b="1" dirty="0"/>
              <a:t>Leave</a:t>
            </a:r>
            <a:r>
              <a:rPr lang="en-US" sz="2600" dirty="0"/>
              <a:t>	: 	means leave recognized by OSC</a:t>
            </a:r>
            <a:r>
              <a:rPr lang="en-US" sz="2600" b="1" dirty="0">
                <a:solidFill>
                  <a:srgbClr val="FF0000"/>
                </a:solidFill>
              </a:rPr>
              <a:t> </a:t>
            </a:r>
            <a:r>
              <a:rPr lang="en-US" sz="2600" b="1" dirty="0" smtClean="0">
                <a:solidFill>
                  <a:srgbClr val="FF0000"/>
                </a:solidFill>
              </a:rPr>
              <a:t> </a:t>
            </a:r>
            <a:r>
              <a:rPr lang="en-US" sz="2400" b="1" dirty="0">
                <a:solidFill>
                  <a:srgbClr val="FF0000"/>
                </a:solidFill>
              </a:rPr>
              <a:t>(U/R-2(1)(e))</a:t>
            </a:r>
            <a:endParaRPr lang="en-US" sz="2400" dirty="0"/>
          </a:p>
          <a:p>
            <a:pPr marL="365760" indent="-256032" fontAlgn="auto">
              <a:spcBef>
                <a:spcPct val="20000"/>
              </a:spcBef>
              <a:spcAft>
                <a:spcPts val="0"/>
              </a:spcAft>
              <a:buClr>
                <a:schemeClr val="accent3"/>
              </a:buClr>
              <a:buSzPct val="95000"/>
              <a:buFont typeface="Arial" pitchFamily="34" charset="0"/>
              <a:buNone/>
              <a:defRPr/>
            </a:pPr>
            <a:r>
              <a:rPr lang="en-US" sz="2600" dirty="0"/>
              <a:t> </a:t>
            </a:r>
            <a:r>
              <a:rPr lang="en-US" sz="2600" b="1" dirty="0"/>
              <a:t>	Year</a:t>
            </a:r>
            <a:r>
              <a:rPr lang="en-US" sz="2600" dirty="0"/>
              <a:t>	: 	means financial year	</a:t>
            </a:r>
            <a:r>
              <a:rPr lang="en-US" sz="2600" b="1" dirty="0">
                <a:solidFill>
                  <a:srgbClr val="FF0000"/>
                </a:solidFill>
              </a:rPr>
              <a:t> </a:t>
            </a:r>
          </a:p>
          <a:p>
            <a:pPr marL="365760" indent="-256032" fontAlgn="auto">
              <a:spcBef>
                <a:spcPct val="20000"/>
              </a:spcBef>
              <a:spcAft>
                <a:spcPts val="0"/>
              </a:spcAft>
              <a:buClr>
                <a:schemeClr val="accent3"/>
              </a:buClr>
              <a:buSzPct val="95000"/>
              <a:buFont typeface="Arial" pitchFamily="34" charset="0"/>
              <a:buNone/>
              <a:defRPr/>
            </a:pPr>
            <a:r>
              <a:rPr lang="en-US" sz="2600" b="1" dirty="0">
                <a:solidFill>
                  <a:srgbClr val="FF0000"/>
                </a:solidFill>
              </a:rPr>
              <a:t> </a:t>
            </a:r>
            <a:r>
              <a:rPr lang="en-US" sz="2600" b="1" dirty="0" smtClean="0">
                <a:solidFill>
                  <a:srgbClr val="FF0000"/>
                </a:solidFill>
              </a:rPr>
              <a:t>   </a:t>
            </a:r>
            <a:r>
              <a:rPr lang="en-US" sz="2400" b="1" dirty="0" smtClean="0">
                <a:solidFill>
                  <a:srgbClr val="FF0000"/>
                </a:solidFill>
              </a:rPr>
              <a:t>(</a:t>
            </a:r>
            <a:r>
              <a:rPr lang="en-US" sz="2400" b="1" dirty="0">
                <a:solidFill>
                  <a:srgbClr val="FF0000"/>
                </a:solidFill>
              </a:rPr>
              <a:t>U/R-2(1)(f))</a:t>
            </a:r>
            <a:endParaRPr lang="en-US" sz="2400" dirty="0"/>
          </a:p>
          <a:p>
            <a:pPr marL="365760" indent="-256032" fontAlgn="auto">
              <a:spcBef>
                <a:spcPct val="20000"/>
              </a:spcBef>
              <a:spcAft>
                <a:spcPts val="0"/>
              </a:spcAft>
              <a:buClr>
                <a:schemeClr val="accent3"/>
              </a:buClr>
              <a:buSzPct val="95000"/>
              <a:buFont typeface="Wingdings" pitchFamily="2" charset="2"/>
              <a:buChar char="q"/>
              <a:defRPr/>
            </a:pPr>
            <a:r>
              <a:rPr lang="en-US" sz="2600" dirty="0"/>
              <a:t> Fund to be maintained in Rupees.	         </a:t>
            </a:r>
            <a:r>
              <a:rPr lang="en-US" sz="2000" b="1" dirty="0">
                <a:solidFill>
                  <a:srgbClr val="FF0000"/>
                </a:solidFill>
              </a:rPr>
              <a:t>(U/R 3(1)</a:t>
            </a:r>
            <a:endParaRPr lang="en-US" sz="2600" b="1" dirty="0">
              <a:solidFill>
                <a:srgbClr val="FF0000"/>
              </a:solidFill>
            </a:endParaRPr>
          </a:p>
          <a:p>
            <a:pPr marL="365760" indent="-256032" fontAlgn="auto">
              <a:spcBef>
                <a:spcPct val="20000"/>
              </a:spcBef>
              <a:spcAft>
                <a:spcPts val="0"/>
              </a:spcAft>
              <a:buClr>
                <a:schemeClr val="accent3"/>
              </a:buClr>
              <a:buSzPct val="95000"/>
              <a:buFont typeface="Wingdings" pitchFamily="2" charset="2"/>
              <a:buChar char="q"/>
              <a:defRPr/>
            </a:pPr>
            <a:r>
              <a:rPr lang="en-US" sz="2600" dirty="0"/>
              <a:t> Sums paid to the fund to be credited in the books of </a:t>
            </a:r>
            <a:r>
              <a:rPr lang="en-US" sz="2600" dirty="0" err="1"/>
              <a:t>Govt</a:t>
            </a:r>
            <a:r>
              <a:rPr lang="en-US" sz="2600" dirty="0"/>
              <a:t> to an a/c named “The GPF”.</a:t>
            </a:r>
          </a:p>
          <a:p>
            <a:pPr marL="365760" indent="-256032" fontAlgn="auto">
              <a:spcBef>
                <a:spcPct val="20000"/>
              </a:spcBef>
              <a:spcAft>
                <a:spcPts val="0"/>
              </a:spcAft>
              <a:buClr>
                <a:schemeClr val="accent3"/>
              </a:buClr>
              <a:buSzPct val="95000"/>
              <a:buFont typeface="Arial" pitchFamily="34" charset="0"/>
              <a:buNone/>
              <a:defRPr/>
            </a:pPr>
            <a:endParaRPr lang="en-IN" sz="2600" dirty="0"/>
          </a:p>
        </p:txBody>
      </p:sp>
      <p:pic>
        <p:nvPicPr>
          <p:cNvPr id="10245" name="Picture 2" descr="https://tse1.mm.bing.net/th?id=OIP.12hcEprnTf9HiRaVtkdLbAFZC0&amp;pid=15.1&amp;P=0&amp;w=372&amp;h=19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928813"/>
            <a:ext cx="1428750" cy="4929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3"/>
          <p:cNvSpPr>
            <a:spLocks noChangeArrowheads="1"/>
          </p:cNvSpPr>
          <p:nvPr/>
        </p:nvSpPr>
        <p:spPr bwMode="auto">
          <a:xfrm>
            <a:off x="0" y="1220788"/>
            <a:ext cx="1357313" cy="70802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4000"/>
              <a:t>GPF </a:t>
            </a:r>
          </a:p>
        </p:txBody>
      </p:sp>
    </p:spTree>
    <p:extLst>
      <p:ext uri="{BB962C8B-B14F-4D97-AF65-F5344CB8AC3E}">
        <p14:creationId xmlns:p14="http://schemas.microsoft.com/office/powerpoint/2010/main" xmlns="" val="88124112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14438" y="571500"/>
            <a:ext cx="7786687" cy="1285875"/>
          </a:xfrm>
          <a:solidFill>
            <a:schemeClr val="accent3">
              <a:lumMod val="20000"/>
              <a:lumOff val="80000"/>
            </a:schemeClr>
          </a:solidFill>
        </p:spPr>
        <p:txBody>
          <a:bodyPr>
            <a:normAutofit fontScale="90000"/>
          </a:bodyPr>
          <a:lstStyle/>
          <a:p>
            <a:pPr eaLnBrk="1" hangingPunct="1">
              <a:defRPr/>
            </a:pPr>
            <a:r>
              <a:rPr lang="en-US" sz="2800" b="1" dirty="0" smtClean="0">
                <a:solidFill>
                  <a:srgbClr val="FF0000"/>
                </a:solidFill>
              </a:rPr>
              <a:t>Rule -3;</a:t>
            </a:r>
            <a:r>
              <a:rPr lang="en-US" sz="2800" b="1" dirty="0" smtClean="0"/>
              <a:t> Constitution of Fund; Fund shall be maintained</a:t>
            </a:r>
            <a:br>
              <a:rPr lang="en-US" sz="2800" b="1" dirty="0" smtClean="0"/>
            </a:br>
            <a:r>
              <a:rPr lang="en-US" sz="2800" b="1" dirty="0" smtClean="0"/>
              <a:t> </a:t>
            </a:r>
            <a:r>
              <a:rPr lang="en-US" sz="2800" b="1" dirty="0" smtClean="0">
                <a:solidFill>
                  <a:srgbClr val="FF0000"/>
                </a:solidFill>
              </a:rPr>
              <a:t>Rule 4;</a:t>
            </a:r>
            <a:r>
              <a:rPr lang="en-US" sz="2800" b="1" dirty="0" smtClean="0"/>
              <a:t> Who contributes to the fund	-</a:t>
            </a:r>
            <a:r>
              <a:rPr lang="en-US" sz="2800" b="1" dirty="0" smtClean="0">
                <a:solidFill>
                  <a:srgbClr val="FF0000"/>
                </a:solidFill>
              </a:rPr>
              <a:t>	</a:t>
            </a:r>
            <a:endParaRPr lang="en-IN" sz="2800" b="1" dirty="0" smtClean="0">
              <a:solidFill>
                <a:srgbClr val="FF0000"/>
              </a:solidFill>
            </a:endParaRPr>
          </a:p>
        </p:txBody>
      </p:sp>
      <p:sp>
        <p:nvSpPr>
          <p:cNvPr id="13314" name="Content Placeholder 2"/>
          <p:cNvSpPr>
            <a:spLocks noGrp="1"/>
          </p:cNvSpPr>
          <p:nvPr>
            <p:ph idx="1"/>
          </p:nvPr>
        </p:nvSpPr>
        <p:spPr>
          <a:xfrm>
            <a:off x="1785938" y="1857375"/>
            <a:ext cx="7143750" cy="4714875"/>
          </a:xfrm>
          <a:solidFill>
            <a:schemeClr val="accent1">
              <a:lumMod val="40000"/>
              <a:lumOff val="60000"/>
            </a:schemeClr>
          </a:solidFill>
        </p:spPr>
        <p:txBody>
          <a:bodyPr>
            <a:normAutofit/>
          </a:bodyPr>
          <a:lstStyle/>
          <a:p>
            <a:pPr marL="274320" indent="-274320" algn="just" eaLnBrk="1" fontAlgn="auto" hangingPunct="1">
              <a:spcAft>
                <a:spcPts val="0"/>
              </a:spcAft>
              <a:buClr>
                <a:schemeClr val="accent3"/>
              </a:buClr>
              <a:buFont typeface="Wingdings 2"/>
              <a:buChar char=""/>
              <a:defRPr/>
            </a:pPr>
            <a:r>
              <a:rPr lang="en-US" dirty="0" smtClean="0"/>
              <a:t>All temporary Government servants after completing </a:t>
            </a:r>
            <a:r>
              <a:rPr lang="en-US" u="sng" dirty="0" smtClean="0"/>
              <a:t>one year of  continuous service.</a:t>
            </a:r>
          </a:p>
          <a:p>
            <a:pPr marL="274320" indent="-274320" algn="just" eaLnBrk="1" fontAlgn="auto" hangingPunct="1">
              <a:spcAft>
                <a:spcPts val="0"/>
              </a:spcAft>
              <a:buClr>
                <a:schemeClr val="accent3"/>
              </a:buClr>
              <a:buFont typeface="Wingdings 2"/>
              <a:buChar char=""/>
              <a:defRPr/>
            </a:pPr>
            <a:r>
              <a:rPr lang="en-US" dirty="0" smtClean="0"/>
              <a:t>All permanent Government servants.</a:t>
            </a:r>
          </a:p>
          <a:p>
            <a:pPr marL="274320" indent="-274320" algn="just" eaLnBrk="1" fontAlgn="auto" hangingPunct="1">
              <a:spcAft>
                <a:spcPts val="0"/>
              </a:spcAft>
              <a:buClr>
                <a:schemeClr val="accent3"/>
              </a:buClr>
              <a:buFont typeface="Wingdings" pitchFamily="2" charset="2"/>
              <a:buChar char="v"/>
              <a:defRPr/>
            </a:pPr>
            <a:r>
              <a:rPr lang="en-US" dirty="0" smtClean="0"/>
              <a:t> As per the GPF(O) </a:t>
            </a:r>
            <a:r>
              <a:rPr lang="en-US" dirty="0" err="1" smtClean="0"/>
              <a:t>Ammendment</a:t>
            </a:r>
            <a:r>
              <a:rPr lang="en-US" dirty="0" smtClean="0"/>
              <a:t> Rules, 2007, these Rules will not apply to Government servants appointed on or after </a:t>
            </a:r>
            <a:r>
              <a:rPr lang="en-US" u="sng" dirty="0" smtClean="0">
                <a:solidFill>
                  <a:srgbClr val="FF0000"/>
                </a:solidFill>
                <a:hlinkClick r:id="rId2" action="ppaction://hlinkfile"/>
              </a:rPr>
              <a:t>01.01.2005</a:t>
            </a:r>
            <a:r>
              <a:rPr lang="en-US" dirty="0" smtClean="0"/>
              <a:t> whether temporary or permanent.</a:t>
            </a:r>
          </a:p>
          <a:p>
            <a:pPr marL="274320" indent="-274320" eaLnBrk="1" fontAlgn="auto" hangingPunct="1">
              <a:spcAft>
                <a:spcPts val="0"/>
              </a:spcAft>
              <a:buClr>
                <a:schemeClr val="accent3"/>
              </a:buClr>
              <a:buFont typeface="Arial" charset="0"/>
              <a:buNone/>
              <a:defRPr/>
            </a:pPr>
            <a:r>
              <a:rPr lang="en-US" dirty="0" smtClean="0"/>
              <a:t>		</a:t>
            </a:r>
          </a:p>
          <a:p>
            <a:pPr marL="274320" indent="-274320" eaLnBrk="1" fontAlgn="auto" hangingPunct="1">
              <a:spcAft>
                <a:spcPts val="0"/>
              </a:spcAft>
              <a:buClr>
                <a:schemeClr val="accent3"/>
              </a:buClr>
              <a:buFont typeface="Arial" charset="0"/>
              <a:buNone/>
              <a:defRPr/>
            </a:pPr>
            <a:r>
              <a:rPr lang="en-US" dirty="0" smtClean="0">
                <a:solidFill>
                  <a:srgbClr val="FF0000"/>
                </a:solidFill>
              </a:rPr>
              <a:t>Rule-5,6,7 </a:t>
            </a:r>
            <a:r>
              <a:rPr lang="en-US" dirty="0" err="1" smtClean="0">
                <a:solidFill>
                  <a:srgbClr val="FF0000"/>
                </a:solidFill>
              </a:rPr>
              <a:t>Ommited</a:t>
            </a:r>
            <a:r>
              <a:rPr lang="en-US" dirty="0" smtClean="0">
                <a:solidFill>
                  <a:srgbClr val="FF0000"/>
                </a:solidFill>
              </a:rPr>
              <a:t>-</a:t>
            </a:r>
            <a:r>
              <a:rPr lang="en-US" dirty="0" smtClean="0"/>
              <a:t>--------</a:t>
            </a:r>
            <a:endParaRPr lang="en-IN" dirty="0" smtClean="0"/>
          </a:p>
        </p:txBody>
      </p:sp>
      <p:pic>
        <p:nvPicPr>
          <p:cNvPr id="11268" name="Picture 3" descr="https://tse2.mm.bing.net/th?id=OIP.varEhv7z0R9iKflas3RBmgEsDI&amp;pid=15.1&amp;P=0&amp;w=267&amp;h=17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28813"/>
            <a:ext cx="1857375" cy="4929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9" name="Rectangle 4"/>
          <p:cNvSpPr>
            <a:spLocks noChangeArrowheads="1"/>
          </p:cNvSpPr>
          <p:nvPr/>
        </p:nvSpPr>
        <p:spPr bwMode="auto">
          <a:xfrm>
            <a:off x="0" y="1357313"/>
            <a:ext cx="1214438" cy="64611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600"/>
              <a:t>GPF </a:t>
            </a:r>
          </a:p>
        </p:txBody>
      </p:sp>
    </p:spTree>
    <p:extLst>
      <p:ext uri="{BB962C8B-B14F-4D97-AF65-F5344CB8AC3E}">
        <p14:creationId xmlns:p14="http://schemas.microsoft.com/office/powerpoint/2010/main" xmlns="" val="391265146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857375" y="714375"/>
            <a:ext cx="5500688" cy="714375"/>
          </a:xfrm>
          <a:solidFill>
            <a:schemeClr val="accent6">
              <a:lumMod val="60000"/>
              <a:lumOff val="40000"/>
            </a:schemeClr>
          </a:solidFill>
        </p:spPr>
        <p:txBody>
          <a:bodyPr>
            <a:normAutofit/>
          </a:bodyPr>
          <a:lstStyle/>
          <a:p>
            <a:pPr eaLnBrk="1" fontAlgn="auto" hangingPunct="1">
              <a:spcAft>
                <a:spcPts val="0"/>
              </a:spcAft>
              <a:defRPr/>
            </a:pPr>
            <a:r>
              <a:rPr lang="en-US" sz="3200" b="1" dirty="0" smtClean="0"/>
              <a:t>Nomination</a:t>
            </a:r>
            <a:r>
              <a:rPr lang="en-US" sz="3200" dirty="0" smtClean="0"/>
              <a:t>	-	</a:t>
            </a:r>
            <a:r>
              <a:rPr lang="en-US" sz="3200" b="1" dirty="0" smtClean="0">
                <a:solidFill>
                  <a:srgbClr val="FF0000"/>
                </a:solidFill>
              </a:rPr>
              <a:t>Rule 8</a:t>
            </a:r>
            <a:endParaRPr lang="en-IN" sz="3200" b="1" dirty="0" smtClean="0">
              <a:solidFill>
                <a:srgbClr val="FF0000"/>
              </a:solidFill>
            </a:endParaRPr>
          </a:p>
        </p:txBody>
      </p:sp>
      <p:sp>
        <p:nvSpPr>
          <p:cNvPr id="12291" name="Content Placeholder 2"/>
          <p:cNvSpPr>
            <a:spLocks noGrp="1"/>
          </p:cNvSpPr>
          <p:nvPr>
            <p:ph idx="1"/>
          </p:nvPr>
        </p:nvSpPr>
        <p:spPr>
          <a:xfrm>
            <a:off x="1643063" y="1428750"/>
            <a:ext cx="7215187" cy="5286375"/>
          </a:xfrm>
        </p:spPr>
        <p:txBody>
          <a:bodyPr>
            <a:normAutofit lnSpcReduction="10000"/>
          </a:bodyPr>
          <a:lstStyle/>
          <a:p>
            <a:pPr eaLnBrk="1" hangingPunct="1"/>
            <a:r>
              <a:rPr lang="en-US" smtClean="0"/>
              <a:t>Subscribers are to make nomination at the time of </a:t>
            </a:r>
            <a:r>
              <a:rPr lang="en-US" smtClean="0">
                <a:solidFill>
                  <a:srgbClr val="FF0000"/>
                </a:solidFill>
              </a:rPr>
              <a:t>joining the fund</a:t>
            </a:r>
            <a:r>
              <a:rPr lang="en-US" smtClean="0"/>
              <a:t>.</a:t>
            </a:r>
          </a:p>
          <a:p>
            <a:pPr eaLnBrk="1" hangingPunct="1"/>
            <a:endParaRPr lang="en-US" smtClean="0"/>
          </a:p>
          <a:p>
            <a:pPr eaLnBrk="1" hangingPunct="1"/>
            <a:r>
              <a:rPr lang="en-US" smtClean="0"/>
              <a:t>Nomination to be made in the name of family members.</a:t>
            </a:r>
          </a:p>
          <a:p>
            <a:pPr eaLnBrk="1" hangingPunct="1"/>
            <a:endParaRPr lang="en-US" smtClean="0"/>
          </a:p>
          <a:p>
            <a:pPr eaLnBrk="1" hangingPunct="1"/>
            <a:r>
              <a:rPr lang="en-US" smtClean="0"/>
              <a:t>Once he acquires family, the previous nominations become invalid.</a:t>
            </a:r>
          </a:p>
          <a:p>
            <a:pPr eaLnBrk="1" hangingPunct="1"/>
            <a:endParaRPr lang="en-US" smtClean="0"/>
          </a:p>
          <a:p>
            <a:pPr eaLnBrk="1" hangingPunct="1"/>
            <a:r>
              <a:rPr lang="en-US" smtClean="0"/>
              <a:t>Can make nomination in the name of one or more persons  &amp; the share payable to each nominee to be specified.</a:t>
            </a:r>
          </a:p>
          <a:p>
            <a:pPr eaLnBrk="1" hangingPunct="1"/>
            <a:endParaRPr lang="en-US" smtClean="0"/>
          </a:p>
          <a:p>
            <a:pPr eaLnBrk="1" hangingPunct="1">
              <a:buFont typeface="Arial" charset="0"/>
              <a:buNone/>
            </a:pPr>
            <a:endParaRPr lang="en-IN" smtClean="0"/>
          </a:p>
        </p:txBody>
      </p:sp>
      <p:pic>
        <p:nvPicPr>
          <p:cNvPr id="12292" name="Picture 3" descr="https://tse1.mm.bing.net/th?id=OIP.AQoaPMIO3y2ML63QSpiddgEyDM&amp;pid=15.1&amp;P=0&amp;w=261&amp;h=17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214563"/>
            <a:ext cx="1857375" cy="450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3" name="Rectangle 4"/>
          <p:cNvSpPr>
            <a:spLocks noChangeArrowheads="1"/>
          </p:cNvSpPr>
          <p:nvPr/>
        </p:nvSpPr>
        <p:spPr bwMode="auto">
          <a:xfrm>
            <a:off x="214313" y="1500188"/>
            <a:ext cx="1357312" cy="646112"/>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3600"/>
              <a:t>GPF </a:t>
            </a:r>
          </a:p>
        </p:txBody>
      </p:sp>
    </p:spTree>
    <p:extLst>
      <p:ext uri="{BB962C8B-B14F-4D97-AF65-F5344CB8AC3E}">
        <p14:creationId xmlns:p14="http://schemas.microsoft.com/office/powerpoint/2010/main" xmlns="" val="368477408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30175"/>
          </a:xfrm>
        </p:spPr>
        <p:txBody>
          <a:bodyPr>
            <a:normAutofit fontScale="90000"/>
          </a:bodyPr>
          <a:lstStyle/>
          <a:p>
            <a:pPr eaLnBrk="1" fontAlgn="auto" hangingPunct="1">
              <a:spcAft>
                <a:spcPts val="0"/>
              </a:spcAft>
              <a:defRPr/>
            </a:pPr>
            <a:r>
              <a:rPr lang="en-US" smtClean="0"/>
              <a:t> </a:t>
            </a:r>
            <a:endParaRPr lang="en-IN" smtClean="0"/>
          </a:p>
        </p:txBody>
      </p:sp>
      <p:sp>
        <p:nvSpPr>
          <p:cNvPr id="13315" name="Content Placeholder 2"/>
          <p:cNvSpPr>
            <a:spLocks noGrp="1"/>
          </p:cNvSpPr>
          <p:nvPr>
            <p:ph idx="1"/>
          </p:nvPr>
        </p:nvSpPr>
        <p:spPr>
          <a:xfrm>
            <a:off x="1285875" y="714375"/>
            <a:ext cx="7858125" cy="5929313"/>
          </a:xfrm>
          <a:solidFill>
            <a:schemeClr val="accent3">
              <a:lumMod val="20000"/>
              <a:lumOff val="80000"/>
            </a:schemeClr>
          </a:solidFill>
        </p:spPr>
        <p:txBody>
          <a:bodyPr/>
          <a:lstStyle/>
          <a:p>
            <a:pPr eaLnBrk="1" hangingPunct="1">
              <a:defRPr/>
            </a:pPr>
            <a:r>
              <a:rPr lang="en-US" b="1" dirty="0" smtClean="0"/>
              <a:t>Nomination is valid </a:t>
            </a:r>
            <a:r>
              <a:rPr lang="en-US" b="1" dirty="0" err="1" smtClean="0"/>
              <a:t>w.e.f</a:t>
            </a:r>
            <a:r>
              <a:rPr lang="en-US" b="1" dirty="0" smtClean="0"/>
              <a:t>. the date it is received by the head of office.</a:t>
            </a:r>
          </a:p>
          <a:p>
            <a:pPr eaLnBrk="1" hangingPunct="1">
              <a:defRPr/>
            </a:pPr>
            <a:endParaRPr lang="en-US" dirty="0" smtClean="0"/>
          </a:p>
          <a:p>
            <a:pPr eaLnBrk="1" hangingPunct="1">
              <a:defRPr/>
            </a:pPr>
            <a:r>
              <a:rPr lang="en-US" dirty="0" smtClean="0"/>
              <a:t>Head of office will receive nominations for both </a:t>
            </a:r>
            <a:r>
              <a:rPr lang="en-US" dirty="0" err="1" smtClean="0"/>
              <a:t>gazetted</a:t>
            </a:r>
            <a:r>
              <a:rPr lang="en-US" dirty="0" smtClean="0"/>
              <a:t> and non-</a:t>
            </a:r>
            <a:r>
              <a:rPr lang="en-US" dirty="0" err="1" smtClean="0"/>
              <a:t>gazetted</a:t>
            </a:r>
            <a:r>
              <a:rPr lang="en-US" dirty="0" smtClean="0"/>
              <a:t> employees.</a:t>
            </a:r>
          </a:p>
          <a:p>
            <a:pPr eaLnBrk="1" hangingPunct="1">
              <a:defRPr/>
            </a:pPr>
            <a:endParaRPr lang="en-US" dirty="0" smtClean="0"/>
          </a:p>
          <a:p>
            <a:pPr eaLnBrk="1" hangingPunct="1">
              <a:defRPr/>
            </a:pPr>
            <a:r>
              <a:rPr lang="en-US" dirty="0" smtClean="0"/>
              <a:t>Role of head of office (first schedule):-</a:t>
            </a:r>
          </a:p>
          <a:p>
            <a:pPr lvl="1" eaLnBrk="1" hangingPunct="1">
              <a:defRPr/>
            </a:pPr>
            <a:r>
              <a:rPr lang="en-US" dirty="0" smtClean="0"/>
              <a:t>Scrutinize to find it complete in all respect.</a:t>
            </a:r>
          </a:p>
          <a:p>
            <a:pPr lvl="1" eaLnBrk="1" hangingPunct="1">
              <a:defRPr/>
            </a:pPr>
            <a:r>
              <a:rPr lang="en-US" dirty="0" smtClean="0"/>
              <a:t>Authenticate and keep it in the service book of the employee.</a:t>
            </a:r>
          </a:p>
          <a:p>
            <a:pPr lvl="1" eaLnBrk="1" hangingPunct="1">
              <a:defRPr/>
            </a:pPr>
            <a:r>
              <a:rPr lang="en-US" dirty="0" smtClean="0"/>
              <a:t>Verify the position of nominees and report to concerned administrative department. (FDOM No.9724/F, 06.3.02)</a:t>
            </a:r>
          </a:p>
          <a:p>
            <a:pPr lvl="1" eaLnBrk="1" hangingPunct="1">
              <a:defRPr/>
            </a:pPr>
            <a:endParaRPr lang="en-IN" dirty="0" smtClean="0"/>
          </a:p>
        </p:txBody>
      </p:sp>
      <p:sp>
        <p:nvSpPr>
          <p:cNvPr id="13316" name="Rectangle 3"/>
          <p:cNvSpPr>
            <a:spLocks noChangeArrowheads="1"/>
          </p:cNvSpPr>
          <p:nvPr/>
        </p:nvSpPr>
        <p:spPr bwMode="auto">
          <a:xfrm>
            <a:off x="0" y="2714625"/>
            <a:ext cx="1214438" cy="392906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8000"/>
              <a:t>GPF </a:t>
            </a:r>
          </a:p>
        </p:txBody>
      </p:sp>
      <p:pic>
        <p:nvPicPr>
          <p:cNvPr id="13317" name="Picture 4" descr="https://tse1.mm.bing.net/th?id=OIP.AQoaPMIO3y2ML63QSpiddgEyDM&amp;pid=15.1&amp;P=0&amp;w=261&amp;h=17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57250"/>
            <a:ext cx="1214438"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328672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201612"/>
          </a:xfrm>
        </p:spPr>
        <p:txBody>
          <a:bodyPr>
            <a:normAutofit fontScale="90000"/>
          </a:bodyPr>
          <a:lstStyle/>
          <a:p>
            <a:pPr eaLnBrk="1" fontAlgn="auto" hangingPunct="1">
              <a:spcAft>
                <a:spcPts val="0"/>
              </a:spcAft>
              <a:defRPr/>
            </a:pPr>
            <a:r>
              <a:rPr lang="en-US" smtClean="0"/>
              <a:t> </a:t>
            </a:r>
            <a:endParaRPr lang="en-IN" smtClean="0"/>
          </a:p>
        </p:txBody>
      </p:sp>
      <p:sp>
        <p:nvSpPr>
          <p:cNvPr id="14339" name="Content Placeholder 2"/>
          <p:cNvSpPr>
            <a:spLocks noGrp="1"/>
          </p:cNvSpPr>
          <p:nvPr>
            <p:ph idx="1"/>
          </p:nvPr>
        </p:nvSpPr>
        <p:spPr>
          <a:xfrm>
            <a:off x="1785938" y="1143000"/>
            <a:ext cx="7143750" cy="5000625"/>
          </a:xfrm>
          <a:solidFill>
            <a:schemeClr val="accent5">
              <a:lumMod val="20000"/>
              <a:lumOff val="80000"/>
            </a:schemeClr>
          </a:solidFill>
          <a:ln>
            <a:solidFill>
              <a:schemeClr val="accent1"/>
            </a:solidFill>
          </a:ln>
        </p:spPr>
        <p:txBody>
          <a:bodyPr/>
          <a:lstStyle/>
          <a:p>
            <a:pPr eaLnBrk="1" hangingPunct="1">
              <a:buFont typeface="Wingdings 2" pitchFamily="18" charset="2"/>
              <a:buNone/>
              <a:defRPr/>
            </a:pPr>
            <a:r>
              <a:rPr lang="en-IN" b="1" dirty="0" smtClean="0">
                <a:solidFill>
                  <a:srgbClr val="FF0000"/>
                </a:solidFill>
              </a:rPr>
              <a:t>Nomination-Rule -8</a:t>
            </a:r>
          </a:p>
          <a:p>
            <a:pPr eaLnBrk="1" hangingPunct="1">
              <a:buFont typeface="Wingdings 2" pitchFamily="18" charset="2"/>
              <a:buNone/>
              <a:defRPr/>
            </a:pPr>
            <a:endParaRPr lang="en-IN" b="1" dirty="0" smtClean="0">
              <a:solidFill>
                <a:srgbClr val="FF0000"/>
              </a:solidFill>
            </a:endParaRPr>
          </a:p>
          <a:p>
            <a:pPr eaLnBrk="1" hangingPunct="1">
              <a:defRPr/>
            </a:pPr>
            <a:r>
              <a:rPr lang="en-IN" dirty="0" smtClean="0"/>
              <a:t>Form used:</a:t>
            </a:r>
          </a:p>
          <a:p>
            <a:pPr eaLnBrk="1" hangingPunct="1">
              <a:defRPr/>
            </a:pPr>
            <a:r>
              <a:rPr lang="en-IN" dirty="0" smtClean="0"/>
              <a:t>Have Family:  One member: Form no-235</a:t>
            </a:r>
          </a:p>
          <a:p>
            <a:pPr eaLnBrk="1" hangingPunct="1">
              <a:defRPr/>
            </a:pPr>
            <a:r>
              <a:rPr lang="en-IN" dirty="0" smtClean="0"/>
              <a:t>Have Family:  More than one member :</a:t>
            </a:r>
          </a:p>
          <a:p>
            <a:pPr eaLnBrk="1" hangingPunct="1">
              <a:buFont typeface="Wingdings 3" pitchFamily="18" charset="2"/>
              <a:buNone/>
              <a:defRPr/>
            </a:pPr>
            <a:r>
              <a:rPr lang="en-IN" dirty="0" smtClean="0"/>
              <a:t>                                              Form no-236</a:t>
            </a:r>
          </a:p>
          <a:p>
            <a:pPr eaLnBrk="1" hangingPunct="1">
              <a:buFont typeface="Wingdings 3" pitchFamily="18" charset="2"/>
              <a:buNone/>
              <a:defRPr/>
            </a:pPr>
            <a:r>
              <a:rPr lang="en-IN" dirty="0" smtClean="0"/>
              <a:t>   No family   :  one member : Form no-237</a:t>
            </a:r>
          </a:p>
          <a:p>
            <a:pPr eaLnBrk="1" hangingPunct="1">
              <a:buFont typeface="Wingdings 3" pitchFamily="18" charset="2"/>
              <a:buNone/>
              <a:defRPr/>
            </a:pPr>
            <a:r>
              <a:rPr lang="en-IN" dirty="0" smtClean="0"/>
              <a:t>   No family    :  More than one  : Form no-238     </a:t>
            </a:r>
          </a:p>
          <a:p>
            <a:pPr eaLnBrk="1" hangingPunct="1">
              <a:buFont typeface="Wingdings 3" pitchFamily="18" charset="2"/>
              <a:buNone/>
              <a:defRPr/>
            </a:pPr>
            <a:r>
              <a:rPr lang="en-IN" dirty="0" smtClean="0"/>
              <a:t>                                               </a:t>
            </a:r>
          </a:p>
        </p:txBody>
      </p:sp>
      <p:pic>
        <p:nvPicPr>
          <p:cNvPr id="14340" name="Picture 3" descr="https://tse4.mm.bing.net/th?id=OIP.SXgzvLb97rkS8GPg5hdvAQDzEs&amp;pid=15.1&amp;P=0&amp;w=300&amp;h=30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357313"/>
            <a:ext cx="1714500" cy="4786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0" y="785813"/>
            <a:ext cx="1643063" cy="708025"/>
          </a:xfrm>
          <a:prstGeom prst="rect">
            <a:avLst/>
          </a:prstGeom>
          <a:solidFill>
            <a:schemeClr val="accent1">
              <a:lumMod val="40000"/>
              <a:lumOff val="60000"/>
            </a:schemeClr>
          </a:solidFill>
          <a:ln w="9525">
            <a:noFill/>
            <a:miter lim="800000"/>
            <a:headEnd/>
            <a:tailEnd/>
          </a:ln>
        </p:spPr>
        <p:txBody>
          <a:bodyPr>
            <a:spAutoFit/>
          </a:bodyPr>
          <a:lstStyle/>
          <a:p>
            <a:pPr>
              <a:defRPr/>
            </a:pPr>
            <a:r>
              <a:rPr lang="en-US" sz="4000"/>
              <a:t>GPF </a:t>
            </a:r>
          </a:p>
        </p:txBody>
      </p:sp>
    </p:spTree>
    <p:extLst>
      <p:ext uri="{BB962C8B-B14F-4D97-AF65-F5344CB8AC3E}">
        <p14:creationId xmlns:p14="http://schemas.microsoft.com/office/powerpoint/2010/main" xmlns="" val="2354781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10200"/>
          </a:xfrm>
        </p:spPr>
        <p:txBody>
          <a:bodyPr>
            <a:normAutofit/>
          </a:bodyPr>
          <a:lstStyle/>
          <a:p>
            <a:pPr marL="457200" indent="-457200">
              <a:lnSpc>
                <a:spcPct val="80000"/>
              </a:lnSpc>
              <a:buAutoNum type="arabicPeriod"/>
            </a:pPr>
            <a:endParaRPr lang="en-IN" sz="3000" dirty="0" smtClean="0">
              <a:latin typeface="Times New Roman" pitchFamily="18" charset="0"/>
              <a:cs typeface="Times New Roman" pitchFamily="18" charset="0"/>
            </a:endParaRPr>
          </a:p>
          <a:p>
            <a:pPr marL="457200" indent="-457200">
              <a:lnSpc>
                <a:spcPct val="80000"/>
              </a:lnSpc>
              <a:buAutoNum type="arabicPeriod"/>
            </a:pPr>
            <a:endParaRPr lang="en-IN" sz="3000" dirty="0" smtClean="0">
              <a:latin typeface="Times New Roman" pitchFamily="18" charset="0"/>
              <a:cs typeface="Times New Roman" pitchFamily="18" charset="0"/>
            </a:endParaRPr>
          </a:p>
          <a:p>
            <a:pPr marL="457200" indent="-457200">
              <a:lnSpc>
                <a:spcPct val="80000"/>
              </a:lnSpc>
              <a:buAutoNum type="arabicPeriod"/>
            </a:pPr>
            <a:endParaRPr lang="en-IN" sz="3000" dirty="0" smtClean="0">
              <a:latin typeface="Times New Roman" pitchFamily="18" charset="0"/>
              <a:cs typeface="Times New Roman" pitchFamily="18" charset="0"/>
            </a:endParaRPr>
          </a:p>
          <a:p>
            <a:pPr marL="457200" indent="-457200">
              <a:lnSpc>
                <a:spcPct val="80000"/>
              </a:lnSpc>
              <a:buAutoNum type="arabicPeriod"/>
            </a:pPr>
            <a:r>
              <a:rPr lang="en-IN" sz="3000" dirty="0" smtClean="0">
                <a:latin typeface="Times New Roman" pitchFamily="18" charset="0"/>
                <a:cs typeface="Times New Roman" pitchFamily="18" charset="0"/>
              </a:rPr>
              <a:t>Powers </a:t>
            </a:r>
            <a:r>
              <a:rPr lang="en-IN" sz="3000" dirty="0">
                <a:latin typeface="Times New Roman" pitchFamily="18" charset="0"/>
                <a:cs typeface="Times New Roman" pitchFamily="18" charset="0"/>
              </a:rPr>
              <a:t>of Sanction</a:t>
            </a:r>
          </a:p>
          <a:p>
            <a:pPr marL="457200" indent="-457200">
              <a:lnSpc>
                <a:spcPct val="80000"/>
              </a:lnSpc>
              <a:buAutoNum type="arabicPeriod"/>
            </a:pPr>
            <a:r>
              <a:rPr lang="en-IN" sz="3000" dirty="0">
                <a:latin typeface="Times New Roman" pitchFamily="18" charset="0"/>
                <a:cs typeface="Times New Roman" pitchFamily="18" charset="0"/>
              </a:rPr>
              <a:t>Communication and Sanction</a:t>
            </a:r>
          </a:p>
          <a:p>
            <a:pPr marL="457200" indent="-457200">
              <a:lnSpc>
                <a:spcPct val="80000"/>
              </a:lnSpc>
              <a:buAutoNum type="arabicPeriod"/>
            </a:pPr>
            <a:r>
              <a:rPr lang="en-IN" sz="3000" dirty="0">
                <a:latin typeface="Times New Roman" pitchFamily="18" charset="0"/>
                <a:cs typeface="Times New Roman" pitchFamily="18" charset="0"/>
              </a:rPr>
              <a:t>Procedure to be followed for sanction for expenditure</a:t>
            </a:r>
          </a:p>
          <a:p>
            <a:pPr marL="457200" indent="-457200">
              <a:lnSpc>
                <a:spcPct val="80000"/>
              </a:lnSpc>
              <a:buAutoNum type="arabicPeriod"/>
            </a:pPr>
            <a:r>
              <a:rPr lang="en-IN" sz="3000" dirty="0">
                <a:latin typeface="Times New Roman" pitchFamily="18" charset="0"/>
                <a:cs typeface="Times New Roman" pitchFamily="18" charset="0"/>
              </a:rPr>
              <a:t>Date of effect of sanction</a:t>
            </a:r>
          </a:p>
          <a:p>
            <a:pPr marL="457200" indent="-457200">
              <a:lnSpc>
                <a:spcPct val="80000"/>
              </a:lnSpc>
              <a:buAutoNum type="arabicPeriod"/>
            </a:pPr>
            <a:r>
              <a:rPr lang="en-IN" sz="3000" dirty="0">
                <a:latin typeface="Times New Roman" pitchFamily="18" charset="0"/>
                <a:cs typeface="Times New Roman" pitchFamily="18" charset="0"/>
              </a:rPr>
              <a:t>Retrospective sanction</a:t>
            </a:r>
          </a:p>
          <a:p>
            <a:pPr marL="457200" indent="-457200">
              <a:lnSpc>
                <a:spcPct val="80000"/>
              </a:lnSpc>
              <a:buAutoNum type="arabicPeriod"/>
            </a:pPr>
            <a:r>
              <a:rPr lang="en-IN" sz="3000" dirty="0">
                <a:latin typeface="Times New Roman" pitchFamily="18" charset="0"/>
                <a:cs typeface="Times New Roman" pitchFamily="18" charset="0"/>
              </a:rPr>
              <a:t>Post </a:t>
            </a:r>
            <a:r>
              <a:rPr lang="en-IN" sz="3000" dirty="0" smtClean="0">
                <a:latin typeface="Times New Roman" pitchFamily="18" charset="0"/>
                <a:cs typeface="Times New Roman" pitchFamily="18" charset="0"/>
              </a:rPr>
              <a:t>facto </a:t>
            </a:r>
            <a:r>
              <a:rPr lang="en-IN" sz="3000" dirty="0">
                <a:latin typeface="Times New Roman" pitchFamily="18" charset="0"/>
                <a:cs typeface="Times New Roman" pitchFamily="18" charset="0"/>
              </a:rPr>
              <a:t>sanction</a:t>
            </a:r>
          </a:p>
          <a:p>
            <a:pPr marL="457200" indent="-457200">
              <a:lnSpc>
                <a:spcPct val="80000"/>
              </a:lnSpc>
              <a:buAutoNum type="arabicPeriod"/>
            </a:pPr>
            <a:r>
              <a:rPr lang="en-IN" sz="3000" dirty="0">
                <a:latin typeface="Times New Roman" pitchFamily="18" charset="0"/>
                <a:cs typeface="Times New Roman" pitchFamily="18" charset="0"/>
              </a:rPr>
              <a:t>Lapse of sanction</a:t>
            </a:r>
          </a:p>
        </p:txBody>
      </p:sp>
    </p:spTree>
    <p:extLst>
      <p:ext uri="{BB962C8B-B14F-4D97-AF65-F5344CB8AC3E}">
        <p14:creationId xmlns:p14="http://schemas.microsoft.com/office/powerpoint/2010/main" xmlns="" val="256981837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00063" y="571500"/>
            <a:ext cx="8229600" cy="642938"/>
          </a:xfrm>
          <a:solidFill>
            <a:srgbClr val="FFFF00"/>
          </a:solidFill>
        </p:spPr>
        <p:txBody>
          <a:bodyPr>
            <a:normAutofit fontScale="90000"/>
          </a:bodyPr>
          <a:lstStyle/>
          <a:p>
            <a:pPr eaLnBrk="1" hangingPunct="1"/>
            <a:r>
              <a:rPr lang="en-US" sz="3200" b="1" u="sng" smtClean="0"/>
              <a:t>Subscription to the Fund </a:t>
            </a:r>
            <a:r>
              <a:rPr lang="en-US" sz="3200" b="1" smtClean="0"/>
              <a:t>– (Rule 10, 11 &amp; 12)</a:t>
            </a:r>
            <a:endParaRPr lang="en-IN" sz="3200" b="1" smtClean="0"/>
          </a:p>
        </p:txBody>
      </p:sp>
      <p:sp>
        <p:nvSpPr>
          <p:cNvPr id="9219" name="Content Placeholder 2"/>
          <p:cNvSpPr>
            <a:spLocks noGrp="1"/>
          </p:cNvSpPr>
          <p:nvPr>
            <p:ph idx="1"/>
          </p:nvPr>
        </p:nvSpPr>
        <p:spPr>
          <a:xfrm>
            <a:off x="1357313" y="1571625"/>
            <a:ext cx="7643812" cy="4929188"/>
          </a:xfrm>
          <a:solidFill>
            <a:schemeClr val="accent1">
              <a:lumMod val="40000"/>
              <a:lumOff val="60000"/>
            </a:schemeClr>
          </a:solidFill>
        </p:spPr>
        <p:txBody>
          <a:bodyPr>
            <a:normAutofit fontScale="92500" lnSpcReduction="10000"/>
          </a:bodyPr>
          <a:lstStyle/>
          <a:p>
            <a:pPr marL="365760" indent="-256032" eaLnBrk="1" fontAlgn="auto" hangingPunct="1">
              <a:spcAft>
                <a:spcPts val="0"/>
              </a:spcAft>
              <a:buClr>
                <a:schemeClr val="accent3"/>
              </a:buClr>
              <a:buFont typeface="Wingdings 3"/>
              <a:buChar char=""/>
              <a:defRPr/>
            </a:pPr>
            <a:r>
              <a:rPr lang="en-US" sz="2800" dirty="0" smtClean="0"/>
              <a:t>Monthly subscription.</a:t>
            </a:r>
          </a:p>
          <a:p>
            <a:pPr marL="365760" indent="-256032" eaLnBrk="1" fontAlgn="auto" hangingPunct="1">
              <a:spcAft>
                <a:spcPts val="0"/>
              </a:spcAft>
              <a:buClr>
                <a:schemeClr val="accent3"/>
              </a:buClr>
              <a:buFont typeface="Wingdings 3"/>
              <a:buChar char=""/>
              <a:defRPr/>
            </a:pPr>
            <a:endParaRPr lang="en-US" sz="2800" dirty="0" smtClean="0"/>
          </a:p>
          <a:p>
            <a:pPr marL="365760" indent="-256032" eaLnBrk="1" fontAlgn="auto" hangingPunct="1">
              <a:spcAft>
                <a:spcPts val="0"/>
              </a:spcAft>
              <a:buClr>
                <a:schemeClr val="accent3"/>
              </a:buClr>
              <a:buFont typeface="Wingdings 3"/>
              <a:buChar char=""/>
              <a:defRPr/>
            </a:pPr>
            <a:r>
              <a:rPr lang="en-US" sz="2800" dirty="0" smtClean="0"/>
              <a:t>No subscription during the period of suspension or leave carrying leave salary of &lt; 50%.</a:t>
            </a:r>
          </a:p>
          <a:p>
            <a:pPr marL="365760" indent="-256032" eaLnBrk="1" fontAlgn="auto" hangingPunct="1">
              <a:spcAft>
                <a:spcPts val="0"/>
              </a:spcAft>
              <a:buClr>
                <a:schemeClr val="accent3"/>
              </a:buClr>
              <a:buFont typeface="Wingdings 3"/>
              <a:buChar char=""/>
              <a:defRPr/>
            </a:pPr>
            <a:endParaRPr lang="en-US" sz="2800" dirty="0" smtClean="0"/>
          </a:p>
          <a:p>
            <a:pPr marL="365760" indent="-256032" eaLnBrk="1" fontAlgn="auto" hangingPunct="1">
              <a:spcAft>
                <a:spcPts val="0"/>
              </a:spcAft>
              <a:buClr>
                <a:schemeClr val="accent3"/>
              </a:buClr>
              <a:buFont typeface="Wingdings 3"/>
              <a:buChar char=""/>
              <a:defRPr/>
            </a:pPr>
            <a:r>
              <a:rPr lang="en-US" sz="2800" dirty="0" smtClean="0"/>
              <a:t>In case of leave ,subscriber shall intimate  not to subscribe during leave.</a:t>
            </a:r>
          </a:p>
          <a:p>
            <a:pPr marL="365760" indent="-256032" eaLnBrk="1" fontAlgn="auto" hangingPunct="1">
              <a:spcAft>
                <a:spcPts val="0"/>
              </a:spcAft>
              <a:buClr>
                <a:schemeClr val="accent3"/>
              </a:buClr>
              <a:buFont typeface="Wingdings 3"/>
              <a:buChar char=""/>
              <a:defRPr/>
            </a:pPr>
            <a:endParaRPr lang="en-US" sz="2800" dirty="0" smtClean="0"/>
          </a:p>
          <a:p>
            <a:pPr marL="365760" indent="-256032" eaLnBrk="1" fontAlgn="auto" hangingPunct="1">
              <a:spcAft>
                <a:spcPts val="0"/>
              </a:spcAft>
              <a:buClr>
                <a:schemeClr val="accent3"/>
              </a:buClr>
              <a:buFont typeface="Wingdings 3"/>
              <a:buChar char=""/>
              <a:defRPr/>
            </a:pPr>
            <a:r>
              <a:rPr lang="en-US" sz="2800" dirty="0" smtClean="0"/>
              <a:t>No subscription during the </a:t>
            </a:r>
            <a:r>
              <a:rPr lang="en-US" sz="2800" dirty="0" smtClean="0">
                <a:solidFill>
                  <a:srgbClr val="FF0000"/>
                </a:solidFill>
              </a:rPr>
              <a:t>last 4 months </a:t>
            </a:r>
            <a:r>
              <a:rPr lang="en-US" sz="2800" dirty="0" smtClean="0"/>
              <a:t>of service.</a:t>
            </a:r>
          </a:p>
          <a:p>
            <a:pPr marL="365760" indent="-256032" eaLnBrk="1" fontAlgn="auto" hangingPunct="1">
              <a:spcAft>
                <a:spcPts val="0"/>
              </a:spcAft>
              <a:buClr>
                <a:schemeClr val="accent3"/>
              </a:buClr>
              <a:buFont typeface="Arial" charset="0"/>
              <a:buNone/>
              <a:defRPr/>
            </a:pPr>
            <a:r>
              <a:rPr lang="en-US" sz="2800" dirty="0" smtClean="0"/>
              <a:t>						</a:t>
            </a:r>
            <a:r>
              <a:rPr lang="en-US" sz="2000" dirty="0" smtClean="0">
                <a:solidFill>
                  <a:srgbClr val="FF0000"/>
                </a:solidFill>
              </a:rPr>
              <a:t>(</a:t>
            </a:r>
            <a:r>
              <a:rPr lang="en-US" sz="2000" b="1" dirty="0" smtClean="0">
                <a:solidFill>
                  <a:srgbClr val="FF0000"/>
                </a:solidFill>
              </a:rPr>
              <a:t>RULE- 10</a:t>
            </a:r>
            <a:r>
              <a:rPr lang="en-US" sz="2000" dirty="0" smtClean="0">
                <a:solidFill>
                  <a:srgbClr val="FF0000"/>
                </a:solidFill>
              </a:rPr>
              <a:t>)</a:t>
            </a:r>
          </a:p>
        </p:txBody>
      </p:sp>
      <p:pic>
        <p:nvPicPr>
          <p:cNvPr id="15364" name="Picture 3" descr="http://img.etimg.com/thumb/msid-56893288,width-165,height-123/wealth/personal-finance-news/let-workers-decide-on-provident-fund-economic-survey.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928813"/>
            <a:ext cx="142875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0" y="1357313"/>
            <a:ext cx="1428750" cy="708025"/>
          </a:xfrm>
          <a:prstGeom prst="rect">
            <a:avLst/>
          </a:prstGeom>
          <a:solidFill>
            <a:schemeClr val="accent5">
              <a:lumMod val="60000"/>
              <a:lumOff val="40000"/>
            </a:schemeClr>
          </a:solidFill>
          <a:ln w="9525">
            <a:noFill/>
            <a:miter lim="800000"/>
            <a:headEnd/>
            <a:tailEnd/>
          </a:ln>
        </p:spPr>
        <p:txBody>
          <a:bodyPr>
            <a:spAutoFit/>
          </a:bodyPr>
          <a:lstStyle/>
          <a:p>
            <a:pPr>
              <a:defRPr/>
            </a:pPr>
            <a:r>
              <a:rPr lang="en-US" sz="4000" dirty="0"/>
              <a:t>GPF </a:t>
            </a:r>
          </a:p>
        </p:txBody>
      </p:sp>
    </p:spTree>
    <p:extLst>
      <p:ext uri="{BB962C8B-B14F-4D97-AF65-F5344CB8AC3E}">
        <p14:creationId xmlns:p14="http://schemas.microsoft.com/office/powerpoint/2010/main" xmlns="" val="396225898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868362"/>
          </a:xfrm>
        </p:spPr>
        <p:txBody>
          <a:bodyPr/>
          <a:lstStyle/>
          <a:p>
            <a:pPr eaLnBrk="1" hangingPunct="1"/>
            <a:r>
              <a:rPr lang="en-US" smtClean="0"/>
              <a:t>Contd:</a:t>
            </a:r>
            <a:endParaRPr lang="en-IN" smtClean="0"/>
          </a:p>
        </p:txBody>
      </p:sp>
      <p:sp>
        <p:nvSpPr>
          <p:cNvPr id="16387" name="Content Placeholder 2"/>
          <p:cNvSpPr>
            <a:spLocks noGrp="1"/>
          </p:cNvSpPr>
          <p:nvPr>
            <p:ph idx="1"/>
          </p:nvPr>
        </p:nvSpPr>
        <p:spPr>
          <a:xfrm>
            <a:off x="1500188" y="1071563"/>
            <a:ext cx="7500937" cy="5572125"/>
          </a:xfrm>
          <a:solidFill>
            <a:schemeClr val="accent4">
              <a:lumMod val="40000"/>
              <a:lumOff val="60000"/>
            </a:schemeClr>
          </a:solidFill>
        </p:spPr>
        <p:txBody>
          <a:bodyPr>
            <a:normAutofit lnSpcReduction="10000"/>
          </a:bodyPr>
          <a:lstStyle/>
          <a:p>
            <a:pPr marL="365125" indent="-255588" eaLnBrk="1" hangingPunct="1">
              <a:buFont typeface="Wingdings 3" pitchFamily="18" charset="2"/>
              <a:buChar char=""/>
              <a:defRPr/>
            </a:pPr>
            <a:r>
              <a:rPr lang="en-US" dirty="0" smtClean="0"/>
              <a:t>Shall be fixed by subscriber.</a:t>
            </a:r>
          </a:p>
          <a:p>
            <a:pPr marL="365125" indent="-255588" eaLnBrk="1" hangingPunct="1">
              <a:buFont typeface="Wingdings 3" pitchFamily="18" charset="2"/>
              <a:buChar char=""/>
              <a:defRPr/>
            </a:pPr>
            <a:endParaRPr lang="en-US" dirty="0" smtClean="0"/>
          </a:p>
          <a:p>
            <a:pPr marL="365125" indent="-255588" eaLnBrk="1" hangingPunct="1">
              <a:buFont typeface="Wingdings 3" pitchFamily="18" charset="2"/>
              <a:buChar char=""/>
              <a:defRPr/>
            </a:pPr>
            <a:r>
              <a:rPr lang="en-US" dirty="0" smtClean="0"/>
              <a:t>Amount of subscription – minimum </a:t>
            </a:r>
            <a:r>
              <a:rPr lang="en-US" dirty="0" smtClean="0">
                <a:solidFill>
                  <a:srgbClr val="FF0000"/>
                </a:solidFill>
              </a:rPr>
              <a:t>10%</a:t>
            </a:r>
            <a:r>
              <a:rPr lang="en-US" dirty="0" smtClean="0"/>
              <a:t> of </a:t>
            </a:r>
            <a:r>
              <a:rPr lang="en-US" b="1" dirty="0" smtClean="0"/>
              <a:t>emoluments</a:t>
            </a:r>
            <a:r>
              <a:rPr lang="en-US" dirty="0" smtClean="0"/>
              <a:t> and maximum 100% of emoluments.</a:t>
            </a:r>
          </a:p>
          <a:p>
            <a:pPr marL="365125" indent="-255588" eaLnBrk="1" hangingPunct="1">
              <a:buFont typeface="Arial" charset="0"/>
              <a:buNone/>
              <a:defRPr/>
            </a:pPr>
            <a:r>
              <a:rPr lang="en-US" dirty="0" smtClean="0"/>
              <a:t>                                                                     </a:t>
            </a:r>
            <a:r>
              <a:rPr lang="en-US" sz="2000" dirty="0" smtClean="0">
                <a:solidFill>
                  <a:srgbClr val="FF0000"/>
                </a:solidFill>
              </a:rPr>
              <a:t>(RULE-11)</a:t>
            </a:r>
          </a:p>
          <a:p>
            <a:pPr marL="365125" indent="-255588" eaLnBrk="1" hangingPunct="1">
              <a:buFont typeface="Wingdings 3" pitchFamily="18" charset="2"/>
              <a:buChar char=""/>
              <a:defRPr/>
            </a:pPr>
            <a:r>
              <a:rPr lang="en-US" dirty="0" smtClean="0"/>
              <a:t>A subscriber can reduce the amount </a:t>
            </a:r>
            <a:r>
              <a:rPr lang="en-US" dirty="0" smtClean="0">
                <a:solidFill>
                  <a:srgbClr val="FF0000"/>
                </a:solidFill>
              </a:rPr>
              <a:t>once</a:t>
            </a:r>
            <a:r>
              <a:rPr lang="en-US" dirty="0" smtClean="0"/>
              <a:t> and step up twice in a year.                            </a:t>
            </a:r>
            <a:r>
              <a:rPr lang="en-US" sz="2000" dirty="0" smtClean="0">
                <a:solidFill>
                  <a:srgbClr val="FF0000"/>
                </a:solidFill>
              </a:rPr>
              <a:t>(RULE-11- (4)</a:t>
            </a:r>
          </a:p>
          <a:p>
            <a:pPr marL="365125" indent="-255588" eaLnBrk="1" hangingPunct="1">
              <a:buFont typeface="Wingdings 3" pitchFamily="18" charset="2"/>
              <a:buChar char=""/>
              <a:defRPr/>
            </a:pPr>
            <a:endParaRPr lang="en-US" sz="2000" dirty="0" smtClean="0"/>
          </a:p>
          <a:p>
            <a:pPr marL="365125" indent="-255588" eaLnBrk="1" hangingPunct="1">
              <a:buFont typeface="Wingdings 3" pitchFamily="18" charset="2"/>
              <a:buChar char=""/>
              <a:defRPr/>
            </a:pPr>
            <a:r>
              <a:rPr lang="en-US" dirty="0" smtClean="0"/>
              <a:t>Subscriber transferred to Foreign Service remain subject to rules.				 </a:t>
            </a:r>
            <a:r>
              <a:rPr lang="en-US" sz="2000" dirty="0" smtClean="0">
                <a:solidFill>
                  <a:srgbClr val="FF0000"/>
                </a:solidFill>
              </a:rPr>
              <a:t>(RULE-12)</a:t>
            </a:r>
            <a:endParaRPr lang="en-US" dirty="0" smtClean="0">
              <a:solidFill>
                <a:srgbClr val="FF0000"/>
              </a:solidFill>
            </a:endParaRPr>
          </a:p>
          <a:p>
            <a:pPr marL="365125" indent="-255588" eaLnBrk="1" hangingPunct="1">
              <a:buFont typeface="Arial" charset="0"/>
              <a:buNone/>
              <a:defRPr/>
            </a:pPr>
            <a:r>
              <a:rPr lang="en-US" dirty="0" smtClean="0"/>
              <a:t>                                 </a:t>
            </a:r>
          </a:p>
          <a:p>
            <a:pPr marL="365125" indent="-255588" eaLnBrk="1" hangingPunct="1">
              <a:buFont typeface="Arial" charset="0"/>
              <a:buNone/>
              <a:defRPr/>
            </a:pPr>
            <a:endParaRPr lang="en-IN" dirty="0" smtClean="0"/>
          </a:p>
        </p:txBody>
      </p:sp>
      <p:pic>
        <p:nvPicPr>
          <p:cNvPr id="16388" name="Picture 3" descr="Existing rules do not give any time limit or sanction and payment of withdrawal amou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785938"/>
            <a:ext cx="1571625" cy="471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0" y="1143000"/>
            <a:ext cx="1571625" cy="708025"/>
          </a:xfrm>
          <a:prstGeom prst="rect">
            <a:avLst/>
          </a:prstGeom>
          <a:solidFill>
            <a:schemeClr val="accent1">
              <a:lumMod val="40000"/>
              <a:lumOff val="60000"/>
            </a:schemeClr>
          </a:solidFill>
          <a:ln w="9525">
            <a:noFill/>
            <a:miter lim="800000"/>
            <a:headEnd/>
            <a:tailEnd/>
          </a:ln>
        </p:spPr>
        <p:txBody>
          <a:bodyPr>
            <a:spAutoFit/>
          </a:bodyPr>
          <a:lstStyle/>
          <a:p>
            <a:pPr>
              <a:defRPr/>
            </a:pPr>
            <a:r>
              <a:rPr lang="en-US" sz="4000"/>
              <a:t>GPF </a:t>
            </a:r>
          </a:p>
        </p:txBody>
      </p:sp>
    </p:spTree>
    <p:extLst>
      <p:ext uri="{BB962C8B-B14F-4D97-AF65-F5344CB8AC3E}">
        <p14:creationId xmlns:p14="http://schemas.microsoft.com/office/powerpoint/2010/main" xmlns="" val="297213744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57250" y="357188"/>
            <a:ext cx="5572125" cy="571500"/>
          </a:xfrm>
          <a:solidFill>
            <a:srgbClr val="FFFF00"/>
          </a:solidFill>
        </p:spPr>
        <p:txBody>
          <a:bodyPr>
            <a:normAutofit fontScale="90000"/>
          </a:bodyPr>
          <a:lstStyle/>
          <a:p>
            <a:pPr eaLnBrk="1" hangingPunct="1"/>
            <a:r>
              <a:rPr lang="en-US" sz="3200" b="1" u="sng" smtClean="0"/>
              <a:t>Interest</a:t>
            </a:r>
            <a:r>
              <a:rPr lang="en-US" sz="3200" b="1" smtClean="0"/>
              <a:t> – (Rule 14)</a:t>
            </a:r>
            <a:endParaRPr lang="en-IN" sz="3200" b="1" smtClean="0"/>
          </a:p>
        </p:txBody>
      </p:sp>
      <p:sp>
        <p:nvSpPr>
          <p:cNvPr id="17411" name="Content Placeholder 2"/>
          <p:cNvSpPr>
            <a:spLocks noGrp="1"/>
          </p:cNvSpPr>
          <p:nvPr>
            <p:ph idx="1"/>
          </p:nvPr>
        </p:nvSpPr>
        <p:spPr>
          <a:xfrm>
            <a:off x="1714500" y="928688"/>
            <a:ext cx="7429500" cy="5929312"/>
          </a:xfrm>
          <a:solidFill>
            <a:schemeClr val="accent5">
              <a:lumMod val="40000"/>
              <a:lumOff val="60000"/>
            </a:schemeClr>
          </a:solidFill>
        </p:spPr>
        <p:txBody>
          <a:bodyPr>
            <a:normAutofit fontScale="92500" lnSpcReduction="10000"/>
          </a:bodyPr>
          <a:lstStyle/>
          <a:p>
            <a:pPr eaLnBrk="1" hangingPunct="1">
              <a:defRPr/>
            </a:pPr>
            <a:r>
              <a:rPr lang="en-US" dirty="0" smtClean="0"/>
              <a:t>Government to pay the interest.</a:t>
            </a:r>
          </a:p>
          <a:p>
            <a:pPr eaLnBrk="1" hangingPunct="1">
              <a:defRPr/>
            </a:pPr>
            <a:r>
              <a:rPr lang="en-US" dirty="0" smtClean="0"/>
              <a:t>Interest rate to be determined by the Government for each year.</a:t>
            </a:r>
          </a:p>
          <a:p>
            <a:pPr eaLnBrk="1" hangingPunct="1">
              <a:defRPr/>
            </a:pPr>
            <a:endParaRPr lang="en-US" dirty="0" smtClean="0"/>
          </a:p>
          <a:p>
            <a:pPr eaLnBrk="1" hangingPunct="1">
              <a:defRPr/>
            </a:pPr>
            <a:r>
              <a:rPr lang="en-US" dirty="0" smtClean="0"/>
              <a:t>Simple monthly interest compounded annually.</a:t>
            </a:r>
          </a:p>
          <a:p>
            <a:pPr eaLnBrk="1" hangingPunct="1">
              <a:defRPr/>
            </a:pPr>
            <a:endParaRPr lang="en-US" dirty="0" smtClean="0"/>
          </a:p>
          <a:p>
            <a:pPr eaLnBrk="1" hangingPunct="1">
              <a:defRPr/>
            </a:pPr>
            <a:r>
              <a:rPr lang="en-US" dirty="0" smtClean="0"/>
              <a:t>If the subscriber does not want interest, then he may inform the Accounts Officer.</a:t>
            </a:r>
          </a:p>
          <a:p>
            <a:pPr eaLnBrk="1" hangingPunct="1">
              <a:defRPr/>
            </a:pPr>
            <a:endParaRPr lang="en-US" dirty="0" smtClean="0"/>
          </a:p>
          <a:p>
            <a:pPr eaLnBrk="1" hangingPunct="1">
              <a:defRPr/>
            </a:pPr>
            <a:r>
              <a:rPr lang="en-US" dirty="0" smtClean="0"/>
              <a:t>If subsequently asks for interest it shall be credited </a:t>
            </a:r>
            <a:r>
              <a:rPr lang="en-US" dirty="0" err="1" smtClean="0"/>
              <a:t>w.e.f</a:t>
            </a:r>
            <a:r>
              <a:rPr lang="en-US" dirty="0" smtClean="0"/>
              <a:t>. the first day of the year in which he asks for it.								</a:t>
            </a:r>
            <a:r>
              <a:rPr lang="en-US" b="1" dirty="0" smtClean="0">
                <a:solidFill>
                  <a:srgbClr val="FF0000"/>
                </a:solidFill>
              </a:rPr>
              <a:t> </a:t>
            </a:r>
            <a:r>
              <a:rPr lang="en-US" sz="2000" b="1" dirty="0" smtClean="0">
                <a:solidFill>
                  <a:srgbClr val="FF0000"/>
                </a:solidFill>
              </a:rPr>
              <a:t>(RULE-14(5))</a:t>
            </a:r>
            <a:endParaRPr lang="en-US" sz="2000" dirty="0" smtClean="0"/>
          </a:p>
          <a:p>
            <a:pPr eaLnBrk="1" hangingPunct="1">
              <a:buFont typeface="Arial" charset="0"/>
              <a:buNone/>
              <a:defRPr/>
            </a:pPr>
            <a:r>
              <a:rPr lang="en-US" dirty="0" smtClean="0"/>
              <a:t>                                                                        </a:t>
            </a:r>
            <a:endParaRPr lang="en-IN" sz="2000" b="1" dirty="0" smtClean="0">
              <a:solidFill>
                <a:srgbClr val="FF0000"/>
              </a:solidFill>
            </a:endParaRPr>
          </a:p>
        </p:txBody>
      </p:sp>
      <p:pic>
        <p:nvPicPr>
          <p:cNvPr id="17412" name="Picture 3" descr="https://tse2.mm.bing.net/th?id=OIP.varEhv7z0R9iKflas3RBmgEsDI&amp;pid=15.1&amp;P=0&amp;w=267&amp;h=17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750"/>
            <a:ext cx="1714500"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0" y="928688"/>
            <a:ext cx="1785938" cy="708025"/>
          </a:xfrm>
          <a:prstGeom prst="rect">
            <a:avLst/>
          </a:prstGeom>
          <a:solidFill>
            <a:schemeClr val="accent1">
              <a:lumMod val="40000"/>
              <a:lumOff val="60000"/>
            </a:schemeClr>
          </a:solidFill>
          <a:ln w="9525">
            <a:noFill/>
            <a:miter lim="800000"/>
            <a:headEnd/>
            <a:tailEnd/>
          </a:ln>
        </p:spPr>
        <p:txBody>
          <a:bodyPr>
            <a:spAutoFit/>
          </a:bodyPr>
          <a:lstStyle/>
          <a:p>
            <a:pPr>
              <a:defRPr/>
            </a:pPr>
            <a:r>
              <a:rPr lang="en-US" sz="4000"/>
              <a:t>GPF </a:t>
            </a:r>
          </a:p>
        </p:txBody>
      </p:sp>
    </p:spTree>
    <p:extLst>
      <p:ext uri="{BB962C8B-B14F-4D97-AF65-F5344CB8AC3E}">
        <p14:creationId xmlns:p14="http://schemas.microsoft.com/office/powerpoint/2010/main" xmlns="" val="336041775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28625" y="285750"/>
            <a:ext cx="8229600" cy="714375"/>
          </a:xfrm>
          <a:solidFill>
            <a:srgbClr val="FFFF00"/>
          </a:solidFill>
        </p:spPr>
        <p:txBody>
          <a:bodyPr/>
          <a:lstStyle/>
          <a:p>
            <a:pPr eaLnBrk="1" hangingPunct="1"/>
            <a:r>
              <a:rPr lang="en-US" sz="3600" b="1" u="sng" smtClean="0"/>
              <a:t>Advances from the Fund </a:t>
            </a:r>
            <a:r>
              <a:rPr lang="en-US" sz="3600" b="1" smtClean="0"/>
              <a:t>– Rule 15</a:t>
            </a:r>
            <a:endParaRPr lang="en-IN" sz="3600" b="1" smtClean="0"/>
          </a:p>
        </p:txBody>
      </p:sp>
      <p:sp>
        <p:nvSpPr>
          <p:cNvPr id="20482" name="Content Placeholder 2"/>
          <p:cNvSpPr>
            <a:spLocks noGrp="1"/>
          </p:cNvSpPr>
          <p:nvPr>
            <p:ph idx="1"/>
          </p:nvPr>
        </p:nvSpPr>
        <p:spPr>
          <a:xfrm>
            <a:off x="1071563" y="1143000"/>
            <a:ext cx="7929562" cy="5500688"/>
          </a:xfrm>
          <a:solidFill>
            <a:schemeClr val="accent5">
              <a:lumMod val="40000"/>
              <a:lumOff val="60000"/>
            </a:schemeClr>
          </a:solidFill>
        </p:spPr>
        <p:txBody>
          <a:bodyPr>
            <a:normAutofit lnSpcReduction="10000"/>
          </a:bodyPr>
          <a:lstStyle/>
          <a:p>
            <a:pPr marL="274320" indent="-274320" eaLnBrk="1" fontAlgn="auto" hangingPunct="1">
              <a:spcAft>
                <a:spcPts val="0"/>
              </a:spcAft>
              <a:buClr>
                <a:schemeClr val="accent3"/>
              </a:buClr>
              <a:buFont typeface="Wingdings 2"/>
              <a:buChar char=""/>
              <a:defRPr/>
            </a:pPr>
            <a:r>
              <a:rPr lang="en-US" sz="2800" dirty="0" smtClean="0"/>
              <a:t>Subscriber can take Temporary advance from the fund.</a:t>
            </a:r>
          </a:p>
          <a:p>
            <a:pPr marL="274320" indent="-274320" eaLnBrk="1" fontAlgn="auto" hangingPunct="1">
              <a:spcAft>
                <a:spcPts val="0"/>
              </a:spcAft>
              <a:buClr>
                <a:schemeClr val="accent3"/>
              </a:buClr>
              <a:buFont typeface="Wingdings 2"/>
              <a:buChar char=""/>
              <a:defRPr/>
            </a:pPr>
            <a:r>
              <a:rPr lang="en-US" sz="2800" dirty="0" smtClean="0"/>
              <a:t>Application is to made in Form No.233 of Schedule L. III.</a:t>
            </a:r>
          </a:p>
          <a:p>
            <a:pPr marL="274320" indent="-274320" eaLnBrk="1" fontAlgn="auto" hangingPunct="1">
              <a:spcAft>
                <a:spcPts val="0"/>
              </a:spcAft>
              <a:buClr>
                <a:schemeClr val="accent3"/>
              </a:buClr>
              <a:buFont typeface="Wingdings 2"/>
              <a:buChar char=""/>
              <a:defRPr/>
            </a:pPr>
            <a:r>
              <a:rPr lang="en-US" sz="2800" dirty="0" smtClean="0"/>
              <a:t>The subscriber must satisfy the sanctioning authority who in turn must record in writing the reasons for granting such advance.</a:t>
            </a:r>
          </a:p>
          <a:p>
            <a:pPr marL="274320" indent="-274320" eaLnBrk="1" fontAlgn="auto" hangingPunct="1">
              <a:spcAft>
                <a:spcPts val="0"/>
              </a:spcAft>
              <a:buClr>
                <a:schemeClr val="accent3"/>
              </a:buClr>
              <a:buFont typeface="Wingdings 2"/>
              <a:buChar char=""/>
              <a:defRPr/>
            </a:pPr>
            <a:r>
              <a:rPr lang="en-US" sz="2800" dirty="0" smtClean="0"/>
              <a:t>Advance is permissible twice in a year and once in 6 months.</a:t>
            </a:r>
          </a:p>
          <a:p>
            <a:pPr marL="274320" indent="-274320" eaLnBrk="1" fontAlgn="auto" hangingPunct="1">
              <a:spcAft>
                <a:spcPts val="0"/>
              </a:spcAft>
              <a:buClr>
                <a:schemeClr val="accent3"/>
              </a:buClr>
              <a:buFont typeface="Wingdings 2"/>
              <a:buChar char=""/>
              <a:defRPr/>
            </a:pPr>
            <a:r>
              <a:rPr lang="en-US" sz="2800" dirty="0" smtClean="0"/>
              <a:t>No advance during </a:t>
            </a:r>
            <a:r>
              <a:rPr lang="en-US" sz="2800" dirty="0" smtClean="0">
                <a:solidFill>
                  <a:srgbClr val="FF0000"/>
                </a:solidFill>
              </a:rPr>
              <a:t>last 4 months </a:t>
            </a:r>
            <a:r>
              <a:rPr lang="en-US" sz="2800" dirty="0" smtClean="0"/>
              <a:t>of service.</a:t>
            </a:r>
          </a:p>
          <a:p>
            <a:pPr marL="274320" indent="-274320" eaLnBrk="1" fontAlgn="auto" hangingPunct="1">
              <a:spcAft>
                <a:spcPts val="0"/>
              </a:spcAft>
              <a:buClr>
                <a:schemeClr val="accent3"/>
              </a:buClr>
              <a:buFont typeface="Wingdings 2"/>
              <a:buChar char=""/>
              <a:defRPr/>
            </a:pPr>
            <a:r>
              <a:rPr lang="en-US" sz="2800" dirty="0" smtClean="0"/>
              <a:t>Sanctioning authority must pay due regard to the amount in credit of the subscriber’s fund.</a:t>
            </a:r>
          </a:p>
          <a:p>
            <a:pPr marL="274320" indent="-274320" eaLnBrk="1" fontAlgn="auto" hangingPunct="1">
              <a:spcAft>
                <a:spcPts val="0"/>
              </a:spcAft>
              <a:buClr>
                <a:schemeClr val="accent3"/>
              </a:buClr>
              <a:buFont typeface="Wingdings 2"/>
              <a:buChar char=""/>
              <a:defRPr/>
            </a:pPr>
            <a:endParaRPr lang="en-IN" dirty="0" smtClean="0"/>
          </a:p>
        </p:txBody>
      </p:sp>
      <p:sp>
        <p:nvSpPr>
          <p:cNvPr id="4" name="Rectangle 3"/>
          <p:cNvSpPr>
            <a:spLocks noChangeArrowheads="1"/>
          </p:cNvSpPr>
          <p:nvPr/>
        </p:nvSpPr>
        <p:spPr bwMode="auto">
          <a:xfrm>
            <a:off x="0" y="1428750"/>
            <a:ext cx="1071563" cy="4524375"/>
          </a:xfrm>
          <a:prstGeom prst="rect">
            <a:avLst/>
          </a:prstGeom>
          <a:solidFill>
            <a:schemeClr val="accent1">
              <a:lumMod val="40000"/>
              <a:lumOff val="60000"/>
            </a:schemeClr>
          </a:solidFill>
          <a:ln w="9525">
            <a:noFill/>
            <a:miter lim="800000"/>
            <a:headEnd/>
            <a:tailEnd/>
          </a:ln>
        </p:spPr>
        <p:txBody>
          <a:bodyPr>
            <a:spAutoFit/>
          </a:bodyPr>
          <a:lstStyle/>
          <a:p>
            <a:pPr>
              <a:defRPr/>
            </a:pPr>
            <a:r>
              <a:rPr lang="en-US" sz="9600"/>
              <a:t>GPF </a:t>
            </a:r>
          </a:p>
        </p:txBody>
      </p:sp>
    </p:spTree>
    <p:extLst>
      <p:ext uri="{BB962C8B-B14F-4D97-AF65-F5344CB8AC3E}">
        <p14:creationId xmlns:p14="http://schemas.microsoft.com/office/powerpoint/2010/main" xmlns="" val="114320219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5750" y="928688"/>
            <a:ext cx="8501063" cy="1071562"/>
          </a:xfrm>
          <a:solidFill>
            <a:srgbClr val="FFFF00"/>
          </a:solidFill>
        </p:spPr>
        <p:txBody>
          <a:bodyPr>
            <a:normAutofit fontScale="90000"/>
          </a:bodyPr>
          <a:lstStyle/>
          <a:p>
            <a:pPr eaLnBrk="1" hangingPunct="1"/>
            <a:r>
              <a:rPr lang="en-US" sz="3600" b="1" smtClean="0"/>
              <a:t>Reasons to grant advance from GPF  	- </a:t>
            </a:r>
            <a:r>
              <a:rPr lang="en-US" sz="3000" b="1" smtClean="0"/>
              <a:t/>
            </a:r>
            <a:br>
              <a:rPr lang="en-US" sz="3000" b="1" smtClean="0"/>
            </a:br>
            <a:r>
              <a:rPr lang="en-US" sz="3000" b="1" smtClean="0"/>
              <a:t>(Appendix-B) </a:t>
            </a:r>
            <a:endParaRPr lang="en-IN" sz="3000" b="1" smtClean="0"/>
          </a:p>
        </p:txBody>
      </p:sp>
      <p:sp>
        <p:nvSpPr>
          <p:cNvPr id="21506" name="Content Placeholder 3"/>
          <p:cNvSpPr>
            <a:spLocks noGrp="1"/>
          </p:cNvSpPr>
          <p:nvPr>
            <p:ph idx="1"/>
          </p:nvPr>
        </p:nvSpPr>
        <p:spPr>
          <a:xfrm>
            <a:off x="1214438" y="2000250"/>
            <a:ext cx="7715250" cy="4572000"/>
          </a:xfrm>
          <a:solidFill>
            <a:schemeClr val="accent1">
              <a:lumMod val="40000"/>
              <a:lumOff val="60000"/>
            </a:schemeClr>
          </a:solidFill>
        </p:spPr>
        <p:txBody>
          <a:bodyPr>
            <a:normAutofit/>
          </a:bodyPr>
          <a:lstStyle/>
          <a:p>
            <a:pPr marL="274320" indent="-274320" eaLnBrk="1" fontAlgn="auto" hangingPunct="1">
              <a:spcAft>
                <a:spcPts val="0"/>
              </a:spcAft>
              <a:buClr>
                <a:schemeClr val="accent3"/>
              </a:buClr>
              <a:buFont typeface="Wingdings 2"/>
              <a:buChar char=""/>
              <a:defRPr/>
            </a:pPr>
            <a:r>
              <a:rPr lang="en-US" sz="2800" dirty="0" smtClean="0"/>
              <a:t>To pay for prolonged illness of self or dependent.</a:t>
            </a:r>
          </a:p>
          <a:p>
            <a:pPr marL="274320" indent="-274320" eaLnBrk="1" fontAlgn="auto" hangingPunct="1">
              <a:spcAft>
                <a:spcPts val="0"/>
              </a:spcAft>
              <a:buClr>
                <a:schemeClr val="accent3"/>
              </a:buClr>
              <a:buFont typeface="Wingdings 2"/>
              <a:buChar char=""/>
              <a:defRPr/>
            </a:pPr>
            <a:r>
              <a:rPr lang="en-US" sz="2800" dirty="0" smtClean="0"/>
              <a:t>To pay for overseas passage for health or education.</a:t>
            </a:r>
          </a:p>
          <a:p>
            <a:pPr marL="274320" indent="-274320" eaLnBrk="1" fontAlgn="auto" hangingPunct="1">
              <a:spcAft>
                <a:spcPts val="0"/>
              </a:spcAft>
              <a:buClr>
                <a:schemeClr val="accent3"/>
              </a:buClr>
              <a:buFont typeface="Wingdings 2"/>
              <a:buChar char=""/>
              <a:defRPr/>
            </a:pPr>
            <a:r>
              <a:rPr lang="en-US" sz="2800" dirty="0" smtClean="0"/>
              <a:t>Obligatory expenses such as marriage or other ceremonies, funeral rituals.</a:t>
            </a:r>
          </a:p>
          <a:p>
            <a:pPr marL="274320" indent="-274320" eaLnBrk="1" fontAlgn="auto" hangingPunct="1">
              <a:spcAft>
                <a:spcPts val="0"/>
              </a:spcAft>
              <a:buClr>
                <a:schemeClr val="accent3"/>
              </a:buClr>
              <a:buFont typeface="Wingdings 2"/>
              <a:buChar char=""/>
              <a:defRPr/>
            </a:pPr>
            <a:r>
              <a:rPr lang="en-US" sz="2800" dirty="0" smtClean="0"/>
              <a:t>To meet legal expenses subject to certain conditions.</a:t>
            </a:r>
          </a:p>
          <a:p>
            <a:pPr marL="274320" indent="-274320" eaLnBrk="1" fontAlgn="auto" hangingPunct="1">
              <a:spcAft>
                <a:spcPts val="0"/>
              </a:spcAft>
              <a:buClr>
                <a:schemeClr val="accent3"/>
              </a:buClr>
              <a:buFont typeface="Wingdings 2"/>
              <a:buChar char=""/>
              <a:defRPr/>
            </a:pPr>
            <a:r>
              <a:rPr lang="en-US" sz="2800" dirty="0" smtClean="0"/>
              <a:t>Necessity is unusually grave and sudden.</a:t>
            </a:r>
          </a:p>
          <a:p>
            <a:pPr marL="640080" lvl="1" indent="-246888" eaLnBrk="1" fontAlgn="auto" hangingPunct="1">
              <a:spcAft>
                <a:spcPts val="0"/>
              </a:spcAft>
              <a:buFont typeface="Verdana" pitchFamily="34" charset="0"/>
              <a:buNone/>
              <a:defRPr/>
            </a:pPr>
            <a:endParaRPr lang="en-IN" dirty="0" smtClean="0"/>
          </a:p>
        </p:txBody>
      </p:sp>
      <p:sp>
        <p:nvSpPr>
          <p:cNvPr id="4" name="Rectangle 3"/>
          <p:cNvSpPr>
            <a:spLocks noChangeArrowheads="1"/>
          </p:cNvSpPr>
          <p:nvPr/>
        </p:nvSpPr>
        <p:spPr bwMode="auto">
          <a:xfrm>
            <a:off x="0" y="2000250"/>
            <a:ext cx="1214438" cy="4524375"/>
          </a:xfrm>
          <a:prstGeom prst="rect">
            <a:avLst/>
          </a:prstGeom>
          <a:solidFill>
            <a:schemeClr val="accent4">
              <a:lumMod val="60000"/>
              <a:lumOff val="40000"/>
            </a:schemeClr>
          </a:solidFill>
          <a:ln w="9525">
            <a:noFill/>
            <a:miter lim="800000"/>
            <a:headEnd/>
            <a:tailEnd/>
          </a:ln>
        </p:spPr>
        <p:txBody>
          <a:bodyPr>
            <a:spAutoFit/>
          </a:bodyPr>
          <a:lstStyle/>
          <a:p>
            <a:pPr>
              <a:defRPr/>
            </a:pPr>
            <a:r>
              <a:rPr lang="en-US" sz="9600"/>
              <a:t>GPF </a:t>
            </a:r>
          </a:p>
        </p:txBody>
      </p:sp>
    </p:spTree>
    <p:extLst>
      <p:ext uri="{BB962C8B-B14F-4D97-AF65-F5344CB8AC3E}">
        <p14:creationId xmlns:p14="http://schemas.microsoft.com/office/powerpoint/2010/main" xmlns="" val="330259306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428750" y="928688"/>
            <a:ext cx="7358063" cy="58166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Font typeface="Wingdings" pitchFamily="2" charset="2"/>
              <a:buChar char="Ø"/>
            </a:pPr>
            <a:r>
              <a:rPr lang="en-US" sz="3200"/>
              <a:t>But no advance-</a:t>
            </a:r>
          </a:p>
          <a:p>
            <a:pPr>
              <a:buFont typeface="Wingdings" pitchFamily="2" charset="2"/>
              <a:buChar char="Ø"/>
            </a:pPr>
            <a:endParaRPr lang="en-US" sz="3200"/>
          </a:p>
          <a:p>
            <a:pPr lvl="1">
              <a:buFont typeface="Wingdings" pitchFamily="2" charset="2"/>
              <a:buChar char="§"/>
            </a:pPr>
            <a:r>
              <a:rPr lang="en-US" sz="2800"/>
              <a:t>  to sue the Government</a:t>
            </a:r>
          </a:p>
          <a:p>
            <a:pPr lvl="1">
              <a:buFont typeface="Wingdings" pitchFamily="2" charset="2"/>
              <a:buChar char="§"/>
            </a:pPr>
            <a:endParaRPr lang="en-US" sz="2800"/>
          </a:p>
          <a:p>
            <a:pPr lvl="1">
              <a:buFont typeface="Wingdings" pitchFamily="2" charset="2"/>
              <a:buChar char="§"/>
            </a:pPr>
            <a:r>
              <a:rPr lang="en-US" sz="2800"/>
              <a:t>  to repay debt incurred during long past illness.</a:t>
            </a:r>
          </a:p>
          <a:p>
            <a:pPr lvl="1">
              <a:buFont typeface="Wingdings" pitchFamily="2" charset="2"/>
              <a:buChar char="§"/>
            </a:pPr>
            <a:endParaRPr lang="en-US" sz="2800"/>
          </a:p>
          <a:p>
            <a:pPr lvl="1">
              <a:buFont typeface="Wingdings" pitchFamily="2" charset="2"/>
              <a:buChar char="§"/>
            </a:pPr>
            <a:r>
              <a:rPr lang="en-US" sz="2800"/>
              <a:t>   to repay ordinary debts</a:t>
            </a:r>
          </a:p>
          <a:p>
            <a:pPr lvl="1">
              <a:buFont typeface="Wingdings" pitchFamily="2" charset="2"/>
              <a:buChar char="§"/>
            </a:pPr>
            <a:endParaRPr lang="en-US" sz="2800"/>
          </a:p>
          <a:p>
            <a:pPr lvl="1">
              <a:buFont typeface="Wingdings" pitchFamily="2" charset="2"/>
              <a:buChar char="§"/>
            </a:pPr>
            <a:endParaRPr lang="en-US" sz="2800"/>
          </a:p>
          <a:p>
            <a:pPr lvl="1">
              <a:buFont typeface="Wingdings" pitchFamily="2" charset="2"/>
              <a:buChar char="§"/>
            </a:pPr>
            <a:r>
              <a:rPr lang="en-US" sz="2800"/>
              <a:t>   to furnish security deposits</a:t>
            </a:r>
          </a:p>
          <a:p>
            <a:pPr lvl="1"/>
            <a:r>
              <a:rPr lang="en-US" sz="2800"/>
              <a:t>.</a:t>
            </a:r>
          </a:p>
          <a:p>
            <a:pPr lvl="1"/>
            <a:endParaRPr lang="en-US" sz="2800"/>
          </a:p>
        </p:txBody>
      </p:sp>
      <p:sp>
        <p:nvSpPr>
          <p:cNvPr id="20483" name="Rectangle 2"/>
          <p:cNvSpPr>
            <a:spLocks noChangeArrowheads="1"/>
          </p:cNvSpPr>
          <p:nvPr/>
        </p:nvSpPr>
        <p:spPr bwMode="auto">
          <a:xfrm>
            <a:off x="0" y="2333625"/>
            <a:ext cx="1428750" cy="45243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pic>
        <p:nvPicPr>
          <p:cNvPr id="20484" name="Picture 3" descr="https://tse1.mm.bing.net/th?id=OIP.AQoaPMIO3y2ML63QSpiddgEyDM&amp;pid=15.1&amp;P=0&amp;w=261&amp;h=17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57250"/>
            <a:ext cx="1428750"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1019076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214438"/>
            <a:ext cx="8229600" cy="633412"/>
          </a:xfrm>
          <a:solidFill>
            <a:schemeClr val="bg2">
              <a:lumMod val="75000"/>
            </a:schemeClr>
          </a:solidFill>
        </p:spPr>
        <p:txBody>
          <a:bodyPr>
            <a:normAutofit fontScale="90000"/>
          </a:bodyPr>
          <a:lstStyle/>
          <a:p>
            <a:pPr eaLnBrk="1" hangingPunct="1">
              <a:defRPr/>
            </a:pPr>
            <a:r>
              <a:rPr lang="en-US" sz="2800" b="1" dirty="0" smtClean="0"/>
              <a:t>Sanctioning Authority to grant advance	- Rule 15</a:t>
            </a:r>
            <a:endParaRPr lang="en-IN" sz="2800" b="1" dirty="0" smtClean="0"/>
          </a:p>
        </p:txBody>
      </p:sp>
      <p:graphicFrame>
        <p:nvGraphicFramePr>
          <p:cNvPr id="4" name="Content Placeholder 3"/>
          <p:cNvGraphicFramePr>
            <a:graphicFrameLocks noGrp="1"/>
          </p:cNvGraphicFramePr>
          <p:nvPr>
            <p:ph idx="1"/>
          </p:nvPr>
        </p:nvGraphicFramePr>
        <p:xfrm>
          <a:off x="428625" y="1928813"/>
          <a:ext cx="8215314" cy="4846638"/>
        </p:xfrm>
        <a:graphic>
          <a:graphicData uri="http://schemas.openxmlformats.org/drawingml/2006/table">
            <a:tbl>
              <a:tblPr firstRow="1" bandRow="1">
                <a:tableStyleId>{5C22544A-7EE6-4342-B048-85BDC9FD1C3A}</a:tableStyleId>
              </a:tblPr>
              <a:tblGrid>
                <a:gridCol w="4107657"/>
                <a:gridCol w="4107657"/>
              </a:tblGrid>
              <a:tr h="365784">
                <a:tc>
                  <a:txBody>
                    <a:bodyPr/>
                    <a:lstStyle/>
                    <a:p>
                      <a:r>
                        <a:rPr lang="en-US" sz="1800" dirty="0" smtClean="0"/>
                        <a:t>Amount</a:t>
                      </a:r>
                      <a:endParaRPr lang="en-IN" sz="1800" dirty="0"/>
                    </a:p>
                  </a:txBody>
                  <a:tcPr marL="91439" marR="91439" marT="45723" marB="45723"/>
                </a:tc>
                <a:tc>
                  <a:txBody>
                    <a:bodyPr/>
                    <a:lstStyle/>
                    <a:p>
                      <a:r>
                        <a:rPr lang="en-US" sz="1800" dirty="0" smtClean="0"/>
                        <a:t>Authority</a:t>
                      </a:r>
                      <a:endParaRPr lang="en-IN" sz="1800" dirty="0"/>
                    </a:p>
                  </a:txBody>
                  <a:tcPr marL="91439" marR="91439" marT="45723" marB="45723"/>
                </a:tc>
              </a:tr>
              <a:tr h="1188798">
                <a:tc>
                  <a:txBody>
                    <a:bodyPr/>
                    <a:lstStyle/>
                    <a:p>
                      <a:r>
                        <a:rPr lang="en-US" sz="2400" dirty="0" err="1" smtClean="0"/>
                        <a:t>Upto</a:t>
                      </a:r>
                      <a:r>
                        <a:rPr lang="en-US" sz="2400" dirty="0" smtClean="0"/>
                        <a:t> 50% of the available fund in the a/c of the subscriber</a:t>
                      </a:r>
                      <a:endParaRPr lang="en-IN" sz="2400" dirty="0"/>
                    </a:p>
                  </a:txBody>
                  <a:tcPr marL="91439" marR="91439" marT="45723" marB="45723"/>
                </a:tc>
                <a:tc>
                  <a:txBody>
                    <a:bodyPr/>
                    <a:lstStyle/>
                    <a:p>
                      <a:r>
                        <a:rPr lang="en-US" sz="2400" dirty="0" smtClean="0"/>
                        <a:t>Head of office</a:t>
                      </a:r>
                      <a:r>
                        <a:rPr lang="en-US" sz="2400" baseline="0" dirty="0" smtClean="0"/>
                        <a:t> for both </a:t>
                      </a:r>
                      <a:r>
                        <a:rPr lang="en-US" sz="2400" baseline="0" dirty="0" err="1" smtClean="0"/>
                        <a:t>Gazetted</a:t>
                      </a:r>
                      <a:r>
                        <a:rPr lang="en-US" sz="2400" baseline="0" dirty="0" smtClean="0"/>
                        <a:t> and non-</a:t>
                      </a:r>
                      <a:r>
                        <a:rPr lang="en-US" sz="2400" baseline="0" dirty="0" err="1" smtClean="0"/>
                        <a:t>gazetted</a:t>
                      </a:r>
                      <a:r>
                        <a:rPr lang="en-US" sz="2400" baseline="0" dirty="0" smtClean="0"/>
                        <a:t>.</a:t>
                      </a:r>
                      <a:endParaRPr lang="en-IN" sz="2400" dirty="0"/>
                    </a:p>
                  </a:txBody>
                  <a:tcPr marL="91439" marR="91439" marT="45723" marB="45723"/>
                </a:tc>
              </a:tr>
              <a:tr h="823014">
                <a:tc>
                  <a:txBody>
                    <a:bodyPr/>
                    <a:lstStyle/>
                    <a:p>
                      <a:r>
                        <a:rPr lang="en-US" sz="2400" dirty="0" smtClean="0"/>
                        <a:t>Between ½ to ¾ of the amount</a:t>
                      </a:r>
                      <a:endParaRPr lang="en-IN" sz="2400" dirty="0"/>
                    </a:p>
                  </a:txBody>
                  <a:tcPr marL="91439" marR="91439" marT="45723" marB="45723"/>
                </a:tc>
                <a:tc>
                  <a:txBody>
                    <a:bodyPr/>
                    <a:lstStyle/>
                    <a:p>
                      <a:r>
                        <a:rPr lang="en-US" sz="2400" dirty="0" smtClean="0"/>
                        <a:t>Next higher authority of the head of office.</a:t>
                      </a:r>
                      <a:endParaRPr lang="en-IN" sz="2400" dirty="0"/>
                    </a:p>
                  </a:txBody>
                  <a:tcPr marL="91439" marR="91439" marT="45723" marB="45723"/>
                </a:tc>
              </a:tr>
              <a:tr h="823014">
                <a:tc>
                  <a:txBody>
                    <a:bodyPr/>
                    <a:lstStyle/>
                    <a:p>
                      <a:r>
                        <a:rPr lang="en-US" sz="2400" dirty="0" smtClean="0"/>
                        <a:t>Advance required by head of office</a:t>
                      </a:r>
                      <a:endParaRPr lang="en-IN" sz="2400" dirty="0"/>
                    </a:p>
                  </a:txBody>
                  <a:tcPr marL="91439" marR="91439" marT="45723" marB="45723"/>
                </a:tc>
                <a:tc>
                  <a:txBody>
                    <a:bodyPr/>
                    <a:lstStyle/>
                    <a:p>
                      <a:r>
                        <a:rPr lang="en-US" sz="2400" dirty="0" smtClean="0"/>
                        <a:t>Next higher authority</a:t>
                      </a:r>
                    </a:p>
                    <a:p>
                      <a:endParaRPr lang="en-IN" sz="2400" dirty="0"/>
                    </a:p>
                  </a:txBody>
                  <a:tcPr marL="91439" marR="91439" marT="45723" marB="45723"/>
                </a:tc>
              </a:tr>
              <a:tr h="823014">
                <a:tc>
                  <a:txBody>
                    <a:bodyPr/>
                    <a:lstStyle/>
                    <a:p>
                      <a:r>
                        <a:rPr lang="en-US" sz="2400" dirty="0" smtClean="0"/>
                        <a:t>For employees of the Heads of Department</a:t>
                      </a:r>
                      <a:endParaRPr lang="en-IN" sz="2400" dirty="0"/>
                    </a:p>
                  </a:txBody>
                  <a:tcPr marL="91439" marR="91439" marT="45723" marB="45723"/>
                </a:tc>
                <a:tc>
                  <a:txBody>
                    <a:bodyPr/>
                    <a:lstStyle/>
                    <a:p>
                      <a:r>
                        <a:rPr lang="en-US" sz="2400" dirty="0" smtClean="0"/>
                        <a:t>HOD</a:t>
                      </a:r>
                      <a:endParaRPr lang="en-IN" sz="2400" dirty="0"/>
                    </a:p>
                  </a:txBody>
                  <a:tcPr marL="91439" marR="91439" marT="45723" marB="45723"/>
                </a:tc>
              </a:tr>
              <a:tr h="823014">
                <a:tc>
                  <a:txBody>
                    <a:bodyPr/>
                    <a:lstStyle/>
                    <a:p>
                      <a:r>
                        <a:rPr lang="en-US" sz="2400" dirty="0" smtClean="0"/>
                        <a:t>For employees of the Secretariat</a:t>
                      </a:r>
                      <a:endParaRPr lang="en-IN" sz="2400" dirty="0"/>
                    </a:p>
                  </a:txBody>
                  <a:tcPr marL="91439" marR="91439" marT="45723" marB="45723"/>
                </a:tc>
                <a:tc>
                  <a:txBody>
                    <a:bodyPr/>
                    <a:lstStyle/>
                    <a:p>
                      <a:r>
                        <a:rPr lang="en-US" sz="2400" dirty="0" smtClean="0"/>
                        <a:t>Secretary of the Department</a:t>
                      </a:r>
                      <a:endParaRPr lang="en-IN" sz="2400" dirty="0"/>
                    </a:p>
                  </a:txBody>
                  <a:tcPr marL="91439" marR="91439" marT="45723" marB="45723"/>
                </a:tc>
              </a:tr>
            </a:tbl>
          </a:graphicData>
        </a:graphic>
      </p:graphicFrame>
      <p:sp>
        <p:nvSpPr>
          <p:cNvPr id="5" name="Rectangle 3"/>
          <p:cNvSpPr>
            <a:spLocks noChangeArrowheads="1"/>
          </p:cNvSpPr>
          <p:nvPr/>
        </p:nvSpPr>
        <p:spPr bwMode="auto">
          <a:xfrm>
            <a:off x="428625" y="571500"/>
            <a:ext cx="2071688" cy="708025"/>
          </a:xfrm>
          <a:prstGeom prst="rect">
            <a:avLst/>
          </a:prstGeom>
          <a:solidFill>
            <a:schemeClr val="accent1">
              <a:lumMod val="40000"/>
              <a:lumOff val="60000"/>
            </a:schemeClr>
          </a:solidFill>
          <a:ln w="9525">
            <a:noFill/>
            <a:miter lim="800000"/>
            <a:headEnd/>
            <a:tailEnd/>
          </a:ln>
        </p:spPr>
        <p:txBody>
          <a:bodyPr>
            <a:spAutoFit/>
          </a:bodyPr>
          <a:lstStyle/>
          <a:p>
            <a:pPr>
              <a:defRPr/>
            </a:pPr>
            <a:r>
              <a:rPr lang="en-US" sz="4000"/>
              <a:t>GPF </a:t>
            </a:r>
          </a:p>
        </p:txBody>
      </p:sp>
    </p:spTree>
    <p:extLst>
      <p:ext uri="{BB962C8B-B14F-4D97-AF65-F5344CB8AC3E}">
        <p14:creationId xmlns:p14="http://schemas.microsoft.com/office/powerpoint/2010/main" xmlns="" val="241104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28813" y="857250"/>
            <a:ext cx="3571875" cy="785813"/>
          </a:xfrm>
          <a:solidFill>
            <a:schemeClr val="accent5">
              <a:lumMod val="20000"/>
              <a:lumOff val="80000"/>
            </a:schemeClr>
          </a:solidFill>
        </p:spPr>
        <p:txBody>
          <a:bodyPr>
            <a:normAutofit/>
          </a:bodyPr>
          <a:lstStyle/>
          <a:p>
            <a:pPr eaLnBrk="1" fontAlgn="auto" hangingPunct="1">
              <a:spcAft>
                <a:spcPts val="0"/>
              </a:spcAft>
              <a:defRPr/>
            </a:pPr>
            <a:r>
              <a:rPr lang="en-US" b="1" dirty="0" smtClean="0"/>
              <a:t>RULE-15-A.</a:t>
            </a:r>
            <a:endParaRPr lang="en-IN" b="1" dirty="0" smtClean="0"/>
          </a:p>
        </p:txBody>
      </p:sp>
      <p:sp>
        <p:nvSpPr>
          <p:cNvPr id="22531" name="Content Placeholder 2"/>
          <p:cNvSpPr>
            <a:spLocks noGrp="1"/>
          </p:cNvSpPr>
          <p:nvPr>
            <p:ph idx="1"/>
          </p:nvPr>
        </p:nvSpPr>
        <p:spPr>
          <a:xfrm>
            <a:off x="1357313" y="1785938"/>
            <a:ext cx="7429500" cy="4603750"/>
          </a:xfrm>
          <a:solidFill>
            <a:schemeClr val="accent6">
              <a:lumMod val="60000"/>
              <a:lumOff val="40000"/>
            </a:schemeClr>
          </a:solidFill>
        </p:spPr>
        <p:txBody>
          <a:bodyPr/>
          <a:lstStyle/>
          <a:p>
            <a:pPr eaLnBrk="1" hangingPunct="1">
              <a:defRPr/>
            </a:pPr>
            <a:r>
              <a:rPr lang="en-US" dirty="0" smtClean="0"/>
              <a:t>Conversion of advance into withdrawal  for purposes specified in </a:t>
            </a:r>
            <a:r>
              <a:rPr lang="en-US" dirty="0" err="1" smtClean="0"/>
              <a:t>para</a:t>
            </a:r>
            <a:r>
              <a:rPr lang="en-US" dirty="0" smtClean="0"/>
              <a:t> I, </a:t>
            </a:r>
            <a:r>
              <a:rPr lang="en-US" dirty="0" err="1" smtClean="0"/>
              <a:t>para</a:t>
            </a:r>
            <a:r>
              <a:rPr lang="en-US" dirty="0" smtClean="0"/>
              <a:t> II(a) &amp; </a:t>
            </a:r>
            <a:r>
              <a:rPr lang="en-US" dirty="0" err="1" smtClean="0"/>
              <a:t>para</a:t>
            </a:r>
            <a:r>
              <a:rPr lang="en-US" dirty="0" smtClean="0"/>
              <a:t> II(b) of Appendix F.</a:t>
            </a:r>
          </a:p>
          <a:p>
            <a:pPr eaLnBrk="1" hangingPunct="1">
              <a:defRPr/>
            </a:pPr>
            <a:endParaRPr lang="en-US" dirty="0" smtClean="0"/>
          </a:p>
          <a:p>
            <a:pPr eaLnBrk="1" hangingPunct="1">
              <a:defRPr/>
            </a:pPr>
            <a:r>
              <a:rPr lang="en-US" dirty="0" smtClean="0"/>
              <a:t>Cost of higher education</a:t>
            </a:r>
          </a:p>
          <a:p>
            <a:pPr eaLnBrk="1" hangingPunct="1">
              <a:defRPr/>
            </a:pPr>
            <a:endParaRPr lang="en-US" dirty="0" smtClean="0"/>
          </a:p>
          <a:p>
            <a:pPr eaLnBrk="1" hangingPunct="1">
              <a:defRPr/>
            </a:pPr>
            <a:r>
              <a:rPr lang="en-US" dirty="0" err="1" smtClean="0"/>
              <a:t>Marraige</a:t>
            </a:r>
            <a:r>
              <a:rPr lang="en-US" dirty="0" smtClean="0"/>
              <a:t> of daughter</a:t>
            </a:r>
          </a:p>
          <a:p>
            <a:pPr eaLnBrk="1" hangingPunct="1">
              <a:defRPr/>
            </a:pPr>
            <a:endParaRPr lang="en-US" dirty="0" smtClean="0"/>
          </a:p>
          <a:p>
            <a:pPr eaLnBrk="1" hangingPunct="1">
              <a:defRPr/>
            </a:pPr>
            <a:r>
              <a:rPr lang="en-US" dirty="0" smtClean="0"/>
              <a:t>Marriage of son</a:t>
            </a:r>
            <a:endParaRPr lang="en-IN" dirty="0" smtClean="0"/>
          </a:p>
        </p:txBody>
      </p:sp>
      <p:sp>
        <p:nvSpPr>
          <p:cNvPr id="22532" name="Rectangle 3"/>
          <p:cNvSpPr>
            <a:spLocks noChangeArrowheads="1"/>
          </p:cNvSpPr>
          <p:nvPr/>
        </p:nvSpPr>
        <p:spPr bwMode="auto">
          <a:xfrm>
            <a:off x="0" y="1928813"/>
            <a:ext cx="1428750" cy="45243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pic>
        <p:nvPicPr>
          <p:cNvPr id="22533" name="Picture 4" descr="https://tse1.mm.bing.net/th?id=OIP.AQoaPMIO3y2ML63QSpiddgEyDM&amp;pid=15.1&amp;P=0&amp;w=261&amp;h=17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57250"/>
            <a:ext cx="1428750" cy="1071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0025467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71500" y="1071563"/>
            <a:ext cx="8229600" cy="642937"/>
          </a:xfrm>
          <a:solidFill>
            <a:schemeClr val="accent5">
              <a:lumMod val="20000"/>
              <a:lumOff val="80000"/>
            </a:schemeClr>
          </a:solidFill>
        </p:spPr>
        <p:txBody>
          <a:bodyPr>
            <a:normAutofit fontScale="90000"/>
          </a:bodyPr>
          <a:lstStyle/>
          <a:p>
            <a:pPr eaLnBrk="1" fontAlgn="auto" hangingPunct="1">
              <a:spcAft>
                <a:spcPts val="0"/>
              </a:spcAft>
              <a:defRPr/>
            </a:pPr>
            <a:r>
              <a:rPr lang="en-US" sz="3600" b="1" u="sng" dirty="0" smtClean="0"/>
              <a:t>Recovery of Temporary Advance </a:t>
            </a:r>
            <a:r>
              <a:rPr lang="en-US" sz="3600" b="1" dirty="0" smtClean="0"/>
              <a:t>(Rule 16)</a:t>
            </a:r>
            <a:endParaRPr lang="en-IN" sz="3600" b="1" dirty="0" smtClean="0"/>
          </a:p>
        </p:txBody>
      </p:sp>
      <p:sp>
        <p:nvSpPr>
          <p:cNvPr id="25602" name="Content Placeholder 2"/>
          <p:cNvSpPr>
            <a:spLocks noGrp="1"/>
          </p:cNvSpPr>
          <p:nvPr>
            <p:ph idx="1"/>
          </p:nvPr>
        </p:nvSpPr>
        <p:spPr>
          <a:xfrm>
            <a:off x="1000125" y="1928813"/>
            <a:ext cx="7858125" cy="4643437"/>
          </a:xfrm>
          <a:solidFill>
            <a:schemeClr val="accent2">
              <a:lumMod val="20000"/>
              <a:lumOff val="80000"/>
            </a:schemeClr>
          </a:solidFill>
        </p:spPr>
        <p:txBody>
          <a:bodyPr>
            <a:normAutofit/>
          </a:bodyPr>
          <a:lstStyle/>
          <a:p>
            <a:pPr marL="274320" indent="-274320" eaLnBrk="1" fontAlgn="auto" hangingPunct="1">
              <a:spcAft>
                <a:spcPts val="0"/>
              </a:spcAft>
              <a:buClr>
                <a:schemeClr val="accent3"/>
              </a:buClr>
              <a:buFont typeface="Wingdings 2"/>
              <a:buChar char=""/>
              <a:defRPr/>
            </a:pPr>
            <a:r>
              <a:rPr lang="en-US" dirty="0" smtClean="0"/>
              <a:t>Recovered in equal monthly installments as the Sanctioning Authority desires.</a:t>
            </a:r>
          </a:p>
          <a:p>
            <a:pPr marL="274320" indent="-274320" eaLnBrk="1" fontAlgn="auto" hangingPunct="1">
              <a:spcAft>
                <a:spcPts val="0"/>
              </a:spcAft>
              <a:buClr>
                <a:schemeClr val="accent3"/>
              </a:buClr>
              <a:buFont typeface="Wingdings 2"/>
              <a:buChar char=""/>
              <a:defRPr/>
            </a:pPr>
            <a:r>
              <a:rPr lang="en-US" dirty="0" smtClean="0"/>
              <a:t>Cannot be less than 12 installments unless subscriber elects and more than 24.</a:t>
            </a:r>
          </a:p>
          <a:p>
            <a:pPr marL="274320" indent="-274320" eaLnBrk="1" fontAlgn="auto" hangingPunct="1">
              <a:spcAft>
                <a:spcPts val="0"/>
              </a:spcAft>
              <a:buClr>
                <a:schemeClr val="accent3"/>
              </a:buClr>
              <a:buFont typeface="Wingdings 2"/>
              <a:buChar char=""/>
              <a:defRPr/>
            </a:pPr>
            <a:r>
              <a:rPr lang="en-US" dirty="0" smtClean="0"/>
              <a:t>If the amount is &gt; 3 months pay : Head of office to fix the number of installments in excess of 24 but not &gt; 36.</a:t>
            </a:r>
          </a:p>
          <a:p>
            <a:pPr marL="274320" indent="-274320" eaLnBrk="1" fontAlgn="auto" hangingPunct="1">
              <a:spcAft>
                <a:spcPts val="0"/>
              </a:spcAft>
              <a:buClr>
                <a:schemeClr val="accent3"/>
              </a:buClr>
              <a:buFont typeface="Wingdings 2"/>
              <a:buChar char=""/>
              <a:defRPr/>
            </a:pPr>
            <a:r>
              <a:rPr lang="en-US" dirty="0" smtClean="0"/>
              <a:t>If the amount is &gt; 3 months pay and ½ the amount in credit : Head of the Department may increase the installments to 48.</a:t>
            </a:r>
            <a:endParaRPr lang="en-IN" dirty="0" smtClean="0"/>
          </a:p>
        </p:txBody>
      </p:sp>
      <p:sp>
        <p:nvSpPr>
          <p:cNvPr id="23556" name="Rectangle 3"/>
          <p:cNvSpPr>
            <a:spLocks noChangeArrowheads="1"/>
          </p:cNvSpPr>
          <p:nvPr/>
        </p:nvSpPr>
        <p:spPr bwMode="auto">
          <a:xfrm>
            <a:off x="0" y="1928813"/>
            <a:ext cx="1000125" cy="45243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spTree>
    <p:extLst>
      <p:ext uri="{BB962C8B-B14F-4D97-AF65-F5344CB8AC3E}">
        <p14:creationId xmlns:p14="http://schemas.microsoft.com/office/powerpoint/2010/main" xmlns="" val="387238750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130175"/>
          </a:xfrm>
        </p:spPr>
        <p:txBody>
          <a:bodyPr>
            <a:normAutofit fontScale="90000"/>
          </a:bodyPr>
          <a:lstStyle/>
          <a:p>
            <a:pPr eaLnBrk="1" fontAlgn="auto" hangingPunct="1">
              <a:spcAft>
                <a:spcPts val="0"/>
              </a:spcAft>
              <a:defRPr/>
            </a:pPr>
            <a:r>
              <a:rPr lang="en-US" smtClean="0"/>
              <a:t> </a:t>
            </a:r>
            <a:endParaRPr lang="en-IN" smtClean="0"/>
          </a:p>
        </p:txBody>
      </p:sp>
      <p:sp>
        <p:nvSpPr>
          <p:cNvPr id="24579" name="Content Placeholder 2"/>
          <p:cNvSpPr>
            <a:spLocks noGrp="1"/>
          </p:cNvSpPr>
          <p:nvPr>
            <p:ph idx="1"/>
          </p:nvPr>
        </p:nvSpPr>
        <p:spPr>
          <a:xfrm>
            <a:off x="1071563" y="1143000"/>
            <a:ext cx="7858125" cy="5165725"/>
          </a:xfrm>
          <a:solidFill>
            <a:schemeClr val="accent4">
              <a:lumMod val="40000"/>
              <a:lumOff val="60000"/>
            </a:schemeClr>
          </a:solidFill>
        </p:spPr>
        <p:txBody>
          <a:bodyPr/>
          <a:lstStyle/>
          <a:p>
            <a:pPr eaLnBrk="1" hangingPunct="1">
              <a:defRPr/>
            </a:pPr>
            <a:r>
              <a:rPr lang="en-US" dirty="0" smtClean="0"/>
              <a:t>Administrative Department can increase beyond 48.</a:t>
            </a:r>
          </a:p>
          <a:p>
            <a:pPr eaLnBrk="1" hangingPunct="1">
              <a:defRPr/>
            </a:pPr>
            <a:r>
              <a:rPr lang="en-US" dirty="0" smtClean="0"/>
              <a:t>Recovery shall commence with issue of pay for the month following the month in which the advance was drawn.</a:t>
            </a:r>
          </a:p>
          <a:p>
            <a:pPr eaLnBrk="1" hangingPunct="1">
              <a:defRPr/>
            </a:pPr>
            <a:r>
              <a:rPr lang="en-US" dirty="0" smtClean="0"/>
              <a:t>No recovery from subsistence allowance.</a:t>
            </a:r>
          </a:p>
          <a:p>
            <a:pPr eaLnBrk="1" hangingPunct="1">
              <a:defRPr/>
            </a:pPr>
            <a:r>
              <a:rPr lang="en-US" dirty="0" smtClean="0"/>
              <a:t>If advance made is subsequently disallowed, the entire amount is to be collected with interest.</a:t>
            </a:r>
          </a:p>
          <a:p>
            <a:pPr eaLnBrk="1" hangingPunct="1">
              <a:defRPr/>
            </a:pPr>
            <a:r>
              <a:rPr lang="en-US" dirty="0" smtClean="0"/>
              <a:t>If 2</a:t>
            </a:r>
            <a:r>
              <a:rPr lang="en-US" baseline="30000" dirty="0" smtClean="0"/>
              <a:t>nd</a:t>
            </a:r>
            <a:r>
              <a:rPr lang="en-US" dirty="0" smtClean="0"/>
              <a:t> advance taken before recovery of previous advance, installment is to be fixed on consolidated amount.                          </a:t>
            </a:r>
            <a:r>
              <a:rPr lang="en-US" sz="2000" dirty="0" smtClean="0">
                <a:solidFill>
                  <a:srgbClr val="FF0000"/>
                </a:solidFill>
              </a:rPr>
              <a:t>(RULE-16(3))</a:t>
            </a:r>
            <a:endParaRPr lang="en-IN" sz="2000" dirty="0" smtClean="0">
              <a:solidFill>
                <a:srgbClr val="FF0000"/>
              </a:solidFill>
            </a:endParaRPr>
          </a:p>
        </p:txBody>
      </p:sp>
      <p:sp>
        <p:nvSpPr>
          <p:cNvPr id="24580" name="Rectangle 3"/>
          <p:cNvSpPr>
            <a:spLocks noChangeArrowheads="1"/>
          </p:cNvSpPr>
          <p:nvPr/>
        </p:nvSpPr>
        <p:spPr bwMode="auto">
          <a:xfrm>
            <a:off x="0" y="1143000"/>
            <a:ext cx="1071563" cy="459581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spTree>
    <p:extLst>
      <p:ext uri="{BB962C8B-B14F-4D97-AF65-F5344CB8AC3E}">
        <p14:creationId xmlns:p14="http://schemas.microsoft.com/office/powerpoint/2010/main" xmlns="" val="1697729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029200"/>
          </a:xfrm>
        </p:spPr>
        <p:txBody>
          <a:bodyPr>
            <a:normAutofit/>
          </a:bodyPr>
          <a:lstStyle/>
          <a:p>
            <a:pPr algn="ctr">
              <a:buNone/>
            </a:pPr>
            <a:r>
              <a:rPr lang="en-US" b="1" u="sng" dirty="0" smtClean="0">
                <a:solidFill>
                  <a:srgbClr val="0070C0"/>
                </a:solidFill>
                <a:latin typeface="Times New Roman" pitchFamily="18" charset="0"/>
                <a:cs typeface="Times New Roman" pitchFamily="18" charset="0"/>
              </a:rPr>
              <a:t>Powers of sanction (Rule – 38-40 of OGFR) </a:t>
            </a:r>
          </a:p>
          <a:p>
            <a:pPr marL="457200" indent="-457200" algn="just">
              <a:buAutoNum type="arabicPeriod"/>
            </a:pPr>
            <a:r>
              <a:rPr lang="en-US" dirty="0" smtClean="0">
                <a:latin typeface="Times New Roman" pitchFamily="18" charset="0"/>
                <a:cs typeface="Times New Roman" pitchFamily="18" charset="0"/>
              </a:rPr>
              <a:t>Financial powers to sanction expenditure are exercised by Heads of  Department according to Odisha book of financial Delegation. (Rule- 38)</a:t>
            </a:r>
          </a:p>
          <a:p>
            <a:pPr marL="457200" indent="-457200" algn="just">
              <a:buFont typeface="Wingdings" pitchFamily="2" charset="2"/>
              <a:buAutoNum type="arabicPeriod"/>
            </a:pPr>
            <a:r>
              <a:rPr lang="en-US" dirty="0" smtClean="0">
                <a:latin typeface="Times New Roman" pitchFamily="18" charset="0"/>
                <a:cs typeface="Times New Roman" pitchFamily="18" charset="0"/>
              </a:rPr>
              <a:t>If any financial power has not been delegated to any other department, the authority vests in the Finance Department (Rule- 39, </a:t>
            </a:r>
            <a:r>
              <a:rPr lang="en-IN" cap="all" dirty="0" smtClean="0">
                <a:solidFill>
                  <a:srgbClr val="1A1714"/>
                </a:solidFill>
                <a:latin typeface="Times New Roman" pitchFamily="18" charset="0"/>
                <a:cs typeface="Times New Roman" pitchFamily="18" charset="0"/>
              </a:rPr>
              <a:t>R</a:t>
            </a:r>
            <a:r>
              <a:rPr lang="en-IN" dirty="0" smtClean="0">
                <a:solidFill>
                  <a:srgbClr val="1A1714"/>
                </a:solidFill>
                <a:latin typeface="Times New Roman" pitchFamily="18" charset="0"/>
                <a:cs typeface="Times New Roman" pitchFamily="18" charset="0"/>
              </a:rPr>
              <a:t>ule 7  of DFPR 1978 read with rule 10 of Orissa Govt. Rules of Business</a:t>
            </a:r>
            <a:r>
              <a:rPr lang="en-IN" i="1" dirty="0" smtClean="0">
                <a:solidFill>
                  <a:srgbClr val="1A1714"/>
                </a:solidFill>
                <a:latin typeface="Times New Roman" pitchFamily="18" charset="0"/>
                <a:cs typeface="Times New Roman" pitchFamily="18" charset="0"/>
              </a:rPr>
              <a:t>)</a:t>
            </a:r>
            <a:endParaRPr lang="en-US" dirty="0" smtClean="0">
              <a:solidFill>
                <a:srgbClr val="1A1714"/>
              </a:solidFill>
              <a:latin typeface="Times New Roman" pitchFamily="18" charset="0"/>
              <a:cs typeface="Times New Roman" pitchFamily="18" charset="0"/>
            </a:endParaRPr>
          </a:p>
          <a:p>
            <a:pPr marL="457200" indent="-457200" algn="just">
              <a:buAutoNum type="arabicPeriod"/>
            </a:pPr>
            <a:r>
              <a:rPr lang="en-US" dirty="0" smtClean="0">
                <a:latin typeface="Times New Roman" pitchFamily="18" charset="0"/>
                <a:cs typeface="Times New Roman" pitchFamily="18" charset="0"/>
              </a:rPr>
              <a:t>A higher authority may exercise the powers delegated to an authority subordinate to it unless otherwise provided. (Rule- 40)</a:t>
            </a:r>
          </a:p>
          <a:p>
            <a:endParaRPr lang="en-IN" dirty="0"/>
          </a:p>
        </p:txBody>
      </p:sp>
    </p:spTree>
    <p:extLst>
      <p:ext uri="{BB962C8B-B14F-4D97-AF65-F5344CB8AC3E}">
        <p14:creationId xmlns:p14="http://schemas.microsoft.com/office/powerpoint/2010/main" xmlns="" val="1006968157"/>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5781" y="330740"/>
            <a:ext cx="8151019" cy="888460"/>
          </a:xfrm>
          <a:solidFill>
            <a:schemeClr val="accent5">
              <a:lumMod val="40000"/>
              <a:lumOff val="60000"/>
            </a:schemeClr>
          </a:solidFill>
        </p:spPr>
        <p:txBody>
          <a:bodyPr>
            <a:normAutofit/>
          </a:bodyPr>
          <a:lstStyle/>
          <a:p>
            <a:pPr eaLnBrk="1" hangingPunct="1">
              <a:defRPr/>
            </a:pPr>
            <a:r>
              <a:rPr lang="en-US" sz="3200" u="sng" dirty="0" smtClean="0">
                <a:solidFill>
                  <a:srgbClr val="FF0000"/>
                </a:solidFill>
              </a:rPr>
              <a:t>Final withdrawal from the fund</a:t>
            </a:r>
            <a:endParaRPr lang="en-IN" sz="3200" dirty="0" smtClean="0">
              <a:solidFill>
                <a:srgbClr val="FF0000"/>
              </a:solidFill>
            </a:endParaRPr>
          </a:p>
        </p:txBody>
      </p:sp>
      <p:sp>
        <p:nvSpPr>
          <p:cNvPr id="27650" name="Content Placeholder 2"/>
          <p:cNvSpPr>
            <a:spLocks noGrp="1"/>
          </p:cNvSpPr>
          <p:nvPr>
            <p:ph idx="1"/>
          </p:nvPr>
        </p:nvSpPr>
        <p:spPr>
          <a:xfrm>
            <a:off x="1000125" y="1643063"/>
            <a:ext cx="7858125" cy="4881562"/>
          </a:xfrm>
          <a:solidFill>
            <a:schemeClr val="accent3">
              <a:lumMod val="40000"/>
              <a:lumOff val="60000"/>
            </a:schemeClr>
          </a:solidFill>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sz="3000" dirty="0" smtClean="0"/>
              <a:t> Retires and death of the subscriber.</a:t>
            </a:r>
          </a:p>
          <a:p>
            <a:pPr marL="274320" indent="-274320" eaLnBrk="1" fontAlgn="auto" hangingPunct="1">
              <a:spcAft>
                <a:spcPts val="0"/>
              </a:spcAft>
              <a:buClr>
                <a:schemeClr val="accent3"/>
              </a:buClr>
              <a:buFont typeface="Wingdings 2"/>
              <a:buChar char=""/>
              <a:defRPr/>
            </a:pPr>
            <a:endParaRPr lang="en-US" sz="3000" dirty="0" smtClean="0"/>
          </a:p>
          <a:p>
            <a:pPr marL="274320" indent="-274320" eaLnBrk="1" fontAlgn="auto" hangingPunct="1">
              <a:spcAft>
                <a:spcPts val="0"/>
              </a:spcAft>
              <a:buClr>
                <a:schemeClr val="accent3"/>
              </a:buClr>
              <a:buFont typeface="Wingdings 2"/>
              <a:buChar char=""/>
              <a:defRPr/>
            </a:pPr>
            <a:r>
              <a:rPr lang="en-US" sz="3000" dirty="0" smtClean="0"/>
              <a:t>Quits Service.                                                     </a:t>
            </a:r>
            <a:r>
              <a:rPr lang="en-US" sz="2000" dirty="0" smtClean="0">
                <a:solidFill>
                  <a:srgbClr val="FF0000"/>
                </a:solidFill>
              </a:rPr>
              <a:t>(RULE-29)</a:t>
            </a:r>
          </a:p>
          <a:p>
            <a:pPr marL="274320" indent="-274320" eaLnBrk="1" fontAlgn="auto" hangingPunct="1">
              <a:spcAft>
                <a:spcPts val="0"/>
              </a:spcAft>
              <a:buClr>
                <a:schemeClr val="accent3"/>
              </a:buClr>
              <a:buFont typeface="Arial" charset="0"/>
              <a:buNone/>
              <a:defRPr/>
            </a:pPr>
            <a:r>
              <a:rPr lang="en-US" sz="3000" dirty="0" smtClean="0"/>
              <a:t>                                                      </a:t>
            </a:r>
          </a:p>
          <a:p>
            <a:pPr marL="274320" indent="-274320" eaLnBrk="1" fontAlgn="auto" hangingPunct="1">
              <a:spcAft>
                <a:spcPts val="0"/>
              </a:spcAft>
              <a:buClr>
                <a:schemeClr val="accent3"/>
              </a:buClr>
              <a:buFont typeface="Wingdings 2"/>
              <a:buChar char=""/>
              <a:defRPr/>
            </a:pPr>
            <a:r>
              <a:rPr lang="en-US" sz="3000" dirty="0" smtClean="0"/>
              <a:t>Can be given after 10 years of service as per </a:t>
            </a:r>
            <a:r>
              <a:rPr lang="en-US" sz="3000" dirty="0" smtClean="0">
                <a:solidFill>
                  <a:srgbClr val="FF0000"/>
                </a:solidFill>
              </a:rPr>
              <a:t>FD OM </a:t>
            </a:r>
            <a:r>
              <a:rPr lang="en-US" sz="3000" dirty="0" smtClean="0">
                <a:solidFill>
                  <a:srgbClr val="FF0000"/>
                </a:solidFill>
                <a:hlinkClick r:id="rId2" action="ppaction://hlinkfile"/>
              </a:rPr>
              <a:t>no17673</a:t>
            </a:r>
            <a:r>
              <a:rPr lang="en-US" sz="3000" dirty="0" smtClean="0">
                <a:solidFill>
                  <a:srgbClr val="FF0000"/>
                </a:solidFill>
              </a:rPr>
              <a:t> </a:t>
            </a:r>
            <a:r>
              <a:rPr lang="en-US" sz="3000" dirty="0" err="1" smtClean="0">
                <a:solidFill>
                  <a:srgbClr val="FF0000"/>
                </a:solidFill>
              </a:rPr>
              <a:t>dt</a:t>
            </a:r>
            <a:r>
              <a:rPr lang="en-US" sz="3000" dirty="0" smtClean="0">
                <a:solidFill>
                  <a:srgbClr val="FF0000"/>
                </a:solidFill>
              </a:rPr>
              <a:t> 05.06.2017</a:t>
            </a:r>
            <a:r>
              <a:rPr lang="en-US" sz="3000" dirty="0" smtClean="0"/>
              <a:t>.</a:t>
            </a:r>
          </a:p>
          <a:p>
            <a:pPr marL="640080" lvl="1" indent="-246888" eaLnBrk="1" fontAlgn="auto" hangingPunct="1">
              <a:spcAft>
                <a:spcPts val="0"/>
              </a:spcAft>
              <a:buFont typeface="Wingdings 2"/>
              <a:buChar char=""/>
              <a:defRPr/>
            </a:pPr>
            <a:r>
              <a:rPr lang="en-US" sz="2600" dirty="0" smtClean="0"/>
              <a:t>Meet cost of education of children</a:t>
            </a:r>
          </a:p>
          <a:p>
            <a:pPr marL="640080" lvl="1" indent="-246888" eaLnBrk="1" fontAlgn="auto" hangingPunct="1">
              <a:spcAft>
                <a:spcPts val="0"/>
              </a:spcAft>
              <a:buFont typeface="Wingdings 2"/>
              <a:buChar char=""/>
              <a:defRPr/>
            </a:pPr>
            <a:r>
              <a:rPr lang="en-US" sz="2600" dirty="0" smtClean="0"/>
              <a:t>Obligatory expenses</a:t>
            </a:r>
          </a:p>
          <a:p>
            <a:pPr marL="640080" lvl="1" indent="-246888" eaLnBrk="1" fontAlgn="auto" hangingPunct="1">
              <a:spcAft>
                <a:spcPts val="0"/>
              </a:spcAft>
              <a:buFont typeface="Wingdings 2"/>
              <a:buChar char=""/>
              <a:defRPr/>
            </a:pPr>
            <a:r>
              <a:rPr lang="en-US" sz="2600" dirty="0" smtClean="0"/>
              <a:t>Illness of self, family members and dependants</a:t>
            </a:r>
          </a:p>
          <a:p>
            <a:pPr marL="640080" lvl="1" indent="-246888" eaLnBrk="1" fontAlgn="auto" hangingPunct="1">
              <a:spcAft>
                <a:spcPts val="0"/>
              </a:spcAft>
              <a:buFont typeface="Wingdings 2"/>
              <a:buChar char=""/>
              <a:defRPr/>
            </a:pPr>
            <a:r>
              <a:rPr lang="en-US" sz="2600" dirty="0" smtClean="0"/>
              <a:t>Purchase of consumer durables</a:t>
            </a:r>
            <a:endParaRPr lang="en-IN" sz="2600" dirty="0" smtClean="0">
              <a:solidFill>
                <a:srgbClr val="FF0000"/>
              </a:solidFill>
            </a:endParaRPr>
          </a:p>
        </p:txBody>
      </p:sp>
      <p:sp>
        <p:nvSpPr>
          <p:cNvPr id="25604" name="Rectangle 3"/>
          <p:cNvSpPr>
            <a:spLocks noChangeArrowheads="1"/>
          </p:cNvSpPr>
          <p:nvPr/>
        </p:nvSpPr>
        <p:spPr bwMode="auto">
          <a:xfrm>
            <a:off x="0" y="1785938"/>
            <a:ext cx="1071563" cy="45243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spTree>
    <p:extLst>
      <p:ext uri="{BB962C8B-B14F-4D97-AF65-F5344CB8AC3E}">
        <p14:creationId xmlns:p14="http://schemas.microsoft.com/office/powerpoint/2010/main" xmlns="" val="294094340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Contd:</a:t>
            </a:r>
            <a:endParaRPr lang="en-IN" smtClean="0"/>
          </a:p>
        </p:txBody>
      </p:sp>
      <p:sp>
        <p:nvSpPr>
          <p:cNvPr id="26627" name="Content Placeholder 2"/>
          <p:cNvSpPr>
            <a:spLocks noGrp="1"/>
          </p:cNvSpPr>
          <p:nvPr>
            <p:ph idx="1"/>
          </p:nvPr>
        </p:nvSpPr>
        <p:spPr>
          <a:xfrm>
            <a:off x="1214438" y="1857375"/>
            <a:ext cx="7472362" cy="4467225"/>
          </a:xfrm>
          <a:solidFill>
            <a:schemeClr val="accent5">
              <a:lumMod val="20000"/>
              <a:lumOff val="80000"/>
            </a:schemeClr>
          </a:solidFill>
        </p:spPr>
        <p:txBody>
          <a:bodyPr/>
          <a:lstStyle/>
          <a:p>
            <a:pPr marL="365125" lvl="1" eaLnBrk="1" hangingPunct="1">
              <a:buFont typeface="Arial" charset="0"/>
              <a:buChar char="•"/>
              <a:defRPr/>
            </a:pPr>
            <a:r>
              <a:rPr lang="en-US" sz="3200" dirty="0" smtClean="0"/>
              <a:t>Forms used-</a:t>
            </a:r>
          </a:p>
          <a:p>
            <a:pPr marL="765175" lvl="2" eaLnBrk="1" hangingPunct="1">
              <a:buFont typeface="Courier New" pitchFamily="49" charset="0"/>
              <a:buChar char="o"/>
              <a:defRPr/>
            </a:pPr>
            <a:r>
              <a:rPr lang="en-US" sz="2800" dirty="0" smtClean="0"/>
              <a:t>OTC 80 A – </a:t>
            </a:r>
            <a:r>
              <a:rPr lang="en-US" sz="2800" dirty="0" err="1" smtClean="0"/>
              <a:t>Gazetted</a:t>
            </a:r>
            <a:r>
              <a:rPr lang="en-US" sz="2800" dirty="0" smtClean="0"/>
              <a:t> Officer</a:t>
            </a:r>
          </a:p>
          <a:p>
            <a:pPr marL="765175" lvl="2" eaLnBrk="1" hangingPunct="1">
              <a:buFont typeface="Courier New" pitchFamily="49" charset="0"/>
              <a:buChar char="o"/>
              <a:defRPr/>
            </a:pPr>
            <a:r>
              <a:rPr lang="en-US" sz="2800" dirty="0" smtClean="0"/>
              <a:t>OTC 80 B – Non </a:t>
            </a:r>
            <a:r>
              <a:rPr lang="en-US" sz="2800" dirty="0" err="1" smtClean="0"/>
              <a:t>gazetted</a:t>
            </a:r>
            <a:r>
              <a:rPr lang="en-US" sz="2800" dirty="0" smtClean="0"/>
              <a:t> officer</a:t>
            </a:r>
          </a:p>
          <a:p>
            <a:pPr marL="765175" lvl="2" eaLnBrk="1" hangingPunct="1">
              <a:buFont typeface="Courier New" pitchFamily="49" charset="0"/>
              <a:buChar char="o"/>
              <a:defRPr/>
            </a:pPr>
            <a:r>
              <a:rPr lang="en-US" sz="2800" dirty="0" smtClean="0"/>
              <a:t>OTC 80 C – Death cases</a:t>
            </a:r>
          </a:p>
          <a:p>
            <a:pPr marL="765175" lvl="2" eaLnBrk="1" hangingPunct="1">
              <a:buFont typeface="Courier New" pitchFamily="49" charset="0"/>
              <a:buChar char="o"/>
              <a:defRPr/>
            </a:pPr>
            <a:endParaRPr lang="en-US" sz="2800" dirty="0" smtClean="0"/>
          </a:p>
          <a:p>
            <a:pPr eaLnBrk="1" hangingPunct="1">
              <a:defRPr/>
            </a:pPr>
            <a:r>
              <a:rPr lang="en-US" sz="3200" dirty="0" smtClean="0"/>
              <a:t>Procedure on death of subscriber- </a:t>
            </a:r>
          </a:p>
          <a:p>
            <a:pPr eaLnBrk="1" hangingPunct="1">
              <a:buFont typeface="Wingdings 2" pitchFamily="18" charset="2"/>
              <a:buNone/>
              <a:defRPr/>
            </a:pPr>
            <a:r>
              <a:rPr lang="en-US" sz="3200" dirty="0" smtClean="0">
                <a:solidFill>
                  <a:srgbClr val="FF0000"/>
                </a:solidFill>
                <a:latin typeface="+mj-lt"/>
              </a:rPr>
              <a:t>                                                    RULE-31</a:t>
            </a:r>
            <a:endParaRPr lang="en-IN" sz="3200" dirty="0" smtClean="0">
              <a:solidFill>
                <a:srgbClr val="FF0000"/>
              </a:solidFill>
              <a:latin typeface="+mj-lt"/>
            </a:endParaRPr>
          </a:p>
        </p:txBody>
      </p:sp>
      <p:sp>
        <p:nvSpPr>
          <p:cNvPr id="26628" name="Rectangle 3"/>
          <p:cNvSpPr>
            <a:spLocks noChangeArrowheads="1"/>
          </p:cNvSpPr>
          <p:nvPr/>
        </p:nvSpPr>
        <p:spPr bwMode="auto">
          <a:xfrm>
            <a:off x="0" y="1785938"/>
            <a:ext cx="1214438" cy="45243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spTree>
    <p:extLst>
      <p:ext uri="{BB962C8B-B14F-4D97-AF65-F5344CB8AC3E}">
        <p14:creationId xmlns:p14="http://schemas.microsoft.com/office/powerpoint/2010/main" xmlns="" val="1305617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14375" y="928688"/>
            <a:ext cx="5929313" cy="500062"/>
          </a:xfrm>
          <a:solidFill>
            <a:schemeClr val="accent1">
              <a:lumMod val="40000"/>
              <a:lumOff val="60000"/>
            </a:schemeClr>
          </a:solidFill>
        </p:spPr>
        <p:txBody>
          <a:bodyPr>
            <a:noAutofit/>
          </a:bodyPr>
          <a:lstStyle/>
          <a:p>
            <a:pPr eaLnBrk="1" fontAlgn="auto" hangingPunct="1">
              <a:spcAft>
                <a:spcPts val="0"/>
              </a:spcAft>
              <a:defRPr/>
            </a:pPr>
            <a:r>
              <a:rPr lang="en-US" sz="3600" b="1" dirty="0" smtClean="0"/>
              <a:t>Role of sanctioning authority</a:t>
            </a:r>
            <a:r>
              <a:rPr lang="en-US" sz="3600" dirty="0" smtClean="0"/>
              <a:t>:</a:t>
            </a:r>
            <a:endParaRPr lang="en-IN" sz="3600" dirty="0" smtClean="0"/>
          </a:p>
        </p:txBody>
      </p:sp>
      <p:sp>
        <p:nvSpPr>
          <p:cNvPr id="29698" name="Content Placeholder 2"/>
          <p:cNvSpPr>
            <a:spLocks noGrp="1"/>
          </p:cNvSpPr>
          <p:nvPr>
            <p:ph idx="1"/>
          </p:nvPr>
        </p:nvSpPr>
        <p:spPr>
          <a:xfrm>
            <a:off x="857250" y="1643063"/>
            <a:ext cx="8072438" cy="5000625"/>
          </a:xfrm>
          <a:solidFill>
            <a:srgbClr val="FFFF00"/>
          </a:solidFill>
        </p:spPr>
        <p:txBody>
          <a:bodyPr>
            <a:normAutofit/>
          </a:bodyPr>
          <a:lstStyle/>
          <a:p>
            <a:pPr marL="274320" indent="-274320" eaLnBrk="1" fontAlgn="auto" hangingPunct="1">
              <a:spcAft>
                <a:spcPts val="0"/>
              </a:spcAft>
              <a:buClr>
                <a:schemeClr val="accent3"/>
              </a:buClr>
              <a:buFont typeface="Wingdings 2"/>
              <a:buChar char=""/>
              <a:defRPr/>
            </a:pPr>
            <a:r>
              <a:rPr lang="en-US" b="1" dirty="0" smtClean="0"/>
              <a:t>On death-</a:t>
            </a:r>
          </a:p>
          <a:p>
            <a:pPr marL="640080" lvl="1" indent="-246888" eaLnBrk="1" fontAlgn="auto" hangingPunct="1">
              <a:spcAft>
                <a:spcPts val="0"/>
              </a:spcAft>
              <a:buFont typeface="Wingdings 2"/>
              <a:buChar char=""/>
              <a:defRPr/>
            </a:pPr>
            <a:r>
              <a:rPr lang="en-US" dirty="0" smtClean="0"/>
              <a:t> if the subscriber has </a:t>
            </a:r>
          </a:p>
          <a:p>
            <a:pPr lvl="2" indent="-246888" eaLnBrk="1" fontAlgn="auto" hangingPunct="1">
              <a:spcAft>
                <a:spcPts val="0"/>
              </a:spcAft>
              <a:buFont typeface="Wingdings 2"/>
              <a:buChar char=""/>
              <a:defRPr/>
            </a:pPr>
            <a:r>
              <a:rPr lang="en-US" dirty="0" smtClean="0"/>
              <a:t>family + valid nomination	- 	pay the nominee.</a:t>
            </a:r>
          </a:p>
          <a:p>
            <a:pPr lvl="2" indent="-246888" eaLnBrk="1" fontAlgn="auto" hangingPunct="1">
              <a:spcAft>
                <a:spcPts val="0"/>
              </a:spcAft>
              <a:buFont typeface="Wingdings 2"/>
              <a:buChar char=""/>
              <a:defRPr/>
            </a:pPr>
            <a:r>
              <a:rPr lang="en-US" dirty="0" smtClean="0"/>
              <a:t>Family without nomination	-	pay the family.</a:t>
            </a:r>
          </a:p>
          <a:p>
            <a:pPr lvl="2" indent="-246888" eaLnBrk="1" fontAlgn="auto" hangingPunct="1">
              <a:spcAft>
                <a:spcPts val="0"/>
              </a:spcAft>
              <a:buFont typeface="Wingdings 2"/>
              <a:buChar char=""/>
              <a:defRPr/>
            </a:pPr>
            <a:r>
              <a:rPr lang="en-US" dirty="0" smtClean="0"/>
              <a:t>No family but valid nomination-	pay the nominee.</a:t>
            </a:r>
          </a:p>
          <a:p>
            <a:pPr marL="1188720" lvl="3" indent="-210312" eaLnBrk="1" fontAlgn="auto" hangingPunct="1">
              <a:spcAft>
                <a:spcPts val="0"/>
              </a:spcAft>
              <a:buClr>
                <a:schemeClr val="accent3"/>
              </a:buClr>
              <a:buFont typeface="Wingdings 2"/>
              <a:buChar char=""/>
              <a:defRPr/>
            </a:pPr>
            <a:r>
              <a:rPr lang="en-US" sz="2400" b="1" dirty="0" smtClean="0"/>
              <a:t>if the subscriber is</a:t>
            </a:r>
          </a:p>
          <a:p>
            <a:pPr lvl="2" indent="-246888" eaLnBrk="1" fontAlgn="auto" hangingPunct="1">
              <a:spcAft>
                <a:spcPts val="0"/>
              </a:spcAft>
              <a:buFont typeface="Wingdings 2"/>
              <a:buChar char=""/>
              <a:defRPr/>
            </a:pPr>
            <a:r>
              <a:rPr lang="en-US" dirty="0" smtClean="0"/>
              <a:t>Hindu – 2</a:t>
            </a:r>
            <a:r>
              <a:rPr lang="en-US" baseline="30000" dirty="0" smtClean="0"/>
              <a:t>nd</a:t>
            </a:r>
            <a:r>
              <a:rPr lang="en-US" dirty="0" smtClean="0"/>
              <a:t> marriage void – no share to 2</a:t>
            </a:r>
            <a:r>
              <a:rPr lang="en-US" baseline="30000" dirty="0" smtClean="0"/>
              <a:t>nd</a:t>
            </a:r>
            <a:r>
              <a:rPr lang="en-US" dirty="0" smtClean="0"/>
              <a:t> wife; children are entitled (</a:t>
            </a:r>
            <a:r>
              <a:rPr lang="en-US" sz="2400" b="1" dirty="0" smtClean="0">
                <a:solidFill>
                  <a:srgbClr val="FF0000"/>
                </a:solidFill>
              </a:rPr>
              <a:t>FDOM </a:t>
            </a:r>
            <a:r>
              <a:rPr lang="en-US" sz="2400" b="1" dirty="0" smtClean="0">
                <a:solidFill>
                  <a:srgbClr val="FF0000"/>
                </a:solidFill>
                <a:hlinkClick r:id="rId2" action="ppaction://hlinkfile"/>
              </a:rPr>
              <a:t>No.40072,dt.25.10.88</a:t>
            </a:r>
            <a:r>
              <a:rPr lang="en-US" dirty="0" smtClean="0"/>
              <a:t>)</a:t>
            </a:r>
          </a:p>
          <a:p>
            <a:pPr lvl="2" indent="-246888" eaLnBrk="1" fontAlgn="auto" hangingPunct="1">
              <a:spcAft>
                <a:spcPts val="0"/>
              </a:spcAft>
              <a:buFont typeface="Wingdings 2"/>
              <a:buChar char=""/>
              <a:defRPr/>
            </a:pPr>
            <a:r>
              <a:rPr lang="en-US" dirty="0" smtClean="0"/>
              <a:t>Muslim- 5</a:t>
            </a:r>
            <a:r>
              <a:rPr lang="en-US" baseline="30000" dirty="0" smtClean="0"/>
              <a:t>th</a:t>
            </a:r>
            <a:r>
              <a:rPr lang="en-US" dirty="0" smtClean="0"/>
              <a:t> wife legal- no inheritance but children are legitimate.</a:t>
            </a:r>
          </a:p>
          <a:p>
            <a:pPr lvl="2" indent="-246888" eaLnBrk="1" fontAlgn="auto" hangingPunct="1">
              <a:spcAft>
                <a:spcPts val="0"/>
              </a:spcAft>
              <a:buFont typeface="Wingdings 2"/>
              <a:buChar char=""/>
              <a:defRPr/>
            </a:pPr>
            <a:r>
              <a:rPr lang="en-US" dirty="0" smtClean="0"/>
              <a:t>Christian- 2</a:t>
            </a:r>
            <a:r>
              <a:rPr lang="en-US" baseline="30000" dirty="0" smtClean="0"/>
              <a:t>nd</a:t>
            </a:r>
            <a:r>
              <a:rPr lang="en-US" dirty="0" smtClean="0"/>
              <a:t> wife void; children illegitimate-no share (FDOM No.21190/F, dt.08.5.92).</a:t>
            </a:r>
            <a:endParaRPr lang="en-IN" dirty="0" smtClean="0"/>
          </a:p>
        </p:txBody>
      </p:sp>
      <p:sp>
        <p:nvSpPr>
          <p:cNvPr id="27652" name="Rectangle 3"/>
          <p:cNvSpPr>
            <a:spLocks noChangeArrowheads="1"/>
          </p:cNvSpPr>
          <p:nvPr/>
        </p:nvSpPr>
        <p:spPr bwMode="auto">
          <a:xfrm>
            <a:off x="0" y="1643063"/>
            <a:ext cx="928688" cy="45243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spTree>
    <p:extLst>
      <p:ext uri="{BB962C8B-B14F-4D97-AF65-F5344CB8AC3E}">
        <p14:creationId xmlns:p14="http://schemas.microsoft.com/office/powerpoint/2010/main" xmlns="" val="23268674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err="1" smtClean="0">
                <a:solidFill>
                  <a:srgbClr val="FF0000"/>
                </a:solidFill>
              </a:rPr>
              <a:t>Contd</a:t>
            </a:r>
            <a:r>
              <a:rPr lang="en-US" dirty="0" smtClean="0">
                <a:solidFill>
                  <a:srgbClr val="FF0000"/>
                </a:solidFill>
              </a:rPr>
              <a:t>:--</a:t>
            </a:r>
            <a:endParaRPr lang="en-IN" dirty="0" smtClean="0">
              <a:solidFill>
                <a:srgbClr val="FF0000"/>
              </a:solidFill>
            </a:endParaRPr>
          </a:p>
        </p:txBody>
      </p:sp>
      <p:sp>
        <p:nvSpPr>
          <p:cNvPr id="28675" name="Content Placeholder 2"/>
          <p:cNvSpPr>
            <a:spLocks noGrp="1"/>
          </p:cNvSpPr>
          <p:nvPr>
            <p:ph idx="1"/>
          </p:nvPr>
        </p:nvSpPr>
        <p:spPr>
          <a:xfrm>
            <a:off x="857250" y="2000250"/>
            <a:ext cx="7929563" cy="4324350"/>
          </a:xfrm>
          <a:solidFill>
            <a:schemeClr val="accent2">
              <a:lumMod val="20000"/>
              <a:lumOff val="80000"/>
            </a:schemeClr>
          </a:solidFill>
        </p:spPr>
        <p:txBody>
          <a:bodyPr/>
          <a:lstStyle/>
          <a:p>
            <a:pPr eaLnBrk="1" hangingPunct="1">
              <a:defRPr/>
            </a:pPr>
            <a:r>
              <a:rPr lang="en-US" sz="2800" smtClean="0"/>
              <a:t>No share payable to-</a:t>
            </a:r>
          </a:p>
          <a:p>
            <a:pPr lvl="1" eaLnBrk="1" hangingPunct="1">
              <a:defRPr/>
            </a:pPr>
            <a:r>
              <a:rPr lang="en-US" sz="2800" smtClean="0"/>
              <a:t>Sons who have attained legal majority.</a:t>
            </a:r>
          </a:p>
          <a:p>
            <a:pPr lvl="1" eaLnBrk="1" hangingPunct="1">
              <a:defRPr/>
            </a:pPr>
            <a:r>
              <a:rPr lang="en-US" sz="2800" smtClean="0"/>
              <a:t>Sons of a deceased son who have attained legal majority.</a:t>
            </a:r>
          </a:p>
          <a:p>
            <a:pPr lvl="1" eaLnBrk="1" hangingPunct="1">
              <a:defRPr/>
            </a:pPr>
            <a:r>
              <a:rPr lang="en-US" sz="2800" smtClean="0"/>
              <a:t>Married daughters whose husbands are alive.</a:t>
            </a:r>
          </a:p>
          <a:p>
            <a:pPr lvl="1" eaLnBrk="1" hangingPunct="1">
              <a:defRPr/>
            </a:pPr>
            <a:r>
              <a:rPr lang="en-US" sz="2800" smtClean="0"/>
              <a:t>Married daughters of a deceased son whose husbands are alive.</a:t>
            </a:r>
            <a:endParaRPr lang="en-IN" sz="2800" smtClean="0"/>
          </a:p>
          <a:p>
            <a:pPr lvl="1" eaLnBrk="1" hangingPunct="1">
              <a:buFont typeface="Arial" charset="0"/>
              <a:buNone/>
              <a:defRPr/>
            </a:pPr>
            <a:endParaRPr lang="en-US" sz="2800" smtClean="0"/>
          </a:p>
        </p:txBody>
      </p:sp>
      <p:sp>
        <p:nvSpPr>
          <p:cNvPr id="4" name="Rectangle 3"/>
          <p:cNvSpPr>
            <a:spLocks noChangeArrowheads="1"/>
          </p:cNvSpPr>
          <p:nvPr/>
        </p:nvSpPr>
        <p:spPr bwMode="auto">
          <a:xfrm>
            <a:off x="0" y="2000250"/>
            <a:ext cx="928688" cy="4286250"/>
          </a:xfrm>
          <a:prstGeom prst="rect">
            <a:avLst/>
          </a:prstGeom>
          <a:solidFill>
            <a:schemeClr val="accent4">
              <a:lumMod val="20000"/>
              <a:lumOff val="80000"/>
            </a:schemeClr>
          </a:solidFill>
          <a:ln w="9525">
            <a:noFill/>
            <a:miter lim="800000"/>
            <a:headEnd/>
            <a:tailEnd/>
          </a:ln>
        </p:spPr>
        <p:txBody>
          <a:bodyPr>
            <a:spAutoFit/>
          </a:bodyPr>
          <a:lstStyle/>
          <a:p>
            <a:pPr>
              <a:defRPr/>
            </a:pPr>
            <a:r>
              <a:rPr lang="en-US" sz="8800" dirty="0"/>
              <a:t>GPF </a:t>
            </a:r>
          </a:p>
        </p:txBody>
      </p:sp>
    </p:spTree>
    <p:extLst>
      <p:ext uri="{BB962C8B-B14F-4D97-AF65-F5344CB8AC3E}">
        <p14:creationId xmlns:p14="http://schemas.microsoft.com/office/powerpoint/2010/main" xmlns="" val="203597064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285875" y="714375"/>
            <a:ext cx="2428875" cy="428625"/>
          </a:xfrm>
          <a:solidFill>
            <a:schemeClr val="accent3">
              <a:lumMod val="60000"/>
              <a:lumOff val="40000"/>
            </a:schemeClr>
          </a:solidFill>
        </p:spPr>
        <p:txBody>
          <a:bodyPr>
            <a:normAutofit fontScale="90000"/>
          </a:bodyPr>
          <a:lstStyle/>
          <a:p>
            <a:pPr eaLnBrk="1" hangingPunct="1">
              <a:defRPr/>
            </a:pPr>
            <a:r>
              <a:rPr lang="en-US" sz="3200" u="sng" dirty="0" smtClean="0">
                <a:solidFill>
                  <a:srgbClr val="FF0000"/>
                </a:solidFill>
              </a:rPr>
              <a:t>Other</a:t>
            </a:r>
            <a:r>
              <a:rPr lang="en-US" sz="3200" u="sng" dirty="0" smtClean="0"/>
              <a:t> </a:t>
            </a:r>
            <a:r>
              <a:rPr lang="en-US" sz="3200" u="sng" dirty="0" smtClean="0">
                <a:solidFill>
                  <a:srgbClr val="FF0000"/>
                </a:solidFill>
              </a:rPr>
              <a:t>facts</a:t>
            </a:r>
            <a:r>
              <a:rPr lang="en-US" sz="3200" dirty="0" smtClean="0">
                <a:solidFill>
                  <a:srgbClr val="FF0000"/>
                </a:solidFill>
              </a:rPr>
              <a:t>:</a:t>
            </a:r>
            <a:endParaRPr lang="en-IN" sz="3200" dirty="0" smtClean="0">
              <a:solidFill>
                <a:srgbClr val="FF0000"/>
              </a:solidFill>
            </a:endParaRPr>
          </a:p>
        </p:txBody>
      </p:sp>
      <p:sp>
        <p:nvSpPr>
          <p:cNvPr id="29699" name="Content Placeholder 2"/>
          <p:cNvSpPr>
            <a:spLocks noGrp="1"/>
          </p:cNvSpPr>
          <p:nvPr>
            <p:ph idx="1"/>
          </p:nvPr>
        </p:nvSpPr>
        <p:spPr>
          <a:xfrm>
            <a:off x="1071563" y="1357313"/>
            <a:ext cx="7786687" cy="5214937"/>
          </a:xfrm>
          <a:solidFill>
            <a:schemeClr val="accent4">
              <a:lumMod val="40000"/>
              <a:lumOff val="60000"/>
            </a:schemeClr>
          </a:solidFill>
        </p:spPr>
        <p:txBody>
          <a:bodyPr>
            <a:normAutofit lnSpcReduction="10000"/>
          </a:bodyPr>
          <a:lstStyle/>
          <a:p>
            <a:pPr eaLnBrk="1" hangingPunct="1">
              <a:defRPr/>
            </a:pPr>
            <a:r>
              <a:rPr lang="en-US" dirty="0" smtClean="0"/>
              <a:t>Application to be sent to AG through HOD in case of </a:t>
            </a:r>
            <a:r>
              <a:rPr lang="en-US" dirty="0" err="1" smtClean="0"/>
              <a:t>gazetted</a:t>
            </a:r>
            <a:r>
              <a:rPr lang="en-US" dirty="0" smtClean="0"/>
              <a:t> Officers and through HOO in case of non-</a:t>
            </a:r>
            <a:r>
              <a:rPr lang="en-US" dirty="0" err="1" smtClean="0"/>
              <a:t>gazetted</a:t>
            </a:r>
            <a:r>
              <a:rPr lang="en-US" dirty="0" smtClean="0"/>
              <a:t> Officers.</a:t>
            </a:r>
          </a:p>
          <a:p>
            <a:pPr eaLnBrk="1" hangingPunct="1">
              <a:defRPr/>
            </a:pPr>
            <a:endParaRPr lang="en-US" dirty="0" smtClean="0"/>
          </a:p>
          <a:p>
            <a:pPr eaLnBrk="1" hangingPunct="1">
              <a:defRPr/>
            </a:pPr>
            <a:r>
              <a:rPr lang="en-US" dirty="0" smtClean="0"/>
              <a:t>DDO is to give certificate </a:t>
            </a:r>
            <a:r>
              <a:rPr lang="en-US" sz="2400" dirty="0" smtClean="0"/>
              <a:t>(</a:t>
            </a:r>
            <a:r>
              <a:rPr lang="en-US" sz="2400" dirty="0" smtClean="0">
                <a:hlinkClick r:id="rId2" action="ppaction://hlinkfile"/>
              </a:rPr>
              <a:t>No.62174/F, dt.28.12.09</a:t>
            </a:r>
            <a:r>
              <a:rPr lang="en-US" sz="2400" dirty="0" smtClean="0"/>
              <a:t>)</a:t>
            </a:r>
            <a:r>
              <a:rPr lang="en-US" dirty="0" smtClean="0"/>
              <a:t>.</a:t>
            </a:r>
          </a:p>
          <a:p>
            <a:pPr eaLnBrk="1" hangingPunct="1">
              <a:defRPr/>
            </a:pPr>
            <a:endParaRPr lang="en-US" dirty="0" smtClean="0"/>
          </a:p>
          <a:p>
            <a:pPr eaLnBrk="1" hangingPunct="1">
              <a:defRPr/>
            </a:pPr>
            <a:r>
              <a:rPr lang="en-US" dirty="0" smtClean="0"/>
              <a:t>Release of fund in case of a deceased subscriber in absence of valid nomination-</a:t>
            </a:r>
          </a:p>
          <a:p>
            <a:pPr lvl="1" eaLnBrk="1" hangingPunct="1">
              <a:defRPr/>
            </a:pPr>
            <a:r>
              <a:rPr lang="en-US" dirty="0" smtClean="0"/>
              <a:t>Legal heir certificate in case of having family</a:t>
            </a:r>
          </a:p>
          <a:p>
            <a:pPr lvl="1" eaLnBrk="1" hangingPunct="1">
              <a:defRPr/>
            </a:pPr>
            <a:r>
              <a:rPr lang="en-US" dirty="0" smtClean="0"/>
              <a:t>Succession certificate in case there is no family.</a:t>
            </a:r>
          </a:p>
          <a:p>
            <a:pPr eaLnBrk="1" hangingPunct="1">
              <a:defRPr/>
            </a:pPr>
            <a:r>
              <a:rPr lang="en-US" dirty="0" smtClean="0"/>
              <a:t>.</a:t>
            </a:r>
          </a:p>
        </p:txBody>
      </p:sp>
      <p:sp>
        <p:nvSpPr>
          <p:cNvPr id="29700" name="Rectangle 3"/>
          <p:cNvSpPr>
            <a:spLocks noChangeArrowheads="1"/>
          </p:cNvSpPr>
          <p:nvPr/>
        </p:nvSpPr>
        <p:spPr bwMode="auto">
          <a:xfrm>
            <a:off x="0" y="1571625"/>
            <a:ext cx="1000125" cy="45243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spTree>
    <p:extLst>
      <p:ext uri="{BB962C8B-B14F-4D97-AF65-F5344CB8AC3E}">
        <p14:creationId xmlns:p14="http://schemas.microsoft.com/office/powerpoint/2010/main" xmlns="" val="132288081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Contd…</a:t>
            </a:r>
            <a:endParaRPr lang="en-IN" smtClean="0"/>
          </a:p>
        </p:txBody>
      </p:sp>
      <p:sp>
        <p:nvSpPr>
          <p:cNvPr id="30723" name="Content Placeholder 2"/>
          <p:cNvSpPr>
            <a:spLocks noGrp="1"/>
          </p:cNvSpPr>
          <p:nvPr>
            <p:ph idx="1"/>
          </p:nvPr>
        </p:nvSpPr>
        <p:spPr>
          <a:xfrm>
            <a:off x="1214438" y="1785938"/>
            <a:ext cx="7500937" cy="4714875"/>
          </a:xfrm>
          <a:solidFill>
            <a:schemeClr val="accent1">
              <a:lumMod val="40000"/>
              <a:lumOff val="60000"/>
            </a:schemeClr>
          </a:solidFill>
          <a:ln>
            <a:solidFill>
              <a:srgbClr val="00B050"/>
            </a:solidFill>
          </a:ln>
        </p:spPr>
        <p:txBody>
          <a:bodyPr/>
          <a:lstStyle/>
          <a:p>
            <a:pPr eaLnBrk="1" hangingPunct="1">
              <a:defRPr/>
            </a:pPr>
            <a:r>
              <a:rPr lang="en-US" sz="2800" dirty="0" smtClean="0"/>
              <a:t>No part final withdrawal to be allowed during </a:t>
            </a:r>
            <a:r>
              <a:rPr lang="en-US" sz="2800" dirty="0" smtClean="0">
                <a:solidFill>
                  <a:srgbClr val="FF0000"/>
                </a:solidFill>
              </a:rPr>
              <a:t>last four months of service except in case of hardship </a:t>
            </a:r>
            <a:r>
              <a:rPr lang="en-US" sz="2800" dirty="0" smtClean="0"/>
              <a:t>.</a:t>
            </a:r>
          </a:p>
          <a:p>
            <a:pPr eaLnBrk="1" hangingPunct="1">
              <a:defRPr/>
            </a:pPr>
            <a:endParaRPr lang="en-US" sz="2800" dirty="0" smtClean="0"/>
          </a:p>
          <a:p>
            <a:pPr eaLnBrk="1" hangingPunct="1">
              <a:defRPr/>
            </a:pPr>
            <a:r>
              <a:rPr lang="en-US" sz="2800" dirty="0" smtClean="0"/>
              <a:t>In such cases prior approval of finance department is not required and Administrative Department is empowered.</a:t>
            </a:r>
          </a:p>
        </p:txBody>
      </p:sp>
      <p:sp>
        <p:nvSpPr>
          <p:cNvPr id="30724" name="Rectangle 3"/>
          <p:cNvSpPr>
            <a:spLocks noChangeArrowheads="1"/>
          </p:cNvSpPr>
          <p:nvPr/>
        </p:nvSpPr>
        <p:spPr bwMode="auto">
          <a:xfrm>
            <a:off x="0" y="1785938"/>
            <a:ext cx="1214438" cy="4524375"/>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600"/>
              <a:t>GPF </a:t>
            </a:r>
          </a:p>
        </p:txBody>
      </p:sp>
    </p:spTree>
    <p:extLst>
      <p:ext uri="{BB962C8B-B14F-4D97-AF65-F5344CB8AC3E}">
        <p14:creationId xmlns:p14="http://schemas.microsoft.com/office/powerpoint/2010/main" xmlns="" val="216783347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523999"/>
          </a:xfrm>
        </p:spPr>
        <p:txBody>
          <a:bodyPr/>
          <a:lstStyle/>
          <a:p>
            <a:pPr algn="ctr"/>
            <a:r>
              <a:rPr lang="en-IN" sz="8800" dirty="0" smtClean="0">
                <a:solidFill>
                  <a:srgbClr val="FFC000"/>
                </a:solidFill>
                <a:latin typeface="Algerian" pitchFamily="82" charset="0"/>
              </a:rPr>
              <a:t>PENSION</a:t>
            </a:r>
            <a:endParaRPr lang="en-IN" dirty="0">
              <a:solidFill>
                <a:srgbClr val="FFC000"/>
              </a:solidFill>
              <a:latin typeface="Algerian" pitchFamily="82" charset="0"/>
            </a:endParaRPr>
          </a:p>
        </p:txBody>
      </p:sp>
      <p:sp>
        <p:nvSpPr>
          <p:cNvPr id="3" name="Subtitle 2"/>
          <p:cNvSpPr>
            <a:spLocks noGrp="1"/>
          </p:cNvSpPr>
          <p:nvPr>
            <p:ph type="subTitle" idx="1"/>
          </p:nvPr>
        </p:nvSpPr>
        <p:spPr>
          <a:xfrm flipV="1">
            <a:off x="609600" y="5638799"/>
            <a:ext cx="7772400" cy="45719"/>
          </a:xfrm>
        </p:spPr>
        <p:txBody>
          <a:bodyPr>
            <a:normAutofit fontScale="25000" lnSpcReduction="20000"/>
          </a:bodyPr>
          <a:lstStyle/>
          <a:p>
            <a:pPr algn="ctr"/>
            <a:endParaRPr lang="en-IN" dirty="0" smtClean="0"/>
          </a:p>
        </p:txBody>
      </p:sp>
    </p:spTree>
    <p:extLst>
      <p:ext uri="{BB962C8B-B14F-4D97-AF65-F5344CB8AC3E}">
        <p14:creationId xmlns:p14="http://schemas.microsoft.com/office/powerpoint/2010/main" xmlns="" val="77348874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1"/>
            <a:ext cx="8153400" cy="2514599"/>
          </a:xfrm>
        </p:spPr>
        <p:txBody>
          <a:bodyPr anchor="ctr">
            <a:normAutofit fontScale="90000"/>
          </a:bodyPr>
          <a:lstStyle/>
          <a:p>
            <a:pPr algn="ctr"/>
            <a:r>
              <a:rPr lang="en-IN" sz="3100" dirty="0" smtClean="0">
                <a:latin typeface="Arial" pitchFamily="34" charset="0"/>
                <a:cs typeface="Arial" pitchFamily="34" charset="0"/>
              </a:rPr>
              <a:t/>
            </a:r>
            <a:br>
              <a:rPr lang="en-IN" sz="3100" dirty="0" smtClean="0">
                <a:latin typeface="Arial" pitchFamily="34" charset="0"/>
                <a:cs typeface="Arial" pitchFamily="34" charset="0"/>
              </a:rPr>
            </a:br>
            <a:r>
              <a:rPr lang="en-IN" sz="2700" dirty="0" smtClean="0">
                <a:solidFill>
                  <a:schemeClr val="tx1"/>
                </a:solidFill>
                <a:latin typeface="Arial" pitchFamily="34" charset="0"/>
                <a:cs typeface="Arial" pitchFamily="34" charset="0"/>
              </a:rPr>
              <a:t>A </a:t>
            </a:r>
            <a:r>
              <a:rPr lang="en-IN" sz="2700" b="1" dirty="0" smtClean="0">
                <a:solidFill>
                  <a:schemeClr val="tx1"/>
                </a:solidFill>
                <a:latin typeface="Arial" pitchFamily="34" charset="0"/>
                <a:cs typeface="Arial" pitchFamily="34" charset="0"/>
              </a:rPr>
              <a:t>Pension</a:t>
            </a:r>
            <a:r>
              <a:rPr lang="en-IN" sz="2700" dirty="0" smtClean="0">
                <a:solidFill>
                  <a:schemeClr val="tx1"/>
                </a:solidFill>
                <a:latin typeface="Arial" pitchFamily="34" charset="0"/>
                <a:cs typeface="Arial" pitchFamily="34" charset="0"/>
              </a:rPr>
              <a:t> is a fund into which a sum of money is added during an employee's employment years, and from which payments are drawn to support the person's retirement from work in the form of periodic payments. A recipient of a retirement pension is known as a Pensioner or </a:t>
            </a:r>
            <a:r>
              <a:rPr lang="en-IN" sz="2700" i="1" dirty="0" smtClean="0">
                <a:solidFill>
                  <a:schemeClr val="tx1"/>
                </a:solidFill>
                <a:latin typeface="Arial" pitchFamily="34" charset="0"/>
                <a:cs typeface="Arial" pitchFamily="34" charset="0"/>
              </a:rPr>
              <a:t>retiree</a:t>
            </a:r>
            <a:r>
              <a:rPr lang="en-IN" sz="3100" dirty="0" smtClean="0">
                <a:solidFill>
                  <a:schemeClr val="tx1"/>
                </a:solidFill>
              </a:rPr>
              <a:t>.</a:t>
            </a:r>
            <a:r>
              <a:rPr lang="en-IN" dirty="0" smtClean="0"/>
              <a:t/>
            </a:r>
            <a:br>
              <a:rPr lang="en-IN" dirty="0" smtClean="0"/>
            </a:br>
            <a:endParaRPr lang="en-IN" dirty="0"/>
          </a:p>
        </p:txBody>
      </p:sp>
      <p:sp>
        <p:nvSpPr>
          <p:cNvPr id="3" name="Subtitle 2"/>
          <p:cNvSpPr>
            <a:spLocks noGrp="1"/>
          </p:cNvSpPr>
          <p:nvPr>
            <p:ph type="subTitle" idx="1"/>
          </p:nvPr>
        </p:nvSpPr>
        <p:spPr>
          <a:xfrm>
            <a:off x="533400" y="3200400"/>
            <a:ext cx="8077200" cy="3048000"/>
          </a:xfrm>
        </p:spPr>
        <p:txBody>
          <a:bodyPr>
            <a:normAutofit fontScale="62500" lnSpcReduction="20000"/>
          </a:bodyPr>
          <a:lstStyle/>
          <a:p>
            <a:pPr algn="ctr"/>
            <a:r>
              <a:rPr lang="en-IN" sz="2400" b="1" u="sng" dirty="0" smtClean="0"/>
              <a:t>Article 366 in The Constitution Of India</a:t>
            </a:r>
            <a:endParaRPr lang="en-IN" sz="2400" u="sng" dirty="0" smtClean="0"/>
          </a:p>
          <a:p>
            <a:pPr algn="just"/>
            <a:r>
              <a:rPr lang="en-IN" sz="2400" dirty="0" smtClean="0"/>
              <a:t>366. Definition In this Constitution, </a:t>
            </a:r>
            <a:r>
              <a:rPr lang="en-IN" sz="1800" dirty="0" smtClean="0"/>
              <a:t>unless the context otherwise requires, the following expressions have l, the meanings hereby respectively assigned to them, that is to say :</a:t>
            </a:r>
          </a:p>
          <a:p>
            <a:pPr algn="ctr"/>
            <a:r>
              <a:rPr lang="en-IN" sz="2400" dirty="0" smtClean="0"/>
              <a:t>	x	</a:t>
            </a:r>
            <a:r>
              <a:rPr lang="en-IN" sz="2400" dirty="0" err="1" smtClean="0"/>
              <a:t>x</a:t>
            </a:r>
            <a:r>
              <a:rPr lang="en-IN" sz="2400" dirty="0" smtClean="0"/>
              <a:t>	</a:t>
            </a:r>
            <a:r>
              <a:rPr lang="en-IN" sz="2400" dirty="0" err="1" smtClean="0"/>
              <a:t>x</a:t>
            </a:r>
            <a:r>
              <a:rPr lang="en-IN" sz="2400" dirty="0" smtClean="0"/>
              <a:t>	</a:t>
            </a:r>
            <a:r>
              <a:rPr lang="en-IN" sz="2400" dirty="0" err="1" smtClean="0"/>
              <a:t>x</a:t>
            </a:r>
            <a:r>
              <a:rPr lang="en-IN" sz="2400" dirty="0" smtClean="0"/>
              <a:t>	</a:t>
            </a:r>
            <a:r>
              <a:rPr lang="en-IN" sz="2400" dirty="0" err="1" smtClean="0"/>
              <a:t>x</a:t>
            </a:r>
            <a:endParaRPr lang="en-IN" sz="2400" dirty="0" smtClean="0"/>
          </a:p>
          <a:p>
            <a:pPr algn="just"/>
            <a:r>
              <a:rPr lang="en-IN" sz="2400" dirty="0" smtClean="0"/>
              <a:t>   </a:t>
            </a:r>
            <a:r>
              <a:rPr lang="en-IN" sz="3300" b="1" u="sng" dirty="0" smtClean="0"/>
              <a:t>17.</a:t>
            </a:r>
            <a:r>
              <a:rPr lang="en-IN" sz="2400" dirty="0" smtClean="0"/>
              <a:t>  pension means a pension, whether contributory or not, of any kind whatsoever payable to or in respect of any person, and includes retired pay so payable, a gratuity so payable and any sum or sums so payable by way of the return, with or without interest thereon or any other addition thereto, of subscriptions to a provident fund;</a:t>
            </a:r>
          </a:p>
          <a:p>
            <a:pPr algn="ctr"/>
            <a:r>
              <a:rPr lang="en-IN" sz="2400" dirty="0" smtClean="0"/>
              <a:t>	x	</a:t>
            </a:r>
            <a:r>
              <a:rPr lang="en-IN" sz="2400" dirty="0" err="1" smtClean="0"/>
              <a:t>x</a:t>
            </a:r>
            <a:r>
              <a:rPr lang="en-IN" sz="2400" dirty="0" smtClean="0"/>
              <a:t>	</a:t>
            </a:r>
            <a:r>
              <a:rPr lang="en-IN" sz="2400" dirty="0" err="1" smtClean="0"/>
              <a:t>x</a:t>
            </a:r>
            <a:r>
              <a:rPr lang="en-IN" sz="2400" dirty="0" smtClean="0"/>
              <a:t>	</a:t>
            </a:r>
            <a:r>
              <a:rPr lang="en-IN" sz="2400" dirty="0" err="1" smtClean="0"/>
              <a:t>x</a:t>
            </a:r>
            <a:r>
              <a:rPr lang="en-IN" sz="2400" dirty="0" smtClean="0"/>
              <a:t>	</a:t>
            </a:r>
            <a:r>
              <a:rPr lang="en-IN" sz="2400" dirty="0" err="1" smtClean="0"/>
              <a:t>x</a:t>
            </a:r>
            <a:endParaRPr lang="en-IN" sz="2400" dirty="0" smtClean="0"/>
          </a:p>
          <a:p>
            <a:pPr algn="just"/>
            <a:endParaRPr lang="en-IN" sz="2400" dirty="0" smtClean="0"/>
          </a:p>
          <a:p>
            <a:endParaRPr lang="en-IN" dirty="0"/>
          </a:p>
        </p:txBody>
      </p:sp>
    </p:spTree>
    <p:extLst>
      <p:ext uri="{BB962C8B-B14F-4D97-AF65-F5344CB8AC3E}">
        <p14:creationId xmlns:p14="http://schemas.microsoft.com/office/powerpoint/2010/main" xmlns="" val="15380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amond(in)">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amond(in)">
                                      <p:cBhvr>
                                        <p:cTn id="20" dur="1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amond(in)">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diamond(in)">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diamond(in)">
                                      <p:cBhvr>
                                        <p:cTn id="3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a:bodyPr>
          <a:lstStyle/>
          <a:p>
            <a:pPr algn="ctr"/>
            <a:r>
              <a:rPr lang="en-IN" dirty="0" smtClean="0">
                <a:latin typeface="Arial" pitchFamily="34" charset="0"/>
                <a:cs typeface="Arial" pitchFamily="34" charset="0"/>
              </a:rPr>
              <a:t>1</a:t>
            </a:r>
            <a:r>
              <a:rPr lang="en-IN" baseline="30000" dirty="0" smtClean="0">
                <a:latin typeface="Arial" pitchFamily="34" charset="0"/>
                <a:cs typeface="Arial" pitchFamily="34" charset="0"/>
              </a:rPr>
              <a:t>st</a:t>
            </a:r>
            <a:r>
              <a:rPr lang="en-IN" dirty="0" smtClean="0">
                <a:latin typeface="Arial" pitchFamily="34" charset="0"/>
                <a:cs typeface="Arial" pitchFamily="34" charset="0"/>
              </a:rPr>
              <a:t> </a:t>
            </a:r>
            <a:r>
              <a:rPr lang="en-IN" dirty="0" err="1" smtClean="0">
                <a:latin typeface="Arial" pitchFamily="34" charset="0"/>
                <a:cs typeface="Arial" pitchFamily="34" charset="0"/>
              </a:rPr>
              <a:t>Codal</a:t>
            </a:r>
            <a:r>
              <a:rPr lang="en-IN" dirty="0" smtClean="0">
                <a:latin typeface="Arial" pitchFamily="34" charset="0"/>
                <a:cs typeface="Arial" pitchFamily="34" charset="0"/>
              </a:rPr>
              <a:t> provision for pension was done in 1977 </a:t>
            </a:r>
            <a:endParaRPr lang="en-IN" dirty="0">
              <a:latin typeface="Arial" pitchFamily="34" charset="0"/>
              <a:cs typeface="Arial" pitchFamily="34" charset="0"/>
            </a:endParaRPr>
          </a:p>
        </p:txBody>
      </p:sp>
      <p:sp>
        <p:nvSpPr>
          <p:cNvPr id="3" name="Content Placeholder 2"/>
          <p:cNvSpPr>
            <a:spLocks noGrp="1"/>
          </p:cNvSpPr>
          <p:nvPr>
            <p:ph sz="half" idx="1"/>
          </p:nvPr>
        </p:nvSpPr>
        <p:spPr/>
        <p:txBody>
          <a:bodyPr anchor="ctr"/>
          <a:lstStyle/>
          <a:p>
            <a:pPr>
              <a:buNone/>
            </a:pPr>
            <a:r>
              <a:rPr lang="en-IN" sz="6000" dirty="0" smtClean="0">
                <a:solidFill>
                  <a:srgbClr val="0070C0"/>
                </a:solidFill>
                <a:latin typeface="Arial" pitchFamily="34" charset="0"/>
                <a:cs typeface="Arial" pitchFamily="34" charset="0"/>
              </a:rPr>
              <a:t>As OPR 77</a:t>
            </a:r>
          </a:p>
          <a:p>
            <a:pPr algn="ctr"/>
            <a:endParaRPr lang="en-IN" dirty="0"/>
          </a:p>
        </p:txBody>
      </p:sp>
      <p:sp>
        <p:nvSpPr>
          <p:cNvPr id="4" name="Content Placeholder 3"/>
          <p:cNvSpPr>
            <a:spLocks noGrp="1"/>
          </p:cNvSpPr>
          <p:nvPr>
            <p:ph sz="half" idx="2"/>
          </p:nvPr>
        </p:nvSpPr>
        <p:spPr/>
        <p:txBody>
          <a:bodyPr>
            <a:normAutofit/>
          </a:bodyPr>
          <a:lstStyle/>
          <a:p>
            <a:pPr algn="ctr">
              <a:buNone/>
            </a:pPr>
            <a:r>
              <a:rPr lang="en-IN" sz="5400" dirty="0" smtClean="0">
                <a:solidFill>
                  <a:srgbClr val="0070C0"/>
                </a:solidFill>
                <a:latin typeface="Arial" pitchFamily="34" charset="0"/>
                <a:cs typeface="Arial" pitchFamily="34" charset="0"/>
              </a:rPr>
              <a:t>Orissa</a:t>
            </a:r>
          </a:p>
          <a:p>
            <a:pPr algn="ctr">
              <a:buNone/>
            </a:pPr>
            <a:r>
              <a:rPr lang="en-IN" sz="5400" dirty="0" smtClean="0">
                <a:solidFill>
                  <a:srgbClr val="0070C0"/>
                </a:solidFill>
                <a:latin typeface="Arial" pitchFamily="34" charset="0"/>
                <a:cs typeface="Arial" pitchFamily="34" charset="0"/>
              </a:rPr>
              <a:t>Pension</a:t>
            </a:r>
          </a:p>
          <a:p>
            <a:pPr algn="ctr">
              <a:buNone/>
            </a:pPr>
            <a:r>
              <a:rPr lang="en-IN" sz="5400" dirty="0" smtClean="0">
                <a:solidFill>
                  <a:srgbClr val="0070C0"/>
                </a:solidFill>
                <a:latin typeface="Arial" pitchFamily="34" charset="0"/>
                <a:cs typeface="Arial" pitchFamily="34" charset="0"/>
              </a:rPr>
              <a:t>Rules </a:t>
            </a:r>
          </a:p>
          <a:p>
            <a:pPr algn="ctr">
              <a:buNone/>
            </a:pPr>
            <a:r>
              <a:rPr lang="en-IN" sz="5400" dirty="0" smtClean="0">
                <a:solidFill>
                  <a:srgbClr val="0070C0"/>
                </a:solidFill>
                <a:latin typeface="Arial" pitchFamily="34" charset="0"/>
                <a:cs typeface="Arial" pitchFamily="34" charset="0"/>
              </a:rPr>
              <a:t>1977 </a:t>
            </a:r>
            <a:endParaRPr lang="en-IN" sz="5400" dirty="0">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xmlns="" val="199969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down)">
                                      <p:cBhvr>
                                        <p:cTn id="28" dur="580">
                                          <p:stCondLst>
                                            <p:cond delay="0"/>
                                          </p:stCondLst>
                                        </p:cTn>
                                        <p:tgtEl>
                                          <p:spTgt spid="4">
                                            <p:txEl>
                                              <p:pRg st="1" end="1"/>
                                            </p:txEl>
                                          </p:spTgt>
                                        </p:tgtEl>
                                      </p:cBhvr>
                                    </p:animEffect>
                                    <p:anim calcmode="lin" valueType="num">
                                      <p:cBhvr>
                                        <p:cTn id="29"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4">
                                            <p:txEl>
                                              <p:pRg st="1" end="1"/>
                                            </p:txEl>
                                          </p:spTgt>
                                        </p:tgtEl>
                                      </p:cBhvr>
                                      <p:to x="100000" y="60000"/>
                                    </p:animScale>
                                    <p:animScale>
                                      <p:cBhvr>
                                        <p:cTn id="35" dur="166" decel="50000">
                                          <p:stCondLst>
                                            <p:cond delay="676"/>
                                          </p:stCondLst>
                                        </p:cTn>
                                        <p:tgtEl>
                                          <p:spTgt spid="4">
                                            <p:txEl>
                                              <p:pRg st="1" end="1"/>
                                            </p:txEl>
                                          </p:spTgt>
                                        </p:tgtEl>
                                      </p:cBhvr>
                                      <p:to x="100000" y="100000"/>
                                    </p:animScale>
                                    <p:animScale>
                                      <p:cBhvr>
                                        <p:cTn id="36" dur="26">
                                          <p:stCondLst>
                                            <p:cond delay="1312"/>
                                          </p:stCondLst>
                                        </p:cTn>
                                        <p:tgtEl>
                                          <p:spTgt spid="4">
                                            <p:txEl>
                                              <p:pRg st="1" end="1"/>
                                            </p:txEl>
                                          </p:spTgt>
                                        </p:tgtEl>
                                      </p:cBhvr>
                                      <p:to x="100000" y="80000"/>
                                    </p:animScale>
                                    <p:animScale>
                                      <p:cBhvr>
                                        <p:cTn id="37" dur="166" decel="50000">
                                          <p:stCondLst>
                                            <p:cond delay="1338"/>
                                          </p:stCondLst>
                                        </p:cTn>
                                        <p:tgtEl>
                                          <p:spTgt spid="4">
                                            <p:txEl>
                                              <p:pRg st="1" end="1"/>
                                            </p:txEl>
                                          </p:spTgt>
                                        </p:tgtEl>
                                      </p:cBhvr>
                                      <p:to x="100000" y="100000"/>
                                    </p:animScale>
                                    <p:animScale>
                                      <p:cBhvr>
                                        <p:cTn id="38" dur="26">
                                          <p:stCondLst>
                                            <p:cond delay="1642"/>
                                          </p:stCondLst>
                                        </p:cTn>
                                        <p:tgtEl>
                                          <p:spTgt spid="4">
                                            <p:txEl>
                                              <p:pRg st="1" end="1"/>
                                            </p:txEl>
                                          </p:spTgt>
                                        </p:tgtEl>
                                      </p:cBhvr>
                                      <p:to x="100000" y="90000"/>
                                    </p:animScale>
                                    <p:animScale>
                                      <p:cBhvr>
                                        <p:cTn id="39" dur="166" decel="50000">
                                          <p:stCondLst>
                                            <p:cond delay="1668"/>
                                          </p:stCondLst>
                                        </p:cTn>
                                        <p:tgtEl>
                                          <p:spTgt spid="4">
                                            <p:txEl>
                                              <p:pRg st="1" end="1"/>
                                            </p:txEl>
                                          </p:spTgt>
                                        </p:tgtEl>
                                      </p:cBhvr>
                                      <p:to x="100000" y="100000"/>
                                    </p:animScale>
                                    <p:animScale>
                                      <p:cBhvr>
                                        <p:cTn id="40" dur="26">
                                          <p:stCondLst>
                                            <p:cond delay="1808"/>
                                          </p:stCondLst>
                                        </p:cTn>
                                        <p:tgtEl>
                                          <p:spTgt spid="4">
                                            <p:txEl>
                                              <p:pRg st="1" end="1"/>
                                            </p:txEl>
                                          </p:spTgt>
                                        </p:tgtEl>
                                      </p:cBhvr>
                                      <p:to x="100000" y="95000"/>
                                    </p:animScale>
                                    <p:animScale>
                                      <p:cBhvr>
                                        <p:cTn id="41" dur="166" decel="50000">
                                          <p:stCondLst>
                                            <p:cond delay="1834"/>
                                          </p:stCondLst>
                                        </p:cTn>
                                        <p:tgtEl>
                                          <p:spTgt spid="4">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4">
                                            <p:txEl>
                                              <p:pRg st="2" end="2"/>
                                            </p:txEl>
                                          </p:spTgt>
                                        </p:tgtEl>
                                        <p:attrNameLst>
                                          <p:attrName>style.visibility</p:attrName>
                                        </p:attrNameLst>
                                      </p:cBhvr>
                                      <p:to>
                                        <p:strVal val="visible"/>
                                      </p:to>
                                    </p:set>
                                    <p:animEffect transition="in" filter="wipe(down)">
                                      <p:cBhvr>
                                        <p:cTn id="44" dur="580">
                                          <p:stCondLst>
                                            <p:cond delay="0"/>
                                          </p:stCondLst>
                                        </p:cTn>
                                        <p:tgtEl>
                                          <p:spTgt spid="4">
                                            <p:txEl>
                                              <p:pRg st="2" end="2"/>
                                            </p:txEl>
                                          </p:spTgt>
                                        </p:tgtEl>
                                      </p:cBhvr>
                                    </p:animEffect>
                                    <p:anim calcmode="lin" valueType="num">
                                      <p:cBhvr>
                                        <p:cTn id="45"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4">
                                            <p:txEl>
                                              <p:pRg st="2" end="2"/>
                                            </p:txEl>
                                          </p:spTgt>
                                        </p:tgtEl>
                                      </p:cBhvr>
                                      <p:to x="100000" y="60000"/>
                                    </p:animScale>
                                    <p:animScale>
                                      <p:cBhvr>
                                        <p:cTn id="51" dur="166" decel="50000">
                                          <p:stCondLst>
                                            <p:cond delay="676"/>
                                          </p:stCondLst>
                                        </p:cTn>
                                        <p:tgtEl>
                                          <p:spTgt spid="4">
                                            <p:txEl>
                                              <p:pRg st="2" end="2"/>
                                            </p:txEl>
                                          </p:spTgt>
                                        </p:tgtEl>
                                      </p:cBhvr>
                                      <p:to x="100000" y="100000"/>
                                    </p:animScale>
                                    <p:animScale>
                                      <p:cBhvr>
                                        <p:cTn id="52" dur="26">
                                          <p:stCondLst>
                                            <p:cond delay="1312"/>
                                          </p:stCondLst>
                                        </p:cTn>
                                        <p:tgtEl>
                                          <p:spTgt spid="4">
                                            <p:txEl>
                                              <p:pRg st="2" end="2"/>
                                            </p:txEl>
                                          </p:spTgt>
                                        </p:tgtEl>
                                      </p:cBhvr>
                                      <p:to x="100000" y="80000"/>
                                    </p:animScale>
                                    <p:animScale>
                                      <p:cBhvr>
                                        <p:cTn id="53" dur="166" decel="50000">
                                          <p:stCondLst>
                                            <p:cond delay="1338"/>
                                          </p:stCondLst>
                                        </p:cTn>
                                        <p:tgtEl>
                                          <p:spTgt spid="4">
                                            <p:txEl>
                                              <p:pRg st="2" end="2"/>
                                            </p:txEl>
                                          </p:spTgt>
                                        </p:tgtEl>
                                      </p:cBhvr>
                                      <p:to x="100000" y="100000"/>
                                    </p:animScale>
                                    <p:animScale>
                                      <p:cBhvr>
                                        <p:cTn id="54" dur="26">
                                          <p:stCondLst>
                                            <p:cond delay="1642"/>
                                          </p:stCondLst>
                                        </p:cTn>
                                        <p:tgtEl>
                                          <p:spTgt spid="4">
                                            <p:txEl>
                                              <p:pRg st="2" end="2"/>
                                            </p:txEl>
                                          </p:spTgt>
                                        </p:tgtEl>
                                      </p:cBhvr>
                                      <p:to x="100000" y="90000"/>
                                    </p:animScale>
                                    <p:animScale>
                                      <p:cBhvr>
                                        <p:cTn id="55" dur="166" decel="50000">
                                          <p:stCondLst>
                                            <p:cond delay="1668"/>
                                          </p:stCondLst>
                                        </p:cTn>
                                        <p:tgtEl>
                                          <p:spTgt spid="4">
                                            <p:txEl>
                                              <p:pRg st="2" end="2"/>
                                            </p:txEl>
                                          </p:spTgt>
                                        </p:tgtEl>
                                      </p:cBhvr>
                                      <p:to x="100000" y="100000"/>
                                    </p:animScale>
                                    <p:animScale>
                                      <p:cBhvr>
                                        <p:cTn id="56" dur="26">
                                          <p:stCondLst>
                                            <p:cond delay="1808"/>
                                          </p:stCondLst>
                                        </p:cTn>
                                        <p:tgtEl>
                                          <p:spTgt spid="4">
                                            <p:txEl>
                                              <p:pRg st="2" end="2"/>
                                            </p:txEl>
                                          </p:spTgt>
                                        </p:tgtEl>
                                      </p:cBhvr>
                                      <p:to x="100000" y="95000"/>
                                    </p:animScale>
                                    <p:animScale>
                                      <p:cBhvr>
                                        <p:cTn id="57" dur="166" decel="50000">
                                          <p:stCondLst>
                                            <p:cond delay="1834"/>
                                          </p:stCondLst>
                                        </p:cTn>
                                        <p:tgtEl>
                                          <p:spTgt spid="4">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wipe(down)">
                                      <p:cBhvr>
                                        <p:cTn id="60" dur="580">
                                          <p:stCondLst>
                                            <p:cond delay="0"/>
                                          </p:stCondLst>
                                        </p:cTn>
                                        <p:tgtEl>
                                          <p:spTgt spid="4">
                                            <p:txEl>
                                              <p:pRg st="3" end="3"/>
                                            </p:txEl>
                                          </p:spTgt>
                                        </p:tgtEl>
                                      </p:cBhvr>
                                    </p:animEffect>
                                    <p:anim calcmode="lin" valueType="num">
                                      <p:cBhvr>
                                        <p:cTn id="61"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4">
                                            <p:txEl>
                                              <p:pRg st="3" end="3"/>
                                            </p:txEl>
                                          </p:spTgt>
                                        </p:tgtEl>
                                      </p:cBhvr>
                                      <p:to x="100000" y="60000"/>
                                    </p:animScale>
                                    <p:animScale>
                                      <p:cBhvr>
                                        <p:cTn id="67" dur="166" decel="50000">
                                          <p:stCondLst>
                                            <p:cond delay="676"/>
                                          </p:stCondLst>
                                        </p:cTn>
                                        <p:tgtEl>
                                          <p:spTgt spid="4">
                                            <p:txEl>
                                              <p:pRg st="3" end="3"/>
                                            </p:txEl>
                                          </p:spTgt>
                                        </p:tgtEl>
                                      </p:cBhvr>
                                      <p:to x="100000" y="100000"/>
                                    </p:animScale>
                                    <p:animScale>
                                      <p:cBhvr>
                                        <p:cTn id="68" dur="26">
                                          <p:stCondLst>
                                            <p:cond delay="1312"/>
                                          </p:stCondLst>
                                        </p:cTn>
                                        <p:tgtEl>
                                          <p:spTgt spid="4">
                                            <p:txEl>
                                              <p:pRg st="3" end="3"/>
                                            </p:txEl>
                                          </p:spTgt>
                                        </p:tgtEl>
                                      </p:cBhvr>
                                      <p:to x="100000" y="80000"/>
                                    </p:animScale>
                                    <p:animScale>
                                      <p:cBhvr>
                                        <p:cTn id="69" dur="166" decel="50000">
                                          <p:stCondLst>
                                            <p:cond delay="1338"/>
                                          </p:stCondLst>
                                        </p:cTn>
                                        <p:tgtEl>
                                          <p:spTgt spid="4">
                                            <p:txEl>
                                              <p:pRg st="3" end="3"/>
                                            </p:txEl>
                                          </p:spTgt>
                                        </p:tgtEl>
                                      </p:cBhvr>
                                      <p:to x="100000" y="100000"/>
                                    </p:animScale>
                                    <p:animScale>
                                      <p:cBhvr>
                                        <p:cTn id="70" dur="26">
                                          <p:stCondLst>
                                            <p:cond delay="1642"/>
                                          </p:stCondLst>
                                        </p:cTn>
                                        <p:tgtEl>
                                          <p:spTgt spid="4">
                                            <p:txEl>
                                              <p:pRg st="3" end="3"/>
                                            </p:txEl>
                                          </p:spTgt>
                                        </p:tgtEl>
                                      </p:cBhvr>
                                      <p:to x="100000" y="90000"/>
                                    </p:animScale>
                                    <p:animScale>
                                      <p:cBhvr>
                                        <p:cTn id="71" dur="166" decel="50000">
                                          <p:stCondLst>
                                            <p:cond delay="1668"/>
                                          </p:stCondLst>
                                        </p:cTn>
                                        <p:tgtEl>
                                          <p:spTgt spid="4">
                                            <p:txEl>
                                              <p:pRg st="3" end="3"/>
                                            </p:txEl>
                                          </p:spTgt>
                                        </p:tgtEl>
                                      </p:cBhvr>
                                      <p:to x="100000" y="100000"/>
                                    </p:animScale>
                                    <p:animScale>
                                      <p:cBhvr>
                                        <p:cTn id="72" dur="26">
                                          <p:stCondLst>
                                            <p:cond delay="1808"/>
                                          </p:stCondLst>
                                        </p:cTn>
                                        <p:tgtEl>
                                          <p:spTgt spid="4">
                                            <p:txEl>
                                              <p:pRg st="3" end="3"/>
                                            </p:txEl>
                                          </p:spTgt>
                                        </p:tgtEl>
                                      </p:cBhvr>
                                      <p:to x="100000" y="95000"/>
                                    </p:animScale>
                                    <p:animScale>
                                      <p:cBhvr>
                                        <p:cTn id="73" dur="166" decel="50000">
                                          <p:stCondLst>
                                            <p:cond delay="1834"/>
                                          </p:stCondLst>
                                        </p:cTn>
                                        <p:tgtEl>
                                          <p:spTgt spid="4">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066799"/>
          </a:xfrm>
        </p:spPr>
        <p:txBody>
          <a:bodyPr/>
          <a:lstStyle/>
          <a:p>
            <a:r>
              <a:rPr lang="en-IN" dirty="0" smtClean="0">
                <a:latin typeface="Arial Rounded MT Bold" pitchFamily="34" charset="0"/>
              </a:rPr>
              <a:t>2</a:t>
            </a:r>
            <a:r>
              <a:rPr lang="en-IN" baseline="30000" dirty="0" smtClean="0">
                <a:latin typeface="Arial Rounded MT Bold" pitchFamily="34" charset="0"/>
              </a:rPr>
              <a:t>nd</a:t>
            </a:r>
            <a:r>
              <a:rPr lang="en-IN" dirty="0" smtClean="0">
                <a:latin typeface="Arial Rounded MT Bold" pitchFamily="34" charset="0"/>
              </a:rPr>
              <a:t> was </a:t>
            </a:r>
            <a:endParaRPr lang="en-IN" dirty="0">
              <a:latin typeface="Arial Rounded MT Bold" pitchFamily="34" charset="0"/>
            </a:endParaRPr>
          </a:p>
        </p:txBody>
      </p:sp>
      <p:sp>
        <p:nvSpPr>
          <p:cNvPr id="3" name="Subtitle 2"/>
          <p:cNvSpPr>
            <a:spLocks noGrp="1"/>
          </p:cNvSpPr>
          <p:nvPr>
            <p:ph type="subTitle" idx="1"/>
          </p:nvPr>
        </p:nvSpPr>
        <p:spPr>
          <a:xfrm>
            <a:off x="838200" y="2743200"/>
            <a:ext cx="7239000" cy="2895600"/>
          </a:xfrm>
        </p:spPr>
        <p:txBody>
          <a:bodyPr>
            <a:normAutofit fontScale="92500" lnSpcReduction="10000"/>
          </a:bodyPr>
          <a:lstStyle/>
          <a:p>
            <a:pPr algn="ctr"/>
            <a:r>
              <a:rPr lang="en-IN" sz="4000" dirty="0" smtClean="0">
                <a:latin typeface="Arial" pitchFamily="34" charset="0"/>
                <a:cs typeface="Arial" pitchFamily="34" charset="0"/>
              </a:rPr>
              <a:t>OCS (Pension ) Rules 1992</a:t>
            </a:r>
          </a:p>
          <a:p>
            <a:endParaRPr lang="en-IN" sz="4000" dirty="0" smtClean="0">
              <a:solidFill>
                <a:srgbClr val="C00000"/>
              </a:solidFill>
              <a:latin typeface="Arial" pitchFamily="34" charset="0"/>
              <a:cs typeface="Arial" pitchFamily="34" charset="0"/>
            </a:endParaRPr>
          </a:p>
          <a:p>
            <a:pPr algn="ctr"/>
            <a:r>
              <a:rPr lang="en-IN" sz="4000" dirty="0" smtClean="0">
                <a:latin typeface="Arial" pitchFamily="34" charset="0"/>
                <a:cs typeface="Arial" pitchFamily="34" charset="0"/>
              </a:rPr>
              <a:t>Orissa Civil Service (Pension ) Rules 1992</a:t>
            </a:r>
            <a:endParaRPr lang="en-IN" sz="4000" dirty="0">
              <a:latin typeface="Arial" pitchFamily="34" charset="0"/>
              <a:cs typeface="Arial" pitchFamily="34" charset="0"/>
            </a:endParaRPr>
          </a:p>
        </p:txBody>
      </p:sp>
    </p:spTree>
    <p:extLst>
      <p:ext uri="{BB962C8B-B14F-4D97-AF65-F5344CB8AC3E}">
        <p14:creationId xmlns:p14="http://schemas.microsoft.com/office/powerpoint/2010/main" xmlns="" val="5490754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800" decel="100000"/>
                                        <p:tgtEl>
                                          <p:spTgt spid="3">
                                            <p:txEl>
                                              <p:pRg st="2" end="2"/>
                                            </p:txEl>
                                          </p:spTgt>
                                        </p:tgtEl>
                                      </p:cBhvr>
                                    </p:animEffect>
                                    <p:anim calcmode="lin" valueType="num">
                                      <p:cBhvr>
                                        <p:cTn id="18"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685800"/>
          </a:xfrm>
        </p:spPr>
        <p:txBody>
          <a:bodyPr anchor="ctr">
            <a:noAutofit/>
          </a:bodyPr>
          <a:lstStyle/>
          <a:p>
            <a:r>
              <a:rPr lang="en-IN" sz="4000" b="1" dirty="0" smtClean="0">
                <a:solidFill>
                  <a:srgbClr val="FF0000"/>
                </a:solidFill>
              </a:rPr>
              <a:t>OGFR-Contingencies</a:t>
            </a:r>
            <a:endParaRPr lang="en-IN" sz="4000" b="1" dirty="0">
              <a:solidFill>
                <a:srgbClr val="FF0000"/>
              </a:solidFill>
            </a:endParaRPr>
          </a:p>
        </p:txBody>
      </p:sp>
      <p:sp>
        <p:nvSpPr>
          <p:cNvPr id="3" name="Content Placeholder 2"/>
          <p:cNvSpPr>
            <a:spLocks noGrp="1"/>
          </p:cNvSpPr>
          <p:nvPr>
            <p:ph sz="quarter" idx="1"/>
          </p:nvPr>
        </p:nvSpPr>
        <p:spPr>
          <a:xfrm>
            <a:off x="301752" y="1755648"/>
            <a:ext cx="8503920" cy="3806952"/>
          </a:xfrm>
        </p:spPr>
        <p:txBody>
          <a:bodyPr>
            <a:normAutofit/>
          </a:bodyPr>
          <a:lstStyle/>
          <a:p>
            <a:r>
              <a:rPr lang="en-IN" sz="4000" dirty="0" smtClean="0"/>
              <a:t>Introduction</a:t>
            </a:r>
          </a:p>
          <a:p>
            <a:r>
              <a:rPr lang="en-IN" sz="4000" dirty="0" smtClean="0"/>
              <a:t>Types of Contingent Expenditure</a:t>
            </a:r>
          </a:p>
          <a:p>
            <a:r>
              <a:rPr lang="en-IN" sz="4000" dirty="0" smtClean="0"/>
              <a:t>Sanction</a:t>
            </a:r>
          </a:p>
          <a:p>
            <a:r>
              <a:rPr lang="en-IN" sz="4000" dirty="0" smtClean="0"/>
              <a:t>Record of Contingent Expenditure</a:t>
            </a:r>
          </a:p>
          <a:p>
            <a:r>
              <a:rPr lang="en-IN" sz="4000" dirty="0" smtClean="0"/>
              <a:t>Bills of Contingent Charges</a:t>
            </a:r>
            <a:endParaRPr lang="en-IN"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62600"/>
          </a:xfrm>
        </p:spPr>
        <p:txBody>
          <a:bodyPr>
            <a:normAutofit fontScale="70000" lnSpcReduction="20000"/>
          </a:bodyPr>
          <a:lstStyle/>
          <a:p>
            <a:pPr algn="ctr">
              <a:buNone/>
              <a:defRPr/>
            </a:pPr>
            <a:r>
              <a:rPr lang="en-US" b="1" u="sng" dirty="0">
                <a:solidFill>
                  <a:srgbClr val="0070C0"/>
                </a:solidFill>
                <a:latin typeface="Times New Roman" pitchFamily="18" charset="0"/>
                <a:cs typeface="Times New Roman" pitchFamily="18" charset="0"/>
              </a:rPr>
              <a:t>General limitation on power to sanction expenditure</a:t>
            </a:r>
          </a:p>
          <a:p>
            <a:pPr algn="ctr">
              <a:buNone/>
              <a:defRPr/>
            </a:pPr>
            <a:r>
              <a:rPr lang="en-US" u="sng" dirty="0">
                <a:solidFill>
                  <a:srgbClr val="0070C0"/>
                </a:solidFill>
                <a:latin typeface="Times New Roman" pitchFamily="18" charset="0"/>
                <a:cs typeface="Times New Roman" pitchFamily="18" charset="0"/>
              </a:rPr>
              <a:t>Rule 6 of D.F.P.R</a:t>
            </a:r>
            <a:r>
              <a:rPr lang="en-US" b="1" u="sng" dirty="0">
                <a:solidFill>
                  <a:srgbClr val="0070C0"/>
                </a:solidFill>
                <a:latin typeface="Times New Roman" pitchFamily="18" charset="0"/>
                <a:cs typeface="Times New Roman" pitchFamily="18" charset="0"/>
              </a:rPr>
              <a:t>. </a:t>
            </a:r>
            <a:endParaRPr lang="en-US" u="sng" dirty="0">
              <a:solidFill>
                <a:srgbClr val="0070C0"/>
              </a:solidFill>
              <a:latin typeface="Times New Roman" pitchFamily="18" charset="0"/>
              <a:cs typeface="Times New Roman" pitchFamily="18" charset="0"/>
            </a:endParaRPr>
          </a:p>
          <a:p>
            <a:pPr marL="285750" indent="-285750" algn="just">
              <a:lnSpc>
                <a:spcPct val="150000"/>
              </a:lnSpc>
              <a:buFont typeface="Wingdings" pitchFamily="2" charset="2"/>
              <a:buChar char="Ø"/>
              <a:defRPr/>
            </a:pPr>
            <a:r>
              <a:rPr lang="en-US" dirty="0">
                <a:latin typeface="Times New Roman" pitchFamily="18" charset="0"/>
                <a:cs typeface="Times New Roman" pitchFamily="18" charset="0"/>
              </a:rPr>
              <a:t>No expenditure shall be incurred against a Sanction order unless funds are available by appropriation or re-appropriation.</a:t>
            </a:r>
          </a:p>
          <a:p>
            <a:pPr marL="285750" indent="-285750" algn="just">
              <a:lnSpc>
                <a:spcPct val="150000"/>
              </a:lnSpc>
              <a:buFont typeface="Wingdings" pitchFamily="2" charset="2"/>
              <a:buChar char="Ø"/>
              <a:defRPr/>
            </a:pPr>
            <a:r>
              <a:rPr lang="en-US" dirty="0">
                <a:latin typeface="Times New Roman" pitchFamily="18" charset="0"/>
                <a:cs typeface="Times New Roman" pitchFamily="18" charset="0"/>
              </a:rPr>
              <a:t>Public revenues may be spent only for legitimate objects of public expenditure.</a:t>
            </a:r>
          </a:p>
          <a:p>
            <a:pPr marL="285750" indent="-285750" algn="just">
              <a:lnSpc>
                <a:spcPct val="150000"/>
              </a:lnSpc>
              <a:buFont typeface="Wingdings" pitchFamily="2" charset="2"/>
              <a:buChar char="Ø"/>
              <a:defRPr/>
            </a:pPr>
            <a:r>
              <a:rPr lang="en-US" dirty="0">
                <a:latin typeface="Times New Roman" pitchFamily="18" charset="0"/>
                <a:cs typeface="Times New Roman" pitchFamily="18" charset="0"/>
              </a:rPr>
              <a:t>A sanction becomes operative only when funds for meeting expenditure of 1</a:t>
            </a:r>
            <a:r>
              <a:rPr lang="en-US" baseline="30000" dirty="0">
                <a:latin typeface="Times New Roman" pitchFamily="18" charset="0"/>
                <a:cs typeface="Times New Roman" pitchFamily="18" charset="0"/>
              </a:rPr>
              <a:t>st</a:t>
            </a:r>
            <a:r>
              <a:rPr lang="en-US" dirty="0">
                <a:latin typeface="Times New Roman" pitchFamily="18" charset="0"/>
                <a:cs typeface="Times New Roman" pitchFamily="18" charset="0"/>
              </a:rPr>
              <a:t> year is available either by appropriation or re-appropriation &amp; remains effective during subsequent years subject to appropriation of funds in such years</a:t>
            </a:r>
          </a:p>
          <a:p>
            <a:pPr marL="285750" indent="-285750" algn="just">
              <a:lnSpc>
                <a:spcPct val="150000"/>
              </a:lnSpc>
              <a:buFont typeface="Wingdings" pitchFamily="2" charset="2"/>
              <a:buChar char="Ø"/>
              <a:defRPr/>
            </a:pPr>
            <a:r>
              <a:rPr lang="en-US" dirty="0">
                <a:latin typeface="Times New Roman" pitchFamily="18" charset="0"/>
                <a:cs typeface="Times New Roman" pitchFamily="18" charset="0"/>
              </a:rPr>
              <a:t> Prior F.D. concurrence is necessary  where an expenditure involves introduction of new principles or practices likely to increase expenditure in future and where any expenditure is subject to pre-budget scrutiny.</a:t>
            </a:r>
          </a:p>
          <a:p>
            <a:pPr marL="285750" indent="-285750" algn="just">
              <a:lnSpc>
                <a:spcPct val="150000"/>
              </a:lnSpc>
              <a:buFont typeface="Wingdings" pitchFamily="2" charset="2"/>
              <a:buChar char="Ø"/>
              <a:defRPr/>
            </a:pPr>
            <a:r>
              <a:rPr lang="en-US" dirty="0">
                <a:latin typeface="Times New Roman" pitchFamily="18" charset="0"/>
                <a:cs typeface="Times New Roman" pitchFamily="18" charset="0"/>
              </a:rPr>
              <a:t>If at the pre-budget scrutiny stage, FD desires to see sanction order, such orders shall be issued with concurrence of FD. </a:t>
            </a:r>
          </a:p>
          <a:p>
            <a:endParaRPr lang="en-IN" dirty="0"/>
          </a:p>
        </p:txBody>
      </p:sp>
    </p:spTree>
    <p:extLst>
      <p:ext uri="{BB962C8B-B14F-4D97-AF65-F5344CB8AC3E}">
        <p14:creationId xmlns:p14="http://schemas.microsoft.com/office/powerpoint/2010/main" xmlns="" val="513404870"/>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IN" dirty="0" smtClean="0"/>
              <a:t>Prior to that</a:t>
            </a:r>
            <a:endParaRPr lang="en-IN" dirty="0"/>
          </a:p>
        </p:txBody>
      </p:sp>
      <p:sp>
        <p:nvSpPr>
          <p:cNvPr id="3" name="Subtitle 2"/>
          <p:cNvSpPr>
            <a:spLocks noGrp="1"/>
          </p:cNvSpPr>
          <p:nvPr>
            <p:ph type="subTitle" idx="1"/>
          </p:nvPr>
        </p:nvSpPr>
        <p:spPr/>
        <p:txBody>
          <a:bodyPr anchor="ctr">
            <a:normAutofit lnSpcReduction="10000"/>
          </a:bodyPr>
          <a:lstStyle/>
          <a:p>
            <a:pPr algn="ctr"/>
            <a:r>
              <a:rPr lang="en-IN" sz="3600" dirty="0" smtClean="0"/>
              <a:t>Civil Service regulation 1940 </a:t>
            </a:r>
          </a:p>
          <a:p>
            <a:pPr algn="ctr"/>
            <a:r>
              <a:rPr lang="en-IN" sz="3600" dirty="0" smtClean="0"/>
              <a:t>of India</a:t>
            </a:r>
            <a:endParaRPr lang="en-IN" sz="3600" dirty="0"/>
          </a:p>
        </p:txBody>
      </p:sp>
    </p:spTree>
    <p:extLst>
      <p:ext uri="{BB962C8B-B14F-4D97-AF65-F5344CB8AC3E}">
        <p14:creationId xmlns:p14="http://schemas.microsoft.com/office/powerpoint/2010/main" xmlns="" val="381702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800" decel="100000"/>
                                        <p:tgtEl>
                                          <p:spTgt spid="3">
                                            <p:txEl>
                                              <p:pRg st="0" end="0"/>
                                            </p:txEl>
                                          </p:spTgt>
                                        </p:tgtEl>
                                      </p:cBhvr>
                                    </p:animEffect>
                                    <p:anim calcmode="lin" valueType="num">
                                      <p:cBhvr>
                                        <p:cTn id="1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800" decel="100000"/>
                                        <p:tgtEl>
                                          <p:spTgt spid="3">
                                            <p:txEl>
                                              <p:pRg st="1" end="1"/>
                                            </p:txEl>
                                          </p:spTgt>
                                        </p:tgtEl>
                                      </p:cBhvr>
                                    </p:animEffect>
                                    <p:anim calcmode="lin" valueType="num">
                                      <p:cBhvr>
                                        <p:cTn id="2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7200" dirty="0" smtClean="0">
                <a:latin typeface="Aharoni" pitchFamily="2" charset="-79"/>
                <a:cs typeface="Aharoni" pitchFamily="2" charset="-79"/>
              </a:rPr>
              <a:t>N  P  S</a:t>
            </a:r>
            <a:endParaRPr lang="en-IN" sz="7200" dirty="0">
              <a:latin typeface="Aharoni" pitchFamily="2" charset="-79"/>
              <a:cs typeface="Aharoni" pitchFamily="2" charset="-79"/>
            </a:endParaRPr>
          </a:p>
        </p:txBody>
      </p:sp>
      <p:sp>
        <p:nvSpPr>
          <p:cNvPr id="3" name="Content Placeholder 2"/>
          <p:cNvSpPr>
            <a:spLocks noGrp="1"/>
          </p:cNvSpPr>
          <p:nvPr>
            <p:ph sz="half" idx="1"/>
          </p:nvPr>
        </p:nvSpPr>
        <p:spPr/>
        <p:txBody>
          <a:bodyPr anchor="ctr">
            <a:normAutofit/>
          </a:bodyPr>
          <a:lstStyle/>
          <a:p>
            <a:pPr>
              <a:buNone/>
            </a:pPr>
            <a:r>
              <a:rPr lang="en-IN" sz="7200" dirty="0" smtClean="0">
                <a:latin typeface="Arial" pitchFamily="34" charset="0"/>
                <a:cs typeface="Arial" pitchFamily="34" charset="0"/>
              </a:rPr>
              <a:t>New </a:t>
            </a:r>
          </a:p>
          <a:p>
            <a:pPr>
              <a:buNone/>
            </a:pPr>
            <a:r>
              <a:rPr lang="en-IN" sz="7200" dirty="0" smtClean="0">
                <a:latin typeface="Arial" pitchFamily="34" charset="0"/>
                <a:cs typeface="Arial" pitchFamily="34" charset="0"/>
              </a:rPr>
              <a:t>Pension </a:t>
            </a:r>
          </a:p>
          <a:p>
            <a:pPr>
              <a:buNone/>
            </a:pPr>
            <a:r>
              <a:rPr lang="en-IN" sz="7200" dirty="0" smtClean="0">
                <a:latin typeface="Arial" pitchFamily="34" charset="0"/>
                <a:cs typeface="Arial" pitchFamily="34" charset="0"/>
              </a:rPr>
              <a:t>Scheme</a:t>
            </a:r>
            <a:r>
              <a:rPr lang="en-IN" sz="7200" dirty="0" smtClean="0"/>
              <a:t> </a:t>
            </a:r>
            <a:endParaRPr lang="en-IN" sz="7200" dirty="0"/>
          </a:p>
        </p:txBody>
      </p:sp>
      <p:sp>
        <p:nvSpPr>
          <p:cNvPr id="4" name="Content Placeholder 3"/>
          <p:cNvSpPr>
            <a:spLocks noGrp="1"/>
          </p:cNvSpPr>
          <p:nvPr>
            <p:ph sz="half" idx="2"/>
          </p:nvPr>
        </p:nvSpPr>
        <p:spPr/>
        <p:txBody>
          <a:bodyPr anchor="ctr">
            <a:normAutofit/>
          </a:bodyPr>
          <a:lstStyle/>
          <a:p>
            <a:pPr>
              <a:buNone/>
            </a:pPr>
            <a:r>
              <a:rPr lang="en-IN" sz="7200" dirty="0" smtClean="0">
                <a:latin typeface="Arial" pitchFamily="34" charset="0"/>
                <a:cs typeface="Arial" pitchFamily="34" charset="0"/>
              </a:rPr>
              <a:t>National </a:t>
            </a:r>
          </a:p>
          <a:p>
            <a:pPr>
              <a:buNone/>
            </a:pPr>
            <a:r>
              <a:rPr lang="en-IN" sz="7200" dirty="0" smtClean="0">
                <a:latin typeface="Arial" pitchFamily="34" charset="0"/>
                <a:cs typeface="Arial" pitchFamily="34" charset="0"/>
              </a:rPr>
              <a:t>Pension </a:t>
            </a:r>
          </a:p>
          <a:p>
            <a:pPr>
              <a:buNone/>
            </a:pPr>
            <a:r>
              <a:rPr lang="en-IN" sz="7200" dirty="0" smtClean="0">
                <a:latin typeface="Arial" pitchFamily="34" charset="0"/>
                <a:cs typeface="Arial" pitchFamily="34" charset="0"/>
              </a:rPr>
              <a:t>System</a:t>
            </a:r>
            <a:endParaRPr lang="en-IN" dirty="0">
              <a:latin typeface="Arial" pitchFamily="34" charset="0"/>
              <a:cs typeface="Arial" pitchFamily="34" charset="0"/>
            </a:endParaRPr>
          </a:p>
        </p:txBody>
      </p:sp>
    </p:spTree>
    <p:extLst>
      <p:ext uri="{BB962C8B-B14F-4D97-AF65-F5344CB8AC3E}">
        <p14:creationId xmlns:p14="http://schemas.microsoft.com/office/powerpoint/2010/main" xmlns="" val="315287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heckerboard(across)">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checkerboard(across)">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checkerboard(across)">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7" presetClass="entr" presetSubtype="0" fill="hold" grpId="0"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1000"/>
                                        <p:tgtEl>
                                          <p:spTgt spid="4">
                                            <p:txEl>
                                              <p:pRg st="0" end="0"/>
                                            </p:txEl>
                                          </p:spTgt>
                                        </p:tgtEl>
                                      </p:cBhvr>
                                    </p:animEffect>
                                    <p:anim calcmode="lin" valueType="num">
                                      <p:cBhvr>
                                        <p:cTn id="4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2"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7" presetClass="entr" presetSubtype="0" fill="hold" grpId="0" nodeType="click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1000"/>
                                        <p:tgtEl>
                                          <p:spTgt spid="4">
                                            <p:txEl>
                                              <p:pRg st="1" end="1"/>
                                            </p:txEl>
                                          </p:spTgt>
                                        </p:tgtEl>
                                      </p:cBhvr>
                                    </p:animEffect>
                                    <p:anim calcmode="lin" valueType="num">
                                      <p:cBhvr>
                                        <p:cTn id="4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0" dur="9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4">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7"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9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3200400"/>
          </a:xfrm>
        </p:spPr>
        <p:txBody>
          <a:bodyPr>
            <a:noAutofit/>
          </a:bodyPr>
          <a:lstStyle/>
          <a:p>
            <a:pPr algn="ctr"/>
            <a:r>
              <a:rPr lang="en-IN" sz="4400" dirty="0" smtClean="0"/>
              <a:t>NPS was launched on 1st January, 2004 by Govt. of India</a:t>
            </a:r>
            <a:br>
              <a:rPr lang="en-IN" sz="4400" dirty="0" smtClean="0"/>
            </a:br>
            <a:r>
              <a:rPr lang="en-IN" sz="4400" dirty="0" smtClean="0"/>
              <a:t>****</a:t>
            </a:r>
            <a:r>
              <a:rPr lang="en-IN" sz="4400" dirty="0" smtClean="0">
                <a:latin typeface="Arial" pitchFamily="34" charset="0"/>
                <a:cs typeface="Arial" pitchFamily="34" charset="0"/>
              </a:rPr>
              <a:t/>
            </a:r>
            <a:br>
              <a:rPr lang="en-IN" sz="4400" dirty="0" smtClean="0">
                <a:latin typeface="Arial" pitchFamily="34" charset="0"/>
                <a:cs typeface="Arial" pitchFamily="34" charset="0"/>
              </a:rPr>
            </a:br>
            <a:r>
              <a:rPr lang="en-IN" sz="4400" dirty="0" smtClean="0">
                <a:solidFill>
                  <a:srgbClr val="00B0F0"/>
                </a:solidFill>
                <a:latin typeface="Arial" pitchFamily="34" charset="0"/>
                <a:cs typeface="Arial" pitchFamily="34" charset="0"/>
              </a:rPr>
              <a:t>NPS started by </a:t>
            </a:r>
            <a:r>
              <a:rPr lang="en-IN" sz="4400" dirty="0" err="1" smtClean="0">
                <a:solidFill>
                  <a:srgbClr val="00B0F0"/>
                </a:solidFill>
                <a:latin typeface="Arial" pitchFamily="34" charset="0"/>
                <a:cs typeface="Arial" pitchFamily="34" charset="0"/>
              </a:rPr>
              <a:t>Odisha</a:t>
            </a:r>
            <a:r>
              <a:rPr lang="en-IN" sz="4400" dirty="0" smtClean="0">
                <a:solidFill>
                  <a:srgbClr val="00B0F0"/>
                </a:solidFill>
                <a:latin typeface="Arial" pitchFamily="34" charset="0"/>
                <a:cs typeface="Arial" pitchFamily="34" charset="0"/>
              </a:rPr>
              <a:t> Govt. </a:t>
            </a:r>
            <a:r>
              <a:rPr lang="en-IN" sz="4400" dirty="0" err="1" smtClean="0">
                <a:solidFill>
                  <a:srgbClr val="00B0F0"/>
                </a:solidFill>
                <a:latin typeface="Arial" pitchFamily="34" charset="0"/>
                <a:cs typeface="Arial" pitchFamily="34" charset="0"/>
              </a:rPr>
              <a:t>w.e.f</a:t>
            </a:r>
            <a:r>
              <a:rPr lang="en-IN" sz="4400" dirty="0" smtClean="0">
                <a:solidFill>
                  <a:srgbClr val="00B0F0"/>
                </a:solidFill>
                <a:latin typeface="Arial" pitchFamily="34" charset="0"/>
                <a:cs typeface="Arial" pitchFamily="34" charset="0"/>
              </a:rPr>
              <a:t>. 01.01.2005 </a:t>
            </a:r>
            <a:endParaRPr lang="en-IN" sz="4400" dirty="0">
              <a:solidFill>
                <a:srgbClr val="00B0F0"/>
              </a:solidFill>
              <a:latin typeface="Arial" pitchFamily="34" charset="0"/>
              <a:cs typeface="Arial" pitchFamily="34" charset="0"/>
            </a:endParaRPr>
          </a:p>
        </p:txBody>
      </p:sp>
      <p:sp>
        <p:nvSpPr>
          <p:cNvPr id="3" name="Subtitle 2"/>
          <p:cNvSpPr>
            <a:spLocks noGrp="1"/>
          </p:cNvSpPr>
          <p:nvPr>
            <p:ph type="subTitle" idx="1"/>
          </p:nvPr>
        </p:nvSpPr>
        <p:spPr>
          <a:xfrm>
            <a:off x="1066800" y="4038600"/>
            <a:ext cx="7010400" cy="1981200"/>
          </a:xfrm>
        </p:spPr>
        <p:txBody>
          <a:bodyPr>
            <a:normAutofit fontScale="92500"/>
          </a:bodyPr>
          <a:lstStyle/>
          <a:p>
            <a:pPr algn="ctr"/>
            <a:r>
              <a:rPr lang="en-IN" sz="4400" dirty="0" smtClean="0">
                <a:solidFill>
                  <a:srgbClr val="FFFF00"/>
                </a:solidFill>
                <a:latin typeface="Arial" pitchFamily="34" charset="0"/>
                <a:cs typeface="Arial" pitchFamily="34" charset="0"/>
              </a:rPr>
              <a:t>vide FD Notification </a:t>
            </a:r>
            <a:r>
              <a:rPr lang="en-IN" sz="4400" dirty="0" smtClean="0">
                <a:solidFill>
                  <a:srgbClr val="FFFF00"/>
                </a:solidFill>
                <a:latin typeface="Arial" pitchFamily="34" charset="0"/>
                <a:cs typeface="Arial" pitchFamily="34" charset="0"/>
                <a:hlinkClick r:id="rId2" action="ppaction://hlinkfile"/>
              </a:rPr>
              <a:t>No.44451/F</a:t>
            </a:r>
            <a:r>
              <a:rPr lang="en-IN" sz="4400" dirty="0" smtClean="0">
                <a:solidFill>
                  <a:srgbClr val="FFFF00"/>
                </a:solidFill>
                <a:latin typeface="Arial" pitchFamily="34" charset="0"/>
                <a:cs typeface="Arial" pitchFamily="34" charset="0"/>
              </a:rPr>
              <a:t> </a:t>
            </a:r>
            <a:r>
              <a:rPr lang="en-IN" sz="4400" dirty="0" err="1" smtClean="0">
                <a:solidFill>
                  <a:srgbClr val="FFFF00"/>
                </a:solidFill>
                <a:latin typeface="Arial" pitchFamily="34" charset="0"/>
                <a:cs typeface="Arial" pitchFamily="34" charset="0"/>
              </a:rPr>
              <a:t>dt</a:t>
            </a:r>
            <a:r>
              <a:rPr lang="en-IN" sz="4400" dirty="0" smtClean="0">
                <a:solidFill>
                  <a:srgbClr val="FFFF00"/>
                </a:solidFill>
                <a:latin typeface="Arial" pitchFamily="34" charset="0"/>
                <a:cs typeface="Arial" pitchFamily="34" charset="0"/>
              </a:rPr>
              <a:t>. 17.9.2005</a:t>
            </a:r>
            <a:r>
              <a:rPr lang="en-IN" sz="4400" dirty="0" smtClean="0">
                <a:solidFill>
                  <a:srgbClr val="C00000"/>
                </a:solidFill>
                <a:latin typeface="Arial" pitchFamily="34" charset="0"/>
                <a:cs typeface="Arial" pitchFamily="34" charset="0"/>
              </a:rPr>
              <a:t>.</a:t>
            </a:r>
            <a:endParaRPr lang="en-IN" sz="44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xmlns="" val="270402563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2057399"/>
          </a:xfrm>
        </p:spPr>
        <p:txBody>
          <a:bodyPr anchor="ctr">
            <a:normAutofit/>
          </a:bodyPr>
          <a:lstStyle/>
          <a:p>
            <a:pPr algn="ctr"/>
            <a:r>
              <a:rPr lang="en-IN" dirty="0" smtClean="0">
                <a:latin typeface="Arial" pitchFamily="34" charset="0"/>
                <a:cs typeface="Arial" pitchFamily="34" charset="0"/>
              </a:rPr>
              <a:t>OCS (Pension ) Rules 1992</a:t>
            </a:r>
            <a:endParaRPr lang="en-IN" dirty="0">
              <a:latin typeface="Arial" pitchFamily="34" charset="0"/>
              <a:cs typeface="Arial" pitchFamily="34" charset="0"/>
            </a:endParaRPr>
          </a:p>
        </p:txBody>
      </p:sp>
      <p:sp>
        <p:nvSpPr>
          <p:cNvPr id="3" name="Subtitle 2"/>
          <p:cNvSpPr>
            <a:spLocks noGrp="1"/>
          </p:cNvSpPr>
          <p:nvPr>
            <p:ph type="subTitle" idx="1"/>
          </p:nvPr>
        </p:nvSpPr>
        <p:spPr>
          <a:xfrm>
            <a:off x="609600" y="2590800"/>
            <a:ext cx="7620000" cy="3733800"/>
          </a:xfrm>
        </p:spPr>
        <p:txBody>
          <a:bodyPr anchor="ctr">
            <a:noAutofit/>
          </a:bodyPr>
          <a:lstStyle/>
          <a:p>
            <a:pPr algn="ctr"/>
            <a:r>
              <a:rPr lang="en-IN" sz="4800" dirty="0" smtClean="0">
                <a:solidFill>
                  <a:schemeClr val="tx1"/>
                </a:solidFill>
                <a:latin typeface="Arial" pitchFamily="34" charset="0"/>
                <a:cs typeface="Arial" pitchFamily="34" charset="0"/>
              </a:rPr>
              <a:t>It has  </a:t>
            </a:r>
            <a:r>
              <a:rPr lang="en-IN" sz="4800" spc="600" dirty="0" smtClean="0">
                <a:solidFill>
                  <a:schemeClr val="tx1"/>
                </a:solidFill>
                <a:latin typeface="Arial" pitchFamily="34" charset="0"/>
                <a:cs typeface="Arial" pitchFamily="34" charset="0"/>
              </a:rPr>
              <a:t>14</a:t>
            </a:r>
            <a:r>
              <a:rPr lang="en-IN" sz="4800" dirty="0" smtClean="0">
                <a:solidFill>
                  <a:schemeClr val="tx1"/>
                </a:solidFill>
                <a:latin typeface="Arial" pitchFamily="34" charset="0"/>
                <a:cs typeface="Arial" pitchFamily="34" charset="0"/>
              </a:rPr>
              <a:t>  chapters </a:t>
            </a:r>
          </a:p>
          <a:p>
            <a:pPr algn="ctr"/>
            <a:r>
              <a:rPr lang="en-IN" sz="4800" dirty="0" smtClean="0">
                <a:solidFill>
                  <a:schemeClr val="tx1"/>
                </a:solidFill>
                <a:latin typeface="Arial" pitchFamily="34" charset="0"/>
                <a:cs typeface="Arial" pitchFamily="34" charset="0"/>
              </a:rPr>
              <a:t>With  117  clauses or rules </a:t>
            </a:r>
          </a:p>
          <a:p>
            <a:pPr algn="ctr"/>
            <a:r>
              <a:rPr lang="en-IN" sz="4800" dirty="0" smtClean="0">
                <a:solidFill>
                  <a:schemeClr val="tx1"/>
                </a:solidFill>
                <a:latin typeface="Arial" pitchFamily="34" charset="0"/>
                <a:cs typeface="Arial" pitchFamily="34" charset="0"/>
              </a:rPr>
              <a:t>&amp;</a:t>
            </a:r>
          </a:p>
          <a:p>
            <a:pPr algn="ctr"/>
            <a:r>
              <a:rPr lang="en-IN" sz="4800" spc="600" dirty="0" smtClean="0">
                <a:solidFill>
                  <a:schemeClr val="tx1"/>
                </a:solidFill>
                <a:latin typeface="Arial" pitchFamily="34" charset="0"/>
                <a:cs typeface="Arial" pitchFamily="34" charset="0"/>
              </a:rPr>
              <a:t>24</a:t>
            </a:r>
            <a:r>
              <a:rPr lang="en-IN" sz="4800" dirty="0" smtClean="0">
                <a:solidFill>
                  <a:schemeClr val="tx1"/>
                </a:solidFill>
                <a:latin typeface="Arial" pitchFamily="34" charset="0"/>
                <a:cs typeface="Arial" pitchFamily="34" charset="0"/>
              </a:rPr>
              <a:t>  forms</a:t>
            </a:r>
            <a:endParaRPr lang="en-IN" sz="4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70890397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867400"/>
          </a:xfrm>
        </p:spPr>
        <p:txBody>
          <a:bodyPr>
            <a:noAutofit/>
          </a:bodyPr>
          <a:lstStyle/>
          <a:p>
            <a:pPr marL="457200" lvl="0" indent="-457200" algn="l"/>
            <a:r>
              <a:rPr lang="en-IN" sz="3600" dirty="0" smtClean="0"/>
              <a:t> </a:t>
            </a:r>
            <a:br>
              <a:rPr lang="en-IN" sz="3600" dirty="0" smtClean="0"/>
            </a:br>
            <a:r>
              <a:rPr lang="en-IN" sz="3600" dirty="0" smtClean="0">
                <a:latin typeface="Arial" pitchFamily="34" charset="0"/>
                <a:cs typeface="Arial" pitchFamily="34" charset="0"/>
              </a:rPr>
              <a:t>I)  1 – 4         :  Preliminary &amp; 						         Definitions</a:t>
            </a:r>
            <a:br>
              <a:rPr lang="en-IN" sz="3600" dirty="0" smtClean="0">
                <a:latin typeface="Arial" pitchFamily="34" charset="0"/>
                <a:cs typeface="Arial" pitchFamily="34" charset="0"/>
              </a:rPr>
            </a:br>
            <a:r>
              <a:rPr lang="en-IN" sz="3600" dirty="0" smtClean="0">
                <a:latin typeface="Arial" pitchFamily="34" charset="0"/>
                <a:cs typeface="Arial" pitchFamily="34" charset="0"/>
              </a:rPr>
              <a:t>II)  5 – 9        : General Conditions </a:t>
            </a:r>
            <a:br>
              <a:rPr lang="en-IN" sz="3600" dirty="0" smtClean="0">
                <a:latin typeface="Arial" pitchFamily="34" charset="0"/>
                <a:cs typeface="Arial" pitchFamily="34" charset="0"/>
              </a:rPr>
            </a:br>
            <a:r>
              <a:rPr lang="en-IN" sz="3600" dirty="0" smtClean="0">
                <a:latin typeface="Arial" pitchFamily="34" charset="0"/>
                <a:cs typeface="Arial" pitchFamily="34" charset="0"/>
              </a:rPr>
              <a:t>III)  10 – 36   : </a:t>
            </a:r>
            <a:r>
              <a:rPr lang="en-IN" sz="3600" smtClean="0">
                <a:latin typeface="Arial" pitchFamily="34" charset="0"/>
                <a:cs typeface="Arial" pitchFamily="34" charset="0"/>
              </a:rPr>
              <a:t>Qualifying Service</a:t>
            </a:r>
            <a:r>
              <a:rPr lang="en-IN" sz="3600" dirty="0" smtClean="0">
                <a:latin typeface="Arial" pitchFamily="34" charset="0"/>
                <a:cs typeface="Arial" pitchFamily="34" charset="0"/>
              </a:rPr>
              <a:t/>
            </a:r>
            <a:br>
              <a:rPr lang="en-IN" sz="3600" dirty="0" smtClean="0">
                <a:latin typeface="Arial" pitchFamily="34" charset="0"/>
                <a:cs typeface="Arial" pitchFamily="34" charset="0"/>
              </a:rPr>
            </a:br>
            <a:r>
              <a:rPr lang="en-IN" sz="3600" dirty="0" smtClean="0">
                <a:latin typeface="Arial" pitchFamily="34" charset="0"/>
                <a:cs typeface="Arial" pitchFamily="34" charset="0"/>
              </a:rPr>
              <a:t>IV)  37 – 46   : Types of Pension</a:t>
            </a:r>
            <a:br>
              <a:rPr lang="en-IN" sz="3600" dirty="0" smtClean="0">
                <a:latin typeface="Arial" pitchFamily="34" charset="0"/>
                <a:cs typeface="Arial" pitchFamily="34" charset="0"/>
              </a:rPr>
            </a:br>
            <a:r>
              <a:rPr lang="en-IN" sz="3600" dirty="0" smtClean="0">
                <a:latin typeface="Arial" pitchFamily="34" charset="0"/>
                <a:cs typeface="Arial" pitchFamily="34" charset="0"/>
              </a:rPr>
              <a:t>V)  47 – 48    : Amount of Pension</a:t>
            </a:r>
            <a:br>
              <a:rPr lang="en-IN" sz="3600" dirty="0" smtClean="0">
                <a:latin typeface="Arial" pitchFamily="34" charset="0"/>
                <a:cs typeface="Arial" pitchFamily="34" charset="0"/>
              </a:rPr>
            </a:br>
            <a:r>
              <a:rPr lang="en-IN" sz="3600" dirty="0" smtClean="0">
                <a:latin typeface="Arial" pitchFamily="34" charset="0"/>
                <a:cs typeface="Arial" pitchFamily="34" charset="0"/>
              </a:rPr>
              <a:t>VI)   49 – 55  : Gratuity- </a:t>
            </a:r>
            <a:r>
              <a:rPr lang="en-IN" sz="2800" dirty="0" smtClean="0">
                <a:latin typeface="Arial" pitchFamily="34" charset="0"/>
                <a:cs typeface="Arial" pitchFamily="34" charset="0"/>
              </a:rPr>
              <a:t>a sum of 			money  paid to an employee at 			the  end of a period of employment.</a:t>
            </a:r>
            <a:r>
              <a:rPr lang="en-IN" sz="3600" dirty="0" smtClean="0"/>
              <a:t/>
            </a:r>
            <a:br>
              <a:rPr lang="en-IN" sz="3600" dirty="0" smtClean="0"/>
            </a:br>
            <a:endParaRPr lang="en-IN" sz="3600" dirty="0"/>
          </a:p>
        </p:txBody>
      </p:sp>
    </p:spTree>
    <p:extLst>
      <p:ext uri="{BB962C8B-B14F-4D97-AF65-F5344CB8AC3E}">
        <p14:creationId xmlns:p14="http://schemas.microsoft.com/office/powerpoint/2010/main" xmlns="" val="198843293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447800"/>
            <a:ext cx="7924800" cy="5139869"/>
          </a:xfrm>
          <a:prstGeom prst="rect">
            <a:avLst/>
          </a:prstGeom>
        </p:spPr>
        <p:txBody>
          <a:bodyPr wrap="square">
            <a:spAutoFit/>
          </a:bodyPr>
          <a:lstStyle/>
          <a:p>
            <a:r>
              <a:rPr lang="en-IN" sz="3600" dirty="0" smtClean="0"/>
              <a:t> </a:t>
            </a:r>
            <a:r>
              <a:rPr lang="en-IN" sz="3200" dirty="0" smtClean="0"/>
              <a:t>VII)    56          : Family Pension</a:t>
            </a:r>
            <a:br>
              <a:rPr lang="en-IN" sz="3200" dirty="0" smtClean="0"/>
            </a:br>
            <a:r>
              <a:rPr lang="en-IN" sz="3200" dirty="0" smtClean="0"/>
              <a:t> VIII)  57 – 71  :  Preparation of pension 			papers  &amp; Disbursal of             				pension</a:t>
            </a:r>
            <a:br>
              <a:rPr lang="en-IN" sz="3200" dirty="0" smtClean="0"/>
            </a:br>
            <a:r>
              <a:rPr lang="en-IN" sz="3200" dirty="0" smtClean="0"/>
              <a:t> IX)   72 – 79  : Procedure of pension 			upon death of Govt. servant</a:t>
            </a:r>
            <a:br>
              <a:rPr lang="en-IN" sz="3200" dirty="0" smtClean="0"/>
            </a:br>
            <a:r>
              <a:rPr lang="en-IN" sz="3200" dirty="0" smtClean="0"/>
              <a:t>X)    80 – 81   : Sanction of Family Pension 			upon death of pensioner</a:t>
            </a:r>
            <a:br>
              <a:rPr lang="en-IN" sz="3200" dirty="0" smtClean="0"/>
            </a:br>
            <a:r>
              <a:rPr lang="en-IN" sz="3200" dirty="0" smtClean="0"/>
              <a:t>XI)  82 – 85    : Procedure of Disbursal</a:t>
            </a:r>
            <a:r>
              <a:rPr lang="en-IN" sz="3600" dirty="0" smtClean="0"/>
              <a:t/>
            </a:r>
            <a:br>
              <a:rPr lang="en-IN" sz="3600" dirty="0" smtClean="0"/>
            </a:br>
            <a:endParaRPr lang="en-IN" sz="3600" dirty="0"/>
          </a:p>
        </p:txBody>
      </p:sp>
    </p:spTree>
    <p:extLst>
      <p:ext uri="{BB962C8B-B14F-4D97-AF65-F5344CB8AC3E}">
        <p14:creationId xmlns:p14="http://schemas.microsoft.com/office/powerpoint/2010/main" xmlns="" val="98206511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pPr algn="l"/>
            <a:r>
              <a:rPr lang="en-IN" sz="3600" dirty="0" smtClean="0">
                <a:solidFill>
                  <a:schemeClr val="tx1">
                    <a:lumMod val="95000"/>
                    <a:lumOff val="5000"/>
                  </a:schemeClr>
                </a:solidFill>
              </a:rPr>
              <a:t>XII)  86 – 100      : Re-employment of 					pensioner</a:t>
            </a:r>
            <a:br>
              <a:rPr lang="en-IN" sz="3600" dirty="0" smtClean="0">
                <a:solidFill>
                  <a:schemeClr val="tx1">
                    <a:lumMod val="95000"/>
                    <a:lumOff val="5000"/>
                  </a:schemeClr>
                </a:solidFill>
              </a:rPr>
            </a:br>
            <a:r>
              <a:rPr lang="en-IN" sz="3600" dirty="0" smtClean="0">
                <a:solidFill>
                  <a:schemeClr val="tx1">
                    <a:lumMod val="95000"/>
                    <a:lumOff val="5000"/>
                  </a:schemeClr>
                </a:solidFill>
              </a:rPr>
              <a:t>XIII)  101 – 113  : Extraordinary 						Pension</a:t>
            </a:r>
            <a:br>
              <a:rPr lang="en-IN" sz="3600" dirty="0" smtClean="0">
                <a:solidFill>
                  <a:schemeClr val="tx1">
                    <a:lumMod val="95000"/>
                    <a:lumOff val="5000"/>
                  </a:schemeClr>
                </a:solidFill>
              </a:rPr>
            </a:br>
            <a:r>
              <a:rPr lang="en-IN" sz="3600" dirty="0" smtClean="0">
                <a:solidFill>
                  <a:schemeClr val="tx1">
                    <a:lumMod val="95000"/>
                    <a:lumOff val="5000"/>
                  </a:schemeClr>
                </a:solidFill>
              </a:rPr>
              <a:t>XIV)  114 – 117  : Relaxation, 					      Interpretation, </a:t>
            </a:r>
            <a:br>
              <a:rPr lang="en-IN" sz="3600" dirty="0" smtClean="0">
                <a:solidFill>
                  <a:schemeClr val="tx1">
                    <a:lumMod val="95000"/>
                    <a:lumOff val="5000"/>
                  </a:schemeClr>
                </a:solidFill>
              </a:rPr>
            </a:br>
            <a:r>
              <a:rPr lang="en-IN" sz="3600" dirty="0" smtClean="0">
                <a:solidFill>
                  <a:schemeClr val="tx1">
                    <a:lumMod val="95000"/>
                    <a:lumOff val="5000"/>
                  </a:schemeClr>
                </a:solidFill>
              </a:rPr>
              <a:t>			     removal of doubts</a:t>
            </a:r>
            <a:r>
              <a:rPr lang="en-IN" sz="4000" dirty="0" smtClean="0"/>
              <a:t/>
            </a:r>
            <a:br>
              <a:rPr lang="en-IN" sz="4000" dirty="0" smtClean="0"/>
            </a:br>
            <a:endParaRPr lang="en-IN" sz="4000" dirty="0"/>
          </a:p>
        </p:txBody>
      </p:sp>
    </p:spTree>
    <p:extLst>
      <p:ext uri="{BB962C8B-B14F-4D97-AF65-F5344CB8AC3E}">
        <p14:creationId xmlns:p14="http://schemas.microsoft.com/office/powerpoint/2010/main" xmlns="" val="258972640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676399"/>
          </a:xfrm>
        </p:spPr>
        <p:txBody>
          <a:bodyPr/>
          <a:lstStyle/>
          <a:p>
            <a:pPr algn="ctr"/>
            <a:r>
              <a:rPr lang="en-IN" i="1" dirty="0" smtClean="0">
                <a:solidFill>
                  <a:srgbClr val="FF0000"/>
                </a:solidFill>
              </a:rPr>
              <a:t>OCS (PENSION) RULES</a:t>
            </a:r>
            <a:br>
              <a:rPr lang="en-IN" i="1" dirty="0" smtClean="0">
                <a:solidFill>
                  <a:srgbClr val="FF0000"/>
                </a:solidFill>
              </a:rPr>
            </a:br>
            <a:r>
              <a:rPr lang="en-IN" i="1" dirty="0" smtClean="0">
                <a:solidFill>
                  <a:srgbClr val="FF0000"/>
                </a:solidFill>
              </a:rPr>
              <a:t>1992</a:t>
            </a:r>
            <a:endParaRPr lang="en-IN" i="1" dirty="0">
              <a:solidFill>
                <a:srgbClr val="FF0000"/>
              </a:solidFill>
            </a:endParaRPr>
          </a:p>
        </p:txBody>
      </p:sp>
      <p:sp>
        <p:nvSpPr>
          <p:cNvPr id="3" name="Subtitle 2"/>
          <p:cNvSpPr>
            <a:spLocks noGrp="1"/>
          </p:cNvSpPr>
          <p:nvPr>
            <p:ph type="subTitle" idx="1"/>
          </p:nvPr>
        </p:nvSpPr>
        <p:spPr>
          <a:xfrm>
            <a:off x="533400" y="3228536"/>
            <a:ext cx="7854696" cy="2715064"/>
          </a:xfrm>
        </p:spPr>
        <p:txBody>
          <a:bodyPr>
            <a:normAutofit/>
          </a:bodyPr>
          <a:lstStyle/>
          <a:p>
            <a:pPr algn="ctr"/>
            <a:r>
              <a:rPr lang="en-IN" sz="4400" dirty="0" smtClean="0">
                <a:solidFill>
                  <a:schemeClr val="tx1"/>
                </a:solidFill>
              </a:rPr>
              <a:t>CHAPTER  WISE</a:t>
            </a:r>
          </a:p>
          <a:p>
            <a:pPr algn="ctr"/>
            <a:r>
              <a:rPr lang="en-IN" sz="4400" dirty="0" smtClean="0">
                <a:solidFill>
                  <a:schemeClr val="tx1"/>
                </a:solidFill>
              </a:rPr>
              <a:t>&amp;</a:t>
            </a:r>
          </a:p>
          <a:p>
            <a:pPr algn="ctr"/>
            <a:r>
              <a:rPr lang="en-IN" sz="4400" dirty="0" smtClean="0">
                <a:solidFill>
                  <a:schemeClr val="tx1"/>
                </a:solidFill>
              </a:rPr>
              <a:t>RULE  WISE</a:t>
            </a:r>
          </a:p>
          <a:p>
            <a:endParaRPr lang="en-IN" dirty="0"/>
          </a:p>
        </p:txBody>
      </p:sp>
    </p:spTree>
    <p:extLst>
      <p:ext uri="{BB962C8B-B14F-4D97-AF65-F5344CB8AC3E}">
        <p14:creationId xmlns:p14="http://schemas.microsoft.com/office/powerpoint/2010/main" xmlns="" val="152039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pPr algn="ctr"/>
            <a:r>
              <a:rPr lang="en-IN" b="1" dirty="0" smtClean="0"/>
              <a:t>CH -I)  RULES 1 – 4 : </a:t>
            </a:r>
            <a:br>
              <a:rPr lang="en-IN" b="1" dirty="0" smtClean="0"/>
            </a:br>
            <a:r>
              <a:rPr lang="en-IN" b="1" dirty="0" smtClean="0"/>
              <a:t> Preliminary &amp;    Definitions</a:t>
            </a:r>
            <a:r>
              <a:rPr lang="en-IN" dirty="0" smtClean="0"/>
              <a:t/>
            </a:r>
            <a:br>
              <a:rPr lang="en-IN" dirty="0" smtClean="0"/>
            </a:br>
            <a:endParaRPr lang="en-IN" dirty="0"/>
          </a:p>
        </p:txBody>
      </p:sp>
      <p:sp>
        <p:nvSpPr>
          <p:cNvPr id="3" name="Content Placeholder 2"/>
          <p:cNvSpPr>
            <a:spLocks noGrp="1"/>
          </p:cNvSpPr>
          <p:nvPr>
            <p:ph idx="1"/>
          </p:nvPr>
        </p:nvSpPr>
        <p:spPr>
          <a:xfrm>
            <a:off x="457200" y="2666999"/>
            <a:ext cx="8229600" cy="2971801"/>
          </a:xfrm>
        </p:spPr>
        <p:txBody>
          <a:bodyPr>
            <a:normAutofit/>
          </a:bodyPr>
          <a:lstStyle/>
          <a:p>
            <a:pPr algn="ctr">
              <a:buNone/>
            </a:pPr>
            <a:r>
              <a:rPr lang="en-IN" sz="3200" dirty="0" smtClean="0"/>
              <a:t>Rule 2 (1) (e) -  “ Emoluments” means basic pay as defined in rule 33 (a) (</a:t>
            </a:r>
            <a:r>
              <a:rPr lang="en-IN" sz="3200" dirty="0" err="1" smtClean="0"/>
              <a:t>i</a:t>
            </a:r>
            <a:r>
              <a:rPr lang="en-IN" sz="3200" dirty="0" smtClean="0"/>
              <a:t>) of </a:t>
            </a:r>
            <a:r>
              <a:rPr lang="en-IN" sz="3200" dirty="0" err="1" smtClean="0"/>
              <a:t>Odisha</a:t>
            </a:r>
            <a:r>
              <a:rPr lang="en-IN" sz="3200" dirty="0" smtClean="0"/>
              <a:t> Service Code. (</a:t>
            </a:r>
            <a:r>
              <a:rPr lang="en-IN" sz="2000" dirty="0" smtClean="0"/>
              <a:t>FD Notification No24142 </a:t>
            </a:r>
            <a:r>
              <a:rPr lang="en-IN" sz="2000" dirty="0" err="1" smtClean="0"/>
              <a:t>dt</a:t>
            </a:r>
            <a:r>
              <a:rPr lang="en-IN" sz="2000" dirty="0" smtClean="0"/>
              <a:t> 4.9.15</a:t>
            </a:r>
            <a:r>
              <a:rPr lang="en-IN" sz="3200" dirty="0" smtClean="0"/>
              <a:t>)</a:t>
            </a:r>
            <a:endParaRPr lang="en-IN" sz="3200" dirty="0"/>
          </a:p>
        </p:txBody>
      </p:sp>
    </p:spTree>
    <p:extLst>
      <p:ext uri="{BB962C8B-B14F-4D97-AF65-F5344CB8AC3E}">
        <p14:creationId xmlns:p14="http://schemas.microsoft.com/office/powerpoint/2010/main" xmlns="" val="41921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CH II)  5 – 9  : General Conditions</a:t>
            </a:r>
            <a:endParaRPr lang="en-IN" dirty="0"/>
          </a:p>
        </p:txBody>
      </p:sp>
      <p:sp>
        <p:nvSpPr>
          <p:cNvPr id="3" name="Content Placeholder 2"/>
          <p:cNvSpPr>
            <a:spLocks noGrp="1"/>
          </p:cNvSpPr>
          <p:nvPr>
            <p:ph idx="1"/>
          </p:nvPr>
        </p:nvSpPr>
        <p:spPr/>
        <p:txBody>
          <a:bodyPr/>
          <a:lstStyle/>
          <a:p>
            <a:pPr>
              <a:buNone/>
            </a:pPr>
            <a:r>
              <a:rPr lang="en-IN" dirty="0" smtClean="0"/>
              <a:t>Rule 5 (1) – Pension shall be regulated by the rules in force   at   time of retirement.</a:t>
            </a:r>
          </a:p>
          <a:p>
            <a:pPr>
              <a:buNone/>
            </a:pPr>
            <a:endParaRPr lang="en-IN" sz="1050" dirty="0" smtClean="0"/>
          </a:p>
          <a:p>
            <a:pPr>
              <a:buNone/>
            </a:pPr>
            <a:r>
              <a:rPr lang="en-IN" dirty="0" smtClean="0"/>
              <a:t>Rule 6 – Pension subject to future good conduct .</a:t>
            </a:r>
          </a:p>
          <a:p>
            <a:pPr>
              <a:buNone/>
            </a:pPr>
            <a:endParaRPr lang="en-IN" sz="1800" dirty="0" smtClean="0"/>
          </a:p>
          <a:p>
            <a:pPr>
              <a:buNone/>
            </a:pPr>
            <a:r>
              <a:rPr lang="en-IN" dirty="0" smtClean="0"/>
              <a:t>Rule 7 – Govt has right to withhold or withdraw Pension</a:t>
            </a:r>
            <a:endParaRPr lang="en-IN" dirty="0"/>
          </a:p>
        </p:txBody>
      </p:sp>
    </p:spTree>
    <p:extLst>
      <p:ext uri="{BB962C8B-B14F-4D97-AF65-F5344CB8AC3E}">
        <p14:creationId xmlns:p14="http://schemas.microsoft.com/office/powerpoint/2010/main" xmlns="" val="7277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80">
                                          <p:stCondLst>
                                            <p:cond delay="0"/>
                                          </p:stCondLst>
                                        </p:cTn>
                                        <p:tgtEl>
                                          <p:spTgt spid="3">
                                            <p:txEl>
                                              <p:pRg st="4" end="4"/>
                                            </p:txEl>
                                          </p:spTgt>
                                        </p:tgtEl>
                                      </p:cBhvr>
                                    </p:animEffect>
                                    <p:anim calcmode="lin" valueType="num">
                                      <p:cBhvr>
                                        <p:cTn id="4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4" end="4"/>
                                            </p:txEl>
                                          </p:spTgt>
                                        </p:tgtEl>
                                      </p:cBhvr>
                                      <p:to x="100000" y="60000"/>
                                    </p:animScale>
                                    <p:animScale>
                                      <p:cBhvr>
                                        <p:cTn id="46" dur="166" decel="50000">
                                          <p:stCondLst>
                                            <p:cond delay="676"/>
                                          </p:stCondLst>
                                        </p:cTn>
                                        <p:tgtEl>
                                          <p:spTgt spid="3">
                                            <p:txEl>
                                              <p:pRg st="4" end="4"/>
                                            </p:txEl>
                                          </p:spTgt>
                                        </p:tgtEl>
                                      </p:cBhvr>
                                      <p:to x="100000" y="100000"/>
                                    </p:animScale>
                                    <p:animScale>
                                      <p:cBhvr>
                                        <p:cTn id="47" dur="26">
                                          <p:stCondLst>
                                            <p:cond delay="1312"/>
                                          </p:stCondLst>
                                        </p:cTn>
                                        <p:tgtEl>
                                          <p:spTgt spid="3">
                                            <p:txEl>
                                              <p:pRg st="4" end="4"/>
                                            </p:txEl>
                                          </p:spTgt>
                                        </p:tgtEl>
                                      </p:cBhvr>
                                      <p:to x="100000" y="80000"/>
                                    </p:animScale>
                                    <p:animScale>
                                      <p:cBhvr>
                                        <p:cTn id="48" dur="166" decel="50000">
                                          <p:stCondLst>
                                            <p:cond delay="1338"/>
                                          </p:stCondLst>
                                        </p:cTn>
                                        <p:tgtEl>
                                          <p:spTgt spid="3">
                                            <p:txEl>
                                              <p:pRg st="4" end="4"/>
                                            </p:txEl>
                                          </p:spTgt>
                                        </p:tgtEl>
                                      </p:cBhvr>
                                      <p:to x="100000" y="100000"/>
                                    </p:animScale>
                                    <p:animScale>
                                      <p:cBhvr>
                                        <p:cTn id="49" dur="26">
                                          <p:stCondLst>
                                            <p:cond delay="1642"/>
                                          </p:stCondLst>
                                        </p:cTn>
                                        <p:tgtEl>
                                          <p:spTgt spid="3">
                                            <p:txEl>
                                              <p:pRg st="4" end="4"/>
                                            </p:txEl>
                                          </p:spTgt>
                                        </p:tgtEl>
                                      </p:cBhvr>
                                      <p:to x="100000" y="90000"/>
                                    </p:animScale>
                                    <p:animScale>
                                      <p:cBhvr>
                                        <p:cTn id="50" dur="166" decel="50000">
                                          <p:stCondLst>
                                            <p:cond delay="1668"/>
                                          </p:stCondLst>
                                        </p:cTn>
                                        <p:tgtEl>
                                          <p:spTgt spid="3">
                                            <p:txEl>
                                              <p:pRg st="4" end="4"/>
                                            </p:txEl>
                                          </p:spTgt>
                                        </p:tgtEl>
                                      </p:cBhvr>
                                      <p:to x="100000" y="100000"/>
                                    </p:animScale>
                                    <p:animScale>
                                      <p:cBhvr>
                                        <p:cTn id="51" dur="26">
                                          <p:stCondLst>
                                            <p:cond delay="1808"/>
                                          </p:stCondLst>
                                        </p:cTn>
                                        <p:tgtEl>
                                          <p:spTgt spid="3">
                                            <p:txEl>
                                              <p:pRg st="4" end="4"/>
                                            </p:txEl>
                                          </p:spTgt>
                                        </p:tgtEl>
                                      </p:cBhvr>
                                      <p:to x="100000" y="95000"/>
                                    </p:animScale>
                                    <p:animScale>
                                      <p:cBhvr>
                                        <p:cTn id="5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3600" b="1" u="sng" dirty="0" smtClean="0">
                <a:solidFill>
                  <a:srgbClr val="9702A2"/>
                </a:solidFill>
                <a:latin typeface="Times New Roman" pitchFamily="18" charset="0"/>
                <a:cs typeface="Times New Roman" pitchFamily="18" charset="0"/>
              </a:rPr>
              <a:t>Communication of sanction </a:t>
            </a:r>
            <a:r>
              <a:rPr lang="en-US" sz="3600" dirty="0" smtClean="0">
                <a:latin typeface="Times New Roman" pitchFamily="18" charset="0"/>
                <a:cs typeface="Times New Roman" pitchFamily="18" charset="0"/>
              </a:rPr>
              <a:t>                                       </a:t>
            </a:r>
            <a:r>
              <a:rPr lang="en-US" sz="2200" dirty="0" smtClean="0">
                <a:solidFill>
                  <a:srgbClr val="0070C0"/>
                </a:solidFill>
                <a:latin typeface="Times New Roman" pitchFamily="18" charset="0"/>
                <a:cs typeface="Times New Roman" pitchFamily="18" charset="0"/>
              </a:rPr>
              <a:t>( Rule 45 to 50 of OGFR)</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7200" y="1219200"/>
            <a:ext cx="8229600" cy="4953000"/>
          </a:xfrm>
          <a:ln w="3175">
            <a:solidFill>
              <a:schemeClr val="tx1"/>
            </a:solidFill>
          </a:ln>
        </p:spPr>
        <p:txBody>
          <a:bodyPr>
            <a:normAutofit fontScale="62500" lnSpcReduction="20000"/>
          </a:bodyPr>
          <a:lstStyle/>
          <a:p>
            <a:pPr algn="just">
              <a:buNone/>
              <a:defRPr/>
            </a:pPr>
            <a:r>
              <a:rPr lang="en-US" b="1" u="sng" dirty="0">
                <a:solidFill>
                  <a:srgbClr val="0070C0"/>
                </a:solidFill>
                <a:latin typeface="Times New Roman" pitchFamily="18" charset="0"/>
                <a:cs typeface="Times New Roman" pitchFamily="18" charset="0"/>
              </a:rPr>
              <a:t>Nature of Sanction:-</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The sanction orders should reflect source of appropriation rule 49</a:t>
            </a:r>
            <a:r>
              <a:rPr lang="en-US" dirty="0">
                <a:latin typeface="Times New Roman" pitchFamily="18" charset="0"/>
                <a:cs typeface="Times New Roman" pitchFamily="18" charset="0"/>
              </a:rPr>
              <a:t> </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The sanction orders should reflect the amount of expenditure in words &amp; figures &amp; should be ink signed</a:t>
            </a:r>
          </a:p>
          <a:p>
            <a:pPr marL="285750" indent="-285750" algn="just">
              <a:buNone/>
              <a:defRPr/>
            </a:pPr>
            <a:r>
              <a:rPr lang="en-US" dirty="0">
                <a:solidFill>
                  <a:srgbClr val="002060"/>
                </a:solidFill>
                <a:latin typeface="Times New Roman" pitchFamily="18" charset="0"/>
                <a:cs typeface="Times New Roman" pitchFamily="18" charset="0"/>
              </a:rPr>
              <a:t>     </a:t>
            </a:r>
            <a:r>
              <a:rPr lang="en-US" b="1" u="sng" dirty="0">
                <a:solidFill>
                  <a:srgbClr val="002060"/>
                </a:solidFill>
                <a:latin typeface="Times New Roman" pitchFamily="18" charset="0"/>
                <a:cs typeface="Times New Roman" pitchFamily="18" charset="0"/>
              </a:rPr>
              <a:t>All financial sanctions &amp; orders issued by a competent authority shall be communicated to the AG in accordance with the procedure as indicated below (Rule – 45)</a:t>
            </a:r>
          </a:p>
          <a:p>
            <a:pPr marL="285750" indent="-285750" algn="just">
              <a:buFont typeface="+mj-lt"/>
              <a:buAutoNum type="romanLcPeriod"/>
              <a:defRPr/>
            </a:pPr>
            <a:endParaRPr lang="en-US" sz="1600" b="1" u="sng" dirty="0">
              <a:solidFill>
                <a:srgbClr val="002060"/>
              </a:solidFill>
              <a:latin typeface="Times New Roman" pitchFamily="18" charset="0"/>
              <a:cs typeface="Times New Roman" pitchFamily="18" charset="0"/>
            </a:endParaRPr>
          </a:p>
          <a:p>
            <a:pPr marL="514350" indent="-514350" algn="just">
              <a:buFont typeface="+mj-lt"/>
              <a:buAutoNum type="romanLcPeriod"/>
              <a:defRPr/>
            </a:pPr>
            <a:r>
              <a:rPr lang="en-US" b="1" u="sng" dirty="0">
                <a:solidFill>
                  <a:srgbClr val="002060"/>
                </a:solidFill>
                <a:latin typeface="Times New Roman" pitchFamily="18" charset="0"/>
                <a:cs typeface="Times New Roman" pitchFamily="18" charset="0"/>
              </a:rPr>
              <a:t>Subordinate authority:- </a:t>
            </a:r>
            <a:r>
              <a:rPr lang="en-US" dirty="0">
                <a:solidFill>
                  <a:srgbClr val="002060"/>
                </a:solidFill>
                <a:latin typeface="Times New Roman" pitchFamily="18" charset="0"/>
                <a:cs typeface="Times New Roman" pitchFamily="18" charset="0"/>
              </a:rPr>
              <a:t>All financial sanctions &amp; orders issued by a subordinate authority within its financial power  should be communicated to the AG directly.</a:t>
            </a:r>
          </a:p>
          <a:p>
            <a:pPr marL="514350" indent="-514350" algn="just">
              <a:buFont typeface="+mj-lt"/>
              <a:buAutoNum type="romanLcPeriod"/>
              <a:defRPr/>
            </a:pPr>
            <a:r>
              <a:rPr lang="en-US" b="1" u="sng" dirty="0">
                <a:solidFill>
                  <a:srgbClr val="002060"/>
                </a:solidFill>
                <a:latin typeface="Times New Roman" pitchFamily="18" charset="0"/>
                <a:cs typeface="Times New Roman" pitchFamily="18" charset="0"/>
              </a:rPr>
              <a:t>Departmental sanctions:- </a:t>
            </a:r>
          </a:p>
          <a:p>
            <a:pPr marL="514350" indent="-514350" algn="just">
              <a:buNone/>
              <a:defRPr/>
            </a:pPr>
            <a:r>
              <a:rPr lang="en-US" dirty="0">
                <a:solidFill>
                  <a:srgbClr val="00206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sym typeface="Wingdings" pitchFamily="2" charset="2"/>
              </a:rPr>
              <a:t></a:t>
            </a:r>
            <a:r>
              <a:rPr lang="en-US" dirty="0">
                <a:solidFill>
                  <a:srgbClr val="002060"/>
                </a:solidFill>
                <a:latin typeface="Times New Roman" pitchFamily="18" charset="0"/>
                <a:cs typeface="Times New Roman" pitchFamily="18" charset="0"/>
              </a:rPr>
              <a:t>All financial sanctions issued by the department concerning its own matter &amp; which needs the payment authorization of AG, should be addressed to him. </a:t>
            </a:r>
          </a:p>
          <a:p>
            <a:pPr marL="514350" indent="-514350" algn="just">
              <a:buNone/>
              <a:defRPr/>
            </a:pPr>
            <a:r>
              <a:rPr lang="en-US" dirty="0">
                <a:solidFill>
                  <a:srgbClr val="00206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sym typeface="Wingdings" pitchFamily="2" charset="2"/>
              </a:rPr>
              <a:t></a:t>
            </a:r>
            <a:r>
              <a:rPr lang="en-US" dirty="0">
                <a:solidFill>
                  <a:srgbClr val="002060"/>
                </a:solidFill>
                <a:latin typeface="Times New Roman" pitchFamily="18" charset="0"/>
                <a:cs typeface="Times New Roman" pitchFamily="18" charset="0"/>
              </a:rPr>
              <a:t>In other cases, i.e. where no payment is </a:t>
            </a:r>
            <a:r>
              <a:rPr lang="en-US" dirty="0" err="1">
                <a:solidFill>
                  <a:srgbClr val="002060"/>
                </a:solidFill>
                <a:latin typeface="Times New Roman" pitchFamily="18" charset="0"/>
                <a:cs typeface="Times New Roman" pitchFamily="18" charset="0"/>
              </a:rPr>
              <a:t>authorised</a:t>
            </a:r>
            <a:r>
              <a:rPr lang="en-US" dirty="0">
                <a:solidFill>
                  <a:srgbClr val="002060"/>
                </a:solidFill>
                <a:latin typeface="Times New Roman" pitchFamily="18" charset="0"/>
                <a:cs typeface="Times New Roman" pitchFamily="18" charset="0"/>
              </a:rPr>
              <a:t> but sanction is required for fulfilling post-audit responsibilities the sanction may be issued in form of an order or letter &amp; a copy be endorsed to the AG.</a:t>
            </a:r>
          </a:p>
          <a:p>
            <a:pPr marL="514350" indent="-514350" algn="just">
              <a:buNone/>
              <a:defRPr/>
            </a:pP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rPr>
              <a:t>(EX- sanction of write off of losses, </a:t>
            </a:r>
          </a:p>
          <a:p>
            <a:pPr marL="514350" indent="-514350" algn="just">
              <a:buNone/>
              <a:defRPr/>
            </a:pP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sanction </a:t>
            </a:r>
            <a:r>
              <a:rPr lang="en-US" dirty="0">
                <a:solidFill>
                  <a:srgbClr val="002060"/>
                </a:solidFill>
                <a:latin typeface="Times New Roman" pitchFamily="18" charset="0"/>
                <a:cs typeface="Times New Roman" pitchFamily="18" charset="0"/>
              </a:rPr>
              <a:t>for creation of non </a:t>
            </a:r>
            <a:r>
              <a:rPr lang="en-US" dirty="0" err="1">
                <a:solidFill>
                  <a:srgbClr val="002060"/>
                </a:solidFill>
                <a:latin typeface="Times New Roman" pitchFamily="18" charset="0"/>
                <a:cs typeface="Times New Roman" pitchFamily="18" charset="0"/>
              </a:rPr>
              <a:t>Gazetted</a:t>
            </a:r>
            <a:r>
              <a:rPr lang="en-US" dirty="0">
                <a:solidFill>
                  <a:srgbClr val="002060"/>
                </a:solidFill>
                <a:latin typeface="Times New Roman" pitchFamily="18" charset="0"/>
                <a:cs typeface="Times New Roman" pitchFamily="18" charset="0"/>
              </a:rPr>
              <a:t> posts, </a:t>
            </a:r>
          </a:p>
          <a:p>
            <a:pPr marL="514350" indent="-514350" algn="just">
              <a:buNone/>
              <a:defRPr/>
            </a:pP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sanction </a:t>
            </a:r>
            <a:r>
              <a:rPr lang="en-US" dirty="0">
                <a:solidFill>
                  <a:srgbClr val="002060"/>
                </a:solidFill>
                <a:latin typeface="Times New Roman" pitchFamily="18" charset="0"/>
                <a:cs typeface="Times New Roman" pitchFamily="18" charset="0"/>
              </a:rPr>
              <a:t>for the grant of advances to non-</a:t>
            </a:r>
            <a:r>
              <a:rPr lang="en-US" dirty="0" err="1">
                <a:solidFill>
                  <a:srgbClr val="002060"/>
                </a:solidFill>
                <a:latin typeface="Times New Roman" pitchFamily="18" charset="0"/>
                <a:cs typeface="Times New Roman" pitchFamily="18" charset="0"/>
              </a:rPr>
              <a:t>Gazetted</a:t>
            </a:r>
            <a:r>
              <a:rPr lang="en-US" dirty="0">
                <a:solidFill>
                  <a:srgbClr val="002060"/>
                </a:solidFill>
                <a:latin typeface="Times New Roman" pitchFamily="18" charset="0"/>
                <a:cs typeface="Times New Roman" pitchFamily="18" charset="0"/>
              </a:rPr>
              <a:t> Govt. servants etc.)</a:t>
            </a:r>
            <a:endParaRPr lang="en-US" sz="1400" dirty="0">
              <a:solidFill>
                <a:srgbClr val="002060"/>
              </a:solidFill>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xmlns="" val="46404558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chor="ctr">
            <a:normAutofit/>
          </a:bodyPr>
          <a:lstStyle/>
          <a:p>
            <a:pPr algn="ctr"/>
            <a:r>
              <a:rPr lang="en-IN" sz="3600" b="1" dirty="0" smtClean="0"/>
              <a:t>CH III)  10 – 36   : Qualifying Service </a:t>
            </a:r>
            <a:endParaRPr lang="en-IN" dirty="0"/>
          </a:p>
        </p:txBody>
      </p:sp>
      <p:sp>
        <p:nvSpPr>
          <p:cNvPr id="3" name="Content Placeholder 2"/>
          <p:cNvSpPr>
            <a:spLocks noGrp="1"/>
          </p:cNvSpPr>
          <p:nvPr>
            <p:ph idx="1"/>
          </p:nvPr>
        </p:nvSpPr>
        <p:spPr>
          <a:xfrm>
            <a:off x="457200" y="1371600"/>
            <a:ext cx="8229600" cy="4953000"/>
          </a:xfrm>
        </p:spPr>
        <p:txBody>
          <a:bodyPr>
            <a:normAutofit fontScale="92500"/>
          </a:bodyPr>
          <a:lstStyle/>
          <a:p>
            <a:pPr>
              <a:buNone/>
            </a:pPr>
            <a:r>
              <a:rPr lang="en-IN" sz="2800" dirty="0" smtClean="0"/>
              <a:t>Rule 11 to 13 -  Service must be under Government, He is appointed, &amp; his duties &amp; pay are regulated by Government.</a:t>
            </a:r>
          </a:p>
          <a:p>
            <a:pPr>
              <a:buNone/>
            </a:pPr>
            <a:r>
              <a:rPr lang="en-IN" sz="2800" dirty="0" smtClean="0"/>
              <a:t>Rule 18 – (6)  Part of Job contract period to be added to complete minimum qualifying period.</a:t>
            </a:r>
          </a:p>
          <a:p>
            <a:pPr>
              <a:buNone/>
            </a:pPr>
            <a:r>
              <a:rPr lang="en-IN" sz="2800" dirty="0" smtClean="0"/>
              <a:t>Rule 25 – Service under suspension shall qualify according to final finding.</a:t>
            </a:r>
          </a:p>
          <a:p>
            <a:pPr>
              <a:buNone/>
            </a:pPr>
            <a:r>
              <a:rPr lang="en-IN" sz="2800" dirty="0" smtClean="0"/>
              <a:t>Rule 33 – Dismissal / Removal amounts to forfeiture(not entitled for pension) of past service.</a:t>
            </a:r>
          </a:p>
          <a:p>
            <a:pPr>
              <a:buNone/>
            </a:pPr>
            <a:r>
              <a:rPr lang="en-IN" sz="2800" dirty="0" smtClean="0"/>
              <a:t>Rule 34 – Resignation amounts to forfeiture of past service.</a:t>
            </a:r>
            <a:endParaRPr lang="en-IN" sz="2800" dirty="0"/>
          </a:p>
        </p:txBody>
      </p:sp>
    </p:spTree>
    <p:extLst>
      <p:ext uri="{BB962C8B-B14F-4D97-AF65-F5344CB8AC3E}">
        <p14:creationId xmlns:p14="http://schemas.microsoft.com/office/powerpoint/2010/main" xmlns="" val="238232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chor="ctr">
            <a:normAutofit/>
          </a:bodyPr>
          <a:lstStyle/>
          <a:p>
            <a:r>
              <a:rPr lang="en-US" b="1" dirty="0" smtClean="0"/>
              <a:t>CH IV) 37 – 46   : Types of Pension</a:t>
            </a:r>
            <a:endParaRPr lang="en-IN" dirty="0"/>
          </a:p>
        </p:txBody>
      </p:sp>
      <p:sp>
        <p:nvSpPr>
          <p:cNvPr id="3" name="Content Placeholder 2"/>
          <p:cNvSpPr>
            <a:spLocks noGrp="1"/>
          </p:cNvSpPr>
          <p:nvPr>
            <p:ph idx="1"/>
          </p:nvPr>
        </p:nvSpPr>
        <p:spPr>
          <a:xfrm>
            <a:off x="457200" y="1524000"/>
            <a:ext cx="8229600" cy="4602163"/>
          </a:xfrm>
        </p:spPr>
        <p:txBody>
          <a:bodyPr>
            <a:normAutofit fontScale="92500"/>
          </a:bodyPr>
          <a:lstStyle/>
          <a:p>
            <a:pPr>
              <a:buNone/>
            </a:pPr>
            <a:r>
              <a:rPr lang="en-US" dirty="0" smtClean="0"/>
              <a:t>Rule 37 – 4 types of pension :</a:t>
            </a:r>
            <a:endParaRPr lang="en-IN" dirty="0" smtClean="0"/>
          </a:p>
          <a:p>
            <a:pPr>
              <a:buNone/>
            </a:pPr>
            <a:r>
              <a:rPr lang="en-US" dirty="0" smtClean="0"/>
              <a:t>1 – Compensation Pension..</a:t>
            </a:r>
            <a:r>
              <a:rPr lang="en-US" sz="1400" dirty="0" smtClean="0"/>
              <a:t>due to abolition of post </a:t>
            </a:r>
            <a:r>
              <a:rPr lang="en-US" dirty="0" smtClean="0"/>
              <a:t>(Rule – 38)</a:t>
            </a:r>
            <a:endParaRPr lang="en-IN" dirty="0" smtClean="0"/>
          </a:p>
          <a:p>
            <a:pPr>
              <a:buNone/>
            </a:pPr>
            <a:r>
              <a:rPr lang="en-US" dirty="0" smtClean="0"/>
              <a:t>2 – Invalid Pension…</a:t>
            </a:r>
            <a:r>
              <a:rPr lang="en-US" sz="1600" dirty="0" smtClean="0"/>
              <a:t>any bodily/mental infirmity </a:t>
            </a:r>
            <a:r>
              <a:rPr lang="en-US" dirty="0" smtClean="0"/>
              <a:t>(Rule – 39)</a:t>
            </a:r>
            <a:endParaRPr lang="en-IN" dirty="0" smtClean="0"/>
          </a:p>
          <a:p>
            <a:pPr>
              <a:buNone/>
            </a:pPr>
            <a:r>
              <a:rPr lang="en-US" dirty="0" smtClean="0"/>
              <a:t>3 – Superannuation Pension..</a:t>
            </a:r>
            <a:r>
              <a:rPr lang="en-US" sz="1400" dirty="0" smtClean="0"/>
              <a:t>retires on attaining the retirement age</a:t>
            </a:r>
            <a:r>
              <a:rPr lang="en-US" dirty="0" smtClean="0"/>
              <a:t> (Rule – 40)</a:t>
            </a:r>
            <a:endParaRPr lang="en-IN" dirty="0" smtClean="0"/>
          </a:p>
          <a:p>
            <a:pPr>
              <a:buNone/>
            </a:pPr>
            <a:r>
              <a:rPr lang="en-US" dirty="0" smtClean="0"/>
              <a:t>4 – Retiring Pension (Rule – 41) </a:t>
            </a:r>
            <a:r>
              <a:rPr lang="en-US" sz="1500" dirty="0" smtClean="0"/>
              <a:t>on attaining  50 yrs age/30 yrs service</a:t>
            </a:r>
            <a:endParaRPr lang="en-IN" sz="1500" dirty="0" smtClean="0"/>
          </a:p>
          <a:p>
            <a:pPr marL="1619250" indent="-1619250">
              <a:buNone/>
            </a:pPr>
            <a:r>
              <a:rPr lang="en-US" sz="2800" dirty="0" smtClean="0"/>
              <a:t>Rule – 42 - Voluntary Retirement - on 20 yrs     qualifying service. </a:t>
            </a:r>
          </a:p>
          <a:p>
            <a:pPr marL="1619250" indent="-1619250">
              <a:buNone/>
            </a:pPr>
            <a:r>
              <a:rPr lang="en-US" sz="2800" dirty="0" smtClean="0">
                <a:solidFill>
                  <a:srgbClr val="FFFF00"/>
                </a:solidFill>
                <a:latin typeface="Comic Sans MS" pitchFamily="66" charset="0"/>
              </a:rPr>
              <a:t>                </a:t>
            </a:r>
            <a:r>
              <a:rPr lang="en-US" sz="2000" dirty="0" smtClean="0">
                <a:solidFill>
                  <a:srgbClr val="FFFF00"/>
                </a:solidFill>
                <a:latin typeface="Comic Sans MS" pitchFamily="66" charset="0"/>
              </a:rPr>
              <a:t>[VRS – Resolution No.</a:t>
            </a:r>
            <a:r>
              <a:rPr lang="en-US" sz="2000" dirty="0" smtClean="0">
                <a:solidFill>
                  <a:srgbClr val="FFFF00"/>
                </a:solidFill>
                <a:latin typeface="Comic Sans MS" pitchFamily="66" charset="0"/>
                <a:hlinkClick r:id="rId2" action="ppaction://hlinkfile"/>
              </a:rPr>
              <a:t>4481 </a:t>
            </a:r>
            <a:r>
              <a:rPr lang="en-US" sz="2000" dirty="0" err="1" smtClean="0">
                <a:solidFill>
                  <a:srgbClr val="FFFF00"/>
                </a:solidFill>
                <a:latin typeface="Comic Sans MS" pitchFamily="66" charset="0"/>
              </a:rPr>
              <a:t>dt</a:t>
            </a:r>
            <a:r>
              <a:rPr lang="en-US" sz="2000" dirty="0" smtClean="0">
                <a:solidFill>
                  <a:srgbClr val="FFFF00"/>
                </a:solidFill>
                <a:latin typeface="Comic Sans MS" pitchFamily="66" charset="0"/>
              </a:rPr>
              <a:t>. 27.01.2003]</a:t>
            </a:r>
            <a:endParaRPr lang="en-US" sz="2800" dirty="0" smtClean="0">
              <a:solidFill>
                <a:srgbClr val="FFFF00"/>
              </a:solidFill>
              <a:latin typeface="Comic Sans MS" pitchFamily="66" charset="0"/>
            </a:endParaRPr>
          </a:p>
          <a:p>
            <a:pPr>
              <a:buNone/>
            </a:pPr>
            <a:r>
              <a:rPr lang="en-US" sz="2800" dirty="0" smtClean="0"/>
              <a:t>Rule – 45 - Compulsory Retirement </a:t>
            </a:r>
            <a:r>
              <a:rPr lang="en-US" sz="1500" dirty="0" smtClean="0"/>
              <a:t>.(as a measure of penalty)</a:t>
            </a:r>
            <a:endParaRPr lang="en-IN" sz="1500" dirty="0"/>
          </a:p>
        </p:txBody>
      </p:sp>
    </p:spTree>
    <p:extLst>
      <p:ext uri="{BB962C8B-B14F-4D97-AF65-F5344CB8AC3E}">
        <p14:creationId xmlns:p14="http://schemas.microsoft.com/office/powerpoint/2010/main" xmlns="" val="263134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7"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7"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pPr algn="ctr"/>
            <a:r>
              <a:rPr lang="en-US" b="1" dirty="0" smtClean="0"/>
              <a:t>CH - V)  47 – 48   : Amount of Pension</a:t>
            </a:r>
            <a:endParaRPr lang="en-IN" dirty="0"/>
          </a:p>
        </p:txBody>
      </p:sp>
      <p:sp>
        <p:nvSpPr>
          <p:cNvPr id="3" name="Content Placeholder 2"/>
          <p:cNvSpPr>
            <a:spLocks noGrp="1"/>
          </p:cNvSpPr>
          <p:nvPr>
            <p:ph idx="1"/>
          </p:nvPr>
        </p:nvSpPr>
        <p:spPr/>
        <p:txBody>
          <a:bodyPr>
            <a:normAutofit/>
          </a:bodyPr>
          <a:lstStyle/>
          <a:p>
            <a:pPr>
              <a:buNone/>
            </a:pPr>
            <a:r>
              <a:rPr lang="en-US" dirty="0" smtClean="0"/>
              <a:t>Rule – 47 - </a:t>
            </a:r>
            <a:endParaRPr lang="en-IN" dirty="0" smtClean="0"/>
          </a:p>
          <a:p>
            <a:pPr lvl="0">
              <a:buNone/>
            </a:pPr>
            <a:r>
              <a:rPr lang="en-IN" dirty="0" smtClean="0"/>
              <a:t> (1)</a:t>
            </a:r>
            <a:r>
              <a:rPr lang="en-IN" sz="2400" b="1" dirty="0" smtClean="0"/>
              <a:t>(a) 25 years – Full Pension = 50% of last emoluments</a:t>
            </a:r>
          </a:p>
          <a:p>
            <a:pPr marL="900113" indent="-900113">
              <a:buNone/>
            </a:pPr>
            <a:r>
              <a:rPr lang="en-IN" dirty="0" smtClean="0"/>
              <a:t>      (b) 10 to 25 Years – proportionate pension.</a:t>
            </a:r>
          </a:p>
          <a:p>
            <a:pPr marL="900113" indent="-900113">
              <a:buNone/>
            </a:pPr>
            <a:r>
              <a:rPr lang="en-IN" dirty="0" smtClean="0"/>
              <a:t>               less than 10 yrs – no Pension.</a:t>
            </a:r>
          </a:p>
          <a:p>
            <a:pPr>
              <a:buNone/>
            </a:pPr>
            <a:r>
              <a:rPr lang="en-IN" dirty="0" smtClean="0"/>
              <a:t>Fraction to be rounded to next whole rupee</a:t>
            </a:r>
          </a:p>
          <a:p>
            <a:pPr>
              <a:buNone/>
            </a:pPr>
            <a:endParaRPr lang="en-IN" dirty="0"/>
          </a:p>
        </p:txBody>
      </p:sp>
    </p:spTree>
    <p:extLst>
      <p:ext uri="{BB962C8B-B14F-4D97-AF65-F5344CB8AC3E}">
        <p14:creationId xmlns:p14="http://schemas.microsoft.com/office/powerpoint/2010/main" xmlns="" val="379286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2000"/>
                                        <p:tgtEl>
                                          <p:spTgt spid="3">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2000"/>
                                        <p:tgtEl>
                                          <p:spTgt spid="3">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amond(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5638800"/>
            <a:ext cx="7772400" cy="130175"/>
          </a:xfrm>
        </p:spPr>
        <p:txBody>
          <a:bodyPr>
            <a:normAutofit fontScale="90000"/>
          </a:bodyPr>
          <a:lstStyle/>
          <a:p>
            <a:r>
              <a:rPr lang="en-IN" dirty="0" smtClean="0"/>
              <a:t/>
            </a:r>
            <a:br>
              <a:rPr lang="en-IN" dirty="0" smtClean="0"/>
            </a:br>
            <a:endParaRPr lang="en-IN" dirty="0"/>
          </a:p>
        </p:txBody>
      </p:sp>
      <p:sp>
        <p:nvSpPr>
          <p:cNvPr id="3" name="Text Placeholder 2"/>
          <p:cNvSpPr>
            <a:spLocks noGrp="1"/>
          </p:cNvSpPr>
          <p:nvPr>
            <p:ph type="body" idx="1"/>
          </p:nvPr>
        </p:nvSpPr>
        <p:spPr>
          <a:xfrm>
            <a:off x="722313" y="609601"/>
            <a:ext cx="7772400" cy="5029199"/>
          </a:xfrm>
        </p:spPr>
        <p:txBody>
          <a:bodyPr anchor="ctr">
            <a:normAutofit fontScale="70000" lnSpcReduction="20000"/>
          </a:bodyPr>
          <a:lstStyle/>
          <a:p>
            <a:pPr marL="630238" indent="-630238"/>
            <a:r>
              <a:rPr lang="en-US" sz="2400" b="1" dirty="0" smtClean="0">
                <a:solidFill>
                  <a:schemeClr val="tx1"/>
                </a:solidFill>
              </a:rPr>
              <a:t>(4) Additional pension to old pensioners from completion      of 80 years of age:</a:t>
            </a:r>
          </a:p>
          <a:p>
            <a:pPr marL="630238" indent="-630238"/>
            <a:endParaRPr lang="en-IN" sz="2400" b="1" dirty="0" smtClean="0">
              <a:solidFill>
                <a:schemeClr val="tx1"/>
              </a:solidFill>
            </a:endParaRPr>
          </a:p>
          <a:p>
            <a:r>
              <a:rPr lang="en-IN" sz="2400" b="1" dirty="0" smtClean="0">
                <a:solidFill>
                  <a:schemeClr val="tx1"/>
                </a:solidFill>
              </a:rPr>
              <a:t> On completion of 80 years – additional 20 %</a:t>
            </a:r>
          </a:p>
          <a:p>
            <a:r>
              <a:rPr lang="en-IN" sz="2400" b="1" dirty="0" smtClean="0">
                <a:solidFill>
                  <a:schemeClr val="tx1"/>
                </a:solidFill>
              </a:rPr>
              <a:t>						   </a:t>
            </a:r>
          </a:p>
          <a:p>
            <a:r>
              <a:rPr lang="en-IN" sz="2400" b="1" dirty="0" smtClean="0">
                <a:solidFill>
                  <a:schemeClr val="tx1"/>
                </a:solidFill>
              </a:rPr>
              <a:t>            85 years – 30 % </a:t>
            </a:r>
          </a:p>
          <a:p>
            <a:r>
              <a:rPr lang="en-US" sz="2400" b="1" dirty="0" smtClean="0">
                <a:solidFill>
                  <a:schemeClr val="tx1"/>
                </a:solidFill>
              </a:rPr>
              <a:t>						   </a:t>
            </a:r>
          </a:p>
          <a:p>
            <a:r>
              <a:rPr lang="en-US" sz="2400" b="1" dirty="0" smtClean="0">
                <a:solidFill>
                  <a:schemeClr val="tx1"/>
                </a:solidFill>
              </a:rPr>
              <a:t>            90 years – 40 %</a:t>
            </a:r>
            <a:endParaRPr lang="en-IN" sz="2400" b="1" dirty="0" smtClean="0">
              <a:solidFill>
                <a:schemeClr val="tx1"/>
              </a:solidFill>
            </a:endParaRPr>
          </a:p>
          <a:p>
            <a:r>
              <a:rPr lang="en-US" sz="2400" b="1" dirty="0" smtClean="0">
                <a:solidFill>
                  <a:schemeClr val="tx1"/>
                </a:solidFill>
              </a:rPr>
              <a:t>						   </a:t>
            </a:r>
          </a:p>
          <a:p>
            <a:r>
              <a:rPr lang="en-US" sz="2400" b="1" dirty="0" smtClean="0">
                <a:solidFill>
                  <a:schemeClr val="tx1"/>
                </a:solidFill>
              </a:rPr>
              <a:t>            95 years – 50 %</a:t>
            </a:r>
            <a:endParaRPr lang="en-IN" sz="2400" b="1" dirty="0" smtClean="0">
              <a:solidFill>
                <a:schemeClr val="tx1"/>
              </a:solidFill>
            </a:endParaRPr>
          </a:p>
          <a:p>
            <a:pPr lvl="0"/>
            <a:r>
              <a:rPr lang="en-IN" sz="2400" b="1" dirty="0" smtClean="0">
                <a:solidFill>
                  <a:schemeClr val="tx1"/>
                </a:solidFill>
              </a:rPr>
              <a:t>						</a:t>
            </a:r>
          </a:p>
          <a:p>
            <a:pPr lvl="0"/>
            <a:r>
              <a:rPr lang="en-IN" sz="2400" b="1" dirty="0" smtClean="0">
                <a:solidFill>
                  <a:schemeClr val="tx1"/>
                </a:solidFill>
              </a:rPr>
              <a:t>              100 years –100 % </a:t>
            </a:r>
          </a:p>
          <a:p>
            <a:pPr lvl="0"/>
            <a:endParaRPr lang="en-IN" sz="2400" b="1" dirty="0" smtClean="0">
              <a:solidFill>
                <a:schemeClr val="tx1"/>
              </a:solidFill>
            </a:endParaRPr>
          </a:p>
          <a:p>
            <a:r>
              <a:rPr lang="en-US" sz="2400" b="1" dirty="0" smtClean="0">
                <a:solidFill>
                  <a:schemeClr val="tx1"/>
                </a:solidFill>
              </a:rPr>
              <a:t>(5) less than 10 yrs – no Pension, but service Gratuity with Unit - Completed 6 monthly period.</a:t>
            </a:r>
            <a:endParaRPr lang="en-IN" sz="2400" b="1" dirty="0" smtClean="0">
              <a:solidFill>
                <a:schemeClr val="tx1"/>
              </a:solidFill>
            </a:endParaRPr>
          </a:p>
          <a:p>
            <a:r>
              <a:rPr lang="en-US" sz="2600" b="1" dirty="0" smtClean="0">
                <a:solidFill>
                  <a:schemeClr val="tx1"/>
                </a:solidFill>
              </a:rPr>
              <a:t>Rule – 48 – Emoluments – as per </a:t>
            </a:r>
            <a:r>
              <a:rPr lang="en-US" sz="2600" b="1" dirty="0" err="1" smtClean="0">
                <a:solidFill>
                  <a:schemeClr val="tx1"/>
                </a:solidFill>
              </a:rPr>
              <a:t>Odisha</a:t>
            </a:r>
            <a:r>
              <a:rPr lang="en-US" sz="2600" b="1" dirty="0" smtClean="0">
                <a:solidFill>
                  <a:schemeClr val="tx1"/>
                </a:solidFill>
              </a:rPr>
              <a:t> Service Code</a:t>
            </a:r>
            <a:endParaRPr lang="en-IN" sz="2600" b="1" dirty="0" smtClean="0">
              <a:solidFill>
                <a:schemeClr val="tx1"/>
              </a:solidFill>
            </a:endParaRPr>
          </a:p>
          <a:p>
            <a:pPr lvl="0"/>
            <a:endParaRPr lang="en-IN" sz="2400" b="1" dirty="0" smtClean="0">
              <a:solidFill>
                <a:schemeClr val="tx1"/>
              </a:solidFill>
            </a:endParaRPr>
          </a:p>
          <a:p>
            <a:endParaRPr lang="en-IN" dirty="0"/>
          </a:p>
        </p:txBody>
      </p:sp>
    </p:spTree>
    <p:extLst>
      <p:ext uri="{BB962C8B-B14F-4D97-AF65-F5344CB8AC3E}">
        <p14:creationId xmlns:p14="http://schemas.microsoft.com/office/powerpoint/2010/main" xmlns="" val="356333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7"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7"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7"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7"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7"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CH VI)  49 – 55   : Gratuity</a:t>
            </a:r>
            <a:endParaRPr lang="en-IN" dirty="0">
              <a:solidFill>
                <a:srgbClr val="FF0000"/>
              </a:solidFill>
            </a:endParaRPr>
          </a:p>
        </p:txBody>
      </p:sp>
      <p:sp>
        <p:nvSpPr>
          <p:cNvPr id="3" name="Content Placeholder 2"/>
          <p:cNvSpPr>
            <a:spLocks noGrp="1"/>
          </p:cNvSpPr>
          <p:nvPr>
            <p:ph idx="1"/>
          </p:nvPr>
        </p:nvSpPr>
        <p:spPr/>
        <p:txBody>
          <a:bodyPr/>
          <a:lstStyle/>
          <a:p>
            <a:r>
              <a:rPr lang="en-US" dirty="0" smtClean="0"/>
              <a:t>Rule – 49 – </a:t>
            </a:r>
          </a:p>
          <a:p>
            <a:endParaRPr lang="en-IN" dirty="0" smtClean="0"/>
          </a:p>
          <a:p>
            <a:pPr lvl="0">
              <a:buNone/>
            </a:pPr>
            <a:r>
              <a:rPr lang="en-IN" b="1" dirty="0" smtClean="0"/>
              <a:t>(1) Retirement Gratuity</a:t>
            </a:r>
            <a:r>
              <a:rPr lang="en-IN" dirty="0" smtClean="0"/>
              <a:t> : ¼  emolument for every </a:t>
            </a:r>
            <a:r>
              <a:rPr lang="en-IN" sz="2800" dirty="0" smtClean="0"/>
              <a:t>6 monthly period; maximum  – 16.5 emoluments</a:t>
            </a:r>
          </a:p>
          <a:p>
            <a:pPr lvl="0"/>
            <a:endParaRPr lang="en-IN" dirty="0" smtClean="0"/>
          </a:p>
          <a:p>
            <a:r>
              <a:rPr lang="en-US" sz="2800" b="1" dirty="0" smtClean="0"/>
              <a:t>33 years – full Gratuity (Upper limit – 15lakhs</a:t>
            </a:r>
            <a:endParaRPr lang="en-IN" sz="2800" dirty="0" smtClean="0"/>
          </a:p>
          <a:p>
            <a:pPr>
              <a:buNone/>
            </a:pPr>
            <a:r>
              <a:rPr lang="en-US" sz="2800" b="1" dirty="0" smtClean="0"/>
              <a:t>            Judicial Officers : 10 </a:t>
            </a:r>
            <a:r>
              <a:rPr lang="en-US" sz="2800" b="1" dirty="0" err="1" smtClean="0"/>
              <a:t>lakhs</a:t>
            </a:r>
            <a:r>
              <a:rPr lang="en-US" sz="2800" b="1" dirty="0" smtClean="0"/>
              <a:t>)</a:t>
            </a:r>
            <a:endParaRPr lang="en-IN" sz="2800" dirty="0" smtClean="0"/>
          </a:p>
          <a:p>
            <a:pPr>
              <a:buNone/>
            </a:pPr>
            <a:endParaRPr lang="en-IN" dirty="0"/>
          </a:p>
        </p:txBody>
      </p:sp>
    </p:spTree>
    <p:extLst>
      <p:ext uri="{BB962C8B-B14F-4D97-AF65-F5344CB8AC3E}">
        <p14:creationId xmlns:p14="http://schemas.microsoft.com/office/powerpoint/2010/main" xmlns="" val="263669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in)">
                                      <p:cBhvr>
                                        <p:cTn id="10" dur="2000"/>
                                        <p:tgtEl>
                                          <p:spTgt spid="3">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amond(in)">
                                      <p:cBhvr>
                                        <p:cTn id="13" dur="2000"/>
                                        <p:tgtEl>
                                          <p:spTgt spid="3">
                                            <p:txEl>
                                              <p:pRg st="4" end="4"/>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diamond(in)">
                                      <p:cBhvr>
                                        <p:cTn id="1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pPr lvl="0" algn="ctr"/>
            <a:r>
              <a:rPr lang="en-IN" sz="3200" b="1" dirty="0" smtClean="0">
                <a:solidFill>
                  <a:srgbClr val="FF0000"/>
                </a:solidFill>
              </a:rPr>
              <a:t>(2) Death Gratuity</a:t>
            </a:r>
            <a:r>
              <a:rPr lang="en-IN" sz="3200" dirty="0" smtClean="0">
                <a:solidFill>
                  <a:srgbClr val="FF0000"/>
                </a:solidFill>
              </a:rPr>
              <a:t> : </a:t>
            </a:r>
            <a:endParaRPr lang="en-IN" sz="3200" dirty="0">
              <a:solidFill>
                <a:srgbClr val="FF0000"/>
              </a:solidFill>
            </a:endParaRPr>
          </a:p>
        </p:txBody>
      </p:sp>
      <p:sp>
        <p:nvSpPr>
          <p:cNvPr id="3" name="Content Placeholder 2"/>
          <p:cNvSpPr>
            <a:spLocks noGrp="1"/>
          </p:cNvSpPr>
          <p:nvPr>
            <p:ph idx="1"/>
          </p:nvPr>
        </p:nvSpPr>
        <p:spPr>
          <a:xfrm>
            <a:off x="457200" y="1524000"/>
            <a:ext cx="8229600" cy="4602163"/>
          </a:xfrm>
        </p:spPr>
        <p:txBody>
          <a:bodyPr>
            <a:normAutofit/>
          </a:bodyPr>
          <a:lstStyle/>
          <a:p>
            <a:pPr>
              <a:buNone/>
            </a:pPr>
            <a:r>
              <a:rPr lang="en-US" dirty="0" smtClean="0"/>
              <a:t>Less than 1  year – 2 times of emoluments</a:t>
            </a:r>
            <a:endParaRPr lang="en-IN" dirty="0" smtClean="0"/>
          </a:p>
          <a:p>
            <a:pPr>
              <a:buNone/>
            </a:pPr>
            <a:r>
              <a:rPr lang="en-US" dirty="0" smtClean="0"/>
              <a:t>1 to 5 years          -  6 times of emoluments</a:t>
            </a:r>
            <a:endParaRPr lang="en-IN" dirty="0" smtClean="0"/>
          </a:p>
          <a:p>
            <a:pPr>
              <a:buNone/>
            </a:pPr>
            <a:r>
              <a:rPr lang="en-US" dirty="0" smtClean="0"/>
              <a:t>5 to 20 years        - 12 times of emoluments</a:t>
            </a:r>
            <a:endParaRPr lang="en-IN" dirty="0" smtClean="0"/>
          </a:p>
          <a:p>
            <a:pPr>
              <a:buNone/>
            </a:pPr>
            <a:r>
              <a:rPr lang="en-US" dirty="0" smtClean="0"/>
              <a:t>More than 20 yrs - 1 emolument for every year</a:t>
            </a:r>
            <a:endParaRPr lang="en-IN" dirty="0" smtClean="0"/>
          </a:p>
          <a:p>
            <a:pPr marL="1079500" indent="-1079500">
              <a:buNone/>
            </a:pPr>
            <a:r>
              <a:rPr lang="en-US" sz="2800" dirty="0" smtClean="0"/>
              <a:t>           ( ½ emolument for every 6 monthly period;             maximum – 33 emoluments)</a:t>
            </a:r>
            <a:endParaRPr lang="en-IN" sz="2800" dirty="0" smtClean="0"/>
          </a:p>
          <a:p>
            <a:pPr marL="1879600" indent="-1879600">
              <a:buNone/>
            </a:pPr>
            <a:r>
              <a:rPr lang="en-US" dirty="0" smtClean="0"/>
              <a:t>Rule – 50 – Death Gratuity to members as per the nomination made in ref. to  Rule-53</a:t>
            </a:r>
          </a:p>
          <a:p>
            <a:pPr>
              <a:buNone/>
            </a:pPr>
            <a:r>
              <a:rPr lang="en-IN" dirty="0" smtClean="0"/>
              <a:t>Rule – 55 – Guardian for minor nominee.</a:t>
            </a:r>
          </a:p>
          <a:p>
            <a:pPr>
              <a:buNone/>
            </a:pPr>
            <a:endParaRPr lang="en-US" dirty="0" smtClean="0"/>
          </a:p>
          <a:p>
            <a:pPr>
              <a:buNone/>
            </a:pPr>
            <a:endParaRPr lang="en-IN" dirty="0"/>
          </a:p>
        </p:txBody>
      </p:sp>
    </p:spTree>
    <p:extLst>
      <p:ext uri="{BB962C8B-B14F-4D97-AF65-F5344CB8AC3E}">
        <p14:creationId xmlns:p14="http://schemas.microsoft.com/office/powerpoint/2010/main" xmlns="" val="139630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10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10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10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10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10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CH  VII)   56   : Family Pension</a:t>
            </a:r>
            <a:endParaRPr lang="en-IN" dirty="0">
              <a:solidFill>
                <a:srgbClr val="FF0000"/>
              </a:solidFill>
            </a:endParaRPr>
          </a:p>
        </p:txBody>
      </p:sp>
      <p:sp>
        <p:nvSpPr>
          <p:cNvPr id="3" name="Content Placeholder 2"/>
          <p:cNvSpPr>
            <a:spLocks noGrp="1"/>
          </p:cNvSpPr>
          <p:nvPr>
            <p:ph idx="1"/>
          </p:nvPr>
        </p:nvSpPr>
        <p:spPr/>
        <p:txBody>
          <a:bodyPr>
            <a:normAutofit fontScale="92500"/>
          </a:bodyPr>
          <a:lstStyle/>
          <a:p>
            <a:pPr>
              <a:buNone/>
            </a:pPr>
            <a:r>
              <a:rPr lang="en-US" dirty="0" smtClean="0"/>
              <a:t>Rule – 56 </a:t>
            </a:r>
            <a:endParaRPr lang="en-IN" dirty="0" smtClean="0"/>
          </a:p>
          <a:p>
            <a:pPr>
              <a:buNone/>
            </a:pPr>
            <a:r>
              <a:rPr lang="en-US" dirty="0" smtClean="0"/>
              <a:t>*  </a:t>
            </a:r>
            <a:r>
              <a:rPr lang="en-US" sz="2400" b="1" dirty="0" smtClean="0"/>
              <a:t>Pensioner dies – Family members get family Pension</a:t>
            </a:r>
            <a:endParaRPr lang="en-IN" b="1" dirty="0" smtClean="0"/>
          </a:p>
          <a:p>
            <a:pPr>
              <a:buNone/>
            </a:pPr>
            <a:r>
              <a:rPr lang="en-US" dirty="0" smtClean="0"/>
              <a:t>	</a:t>
            </a:r>
            <a:r>
              <a:rPr lang="en-US" b="1" dirty="0" smtClean="0"/>
              <a:t>2 (c)</a:t>
            </a:r>
            <a:r>
              <a:rPr lang="en-US" dirty="0" smtClean="0"/>
              <a:t> – 30% of Emoluments as family Pension</a:t>
            </a:r>
            <a:endParaRPr lang="en-IN" dirty="0" smtClean="0"/>
          </a:p>
          <a:p>
            <a:pPr>
              <a:buNone/>
            </a:pPr>
            <a:r>
              <a:rPr lang="en-US" dirty="0" smtClean="0"/>
              <a:t>			Minimum – 3,500/-</a:t>
            </a:r>
            <a:endParaRPr lang="en-IN" dirty="0" smtClean="0"/>
          </a:p>
          <a:p>
            <a:pPr>
              <a:buNone/>
            </a:pPr>
            <a:r>
              <a:rPr lang="en-US" dirty="0" smtClean="0"/>
              <a:t>			Maximum – No Limit</a:t>
            </a:r>
            <a:endParaRPr lang="en-IN" dirty="0" smtClean="0"/>
          </a:p>
          <a:p>
            <a:pPr>
              <a:buNone/>
            </a:pPr>
            <a:r>
              <a:rPr lang="en-US" dirty="0" smtClean="0"/>
              <a:t>	</a:t>
            </a:r>
            <a:r>
              <a:rPr lang="en-US" b="1" dirty="0" smtClean="0"/>
              <a:t>4 (a) (ii)</a:t>
            </a:r>
            <a:r>
              <a:rPr lang="en-US" dirty="0" smtClean="0"/>
              <a:t> - If  Pensioner   age less than 67 years</a:t>
            </a:r>
            <a:endParaRPr lang="en-IN" dirty="0" smtClean="0"/>
          </a:p>
          <a:p>
            <a:pPr>
              <a:buNone/>
            </a:pPr>
            <a:r>
              <a:rPr lang="en-US" dirty="0" smtClean="0"/>
              <a:t>	      Then family Pension 50% of Emoluments </a:t>
            </a:r>
            <a:r>
              <a:rPr lang="en-US" dirty="0" err="1" smtClean="0"/>
              <a:t>upto</a:t>
            </a:r>
            <a:r>
              <a:rPr lang="en-US" dirty="0" smtClean="0"/>
              <a:t> the age of 67 years of Pensioner</a:t>
            </a:r>
            <a:endParaRPr lang="en-IN" dirty="0" smtClean="0"/>
          </a:p>
          <a:p>
            <a:pPr>
              <a:buNone/>
            </a:pPr>
            <a:r>
              <a:rPr lang="en-US" dirty="0" smtClean="0"/>
              <a:t>	      There after 30% of Emoluments as family Pension.</a:t>
            </a:r>
            <a:endParaRPr lang="en-IN" dirty="0" smtClean="0"/>
          </a:p>
          <a:p>
            <a:pPr>
              <a:buNone/>
            </a:pPr>
            <a:endParaRPr lang="en-IN" dirty="0"/>
          </a:p>
        </p:txBody>
      </p:sp>
    </p:spTree>
    <p:extLst>
      <p:ext uri="{BB962C8B-B14F-4D97-AF65-F5344CB8AC3E}">
        <p14:creationId xmlns:p14="http://schemas.microsoft.com/office/powerpoint/2010/main" xmlns="" val="106036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7"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sz="2400" b="1" dirty="0" smtClean="0"/>
              <a:t># </a:t>
            </a:r>
            <a:r>
              <a:rPr lang="en-US" sz="2600" b="1" dirty="0" smtClean="0"/>
              <a:t>Serving person dies – Family members get family Pension</a:t>
            </a:r>
            <a:endParaRPr lang="en-IN" sz="2600" b="1"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4 (a) (</a:t>
            </a:r>
            <a:r>
              <a:rPr lang="en-US" b="1" dirty="0" err="1" smtClean="0"/>
              <a:t>i</a:t>
            </a:r>
            <a:r>
              <a:rPr lang="en-US" b="1" dirty="0" smtClean="0"/>
              <a:t>)</a:t>
            </a:r>
            <a:r>
              <a:rPr lang="en-US" dirty="0" smtClean="0"/>
              <a:t> - If Serving person served for minimum 7 years </a:t>
            </a:r>
            <a:endParaRPr lang="en-IN" dirty="0" smtClean="0"/>
          </a:p>
          <a:p>
            <a:pPr>
              <a:buNone/>
            </a:pPr>
            <a:r>
              <a:rPr lang="en-US" sz="2300" dirty="0" smtClean="0"/>
              <a:t>         Then family Pension 50% of Emoluments </a:t>
            </a:r>
            <a:r>
              <a:rPr lang="en-US" sz="2300" b="1" dirty="0" err="1" smtClean="0"/>
              <a:t>upto</a:t>
            </a:r>
            <a:r>
              <a:rPr lang="en-US" sz="2300" b="1" dirty="0" smtClean="0"/>
              <a:t> 10 years from date of death</a:t>
            </a:r>
            <a:endParaRPr lang="en-IN" sz="2300" b="1" dirty="0" smtClean="0"/>
          </a:p>
          <a:p>
            <a:pPr>
              <a:buNone/>
            </a:pPr>
            <a:r>
              <a:rPr lang="en-US" dirty="0" smtClean="0"/>
              <a:t>              Thereafter 30% of Emoluments as family Pension</a:t>
            </a:r>
          </a:p>
          <a:p>
            <a:pPr>
              <a:buNone/>
            </a:pPr>
            <a:endParaRPr lang="en-IN" sz="1200" dirty="0" smtClean="0"/>
          </a:p>
          <a:p>
            <a:pPr marL="1079500" indent="-1079500">
              <a:buNone/>
            </a:pPr>
            <a:r>
              <a:rPr lang="en-US" b="1" dirty="0" smtClean="0"/>
              <a:t>2 (b) </a:t>
            </a:r>
            <a:r>
              <a:rPr lang="en-US" dirty="0" smtClean="0"/>
              <a:t> - Even if served for only 1 day, then 30% of Emoluments as  family Pension.</a:t>
            </a:r>
          </a:p>
          <a:p>
            <a:pPr marL="1079500" indent="-1079500">
              <a:buNone/>
            </a:pPr>
            <a:endParaRPr lang="en-IN" dirty="0" smtClean="0"/>
          </a:p>
          <a:p>
            <a:pPr marL="982663" indent="-982663">
              <a:buNone/>
            </a:pPr>
            <a:r>
              <a:rPr lang="en-US" dirty="0" smtClean="0"/>
              <a:t>            Additional pension to Family pensioners from completion of 80 years of age:</a:t>
            </a:r>
            <a:endParaRPr lang="en-IN" dirty="0" smtClean="0"/>
          </a:p>
          <a:p>
            <a:r>
              <a:rPr lang="en-IN" dirty="0" smtClean="0"/>
              <a:t>	       On completion of 80 years – additional 20 %</a:t>
            </a:r>
          </a:p>
          <a:p>
            <a:pPr>
              <a:buNone/>
            </a:pPr>
            <a:r>
              <a:rPr lang="en-IN" dirty="0" smtClean="0"/>
              <a:t>						     85 years – 30 % </a:t>
            </a:r>
          </a:p>
          <a:p>
            <a:pPr>
              <a:buNone/>
            </a:pPr>
            <a:r>
              <a:rPr lang="en-US" dirty="0" smtClean="0"/>
              <a:t>						     90 years – 40 %</a:t>
            </a:r>
            <a:endParaRPr lang="en-IN" dirty="0" smtClean="0"/>
          </a:p>
          <a:p>
            <a:pPr>
              <a:buNone/>
            </a:pPr>
            <a:r>
              <a:rPr lang="en-US" dirty="0" smtClean="0"/>
              <a:t>						     95 years – 50 %</a:t>
            </a:r>
            <a:endParaRPr lang="en-IN" dirty="0" smtClean="0"/>
          </a:p>
          <a:p>
            <a:pPr lvl="0">
              <a:buNone/>
            </a:pPr>
            <a:r>
              <a:rPr lang="en-IN" dirty="0" smtClean="0"/>
              <a:t>						   100 years –100 % </a:t>
            </a:r>
          </a:p>
          <a:p>
            <a:pPr>
              <a:buNone/>
            </a:pPr>
            <a:endParaRPr lang="en-IN" dirty="0"/>
          </a:p>
        </p:txBody>
      </p:sp>
    </p:spTree>
    <p:extLst>
      <p:ext uri="{BB962C8B-B14F-4D97-AF65-F5344CB8AC3E}">
        <p14:creationId xmlns:p14="http://schemas.microsoft.com/office/powerpoint/2010/main" xmlns="" val="319214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7"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7"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7"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20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20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pPr algn="ctr"/>
            <a:r>
              <a:rPr lang="en-US" sz="3600" b="1" dirty="0" smtClean="0">
                <a:solidFill>
                  <a:srgbClr val="FF0000"/>
                </a:solidFill>
              </a:rPr>
              <a:t>CH VIII)  57 - 71 : Procedure for grant of pension :</a:t>
            </a:r>
            <a:endParaRPr lang="en-IN" sz="3600" dirty="0">
              <a:solidFill>
                <a:srgbClr val="FF0000"/>
              </a:solidFill>
            </a:endParaRPr>
          </a:p>
        </p:txBody>
      </p:sp>
      <p:sp>
        <p:nvSpPr>
          <p:cNvPr id="3" name="Content Placeholder 2"/>
          <p:cNvSpPr>
            <a:spLocks noGrp="1"/>
          </p:cNvSpPr>
          <p:nvPr>
            <p:ph idx="1"/>
          </p:nvPr>
        </p:nvSpPr>
        <p:spPr>
          <a:xfrm>
            <a:off x="457200" y="1905000"/>
            <a:ext cx="8229600" cy="4221163"/>
          </a:xfrm>
        </p:spPr>
        <p:txBody>
          <a:bodyPr>
            <a:normAutofit fontScale="85000" lnSpcReduction="10000"/>
          </a:bodyPr>
          <a:lstStyle/>
          <a:p>
            <a:pPr marL="1439863" indent="-1439863">
              <a:buNone/>
            </a:pPr>
            <a:r>
              <a:rPr lang="en-US" dirty="0" smtClean="0"/>
              <a:t>Rule – 57 – Head of Office  to publish list of persons to retire     on 1</a:t>
            </a:r>
            <a:r>
              <a:rPr lang="en-US" baseline="30000" dirty="0" smtClean="0"/>
              <a:t>st</a:t>
            </a:r>
            <a:r>
              <a:rPr lang="en-US" dirty="0" smtClean="0"/>
              <a:t> July of every year.</a:t>
            </a:r>
            <a:endParaRPr lang="en-IN" dirty="0" smtClean="0"/>
          </a:p>
          <a:p>
            <a:pPr>
              <a:buNone/>
            </a:pPr>
            <a:r>
              <a:rPr lang="en-US" dirty="0" smtClean="0"/>
              <a:t>Rule – 58 – 63 – Preparation of pension papers</a:t>
            </a:r>
            <a:endParaRPr lang="en-IN" dirty="0" smtClean="0"/>
          </a:p>
          <a:p>
            <a:pPr>
              <a:buNone/>
            </a:pPr>
            <a:r>
              <a:rPr lang="en-US" dirty="0" smtClean="0"/>
              <a:t>Rule – 64 – authorisation by A.G.</a:t>
            </a:r>
            <a:endParaRPr lang="en-IN" dirty="0" smtClean="0"/>
          </a:p>
          <a:p>
            <a:pPr>
              <a:buNone/>
            </a:pPr>
            <a:r>
              <a:rPr lang="en-US" dirty="0" smtClean="0"/>
              <a:t>Rule – 65 – Provisional pension amount to full pension.</a:t>
            </a:r>
            <a:endParaRPr lang="en-IN" dirty="0" smtClean="0"/>
          </a:p>
          <a:p>
            <a:pPr>
              <a:buNone/>
            </a:pPr>
            <a:r>
              <a:rPr lang="en-US" dirty="0" smtClean="0"/>
              <a:t>Rule – 66 – D.P. while superannuating  :</a:t>
            </a:r>
            <a:endParaRPr lang="en-IN" dirty="0" smtClean="0"/>
          </a:p>
          <a:p>
            <a:pPr lvl="0">
              <a:buNone/>
            </a:pPr>
            <a:r>
              <a:rPr lang="en-IN" dirty="0" smtClean="0"/>
              <a:t>			(1) Full provisional pension</a:t>
            </a:r>
          </a:p>
          <a:p>
            <a:pPr lvl="0">
              <a:buNone/>
            </a:pPr>
            <a:r>
              <a:rPr lang="en-IN" dirty="0" smtClean="0"/>
              <a:t>			(2) Gratuity to get (if DP u/R 16 of CCA Rules )</a:t>
            </a:r>
          </a:p>
          <a:p>
            <a:pPr>
              <a:buNone/>
            </a:pPr>
            <a:r>
              <a:rPr lang="en-IN" dirty="0" smtClean="0"/>
              <a:t>			       No Gratuity  (if DP u/R 15 of CCA Rules )</a:t>
            </a:r>
          </a:p>
          <a:p>
            <a:pPr marL="1528763" indent="-1528763">
              <a:buNone/>
            </a:pPr>
            <a:r>
              <a:rPr lang="en-US" dirty="0" smtClean="0"/>
              <a:t>Rule – 67 – Superannuating   during Deputation / Foreign Service – Pension by Head of Office .</a:t>
            </a:r>
            <a:endParaRPr lang="en-IN" dirty="0" smtClean="0"/>
          </a:p>
          <a:p>
            <a:pPr>
              <a:buNone/>
            </a:pPr>
            <a:endParaRPr lang="en-IN" dirty="0"/>
          </a:p>
        </p:txBody>
      </p:sp>
    </p:spTree>
    <p:extLst>
      <p:ext uri="{BB962C8B-B14F-4D97-AF65-F5344CB8AC3E}">
        <p14:creationId xmlns:p14="http://schemas.microsoft.com/office/powerpoint/2010/main" xmlns="" val="372825286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828800"/>
          </a:xfrm>
        </p:spPr>
        <p:txBody>
          <a:bodyPr>
            <a:normAutofit/>
          </a:bodyPr>
          <a:lstStyle/>
          <a:p>
            <a:pPr algn="ctr"/>
            <a:r>
              <a:rPr lang="en-US" b="1" dirty="0" smtClean="0">
                <a:solidFill>
                  <a:srgbClr val="FF0000"/>
                </a:solidFill>
              </a:rPr>
              <a:t>CH  XI)   82 - 85   : Payment of Pension </a:t>
            </a:r>
            <a:endParaRPr lang="en-IN" dirty="0">
              <a:solidFill>
                <a:srgbClr val="FF0000"/>
              </a:solidFill>
            </a:endParaRPr>
          </a:p>
        </p:txBody>
      </p:sp>
      <p:sp>
        <p:nvSpPr>
          <p:cNvPr id="3" name="Content Placeholder 2"/>
          <p:cNvSpPr>
            <a:spLocks noGrp="1"/>
          </p:cNvSpPr>
          <p:nvPr>
            <p:ph idx="1"/>
          </p:nvPr>
        </p:nvSpPr>
        <p:spPr>
          <a:xfrm>
            <a:off x="457200" y="3124200"/>
            <a:ext cx="8229600" cy="3200400"/>
          </a:xfrm>
        </p:spPr>
        <p:txBody>
          <a:bodyPr/>
          <a:lstStyle/>
          <a:p>
            <a:pPr>
              <a:buNone/>
            </a:pPr>
            <a:r>
              <a:rPr lang="en-US" dirty="0" smtClean="0"/>
              <a:t>Rule – 85 – </a:t>
            </a:r>
            <a:r>
              <a:rPr lang="en-US" dirty="0" err="1" smtClean="0"/>
              <a:t>Odisha</a:t>
            </a:r>
            <a:r>
              <a:rPr lang="en-US" dirty="0" smtClean="0"/>
              <a:t> Treasury Code to apply in all such payments.</a:t>
            </a:r>
            <a:endParaRPr lang="en-IN" dirty="0"/>
          </a:p>
        </p:txBody>
      </p:sp>
    </p:spTree>
    <p:extLst>
      <p:ext uri="{BB962C8B-B14F-4D97-AF65-F5344CB8AC3E}">
        <p14:creationId xmlns:p14="http://schemas.microsoft.com/office/powerpoint/2010/main" xmlns="" val="424475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019800"/>
          </a:xfrm>
        </p:spPr>
        <p:txBody>
          <a:bodyPr>
            <a:normAutofit fontScale="62500" lnSpcReduction="20000"/>
          </a:bodyPr>
          <a:lstStyle/>
          <a:p>
            <a:pPr marL="514350" indent="-514350" algn="just">
              <a:buAutoNum type="romanLcParenR" startAt="3"/>
              <a:defRPr/>
            </a:pPr>
            <a:r>
              <a:rPr lang="en-US" b="1" u="sng" dirty="0">
                <a:solidFill>
                  <a:srgbClr val="002060"/>
                </a:solidFill>
                <a:latin typeface="Times New Roman" pitchFamily="18" charset="0"/>
                <a:cs typeface="Times New Roman" pitchFamily="18" charset="0"/>
              </a:rPr>
              <a:t>Write off /loss case:- </a:t>
            </a:r>
            <a:r>
              <a:rPr lang="en-US" dirty="0">
                <a:solidFill>
                  <a:srgbClr val="002060"/>
                </a:solidFill>
                <a:latin typeface="Times New Roman" pitchFamily="18" charset="0"/>
                <a:cs typeface="Times New Roman" pitchFamily="18" charset="0"/>
              </a:rPr>
              <a:t>All financial sanctions to the write off of irrecoverable balances of sales tax, royalty &amp; other revenue demands etc. should be communicated to the  AG by including such balances in the designated statement.  </a:t>
            </a:r>
          </a:p>
          <a:p>
            <a:pPr marL="514350" indent="-514350" algn="just">
              <a:buAutoNum type="romanLcParenR" startAt="3"/>
              <a:defRPr/>
            </a:pPr>
            <a:r>
              <a:rPr lang="en-US" b="1" u="sng" dirty="0">
                <a:solidFill>
                  <a:srgbClr val="002060"/>
                </a:solidFill>
                <a:latin typeface="Times New Roman" pitchFamily="18" charset="0"/>
                <a:cs typeface="Times New Roman" pitchFamily="18" charset="0"/>
              </a:rPr>
              <a:t>Concurrence cases:- </a:t>
            </a:r>
            <a:endParaRPr lang="en-US" b="1" u="sng" dirty="0" smtClean="0">
              <a:solidFill>
                <a:srgbClr val="002060"/>
              </a:solidFill>
              <a:latin typeface="Times New Roman" pitchFamily="18" charset="0"/>
              <a:cs typeface="Times New Roman" pitchFamily="18" charset="0"/>
            </a:endParaRPr>
          </a:p>
          <a:p>
            <a:pPr marL="514350" indent="-514350" algn="just">
              <a:buNone/>
              <a:defRPr/>
            </a:pPr>
            <a:r>
              <a:rPr lang="en-US" dirty="0" smtClean="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sym typeface="Wingdings" pitchFamily="2" charset="2"/>
              </a:rPr>
              <a:t>   </a:t>
            </a:r>
            <a:r>
              <a:rPr lang="en-US" dirty="0">
                <a:solidFill>
                  <a:srgbClr val="002060"/>
                </a:solidFill>
                <a:latin typeface="Times New Roman" pitchFamily="18" charset="0"/>
                <a:cs typeface="Times New Roman" pitchFamily="18" charset="0"/>
              </a:rPr>
              <a:t>All financial sanctions &amp; orders issued by a department with </a:t>
            </a:r>
            <a:r>
              <a:rPr lang="en-US" dirty="0">
                <a:solidFill>
                  <a:srgbClr val="FF0000"/>
                </a:solidFill>
                <a:latin typeface="Times New Roman" pitchFamily="18" charset="0"/>
                <a:cs typeface="Times New Roman" pitchFamily="18" charset="0"/>
              </a:rPr>
              <a:t>concurrence of the Finance Department</a:t>
            </a:r>
            <a:r>
              <a:rPr lang="en-US" dirty="0">
                <a:solidFill>
                  <a:srgbClr val="002060"/>
                </a:solidFill>
                <a:latin typeface="Times New Roman" pitchFamily="18" charset="0"/>
                <a:cs typeface="Times New Roman" pitchFamily="18" charset="0"/>
              </a:rPr>
              <a:t> should be communicated to the AG indicating the number &amp; date of U.O.R. &lt;unofficial receipt&gt; or the letter from F.D. conveying concurrence</a:t>
            </a:r>
          </a:p>
          <a:p>
            <a:pPr marL="514350" indent="-514350" algn="just">
              <a:buNone/>
              <a:defRPr/>
            </a:pP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sym typeface="Wingdings" pitchFamily="2" charset="2"/>
              </a:rPr>
              <a:t> </a:t>
            </a:r>
            <a:r>
              <a:rPr lang="en-US" dirty="0">
                <a:solidFill>
                  <a:srgbClr val="002060"/>
                </a:solidFill>
                <a:latin typeface="Times New Roman" pitchFamily="18" charset="0"/>
                <a:cs typeface="Times New Roman" pitchFamily="18" charset="0"/>
              </a:rPr>
              <a:t>Also another copy (without ink sign) should be sent to the AG by marking “DUPLICATE : NOT FOR PAYMENT”. This will also apply mutatis mutandis </a:t>
            </a:r>
            <a:r>
              <a:rPr lang="en-US" dirty="0" err="1">
                <a:solidFill>
                  <a:srgbClr val="002060"/>
                </a:solidFill>
                <a:latin typeface="Times New Roman" pitchFamily="18" charset="0"/>
                <a:cs typeface="Times New Roman" pitchFamily="18" charset="0"/>
              </a:rPr>
              <a:t>w.r.t</a:t>
            </a:r>
            <a:r>
              <a:rPr lang="en-US" dirty="0">
                <a:solidFill>
                  <a:srgbClr val="002060"/>
                </a:solidFill>
                <a:latin typeface="Times New Roman" pitchFamily="18" charset="0"/>
                <a:cs typeface="Times New Roman" pitchFamily="18" charset="0"/>
              </a:rPr>
              <a:t>. sanctions of staffs of Finance Dept. with the concurrence of HOME DEPT. or G.A. DEPT. OR  G.A. DEPT. in concurrence with HOME DEPT. as the case may be. This duplicate copy is only applicable for sanctions where concurrence is need from FINANCE / HOME / G.A. DEPT. </a:t>
            </a:r>
          </a:p>
          <a:p>
            <a:pPr marL="514350" indent="-514350" algn="just">
              <a:buNone/>
              <a:defRPr/>
            </a:pPr>
            <a:r>
              <a:rPr lang="en-US" dirty="0">
                <a:solidFill>
                  <a:srgbClr val="00206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sym typeface="Wingdings" pitchFamily="2" charset="2"/>
              </a:rPr>
              <a:t> If a financial sanction or order is issued with the concurrence of the AG, the fact needs to be mentioned there.</a:t>
            </a:r>
          </a:p>
          <a:p>
            <a:pPr marL="514350" indent="-514350" algn="just">
              <a:buNone/>
              <a:defRPr/>
            </a:pPr>
            <a:r>
              <a:rPr lang="en-US" dirty="0">
                <a:solidFill>
                  <a:srgbClr val="002060"/>
                </a:solidFill>
                <a:latin typeface="Times New Roman" pitchFamily="18" charset="0"/>
                <a:cs typeface="Times New Roman" pitchFamily="18" charset="0"/>
                <a:sym typeface="Wingdings" pitchFamily="2" charset="2"/>
              </a:rPr>
              <a:t>	 Copies of all sanctions issued by the State Department with the concurrence of the Finance Department, should be sent to the FD for scrutiny &amp; record. </a:t>
            </a:r>
          </a:p>
          <a:p>
            <a:pPr marL="514350" indent="-514350" algn="just">
              <a:buNone/>
              <a:defRPr/>
            </a:pPr>
            <a:r>
              <a:rPr lang="en-US" b="1" dirty="0">
                <a:solidFill>
                  <a:srgbClr val="002060"/>
                </a:solidFill>
                <a:latin typeface="Times New Roman" pitchFamily="18" charset="0"/>
                <a:cs typeface="Times New Roman" pitchFamily="18" charset="0"/>
                <a:sym typeface="Wingdings" pitchFamily="2" charset="2"/>
              </a:rPr>
              <a:t>v)       </a:t>
            </a:r>
            <a:r>
              <a:rPr lang="en-US" b="1" u="sng" dirty="0">
                <a:solidFill>
                  <a:srgbClr val="002060"/>
                </a:solidFill>
                <a:latin typeface="Times New Roman" pitchFamily="18" charset="0"/>
                <a:cs typeface="Times New Roman" pitchFamily="18" charset="0"/>
              </a:rPr>
              <a:t>Audit case :- </a:t>
            </a:r>
          </a:p>
          <a:p>
            <a:pPr marL="514350" indent="-514350" algn="just">
              <a:buNone/>
              <a:defRPr/>
            </a:pPr>
            <a:r>
              <a:rPr lang="en-US" dirty="0" smtClean="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sym typeface="Wingdings" pitchFamily="2" charset="2"/>
              </a:rPr>
              <a:t> </a:t>
            </a:r>
            <a:r>
              <a:rPr lang="en-US" dirty="0">
                <a:solidFill>
                  <a:srgbClr val="002060"/>
                </a:solidFill>
                <a:latin typeface="Times New Roman" pitchFamily="18" charset="0"/>
                <a:cs typeface="Times New Roman" pitchFamily="18" charset="0"/>
              </a:rPr>
              <a:t>All financial sanction orders including those intended for audit shall be signed in ink or ball pen</a:t>
            </a:r>
            <a:r>
              <a:rPr lang="en-US" dirty="0" smtClean="0">
                <a:solidFill>
                  <a:srgbClr val="002060"/>
                </a:solidFill>
                <a:latin typeface="Times New Roman" pitchFamily="18" charset="0"/>
                <a:cs typeface="Times New Roman" pitchFamily="18" charset="0"/>
              </a:rPr>
              <a:t>.</a:t>
            </a:r>
          </a:p>
          <a:p>
            <a:pPr marL="514350" indent="-514350" algn="just">
              <a:buNone/>
              <a:defRPr/>
            </a:pPr>
            <a:r>
              <a:rPr lang="en-US" dirty="0" smtClean="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sym typeface="Wingdings" pitchFamily="2" charset="2"/>
              </a:rPr>
              <a:t> </a:t>
            </a:r>
            <a:r>
              <a:rPr lang="en-US" dirty="0">
                <a:solidFill>
                  <a:srgbClr val="002060"/>
                </a:solidFill>
                <a:latin typeface="Times New Roman" pitchFamily="18" charset="0"/>
                <a:cs typeface="Times New Roman" pitchFamily="18" charset="0"/>
                <a:sym typeface="Wingdings" pitchFamily="2" charset="2"/>
              </a:rPr>
              <a:t>sanctions </a:t>
            </a:r>
            <a:r>
              <a:rPr lang="en-US" dirty="0" err="1">
                <a:solidFill>
                  <a:srgbClr val="002060"/>
                </a:solidFill>
                <a:latin typeface="Times New Roman" pitchFamily="18" charset="0"/>
                <a:cs typeface="Times New Roman" pitchFamily="18" charset="0"/>
                <a:sym typeface="Wingdings" pitchFamily="2" charset="2"/>
              </a:rPr>
              <a:t>acccorded</a:t>
            </a:r>
            <a:r>
              <a:rPr lang="en-US" dirty="0">
                <a:solidFill>
                  <a:srgbClr val="002060"/>
                </a:solidFill>
                <a:latin typeface="Times New Roman" pitchFamily="18" charset="0"/>
                <a:cs typeface="Times New Roman" pitchFamily="18" charset="0"/>
                <a:sym typeface="Wingdings" pitchFamily="2" charset="2"/>
              </a:rPr>
              <a:t> by a </a:t>
            </a:r>
            <a:r>
              <a:rPr lang="en-US" dirty="0" err="1">
                <a:solidFill>
                  <a:srgbClr val="002060"/>
                </a:solidFill>
                <a:latin typeface="Times New Roman" pitchFamily="18" charset="0"/>
                <a:cs typeface="Times New Roman" pitchFamily="18" charset="0"/>
                <a:sym typeface="Wingdings" pitchFamily="2" charset="2"/>
              </a:rPr>
              <a:t>HoD</a:t>
            </a:r>
            <a:r>
              <a:rPr lang="en-US" dirty="0">
                <a:solidFill>
                  <a:srgbClr val="002060"/>
                </a:solidFill>
                <a:latin typeface="Times New Roman" pitchFamily="18" charset="0"/>
                <a:cs typeface="Times New Roman" pitchFamily="18" charset="0"/>
                <a:sym typeface="Wingdings" pitchFamily="2" charset="2"/>
              </a:rPr>
              <a:t> may be communicated to audit by an </a:t>
            </a:r>
            <a:r>
              <a:rPr lang="en-US" dirty="0" err="1">
                <a:solidFill>
                  <a:srgbClr val="002060"/>
                </a:solidFill>
                <a:latin typeface="Times New Roman" pitchFamily="18" charset="0"/>
                <a:cs typeface="Times New Roman" pitchFamily="18" charset="0"/>
                <a:sym typeface="Wingdings" pitchFamily="2" charset="2"/>
              </a:rPr>
              <a:t>authorised</a:t>
            </a:r>
            <a:r>
              <a:rPr lang="en-US" dirty="0">
                <a:solidFill>
                  <a:srgbClr val="002060"/>
                </a:solidFill>
                <a:latin typeface="Times New Roman" pitchFamily="18" charset="0"/>
                <a:cs typeface="Times New Roman" pitchFamily="18" charset="0"/>
                <a:sym typeface="Wingdings" pitchFamily="2" charset="2"/>
              </a:rPr>
              <a:t> </a:t>
            </a:r>
            <a:r>
              <a:rPr lang="en-US" dirty="0" err="1">
                <a:solidFill>
                  <a:srgbClr val="002060"/>
                </a:solidFill>
                <a:latin typeface="Times New Roman" pitchFamily="18" charset="0"/>
                <a:cs typeface="Times New Roman" pitchFamily="18" charset="0"/>
                <a:sym typeface="Wingdings" pitchFamily="2" charset="2"/>
              </a:rPr>
              <a:t>Gazetted</a:t>
            </a:r>
            <a:r>
              <a:rPr lang="en-US" dirty="0">
                <a:solidFill>
                  <a:srgbClr val="002060"/>
                </a:solidFill>
                <a:latin typeface="Times New Roman" pitchFamily="18" charset="0"/>
                <a:cs typeface="Times New Roman" pitchFamily="18" charset="0"/>
                <a:sym typeface="Wingdings" pitchFamily="2" charset="2"/>
              </a:rPr>
              <a:t> Officer of his office duly signed by him for the </a:t>
            </a:r>
            <a:r>
              <a:rPr lang="en-US" dirty="0" err="1">
                <a:solidFill>
                  <a:srgbClr val="002060"/>
                </a:solidFill>
                <a:latin typeface="Times New Roman" pitchFamily="18" charset="0"/>
                <a:cs typeface="Times New Roman" pitchFamily="18" charset="0"/>
                <a:sym typeface="Wingdings" pitchFamily="2" charset="2"/>
              </a:rPr>
              <a:t>HoD</a:t>
            </a:r>
            <a:r>
              <a:rPr lang="en-US" dirty="0">
                <a:solidFill>
                  <a:srgbClr val="002060"/>
                </a:solidFill>
                <a:latin typeface="Times New Roman" pitchFamily="18" charset="0"/>
                <a:cs typeface="Times New Roman" pitchFamily="18" charset="0"/>
                <a:sym typeface="Wingdings" pitchFamily="2" charset="2"/>
              </a:rPr>
              <a:t>.  </a:t>
            </a:r>
            <a:endParaRPr lang="en-US" dirty="0">
              <a:solidFill>
                <a:srgbClr val="002060"/>
              </a:solidFill>
              <a:latin typeface="Times New Roman" pitchFamily="18" charset="0"/>
              <a:cs typeface="Times New Roman" pitchFamily="18" charset="0"/>
            </a:endParaRPr>
          </a:p>
          <a:p>
            <a:pPr marL="514350" indent="-514350" algn="just">
              <a:defRPr/>
            </a:pPr>
            <a:endParaRPr lang="en-US" dirty="0">
              <a:solidFill>
                <a:srgbClr val="002060"/>
              </a:solidFill>
              <a:latin typeface="Times New Roman" pitchFamily="18" charset="0"/>
              <a:cs typeface="Times New Roman" pitchFamily="18" charset="0"/>
            </a:endParaRPr>
          </a:p>
          <a:p>
            <a:pPr marL="514350" indent="-514350" algn="just">
              <a:buFont typeface="+mj-lt"/>
              <a:buAutoNum type="romanLcPeriod"/>
              <a:defRPr/>
            </a:pPr>
            <a:endParaRPr lang="en-US" dirty="0">
              <a:solidFill>
                <a:srgbClr val="002060"/>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590496456"/>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End of Relevant portion</a:t>
            </a:r>
            <a:endParaRPr lang="en-IN" dirty="0"/>
          </a:p>
        </p:txBody>
      </p:sp>
      <p:sp>
        <p:nvSpPr>
          <p:cNvPr id="3" name="Content Placeholder 2"/>
          <p:cNvSpPr>
            <a:spLocks noGrp="1"/>
          </p:cNvSpPr>
          <p:nvPr>
            <p:ph idx="1"/>
          </p:nvPr>
        </p:nvSpPr>
        <p:spPr/>
        <p:txBody>
          <a:bodyPr anchor="ctr">
            <a:normAutofit/>
          </a:bodyPr>
          <a:lstStyle/>
          <a:p>
            <a:pPr algn="ctr">
              <a:buNone/>
            </a:pPr>
            <a:r>
              <a:rPr lang="en-IN" sz="5400" dirty="0" smtClean="0"/>
              <a:t>THANKS</a:t>
            </a:r>
            <a:endParaRPr lang="en-IN" sz="5400" dirty="0"/>
          </a:p>
        </p:txBody>
      </p:sp>
    </p:spTree>
    <p:extLst>
      <p:ext uri="{BB962C8B-B14F-4D97-AF65-F5344CB8AC3E}">
        <p14:creationId xmlns:p14="http://schemas.microsoft.com/office/powerpoint/2010/main" xmlns="" val="350266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path" presetSubtype="0" accel="50000" decel="50000" fill="hold" grpId="0" nodeType="clickEffect">
                                  <p:stCondLst>
                                    <p:cond delay="0"/>
                                  </p:stCondLst>
                                  <p:childTnLst>
                                    <p:animMotion origin="layout" path="M 0 0  C 0.001 0.04528  0.011 0.08657  0.028 0.1132  C 0.028 0.11453  0.055 0.15049  0.055 0.14916  C 0.07 0.16914  0.079 0.19711  0.079 0.2264  C 0.079 0.285  0.044 0.33162  0 0.33295  C -0.044 0.33162  -0.079 0.285  -0.079 0.2264  C -0.079 0.19711  -0.07 0.16914  -0.055 0.14916  C -0.055 0.15049  -0.028 0.11453  -0.028 0.1132  C -0.011 0.08657  -0.001 0.04528  0 0  Z" pathEditMode="relative" ptsTypes="">
                                      <p:cBhvr>
                                        <p:cTn id="6"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62500" lnSpcReduction="20000"/>
          </a:bodyPr>
          <a:lstStyle/>
          <a:p>
            <a:pPr marL="400050" indent="-400050" algn="just">
              <a:buAutoNum type="romanLcParenR" startAt="6"/>
            </a:pPr>
            <a:r>
              <a:rPr lang="en-US" b="1" u="sng" dirty="0" smtClean="0">
                <a:latin typeface="Times New Roman" pitchFamily="18" charset="0"/>
                <a:cs typeface="Times New Roman" pitchFamily="18" charset="0"/>
              </a:rPr>
              <a:t>Provisional Payment case:</a:t>
            </a:r>
            <a:r>
              <a:rPr lang="en-US" dirty="0" smtClean="0">
                <a:latin typeface="Times New Roman" pitchFamily="18" charset="0"/>
                <a:cs typeface="Times New Roman" pitchFamily="18" charset="0"/>
              </a:rPr>
              <a:t>-</a:t>
            </a:r>
          </a:p>
          <a:p>
            <a:pPr marL="400050" indent="-400050"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 All financial sanctions &amp; orders for provisional payment should be communicated to the AG by an authority, i.e. competent to finally sanction the payment. </a:t>
            </a:r>
          </a:p>
          <a:p>
            <a:pPr marL="400050" indent="-400050" algn="just">
              <a:buNone/>
            </a:pPr>
            <a:r>
              <a:rPr lang="en-US" dirty="0" smtClean="0">
                <a:latin typeface="Times New Roman" pitchFamily="18" charset="0"/>
                <a:cs typeface="Times New Roman" pitchFamily="18" charset="0"/>
                <a:sym typeface="Wingdings" pitchFamily="2" charset="2"/>
              </a:rPr>
              <a:t>	 The period for which payment passed provisionally should be indicated.</a:t>
            </a:r>
          </a:p>
          <a:p>
            <a:pPr marL="400050" indent="-400050" algn="just">
              <a:buNone/>
            </a:pPr>
            <a:endParaRPr lang="en-US" dirty="0" smtClean="0">
              <a:latin typeface="Times New Roman" pitchFamily="18" charset="0"/>
              <a:cs typeface="Times New Roman" pitchFamily="18" charset="0"/>
              <a:sym typeface="Wingdings" pitchFamily="2" charset="2"/>
            </a:endParaRPr>
          </a:p>
          <a:p>
            <a:pPr marL="400050" indent="-400050" algn="just">
              <a:buNone/>
            </a:pPr>
            <a:r>
              <a:rPr lang="en-US" b="1" u="sng" dirty="0" smtClean="0">
                <a:latin typeface="Times New Roman" pitchFamily="18" charset="0"/>
                <a:cs typeface="Times New Roman" pitchFamily="18" charset="0"/>
                <a:sym typeface="Wingdings" pitchFamily="2" charset="2"/>
              </a:rPr>
              <a:t>Rule – 46 (Pay &amp; Compensatory Allowance case ):-</a:t>
            </a:r>
          </a:p>
          <a:p>
            <a:pPr marL="400050" indent="-400050" algn="just"/>
            <a:r>
              <a:rPr lang="en-US" dirty="0" smtClean="0">
                <a:latin typeface="Times New Roman" pitchFamily="18" charset="0"/>
                <a:cs typeface="Times New Roman" pitchFamily="18" charset="0"/>
                <a:sym typeface="Wingdings" pitchFamily="2" charset="2"/>
              </a:rPr>
              <a:t>All orders conveying sanction to the grant of additions to pay, such as  special pay &amp; compensatory allowance, should contain a brief but clear summary of the reasons for the grant of such additions . This will enable AG to verify the correctness of such grants.</a:t>
            </a:r>
          </a:p>
          <a:p>
            <a:pPr marL="400050" indent="-400050" algn="just"/>
            <a:r>
              <a:rPr lang="en-US" dirty="0" smtClean="0">
                <a:latin typeface="Times New Roman" pitchFamily="18" charset="0"/>
                <a:cs typeface="Times New Roman" pitchFamily="18" charset="0"/>
                <a:sym typeface="Wingdings" pitchFamily="2" charset="2"/>
              </a:rPr>
              <a:t>In cases where an official record in an open letter is considered undesirable, there, the reasons for grant of such additional pay should be communicated confidentially to the AG.</a:t>
            </a:r>
          </a:p>
          <a:p>
            <a:pPr marL="400050" indent="-400050" algn="just">
              <a:buNone/>
            </a:pPr>
            <a:r>
              <a:rPr lang="en-US" b="1" u="sng" dirty="0" smtClean="0">
                <a:latin typeface="Times New Roman" pitchFamily="18" charset="0"/>
                <a:cs typeface="Times New Roman" pitchFamily="18" charset="0"/>
                <a:sym typeface="Wingdings" pitchFamily="2" charset="2"/>
              </a:rPr>
              <a:t>Rule – 47 (Grants of land ) :- </a:t>
            </a:r>
          </a:p>
          <a:p>
            <a:pPr marL="400050" indent="-400050" algn="just"/>
            <a:r>
              <a:rPr lang="en-US" dirty="0" smtClean="0">
                <a:latin typeface="Times New Roman" pitchFamily="18" charset="0"/>
                <a:cs typeface="Times New Roman" pitchFamily="18" charset="0"/>
                <a:sym typeface="Wingdings" pitchFamily="2" charset="2"/>
              </a:rPr>
              <a:t>Sanctions accorded by government to grants of land &amp; alienations of land revenue, other than those in which assignments of land revenue are treated as cash payment, should be communicated to the AG in a consolidated monthly return giving the necessary details for enabling the audit officer to audit the sanctions accorded. </a:t>
            </a:r>
          </a:p>
          <a:p>
            <a:pPr marL="400050" indent="-400050" algn="just">
              <a:buNone/>
            </a:pPr>
            <a:r>
              <a:rPr lang="en-US" b="1" u="sng" dirty="0" smtClean="0">
                <a:latin typeface="Times New Roman" pitchFamily="18" charset="0"/>
                <a:cs typeface="Times New Roman" pitchFamily="18" charset="0"/>
                <a:sym typeface="Wingdings" pitchFamily="2" charset="2"/>
              </a:rPr>
              <a:t>Rule – 48 (New scheme or New Service Case) :-</a:t>
            </a:r>
          </a:p>
          <a:p>
            <a:pPr marL="400050" indent="-400050" algn="just"/>
            <a:r>
              <a:rPr lang="en-US" dirty="0" smtClean="0">
                <a:latin typeface="Times New Roman" pitchFamily="18" charset="0"/>
                <a:cs typeface="Times New Roman" pitchFamily="18" charset="0"/>
                <a:sym typeface="Wingdings" pitchFamily="2" charset="2"/>
              </a:rPr>
              <a:t>When proposals for a new scheme or a new service is not contemplated in the budget are placed at a meeting of the Council Of Ministers, details should be furnished showing the purpose of the scheme &amp; the exact nature of the conditions on which  it’s proposed to be made.</a:t>
            </a:r>
            <a:endParaRPr lang="en-IN" dirty="0"/>
          </a:p>
        </p:txBody>
      </p:sp>
    </p:spTree>
    <p:extLst>
      <p:ext uri="{BB962C8B-B14F-4D97-AF65-F5344CB8AC3E}">
        <p14:creationId xmlns:p14="http://schemas.microsoft.com/office/powerpoint/2010/main" xmlns="" val="3906325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3600" b="1" u="sng" dirty="0" smtClean="0">
                <a:latin typeface="Times New Roman" pitchFamily="18" charset="0"/>
                <a:cs typeface="Times New Roman" pitchFamily="18" charset="0"/>
              </a:rPr>
              <a:t>Procedures to be followed for sanction of expenditure</a:t>
            </a:r>
            <a:r>
              <a:rPr lang="en-IN" b="1" u="sng" dirty="0" smtClean="0">
                <a:latin typeface="Times New Roman" pitchFamily="18" charset="0"/>
                <a:cs typeface="Times New Roman" pitchFamily="18" charset="0"/>
              </a:rPr>
              <a:t/>
            </a:r>
            <a:br>
              <a:rPr lang="en-IN" b="1" u="sng" dirty="0" smtClean="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7200" y="1371600"/>
            <a:ext cx="8229600" cy="4876800"/>
          </a:xfrm>
        </p:spPr>
        <p:txBody>
          <a:bodyPr>
            <a:normAutofit fontScale="92500" lnSpcReduction="10000"/>
          </a:bodyPr>
          <a:lstStyle/>
          <a:p>
            <a:pPr algn="just">
              <a:buNone/>
            </a:pPr>
            <a:r>
              <a:rPr lang="en-US" dirty="0" smtClean="0">
                <a:latin typeface="Times New Roman" pitchFamily="18" charset="0"/>
                <a:cs typeface="Times New Roman" pitchFamily="18" charset="0"/>
              </a:rPr>
              <a:t>All applications for sanction of expenditure should state :</a:t>
            </a:r>
          </a:p>
          <a:p>
            <a:pPr algn="just">
              <a:buFont typeface="+mj-lt"/>
              <a:buAutoNum type="arabicPeriod"/>
            </a:pPr>
            <a:r>
              <a:rPr lang="en-US" dirty="0" smtClean="0">
                <a:latin typeface="Times New Roman" pitchFamily="18" charset="0"/>
                <a:cs typeface="Times New Roman" pitchFamily="18" charset="0"/>
              </a:rPr>
              <a:t>Whether provision for the proposed expenditure has been made, or not, in the Budget Estimate</a:t>
            </a:r>
          </a:p>
          <a:p>
            <a:pPr algn="just">
              <a:buFont typeface="+mj-lt"/>
              <a:buAutoNum type="arabicPeriod"/>
            </a:pPr>
            <a:r>
              <a:rPr lang="en-US" dirty="0" smtClean="0">
                <a:latin typeface="Times New Roman" pitchFamily="18" charset="0"/>
                <a:cs typeface="Times New Roman" pitchFamily="18" charset="0"/>
              </a:rPr>
              <a:t>If not made, whether funds can be found by valid </a:t>
            </a:r>
            <a:r>
              <a:rPr lang="en-US" dirty="0" err="1" smtClean="0">
                <a:latin typeface="Times New Roman" pitchFamily="18" charset="0"/>
                <a:cs typeface="Times New Roman" pitchFamily="18" charset="0"/>
              </a:rPr>
              <a:t>reappropriation</a:t>
            </a:r>
            <a:r>
              <a:rPr lang="en-US" dirty="0" smtClean="0">
                <a:latin typeface="Times New Roman" pitchFamily="18" charset="0"/>
                <a:cs typeface="Times New Roman" pitchFamily="18" charset="0"/>
              </a:rPr>
              <a:t>.</a:t>
            </a:r>
          </a:p>
          <a:p>
            <a:pPr algn="just">
              <a:buFont typeface="+mj-lt"/>
              <a:buAutoNum type="arabicPeriod"/>
            </a:pPr>
            <a:r>
              <a:rPr lang="en-US" dirty="0" smtClean="0">
                <a:latin typeface="Times New Roman" pitchFamily="18" charset="0"/>
                <a:cs typeface="Times New Roman" pitchFamily="18" charset="0"/>
              </a:rPr>
              <a:t>Authorities while sanctioning new expenditure after funds have been communicated,  should be careful to indicate the source of appropriation.</a:t>
            </a:r>
          </a:p>
          <a:p>
            <a:pPr algn="just">
              <a:buFont typeface="+mj-lt"/>
              <a:buAutoNum type="arabicPeriod"/>
            </a:pPr>
            <a:r>
              <a:rPr lang="en-US" dirty="0" smtClean="0">
                <a:latin typeface="Times New Roman" pitchFamily="18" charset="0"/>
                <a:cs typeface="Times New Roman" pitchFamily="18" charset="0"/>
              </a:rPr>
              <a:t>Where desired to start the work to avoid delay at the beginning of the year before funds have been communicated, the authority while doing so must add to the sanction the words subject to funds being communicated in the budget of the year.</a:t>
            </a:r>
          </a:p>
          <a:p>
            <a:pPr algn="just"/>
            <a:endParaRPr lang="en-IN" dirty="0"/>
          </a:p>
        </p:txBody>
      </p:sp>
    </p:spTree>
    <p:extLst>
      <p:ext uri="{BB962C8B-B14F-4D97-AF65-F5344CB8AC3E}">
        <p14:creationId xmlns:p14="http://schemas.microsoft.com/office/powerpoint/2010/main" xmlns="" val="2611702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C00000"/>
                </a:solidFill>
                <a:latin typeface="Lucida Sans" pitchFamily="34" charset="0"/>
              </a:rPr>
              <a:t>Sanction of Expenditure</a:t>
            </a:r>
            <a:br>
              <a:rPr lang="en-US" b="1" u="sng" dirty="0" smtClean="0">
                <a:solidFill>
                  <a:srgbClr val="C00000"/>
                </a:solidFill>
                <a:latin typeface="Lucida Sans" pitchFamily="34" charset="0"/>
              </a:rPr>
            </a:br>
            <a:endParaRPr lang="en-IN" dirty="0"/>
          </a:p>
        </p:txBody>
      </p:sp>
      <p:sp>
        <p:nvSpPr>
          <p:cNvPr id="3" name="Content Placeholder 2"/>
          <p:cNvSpPr>
            <a:spLocks noGrp="1"/>
          </p:cNvSpPr>
          <p:nvPr>
            <p:ph idx="1"/>
          </p:nvPr>
        </p:nvSpPr>
        <p:spPr/>
        <p:txBody>
          <a:bodyPr>
            <a:normAutofit fontScale="62500" lnSpcReduction="20000"/>
          </a:bodyPr>
          <a:lstStyle/>
          <a:p>
            <a:pPr algn="ctr">
              <a:buNone/>
              <a:defRPr/>
            </a:pPr>
            <a:r>
              <a:rPr lang="en-US" b="1" u="sng" dirty="0">
                <a:solidFill>
                  <a:srgbClr val="9702A2"/>
                </a:solidFill>
                <a:latin typeface="Times New Roman" pitchFamily="18" charset="0"/>
                <a:cs typeface="Times New Roman" pitchFamily="18" charset="0"/>
              </a:rPr>
              <a:t>Date of effect of sanction</a:t>
            </a:r>
          </a:p>
          <a:p>
            <a:pPr algn="ctr">
              <a:buNone/>
              <a:defRPr/>
            </a:pPr>
            <a:r>
              <a:rPr lang="en-US" dirty="0">
                <a:solidFill>
                  <a:srgbClr val="0070C0"/>
                </a:solidFill>
                <a:latin typeface="Times New Roman" pitchFamily="18" charset="0"/>
                <a:cs typeface="Times New Roman" pitchFamily="18" charset="0"/>
              </a:rPr>
              <a:t>( Rule 51 &amp; 52 of OGFR)</a:t>
            </a:r>
          </a:p>
          <a:p>
            <a:pPr algn="just">
              <a:buNone/>
              <a:defRPr/>
            </a:pPr>
            <a:r>
              <a:rPr lang="en-US" b="1" u="sng" dirty="0">
                <a:solidFill>
                  <a:srgbClr val="002060"/>
                </a:solidFill>
                <a:latin typeface="Times New Roman" pitchFamily="18" charset="0"/>
                <a:cs typeface="Times New Roman" pitchFamily="18" charset="0"/>
              </a:rPr>
              <a:t>Principles of effect of sanction :- (rule 51)</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Ordinarily the Sanction Order is effective from date of issue &amp; from a separate date if specifically provided in any order or rules</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Sanction to any given expenditure becomes operative as soon as the funds have been appropriated to meet the expenditure and does not become operative until funds have been so appropriated.</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Sanction to recurring expenditure covering a specified period becomes operative when funds are appropriated to meet expenditure of the first year</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Orders effecting the creation of temporary posts should specify the date from which it is to be run.</a:t>
            </a:r>
          </a:p>
          <a:p>
            <a:pPr marL="285750" indent="-285750" algn="just">
              <a:buNone/>
              <a:defRPr/>
            </a:pPr>
            <a:r>
              <a:rPr lang="en-US" b="1" u="sng" dirty="0">
                <a:solidFill>
                  <a:srgbClr val="002060"/>
                </a:solidFill>
                <a:latin typeface="Times New Roman" pitchFamily="18" charset="0"/>
                <a:cs typeface="Times New Roman" pitchFamily="18" charset="0"/>
              </a:rPr>
              <a:t>Retrospective Sanction :-  (rule – 52)</a:t>
            </a:r>
          </a:p>
          <a:p>
            <a:pPr marL="285750" indent="-285750" algn="just">
              <a:buNone/>
              <a:defRPr/>
            </a:pPr>
            <a:r>
              <a:rPr lang="en-US" dirty="0">
                <a:solidFill>
                  <a:srgbClr val="00206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sym typeface="Wingdings" pitchFamily="2" charset="2"/>
              </a:rPr>
              <a:t> should not have retrospective effect unless specially approved by the govt. and that too in exceptional circumstances.</a:t>
            </a:r>
          </a:p>
          <a:p>
            <a:pPr marL="285750" indent="-285750" algn="just">
              <a:buNone/>
              <a:defRPr/>
            </a:pPr>
            <a:r>
              <a:rPr lang="en-US" dirty="0">
                <a:solidFill>
                  <a:srgbClr val="002060"/>
                </a:solidFill>
                <a:latin typeface="Times New Roman" pitchFamily="18" charset="0"/>
                <a:cs typeface="Times New Roman" pitchFamily="18" charset="0"/>
                <a:sym typeface="Wingdings" pitchFamily="2" charset="2"/>
              </a:rPr>
              <a:t>	 in case of retrospective effect of revision of pay and allowances the sanctioning authority should ensure that requisite appropriations exist or steps have been taken to provide additional appropriation to cover the expenditure.</a:t>
            </a:r>
            <a:endParaRPr lang="en-US" dirty="0">
              <a:solidFill>
                <a:srgbClr val="002060"/>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2423481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rmAutofit fontScale="62500" lnSpcReduction="20000"/>
          </a:bodyPr>
          <a:lstStyle/>
          <a:p>
            <a:pPr algn="ctr">
              <a:buNone/>
              <a:defRPr/>
            </a:pPr>
            <a:r>
              <a:rPr lang="en-US" sz="4000" b="1" u="sng" dirty="0">
                <a:solidFill>
                  <a:srgbClr val="9702A2"/>
                </a:solidFill>
                <a:latin typeface="Times New Roman" pitchFamily="18" charset="0"/>
                <a:cs typeface="Times New Roman" pitchFamily="18" charset="0"/>
              </a:rPr>
              <a:t>Lapse of sanction</a:t>
            </a:r>
          </a:p>
          <a:p>
            <a:pPr algn="ctr">
              <a:buNone/>
              <a:defRPr/>
            </a:pPr>
            <a:r>
              <a:rPr lang="en-US" sz="4000" dirty="0">
                <a:solidFill>
                  <a:srgbClr val="0070C0"/>
                </a:solidFill>
                <a:latin typeface="Times New Roman" pitchFamily="18" charset="0"/>
                <a:cs typeface="Times New Roman" pitchFamily="18" charset="0"/>
              </a:rPr>
              <a:t>( Rule 53 &amp; 54 of OGFR)</a:t>
            </a:r>
          </a:p>
          <a:p>
            <a:pPr algn="just">
              <a:buNone/>
              <a:defRPr/>
            </a:pPr>
            <a:r>
              <a:rPr lang="en-US" b="1" u="sng" dirty="0">
                <a:solidFill>
                  <a:srgbClr val="002060"/>
                </a:solidFill>
                <a:latin typeface="Times New Roman" pitchFamily="18" charset="0"/>
                <a:cs typeface="Times New Roman" pitchFamily="18" charset="0"/>
              </a:rPr>
              <a:t>Rule – 53 :- </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 A Sanction for any fresh charge which if not acted upon for year ( from date of issue) must be held to have lapsed unless specifically renewed with necessary provision in Budget.</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In case of part payment, where payment is made within the stipulated period, the subsequent will be made without a fresh sanction of expenditure, subject to the existence of budget provision.</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A sanction which provides that the expenditure be made from Budget of a specified F.Y. will lapse at the end of F.Y. This rule is invalid in the following cases.</a:t>
            </a:r>
          </a:p>
          <a:p>
            <a:pPr algn="just">
              <a:buNone/>
              <a:defRPr/>
            </a:pPr>
            <a:r>
              <a:rPr lang="en-US" dirty="0">
                <a:solidFill>
                  <a:srgbClr val="002060"/>
                </a:solidFill>
                <a:latin typeface="Times New Roman" pitchFamily="18" charset="0"/>
                <a:cs typeface="Times New Roman" pitchFamily="18" charset="0"/>
              </a:rPr>
              <a:t>		1.The sanction of advance from GPF/CPF remains </a:t>
            </a:r>
            <a:r>
              <a:rPr lang="en-US" b="1" dirty="0">
                <a:solidFill>
                  <a:srgbClr val="002060"/>
                </a:solidFill>
                <a:latin typeface="Times New Roman" pitchFamily="18" charset="0"/>
                <a:cs typeface="Times New Roman" pitchFamily="18" charset="0"/>
              </a:rPr>
              <a:t>valid for 3 months </a:t>
            </a:r>
            <a:r>
              <a:rPr lang="en-US" dirty="0">
                <a:solidFill>
                  <a:srgbClr val="002060"/>
                </a:solidFill>
                <a:latin typeface="Times New Roman" pitchFamily="18" charset="0"/>
                <a:cs typeface="Times New Roman" pitchFamily="18" charset="0"/>
              </a:rPr>
              <a:t>unless specifically renewed.</a:t>
            </a:r>
          </a:p>
          <a:p>
            <a:pPr algn="just">
              <a:buNone/>
              <a:defRPr/>
            </a:pPr>
            <a:r>
              <a:rPr lang="en-US" dirty="0">
                <a:solidFill>
                  <a:srgbClr val="002060"/>
                </a:solidFill>
                <a:latin typeface="Times New Roman" pitchFamily="18" charset="0"/>
                <a:cs typeface="Times New Roman" pitchFamily="18" charset="0"/>
              </a:rPr>
              <a:t>		2. A case where an allowance sanctioned for a post or a class of </a:t>
            </a:r>
            <a:r>
              <a:rPr lang="en-US" dirty="0" err="1">
                <a:solidFill>
                  <a:srgbClr val="002060"/>
                </a:solidFill>
                <a:latin typeface="Times New Roman" pitchFamily="18" charset="0"/>
                <a:cs typeface="Times New Roman" pitchFamily="18" charset="0"/>
              </a:rPr>
              <a:t>govt</a:t>
            </a:r>
            <a:r>
              <a:rPr lang="en-US" dirty="0">
                <a:solidFill>
                  <a:srgbClr val="002060"/>
                </a:solidFill>
                <a:latin typeface="Times New Roman" pitchFamily="18" charset="0"/>
                <a:cs typeface="Times New Roman" pitchFamily="18" charset="0"/>
              </a:rPr>
              <a:t> servants has not been drawn by a particular incumbent of the post or a particular set of </a:t>
            </a:r>
            <a:r>
              <a:rPr lang="en-US" dirty="0" err="1">
                <a:solidFill>
                  <a:srgbClr val="002060"/>
                </a:solidFill>
                <a:latin typeface="Times New Roman" pitchFamily="18" charset="0"/>
                <a:cs typeface="Times New Roman" pitchFamily="18" charset="0"/>
              </a:rPr>
              <a:t>govt</a:t>
            </a:r>
            <a:r>
              <a:rPr lang="en-US" dirty="0">
                <a:solidFill>
                  <a:srgbClr val="002060"/>
                </a:solidFill>
                <a:latin typeface="Times New Roman" pitchFamily="18" charset="0"/>
                <a:cs typeface="Times New Roman" pitchFamily="18" charset="0"/>
              </a:rPr>
              <a:t> servants </a:t>
            </a:r>
          </a:p>
          <a:p>
            <a:pPr algn="just">
              <a:buNone/>
              <a:defRPr/>
            </a:pPr>
            <a:r>
              <a:rPr lang="en-US" dirty="0">
                <a:solidFill>
                  <a:srgbClr val="002060"/>
                </a:solidFill>
                <a:latin typeface="Times New Roman" pitchFamily="18" charset="0"/>
                <a:cs typeface="Times New Roman" pitchFamily="18" charset="0"/>
              </a:rPr>
              <a:t>		3. Additions made gradually from year to year to a permanent establishment under a general scheme which has been sanctioned by competent authority</a:t>
            </a:r>
            <a:r>
              <a:rPr lang="en-US" dirty="0" smtClean="0">
                <a:solidFill>
                  <a:srgbClr val="002060"/>
                </a:solidFill>
                <a:latin typeface="Times New Roman" pitchFamily="18" charset="0"/>
                <a:cs typeface="Times New Roman" pitchFamily="18" charset="0"/>
              </a:rPr>
              <a:t>. </a:t>
            </a:r>
            <a:endParaRPr lang="en-US" dirty="0">
              <a:solidFill>
                <a:srgbClr val="002060"/>
              </a:solidFill>
              <a:latin typeface="Times New Roman" pitchFamily="18" charset="0"/>
              <a:cs typeface="Times New Roman" pitchFamily="18" charset="0"/>
            </a:endParaRPr>
          </a:p>
          <a:p>
            <a:pPr marL="285750" indent="-285750" algn="just">
              <a:buNone/>
              <a:defRPr/>
            </a:pPr>
            <a:r>
              <a:rPr lang="en-US" b="1" u="sng" dirty="0">
                <a:solidFill>
                  <a:srgbClr val="002060"/>
                </a:solidFill>
                <a:latin typeface="Times New Roman" pitchFamily="18" charset="0"/>
                <a:cs typeface="Times New Roman" pitchFamily="18" charset="0"/>
              </a:rPr>
              <a:t>Rule – 54 :- </a:t>
            </a:r>
          </a:p>
          <a:p>
            <a:pPr marL="285750" indent="-285750" algn="just">
              <a:buFont typeface="Wingdings" pitchFamily="2" charset="2"/>
              <a:buChar char="Ø"/>
              <a:defRPr/>
            </a:pPr>
            <a:r>
              <a:rPr lang="en-US" dirty="0">
                <a:solidFill>
                  <a:srgbClr val="002060"/>
                </a:solidFill>
                <a:latin typeface="Times New Roman" pitchFamily="18" charset="0"/>
                <a:cs typeface="Times New Roman" pitchFamily="18" charset="0"/>
              </a:rPr>
              <a:t>The sanction to an estimate for a public work will ordinarily cease to operate </a:t>
            </a:r>
            <a:r>
              <a:rPr lang="en-US" b="1" dirty="0">
                <a:solidFill>
                  <a:srgbClr val="002060"/>
                </a:solidFill>
                <a:latin typeface="Times New Roman" pitchFamily="18" charset="0"/>
                <a:cs typeface="Times New Roman" pitchFamily="18" charset="0"/>
              </a:rPr>
              <a:t>after 5</a:t>
            </a:r>
            <a:r>
              <a:rPr lang="en-US" dirty="0">
                <a:solidFill>
                  <a:srgbClr val="002060"/>
                </a:solidFill>
                <a:latin typeface="Times New Roman" pitchFamily="18" charset="0"/>
                <a:cs typeface="Times New Roman" pitchFamily="18" charset="0"/>
              </a:rPr>
              <a:t> </a:t>
            </a:r>
            <a:r>
              <a:rPr lang="en-US" b="1" dirty="0">
                <a:solidFill>
                  <a:srgbClr val="002060"/>
                </a:solidFill>
                <a:latin typeface="Times New Roman" pitchFamily="18" charset="0"/>
                <a:cs typeface="Times New Roman" pitchFamily="18" charset="0"/>
              </a:rPr>
              <a:t>years</a:t>
            </a:r>
            <a:r>
              <a:rPr lang="en-US" dirty="0">
                <a:solidFill>
                  <a:srgbClr val="002060"/>
                </a:solidFill>
                <a:latin typeface="Times New Roman" pitchFamily="18" charset="0"/>
                <a:cs typeface="Times New Roman" pitchFamily="18" charset="0"/>
              </a:rPr>
              <a:t> but acceptance of budget estimate in case of work-in-progress is considered as reviving such sanction.</a:t>
            </a:r>
          </a:p>
          <a:p>
            <a:pPr algn="just">
              <a:buNone/>
            </a:pPr>
            <a:endParaRPr lang="en-IN" dirty="0"/>
          </a:p>
        </p:txBody>
      </p:sp>
    </p:spTree>
    <p:extLst>
      <p:ext uri="{BB962C8B-B14F-4D97-AF65-F5344CB8AC3E}">
        <p14:creationId xmlns:p14="http://schemas.microsoft.com/office/powerpoint/2010/main" xmlns="" val="4282223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762000" y="2057400"/>
            <a:ext cx="8153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b="1">
                <a:solidFill>
                  <a:srgbClr val="B6044C"/>
                </a:solidFill>
                <a:latin typeface="Lucida Sans" pitchFamily="34" charset="0"/>
              </a:rPr>
              <a:t>Guidelines for Procurement of Goods vide F.D. No.4939/F dt. 13.02.2012</a:t>
            </a:r>
          </a:p>
        </p:txBody>
      </p:sp>
    </p:spTree>
    <p:extLst>
      <p:ext uri="{BB962C8B-B14F-4D97-AF65-F5344CB8AC3E}">
        <p14:creationId xmlns:p14="http://schemas.microsoft.com/office/powerpoint/2010/main" xmlns="" val="3133838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93922"/>
                                        </p:tgtEl>
                                        <p:attrNameLst>
                                          <p:attrName>style.visibility</p:attrName>
                                        </p:attrNameLst>
                                      </p:cBhvr>
                                      <p:to>
                                        <p:strVal val="visible"/>
                                      </p:to>
                                    </p:set>
                                    <p:anim calcmode="lin" valueType="num">
                                      <p:cBhvr>
                                        <p:cTn id="7" dur="500" fill="hold"/>
                                        <p:tgtEl>
                                          <p:spTgt spid="593922"/>
                                        </p:tgtEl>
                                        <p:attrNameLst>
                                          <p:attrName>ppt_w</p:attrName>
                                        </p:attrNameLst>
                                      </p:cBhvr>
                                      <p:tavLst>
                                        <p:tav tm="0">
                                          <p:val>
                                            <p:fltVal val="0"/>
                                          </p:val>
                                        </p:tav>
                                        <p:tav tm="100000">
                                          <p:val>
                                            <p:strVal val="#ppt_w"/>
                                          </p:val>
                                        </p:tav>
                                      </p:tavLst>
                                    </p:anim>
                                    <p:anim calcmode="lin" valueType="num">
                                      <p:cBhvr>
                                        <p:cTn id="8" dur="500" fill="hold"/>
                                        <p:tgtEl>
                                          <p:spTgt spid="593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1066800" y="914400"/>
            <a:ext cx="7696200"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800" u="sng" dirty="0">
                <a:solidFill>
                  <a:srgbClr val="C00000"/>
                </a:solidFill>
                <a:latin typeface="Lucida Sans" pitchFamily="34" charset="0"/>
              </a:rPr>
              <a:t>Procurements</a:t>
            </a:r>
          </a:p>
          <a:p>
            <a:pPr algn="ctr" eaLnBrk="1" hangingPunct="1"/>
            <a:r>
              <a:rPr lang="en-US" sz="1600" dirty="0">
                <a:solidFill>
                  <a:srgbClr val="9702A2"/>
                </a:solidFill>
                <a:latin typeface="Lucida Sans" pitchFamily="34" charset="0"/>
              </a:rPr>
              <a:t>F.D. O.M. no.4939/F ( codes-27/2011) </a:t>
            </a:r>
            <a:r>
              <a:rPr lang="en-US" sz="1600" dirty="0" smtClean="0">
                <a:solidFill>
                  <a:srgbClr val="9702A2"/>
                </a:solidFill>
                <a:latin typeface="Lucida Sans" pitchFamily="34" charset="0"/>
              </a:rPr>
              <a:t>Dt.</a:t>
            </a:r>
            <a:r>
              <a:rPr lang="en-IN" sz="1600" dirty="0" smtClean="0">
                <a:solidFill>
                  <a:srgbClr val="9702A2"/>
                </a:solidFill>
                <a:latin typeface="Lucida Sans" pitchFamily="34" charset="0"/>
                <a:hlinkClick r:id="rId2" action="ppaction://hlinkfile"/>
              </a:rPr>
              <a:t>2011-12-COMPILATION OF CIRCULARS  4939 </a:t>
            </a:r>
            <a:r>
              <a:rPr lang="en-IN" sz="1600" dirty="0" err="1" smtClean="0">
                <a:solidFill>
                  <a:srgbClr val="9702A2"/>
                </a:solidFill>
                <a:latin typeface="Lucida Sans" pitchFamily="34" charset="0"/>
                <a:hlinkClick r:id="rId2" action="ppaction://hlinkfile"/>
              </a:rPr>
              <a:t>dt</a:t>
            </a:r>
            <a:r>
              <a:rPr lang="en-IN" sz="1600" dirty="0" smtClean="0">
                <a:solidFill>
                  <a:srgbClr val="9702A2"/>
                </a:solidFill>
                <a:latin typeface="Lucida Sans" pitchFamily="34" charset="0"/>
                <a:hlinkClick r:id="rId2" action="ppaction://hlinkfile"/>
              </a:rPr>
              <a:t> 13.2.12.pdf</a:t>
            </a:r>
            <a:r>
              <a:rPr lang="en-US" sz="1600" dirty="0" smtClean="0">
                <a:solidFill>
                  <a:srgbClr val="9702A2"/>
                </a:solidFill>
                <a:latin typeface="Lucida Sans" pitchFamily="34" charset="0"/>
              </a:rPr>
              <a:t> </a:t>
            </a:r>
            <a:r>
              <a:rPr lang="en-US" sz="1600" dirty="0">
                <a:solidFill>
                  <a:srgbClr val="9702A2"/>
                </a:solidFill>
                <a:latin typeface="Lucida Sans" pitchFamily="34" charset="0"/>
              </a:rPr>
              <a:t>13.02.2012</a:t>
            </a:r>
          </a:p>
        </p:txBody>
      </p:sp>
      <p:sp>
        <p:nvSpPr>
          <p:cNvPr id="18435" name="TextBox 3"/>
          <p:cNvSpPr txBox="1">
            <a:spLocks noChangeArrowheads="1"/>
          </p:cNvSpPr>
          <p:nvPr/>
        </p:nvSpPr>
        <p:spPr bwMode="auto">
          <a:xfrm>
            <a:off x="1066800" y="1981200"/>
            <a:ext cx="7315200" cy="449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600" b="1" dirty="0">
              <a:solidFill>
                <a:srgbClr val="9702A2"/>
              </a:solidFill>
              <a:latin typeface="Lucida Sans" pitchFamily="34" charset="0"/>
            </a:endParaRPr>
          </a:p>
          <a:p>
            <a:pPr algn="just" eaLnBrk="1" hangingPunct="1">
              <a:buFont typeface="Wingdings" pitchFamily="2" charset="2"/>
              <a:buChar char="Ø"/>
            </a:pPr>
            <a:r>
              <a:rPr lang="en-US" sz="1400" dirty="0">
                <a:solidFill>
                  <a:srgbClr val="1A1714"/>
                </a:solidFill>
                <a:latin typeface="Lucida Sans" pitchFamily="34" charset="0"/>
              </a:rPr>
              <a:t> </a:t>
            </a:r>
            <a:r>
              <a:rPr lang="en-US" sz="1600" dirty="0">
                <a:solidFill>
                  <a:srgbClr val="1A1714"/>
                </a:solidFill>
                <a:latin typeface="Lucida Sans" pitchFamily="34" charset="0"/>
              </a:rPr>
              <a:t>R 96 of OGFR &amp; Appendix 6 needs revision &amp; pending that the F.D. issued above guidelines to make procurement process </a:t>
            </a:r>
            <a:r>
              <a:rPr lang="en-US" i="1" dirty="0">
                <a:solidFill>
                  <a:srgbClr val="1A1714"/>
                </a:solidFill>
                <a:latin typeface="Lucida Sans" pitchFamily="34" charset="0"/>
              </a:rPr>
              <a:t>efficient, economic, objective &amp; transparent</a:t>
            </a:r>
          </a:p>
          <a:p>
            <a:pPr algn="just" eaLnBrk="1" hangingPunct="1"/>
            <a:endParaRPr lang="en-US" sz="1600" dirty="0">
              <a:solidFill>
                <a:srgbClr val="1A1714"/>
              </a:solidFill>
              <a:latin typeface="Lucida Sans" pitchFamily="34" charset="0"/>
            </a:endParaRPr>
          </a:p>
          <a:p>
            <a:pPr algn="just" eaLnBrk="1" hangingPunct="1"/>
            <a:endParaRPr lang="en-US" sz="1600" dirty="0">
              <a:solidFill>
                <a:srgbClr val="1A1714"/>
              </a:solidFill>
              <a:latin typeface="Lucida Sans" pitchFamily="34" charset="0"/>
            </a:endParaRPr>
          </a:p>
          <a:p>
            <a:pPr algn="just" eaLnBrk="1" hangingPunct="1">
              <a:buFont typeface="Wingdings" pitchFamily="2" charset="2"/>
              <a:buChar char="Ø"/>
            </a:pPr>
            <a:r>
              <a:rPr lang="en-US" sz="1600" dirty="0">
                <a:solidFill>
                  <a:srgbClr val="1A1714"/>
                </a:solidFill>
                <a:latin typeface="Lucida Sans" pitchFamily="34" charset="0"/>
              </a:rPr>
              <a:t>These instructions be followed </a:t>
            </a:r>
            <a:r>
              <a:rPr lang="en-US" sz="1600" dirty="0" err="1">
                <a:solidFill>
                  <a:srgbClr val="1A1714"/>
                </a:solidFill>
                <a:latin typeface="Lucida Sans" pitchFamily="34" charset="0"/>
              </a:rPr>
              <a:t>alongwith</a:t>
            </a:r>
            <a:r>
              <a:rPr lang="en-US" sz="1600" dirty="0">
                <a:solidFill>
                  <a:srgbClr val="1A1714"/>
                </a:solidFill>
                <a:latin typeface="Lucida Sans" pitchFamily="34" charset="0"/>
              </a:rPr>
              <a:t> provisions of </a:t>
            </a:r>
            <a:r>
              <a:rPr lang="en-US" sz="1600" dirty="0">
                <a:solidFill>
                  <a:srgbClr val="FF0000"/>
                </a:solidFill>
                <a:latin typeface="Lucida Sans" pitchFamily="34" charset="0"/>
              </a:rPr>
              <a:t>“ Manual on policies &amp; procedures for purchase of goods”</a:t>
            </a:r>
            <a:r>
              <a:rPr lang="en-US" sz="1600" dirty="0">
                <a:solidFill>
                  <a:srgbClr val="1A1714"/>
                </a:solidFill>
                <a:latin typeface="Lucida Sans" pitchFamily="34" charset="0"/>
              </a:rPr>
              <a:t> issued by the </a:t>
            </a:r>
            <a:r>
              <a:rPr lang="en-US" sz="1600" dirty="0" err="1">
                <a:solidFill>
                  <a:srgbClr val="1A1714"/>
                </a:solidFill>
                <a:latin typeface="Lucida Sans" pitchFamily="34" charset="0"/>
              </a:rPr>
              <a:t>Deptt</a:t>
            </a:r>
            <a:r>
              <a:rPr lang="en-US" sz="1600" dirty="0">
                <a:solidFill>
                  <a:srgbClr val="1A1714"/>
                </a:solidFill>
                <a:latin typeface="Lucida Sans" pitchFamily="34" charset="0"/>
              </a:rPr>
              <a:t> of Expenditure, Ministry of Finance, Govt. of India &amp; available in the website  </a:t>
            </a:r>
            <a:r>
              <a:rPr lang="en-US" sz="1600" dirty="0">
                <a:solidFill>
                  <a:srgbClr val="0070C0"/>
                </a:solidFill>
                <a:latin typeface="Lucida Sans" pitchFamily="34" charset="0"/>
              </a:rPr>
              <a:t>(www.finmin.nic.in)</a:t>
            </a:r>
          </a:p>
          <a:p>
            <a:pPr algn="just" eaLnBrk="1" hangingPunct="1"/>
            <a:endParaRPr lang="en-US" sz="1600" dirty="0">
              <a:solidFill>
                <a:srgbClr val="1A1714"/>
              </a:solidFill>
              <a:latin typeface="Lucida Sans" pitchFamily="34" charset="0"/>
            </a:endParaRPr>
          </a:p>
          <a:p>
            <a:pPr algn="just" eaLnBrk="1" hangingPunct="1">
              <a:buFont typeface="Wingdings" pitchFamily="2" charset="2"/>
              <a:buChar char="Ø"/>
            </a:pPr>
            <a:r>
              <a:rPr lang="en-US" sz="1600" dirty="0">
                <a:solidFill>
                  <a:srgbClr val="1A1714"/>
                </a:solidFill>
                <a:latin typeface="Lucida Sans" pitchFamily="34" charset="0"/>
              </a:rPr>
              <a:t> Procurement for </a:t>
            </a:r>
            <a:r>
              <a:rPr lang="en-US" sz="1600" dirty="0">
                <a:solidFill>
                  <a:schemeClr val="bg2">
                    <a:lumMod val="25000"/>
                  </a:schemeClr>
                </a:solidFill>
                <a:latin typeface="Lucida Sans" pitchFamily="34" charset="0"/>
              </a:rPr>
              <a:t>EAP</a:t>
            </a:r>
            <a:r>
              <a:rPr lang="en-US" sz="1600" dirty="0">
                <a:solidFill>
                  <a:srgbClr val="1A1714"/>
                </a:solidFill>
                <a:latin typeface="Lucida Sans" pitchFamily="34" charset="0"/>
              </a:rPr>
              <a:t> funded by loan or grants from bilateral or multi lateral  donor agencies would be guided by relevant respective loan/ credit agreement</a:t>
            </a:r>
          </a:p>
          <a:p>
            <a:pPr algn="just" eaLnBrk="1" hangingPunct="1"/>
            <a:r>
              <a:rPr lang="en-US" sz="1600" dirty="0">
                <a:solidFill>
                  <a:srgbClr val="1A1714"/>
                </a:solidFill>
                <a:latin typeface="Lucida Sans" pitchFamily="34" charset="0"/>
              </a:rPr>
              <a:t> </a:t>
            </a:r>
          </a:p>
          <a:p>
            <a:pPr algn="just" eaLnBrk="1" hangingPunct="1"/>
            <a:endParaRPr lang="en-US" sz="1600" dirty="0">
              <a:solidFill>
                <a:srgbClr val="1A1714"/>
              </a:solidFill>
              <a:latin typeface="Lucida Sans" pitchFamily="34" charset="0"/>
            </a:endParaRPr>
          </a:p>
          <a:p>
            <a:pPr algn="just" eaLnBrk="1" hangingPunct="1">
              <a:buFont typeface="Wingdings" pitchFamily="2" charset="2"/>
              <a:buChar char="Ø"/>
            </a:pPr>
            <a:endParaRPr lang="en-US" sz="1400" dirty="0">
              <a:solidFill>
                <a:srgbClr val="1A1714"/>
              </a:solidFill>
              <a:latin typeface="Lucida Sans" pitchFamily="34" charset="0"/>
            </a:endParaRPr>
          </a:p>
        </p:txBody>
      </p:sp>
    </p:spTree>
    <p:extLst>
      <p:ext uri="{BB962C8B-B14F-4D97-AF65-F5344CB8AC3E}">
        <p14:creationId xmlns:p14="http://schemas.microsoft.com/office/powerpoint/2010/main" xmlns="" val="2936210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anim calcmode="lin" valueType="num">
                                      <p:cBhvr additive="base">
                                        <p:cTn id="11"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 calcmode="lin" valueType="num">
                                      <p:cBhvr additive="base">
                                        <p:cTn id="1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 calcmode="lin" valueType="num">
                                      <p:cBhvr additive="base">
                                        <p:cTn id="2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 calcmode="lin" valueType="num">
                                      <p:cBhvr additive="base">
                                        <p:cTn id="25"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435">
                                            <p:txEl>
                                              <p:pRg st="7" end="7"/>
                                            </p:txEl>
                                          </p:spTgt>
                                        </p:tgtEl>
                                        <p:attrNameLst>
                                          <p:attrName>style.visibility</p:attrName>
                                        </p:attrNameLst>
                                      </p:cBhvr>
                                      <p:to>
                                        <p:strVal val="visible"/>
                                      </p:to>
                                    </p:set>
                                    <p:anim calcmode="lin" valueType="num">
                                      <p:cBhvr additive="base">
                                        <p:cTn id="29"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allAtOnce"/>
      <p:bldP spid="18435"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0"/>
            <a:ext cx="9144000" cy="914400"/>
          </a:xfrm>
        </p:spPr>
        <p:txBody>
          <a:bodyPr/>
          <a:lstStyle/>
          <a:p>
            <a:r>
              <a:rPr lang="en-IN" smtClean="0"/>
              <a:t>Aim of Procurement:</a:t>
            </a:r>
          </a:p>
        </p:txBody>
      </p:sp>
      <p:pic>
        <p:nvPicPr>
          <p:cNvPr id="24579" name="Content Placeholder 3"/>
          <p:cNvPicPr>
            <a:picLocks noGrp="1"/>
          </p:cNvPicPr>
          <p:nvPr>
            <p:ph idx="1"/>
          </p:nvPr>
        </p:nvPicPr>
        <p:blipFill>
          <a:blip r:embed="rId2">
            <a:extLst>
              <a:ext uri="{28A0092B-C50C-407E-A947-70E740481C1C}">
                <a14:useLocalDpi xmlns:a14="http://schemas.microsoft.com/office/drawing/2010/main" xmlns="" val="0"/>
              </a:ext>
            </a:extLst>
          </a:blip>
          <a:srcRect l="14619" t="19945" r="29860" b="51247"/>
          <a:stretch>
            <a:fillRect/>
          </a:stretch>
        </p:blipFill>
        <p:spPr>
          <a:xfrm>
            <a:off x="0" y="1676400"/>
            <a:ext cx="9144000" cy="3352800"/>
          </a:xfrm>
        </p:spPr>
      </p:pic>
    </p:spTree>
    <p:extLst>
      <p:ext uri="{BB962C8B-B14F-4D97-AF65-F5344CB8AC3E}">
        <p14:creationId xmlns:p14="http://schemas.microsoft.com/office/powerpoint/2010/main" xmlns="" val="330383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752600"/>
            <a:ext cx="8229600" cy="4572000"/>
          </a:xfrm>
        </p:spPr>
        <p:txBody>
          <a:bodyPr>
            <a:normAutofit/>
          </a:bodyPr>
          <a:lstStyle/>
          <a:p>
            <a:pPr algn="just">
              <a:buNone/>
            </a:pPr>
            <a:r>
              <a:rPr lang="en-US" dirty="0" smtClean="0">
                <a:cs typeface="Times New Roman" pitchFamily="18" charset="0"/>
              </a:rPr>
              <a:t>		Contingent charges/expenditure includes all incidental and other expenses including expenditure on stores which are incurred </a:t>
            </a:r>
            <a:r>
              <a:rPr lang="en-US" b="1" dirty="0" smtClean="0">
                <a:cs typeface="Times New Roman" pitchFamily="18" charset="0"/>
              </a:rPr>
              <a:t>for the management of an office </a:t>
            </a:r>
            <a:r>
              <a:rPr lang="en-US" dirty="0" smtClean="0">
                <a:cs typeface="Times New Roman" pitchFamily="18" charset="0"/>
              </a:rPr>
              <a:t>or for the working of technical establishment such as laboratory, workshop, industrial installation, store depot and the like.                       </a:t>
            </a:r>
            <a:r>
              <a:rPr lang="en-US" b="1" dirty="0" smtClean="0">
                <a:cs typeface="Times New Roman" pitchFamily="18" charset="0"/>
              </a:rPr>
              <a:t>                   		   	(Rule-2(b) of DFPR’1978)</a:t>
            </a:r>
          </a:p>
          <a:p>
            <a:pPr>
              <a:buNone/>
            </a:pPr>
            <a:endParaRPr lang="en-IN" dirty="0"/>
          </a:p>
        </p:txBody>
      </p:sp>
      <p:sp>
        <p:nvSpPr>
          <p:cNvPr id="4" name="Rectangle 3"/>
          <p:cNvSpPr/>
          <p:nvPr/>
        </p:nvSpPr>
        <p:spPr>
          <a:xfrm>
            <a:off x="533400" y="304800"/>
            <a:ext cx="8077200" cy="507831"/>
          </a:xfrm>
          <a:prstGeom prst="rect">
            <a:avLst/>
          </a:prstGeom>
        </p:spPr>
        <p:txBody>
          <a:bodyPr wrap="square">
            <a:spAutoFit/>
          </a:bodyPr>
          <a:lstStyle/>
          <a:p>
            <a:pPr>
              <a:buNone/>
            </a:pPr>
            <a:r>
              <a:rPr lang="en-US" sz="2700" b="1" dirty="0" smtClean="0">
                <a:solidFill>
                  <a:srgbClr val="FF0000"/>
                </a:solidFill>
                <a:latin typeface="+mj-lt"/>
                <a:ea typeface="+mj-ea"/>
                <a:cs typeface="+mj-cs"/>
              </a:rPr>
              <a:t>What is Contingency/Contingent Charges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1066800"/>
            <a:ext cx="7772400" cy="550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IN" sz="1600" dirty="0" smtClean="0">
              <a:solidFill>
                <a:srgbClr val="1A1714"/>
              </a:solidFill>
              <a:latin typeface="Lucida Sans" pitchFamily="34" charset="0"/>
            </a:endParaRPr>
          </a:p>
          <a:p>
            <a:r>
              <a:rPr lang="en-IN" sz="1600" dirty="0" smtClean="0">
                <a:solidFill>
                  <a:srgbClr val="1A1714"/>
                </a:solidFill>
                <a:latin typeface="Lucida Sans" pitchFamily="34" charset="0"/>
              </a:rPr>
              <a:t>Procurement </a:t>
            </a:r>
            <a:r>
              <a:rPr lang="en-IN" sz="1600" dirty="0">
                <a:solidFill>
                  <a:srgbClr val="1A1714"/>
                </a:solidFill>
                <a:latin typeface="Lucida Sans" pitchFamily="34" charset="0"/>
              </a:rPr>
              <a:t>Means:- </a:t>
            </a:r>
          </a:p>
          <a:p>
            <a:pPr algn="just"/>
            <a:r>
              <a:rPr lang="en-IN" sz="1600" dirty="0">
                <a:solidFill>
                  <a:srgbClr val="1A1714"/>
                </a:solidFill>
                <a:latin typeface="Lucida Sans" pitchFamily="34" charset="0"/>
              </a:rPr>
              <a:t/>
            </a:r>
            <a:br>
              <a:rPr lang="en-IN" sz="1600" dirty="0">
                <a:solidFill>
                  <a:srgbClr val="1A1714"/>
                </a:solidFill>
                <a:latin typeface="Lucida Sans" pitchFamily="34" charset="0"/>
              </a:rPr>
            </a:br>
            <a:r>
              <a:rPr lang="en-IN" sz="1600" dirty="0">
                <a:solidFill>
                  <a:srgbClr val="1A1714"/>
                </a:solidFill>
                <a:latin typeface="Lucida Sans" pitchFamily="34" charset="0"/>
              </a:rPr>
              <a:t>Acquisition  by way of purchase , lease , license, or otherwise either using public funds or any other source of funds(grants, loan, gifts, private investments) of goods, works, or services or any combination thereof.</a:t>
            </a:r>
            <a:br>
              <a:rPr lang="en-IN" sz="1600" dirty="0">
                <a:solidFill>
                  <a:srgbClr val="1A1714"/>
                </a:solidFill>
                <a:latin typeface="Lucida Sans" pitchFamily="34" charset="0"/>
              </a:rPr>
            </a:br>
            <a:endParaRPr lang="en-IN" sz="1600" dirty="0">
              <a:solidFill>
                <a:srgbClr val="1A1714"/>
              </a:solidFill>
              <a:latin typeface="Lucida Sans" pitchFamily="34" charset="0"/>
            </a:endParaRPr>
          </a:p>
          <a:p>
            <a:endParaRPr lang="en-IN" sz="1600" dirty="0">
              <a:solidFill>
                <a:srgbClr val="1A1714"/>
              </a:solidFill>
              <a:latin typeface="Lucida Sans" pitchFamily="34" charset="0"/>
            </a:endParaRPr>
          </a:p>
          <a:p>
            <a:endParaRPr lang="en-IN" sz="1600" dirty="0">
              <a:solidFill>
                <a:srgbClr val="1A1714"/>
              </a:solidFill>
              <a:latin typeface="Lucida Sans" pitchFamily="34" charset="0"/>
            </a:endParaRPr>
          </a:p>
          <a:p>
            <a:r>
              <a:rPr lang="en-IN" sz="1600" dirty="0">
                <a:solidFill>
                  <a:srgbClr val="1A1714"/>
                </a:solidFill>
                <a:latin typeface="Lucida Sans" pitchFamily="34" charset="0"/>
              </a:rPr>
              <a:t>Procurement Process—</a:t>
            </a:r>
          </a:p>
          <a:p>
            <a:endParaRPr lang="en-IN" sz="1600" dirty="0">
              <a:solidFill>
                <a:srgbClr val="1A1714"/>
              </a:solidFill>
              <a:latin typeface="Lucida Sans" pitchFamily="34" charset="0"/>
            </a:endParaRPr>
          </a:p>
          <a:p>
            <a:pPr>
              <a:buFont typeface="Wingdings" pitchFamily="2" charset="2"/>
              <a:buChar char="Ø"/>
            </a:pPr>
            <a:r>
              <a:rPr lang="en-IN" sz="1600" dirty="0">
                <a:solidFill>
                  <a:srgbClr val="1A1714"/>
                </a:solidFill>
                <a:latin typeface="Lucida Sans" pitchFamily="34" charset="0"/>
              </a:rPr>
              <a:t> Need Assessment</a:t>
            </a:r>
          </a:p>
          <a:p>
            <a:endParaRPr lang="en-IN" sz="1600" dirty="0">
              <a:solidFill>
                <a:srgbClr val="1A1714"/>
              </a:solidFill>
              <a:latin typeface="Lucida Sans" pitchFamily="34" charset="0"/>
            </a:endParaRPr>
          </a:p>
          <a:p>
            <a:pPr>
              <a:buFont typeface="Wingdings" pitchFamily="2" charset="2"/>
              <a:buChar char="Ø"/>
            </a:pPr>
            <a:r>
              <a:rPr lang="en-IN" sz="1600" dirty="0">
                <a:solidFill>
                  <a:srgbClr val="1A1714"/>
                </a:solidFill>
                <a:latin typeface="Lucida Sans" pitchFamily="34" charset="0"/>
              </a:rPr>
              <a:t>Issue of Invitation to pre qualify or to register or to Bid</a:t>
            </a:r>
          </a:p>
          <a:p>
            <a:endParaRPr lang="en-IN" sz="1600" dirty="0">
              <a:solidFill>
                <a:srgbClr val="1A1714"/>
              </a:solidFill>
              <a:latin typeface="Lucida Sans" pitchFamily="34" charset="0"/>
            </a:endParaRPr>
          </a:p>
          <a:p>
            <a:pPr>
              <a:buFont typeface="Wingdings" pitchFamily="2" charset="2"/>
              <a:buChar char="Ø"/>
            </a:pPr>
            <a:r>
              <a:rPr lang="en-IN" sz="1600" dirty="0">
                <a:solidFill>
                  <a:srgbClr val="1A1714"/>
                </a:solidFill>
                <a:latin typeface="Lucida Sans" pitchFamily="34" charset="0"/>
              </a:rPr>
              <a:t>Award of Procurement Contract</a:t>
            </a:r>
          </a:p>
          <a:p>
            <a:endParaRPr lang="en-IN" sz="1600" dirty="0">
              <a:solidFill>
                <a:srgbClr val="1A1714"/>
              </a:solidFill>
              <a:latin typeface="Lucida Sans" pitchFamily="34" charset="0"/>
            </a:endParaRPr>
          </a:p>
          <a:p>
            <a:pPr>
              <a:buFont typeface="Wingdings" pitchFamily="2" charset="2"/>
              <a:buChar char="Ø"/>
            </a:pPr>
            <a:r>
              <a:rPr lang="en-IN" sz="1600" dirty="0">
                <a:solidFill>
                  <a:srgbClr val="1A1714"/>
                </a:solidFill>
                <a:latin typeface="Lucida Sans" pitchFamily="34" charset="0"/>
              </a:rPr>
              <a:t>Execution of Contract till closure of the contract</a:t>
            </a:r>
          </a:p>
          <a:p>
            <a:endParaRPr lang="en-IN" sz="1600" dirty="0">
              <a:solidFill>
                <a:srgbClr val="1A1714"/>
              </a:solidFill>
              <a:latin typeface="Lucida Sans" pitchFamily="34" charset="0"/>
            </a:endParaRPr>
          </a:p>
          <a:p>
            <a:endParaRPr lang="en-IN" sz="1600" dirty="0">
              <a:solidFill>
                <a:srgbClr val="1A1714"/>
              </a:solidFill>
              <a:latin typeface="Lucida Sans" pitchFamily="34" charset="0"/>
            </a:endParaRPr>
          </a:p>
          <a:p>
            <a:endParaRPr lang="en-IN" sz="1600" dirty="0">
              <a:solidFill>
                <a:srgbClr val="1A1714"/>
              </a:solidFill>
              <a:latin typeface="Lucida Sans" pitchFamily="34" charset="0"/>
            </a:endParaRPr>
          </a:p>
          <a:p>
            <a:r>
              <a:rPr lang="en-IN" sz="1600" dirty="0">
                <a:solidFill>
                  <a:srgbClr val="1A1714"/>
                </a:solidFill>
                <a:latin typeface="Lucida Sans" pitchFamily="34" charset="0"/>
              </a:rPr>
              <a:t> </a:t>
            </a:r>
          </a:p>
        </p:txBody>
      </p:sp>
    </p:spTree>
    <p:extLst>
      <p:ext uri="{BB962C8B-B14F-4D97-AF65-F5344CB8AC3E}">
        <p14:creationId xmlns:p14="http://schemas.microsoft.com/office/powerpoint/2010/main" xmlns="" val="1228248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1143000" y="1143000"/>
            <a:ext cx="7391400" cy="455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n-US" sz="1400">
                <a:solidFill>
                  <a:srgbClr val="1A1714"/>
                </a:solidFill>
                <a:latin typeface="Lucida Sans" pitchFamily="34" charset="0"/>
              </a:rPr>
              <a:t>Goods means </a:t>
            </a:r>
            <a:r>
              <a:rPr lang="en-US" sz="1400">
                <a:solidFill>
                  <a:srgbClr val="0070C0"/>
                </a:solidFill>
                <a:latin typeface="Lucida Sans" pitchFamily="34" charset="0"/>
              </a:rPr>
              <a:t>“includes all articles, materials, commodities, livestock, furniture, fixtures, raw  materials, spare parts, instruments, machinery, equipment, industrial plant, vehicle, aircrafts, ships, medicines, accessories etc. or intangible products like software, technology transfer, licenses, patents, or other intellectual properties purchased or otherwise acquired for the use of Government but </a:t>
            </a:r>
            <a:r>
              <a:rPr lang="en-US" sz="1600">
                <a:solidFill>
                  <a:srgbClr val="0070C0"/>
                </a:solidFill>
                <a:latin typeface="Lucida Sans" pitchFamily="34" charset="0"/>
              </a:rPr>
              <a:t>excludes</a:t>
            </a:r>
            <a:r>
              <a:rPr lang="en-US" sz="1400">
                <a:solidFill>
                  <a:srgbClr val="0070C0"/>
                </a:solidFill>
                <a:latin typeface="Lucida Sans" pitchFamily="34" charset="0"/>
              </a:rPr>
              <a:t> books, publications, periodicals, etc. for a library.”</a:t>
            </a:r>
          </a:p>
          <a:p>
            <a:pPr algn="just" eaLnBrk="1" hangingPunct="1">
              <a:lnSpc>
                <a:spcPct val="150000"/>
              </a:lnSpc>
            </a:pPr>
            <a:r>
              <a:rPr lang="en-US" sz="1400">
                <a:solidFill>
                  <a:srgbClr val="0070C0"/>
                </a:solidFill>
                <a:latin typeface="Lucida Sans" pitchFamily="34" charset="0"/>
              </a:rPr>
              <a:t>It also includes works and services which are incidental or consequential to the supply of such goods such as tranportation, insurance, installation,  commissioning, training and maintenance.</a:t>
            </a:r>
          </a:p>
          <a:p>
            <a:pPr algn="just" eaLnBrk="1" hangingPunct="1"/>
            <a:endParaRPr lang="en-US" sz="1400">
              <a:solidFill>
                <a:srgbClr val="0070C0"/>
              </a:solidFill>
              <a:latin typeface="Lucida Sans" pitchFamily="34" charset="0"/>
            </a:endParaRPr>
          </a:p>
          <a:p>
            <a:pPr algn="just" eaLnBrk="1" hangingPunct="1"/>
            <a:r>
              <a:rPr lang="en-US" sz="1400">
                <a:solidFill>
                  <a:srgbClr val="1A1714"/>
                </a:solidFill>
                <a:latin typeface="Lucida Sans" pitchFamily="34" charset="0"/>
              </a:rPr>
              <a:t> Fundamental principles of  public buying –</a:t>
            </a:r>
          </a:p>
          <a:p>
            <a:pPr algn="just" eaLnBrk="1" hangingPunct="1"/>
            <a:endParaRPr lang="en-US" sz="1400">
              <a:solidFill>
                <a:srgbClr val="1A1714"/>
              </a:solidFill>
              <a:latin typeface="Lucida Sans" pitchFamily="34" charset="0"/>
            </a:endParaRPr>
          </a:p>
          <a:p>
            <a:pPr algn="just" eaLnBrk="1" hangingPunct="1"/>
            <a:r>
              <a:rPr lang="en-US" sz="1400">
                <a:solidFill>
                  <a:srgbClr val="1A1714"/>
                </a:solidFill>
                <a:latin typeface="Lucida Sans" pitchFamily="34" charset="0"/>
              </a:rPr>
              <a:t>          - efficiency, economy &amp; transparency in public procurement</a:t>
            </a:r>
          </a:p>
          <a:p>
            <a:pPr algn="just" eaLnBrk="1" hangingPunct="1"/>
            <a:endParaRPr lang="en-US" sz="1400">
              <a:solidFill>
                <a:srgbClr val="1A1714"/>
              </a:solidFill>
              <a:latin typeface="Lucida Sans" pitchFamily="34" charset="0"/>
            </a:endParaRPr>
          </a:p>
          <a:p>
            <a:pPr algn="just" eaLnBrk="1" hangingPunct="1"/>
            <a:r>
              <a:rPr lang="en-US" sz="1400">
                <a:solidFill>
                  <a:srgbClr val="1A1714"/>
                </a:solidFill>
                <a:latin typeface="Lucida Sans" pitchFamily="34" charset="0"/>
              </a:rPr>
              <a:t>         - fair &amp; equitable treatment of suppliers &amp; promotion </a:t>
            </a:r>
          </a:p>
          <a:p>
            <a:pPr algn="just" eaLnBrk="1" hangingPunct="1"/>
            <a:r>
              <a:rPr lang="en-US" sz="1400">
                <a:solidFill>
                  <a:srgbClr val="1A1714"/>
                </a:solidFill>
                <a:latin typeface="Lucida Sans" pitchFamily="34" charset="0"/>
              </a:rPr>
              <a:t>	of competition in public procurement</a:t>
            </a:r>
          </a:p>
        </p:txBody>
      </p:sp>
    </p:spTree>
    <p:extLst>
      <p:ext uri="{BB962C8B-B14F-4D97-AF65-F5344CB8AC3E}">
        <p14:creationId xmlns:p14="http://schemas.microsoft.com/office/powerpoint/2010/main" xmlns="" val="2134019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 calcmode="lin" valueType="num">
                                      <p:cBhvr additive="base">
                                        <p:cTn id="11"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 calcmode="lin" valueType="num">
                                      <p:cBhvr additive="base">
                                        <p:cTn id="1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 calcmode="lin" valueType="num">
                                      <p:cBhvr additive="base">
                                        <p:cTn id="19"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 calcmode="lin" valueType="num">
                                      <p:cBhvr additive="base">
                                        <p:cTn id="2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anim calcmode="lin" valueType="num">
                                      <p:cBhvr additive="base">
                                        <p:cTn id="27"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762000" y="990600"/>
            <a:ext cx="8153400" cy="572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400" u="sng">
                <a:solidFill>
                  <a:srgbClr val="9702A2"/>
                </a:solidFill>
                <a:latin typeface="Lucida Sans" pitchFamily="34" charset="0"/>
              </a:rPr>
              <a:t> </a:t>
            </a:r>
            <a:r>
              <a:rPr lang="en-US" sz="1600" u="sng">
                <a:solidFill>
                  <a:srgbClr val="9702A2"/>
                </a:solidFill>
                <a:latin typeface="Lucida Sans" pitchFamily="34" charset="0"/>
              </a:rPr>
              <a:t>Principles</a:t>
            </a:r>
          </a:p>
          <a:p>
            <a:pPr algn="ctr" eaLnBrk="1" hangingPunct="1"/>
            <a:endParaRPr lang="en-US" sz="1600" u="sng">
              <a:solidFill>
                <a:srgbClr val="9702A2"/>
              </a:solidFill>
              <a:latin typeface="Lucida Sans" pitchFamily="34" charset="0"/>
            </a:endParaRPr>
          </a:p>
          <a:p>
            <a:pPr algn="just" eaLnBrk="1" hangingPunct="1">
              <a:lnSpc>
                <a:spcPct val="150000"/>
              </a:lnSpc>
              <a:buFont typeface="Wingdings" pitchFamily="2" charset="2"/>
              <a:buChar char="Ø"/>
            </a:pPr>
            <a:r>
              <a:rPr lang="en-US" sz="1400">
                <a:solidFill>
                  <a:srgbClr val="1A1714"/>
                </a:solidFill>
                <a:latin typeface="Lucida Sans" pitchFamily="34" charset="0"/>
              </a:rPr>
              <a:t>  </a:t>
            </a:r>
            <a:r>
              <a:rPr lang="en-US" sz="1600">
                <a:solidFill>
                  <a:srgbClr val="1A1714"/>
                </a:solidFill>
                <a:latin typeface="Lucida Sans" pitchFamily="34" charset="0"/>
              </a:rPr>
              <a:t>The specifications in terms of quality, type and quantity should be clearly spelt out </a:t>
            </a:r>
          </a:p>
          <a:p>
            <a:pPr algn="just" eaLnBrk="1" hangingPunct="1">
              <a:lnSpc>
                <a:spcPct val="150000"/>
              </a:lnSpc>
              <a:buFont typeface="Wingdings" pitchFamily="2" charset="2"/>
              <a:buChar char="Ø"/>
            </a:pPr>
            <a:r>
              <a:rPr lang="en-US" sz="1600">
                <a:solidFill>
                  <a:srgbClr val="1A1714"/>
                </a:solidFill>
                <a:latin typeface="Lucida Sans" pitchFamily="34" charset="0"/>
              </a:rPr>
              <a:t> Excess purchases should be avoided as it results in inventory carrying costs</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Offers should be invited following a fair , transparent &amp; reasonable procedure</a:t>
            </a:r>
          </a:p>
          <a:p>
            <a:pPr algn="just" eaLnBrk="1" hangingPunct="1">
              <a:lnSpc>
                <a:spcPct val="150000"/>
              </a:lnSpc>
            </a:pPr>
            <a:endParaRPr lang="en-US" sz="1600">
              <a:solidFill>
                <a:srgbClr val="1A1714"/>
              </a:solidFill>
              <a:latin typeface="Lucida Sans" pitchFamily="34" charset="0"/>
            </a:endParaRPr>
          </a:p>
          <a:p>
            <a:pPr algn="just" eaLnBrk="1" hangingPunct="1">
              <a:buFont typeface="Wingdings" pitchFamily="2" charset="2"/>
              <a:buChar char="Ø"/>
            </a:pPr>
            <a:r>
              <a:rPr lang="en-US" sz="1600">
                <a:solidFill>
                  <a:srgbClr val="1A1714"/>
                </a:solidFill>
                <a:latin typeface="Lucida Sans" pitchFamily="34" charset="0"/>
              </a:rPr>
              <a:t> Authority should satisfy that price of selected offer is reasonable &amp; consistent with the required quality</a:t>
            </a:r>
          </a:p>
          <a:p>
            <a:pPr algn="just" eaLnBrk="1" hangingPunct="1">
              <a:lnSpc>
                <a:spcPct val="150000"/>
              </a:lnSpc>
            </a:pPr>
            <a:endParaRPr lang="en-US" sz="1600">
              <a:solidFill>
                <a:srgbClr val="1A1714"/>
              </a:solidFill>
              <a:latin typeface="Lucida Sans" pitchFamily="34" charset="0"/>
            </a:endParaRPr>
          </a:p>
          <a:p>
            <a:pPr algn="just" eaLnBrk="1" hangingPunct="1">
              <a:buFont typeface="Wingdings" pitchFamily="2" charset="2"/>
              <a:buChar char="Ø"/>
            </a:pPr>
            <a:r>
              <a:rPr lang="en-US" sz="1600">
                <a:solidFill>
                  <a:srgbClr val="1A1714"/>
                </a:solidFill>
                <a:latin typeface="Lucida Sans" pitchFamily="34" charset="0"/>
              </a:rPr>
              <a:t>  Purchases are made in accordance with definite requirements of public service. Care should be taken  not to make unnecessary purchase of goods in advance of actual requirements</a:t>
            </a:r>
          </a:p>
          <a:p>
            <a:pPr algn="just" eaLnBrk="1" hangingPunct="1">
              <a:lnSpc>
                <a:spcPct val="150000"/>
              </a:lnSpc>
            </a:pPr>
            <a:endParaRPr lang="en-US" sz="1600">
              <a:solidFill>
                <a:srgbClr val="1A1714"/>
              </a:solidFill>
              <a:latin typeface="Lucida Sans" pitchFamily="34" charset="0"/>
            </a:endParaRPr>
          </a:p>
          <a:p>
            <a:pPr algn="just" eaLnBrk="1" hangingPunct="1">
              <a:buFont typeface="Wingdings" pitchFamily="2" charset="2"/>
              <a:buChar char="Ø"/>
            </a:pPr>
            <a:r>
              <a:rPr lang="en-US" sz="1600">
                <a:solidFill>
                  <a:srgbClr val="1A1714"/>
                </a:solidFill>
                <a:latin typeface="Lucida Sans" pitchFamily="34" charset="0"/>
              </a:rPr>
              <a:t> Where scales/ consumption/ usage limits have been laid down, the purchasing officer should certify on the purchase order that the limits are not exceeded</a:t>
            </a:r>
          </a:p>
          <a:p>
            <a:pPr algn="just" eaLnBrk="1" hangingPunct="1"/>
            <a:endParaRPr lang="en-US" sz="1400">
              <a:solidFill>
                <a:srgbClr val="1A1714"/>
              </a:solidFill>
              <a:latin typeface="Lucida Sans" pitchFamily="34" charset="0"/>
            </a:endParaRPr>
          </a:p>
        </p:txBody>
      </p:sp>
    </p:spTree>
    <p:extLst>
      <p:ext uri="{BB962C8B-B14F-4D97-AF65-F5344CB8AC3E}">
        <p14:creationId xmlns:p14="http://schemas.microsoft.com/office/powerpoint/2010/main" xmlns="" val="2751614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additive="base">
                                        <p:cTn id="11"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 calcmode="lin" valueType="num">
                                      <p:cBhvr additive="base">
                                        <p:cTn id="1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 calcmode="lin" valueType="num">
                                      <p:cBhvr additive="base">
                                        <p:cTn id="19"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 calcmode="lin" valueType="num">
                                      <p:cBhvr additive="base">
                                        <p:cTn id="2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9" end="9"/>
                                            </p:txEl>
                                          </p:spTgt>
                                        </p:tgtEl>
                                        <p:attrNameLst>
                                          <p:attrName>style.visibility</p:attrName>
                                        </p:attrNameLst>
                                      </p:cBhvr>
                                      <p:to>
                                        <p:strVal val="visible"/>
                                      </p:to>
                                    </p:set>
                                    <p:anim calcmode="lin" valueType="num">
                                      <p:cBhvr additive="base">
                                        <p:cTn id="27"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35">
                                            <p:txEl>
                                              <p:pRg st="11" end="11"/>
                                            </p:txEl>
                                          </p:spTgt>
                                        </p:tgtEl>
                                        <p:attrNameLst>
                                          <p:attrName>style.visibility</p:attrName>
                                        </p:attrNameLst>
                                      </p:cBhvr>
                                      <p:to>
                                        <p:strVal val="visible"/>
                                      </p:to>
                                    </p:set>
                                    <p:anim calcmode="lin" valueType="num">
                                      <p:cBhvr additive="base">
                                        <p:cTn id="31" dur="500" fill="hold"/>
                                        <p:tgtEl>
                                          <p:spTgt spid="18435">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1066800" y="846138"/>
            <a:ext cx="7696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800" u="sng">
                <a:solidFill>
                  <a:srgbClr val="C00000"/>
                </a:solidFill>
                <a:latin typeface="Lucida Sans" pitchFamily="34" charset="0"/>
              </a:rPr>
              <a:t>Procurements</a:t>
            </a:r>
          </a:p>
        </p:txBody>
      </p:sp>
      <p:sp>
        <p:nvSpPr>
          <p:cNvPr id="18435" name="TextBox 3"/>
          <p:cNvSpPr txBox="1">
            <a:spLocks noChangeArrowheads="1"/>
          </p:cNvSpPr>
          <p:nvPr/>
        </p:nvSpPr>
        <p:spPr bwMode="auto">
          <a:xfrm>
            <a:off x="1143000" y="1295400"/>
            <a:ext cx="7772400" cy="4124325"/>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algn="ctr">
              <a:defRPr/>
            </a:pPr>
            <a:r>
              <a:rPr lang="en-US" sz="1600" dirty="0">
                <a:solidFill>
                  <a:srgbClr val="9702A2"/>
                </a:solidFill>
                <a:latin typeface="Lucida Sans" pitchFamily="34" charset="0"/>
              </a:rPr>
              <a:t>Financial  limits as per F.D. O.M. No.13863/F., Date 08.04.2013</a:t>
            </a:r>
          </a:p>
          <a:p>
            <a:pPr algn="ctr">
              <a:defRPr/>
            </a:pPr>
            <a:r>
              <a:rPr lang="en-US" sz="1400" b="1" i="1" dirty="0">
                <a:solidFill>
                  <a:srgbClr val="9702A2"/>
                </a:solidFill>
                <a:latin typeface="Lucida Sans" pitchFamily="34" charset="0"/>
              </a:rPr>
              <a:t>FIN-COD-RULE-0002-2013</a:t>
            </a:r>
            <a:endParaRPr lang="en-US" sz="1400" dirty="0">
              <a:solidFill>
                <a:srgbClr val="9702A2"/>
              </a:solidFill>
              <a:latin typeface="Lucida Sans" pitchFamily="34" charset="0"/>
            </a:endParaRPr>
          </a:p>
          <a:p>
            <a:pPr algn="ctr">
              <a:defRPr/>
            </a:pPr>
            <a:endParaRPr lang="en-US" sz="1600" dirty="0">
              <a:solidFill>
                <a:srgbClr val="9702A2"/>
              </a:solidFill>
              <a:latin typeface="Lucida Sans" pitchFamily="34" charset="0"/>
            </a:endParaRPr>
          </a:p>
          <a:p>
            <a:pPr>
              <a:defRPr/>
            </a:pPr>
            <a:r>
              <a:rPr lang="en-US" sz="1600" u="sng" dirty="0">
                <a:solidFill>
                  <a:srgbClr val="C00000"/>
                </a:solidFill>
                <a:latin typeface="Lucida Sans" pitchFamily="34" charset="0"/>
              </a:rPr>
              <a:t>Authorities competent to purchase goods within the financial limits prescribed below</a:t>
            </a:r>
          </a:p>
          <a:p>
            <a:pPr>
              <a:defRPr/>
            </a:pPr>
            <a:endParaRPr lang="en-US" sz="1600" u="sng" dirty="0">
              <a:solidFill>
                <a:srgbClr val="C00000"/>
              </a:solidFill>
              <a:latin typeface="Lucida Sans" pitchFamily="34" charset="0"/>
            </a:endParaRPr>
          </a:p>
          <a:p>
            <a:pPr>
              <a:defRPr/>
            </a:pPr>
            <a:r>
              <a:rPr lang="en-US" sz="1400" dirty="0">
                <a:solidFill>
                  <a:srgbClr val="9702A2"/>
                </a:solidFill>
                <a:latin typeface="Lucida Sans" pitchFamily="34" charset="0"/>
              </a:rPr>
              <a:t>                   </a:t>
            </a:r>
            <a:r>
              <a:rPr lang="en-US" sz="1400" u="sng" dirty="0">
                <a:solidFill>
                  <a:srgbClr val="9702A2"/>
                </a:solidFill>
                <a:latin typeface="Lucida Sans" pitchFamily="34" charset="0"/>
              </a:rPr>
              <a:t>Power to execute contract &amp; sanction </a:t>
            </a:r>
            <a:r>
              <a:rPr lang="en-US" sz="1400" dirty="0">
                <a:solidFill>
                  <a:srgbClr val="9702A2"/>
                </a:solidFill>
                <a:latin typeface="Lucida Sans" pitchFamily="34" charset="0"/>
              </a:rPr>
              <a:t>purchase</a:t>
            </a:r>
            <a:endParaRPr lang="en-US" sz="1400" u="sng" dirty="0">
              <a:solidFill>
                <a:srgbClr val="0070C0"/>
              </a:solidFill>
              <a:latin typeface="Lucida Sans" pitchFamily="34" charset="0"/>
            </a:endParaRPr>
          </a:p>
          <a:p>
            <a:pPr>
              <a:defRPr/>
            </a:pPr>
            <a:r>
              <a:rPr lang="en-US" sz="1200" u="sng" dirty="0">
                <a:solidFill>
                  <a:srgbClr val="0070C0"/>
                </a:solidFill>
                <a:latin typeface="Lucida Sans" pitchFamily="34" charset="0"/>
              </a:rPr>
              <a:t>  </a:t>
            </a:r>
          </a:p>
          <a:p>
            <a:pPr marL="342900" indent="-342900">
              <a:buFontTx/>
              <a:buAutoNum type="arabicPeriod"/>
              <a:defRPr/>
            </a:pPr>
            <a:r>
              <a:rPr lang="en-US" sz="1400" dirty="0">
                <a:solidFill>
                  <a:srgbClr val="1A1714"/>
                </a:solidFill>
                <a:latin typeface="Lucida Sans" pitchFamily="34" charset="0"/>
              </a:rPr>
              <a:t>A.D.              Full powers    </a:t>
            </a:r>
          </a:p>
          <a:p>
            <a:pPr marL="342900" indent="-342900">
              <a:defRPr/>
            </a:pPr>
            <a:r>
              <a:rPr lang="en-US" sz="1400" dirty="0">
                <a:solidFill>
                  <a:srgbClr val="1A1714"/>
                </a:solidFill>
                <a:latin typeface="Lucida Sans" pitchFamily="34" charset="0"/>
              </a:rPr>
              <a:t>                                                    </a:t>
            </a:r>
          </a:p>
          <a:p>
            <a:pPr>
              <a:defRPr/>
            </a:pPr>
            <a:r>
              <a:rPr lang="en-US" sz="1400" dirty="0">
                <a:solidFill>
                  <a:srgbClr val="1A1714"/>
                </a:solidFill>
                <a:latin typeface="Lucida Sans" pitchFamily="34" charset="0"/>
              </a:rPr>
              <a:t>2. HOD              7.5 </a:t>
            </a:r>
            <a:r>
              <a:rPr lang="en-US" sz="1400" dirty="0" err="1">
                <a:solidFill>
                  <a:srgbClr val="1A1714"/>
                </a:solidFill>
                <a:latin typeface="Lucida Sans" pitchFamily="34" charset="0"/>
              </a:rPr>
              <a:t>cr</a:t>
            </a:r>
            <a:r>
              <a:rPr lang="en-US" sz="1400" dirty="0">
                <a:solidFill>
                  <a:srgbClr val="1A1714"/>
                </a:solidFill>
                <a:latin typeface="Lucida Sans" pitchFamily="34" charset="0"/>
              </a:rPr>
              <a:t> in each case   </a:t>
            </a:r>
          </a:p>
          <a:p>
            <a:pPr>
              <a:defRPr/>
            </a:pPr>
            <a:endParaRPr lang="en-US" sz="1400" dirty="0">
              <a:solidFill>
                <a:srgbClr val="1A1714"/>
              </a:solidFill>
              <a:latin typeface="Lucida Sans" pitchFamily="34" charset="0"/>
            </a:endParaRPr>
          </a:p>
          <a:p>
            <a:pPr>
              <a:defRPr/>
            </a:pPr>
            <a:endParaRPr lang="en-US" sz="1400" dirty="0">
              <a:solidFill>
                <a:srgbClr val="1A1714"/>
              </a:solidFill>
              <a:latin typeface="Lucida Sans" pitchFamily="34" charset="0"/>
            </a:endParaRPr>
          </a:p>
          <a:p>
            <a:pPr>
              <a:defRPr/>
            </a:pPr>
            <a:endParaRPr lang="en-US" sz="1400" dirty="0">
              <a:solidFill>
                <a:srgbClr val="1A1714"/>
              </a:solidFill>
              <a:latin typeface="Lucida Sans" pitchFamily="34" charset="0"/>
            </a:endParaRPr>
          </a:p>
          <a:p>
            <a:pPr>
              <a:defRPr/>
            </a:pPr>
            <a:r>
              <a:rPr lang="en-US" sz="1400" b="1" dirty="0">
                <a:solidFill>
                  <a:srgbClr val="0070C0"/>
                </a:solidFill>
                <a:latin typeface="Lucida Sans" pitchFamily="34" charset="0"/>
              </a:rPr>
              <a:t>(  Rule 12 of DFPR is also applicable)                  </a:t>
            </a:r>
          </a:p>
          <a:p>
            <a:pPr>
              <a:defRPr/>
            </a:pPr>
            <a:endParaRPr lang="en-US" sz="1400" dirty="0">
              <a:solidFill>
                <a:srgbClr val="1A1714"/>
              </a:solidFill>
              <a:latin typeface="Lucida Sans" pitchFamily="34" charset="0"/>
            </a:endParaRPr>
          </a:p>
          <a:p>
            <a:pPr algn="just">
              <a:defRPr/>
            </a:pPr>
            <a:endParaRPr lang="en-US" sz="1400" dirty="0">
              <a:solidFill>
                <a:srgbClr val="1A1714"/>
              </a:solidFill>
              <a:latin typeface="Lucida Sans" pitchFamily="34" charset="0"/>
            </a:endParaRPr>
          </a:p>
        </p:txBody>
      </p:sp>
    </p:spTree>
    <p:extLst>
      <p:ext uri="{BB962C8B-B14F-4D97-AF65-F5344CB8AC3E}">
        <p14:creationId xmlns:p14="http://schemas.microsoft.com/office/powerpoint/2010/main" xmlns="" val="1598688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 calcmode="lin" valueType="num">
                                      <p:cBhvr additive="base">
                                        <p:cTn id="2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6" end="6"/>
                                            </p:txEl>
                                          </p:spTgt>
                                        </p:tgtEl>
                                        <p:attrNameLst>
                                          <p:attrName>style.visibility</p:attrName>
                                        </p:attrNameLst>
                                      </p:cBhvr>
                                      <p:to>
                                        <p:strVal val="visible"/>
                                      </p:to>
                                    </p:set>
                                    <p:anim calcmode="lin" valueType="num">
                                      <p:cBhvr additive="base">
                                        <p:cTn id="27"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 calcmode="lin" valueType="num">
                                      <p:cBhvr additive="base">
                                        <p:cTn id="31"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435">
                                            <p:txEl>
                                              <p:pRg st="8" end="8"/>
                                            </p:txEl>
                                          </p:spTgt>
                                        </p:tgtEl>
                                        <p:attrNameLst>
                                          <p:attrName>style.visibility</p:attrName>
                                        </p:attrNameLst>
                                      </p:cBhvr>
                                      <p:to>
                                        <p:strVal val="visible"/>
                                      </p:to>
                                    </p:set>
                                    <p:anim calcmode="lin" valueType="num">
                                      <p:cBhvr additive="base">
                                        <p:cTn id="35"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435">
                                            <p:txEl>
                                              <p:pRg st="9" end="9"/>
                                            </p:txEl>
                                          </p:spTgt>
                                        </p:tgtEl>
                                        <p:attrNameLst>
                                          <p:attrName>style.visibility</p:attrName>
                                        </p:attrNameLst>
                                      </p:cBhvr>
                                      <p:to>
                                        <p:strVal val="visible"/>
                                      </p:to>
                                    </p:set>
                                    <p:anim calcmode="lin" valueType="num">
                                      <p:cBhvr additive="base">
                                        <p:cTn id="39"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43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435">
                                            <p:txEl>
                                              <p:pRg st="10" end="10"/>
                                            </p:txEl>
                                          </p:spTgt>
                                        </p:tgtEl>
                                        <p:attrNameLst>
                                          <p:attrName>style.visibility</p:attrName>
                                        </p:attrNameLst>
                                      </p:cBhvr>
                                      <p:to>
                                        <p:strVal val="visible"/>
                                      </p:to>
                                    </p:set>
                                    <p:anim calcmode="lin" valueType="num">
                                      <p:cBhvr additive="base">
                                        <p:cTn id="43" dur="500" fill="hold"/>
                                        <p:tgtEl>
                                          <p:spTgt spid="1843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435">
                                            <p:txEl>
                                              <p:pRg st="14" end="14"/>
                                            </p:txEl>
                                          </p:spTgt>
                                        </p:tgtEl>
                                        <p:attrNameLst>
                                          <p:attrName>style.visibility</p:attrName>
                                        </p:attrNameLst>
                                      </p:cBhvr>
                                      <p:to>
                                        <p:strVal val="visible"/>
                                      </p:to>
                                    </p:set>
                                    <p:anim calcmode="lin" valueType="num">
                                      <p:cBhvr additive="base">
                                        <p:cTn id="47" dur="500" fill="hold"/>
                                        <p:tgtEl>
                                          <p:spTgt spid="18435">
                                            <p:txEl>
                                              <p:pRg st="14" end="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43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allAtOnce"/>
      <p:bldP spid="18435"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1066800" y="685800"/>
            <a:ext cx="7696200" cy="5878532"/>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algn="ctr">
              <a:defRPr/>
            </a:pPr>
            <a:r>
              <a:rPr lang="en-US" sz="1600" u="sng" dirty="0">
                <a:solidFill>
                  <a:srgbClr val="C00000"/>
                </a:solidFill>
                <a:latin typeface="Lucida Sans" pitchFamily="34" charset="0"/>
              </a:rPr>
              <a:t>Procurements Methods:-</a:t>
            </a:r>
          </a:p>
          <a:p>
            <a:pPr>
              <a:defRPr/>
            </a:pPr>
            <a:endParaRPr lang="en-US" sz="1600" b="1" dirty="0">
              <a:solidFill>
                <a:srgbClr val="9702A2"/>
              </a:solidFill>
              <a:latin typeface="Lucida Sans" pitchFamily="34" charset="0"/>
            </a:endParaRPr>
          </a:p>
          <a:p>
            <a:pPr marL="342900" indent="-342900">
              <a:buFontTx/>
              <a:buAutoNum type="arabicPeriod"/>
              <a:defRPr/>
            </a:pPr>
            <a:r>
              <a:rPr lang="en-US" sz="1600" u="sng" dirty="0">
                <a:solidFill>
                  <a:srgbClr val="9702A2"/>
                </a:solidFill>
                <a:latin typeface="Lucida Sans" pitchFamily="34" charset="0"/>
              </a:rPr>
              <a:t>Procurement through </a:t>
            </a:r>
            <a:r>
              <a:rPr lang="en-US" sz="1600" b="1" u="sng" dirty="0">
                <a:solidFill>
                  <a:srgbClr val="9702A2"/>
                </a:solidFill>
                <a:latin typeface="Lucida Sans" pitchFamily="34" charset="0"/>
              </a:rPr>
              <a:t>Rate contract system  </a:t>
            </a:r>
            <a:r>
              <a:rPr lang="en-US" sz="1600" u="sng" dirty="0">
                <a:solidFill>
                  <a:srgbClr val="9702A2"/>
                </a:solidFill>
                <a:latin typeface="Lucida Sans" pitchFamily="34" charset="0"/>
              </a:rPr>
              <a:t>for any value without tender/  quotation</a:t>
            </a:r>
          </a:p>
          <a:p>
            <a:pPr marL="342900" indent="-342900">
              <a:defRPr/>
            </a:pPr>
            <a:endParaRPr lang="en-US" sz="1600" u="sng" dirty="0">
              <a:solidFill>
                <a:srgbClr val="9702A2"/>
              </a:solidFill>
              <a:latin typeface="Lucida Sans" pitchFamily="34" charset="0"/>
            </a:endParaRPr>
          </a:p>
          <a:p>
            <a:pPr marL="342900" indent="-342900" algn="just">
              <a:lnSpc>
                <a:spcPct val="150000"/>
              </a:lnSpc>
              <a:defRPr/>
            </a:pPr>
            <a:r>
              <a:rPr lang="en-US" sz="1600" dirty="0">
                <a:solidFill>
                  <a:srgbClr val="9702A2"/>
                </a:solidFill>
                <a:latin typeface="Lucida Sans" pitchFamily="34" charset="0"/>
              </a:rPr>
              <a:t>    </a:t>
            </a:r>
            <a:r>
              <a:rPr lang="en-US" sz="1600" dirty="0">
                <a:solidFill>
                  <a:srgbClr val="1A1714"/>
                </a:solidFill>
                <a:latin typeface="Lucida Sans" pitchFamily="34" charset="0"/>
              </a:rPr>
              <a:t>(i) from </a:t>
            </a:r>
            <a:r>
              <a:rPr lang="en-US" sz="1600" dirty="0">
                <a:solidFill>
                  <a:srgbClr val="0070C0"/>
                </a:solidFill>
                <a:latin typeface="Lucida Sans" pitchFamily="34" charset="0"/>
              </a:rPr>
              <a:t>DGS&amp;D(Directorate General Supplies and Disposal)</a:t>
            </a:r>
            <a:r>
              <a:rPr lang="en-US" sz="1600" dirty="0">
                <a:solidFill>
                  <a:srgbClr val="1A1714"/>
                </a:solidFill>
                <a:latin typeface="Lucida Sans" pitchFamily="34" charset="0"/>
              </a:rPr>
              <a:t> which is a central  purchase </a:t>
            </a:r>
            <a:r>
              <a:rPr lang="en-US" sz="1600" dirty="0" err="1">
                <a:solidFill>
                  <a:srgbClr val="1A1714"/>
                </a:solidFill>
                <a:latin typeface="Lucida Sans" pitchFamily="34" charset="0"/>
              </a:rPr>
              <a:t>organisation</a:t>
            </a:r>
            <a:r>
              <a:rPr lang="en-US" sz="1600" dirty="0">
                <a:solidFill>
                  <a:srgbClr val="1A1714"/>
                </a:solidFill>
                <a:latin typeface="Lucida Sans" pitchFamily="34" charset="0"/>
              </a:rPr>
              <a:t> ( authorities can directly purchase as per the DGS&amp;D rate contracted goods from suppliers &amp; the prices should be as per the Rate contract &amp; terms &amp; conditions ( DGS&amp;D website   </a:t>
            </a:r>
            <a:r>
              <a:rPr lang="en-US" sz="1600" dirty="0">
                <a:solidFill>
                  <a:srgbClr val="0070C0"/>
                </a:solidFill>
                <a:latin typeface="Lucida Sans" pitchFamily="34" charset="0"/>
              </a:rPr>
              <a:t>http:/dgsnd.gov.in</a:t>
            </a:r>
            <a:r>
              <a:rPr lang="en-US" sz="1600" dirty="0">
                <a:solidFill>
                  <a:srgbClr val="1A1714"/>
                </a:solidFill>
                <a:latin typeface="Lucida Sans" pitchFamily="34" charset="0"/>
              </a:rPr>
              <a:t>)</a:t>
            </a:r>
          </a:p>
          <a:p>
            <a:pPr marL="342900" indent="-342900" algn="just">
              <a:lnSpc>
                <a:spcPct val="150000"/>
              </a:lnSpc>
              <a:defRPr/>
            </a:pPr>
            <a:endParaRPr lang="en-US" sz="1600" dirty="0">
              <a:solidFill>
                <a:srgbClr val="1A1714"/>
              </a:solidFill>
              <a:latin typeface="Lucida Sans" pitchFamily="34" charset="0"/>
            </a:endParaRPr>
          </a:p>
          <a:p>
            <a:pPr marL="342900" indent="-342900" algn="just">
              <a:lnSpc>
                <a:spcPct val="150000"/>
              </a:lnSpc>
              <a:defRPr/>
            </a:pPr>
            <a:r>
              <a:rPr lang="en-US" sz="1600" dirty="0">
                <a:solidFill>
                  <a:srgbClr val="1A1714"/>
                </a:solidFill>
                <a:latin typeface="Lucida Sans" pitchFamily="34" charset="0"/>
              </a:rPr>
              <a:t>   (ii)  from the sources with whom rate contracts have been made by the  </a:t>
            </a:r>
            <a:r>
              <a:rPr lang="en-US" sz="1600" dirty="0">
                <a:solidFill>
                  <a:srgbClr val="0070C0"/>
                </a:solidFill>
                <a:latin typeface="Lucida Sans" pitchFamily="34" charset="0"/>
              </a:rPr>
              <a:t>Directorate of </a:t>
            </a:r>
            <a:r>
              <a:rPr lang="en-US" sz="1600" dirty="0" smtClean="0">
                <a:solidFill>
                  <a:srgbClr val="0070C0"/>
                </a:solidFill>
                <a:latin typeface="Lucida Sans" pitchFamily="34" charset="0"/>
              </a:rPr>
              <a:t>EP&amp;M</a:t>
            </a:r>
            <a:r>
              <a:rPr lang="en-US" sz="1600" dirty="0" smtClean="0">
                <a:solidFill>
                  <a:srgbClr val="1A1714"/>
                </a:solidFill>
                <a:latin typeface="Lucida Sans" pitchFamily="34" charset="0"/>
              </a:rPr>
              <a:t>(Export Promotion &amp; Marketing). </a:t>
            </a:r>
            <a:r>
              <a:rPr lang="en-US" sz="1600" dirty="0">
                <a:solidFill>
                  <a:srgbClr val="1A1714"/>
                </a:solidFill>
                <a:latin typeface="Lucida Sans" pitchFamily="34" charset="0"/>
              </a:rPr>
              <a:t>Such purchases should be made by all </a:t>
            </a:r>
            <a:r>
              <a:rPr lang="en-US" sz="1600" dirty="0" err="1">
                <a:solidFill>
                  <a:srgbClr val="1A1714"/>
                </a:solidFill>
                <a:latin typeface="Lucida Sans" pitchFamily="34" charset="0"/>
              </a:rPr>
              <a:t>Govt</a:t>
            </a:r>
            <a:r>
              <a:rPr lang="en-US" sz="1600" dirty="0">
                <a:solidFill>
                  <a:srgbClr val="1A1714"/>
                </a:solidFill>
                <a:latin typeface="Lucida Sans" pitchFamily="34" charset="0"/>
              </a:rPr>
              <a:t> </a:t>
            </a:r>
            <a:r>
              <a:rPr lang="en-US" sz="1600" dirty="0" err="1">
                <a:solidFill>
                  <a:srgbClr val="1A1714"/>
                </a:solidFill>
                <a:latin typeface="Lucida Sans" pitchFamily="34" charset="0"/>
              </a:rPr>
              <a:t>Deptts</a:t>
            </a:r>
            <a:r>
              <a:rPr lang="en-US" sz="1600" dirty="0">
                <a:solidFill>
                  <a:srgbClr val="1A1714"/>
                </a:solidFill>
                <a:latin typeface="Lucida Sans" pitchFamily="34" charset="0"/>
              </a:rPr>
              <a:t>, quasi Govt. agency &amp; state owned Corporations by placing orders in accordance with the procedure outlined by the Industries Deptt.</a:t>
            </a:r>
          </a:p>
          <a:p>
            <a:pPr marL="342900" indent="-342900">
              <a:defRPr/>
            </a:pPr>
            <a:endParaRPr lang="en-US" sz="1600" dirty="0">
              <a:solidFill>
                <a:srgbClr val="1A1714"/>
              </a:solidFill>
              <a:latin typeface="Lucida Sans" pitchFamily="34" charset="0"/>
            </a:endParaRPr>
          </a:p>
        </p:txBody>
      </p:sp>
    </p:spTree>
    <p:extLst>
      <p:ext uri="{BB962C8B-B14F-4D97-AF65-F5344CB8AC3E}">
        <p14:creationId xmlns:p14="http://schemas.microsoft.com/office/powerpoint/2010/main" xmlns="" val="846674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anim calcmode="lin" valueType="num">
                                      <p:cBhvr additive="base">
                                        <p:cTn id="1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 calcmode="lin" valueType="num">
                                      <p:cBhvr additive="base">
                                        <p:cTn id="1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anim calcmode="lin" valueType="num">
                                      <p:cBhvr additive="base">
                                        <p:cTn id="19"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762000" y="685801"/>
            <a:ext cx="7924800" cy="5878532"/>
          </a:xfrm>
          <a:prstGeom prst="rect">
            <a:avLst/>
          </a:prstGeom>
          <a:noFill/>
          <a:ln w="9525">
            <a:noFill/>
            <a:miter lim="800000"/>
            <a:headEnd/>
            <a:tailEnd/>
          </a:ln>
        </p:spPr>
        <p:txBody>
          <a:bodyPr wrap="square">
            <a:spAutoFit/>
          </a:bodyPr>
          <a:lstStyle/>
          <a:p>
            <a:pPr>
              <a:defRPr/>
            </a:pPr>
            <a:endParaRPr lang="en-US" sz="1600" b="1" dirty="0">
              <a:solidFill>
                <a:srgbClr val="9702A2"/>
              </a:solidFill>
              <a:latin typeface="Lucida Sans" pitchFamily="34" charset="0"/>
            </a:endParaRPr>
          </a:p>
          <a:p>
            <a:pPr algn="ctr">
              <a:defRPr/>
            </a:pPr>
            <a:r>
              <a:rPr lang="en-US" sz="1600" u="sng" dirty="0">
                <a:solidFill>
                  <a:srgbClr val="C00000"/>
                </a:solidFill>
                <a:latin typeface="Lucida Sans" pitchFamily="34" charset="0"/>
              </a:rPr>
              <a:t>Procurements Methods</a:t>
            </a:r>
            <a:r>
              <a:rPr lang="en-US" sz="1600" u="sng" dirty="0" smtClean="0">
                <a:solidFill>
                  <a:srgbClr val="C00000"/>
                </a:solidFill>
                <a:latin typeface="Lucida Sans" pitchFamily="34" charset="0"/>
              </a:rPr>
              <a:t>:-</a:t>
            </a:r>
            <a:endParaRPr lang="en-US" sz="1600" dirty="0">
              <a:solidFill>
                <a:srgbClr val="1A1714"/>
              </a:solidFill>
              <a:latin typeface="Lucida Sans" pitchFamily="34" charset="0"/>
            </a:endParaRPr>
          </a:p>
          <a:p>
            <a:pPr marL="342900" indent="-342900">
              <a:buFontTx/>
              <a:buAutoNum type="arabicPeriod" startAt="2"/>
              <a:defRPr/>
            </a:pPr>
            <a:r>
              <a:rPr lang="en-US" sz="1600" u="sng" dirty="0">
                <a:solidFill>
                  <a:srgbClr val="9702A2"/>
                </a:solidFill>
                <a:latin typeface="Lucida Sans" pitchFamily="34" charset="0"/>
              </a:rPr>
              <a:t>Registration of suppliers with </a:t>
            </a:r>
            <a:r>
              <a:rPr lang="en-US" sz="1600" u="sng" dirty="0" err="1">
                <a:solidFill>
                  <a:srgbClr val="9702A2"/>
                </a:solidFill>
                <a:latin typeface="Lucida Sans" pitchFamily="34" charset="0"/>
              </a:rPr>
              <a:t>Deptts</a:t>
            </a:r>
            <a:r>
              <a:rPr lang="en-US" sz="1600" u="sng" dirty="0">
                <a:solidFill>
                  <a:srgbClr val="9702A2"/>
                </a:solidFill>
                <a:latin typeface="Lucida Sans" pitchFamily="34" charset="0"/>
              </a:rPr>
              <a:t> requiring bulk supply of goods</a:t>
            </a:r>
          </a:p>
          <a:p>
            <a:pPr marL="342900" indent="-342900">
              <a:defRPr/>
            </a:pPr>
            <a:endParaRPr lang="en-US" sz="1600" u="sng" dirty="0">
              <a:solidFill>
                <a:srgbClr val="9702A2"/>
              </a:solidFill>
              <a:latin typeface="Lucida Sans" pitchFamily="34" charset="0"/>
            </a:endParaRPr>
          </a:p>
          <a:p>
            <a:pPr marL="800100" lvl="1" indent="-342900" algn="just">
              <a:lnSpc>
                <a:spcPct val="150000"/>
              </a:lnSpc>
              <a:buFont typeface="Wingdings" pitchFamily="2" charset="2"/>
              <a:buChar char="Ø"/>
              <a:defRPr/>
            </a:pPr>
            <a:r>
              <a:rPr lang="en-US" sz="1600" dirty="0">
                <a:solidFill>
                  <a:srgbClr val="1A1714"/>
                </a:solidFill>
                <a:latin typeface="Lucida Sans" pitchFamily="34" charset="0"/>
              </a:rPr>
              <a:t>Administrative </a:t>
            </a:r>
            <a:r>
              <a:rPr lang="en-US" sz="1600" dirty="0" err="1">
                <a:solidFill>
                  <a:srgbClr val="1A1714"/>
                </a:solidFill>
                <a:latin typeface="Lucida Sans" pitchFamily="34" charset="0"/>
              </a:rPr>
              <a:t>Deptt</a:t>
            </a:r>
            <a:r>
              <a:rPr lang="en-US" sz="1600" dirty="0">
                <a:solidFill>
                  <a:srgbClr val="1A1714"/>
                </a:solidFill>
                <a:latin typeface="Lucida Sans" pitchFamily="34" charset="0"/>
              </a:rPr>
              <a:t>. requiring bulk supply may prepare &amp; maintain item wise approved list of eligible capable suppliers as “ registered suppliers” by verifying their </a:t>
            </a:r>
            <a:r>
              <a:rPr lang="en-US" sz="1600" dirty="0" smtClean="0">
                <a:solidFill>
                  <a:srgbClr val="1A1714"/>
                </a:solidFill>
                <a:latin typeface="Lucida Sans" pitchFamily="34" charset="0"/>
              </a:rPr>
              <a:t>credentials(</a:t>
            </a:r>
            <a:r>
              <a:rPr lang="en-IN" sz="1600" dirty="0"/>
              <a:t>the </a:t>
            </a:r>
            <a:r>
              <a:rPr lang="en-IN" sz="1600" u="sng" dirty="0">
                <a:solidFill>
                  <a:schemeClr val="bg2">
                    <a:lumMod val="25000"/>
                  </a:schemeClr>
                </a:solidFill>
                <a:hlinkClick r:id="rId2" tooltip="abilities"/>
              </a:rPr>
              <a:t>abilities</a:t>
            </a:r>
            <a:r>
              <a:rPr lang="en-IN" sz="1600" dirty="0">
                <a:solidFill>
                  <a:schemeClr val="bg2">
                    <a:lumMod val="25000"/>
                  </a:schemeClr>
                </a:solidFill>
              </a:rPr>
              <a:t> and </a:t>
            </a:r>
            <a:r>
              <a:rPr lang="en-IN" sz="1600" dirty="0">
                <a:solidFill>
                  <a:schemeClr val="bg2">
                    <a:lumMod val="25000"/>
                  </a:schemeClr>
                </a:solidFill>
                <a:hlinkClick r:id="rId3" tooltip="experience"/>
              </a:rPr>
              <a:t>experience</a:t>
            </a:r>
            <a:r>
              <a:rPr lang="en-IN" sz="1600" dirty="0">
                <a:solidFill>
                  <a:schemeClr val="bg2">
                    <a:lumMod val="25000"/>
                  </a:schemeClr>
                </a:solidFill>
              </a:rPr>
              <a:t> that make someone </a:t>
            </a:r>
            <a:r>
              <a:rPr lang="en-IN" sz="1600" dirty="0">
                <a:solidFill>
                  <a:schemeClr val="bg2">
                    <a:lumMod val="25000"/>
                  </a:schemeClr>
                </a:solidFill>
                <a:hlinkClick r:id="rId4" tooltip="suitable"/>
              </a:rPr>
              <a:t>suitable</a:t>
            </a:r>
            <a:r>
              <a:rPr lang="en-IN" sz="1600" dirty="0">
                <a:solidFill>
                  <a:schemeClr val="bg2">
                    <a:lumMod val="25000"/>
                  </a:schemeClr>
                </a:solidFill>
              </a:rPr>
              <a:t> for a </a:t>
            </a:r>
            <a:r>
              <a:rPr lang="en-IN" sz="1600" dirty="0">
                <a:solidFill>
                  <a:schemeClr val="bg2">
                    <a:lumMod val="25000"/>
                  </a:schemeClr>
                </a:solidFill>
                <a:hlinkClick r:id="rId5" tooltip="particular"/>
              </a:rPr>
              <a:t>particular</a:t>
            </a:r>
            <a:r>
              <a:rPr lang="en-IN" sz="1600" dirty="0">
                <a:solidFill>
                  <a:schemeClr val="bg2">
                    <a:lumMod val="25000"/>
                  </a:schemeClr>
                </a:solidFill>
              </a:rPr>
              <a:t> </a:t>
            </a:r>
            <a:r>
              <a:rPr lang="en-IN" sz="1600" dirty="0">
                <a:solidFill>
                  <a:schemeClr val="bg2">
                    <a:lumMod val="25000"/>
                  </a:schemeClr>
                </a:solidFill>
                <a:hlinkClick r:id="rId6" tooltip="job"/>
              </a:rPr>
              <a:t>job</a:t>
            </a:r>
            <a:r>
              <a:rPr lang="en-IN" sz="1600" dirty="0">
                <a:solidFill>
                  <a:schemeClr val="bg2">
                    <a:lumMod val="25000"/>
                  </a:schemeClr>
                </a:solidFill>
              </a:rPr>
              <a:t> or </a:t>
            </a:r>
            <a:r>
              <a:rPr lang="en-IN" sz="1600" dirty="0">
                <a:solidFill>
                  <a:schemeClr val="bg2">
                    <a:lumMod val="25000"/>
                  </a:schemeClr>
                </a:solidFill>
                <a:hlinkClick r:id="rId7" tooltip="activity"/>
              </a:rPr>
              <a:t>activity</a:t>
            </a:r>
            <a:r>
              <a:rPr lang="en-IN" sz="1600" dirty="0">
                <a:solidFill>
                  <a:schemeClr val="bg2">
                    <a:lumMod val="25000"/>
                  </a:schemeClr>
                </a:solidFill>
              </a:rPr>
              <a:t>, or </a:t>
            </a:r>
            <a:r>
              <a:rPr lang="en-IN" sz="1600" dirty="0">
                <a:solidFill>
                  <a:schemeClr val="bg2">
                    <a:lumMod val="25000"/>
                  </a:schemeClr>
                </a:solidFill>
                <a:hlinkClick r:id="rId8" tooltip="proof"/>
              </a:rPr>
              <a:t>proof</a:t>
            </a:r>
            <a:r>
              <a:rPr lang="en-IN" sz="1600" dirty="0">
                <a:solidFill>
                  <a:schemeClr val="bg2">
                    <a:lumMod val="25000"/>
                  </a:schemeClr>
                </a:solidFill>
              </a:rPr>
              <a:t> of someone's </a:t>
            </a:r>
            <a:r>
              <a:rPr lang="en-IN" sz="1600" dirty="0">
                <a:solidFill>
                  <a:schemeClr val="bg2">
                    <a:lumMod val="25000"/>
                  </a:schemeClr>
                </a:solidFill>
                <a:hlinkClick r:id="rId2" tooltip="abilities"/>
              </a:rPr>
              <a:t>abilities</a:t>
            </a:r>
            <a:r>
              <a:rPr lang="en-IN" sz="1600" dirty="0">
                <a:solidFill>
                  <a:schemeClr val="bg2">
                    <a:lumMod val="25000"/>
                  </a:schemeClr>
                </a:solidFill>
              </a:rPr>
              <a:t> and </a:t>
            </a:r>
            <a:r>
              <a:rPr lang="en-IN" sz="1600" dirty="0" smtClean="0">
                <a:solidFill>
                  <a:schemeClr val="bg2">
                    <a:lumMod val="25000"/>
                  </a:schemeClr>
                </a:solidFill>
                <a:hlinkClick r:id="rId3" tooltip="experience"/>
              </a:rPr>
              <a:t>experience</a:t>
            </a:r>
            <a:r>
              <a:rPr lang="en-IN" sz="1600" dirty="0" smtClean="0"/>
              <a:t>)</a:t>
            </a:r>
            <a:r>
              <a:rPr lang="en-US" sz="1600" dirty="0" smtClean="0">
                <a:solidFill>
                  <a:srgbClr val="1A1714"/>
                </a:solidFill>
                <a:latin typeface="Lucida Sans" pitchFamily="34" charset="0"/>
              </a:rPr>
              <a:t>, </a:t>
            </a:r>
            <a:r>
              <a:rPr lang="en-US" sz="1600" dirty="0">
                <a:solidFill>
                  <a:srgbClr val="1A1714"/>
                </a:solidFill>
                <a:latin typeface="Lucida Sans" pitchFamily="34" charset="0"/>
              </a:rPr>
              <a:t>manufacturing capability, past performance, quality control system, financial background etc</a:t>
            </a:r>
            <a:r>
              <a:rPr lang="en-US" sz="1600" dirty="0" smtClean="0">
                <a:solidFill>
                  <a:srgbClr val="1A1714"/>
                </a:solidFill>
                <a:latin typeface="Lucida Sans" pitchFamily="34" charset="0"/>
              </a:rPr>
              <a:t>.</a:t>
            </a:r>
            <a:endParaRPr lang="en-US" sz="1600" dirty="0">
              <a:solidFill>
                <a:srgbClr val="1A1714"/>
              </a:solidFill>
              <a:latin typeface="Lucida Sans" pitchFamily="34" charset="0"/>
            </a:endParaRPr>
          </a:p>
          <a:p>
            <a:pPr marL="800100" lvl="1" indent="-342900" algn="just">
              <a:lnSpc>
                <a:spcPct val="150000"/>
              </a:lnSpc>
              <a:buFont typeface="Wingdings" pitchFamily="2" charset="2"/>
              <a:buChar char="Ø"/>
              <a:defRPr/>
            </a:pPr>
            <a:r>
              <a:rPr lang="en-US" sz="1600" dirty="0">
                <a:solidFill>
                  <a:srgbClr val="1A1714"/>
                </a:solidFill>
                <a:latin typeface="Lucida Sans" pitchFamily="34" charset="0"/>
              </a:rPr>
              <a:t>They will be registered for a fixed period( 1 to 3 years) &amp; may apply afresh for renewal of registration</a:t>
            </a:r>
          </a:p>
          <a:p>
            <a:pPr marL="800100" lvl="1" indent="-342900" algn="just">
              <a:lnSpc>
                <a:spcPct val="150000"/>
              </a:lnSpc>
              <a:buFont typeface="Wingdings" pitchFamily="2" charset="2"/>
              <a:buChar char="Ø"/>
              <a:defRPr/>
            </a:pPr>
            <a:r>
              <a:rPr lang="en-US" sz="1600" dirty="0">
                <a:solidFill>
                  <a:srgbClr val="1A1714"/>
                </a:solidFill>
                <a:latin typeface="Lucida Sans" pitchFamily="34" charset="0"/>
              </a:rPr>
              <a:t>The performance &amp; conduct will be watched by concerned </a:t>
            </a:r>
            <a:r>
              <a:rPr lang="en-US" sz="1600" dirty="0" err="1">
                <a:solidFill>
                  <a:srgbClr val="1A1714"/>
                </a:solidFill>
                <a:latin typeface="Lucida Sans" pitchFamily="34" charset="0"/>
              </a:rPr>
              <a:t>Deptt</a:t>
            </a:r>
            <a:r>
              <a:rPr lang="en-US" sz="1600" dirty="0">
                <a:solidFill>
                  <a:srgbClr val="1A1714"/>
                </a:solidFill>
                <a:latin typeface="Lucida Sans" pitchFamily="34" charset="0"/>
              </a:rPr>
              <a:t> &amp; they may be removed from </a:t>
            </a:r>
            <a:r>
              <a:rPr lang="en-US" sz="1600" dirty="0" smtClean="0">
                <a:solidFill>
                  <a:srgbClr val="1A1714"/>
                </a:solidFill>
                <a:latin typeface="Lucida Sans" pitchFamily="34" charset="0"/>
              </a:rPr>
              <a:t>list.</a:t>
            </a:r>
            <a:endParaRPr lang="en-US" sz="1600" dirty="0">
              <a:solidFill>
                <a:srgbClr val="1A1714"/>
              </a:solidFill>
              <a:latin typeface="Lucida Sans" pitchFamily="34" charset="0"/>
            </a:endParaRPr>
          </a:p>
          <a:p>
            <a:pPr marL="800100" lvl="1" indent="-342900" algn="just">
              <a:lnSpc>
                <a:spcPct val="150000"/>
              </a:lnSpc>
              <a:buFont typeface="Wingdings" pitchFamily="2" charset="2"/>
              <a:buChar char="Ø"/>
              <a:defRPr/>
            </a:pPr>
            <a:r>
              <a:rPr lang="en-US" sz="1600" dirty="0">
                <a:solidFill>
                  <a:srgbClr val="1A1714"/>
                </a:solidFill>
                <a:latin typeface="Lucida Sans" pitchFamily="34" charset="0"/>
              </a:rPr>
              <a:t>Other </a:t>
            </a:r>
            <a:r>
              <a:rPr lang="en-US" sz="1600" dirty="0" smtClean="0">
                <a:solidFill>
                  <a:srgbClr val="1A1714"/>
                </a:solidFill>
                <a:latin typeface="Lucida Sans" pitchFamily="34" charset="0"/>
              </a:rPr>
              <a:t>AD/ </a:t>
            </a:r>
            <a:r>
              <a:rPr lang="en-US" sz="1600" dirty="0">
                <a:solidFill>
                  <a:srgbClr val="1A1714"/>
                </a:solidFill>
                <a:latin typeface="Lucida Sans" pitchFamily="34" charset="0"/>
              </a:rPr>
              <a:t>Agencies may utilize the lists for procurement through Limited Tender Enquiry &amp; they are </a:t>
            </a:r>
            <a:r>
              <a:rPr lang="en-US" sz="1600" dirty="0">
                <a:solidFill>
                  <a:srgbClr val="0070C0"/>
                </a:solidFill>
                <a:latin typeface="Lucida Sans" pitchFamily="34" charset="0"/>
              </a:rPr>
              <a:t>exempted from furnishing bid security </a:t>
            </a:r>
          </a:p>
        </p:txBody>
      </p:sp>
    </p:spTree>
    <p:extLst>
      <p:ext uri="{BB962C8B-B14F-4D97-AF65-F5344CB8AC3E}">
        <p14:creationId xmlns:p14="http://schemas.microsoft.com/office/powerpoint/2010/main" xmlns="" val="2237752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additive="base">
                                        <p:cTn id="11"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anim calcmode="lin" valueType="num">
                                      <p:cBhvr additive="base">
                                        <p:cTn id="15"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 calcmode="lin" valueType="num">
                                      <p:cBhvr additive="base">
                                        <p:cTn id="19"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anim calcmode="lin" valueType="num">
                                      <p:cBhvr additive="base">
                                        <p:cTn id="2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anim calcmode="lin" valueType="num">
                                      <p:cBhvr additive="base">
                                        <p:cTn id="27"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990600" y="685800"/>
            <a:ext cx="7543800" cy="5816977"/>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algn="ctr">
              <a:defRPr/>
            </a:pPr>
            <a:r>
              <a:rPr lang="en-US" sz="2800" b="1" u="sng" dirty="0">
                <a:solidFill>
                  <a:srgbClr val="FF0000"/>
                </a:solidFill>
                <a:latin typeface="Lucida Sans" pitchFamily="34" charset="0"/>
              </a:rPr>
              <a:t>Procurements Methods</a:t>
            </a:r>
          </a:p>
          <a:p>
            <a:pPr>
              <a:defRPr/>
            </a:pPr>
            <a:endParaRPr lang="en-US" sz="1600" b="1" dirty="0">
              <a:solidFill>
                <a:srgbClr val="9702A2"/>
              </a:solidFill>
              <a:latin typeface="Lucida Sans" pitchFamily="34" charset="0"/>
            </a:endParaRPr>
          </a:p>
          <a:p>
            <a:pPr marL="342900" indent="-342900">
              <a:defRPr/>
            </a:pPr>
            <a:endParaRPr lang="en-US" sz="1600" dirty="0">
              <a:solidFill>
                <a:srgbClr val="1A1714"/>
              </a:solidFill>
              <a:latin typeface="Lucida Sans" pitchFamily="34" charset="0"/>
            </a:endParaRPr>
          </a:p>
          <a:p>
            <a:pPr marL="342900" indent="-342900">
              <a:lnSpc>
                <a:spcPct val="150000"/>
              </a:lnSpc>
              <a:defRPr/>
            </a:pPr>
            <a:r>
              <a:rPr lang="en-US" sz="1600" dirty="0">
                <a:solidFill>
                  <a:srgbClr val="1A1714"/>
                </a:solidFill>
                <a:latin typeface="Lucida Sans" pitchFamily="34" charset="0"/>
              </a:rPr>
              <a:t>  </a:t>
            </a:r>
            <a:r>
              <a:rPr lang="en-US" sz="1600" dirty="0">
                <a:solidFill>
                  <a:srgbClr val="9702A2"/>
                </a:solidFill>
                <a:latin typeface="Lucida Sans" pitchFamily="34" charset="0"/>
              </a:rPr>
              <a:t>3.  </a:t>
            </a:r>
            <a:r>
              <a:rPr lang="en-US" sz="1600" u="sng" dirty="0">
                <a:solidFill>
                  <a:srgbClr val="9702A2"/>
                </a:solidFill>
                <a:latin typeface="Lucida Sans" pitchFamily="34" charset="0"/>
              </a:rPr>
              <a:t>Local purchase of goods without quotations</a:t>
            </a:r>
          </a:p>
          <a:p>
            <a:pPr marL="342900" indent="-342900">
              <a:lnSpc>
                <a:spcPct val="150000"/>
              </a:lnSpc>
              <a:defRPr/>
            </a:pPr>
            <a:r>
              <a:rPr lang="en-US" sz="1600" dirty="0">
                <a:solidFill>
                  <a:srgbClr val="1A1714"/>
                </a:solidFill>
                <a:latin typeface="Lucida Sans" pitchFamily="34" charset="0"/>
              </a:rPr>
              <a:t>      </a:t>
            </a:r>
            <a:r>
              <a:rPr lang="en-US" sz="1600" dirty="0">
                <a:solidFill>
                  <a:srgbClr val="C00000"/>
                </a:solidFill>
                <a:latin typeface="Lucida Sans" pitchFamily="34" charset="0"/>
              </a:rPr>
              <a:t>up to value of 15,000</a:t>
            </a:r>
            <a:r>
              <a:rPr lang="en-US" sz="1600" dirty="0">
                <a:solidFill>
                  <a:srgbClr val="1A1714"/>
                </a:solidFill>
                <a:latin typeface="Lucida Sans" pitchFamily="34" charset="0"/>
              </a:rPr>
              <a:t>/- on each occasion by the competent authority by giving a certificate in prescribed </a:t>
            </a:r>
            <a:r>
              <a:rPr lang="en-US" sz="1600" dirty="0" smtClean="0">
                <a:solidFill>
                  <a:srgbClr val="1A1714"/>
                </a:solidFill>
                <a:latin typeface="Lucida Sans" pitchFamily="34" charset="0"/>
              </a:rPr>
              <a:t>format.</a:t>
            </a:r>
            <a:endParaRPr lang="en-US" sz="1600" dirty="0">
              <a:solidFill>
                <a:srgbClr val="1A1714"/>
              </a:solidFill>
              <a:latin typeface="Lucida Sans" pitchFamily="34" charset="0"/>
            </a:endParaRPr>
          </a:p>
          <a:p>
            <a:pPr marL="342900" indent="-342900">
              <a:lnSpc>
                <a:spcPct val="150000"/>
              </a:lnSpc>
              <a:defRPr/>
            </a:pPr>
            <a:endParaRPr lang="en-US" sz="1600" dirty="0">
              <a:solidFill>
                <a:srgbClr val="1A1714"/>
              </a:solidFill>
              <a:latin typeface="Lucida Sans" pitchFamily="34" charset="0"/>
            </a:endParaRPr>
          </a:p>
          <a:p>
            <a:pPr marL="342900" indent="-342900">
              <a:lnSpc>
                <a:spcPct val="150000"/>
              </a:lnSpc>
              <a:defRPr/>
            </a:pPr>
            <a:r>
              <a:rPr lang="en-US" sz="1600" dirty="0">
                <a:solidFill>
                  <a:srgbClr val="1A1714"/>
                </a:solidFill>
                <a:latin typeface="Lucida Sans" pitchFamily="34" charset="0"/>
              </a:rPr>
              <a:t> </a:t>
            </a:r>
            <a:r>
              <a:rPr lang="en-US" sz="1600" dirty="0">
                <a:solidFill>
                  <a:srgbClr val="9702A2"/>
                </a:solidFill>
                <a:latin typeface="Lucida Sans" pitchFamily="34" charset="0"/>
              </a:rPr>
              <a:t>4.  P</a:t>
            </a:r>
            <a:r>
              <a:rPr lang="en-US" sz="1600" u="sng" dirty="0">
                <a:solidFill>
                  <a:srgbClr val="9702A2"/>
                </a:solidFill>
                <a:latin typeface="Lucida Sans" pitchFamily="34" charset="0"/>
              </a:rPr>
              <a:t>urchase  through Local Purchase Committee without quotations</a:t>
            </a:r>
          </a:p>
          <a:p>
            <a:pPr marL="342900" indent="-342900" algn="just">
              <a:lnSpc>
                <a:spcPct val="150000"/>
              </a:lnSpc>
              <a:defRPr/>
            </a:pPr>
            <a:r>
              <a:rPr lang="en-US" sz="1600" dirty="0">
                <a:solidFill>
                  <a:srgbClr val="1A1714"/>
                </a:solidFill>
                <a:latin typeface="Lucida Sans" pitchFamily="34" charset="0"/>
              </a:rPr>
              <a:t>     Procurement  of goods costing </a:t>
            </a:r>
            <a:r>
              <a:rPr lang="en-US" sz="1600" dirty="0">
                <a:solidFill>
                  <a:srgbClr val="C00000"/>
                </a:solidFill>
                <a:latin typeface="Lucida Sans" pitchFamily="34" charset="0"/>
              </a:rPr>
              <a:t>more than 15,000/- &amp; up to 1 </a:t>
            </a:r>
            <a:r>
              <a:rPr lang="en-US" sz="1600" dirty="0" err="1">
                <a:solidFill>
                  <a:srgbClr val="C00000"/>
                </a:solidFill>
                <a:latin typeface="Lucida Sans" pitchFamily="34" charset="0"/>
              </a:rPr>
              <a:t>lakh</a:t>
            </a:r>
            <a:r>
              <a:rPr lang="en-US" sz="1600" dirty="0">
                <a:solidFill>
                  <a:srgbClr val="C00000"/>
                </a:solidFill>
                <a:latin typeface="Lucida Sans" pitchFamily="34" charset="0"/>
              </a:rPr>
              <a:t> by </a:t>
            </a:r>
            <a:r>
              <a:rPr lang="en-US" sz="1600" dirty="0">
                <a:solidFill>
                  <a:srgbClr val="1A1714"/>
                </a:solidFill>
                <a:latin typeface="Lucida Sans" pitchFamily="34" charset="0"/>
              </a:rPr>
              <a:t>local purchase Committee consisting of 3 members on the basis of prevailing market price by jointly recording a certificate in prescribed format. The Committee will survey the market to ascertain reasonableness of rate, quality, specifications &amp; identify appropriate supplier</a:t>
            </a:r>
          </a:p>
          <a:p>
            <a:pPr marL="342900" indent="-342900">
              <a:defRPr/>
            </a:pPr>
            <a:endParaRPr lang="en-US" sz="1600" dirty="0">
              <a:solidFill>
                <a:srgbClr val="1A1714"/>
              </a:solidFill>
              <a:latin typeface="Lucida Sans" pitchFamily="34" charset="0"/>
            </a:endParaRPr>
          </a:p>
          <a:p>
            <a:pPr marL="342900" indent="-342900">
              <a:defRPr/>
            </a:pPr>
            <a:r>
              <a:rPr lang="en-US" sz="1600" dirty="0">
                <a:solidFill>
                  <a:srgbClr val="1A1714"/>
                </a:solidFill>
                <a:latin typeface="Lucida Sans" pitchFamily="34" charset="0"/>
              </a:rPr>
              <a:t> </a:t>
            </a:r>
          </a:p>
        </p:txBody>
      </p:sp>
    </p:spTree>
    <p:extLst>
      <p:ext uri="{BB962C8B-B14F-4D97-AF65-F5344CB8AC3E}">
        <p14:creationId xmlns:p14="http://schemas.microsoft.com/office/powerpoint/2010/main" xmlns="" val="1347410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anim calcmode="lin" valueType="num">
                                      <p:cBhvr additive="base">
                                        <p:cTn id="1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 calcmode="lin" valueType="num">
                                      <p:cBhvr additive="base">
                                        <p:cTn id="1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anim calcmode="lin" valueType="num">
                                      <p:cBhvr additive="base">
                                        <p:cTn id="19"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8" end="8"/>
                                            </p:txEl>
                                          </p:spTgt>
                                        </p:tgtEl>
                                        <p:attrNameLst>
                                          <p:attrName>style.visibility</p:attrName>
                                        </p:attrNameLst>
                                      </p:cBhvr>
                                      <p:to>
                                        <p:strVal val="visible"/>
                                      </p:to>
                                    </p:set>
                                    <p:anim calcmode="lin" valueType="num">
                                      <p:cBhvr additive="base">
                                        <p:cTn id="23"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10" end="10"/>
                                            </p:txEl>
                                          </p:spTgt>
                                        </p:tgtEl>
                                        <p:attrNameLst>
                                          <p:attrName>style.visibility</p:attrName>
                                        </p:attrNameLst>
                                      </p:cBhvr>
                                      <p:to>
                                        <p:strVal val="visible"/>
                                      </p:to>
                                    </p:set>
                                    <p:anim calcmode="lin" valueType="num">
                                      <p:cBhvr additive="base">
                                        <p:cTn id="27" dur="500" fill="hold"/>
                                        <p:tgtEl>
                                          <p:spTgt spid="1843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990600" y="304800"/>
            <a:ext cx="7391400" cy="6124754"/>
          </a:xfrm>
          <a:prstGeom prst="rect">
            <a:avLst/>
          </a:prstGeom>
          <a:noFill/>
          <a:ln w="9525">
            <a:noFill/>
            <a:miter lim="800000"/>
            <a:headEnd/>
            <a:tailEnd/>
          </a:ln>
        </p:spPr>
        <p:txBody>
          <a:bodyPr wrap="square">
            <a:spAutoFit/>
          </a:bodyPr>
          <a:lstStyle/>
          <a:p>
            <a:pPr>
              <a:defRPr/>
            </a:pPr>
            <a:endParaRPr lang="en-US" sz="1600" b="1" dirty="0">
              <a:solidFill>
                <a:srgbClr val="9702A2"/>
              </a:solidFill>
              <a:latin typeface="Lucida Sans" pitchFamily="34" charset="0"/>
            </a:endParaRPr>
          </a:p>
          <a:p>
            <a:pPr algn="ctr">
              <a:defRPr/>
            </a:pPr>
            <a:r>
              <a:rPr lang="en-US" sz="1600" u="sng" dirty="0">
                <a:solidFill>
                  <a:srgbClr val="C00000"/>
                </a:solidFill>
                <a:latin typeface="Lucida Sans" pitchFamily="34" charset="0"/>
              </a:rPr>
              <a:t>Procurements Methods</a:t>
            </a:r>
          </a:p>
          <a:p>
            <a:pPr>
              <a:defRPr/>
            </a:pPr>
            <a:endParaRPr lang="en-US" sz="1600" b="1" dirty="0">
              <a:solidFill>
                <a:srgbClr val="9702A2"/>
              </a:solidFill>
              <a:latin typeface="Lucida Sans" pitchFamily="34" charset="0"/>
            </a:endParaRPr>
          </a:p>
          <a:p>
            <a:pPr marL="342900" indent="-342900">
              <a:defRPr/>
            </a:pPr>
            <a:endParaRPr lang="en-US" sz="1600" dirty="0">
              <a:solidFill>
                <a:srgbClr val="1A1714"/>
              </a:solidFill>
              <a:latin typeface="Lucida Sans" pitchFamily="34" charset="0"/>
            </a:endParaRPr>
          </a:p>
          <a:p>
            <a:pPr marL="342900" indent="-342900">
              <a:defRPr/>
            </a:pPr>
            <a:r>
              <a:rPr lang="en-US" sz="1600" dirty="0">
                <a:solidFill>
                  <a:srgbClr val="1A1714"/>
                </a:solidFill>
                <a:latin typeface="Lucida Sans" pitchFamily="34" charset="0"/>
              </a:rPr>
              <a:t>  </a:t>
            </a:r>
          </a:p>
          <a:p>
            <a:pPr marL="342900" indent="-342900">
              <a:defRPr/>
            </a:pPr>
            <a:r>
              <a:rPr lang="en-US" sz="1600" dirty="0">
                <a:solidFill>
                  <a:srgbClr val="1A1714"/>
                </a:solidFill>
                <a:latin typeface="Lucida Sans" pitchFamily="34" charset="0"/>
              </a:rPr>
              <a:t> </a:t>
            </a:r>
            <a:r>
              <a:rPr lang="en-US" sz="1600" dirty="0">
                <a:solidFill>
                  <a:srgbClr val="9702A2"/>
                </a:solidFill>
                <a:latin typeface="Lucida Sans" pitchFamily="34" charset="0"/>
              </a:rPr>
              <a:t>5.  P</a:t>
            </a:r>
            <a:r>
              <a:rPr lang="en-US" sz="1600" u="sng" dirty="0">
                <a:solidFill>
                  <a:srgbClr val="9702A2"/>
                </a:solidFill>
                <a:latin typeface="Lucida Sans" pitchFamily="34" charset="0"/>
              </a:rPr>
              <a:t>urchase from Exclusive Lists</a:t>
            </a:r>
          </a:p>
          <a:p>
            <a:pPr marL="342900" indent="-342900">
              <a:defRPr/>
            </a:pPr>
            <a:endParaRPr lang="en-US" sz="1600" dirty="0">
              <a:solidFill>
                <a:srgbClr val="1A1714"/>
              </a:solidFill>
              <a:latin typeface="Lucida Sans" pitchFamily="34" charset="0"/>
            </a:endParaRPr>
          </a:p>
          <a:p>
            <a:pPr marL="800100" lvl="1" indent="-342900" algn="just">
              <a:lnSpc>
                <a:spcPct val="150000"/>
              </a:lnSpc>
              <a:buFont typeface="Wingdings" pitchFamily="2" charset="2"/>
              <a:buChar char="Ø"/>
              <a:defRPr/>
            </a:pPr>
            <a:r>
              <a:rPr lang="en-US" sz="1600" dirty="0">
                <a:solidFill>
                  <a:srgbClr val="1A1714"/>
                </a:solidFill>
                <a:latin typeface="Lucida Sans" pitchFamily="34" charset="0"/>
              </a:rPr>
              <a:t>Directorate of </a:t>
            </a:r>
            <a:r>
              <a:rPr lang="en-US" sz="1600" dirty="0">
                <a:solidFill>
                  <a:srgbClr val="7030A0"/>
                </a:solidFill>
                <a:latin typeface="Lucida Sans" pitchFamily="34" charset="0"/>
              </a:rPr>
              <a:t>EP &amp;</a:t>
            </a:r>
            <a:r>
              <a:rPr lang="en-US" sz="1600" dirty="0" smtClean="0">
                <a:solidFill>
                  <a:srgbClr val="7030A0"/>
                </a:solidFill>
                <a:latin typeface="Lucida Sans" pitchFamily="34" charset="0"/>
              </a:rPr>
              <a:t>M(Export Promotion &amp; marketing) </a:t>
            </a:r>
            <a:r>
              <a:rPr lang="en-US" sz="1600" dirty="0">
                <a:solidFill>
                  <a:srgbClr val="1A1714"/>
                </a:solidFill>
                <a:latin typeface="Lucida Sans" pitchFamily="34" charset="0"/>
              </a:rPr>
              <a:t>will prepare &amp; notify lists of goods &amp; services reserved for exclusive purchase from Micro small Enterprises (MSEs) in terms of Odisha MSME development Policy,2009.(MSME  Deptt Notification no 4318 </a:t>
            </a:r>
            <a:r>
              <a:rPr lang="en-US" sz="1600" dirty="0" err="1">
                <a:solidFill>
                  <a:srgbClr val="1A1714"/>
                </a:solidFill>
                <a:latin typeface="Lucida Sans" pitchFamily="34" charset="0"/>
              </a:rPr>
              <a:t>dt</a:t>
            </a:r>
            <a:r>
              <a:rPr lang="en-US" sz="1600" dirty="0">
                <a:solidFill>
                  <a:srgbClr val="1A1714"/>
                </a:solidFill>
                <a:latin typeface="Lucida Sans" pitchFamily="34" charset="0"/>
              </a:rPr>
              <a:t> 10.06.2015)</a:t>
            </a:r>
          </a:p>
          <a:p>
            <a:pPr marL="800100" lvl="1" indent="-342900" algn="just">
              <a:lnSpc>
                <a:spcPct val="150000"/>
              </a:lnSpc>
              <a:defRPr/>
            </a:pPr>
            <a:endParaRPr lang="en-US" sz="1600" dirty="0">
              <a:solidFill>
                <a:srgbClr val="1A1714"/>
              </a:solidFill>
              <a:latin typeface="Lucida Sans" pitchFamily="34" charset="0"/>
            </a:endParaRPr>
          </a:p>
          <a:p>
            <a:pPr marL="800100" lvl="1" indent="-342900" algn="just">
              <a:lnSpc>
                <a:spcPct val="150000"/>
              </a:lnSpc>
              <a:buFont typeface="Wingdings" pitchFamily="2" charset="2"/>
              <a:buChar char="Ø"/>
              <a:defRPr/>
            </a:pPr>
            <a:r>
              <a:rPr lang="en-US" sz="1600" dirty="0">
                <a:solidFill>
                  <a:srgbClr val="1A1714"/>
                </a:solidFill>
                <a:latin typeface="Lucida Sans" pitchFamily="34" charset="0"/>
              </a:rPr>
              <a:t> The Govt. </a:t>
            </a:r>
            <a:r>
              <a:rPr lang="en-US" sz="1600" dirty="0" err="1">
                <a:solidFill>
                  <a:srgbClr val="1A1714"/>
                </a:solidFill>
                <a:latin typeface="Lucida Sans" pitchFamily="34" charset="0"/>
              </a:rPr>
              <a:t>Deptts</a:t>
            </a:r>
            <a:r>
              <a:rPr lang="en-US" sz="1600" dirty="0">
                <a:solidFill>
                  <a:srgbClr val="1A1714"/>
                </a:solidFill>
                <a:latin typeface="Lucida Sans" pitchFamily="34" charset="0"/>
              </a:rPr>
              <a:t> &amp; agencies are required to purchase from such local MSEs with </a:t>
            </a:r>
            <a:r>
              <a:rPr lang="en-US" sz="1600" dirty="0" smtClean="0">
                <a:solidFill>
                  <a:srgbClr val="1A1714"/>
                </a:solidFill>
                <a:latin typeface="Lucida Sans" pitchFamily="34" charset="0"/>
              </a:rPr>
              <a:t>ISO(International standard </a:t>
            </a:r>
            <a:r>
              <a:rPr lang="en-US" sz="1600" dirty="0" err="1" smtClean="0">
                <a:solidFill>
                  <a:srgbClr val="1A1714"/>
                </a:solidFill>
                <a:latin typeface="Lucida Sans" pitchFamily="34" charset="0"/>
              </a:rPr>
              <a:t>organisation</a:t>
            </a:r>
            <a:r>
              <a:rPr lang="en-US" sz="1600" dirty="0" smtClean="0">
                <a:solidFill>
                  <a:srgbClr val="1A1714"/>
                </a:solidFill>
                <a:latin typeface="Lucida Sans" pitchFamily="34" charset="0"/>
              </a:rPr>
              <a:t>)/ISI(</a:t>
            </a:r>
            <a:r>
              <a:rPr lang="en-US" sz="1600" dirty="0" err="1" smtClean="0">
                <a:solidFill>
                  <a:srgbClr val="1A1714"/>
                </a:solidFill>
                <a:latin typeface="Lucida Sans" pitchFamily="34" charset="0"/>
              </a:rPr>
              <a:t>indian</a:t>
            </a:r>
            <a:r>
              <a:rPr lang="en-US" sz="1600" dirty="0" smtClean="0">
                <a:solidFill>
                  <a:srgbClr val="1A1714"/>
                </a:solidFill>
                <a:latin typeface="Lucida Sans" pitchFamily="34" charset="0"/>
              </a:rPr>
              <a:t> standard institute)/EPM(Export promotion &amp; monitoring) </a:t>
            </a:r>
            <a:r>
              <a:rPr lang="en-US" sz="1600" dirty="0">
                <a:solidFill>
                  <a:srgbClr val="1A1714"/>
                </a:solidFill>
                <a:latin typeface="Lucida Sans" pitchFamily="34" charset="0"/>
              </a:rPr>
              <a:t>certificates by inviting quotations through Limited Tender Enquiry .        </a:t>
            </a:r>
            <a:endParaRPr lang="en-US" sz="1600" dirty="0">
              <a:solidFill>
                <a:srgbClr val="0070C0"/>
              </a:solidFill>
              <a:latin typeface="Lucida Sans" pitchFamily="34" charset="0"/>
            </a:endParaRPr>
          </a:p>
          <a:p>
            <a:pPr marL="342900" indent="-342900">
              <a:defRPr/>
            </a:pPr>
            <a:r>
              <a:rPr lang="en-US" sz="1600" dirty="0">
                <a:solidFill>
                  <a:srgbClr val="0070C0"/>
                </a:solidFill>
                <a:latin typeface="Lucida Sans" pitchFamily="34" charset="0"/>
              </a:rPr>
              <a:t>    </a:t>
            </a:r>
            <a:endParaRPr lang="en-US" sz="1600" dirty="0">
              <a:solidFill>
                <a:srgbClr val="1A1714"/>
              </a:solidFill>
              <a:latin typeface="Lucida Sans" pitchFamily="34" charset="0"/>
            </a:endParaRPr>
          </a:p>
        </p:txBody>
      </p:sp>
    </p:spTree>
    <p:extLst>
      <p:ext uri="{BB962C8B-B14F-4D97-AF65-F5344CB8AC3E}">
        <p14:creationId xmlns:p14="http://schemas.microsoft.com/office/powerpoint/2010/main" xmlns="" val="4127854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anim calcmode="lin" valueType="num">
                                      <p:cBhvr additive="base">
                                        <p:cTn id="1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 calcmode="lin" valueType="num">
                                      <p:cBhvr additive="base">
                                        <p:cTn id="1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anim calcmode="lin" valueType="num">
                                      <p:cBhvr additive="base">
                                        <p:cTn id="19"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9" end="9"/>
                                            </p:txEl>
                                          </p:spTgt>
                                        </p:tgtEl>
                                        <p:attrNameLst>
                                          <p:attrName>style.visibility</p:attrName>
                                        </p:attrNameLst>
                                      </p:cBhvr>
                                      <p:to>
                                        <p:strVal val="visible"/>
                                      </p:to>
                                    </p:set>
                                    <p:anim calcmode="lin" valueType="num">
                                      <p:cBhvr additive="base">
                                        <p:cTn id="23"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10" end="10"/>
                                            </p:txEl>
                                          </p:spTgt>
                                        </p:tgtEl>
                                        <p:attrNameLst>
                                          <p:attrName>style.visibility</p:attrName>
                                        </p:attrNameLst>
                                      </p:cBhvr>
                                      <p:to>
                                        <p:strVal val="visible"/>
                                      </p:to>
                                    </p:set>
                                    <p:anim calcmode="lin" valueType="num">
                                      <p:cBhvr additive="base">
                                        <p:cTn id="27" dur="500" fill="hold"/>
                                        <p:tgtEl>
                                          <p:spTgt spid="1843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762000" y="304800"/>
            <a:ext cx="7772400" cy="6019800"/>
          </a:xfrm>
        </p:spPr>
        <p:txBody>
          <a:bodyPr/>
          <a:lstStyle/>
          <a:p>
            <a:pPr>
              <a:buFont typeface="Wingdings" pitchFamily="2" charset="2"/>
              <a:buNone/>
              <a:defRPr/>
            </a:pPr>
            <a:endParaRPr lang="en-IN" sz="1600" dirty="0" smtClean="0">
              <a:latin typeface="Lucida Sans" pitchFamily="34" charset="0"/>
            </a:endParaRPr>
          </a:p>
          <a:p>
            <a:pPr>
              <a:defRPr/>
            </a:pPr>
            <a:endParaRPr lang="en-IN" sz="1600" kern="1200" dirty="0" smtClean="0">
              <a:solidFill>
                <a:srgbClr val="1A1714"/>
              </a:solidFill>
              <a:latin typeface="Lucida Sans" pitchFamily="34" charset="0"/>
            </a:endParaRPr>
          </a:p>
          <a:p>
            <a:pPr>
              <a:defRPr/>
            </a:pPr>
            <a:endParaRPr lang="en-IN" sz="1600" dirty="0">
              <a:solidFill>
                <a:srgbClr val="1A1714"/>
              </a:solidFill>
              <a:latin typeface="Lucida Sans" pitchFamily="34" charset="0"/>
            </a:endParaRPr>
          </a:p>
          <a:p>
            <a:pPr>
              <a:defRPr/>
            </a:pPr>
            <a:endParaRPr lang="en-IN" sz="1600" kern="1200" dirty="0" smtClean="0">
              <a:solidFill>
                <a:srgbClr val="1A1714"/>
              </a:solidFill>
              <a:latin typeface="Lucida Sans" pitchFamily="34" charset="0"/>
            </a:endParaRPr>
          </a:p>
          <a:p>
            <a:pPr>
              <a:defRPr/>
            </a:pPr>
            <a:endParaRPr lang="en-IN" sz="1600" dirty="0">
              <a:solidFill>
                <a:srgbClr val="1A1714"/>
              </a:solidFill>
              <a:latin typeface="Lucida Sans" pitchFamily="34" charset="0"/>
            </a:endParaRPr>
          </a:p>
          <a:p>
            <a:pPr>
              <a:defRPr/>
            </a:pPr>
            <a:endParaRPr lang="en-IN" sz="1600" kern="1200" dirty="0" smtClean="0">
              <a:solidFill>
                <a:srgbClr val="1A1714"/>
              </a:solidFill>
              <a:latin typeface="Lucida Sans" pitchFamily="34" charset="0"/>
            </a:endParaRPr>
          </a:p>
          <a:p>
            <a:pPr algn="just">
              <a:defRPr/>
            </a:pPr>
            <a:r>
              <a:rPr lang="en-IN" sz="1600" kern="1200" dirty="0" smtClean="0">
                <a:solidFill>
                  <a:srgbClr val="1A1714"/>
                </a:solidFill>
                <a:latin typeface="Lucida Sans" pitchFamily="34" charset="0"/>
              </a:rPr>
              <a:t>Ensure that all State Govt. </a:t>
            </a:r>
            <a:r>
              <a:rPr lang="en-IN" sz="1600" kern="1200" dirty="0" err="1" smtClean="0">
                <a:solidFill>
                  <a:srgbClr val="1A1714"/>
                </a:solidFill>
                <a:latin typeface="Lucida Sans" pitchFamily="34" charset="0"/>
              </a:rPr>
              <a:t>Deptts</a:t>
            </a:r>
            <a:r>
              <a:rPr lang="en-IN" sz="1600" kern="1200" dirty="0" smtClean="0">
                <a:solidFill>
                  <a:srgbClr val="1A1714"/>
                </a:solidFill>
                <a:latin typeface="Lucida Sans" pitchFamily="34" charset="0"/>
              </a:rPr>
              <a:t> and agencies shall procure minimum 20%of their annual value goods and services from Local </a:t>
            </a:r>
            <a:r>
              <a:rPr lang="en-IN" sz="1600" kern="1200" dirty="0" err="1" smtClean="0">
                <a:solidFill>
                  <a:srgbClr val="1A1714"/>
                </a:solidFill>
                <a:latin typeface="Lucida Sans" pitchFamily="34" charset="0"/>
              </a:rPr>
              <a:t>MSEs.</a:t>
            </a:r>
            <a:endParaRPr lang="en-IN" sz="1600" kern="1200" dirty="0" smtClean="0">
              <a:solidFill>
                <a:srgbClr val="1A1714"/>
              </a:solidFill>
              <a:latin typeface="Lucida Sans" pitchFamily="34" charset="0"/>
            </a:endParaRPr>
          </a:p>
          <a:p>
            <a:pPr algn="just">
              <a:defRPr/>
            </a:pPr>
            <a:r>
              <a:rPr lang="en-IN" sz="1600" kern="1200" dirty="0" smtClean="0">
                <a:solidFill>
                  <a:srgbClr val="1A1714"/>
                </a:solidFill>
                <a:latin typeface="Lucida Sans" pitchFamily="34" charset="0"/>
              </a:rPr>
              <a:t>Central PSUs ,Union /State govt aided projects/externally aided projects funded by donor agencies shall also procure minimum of 20% of their annual value of goods or services from local Micro &amp; Small Enterprises.</a:t>
            </a:r>
          </a:p>
          <a:p>
            <a:pPr algn="just">
              <a:defRPr/>
            </a:pPr>
            <a:r>
              <a:rPr lang="en-IN" sz="1600" kern="1200" dirty="0" smtClean="0">
                <a:solidFill>
                  <a:srgbClr val="1A1714"/>
                </a:solidFill>
                <a:latin typeface="Lucida Sans" pitchFamily="34" charset="0"/>
              </a:rPr>
              <a:t>4 out of 20% shall be earmarked for procurement from Micro and Small Enterprises owned by SC&amp;ST ,Physically challenged women and Technical entrepreneurs.</a:t>
            </a:r>
          </a:p>
          <a:p>
            <a:pPr algn="just">
              <a:defRPr/>
            </a:pPr>
            <a:r>
              <a:rPr lang="en-IN" sz="1600" kern="1200" dirty="0" smtClean="0">
                <a:solidFill>
                  <a:srgbClr val="1A1714"/>
                </a:solidFill>
                <a:latin typeface="Lucida Sans" pitchFamily="34" charset="0"/>
              </a:rPr>
              <a:t>Directorate of Export Promotion &amp;Marketing will be the nodal agency for implementation of the provisions of this policy.</a:t>
            </a:r>
          </a:p>
          <a:p>
            <a:pPr algn="just">
              <a:defRPr/>
            </a:pPr>
            <a:r>
              <a:rPr lang="en-IN" sz="1600" kern="1200" dirty="0" smtClean="0">
                <a:solidFill>
                  <a:srgbClr val="1A1714"/>
                </a:solidFill>
                <a:latin typeface="Lucida Sans" pitchFamily="34" charset="0"/>
              </a:rPr>
              <a:t>Director EP&amp;M or his nominee will be a member of the purchase committee constituted at levels above District level and General manager DIC/RIC </a:t>
            </a:r>
            <a:r>
              <a:rPr lang="en-IN" sz="1600" dirty="0"/>
              <a:t> </a:t>
            </a:r>
            <a:r>
              <a:rPr lang="en-IN" sz="1600" dirty="0" smtClean="0"/>
              <a:t> (District/</a:t>
            </a:r>
            <a:r>
              <a:rPr lang="en-IN" sz="1600" dirty="0"/>
              <a:t> Regional </a:t>
            </a:r>
            <a:r>
              <a:rPr lang="en-IN" sz="1600" dirty="0" smtClean="0"/>
              <a:t> </a:t>
            </a:r>
            <a:r>
              <a:rPr lang="en-IN" sz="1600" dirty="0"/>
              <a:t>Industries </a:t>
            </a:r>
            <a:r>
              <a:rPr lang="en-IN" sz="1600" dirty="0" smtClean="0"/>
              <a:t>Centres) </a:t>
            </a:r>
            <a:r>
              <a:rPr lang="en-IN" sz="1600" kern="1200" dirty="0" smtClean="0">
                <a:solidFill>
                  <a:srgbClr val="1A1714"/>
                </a:solidFill>
                <a:latin typeface="Lucida Sans" pitchFamily="34" charset="0"/>
              </a:rPr>
              <a:t>or his representative will be a member of purchase committee constituted at District level or below.</a:t>
            </a:r>
          </a:p>
        </p:txBody>
      </p:sp>
    </p:spTree>
    <p:extLst>
      <p:ext uri="{BB962C8B-B14F-4D97-AF65-F5344CB8AC3E}">
        <p14:creationId xmlns:p14="http://schemas.microsoft.com/office/powerpoint/2010/main" xmlns="" val="2782905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990600" y="1219200"/>
            <a:ext cx="7772400" cy="4278313"/>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algn="ctr">
              <a:defRPr/>
            </a:pPr>
            <a:r>
              <a:rPr lang="en-US" sz="1600" u="sng" dirty="0">
                <a:solidFill>
                  <a:srgbClr val="C00000"/>
                </a:solidFill>
                <a:latin typeface="Lucida Sans" pitchFamily="34" charset="0"/>
              </a:rPr>
              <a:t>Procurements Methods</a:t>
            </a:r>
          </a:p>
          <a:p>
            <a:pPr marL="342900" indent="-342900">
              <a:defRPr/>
            </a:pPr>
            <a:endParaRPr lang="en-US" sz="1600" dirty="0">
              <a:solidFill>
                <a:srgbClr val="1A1714"/>
              </a:solidFill>
              <a:latin typeface="Lucida Sans" pitchFamily="34" charset="0"/>
            </a:endParaRPr>
          </a:p>
          <a:p>
            <a:pPr marL="342900" indent="-342900">
              <a:defRPr/>
            </a:pPr>
            <a:endParaRPr lang="en-US" sz="1600" dirty="0">
              <a:solidFill>
                <a:srgbClr val="1A1714"/>
              </a:solidFill>
              <a:latin typeface="Lucida Sans" pitchFamily="34" charset="0"/>
            </a:endParaRPr>
          </a:p>
          <a:p>
            <a:pPr marL="342900" indent="-342900">
              <a:defRPr/>
            </a:pPr>
            <a:r>
              <a:rPr lang="en-US" sz="1600" dirty="0">
                <a:solidFill>
                  <a:srgbClr val="1A1714"/>
                </a:solidFill>
                <a:latin typeface="Lucida Sans" pitchFamily="34" charset="0"/>
              </a:rPr>
              <a:t> </a:t>
            </a:r>
            <a:r>
              <a:rPr lang="en-US" sz="1600" dirty="0">
                <a:solidFill>
                  <a:srgbClr val="9702A2"/>
                </a:solidFill>
                <a:latin typeface="Lucida Sans" pitchFamily="34" charset="0"/>
              </a:rPr>
              <a:t>6.  </a:t>
            </a:r>
            <a:r>
              <a:rPr lang="en-US" sz="1600" u="sng" dirty="0">
                <a:solidFill>
                  <a:srgbClr val="9702A2"/>
                </a:solidFill>
                <a:latin typeface="Lucida Sans" pitchFamily="34" charset="0"/>
              </a:rPr>
              <a:t>Purchase by obtaining Bids </a:t>
            </a:r>
          </a:p>
          <a:p>
            <a:pPr marL="342900" indent="-342900">
              <a:defRPr/>
            </a:pPr>
            <a:endParaRPr lang="en-US" sz="1600" u="sng" dirty="0">
              <a:solidFill>
                <a:srgbClr val="9702A2"/>
              </a:solidFill>
              <a:latin typeface="Lucida Sans" pitchFamily="34" charset="0"/>
            </a:endParaRPr>
          </a:p>
          <a:p>
            <a:pPr marL="342900" indent="-342900">
              <a:defRPr/>
            </a:pPr>
            <a:endParaRPr lang="en-US" sz="1600" u="sng" dirty="0">
              <a:solidFill>
                <a:srgbClr val="9702A2"/>
              </a:solidFill>
              <a:latin typeface="Lucida Sans" pitchFamily="34" charset="0"/>
            </a:endParaRPr>
          </a:p>
          <a:p>
            <a:pPr marL="342900" indent="-342900">
              <a:defRPr/>
            </a:pPr>
            <a:r>
              <a:rPr lang="en-US" sz="1600" dirty="0">
                <a:solidFill>
                  <a:srgbClr val="1A1714"/>
                </a:solidFill>
                <a:latin typeface="Lucida Sans" pitchFamily="34" charset="0"/>
              </a:rPr>
              <a:t>    There are 3 standard methods :-</a:t>
            </a:r>
          </a:p>
          <a:p>
            <a:pPr marL="342900" indent="-342900">
              <a:defRPr/>
            </a:pPr>
            <a:r>
              <a:rPr lang="en-US" sz="1600" dirty="0">
                <a:solidFill>
                  <a:srgbClr val="1A1714"/>
                </a:solidFill>
                <a:latin typeface="Lucida Sans" pitchFamily="34" charset="0"/>
              </a:rPr>
              <a:t>          </a:t>
            </a:r>
          </a:p>
          <a:p>
            <a:pPr marL="342900" indent="-342900">
              <a:defRPr/>
            </a:pPr>
            <a:r>
              <a:rPr lang="en-US" sz="1600" dirty="0">
                <a:solidFill>
                  <a:srgbClr val="1A1714"/>
                </a:solidFill>
                <a:latin typeface="Lucida Sans" pitchFamily="34" charset="0"/>
              </a:rPr>
              <a:t>		(</a:t>
            </a:r>
            <a:r>
              <a:rPr lang="en-US" sz="1600" dirty="0" err="1">
                <a:solidFill>
                  <a:srgbClr val="1A1714"/>
                </a:solidFill>
                <a:latin typeface="Lucida Sans" pitchFamily="34" charset="0"/>
              </a:rPr>
              <a:t>i</a:t>
            </a:r>
            <a:r>
              <a:rPr lang="en-US" sz="1600" dirty="0">
                <a:solidFill>
                  <a:srgbClr val="1A1714"/>
                </a:solidFill>
                <a:latin typeface="Lucida Sans" pitchFamily="34" charset="0"/>
              </a:rPr>
              <a:t>) Limited tender Enquiry  ( for less than 5 </a:t>
            </a:r>
            <a:r>
              <a:rPr lang="en-US" sz="1600" dirty="0" err="1">
                <a:solidFill>
                  <a:srgbClr val="1A1714"/>
                </a:solidFill>
                <a:latin typeface="Lucida Sans" pitchFamily="34" charset="0"/>
              </a:rPr>
              <a:t>lakh</a:t>
            </a:r>
            <a:r>
              <a:rPr lang="en-US" sz="1600" dirty="0">
                <a:solidFill>
                  <a:srgbClr val="1A1714"/>
                </a:solidFill>
                <a:latin typeface="Lucida Sans" pitchFamily="34" charset="0"/>
              </a:rPr>
              <a:t>)                       	</a:t>
            </a:r>
          </a:p>
          <a:p>
            <a:pPr marL="342900" indent="-342900">
              <a:defRPr/>
            </a:pPr>
            <a:endParaRPr lang="en-US" sz="1600" dirty="0">
              <a:solidFill>
                <a:srgbClr val="1A1714"/>
              </a:solidFill>
              <a:latin typeface="Lucida Sans" pitchFamily="34" charset="0"/>
            </a:endParaRPr>
          </a:p>
          <a:p>
            <a:pPr marL="342900" indent="-342900">
              <a:defRPr/>
            </a:pPr>
            <a:r>
              <a:rPr lang="en-US" sz="1600" dirty="0">
                <a:solidFill>
                  <a:srgbClr val="1A1714"/>
                </a:solidFill>
                <a:latin typeface="Lucida Sans" pitchFamily="34" charset="0"/>
              </a:rPr>
              <a:t>		(ii)Advertised tender Enquiry ( for 5 </a:t>
            </a:r>
            <a:r>
              <a:rPr lang="en-US" sz="1600" dirty="0" err="1">
                <a:solidFill>
                  <a:srgbClr val="1A1714"/>
                </a:solidFill>
                <a:latin typeface="Lucida Sans" pitchFamily="34" charset="0"/>
              </a:rPr>
              <a:t>lakh</a:t>
            </a:r>
            <a:r>
              <a:rPr lang="en-US" sz="1600" dirty="0">
                <a:solidFill>
                  <a:srgbClr val="1A1714"/>
                </a:solidFill>
                <a:latin typeface="Lucida Sans" pitchFamily="34" charset="0"/>
              </a:rPr>
              <a:t> &amp; above)</a:t>
            </a:r>
          </a:p>
          <a:p>
            <a:pPr marL="342900" indent="-342900">
              <a:defRPr/>
            </a:pPr>
            <a:r>
              <a:rPr lang="en-US" sz="1600" dirty="0">
                <a:solidFill>
                  <a:srgbClr val="1A1714"/>
                </a:solidFill>
                <a:latin typeface="Lucida Sans" pitchFamily="34" charset="0"/>
              </a:rPr>
              <a:t>              </a:t>
            </a:r>
          </a:p>
          <a:p>
            <a:pPr marL="342900" indent="-342900">
              <a:defRPr/>
            </a:pPr>
            <a:r>
              <a:rPr lang="en-US" sz="1600" dirty="0">
                <a:solidFill>
                  <a:srgbClr val="1A1714"/>
                </a:solidFill>
                <a:latin typeface="Lucida Sans" pitchFamily="34" charset="0"/>
              </a:rPr>
              <a:t>              (iii) Single tender Enquiry</a:t>
            </a:r>
          </a:p>
          <a:p>
            <a:pPr marL="342900" indent="-342900">
              <a:defRPr/>
            </a:pPr>
            <a:endParaRPr lang="en-US" sz="1600" dirty="0">
              <a:solidFill>
                <a:schemeClr val="accent5">
                  <a:lumMod val="50000"/>
                </a:schemeClr>
              </a:solidFill>
              <a:latin typeface="Lucida Sans" pitchFamily="34" charset="0"/>
            </a:endParaRPr>
          </a:p>
          <a:p>
            <a:pPr marL="342900" indent="-342900">
              <a:defRPr/>
            </a:pPr>
            <a:r>
              <a:rPr lang="en-US" sz="1600" dirty="0">
                <a:solidFill>
                  <a:srgbClr val="0070C0"/>
                </a:solidFill>
                <a:latin typeface="Lucida Sans" pitchFamily="34" charset="0"/>
              </a:rPr>
              <a:t>  </a:t>
            </a:r>
          </a:p>
          <a:p>
            <a:pPr marL="400050" indent="-400050">
              <a:defRPr/>
            </a:pPr>
            <a:r>
              <a:rPr lang="en-US" sz="1600" dirty="0">
                <a:solidFill>
                  <a:srgbClr val="C00000"/>
                </a:solidFill>
                <a:latin typeface="Lucida Sans" pitchFamily="34" charset="0"/>
              </a:rPr>
              <a:t>   </a:t>
            </a:r>
            <a:endParaRPr lang="en-US" sz="1400" dirty="0">
              <a:solidFill>
                <a:srgbClr val="00B050"/>
              </a:solidFill>
              <a:latin typeface="Lucida Sans" pitchFamily="34" charset="0"/>
            </a:endParaRPr>
          </a:p>
        </p:txBody>
      </p:sp>
    </p:spTree>
    <p:extLst>
      <p:ext uri="{BB962C8B-B14F-4D97-AF65-F5344CB8AC3E}">
        <p14:creationId xmlns:p14="http://schemas.microsoft.com/office/powerpoint/2010/main" xmlns="" val="211030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anim calcmode="lin" valueType="num">
                                      <p:cBhvr additive="base">
                                        <p:cTn id="1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7" end="7"/>
                                            </p:txEl>
                                          </p:spTgt>
                                        </p:tgtEl>
                                        <p:attrNameLst>
                                          <p:attrName>style.visibility</p:attrName>
                                        </p:attrNameLst>
                                      </p:cBhvr>
                                      <p:to>
                                        <p:strVal val="visible"/>
                                      </p:to>
                                    </p:set>
                                    <p:anim calcmode="lin" valueType="num">
                                      <p:cBhvr additive="base">
                                        <p:cTn id="15"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8" end="8"/>
                                            </p:txEl>
                                          </p:spTgt>
                                        </p:tgtEl>
                                        <p:attrNameLst>
                                          <p:attrName>style.visibility</p:attrName>
                                        </p:attrNameLst>
                                      </p:cBhvr>
                                      <p:to>
                                        <p:strVal val="visible"/>
                                      </p:to>
                                    </p:set>
                                    <p:anim calcmode="lin" valueType="num">
                                      <p:cBhvr additive="base">
                                        <p:cTn id="19"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9" end="9"/>
                                            </p:txEl>
                                          </p:spTgt>
                                        </p:tgtEl>
                                        <p:attrNameLst>
                                          <p:attrName>style.visibility</p:attrName>
                                        </p:attrNameLst>
                                      </p:cBhvr>
                                      <p:to>
                                        <p:strVal val="visible"/>
                                      </p:to>
                                    </p:set>
                                    <p:anim calcmode="lin" valueType="num">
                                      <p:cBhvr additive="base">
                                        <p:cTn id="23"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11" end="11"/>
                                            </p:txEl>
                                          </p:spTgt>
                                        </p:tgtEl>
                                        <p:attrNameLst>
                                          <p:attrName>style.visibility</p:attrName>
                                        </p:attrNameLst>
                                      </p:cBhvr>
                                      <p:to>
                                        <p:strVal val="visible"/>
                                      </p:to>
                                    </p:set>
                                    <p:anim calcmode="lin" valueType="num">
                                      <p:cBhvr additive="base">
                                        <p:cTn id="27" dur="500" fill="hold"/>
                                        <p:tgtEl>
                                          <p:spTgt spid="1843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35">
                                            <p:txEl>
                                              <p:pRg st="12" end="12"/>
                                            </p:txEl>
                                          </p:spTgt>
                                        </p:tgtEl>
                                        <p:attrNameLst>
                                          <p:attrName>style.visibility</p:attrName>
                                        </p:attrNameLst>
                                      </p:cBhvr>
                                      <p:to>
                                        <p:strVal val="visible"/>
                                      </p:to>
                                    </p:set>
                                    <p:anim calcmode="lin" valueType="num">
                                      <p:cBhvr additive="base">
                                        <p:cTn id="31" dur="500" fill="hold"/>
                                        <p:tgtEl>
                                          <p:spTgt spid="18435">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435">
                                            <p:txEl>
                                              <p:pRg st="13" end="13"/>
                                            </p:txEl>
                                          </p:spTgt>
                                        </p:tgtEl>
                                        <p:attrNameLst>
                                          <p:attrName>style.visibility</p:attrName>
                                        </p:attrNameLst>
                                      </p:cBhvr>
                                      <p:to>
                                        <p:strVal val="visible"/>
                                      </p:to>
                                    </p:set>
                                    <p:anim calcmode="lin" valueType="num">
                                      <p:cBhvr additive="base">
                                        <p:cTn id="35" dur="500" fill="hold"/>
                                        <p:tgtEl>
                                          <p:spTgt spid="18435">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5">
                                            <p:txEl>
                                              <p:pRg st="13" end="1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435">
                                            <p:txEl>
                                              <p:pRg st="15" end="15"/>
                                            </p:txEl>
                                          </p:spTgt>
                                        </p:tgtEl>
                                        <p:attrNameLst>
                                          <p:attrName>style.visibility</p:attrName>
                                        </p:attrNameLst>
                                      </p:cBhvr>
                                      <p:to>
                                        <p:strVal val="visible"/>
                                      </p:to>
                                    </p:set>
                                    <p:anim calcmode="lin" valueType="num">
                                      <p:cBhvr additive="base">
                                        <p:cTn id="39" dur="500" fill="hold"/>
                                        <p:tgtEl>
                                          <p:spTgt spid="18435">
                                            <p:txEl>
                                              <p:pRg st="15" end="1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435">
                                            <p:txEl>
                                              <p:pRg st="15" end="1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435">
                                            <p:txEl>
                                              <p:pRg st="16" end="16"/>
                                            </p:txEl>
                                          </p:spTgt>
                                        </p:tgtEl>
                                        <p:attrNameLst>
                                          <p:attrName>style.visibility</p:attrName>
                                        </p:attrNameLst>
                                      </p:cBhvr>
                                      <p:to>
                                        <p:strVal val="visible"/>
                                      </p:to>
                                    </p:set>
                                    <p:anim calcmode="lin" valueType="num">
                                      <p:cBhvr additive="base">
                                        <p:cTn id="43" dur="500" fill="hold"/>
                                        <p:tgtEl>
                                          <p:spTgt spid="18435">
                                            <p:txEl>
                                              <p:pRg st="16" end="1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4800"/>
            <a:ext cx="8534400" cy="609600"/>
          </a:xfrm>
        </p:spPr>
        <p:txBody>
          <a:bodyPr anchor="ctr">
            <a:noAutofit/>
          </a:bodyPr>
          <a:lstStyle/>
          <a:p>
            <a:r>
              <a:rPr lang="en-US" sz="3600" b="1" dirty="0" smtClean="0">
                <a:solidFill>
                  <a:srgbClr val="FF0000"/>
                </a:solidFill>
              </a:rPr>
              <a:t>Types of Contingencies</a:t>
            </a:r>
            <a:endParaRPr lang="en-IN" sz="3600" b="1" dirty="0">
              <a:solidFill>
                <a:srgbClr val="FF0000"/>
              </a:solidFill>
            </a:endParaRPr>
          </a:p>
        </p:txBody>
      </p:sp>
      <p:sp>
        <p:nvSpPr>
          <p:cNvPr id="3" name="Content Placeholder 2"/>
          <p:cNvSpPr>
            <a:spLocks noGrp="1"/>
          </p:cNvSpPr>
          <p:nvPr>
            <p:ph sz="quarter" idx="1"/>
          </p:nvPr>
        </p:nvSpPr>
        <p:spPr>
          <a:xfrm>
            <a:off x="457200" y="1524000"/>
            <a:ext cx="8229600" cy="4724400"/>
          </a:xfrm>
        </p:spPr>
        <p:txBody>
          <a:bodyPr>
            <a:normAutofit/>
          </a:bodyPr>
          <a:lstStyle/>
          <a:p>
            <a:pPr algn="just">
              <a:buNone/>
            </a:pPr>
            <a:r>
              <a:rPr lang="en-US" dirty="0" smtClean="0">
                <a:cs typeface="Times New Roman" pitchFamily="18" charset="0"/>
              </a:rPr>
              <a:t>Contingent charges incurred on the public service are classified into following types, the types adopted in each department or office being determined by orders of competent authority—</a:t>
            </a:r>
          </a:p>
          <a:p>
            <a:pPr marL="285750" indent="-285750" algn="just">
              <a:buNone/>
              <a:defRPr/>
            </a:pPr>
            <a:r>
              <a:rPr lang="en-US" i="1" dirty="0" smtClean="0">
                <a:cs typeface="Times New Roman" pitchFamily="18" charset="0"/>
              </a:rPr>
              <a:t>                       (</a:t>
            </a:r>
            <a:r>
              <a:rPr lang="en-US" i="1" dirty="0" err="1" smtClean="0">
                <a:cs typeface="Times New Roman" pitchFamily="18" charset="0"/>
              </a:rPr>
              <a:t>i</a:t>
            </a:r>
            <a:r>
              <a:rPr lang="en-US" i="1" dirty="0" smtClean="0">
                <a:cs typeface="Times New Roman" pitchFamily="18" charset="0"/>
              </a:rPr>
              <a:t>)   Permanent Advance</a:t>
            </a:r>
          </a:p>
          <a:p>
            <a:pPr marL="285750" indent="-285750" algn="just">
              <a:buNone/>
              <a:defRPr/>
            </a:pPr>
            <a:r>
              <a:rPr lang="en-US" i="1" dirty="0" smtClean="0">
                <a:cs typeface="Times New Roman" pitchFamily="18" charset="0"/>
              </a:rPr>
              <a:t>                       (ii)  Contract Contingency</a:t>
            </a:r>
          </a:p>
          <a:p>
            <a:pPr marL="285750" indent="-285750" algn="just">
              <a:buNone/>
              <a:defRPr/>
            </a:pPr>
            <a:r>
              <a:rPr lang="en-US" i="1" dirty="0" smtClean="0">
                <a:cs typeface="Times New Roman" pitchFamily="18" charset="0"/>
              </a:rPr>
              <a:t>                       (iii)  Scale Regulated Contingency</a:t>
            </a:r>
          </a:p>
          <a:p>
            <a:pPr marL="285750" indent="-285750" algn="just">
              <a:buNone/>
              <a:defRPr/>
            </a:pPr>
            <a:r>
              <a:rPr lang="en-US" i="1" dirty="0" smtClean="0">
                <a:cs typeface="Times New Roman" pitchFamily="18" charset="0"/>
              </a:rPr>
              <a:t>                       (iv)  Staff  Paid from Contingency</a:t>
            </a:r>
          </a:p>
          <a:p>
            <a:pPr marL="285750" indent="-285750" algn="just">
              <a:buNone/>
              <a:defRPr/>
            </a:pPr>
            <a:r>
              <a:rPr lang="en-US" i="1" dirty="0" smtClean="0">
                <a:cs typeface="Times New Roman" pitchFamily="18" charset="0"/>
              </a:rPr>
              <a:t>                       (v)  Countersigned Contingency</a:t>
            </a:r>
          </a:p>
          <a:p>
            <a:pPr marL="285750" indent="-285750" algn="just">
              <a:buNone/>
              <a:defRPr/>
            </a:pPr>
            <a:r>
              <a:rPr lang="en-US" i="1" dirty="0" smtClean="0">
                <a:cs typeface="Times New Roman" pitchFamily="18" charset="0"/>
              </a:rPr>
              <a:t>                       (vi) Fully Vouched Contingency</a:t>
            </a:r>
            <a:endParaRPr lang="en-US" i="1" dirty="0" smtClean="0"/>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990600" y="152400"/>
            <a:ext cx="7543800" cy="6248400"/>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marL="342900" indent="-342900">
              <a:defRPr/>
            </a:pPr>
            <a:endParaRPr lang="en-US" sz="1600" dirty="0">
              <a:solidFill>
                <a:schemeClr val="accent5">
                  <a:lumMod val="50000"/>
                </a:schemeClr>
              </a:solidFill>
              <a:latin typeface="Lucida Sans" pitchFamily="34" charset="0"/>
            </a:endParaRPr>
          </a:p>
          <a:p>
            <a:pPr marL="342900" indent="-342900">
              <a:defRPr/>
            </a:pPr>
            <a:r>
              <a:rPr lang="en-US" sz="1600" dirty="0">
                <a:solidFill>
                  <a:srgbClr val="0070C0"/>
                </a:solidFill>
                <a:latin typeface="Lucida Sans" pitchFamily="34" charset="0"/>
              </a:rPr>
              <a:t>  </a:t>
            </a:r>
          </a:p>
          <a:p>
            <a:pPr marL="400050" indent="-400050">
              <a:defRPr/>
            </a:pPr>
            <a:r>
              <a:rPr lang="en-US" sz="1600" dirty="0">
                <a:solidFill>
                  <a:srgbClr val="C00000"/>
                </a:solidFill>
                <a:latin typeface="Lucida Sans" pitchFamily="34" charset="0"/>
              </a:rPr>
              <a:t>   (</a:t>
            </a:r>
            <a:r>
              <a:rPr lang="en-US" sz="1600" dirty="0" err="1">
                <a:solidFill>
                  <a:srgbClr val="C00000"/>
                </a:solidFill>
                <a:latin typeface="Lucida Sans" pitchFamily="34" charset="0"/>
              </a:rPr>
              <a:t>i</a:t>
            </a:r>
            <a:r>
              <a:rPr lang="en-US" sz="1600" dirty="0">
                <a:solidFill>
                  <a:srgbClr val="C00000"/>
                </a:solidFill>
                <a:latin typeface="Lucida Sans" pitchFamily="34" charset="0"/>
              </a:rPr>
              <a:t>) Procurements through Advertised tender Enquiry </a:t>
            </a:r>
            <a:r>
              <a:rPr lang="en-US" sz="1600" dirty="0">
                <a:solidFill>
                  <a:srgbClr val="FF0000"/>
                </a:solidFill>
                <a:latin typeface="Lucida Sans" pitchFamily="34" charset="0"/>
              </a:rPr>
              <a:t>( for 5 </a:t>
            </a:r>
            <a:r>
              <a:rPr lang="en-US" sz="1600" dirty="0" err="1">
                <a:solidFill>
                  <a:srgbClr val="FF0000"/>
                </a:solidFill>
                <a:latin typeface="Lucida Sans" pitchFamily="34" charset="0"/>
              </a:rPr>
              <a:t>lakh</a:t>
            </a:r>
            <a:r>
              <a:rPr lang="en-US" sz="1600" dirty="0">
                <a:solidFill>
                  <a:srgbClr val="FF0000"/>
                </a:solidFill>
                <a:latin typeface="Lucida Sans" pitchFamily="34" charset="0"/>
              </a:rPr>
              <a:t> &amp; above)</a:t>
            </a:r>
          </a:p>
          <a:p>
            <a:pPr marL="400050" indent="-400050">
              <a:defRPr/>
            </a:pPr>
            <a:endParaRPr lang="en-US" sz="1600" dirty="0">
              <a:solidFill>
                <a:srgbClr val="FF0000"/>
              </a:solidFill>
              <a:latin typeface="Lucida Sans" pitchFamily="34" charset="0"/>
            </a:endParaRPr>
          </a:p>
          <a:p>
            <a:pPr marL="400050" indent="-400050" algn="just">
              <a:defRPr/>
            </a:pPr>
            <a:r>
              <a:rPr lang="en-US" sz="1600" dirty="0">
                <a:solidFill>
                  <a:srgbClr val="C00000"/>
                </a:solidFill>
                <a:latin typeface="Lucida Sans" pitchFamily="34" charset="0"/>
              </a:rPr>
              <a:t>    -  </a:t>
            </a:r>
            <a:r>
              <a:rPr lang="en-US" sz="1600" dirty="0" err="1">
                <a:solidFill>
                  <a:srgbClr val="1A1714"/>
                </a:solidFill>
                <a:latin typeface="Lucida Sans" pitchFamily="34" charset="0"/>
              </a:rPr>
              <a:t>Advt</a:t>
            </a:r>
            <a:r>
              <a:rPr lang="en-US" sz="1600" dirty="0">
                <a:solidFill>
                  <a:srgbClr val="1A1714"/>
                </a:solidFill>
                <a:latin typeface="Lucida Sans" pitchFamily="34" charset="0"/>
              </a:rPr>
              <a:t> in local &amp; national Newspaper having wide circulation &amp; details in   website.</a:t>
            </a:r>
          </a:p>
          <a:p>
            <a:pPr marL="400050" indent="-400050" algn="just">
              <a:defRPr/>
            </a:pPr>
            <a:r>
              <a:rPr lang="en-US" sz="1600" dirty="0">
                <a:solidFill>
                  <a:srgbClr val="1A1714"/>
                </a:solidFill>
                <a:latin typeface="Lucida Sans" pitchFamily="34" charset="0"/>
              </a:rPr>
              <a:t>           </a:t>
            </a:r>
          </a:p>
          <a:p>
            <a:pPr marL="400050" indent="-400050" algn="just">
              <a:defRPr/>
            </a:pPr>
            <a:r>
              <a:rPr lang="en-US" sz="1600" dirty="0">
                <a:solidFill>
                  <a:srgbClr val="1A1714"/>
                </a:solidFill>
                <a:latin typeface="Lucida Sans" pitchFamily="34" charset="0"/>
              </a:rPr>
              <a:t>     -  minimum 3 weeks time for obtaining bids </a:t>
            </a:r>
            <a:r>
              <a:rPr lang="en-US" sz="1600" dirty="0">
                <a:solidFill>
                  <a:srgbClr val="0070C0"/>
                </a:solidFill>
                <a:latin typeface="Lucida Sans" pitchFamily="34" charset="0"/>
              </a:rPr>
              <a:t>( this can be relaxed where there is an urgency/emergency, after obtaining approval from next higher authority &amp; in case of AD, after FD concurrence vide FD OM No.25893/F dt.12.7.2012)</a:t>
            </a:r>
          </a:p>
          <a:p>
            <a:pPr marL="400050" indent="-400050" algn="just">
              <a:defRPr/>
            </a:pPr>
            <a:endParaRPr lang="en-US" sz="1600" dirty="0">
              <a:solidFill>
                <a:srgbClr val="1A1714"/>
              </a:solidFill>
              <a:latin typeface="Lucida Sans" pitchFamily="34" charset="0"/>
            </a:endParaRPr>
          </a:p>
          <a:p>
            <a:pPr marL="400050" indent="-400050" algn="just">
              <a:defRPr/>
            </a:pPr>
            <a:r>
              <a:rPr lang="en-US" sz="1600" dirty="0">
                <a:solidFill>
                  <a:srgbClr val="1A1714"/>
                </a:solidFill>
                <a:latin typeface="Lucida Sans" pitchFamily="34" charset="0"/>
              </a:rPr>
              <a:t>     -  Hard copies of bidding documents be prepared for sale. </a:t>
            </a:r>
            <a:r>
              <a:rPr lang="en-US" sz="1600" dirty="0" err="1">
                <a:solidFill>
                  <a:srgbClr val="1A1714"/>
                </a:solidFill>
                <a:latin typeface="Lucida Sans" pitchFamily="34" charset="0"/>
              </a:rPr>
              <a:t>Deptts</a:t>
            </a:r>
            <a:r>
              <a:rPr lang="en-US" sz="1600" dirty="0">
                <a:solidFill>
                  <a:srgbClr val="1A1714"/>
                </a:solidFill>
                <a:latin typeface="Lucida Sans" pitchFamily="34" charset="0"/>
              </a:rPr>
              <a:t> may post complete bidding documents in website &amp; permit download &amp; allow payment of price alongwith bids.</a:t>
            </a:r>
          </a:p>
          <a:p>
            <a:pPr marL="400050" indent="-400050" algn="just">
              <a:defRPr/>
            </a:pPr>
            <a:endParaRPr lang="en-US" sz="1600" dirty="0">
              <a:solidFill>
                <a:srgbClr val="1A1714"/>
              </a:solidFill>
              <a:latin typeface="Lucida Sans" pitchFamily="34" charset="0"/>
            </a:endParaRPr>
          </a:p>
          <a:p>
            <a:pPr marL="400050" indent="-400050" algn="just">
              <a:defRPr/>
            </a:pPr>
            <a:r>
              <a:rPr lang="en-US" sz="1600" dirty="0">
                <a:solidFill>
                  <a:srgbClr val="1A1714"/>
                </a:solidFill>
                <a:latin typeface="Lucida Sans" pitchFamily="34" charset="0"/>
              </a:rPr>
              <a:t>    - Copies of tender notices may be sent to Indian Embassies abroad &amp; foreign Embassies in </a:t>
            </a:r>
            <a:r>
              <a:rPr lang="en-US" sz="1600" dirty="0" err="1">
                <a:solidFill>
                  <a:srgbClr val="1A1714"/>
                </a:solidFill>
                <a:latin typeface="Lucida Sans" pitchFamily="34" charset="0"/>
              </a:rPr>
              <a:t>india</a:t>
            </a:r>
            <a:r>
              <a:rPr lang="en-US" sz="1600" dirty="0">
                <a:solidFill>
                  <a:srgbClr val="1A1714"/>
                </a:solidFill>
                <a:latin typeface="Lucida Sans" pitchFamily="34" charset="0"/>
              </a:rPr>
              <a:t> in order to find competitive offers for certain quality &amp; specifications. Minimum 4 weeks time to be given to domestic &amp; foreign bidders.</a:t>
            </a:r>
            <a:endParaRPr lang="en-US" sz="1600" dirty="0">
              <a:solidFill>
                <a:srgbClr val="0070C0"/>
              </a:solidFill>
              <a:latin typeface="Lucida Sans" pitchFamily="34" charset="0"/>
            </a:endParaRPr>
          </a:p>
          <a:p>
            <a:pPr marL="342900" indent="-342900">
              <a:defRPr/>
            </a:pPr>
            <a:endParaRPr lang="en-US" sz="1600" dirty="0">
              <a:solidFill>
                <a:srgbClr val="0070C0"/>
              </a:solidFill>
              <a:latin typeface="Lucida Sans" pitchFamily="34" charset="0"/>
            </a:endParaRPr>
          </a:p>
          <a:p>
            <a:pPr marL="342900" indent="-342900" algn="just">
              <a:defRPr/>
            </a:pPr>
            <a:r>
              <a:rPr lang="en-US" sz="1600" dirty="0">
                <a:solidFill>
                  <a:srgbClr val="00B050"/>
                </a:solidFill>
                <a:latin typeface="Lucida Sans" pitchFamily="34" charset="0"/>
              </a:rPr>
              <a:t>    </a:t>
            </a:r>
            <a:r>
              <a:rPr lang="en-US" sz="1600" dirty="0">
                <a:solidFill>
                  <a:srgbClr val="9702A2"/>
                </a:solidFill>
                <a:latin typeface="Lucida Sans" pitchFamily="34" charset="0"/>
              </a:rPr>
              <a:t>Advertised tender Enquiry may be adopted for procurements of less than 5 lakh rupee wherever felt necessary if number of approved suppliers are not definitely known.</a:t>
            </a:r>
          </a:p>
        </p:txBody>
      </p:sp>
    </p:spTree>
    <p:extLst>
      <p:ext uri="{BB962C8B-B14F-4D97-AF65-F5344CB8AC3E}">
        <p14:creationId xmlns:p14="http://schemas.microsoft.com/office/powerpoint/2010/main" xmlns="" val="991335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anim calcmode="lin" valueType="num">
                                      <p:cBhvr additive="base">
                                        <p:cTn id="1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 calcmode="lin" valueType="num">
                                      <p:cBhvr additive="base">
                                        <p:cTn id="1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anim calcmode="lin" valueType="num">
                                      <p:cBhvr additive="base">
                                        <p:cTn id="19"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 calcmode="lin" valueType="num">
                                      <p:cBhvr additive="base">
                                        <p:cTn id="2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9" end="9"/>
                                            </p:txEl>
                                          </p:spTgt>
                                        </p:tgtEl>
                                        <p:attrNameLst>
                                          <p:attrName>style.visibility</p:attrName>
                                        </p:attrNameLst>
                                      </p:cBhvr>
                                      <p:to>
                                        <p:strVal val="visible"/>
                                      </p:to>
                                    </p:set>
                                    <p:anim calcmode="lin" valueType="num">
                                      <p:cBhvr additive="base">
                                        <p:cTn id="27"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35">
                                            <p:txEl>
                                              <p:pRg st="11" end="11"/>
                                            </p:txEl>
                                          </p:spTgt>
                                        </p:tgtEl>
                                        <p:attrNameLst>
                                          <p:attrName>style.visibility</p:attrName>
                                        </p:attrNameLst>
                                      </p:cBhvr>
                                      <p:to>
                                        <p:strVal val="visible"/>
                                      </p:to>
                                    </p:set>
                                    <p:anim calcmode="lin" valueType="num">
                                      <p:cBhvr additive="base">
                                        <p:cTn id="31" dur="500" fill="hold"/>
                                        <p:tgtEl>
                                          <p:spTgt spid="18435">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435">
                                            <p:txEl>
                                              <p:pRg st="13" end="13"/>
                                            </p:txEl>
                                          </p:spTgt>
                                        </p:tgtEl>
                                        <p:attrNameLst>
                                          <p:attrName>style.visibility</p:attrName>
                                        </p:attrNameLst>
                                      </p:cBhvr>
                                      <p:to>
                                        <p:strVal val="visible"/>
                                      </p:to>
                                    </p:set>
                                    <p:anim calcmode="lin" valueType="num">
                                      <p:cBhvr additive="base">
                                        <p:cTn id="35" dur="500" fill="hold"/>
                                        <p:tgtEl>
                                          <p:spTgt spid="18435">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838200" y="990600"/>
            <a:ext cx="7924800" cy="460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u="sng">
                <a:solidFill>
                  <a:srgbClr val="9702A2"/>
                </a:solidFill>
                <a:latin typeface="Lucida Sans" pitchFamily="34" charset="0"/>
              </a:rPr>
              <a:t>Some imp points </a:t>
            </a:r>
          </a:p>
          <a:p>
            <a:endParaRPr lang="en-US" sz="1600" u="sng">
              <a:solidFill>
                <a:srgbClr val="9702A2"/>
              </a:solidFill>
              <a:latin typeface="Lucida Sans" pitchFamily="34" charset="0"/>
            </a:endParaRPr>
          </a:p>
          <a:p>
            <a:pPr>
              <a:lnSpc>
                <a:spcPct val="150000"/>
              </a:lnSpc>
            </a:pPr>
            <a:r>
              <a:rPr lang="en-US" sz="1600">
                <a:solidFill>
                  <a:srgbClr val="C00000"/>
                </a:solidFill>
                <a:latin typeface="Lucida Sans" pitchFamily="34" charset="0"/>
              </a:rPr>
              <a:t>          T</a:t>
            </a:r>
            <a:r>
              <a:rPr lang="en-US" sz="1600" u="sng">
                <a:solidFill>
                  <a:srgbClr val="C00000"/>
                </a:solidFill>
                <a:latin typeface="Lucida Sans" pitchFamily="34" charset="0"/>
              </a:rPr>
              <a:t>he text of Tender Notice</a:t>
            </a:r>
          </a:p>
          <a:p>
            <a:pPr>
              <a:lnSpc>
                <a:spcPct val="150000"/>
              </a:lnSpc>
            </a:pPr>
            <a:endParaRPr lang="en-US" sz="1600" u="sng">
              <a:solidFill>
                <a:srgbClr val="C00000"/>
              </a:solidFill>
              <a:latin typeface="Lucida Sans" pitchFamily="34" charset="0"/>
            </a:endParaRPr>
          </a:p>
          <a:p>
            <a:pPr algn="just">
              <a:lnSpc>
                <a:spcPct val="150000"/>
              </a:lnSpc>
              <a:buFont typeface="Wingdings" pitchFamily="2" charset="2"/>
              <a:buChar char="§"/>
            </a:pPr>
            <a:r>
              <a:rPr lang="en-US" sz="1600">
                <a:solidFill>
                  <a:srgbClr val="1A1714"/>
                </a:solidFill>
                <a:latin typeface="Lucida Sans" pitchFamily="34" charset="0"/>
              </a:rPr>
              <a:t>  Descriptions &amp; specifications of the goods &amp; quantity</a:t>
            </a:r>
          </a:p>
          <a:p>
            <a:pPr algn="just">
              <a:lnSpc>
                <a:spcPct val="150000"/>
              </a:lnSpc>
              <a:buFont typeface="Wingdings" pitchFamily="2" charset="2"/>
              <a:buChar char="§"/>
            </a:pPr>
            <a:r>
              <a:rPr lang="en-US" sz="1600">
                <a:solidFill>
                  <a:srgbClr val="1A1714"/>
                </a:solidFill>
                <a:latin typeface="Lucida Sans" pitchFamily="34" charset="0"/>
              </a:rPr>
              <a:t>  Period &amp; terms of delivery</a:t>
            </a:r>
          </a:p>
          <a:p>
            <a:pPr algn="just">
              <a:lnSpc>
                <a:spcPct val="150000"/>
              </a:lnSpc>
              <a:buFont typeface="Wingdings" pitchFamily="2" charset="2"/>
              <a:buChar char="§"/>
            </a:pPr>
            <a:r>
              <a:rPr lang="en-US" sz="1600">
                <a:solidFill>
                  <a:srgbClr val="1A1714"/>
                </a:solidFill>
                <a:latin typeface="Lucida Sans" pitchFamily="34" charset="0"/>
              </a:rPr>
              <a:t>  Cost of the tender document</a:t>
            </a:r>
          </a:p>
          <a:p>
            <a:pPr algn="just">
              <a:lnSpc>
                <a:spcPct val="150000"/>
              </a:lnSpc>
              <a:buFont typeface="Wingdings" pitchFamily="2" charset="2"/>
              <a:buChar char="§"/>
            </a:pPr>
            <a:r>
              <a:rPr lang="en-US" sz="1600">
                <a:solidFill>
                  <a:srgbClr val="1A1714"/>
                </a:solidFill>
                <a:latin typeface="Lucida Sans" pitchFamily="34" charset="0"/>
              </a:rPr>
              <a:t>  Place &amp; timing of sale of tender documents</a:t>
            </a:r>
          </a:p>
          <a:p>
            <a:pPr algn="just">
              <a:lnSpc>
                <a:spcPct val="150000"/>
              </a:lnSpc>
              <a:buFont typeface="Wingdings" pitchFamily="2" charset="2"/>
              <a:buChar char="§"/>
            </a:pPr>
            <a:r>
              <a:rPr lang="en-US" sz="1600">
                <a:solidFill>
                  <a:srgbClr val="1A1714"/>
                </a:solidFill>
                <a:latin typeface="Lucida Sans" pitchFamily="34" charset="0"/>
              </a:rPr>
              <a:t>  place &amp; deadline for receipt of tenders</a:t>
            </a:r>
          </a:p>
          <a:p>
            <a:pPr algn="just">
              <a:lnSpc>
                <a:spcPct val="150000"/>
              </a:lnSpc>
              <a:buFont typeface="Wingdings" pitchFamily="2" charset="2"/>
              <a:buChar char="§"/>
            </a:pPr>
            <a:r>
              <a:rPr lang="en-US" sz="1600">
                <a:solidFill>
                  <a:srgbClr val="1A1714"/>
                </a:solidFill>
                <a:latin typeface="Lucida Sans" pitchFamily="34" charset="0"/>
              </a:rPr>
              <a:t>  place, time &amp; date for opening of tenders</a:t>
            </a:r>
          </a:p>
          <a:p>
            <a:pPr algn="just">
              <a:lnSpc>
                <a:spcPct val="150000"/>
              </a:lnSpc>
              <a:buFont typeface="Wingdings" pitchFamily="2" charset="2"/>
              <a:buChar char="§"/>
            </a:pPr>
            <a:r>
              <a:rPr lang="en-US" sz="1600">
                <a:solidFill>
                  <a:srgbClr val="1A1714"/>
                </a:solidFill>
                <a:latin typeface="Lucida Sans" pitchFamily="34" charset="0"/>
              </a:rPr>
              <a:t>  amount &amp; Form of Bid security/ EMD</a:t>
            </a:r>
          </a:p>
          <a:p>
            <a:pPr algn="just">
              <a:lnSpc>
                <a:spcPct val="150000"/>
              </a:lnSpc>
              <a:buFont typeface="Wingdings" pitchFamily="2" charset="2"/>
              <a:buChar char="§"/>
            </a:pPr>
            <a:r>
              <a:rPr lang="en-US" sz="1600">
                <a:solidFill>
                  <a:srgbClr val="1A1714"/>
                </a:solidFill>
                <a:latin typeface="Lucida Sans" pitchFamily="34" charset="0"/>
              </a:rPr>
              <a:t>  any other imp information</a:t>
            </a:r>
          </a:p>
          <a:p>
            <a:pPr algn="just">
              <a:lnSpc>
                <a:spcPct val="150000"/>
              </a:lnSpc>
              <a:buFont typeface="Wingdings" pitchFamily="2" charset="2"/>
              <a:buChar char="§"/>
            </a:pPr>
            <a:endParaRPr lang="en-US" sz="1600">
              <a:solidFill>
                <a:srgbClr val="1A1714"/>
              </a:solidFill>
              <a:latin typeface="Lucida Sans" pitchFamily="34" charset="0"/>
            </a:endParaRPr>
          </a:p>
        </p:txBody>
      </p:sp>
    </p:spTree>
    <p:extLst>
      <p:ext uri="{BB962C8B-B14F-4D97-AF65-F5344CB8AC3E}">
        <p14:creationId xmlns:p14="http://schemas.microsoft.com/office/powerpoint/2010/main" xmlns="" val="1777677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990600" y="609600"/>
            <a:ext cx="7696200" cy="5139869"/>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marL="400050" indent="-400050">
              <a:defRPr/>
            </a:pPr>
            <a:endParaRPr lang="en-US" sz="1600" dirty="0">
              <a:solidFill>
                <a:srgbClr val="C00000"/>
              </a:solidFill>
              <a:latin typeface="Lucida Sans" pitchFamily="34" charset="0"/>
            </a:endParaRPr>
          </a:p>
          <a:p>
            <a:pPr marL="400050" indent="-400050">
              <a:defRPr/>
            </a:pPr>
            <a:r>
              <a:rPr lang="en-US" sz="1600" dirty="0">
                <a:solidFill>
                  <a:srgbClr val="C00000"/>
                </a:solidFill>
                <a:latin typeface="Lucida Sans" pitchFamily="34" charset="0"/>
              </a:rPr>
              <a:t>(ii) </a:t>
            </a:r>
            <a:r>
              <a:rPr lang="en-US" sz="1600" u="sng" dirty="0">
                <a:solidFill>
                  <a:srgbClr val="C00000"/>
                </a:solidFill>
                <a:latin typeface="Lucida Sans" pitchFamily="34" charset="0"/>
              </a:rPr>
              <a:t>Procurements through Limited tender Enquiry  ( for less than 5 </a:t>
            </a:r>
            <a:r>
              <a:rPr lang="en-US" sz="1600" u="sng" dirty="0" err="1">
                <a:solidFill>
                  <a:srgbClr val="C00000"/>
                </a:solidFill>
                <a:latin typeface="Lucida Sans" pitchFamily="34" charset="0"/>
              </a:rPr>
              <a:t>lakh</a:t>
            </a:r>
            <a:r>
              <a:rPr lang="en-US" sz="1600" u="sng" dirty="0">
                <a:solidFill>
                  <a:srgbClr val="C00000"/>
                </a:solidFill>
                <a:latin typeface="Lucida Sans" pitchFamily="34" charset="0"/>
              </a:rPr>
              <a:t>)</a:t>
            </a:r>
          </a:p>
          <a:p>
            <a:pPr marL="400050" indent="-400050">
              <a:defRPr/>
            </a:pPr>
            <a:endParaRPr lang="en-US" sz="1600" u="sng" dirty="0">
              <a:solidFill>
                <a:srgbClr val="C00000"/>
              </a:solidFill>
              <a:latin typeface="Lucida Sans" pitchFamily="34" charset="0"/>
            </a:endParaRPr>
          </a:p>
          <a:p>
            <a:pPr marL="400050" indent="-400050" algn="just">
              <a:lnSpc>
                <a:spcPct val="150000"/>
              </a:lnSpc>
              <a:defRPr/>
            </a:pPr>
            <a:r>
              <a:rPr lang="en-US" sz="1600" dirty="0">
                <a:solidFill>
                  <a:srgbClr val="C00000"/>
                </a:solidFill>
                <a:latin typeface="Lucida Sans" pitchFamily="34" charset="0"/>
              </a:rPr>
              <a:t>       -  </a:t>
            </a:r>
            <a:r>
              <a:rPr lang="en-US" sz="1600" dirty="0">
                <a:solidFill>
                  <a:srgbClr val="1A1714"/>
                </a:solidFill>
                <a:latin typeface="Lucida Sans" pitchFamily="34" charset="0"/>
              </a:rPr>
              <a:t>by obtaining bids from more than 3 approved suppliers of DGS&amp; </a:t>
            </a:r>
            <a:r>
              <a:rPr lang="en-US" sz="1600" dirty="0" smtClean="0">
                <a:solidFill>
                  <a:srgbClr val="1A1714"/>
                </a:solidFill>
                <a:latin typeface="Lucida Sans" pitchFamily="34" charset="0"/>
              </a:rPr>
              <a:t>D(Directorate General of Supplies &amp; Disposals)/ </a:t>
            </a:r>
            <a:r>
              <a:rPr lang="en-US" sz="1600" dirty="0">
                <a:solidFill>
                  <a:srgbClr val="1A1714"/>
                </a:solidFill>
                <a:latin typeface="Lucida Sans" pitchFamily="34" charset="0"/>
              </a:rPr>
              <a:t>from Deptt /from MSEs of Odisha notified  by the Directorate of EP &amp;M on the basis of </a:t>
            </a:r>
            <a:r>
              <a:rPr lang="en-US" sz="1600" dirty="0">
                <a:solidFill>
                  <a:srgbClr val="1A1714"/>
                </a:solidFill>
                <a:latin typeface="Lucida Sans" pitchFamily="34" charset="0"/>
                <a:hlinkClick r:id="rId2" action="ppaction://hlinkfile"/>
              </a:rPr>
              <a:t>MSME development Policy,2009</a:t>
            </a:r>
            <a:r>
              <a:rPr lang="en-US" sz="1600" dirty="0" smtClean="0">
                <a:solidFill>
                  <a:srgbClr val="1A1714"/>
                </a:solidFill>
                <a:latin typeface="Lucida Sans" pitchFamily="34" charset="0"/>
                <a:hlinkClick r:id="rId2" action="ppaction://hlinkfile"/>
              </a:rPr>
              <a:t>.</a:t>
            </a:r>
            <a:endParaRPr lang="en-US" sz="1600" dirty="0">
              <a:solidFill>
                <a:srgbClr val="1A1714"/>
              </a:solidFill>
              <a:latin typeface="Lucida Sans" pitchFamily="34" charset="0"/>
            </a:endParaRPr>
          </a:p>
          <a:p>
            <a:pPr marL="400050" indent="-400050" algn="just">
              <a:lnSpc>
                <a:spcPct val="150000"/>
              </a:lnSpc>
              <a:defRPr/>
            </a:pPr>
            <a:r>
              <a:rPr lang="en-US" sz="1600" dirty="0">
                <a:solidFill>
                  <a:srgbClr val="1A1714"/>
                </a:solidFill>
                <a:latin typeface="Lucida Sans" pitchFamily="34" charset="0"/>
              </a:rPr>
              <a:t>        -  tender documents  will be sent directly by speed post/ registered post/courier/email</a:t>
            </a:r>
            <a:r>
              <a:rPr lang="en-US" sz="1600" dirty="0" smtClean="0">
                <a:solidFill>
                  <a:srgbClr val="1A1714"/>
                </a:solidFill>
                <a:latin typeface="Lucida Sans" pitchFamily="34" charset="0"/>
              </a:rPr>
              <a:t>.</a:t>
            </a:r>
            <a:endParaRPr lang="en-US" sz="1600" dirty="0">
              <a:solidFill>
                <a:srgbClr val="1A1714"/>
              </a:solidFill>
              <a:latin typeface="Lucida Sans" pitchFamily="34" charset="0"/>
            </a:endParaRPr>
          </a:p>
          <a:p>
            <a:pPr marL="400050" indent="-400050" algn="just">
              <a:lnSpc>
                <a:spcPct val="150000"/>
              </a:lnSpc>
              <a:defRPr/>
            </a:pPr>
            <a:r>
              <a:rPr lang="en-US" sz="1600" dirty="0">
                <a:solidFill>
                  <a:srgbClr val="1A1714"/>
                </a:solidFill>
                <a:latin typeface="Lucida Sans" pitchFamily="34" charset="0"/>
              </a:rPr>
              <a:t>         -  procurement of goods having value of </a:t>
            </a:r>
            <a:r>
              <a:rPr lang="en-US" sz="1600" dirty="0">
                <a:solidFill>
                  <a:schemeClr val="accent6">
                    <a:lumMod val="50000"/>
                  </a:schemeClr>
                </a:solidFill>
                <a:latin typeface="Lucida Sans" pitchFamily="34" charset="0"/>
              </a:rPr>
              <a:t>5 lakh &amp; more </a:t>
            </a:r>
            <a:r>
              <a:rPr lang="en-US" sz="1600" dirty="0">
                <a:solidFill>
                  <a:srgbClr val="1A1714"/>
                </a:solidFill>
                <a:latin typeface="Lucida Sans" pitchFamily="34" charset="0"/>
              </a:rPr>
              <a:t>may also be made through Limited tender enquiry in case of urgency/ public interest/ where possibility of fresh source is remote </a:t>
            </a:r>
            <a:r>
              <a:rPr lang="en-US" sz="1600" dirty="0" smtClean="0">
                <a:solidFill>
                  <a:srgbClr val="1A1714"/>
                </a:solidFill>
                <a:latin typeface="Lucida Sans" pitchFamily="34" charset="0"/>
              </a:rPr>
              <a:t>.</a:t>
            </a:r>
            <a:endParaRPr lang="en-US" sz="1600" dirty="0">
              <a:solidFill>
                <a:srgbClr val="1A1714"/>
              </a:solidFill>
              <a:latin typeface="Lucida Sans" pitchFamily="34" charset="0"/>
            </a:endParaRPr>
          </a:p>
          <a:p>
            <a:pPr marL="400050" indent="-400050" algn="just">
              <a:lnSpc>
                <a:spcPct val="150000"/>
              </a:lnSpc>
              <a:defRPr/>
            </a:pPr>
            <a:r>
              <a:rPr lang="en-US" sz="1600" dirty="0">
                <a:solidFill>
                  <a:srgbClr val="1A1714"/>
                </a:solidFill>
                <a:latin typeface="Lucida Sans" pitchFamily="34" charset="0"/>
              </a:rPr>
              <a:t>      - Efforts be made to identify higher number of approved suppliers to obtain more responsive bids</a:t>
            </a:r>
          </a:p>
        </p:txBody>
      </p:sp>
    </p:spTree>
    <p:extLst>
      <p:ext uri="{BB962C8B-B14F-4D97-AF65-F5344CB8AC3E}">
        <p14:creationId xmlns:p14="http://schemas.microsoft.com/office/powerpoint/2010/main" xmlns="" val="3285229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anim calcmode="lin" valueType="num">
                                      <p:cBhvr additive="base">
                                        <p:cTn id="1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 calcmode="lin" valueType="num">
                                      <p:cBhvr additive="base">
                                        <p:cTn id="1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anim calcmode="lin" valueType="num">
                                      <p:cBhvr additive="base">
                                        <p:cTn id="19"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 calcmode="lin" valueType="num">
                                      <p:cBhvr additive="base">
                                        <p:cTn id="2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990600" y="1066800"/>
            <a:ext cx="7696200" cy="4894263"/>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marL="342900" indent="-342900" algn="just">
              <a:defRPr/>
            </a:pPr>
            <a:r>
              <a:rPr lang="en-US" sz="1600" dirty="0">
                <a:solidFill>
                  <a:srgbClr val="1A1714"/>
                </a:solidFill>
                <a:latin typeface="Lucida Sans" pitchFamily="34" charset="0"/>
              </a:rPr>
              <a:t> </a:t>
            </a:r>
            <a:r>
              <a:rPr lang="en-US" sz="1600" dirty="0">
                <a:solidFill>
                  <a:srgbClr val="C00000"/>
                </a:solidFill>
                <a:latin typeface="Lucida Sans" pitchFamily="34" charset="0"/>
              </a:rPr>
              <a:t>(iii) </a:t>
            </a:r>
            <a:r>
              <a:rPr lang="en-US" sz="1600" u="sng" dirty="0">
                <a:solidFill>
                  <a:srgbClr val="C00000"/>
                </a:solidFill>
                <a:latin typeface="Lucida Sans" pitchFamily="34" charset="0"/>
              </a:rPr>
              <a:t>Single Tender enquiry  </a:t>
            </a:r>
          </a:p>
          <a:p>
            <a:pPr marL="342900" indent="-342900" algn="just">
              <a:defRPr/>
            </a:pPr>
            <a:endParaRPr lang="en-US" sz="1600" u="sng" dirty="0">
              <a:solidFill>
                <a:srgbClr val="C00000"/>
              </a:solidFill>
              <a:latin typeface="Lucida Sans" pitchFamily="34" charset="0"/>
            </a:endParaRPr>
          </a:p>
          <a:p>
            <a:pPr marL="342900" indent="-342900" algn="just">
              <a:lnSpc>
                <a:spcPct val="150000"/>
              </a:lnSpc>
              <a:defRPr/>
            </a:pPr>
            <a:r>
              <a:rPr lang="en-US" sz="1600" dirty="0">
                <a:solidFill>
                  <a:srgbClr val="C00000"/>
                </a:solidFill>
                <a:latin typeface="Lucida Sans" pitchFamily="34" charset="0"/>
              </a:rPr>
              <a:t>        </a:t>
            </a:r>
            <a:r>
              <a:rPr lang="en-US" sz="1600" dirty="0">
                <a:solidFill>
                  <a:srgbClr val="1A1714"/>
                </a:solidFill>
                <a:latin typeface="Lucida Sans" pitchFamily="34" charset="0"/>
              </a:rPr>
              <a:t>- where  there is a single manufacturer   </a:t>
            </a:r>
            <a:r>
              <a:rPr lang="en-US" sz="1600" dirty="0" smtClean="0">
                <a:solidFill>
                  <a:srgbClr val="1A1714"/>
                </a:solidFill>
                <a:latin typeface="Lucida Sans" pitchFamily="34" charset="0"/>
              </a:rPr>
              <a:t>.</a:t>
            </a:r>
            <a:endParaRPr lang="en-US" sz="1600" dirty="0">
              <a:solidFill>
                <a:srgbClr val="1A1714"/>
              </a:solidFill>
              <a:latin typeface="Lucida Sans" pitchFamily="34" charset="0"/>
            </a:endParaRPr>
          </a:p>
          <a:p>
            <a:pPr marL="342900" indent="-342900" algn="just">
              <a:lnSpc>
                <a:spcPct val="150000"/>
              </a:lnSpc>
              <a:defRPr/>
            </a:pPr>
            <a:endParaRPr lang="en-US" sz="1600" dirty="0">
              <a:solidFill>
                <a:srgbClr val="1A1714"/>
              </a:solidFill>
              <a:latin typeface="Lucida Sans" pitchFamily="34" charset="0"/>
            </a:endParaRPr>
          </a:p>
          <a:p>
            <a:pPr marL="342900" indent="-342900" algn="just">
              <a:lnSpc>
                <a:spcPct val="150000"/>
              </a:lnSpc>
              <a:defRPr/>
            </a:pPr>
            <a:r>
              <a:rPr lang="en-US" sz="1600" dirty="0">
                <a:solidFill>
                  <a:srgbClr val="1A1714"/>
                </a:solidFill>
                <a:latin typeface="Lucida Sans" pitchFamily="34" charset="0"/>
              </a:rPr>
              <a:t>        -  in case of emergency after obtaining approval from next higher authority</a:t>
            </a:r>
          </a:p>
          <a:p>
            <a:pPr marL="342900" indent="-342900" algn="just">
              <a:lnSpc>
                <a:spcPct val="150000"/>
              </a:lnSpc>
              <a:defRPr/>
            </a:pPr>
            <a:endParaRPr lang="en-US" sz="1600" dirty="0">
              <a:solidFill>
                <a:srgbClr val="1A1714"/>
              </a:solidFill>
              <a:latin typeface="Lucida Sans" pitchFamily="34" charset="0"/>
            </a:endParaRPr>
          </a:p>
          <a:p>
            <a:pPr marL="342900" indent="-342900" algn="just">
              <a:lnSpc>
                <a:spcPct val="150000"/>
              </a:lnSpc>
              <a:defRPr/>
            </a:pPr>
            <a:r>
              <a:rPr lang="en-US" sz="1600" dirty="0">
                <a:solidFill>
                  <a:srgbClr val="1A1714"/>
                </a:solidFill>
                <a:latin typeface="Lucida Sans" pitchFamily="34" charset="0"/>
              </a:rPr>
              <a:t>         - for compatibility of machinery &amp; spare parts with the existing set of equipment on the advice of competent technical expert approved by the </a:t>
            </a:r>
            <a:r>
              <a:rPr lang="en-US" sz="1600" dirty="0" err="1">
                <a:solidFill>
                  <a:srgbClr val="1A1714"/>
                </a:solidFill>
                <a:latin typeface="Lucida Sans" pitchFamily="34" charset="0"/>
              </a:rPr>
              <a:t>Govt</a:t>
            </a:r>
            <a:r>
              <a:rPr lang="en-US" sz="1600" dirty="0">
                <a:solidFill>
                  <a:srgbClr val="1A1714"/>
                </a:solidFill>
                <a:latin typeface="Lucida Sans" pitchFamily="34" charset="0"/>
              </a:rPr>
              <a:t> or next higher authority  </a:t>
            </a:r>
          </a:p>
          <a:p>
            <a:pPr marL="342900" indent="-342900" algn="just">
              <a:lnSpc>
                <a:spcPct val="150000"/>
              </a:lnSpc>
              <a:defRPr/>
            </a:pPr>
            <a:endParaRPr lang="en-US" sz="1600" dirty="0">
              <a:solidFill>
                <a:srgbClr val="1A1714"/>
              </a:solidFill>
              <a:latin typeface="Lucida Sans" pitchFamily="34" charset="0"/>
            </a:endParaRPr>
          </a:p>
          <a:p>
            <a:pPr marL="342900" indent="-342900" algn="just">
              <a:lnSpc>
                <a:spcPct val="150000"/>
              </a:lnSpc>
              <a:defRPr/>
            </a:pPr>
            <a:r>
              <a:rPr lang="en-US" sz="1600" dirty="0">
                <a:solidFill>
                  <a:srgbClr val="1A1714"/>
                </a:solidFill>
                <a:latin typeface="Lucida Sans" pitchFamily="34" charset="0"/>
              </a:rPr>
              <a:t>          - a proprietary article certificate in prescribed format be given by the competent authority</a:t>
            </a:r>
          </a:p>
        </p:txBody>
      </p:sp>
    </p:spTree>
    <p:extLst>
      <p:ext uri="{BB962C8B-B14F-4D97-AF65-F5344CB8AC3E}">
        <p14:creationId xmlns:p14="http://schemas.microsoft.com/office/powerpoint/2010/main" xmlns="" val="39986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anim calcmode="lin" valueType="num">
                                      <p:cBhvr additive="base">
                                        <p:cTn id="1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anim calcmode="lin" valueType="num">
                                      <p:cBhvr additive="base">
                                        <p:cTn id="15"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anim calcmode="lin" valueType="num">
                                      <p:cBhvr additive="base">
                                        <p:cTn id="19"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9" end="9"/>
                                            </p:txEl>
                                          </p:spTgt>
                                        </p:tgtEl>
                                        <p:attrNameLst>
                                          <p:attrName>style.visibility</p:attrName>
                                        </p:attrNameLst>
                                      </p:cBhvr>
                                      <p:to>
                                        <p:strVal val="visible"/>
                                      </p:to>
                                    </p:set>
                                    <p:anim calcmode="lin" valueType="num">
                                      <p:cBhvr additive="base">
                                        <p:cTn id="23"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838200" y="1066800"/>
            <a:ext cx="7924800" cy="5986463"/>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marL="342900" indent="-342900" algn="ctr">
              <a:defRPr/>
            </a:pPr>
            <a:r>
              <a:rPr lang="en-US" sz="1600" dirty="0">
                <a:solidFill>
                  <a:srgbClr val="1A1714"/>
                </a:solidFill>
                <a:latin typeface="Lucida Sans" pitchFamily="34" charset="0"/>
              </a:rPr>
              <a:t> </a:t>
            </a:r>
            <a:r>
              <a:rPr lang="en-US" sz="1600" b="1" u="sng" dirty="0">
                <a:solidFill>
                  <a:srgbClr val="C00000"/>
                </a:solidFill>
                <a:latin typeface="Lucida Sans" pitchFamily="34" charset="0"/>
              </a:rPr>
              <a:t>Two Bid system</a:t>
            </a:r>
          </a:p>
          <a:p>
            <a:pPr indent="-342900" algn="just">
              <a:lnSpc>
                <a:spcPct val="150000"/>
              </a:lnSpc>
              <a:buFont typeface="Wingdings" pitchFamily="2" charset="2"/>
              <a:buChar char="Ø"/>
              <a:defRPr/>
            </a:pPr>
            <a:r>
              <a:rPr lang="en-US" sz="1600" dirty="0">
                <a:solidFill>
                  <a:srgbClr val="1A1714"/>
                </a:solidFill>
                <a:latin typeface="Lucida Sans" pitchFamily="34" charset="0"/>
              </a:rPr>
              <a:t>For high value plant, machinery etc. of a complex &amp; technical nature, bids in 2 parts be obtained:</a:t>
            </a:r>
          </a:p>
          <a:p>
            <a:pPr lvl="2" indent="-342900" algn="just">
              <a:lnSpc>
                <a:spcPct val="150000"/>
              </a:lnSpc>
              <a:buFont typeface="Arial" pitchFamily="34" charset="0"/>
              <a:buChar char="•"/>
              <a:defRPr/>
            </a:pPr>
            <a:r>
              <a:rPr lang="en-US" sz="1600" dirty="0">
                <a:solidFill>
                  <a:srgbClr val="1A1714"/>
                </a:solidFill>
                <a:latin typeface="Lucida Sans" pitchFamily="34" charset="0"/>
              </a:rPr>
              <a:t> </a:t>
            </a:r>
            <a:r>
              <a:rPr lang="en-US" sz="1600" dirty="0">
                <a:solidFill>
                  <a:srgbClr val="9702A2"/>
                </a:solidFill>
                <a:latin typeface="Lucida Sans" pitchFamily="34" charset="0"/>
              </a:rPr>
              <a:t>Technical Bid </a:t>
            </a:r>
            <a:r>
              <a:rPr lang="en-US" sz="1600" dirty="0">
                <a:solidFill>
                  <a:srgbClr val="1A1714"/>
                </a:solidFill>
                <a:latin typeface="Lucida Sans" pitchFamily="34" charset="0"/>
              </a:rPr>
              <a:t>consisting of all technical details along with commercial terms &amp; conditions</a:t>
            </a:r>
          </a:p>
          <a:p>
            <a:pPr lvl="2" indent="-342900" algn="just">
              <a:lnSpc>
                <a:spcPct val="150000"/>
              </a:lnSpc>
              <a:buFont typeface="Arial" pitchFamily="34" charset="0"/>
              <a:buChar char="•"/>
              <a:defRPr/>
            </a:pPr>
            <a:r>
              <a:rPr lang="en-US" sz="1600" dirty="0">
                <a:solidFill>
                  <a:srgbClr val="9702A2"/>
                </a:solidFill>
                <a:latin typeface="Lucida Sans" pitchFamily="34" charset="0"/>
              </a:rPr>
              <a:t>Financial bid </a:t>
            </a:r>
            <a:r>
              <a:rPr lang="en-US" sz="1600" dirty="0">
                <a:solidFill>
                  <a:srgbClr val="1A1714"/>
                </a:solidFill>
                <a:latin typeface="Lucida Sans" pitchFamily="34" charset="0"/>
              </a:rPr>
              <a:t>indicating item wise price for the items mentioned in the technical bid</a:t>
            </a:r>
          </a:p>
          <a:p>
            <a:pPr lvl="2" indent="-342900" algn="just">
              <a:lnSpc>
                <a:spcPct val="150000"/>
              </a:lnSpc>
              <a:defRPr/>
            </a:pPr>
            <a:endParaRPr lang="en-US" sz="1600" dirty="0">
              <a:solidFill>
                <a:srgbClr val="1A1714"/>
              </a:solidFill>
              <a:latin typeface="Lucida Sans" pitchFamily="34" charset="0"/>
            </a:endParaRPr>
          </a:p>
          <a:p>
            <a:pPr marL="0" lvl="2" indent="-342900" algn="just">
              <a:lnSpc>
                <a:spcPct val="150000"/>
              </a:lnSpc>
              <a:buFont typeface="Wingdings" pitchFamily="2" charset="2"/>
              <a:buChar char="Ø"/>
              <a:defRPr/>
            </a:pPr>
            <a:r>
              <a:rPr lang="en-US" sz="1600" dirty="0">
                <a:solidFill>
                  <a:srgbClr val="1A1714"/>
                </a:solidFill>
                <a:latin typeface="Lucida Sans" pitchFamily="34" charset="0"/>
              </a:rPr>
              <a:t>Both bids be sealed in separate covers duly superscribed &amp; put in a bigger cover under seal. Technical bids are to be opened </a:t>
            </a:r>
            <a:r>
              <a:rPr lang="en-US" sz="1600" i="1" dirty="0">
                <a:solidFill>
                  <a:srgbClr val="1A1714"/>
                </a:solidFill>
                <a:latin typeface="Lucida Sans" pitchFamily="34" charset="0"/>
              </a:rPr>
              <a:t>first</a:t>
            </a:r>
            <a:r>
              <a:rPr lang="en-US" sz="1600" dirty="0">
                <a:solidFill>
                  <a:srgbClr val="1A1714"/>
                </a:solidFill>
                <a:latin typeface="Lucida Sans" pitchFamily="34" charset="0"/>
              </a:rPr>
              <a:t> be evaluated by a technical committee or authority &amp; then the financial bids of technically acceptable offers should be opened for further evaluation &amp; ranking before awarding the contract</a:t>
            </a:r>
          </a:p>
          <a:p>
            <a:pPr lvl="2" indent="-342900" algn="just">
              <a:lnSpc>
                <a:spcPct val="150000"/>
              </a:lnSpc>
              <a:defRPr/>
            </a:pPr>
            <a:endParaRPr lang="en-US" sz="1400" dirty="0">
              <a:solidFill>
                <a:srgbClr val="1A1714"/>
              </a:solidFill>
              <a:latin typeface="Lucida Sans" pitchFamily="34" charset="0"/>
            </a:endParaRPr>
          </a:p>
          <a:p>
            <a:pPr lvl="2" indent="-342900" algn="just">
              <a:lnSpc>
                <a:spcPct val="150000"/>
              </a:lnSpc>
              <a:defRPr/>
            </a:pPr>
            <a:endParaRPr lang="en-US" sz="1400" dirty="0">
              <a:solidFill>
                <a:srgbClr val="1A1714"/>
              </a:solidFill>
              <a:latin typeface="Lucida Sans" pitchFamily="34" charset="0"/>
            </a:endParaRPr>
          </a:p>
          <a:p>
            <a:pPr lvl="2" indent="-342900" algn="just">
              <a:lnSpc>
                <a:spcPct val="150000"/>
              </a:lnSpc>
              <a:defRPr/>
            </a:pPr>
            <a:endParaRPr lang="en-US" sz="1400" dirty="0">
              <a:solidFill>
                <a:srgbClr val="1A1714"/>
              </a:solidFill>
              <a:latin typeface="Lucida Sans" pitchFamily="34" charset="0"/>
            </a:endParaRPr>
          </a:p>
        </p:txBody>
      </p:sp>
    </p:spTree>
    <p:extLst>
      <p:ext uri="{BB962C8B-B14F-4D97-AF65-F5344CB8AC3E}">
        <p14:creationId xmlns:p14="http://schemas.microsoft.com/office/powerpoint/2010/main" xmlns="" val="2226025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additive="base">
                                        <p:cTn id="11"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 calcmode="lin" valueType="num">
                                      <p:cBhvr additive="base">
                                        <p:cTn id="1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 calcmode="lin" valueType="num">
                                      <p:cBhvr additive="base">
                                        <p:cTn id="19"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anim calcmode="lin" valueType="num">
                                      <p:cBhvr additive="base">
                                        <p:cTn id="2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990600" y="1524000"/>
            <a:ext cx="7772400" cy="4032250"/>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marL="342900" indent="-342900" algn="ctr">
              <a:defRPr/>
            </a:pPr>
            <a:r>
              <a:rPr lang="en-US" sz="1600" dirty="0">
                <a:solidFill>
                  <a:srgbClr val="1A1714"/>
                </a:solidFill>
                <a:latin typeface="Lucida Sans" pitchFamily="34" charset="0"/>
              </a:rPr>
              <a:t> </a:t>
            </a:r>
            <a:r>
              <a:rPr lang="en-US" sz="1600" b="1" u="sng" dirty="0">
                <a:solidFill>
                  <a:srgbClr val="C00000"/>
                </a:solidFill>
                <a:latin typeface="Lucida Sans" pitchFamily="34" charset="0"/>
              </a:rPr>
              <a:t>Single responsive Bid </a:t>
            </a:r>
          </a:p>
          <a:p>
            <a:pPr marL="342900" indent="-342900" algn="ctr">
              <a:defRPr/>
            </a:pPr>
            <a:endParaRPr lang="en-US" sz="1600" b="1" u="sng" dirty="0">
              <a:solidFill>
                <a:srgbClr val="C00000"/>
              </a:solidFill>
              <a:latin typeface="Lucida Sans" pitchFamily="34" charset="0"/>
            </a:endParaRPr>
          </a:p>
          <a:p>
            <a:pPr marL="342900" indent="-342900" algn="ctr">
              <a:defRPr/>
            </a:pPr>
            <a:endParaRPr lang="en-US" sz="1600" b="1" u="sng" dirty="0">
              <a:solidFill>
                <a:srgbClr val="C00000"/>
              </a:solidFill>
              <a:latin typeface="Lucida Sans" pitchFamily="34" charset="0"/>
            </a:endParaRPr>
          </a:p>
          <a:p>
            <a:pPr indent="-342900" algn="just">
              <a:lnSpc>
                <a:spcPct val="150000"/>
              </a:lnSpc>
              <a:buFont typeface="Wingdings" pitchFamily="2" charset="2"/>
              <a:buChar char="Ø"/>
              <a:defRPr/>
            </a:pPr>
            <a:r>
              <a:rPr lang="en-US" sz="1600" dirty="0">
                <a:solidFill>
                  <a:srgbClr val="1A1714"/>
                </a:solidFill>
                <a:latin typeface="Lucida Sans" pitchFamily="34" charset="0"/>
              </a:rPr>
              <a:t>The </a:t>
            </a:r>
            <a:r>
              <a:rPr lang="en-US" sz="1600" dirty="0" err="1">
                <a:solidFill>
                  <a:srgbClr val="1A1714"/>
                </a:solidFill>
                <a:latin typeface="Lucida Sans" pitchFamily="34" charset="0"/>
              </a:rPr>
              <a:t>deptt</a:t>
            </a:r>
            <a:r>
              <a:rPr lang="en-US" sz="1600" dirty="0">
                <a:solidFill>
                  <a:srgbClr val="1A1714"/>
                </a:solidFill>
                <a:latin typeface="Lucida Sans" pitchFamily="34" charset="0"/>
              </a:rPr>
              <a:t> is to check whether while floating/issuing the enquiry all necessary requirements like standard conditions, industry friendly specifications, wide publicity, sufficient time etc. were fulfilled</a:t>
            </a:r>
          </a:p>
          <a:p>
            <a:pPr indent="-342900" algn="just">
              <a:lnSpc>
                <a:spcPct val="150000"/>
              </a:lnSpc>
              <a:defRPr/>
            </a:pPr>
            <a:endParaRPr lang="en-US" sz="1600" dirty="0">
              <a:solidFill>
                <a:srgbClr val="1A1714"/>
              </a:solidFill>
              <a:latin typeface="Lucida Sans" pitchFamily="34" charset="0"/>
            </a:endParaRPr>
          </a:p>
          <a:p>
            <a:pPr marL="0" lvl="2" indent="-342900" algn="just">
              <a:lnSpc>
                <a:spcPct val="150000"/>
              </a:lnSpc>
              <a:buFont typeface="Wingdings" pitchFamily="2" charset="2"/>
              <a:buChar char="Ø"/>
              <a:defRPr/>
            </a:pPr>
            <a:r>
              <a:rPr lang="en-US" sz="1600" dirty="0">
                <a:solidFill>
                  <a:srgbClr val="1A1714"/>
                </a:solidFill>
                <a:latin typeface="Lucida Sans" pitchFamily="34" charset="0"/>
              </a:rPr>
              <a:t>If after scrutiny it is found that all such aspects were fully taken care of, then single responsive bid be opened &amp; if the  quoted price is reasonable, contract may be placed after obtaining approval from </a:t>
            </a:r>
            <a:r>
              <a:rPr lang="en-US" sz="1600" dirty="0" err="1">
                <a:solidFill>
                  <a:srgbClr val="1A1714"/>
                </a:solidFill>
                <a:latin typeface="Lucida Sans" pitchFamily="34" charset="0"/>
              </a:rPr>
              <a:t>Govt</a:t>
            </a:r>
            <a:r>
              <a:rPr lang="en-US" sz="1600" dirty="0">
                <a:solidFill>
                  <a:srgbClr val="1A1714"/>
                </a:solidFill>
                <a:latin typeface="Lucida Sans" pitchFamily="34" charset="0"/>
              </a:rPr>
              <a:t> or next higher authority</a:t>
            </a:r>
          </a:p>
        </p:txBody>
      </p:sp>
    </p:spTree>
    <p:extLst>
      <p:ext uri="{BB962C8B-B14F-4D97-AF65-F5344CB8AC3E}">
        <p14:creationId xmlns:p14="http://schemas.microsoft.com/office/powerpoint/2010/main" xmlns="" val="553823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4" end="4"/>
                                            </p:txEl>
                                          </p:spTgt>
                                        </p:tgtEl>
                                        <p:attrNameLst>
                                          <p:attrName>style.visibility</p:attrName>
                                        </p:attrNameLst>
                                      </p:cBhvr>
                                      <p:to>
                                        <p:strVal val="visible"/>
                                      </p:to>
                                    </p:set>
                                    <p:anim calcmode="lin" valueType="num">
                                      <p:cBhvr additive="base">
                                        <p:cTn id="11"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6" end="6"/>
                                            </p:txEl>
                                          </p:spTgt>
                                        </p:tgtEl>
                                        <p:attrNameLst>
                                          <p:attrName>style.visibility</p:attrName>
                                        </p:attrNameLst>
                                      </p:cBhvr>
                                      <p:to>
                                        <p:strVal val="visible"/>
                                      </p:to>
                                    </p:set>
                                    <p:anim calcmode="lin" valueType="num">
                                      <p:cBhvr additive="base">
                                        <p:cTn id="15"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295400" y="2209800"/>
            <a:ext cx="7391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1600" u="sng" dirty="0">
                <a:solidFill>
                  <a:srgbClr val="C00000"/>
                </a:solidFill>
                <a:latin typeface="Lucida Sans" pitchFamily="34" charset="0"/>
              </a:rPr>
              <a:t>Splitting up of Demand</a:t>
            </a:r>
          </a:p>
          <a:p>
            <a:pPr algn="ctr" eaLnBrk="1" hangingPunct="1"/>
            <a:endParaRPr lang="en-US" sz="1600" u="sng" dirty="0">
              <a:solidFill>
                <a:srgbClr val="C00000"/>
              </a:solidFill>
              <a:latin typeface="Lucida Sans" pitchFamily="34" charset="0"/>
            </a:endParaRPr>
          </a:p>
          <a:p>
            <a:pPr algn="just" eaLnBrk="1" hangingPunct="1">
              <a:lnSpc>
                <a:spcPct val="150000"/>
              </a:lnSpc>
            </a:pPr>
            <a:r>
              <a:rPr lang="en-US" sz="1600" dirty="0">
                <a:solidFill>
                  <a:srgbClr val="1A1714"/>
                </a:solidFill>
                <a:latin typeface="Lucida Sans" pitchFamily="34" charset="0"/>
              </a:rPr>
              <a:t>Splitting up of demand to make piecemeal purchase  to avoid necessity of obtaining sanction of higher authority should be avoided</a:t>
            </a:r>
            <a:endParaRPr lang="en-IN" sz="1600" dirty="0">
              <a:solidFill>
                <a:srgbClr val="1A1714"/>
              </a:solidFill>
              <a:latin typeface="Lucida Sans" pitchFamily="34" charset="0"/>
            </a:endParaRPr>
          </a:p>
        </p:txBody>
      </p:sp>
    </p:spTree>
    <p:extLst>
      <p:ext uri="{BB962C8B-B14F-4D97-AF65-F5344CB8AC3E}">
        <p14:creationId xmlns:p14="http://schemas.microsoft.com/office/powerpoint/2010/main" xmlns="" val="2221867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rect b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71600" y="533400"/>
            <a:ext cx="1485900" cy="110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5" name="Picture 3" descr="rect b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89725" y="4694238"/>
            <a:ext cx="1487488" cy="1106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6" name="Picture 4" descr="rect b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689725" y="766763"/>
            <a:ext cx="1487488"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7" name="Picture 5" descr="rect b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95400" y="2667000"/>
            <a:ext cx="1487488"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8" name="Picture 6" descr="rect b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65588" y="4695825"/>
            <a:ext cx="1487487"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9" name="Picture 7" descr="rect b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03350" y="4672013"/>
            <a:ext cx="1485900"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60" name="Text Box 8"/>
          <p:cNvSpPr txBox="1">
            <a:spLocks noChangeArrowheads="1"/>
          </p:cNvSpPr>
          <p:nvPr/>
        </p:nvSpPr>
        <p:spPr bwMode="auto">
          <a:xfrm>
            <a:off x="3124200" y="1447800"/>
            <a:ext cx="2514600"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0350" tIns="55175" rIns="110350" bIns="55175">
            <a:spAutoFit/>
          </a:bodyPr>
          <a:lstStyle>
            <a:lvl1pPr defTabSz="1103313" eaLnBrk="0" hangingPunct="0">
              <a:defRPr sz="1600">
                <a:solidFill>
                  <a:schemeClr val="tx1"/>
                </a:solidFill>
                <a:latin typeface="Arial" pitchFamily="34" charset="0"/>
              </a:defRPr>
            </a:lvl1pPr>
            <a:lvl2pPr marL="742950" indent="-285750" defTabSz="1103313" eaLnBrk="0" hangingPunct="0">
              <a:defRPr sz="1600">
                <a:solidFill>
                  <a:schemeClr val="tx1"/>
                </a:solidFill>
                <a:latin typeface="Arial" pitchFamily="34" charset="0"/>
              </a:defRPr>
            </a:lvl2pPr>
            <a:lvl3pPr marL="1143000" indent="-228600" defTabSz="1103313" eaLnBrk="0" hangingPunct="0">
              <a:defRPr sz="1600">
                <a:solidFill>
                  <a:schemeClr val="tx1"/>
                </a:solidFill>
                <a:latin typeface="Arial" pitchFamily="34" charset="0"/>
              </a:defRPr>
            </a:lvl3pPr>
            <a:lvl4pPr marL="1600200" indent="-228600" defTabSz="1103313" eaLnBrk="0" hangingPunct="0">
              <a:defRPr sz="1600">
                <a:solidFill>
                  <a:schemeClr val="tx1"/>
                </a:solidFill>
                <a:latin typeface="Arial" pitchFamily="34" charset="0"/>
              </a:defRPr>
            </a:lvl4pPr>
            <a:lvl5pPr marL="2057400" indent="-228600" defTabSz="1103313" eaLnBrk="0" hangingPunct="0">
              <a:defRPr sz="1600">
                <a:solidFill>
                  <a:schemeClr val="tx1"/>
                </a:solidFill>
                <a:latin typeface="Arial" pitchFamily="34" charset="0"/>
              </a:defRPr>
            </a:lvl5pPr>
            <a:lvl6pPr marL="2514600" indent="-228600" algn="ctr" defTabSz="1103313" eaLnBrk="0" fontAlgn="base" hangingPunct="0">
              <a:spcBef>
                <a:spcPct val="0"/>
              </a:spcBef>
              <a:spcAft>
                <a:spcPct val="40000"/>
              </a:spcAft>
              <a:defRPr sz="1600">
                <a:solidFill>
                  <a:schemeClr val="tx1"/>
                </a:solidFill>
                <a:latin typeface="Arial" pitchFamily="34" charset="0"/>
              </a:defRPr>
            </a:lvl6pPr>
            <a:lvl7pPr marL="2971800" indent="-228600" algn="ctr" defTabSz="1103313" eaLnBrk="0" fontAlgn="base" hangingPunct="0">
              <a:spcBef>
                <a:spcPct val="0"/>
              </a:spcBef>
              <a:spcAft>
                <a:spcPct val="40000"/>
              </a:spcAft>
              <a:defRPr sz="1600">
                <a:solidFill>
                  <a:schemeClr val="tx1"/>
                </a:solidFill>
                <a:latin typeface="Arial" pitchFamily="34" charset="0"/>
              </a:defRPr>
            </a:lvl7pPr>
            <a:lvl8pPr marL="3429000" indent="-228600" algn="ctr" defTabSz="1103313" eaLnBrk="0" fontAlgn="base" hangingPunct="0">
              <a:spcBef>
                <a:spcPct val="0"/>
              </a:spcBef>
              <a:spcAft>
                <a:spcPct val="40000"/>
              </a:spcAft>
              <a:defRPr sz="1600">
                <a:solidFill>
                  <a:schemeClr val="tx1"/>
                </a:solidFill>
                <a:latin typeface="Arial" pitchFamily="34" charset="0"/>
              </a:defRPr>
            </a:lvl8pPr>
            <a:lvl9pPr marL="3886200" indent="-228600" algn="ctr" defTabSz="1103313" eaLnBrk="0" fontAlgn="base" hangingPunct="0">
              <a:spcBef>
                <a:spcPct val="0"/>
              </a:spcBef>
              <a:spcAft>
                <a:spcPct val="40000"/>
              </a:spcAft>
              <a:defRPr sz="1600">
                <a:solidFill>
                  <a:schemeClr val="tx1"/>
                </a:solidFill>
                <a:latin typeface="Arial" pitchFamily="34" charset="0"/>
              </a:defRPr>
            </a:lvl9pPr>
          </a:lstStyle>
          <a:p>
            <a:pPr eaLnBrk="1" hangingPunct="1">
              <a:spcBef>
                <a:spcPct val="50000"/>
              </a:spcBef>
            </a:pPr>
            <a:r>
              <a:rPr lang="en-US" b="1">
                <a:solidFill>
                  <a:schemeClr val="accent2"/>
                </a:solidFill>
                <a:latin typeface="Lucida Sans Unicode" pitchFamily="34" charset="0"/>
              </a:rPr>
              <a:t>Award of contract </a:t>
            </a:r>
          </a:p>
        </p:txBody>
      </p:sp>
      <p:sp>
        <p:nvSpPr>
          <p:cNvPr id="23561" name="Text Box 9"/>
          <p:cNvSpPr txBox="1">
            <a:spLocks noChangeArrowheads="1"/>
          </p:cNvSpPr>
          <p:nvPr/>
        </p:nvSpPr>
        <p:spPr bwMode="auto">
          <a:xfrm>
            <a:off x="6324600" y="1828800"/>
            <a:ext cx="20066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0350" tIns="55175" rIns="110350" bIns="55175">
            <a:spAutoFit/>
          </a:bodyPr>
          <a:lstStyle>
            <a:lvl1pPr defTabSz="1103313" eaLnBrk="0" hangingPunct="0">
              <a:defRPr sz="1600">
                <a:solidFill>
                  <a:schemeClr val="tx1"/>
                </a:solidFill>
                <a:latin typeface="Arial" pitchFamily="34" charset="0"/>
              </a:defRPr>
            </a:lvl1pPr>
            <a:lvl2pPr marL="742950" indent="-285750" defTabSz="1103313" eaLnBrk="0" hangingPunct="0">
              <a:defRPr sz="1600">
                <a:solidFill>
                  <a:schemeClr val="tx1"/>
                </a:solidFill>
                <a:latin typeface="Arial" pitchFamily="34" charset="0"/>
              </a:defRPr>
            </a:lvl2pPr>
            <a:lvl3pPr marL="1143000" indent="-228600" defTabSz="1103313" eaLnBrk="0" hangingPunct="0">
              <a:defRPr sz="1600">
                <a:solidFill>
                  <a:schemeClr val="tx1"/>
                </a:solidFill>
                <a:latin typeface="Arial" pitchFamily="34" charset="0"/>
              </a:defRPr>
            </a:lvl3pPr>
            <a:lvl4pPr marL="1600200" indent="-228600" defTabSz="1103313" eaLnBrk="0" hangingPunct="0">
              <a:defRPr sz="1600">
                <a:solidFill>
                  <a:schemeClr val="tx1"/>
                </a:solidFill>
                <a:latin typeface="Arial" pitchFamily="34" charset="0"/>
              </a:defRPr>
            </a:lvl4pPr>
            <a:lvl5pPr marL="2057400" indent="-228600" defTabSz="1103313" eaLnBrk="0" hangingPunct="0">
              <a:defRPr sz="1600">
                <a:solidFill>
                  <a:schemeClr val="tx1"/>
                </a:solidFill>
                <a:latin typeface="Arial" pitchFamily="34" charset="0"/>
              </a:defRPr>
            </a:lvl5pPr>
            <a:lvl6pPr marL="2514600" indent="-228600" algn="ctr" defTabSz="1103313" eaLnBrk="0" fontAlgn="base" hangingPunct="0">
              <a:spcBef>
                <a:spcPct val="0"/>
              </a:spcBef>
              <a:spcAft>
                <a:spcPct val="40000"/>
              </a:spcAft>
              <a:defRPr sz="1600">
                <a:solidFill>
                  <a:schemeClr val="tx1"/>
                </a:solidFill>
                <a:latin typeface="Arial" pitchFamily="34" charset="0"/>
              </a:defRPr>
            </a:lvl6pPr>
            <a:lvl7pPr marL="2971800" indent="-228600" algn="ctr" defTabSz="1103313" eaLnBrk="0" fontAlgn="base" hangingPunct="0">
              <a:spcBef>
                <a:spcPct val="0"/>
              </a:spcBef>
              <a:spcAft>
                <a:spcPct val="40000"/>
              </a:spcAft>
              <a:defRPr sz="1600">
                <a:solidFill>
                  <a:schemeClr val="tx1"/>
                </a:solidFill>
                <a:latin typeface="Arial" pitchFamily="34" charset="0"/>
              </a:defRPr>
            </a:lvl7pPr>
            <a:lvl8pPr marL="3429000" indent="-228600" algn="ctr" defTabSz="1103313" eaLnBrk="0" fontAlgn="base" hangingPunct="0">
              <a:spcBef>
                <a:spcPct val="0"/>
              </a:spcBef>
              <a:spcAft>
                <a:spcPct val="40000"/>
              </a:spcAft>
              <a:defRPr sz="1600">
                <a:solidFill>
                  <a:schemeClr val="tx1"/>
                </a:solidFill>
                <a:latin typeface="Arial" pitchFamily="34" charset="0"/>
              </a:defRPr>
            </a:lvl8pPr>
            <a:lvl9pPr marL="3886200" indent="-228600" algn="ctr" defTabSz="1103313" eaLnBrk="0" fontAlgn="base" hangingPunct="0">
              <a:spcBef>
                <a:spcPct val="0"/>
              </a:spcBef>
              <a:spcAft>
                <a:spcPct val="40000"/>
              </a:spcAft>
              <a:defRPr sz="1600">
                <a:solidFill>
                  <a:schemeClr val="tx1"/>
                </a:solidFill>
                <a:latin typeface="Arial" pitchFamily="34" charset="0"/>
              </a:defRPr>
            </a:lvl9pPr>
          </a:lstStyle>
          <a:p>
            <a:pPr eaLnBrk="1" hangingPunct="1">
              <a:spcBef>
                <a:spcPct val="50000"/>
              </a:spcBef>
            </a:pPr>
            <a:r>
              <a:rPr lang="en-US" b="1">
                <a:solidFill>
                  <a:schemeClr val="accent2"/>
                </a:solidFill>
                <a:latin typeface="Lucida Sans Unicode" pitchFamily="34" charset="0"/>
              </a:rPr>
              <a:t>Creating the bid</a:t>
            </a:r>
            <a:r>
              <a:rPr lang="en-US" sz="1300">
                <a:latin typeface="Lucida Sans Unicode" pitchFamily="34" charset="0"/>
              </a:rPr>
              <a:t> </a:t>
            </a:r>
          </a:p>
        </p:txBody>
      </p:sp>
      <p:sp>
        <p:nvSpPr>
          <p:cNvPr id="23562" name="Text Box 10"/>
          <p:cNvSpPr txBox="1">
            <a:spLocks noChangeArrowheads="1"/>
          </p:cNvSpPr>
          <p:nvPr/>
        </p:nvSpPr>
        <p:spPr bwMode="auto">
          <a:xfrm>
            <a:off x="1219200" y="5867400"/>
            <a:ext cx="2082800"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0350" tIns="55175" rIns="110350" bIns="55175">
            <a:spAutoFit/>
          </a:bodyPr>
          <a:lstStyle>
            <a:lvl1pPr defTabSz="1103313" eaLnBrk="0" hangingPunct="0">
              <a:defRPr sz="1600">
                <a:solidFill>
                  <a:schemeClr val="tx1"/>
                </a:solidFill>
                <a:latin typeface="Arial" pitchFamily="34" charset="0"/>
              </a:defRPr>
            </a:lvl1pPr>
            <a:lvl2pPr marL="742950" indent="-285750" defTabSz="1103313" eaLnBrk="0" hangingPunct="0">
              <a:defRPr sz="1600">
                <a:solidFill>
                  <a:schemeClr val="tx1"/>
                </a:solidFill>
                <a:latin typeface="Arial" pitchFamily="34" charset="0"/>
              </a:defRPr>
            </a:lvl2pPr>
            <a:lvl3pPr marL="1143000" indent="-228600" defTabSz="1103313" eaLnBrk="0" hangingPunct="0">
              <a:defRPr sz="1600">
                <a:solidFill>
                  <a:schemeClr val="tx1"/>
                </a:solidFill>
                <a:latin typeface="Arial" pitchFamily="34" charset="0"/>
              </a:defRPr>
            </a:lvl3pPr>
            <a:lvl4pPr marL="1600200" indent="-228600" defTabSz="1103313" eaLnBrk="0" hangingPunct="0">
              <a:defRPr sz="1600">
                <a:solidFill>
                  <a:schemeClr val="tx1"/>
                </a:solidFill>
                <a:latin typeface="Arial" pitchFamily="34" charset="0"/>
              </a:defRPr>
            </a:lvl4pPr>
            <a:lvl5pPr marL="2057400" indent="-228600" defTabSz="1103313" eaLnBrk="0" hangingPunct="0">
              <a:defRPr sz="1600">
                <a:solidFill>
                  <a:schemeClr val="tx1"/>
                </a:solidFill>
                <a:latin typeface="Arial" pitchFamily="34" charset="0"/>
              </a:defRPr>
            </a:lvl5pPr>
            <a:lvl6pPr marL="2514600" indent="-228600" algn="ctr" defTabSz="1103313" eaLnBrk="0" fontAlgn="base" hangingPunct="0">
              <a:spcBef>
                <a:spcPct val="0"/>
              </a:spcBef>
              <a:spcAft>
                <a:spcPct val="40000"/>
              </a:spcAft>
              <a:defRPr sz="1600">
                <a:solidFill>
                  <a:schemeClr val="tx1"/>
                </a:solidFill>
                <a:latin typeface="Arial" pitchFamily="34" charset="0"/>
              </a:defRPr>
            </a:lvl6pPr>
            <a:lvl7pPr marL="2971800" indent="-228600" algn="ctr" defTabSz="1103313" eaLnBrk="0" fontAlgn="base" hangingPunct="0">
              <a:spcBef>
                <a:spcPct val="0"/>
              </a:spcBef>
              <a:spcAft>
                <a:spcPct val="40000"/>
              </a:spcAft>
              <a:defRPr sz="1600">
                <a:solidFill>
                  <a:schemeClr val="tx1"/>
                </a:solidFill>
                <a:latin typeface="Arial" pitchFamily="34" charset="0"/>
              </a:defRPr>
            </a:lvl7pPr>
            <a:lvl8pPr marL="3429000" indent="-228600" algn="ctr" defTabSz="1103313" eaLnBrk="0" fontAlgn="base" hangingPunct="0">
              <a:spcBef>
                <a:spcPct val="0"/>
              </a:spcBef>
              <a:spcAft>
                <a:spcPct val="40000"/>
              </a:spcAft>
              <a:defRPr sz="1600">
                <a:solidFill>
                  <a:schemeClr val="tx1"/>
                </a:solidFill>
                <a:latin typeface="Arial" pitchFamily="34" charset="0"/>
              </a:defRPr>
            </a:lvl8pPr>
            <a:lvl9pPr marL="3886200" indent="-228600" algn="ctr" defTabSz="1103313" eaLnBrk="0" fontAlgn="base" hangingPunct="0">
              <a:spcBef>
                <a:spcPct val="0"/>
              </a:spcBef>
              <a:spcAft>
                <a:spcPct val="40000"/>
              </a:spcAft>
              <a:defRPr sz="1600">
                <a:solidFill>
                  <a:schemeClr val="tx1"/>
                </a:solidFill>
                <a:latin typeface="Arial" pitchFamily="34" charset="0"/>
              </a:defRPr>
            </a:lvl9pPr>
          </a:lstStyle>
          <a:p>
            <a:pPr eaLnBrk="1" hangingPunct="1">
              <a:spcBef>
                <a:spcPct val="50000"/>
              </a:spcBef>
            </a:pPr>
            <a:r>
              <a:rPr lang="en-US" b="1">
                <a:solidFill>
                  <a:schemeClr val="accent2"/>
                </a:solidFill>
                <a:latin typeface="Lucida Sans Unicode" pitchFamily="34" charset="0"/>
              </a:rPr>
              <a:t>Opening </a:t>
            </a:r>
          </a:p>
        </p:txBody>
      </p:sp>
      <p:sp>
        <p:nvSpPr>
          <p:cNvPr id="23563" name="Text Box 11"/>
          <p:cNvSpPr txBox="1">
            <a:spLocks noChangeArrowheads="1"/>
          </p:cNvSpPr>
          <p:nvPr/>
        </p:nvSpPr>
        <p:spPr bwMode="auto">
          <a:xfrm>
            <a:off x="1371600" y="3810000"/>
            <a:ext cx="16764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0350" tIns="55175" rIns="110350" bIns="55175">
            <a:spAutoFit/>
          </a:bodyPr>
          <a:lstStyle>
            <a:lvl1pPr defTabSz="1103313" eaLnBrk="0" hangingPunct="0">
              <a:defRPr sz="1600">
                <a:solidFill>
                  <a:schemeClr val="tx1"/>
                </a:solidFill>
                <a:latin typeface="Arial" pitchFamily="34" charset="0"/>
              </a:defRPr>
            </a:lvl1pPr>
            <a:lvl2pPr marL="742950" indent="-285750" defTabSz="1103313" eaLnBrk="0" hangingPunct="0">
              <a:defRPr sz="1600">
                <a:solidFill>
                  <a:schemeClr val="tx1"/>
                </a:solidFill>
                <a:latin typeface="Arial" pitchFamily="34" charset="0"/>
              </a:defRPr>
            </a:lvl2pPr>
            <a:lvl3pPr marL="1143000" indent="-228600" defTabSz="1103313" eaLnBrk="0" hangingPunct="0">
              <a:defRPr sz="1600">
                <a:solidFill>
                  <a:schemeClr val="tx1"/>
                </a:solidFill>
                <a:latin typeface="Arial" pitchFamily="34" charset="0"/>
              </a:defRPr>
            </a:lvl3pPr>
            <a:lvl4pPr marL="1600200" indent="-228600" defTabSz="1103313" eaLnBrk="0" hangingPunct="0">
              <a:defRPr sz="1600">
                <a:solidFill>
                  <a:schemeClr val="tx1"/>
                </a:solidFill>
                <a:latin typeface="Arial" pitchFamily="34" charset="0"/>
              </a:defRPr>
            </a:lvl4pPr>
            <a:lvl5pPr marL="2057400" indent="-228600" defTabSz="1103313" eaLnBrk="0" hangingPunct="0">
              <a:defRPr sz="1600">
                <a:solidFill>
                  <a:schemeClr val="tx1"/>
                </a:solidFill>
                <a:latin typeface="Arial" pitchFamily="34" charset="0"/>
              </a:defRPr>
            </a:lvl5pPr>
            <a:lvl6pPr marL="2514600" indent="-228600" algn="ctr" defTabSz="1103313" eaLnBrk="0" fontAlgn="base" hangingPunct="0">
              <a:spcBef>
                <a:spcPct val="0"/>
              </a:spcBef>
              <a:spcAft>
                <a:spcPct val="40000"/>
              </a:spcAft>
              <a:defRPr sz="1600">
                <a:solidFill>
                  <a:schemeClr val="tx1"/>
                </a:solidFill>
                <a:latin typeface="Arial" pitchFamily="34" charset="0"/>
              </a:defRPr>
            </a:lvl6pPr>
            <a:lvl7pPr marL="2971800" indent="-228600" algn="ctr" defTabSz="1103313" eaLnBrk="0" fontAlgn="base" hangingPunct="0">
              <a:spcBef>
                <a:spcPct val="0"/>
              </a:spcBef>
              <a:spcAft>
                <a:spcPct val="40000"/>
              </a:spcAft>
              <a:defRPr sz="1600">
                <a:solidFill>
                  <a:schemeClr val="tx1"/>
                </a:solidFill>
                <a:latin typeface="Arial" pitchFamily="34" charset="0"/>
              </a:defRPr>
            </a:lvl7pPr>
            <a:lvl8pPr marL="3429000" indent="-228600" algn="ctr" defTabSz="1103313" eaLnBrk="0" fontAlgn="base" hangingPunct="0">
              <a:spcBef>
                <a:spcPct val="0"/>
              </a:spcBef>
              <a:spcAft>
                <a:spcPct val="40000"/>
              </a:spcAft>
              <a:defRPr sz="1600">
                <a:solidFill>
                  <a:schemeClr val="tx1"/>
                </a:solidFill>
                <a:latin typeface="Arial" pitchFamily="34" charset="0"/>
              </a:defRPr>
            </a:lvl8pPr>
            <a:lvl9pPr marL="3886200" indent="-228600" algn="ctr" defTabSz="1103313" eaLnBrk="0" fontAlgn="base" hangingPunct="0">
              <a:spcBef>
                <a:spcPct val="0"/>
              </a:spcBef>
              <a:spcAft>
                <a:spcPct val="40000"/>
              </a:spcAft>
              <a:defRPr sz="1600">
                <a:solidFill>
                  <a:schemeClr val="tx1"/>
                </a:solidFill>
                <a:latin typeface="Arial" pitchFamily="34" charset="0"/>
              </a:defRPr>
            </a:lvl9pPr>
          </a:lstStyle>
          <a:p>
            <a:pPr eaLnBrk="1" hangingPunct="1">
              <a:spcBef>
                <a:spcPct val="50000"/>
              </a:spcBef>
            </a:pPr>
            <a:r>
              <a:rPr lang="en-US" b="1">
                <a:solidFill>
                  <a:schemeClr val="accent2"/>
                </a:solidFill>
                <a:latin typeface="Lucida Sans Unicode" pitchFamily="34" charset="0"/>
              </a:rPr>
              <a:t>Evaluation</a:t>
            </a:r>
          </a:p>
        </p:txBody>
      </p:sp>
      <p:sp>
        <p:nvSpPr>
          <p:cNvPr id="23564" name="Text Box 12"/>
          <p:cNvSpPr txBox="1">
            <a:spLocks noChangeArrowheads="1"/>
          </p:cNvSpPr>
          <p:nvPr/>
        </p:nvSpPr>
        <p:spPr bwMode="auto">
          <a:xfrm>
            <a:off x="6096000" y="5867400"/>
            <a:ext cx="2743200" cy="35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0350" tIns="55175" rIns="110350" bIns="55175">
            <a:spAutoFit/>
          </a:bodyPr>
          <a:lstStyle>
            <a:lvl1pPr defTabSz="1103313" eaLnBrk="0" hangingPunct="0">
              <a:defRPr sz="1600">
                <a:solidFill>
                  <a:schemeClr val="tx1"/>
                </a:solidFill>
                <a:latin typeface="Arial" pitchFamily="34" charset="0"/>
              </a:defRPr>
            </a:lvl1pPr>
            <a:lvl2pPr marL="742950" indent="-285750" defTabSz="1103313" eaLnBrk="0" hangingPunct="0">
              <a:defRPr sz="1600">
                <a:solidFill>
                  <a:schemeClr val="tx1"/>
                </a:solidFill>
                <a:latin typeface="Arial" pitchFamily="34" charset="0"/>
              </a:defRPr>
            </a:lvl2pPr>
            <a:lvl3pPr marL="1143000" indent="-228600" defTabSz="1103313" eaLnBrk="0" hangingPunct="0">
              <a:defRPr sz="1600">
                <a:solidFill>
                  <a:schemeClr val="tx1"/>
                </a:solidFill>
                <a:latin typeface="Arial" pitchFamily="34" charset="0"/>
              </a:defRPr>
            </a:lvl3pPr>
            <a:lvl4pPr marL="1600200" indent="-228600" defTabSz="1103313" eaLnBrk="0" hangingPunct="0">
              <a:defRPr sz="1600">
                <a:solidFill>
                  <a:schemeClr val="tx1"/>
                </a:solidFill>
                <a:latin typeface="Arial" pitchFamily="34" charset="0"/>
              </a:defRPr>
            </a:lvl4pPr>
            <a:lvl5pPr marL="2057400" indent="-228600" defTabSz="1103313" eaLnBrk="0" hangingPunct="0">
              <a:defRPr sz="1600">
                <a:solidFill>
                  <a:schemeClr val="tx1"/>
                </a:solidFill>
                <a:latin typeface="Arial" pitchFamily="34" charset="0"/>
              </a:defRPr>
            </a:lvl5pPr>
            <a:lvl6pPr marL="2514600" indent="-228600" algn="ctr" defTabSz="1103313" eaLnBrk="0" fontAlgn="base" hangingPunct="0">
              <a:spcBef>
                <a:spcPct val="0"/>
              </a:spcBef>
              <a:spcAft>
                <a:spcPct val="40000"/>
              </a:spcAft>
              <a:defRPr sz="1600">
                <a:solidFill>
                  <a:schemeClr val="tx1"/>
                </a:solidFill>
                <a:latin typeface="Arial" pitchFamily="34" charset="0"/>
              </a:defRPr>
            </a:lvl6pPr>
            <a:lvl7pPr marL="2971800" indent="-228600" algn="ctr" defTabSz="1103313" eaLnBrk="0" fontAlgn="base" hangingPunct="0">
              <a:spcBef>
                <a:spcPct val="0"/>
              </a:spcBef>
              <a:spcAft>
                <a:spcPct val="40000"/>
              </a:spcAft>
              <a:defRPr sz="1600">
                <a:solidFill>
                  <a:schemeClr val="tx1"/>
                </a:solidFill>
                <a:latin typeface="Arial" pitchFamily="34" charset="0"/>
              </a:defRPr>
            </a:lvl7pPr>
            <a:lvl8pPr marL="3429000" indent="-228600" algn="ctr" defTabSz="1103313" eaLnBrk="0" fontAlgn="base" hangingPunct="0">
              <a:spcBef>
                <a:spcPct val="0"/>
              </a:spcBef>
              <a:spcAft>
                <a:spcPct val="40000"/>
              </a:spcAft>
              <a:defRPr sz="1600">
                <a:solidFill>
                  <a:schemeClr val="tx1"/>
                </a:solidFill>
                <a:latin typeface="Arial" pitchFamily="34" charset="0"/>
              </a:defRPr>
            </a:lvl8pPr>
            <a:lvl9pPr marL="3886200" indent="-228600" algn="ctr" defTabSz="1103313" eaLnBrk="0" fontAlgn="base" hangingPunct="0">
              <a:spcBef>
                <a:spcPct val="0"/>
              </a:spcBef>
              <a:spcAft>
                <a:spcPct val="40000"/>
              </a:spcAft>
              <a:defRPr sz="1600">
                <a:solidFill>
                  <a:schemeClr val="tx1"/>
                </a:solidFill>
                <a:latin typeface="Arial" pitchFamily="34" charset="0"/>
              </a:defRPr>
            </a:lvl9pPr>
          </a:lstStyle>
          <a:p>
            <a:pPr eaLnBrk="1" hangingPunct="1">
              <a:spcBef>
                <a:spcPct val="50000"/>
              </a:spcBef>
            </a:pPr>
            <a:r>
              <a:rPr lang="en-US" b="1">
                <a:solidFill>
                  <a:schemeClr val="accent2"/>
                </a:solidFill>
                <a:latin typeface="Lucida Sans Unicode" pitchFamily="34" charset="0"/>
              </a:rPr>
              <a:t>Tender Notice Publication </a:t>
            </a:r>
          </a:p>
        </p:txBody>
      </p:sp>
      <p:sp>
        <p:nvSpPr>
          <p:cNvPr id="23565" name="Text Box 13"/>
          <p:cNvSpPr txBox="1">
            <a:spLocks noChangeArrowheads="1"/>
          </p:cNvSpPr>
          <p:nvPr/>
        </p:nvSpPr>
        <p:spPr bwMode="auto">
          <a:xfrm>
            <a:off x="3581400" y="5867400"/>
            <a:ext cx="2514600"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0350" tIns="55175" rIns="110350" bIns="55175">
            <a:spAutoFit/>
          </a:bodyPr>
          <a:lstStyle>
            <a:lvl1pPr defTabSz="1103313" eaLnBrk="0" hangingPunct="0">
              <a:defRPr sz="1600">
                <a:solidFill>
                  <a:schemeClr val="tx1"/>
                </a:solidFill>
                <a:latin typeface="Arial" pitchFamily="34" charset="0"/>
              </a:defRPr>
            </a:lvl1pPr>
            <a:lvl2pPr marL="742950" indent="-285750" defTabSz="1103313" eaLnBrk="0" hangingPunct="0">
              <a:defRPr sz="1600">
                <a:solidFill>
                  <a:schemeClr val="tx1"/>
                </a:solidFill>
                <a:latin typeface="Arial" pitchFamily="34" charset="0"/>
              </a:defRPr>
            </a:lvl2pPr>
            <a:lvl3pPr marL="1143000" indent="-228600" defTabSz="1103313" eaLnBrk="0" hangingPunct="0">
              <a:defRPr sz="1600">
                <a:solidFill>
                  <a:schemeClr val="tx1"/>
                </a:solidFill>
                <a:latin typeface="Arial" pitchFamily="34" charset="0"/>
              </a:defRPr>
            </a:lvl3pPr>
            <a:lvl4pPr marL="1600200" indent="-228600" defTabSz="1103313" eaLnBrk="0" hangingPunct="0">
              <a:defRPr sz="1600">
                <a:solidFill>
                  <a:schemeClr val="tx1"/>
                </a:solidFill>
                <a:latin typeface="Arial" pitchFamily="34" charset="0"/>
              </a:defRPr>
            </a:lvl4pPr>
            <a:lvl5pPr marL="2057400" indent="-228600" defTabSz="1103313" eaLnBrk="0" hangingPunct="0">
              <a:defRPr sz="1600">
                <a:solidFill>
                  <a:schemeClr val="tx1"/>
                </a:solidFill>
                <a:latin typeface="Arial" pitchFamily="34" charset="0"/>
              </a:defRPr>
            </a:lvl5pPr>
            <a:lvl6pPr marL="2514600" indent="-228600" algn="ctr" defTabSz="1103313" eaLnBrk="0" fontAlgn="base" hangingPunct="0">
              <a:spcBef>
                <a:spcPct val="0"/>
              </a:spcBef>
              <a:spcAft>
                <a:spcPct val="40000"/>
              </a:spcAft>
              <a:defRPr sz="1600">
                <a:solidFill>
                  <a:schemeClr val="tx1"/>
                </a:solidFill>
                <a:latin typeface="Arial" pitchFamily="34" charset="0"/>
              </a:defRPr>
            </a:lvl6pPr>
            <a:lvl7pPr marL="2971800" indent="-228600" algn="ctr" defTabSz="1103313" eaLnBrk="0" fontAlgn="base" hangingPunct="0">
              <a:spcBef>
                <a:spcPct val="0"/>
              </a:spcBef>
              <a:spcAft>
                <a:spcPct val="40000"/>
              </a:spcAft>
              <a:defRPr sz="1600">
                <a:solidFill>
                  <a:schemeClr val="tx1"/>
                </a:solidFill>
                <a:latin typeface="Arial" pitchFamily="34" charset="0"/>
              </a:defRPr>
            </a:lvl7pPr>
            <a:lvl8pPr marL="3429000" indent="-228600" algn="ctr" defTabSz="1103313" eaLnBrk="0" fontAlgn="base" hangingPunct="0">
              <a:spcBef>
                <a:spcPct val="0"/>
              </a:spcBef>
              <a:spcAft>
                <a:spcPct val="40000"/>
              </a:spcAft>
              <a:defRPr sz="1600">
                <a:solidFill>
                  <a:schemeClr val="tx1"/>
                </a:solidFill>
                <a:latin typeface="Arial" pitchFamily="34" charset="0"/>
              </a:defRPr>
            </a:lvl8pPr>
            <a:lvl9pPr marL="3886200" indent="-228600" algn="ctr" defTabSz="1103313" eaLnBrk="0" fontAlgn="base" hangingPunct="0">
              <a:spcBef>
                <a:spcPct val="0"/>
              </a:spcBef>
              <a:spcAft>
                <a:spcPct val="40000"/>
              </a:spcAft>
              <a:defRPr sz="1600">
                <a:solidFill>
                  <a:schemeClr val="tx1"/>
                </a:solidFill>
                <a:latin typeface="Arial" pitchFamily="34" charset="0"/>
              </a:defRPr>
            </a:lvl9pPr>
          </a:lstStyle>
          <a:p>
            <a:pPr eaLnBrk="1" hangingPunct="1">
              <a:spcBef>
                <a:spcPct val="50000"/>
              </a:spcBef>
            </a:pPr>
            <a:r>
              <a:rPr lang="en-US" b="1">
                <a:solidFill>
                  <a:schemeClr val="accent2"/>
                </a:solidFill>
                <a:latin typeface="Lucida Sans Unicode" pitchFamily="34" charset="0"/>
              </a:rPr>
              <a:t>Pre- Bid Conference</a:t>
            </a:r>
            <a:r>
              <a:rPr lang="en-US" sz="1300" b="1">
                <a:latin typeface="Lucida Sans Unicode" pitchFamily="34" charset="0"/>
              </a:rPr>
              <a:t> </a:t>
            </a:r>
          </a:p>
        </p:txBody>
      </p:sp>
      <p:sp>
        <p:nvSpPr>
          <p:cNvPr id="23566" name="AutoShape 20"/>
          <p:cNvSpPr>
            <a:spLocks noChangeArrowheads="1"/>
          </p:cNvSpPr>
          <p:nvPr/>
        </p:nvSpPr>
        <p:spPr bwMode="auto">
          <a:xfrm rot="-5400000">
            <a:off x="7188200" y="2247901"/>
            <a:ext cx="479425" cy="228600"/>
          </a:xfrm>
          <a:prstGeom prst="leftArrow">
            <a:avLst>
              <a:gd name="adj1" fmla="val 50000"/>
              <a:gd name="adj2" fmla="val 52431"/>
            </a:avLst>
          </a:prstGeom>
          <a:solidFill>
            <a:srgbClr val="006699">
              <a:alpha val="50195"/>
            </a:srgbClr>
          </a:solidFill>
          <a:ln w="9525">
            <a:solidFill>
              <a:srgbClr val="006699"/>
            </a:solidFill>
            <a:miter lim="800000"/>
            <a:headEnd/>
            <a:tailEnd/>
          </a:ln>
        </p:spPr>
        <p:txBody>
          <a:bodyPr wrap="none" anchor="ctr"/>
          <a:lstStyle/>
          <a:p>
            <a:endParaRPr lang="en-US">
              <a:latin typeface="Lucida Sans Unicode" pitchFamily="34" charset="0"/>
            </a:endParaRPr>
          </a:p>
        </p:txBody>
      </p:sp>
      <p:sp>
        <p:nvSpPr>
          <p:cNvPr id="23567" name="AutoShape 21"/>
          <p:cNvSpPr>
            <a:spLocks noChangeArrowheads="1"/>
          </p:cNvSpPr>
          <p:nvPr/>
        </p:nvSpPr>
        <p:spPr bwMode="auto">
          <a:xfrm rot="-5400000">
            <a:off x="7187406" y="4244182"/>
            <a:ext cx="481013" cy="228600"/>
          </a:xfrm>
          <a:prstGeom prst="leftArrow">
            <a:avLst>
              <a:gd name="adj1" fmla="val 50000"/>
              <a:gd name="adj2" fmla="val 52604"/>
            </a:avLst>
          </a:prstGeom>
          <a:solidFill>
            <a:srgbClr val="006699">
              <a:alpha val="50195"/>
            </a:srgbClr>
          </a:solidFill>
          <a:ln w="9525">
            <a:solidFill>
              <a:srgbClr val="006699"/>
            </a:solidFill>
            <a:miter lim="800000"/>
            <a:headEnd/>
            <a:tailEnd/>
          </a:ln>
        </p:spPr>
        <p:txBody>
          <a:bodyPr wrap="none" anchor="ctr"/>
          <a:lstStyle/>
          <a:p>
            <a:endParaRPr lang="en-US">
              <a:latin typeface="Lucida Sans Unicode" pitchFamily="34" charset="0"/>
            </a:endParaRPr>
          </a:p>
        </p:txBody>
      </p:sp>
      <p:sp>
        <p:nvSpPr>
          <p:cNvPr id="23568" name="AutoShape 22"/>
          <p:cNvSpPr>
            <a:spLocks noChangeArrowheads="1"/>
          </p:cNvSpPr>
          <p:nvPr/>
        </p:nvSpPr>
        <p:spPr bwMode="auto">
          <a:xfrm rot="10800000">
            <a:off x="2895600" y="762000"/>
            <a:ext cx="479425" cy="227013"/>
          </a:xfrm>
          <a:prstGeom prst="leftArrow">
            <a:avLst>
              <a:gd name="adj1" fmla="val 50000"/>
              <a:gd name="adj2" fmla="val 52797"/>
            </a:avLst>
          </a:prstGeom>
          <a:solidFill>
            <a:schemeClr val="accent2">
              <a:alpha val="50195"/>
            </a:schemeClr>
          </a:solidFill>
          <a:ln w="9525">
            <a:solidFill>
              <a:schemeClr val="accent2"/>
            </a:solidFill>
            <a:miter lim="800000"/>
            <a:headEnd/>
            <a:tailEnd/>
          </a:ln>
        </p:spPr>
        <p:txBody>
          <a:bodyPr wrap="none" anchor="ctr"/>
          <a:lstStyle/>
          <a:p>
            <a:endParaRPr lang="en-US">
              <a:latin typeface="Lucida Sans Unicode" pitchFamily="34" charset="0"/>
            </a:endParaRPr>
          </a:p>
        </p:txBody>
      </p:sp>
      <p:sp>
        <p:nvSpPr>
          <p:cNvPr id="23569" name="AutoShape 23"/>
          <p:cNvSpPr>
            <a:spLocks noChangeArrowheads="1"/>
          </p:cNvSpPr>
          <p:nvPr/>
        </p:nvSpPr>
        <p:spPr bwMode="auto">
          <a:xfrm rot="5400000">
            <a:off x="1862137" y="4244976"/>
            <a:ext cx="481013" cy="227012"/>
          </a:xfrm>
          <a:prstGeom prst="leftArrow">
            <a:avLst>
              <a:gd name="adj1" fmla="val 50000"/>
              <a:gd name="adj2" fmla="val 52972"/>
            </a:avLst>
          </a:prstGeom>
          <a:solidFill>
            <a:srgbClr val="006699">
              <a:alpha val="50195"/>
            </a:srgbClr>
          </a:solidFill>
          <a:ln w="9525">
            <a:solidFill>
              <a:srgbClr val="006699"/>
            </a:solidFill>
            <a:miter lim="800000"/>
            <a:headEnd/>
            <a:tailEnd/>
          </a:ln>
        </p:spPr>
        <p:txBody>
          <a:bodyPr wrap="none" anchor="ctr"/>
          <a:lstStyle/>
          <a:p>
            <a:endParaRPr lang="en-US">
              <a:latin typeface="Lucida Sans Unicode" pitchFamily="34" charset="0"/>
            </a:endParaRPr>
          </a:p>
        </p:txBody>
      </p:sp>
      <p:sp>
        <p:nvSpPr>
          <p:cNvPr id="23570" name="AutoShape 24"/>
          <p:cNvSpPr>
            <a:spLocks noChangeArrowheads="1"/>
          </p:cNvSpPr>
          <p:nvPr/>
        </p:nvSpPr>
        <p:spPr bwMode="auto">
          <a:xfrm>
            <a:off x="3316288" y="5094288"/>
            <a:ext cx="452437" cy="242887"/>
          </a:xfrm>
          <a:prstGeom prst="leftArrow">
            <a:avLst>
              <a:gd name="adj1" fmla="val 50000"/>
              <a:gd name="adj2" fmla="val 46569"/>
            </a:avLst>
          </a:prstGeom>
          <a:solidFill>
            <a:srgbClr val="006699">
              <a:alpha val="50195"/>
            </a:srgbClr>
          </a:solidFill>
          <a:ln w="9525">
            <a:solidFill>
              <a:srgbClr val="006699"/>
            </a:solidFill>
            <a:miter lim="800000"/>
            <a:headEnd/>
            <a:tailEnd/>
          </a:ln>
        </p:spPr>
        <p:txBody>
          <a:bodyPr wrap="none" anchor="ctr"/>
          <a:lstStyle/>
          <a:p>
            <a:endParaRPr lang="en-US">
              <a:latin typeface="Lucida Sans Unicode" pitchFamily="34" charset="0"/>
            </a:endParaRPr>
          </a:p>
        </p:txBody>
      </p:sp>
      <p:sp>
        <p:nvSpPr>
          <p:cNvPr id="23571" name="AutoShape 25"/>
          <p:cNvSpPr>
            <a:spLocks noChangeArrowheads="1"/>
          </p:cNvSpPr>
          <p:nvPr/>
        </p:nvSpPr>
        <p:spPr bwMode="auto">
          <a:xfrm>
            <a:off x="5822950" y="5094288"/>
            <a:ext cx="452438" cy="242887"/>
          </a:xfrm>
          <a:prstGeom prst="leftArrow">
            <a:avLst>
              <a:gd name="adj1" fmla="val 50000"/>
              <a:gd name="adj2" fmla="val 46569"/>
            </a:avLst>
          </a:prstGeom>
          <a:solidFill>
            <a:srgbClr val="006699">
              <a:alpha val="50195"/>
            </a:srgbClr>
          </a:solidFill>
          <a:ln w="9525">
            <a:solidFill>
              <a:srgbClr val="006699"/>
            </a:solidFill>
            <a:miter lim="800000"/>
            <a:headEnd/>
            <a:tailEnd/>
          </a:ln>
        </p:spPr>
        <p:txBody>
          <a:bodyPr wrap="none" anchor="ctr"/>
          <a:lstStyle/>
          <a:p>
            <a:endParaRPr lang="en-US">
              <a:latin typeface="Lucida Sans Unicode" pitchFamily="34" charset="0"/>
            </a:endParaRPr>
          </a:p>
        </p:txBody>
      </p:sp>
      <p:pic>
        <p:nvPicPr>
          <p:cNvPr id="23572" name="Picture 26" descr="43"/>
          <p:cNvPicPr>
            <a:picLocks noGrp="1"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05638" y="854075"/>
            <a:ext cx="798512" cy="9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3" name="Picture 27" descr="7"/>
          <p:cNvPicPr>
            <a:picLocks noGrp="1"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52800" y="0"/>
            <a:ext cx="1752600" cy="129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4" name="Picture 28" descr="10"/>
          <p:cNvPicPr>
            <a:picLocks noGrp="1"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600200" y="533400"/>
            <a:ext cx="1120775" cy="992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5" name="Picture 29" descr="30"/>
          <p:cNvPicPr>
            <a:picLocks noGrp="1"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524000" y="2743200"/>
            <a:ext cx="1165225" cy="1008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6" name="Picture 30" descr="59"/>
          <p:cNvPicPr>
            <a:picLocks noGrp="1"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600200" y="4724400"/>
            <a:ext cx="1090613" cy="106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7" name="Picture 31" descr="60"/>
          <p:cNvPicPr>
            <a:picLocks noGrp="1"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796088" y="4876800"/>
            <a:ext cx="1311275" cy="72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8" name="Picture 32" descr="61"/>
          <p:cNvPicPr>
            <a:picLocks noGrp="1"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4191000" y="4876800"/>
            <a:ext cx="1366838" cy="865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3579" name="Group 33"/>
          <p:cNvGrpSpPr>
            <a:grpSpLocks/>
          </p:cNvGrpSpPr>
          <p:nvPr/>
        </p:nvGrpSpPr>
        <p:grpSpPr bwMode="auto">
          <a:xfrm>
            <a:off x="6705600" y="2590800"/>
            <a:ext cx="1625600" cy="1600200"/>
            <a:chOff x="1004" y="1855"/>
            <a:chExt cx="868" cy="807"/>
          </a:xfrm>
        </p:grpSpPr>
        <p:sp>
          <p:nvSpPr>
            <p:cNvPr id="23583" name="Rectangle 34"/>
            <p:cNvSpPr>
              <a:spLocks noChangeArrowheads="1"/>
            </p:cNvSpPr>
            <p:nvPr/>
          </p:nvSpPr>
          <p:spPr bwMode="auto">
            <a:xfrm>
              <a:off x="1113" y="2483"/>
              <a:ext cx="585" cy="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10350" tIns="55175" rIns="110350" bIns="55175">
              <a:spAutoFit/>
            </a:bodyPr>
            <a:lstStyle/>
            <a:p>
              <a:pPr defTabSz="1103313"/>
              <a:r>
                <a:rPr lang="en-US" b="1">
                  <a:solidFill>
                    <a:schemeClr val="accent2"/>
                  </a:solidFill>
                  <a:latin typeface="Lucida Sans Unicode" pitchFamily="34" charset="0"/>
                </a:rPr>
                <a:t>Scrutiny </a:t>
              </a:r>
            </a:p>
          </p:txBody>
        </p:sp>
        <p:pic>
          <p:nvPicPr>
            <p:cNvPr id="23584" name="Picture 35" descr="rect b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04" y="1855"/>
              <a:ext cx="868" cy="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85" name="Picture 36" descr="39"/>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1162" y="1874"/>
              <a:ext cx="494"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580" name="AutoShape 37"/>
          <p:cNvSpPr>
            <a:spLocks noChangeArrowheads="1"/>
          </p:cNvSpPr>
          <p:nvPr/>
        </p:nvSpPr>
        <p:spPr bwMode="auto">
          <a:xfrm rot="5400000">
            <a:off x="1854200" y="2260600"/>
            <a:ext cx="481013" cy="227013"/>
          </a:xfrm>
          <a:prstGeom prst="leftArrow">
            <a:avLst>
              <a:gd name="adj1" fmla="val 50000"/>
              <a:gd name="adj2" fmla="val 52972"/>
            </a:avLst>
          </a:prstGeom>
          <a:solidFill>
            <a:srgbClr val="006699">
              <a:alpha val="50195"/>
            </a:srgbClr>
          </a:solidFill>
          <a:ln w="9525">
            <a:solidFill>
              <a:srgbClr val="006699"/>
            </a:solidFill>
            <a:miter lim="800000"/>
            <a:headEnd/>
            <a:tailEnd/>
          </a:ln>
        </p:spPr>
        <p:txBody>
          <a:bodyPr wrap="none" anchor="ctr"/>
          <a:lstStyle/>
          <a:p>
            <a:endParaRPr lang="en-US">
              <a:latin typeface="Lucida Sans Unicode" pitchFamily="34" charset="0"/>
            </a:endParaRPr>
          </a:p>
        </p:txBody>
      </p:sp>
      <p:sp>
        <p:nvSpPr>
          <p:cNvPr id="23581" name="Text Box 38"/>
          <p:cNvSpPr txBox="1">
            <a:spLocks noChangeArrowheads="1"/>
          </p:cNvSpPr>
          <p:nvPr/>
        </p:nvSpPr>
        <p:spPr bwMode="auto">
          <a:xfrm>
            <a:off x="1219200" y="1676400"/>
            <a:ext cx="1905000" cy="38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0350" tIns="55175" rIns="110350" bIns="55175">
            <a:spAutoFit/>
          </a:bodyPr>
          <a:lstStyle>
            <a:lvl1pPr defTabSz="1103313" eaLnBrk="0" hangingPunct="0">
              <a:defRPr sz="1600">
                <a:solidFill>
                  <a:schemeClr val="tx1"/>
                </a:solidFill>
                <a:latin typeface="Arial" pitchFamily="34" charset="0"/>
              </a:defRPr>
            </a:lvl1pPr>
            <a:lvl2pPr marL="742950" indent="-285750" defTabSz="1103313" eaLnBrk="0" hangingPunct="0">
              <a:defRPr sz="1600">
                <a:solidFill>
                  <a:schemeClr val="tx1"/>
                </a:solidFill>
                <a:latin typeface="Arial" pitchFamily="34" charset="0"/>
              </a:defRPr>
            </a:lvl2pPr>
            <a:lvl3pPr marL="1143000" indent="-228600" defTabSz="1103313" eaLnBrk="0" hangingPunct="0">
              <a:defRPr sz="1600">
                <a:solidFill>
                  <a:schemeClr val="tx1"/>
                </a:solidFill>
                <a:latin typeface="Arial" pitchFamily="34" charset="0"/>
              </a:defRPr>
            </a:lvl3pPr>
            <a:lvl4pPr marL="1600200" indent="-228600" defTabSz="1103313" eaLnBrk="0" hangingPunct="0">
              <a:defRPr sz="1600">
                <a:solidFill>
                  <a:schemeClr val="tx1"/>
                </a:solidFill>
                <a:latin typeface="Arial" pitchFamily="34" charset="0"/>
              </a:defRPr>
            </a:lvl4pPr>
            <a:lvl5pPr marL="2057400" indent="-228600" defTabSz="1103313" eaLnBrk="0" hangingPunct="0">
              <a:defRPr sz="1600">
                <a:solidFill>
                  <a:schemeClr val="tx1"/>
                </a:solidFill>
                <a:latin typeface="Arial" pitchFamily="34" charset="0"/>
              </a:defRPr>
            </a:lvl5pPr>
            <a:lvl6pPr marL="2514600" indent="-228600" algn="ctr" defTabSz="1103313" eaLnBrk="0" fontAlgn="base" hangingPunct="0">
              <a:spcBef>
                <a:spcPct val="0"/>
              </a:spcBef>
              <a:spcAft>
                <a:spcPct val="40000"/>
              </a:spcAft>
              <a:defRPr sz="1600">
                <a:solidFill>
                  <a:schemeClr val="tx1"/>
                </a:solidFill>
                <a:latin typeface="Arial" pitchFamily="34" charset="0"/>
              </a:defRPr>
            </a:lvl6pPr>
            <a:lvl7pPr marL="2971800" indent="-228600" algn="ctr" defTabSz="1103313" eaLnBrk="0" fontAlgn="base" hangingPunct="0">
              <a:spcBef>
                <a:spcPct val="0"/>
              </a:spcBef>
              <a:spcAft>
                <a:spcPct val="40000"/>
              </a:spcAft>
              <a:defRPr sz="1600">
                <a:solidFill>
                  <a:schemeClr val="tx1"/>
                </a:solidFill>
                <a:latin typeface="Arial" pitchFamily="34" charset="0"/>
              </a:defRPr>
            </a:lvl7pPr>
            <a:lvl8pPr marL="3429000" indent="-228600" algn="ctr" defTabSz="1103313" eaLnBrk="0" fontAlgn="base" hangingPunct="0">
              <a:spcBef>
                <a:spcPct val="0"/>
              </a:spcBef>
              <a:spcAft>
                <a:spcPct val="40000"/>
              </a:spcAft>
              <a:defRPr sz="1600">
                <a:solidFill>
                  <a:schemeClr val="tx1"/>
                </a:solidFill>
                <a:latin typeface="Arial" pitchFamily="34" charset="0"/>
              </a:defRPr>
            </a:lvl8pPr>
            <a:lvl9pPr marL="3886200" indent="-228600" algn="ctr" defTabSz="1103313" eaLnBrk="0" fontAlgn="base" hangingPunct="0">
              <a:spcBef>
                <a:spcPct val="0"/>
              </a:spcBef>
              <a:spcAft>
                <a:spcPct val="40000"/>
              </a:spcAft>
              <a:defRPr sz="1600">
                <a:solidFill>
                  <a:schemeClr val="tx1"/>
                </a:solidFill>
                <a:latin typeface="Arial" pitchFamily="34" charset="0"/>
              </a:defRPr>
            </a:lvl9pPr>
          </a:lstStyle>
          <a:p>
            <a:pPr eaLnBrk="1" hangingPunct="1">
              <a:spcBef>
                <a:spcPct val="50000"/>
              </a:spcBef>
            </a:pPr>
            <a:r>
              <a:rPr lang="en-US" b="1">
                <a:solidFill>
                  <a:schemeClr val="accent2"/>
                </a:solidFill>
                <a:latin typeface="Lucida Sans Unicode" pitchFamily="34" charset="0"/>
              </a:rPr>
              <a:t>Negotiation</a:t>
            </a:r>
          </a:p>
        </p:txBody>
      </p:sp>
      <p:sp>
        <p:nvSpPr>
          <p:cNvPr id="23582" name="Text Box 40"/>
          <p:cNvSpPr txBox="1">
            <a:spLocks noChangeArrowheads="1"/>
          </p:cNvSpPr>
          <p:nvPr/>
        </p:nvSpPr>
        <p:spPr bwMode="auto">
          <a:xfrm>
            <a:off x="3581400" y="2895600"/>
            <a:ext cx="2743200" cy="822325"/>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defRPr>
            </a:lvl1pPr>
            <a:lvl2pPr marL="742950" indent="-285750" eaLnBrk="0" hangingPunct="0">
              <a:defRPr sz="1600">
                <a:solidFill>
                  <a:schemeClr val="tx1"/>
                </a:solidFill>
                <a:latin typeface="Arial" pitchFamily="34" charset="0"/>
              </a:defRPr>
            </a:lvl2pPr>
            <a:lvl3pPr marL="1143000" indent="-228600" eaLnBrk="0" hangingPunct="0">
              <a:defRPr sz="1600">
                <a:solidFill>
                  <a:schemeClr val="tx1"/>
                </a:solidFill>
                <a:latin typeface="Arial" pitchFamily="34" charset="0"/>
              </a:defRPr>
            </a:lvl3pPr>
            <a:lvl4pPr marL="1600200" indent="-228600" eaLnBrk="0" hangingPunct="0">
              <a:defRPr sz="1600">
                <a:solidFill>
                  <a:schemeClr val="tx1"/>
                </a:solidFill>
                <a:latin typeface="Arial" pitchFamily="34" charset="0"/>
              </a:defRPr>
            </a:lvl4pPr>
            <a:lvl5pPr marL="2057400" indent="-228600" eaLnBrk="0" hangingPunct="0">
              <a:defRPr sz="1600">
                <a:solidFill>
                  <a:schemeClr val="tx1"/>
                </a:solidFill>
                <a:latin typeface="Arial" pitchFamily="34" charset="0"/>
              </a:defRPr>
            </a:lvl5pPr>
            <a:lvl6pPr marL="2514600" indent="-228600" algn="ctr" eaLnBrk="0" fontAlgn="base" hangingPunct="0">
              <a:spcBef>
                <a:spcPct val="0"/>
              </a:spcBef>
              <a:spcAft>
                <a:spcPct val="40000"/>
              </a:spcAft>
              <a:defRPr sz="1600">
                <a:solidFill>
                  <a:schemeClr val="tx1"/>
                </a:solidFill>
                <a:latin typeface="Arial" pitchFamily="34" charset="0"/>
              </a:defRPr>
            </a:lvl6pPr>
            <a:lvl7pPr marL="2971800" indent="-228600" algn="ctr" eaLnBrk="0" fontAlgn="base" hangingPunct="0">
              <a:spcBef>
                <a:spcPct val="0"/>
              </a:spcBef>
              <a:spcAft>
                <a:spcPct val="40000"/>
              </a:spcAft>
              <a:defRPr sz="1600">
                <a:solidFill>
                  <a:schemeClr val="tx1"/>
                </a:solidFill>
                <a:latin typeface="Arial" pitchFamily="34" charset="0"/>
              </a:defRPr>
            </a:lvl7pPr>
            <a:lvl8pPr marL="3429000" indent="-228600" algn="ctr" eaLnBrk="0" fontAlgn="base" hangingPunct="0">
              <a:spcBef>
                <a:spcPct val="0"/>
              </a:spcBef>
              <a:spcAft>
                <a:spcPct val="40000"/>
              </a:spcAft>
              <a:defRPr sz="1600">
                <a:solidFill>
                  <a:schemeClr val="tx1"/>
                </a:solidFill>
                <a:latin typeface="Arial" pitchFamily="34" charset="0"/>
              </a:defRPr>
            </a:lvl8pPr>
            <a:lvl9pPr marL="3886200" indent="-228600" algn="ctr" eaLnBrk="0" fontAlgn="base" hangingPunct="0">
              <a:spcBef>
                <a:spcPct val="0"/>
              </a:spcBef>
              <a:spcAft>
                <a:spcPct val="40000"/>
              </a:spcAft>
              <a:defRPr sz="1600">
                <a:solidFill>
                  <a:schemeClr val="tx1"/>
                </a:solidFill>
                <a:latin typeface="Arial" pitchFamily="34" charset="0"/>
              </a:defRPr>
            </a:lvl9pPr>
          </a:lstStyle>
          <a:p>
            <a:pPr eaLnBrk="1" hangingPunct="1">
              <a:spcBef>
                <a:spcPct val="50000"/>
              </a:spcBef>
            </a:pPr>
            <a:r>
              <a:rPr lang="en-US" sz="2400" b="1">
                <a:latin typeface="Times New Roman" pitchFamily="18" charset="0"/>
              </a:rPr>
              <a:t>Tendering Process Flow</a:t>
            </a:r>
          </a:p>
        </p:txBody>
      </p:sp>
    </p:spTree>
    <p:extLst>
      <p:ext uri="{BB962C8B-B14F-4D97-AF65-F5344CB8AC3E}">
        <p14:creationId xmlns:p14="http://schemas.microsoft.com/office/powerpoint/2010/main" xmlns="" val="4141302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914400" y="1371600"/>
            <a:ext cx="7772400" cy="440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en-US" sz="1600" u="sng" dirty="0">
                <a:solidFill>
                  <a:srgbClr val="C00000"/>
                </a:solidFill>
                <a:latin typeface="Lucida Sans" pitchFamily="34" charset="0"/>
              </a:rPr>
              <a:t>Price preference  System ( FD Om No.13290/F dt.2.4.2013 ( codes-27/11(</a:t>
            </a:r>
            <a:r>
              <a:rPr lang="en-US" sz="1600" u="sng" dirty="0" err="1">
                <a:solidFill>
                  <a:srgbClr val="C00000"/>
                </a:solidFill>
                <a:latin typeface="Lucida Sans" pitchFamily="34" charset="0"/>
              </a:rPr>
              <a:t>pt</a:t>
            </a:r>
            <a:r>
              <a:rPr lang="en-US" sz="1600" u="sng" dirty="0">
                <a:solidFill>
                  <a:srgbClr val="C00000"/>
                </a:solidFill>
                <a:latin typeface="Lucida Sans" pitchFamily="34" charset="0"/>
              </a:rPr>
              <a:t>)</a:t>
            </a:r>
          </a:p>
          <a:p>
            <a:pPr algn="just" eaLnBrk="1" hangingPunct="1">
              <a:lnSpc>
                <a:spcPct val="150000"/>
              </a:lnSpc>
              <a:buFont typeface="Wingdings" pitchFamily="2" charset="2"/>
              <a:buChar char="Ø"/>
            </a:pPr>
            <a:r>
              <a:rPr lang="en-US" sz="1600" dirty="0">
                <a:solidFill>
                  <a:srgbClr val="1A1714"/>
                </a:solidFill>
                <a:latin typeface="Lucida Sans" pitchFamily="34" charset="0"/>
              </a:rPr>
              <a:t> Local Micro &amp; small enterprises and </a:t>
            </a:r>
            <a:r>
              <a:rPr lang="en-US" sz="1600" dirty="0" err="1">
                <a:solidFill>
                  <a:srgbClr val="1A1714"/>
                </a:solidFill>
                <a:latin typeface="Lucida Sans" pitchFamily="34" charset="0"/>
              </a:rPr>
              <a:t>Khadi</a:t>
            </a:r>
            <a:r>
              <a:rPr lang="en-US" sz="1600" dirty="0">
                <a:solidFill>
                  <a:srgbClr val="1A1714"/>
                </a:solidFill>
                <a:latin typeface="Lucida Sans" pitchFamily="34" charset="0"/>
              </a:rPr>
              <a:t> &amp; Village industries units including coir, handloom and Handicrafts, competing in the open tender shall be entitled to price preference of </a:t>
            </a:r>
            <a:r>
              <a:rPr lang="en-US" sz="1600" dirty="0">
                <a:solidFill>
                  <a:srgbClr val="FF0000"/>
                </a:solidFill>
                <a:latin typeface="Lucida Sans" pitchFamily="34" charset="0"/>
              </a:rPr>
              <a:t>10% </a:t>
            </a:r>
            <a:r>
              <a:rPr lang="en-US" sz="1600" dirty="0">
                <a:solidFill>
                  <a:srgbClr val="1A1714"/>
                </a:solidFill>
                <a:latin typeface="Lucida Sans" pitchFamily="34" charset="0"/>
              </a:rPr>
              <a:t>vis-à-vis local medium &amp; large industries as well as outside industries.</a:t>
            </a:r>
          </a:p>
          <a:p>
            <a:pPr algn="just" eaLnBrk="1" hangingPunct="1">
              <a:lnSpc>
                <a:spcPct val="150000"/>
              </a:lnSpc>
              <a:buFont typeface="Wingdings" pitchFamily="2" charset="2"/>
              <a:buChar char="Ø"/>
            </a:pPr>
            <a:r>
              <a:rPr lang="en-US" sz="1600" dirty="0">
                <a:solidFill>
                  <a:srgbClr val="1A1714"/>
                </a:solidFill>
                <a:latin typeface="Lucida Sans" pitchFamily="34" charset="0"/>
              </a:rPr>
              <a:t> Local micro &amp; small Enterprises having ISO or ISI certification for their product shall get an additional price preference of </a:t>
            </a:r>
            <a:r>
              <a:rPr lang="en-US" sz="1600" dirty="0">
                <a:solidFill>
                  <a:srgbClr val="FF0000"/>
                </a:solidFill>
                <a:latin typeface="Lucida Sans" pitchFamily="34" charset="0"/>
              </a:rPr>
              <a:t>3%</a:t>
            </a:r>
            <a:r>
              <a:rPr lang="en-US" sz="1600" dirty="0">
                <a:solidFill>
                  <a:srgbClr val="1A1714"/>
                </a:solidFill>
                <a:latin typeface="Lucida Sans" pitchFamily="34" charset="0"/>
              </a:rPr>
              <a:t> as per the provisions of IPR-2015 and </a:t>
            </a:r>
            <a:r>
              <a:rPr lang="en-US" sz="1600" dirty="0" err="1">
                <a:solidFill>
                  <a:srgbClr val="1A1714"/>
                </a:solidFill>
                <a:latin typeface="Lucida Sans" pitchFamily="34" charset="0"/>
              </a:rPr>
              <a:t>Odisha</a:t>
            </a:r>
            <a:r>
              <a:rPr lang="en-US" sz="1600" dirty="0">
                <a:solidFill>
                  <a:srgbClr val="1A1714"/>
                </a:solidFill>
                <a:latin typeface="Lucida Sans" pitchFamily="34" charset="0"/>
              </a:rPr>
              <a:t> Procurement Preference Policy for Micro and Small Enterprises 2015..</a:t>
            </a:r>
          </a:p>
          <a:p>
            <a:pPr algn="just" eaLnBrk="1" hangingPunct="1">
              <a:lnSpc>
                <a:spcPct val="150000"/>
              </a:lnSpc>
              <a:buFont typeface="Wingdings" pitchFamily="2" charset="2"/>
              <a:buChar char="Ø"/>
            </a:pPr>
            <a:r>
              <a:rPr lang="en-US" sz="1600" dirty="0">
                <a:solidFill>
                  <a:srgbClr val="1A1714"/>
                </a:solidFill>
                <a:latin typeface="Lucida Sans" pitchFamily="34" charset="0"/>
              </a:rPr>
              <a:t> To avail this benefit, they have to be registered under the VAT &amp; CST Acts and most recently GST .</a:t>
            </a:r>
          </a:p>
          <a:p>
            <a:pPr algn="just" eaLnBrk="1" hangingPunct="1">
              <a:lnSpc>
                <a:spcPct val="150000"/>
              </a:lnSpc>
            </a:pPr>
            <a:endParaRPr lang="en-IN" sz="1600" dirty="0">
              <a:solidFill>
                <a:srgbClr val="1A1714"/>
              </a:solidFill>
              <a:latin typeface="Lucida Sans" pitchFamily="34" charset="0"/>
            </a:endParaRPr>
          </a:p>
        </p:txBody>
      </p:sp>
    </p:spTree>
    <p:extLst>
      <p:ext uri="{BB962C8B-B14F-4D97-AF65-F5344CB8AC3E}">
        <p14:creationId xmlns:p14="http://schemas.microsoft.com/office/powerpoint/2010/main" xmlns="" val="255028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838200" y="457200"/>
            <a:ext cx="8077200" cy="6417141"/>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marL="342900" indent="-342900" algn="ctr">
              <a:defRPr/>
            </a:pPr>
            <a:r>
              <a:rPr lang="en-US" sz="1600" dirty="0">
                <a:solidFill>
                  <a:srgbClr val="1A1714"/>
                </a:solidFill>
                <a:latin typeface="Lucida Sans" pitchFamily="34" charset="0"/>
              </a:rPr>
              <a:t> </a:t>
            </a:r>
            <a:r>
              <a:rPr lang="en-US" sz="1600" b="1" u="sng" dirty="0">
                <a:solidFill>
                  <a:srgbClr val="C00000"/>
                </a:solidFill>
                <a:latin typeface="Lucida Sans" pitchFamily="34" charset="0"/>
              </a:rPr>
              <a:t>Bid Security</a:t>
            </a:r>
          </a:p>
          <a:p>
            <a:pPr marL="342900" indent="-342900" algn="ctr">
              <a:defRPr/>
            </a:pPr>
            <a:endParaRPr lang="en-US" sz="1600" b="1" u="sng" dirty="0">
              <a:solidFill>
                <a:srgbClr val="C00000"/>
              </a:solidFill>
              <a:latin typeface="Lucida Sans" pitchFamily="34" charset="0"/>
            </a:endParaRPr>
          </a:p>
          <a:p>
            <a:pPr indent="-342900" algn="just">
              <a:lnSpc>
                <a:spcPct val="150000"/>
              </a:lnSpc>
              <a:buFont typeface="Wingdings" pitchFamily="2" charset="2"/>
              <a:buChar char="Ø"/>
              <a:defRPr/>
            </a:pPr>
            <a:r>
              <a:rPr lang="en-US" sz="1600" dirty="0">
                <a:solidFill>
                  <a:srgbClr val="1A1714"/>
                </a:solidFill>
                <a:latin typeface="Lucida Sans" pitchFamily="34" charset="0"/>
              </a:rPr>
              <a:t>EMD </a:t>
            </a:r>
            <a:r>
              <a:rPr lang="en-US" sz="1600" dirty="0" smtClean="0">
                <a:solidFill>
                  <a:srgbClr val="1A1714"/>
                </a:solidFill>
                <a:latin typeface="Lucida Sans" pitchFamily="34" charset="0"/>
              </a:rPr>
              <a:t>(</a:t>
            </a:r>
            <a:r>
              <a:rPr lang="en-IN" sz="1600" dirty="0"/>
              <a:t> Earnest money </a:t>
            </a:r>
            <a:r>
              <a:rPr lang="en-IN" sz="1600" dirty="0" smtClean="0"/>
              <a:t>deposit</a:t>
            </a:r>
            <a:r>
              <a:rPr lang="en-IN" sz="1600" dirty="0"/>
              <a:t> </a:t>
            </a:r>
            <a:r>
              <a:rPr lang="en-IN" sz="1600" dirty="0" smtClean="0"/>
              <a:t>)</a:t>
            </a:r>
            <a:r>
              <a:rPr lang="en-US" sz="1600" dirty="0" smtClean="0">
                <a:solidFill>
                  <a:srgbClr val="1A1714"/>
                </a:solidFill>
                <a:latin typeface="Lucida Sans" pitchFamily="34" charset="0"/>
              </a:rPr>
              <a:t>should </a:t>
            </a:r>
            <a:r>
              <a:rPr lang="en-US" sz="1600" dirty="0">
                <a:solidFill>
                  <a:srgbClr val="1A1714"/>
                </a:solidFill>
                <a:latin typeface="Lucida Sans" pitchFamily="34" charset="0"/>
              </a:rPr>
              <a:t>generally be between </a:t>
            </a:r>
            <a:r>
              <a:rPr lang="en-US" sz="1600" dirty="0">
                <a:solidFill>
                  <a:srgbClr val="C00000"/>
                </a:solidFill>
                <a:latin typeface="Lucida Sans" pitchFamily="34" charset="0"/>
              </a:rPr>
              <a:t>2% to 5% </a:t>
            </a:r>
            <a:r>
              <a:rPr lang="en-US" sz="1600" dirty="0">
                <a:solidFill>
                  <a:srgbClr val="1A1714"/>
                </a:solidFill>
                <a:latin typeface="Lucida Sans" pitchFamily="34" charset="0"/>
              </a:rPr>
              <a:t>of the estimated value of goods</a:t>
            </a:r>
          </a:p>
          <a:p>
            <a:pPr indent="-342900" algn="just">
              <a:lnSpc>
                <a:spcPct val="150000"/>
              </a:lnSpc>
              <a:buFont typeface="Wingdings" pitchFamily="2" charset="2"/>
              <a:buChar char="Ø"/>
              <a:defRPr/>
            </a:pPr>
            <a:r>
              <a:rPr lang="en-US" sz="1600" dirty="0">
                <a:solidFill>
                  <a:srgbClr val="1A1714"/>
                </a:solidFill>
                <a:latin typeface="Lucida Sans" pitchFamily="34" charset="0"/>
              </a:rPr>
              <a:t>Bid security be obtained in terms of A/C payee DD, </a:t>
            </a:r>
            <a:r>
              <a:rPr lang="en-US" sz="1600" dirty="0" smtClean="0">
                <a:solidFill>
                  <a:srgbClr val="1A1714"/>
                </a:solidFill>
                <a:latin typeface="Lucida Sans" pitchFamily="34" charset="0"/>
              </a:rPr>
              <a:t>FDR(</a:t>
            </a:r>
            <a:r>
              <a:rPr lang="en-IN" sz="1600" dirty="0"/>
              <a:t>Fixed Deposit </a:t>
            </a:r>
            <a:r>
              <a:rPr lang="en-IN" sz="1600" dirty="0" smtClean="0"/>
              <a:t>Receipt)</a:t>
            </a:r>
            <a:r>
              <a:rPr lang="en-US" sz="1600" dirty="0" smtClean="0">
                <a:solidFill>
                  <a:srgbClr val="1A1714"/>
                </a:solidFill>
                <a:latin typeface="Lucida Sans" pitchFamily="34" charset="0"/>
              </a:rPr>
              <a:t>, </a:t>
            </a:r>
            <a:r>
              <a:rPr lang="en-US" sz="1600" dirty="0">
                <a:solidFill>
                  <a:srgbClr val="1A1714"/>
                </a:solidFill>
                <a:latin typeface="Lucida Sans" pitchFamily="34" charset="0"/>
              </a:rPr>
              <a:t>Banker’s </a:t>
            </a:r>
            <a:r>
              <a:rPr lang="en-US" sz="1600" dirty="0" err="1">
                <a:solidFill>
                  <a:srgbClr val="1A1714"/>
                </a:solidFill>
                <a:latin typeface="Lucida Sans" pitchFamily="34" charset="0"/>
              </a:rPr>
              <a:t>cheque</a:t>
            </a:r>
            <a:r>
              <a:rPr lang="en-US" sz="1600" dirty="0">
                <a:solidFill>
                  <a:srgbClr val="1A1714"/>
                </a:solidFill>
                <a:latin typeface="Lucida Sans" pitchFamily="34" charset="0"/>
              </a:rPr>
              <a:t>, Bank Guarantee</a:t>
            </a:r>
          </a:p>
          <a:p>
            <a:pPr indent="-342900" algn="just">
              <a:lnSpc>
                <a:spcPct val="150000"/>
              </a:lnSpc>
              <a:buFont typeface="Wingdings" pitchFamily="2" charset="2"/>
              <a:buChar char="Ø"/>
              <a:defRPr/>
            </a:pPr>
            <a:r>
              <a:rPr lang="en-US" sz="1600" dirty="0">
                <a:solidFill>
                  <a:srgbClr val="1A1714"/>
                </a:solidFill>
                <a:latin typeface="Lucida Sans" pitchFamily="34" charset="0"/>
              </a:rPr>
              <a:t>Bid Security be normally remain valid for </a:t>
            </a:r>
            <a:r>
              <a:rPr lang="en-US" sz="1600" i="1" dirty="0">
                <a:solidFill>
                  <a:srgbClr val="1A1714"/>
                </a:solidFill>
                <a:latin typeface="Lucida Sans" pitchFamily="34" charset="0"/>
              </a:rPr>
              <a:t>45 days </a:t>
            </a:r>
            <a:r>
              <a:rPr lang="en-US" sz="1600" dirty="0">
                <a:solidFill>
                  <a:srgbClr val="1A1714"/>
                </a:solidFill>
                <a:latin typeface="Lucida Sans" pitchFamily="34" charset="0"/>
              </a:rPr>
              <a:t>beyond final bid validity period. </a:t>
            </a:r>
            <a:endParaRPr lang="en-US" sz="1600" dirty="0">
              <a:solidFill>
                <a:srgbClr val="FF0000"/>
              </a:solidFill>
              <a:latin typeface="Lucida Sans" pitchFamily="34" charset="0"/>
            </a:endParaRPr>
          </a:p>
          <a:p>
            <a:pPr indent="-342900" algn="just">
              <a:lnSpc>
                <a:spcPct val="150000"/>
              </a:lnSpc>
              <a:buFont typeface="Wingdings" pitchFamily="2" charset="2"/>
              <a:buChar char="Ø"/>
              <a:defRPr/>
            </a:pPr>
            <a:r>
              <a:rPr lang="en-US" sz="1600" dirty="0">
                <a:solidFill>
                  <a:srgbClr val="1A1714"/>
                </a:solidFill>
                <a:latin typeface="Lucida Sans" pitchFamily="34" charset="0"/>
              </a:rPr>
              <a:t>Bid Security of  unsuccessful bidders be returned after expiry of final bid period &amp; latest by 30</a:t>
            </a:r>
            <a:r>
              <a:rPr lang="en-US" sz="1600" baseline="30000" dirty="0">
                <a:solidFill>
                  <a:srgbClr val="1A1714"/>
                </a:solidFill>
                <a:latin typeface="Lucida Sans" pitchFamily="34" charset="0"/>
              </a:rPr>
              <a:t>th</a:t>
            </a:r>
            <a:r>
              <a:rPr lang="en-US" sz="1600" dirty="0">
                <a:solidFill>
                  <a:srgbClr val="1A1714"/>
                </a:solidFill>
                <a:latin typeface="Lucida Sans" pitchFamily="34" charset="0"/>
              </a:rPr>
              <a:t> day after award of contract</a:t>
            </a:r>
          </a:p>
          <a:p>
            <a:pPr indent="-342900" algn="just">
              <a:lnSpc>
                <a:spcPct val="150000"/>
              </a:lnSpc>
              <a:buFont typeface="Wingdings" pitchFamily="2" charset="2"/>
              <a:buChar char="Ø"/>
              <a:defRPr/>
            </a:pPr>
            <a:r>
              <a:rPr lang="en-US" sz="1600" dirty="0">
                <a:solidFill>
                  <a:srgbClr val="1A1714"/>
                </a:solidFill>
                <a:latin typeface="Lucida Sans" pitchFamily="34" charset="0"/>
              </a:rPr>
              <a:t>Local MSEs </a:t>
            </a:r>
            <a:r>
              <a:rPr lang="en-US" sz="1600" dirty="0" err="1">
                <a:solidFill>
                  <a:srgbClr val="1A1714"/>
                </a:solidFill>
                <a:latin typeface="Lucida Sans" pitchFamily="34" charset="0"/>
              </a:rPr>
              <a:t>registerd</a:t>
            </a:r>
            <a:r>
              <a:rPr lang="en-US" sz="1600" dirty="0">
                <a:solidFill>
                  <a:srgbClr val="1A1714"/>
                </a:solidFill>
                <a:latin typeface="Lucida Sans" pitchFamily="34" charset="0"/>
              </a:rPr>
              <a:t> with respective DIC, </a:t>
            </a:r>
            <a:r>
              <a:rPr lang="en-US" sz="1600" dirty="0" err="1">
                <a:solidFill>
                  <a:srgbClr val="1A1714"/>
                </a:solidFill>
                <a:latin typeface="Lucida Sans" pitchFamily="34" charset="0"/>
              </a:rPr>
              <a:t>Khadi</a:t>
            </a:r>
            <a:r>
              <a:rPr lang="en-US" sz="1600" dirty="0">
                <a:solidFill>
                  <a:srgbClr val="1A1714"/>
                </a:solidFill>
                <a:latin typeface="Lucida Sans" pitchFamily="34" charset="0"/>
              </a:rPr>
              <a:t> Village, Cottage &amp; handicraft Industries, OSIC, NSIC will be exempted from security deposit </a:t>
            </a:r>
            <a:r>
              <a:rPr lang="en-US" sz="1600" dirty="0">
                <a:solidFill>
                  <a:srgbClr val="9702A2"/>
                </a:solidFill>
                <a:latin typeface="Lucida Sans" pitchFamily="34" charset="0"/>
              </a:rPr>
              <a:t>vide F.D. O.M. 21926/F dt.12.8.2015.</a:t>
            </a:r>
          </a:p>
          <a:p>
            <a:pPr indent="-342900" algn="just">
              <a:lnSpc>
                <a:spcPct val="150000"/>
              </a:lnSpc>
              <a:buFont typeface="Wingdings" pitchFamily="2" charset="2"/>
              <a:buChar char="Ø"/>
              <a:defRPr/>
            </a:pPr>
            <a:r>
              <a:rPr lang="en-US" sz="1600" dirty="0">
                <a:solidFill>
                  <a:srgbClr val="1A1714"/>
                </a:solidFill>
                <a:latin typeface="Lucida Sans" pitchFamily="34" charset="0"/>
              </a:rPr>
              <a:t>EMD will be forfeited if the </a:t>
            </a:r>
            <a:r>
              <a:rPr lang="en-US" sz="1600" dirty="0" err="1">
                <a:solidFill>
                  <a:srgbClr val="1A1714"/>
                </a:solidFill>
                <a:latin typeface="Lucida Sans" pitchFamily="34" charset="0"/>
              </a:rPr>
              <a:t>tenderer</a:t>
            </a:r>
            <a:r>
              <a:rPr lang="en-US" sz="1600" dirty="0">
                <a:solidFill>
                  <a:srgbClr val="1A1714"/>
                </a:solidFill>
                <a:latin typeface="Lucida Sans" pitchFamily="34" charset="0"/>
              </a:rPr>
              <a:t> withdraws or impairs or derogates from the tender within the validity period</a:t>
            </a:r>
          </a:p>
          <a:p>
            <a:pPr indent="-342900" algn="just">
              <a:lnSpc>
                <a:spcPct val="150000"/>
              </a:lnSpc>
              <a:buFont typeface="Wingdings" pitchFamily="2" charset="2"/>
              <a:buChar char="Ø"/>
              <a:defRPr/>
            </a:pPr>
            <a:r>
              <a:rPr lang="en-US" sz="1600" dirty="0">
                <a:solidFill>
                  <a:srgbClr val="1A1714"/>
                </a:solidFill>
                <a:latin typeface="Lucida Sans" pitchFamily="34" charset="0"/>
              </a:rPr>
              <a:t>EMD is also forfeited if successful bidder does not furnish performance security within specified period</a:t>
            </a:r>
          </a:p>
        </p:txBody>
      </p:sp>
    </p:spTree>
    <p:extLst>
      <p:ext uri="{BB962C8B-B14F-4D97-AF65-F5344CB8AC3E}">
        <p14:creationId xmlns:p14="http://schemas.microsoft.com/office/powerpoint/2010/main" xmlns="" val="1768764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anim calcmode="lin" valueType="num">
                                      <p:cBhvr additive="base">
                                        <p:cTn id="1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anim calcmode="lin" valueType="num">
                                      <p:cBhvr additive="base">
                                        <p:cTn id="15"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 calcmode="lin" valueType="num">
                                      <p:cBhvr additive="base">
                                        <p:cTn id="19"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anim calcmode="lin" valueType="num">
                                      <p:cBhvr additive="base">
                                        <p:cTn id="2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anim calcmode="lin" valueType="num">
                                      <p:cBhvr additive="base">
                                        <p:cTn id="27"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 calcmode="lin" valueType="num">
                                      <p:cBhvr additive="base">
                                        <p:cTn id="31"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435">
                                            <p:txEl>
                                              <p:pRg st="9" end="9"/>
                                            </p:txEl>
                                          </p:spTgt>
                                        </p:tgtEl>
                                        <p:attrNameLst>
                                          <p:attrName>style.visibility</p:attrName>
                                        </p:attrNameLst>
                                      </p:cBhvr>
                                      <p:to>
                                        <p:strVal val="visible"/>
                                      </p:to>
                                    </p:set>
                                    <p:anim calcmode="lin" valueType="num">
                                      <p:cBhvr additive="base">
                                        <p:cTn id="35"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09600"/>
          </a:xfrm>
        </p:spPr>
        <p:txBody>
          <a:bodyPr anchor="ctr">
            <a:noAutofit/>
          </a:bodyPr>
          <a:lstStyle/>
          <a:p>
            <a:pPr algn="l"/>
            <a:r>
              <a:rPr lang="en-US" sz="3200" dirty="0" smtClean="0">
                <a:solidFill>
                  <a:srgbClr val="FF0000"/>
                </a:solidFill>
              </a:rPr>
              <a:t>(</a:t>
            </a:r>
            <a:r>
              <a:rPr lang="en-US" sz="3200" dirty="0" err="1" smtClean="0">
                <a:solidFill>
                  <a:srgbClr val="FF0000"/>
                </a:solidFill>
              </a:rPr>
              <a:t>i</a:t>
            </a:r>
            <a:r>
              <a:rPr lang="en-US" sz="3200" dirty="0" smtClean="0">
                <a:solidFill>
                  <a:srgbClr val="FF0000"/>
                </a:solidFill>
              </a:rPr>
              <a:t>)Permanent Advance(Rule-82 of OGFR)</a:t>
            </a:r>
            <a:endParaRPr lang="en-IN" sz="3200" dirty="0">
              <a:solidFill>
                <a:srgbClr val="FF0000"/>
              </a:solidFill>
            </a:endParaRPr>
          </a:p>
        </p:txBody>
      </p:sp>
      <p:sp>
        <p:nvSpPr>
          <p:cNvPr id="3" name="Content Placeholder 2"/>
          <p:cNvSpPr>
            <a:spLocks noGrp="1"/>
          </p:cNvSpPr>
          <p:nvPr>
            <p:ph sz="quarter" idx="1"/>
          </p:nvPr>
        </p:nvSpPr>
        <p:spPr>
          <a:xfrm>
            <a:off x="301752" y="1752600"/>
            <a:ext cx="8503920" cy="4572000"/>
          </a:xfrm>
        </p:spPr>
        <p:txBody>
          <a:bodyPr>
            <a:normAutofit fontScale="92500" lnSpcReduction="20000"/>
          </a:bodyPr>
          <a:lstStyle/>
          <a:p>
            <a:pPr marL="285750" indent="-285750" algn="just">
              <a:buFont typeface="Wingdings" pitchFamily="2" charset="2"/>
              <a:buChar char="Ø"/>
              <a:defRPr/>
            </a:pPr>
            <a:r>
              <a:rPr lang="en-US" b="1" dirty="0" smtClean="0">
                <a:cs typeface="Times New Roman" pitchFamily="18" charset="0"/>
              </a:rPr>
              <a:t>Permanent Advance </a:t>
            </a:r>
            <a:r>
              <a:rPr lang="en-US" dirty="0" smtClean="0">
                <a:cs typeface="Times New Roman" pitchFamily="18" charset="0"/>
              </a:rPr>
              <a:t>:- To meet emergent contingent expenditure certain amount is placed at the disposal of the subordinate offices. </a:t>
            </a:r>
          </a:p>
          <a:p>
            <a:pPr marL="285750" indent="-285750" algn="just">
              <a:buNone/>
              <a:defRPr/>
            </a:pPr>
            <a:r>
              <a:rPr lang="en-US" dirty="0" smtClean="0">
                <a:cs typeface="Times New Roman" pitchFamily="18" charset="0"/>
              </a:rPr>
              <a:t>   TA for journey may be paid from Permanent advance where it is not possible to draw money for TA advance from treasury.</a:t>
            </a:r>
          </a:p>
          <a:p>
            <a:pPr marL="285750" indent="-285750" algn="just">
              <a:buNone/>
              <a:defRPr/>
            </a:pPr>
            <a:r>
              <a:rPr lang="en-US" b="1" dirty="0" smtClean="0">
                <a:cs typeface="Times New Roman" pitchFamily="18" charset="0"/>
              </a:rPr>
              <a:t>  Sanctioning Authority of PA :-</a:t>
            </a:r>
          </a:p>
          <a:p>
            <a:pPr marL="285750" indent="-285750" algn="just">
              <a:buFont typeface="Wingdings" pitchFamily="2" charset="2"/>
              <a:buChar char="Ø"/>
              <a:defRPr/>
            </a:pPr>
            <a:r>
              <a:rPr lang="en-US" dirty="0" smtClean="0">
                <a:cs typeface="Times New Roman" pitchFamily="18" charset="0"/>
              </a:rPr>
              <a:t>HOD may sanction  PA to its subordinate offices up </a:t>
            </a:r>
            <a:r>
              <a:rPr lang="en-US" b="1" dirty="0" smtClean="0">
                <a:solidFill>
                  <a:srgbClr val="00B0F0"/>
                </a:solidFill>
                <a:cs typeface="Times New Roman" pitchFamily="18" charset="0"/>
              </a:rPr>
              <a:t>to a limit of Rs1000.</a:t>
            </a:r>
          </a:p>
          <a:p>
            <a:pPr marL="285750" indent="-285750" algn="just">
              <a:buFont typeface="Wingdings" pitchFamily="2" charset="2"/>
              <a:buChar char="Ø"/>
              <a:defRPr/>
            </a:pPr>
            <a:r>
              <a:rPr lang="en-US" dirty="0" smtClean="0">
                <a:cs typeface="Times New Roman" pitchFamily="18" charset="0"/>
              </a:rPr>
              <a:t>PA </a:t>
            </a:r>
            <a:r>
              <a:rPr lang="en-US" b="1" dirty="0" smtClean="0">
                <a:solidFill>
                  <a:srgbClr val="00B0F0"/>
                </a:solidFill>
                <a:cs typeface="Times New Roman" pitchFamily="18" charset="0"/>
              </a:rPr>
              <a:t>exceeding Rs 1000 but not exceeding Rs 10000  </a:t>
            </a:r>
            <a:r>
              <a:rPr lang="en-US" dirty="0" smtClean="0">
                <a:cs typeface="Times New Roman" pitchFamily="18" charset="0"/>
              </a:rPr>
              <a:t>for any subordinate offices  , Heads of the Department shall be sanctioned by the concerned </a:t>
            </a:r>
            <a:r>
              <a:rPr lang="en-US" b="1" dirty="0" smtClean="0">
                <a:solidFill>
                  <a:srgbClr val="00B0F0"/>
                </a:solidFill>
                <a:cs typeface="Times New Roman" pitchFamily="18" charset="0"/>
              </a:rPr>
              <a:t>Administrative Department</a:t>
            </a:r>
            <a:r>
              <a:rPr lang="en-US" dirty="0" smtClean="0">
                <a:cs typeface="Times New Roman" pitchFamily="18" charset="0"/>
              </a:rPr>
              <a:t>.</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762000" y="381000"/>
            <a:ext cx="8153400" cy="6494085"/>
          </a:xfrm>
          <a:prstGeom prst="rect">
            <a:avLst/>
          </a:prstGeom>
          <a:noFill/>
          <a:ln w="9525">
            <a:noFill/>
            <a:miter lim="800000"/>
            <a:headEnd/>
            <a:tailEnd/>
          </a:ln>
        </p:spPr>
        <p:txBody>
          <a:bodyPr>
            <a:spAutoFit/>
          </a:bodyPr>
          <a:lstStyle/>
          <a:p>
            <a:pPr marL="342900" indent="-342900" algn="ctr">
              <a:defRPr/>
            </a:pPr>
            <a:r>
              <a:rPr lang="en-US" sz="1600" dirty="0" smtClean="0">
                <a:solidFill>
                  <a:srgbClr val="1A1714"/>
                </a:solidFill>
                <a:latin typeface="Lucida Sans" pitchFamily="34" charset="0"/>
              </a:rPr>
              <a:t> </a:t>
            </a:r>
            <a:r>
              <a:rPr lang="en-US" sz="1600" b="1" u="sng" dirty="0">
                <a:solidFill>
                  <a:srgbClr val="C00000"/>
                </a:solidFill>
                <a:latin typeface="Lucida Sans" pitchFamily="34" charset="0"/>
              </a:rPr>
              <a:t>Performance Security</a:t>
            </a:r>
          </a:p>
          <a:p>
            <a:pPr indent="-342900" algn="just">
              <a:lnSpc>
                <a:spcPct val="150000"/>
              </a:lnSpc>
              <a:buFont typeface="Wingdings" pitchFamily="2" charset="2"/>
              <a:buChar char="Ø"/>
              <a:defRPr/>
            </a:pPr>
            <a:r>
              <a:rPr lang="en-US" sz="1600" dirty="0">
                <a:solidFill>
                  <a:srgbClr val="1A1714"/>
                </a:solidFill>
                <a:latin typeface="Lucida Sans" pitchFamily="34" charset="0"/>
              </a:rPr>
              <a:t>To ensure due performance this is to be obtained from the successful bidder</a:t>
            </a:r>
          </a:p>
          <a:p>
            <a:pPr indent="-342900" algn="just">
              <a:lnSpc>
                <a:spcPct val="150000"/>
              </a:lnSpc>
              <a:buFont typeface="Wingdings" pitchFamily="2" charset="2"/>
              <a:buChar char="Ø"/>
              <a:defRPr/>
            </a:pPr>
            <a:r>
              <a:rPr lang="en-US" sz="1600" dirty="0">
                <a:solidFill>
                  <a:srgbClr val="1A1714"/>
                </a:solidFill>
                <a:latin typeface="Lucida Sans" pitchFamily="34" charset="0"/>
              </a:rPr>
              <a:t>Normally this should be </a:t>
            </a:r>
            <a:r>
              <a:rPr lang="en-US" sz="1600" dirty="0">
                <a:solidFill>
                  <a:srgbClr val="C00000"/>
                </a:solidFill>
                <a:latin typeface="Lucida Sans" pitchFamily="34" charset="0"/>
              </a:rPr>
              <a:t>5% to 10% </a:t>
            </a:r>
            <a:r>
              <a:rPr lang="en-US" sz="1600" dirty="0">
                <a:solidFill>
                  <a:srgbClr val="1A1714"/>
                </a:solidFill>
                <a:latin typeface="Lucida Sans" pitchFamily="34" charset="0"/>
              </a:rPr>
              <a:t>of the contract value.</a:t>
            </a:r>
          </a:p>
          <a:p>
            <a:pPr indent="-342900" algn="just">
              <a:lnSpc>
                <a:spcPct val="150000"/>
              </a:lnSpc>
              <a:buFont typeface="Wingdings" pitchFamily="2" charset="2"/>
              <a:buChar char="Ø"/>
              <a:defRPr/>
            </a:pPr>
            <a:r>
              <a:rPr lang="en-US" sz="1600" dirty="0">
                <a:solidFill>
                  <a:srgbClr val="1A1714"/>
                </a:solidFill>
                <a:latin typeface="Lucida Sans" pitchFamily="34" charset="0"/>
              </a:rPr>
              <a:t>Local MSEs </a:t>
            </a:r>
            <a:r>
              <a:rPr lang="en-US" sz="1600" dirty="0" err="1">
                <a:solidFill>
                  <a:srgbClr val="1A1714"/>
                </a:solidFill>
                <a:latin typeface="Lucida Sans" pitchFamily="34" charset="0"/>
              </a:rPr>
              <a:t>regd</a:t>
            </a:r>
            <a:r>
              <a:rPr lang="en-US" sz="1600" dirty="0">
                <a:solidFill>
                  <a:srgbClr val="1A1714"/>
                </a:solidFill>
                <a:latin typeface="Lucida Sans" pitchFamily="34" charset="0"/>
              </a:rPr>
              <a:t> with respective DIC, </a:t>
            </a:r>
            <a:r>
              <a:rPr lang="en-US" sz="1600" dirty="0" err="1">
                <a:solidFill>
                  <a:srgbClr val="1A1714"/>
                </a:solidFill>
                <a:latin typeface="Lucida Sans" pitchFamily="34" charset="0"/>
              </a:rPr>
              <a:t>Khadi</a:t>
            </a:r>
            <a:r>
              <a:rPr lang="en-US" sz="1600" dirty="0">
                <a:solidFill>
                  <a:srgbClr val="1A1714"/>
                </a:solidFill>
                <a:latin typeface="Lucida Sans" pitchFamily="34" charset="0"/>
              </a:rPr>
              <a:t> Village, Cottage &amp; handicraft Industries, OSIC, NSIC will be required to pay 25% of the prescribed performance security </a:t>
            </a:r>
            <a:r>
              <a:rPr lang="en-US" sz="1600" dirty="0">
                <a:solidFill>
                  <a:srgbClr val="9702A2"/>
                </a:solidFill>
                <a:latin typeface="Lucida Sans" pitchFamily="34" charset="0"/>
              </a:rPr>
              <a:t>vide F.D. O.M. 21926/F dt.12.8.2015.</a:t>
            </a:r>
          </a:p>
          <a:p>
            <a:pPr indent="-342900" algn="just">
              <a:lnSpc>
                <a:spcPct val="150000"/>
              </a:lnSpc>
              <a:buFont typeface="Wingdings" pitchFamily="2" charset="2"/>
              <a:buChar char="Ø"/>
              <a:defRPr/>
            </a:pPr>
            <a:r>
              <a:rPr lang="en-US" sz="1600" dirty="0">
                <a:solidFill>
                  <a:srgbClr val="1A1714"/>
                </a:solidFill>
                <a:latin typeface="Lucida Sans" pitchFamily="34" charset="0"/>
              </a:rPr>
              <a:t>Performance security may be obtained in terms of A/C payee DD, FDR, Bank Guarantee safeguarding the purchaser’s interest in all respects</a:t>
            </a:r>
          </a:p>
          <a:p>
            <a:pPr indent="-342900" algn="just">
              <a:lnSpc>
                <a:spcPct val="150000"/>
              </a:lnSpc>
              <a:buFont typeface="Wingdings" pitchFamily="2" charset="2"/>
              <a:buChar char="Ø"/>
              <a:defRPr/>
            </a:pPr>
            <a:r>
              <a:rPr lang="en-US" sz="1600" dirty="0">
                <a:solidFill>
                  <a:srgbClr val="1A1714"/>
                </a:solidFill>
                <a:latin typeface="Lucida Sans" pitchFamily="34" charset="0"/>
              </a:rPr>
              <a:t>Bid Security be normally remain valid for 60 days beyond the date of completion of all contractual obligations of the supplier including warranty obligations &amp; it is refundable</a:t>
            </a:r>
            <a:r>
              <a:rPr lang="en-US" sz="1600" dirty="0" smtClean="0">
                <a:solidFill>
                  <a:srgbClr val="1A1714"/>
                </a:solidFill>
                <a:latin typeface="Lucida Sans" pitchFamily="34" charset="0"/>
              </a:rPr>
              <a:t>.</a:t>
            </a:r>
            <a:endParaRPr lang="en-US" sz="1600" dirty="0">
              <a:solidFill>
                <a:srgbClr val="FF0000"/>
              </a:solidFill>
              <a:latin typeface="Lucida Sans" pitchFamily="34" charset="0"/>
            </a:endParaRPr>
          </a:p>
          <a:p>
            <a:pPr indent="-342900" algn="just">
              <a:buFont typeface="Wingdings" pitchFamily="2" charset="2"/>
              <a:buChar char="Ø"/>
              <a:defRPr/>
            </a:pPr>
            <a:r>
              <a:rPr lang="en-US" sz="1600" dirty="0">
                <a:solidFill>
                  <a:srgbClr val="1A1714"/>
                </a:solidFill>
                <a:latin typeface="Lucida Sans" pitchFamily="34" charset="0"/>
              </a:rPr>
              <a:t>Bid Security be returned to the successful bidder on receipt of performance security.</a:t>
            </a:r>
          </a:p>
          <a:p>
            <a:pPr indent="-342900" algn="just">
              <a:buFont typeface="Wingdings" pitchFamily="2" charset="2"/>
              <a:buChar char="Ø"/>
              <a:defRPr/>
            </a:pPr>
            <a:r>
              <a:rPr lang="en-US" sz="1600" dirty="0">
                <a:solidFill>
                  <a:srgbClr val="1A1714"/>
                </a:solidFill>
                <a:latin typeface="Lucida Sans" pitchFamily="34" charset="0"/>
              </a:rPr>
              <a:t>If the purchase is for small value the </a:t>
            </a:r>
            <a:r>
              <a:rPr lang="en-US" sz="1600" dirty="0" err="1">
                <a:solidFill>
                  <a:srgbClr val="1A1714"/>
                </a:solidFill>
                <a:latin typeface="Lucida Sans" pitchFamily="34" charset="0"/>
              </a:rPr>
              <a:t>deptt</a:t>
            </a:r>
            <a:r>
              <a:rPr lang="en-US" sz="1600" dirty="0">
                <a:solidFill>
                  <a:srgbClr val="1A1714"/>
                </a:solidFill>
                <a:latin typeface="Lucida Sans" pitchFamily="34" charset="0"/>
              </a:rPr>
              <a:t> may scale down to a suitable amount during the warranty period. As per GOI guidelines, Performance security is not necessary for contract value </a:t>
            </a:r>
            <a:r>
              <a:rPr lang="en-US" sz="1600" dirty="0" err="1">
                <a:solidFill>
                  <a:srgbClr val="1A1714"/>
                </a:solidFill>
                <a:latin typeface="Lucida Sans" pitchFamily="34" charset="0"/>
              </a:rPr>
              <a:t>upto</a:t>
            </a:r>
            <a:r>
              <a:rPr lang="en-US" sz="1600" dirty="0">
                <a:solidFill>
                  <a:srgbClr val="1A1714"/>
                </a:solidFill>
                <a:latin typeface="Lucida Sans" pitchFamily="34" charset="0"/>
              </a:rPr>
              <a:t> </a:t>
            </a:r>
            <a:r>
              <a:rPr lang="en-US" sz="1600" i="1" dirty="0">
                <a:solidFill>
                  <a:srgbClr val="1A1714"/>
                </a:solidFill>
                <a:latin typeface="Lucida Sans" pitchFamily="34" charset="0"/>
              </a:rPr>
              <a:t>1 </a:t>
            </a:r>
            <a:r>
              <a:rPr lang="en-US" sz="1600" i="1" dirty="0" err="1">
                <a:solidFill>
                  <a:srgbClr val="1A1714"/>
                </a:solidFill>
                <a:latin typeface="Lucida Sans" pitchFamily="34" charset="0"/>
              </a:rPr>
              <a:t>lakh</a:t>
            </a:r>
            <a:r>
              <a:rPr lang="en-US" sz="1600" i="1" dirty="0">
                <a:solidFill>
                  <a:srgbClr val="1A1714"/>
                </a:solidFill>
                <a:latin typeface="Lucida Sans" pitchFamily="34" charset="0"/>
              </a:rPr>
              <a:t> rupees</a:t>
            </a:r>
            <a:r>
              <a:rPr lang="en-US" sz="1600" dirty="0">
                <a:solidFill>
                  <a:srgbClr val="1A1714"/>
                </a:solidFill>
                <a:latin typeface="Lucida Sans" pitchFamily="34" charset="0"/>
              </a:rPr>
              <a:t>.</a:t>
            </a:r>
          </a:p>
          <a:p>
            <a:pPr indent="-342900" algn="just">
              <a:buFont typeface="Wingdings" pitchFamily="2" charset="2"/>
              <a:buChar char="Ø"/>
              <a:defRPr/>
            </a:pPr>
            <a:r>
              <a:rPr lang="en-US" sz="1600" dirty="0">
                <a:solidFill>
                  <a:srgbClr val="1A1714"/>
                </a:solidFill>
                <a:latin typeface="Lucida Sans" pitchFamily="34" charset="0"/>
              </a:rPr>
              <a:t>It can be forfeited in event of breach of </a:t>
            </a:r>
            <a:r>
              <a:rPr lang="en-US" sz="1600" dirty="0" smtClean="0">
                <a:solidFill>
                  <a:srgbClr val="1A1714"/>
                </a:solidFill>
                <a:latin typeface="Lucida Sans" pitchFamily="34" charset="0"/>
              </a:rPr>
              <a:t>contract(</a:t>
            </a:r>
            <a:r>
              <a:rPr lang="en-IN" sz="1600" dirty="0"/>
              <a:t>A breach of contract occurs when the promise of the contract is not kept, because one party has failed to </a:t>
            </a:r>
            <a:r>
              <a:rPr lang="en-IN" sz="1600" dirty="0" err="1"/>
              <a:t>fulfill</a:t>
            </a:r>
            <a:r>
              <a:rPr lang="en-IN" sz="1600" dirty="0"/>
              <a:t> their agreed upon obligations, according to the terms of the contract. Breaching can occur when one party fails to deliver in the appropriate time frame, does not meet the terms of the agreement, or fails perform at all</a:t>
            </a:r>
            <a:r>
              <a:rPr lang="en-IN" sz="1600" dirty="0" smtClean="0"/>
              <a:t>.)</a:t>
            </a:r>
            <a:endParaRPr lang="en-US" sz="1600" dirty="0">
              <a:solidFill>
                <a:srgbClr val="1A1714"/>
              </a:solidFill>
              <a:latin typeface="Lucida Sans" pitchFamily="34" charset="0"/>
            </a:endParaRPr>
          </a:p>
        </p:txBody>
      </p:sp>
    </p:spTree>
    <p:extLst>
      <p:ext uri="{BB962C8B-B14F-4D97-AF65-F5344CB8AC3E}">
        <p14:creationId xmlns:p14="http://schemas.microsoft.com/office/powerpoint/2010/main" xmlns="" val="4142392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 calcmode="lin" valueType="num">
                                      <p:cBhvr additive="base">
                                        <p:cTn id="11"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 calcmode="lin" valueType="num">
                                      <p:cBhvr additive="base">
                                        <p:cTn id="15"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 calcmode="lin" valueType="num">
                                      <p:cBhvr additive="base">
                                        <p:cTn id="2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 calcmode="lin" valueType="num">
                                      <p:cBhvr additive="base">
                                        <p:cTn id="2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35">
                                            <p:txEl>
                                              <p:pRg st="6" end="6"/>
                                            </p:txEl>
                                          </p:spTgt>
                                        </p:tgtEl>
                                        <p:attrNameLst>
                                          <p:attrName>style.visibility</p:attrName>
                                        </p:attrNameLst>
                                      </p:cBhvr>
                                      <p:to>
                                        <p:strVal val="visible"/>
                                      </p:to>
                                    </p:set>
                                    <p:anim calcmode="lin" valueType="num">
                                      <p:cBhvr additive="base">
                                        <p:cTn id="31"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3"/>
          <p:cNvSpPr txBox="1">
            <a:spLocks noChangeArrowheads="1"/>
          </p:cNvSpPr>
          <p:nvPr/>
        </p:nvSpPr>
        <p:spPr bwMode="auto">
          <a:xfrm>
            <a:off x="990600" y="1143000"/>
            <a:ext cx="7924800" cy="4893647"/>
          </a:xfrm>
          <a:prstGeom prst="rect">
            <a:avLst/>
          </a:prstGeom>
          <a:noFill/>
          <a:ln w="9525">
            <a:noFill/>
            <a:miter lim="800000"/>
            <a:headEnd/>
            <a:tailEnd/>
          </a:ln>
        </p:spPr>
        <p:txBody>
          <a:bodyPr>
            <a:spAutoFit/>
          </a:bodyPr>
          <a:lstStyle/>
          <a:p>
            <a:pPr>
              <a:defRPr/>
            </a:pPr>
            <a:endParaRPr lang="en-US" sz="1600" b="1" dirty="0">
              <a:solidFill>
                <a:srgbClr val="9702A2"/>
              </a:solidFill>
              <a:latin typeface="Lucida Sans" pitchFamily="34" charset="0"/>
            </a:endParaRPr>
          </a:p>
          <a:p>
            <a:pPr marL="342900" indent="-342900" algn="ctr">
              <a:defRPr/>
            </a:pPr>
            <a:r>
              <a:rPr lang="en-US" sz="1600" u="sng" dirty="0">
                <a:solidFill>
                  <a:srgbClr val="C00000"/>
                </a:solidFill>
                <a:latin typeface="Lucida Sans" pitchFamily="34" charset="0"/>
              </a:rPr>
              <a:t>Advance payment to suppliers</a:t>
            </a:r>
            <a:endParaRPr lang="en-US" sz="1600" b="1" u="sng" dirty="0">
              <a:solidFill>
                <a:srgbClr val="C00000"/>
              </a:solidFill>
              <a:latin typeface="Lucida Sans" pitchFamily="34" charset="0"/>
            </a:endParaRPr>
          </a:p>
          <a:p>
            <a:pPr indent="-342900" algn="just">
              <a:lnSpc>
                <a:spcPct val="150000"/>
              </a:lnSpc>
              <a:defRPr/>
            </a:pPr>
            <a:r>
              <a:rPr lang="en-US" sz="1600" dirty="0">
                <a:solidFill>
                  <a:srgbClr val="1A1714"/>
                </a:solidFill>
                <a:latin typeface="Lucida Sans" pitchFamily="34" charset="0"/>
              </a:rPr>
              <a:t>Ordinarily payment be made after supplies made/ services rendered</a:t>
            </a:r>
          </a:p>
          <a:p>
            <a:pPr indent="-342900" algn="just">
              <a:lnSpc>
                <a:spcPct val="150000"/>
              </a:lnSpc>
              <a:defRPr/>
            </a:pPr>
            <a:r>
              <a:rPr lang="en-US" sz="1600" dirty="0">
                <a:solidFill>
                  <a:srgbClr val="1A1714"/>
                </a:solidFill>
                <a:latin typeface="Lucida Sans" pitchFamily="34" charset="0"/>
              </a:rPr>
              <a:t>But advance payment is allowed in following cases:-</a:t>
            </a:r>
          </a:p>
          <a:p>
            <a:pPr indent="-342900" algn="just">
              <a:lnSpc>
                <a:spcPct val="150000"/>
              </a:lnSpc>
              <a:defRPr/>
            </a:pPr>
            <a:endParaRPr lang="en-US" sz="1600" dirty="0">
              <a:solidFill>
                <a:srgbClr val="1A1714"/>
              </a:solidFill>
              <a:latin typeface="Lucida Sans" pitchFamily="34" charset="0"/>
            </a:endParaRPr>
          </a:p>
          <a:p>
            <a:pPr indent="-342900" algn="just">
              <a:defRPr/>
            </a:pPr>
            <a:r>
              <a:rPr lang="en-US" sz="1600" dirty="0">
                <a:solidFill>
                  <a:srgbClr val="1A1714"/>
                </a:solidFill>
                <a:latin typeface="Lucida Sans" pitchFamily="34" charset="0"/>
              </a:rPr>
              <a:t>            -  maintenance contracts for servicing of AC, computers &amp; other 	     	costly equipments </a:t>
            </a:r>
          </a:p>
          <a:p>
            <a:pPr indent="-342900" algn="just">
              <a:defRPr/>
            </a:pPr>
            <a:endParaRPr lang="en-US" sz="700" dirty="0">
              <a:solidFill>
                <a:srgbClr val="1A1714"/>
              </a:solidFill>
              <a:latin typeface="Lucida Sans" pitchFamily="34" charset="0"/>
            </a:endParaRPr>
          </a:p>
          <a:p>
            <a:pPr indent="-342900" algn="just">
              <a:defRPr/>
            </a:pPr>
            <a:r>
              <a:rPr lang="en-US" sz="1600" dirty="0">
                <a:solidFill>
                  <a:srgbClr val="1A1714"/>
                </a:solidFill>
                <a:latin typeface="Lucida Sans" pitchFamily="34" charset="0"/>
              </a:rPr>
              <a:t>              -  fabrication contracts, turn key </a:t>
            </a:r>
            <a:r>
              <a:rPr lang="en-US" sz="1600" dirty="0" smtClean="0">
                <a:solidFill>
                  <a:srgbClr val="1A1714"/>
                </a:solidFill>
                <a:latin typeface="Lucida Sans" pitchFamily="34" charset="0"/>
              </a:rPr>
              <a:t>contracts.(</a:t>
            </a:r>
            <a:r>
              <a:rPr lang="en-IN" sz="1600" dirty="0"/>
              <a:t>An agreement under which a </a:t>
            </a:r>
            <a:r>
              <a:rPr lang="en-IN" sz="1600" dirty="0" smtClean="0"/>
              <a:t> 	builder </a:t>
            </a:r>
            <a:r>
              <a:rPr lang="en-IN" sz="1600" dirty="0"/>
              <a:t>agrees to complete a facility so that it is ready for use when </a:t>
            </a:r>
            <a:r>
              <a:rPr lang="en-IN" sz="1600" dirty="0" smtClean="0"/>
              <a:t>	delivered </a:t>
            </a:r>
            <a:r>
              <a:rPr lang="en-IN" sz="1600" dirty="0"/>
              <a:t>to the other contracting party. </a:t>
            </a:r>
            <a:r>
              <a:rPr lang="en-IN" sz="1600" dirty="0" smtClean="0"/>
              <a:t>)</a:t>
            </a:r>
            <a:endParaRPr lang="en-US" sz="1600" dirty="0">
              <a:solidFill>
                <a:srgbClr val="1A1714"/>
              </a:solidFill>
              <a:latin typeface="Lucida Sans" pitchFamily="34" charset="0"/>
            </a:endParaRPr>
          </a:p>
          <a:p>
            <a:pPr indent="-342900" algn="just">
              <a:defRPr/>
            </a:pPr>
            <a:endParaRPr lang="en-US" sz="700" dirty="0">
              <a:solidFill>
                <a:srgbClr val="1A1714"/>
              </a:solidFill>
              <a:latin typeface="Lucida Sans" pitchFamily="34" charset="0"/>
            </a:endParaRPr>
          </a:p>
          <a:p>
            <a:pPr indent="-342900" algn="just">
              <a:defRPr/>
            </a:pPr>
            <a:r>
              <a:rPr lang="en-US" sz="1600" dirty="0">
                <a:solidFill>
                  <a:srgbClr val="1A1714"/>
                </a:solidFill>
                <a:latin typeface="Lucida Sans" pitchFamily="34" charset="0"/>
              </a:rPr>
              <a:t>              -  100% advance for procurements of arms &amp; ammunition from 	    	   ordnance factories (Bank guarantee not required)</a:t>
            </a:r>
          </a:p>
          <a:p>
            <a:pPr indent="-342900" algn="just">
              <a:defRPr/>
            </a:pPr>
            <a:endParaRPr lang="en-US" sz="1600" dirty="0">
              <a:solidFill>
                <a:srgbClr val="1A1714"/>
              </a:solidFill>
              <a:latin typeface="Lucida Sans" pitchFamily="34" charset="0"/>
            </a:endParaRPr>
          </a:p>
          <a:p>
            <a:pPr indent="-342900" algn="just">
              <a:defRPr/>
            </a:pPr>
            <a:endParaRPr lang="en-US" sz="200" dirty="0">
              <a:solidFill>
                <a:srgbClr val="1A1714"/>
              </a:solidFill>
              <a:latin typeface="Lucida Sans" pitchFamily="34" charset="0"/>
            </a:endParaRPr>
          </a:p>
          <a:p>
            <a:pPr indent="-342900" algn="just">
              <a:defRPr/>
            </a:pPr>
            <a:r>
              <a:rPr lang="en-US" sz="1600" dirty="0">
                <a:solidFill>
                  <a:srgbClr val="1A1714"/>
                </a:solidFill>
                <a:latin typeface="Lucida Sans" pitchFamily="34" charset="0"/>
              </a:rPr>
              <a:t>              -  In other cases adequate safeguards in form of BG should be  	  	   obtained. </a:t>
            </a:r>
            <a:endParaRPr lang="en-US" sz="1600" dirty="0" smtClean="0">
              <a:solidFill>
                <a:srgbClr val="1A1714"/>
              </a:solidFill>
              <a:latin typeface="Lucida Sans" pitchFamily="34" charset="0"/>
            </a:endParaRPr>
          </a:p>
          <a:p>
            <a:pPr indent="-342900" algn="just">
              <a:defRPr/>
            </a:pPr>
            <a:r>
              <a:rPr lang="en-US" sz="1600" dirty="0">
                <a:solidFill>
                  <a:srgbClr val="1A1714"/>
                </a:solidFill>
                <a:latin typeface="Lucida Sans" pitchFamily="34" charset="0"/>
              </a:rPr>
              <a:t> </a:t>
            </a:r>
            <a:r>
              <a:rPr lang="en-US" sz="1600" dirty="0" smtClean="0">
                <a:solidFill>
                  <a:srgbClr val="1A1714"/>
                </a:solidFill>
                <a:latin typeface="Lucida Sans" pitchFamily="34" charset="0"/>
              </a:rPr>
              <a:t>             -  </a:t>
            </a:r>
            <a:r>
              <a:rPr lang="en-US" sz="1600" dirty="0">
                <a:solidFill>
                  <a:srgbClr val="1A1714"/>
                </a:solidFill>
                <a:latin typeface="Lucida Sans" pitchFamily="34" charset="0"/>
              </a:rPr>
              <a:t>Advances should be interest bearing &amp; suitable % to be fixed on 	  case to case basis</a:t>
            </a:r>
          </a:p>
        </p:txBody>
      </p:sp>
    </p:spTree>
    <p:extLst>
      <p:ext uri="{BB962C8B-B14F-4D97-AF65-F5344CB8AC3E}">
        <p14:creationId xmlns:p14="http://schemas.microsoft.com/office/powerpoint/2010/main" xmlns="" val="323373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additive="base">
                                        <p:cTn id="11"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 calcmode="lin" valueType="num">
                                      <p:cBhvr additive="base">
                                        <p:cTn id="1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 calcmode="lin" valueType="num">
                                      <p:cBhvr additive="base">
                                        <p:cTn id="19"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anim calcmode="lin" valueType="num">
                                      <p:cBhvr additive="base">
                                        <p:cTn id="23"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35">
                                            <p:txEl>
                                              <p:pRg st="9" end="9"/>
                                            </p:txEl>
                                          </p:spTgt>
                                        </p:tgtEl>
                                        <p:attrNameLst>
                                          <p:attrName>style.visibility</p:attrName>
                                        </p:attrNameLst>
                                      </p:cBhvr>
                                      <p:to>
                                        <p:strVal val="visible"/>
                                      </p:to>
                                    </p:set>
                                    <p:anim calcmode="lin" valueType="num">
                                      <p:cBhvr additive="base">
                                        <p:cTn id="27" dur="500" fill="hold"/>
                                        <p:tgtEl>
                                          <p:spTgt spid="1843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35">
                                            <p:txEl>
                                              <p:pRg st="12" end="12"/>
                                            </p:txEl>
                                          </p:spTgt>
                                        </p:tgtEl>
                                        <p:attrNameLst>
                                          <p:attrName>style.visibility</p:attrName>
                                        </p:attrNameLst>
                                      </p:cBhvr>
                                      <p:to>
                                        <p:strVal val="visible"/>
                                      </p:to>
                                    </p:set>
                                    <p:anim calcmode="lin" valueType="num">
                                      <p:cBhvr additive="base">
                                        <p:cTn id="31" dur="500" fill="hold"/>
                                        <p:tgtEl>
                                          <p:spTgt spid="18435">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12"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435">
                                            <p:txEl>
                                              <p:pRg st="13" end="13"/>
                                            </p:txEl>
                                          </p:spTgt>
                                        </p:tgtEl>
                                        <p:attrNameLst>
                                          <p:attrName>style.visibility</p:attrName>
                                        </p:attrNameLst>
                                      </p:cBhvr>
                                      <p:to>
                                        <p:strVal val="visible"/>
                                      </p:to>
                                    </p:set>
                                    <p:anim calcmode="lin" valueType="num">
                                      <p:cBhvr additive="base">
                                        <p:cTn id="35" dur="500" fill="hold"/>
                                        <p:tgtEl>
                                          <p:spTgt spid="18435">
                                            <p:txEl>
                                              <p:pRg st="13" end="1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2"/>
          <p:cNvSpPr txBox="1">
            <a:spLocks noChangeArrowheads="1"/>
          </p:cNvSpPr>
          <p:nvPr/>
        </p:nvSpPr>
        <p:spPr bwMode="auto">
          <a:xfrm>
            <a:off x="1219200" y="1752600"/>
            <a:ext cx="7391400" cy="289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u="sng">
                <a:solidFill>
                  <a:srgbClr val="9702A2"/>
                </a:solidFill>
                <a:latin typeface="Lucida Sans" pitchFamily="34" charset="0"/>
              </a:rPr>
              <a:t>Advance payment should not exceed following limits</a:t>
            </a:r>
          </a:p>
          <a:p>
            <a:pPr eaLnBrk="1" hangingPunct="1"/>
            <a:endParaRPr lang="en-US" sz="1600" u="sng">
              <a:solidFill>
                <a:srgbClr val="9702A2"/>
              </a:solidFill>
              <a:latin typeface="Lucida Sans" pitchFamily="34" charset="0"/>
            </a:endParaRPr>
          </a:p>
          <a:p>
            <a:pPr lvl="1" eaLnBrk="1" hangingPunct="1">
              <a:buFont typeface="Wingdings" pitchFamily="2" charset="2"/>
              <a:buChar char="§"/>
            </a:pPr>
            <a:r>
              <a:rPr lang="en-US" sz="1600">
                <a:solidFill>
                  <a:srgbClr val="1A1714"/>
                </a:solidFill>
                <a:latin typeface="Lucida Sans" pitchFamily="34" charset="0"/>
              </a:rPr>
              <a:t> 30% of contract value to private Firms</a:t>
            </a:r>
          </a:p>
          <a:p>
            <a:pPr lvl="1" eaLnBrk="1" hangingPunct="1"/>
            <a:endParaRPr lang="en-US" sz="1600">
              <a:solidFill>
                <a:srgbClr val="1A1714"/>
              </a:solidFill>
              <a:latin typeface="Lucida Sans" pitchFamily="34" charset="0"/>
            </a:endParaRPr>
          </a:p>
          <a:p>
            <a:pPr lvl="1" eaLnBrk="1" hangingPunct="1"/>
            <a:endParaRPr lang="en-US" sz="400">
              <a:solidFill>
                <a:srgbClr val="1A1714"/>
              </a:solidFill>
              <a:latin typeface="Lucida Sans" pitchFamily="34" charset="0"/>
            </a:endParaRPr>
          </a:p>
          <a:p>
            <a:pPr lvl="1" eaLnBrk="1" hangingPunct="1">
              <a:buFont typeface="Wingdings" pitchFamily="2" charset="2"/>
              <a:buChar char="§"/>
            </a:pPr>
            <a:r>
              <a:rPr lang="en-US" sz="1600">
                <a:solidFill>
                  <a:srgbClr val="1A1714"/>
                </a:solidFill>
                <a:latin typeface="Lucida Sans" pitchFamily="34" charset="0"/>
              </a:rPr>
              <a:t>   40% to state/ central Govt agency or a PSU</a:t>
            </a:r>
          </a:p>
          <a:p>
            <a:pPr lvl="1" eaLnBrk="1" hangingPunct="1"/>
            <a:endParaRPr lang="en-US" sz="1600">
              <a:solidFill>
                <a:srgbClr val="1A1714"/>
              </a:solidFill>
              <a:latin typeface="Lucida Sans" pitchFamily="34" charset="0"/>
            </a:endParaRPr>
          </a:p>
          <a:p>
            <a:pPr lvl="1" eaLnBrk="1" hangingPunct="1"/>
            <a:endParaRPr lang="en-US" sz="200">
              <a:solidFill>
                <a:srgbClr val="1A1714"/>
              </a:solidFill>
              <a:latin typeface="Lucida Sans" pitchFamily="34" charset="0"/>
            </a:endParaRPr>
          </a:p>
          <a:p>
            <a:pPr lvl="1" eaLnBrk="1" hangingPunct="1">
              <a:buFont typeface="Wingdings" pitchFamily="2" charset="2"/>
              <a:buChar char="§"/>
            </a:pPr>
            <a:r>
              <a:rPr lang="en-US" sz="1600">
                <a:solidFill>
                  <a:srgbClr val="1A1714"/>
                </a:solidFill>
                <a:latin typeface="Lucida Sans" pitchFamily="34" charset="0"/>
              </a:rPr>
              <a:t>    in case of maintenance contract it should not exceed 6 month’s payment</a:t>
            </a:r>
          </a:p>
          <a:p>
            <a:pPr eaLnBrk="1" hangingPunct="1"/>
            <a:endParaRPr lang="en-US" sz="1600" u="sng">
              <a:solidFill>
                <a:srgbClr val="9702A2"/>
              </a:solidFill>
              <a:latin typeface="Lucida Sans" pitchFamily="34" charset="0"/>
            </a:endParaRPr>
          </a:p>
          <a:p>
            <a:pPr lvl="1" eaLnBrk="1" hangingPunct="1">
              <a:buFont typeface="Wingdings" pitchFamily="2" charset="2"/>
              <a:buChar char="§"/>
            </a:pPr>
            <a:r>
              <a:rPr lang="en-US" sz="1600">
                <a:solidFill>
                  <a:srgbClr val="1A1714"/>
                </a:solidFill>
                <a:latin typeface="Lucida Sans" pitchFamily="34" charset="0"/>
              </a:rPr>
              <a:t>  In exceptional case the ceilings may be relaxed by the AD with prior concurrence of FD</a:t>
            </a:r>
          </a:p>
        </p:txBody>
      </p:sp>
    </p:spTree>
    <p:extLst>
      <p:ext uri="{BB962C8B-B14F-4D97-AF65-F5344CB8AC3E}">
        <p14:creationId xmlns:p14="http://schemas.microsoft.com/office/powerpoint/2010/main" xmlns="" val="31908027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p:cNvSpPr txBox="1">
            <a:spLocks noChangeArrowheads="1"/>
          </p:cNvSpPr>
          <p:nvPr/>
        </p:nvSpPr>
        <p:spPr bwMode="auto">
          <a:xfrm>
            <a:off x="1066800" y="1143000"/>
            <a:ext cx="7543800" cy="5386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u="sng">
                <a:solidFill>
                  <a:srgbClr val="9702A2"/>
                </a:solidFill>
                <a:latin typeface="Lucida Sans" pitchFamily="34" charset="0"/>
              </a:rPr>
              <a:t>Some imp points </a:t>
            </a:r>
          </a:p>
          <a:p>
            <a:pPr eaLnBrk="1" hangingPunct="1"/>
            <a:endParaRPr lang="en-US" sz="1600" u="sng">
              <a:solidFill>
                <a:srgbClr val="9702A2"/>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The text of bid document should be self contained , comprehensive, unambiguous, in simple language</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It should include eligibility criteria of bidders, date, time &amp; place for bidding and that of opening of bids, terms of delivery, suitable provision for settlement of disputes, suitable provision for enabling a bidder to question the bidding conditions/ bidding process/ rejection of bids etc</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The specifications/ standard specifications should be clearly stated</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While inviting competitive bidding, brand name or model name should not be mentioned</a:t>
            </a:r>
          </a:p>
          <a:p>
            <a:pPr algn="just" eaLnBrk="1" hangingPunct="1">
              <a:lnSpc>
                <a:spcPct val="150000"/>
              </a:lnSpc>
            </a:pPr>
            <a:endParaRPr lang="en-US" sz="1600">
              <a:solidFill>
                <a:srgbClr val="1A1714"/>
              </a:solidFill>
              <a:latin typeface="Lucida Sans" pitchFamily="34" charset="0"/>
            </a:endParaRPr>
          </a:p>
        </p:txBody>
      </p:sp>
    </p:spTree>
    <p:extLst>
      <p:ext uri="{BB962C8B-B14F-4D97-AF65-F5344CB8AC3E}">
        <p14:creationId xmlns:p14="http://schemas.microsoft.com/office/powerpoint/2010/main" xmlns="" val="27071274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990600" y="1143000"/>
            <a:ext cx="7848600" cy="4970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u="sng">
                <a:solidFill>
                  <a:srgbClr val="9702A2"/>
                </a:solidFill>
                <a:latin typeface="Lucida Sans" pitchFamily="34" charset="0"/>
              </a:rPr>
              <a:t>Some imp points </a:t>
            </a:r>
          </a:p>
          <a:p>
            <a:pPr eaLnBrk="1" hangingPunct="1"/>
            <a:endParaRPr lang="en-US" sz="1600" u="sng">
              <a:solidFill>
                <a:srgbClr val="9702A2"/>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Bids should be opened in public &amp; authorised representatives of bidders should be permitted to attend the bid opening</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Late bids are not to be considered </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In case of Turn key contracts, contracts of special nature for procurement of sophisticated &amp; costly equipment,  provision for </a:t>
            </a:r>
            <a:r>
              <a:rPr lang="en-US" sz="1600">
                <a:solidFill>
                  <a:srgbClr val="C00000"/>
                </a:solidFill>
                <a:latin typeface="Lucida Sans" pitchFamily="34" charset="0"/>
              </a:rPr>
              <a:t>Pre- bid conference  </a:t>
            </a:r>
            <a:r>
              <a:rPr lang="en-US" sz="1600">
                <a:solidFill>
                  <a:srgbClr val="1A1714"/>
                </a:solidFill>
                <a:latin typeface="Lucida Sans" pitchFamily="34" charset="0"/>
              </a:rPr>
              <a:t>in order to clarify issues &amp; doubts about specifications &amp; technical details etc be made in bidding document </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No new conditions be brought in for evaluation of the bids</a:t>
            </a:r>
          </a:p>
          <a:p>
            <a:pPr algn="just" eaLnBrk="1" hangingPunct="1">
              <a:lnSpc>
                <a:spcPct val="150000"/>
              </a:lnSpc>
            </a:pPr>
            <a:endParaRPr lang="en-US" sz="1600">
              <a:solidFill>
                <a:srgbClr val="1A1714"/>
              </a:solidFill>
              <a:latin typeface="Lucida Sans" pitchFamily="34" charset="0"/>
            </a:endParaRPr>
          </a:p>
        </p:txBody>
      </p:sp>
    </p:spTree>
    <p:extLst>
      <p:ext uri="{BB962C8B-B14F-4D97-AF65-F5344CB8AC3E}">
        <p14:creationId xmlns:p14="http://schemas.microsoft.com/office/powerpoint/2010/main" xmlns="" val="2087166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
          <p:cNvSpPr txBox="1">
            <a:spLocks noChangeArrowheads="1"/>
          </p:cNvSpPr>
          <p:nvPr/>
        </p:nvSpPr>
        <p:spPr bwMode="auto">
          <a:xfrm>
            <a:off x="762000" y="1219200"/>
            <a:ext cx="7848600" cy="440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u="sng">
                <a:solidFill>
                  <a:srgbClr val="9702A2"/>
                </a:solidFill>
                <a:latin typeface="Lucida Sans" pitchFamily="34" charset="0"/>
              </a:rPr>
              <a:t>Some imp points </a:t>
            </a:r>
          </a:p>
          <a:p>
            <a:pPr algn="just" eaLnBrk="1" hangingPunct="1">
              <a:lnSpc>
                <a:spcPct val="150000"/>
              </a:lnSpc>
              <a:buFont typeface="Wingdings" pitchFamily="2" charset="2"/>
              <a:buChar char="Ø"/>
            </a:pPr>
            <a:r>
              <a:rPr lang="en-US" sz="1600">
                <a:solidFill>
                  <a:srgbClr val="1A1714"/>
                </a:solidFill>
                <a:latin typeface="Lucida Sans" pitchFamily="34" charset="0"/>
              </a:rPr>
              <a:t> Negotiations after bid opening must be severely discouraged. Where price negotiation is necessary in exceptional cases due to some unavoidable circumstances only L1responsive bidder be chosen</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Where L1responsive bidder is not in a position to supply full quantity remaining quantity be given to next higher responsive bidder after obtaining specific approval from the competent authority on the specific recommendation of the Purchase committee</a:t>
            </a:r>
          </a:p>
          <a:p>
            <a:pPr algn="just" eaLnBrk="1" hangingPunct="1">
              <a:lnSpc>
                <a:spcPct val="150000"/>
              </a:lnSpc>
            </a:pPr>
            <a:endParaRPr lang="en-US" sz="1600">
              <a:solidFill>
                <a:srgbClr val="1A1714"/>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The name of successful bidders should be mentioned in the Deptt Notice Board, bulletin, website</a:t>
            </a:r>
          </a:p>
        </p:txBody>
      </p:sp>
    </p:spTree>
    <p:extLst>
      <p:ext uri="{BB962C8B-B14F-4D97-AF65-F5344CB8AC3E}">
        <p14:creationId xmlns:p14="http://schemas.microsoft.com/office/powerpoint/2010/main" xmlns="" val="19071501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2"/>
          <p:cNvSpPr txBox="1">
            <a:spLocks noChangeArrowheads="1"/>
          </p:cNvSpPr>
          <p:nvPr/>
        </p:nvSpPr>
        <p:spPr bwMode="auto">
          <a:xfrm>
            <a:off x="990600" y="1143000"/>
            <a:ext cx="7848600" cy="403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u="sng">
                <a:solidFill>
                  <a:srgbClr val="FF0000"/>
                </a:solidFill>
                <a:latin typeface="Lucida Sans" pitchFamily="34" charset="0"/>
              </a:rPr>
              <a:t>Principles to be observed in making purchases from outside the State for the purpose of comparative statement </a:t>
            </a:r>
            <a:r>
              <a:rPr lang="en-US" sz="1600" u="sng">
                <a:solidFill>
                  <a:srgbClr val="C00000"/>
                </a:solidFill>
                <a:latin typeface="Lucida Sans" pitchFamily="34" charset="0"/>
              </a:rPr>
              <a:t>( FD Om No.13290/F dt.2.4.2013 ( codes-27/11(pt)</a:t>
            </a:r>
            <a:endParaRPr lang="en-US" sz="1600" u="sng">
              <a:solidFill>
                <a:srgbClr val="FF0000"/>
              </a:solidFill>
              <a:latin typeface="Lucida Sans" pitchFamily="34" charset="0"/>
            </a:endParaRPr>
          </a:p>
          <a:p>
            <a:pPr algn="just" eaLnBrk="1" hangingPunct="1">
              <a:lnSpc>
                <a:spcPct val="150000"/>
              </a:lnSpc>
              <a:buFont typeface="Wingdings" pitchFamily="2" charset="2"/>
              <a:buChar char="Ø"/>
            </a:pPr>
            <a:r>
              <a:rPr lang="en-US" sz="1600">
                <a:solidFill>
                  <a:srgbClr val="1A1714"/>
                </a:solidFill>
                <a:latin typeface="Lucida Sans" pitchFamily="34" charset="0"/>
              </a:rPr>
              <a:t> While preparing the comparative price statement, price comparison shall be made only on the basic price.</a:t>
            </a:r>
          </a:p>
          <a:p>
            <a:pPr algn="just" eaLnBrk="1" hangingPunct="1">
              <a:lnSpc>
                <a:spcPct val="150000"/>
              </a:lnSpc>
              <a:buFont typeface="Wingdings" pitchFamily="2" charset="2"/>
              <a:buChar char="Ø"/>
            </a:pPr>
            <a:r>
              <a:rPr lang="en-US" sz="1600">
                <a:solidFill>
                  <a:srgbClr val="1A1714"/>
                </a:solidFill>
                <a:latin typeface="Lucida Sans" pitchFamily="34" charset="0"/>
              </a:rPr>
              <a:t>The amount of VAT should be deducted from the total cost since it accrues back as revenue to the state. But the tax payable outside odisha ( CST etc.) shall be added to the basic price for such comparison.</a:t>
            </a:r>
          </a:p>
          <a:p>
            <a:pPr algn="just" eaLnBrk="1" hangingPunct="1">
              <a:lnSpc>
                <a:spcPct val="150000"/>
              </a:lnSpc>
              <a:buFont typeface="Wingdings" pitchFamily="2" charset="2"/>
              <a:buChar char="Ø"/>
            </a:pPr>
            <a:r>
              <a:rPr lang="en-US" sz="1600">
                <a:solidFill>
                  <a:srgbClr val="1A1714"/>
                </a:solidFill>
                <a:latin typeface="Lucida Sans" pitchFamily="34" charset="0"/>
              </a:rPr>
              <a:t> If on comparison it is found that the cost of goods is not more than the cost including CST, transport &amp; other charges of similar articles from outside the state, it would be economical to purchase within the  state.</a:t>
            </a:r>
          </a:p>
          <a:p>
            <a:pPr lvl="1" eaLnBrk="1" hangingPunct="1">
              <a:buFont typeface="Wingdings" pitchFamily="2" charset="2"/>
              <a:buChar char="§"/>
            </a:pPr>
            <a:endParaRPr lang="en-US" sz="1600">
              <a:solidFill>
                <a:srgbClr val="1A1714"/>
              </a:solidFill>
              <a:latin typeface="Lucida Sans" pitchFamily="34" charset="0"/>
            </a:endParaRPr>
          </a:p>
        </p:txBody>
      </p:sp>
    </p:spTree>
    <p:extLst>
      <p:ext uri="{BB962C8B-B14F-4D97-AF65-F5344CB8AC3E}">
        <p14:creationId xmlns:p14="http://schemas.microsoft.com/office/powerpoint/2010/main" xmlns="" val="27864351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
          <p:cNvSpPr txBox="1">
            <a:spLocks noChangeArrowheads="1"/>
          </p:cNvSpPr>
          <p:nvPr/>
        </p:nvSpPr>
        <p:spPr bwMode="auto">
          <a:xfrm>
            <a:off x="990600" y="685800"/>
            <a:ext cx="7848600" cy="317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u="sng">
                <a:solidFill>
                  <a:srgbClr val="9702A2"/>
                </a:solidFill>
                <a:latin typeface="Lucida Sans" pitchFamily="34" charset="0"/>
              </a:rPr>
              <a:t>Buy Back Offer </a:t>
            </a:r>
          </a:p>
          <a:p>
            <a:pPr algn="just" eaLnBrk="1" hangingPunct="1">
              <a:lnSpc>
                <a:spcPct val="150000"/>
              </a:lnSpc>
              <a:buFont typeface="Wingdings" pitchFamily="2" charset="2"/>
              <a:buChar char="Ø"/>
            </a:pPr>
            <a:r>
              <a:rPr lang="en-US" sz="1600">
                <a:solidFill>
                  <a:srgbClr val="1A1714"/>
                </a:solidFill>
                <a:latin typeface="Lucida Sans" pitchFamily="34" charset="0"/>
              </a:rPr>
              <a:t> When it is decided to replace an existing old item with a new/ better version, the provision of buy back offer be made in bidding document</a:t>
            </a:r>
          </a:p>
          <a:p>
            <a:pPr algn="just" eaLnBrk="1" hangingPunct="1">
              <a:lnSpc>
                <a:spcPct val="150000"/>
              </a:lnSpc>
              <a:buFont typeface="Wingdings" pitchFamily="2" charset="2"/>
              <a:buChar char="Ø"/>
            </a:pPr>
            <a:r>
              <a:rPr lang="en-US" sz="1600">
                <a:solidFill>
                  <a:srgbClr val="1A1714"/>
                </a:solidFill>
                <a:latin typeface="Lucida Sans" pitchFamily="34" charset="0"/>
              </a:rPr>
              <a:t> The bidder should be asked to quote the price to be offered by them with rebate for the old item &amp; without any rebate ( in case they don’t want to lift the old item)</a:t>
            </a:r>
          </a:p>
          <a:p>
            <a:pPr algn="just" eaLnBrk="1" hangingPunct="1">
              <a:lnSpc>
                <a:spcPct val="150000"/>
              </a:lnSpc>
              <a:buFont typeface="Wingdings" pitchFamily="2" charset="2"/>
              <a:buChar char="Ø"/>
            </a:pPr>
            <a:r>
              <a:rPr lang="en-US" sz="1600">
                <a:solidFill>
                  <a:srgbClr val="1A1714"/>
                </a:solidFill>
                <a:latin typeface="Lucida Sans" pitchFamily="34" charset="0"/>
              </a:rPr>
              <a:t> This will enable the Deptt to trade or not to trade the old item while purchasing the new one</a:t>
            </a:r>
          </a:p>
          <a:p>
            <a:pPr lvl="1" eaLnBrk="1" hangingPunct="1">
              <a:buFont typeface="Wingdings" pitchFamily="2" charset="2"/>
              <a:buChar char="§"/>
            </a:pPr>
            <a:endParaRPr lang="en-US" sz="1600">
              <a:solidFill>
                <a:srgbClr val="1A1714"/>
              </a:solidFill>
              <a:latin typeface="Lucida Sans" pitchFamily="34" charset="0"/>
            </a:endParaRPr>
          </a:p>
        </p:txBody>
      </p:sp>
      <p:sp>
        <p:nvSpPr>
          <p:cNvPr id="31747" name="TextBox 3"/>
          <p:cNvSpPr txBox="1">
            <a:spLocks noChangeArrowheads="1"/>
          </p:cNvSpPr>
          <p:nvPr/>
        </p:nvSpPr>
        <p:spPr bwMode="auto">
          <a:xfrm>
            <a:off x="914400" y="3810000"/>
            <a:ext cx="7848600" cy="280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u="sng">
                <a:solidFill>
                  <a:srgbClr val="9702A2"/>
                </a:solidFill>
                <a:latin typeface="Lucida Sans" pitchFamily="34" charset="0"/>
              </a:rPr>
              <a:t>E-Procurement</a:t>
            </a:r>
          </a:p>
          <a:p>
            <a:pPr algn="just" eaLnBrk="1" hangingPunct="1">
              <a:buFont typeface="Wingdings" pitchFamily="2" charset="2"/>
              <a:buChar char="Ø"/>
            </a:pPr>
            <a:r>
              <a:rPr lang="en-US" sz="1600">
                <a:solidFill>
                  <a:srgbClr val="1A1714"/>
                </a:solidFill>
                <a:latin typeface="Lucida Sans" pitchFamily="34" charset="0"/>
              </a:rPr>
              <a:t>  Govt shall create one or more websites for posting all matters ( tender enquiries, corrigendum etc) which are required to be brought to the attention of public</a:t>
            </a:r>
          </a:p>
          <a:p>
            <a:pPr algn="just" eaLnBrk="1" hangingPunct="1"/>
            <a:endParaRPr lang="en-US" sz="1600">
              <a:solidFill>
                <a:srgbClr val="1A1714"/>
              </a:solidFill>
              <a:latin typeface="Lucida Sans" pitchFamily="34" charset="0"/>
            </a:endParaRPr>
          </a:p>
          <a:p>
            <a:pPr algn="just" eaLnBrk="1" hangingPunct="1">
              <a:buFont typeface="Wingdings" pitchFamily="2" charset="2"/>
              <a:buChar char="Ø"/>
            </a:pPr>
            <a:r>
              <a:rPr lang="en-US" sz="1600">
                <a:solidFill>
                  <a:srgbClr val="1A1714"/>
                </a:solidFill>
                <a:latin typeface="Lucida Sans" pitchFamily="34" charset="0"/>
              </a:rPr>
              <a:t>This will provide an electronic platform for e-invitation, e-bidding, e-payment, types of procurement as well as an interface with all stakeholders</a:t>
            </a:r>
          </a:p>
          <a:p>
            <a:pPr algn="just" eaLnBrk="1" hangingPunct="1"/>
            <a:endParaRPr lang="en-US" sz="1600">
              <a:solidFill>
                <a:srgbClr val="1A1714"/>
              </a:solidFill>
              <a:latin typeface="Lucida Sans" pitchFamily="34" charset="0"/>
            </a:endParaRPr>
          </a:p>
          <a:p>
            <a:pPr algn="just" eaLnBrk="1" hangingPunct="1">
              <a:buFont typeface="Wingdings" pitchFamily="2" charset="2"/>
              <a:buChar char="Ø"/>
            </a:pPr>
            <a:r>
              <a:rPr lang="en-US" sz="1600">
                <a:solidFill>
                  <a:srgbClr val="1A1714"/>
                </a:solidFill>
                <a:latin typeface="Lucida Sans" pitchFamily="34" charset="0"/>
              </a:rPr>
              <a:t>It will provide all services like regn of vendors, accessing details of procurement, tenders awarded, tenders advertised etc</a:t>
            </a:r>
          </a:p>
          <a:p>
            <a:pPr eaLnBrk="1" hangingPunct="1"/>
            <a:endParaRPr lang="en-US" sz="1600">
              <a:solidFill>
                <a:srgbClr val="1A1714"/>
              </a:solidFill>
              <a:latin typeface="Lucida Sans" pitchFamily="34" charset="0"/>
            </a:endParaRPr>
          </a:p>
        </p:txBody>
      </p:sp>
    </p:spTree>
    <p:extLst>
      <p:ext uri="{BB962C8B-B14F-4D97-AF65-F5344CB8AC3E}">
        <p14:creationId xmlns:p14="http://schemas.microsoft.com/office/powerpoint/2010/main" xmlns="" val="29011292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56616" indent="-356616" algn="just">
              <a:buFont typeface="Arial" pitchFamily="34" charset="0"/>
              <a:buChar char="•"/>
            </a:pPr>
            <a:r>
              <a:rPr lang="en-IN" dirty="0"/>
              <a:t>Government of India have established </a:t>
            </a:r>
            <a:r>
              <a:rPr lang="en-IN" dirty="0" err="1"/>
              <a:t>GeM</a:t>
            </a:r>
            <a:r>
              <a:rPr lang="en-IN" dirty="0"/>
              <a:t> to enhance transparency, efficiency and speed in public procurement. </a:t>
            </a:r>
          </a:p>
          <a:p>
            <a:pPr marL="356616" indent="-356616" algn="just">
              <a:buFont typeface="Arial" pitchFamily="34" charset="0"/>
              <a:buChar char="•"/>
            </a:pPr>
            <a:r>
              <a:rPr lang="en-IN" dirty="0"/>
              <a:t>Finance department vide Letter no </a:t>
            </a:r>
            <a:r>
              <a:rPr lang="en-IN" dirty="0">
                <a:hlinkClick r:id="rId2" action="ppaction://hlinkfile"/>
              </a:rPr>
              <a:t>35243/F</a:t>
            </a:r>
            <a:r>
              <a:rPr lang="en-IN" dirty="0"/>
              <a:t> Dated </a:t>
            </a:r>
            <a:r>
              <a:rPr lang="en-IN" dirty="0">
                <a:hlinkClick r:id="rId3" action="ppaction://hlinkfile"/>
              </a:rPr>
              <a:t>30.11.2017</a:t>
            </a:r>
            <a:r>
              <a:rPr lang="en-IN" dirty="0"/>
              <a:t> have advised all Government organization for voluntary purchase of goods and services from </a:t>
            </a:r>
            <a:r>
              <a:rPr lang="en-IN" dirty="0" err="1"/>
              <a:t>GeM</a:t>
            </a:r>
            <a:r>
              <a:rPr lang="en-IN" dirty="0"/>
              <a:t>. </a:t>
            </a:r>
          </a:p>
          <a:p>
            <a:pPr marL="356616" indent="-356616" algn="just">
              <a:buFont typeface="Arial" pitchFamily="34" charset="0"/>
              <a:buChar char="•"/>
            </a:pPr>
            <a:r>
              <a:rPr lang="en-US" dirty="0"/>
              <a:t>All the Administrative Departments are advised vide FD Letter No </a:t>
            </a:r>
            <a:r>
              <a:rPr lang="en-US" b="1" dirty="0">
                <a:hlinkClick r:id="rId4" action="ppaction://hlinkfile"/>
              </a:rPr>
              <a:t>7073/F Dated </a:t>
            </a:r>
            <a:r>
              <a:rPr lang="en-US" b="1" dirty="0">
                <a:hlinkClick r:id="rId5" action="ppaction://hlinkfile"/>
              </a:rPr>
              <a:t>26.02.2019</a:t>
            </a:r>
            <a:r>
              <a:rPr lang="en-US" b="1" dirty="0"/>
              <a:t> </a:t>
            </a:r>
            <a:r>
              <a:rPr lang="en-US" dirty="0"/>
              <a:t>to avoid use of A.C</a:t>
            </a:r>
            <a:r>
              <a:rPr lang="en-US" dirty="0" smtClean="0"/>
              <a:t>.(</a:t>
            </a:r>
            <a:r>
              <a:rPr lang="en-IN" dirty="0"/>
              <a:t>Abstract </a:t>
            </a:r>
            <a:r>
              <a:rPr lang="en-IN" dirty="0" smtClean="0"/>
              <a:t>Contingent)</a:t>
            </a:r>
            <a:r>
              <a:rPr lang="en-US" dirty="0" smtClean="0"/>
              <a:t> </a:t>
            </a:r>
            <a:r>
              <a:rPr lang="en-US" dirty="0"/>
              <a:t>Bills at the end of the financial year for procurement purposes, consistent with the procedure of payments in respect of procurements made through </a:t>
            </a:r>
            <a:r>
              <a:rPr lang="en-US" dirty="0" err="1"/>
              <a:t>GeM</a:t>
            </a:r>
            <a:r>
              <a:rPr lang="en-US" dirty="0"/>
              <a:t> portal.</a:t>
            </a:r>
          </a:p>
          <a:p>
            <a:pPr marL="356616" indent="-356616" algn="just">
              <a:buFont typeface="+mj-lt"/>
              <a:buAutoNum type="arabicPeriod"/>
            </a:pPr>
            <a:endParaRPr lang="en-IN" dirty="0"/>
          </a:p>
          <a:p>
            <a:endParaRPr lang="en-IN" dirty="0"/>
          </a:p>
        </p:txBody>
      </p:sp>
      <p:sp>
        <p:nvSpPr>
          <p:cNvPr id="3" name="Slide Number Placeholder 2"/>
          <p:cNvSpPr>
            <a:spLocks noGrp="1"/>
          </p:cNvSpPr>
          <p:nvPr>
            <p:ph type="sldNum" sz="quarter" idx="12"/>
          </p:nvPr>
        </p:nvSpPr>
        <p:spPr/>
        <p:txBody>
          <a:bodyPr>
            <a:normAutofit fontScale="85000" lnSpcReduction="20000"/>
          </a:bodyPr>
          <a:lstStyle/>
          <a:p>
            <a:fld id="{44C48E99-D2AB-934E-8D0F-9502F416D99D}" type="slidenum">
              <a:rPr lang="en-US" smtClean="0"/>
              <a:pPr/>
              <a:t>58</a:t>
            </a:fld>
            <a:fld id="{54B2557F-4FCE-A748-A9F5-154549CB87BE}" type="slidenum">
              <a:rPr lang="en-US" smtClean="0"/>
              <a:pPr/>
              <a:t>58</a:t>
            </a:fld>
            <a:endParaRPr lang="en-US" dirty="0"/>
          </a:p>
        </p:txBody>
      </p:sp>
      <p:sp>
        <p:nvSpPr>
          <p:cNvPr id="4" name="Title 3"/>
          <p:cNvSpPr>
            <a:spLocks noGrp="1"/>
          </p:cNvSpPr>
          <p:nvPr>
            <p:ph type="title"/>
          </p:nvPr>
        </p:nvSpPr>
        <p:spPr/>
        <p:txBody>
          <a:bodyPr/>
          <a:lstStyle/>
          <a:p>
            <a:pPr algn="ctr"/>
            <a:r>
              <a:rPr lang="en-IN" sz="2400" dirty="0">
                <a:solidFill>
                  <a:srgbClr val="FF0000"/>
                </a:solidFill>
              </a:rPr>
              <a:t>Government e-Marketplace (</a:t>
            </a:r>
            <a:r>
              <a:rPr lang="en-IN" sz="2400" dirty="0" err="1">
                <a:solidFill>
                  <a:srgbClr val="FF0000"/>
                </a:solidFill>
              </a:rPr>
              <a:t>GeM</a:t>
            </a:r>
            <a:r>
              <a:rPr lang="en-IN" sz="2400"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xmlns="" val="17586081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7765"/>
          </a:xfrm>
        </p:spPr>
        <p:txBody>
          <a:bodyPr>
            <a:normAutofit/>
          </a:bodyPr>
          <a:lstStyle/>
          <a:p>
            <a:pPr algn="ctr"/>
            <a:r>
              <a:rPr lang="en-US" dirty="0" smtClean="0"/>
              <a:t>Provision on </a:t>
            </a:r>
            <a:r>
              <a:rPr lang="en-US" dirty="0" err="1" smtClean="0"/>
              <a:t>GeMs</a:t>
            </a:r>
            <a:endParaRPr lang="en-IN" dirty="0"/>
          </a:p>
        </p:txBody>
      </p:sp>
      <p:sp>
        <p:nvSpPr>
          <p:cNvPr id="3" name="Content Placeholder 2"/>
          <p:cNvSpPr>
            <a:spLocks noGrp="1"/>
          </p:cNvSpPr>
          <p:nvPr>
            <p:ph idx="1"/>
          </p:nvPr>
        </p:nvSpPr>
        <p:spPr>
          <a:xfrm>
            <a:off x="628650" y="1032387"/>
            <a:ext cx="7886700" cy="5144576"/>
          </a:xfrm>
        </p:spPr>
        <p:txBody>
          <a:bodyPr>
            <a:normAutofit fontScale="70000" lnSpcReduction="20000"/>
          </a:bodyPr>
          <a:lstStyle/>
          <a:p>
            <a:endParaRPr lang="en-US" dirty="0" smtClean="0"/>
          </a:p>
          <a:p>
            <a:pPr algn="just"/>
            <a:r>
              <a:rPr lang="en-US" dirty="0" smtClean="0"/>
              <a:t>All Government </a:t>
            </a:r>
            <a:r>
              <a:rPr lang="en-US" dirty="0"/>
              <a:t>Offices and Non-Government entities are </a:t>
            </a:r>
            <a:r>
              <a:rPr lang="en-US" dirty="0" smtClean="0"/>
              <a:t>advised vide </a:t>
            </a:r>
            <a:r>
              <a:rPr lang="en-US" dirty="0"/>
              <a:t>FD Letter No </a:t>
            </a:r>
            <a:r>
              <a:rPr lang="en-US" b="1" dirty="0"/>
              <a:t>28899/F Dated </a:t>
            </a:r>
            <a:r>
              <a:rPr lang="en-US" b="1" dirty="0">
                <a:hlinkClick r:id="rId2" action="ppaction://hlinkfile"/>
              </a:rPr>
              <a:t>22.08.2019</a:t>
            </a:r>
            <a:r>
              <a:rPr lang="en-US" b="1" dirty="0"/>
              <a:t> </a:t>
            </a:r>
            <a:r>
              <a:rPr lang="en-US" dirty="0"/>
              <a:t>and </a:t>
            </a:r>
            <a:r>
              <a:rPr lang="en-US" b="1" dirty="0"/>
              <a:t>5972/F Dated </a:t>
            </a:r>
            <a:r>
              <a:rPr lang="en-US" b="1" dirty="0">
                <a:hlinkClick r:id="rId3" action="ppaction://hlinkfile"/>
              </a:rPr>
              <a:t>20.02.2019</a:t>
            </a:r>
            <a:r>
              <a:rPr lang="en-US" dirty="0"/>
              <a:t> </a:t>
            </a:r>
            <a:r>
              <a:rPr lang="en-US" dirty="0" smtClean="0"/>
              <a:t>to </a:t>
            </a:r>
            <a:r>
              <a:rPr lang="en-US" dirty="0"/>
              <a:t>make maximum procurement through </a:t>
            </a:r>
            <a:r>
              <a:rPr lang="en-US" dirty="0" err="1"/>
              <a:t>GeM</a:t>
            </a:r>
            <a:r>
              <a:rPr lang="en-US" dirty="0"/>
              <a:t> portal. In case the procurement is inevitable through open bidding, a certificate is to be furnished by the officer responsible for the procurement to the effect that the item procured either is not available on </a:t>
            </a:r>
            <a:r>
              <a:rPr lang="en-US" dirty="0" err="1"/>
              <a:t>GeM</a:t>
            </a:r>
            <a:r>
              <a:rPr lang="en-US" dirty="0"/>
              <a:t> or the price discovered in open bidding is less than the price available at </a:t>
            </a:r>
            <a:r>
              <a:rPr lang="en-US" dirty="0" err="1"/>
              <a:t>GeM</a:t>
            </a:r>
            <a:r>
              <a:rPr lang="en-US" dirty="0"/>
              <a:t> </a:t>
            </a:r>
            <a:r>
              <a:rPr lang="en-US" dirty="0" smtClean="0"/>
              <a:t>portal. </a:t>
            </a:r>
          </a:p>
          <a:p>
            <a:pPr algn="just"/>
            <a:r>
              <a:rPr lang="en-US" dirty="0" smtClean="0"/>
              <a:t>In FD letter no.28899/F Dated 22.8.2019 , it is advised that in case procurement is made outside </a:t>
            </a:r>
            <a:r>
              <a:rPr lang="en-US" dirty="0" err="1" smtClean="0"/>
              <a:t>GeM</a:t>
            </a:r>
            <a:r>
              <a:rPr lang="en-US" dirty="0" smtClean="0"/>
              <a:t> , a certificate signed by the Procuring Officer countersigned by the Head of Office with the record of e-bid floated through </a:t>
            </a:r>
            <a:r>
              <a:rPr lang="en-US" dirty="0" err="1" smtClean="0"/>
              <a:t>GeM</a:t>
            </a:r>
            <a:r>
              <a:rPr lang="en-US" dirty="0" smtClean="0"/>
              <a:t> should be kept in file for future reference.</a:t>
            </a:r>
          </a:p>
          <a:p>
            <a:pPr algn="just"/>
            <a:r>
              <a:rPr lang="en-US" dirty="0"/>
              <a:t>All Departments are advised vide FD Letter No </a:t>
            </a:r>
            <a:r>
              <a:rPr lang="en-US" b="1" dirty="0">
                <a:hlinkClick r:id="rId4" action="ppaction://hlinkfile"/>
              </a:rPr>
              <a:t>28367/F</a:t>
            </a:r>
            <a:r>
              <a:rPr lang="en-US" b="1" dirty="0"/>
              <a:t> Dated 19.08.2019 </a:t>
            </a:r>
            <a:r>
              <a:rPr lang="en-US" dirty="0"/>
              <a:t>to make payment to vendor with in 10 days of the issue of Consignee’s Receipt and Acceptance Certificate (CRAC) to keep the State Government credibility.</a:t>
            </a:r>
          </a:p>
          <a:p>
            <a:pPr algn="just"/>
            <a:endParaRPr lang="en-IN" dirty="0"/>
          </a:p>
        </p:txBody>
      </p:sp>
    </p:spTree>
    <p:extLst>
      <p:ext uri="{BB962C8B-B14F-4D97-AF65-F5344CB8AC3E}">
        <p14:creationId xmlns:p14="http://schemas.microsoft.com/office/powerpoint/2010/main" xmlns="" val="34502784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chor="ctr">
            <a:normAutofit/>
          </a:bodyPr>
          <a:lstStyle/>
          <a:p>
            <a:r>
              <a:rPr lang="en-US" sz="3200" dirty="0" smtClean="0">
                <a:solidFill>
                  <a:srgbClr val="FF0000"/>
                </a:solidFill>
              </a:rPr>
              <a:t>Recoupment of Permanent Advance…..</a:t>
            </a:r>
            <a:endParaRPr lang="en-IN" sz="3200" dirty="0">
              <a:solidFill>
                <a:srgbClr val="FF0000"/>
              </a:solidFill>
            </a:endParaRPr>
          </a:p>
        </p:txBody>
      </p:sp>
      <p:sp>
        <p:nvSpPr>
          <p:cNvPr id="3" name="Content Placeholder 2"/>
          <p:cNvSpPr>
            <a:spLocks noGrp="1"/>
          </p:cNvSpPr>
          <p:nvPr>
            <p:ph sz="quarter" idx="1"/>
          </p:nvPr>
        </p:nvSpPr>
        <p:spPr>
          <a:xfrm>
            <a:off x="457200" y="1676400"/>
            <a:ext cx="8229600" cy="4648200"/>
          </a:xfrm>
        </p:spPr>
        <p:txBody>
          <a:bodyPr>
            <a:normAutofit/>
          </a:bodyPr>
          <a:lstStyle/>
          <a:p>
            <a:pPr marL="285750" indent="-285750" algn="just">
              <a:buFont typeface="Wingdings" pitchFamily="2" charset="2"/>
              <a:buChar char="Ø"/>
              <a:defRPr/>
            </a:pPr>
            <a:r>
              <a:rPr lang="en-US" sz="1800" dirty="0" smtClean="0">
                <a:solidFill>
                  <a:schemeClr val="accent5">
                    <a:lumMod val="10000"/>
                  </a:schemeClr>
                </a:solidFill>
              </a:rPr>
              <a:t>The accountability of the amount shall be the responsibility of the holder of the Permanent Advance.</a:t>
            </a:r>
          </a:p>
          <a:p>
            <a:pPr marL="285750" indent="-285750" algn="just">
              <a:buNone/>
              <a:defRPr/>
            </a:pPr>
            <a:endParaRPr lang="en-US" sz="1800" b="1" dirty="0" smtClean="0">
              <a:cs typeface="Times New Roman" pitchFamily="18" charset="0"/>
            </a:endParaRPr>
          </a:p>
          <a:p>
            <a:pPr marL="285750" indent="-285750" algn="just">
              <a:buFont typeface="Wingdings" pitchFamily="2" charset="2"/>
              <a:buChar char="Ø"/>
              <a:defRPr/>
            </a:pPr>
            <a:r>
              <a:rPr lang="en-US" sz="1800" dirty="0" smtClean="0">
                <a:solidFill>
                  <a:schemeClr val="accent5">
                    <a:lumMod val="10000"/>
                  </a:schemeClr>
                </a:solidFill>
              </a:rPr>
              <a:t>The advance for emergent contingent expenditure  should be recouped </a:t>
            </a:r>
            <a:r>
              <a:rPr lang="en-US" sz="1800" b="1" dirty="0" smtClean="0">
                <a:solidFill>
                  <a:schemeClr val="accent5">
                    <a:lumMod val="10000"/>
                  </a:schemeClr>
                </a:solidFill>
              </a:rPr>
              <a:t>at least twice a month </a:t>
            </a:r>
            <a:r>
              <a:rPr lang="en-US" sz="1800" dirty="0" smtClean="0">
                <a:solidFill>
                  <a:schemeClr val="accent5">
                    <a:lumMod val="10000"/>
                  </a:schemeClr>
                </a:solidFill>
              </a:rPr>
              <a:t>by drawing money from treasury but the advance in account of Travelling allowance should be recovered from the Government servant immediately on encashment of his </a:t>
            </a:r>
            <a:r>
              <a:rPr lang="en-US" sz="1800" dirty="0" err="1" smtClean="0">
                <a:solidFill>
                  <a:schemeClr val="accent5">
                    <a:lumMod val="10000"/>
                  </a:schemeClr>
                </a:solidFill>
              </a:rPr>
              <a:t>T.A.Bill</a:t>
            </a:r>
            <a:r>
              <a:rPr lang="en-US" sz="1800" dirty="0" smtClean="0">
                <a:solidFill>
                  <a:schemeClr val="accent5">
                    <a:lumMod val="10000"/>
                  </a:schemeClr>
                </a:solidFill>
              </a:rPr>
              <a:t>. (</a:t>
            </a:r>
            <a:r>
              <a:rPr lang="en-US" sz="1800" b="1" dirty="0" smtClean="0">
                <a:solidFill>
                  <a:schemeClr val="accent5">
                    <a:lumMod val="10000"/>
                  </a:schemeClr>
                </a:solidFill>
              </a:rPr>
              <a:t>Rule-82-iii of OGFR</a:t>
            </a:r>
            <a:r>
              <a:rPr lang="en-US" sz="1800" dirty="0" smtClean="0">
                <a:solidFill>
                  <a:schemeClr val="accent5">
                    <a:lumMod val="10000"/>
                  </a:schemeClr>
                </a:solidFill>
              </a:rPr>
              <a:t>)</a:t>
            </a:r>
          </a:p>
          <a:p>
            <a:pPr algn="just">
              <a:buNone/>
              <a:defRPr/>
            </a:pPr>
            <a:endParaRPr lang="en-US" sz="1800" dirty="0" smtClean="0">
              <a:solidFill>
                <a:schemeClr val="accent5">
                  <a:lumMod val="10000"/>
                </a:schemeClr>
              </a:solidFill>
            </a:endParaRPr>
          </a:p>
          <a:p>
            <a:pPr marL="285750" indent="-285750" algn="just">
              <a:buFont typeface="Wingdings" pitchFamily="2" charset="2"/>
              <a:buChar char="Ø"/>
              <a:defRPr/>
            </a:pPr>
            <a:r>
              <a:rPr lang="en-US" sz="1800" dirty="0" smtClean="0">
                <a:solidFill>
                  <a:schemeClr val="accent5">
                    <a:lumMod val="10000"/>
                  </a:schemeClr>
                </a:solidFill>
              </a:rPr>
              <a:t>In the case of </a:t>
            </a:r>
            <a:r>
              <a:rPr lang="en-US" sz="1800" i="1" dirty="0" smtClean="0">
                <a:solidFill>
                  <a:schemeClr val="accent5">
                    <a:lumMod val="10000"/>
                  </a:schemeClr>
                </a:solidFill>
              </a:rPr>
              <a:t>transfer of charges </a:t>
            </a:r>
            <a:r>
              <a:rPr lang="en-US" sz="1800" dirty="0" smtClean="0">
                <a:solidFill>
                  <a:schemeClr val="accent5">
                    <a:lumMod val="10000"/>
                  </a:schemeClr>
                </a:solidFill>
              </a:rPr>
              <a:t>and yearly on the </a:t>
            </a:r>
            <a:r>
              <a:rPr lang="en-US" sz="1800" i="1" dirty="0" smtClean="0">
                <a:solidFill>
                  <a:schemeClr val="accent5">
                    <a:lumMod val="10000"/>
                  </a:schemeClr>
                </a:solidFill>
              </a:rPr>
              <a:t>15</a:t>
            </a:r>
            <a:r>
              <a:rPr lang="en-US" sz="1800" i="1" baseline="30000" dirty="0" smtClean="0">
                <a:solidFill>
                  <a:schemeClr val="accent5">
                    <a:lumMod val="10000"/>
                  </a:schemeClr>
                </a:solidFill>
              </a:rPr>
              <a:t>th</a:t>
            </a:r>
            <a:r>
              <a:rPr lang="en-US" sz="1800" i="1" dirty="0" smtClean="0">
                <a:solidFill>
                  <a:schemeClr val="accent5">
                    <a:lumMod val="10000"/>
                  </a:schemeClr>
                </a:solidFill>
              </a:rPr>
              <a:t> April</a:t>
            </a:r>
            <a:r>
              <a:rPr lang="en-US" sz="1800" dirty="0" smtClean="0">
                <a:solidFill>
                  <a:schemeClr val="accent5">
                    <a:lumMod val="10000"/>
                  </a:schemeClr>
                </a:solidFill>
              </a:rPr>
              <a:t>, the holder of PA shall send an acknowledgment of the amount held by him to the sanctioning authority( </a:t>
            </a:r>
            <a:r>
              <a:rPr lang="en-US" sz="1800" dirty="0" err="1" smtClean="0">
                <a:solidFill>
                  <a:schemeClr val="accent5">
                    <a:lumMod val="10000"/>
                  </a:schemeClr>
                </a:solidFill>
              </a:rPr>
              <a:t>HoD</a:t>
            </a:r>
            <a:r>
              <a:rPr lang="en-US" sz="1800" dirty="0" smtClean="0">
                <a:solidFill>
                  <a:schemeClr val="accent5">
                    <a:lumMod val="10000"/>
                  </a:schemeClr>
                </a:solidFill>
              </a:rPr>
              <a:t>/AD)</a:t>
            </a:r>
          </a:p>
          <a:p>
            <a:pPr algn="just">
              <a:defRPr/>
            </a:pPr>
            <a:endParaRPr lang="en-US" sz="1800" dirty="0" smtClean="0">
              <a:solidFill>
                <a:schemeClr val="accent5">
                  <a:lumMod val="10000"/>
                </a:schemeClr>
              </a:solidFill>
            </a:endParaRPr>
          </a:p>
          <a:p>
            <a:pPr marL="285750" indent="-285750" algn="just">
              <a:buFont typeface="Wingdings" pitchFamily="2" charset="2"/>
              <a:buChar char="Ø"/>
              <a:defRPr/>
            </a:pPr>
            <a:r>
              <a:rPr lang="en-US" sz="1800" dirty="0" smtClean="0">
                <a:solidFill>
                  <a:schemeClr val="accent5">
                    <a:lumMod val="10000"/>
                  </a:schemeClr>
                </a:solidFill>
              </a:rPr>
              <a:t> The HOD/ AD shall furnish statement </a:t>
            </a:r>
            <a:r>
              <a:rPr lang="en-US" sz="1800" dirty="0" smtClean="0">
                <a:solidFill>
                  <a:srgbClr val="C00000"/>
                </a:solidFill>
              </a:rPr>
              <a:t>in OGFR-36 </a:t>
            </a:r>
            <a:r>
              <a:rPr lang="en-US" sz="1800" dirty="0" smtClean="0">
                <a:solidFill>
                  <a:schemeClr val="accent5">
                    <a:lumMod val="10000"/>
                  </a:schemeClr>
                </a:solidFill>
              </a:rPr>
              <a:t>by </a:t>
            </a:r>
            <a:r>
              <a:rPr lang="en-US" sz="1800" i="1" dirty="0" smtClean="0">
                <a:solidFill>
                  <a:schemeClr val="accent5">
                    <a:lumMod val="10000"/>
                  </a:schemeClr>
                </a:solidFill>
              </a:rPr>
              <a:t>30</a:t>
            </a:r>
            <a:r>
              <a:rPr lang="en-US" sz="1800" i="1" baseline="30000" dirty="0" smtClean="0">
                <a:solidFill>
                  <a:schemeClr val="accent5">
                    <a:lumMod val="10000"/>
                  </a:schemeClr>
                </a:solidFill>
              </a:rPr>
              <a:t>th</a:t>
            </a:r>
            <a:r>
              <a:rPr lang="en-US" sz="1800" i="1" dirty="0" smtClean="0">
                <a:solidFill>
                  <a:schemeClr val="accent5">
                    <a:lumMod val="10000"/>
                  </a:schemeClr>
                </a:solidFill>
              </a:rPr>
              <a:t> April</a:t>
            </a:r>
            <a:r>
              <a:rPr lang="en-US" sz="1800" dirty="0" smtClean="0">
                <a:solidFill>
                  <a:schemeClr val="accent5">
                    <a:lumMod val="10000"/>
                  </a:schemeClr>
                </a:solidFill>
              </a:rPr>
              <a:t> of each year to Finance Department.</a:t>
            </a:r>
            <a:endParaRPr lang="en-US" sz="1800" dirty="0" smtClean="0">
              <a:solidFill>
                <a:srgbClr val="1A1714"/>
              </a:solidFill>
            </a:endParaRPr>
          </a:p>
          <a:p>
            <a:pPr>
              <a:buNone/>
            </a:pPr>
            <a:endParaRPr lang="en-IN" sz="1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7765"/>
          </a:xfrm>
        </p:spPr>
        <p:txBody>
          <a:bodyPr>
            <a:normAutofit/>
          </a:bodyPr>
          <a:lstStyle/>
          <a:p>
            <a:pPr algn="ctr"/>
            <a:r>
              <a:rPr lang="en-US" dirty="0">
                <a:solidFill>
                  <a:srgbClr val="FF0000"/>
                </a:solidFill>
              </a:rPr>
              <a:t>Provision on </a:t>
            </a:r>
            <a:r>
              <a:rPr lang="en-US" dirty="0" err="1">
                <a:solidFill>
                  <a:srgbClr val="FF0000"/>
                </a:solidFill>
              </a:rPr>
              <a:t>GeMs</a:t>
            </a:r>
            <a:endParaRPr lang="en-IN" dirty="0">
              <a:solidFill>
                <a:srgbClr val="FF0000"/>
              </a:solidFill>
            </a:endParaRPr>
          </a:p>
        </p:txBody>
      </p:sp>
      <p:sp>
        <p:nvSpPr>
          <p:cNvPr id="3" name="Content Placeholder 2"/>
          <p:cNvSpPr>
            <a:spLocks noGrp="1"/>
          </p:cNvSpPr>
          <p:nvPr>
            <p:ph idx="1"/>
          </p:nvPr>
        </p:nvSpPr>
        <p:spPr>
          <a:xfrm>
            <a:off x="628650" y="1371600"/>
            <a:ext cx="7886700" cy="4805364"/>
          </a:xfrm>
        </p:spPr>
        <p:txBody>
          <a:bodyPr>
            <a:normAutofit fontScale="77500" lnSpcReduction="20000"/>
          </a:bodyPr>
          <a:lstStyle/>
          <a:p>
            <a:endParaRPr lang="en-US" dirty="0" smtClean="0"/>
          </a:p>
          <a:p>
            <a:pPr algn="just"/>
            <a:r>
              <a:rPr lang="en-US" dirty="0" smtClean="0"/>
              <a:t>If goods/services required by Departments are not available on </a:t>
            </a:r>
            <a:r>
              <a:rPr lang="en-US" dirty="0" err="1" smtClean="0"/>
              <a:t>GeM</a:t>
            </a:r>
            <a:r>
              <a:rPr lang="en-US" dirty="0" smtClean="0"/>
              <a:t>, the Departments can request </a:t>
            </a:r>
            <a:r>
              <a:rPr lang="en-US" dirty="0" err="1" smtClean="0"/>
              <a:t>GeM</a:t>
            </a:r>
            <a:r>
              <a:rPr lang="en-US" dirty="0" smtClean="0"/>
              <a:t> for addition of the goods/services on </a:t>
            </a:r>
            <a:r>
              <a:rPr lang="en-US" dirty="0" err="1" smtClean="0"/>
              <a:t>GeM</a:t>
            </a:r>
            <a:r>
              <a:rPr lang="en-US" dirty="0" smtClean="0"/>
              <a:t>. Instruction in this regard along with the form issued vide FD Letter No </a:t>
            </a:r>
            <a:r>
              <a:rPr lang="en-US" dirty="0" smtClean="0">
                <a:solidFill>
                  <a:srgbClr val="00B0F0"/>
                </a:solidFill>
                <a:hlinkClick r:id="rId2" action="ppaction://hlinkfile"/>
              </a:rPr>
              <a:t>28021/F</a:t>
            </a:r>
            <a:r>
              <a:rPr lang="en-US" dirty="0" smtClean="0">
                <a:solidFill>
                  <a:srgbClr val="00B0F0"/>
                </a:solidFill>
              </a:rPr>
              <a:t> Dated 16.08.2019.</a:t>
            </a:r>
          </a:p>
          <a:p>
            <a:pPr algn="just"/>
            <a:r>
              <a:rPr lang="en-US" dirty="0"/>
              <a:t>Government offices have various scraps, unserviceable vehicles, obsolete materials including e-waste which are required to be disposed off</a:t>
            </a:r>
            <a:r>
              <a:rPr lang="en-US" dirty="0" smtClean="0"/>
              <a:t>.</a:t>
            </a:r>
            <a:endParaRPr lang="en-US" dirty="0"/>
          </a:p>
          <a:p>
            <a:pPr algn="just"/>
            <a:r>
              <a:rPr lang="en-US" dirty="0"/>
              <a:t>MSTC </a:t>
            </a:r>
            <a:r>
              <a:rPr lang="en-US" dirty="0" smtClean="0"/>
              <a:t>Ltd</a:t>
            </a:r>
            <a:r>
              <a:rPr lang="en-IN" dirty="0"/>
              <a:t> </a:t>
            </a:r>
            <a:r>
              <a:rPr lang="en-IN" dirty="0" smtClean="0"/>
              <a:t>(</a:t>
            </a:r>
            <a:r>
              <a:rPr lang="en-IN" sz="2600" i="1" dirty="0" smtClean="0"/>
              <a:t>Metal </a:t>
            </a:r>
            <a:r>
              <a:rPr lang="en-IN" sz="2600" i="1" dirty="0"/>
              <a:t>Scrap Trade Corporation </a:t>
            </a:r>
            <a:r>
              <a:rPr lang="en-IN" sz="2600" i="1" dirty="0" smtClean="0"/>
              <a:t>Limited…</a:t>
            </a:r>
            <a:r>
              <a:rPr lang="en-IN" sz="2600" i="1" dirty="0"/>
              <a:t> a Mini </a:t>
            </a:r>
            <a:r>
              <a:rPr lang="en-IN" sz="2600" i="1" dirty="0" err="1"/>
              <a:t>Ratna</a:t>
            </a:r>
            <a:r>
              <a:rPr lang="en-IN" sz="2600" i="1" dirty="0"/>
              <a:t> Category-I PSU under the administrative control of the Ministry of Steel, Government of India. Government of India has 64.75% share holding in the </a:t>
            </a:r>
            <a:r>
              <a:rPr lang="en-IN" sz="2600" i="1" dirty="0" smtClean="0"/>
              <a:t>company</a:t>
            </a:r>
            <a:r>
              <a:rPr lang="en-IN" dirty="0" smtClean="0"/>
              <a:t>)</a:t>
            </a:r>
            <a:r>
              <a:rPr lang="en-US" dirty="0" smtClean="0"/>
              <a:t> </a:t>
            </a:r>
            <a:r>
              <a:rPr lang="en-US" dirty="0"/>
              <a:t>is providing the e-auction services for disposal of the above mentioned materials. The service of MSTC Ltd may be availed. Necessary guidelines in this regard have been issued vide FD Letter </a:t>
            </a:r>
            <a:r>
              <a:rPr lang="en-US" dirty="0">
                <a:solidFill>
                  <a:srgbClr val="00B0F0"/>
                </a:solidFill>
              </a:rPr>
              <a:t>No</a:t>
            </a:r>
            <a:r>
              <a:rPr lang="en-US" dirty="0">
                <a:solidFill>
                  <a:srgbClr val="FF0000"/>
                </a:solidFill>
              </a:rPr>
              <a:t> </a:t>
            </a:r>
            <a:r>
              <a:rPr lang="en-US" dirty="0">
                <a:solidFill>
                  <a:srgbClr val="FF0000"/>
                </a:solidFill>
                <a:hlinkClick r:id="rId3" action="ppaction://hlinkfile"/>
              </a:rPr>
              <a:t>20914/F</a:t>
            </a:r>
            <a:r>
              <a:rPr lang="en-US" dirty="0">
                <a:solidFill>
                  <a:srgbClr val="FF0000"/>
                </a:solidFill>
              </a:rPr>
              <a:t> </a:t>
            </a:r>
            <a:r>
              <a:rPr lang="en-US" dirty="0">
                <a:solidFill>
                  <a:srgbClr val="00B0F0"/>
                </a:solidFill>
              </a:rPr>
              <a:t>Dated 13.06.2019.</a:t>
            </a:r>
            <a:endParaRPr lang="en-IN" dirty="0">
              <a:solidFill>
                <a:srgbClr val="00B0F0"/>
              </a:solidFill>
            </a:endParaRPr>
          </a:p>
          <a:p>
            <a:pPr algn="just"/>
            <a:endParaRPr lang="en-IN" dirty="0">
              <a:solidFill>
                <a:srgbClr val="00B0F0"/>
              </a:solidFill>
            </a:endParaRPr>
          </a:p>
        </p:txBody>
      </p:sp>
    </p:spTree>
    <p:extLst>
      <p:ext uri="{BB962C8B-B14F-4D97-AF65-F5344CB8AC3E}">
        <p14:creationId xmlns:p14="http://schemas.microsoft.com/office/powerpoint/2010/main" xmlns="" val="3353640245"/>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371600" y="5257800"/>
            <a:ext cx="6324600" cy="609600"/>
          </a:xfrm>
        </p:spPr>
        <p:txBody>
          <a:bodyPr/>
          <a:lstStyle/>
          <a:p>
            <a:endParaRPr lang="en-IN" dirty="0"/>
          </a:p>
        </p:txBody>
      </p:sp>
      <p:sp>
        <p:nvSpPr>
          <p:cNvPr id="2" name="Title 1"/>
          <p:cNvSpPr>
            <a:spLocks noGrp="1"/>
          </p:cNvSpPr>
          <p:nvPr>
            <p:ph type="ctrTitle"/>
          </p:nvPr>
        </p:nvSpPr>
        <p:spPr>
          <a:xfrm>
            <a:off x="642910" y="914400"/>
            <a:ext cx="7772400" cy="5029200"/>
          </a:xfrm>
        </p:spPr>
        <p:style>
          <a:lnRef idx="1">
            <a:schemeClr val="accent5"/>
          </a:lnRef>
          <a:fillRef idx="2">
            <a:schemeClr val="accent5"/>
          </a:fillRef>
          <a:effectRef idx="1">
            <a:schemeClr val="accent5"/>
          </a:effectRef>
          <a:fontRef idx="minor">
            <a:schemeClr val="dk1"/>
          </a:fontRef>
        </p:style>
        <p:txBody>
          <a:bodyPr>
            <a:normAutofit/>
          </a:bodyPr>
          <a:lstStyle/>
          <a:p>
            <a:r>
              <a:rPr lang="en-IN" sz="6600" b="1" dirty="0" smtClean="0"/>
              <a:t>ODISHA TRAVELLING ALLOWANCE RULES</a:t>
            </a:r>
            <a:endParaRPr lang="en-IN" sz="6600" b="1" dirty="0"/>
          </a:p>
        </p:txBody>
      </p:sp>
    </p:spTree>
    <p:extLst>
      <p:ext uri="{BB962C8B-B14F-4D97-AF65-F5344CB8AC3E}">
        <p14:creationId xmlns:p14="http://schemas.microsoft.com/office/powerpoint/2010/main" xmlns="" val="29491745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just"/>
            <a:r>
              <a:rPr lang="en-IN" dirty="0" smtClean="0"/>
              <a:t>The rules came into force </a:t>
            </a:r>
            <a:r>
              <a:rPr lang="en-IN" dirty="0" err="1" smtClean="0"/>
              <a:t>w.e.f</a:t>
            </a:r>
            <a:r>
              <a:rPr lang="en-IN" dirty="0" smtClean="0"/>
              <a:t> 01.8.1938.</a:t>
            </a:r>
          </a:p>
          <a:p>
            <a:pPr algn="just"/>
            <a:r>
              <a:rPr lang="en-IN" dirty="0" smtClean="0"/>
              <a:t>They apply to </a:t>
            </a:r>
            <a:r>
              <a:rPr lang="en-IN" sz="3600" b="1" dirty="0" smtClean="0"/>
              <a:t>all Government servants </a:t>
            </a:r>
            <a:r>
              <a:rPr lang="en-IN" dirty="0" smtClean="0"/>
              <a:t>under the administrative control of the Govt. of </a:t>
            </a:r>
            <a:r>
              <a:rPr lang="en-IN" dirty="0" err="1" smtClean="0"/>
              <a:t>Odisha</a:t>
            </a:r>
            <a:r>
              <a:rPr lang="en-IN" dirty="0" smtClean="0"/>
              <a:t>.</a:t>
            </a:r>
          </a:p>
          <a:p>
            <a:pPr algn="just"/>
            <a:r>
              <a:rPr lang="en-IN" sz="3600" b="1" dirty="0" smtClean="0"/>
              <a:t>Contractual employees </a:t>
            </a:r>
            <a:r>
              <a:rPr lang="en-IN" dirty="0" smtClean="0"/>
              <a:t>while performing official duty outside the headquarters are entitled to get Travelling Allowance / Daily Allowance in requisite grade &amp; scale as admissible to their regular counterparts.</a:t>
            </a:r>
          </a:p>
          <a:p>
            <a:pPr algn="just"/>
            <a:r>
              <a:rPr lang="en-IN" dirty="0" smtClean="0"/>
              <a:t>When contractual engagement is made on abolition of a post carrying </a:t>
            </a:r>
            <a:r>
              <a:rPr lang="en-IN" sz="3500" b="1" dirty="0" smtClean="0"/>
              <a:t>fixed travelling allowance, </a:t>
            </a:r>
            <a:r>
              <a:rPr lang="en-IN" sz="3500" dirty="0" smtClean="0"/>
              <a:t>he is entitled to FTA on performance of required no of days of official tour.        </a:t>
            </a:r>
          </a:p>
          <a:p>
            <a:pPr>
              <a:buNone/>
            </a:pPr>
            <a:r>
              <a:rPr lang="en-IN" sz="3500" b="1" dirty="0" smtClean="0"/>
              <a:t>        </a:t>
            </a:r>
            <a:r>
              <a:rPr lang="en-IN" sz="3500" b="1" dirty="0" smtClean="0">
                <a:solidFill>
                  <a:srgbClr val="C00000"/>
                </a:solidFill>
              </a:rPr>
              <a:t>F.D.O.M NO </a:t>
            </a:r>
            <a:r>
              <a:rPr lang="en-IN" sz="3500" b="1" dirty="0" smtClean="0">
                <a:solidFill>
                  <a:srgbClr val="C00000"/>
                </a:solidFill>
                <a:hlinkClick r:id="rId2" action="ppaction://hlinkfile"/>
              </a:rPr>
              <a:t>25485/F/</a:t>
            </a:r>
            <a:r>
              <a:rPr lang="en-IN" sz="3500" b="1" dirty="0" err="1" smtClean="0">
                <a:solidFill>
                  <a:srgbClr val="C00000"/>
                </a:solidFill>
                <a:hlinkClick r:id="rId2" action="ppaction://hlinkfile"/>
              </a:rPr>
              <a:t>dt</a:t>
            </a:r>
            <a:r>
              <a:rPr lang="en-IN" sz="3500" b="1" dirty="0" smtClean="0">
                <a:solidFill>
                  <a:srgbClr val="C00000"/>
                </a:solidFill>
              </a:rPr>
              <a:t> 17.5.2008</a:t>
            </a:r>
            <a:endParaRPr lang="en-IN" sz="3500" b="1" dirty="0">
              <a:solidFill>
                <a:srgbClr val="C00000"/>
              </a:solidFill>
            </a:endParaRPr>
          </a:p>
        </p:txBody>
      </p:sp>
    </p:spTree>
    <p:extLst>
      <p:ext uri="{BB962C8B-B14F-4D97-AF65-F5344CB8AC3E}">
        <p14:creationId xmlns:p14="http://schemas.microsoft.com/office/powerpoint/2010/main" xmlns="" val="15141433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smtClean="0"/>
              <a:t>DEFINITIONS</a:t>
            </a:r>
            <a:endParaRPr lang="en-IN" dirty="0"/>
          </a:p>
        </p:txBody>
      </p:sp>
      <p:sp>
        <p:nvSpPr>
          <p:cNvPr id="3" name="Content Placeholder 2"/>
          <p:cNvSpPr>
            <a:spLocks noGrp="1"/>
          </p:cNvSpPr>
          <p:nvPr>
            <p:ph idx="1"/>
          </p:nvPr>
        </p:nvSpPr>
        <p:spPr>
          <a:xfrm>
            <a:off x="457200" y="1071546"/>
            <a:ext cx="8229600" cy="5054617"/>
          </a:xfrm>
        </p:spPr>
        <p:style>
          <a:lnRef idx="1">
            <a:schemeClr val="accent2"/>
          </a:lnRef>
          <a:fillRef idx="2">
            <a:schemeClr val="accent2"/>
          </a:fillRef>
          <a:effectRef idx="1">
            <a:schemeClr val="accent2"/>
          </a:effectRef>
          <a:fontRef idx="minor">
            <a:schemeClr val="dk1"/>
          </a:fontRef>
        </p:style>
        <p:txBody>
          <a:bodyPr/>
          <a:lstStyle/>
          <a:p>
            <a:r>
              <a:rPr lang="en-IN" sz="3600" b="1" dirty="0" smtClean="0"/>
              <a:t>DAY:-  </a:t>
            </a:r>
          </a:p>
          <a:p>
            <a:pPr lvl="1">
              <a:buFont typeface="Wingdings" pitchFamily="2" charset="2"/>
              <a:buChar char="Ø"/>
            </a:pPr>
            <a:r>
              <a:rPr lang="en-IN" sz="3200" dirty="0" smtClean="0"/>
              <a:t>A calendar day beginning &amp; ending at midnight.</a:t>
            </a:r>
          </a:p>
          <a:p>
            <a:pPr lvl="1">
              <a:buFont typeface="Wingdings" pitchFamily="2" charset="2"/>
              <a:buChar char="Ø"/>
            </a:pPr>
            <a:r>
              <a:rPr lang="en-IN" sz="3200" dirty="0" smtClean="0"/>
              <a:t>Absence from head quarters not exceeding 24 hours   -  </a:t>
            </a:r>
            <a:r>
              <a:rPr lang="en-IN" sz="4000" b="1" dirty="0" smtClean="0"/>
              <a:t>one day</a:t>
            </a:r>
          </a:p>
          <a:p>
            <a:pPr lvl="1">
              <a:buNone/>
            </a:pPr>
            <a:r>
              <a:rPr lang="en-IN" sz="4000" dirty="0" smtClean="0"/>
              <a:t>At whatever hour it begins/ ends.</a:t>
            </a:r>
            <a:endParaRPr lang="en-IN" sz="4000" dirty="0"/>
          </a:p>
        </p:txBody>
      </p:sp>
    </p:spTree>
    <p:extLst>
      <p:ext uri="{BB962C8B-B14F-4D97-AF65-F5344CB8AC3E}">
        <p14:creationId xmlns:p14="http://schemas.microsoft.com/office/powerpoint/2010/main" xmlns="" val="28545961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r>
              <a:rPr lang="en-IN" sz="4000" b="1" dirty="0" smtClean="0"/>
              <a:t>FAMILY:-</a:t>
            </a:r>
          </a:p>
          <a:p>
            <a:pPr>
              <a:buNone/>
            </a:pPr>
            <a:r>
              <a:rPr lang="en-IN" sz="4000" dirty="0" smtClean="0"/>
              <a:t>(a)Wife/ husband of Govt employee</a:t>
            </a:r>
          </a:p>
          <a:p>
            <a:pPr>
              <a:buNone/>
            </a:pPr>
            <a:r>
              <a:rPr lang="en-IN" sz="4000" dirty="0" smtClean="0"/>
              <a:t>           Provided that:-</a:t>
            </a:r>
          </a:p>
          <a:p>
            <a:pPr lvl="1">
              <a:buFont typeface="Wingdings" pitchFamily="2" charset="2"/>
              <a:buChar char="Ø"/>
            </a:pPr>
            <a:r>
              <a:rPr lang="en-IN" sz="3600" dirty="0" smtClean="0"/>
              <a:t>not more than one wife.</a:t>
            </a:r>
          </a:p>
          <a:p>
            <a:pPr lvl="1">
              <a:buFont typeface="Wingdings" pitchFamily="2" charset="2"/>
              <a:buChar char="Ø"/>
            </a:pPr>
            <a:r>
              <a:rPr lang="en-IN" sz="3600" dirty="0" smtClean="0"/>
              <a:t>When husband is wholly dependent on her.</a:t>
            </a:r>
          </a:p>
          <a:p>
            <a:pPr>
              <a:buNone/>
            </a:pPr>
            <a:r>
              <a:rPr lang="en-IN" sz="4000" dirty="0" smtClean="0"/>
              <a:t>(b) (</a:t>
            </a:r>
            <a:r>
              <a:rPr lang="en-IN" sz="4000" dirty="0" err="1" smtClean="0"/>
              <a:t>i</a:t>
            </a:r>
            <a:r>
              <a:rPr lang="en-IN" sz="4000" dirty="0" smtClean="0"/>
              <a:t>)sons, step sons </a:t>
            </a:r>
            <a:r>
              <a:rPr lang="en-IN" sz="3500" b="1" dirty="0" smtClean="0">
                <a:latin typeface="AR CENA" pitchFamily="2" charset="0"/>
              </a:rPr>
              <a:t>(below 21 years)</a:t>
            </a:r>
          </a:p>
          <a:p>
            <a:pPr>
              <a:buNone/>
            </a:pPr>
            <a:r>
              <a:rPr lang="en-IN" sz="4000" dirty="0" smtClean="0"/>
              <a:t>     (ii) daughters &amp; step daughters      </a:t>
            </a:r>
            <a:r>
              <a:rPr lang="en-IN" sz="3500" dirty="0" smtClean="0">
                <a:latin typeface="AR CENA" pitchFamily="2" charset="0"/>
              </a:rPr>
              <a:t>(unmarried/ widowed)</a:t>
            </a:r>
          </a:p>
          <a:p>
            <a:pPr>
              <a:buNone/>
            </a:pPr>
            <a:r>
              <a:rPr lang="en-IN" sz="3500" dirty="0" smtClean="0">
                <a:latin typeface="AR CENA" pitchFamily="2" charset="0"/>
              </a:rPr>
              <a:t>     </a:t>
            </a:r>
            <a:r>
              <a:rPr lang="en-IN" sz="3900" dirty="0" smtClean="0"/>
              <a:t>(iii) parents, minor brothers &amp; sisters.</a:t>
            </a:r>
          </a:p>
          <a:p>
            <a:pPr>
              <a:buNone/>
            </a:pPr>
            <a:r>
              <a:rPr lang="en-IN" sz="3900" dirty="0" smtClean="0"/>
              <a:t>When they are actually reside with &amp; wholly dependent on the Govt, employee.  </a:t>
            </a:r>
            <a:r>
              <a:rPr lang="en-IN" sz="3900" b="1" dirty="0" smtClean="0">
                <a:solidFill>
                  <a:srgbClr val="FF0000"/>
                </a:solidFill>
              </a:rPr>
              <a:t>RULE 14</a:t>
            </a:r>
          </a:p>
        </p:txBody>
      </p:sp>
    </p:spTree>
    <p:extLst>
      <p:ext uri="{BB962C8B-B14F-4D97-AF65-F5344CB8AC3E}">
        <p14:creationId xmlns:p14="http://schemas.microsoft.com/office/powerpoint/2010/main" xmlns="" val="6270996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a:buNone/>
            </a:pPr>
            <a:r>
              <a:rPr lang="en-IN" sz="6600" b="1" dirty="0" smtClean="0"/>
              <a:t>*** </a:t>
            </a:r>
            <a:r>
              <a:rPr lang="en-IN" sz="4000" b="1" dirty="0" smtClean="0"/>
              <a:t>FOR A FEMALE GOVT. SERVANT</a:t>
            </a:r>
          </a:p>
          <a:p>
            <a:pPr>
              <a:buNone/>
            </a:pPr>
            <a:r>
              <a:rPr lang="en-IN" sz="4000" dirty="0" smtClean="0"/>
              <a:t>She may include either her parents or parents-in-law</a:t>
            </a:r>
          </a:p>
          <a:p>
            <a:pPr>
              <a:buNone/>
            </a:pPr>
            <a:r>
              <a:rPr lang="en-IN" sz="4000" dirty="0" smtClean="0"/>
              <a:t>Provided that, they are </a:t>
            </a:r>
            <a:r>
              <a:rPr lang="en-IN" sz="4000" b="1" dirty="0" smtClean="0">
                <a:solidFill>
                  <a:srgbClr val="FF0000"/>
                </a:solidFill>
              </a:rPr>
              <a:t>dependent</a:t>
            </a:r>
            <a:r>
              <a:rPr lang="en-IN" sz="4000" dirty="0" smtClean="0"/>
              <a:t> to her &amp; </a:t>
            </a:r>
            <a:r>
              <a:rPr lang="en-IN" sz="4000" b="1" dirty="0" smtClean="0">
                <a:solidFill>
                  <a:srgbClr val="FF0000"/>
                </a:solidFill>
              </a:rPr>
              <a:t>actually resides </a:t>
            </a:r>
            <a:r>
              <a:rPr lang="en-IN" sz="4000" dirty="0" smtClean="0"/>
              <a:t>with her.</a:t>
            </a:r>
          </a:p>
          <a:p>
            <a:pPr>
              <a:buNone/>
            </a:pPr>
            <a:r>
              <a:rPr lang="en-IN" sz="4000" dirty="0" smtClean="0"/>
              <a:t>She shall furnish the certificate</a:t>
            </a:r>
          </a:p>
          <a:p>
            <a:pPr algn="just">
              <a:buNone/>
            </a:pPr>
            <a:r>
              <a:rPr lang="en-IN" sz="4000" dirty="0" smtClean="0"/>
              <a:t>“</a:t>
            </a:r>
            <a:r>
              <a:rPr lang="en-IN" sz="4000" b="1" i="1" dirty="0" smtClean="0">
                <a:solidFill>
                  <a:srgbClr val="FF0000"/>
                </a:solidFill>
                <a:latin typeface="Aharoni" pitchFamily="2" charset="-79"/>
                <a:cs typeface="Aharoni" pitchFamily="2" charset="-79"/>
              </a:rPr>
              <a:t>I certify that my father, mother/ father-in-law, mother-in-law is/ are dependent upon me and no claim has been made for him/ her/them by any other Govt. Servant</a:t>
            </a:r>
            <a:r>
              <a:rPr lang="en-IN" sz="4000" b="1" dirty="0" smtClean="0">
                <a:latin typeface="Aharoni" pitchFamily="2" charset="-79"/>
                <a:cs typeface="Aharoni" pitchFamily="2" charset="-79"/>
              </a:rPr>
              <a:t>.”</a:t>
            </a:r>
          </a:p>
          <a:p>
            <a:pPr>
              <a:buNone/>
            </a:pPr>
            <a:endParaRPr lang="en-IN" sz="6600" b="1" dirty="0" smtClean="0"/>
          </a:p>
          <a:p>
            <a:pPr>
              <a:buNone/>
            </a:pPr>
            <a:endParaRPr lang="en-IN" sz="1800" b="1" dirty="0"/>
          </a:p>
        </p:txBody>
      </p:sp>
    </p:spTree>
    <p:extLst>
      <p:ext uri="{BB962C8B-B14F-4D97-AF65-F5344CB8AC3E}">
        <p14:creationId xmlns:p14="http://schemas.microsoft.com/office/powerpoint/2010/main" xmlns="" val="27446314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86544"/>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n-IN" sz="3900" b="1" dirty="0" smtClean="0">
                <a:solidFill>
                  <a:schemeClr val="tx1"/>
                </a:solidFill>
              </a:rPr>
              <a:t>PUBLIC CONVEYANCE:-</a:t>
            </a:r>
          </a:p>
          <a:p>
            <a:pPr algn="just">
              <a:buNone/>
            </a:pPr>
            <a:r>
              <a:rPr lang="en-IN" sz="3900" b="1" dirty="0" smtClean="0">
                <a:solidFill>
                  <a:schemeClr val="tx1"/>
                </a:solidFill>
              </a:rPr>
              <a:t>     </a:t>
            </a:r>
            <a:r>
              <a:rPr lang="en-IN" sz="3900" dirty="0" smtClean="0">
                <a:solidFill>
                  <a:schemeClr val="tx1"/>
                </a:solidFill>
              </a:rPr>
              <a:t>A train, steamer or other conveyance that runs regularly for conveyance of passengers and normally does not deviate there from according to wishes of the passengers.                           </a:t>
            </a:r>
            <a:r>
              <a:rPr lang="en-IN" sz="3900" b="1" dirty="0" smtClean="0">
                <a:solidFill>
                  <a:srgbClr val="FF0000"/>
                </a:solidFill>
              </a:rPr>
              <a:t>RULE 19</a:t>
            </a:r>
          </a:p>
          <a:p>
            <a:pPr algn="just"/>
            <a:r>
              <a:rPr lang="en-IN" sz="3900" b="1" dirty="0" smtClean="0">
                <a:solidFill>
                  <a:schemeClr val="tx1"/>
                </a:solidFill>
              </a:rPr>
              <a:t>TRANSFER:-</a:t>
            </a:r>
          </a:p>
          <a:p>
            <a:pPr algn="just">
              <a:buNone/>
            </a:pPr>
            <a:r>
              <a:rPr lang="en-IN" sz="3900" dirty="0" smtClean="0">
                <a:solidFill>
                  <a:schemeClr val="tx1"/>
                </a:solidFill>
              </a:rPr>
              <a:t>   Movement of a Govt servant from the headquarters station (in which he is employed) to another station</a:t>
            </a:r>
          </a:p>
          <a:p>
            <a:pPr lvl="1" algn="just">
              <a:buFont typeface="Wingdings" pitchFamily="2" charset="2"/>
              <a:buChar char="Ø"/>
            </a:pPr>
            <a:r>
              <a:rPr lang="en-IN" sz="3500" dirty="0" smtClean="0">
                <a:solidFill>
                  <a:schemeClr val="tx1"/>
                </a:solidFill>
              </a:rPr>
              <a:t>To take up duties of a new post.</a:t>
            </a:r>
          </a:p>
          <a:p>
            <a:pPr lvl="1" algn="just">
              <a:buFont typeface="Wingdings" pitchFamily="2" charset="2"/>
              <a:buChar char="Ø"/>
            </a:pPr>
            <a:r>
              <a:rPr lang="en-IN" sz="3500" dirty="0" smtClean="0">
                <a:solidFill>
                  <a:schemeClr val="tx1"/>
                </a:solidFill>
              </a:rPr>
              <a:t>In consequence of change of his headquarters.                                   </a:t>
            </a:r>
            <a:r>
              <a:rPr lang="en-IN" sz="3800" b="1" dirty="0" smtClean="0">
                <a:solidFill>
                  <a:srgbClr val="FF0000"/>
                </a:solidFill>
              </a:rPr>
              <a:t>RULE 22</a:t>
            </a:r>
          </a:p>
        </p:txBody>
      </p:sp>
    </p:spTree>
    <p:extLst>
      <p:ext uri="{BB962C8B-B14F-4D97-AF65-F5344CB8AC3E}">
        <p14:creationId xmlns:p14="http://schemas.microsoft.com/office/powerpoint/2010/main" xmlns="" val="17203379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86544"/>
          </a:xfrm>
        </p:spPr>
        <p:style>
          <a:lnRef idx="1">
            <a:schemeClr val="accent1"/>
          </a:lnRef>
          <a:fillRef idx="2">
            <a:schemeClr val="accent1"/>
          </a:fillRef>
          <a:effectRef idx="1">
            <a:schemeClr val="accent1"/>
          </a:effectRef>
          <a:fontRef idx="minor">
            <a:schemeClr val="dk1"/>
          </a:fontRef>
        </p:style>
        <p:txBody>
          <a:bodyPr>
            <a:normAutofit/>
          </a:bodyPr>
          <a:lstStyle/>
          <a:p>
            <a:r>
              <a:rPr lang="en-IN" sz="3800" b="1" dirty="0" smtClean="0">
                <a:solidFill>
                  <a:schemeClr val="tx1"/>
                </a:solidFill>
              </a:rPr>
              <a:t>TRAVELLING ALLOWANCE</a:t>
            </a:r>
          </a:p>
          <a:p>
            <a:pPr algn="just">
              <a:buNone/>
            </a:pPr>
            <a:r>
              <a:rPr lang="en-IN" sz="3800" dirty="0" smtClean="0">
                <a:solidFill>
                  <a:schemeClr val="tx1"/>
                </a:solidFill>
              </a:rPr>
              <a:t>    An allowance granted to a Govt. Servant to cover the expenses that he incurs in travelling in interest of public services. It includes allowances granted for maintenance of conveyances, horses and tents. </a:t>
            </a:r>
          </a:p>
          <a:p>
            <a:pPr algn="just">
              <a:buNone/>
            </a:pPr>
            <a:r>
              <a:rPr lang="en-IN" sz="3800" dirty="0" smtClean="0">
                <a:solidFill>
                  <a:schemeClr val="tx1"/>
                </a:solidFill>
              </a:rPr>
              <a:t>                                                </a:t>
            </a:r>
            <a:r>
              <a:rPr lang="en-IN" sz="3800" b="1" dirty="0" smtClean="0">
                <a:solidFill>
                  <a:srgbClr val="FF0000"/>
                </a:solidFill>
              </a:rPr>
              <a:t>RULE 23</a:t>
            </a:r>
          </a:p>
        </p:txBody>
      </p:sp>
    </p:spTree>
    <p:extLst>
      <p:ext uri="{BB962C8B-B14F-4D97-AF65-F5344CB8AC3E}">
        <p14:creationId xmlns:p14="http://schemas.microsoft.com/office/powerpoint/2010/main" xmlns="" val="13423806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43668"/>
          </a:xfrm>
        </p:spPr>
        <p:style>
          <a:lnRef idx="1">
            <a:schemeClr val="accent3"/>
          </a:lnRef>
          <a:fillRef idx="2">
            <a:schemeClr val="accent3"/>
          </a:fillRef>
          <a:effectRef idx="1">
            <a:schemeClr val="accent3"/>
          </a:effectRef>
          <a:fontRef idx="minor">
            <a:schemeClr val="dk1"/>
          </a:fontRef>
        </p:style>
        <p:txBody>
          <a:bodyPr>
            <a:normAutofit/>
          </a:bodyPr>
          <a:lstStyle/>
          <a:p>
            <a:r>
              <a:rPr lang="en-IN" sz="3600" b="1" dirty="0" smtClean="0"/>
              <a:t>ELIGIBILITY</a:t>
            </a:r>
          </a:p>
          <a:p>
            <a:pPr algn="just">
              <a:buNone/>
            </a:pPr>
            <a:r>
              <a:rPr lang="en-IN" sz="3600" dirty="0" smtClean="0"/>
              <a:t>    A Govt. servant making a journey for purposes provided in the </a:t>
            </a:r>
            <a:r>
              <a:rPr lang="en-IN" sz="3600" dirty="0" err="1" smtClean="0"/>
              <a:t>Odisha</a:t>
            </a:r>
            <a:r>
              <a:rPr lang="en-IN" sz="3600" dirty="0" smtClean="0"/>
              <a:t> Travelling Allowance Rules, is entitled to recover from Govt., the cost of transporting his family/ his personal luggage, conveyances, tents or camp equipment.    </a:t>
            </a:r>
          </a:p>
          <a:p>
            <a:pPr algn="just">
              <a:buNone/>
            </a:pPr>
            <a:r>
              <a:rPr lang="en-IN" sz="3600" dirty="0" smtClean="0"/>
              <a:t>                                                    </a:t>
            </a:r>
            <a:r>
              <a:rPr lang="en-IN" sz="3600" b="1" dirty="0" smtClean="0">
                <a:solidFill>
                  <a:srgbClr val="FF0000"/>
                </a:solidFill>
              </a:rPr>
              <a:t>RULE 24</a:t>
            </a:r>
            <a:endParaRPr lang="en-IN" sz="3600" b="1" dirty="0">
              <a:solidFill>
                <a:srgbClr val="FF0000"/>
              </a:solidFill>
            </a:endParaRPr>
          </a:p>
        </p:txBody>
      </p:sp>
    </p:spTree>
    <p:extLst>
      <p:ext uri="{BB962C8B-B14F-4D97-AF65-F5344CB8AC3E}">
        <p14:creationId xmlns:p14="http://schemas.microsoft.com/office/powerpoint/2010/main" xmlns="" val="26124419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style>
          <a:lnRef idx="1">
            <a:schemeClr val="accent5"/>
          </a:lnRef>
          <a:fillRef idx="2">
            <a:schemeClr val="accent5"/>
          </a:fillRef>
          <a:effectRef idx="1">
            <a:schemeClr val="accent5"/>
          </a:effectRef>
          <a:fontRef idx="minor">
            <a:schemeClr val="dk1"/>
          </a:fontRef>
        </p:style>
        <p:txBody>
          <a:bodyPr/>
          <a:lstStyle/>
          <a:p>
            <a:r>
              <a:rPr lang="en-IN" sz="3600" b="1" dirty="0" smtClean="0"/>
              <a:t>INCREASE OF ORDINARY T.A</a:t>
            </a:r>
            <a:r>
              <a:rPr lang="en-IN" dirty="0" smtClean="0"/>
              <a:t>.</a:t>
            </a:r>
          </a:p>
          <a:p>
            <a:pPr>
              <a:buNone/>
            </a:pPr>
            <a:r>
              <a:rPr lang="en-IN" dirty="0" smtClean="0"/>
              <a:t>Govt. may increase rate of any variety of T.A for any / all Govt. servants</a:t>
            </a:r>
          </a:p>
          <a:p>
            <a:pPr algn="ctr">
              <a:buNone/>
            </a:pPr>
            <a:r>
              <a:rPr lang="en-IN" sz="3600" b="1" dirty="0" smtClean="0"/>
              <a:t>When</a:t>
            </a:r>
            <a:r>
              <a:rPr lang="en-IN" dirty="0" smtClean="0"/>
              <a:t> </a:t>
            </a:r>
          </a:p>
          <a:p>
            <a:pPr algn="ctr">
              <a:buNone/>
            </a:pPr>
            <a:r>
              <a:rPr lang="en-IN" dirty="0" smtClean="0"/>
              <a:t>they travel in any specified locality in which travelling is </a:t>
            </a:r>
            <a:r>
              <a:rPr lang="en-IN" sz="4800" b="1" dirty="0" smtClean="0">
                <a:solidFill>
                  <a:srgbClr val="C00000"/>
                </a:solidFill>
                <a:latin typeface="AR CENA" pitchFamily="2" charset="0"/>
              </a:rPr>
              <a:t>unusually expensive</a:t>
            </a:r>
            <a:r>
              <a:rPr lang="en-IN" dirty="0" smtClean="0"/>
              <a:t>.</a:t>
            </a:r>
          </a:p>
          <a:p>
            <a:pPr algn="ctr">
              <a:buNone/>
            </a:pPr>
            <a:endParaRPr lang="en-IN" dirty="0" smtClean="0"/>
          </a:p>
          <a:p>
            <a:pPr algn="ctr">
              <a:buNone/>
            </a:pPr>
            <a:r>
              <a:rPr lang="en-IN" sz="4000" b="1" dirty="0" smtClean="0">
                <a:solidFill>
                  <a:srgbClr val="FF0000"/>
                </a:solidFill>
              </a:rPr>
              <a:t>                                   RULE 25</a:t>
            </a:r>
            <a:endParaRPr lang="en-IN" sz="4000" b="1" dirty="0">
              <a:solidFill>
                <a:srgbClr val="FF0000"/>
              </a:solidFill>
            </a:endParaRPr>
          </a:p>
        </p:txBody>
      </p:sp>
    </p:spTree>
    <p:extLst>
      <p:ext uri="{BB962C8B-B14F-4D97-AF65-F5344CB8AC3E}">
        <p14:creationId xmlns:p14="http://schemas.microsoft.com/office/powerpoint/2010/main" xmlns="" val="735622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chor="ctr">
            <a:noAutofit/>
          </a:bodyPr>
          <a:lstStyle/>
          <a:p>
            <a:r>
              <a:rPr lang="en-US" sz="3200" b="1" dirty="0" smtClean="0">
                <a:solidFill>
                  <a:srgbClr val="FF0000"/>
                </a:solidFill>
                <a:latin typeface="Times New Roman" pitchFamily="18" charset="0"/>
                <a:cs typeface="Times New Roman" pitchFamily="18" charset="0"/>
              </a:rPr>
              <a:t>(ii)Contract Contingency (Rule-88 of OGFR)</a:t>
            </a:r>
            <a:endParaRPr lang="en-IN" sz="3200" dirty="0">
              <a:solidFill>
                <a:srgbClr val="FF0000"/>
              </a:solidFill>
            </a:endParaRPr>
          </a:p>
        </p:txBody>
      </p:sp>
      <p:sp>
        <p:nvSpPr>
          <p:cNvPr id="3" name="Content Placeholder 2"/>
          <p:cNvSpPr>
            <a:spLocks noGrp="1"/>
          </p:cNvSpPr>
          <p:nvPr>
            <p:ph sz="quarter" idx="1"/>
          </p:nvPr>
        </p:nvSpPr>
        <p:spPr/>
        <p:txBody>
          <a:bodyPr>
            <a:normAutofit fontScale="92500" lnSpcReduction="10000"/>
          </a:bodyPr>
          <a:lstStyle/>
          <a:p>
            <a:pPr algn="just"/>
            <a:r>
              <a:rPr lang="en-US" b="1" dirty="0" smtClean="0">
                <a:solidFill>
                  <a:srgbClr val="002060"/>
                </a:solidFill>
                <a:cs typeface="Times New Roman" pitchFamily="18" charset="0"/>
              </a:rPr>
              <a:t>Contract Contingency- </a:t>
            </a:r>
            <a:r>
              <a:rPr lang="en-US" dirty="0" smtClean="0">
                <a:cs typeface="Times New Roman" pitchFamily="18" charset="0"/>
              </a:rPr>
              <a:t>When under any special Order of competent authority a </a:t>
            </a:r>
            <a:r>
              <a:rPr lang="en-US" dirty="0" smtClean="0">
                <a:solidFill>
                  <a:srgbClr val="00B0F0"/>
                </a:solidFill>
                <a:cs typeface="Times New Roman" pitchFamily="18" charset="0"/>
              </a:rPr>
              <a:t>lump sum </a:t>
            </a:r>
            <a:r>
              <a:rPr lang="en-US" dirty="0" smtClean="0">
                <a:cs typeface="Times New Roman" pitchFamily="18" charset="0"/>
              </a:rPr>
              <a:t>is placed annually at the disposal of a disbursing officer for expenditure on specified items without further sanction. </a:t>
            </a:r>
          </a:p>
          <a:p>
            <a:pPr algn="just"/>
            <a:r>
              <a:rPr lang="en-US" dirty="0" smtClean="0">
                <a:cs typeface="Times New Roman" pitchFamily="18" charset="0"/>
              </a:rPr>
              <a:t>It is a contingent expenditure where the amount is spent by a </a:t>
            </a:r>
            <a:r>
              <a:rPr lang="en-US" dirty="0" smtClean="0">
                <a:solidFill>
                  <a:srgbClr val="00B0F0"/>
                </a:solidFill>
                <a:cs typeface="Times New Roman" pitchFamily="18" charset="0"/>
              </a:rPr>
              <a:t>contract.</a:t>
            </a:r>
          </a:p>
          <a:p>
            <a:pPr algn="just"/>
            <a:r>
              <a:rPr lang="en-US" dirty="0" smtClean="0">
                <a:cs typeface="Times New Roman" pitchFamily="18" charset="0"/>
              </a:rPr>
              <a:t>The officer incurring expenditure against the lump sum allotment should be held entire responsible for regularity of such expenditure.</a:t>
            </a:r>
          </a:p>
          <a:p>
            <a:pPr algn="just"/>
            <a:r>
              <a:rPr lang="en-US" dirty="0" smtClean="0">
                <a:cs typeface="Times New Roman" pitchFamily="18" charset="0"/>
              </a:rPr>
              <a:t>They generally consist of charges, the annual incidence of which can be averaged with reasonable accuracy.</a:t>
            </a:r>
          </a:p>
          <a:p>
            <a:pPr algn="just"/>
            <a:r>
              <a:rPr lang="en-US" dirty="0" smtClean="0">
                <a:cs typeface="Times New Roman" pitchFamily="18" charset="0"/>
              </a:rPr>
              <a:t>Ordinarily the contract are made </a:t>
            </a:r>
            <a:r>
              <a:rPr lang="en-US" dirty="0" smtClean="0">
                <a:solidFill>
                  <a:srgbClr val="00B0F0"/>
                </a:solidFill>
                <a:cs typeface="Times New Roman" pitchFamily="18" charset="0"/>
              </a:rPr>
              <a:t>for 5 years</a:t>
            </a:r>
            <a:r>
              <a:rPr lang="en-US" dirty="0" smtClean="0">
                <a:cs typeface="Times New Roman" pitchFamily="18" charset="0"/>
              </a:rPr>
              <a:t>.</a:t>
            </a:r>
            <a:endParaRPr lang="en-US" dirty="0" smtClean="0"/>
          </a:p>
          <a:p>
            <a:pPr algn="just">
              <a:buNone/>
            </a:pP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en-IN" sz="3600" b="1" dirty="0" smtClean="0"/>
              <a:t>RESTRICTIONS TO DRAW ORDINARY T.A</a:t>
            </a:r>
          </a:p>
          <a:p>
            <a:pPr>
              <a:buFont typeface="Wingdings" pitchFamily="2" charset="2"/>
              <a:buChar char="Ø"/>
            </a:pPr>
            <a:r>
              <a:rPr lang="en-IN" sz="3600" dirty="0" smtClean="0"/>
              <a:t>If  Govt. declares that pay of a particular Govt. servant is fixed to compensate him for cost of all journey </a:t>
            </a:r>
            <a:r>
              <a:rPr lang="en-IN" sz="3600" b="1" dirty="0" smtClean="0">
                <a:solidFill>
                  <a:srgbClr val="C00000"/>
                </a:solidFill>
                <a:latin typeface="AR CENA" pitchFamily="2" charset="0"/>
              </a:rPr>
              <a:t>(other than journey by rail/ steamer) </a:t>
            </a:r>
            <a:r>
              <a:rPr lang="en-IN" sz="3600" dirty="0" smtClean="0">
                <a:solidFill>
                  <a:schemeClr val="tx1"/>
                </a:solidFill>
                <a:latin typeface="+mj-lt"/>
              </a:rPr>
              <a:t>within his sphere of duty</a:t>
            </a:r>
          </a:p>
          <a:p>
            <a:pPr>
              <a:buNone/>
            </a:pPr>
            <a:r>
              <a:rPr lang="en-IN" sz="3600" dirty="0" smtClean="0">
                <a:solidFill>
                  <a:schemeClr val="tx1"/>
                </a:solidFill>
                <a:latin typeface="+mj-lt"/>
              </a:rPr>
              <a:t>  that Govt. servant is not entitled to draw any T.A for such journey.</a:t>
            </a:r>
          </a:p>
          <a:p>
            <a:pPr>
              <a:buFont typeface="Wingdings" pitchFamily="2" charset="2"/>
              <a:buChar char="Ø"/>
            </a:pPr>
            <a:r>
              <a:rPr lang="en-IN" sz="3600" dirty="0" smtClean="0">
                <a:solidFill>
                  <a:schemeClr val="tx1"/>
                </a:solidFill>
                <a:latin typeface="+mj-lt"/>
              </a:rPr>
              <a:t> When travelling on duty beyond his sphere of duty ( with proper sanction), he may draw ordinary T.A</a:t>
            </a:r>
            <a:r>
              <a:rPr lang="en-IN" sz="3600" dirty="0" smtClean="0">
                <a:solidFill>
                  <a:srgbClr val="C00000"/>
                </a:solidFill>
                <a:latin typeface="+mj-lt"/>
              </a:rPr>
              <a:t>.( </a:t>
            </a:r>
            <a:r>
              <a:rPr lang="en-IN" sz="3600" dirty="0" smtClean="0">
                <a:solidFill>
                  <a:srgbClr val="C00000"/>
                </a:solidFill>
                <a:latin typeface="AR CENA" pitchFamily="2" charset="0"/>
              </a:rPr>
              <a:t>including part of journey within his sphere of duty</a:t>
            </a:r>
            <a:r>
              <a:rPr lang="en-IN" sz="3600" dirty="0" smtClean="0">
                <a:solidFill>
                  <a:srgbClr val="C00000"/>
                </a:solidFill>
                <a:latin typeface="+mj-lt"/>
              </a:rPr>
              <a:t>)</a:t>
            </a:r>
            <a:r>
              <a:rPr lang="en-IN" sz="3600" dirty="0" smtClean="0">
                <a:solidFill>
                  <a:schemeClr val="tx1"/>
                </a:solidFill>
                <a:latin typeface="+mj-lt"/>
              </a:rPr>
              <a:t>.</a:t>
            </a:r>
          </a:p>
          <a:p>
            <a:pPr>
              <a:buNone/>
            </a:pPr>
            <a:r>
              <a:rPr lang="en-IN" sz="4000" b="1" dirty="0" smtClean="0">
                <a:solidFill>
                  <a:srgbClr val="FF0000"/>
                </a:solidFill>
              </a:rPr>
              <a:t>                                       RULE 26</a:t>
            </a:r>
            <a:endParaRPr lang="en-IN" sz="4000" b="1" dirty="0">
              <a:solidFill>
                <a:srgbClr val="FF0000"/>
              </a:solidFill>
            </a:endParaRPr>
          </a:p>
        </p:txBody>
      </p:sp>
    </p:spTree>
    <p:extLst>
      <p:ext uri="{BB962C8B-B14F-4D97-AF65-F5344CB8AC3E}">
        <p14:creationId xmlns:p14="http://schemas.microsoft.com/office/powerpoint/2010/main" xmlns="" val="1496977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1752" y="0"/>
            <a:ext cx="8534400" cy="1066800"/>
          </a:xfrm>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r>
              <a:rPr lang="en-US" b="1" dirty="0" smtClean="0"/>
              <a:t>Distribution of </a:t>
            </a:r>
            <a:r>
              <a:rPr lang="en-US" b="1" dirty="0" err="1" smtClean="0"/>
              <a:t>Govt</a:t>
            </a:r>
            <a:r>
              <a:rPr lang="en-US" b="1" dirty="0" smtClean="0"/>
              <a:t> servants into Grades                  Rule-27</a:t>
            </a:r>
            <a:endParaRPr lang="en-IN" b="1" dirty="0" smtClean="0"/>
          </a:p>
        </p:txBody>
      </p:sp>
      <p:sp>
        <p:nvSpPr>
          <p:cNvPr id="11267" name="Content Placeholder 2"/>
          <p:cNvSpPr>
            <a:spLocks noGrp="1"/>
          </p:cNvSpPr>
          <p:nvPr>
            <p:ph idx="1"/>
          </p:nvPr>
        </p:nvSpPr>
        <p:spPr>
          <a:xfrm>
            <a:off x="457200" y="1624710"/>
            <a:ext cx="8229600" cy="4900634"/>
          </a:xfrm>
        </p:spPr>
        <p:style>
          <a:lnRef idx="1">
            <a:schemeClr val="accent6"/>
          </a:lnRef>
          <a:fillRef idx="2">
            <a:schemeClr val="accent6"/>
          </a:fillRef>
          <a:effectRef idx="1">
            <a:schemeClr val="accent6"/>
          </a:effectRef>
          <a:fontRef idx="minor">
            <a:schemeClr val="dk1"/>
          </a:fontRef>
        </p:style>
        <p:txBody>
          <a:bodyPr>
            <a:normAutofit/>
          </a:bodyPr>
          <a:lstStyle/>
          <a:p>
            <a:pPr lvl="2" eaLnBrk="1" hangingPunct="1">
              <a:buFont typeface="Wingdings 2" pitchFamily="18" charset="2"/>
              <a:buNone/>
            </a:pPr>
            <a:endParaRPr lang="en-US" dirty="0" smtClean="0"/>
          </a:p>
          <a:p>
            <a:pPr lvl="2" eaLnBrk="1" hangingPunct="1">
              <a:buFont typeface="Wingdings 2" pitchFamily="18" charset="2"/>
              <a:buNone/>
            </a:pPr>
            <a:r>
              <a:rPr lang="en-US" dirty="0" smtClean="0"/>
              <a:t>    				</a:t>
            </a:r>
          </a:p>
          <a:p>
            <a:pPr lvl="2" eaLnBrk="1" hangingPunct="1">
              <a:buFont typeface="Wingdings 2" pitchFamily="18" charset="2"/>
              <a:buNone/>
            </a:pPr>
            <a:endParaRPr lang="en-US" dirty="0" smtClean="0"/>
          </a:p>
          <a:p>
            <a:pPr lvl="2" eaLnBrk="1" hangingPunct="1">
              <a:buFont typeface="Wingdings 2" pitchFamily="18" charset="2"/>
              <a:buNone/>
            </a:pPr>
            <a:endParaRPr lang="en-US" dirty="0" smtClean="0"/>
          </a:p>
          <a:p>
            <a:pPr lvl="2" eaLnBrk="1" hangingPunct="1">
              <a:buFont typeface="Wingdings 2" pitchFamily="18" charset="2"/>
              <a:buNone/>
            </a:pPr>
            <a:endParaRPr lang="en-US" dirty="0" smtClean="0"/>
          </a:p>
          <a:p>
            <a:pPr lvl="2" eaLnBrk="1" hangingPunct="1">
              <a:buFont typeface="Wingdings 2" pitchFamily="18" charset="2"/>
              <a:buNone/>
            </a:pPr>
            <a:endParaRPr lang="en-US" dirty="0" smtClean="0"/>
          </a:p>
          <a:p>
            <a:pPr lvl="2" eaLnBrk="1" hangingPunct="1">
              <a:buFont typeface="Wingdings 2" pitchFamily="18" charset="2"/>
              <a:buNone/>
            </a:pPr>
            <a:endParaRPr lang="en-US" dirty="0" smtClean="0"/>
          </a:p>
          <a:p>
            <a:pPr lvl="2" eaLnBrk="1" hangingPunct="1">
              <a:buFont typeface="Wingdings 2" pitchFamily="18" charset="2"/>
              <a:buNone/>
            </a:pPr>
            <a:endParaRPr lang="en-US" dirty="0" smtClean="0"/>
          </a:p>
          <a:p>
            <a:pPr lvl="2" eaLnBrk="1" hangingPunct="1">
              <a:buFont typeface="Wingdings 2" pitchFamily="18" charset="2"/>
              <a:buNone/>
            </a:pPr>
            <a:endParaRPr lang="en-US" dirty="0" smtClean="0"/>
          </a:p>
          <a:p>
            <a:pPr lvl="2" eaLnBrk="1" hangingPunct="1">
              <a:buFont typeface="Wingdings 2" pitchFamily="18" charset="2"/>
              <a:buNone/>
            </a:pPr>
            <a:endParaRPr lang="en-US" dirty="0" smtClean="0"/>
          </a:p>
          <a:p>
            <a:pPr lvl="2" eaLnBrk="1" hangingPunct="1">
              <a:buFont typeface="Wingdings 2" pitchFamily="18" charset="2"/>
              <a:buNone/>
            </a:pPr>
            <a:r>
              <a:rPr lang="en-US" dirty="0" smtClean="0"/>
              <a:t>                                                      FDOM-16638/F </a:t>
            </a:r>
            <a:r>
              <a:rPr lang="en-US" dirty="0" smtClean="0">
                <a:hlinkClick r:id="rId2" action="ppaction://hlinkfile"/>
              </a:rPr>
              <a:t>dt2/4/11</a:t>
            </a: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xmlns="" val="2469846698"/>
              </p:ext>
            </p:extLst>
          </p:nvPr>
        </p:nvGraphicFramePr>
        <p:xfrm>
          <a:off x="714348" y="1857365"/>
          <a:ext cx="7643866" cy="3934782"/>
        </p:xfrm>
        <a:graphic>
          <a:graphicData uri="http://schemas.openxmlformats.org/drawingml/2006/table">
            <a:tbl>
              <a:tblPr firstRow="1" bandRow="1">
                <a:tableStyleId>{5C22544A-7EE6-4342-B048-85BDC9FD1C3A}</a:tableStyleId>
              </a:tblPr>
              <a:tblGrid>
                <a:gridCol w="2286016"/>
                <a:gridCol w="5357850"/>
              </a:tblGrid>
              <a:tr h="642942">
                <a:tc>
                  <a:txBody>
                    <a:bodyPr/>
                    <a:lstStyle/>
                    <a:p>
                      <a:pPr algn="ctr"/>
                      <a:r>
                        <a:rPr lang="en-IN" sz="2400" dirty="0" smtClean="0">
                          <a:solidFill>
                            <a:schemeClr val="tx1"/>
                          </a:solidFill>
                        </a:rPr>
                        <a:t>TYPE OF GRADE</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     PAY SCALES</a:t>
                      </a:r>
                      <a:r>
                        <a:rPr lang="en-IN" sz="900" dirty="0" smtClean="0">
                          <a:solidFill>
                            <a:schemeClr val="tx1"/>
                          </a:solidFill>
                        </a:rPr>
                        <a:t>..\TRAININGTRAINING ON \Finance ORSP </a:t>
                      </a:r>
                      <a:r>
                        <a:rPr lang="en-IN" sz="900" dirty="0" smtClean="0">
                          <a:solidFill>
                            <a:schemeClr val="tx1"/>
                          </a:solidFill>
                          <a:hlinkClick r:id="rId3" action="ppaction://hlinkfile"/>
                        </a:rPr>
                        <a:t>Rules-2017.pdf</a:t>
                      </a:r>
                      <a:r>
                        <a:rPr lang="en-IN" sz="900" dirty="0" smtClean="0">
                          <a:solidFill>
                            <a:schemeClr val="tx1"/>
                          </a:solidFill>
                        </a:rPr>
                        <a:t> ON \Finance ORSP Rules-2017.pdf</a:t>
                      </a:r>
                      <a:endParaRPr lang="en-IN"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2942">
                <a:tc>
                  <a:txBody>
                    <a:bodyPr/>
                    <a:lstStyle/>
                    <a:p>
                      <a:pPr algn="ctr"/>
                      <a:r>
                        <a:rPr lang="en-IN" sz="2400" b="1" dirty="0" smtClean="0">
                          <a:solidFill>
                            <a:schemeClr val="tx1"/>
                          </a:solidFill>
                        </a:rPr>
                        <a:t>1</a:t>
                      </a:r>
                      <a:r>
                        <a:rPr lang="en-IN" sz="2400" b="1" baseline="30000" dirty="0" smtClean="0">
                          <a:solidFill>
                            <a:schemeClr val="tx1"/>
                          </a:solidFill>
                        </a:rPr>
                        <a:t>st</a:t>
                      </a:r>
                      <a:r>
                        <a:rPr lang="en-IN" sz="2400" b="1" baseline="0" dirty="0" smtClean="0">
                          <a:solidFill>
                            <a:schemeClr val="tx1"/>
                          </a:solidFill>
                        </a:rPr>
                        <a:t> GRADE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smtClean="0"/>
                        <a:t>grade pay 5400/- &amp; above, pay scale of HAG + &amp; above.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2942">
                <a:tc>
                  <a:txBody>
                    <a:bodyPr/>
                    <a:lstStyle/>
                    <a:p>
                      <a:pPr algn="ctr"/>
                      <a:r>
                        <a:rPr lang="en-IN" sz="2400" b="1" baseline="0" dirty="0" smtClean="0">
                          <a:solidFill>
                            <a:schemeClr val="tx1"/>
                          </a:solidFill>
                        </a:rPr>
                        <a:t>2nd GRADE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smtClean="0"/>
                        <a:t>grade pay of 2800/- &amp; above but below 5400/-</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2942">
                <a:tc>
                  <a:txBody>
                    <a:bodyPr/>
                    <a:lstStyle/>
                    <a:p>
                      <a:pPr algn="ctr"/>
                      <a:r>
                        <a:rPr lang="en-IN" sz="2400" b="1" baseline="0" dirty="0" smtClean="0">
                          <a:solidFill>
                            <a:schemeClr val="tx1"/>
                          </a:solidFill>
                        </a:rPr>
                        <a:t>3rd GRADE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smtClean="0"/>
                        <a:t>grade pay of </a:t>
                      </a:r>
                      <a:r>
                        <a:rPr lang="en-US" sz="2400" b="1" dirty="0" smtClean="0">
                          <a:solidFill>
                            <a:srgbClr val="FF0000"/>
                          </a:solidFill>
                        </a:rPr>
                        <a:t>1650/- </a:t>
                      </a:r>
                      <a:r>
                        <a:rPr lang="en-US" sz="2400" b="1" dirty="0" smtClean="0"/>
                        <a:t>&amp; above but below 2800/-.</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2942">
                <a:tc>
                  <a:txBody>
                    <a:bodyPr/>
                    <a:lstStyle/>
                    <a:p>
                      <a:pPr algn="ctr"/>
                      <a:r>
                        <a:rPr lang="en-IN" sz="2400" b="1" baseline="0" dirty="0" smtClean="0">
                          <a:solidFill>
                            <a:schemeClr val="tx1"/>
                          </a:solidFill>
                        </a:rPr>
                        <a:t>4</a:t>
                      </a:r>
                      <a:r>
                        <a:rPr lang="en-IN" sz="2400" b="1" baseline="30000" dirty="0" smtClean="0">
                          <a:solidFill>
                            <a:schemeClr val="tx1"/>
                          </a:solidFill>
                        </a:rPr>
                        <a:t>th</a:t>
                      </a:r>
                      <a:r>
                        <a:rPr lang="en-IN" sz="2400" b="1" baseline="0" dirty="0" smtClean="0">
                          <a:solidFill>
                            <a:schemeClr val="tx1"/>
                          </a:solidFill>
                        </a:rPr>
                        <a:t> GRADE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smtClean="0"/>
                        <a:t>grade pay  below </a:t>
                      </a:r>
                      <a:r>
                        <a:rPr lang="en-US" sz="2400" b="1" dirty="0" smtClean="0">
                          <a:solidFill>
                            <a:srgbClr val="FF0000"/>
                          </a:solidFill>
                        </a:rPr>
                        <a:t>1650/-. </a:t>
                      </a:r>
                      <a:endParaRPr lang="en-IN" sz="24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10950310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214290"/>
            <a:ext cx="8229600" cy="5911873"/>
          </a:xfrm>
        </p:spPr>
        <p:style>
          <a:lnRef idx="1">
            <a:schemeClr val="accent6"/>
          </a:lnRef>
          <a:fillRef idx="2">
            <a:schemeClr val="accent6"/>
          </a:fillRef>
          <a:effectRef idx="1">
            <a:schemeClr val="accent6"/>
          </a:effectRef>
          <a:fontRef idx="minor">
            <a:schemeClr val="dk1"/>
          </a:fontRef>
        </p:style>
        <p:txBody>
          <a:bodyPr>
            <a:normAutofit lnSpcReduction="10000"/>
          </a:bodyPr>
          <a:lstStyle/>
          <a:p>
            <a:pPr eaLnBrk="1" hangingPunct="1"/>
            <a:r>
              <a:rPr lang="en-US" sz="4800" b="1" dirty="0" smtClean="0">
                <a:latin typeface="AR BLANCA" pitchFamily="2" charset="0"/>
              </a:rPr>
              <a:t>Exception</a:t>
            </a:r>
          </a:p>
          <a:p>
            <a:pPr algn="just" eaLnBrk="1" hangingPunct="1">
              <a:buNone/>
            </a:pPr>
            <a:r>
              <a:rPr lang="en-US" sz="4800" dirty="0" smtClean="0">
                <a:latin typeface="+mj-lt"/>
              </a:rPr>
              <a:t>  </a:t>
            </a:r>
            <a:r>
              <a:rPr lang="en-US" sz="4400" dirty="0" smtClean="0">
                <a:latin typeface="+mj-lt"/>
              </a:rPr>
              <a:t>Govt. may order (with reason) that, any Govt. servant/ class of Govt. servants shall be included in a grade other than that prescribed in Rule- 27.</a:t>
            </a:r>
          </a:p>
          <a:p>
            <a:pPr algn="just" eaLnBrk="1" hangingPunct="1">
              <a:buNone/>
            </a:pPr>
            <a:r>
              <a:rPr lang="en-US" sz="4800" b="1" dirty="0" smtClean="0">
                <a:latin typeface="+mj-lt"/>
              </a:rPr>
              <a:t>                                                          					</a:t>
            </a:r>
            <a:r>
              <a:rPr lang="en-US" sz="4800" b="1" dirty="0" smtClean="0">
                <a:solidFill>
                  <a:srgbClr val="FF0000"/>
                </a:solidFill>
                <a:latin typeface="+mj-lt"/>
              </a:rPr>
              <a:t>RULE 28</a:t>
            </a:r>
            <a:endParaRPr lang="en-IN" sz="4800" b="1" dirty="0" smtClean="0">
              <a:solidFill>
                <a:srgbClr val="FF0000"/>
              </a:solidFill>
              <a:latin typeface="+mj-lt"/>
            </a:endParaRPr>
          </a:p>
        </p:txBody>
      </p:sp>
    </p:spTree>
    <p:extLst>
      <p:ext uri="{BB962C8B-B14F-4D97-AF65-F5344CB8AC3E}">
        <p14:creationId xmlns:p14="http://schemas.microsoft.com/office/powerpoint/2010/main" xmlns="" val="3861445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style>
          <a:lnRef idx="1">
            <a:schemeClr val="accent3"/>
          </a:lnRef>
          <a:fillRef idx="2">
            <a:schemeClr val="accent3"/>
          </a:fillRef>
          <a:effectRef idx="1">
            <a:schemeClr val="accent3"/>
          </a:effectRef>
          <a:fontRef idx="minor">
            <a:schemeClr val="dk1"/>
          </a:fontRef>
        </p:style>
        <p:txBody>
          <a:bodyPr/>
          <a:lstStyle/>
          <a:p>
            <a:r>
              <a:rPr lang="en-IN" b="1" dirty="0" smtClean="0"/>
              <a:t>GRADE IN TRANSIT</a:t>
            </a:r>
          </a:p>
          <a:p>
            <a:pPr algn="ctr">
              <a:buNone/>
            </a:pPr>
            <a:r>
              <a:rPr lang="en-IN" dirty="0" smtClean="0"/>
              <a:t> In transit from one post to another</a:t>
            </a:r>
          </a:p>
          <a:p>
            <a:pPr algn="ctr">
              <a:buNone/>
            </a:pPr>
            <a:r>
              <a:rPr lang="en-IN" sz="4400" b="1" dirty="0" smtClean="0"/>
              <a:t>IF</a:t>
            </a:r>
          </a:p>
          <a:p>
            <a:pPr algn="ctr">
              <a:buNone/>
            </a:pPr>
            <a:r>
              <a:rPr lang="en-IN" b="1" dirty="0" smtClean="0">
                <a:latin typeface="AR BLANCA" pitchFamily="2" charset="0"/>
              </a:rPr>
              <a:t>BOTH POSTS ARE OF DIFFERENT GRADES</a:t>
            </a:r>
          </a:p>
          <a:p>
            <a:pPr>
              <a:buNone/>
            </a:pPr>
            <a:r>
              <a:rPr lang="en-IN" dirty="0" smtClean="0">
                <a:latin typeface="+mj-lt"/>
              </a:rPr>
              <a:t>          Rank for entitlement of T.A shall be of </a:t>
            </a:r>
          </a:p>
          <a:p>
            <a:pPr algn="ctr">
              <a:buNone/>
            </a:pPr>
            <a:r>
              <a:rPr lang="en-IN" sz="3600" dirty="0" smtClean="0">
                <a:solidFill>
                  <a:srgbClr val="C00000"/>
                </a:solidFill>
                <a:latin typeface="+mj-lt"/>
              </a:rPr>
              <a:t>lower grade                      </a:t>
            </a:r>
            <a:r>
              <a:rPr lang="en-IN" sz="4400" b="1" dirty="0" smtClean="0">
                <a:solidFill>
                  <a:srgbClr val="C00000"/>
                </a:solidFill>
                <a:latin typeface="+mj-lt"/>
              </a:rPr>
              <a:t>RULE 29</a:t>
            </a:r>
          </a:p>
          <a:p>
            <a:endParaRPr lang="en-IN" sz="4400" b="1" dirty="0">
              <a:latin typeface="+mj-lt"/>
            </a:endParaRPr>
          </a:p>
        </p:txBody>
      </p:sp>
    </p:spTree>
    <p:extLst>
      <p:ext uri="{BB962C8B-B14F-4D97-AF65-F5344CB8AC3E}">
        <p14:creationId xmlns:p14="http://schemas.microsoft.com/office/powerpoint/2010/main" xmlns="" val="30445941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99060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IN" b="1" dirty="0" smtClean="0">
                <a:solidFill>
                  <a:srgbClr val="FF0000"/>
                </a:solidFill>
              </a:rPr>
              <a:t>TYPES OF TRAVELLING ALLOWANCE</a:t>
            </a:r>
            <a:br>
              <a:rPr lang="en-IN" b="1" dirty="0" smtClean="0">
                <a:solidFill>
                  <a:srgbClr val="FF0000"/>
                </a:solidFill>
              </a:rPr>
            </a:br>
            <a:r>
              <a:rPr lang="en-IN" b="1" dirty="0" smtClean="0">
                <a:solidFill>
                  <a:srgbClr val="FF0000"/>
                </a:solidFill>
              </a:rPr>
              <a:t>RULE 31</a:t>
            </a:r>
            <a:endParaRPr lang="en-IN" b="1" dirty="0">
              <a:solidFill>
                <a:srgbClr val="FF0000"/>
              </a:solidFill>
            </a:endParaRPr>
          </a:p>
        </p:txBody>
      </p:sp>
      <p:sp>
        <p:nvSpPr>
          <p:cNvPr id="3" name="Content Placeholder 2"/>
          <p:cNvSpPr>
            <a:spLocks noGrp="1"/>
          </p:cNvSpPr>
          <p:nvPr>
            <p:ph idx="1"/>
          </p:nvPr>
        </p:nvSpPr>
        <p:spPr>
          <a:xfrm>
            <a:off x="457200" y="1600200"/>
            <a:ext cx="8229600" cy="5043510"/>
          </a:xfrm>
        </p:spPr>
        <p:style>
          <a:lnRef idx="1">
            <a:schemeClr val="accent4"/>
          </a:lnRef>
          <a:fillRef idx="2">
            <a:schemeClr val="accent4"/>
          </a:fillRef>
          <a:effectRef idx="1">
            <a:schemeClr val="accent4"/>
          </a:effectRef>
          <a:fontRef idx="minor">
            <a:schemeClr val="dk1"/>
          </a:fontRef>
        </p:style>
        <p:txBody>
          <a:bodyPr>
            <a:noAutofit/>
          </a:bodyPr>
          <a:lstStyle/>
          <a:p>
            <a:pPr marL="514350" indent="-514350">
              <a:buFont typeface="+mj-lt"/>
              <a:buAutoNum type="arabicParenR"/>
            </a:pPr>
            <a:r>
              <a:rPr lang="en-IN" sz="3600" b="1" dirty="0" smtClean="0"/>
              <a:t>PERMANENT TRAVELLING ALLOWANCE.</a:t>
            </a:r>
          </a:p>
          <a:p>
            <a:pPr marL="514350" indent="-514350">
              <a:buFont typeface="+mj-lt"/>
              <a:buAutoNum type="arabicParenR"/>
            </a:pPr>
            <a:r>
              <a:rPr lang="en-IN" sz="3600" b="1" dirty="0" smtClean="0"/>
              <a:t>CONVEYANCE ALLOWANCE.</a:t>
            </a:r>
          </a:p>
          <a:p>
            <a:pPr marL="514350" indent="-514350">
              <a:buFont typeface="+mj-lt"/>
              <a:buAutoNum type="arabicParenR"/>
            </a:pPr>
            <a:r>
              <a:rPr lang="en-IN" sz="3600" b="1" dirty="0" smtClean="0"/>
              <a:t>MILEAGE ALLOWANCE.</a:t>
            </a:r>
          </a:p>
          <a:p>
            <a:pPr marL="514350" indent="-514350">
              <a:buFont typeface="+mj-lt"/>
              <a:buAutoNum type="arabicParenR"/>
            </a:pPr>
            <a:r>
              <a:rPr lang="en-IN" sz="3600" b="1" dirty="0" smtClean="0"/>
              <a:t>DAILY ALLOWANCE.</a:t>
            </a:r>
          </a:p>
          <a:p>
            <a:pPr marL="514350" indent="-514350">
              <a:buFont typeface="+mj-lt"/>
              <a:buAutoNum type="arabicParenR"/>
            </a:pPr>
            <a:r>
              <a:rPr lang="en-IN" sz="3600" b="1" dirty="0" smtClean="0"/>
              <a:t>ACTUAL TRAVELLING EXPENCES</a:t>
            </a:r>
            <a:endParaRPr lang="en-IN" sz="3600" b="1" dirty="0"/>
          </a:p>
        </p:txBody>
      </p:sp>
    </p:spTree>
    <p:extLst>
      <p:ext uri="{BB962C8B-B14F-4D97-AF65-F5344CB8AC3E}">
        <p14:creationId xmlns:p14="http://schemas.microsoft.com/office/powerpoint/2010/main" xmlns="" val="14057156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457200" y="1500174"/>
            <a:ext cx="8229600" cy="5072098"/>
          </a:xfrm>
        </p:spPr>
        <p:style>
          <a:lnRef idx="1">
            <a:schemeClr val="accent2"/>
          </a:lnRef>
          <a:fillRef idx="2">
            <a:schemeClr val="accent2"/>
          </a:fillRef>
          <a:effectRef idx="1">
            <a:schemeClr val="accent2"/>
          </a:effectRef>
          <a:fontRef idx="minor">
            <a:schemeClr val="dk1"/>
          </a:fontRef>
        </p:style>
        <p:txBody>
          <a:bodyPr/>
          <a:lstStyle/>
          <a:p>
            <a:pPr algn="just"/>
            <a:r>
              <a:rPr lang="en-US" sz="2800" dirty="0" smtClean="0"/>
              <a:t>Monthly Allowance to cover the cost of all journeys performed within the sphere of duty of a Govt. servant.</a:t>
            </a:r>
          </a:p>
          <a:p>
            <a:pPr algn="just" eaLnBrk="1" hangingPunct="1"/>
            <a:r>
              <a:rPr lang="en-US" sz="2800" dirty="0" smtClean="0"/>
              <a:t>Granted to the Govt. servant whose duties require him to travel extensively subject to specified minimum period being spent on tour in each month, quarter or half year/ year, as the case may be.</a:t>
            </a:r>
          </a:p>
          <a:p>
            <a:pPr algn="just" eaLnBrk="1" hangingPunct="1"/>
            <a:r>
              <a:rPr lang="en-US" sz="2800" dirty="0" smtClean="0">
                <a:solidFill>
                  <a:srgbClr val="FF0000"/>
                </a:solidFill>
              </a:rPr>
              <a:t>PTA is drawn all round the year in monthly salary bill.</a:t>
            </a:r>
          </a:p>
        </p:txBody>
      </p:sp>
      <p:sp>
        <p:nvSpPr>
          <p:cNvPr id="3" name="Title 2"/>
          <p:cNvSpPr>
            <a:spLocks noGrp="1"/>
          </p:cNvSpPr>
          <p:nvPr>
            <p:ph type="title"/>
          </p:nvPr>
        </p:nvSpPr>
        <p:spPr>
          <a:xfrm>
            <a:off x="457200" y="274638"/>
            <a:ext cx="8229600" cy="1082660"/>
          </a:xfrm>
        </p:spPr>
        <p:style>
          <a:lnRef idx="1">
            <a:schemeClr val="accent4"/>
          </a:lnRef>
          <a:fillRef idx="2">
            <a:schemeClr val="accent4"/>
          </a:fillRef>
          <a:effectRef idx="1">
            <a:schemeClr val="accent4"/>
          </a:effectRef>
          <a:fontRef idx="minor">
            <a:schemeClr val="dk1"/>
          </a:fontRef>
        </p:style>
        <p:txBody>
          <a:bodyPr>
            <a:normAutofit fontScale="90000"/>
          </a:bodyPr>
          <a:lstStyle/>
          <a:p>
            <a:pPr eaLnBrk="1" fontAlgn="auto" hangingPunct="1">
              <a:spcAft>
                <a:spcPts val="0"/>
              </a:spcAft>
              <a:defRPr/>
            </a:pPr>
            <a:r>
              <a:rPr lang="en-US" b="1" dirty="0" smtClean="0">
                <a:solidFill>
                  <a:srgbClr val="FF0000"/>
                </a:solidFill>
              </a:rPr>
              <a:t>Permanent Travelling Allowance  </a:t>
            </a:r>
            <a:br>
              <a:rPr lang="en-US" b="1" dirty="0" smtClean="0">
                <a:solidFill>
                  <a:srgbClr val="FF0000"/>
                </a:solidFill>
              </a:rPr>
            </a:br>
            <a:r>
              <a:rPr lang="en-US" b="1" dirty="0" smtClean="0">
                <a:solidFill>
                  <a:srgbClr val="FF0000"/>
                </a:solidFill>
              </a:rPr>
              <a:t>RULE 32</a:t>
            </a:r>
            <a:r>
              <a:rPr lang="en-IN" b="1" dirty="0" smtClean="0">
                <a:solidFill>
                  <a:srgbClr val="FF0000"/>
                </a:solidFill>
                <a:hlinkClick r:id="rId3" action="ppaction://hlinkfile"/>
              </a:rPr>
              <a:t>TA and LTC CIRCULARS\37283,2.9.2006 PTA.pdf</a:t>
            </a:r>
            <a:endParaRPr lang="en-IN" b="1" dirty="0">
              <a:solidFill>
                <a:srgbClr val="FF0000"/>
              </a:solidFill>
            </a:endParaRPr>
          </a:p>
        </p:txBody>
      </p:sp>
    </p:spTree>
    <p:extLst>
      <p:ext uri="{BB962C8B-B14F-4D97-AF65-F5344CB8AC3E}">
        <p14:creationId xmlns:p14="http://schemas.microsoft.com/office/powerpoint/2010/main" xmlns="" val="42272082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00792"/>
          </a:xfrm>
        </p:spPr>
        <p:style>
          <a:lnRef idx="1">
            <a:schemeClr val="accent2"/>
          </a:lnRef>
          <a:fillRef idx="2">
            <a:schemeClr val="accent2"/>
          </a:fillRef>
          <a:effectRef idx="1">
            <a:schemeClr val="accent2"/>
          </a:effectRef>
          <a:fontRef idx="minor">
            <a:schemeClr val="dk1"/>
          </a:fontRef>
        </p:style>
        <p:txBody>
          <a:bodyPr>
            <a:noAutofit/>
          </a:bodyPr>
          <a:lstStyle/>
          <a:p>
            <a:pPr algn="just"/>
            <a:r>
              <a:rPr lang="en-US" sz="3200" dirty="0" smtClean="0"/>
              <a:t>At the end of each month such Govt. servant to certify the number of days he was on tour.</a:t>
            </a:r>
          </a:p>
          <a:p>
            <a:pPr algn="just"/>
            <a:r>
              <a:rPr lang="en-US" sz="3200" dirty="0" smtClean="0"/>
              <a:t>If he not toured for prescribed no of days, permanent T.A to be drawn proportionately. </a:t>
            </a:r>
          </a:p>
          <a:p>
            <a:pPr algn="just"/>
            <a:r>
              <a:rPr lang="en-US" sz="3200" dirty="0" smtClean="0"/>
              <a:t>Permanent T.A shall not be drawn during leave or joining time</a:t>
            </a:r>
          </a:p>
          <a:p>
            <a:pPr algn="just">
              <a:buNone/>
            </a:pPr>
            <a:r>
              <a:rPr lang="en-US" sz="3200" dirty="0" smtClean="0"/>
              <a:t>    </a:t>
            </a:r>
            <a:endParaRPr lang="en-IN" sz="3200" b="1" dirty="0">
              <a:solidFill>
                <a:srgbClr val="C00000"/>
              </a:solidFill>
            </a:endParaRPr>
          </a:p>
        </p:txBody>
      </p:sp>
    </p:spTree>
    <p:extLst>
      <p:ext uri="{BB962C8B-B14F-4D97-AF65-F5344CB8AC3E}">
        <p14:creationId xmlns:p14="http://schemas.microsoft.com/office/powerpoint/2010/main" xmlns="" val="3240641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00792"/>
          </a:xfrm>
        </p:spPr>
        <p:style>
          <a:lnRef idx="1">
            <a:schemeClr val="accent2"/>
          </a:lnRef>
          <a:fillRef idx="2">
            <a:schemeClr val="accent2"/>
          </a:fillRef>
          <a:effectRef idx="1">
            <a:schemeClr val="accent2"/>
          </a:effectRef>
          <a:fontRef idx="minor">
            <a:schemeClr val="dk1"/>
          </a:fontRef>
        </p:style>
        <p:txBody>
          <a:bodyPr>
            <a:noAutofit/>
          </a:bodyPr>
          <a:lstStyle/>
          <a:p>
            <a:pPr algn="just"/>
            <a:r>
              <a:rPr lang="en-IN" sz="3200" dirty="0" smtClean="0">
                <a:solidFill>
                  <a:schemeClr val="tx1"/>
                </a:solidFill>
              </a:rPr>
              <a:t>When period of duty of a Govt servant is less, the minimum period of tour shall be proportionately less.</a:t>
            </a:r>
          </a:p>
          <a:p>
            <a:pPr algn="just"/>
            <a:r>
              <a:rPr lang="en-IN" sz="3200" dirty="0" smtClean="0">
                <a:solidFill>
                  <a:schemeClr val="tx1"/>
                </a:solidFill>
              </a:rPr>
              <a:t>(in case of casual leave) since C.L is duty for all purposes, if Govt. Servant avails C.L &amp; performs minimum period of tour during a month, he is entitled to draw full PTA.</a:t>
            </a:r>
          </a:p>
          <a:p>
            <a:pPr algn="just"/>
            <a:r>
              <a:rPr lang="en-IN" sz="3200" dirty="0" smtClean="0">
                <a:solidFill>
                  <a:schemeClr val="tx1"/>
                </a:solidFill>
              </a:rPr>
              <a:t>Claim for permanent allowance should be included in the pay bill for the month</a:t>
            </a:r>
            <a:r>
              <a:rPr lang="en-IN" sz="3600" dirty="0" smtClean="0">
                <a:solidFill>
                  <a:schemeClr val="tx1"/>
                </a:solidFill>
              </a:rPr>
              <a:t>.</a:t>
            </a:r>
          </a:p>
        </p:txBody>
      </p:sp>
    </p:spTree>
    <p:extLst>
      <p:ext uri="{BB962C8B-B14F-4D97-AF65-F5344CB8AC3E}">
        <p14:creationId xmlns:p14="http://schemas.microsoft.com/office/powerpoint/2010/main" xmlns="" val="14076726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401080" cy="6429420"/>
          </a:xfrm>
        </p:spPr>
        <p:style>
          <a:lnRef idx="1">
            <a:schemeClr val="accent2"/>
          </a:lnRef>
          <a:fillRef idx="2">
            <a:schemeClr val="accent2"/>
          </a:fillRef>
          <a:effectRef idx="1">
            <a:schemeClr val="accent2"/>
          </a:effectRef>
          <a:fontRef idx="minor">
            <a:schemeClr val="dk1"/>
          </a:fontRef>
        </p:style>
        <p:txBody>
          <a:bodyPr>
            <a:noAutofit/>
          </a:bodyPr>
          <a:lstStyle/>
          <a:p>
            <a:pPr algn="just"/>
            <a:r>
              <a:rPr lang="en-IN" sz="3600" dirty="0" smtClean="0">
                <a:solidFill>
                  <a:schemeClr val="tx1"/>
                </a:solidFill>
              </a:rPr>
              <a:t>“CERTIFICATES”</a:t>
            </a:r>
          </a:p>
          <a:p>
            <a:pPr algn="just">
              <a:buFont typeface="Wingdings" pitchFamily="2" charset="2"/>
              <a:buChar char="v"/>
            </a:pPr>
            <a:r>
              <a:rPr lang="en-IN" sz="3600" dirty="0" smtClean="0">
                <a:solidFill>
                  <a:schemeClr val="tx1"/>
                </a:solidFill>
              </a:rPr>
              <a:t> </a:t>
            </a:r>
            <a:r>
              <a:rPr lang="en-IN" dirty="0" smtClean="0">
                <a:solidFill>
                  <a:schemeClr val="tx1"/>
                </a:solidFill>
              </a:rPr>
              <a:t>BY HEAD OF OFFICE </a:t>
            </a:r>
            <a:r>
              <a:rPr lang="en-IN" sz="3600" dirty="0" smtClean="0">
                <a:solidFill>
                  <a:schemeClr val="tx1"/>
                </a:solidFill>
              </a:rPr>
              <a:t>(when drawn by head of office)</a:t>
            </a:r>
          </a:p>
          <a:p>
            <a:pPr algn="just">
              <a:buNone/>
            </a:pPr>
            <a:r>
              <a:rPr lang="en-IN" sz="3600" dirty="0" smtClean="0">
                <a:solidFill>
                  <a:schemeClr val="tx1"/>
                </a:solidFill>
              </a:rPr>
              <a:t>“</a:t>
            </a:r>
            <a:r>
              <a:rPr lang="en-IN" dirty="0" smtClean="0">
                <a:solidFill>
                  <a:schemeClr val="tx1"/>
                </a:solidFill>
              </a:rPr>
              <a:t>certified that in respect of fixed travelling allowance claims drawn in the previous month, quarter, half-year/ full year, as the case may be, the necessary journals have been examined to see that the Govt servants concerned made the requisite tours and that in cases where requisite tours have not been made, the necessary recoveries have been effected” </a:t>
            </a:r>
          </a:p>
          <a:p>
            <a:pPr algn="just"/>
            <a:endParaRPr lang="en-IN" sz="3600" dirty="0">
              <a:solidFill>
                <a:schemeClr val="tx1"/>
              </a:solidFill>
            </a:endParaRPr>
          </a:p>
        </p:txBody>
      </p:sp>
    </p:spTree>
    <p:extLst>
      <p:ext uri="{BB962C8B-B14F-4D97-AF65-F5344CB8AC3E}">
        <p14:creationId xmlns:p14="http://schemas.microsoft.com/office/powerpoint/2010/main" xmlns="" val="14066203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401080" cy="4929222"/>
          </a:xfrm>
        </p:spPr>
        <p:style>
          <a:lnRef idx="1">
            <a:schemeClr val="accent2"/>
          </a:lnRef>
          <a:fillRef idx="2">
            <a:schemeClr val="accent2"/>
          </a:fillRef>
          <a:effectRef idx="1">
            <a:schemeClr val="accent2"/>
          </a:effectRef>
          <a:fontRef idx="minor">
            <a:schemeClr val="dk1"/>
          </a:fontRef>
        </p:style>
        <p:txBody>
          <a:bodyPr>
            <a:noAutofit/>
          </a:bodyPr>
          <a:lstStyle/>
          <a:p>
            <a:pPr algn="just"/>
            <a:r>
              <a:rPr lang="en-IN" dirty="0" smtClean="0">
                <a:solidFill>
                  <a:schemeClr val="tx1"/>
                </a:solidFill>
              </a:rPr>
              <a:t>BY GOVT. SERVANT</a:t>
            </a:r>
            <a:r>
              <a:rPr lang="en-IN" sz="3600" dirty="0" smtClean="0">
                <a:solidFill>
                  <a:schemeClr val="tx1"/>
                </a:solidFill>
              </a:rPr>
              <a:t>(when drawn by himself)</a:t>
            </a:r>
          </a:p>
          <a:p>
            <a:pPr algn="just">
              <a:buNone/>
            </a:pPr>
            <a:r>
              <a:rPr lang="en-IN" sz="3600" dirty="0" smtClean="0">
                <a:solidFill>
                  <a:schemeClr val="tx1"/>
                </a:solidFill>
              </a:rPr>
              <a:t>“</a:t>
            </a:r>
            <a:r>
              <a:rPr lang="en-IN" dirty="0" smtClean="0">
                <a:solidFill>
                  <a:schemeClr val="tx1"/>
                </a:solidFill>
              </a:rPr>
              <a:t>certified that in respect of fixed travelling allowance claims drawn in the previous month/ quarter/ half-year/ full year, as the case may be, the prescribed touring has been made /OR as the prescribed amount of touring has not been made, necessary reduction has been made as noted below.” </a:t>
            </a:r>
          </a:p>
          <a:p>
            <a:pPr algn="ctr">
              <a:buNone/>
            </a:pPr>
            <a:r>
              <a:rPr lang="en-IN" dirty="0" smtClean="0">
                <a:solidFill>
                  <a:schemeClr val="tx1"/>
                </a:solidFill>
              </a:rPr>
              <a:t>   </a:t>
            </a:r>
            <a:endParaRPr lang="en-IN" sz="3600" dirty="0">
              <a:solidFill>
                <a:schemeClr val="tx1"/>
              </a:solidFill>
            </a:endParaRPr>
          </a:p>
        </p:txBody>
      </p:sp>
    </p:spTree>
    <p:extLst>
      <p:ext uri="{BB962C8B-B14F-4D97-AF65-F5344CB8AC3E}">
        <p14:creationId xmlns:p14="http://schemas.microsoft.com/office/powerpoint/2010/main" xmlns="" val="1514937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chor="ctr">
            <a:noAutofit/>
          </a:bodyPr>
          <a:lstStyle/>
          <a:p>
            <a:r>
              <a:rPr lang="en-US" sz="2800" b="1" dirty="0" smtClean="0">
                <a:solidFill>
                  <a:srgbClr val="FF0000"/>
                </a:solidFill>
                <a:latin typeface="Times New Roman" pitchFamily="18" charset="0"/>
                <a:cs typeface="Times New Roman" pitchFamily="18" charset="0"/>
              </a:rPr>
              <a:t>(iii)Scale-Regulated Contingency (OGFR Rule-89)</a:t>
            </a:r>
            <a:endParaRPr lang="en-IN" sz="2800" dirty="0">
              <a:solidFill>
                <a:srgbClr val="FF0000"/>
              </a:solidFill>
            </a:endParaRPr>
          </a:p>
        </p:txBody>
      </p:sp>
      <p:sp>
        <p:nvSpPr>
          <p:cNvPr id="3" name="Content Placeholder 2"/>
          <p:cNvSpPr>
            <a:spLocks noGrp="1"/>
          </p:cNvSpPr>
          <p:nvPr>
            <p:ph sz="quarter" idx="1"/>
          </p:nvPr>
        </p:nvSpPr>
        <p:spPr>
          <a:xfrm>
            <a:off x="457200" y="1722437"/>
            <a:ext cx="8229600" cy="4525963"/>
          </a:xfrm>
        </p:spPr>
        <p:txBody>
          <a:bodyPr>
            <a:normAutofit fontScale="92500" lnSpcReduction="10000"/>
          </a:bodyPr>
          <a:lstStyle/>
          <a:p>
            <a:pPr algn="just"/>
            <a:r>
              <a:rPr lang="en-US" b="1" dirty="0" smtClean="0">
                <a:solidFill>
                  <a:srgbClr val="002060"/>
                </a:solidFill>
                <a:cs typeface="Times New Roman" pitchFamily="18" charset="0"/>
              </a:rPr>
              <a:t>Scale-Regulated Contingency </a:t>
            </a:r>
            <a:r>
              <a:rPr lang="en-US" dirty="0" smtClean="0">
                <a:cs typeface="Times New Roman" pitchFamily="18" charset="0"/>
              </a:rPr>
              <a:t>- It includes such charges as </a:t>
            </a:r>
            <a:r>
              <a:rPr lang="en-US" i="1" dirty="0" smtClean="0">
                <a:solidFill>
                  <a:srgbClr val="00B0F0"/>
                </a:solidFill>
                <a:cs typeface="Times New Roman" pitchFamily="18" charset="0"/>
              </a:rPr>
              <a:t>cold weather liveries </a:t>
            </a:r>
            <a:r>
              <a:rPr lang="en-US" dirty="0" smtClean="0">
                <a:cs typeface="Times New Roman" pitchFamily="18" charset="0"/>
              </a:rPr>
              <a:t>to fourth grade </a:t>
            </a:r>
            <a:r>
              <a:rPr lang="en-US" dirty="0" err="1" smtClean="0">
                <a:cs typeface="Times New Roman" pitchFamily="18" charset="0"/>
              </a:rPr>
              <a:t>govt</a:t>
            </a:r>
            <a:r>
              <a:rPr lang="en-US" dirty="0" smtClean="0">
                <a:cs typeface="Times New Roman" pitchFamily="18" charset="0"/>
              </a:rPr>
              <a:t> servants, rewards for destruction of wild animals, </a:t>
            </a:r>
            <a:r>
              <a:rPr lang="en-US" dirty="0" err="1" smtClean="0">
                <a:solidFill>
                  <a:srgbClr val="00B0F0"/>
                </a:solidFill>
                <a:cs typeface="Times New Roman" pitchFamily="18" charset="0"/>
              </a:rPr>
              <a:t>batta</a:t>
            </a:r>
            <a:r>
              <a:rPr lang="en-US" dirty="0" smtClean="0">
                <a:solidFill>
                  <a:srgbClr val="00B0F0"/>
                </a:solidFill>
                <a:cs typeface="Times New Roman" pitchFamily="18" charset="0"/>
              </a:rPr>
              <a:t> to </a:t>
            </a:r>
            <a:r>
              <a:rPr lang="en-US" dirty="0" smtClean="0">
                <a:solidFill>
                  <a:srgbClr val="00B0F0"/>
                </a:solidFill>
                <a:cs typeface="Times New Roman" pitchFamily="18" charset="0"/>
                <a:hlinkClick r:id="rId2" action="ppaction://hlinkfile"/>
              </a:rPr>
              <a:t>witness</a:t>
            </a:r>
            <a:r>
              <a:rPr lang="en-US" sz="2800" dirty="0">
                <a:solidFill>
                  <a:srgbClr val="00B0F0"/>
                </a:solidFill>
                <a:cs typeface="Times New Roman" pitchFamily="18" charset="0"/>
              </a:rPr>
              <a:t> </a:t>
            </a:r>
            <a:r>
              <a:rPr lang="en-US" dirty="0" smtClean="0">
                <a:solidFill>
                  <a:srgbClr val="00B0F0"/>
                </a:solidFill>
                <a:cs typeface="Times New Roman" pitchFamily="18" charset="0"/>
              </a:rPr>
              <a:t> etc</a:t>
            </a:r>
            <a:r>
              <a:rPr lang="en-US" sz="1700" dirty="0">
                <a:solidFill>
                  <a:srgbClr val="00B0F0"/>
                </a:solidFill>
                <a:cs typeface="Times New Roman" pitchFamily="18" charset="0"/>
              </a:rPr>
              <a:t>. </a:t>
            </a:r>
            <a:r>
              <a:rPr lang="en-US" sz="1700" dirty="0" smtClean="0">
                <a:solidFill>
                  <a:srgbClr val="00B0F0"/>
                </a:solidFill>
                <a:cs typeface="Times New Roman" pitchFamily="18" charset="0"/>
              </a:rPr>
              <a:t>            h  </a:t>
            </a:r>
          </a:p>
          <a:p>
            <a:pPr algn="just"/>
            <a:r>
              <a:rPr lang="en-US" dirty="0" smtClean="0">
                <a:cs typeface="Times New Roman" pitchFamily="18" charset="0"/>
              </a:rPr>
              <a:t>As per FDOM No</a:t>
            </a:r>
            <a:r>
              <a:rPr lang="en-US" dirty="0" smtClean="0">
                <a:cs typeface="Times New Roman" pitchFamily="18" charset="0"/>
                <a:hlinkClick r:id="rId3" action="ppaction://hlinkfile"/>
              </a:rPr>
              <a:t>-29540</a:t>
            </a:r>
            <a:r>
              <a:rPr lang="en-US" dirty="0" smtClean="0">
                <a:cs typeface="Times New Roman" pitchFamily="18" charset="0"/>
              </a:rPr>
              <a:t>/F,dtd-17.08.2012, Rs 1000 is paid to all Group-D employees  &amp; drivers at all levels working under state </a:t>
            </a:r>
            <a:r>
              <a:rPr lang="en-US" dirty="0" err="1" smtClean="0">
                <a:cs typeface="Times New Roman" pitchFamily="18" charset="0"/>
              </a:rPr>
              <a:t>govt</a:t>
            </a:r>
            <a:r>
              <a:rPr lang="en-US" dirty="0" smtClean="0">
                <a:cs typeface="Times New Roman" pitchFamily="18" charset="0"/>
              </a:rPr>
              <a:t> once in two years as Cold weather liveries  allowance.</a:t>
            </a:r>
            <a:r>
              <a:rPr lang="en-US" dirty="0" smtClean="0">
                <a:cs typeface="Times New Roman" pitchFamily="18" charset="0"/>
                <a:hlinkClick r:id="rId4" action="ppaction://hlinkfile"/>
              </a:rPr>
              <a:t>27565 </a:t>
            </a:r>
            <a:r>
              <a:rPr lang="en-US" dirty="0" err="1" smtClean="0">
                <a:cs typeface="Times New Roman" pitchFamily="18" charset="0"/>
                <a:hlinkClick r:id="rId4" action="ppaction://hlinkfile"/>
              </a:rPr>
              <a:t>dt</a:t>
            </a:r>
            <a:r>
              <a:rPr lang="en-US" dirty="0" smtClean="0">
                <a:cs typeface="Times New Roman" pitchFamily="18" charset="0"/>
                <a:hlinkClick r:id="rId4" action="ppaction://hlinkfile"/>
              </a:rPr>
              <a:t> 27.7.12.pdf</a:t>
            </a:r>
            <a:endParaRPr lang="en-US" dirty="0" smtClean="0">
              <a:cs typeface="Times New Roman" pitchFamily="18" charset="0"/>
            </a:endParaRPr>
          </a:p>
          <a:p>
            <a:pPr algn="just"/>
            <a:r>
              <a:rPr lang="en-US" b="1" dirty="0" smtClean="0">
                <a:cs typeface="Times New Roman" pitchFamily="18" charset="0"/>
              </a:rPr>
              <a:t>Special Contingencies </a:t>
            </a:r>
            <a:r>
              <a:rPr lang="en-US" dirty="0" smtClean="0">
                <a:cs typeface="Times New Roman" pitchFamily="18" charset="0"/>
              </a:rPr>
              <a:t>- to include such contingent charges, whether recurring or non-recurring, as cannot be incurred without the previous sanction of superior authority.</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401080" cy="4786346"/>
          </a:xfrm>
        </p:spPr>
        <p:style>
          <a:lnRef idx="1">
            <a:schemeClr val="accent2"/>
          </a:lnRef>
          <a:fillRef idx="2">
            <a:schemeClr val="accent2"/>
          </a:fillRef>
          <a:effectRef idx="1">
            <a:schemeClr val="accent2"/>
          </a:effectRef>
          <a:fontRef idx="minor">
            <a:schemeClr val="dk1"/>
          </a:fontRef>
        </p:style>
        <p:txBody>
          <a:bodyPr>
            <a:noAutofit/>
          </a:bodyPr>
          <a:lstStyle/>
          <a:p>
            <a:pPr algn="just"/>
            <a:r>
              <a:rPr lang="en-IN" b="1" dirty="0" smtClean="0">
                <a:solidFill>
                  <a:schemeClr val="tx1"/>
                </a:solidFill>
              </a:rPr>
              <a:t>TIME TO FURNISH CERTIFICATE</a:t>
            </a:r>
          </a:p>
          <a:p>
            <a:pPr>
              <a:buFont typeface="Wingdings" pitchFamily="2" charset="2"/>
              <a:buChar char="§"/>
            </a:pPr>
            <a:r>
              <a:rPr lang="en-IN" b="1" dirty="0" smtClean="0">
                <a:solidFill>
                  <a:schemeClr val="tx1"/>
                </a:solidFill>
              </a:rPr>
              <a:t>When the period is one month/ a quarter</a:t>
            </a:r>
          </a:p>
          <a:p>
            <a:pPr>
              <a:buNone/>
            </a:pPr>
            <a:r>
              <a:rPr lang="en-IN" b="1" dirty="0" smtClean="0">
                <a:solidFill>
                  <a:schemeClr val="tx1"/>
                </a:solidFill>
              </a:rPr>
              <a:t>   </a:t>
            </a:r>
            <a:r>
              <a:rPr lang="en-IN" dirty="0" smtClean="0">
                <a:solidFill>
                  <a:schemeClr val="tx1"/>
                </a:solidFill>
              </a:rPr>
              <a:t>with the bill for claims relating to the next month, after expiry of the month/ quarter.</a:t>
            </a:r>
          </a:p>
          <a:p>
            <a:pPr>
              <a:buFont typeface="Wingdings" pitchFamily="2" charset="2"/>
              <a:buChar char="§"/>
            </a:pPr>
            <a:r>
              <a:rPr lang="en-IN" b="1" dirty="0" smtClean="0">
                <a:solidFill>
                  <a:schemeClr val="tx1"/>
                </a:solidFill>
              </a:rPr>
              <a:t>When the period is a half year/ full year</a:t>
            </a:r>
          </a:p>
          <a:p>
            <a:pPr>
              <a:buNone/>
            </a:pPr>
            <a:r>
              <a:rPr lang="en-IN" dirty="0" smtClean="0">
                <a:solidFill>
                  <a:schemeClr val="tx1"/>
                </a:solidFill>
              </a:rPr>
              <a:t>    with the bill for claims relating to the second month, after expiry of </a:t>
            </a:r>
            <a:r>
              <a:rPr lang="en-IN" smtClean="0">
                <a:solidFill>
                  <a:schemeClr val="tx1"/>
                </a:solidFill>
              </a:rPr>
              <a:t>the half year/ </a:t>
            </a:r>
            <a:r>
              <a:rPr lang="en-IN" dirty="0" smtClean="0">
                <a:solidFill>
                  <a:schemeClr val="tx1"/>
                </a:solidFill>
              </a:rPr>
              <a:t>year.</a:t>
            </a:r>
            <a:endParaRPr lang="en-IN" b="1" dirty="0" smtClean="0">
              <a:solidFill>
                <a:schemeClr val="tx1"/>
              </a:solidFill>
            </a:endParaRPr>
          </a:p>
          <a:p>
            <a:pPr algn="just"/>
            <a:endParaRPr lang="en-IN" sz="3600" dirty="0">
              <a:solidFill>
                <a:schemeClr val="tx1"/>
              </a:solidFill>
            </a:endParaRPr>
          </a:p>
        </p:txBody>
      </p:sp>
    </p:spTree>
    <p:extLst>
      <p:ext uri="{BB962C8B-B14F-4D97-AF65-F5344CB8AC3E}">
        <p14:creationId xmlns:p14="http://schemas.microsoft.com/office/powerpoint/2010/main" xmlns="" val="4645961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401080" cy="5643602"/>
          </a:xfrm>
        </p:spPr>
        <p:style>
          <a:lnRef idx="1">
            <a:schemeClr val="accent2"/>
          </a:lnRef>
          <a:fillRef idx="2">
            <a:schemeClr val="accent2"/>
          </a:fillRef>
          <a:effectRef idx="1">
            <a:schemeClr val="accent2"/>
          </a:effectRef>
          <a:fontRef idx="minor">
            <a:schemeClr val="dk1"/>
          </a:fontRef>
        </p:style>
        <p:txBody>
          <a:bodyPr>
            <a:noAutofit/>
          </a:bodyPr>
          <a:lstStyle/>
          <a:p>
            <a:pPr algn="just"/>
            <a:r>
              <a:rPr lang="en-US" dirty="0" smtClean="0"/>
              <a:t>Govt. servant shall not draw any travelling allowance (other than T.A on transfer), in place of or in addition to permanent T.A.</a:t>
            </a:r>
          </a:p>
          <a:p>
            <a:pPr algn="just"/>
            <a:r>
              <a:rPr lang="en-US" b="1" dirty="0" smtClean="0"/>
              <a:t>EXCEPTIONS</a:t>
            </a:r>
          </a:p>
          <a:p>
            <a:pPr algn="just">
              <a:buNone/>
            </a:pPr>
            <a:r>
              <a:rPr lang="en-US" dirty="0" smtClean="0"/>
              <a:t>(1) </a:t>
            </a:r>
            <a:r>
              <a:rPr lang="en-US" b="1" dirty="0" smtClean="0"/>
              <a:t>If the sphere of duty extends over more than one district</a:t>
            </a:r>
            <a:r>
              <a:rPr lang="en-US" dirty="0" smtClean="0"/>
              <a:t> </a:t>
            </a:r>
            <a:r>
              <a:rPr lang="en-US" b="1" dirty="0" smtClean="0"/>
              <a:t>&amp; actual travelling expenses exceeds double the amount of PTA </a:t>
            </a:r>
            <a:r>
              <a:rPr lang="en-US" dirty="0" smtClean="0"/>
              <a:t>for the period  occupied in that journey, the difference between such double PTA &amp; calculated mileage allowance may be sanctioned by competent authority.</a:t>
            </a:r>
            <a:endParaRPr lang="en-IN" dirty="0" smtClean="0"/>
          </a:p>
          <a:p>
            <a:pPr algn="just"/>
            <a:endParaRPr lang="en-IN" sz="3600" dirty="0">
              <a:solidFill>
                <a:schemeClr val="tx1"/>
              </a:solidFill>
            </a:endParaRPr>
          </a:p>
        </p:txBody>
      </p:sp>
    </p:spTree>
    <p:extLst>
      <p:ext uri="{BB962C8B-B14F-4D97-AF65-F5344CB8AC3E}">
        <p14:creationId xmlns:p14="http://schemas.microsoft.com/office/powerpoint/2010/main" xmlns="" val="27231624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401080" cy="5643602"/>
          </a:xfrm>
        </p:spPr>
        <p:style>
          <a:lnRef idx="1">
            <a:schemeClr val="accent2"/>
          </a:lnRef>
          <a:fillRef idx="2">
            <a:schemeClr val="accent2"/>
          </a:fillRef>
          <a:effectRef idx="1">
            <a:schemeClr val="accent2"/>
          </a:effectRef>
          <a:fontRef idx="minor">
            <a:schemeClr val="dk1"/>
          </a:fontRef>
        </p:style>
        <p:txBody>
          <a:bodyPr>
            <a:noAutofit/>
          </a:bodyPr>
          <a:lstStyle/>
          <a:p>
            <a:pPr algn="just">
              <a:buNone/>
            </a:pPr>
            <a:r>
              <a:rPr lang="en-US" dirty="0" smtClean="0"/>
              <a:t>(2) </a:t>
            </a:r>
            <a:r>
              <a:rPr lang="en-IN" b="1" dirty="0" smtClean="0"/>
              <a:t>When the journey is performed beyond the sphere of duty,</a:t>
            </a:r>
            <a:r>
              <a:rPr lang="en-IN" dirty="0" smtClean="0"/>
              <a:t> </a:t>
            </a:r>
          </a:p>
          <a:p>
            <a:pPr algn="just">
              <a:buNone/>
            </a:pPr>
            <a:r>
              <a:rPr lang="en-IN" dirty="0" smtClean="0"/>
              <a:t>    the Govt. Servant is entitled to draw either </a:t>
            </a:r>
            <a:r>
              <a:rPr lang="en-IN" b="1" dirty="0" smtClean="0"/>
              <a:t>PTA</a:t>
            </a:r>
            <a:r>
              <a:rPr lang="en-IN" dirty="0" smtClean="0"/>
              <a:t> OR </a:t>
            </a:r>
            <a:r>
              <a:rPr lang="en-IN" b="1" dirty="0" smtClean="0"/>
              <a:t>mileage allowance </a:t>
            </a:r>
            <a:r>
              <a:rPr lang="en-IN" dirty="0" smtClean="0"/>
              <a:t>for the days of journey for entire distance including the distance covered within the sphere of duty.</a:t>
            </a:r>
          </a:p>
          <a:p>
            <a:pPr algn="just"/>
            <a:endParaRPr lang="en-IN" sz="3600" dirty="0">
              <a:solidFill>
                <a:schemeClr val="tx1"/>
              </a:solidFill>
            </a:endParaRPr>
          </a:p>
        </p:txBody>
      </p:sp>
    </p:spTree>
    <p:extLst>
      <p:ext uri="{BB962C8B-B14F-4D97-AF65-F5344CB8AC3E}">
        <p14:creationId xmlns:p14="http://schemas.microsoft.com/office/powerpoint/2010/main" xmlns="" val="17199223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smtClean="0"/>
              <a:t>Conveyance Allowances   RULE 34</a:t>
            </a:r>
            <a:endParaRPr lang="en-IN" b="1"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pPr marL="109538" indent="0">
              <a:buNone/>
            </a:pPr>
            <a:r>
              <a:rPr lang="en-US" u="sng" dirty="0" smtClean="0"/>
              <a:t>Admissibility </a:t>
            </a:r>
          </a:p>
          <a:p>
            <a:pPr marL="109538" indent="0">
              <a:buNone/>
            </a:pPr>
            <a:r>
              <a:rPr lang="en-US" dirty="0" smtClean="0"/>
              <a:t>	Govt. servants required to perform journey frequently at or within </a:t>
            </a:r>
            <a:r>
              <a:rPr lang="en-US" dirty="0" smtClean="0">
                <a:solidFill>
                  <a:srgbClr val="FF0000"/>
                </a:solidFill>
              </a:rPr>
              <a:t>a short distance </a:t>
            </a:r>
            <a:r>
              <a:rPr lang="en-US" dirty="0" smtClean="0"/>
              <a:t>from his Headquarters </a:t>
            </a:r>
          </a:p>
          <a:p>
            <a:pPr marL="109538" indent="0" algn="ctr">
              <a:buNone/>
            </a:pPr>
            <a:r>
              <a:rPr lang="en-US" b="1" dirty="0" smtClean="0"/>
              <a:t>Conveyance allowance </a:t>
            </a:r>
            <a:r>
              <a:rPr lang="en-US" dirty="0" smtClean="0"/>
              <a:t>granted to them</a:t>
            </a:r>
          </a:p>
          <a:p>
            <a:pPr marL="109538" indent="0" algn="ctr">
              <a:buNone/>
            </a:pPr>
            <a:r>
              <a:rPr lang="en-US" dirty="0" smtClean="0"/>
              <a:t>for their journeys for which </a:t>
            </a:r>
          </a:p>
          <a:p>
            <a:pPr marL="109538" indent="0" algn="ctr">
              <a:buNone/>
            </a:pPr>
            <a:r>
              <a:rPr lang="en-US" sz="4400" b="1" dirty="0" smtClean="0">
                <a:solidFill>
                  <a:srgbClr val="C00000"/>
                </a:solidFill>
                <a:latin typeface="AR CENA" pitchFamily="2" charset="0"/>
              </a:rPr>
              <a:t>no DA is admissible </a:t>
            </a:r>
          </a:p>
          <a:p>
            <a:pPr marL="0" indent="0">
              <a:buNone/>
            </a:pPr>
            <a:endParaRPr lang="en-IN" dirty="0"/>
          </a:p>
        </p:txBody>
      </p:sp>
    </p:spTree>
    <p:extLst>
      <p:ext uri="{BB962C8B-B14F-4D97-AF65-F5344CB8AC3E}">
        <p14:creationId xmlns:p14="http://schemas.microsoft.com/office/powerpoint/2010/main" xmlns="" val="5113471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algn="just"/>
            <a:r>
              <a:rPr lang="en-IN" dirty="0" smtClean="0"/>
              <a:t>The Govt. Servant in receipt of conveyance allowance shall not be entitled to any other travelling allowance </a:t>
            </a:r>
            <a:r>
              <a:rPr lang="en-IN" dirty="0" err="1" smtClean="0"/>
              <a:t>i.e</a:t>
            </a:r>
            <a:r>
              <a:rPr lang="en-IN" dirty="0" smtClean="0"/>
              <a:t> daily allowance/ mileage allowance for journey up to 16 k.ms from usual place of work (at the headquarters).</a:t>
            </a:r>
          </a:p>
          <a:p>
            <a:pPr algn="just"/>
            <a:r>
              <a:rPr lang="en-IN" dirty="0" smtClean="0"/>
              <a:t>Other travelling allowance (daily allowance or/and mileage allowance) shall be admissible to them for journey </a:t>
            </a:r>
            <a:r>
              <a:rPr lang="en-IN" b="1" dirty="0" smtClean="0"/>
              <a:t>beyond 16 k.ms            </a:t>
            </a:r>
            <a:r>
              <a:rPr lang="en-IN" sz="3600" b="1" dirty="0" smtClean="0"/>
              <a:t>IF</a:t>
            </a:r>
          </a:p>
          <a:p>
            <a:pPr lvl="1" algn="just">
              <a:buFont typeface="Wingdings" pitchFamily="2" charset="2"/>
              <a:buChar char="Ø"/>
            </a:pPr>
            <a:r>
              <a:rPr lang="en-IN" b="1" dirty="0" smtClean="0"/>
              <a:t> </a:t>
            </a:r>
            <a:r>
              <a:rPr lang="en-IN" sz="3000" dirty="0" smtClean="0"/>
              <a:t>journey is performed otherwise than his own conveyance.</a:t>
            </a:r>
          </a:p>
          <a:p>
            <a:pPr algn="just"/>
            <a:r>
              <a:rPr lang="en-IN" sz="3400" dirty="0" smtClean="0"/>
              <a:t>If the Govt. Servant travels by his own conveyance in combination with the rail/ steamer/air (may exchange the conveyance allowance </a:t>
            </a:r>
            <a:r>
              <a:rPr lang="en-IN" sz="3400" dirty="0" err="1" smtClean="0"/>
              <a:t>i.e</a:t>
            </a:r>
            <a:r>
              <a:rPr lang="en-IN" sz="3400" dirty="0" smtClean="0"/>
              <a:t> @ 1/30</a:t>
            </a:r>
            <a:r>
              <a:rPr lang="en-IN" sz="3400" baseline="30000" dirty="0" smtClean="0"/>
              <a:t>th</a:t>
            </a:r>
            <a:r>
              <a:rPr lang="en-IN" sz="3400" dirty="0" smtClean="0"/>
              <a:t> of C.A for each day for any travelling allowance </a:t>
            </a:r>
            <a:r>
              <a:rPr lang="en-IN" sz="3400" dirty="0" err="1" smtClean="0"/>
              <a:t>i.e</a:t>
            </a:r>
            <a:r>
              <a:rPr lang="en-IN" sz="3400" dirty="0" smtClean="0"/>
              <a:t> daily allowance and/ or mileage allowance)</a:t>
            </a:r>
          </a:p>
        </p:txBody>
      </p:sp>
    </p:spTree>
    <p:extLst>
      <p:ext uri="{BB962C8B-B14F-4D97-AF65-F5344CB8AC3E}">
        <p14:creationId xmlns:p14="http://schemas.microsoft.com/office/powerpoint/2010/main" xmlns="" val="3714767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29600" cy="5786478"/>
          </a:xfrm>
        </p:spPr>
        <p:style>
          <a:lnRef idx="1">
            <a:schemeClr val="accent4"/>
          </a:lnRef>
          <a:fillRef idx="2">
            <a:schemeClr val="accent4"/>
          </a:fillRef>
          <a:effectRef idx="1">
            <a:schemeClr val="accent4"/>
          </a:effectRef>
          <a:fontRef idx="minor">
            <a:schemeClr val="dk1"/>
          </a:fontRef>
        </p:style>
        <p:txBody>
          <a:bodyPr>
            <a:normAutofit/>
          </a:bodyPr>
          <a:lstStyle/>
          <a:p>
            <a:pPr algn="just"/>
            <a:r>
              <a:rPr lang="en-IN" dirty="0" smtClean="0">
                <a:solidFill>
                  <a:srgbClr val="00B050"/>
                </a:solidFill>
              </a:rPr>
              <a:t>EXAMPLES OF CONVEYANCE ALLOWANCES</a:t>
            </a:r>
          </a:p>
          <a:p>
            <a:pPr algn="just">
              <a:buFont typeface="Wingdings" pitchFamily="2" charset="2"/>
              <a:buChar char="Ø"/>
            </a:pPr>
            <a:r>
              <a:rPr lang="en-IN" dirty="0" smtClean="0"/>
              <a:t>Conveyance allowance for blind &amp; physically handicapped  Govt. Servants. </a:t>
            </a:r>
            <a:r>
              <a:rPr lang="en-IN" dirty="0" smtClean="0">
                <a:solidFill>
                  <a:srgbClr val="FF0000"/>
                </a:solidFill>
              </a:rPr>
              <a:t>Rs 350/- per </a:t>
            </a:r>
            <a:r>
              <a:rPr lang="en-IN" dirty="0" smtClean="0"/>
              <a:t>month.</a:t>
            </a:r>
          </a:p>
          <a:p>
            <a:pPr algn="just">
              <a:buFont typeface="Wingdings" pitchFamily="2" charset="2"/>
              <a:buChar char="Ø"/>
            </a:pPr>
            <a:r>
              <a:rPr lang="en-IN" dirty="0" smtClean="0"/>
              <a:t>Judicial Officers are giving Petrol/Diesel or equivalent Price per month for use of their own Vehicle.</a:t>
            </a:r>
          </a:p>
          <a:p>
            <a:pPr algn="just">
              <a:buNone/>
            </a:pPr>
            <a:r>
              <a:rPr lang="en-US" dirty="0" smtClean="0"/>
              <a:t>		Car – 	75 Liters in A and A1 Cities</a:t>
            </a:r>
          </a:p>
          <a:p>
            <a:pPr algn="just">
              <a:buNone/>
            </a:pPr>
            <a:r>
              <a:rPr lang="en-US" dirty="0" smtClean="0"/>
              <a:t>				</a:t>
            </a:r>
            <a:r>
              <a:rPr lang="en-US" dirty="0" smtClean="0">
                <a:solidFill>
                  <a:srgbClr val="FF0000"/>
                </a:solidFill>
              </a:rPr>
              <a:t>50</a:t>
            </a:r>
            <a:r>
              <a:rPr lang="en-US" dirty="0" smtClean="0"/>
              <a:t> Liters in District Centers</a:t>
            </a:r>
          </a:p>
          <a:p>
            <a:pPr algn="just">
              <a:buNone/>
            </a:pPr>
            <a:r>
              <a:rPr lang="en-US" dirty="0" smtClean="0"/>
              <a:t>		Scooter – 	</a:t>
            </a:r>
            <a:r>
              <a:rPr lang="en-US" dirty="0" smtClean="0">
                <a:solidFill>
                  <a:srgbClr val="FF0000"/>
                </a:solidFill>
              </a:rPr>
              <a:t>25</a:t>
            </a:r>
            <a:r>
              <a:rPr lang="en-US" dirty="0" smtClean="0"/>
              <a:t> Liters </a:t>
            </a:r>
            <a:endParaRPr lang="en-IN" dirty="0" smtClean="0"/>
          </a:p>
          <a:p>
            <a:pPr algn="just">
              <a:buNone/>
            </a:pPr>
            <a:endParaRPr lang="en-IN" dirty="0"/>
          </a:p>
        </p:txBody>
      </p:sp>
    </p:spTree>
    <p:extLst>
      <p:ext uri="{BB962C8B-B14F-4D97-AF65-F5344CB8AC3E}">
        <p14:creationId xmlns:p14="http://schemas.microsoft.com/office/powerpoint/2010/main" xmlns="" val="39915908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072230"/>
          </a:xfrm>
        </p:spPr>
        <p:style>
          <a:lnRef idx="1">
            <a:schemeClr val="accent4"/>
          </a:lnRef>
          <a:fillRef idx="2">
            <a:schemeClr val="accent4"/>
          </a:fillRef>
          <a:effectRef idx="1">
            <a:schemeClr val="accent4"/>
          </a:effectRef>
          <a:fontRef idx="minor">
            <a:schemeClr val="dk1"/>
          </a:fontRef>
        </p:style>
        <p:txBody>
          <a:bodyPr>
            <a:normAutofit/>
          </a:bodyPr>
          <a:lstStyle/>
          <a:p>
            <a:r>
              <a:rPr lang="en-IN" dirty="0" smtClean="0"/>
              <a:t>RATES OF CONVEYANCE ALLOWANCE</a:t>
            </a:r>
          </a:p>
          <a:p>
            <a:pPr lvl="1">
              <a:buFont typeface="Wingdings" pitchFamily="2" charset="2"/>
              <a:buChar char="Ø"/>
            </a:pPr>
            <a:r>
              <a:rPr lang="en-IN" dirty="0" smtClean="0"/>
              <a:t> Motor cycle/ scooter allowance -  Rs </a:t>
            </a:r>
            <a:r>
              <a:rPr lang="en-IN" dirty="0" smtClean="0">
                <a:solidFill>
                  <a:srgbClr val="FF0000"/>
                </a:solidFill>
              </a:rPr>
              <a:t>350/- </a:t>
            </a:r>
            <a:r>
              <a:rPr lang="en-IN" dirty="0" smtClean="0"/>
              <a:t>per month.</a:t>
            </a:r>
          </a:p>
          <a:p>
            <a:pPr lvl="1">
              <a:buFont typeface="Wingdings" pitchFamily="2" charset="2"/>
              <a:buChar char="Ø"/>
            </a:pPr>
            <a:r>
              <a:rPr lang="en-IN" dirty="0" smtClean="0"/>
              <a:t>Bi-cycle allowance – </a:t>
            </a:r>
            <a:r>
              <a:rPr lang="en-IN" dirty="0" err="1" smtClean="0">
                <a:solidFill>
                  <a:srgbClr val="FF0000"/>
                </a:solidFill>
              </a:rPr>
              <a:t>Rs</a:t>
            </a:r>
            <a:r>
              <a:rPr lang="en-IN" dirty="0" smtClean="0">
                <a:solidFill>
                  <a:srgbClr val="FF0000"/>
                </a:solidFill>
              </a:rPr>
              <a:t> 75/- </a:t>
            </a:r>
            <a:r>
              <a:rPr lang="en-IN" dirty="0" smtClean="0"/>
              <a:t>per month.</a:t>
            </a:r>
          </a:p>
          <a:p>
            <a:r>
              <a:rPr lang="en-IN" dirty="0" smtClean="0"/>
              <a:t>Conveyance allowance may not be drawn during joining time.</a:t>
            </a:r>
          </a:p>
          <a:p>
            <a:r>
              <a:rPr lang="en-IN" dirty="0" smtClean="0"/>
              <a:t>Conveyance allowance may be drawn by Govt servant taking leave up to a maximum period of 4 months.</a:t>
            </a:r>
          </a:p>
          <a:p>
            <a:r>
              <a:rPr lang="en-IN" dirty="0" smtClean="0"/>
              <a:t>Conveyance allowance may be drawn by Govt servant being transferred from the post but performing duty therein to a maximum period of 4 months.</a:t>
            </a:r>
            <a:endParaRPr lang="en-IN" dirty="0"/>
          </a:p>
        </p:txBody>
      </p:sp>
    </p:spTree>
    <p:extLst>
      <p:ext uri="{BB962C8B-B14F-4D97-AF65-F5344CB8AC3E}">
        <p14:creationId xmlns:p14="http://schemas.microsoft.com/office/powerpoint/2010/main" xmlns="" val="9758748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style>
          <a:lnRef idx="1">
            <a:schemeClr val="accent3"/>
          </a:lnRef>
          <a:fillRef idx="2">
            <a:schemeClr val="accent3"/>
          </a:fillRef>
          <a:effectRef idx="1">
            <a:schemeClr val="accent3"/>
          </a:effectRef>
          <a:fontRef idx="minor">
            <a:schemeClr val="dk1"/>
          </a:fontRef>
        </p:style>
        <p:txBody>
          <a:bodyPr/>
          <a:lstStyle/>
          <a:p>
            <a:r>
              <a:rPr lang="en-US" b="1" dirty="0" smtClean="0"/>
              <a:t>Mileage Allowance      </a:t>
            </a:r>
            <a:r>
              <a:rPr lang="en-US" b="1" dirty="0" smtClean="0">
                <a:solidFill>
                  <a:srgbClr val="FF0000"/>
                </a:solidFill>
              </a:rPr>
              <a:t>Rule 37 - 58</a:t>
            </a:r>
            <a:endParaRPr lang="en-IN" b="1" dirty="0">
              <a:solidFill>
                <a:srgbClr val="FF0000"/>
              </a:solidFill>
            </a:endParaRPr>
          </a:p>
        </p:txBody>
      </p:sp>
      <p:sp>
        <p:nvSpPr>
          <p:cNvPr id="3" name="Content Placeholder 2"/>
          <p:cNvSpPr>
            <a:spLocks noGrp="1"/>
          </p:cNvSpPr>
          <p:nvPr>
            <p:ph idx="1"/>
          </p:nvPr>
        </p:nvSpPr>
        <p:spPr>
          <a:xfrm>
            <a:off x="457200" y="1500174"/>
            <a:ext cx="8229600" cy="5072098"/>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r>
              <a:rPr lang="en-US" dirty="0" smtClean="0"/>
              <a:t>Given to meet the cost of a particular journey &amp; calculated on the distance travelled.</a:t>
            </a:r>
          </a:p>
          <a:p>
            <a:r>
              <a:rPr lang="en-US" dirty="0" smtClean="0"/>
              <a:t>Admissible for </a:t>
            </a:r>
            <a:r>
              <a:rPr lang="en-US" dirty="0" smtClean="0">
                <a:solidFill>
                  <a:srgbClr val="FF0000"/>
                </a:solidFill>
              </a:rPr>
              <a:t>shortest / cheapest </a:t>
            </a:r>
            <a:r>
              <a:rPr lang="en-US" dirty="0" smtClean="0"/>
              <a:t>route.</a:t>
            </a:r>
          </a:p>
          <a:p>
            <a:r>
              <a:rPr lang="en-US" dirty="0" smtClean="0"/>
              <a:t>When alternate railway route is there &amp; difference in time &amp; cost is not great, mileage allowance is calculated on the route actually used.</a:t>
            </a:r>
          </a:p>
          <a:p>
            <a:r>
              <a:rPr lang="en-US" dirty="0" smtClean="0"/>
              <a:t>Shortest route is that by which the </a:t>
            </a:r>
            <a:r>
              <a:rPr lang="en-US" dirty="0" err="1" smtClean="0"/>
              <a:t>traveller</a:t>
            </a:r>
            <a:r>
              <a:rPr lang="en-US" dirty="0" smtClean="0"/>
              <a:t> can most speedily reach his destination . </a:t>
            </a:r>
            <a:r>
              <a:rPr lang="en-US" sz="3300" b="1" dirty="0" smtClean="0">
                <a:solidFill>
                  <a:srgbClr val="C00000"/>
                </a:solidFill>
                <a:latin typeface="AR CENA" pitchFamily="2" charset="0"/>
              </a:rPr>
              <a:t>In case of doubt competent authority to decide.  </a:t>
            </a:r>
          </a:p>
          <a:p>
            <a:r>
              <a:rPr lang="en-US" dirty="0" smtClean="0"/>
              <a:t>When Govt. servant travels by a route which is not the shortest but is cheaper than the shortest, mileage </a:t>
            </a:r>
            <a:r>
              <a:rPr lang="en-US" dirty="0" smtClean="0">
                <a:solidFill>
                  <a:srgbClr val="FF0000"/>
                </a:solidFill>
              </a:rPr>
              <a:t>allowance is calculated on the route actually used</a:t>
            </a:r>
            <a:r>
              <a:rPr lang="en-US" dirty="0" smtClean="0"/>
              <a:t>.</a:t>
            </a:r>
            <a:endParaRPr lang="en-IN" dirty="0"/>
          </a:p>
        </p:txBody>
      </p:sp>
    </p:spTree>
    <p:extLst>
      <p:ext uri="{BB962C8B-B14F-4D97-AF65-F5344CB8AC3E}">
        <p14:creationId xmlns:p14="http://schemas.microsoft.com/office/powerpoint/2010/main" xmlns="" val="32919809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57916"/>
          </a:xfrm>
        </p:spPr>
        <p:style>
          <a:lnRef idx="1">
            <a:schemeClr val="accent5"/>
          </a:lnRef>
          <a:fillRef idx="2">
            <a:schemeClr val="accent5"/>
          </a:fillRef>
          <a:effectRef idx="1">
            <a:schemeClr val="accent5"/>
          </a:effectRef>
          <a:fontRef idx="minor">
            <a:schemeClr val="dk1"/>
          </a:fontRef>
        </p:style>
        <p:txBody>
          <a:bodyPr/>
          <a:lstStyle/>
          <a:p>
            <a:r>
              <a:rPr lang="en-IN" sz="4000" b="1" dirty="0" smtClean="0"/>
              <a:t>A competent authority </a:t>
            </a:r>
            <a:r>
              <a:rPr lang="en-IN" dirty="0" smtClean="0"/>
              <a:t>may, </a:t>
            </a:r>
            <a:r>
              <a:rPr lang="en-IN" b="1" dirty="0" smtClean="0"/>
              <a:t>for special reason</a:t>
            </a:r>
            <a:r>
              <a:rPr lang="en-IN" dirty="0" smtClean="0"/>
              <a:t> which should be recorded, permit mileage allowance to be calculated on a route other than the shortest or cheapest, if the journey is actually performed by such route. </a:t>
            </a:r>
          </a:p>
          <a:p>
            <a:pPr>
              <a:buNone/>
            </a:pPr>
            <a:r>
              <a:rPr lang="en-IN" dirty="0" smtClean="0"/>
              <a:t>                                                               </a:t>
            </a:r>
            <a:endParaRPr lang="en-IN" dirty="0"/>
          </a:p>
        </p:txBody>
      </p:sp>
    </p:spTree>
    <p:extLst>
      <p:ext uri="{BB962C8B-B14F-4D97-AF65-F5344CB8AC3E}">
        <p14:creationId xmlns:p14="http://schemas.microsoft.com/office/powerpoint/2010/main" xmlns="" val="37303051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style>
          <a:lnRef idx="1">
            <a:schemeClr val="accent5"/>
          </a:lnRef>
          <a:fillRef idx="2">
            <a:schemeClr val="accent5"/>
          </a:fillRef>
          <a:effectRef idx="1">
            <a:schemeClr val="accent5"/>
          </a:effectRef>
          <a:fontRef idx="minor">
            <a:schemeClr val="dk1"/>
          </a:fontRef>
        </p:style>
        <p:txBody>
          <a:bodyPr/>
          <a:lstStyle/>
          <a:p>
            <a:r>
              <a:rPr lang="en-IN" b="1" dirty="0" smtClean="0"/>
              <a:t>ENTITLEMENT BY AIR / TRAIN</a:t>
            </a:r>
          </a:p>
          <a:p>
            <a:endParaRPr lang="en-IN" dirty="0"/>
          </a:p>
        </p:txBody>
      </p:sp>
      <p:graphicFrame>
        <p:nvGraphicFramePr>
          <p:cNvPr id="4" name="Table 3"/>
          <p:cNvGraphicFramePr>
            <a:graphicFrameLocks noGrp="1"/>
          </p:cNvGraphicFramePr>
          <p:nvPr/>
        </p:nvGraphicFramePr>
        <p:xfrm>
          <a:off x="714348" y="1000110"/>
          <a:ext cx="7786743" cy="5770314"/>
        </p:xfrm>
        <a:graphic>
          <a:graphicData uri="http://schemas.openxmlformats.org/drawingml/2006/table">
            <a:tbl>
              <a:tblPr firstRow="1" bandRow="1">
                <a:tableStyleId>{5C22544A-7EE6-4342-B048-85BDC9FD1C3A}</a:tableStyleId>
              </a:tblPr>
              <a:tblGrid>
                <a:gridCol w="1071570"/>
                <a:gridCol w="3571900"/>
                <a:gridCol w="3143273"/>
              </a:tblGrid>
              <a:tr h="1166495">
                <a:tc>
                  <a:txBody>
                    <a:bodyPr/>
                    <a:lstStyle/>
                    <a:p>
                      <a:pPr algn="ctr"/>
                      <a:r>
                        <a:rPr lang="en-IN" sz="2400" dirty="0" smtClean="0">
                          <a:solidFill>
                            <a:schemeClr val="tx1"/>
                          </a:solidFill>
                        </a:rPr>
                        <a:t>SL NO</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GRADE PAY</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TRAVEL ENTITLEMENTS</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20803">
                <a:tc>
                  <a:txBody>
                    <a:bodyPr/>
                    <a:lstStyle/>
                    <a:p>
                      <a:pPr algn="ctr"/>
                      <a:r>
                        <a:rPr lang="en-IN" sz="2400" b="1" dirty="0" smtClean="0">
                          <a:solidFill>
                            <a:schemeClr val="tx1"/>
                          </a:solidFill>
                        </a:rPr>
                        <a:t>1</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Rs 8700/- &amp; above AND those in pay scale of HAG+</a:t>
                      </a:r>
                      <a:r>
                        <a:rPr lang="en-IN" sz="2400" b="1" baseline="0" dirty="0" smtClean="0">
                          <a:solidFill>
                            <a:schemeClr val="tx1"/>
                          </a:solidFill>
                        </a:rPr>
                        <a:t> &amp; above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Economy class by air/ AC first class by train</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14268">
                <a:tc>
                  <a:txBody>
                    <a:bodyPr/>
                    <a:lstStyle/>
                    <a:p>
                      <a:pPr algn="ctr"/>
                      <a:r>
                        <a:rPr lang="en-IN" sz="2400" b="1" dirty="0" smtClean="0">
                          <a:solidFill>
                            <a:schemeClr val="tx1"/>
                          </a:solidFill>
                        </a:rPr>
                        <a:t>2</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Rs 5400/- &amp; above</a:t>
                      </a:r>
                      <a:r>
                        <a:rPr lang="en-IN" sz="2400" b="1" baseline="0" dirty="0" smtClean="0">
                          <a:solidFill>
                            <a:schemeClr val="tx1"/>
                          </a:solidFill>
                        </a:rPr>
                        <a:t> but below Rs 8700/-</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AC II tier class</a:t>
                      </a:r>
                      <a:r>
                        <a:rPr lang="en-IN" sz="2400" b="1" baseline="0" dirty="0" smtClean="0">
                          <a:solidFill>
                            <a:schemeClr val="tx1"/>
                          </a:solidFill>
                        </a:rPr>
                        <a:t> by train</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20803">
                <a:tc>
                  <a:txBody>
                    <a:bodyPr/>
                    <a:lstStyle/>
                    <a:p>
                      <a:pPr algn="ctr"/>
                      <a:r>
                        <a:rPr lang="en-IN" sz="2400" b="1" dirty="0" smtClean="0">
                          <a:solidFill>
                            <a:schemeClr val="tx1"/>
                          </a:solidFill>
                        </a:rPr>
                        <a:t>3</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Rs 2800/- &amp;</a:t>
                      </a:r>
                      <a:r>
                        <a:rPr lang="en-IN" sz="2400" b="1" baseline="0" dirty="0" smtClean="0">
                          <a:solidFill>
                            <a:schemeClr val="tx1"/>
                          </a:solidFill>
                        </a:rPr>
                        <a:t> above but below Rs 5400/-</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First class non AC/ AC III tier/</a:t>
                      </a:r>
                      <a:r>
                        <a:rPr lang="en-IN" sz="2400" b="1" baseline="0" dirty="0" smtClean="0">
                          <a:solidFill>
                            <a:schemeClr val="tx1"/>
                          </a:solidFill>
                        </a:rPr>
                        <a:t> AC  chair car by train</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14268">
                <a:tc>
                  <a:txBody>
                    <a:bodyPr/>
                    <a:lstStyle/>
                    <a:p>
                      <a:pPr algn="ctr"/>
                      <a:r>
                        <a:rPr lang="en-IN" sz="2400" b="1" dirty="0" smtClean="0">
                          <a:solidFill>
                            <a:schemeClr val="tx1"/>
                          </a:solidFill>
                        </a:rPr>
                        <a:t>4</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Below</a:t>
                      </a:r>
                      <a:r>
                        <a:rPr lang="en-IN" sz="2400" b="1" baseline="0" dirty="0" smtClean="0">
                          <a:solidFill>
                            <a:schemeClr val="tx1"/>
                          </a:solidFill>
                        </a:rPr>
                        <a:t> Rs 2800/- </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Second class sleeper by train</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227691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b="1" dirty="0" smtClean="0">
                <a:solidFill>
                  <a:srgbClr val="FF0000"/>
                </a:solidFill>
                <a:latin typeface="Times New Roman" pitchFamily="18" charset="0"/>
                <a:cs typeface="Times New Roman" pitchFamily="18" charset="0"/>
              </a:rPr>
              <a:t>(iv)Countersigned Contingencies</a:t>
            </a:r>
            <a:endParaRPr lang="en-IN" sz="3200" dirty="0">
              <a:solidFill>
                <a:srgbClr val="FF0000"/>
              </a:solidFill>
            </a:endParaRPr>
          </a:p>
        </p:txBody>
      </p:sp>
      <p:sp>
        <p:nvSpPr>
          <p:cNvPr id="3" name="Content Placeholder 2"/>
          <p:cNvSpPr>
            <a:spLocks noGrp="1"/>
          </p:cNvSpPr>
          <p:nvPr>
            <p:ph sz="quarter" idx="1"/>
          </p:nvPr>
        </p:nvSpPr>
        <p:spPr/>
        <p:txBody>
          <a:bodyPr>
            <a:normAutofit fontScale="77500" lnSpcReduction="20000"/>
          </a:bodyPr>
          <a:lstStyle/>
          <a:p>
            <a:pPr algn="just"/>
            <a:r>
              <a:rPr lang="en-US" b="1" dirty="0" smtClean="0">
                <a:cs typeface="Times New Roman" pitchFamily="18" charset="0"/>
              </a:rPr>
              <a:t>Countersigned Contingencies </a:t>
            </a:r>
            <a:r>
              <a:rPr lang="en-US" dirty="0" smtClean="0">
                <a:cs typeface="Times New Roman" pitchFamily="18" charset="0"/>
              </a:rPr>
              <a:t>- It include such contingent charges as may require approval of some Controlling Authority before they can be admitted as legitimate expenditure against the Government, such approval usually </a:t>
            </a:r>
            <a:r>
              <a:rPr lang="en-US" dirty="0" smtClean="0">
                <a:solidFill>
                  <a:schemeClr val="accent6">
                    <a:lumMod val="50000"/>
                  </a:schemeClr>
                </a:solidFill>
                <a:cs typeface="Times New Roman" pitchFamily="18" charset="0"/>
              </a:rPr>
              <a:t>taking the form of countersignature after payment on a detailed bill submitted to the Pay and Accounts Officer.</a:t>
            </a:r>
          </a:p>
          <a:p>
            <a:pPr algn="just"/>
            <a:endParaRPr lang="en-US" dirty="0" smtClean="0">
              <a:cs typeface="Times New Roman" pitchFamily="18" charset="0"/>
            </a:endParaRPr>
          </a:p>
          <a:p>
            <a:pPr algn="just"/>
            <a:r>
              <a:rPr lang="en-US" dirty="0" smtClean="0">
                <a:cs typeface="Times New Roman" pitchFamily="18" charset="0"/>
              </a:rPr>
              <a:t>For countersigned contingencies the </a:t>
            </a:r>
            <a:r>
              <a:rPr lang="en-US" dirty="0" smtClean="0">
                <a:solidFill>
                  <a:srgbClr val="7030A0"/>
                </a:solidFill>
                <a:cs typeface="Times New Roman" pitchFamily="18" charset="0"/>
              </a:rPr>
              <a:t>monthly detailed bills </a:t>
            </a:r>
            <a:r>
              <a:rPr lang="en-US" dirty="0" smtClean="0">
                <a:cs typeface="Times New Roman" pitchFamily="18" charset="0"/>
              </a:rPr>
              <a:t>provide all the information required by the controlling authority for </a:t>
            </a:r>
            <a:r>
              <a:rPr lang="en-US" i="1" dirty="0" smtClean="0">
                <a:cs typeface="Times New Roman" pitchFamily="18" charset="0"/>
              </a:rPr>
              <a:t>checking the expenditure against the appropriation</a:t>
            </a:r>
            <a:r>
              <a:rPr lang="en-US" dirty="0" smtClean="0">
                <a:cs typeface="Times New Roman" pitchFamily="18" charset="0"/>
              </a:rPr>
              <a:t>. </a:t>
            </a:r>
          </a:p>
          <a:p>
            <a:pPr algn="just">
              <a:buNone/>
            </a:pPr>
            <a:r>
              <a:rPr lang="en-US" dirty="0" smtClean="0">
                <a:cs typeface="Times New Roman" pitchFamily="18" charset="0"/>
              </a:rPr>
              <a:t>                   If in any month the expenditure exceeds the monthly proportion of the appropriation for the year, the Disbursing Officer should send a report to the Controlling Authority along with the detailed bill furnishing special reasons </a:t>
            </a:r>
            <a:r>
              <a:rPr lang="en-US" dirty="0" smtClean="0">
                <a:solidFill>
                  <a:schemeClr val="accent6">
                    <a:lumMod val="50000"/>
                  </a:schemeClr>
                </a:solidFill>
                <a:cs typeface="Times New Roman" pitchFamily="18" charset="0"/>
              </a:rPr>
              <a:t>for incurring the excess expenditure.</a:t>
            </a:r>
            <a:r>
              <a:rPr lang="en-US" dirty="0" smtClean="0">
                <a:cs typeface="Times New Roman" pitchFamily="18" charset="0"/>
              </a:rPr>
              <a:t> </a:t>
            </a:r>
            <a:r>
              <a:rPr lang="en-US" b="1" dirty="0" smtClean="0">
                <a:cs typeface="Times New Roman" pitchFamily="18" charset="0"/>
              </a:rPr>
              <a:t>(Rule – 87 (ii)of OGFR)</a:t>
            </a:r>
            <a:endParaRPr lang="en-US" b="1" dirty="0" smtClean="0"/>
          </a:p>
          <a:p>
            <a:pPr>
              <a:buNone/>
            </a:pPr>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29354"/>
          </a:xfrm>
        </p:spPr>
        <p:style>
          <a:lnRef idx="1">
            <a:schemeClr val="accent5"/>
          </a:lnRef>
          <a:fillRef idx="2">
            <a:schemeClr val="accent5"/>
          </a:fillRef>
          <a:effectRef idx="1">
            <a:schemeClr val="accent5"/>
          </a:effectRef>
          <a:fontRef idx="minor">
            <a:schemeClr val="dk1"/>
          </a:fontRef>
        </p:style>
        <p:txBody>
          <a:bodyPr/>
          <a:lstStyle/>
          <a:p>
            <a:r>
              <a:rPr lang="en-IN" dirty="0" smtClean="0"/>
              <a:t>Officers drawing grade pay of Rs 10,000/- and above and those in the pay scale of HAG+ , while On tour outside the country, may travel in business class by air.</a:t>
            </a:r>
          </a:p>
          <a:p>
            <a:pPr>
              <a:buNone/>
            </a:pPr>
            <a:r>
              <a:rPr lang="en-IN" dirty="0" smtClean="0">
                <a:hlinkClick r:id="rId2" action="ppaction://hlinkfile"/>
              </a:rPr>
              <a:t>                               </a:t>
            </a:r>
            <a:r>
              <a:rPr lang="en-IN" sz="2800" b="1" dirty="0" smtClean="0">
                <a:solidFill>
                  <a:srgbClr val="C00000"/>
                </a:solidFill>
                <a:hlinkClick r:id="rId2" action="ppaction://hlinkfile"/>
              </a:rPr>
              <a:t>F.D.O.M NO 16638/F </a:t>
            </a:r>
            <a:r>
              <a:rPr lang="en-IN" sz="2800" b="1" dirty="0" err="1" smtClean="0">
                <a:solidFill>
                  <a:srgbClr val="C00000"/>
                </a:solidFill>
                <a:hlinkClick r:id="rId2" action="ppaction://hlinkfile"/>
              </a:rPr>
              <a:t>dt</a:t>
            </a:r>
            <a:r>
              <a:rPr lang="en-IN" sz="2800" b="1" dirty="0" smtClean="0">
                <a:solidFill>
                  <a:srgbClr val="C00000"/>
                </a:solidFill>
                <a:hlinkClick r:id="rId2" action="ppaction://hlinkfile"/>
              </a:rPr>
              <a:t> 02.04.2011</a:t>
            </a:r>
            <a:endParaRPr lang="en-IN" sz="2800" b="1" dirty="0" smtClean="0">
              <a:solidFill>
                <a:srgbClr val="C00000"/>
              </a:solidFill>
            </a:endParaRPr>
          </a:p>
          <a:p>
            <a:r>
              <a:rPr lang="en-IN" dirty="0" smtClean="0">
                <a:solidFill>
                  <a:schemeClr val="tx1"/>
                </a:solidFill>
              </a:rPr>
              <a:t>The state Govt. May declare any particular Govt. Servant or class of Govt. Employees (2</a:t>
            </a:r>
            <a:r>
              <a:rPr lang="en-IN" baseline="30000" dirty="0" smtClean="0">
                <a:solidFill>
                  <a:schemeClr val="tx1"/>
                </a:solidFill>
              </a:rPr>
              <a:t>nd</a:t>
            </a:r>
            <a:r>
              <a:rPr lang="en-IN" dirty="0" smtClean="0">
                <a:solidFill>
                  <a:schemeClr val="tx1"/>
                </a:solidFill>
              </a:rPr>
              <a:t>, 3</a:t>
            </a:r>
            <a:r>
              <a:rPr lang="en-IN" baseline="30000" dirty="0" smtClean="0">
                <a:solidFill>
                  <a:schemeClr val="tx1"/>
                </a:solidFill>
              </a:rPr>
              <a:t>rd</a:t>
            </a:r>
            <a:r>
              <a:rPr lang="en-IN" dirty="0" smtClean="0">
                <a:solidFill>
                  <a:schemeClr val="tx1"/>
                </a:solidFill>
              </a:rPr>
              <a:t> &amp; 4</a:t>
            </a:r>
            <a:r>
              <a:rPr lang="en-IN" baseline="30000" dirty="0" smtClean="0">
                <a:solidFill>
                  <a:schemeClr val="tx1"/>
                </a:solidFill>
              </a:rPr>
              <a:t>th</a:t>
            </a:r>
            <a:r>
              <a:rPr lang="en-IN" dirty="0" smtClean="0">
                <a:solidFill>
                  <a:schemeClr val="tx1"/>
                </a:solidFill>
              </a:rPr>
              <a:t> grade) to be entitled to accommodation of a higher class than that prescribed for their grade.</a:t>
            </a:r>
          </a:p>
          <a:p>
            <a:pPr>
              <a:buNone/>
            </a:pPr>
            <a:r>
              <a:rPr lang="en-IN" dirty="0" smtClean="0">
                <a:solidFill>
                  <a:schemeClr val="tx1"/>
                </a:solidFill>
              </a:rPr>
              <a:t>      </a:t>
            </a:r>
            <a:r>
              <a:rPr lang="en-IN" b="1" dirty="0" smtClean="0">
                <a:solidFill>
                  <a:srgbClr val="C00000"/>
                </a:solidFill>
              </a:rPr>
              <a:t>(for special reasons that must be recorded)</a:t>
            </a:r>
            <a:endParaRPr lang="en-IN" b="1" dirty="0">
              <a:solidFill>
                <a:srgbClr val="C00000"/>
              </a:solidFill>
            </a:endParaRPr>
          </a:p>
        </p:txBody>
      </p:sp>
    </p:spTree>
    <p:extLst>
      <p:ext uri="{BB962C8B-B14F-4D97-AF65-F5344CB8AC3E}">
        <p14:creationId xmlns:p14="http://schemas.microsoft.com/office/powerpoint/2010/main" xmlns="" val="397634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29354"/>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en-IN" dirty="0" smtClean="0">
                <a:solidFill>
                  <a:schemeClr val="tx1"/>
                </a:solidFill>
              </a:rPr>
              <a:t>When a govt servant of second/ third grade travels by railway &amp; accommodation of the class to which he is entitled is not provided on the train in which he travels, he may be allowed to draw mileage allowance of the next higher class, on production of certificate signed by his controlling officer stating that “ </a:t>
            </a:r>
            <a:r>
              <a:rPr lang="en-IN" b="1" dirty="0" smtClean="0">
                <a:solidFill>
                  <a:srgbClr val="C00000"/>
                </a:solidFill>
              </a:rPr>
              <a:t>it was necessary in the public interest that he should travel by that train”.                                                   RULE 45</a:t>
            </a:r>
          </a:p>
          <a:p>
            <a:r>
              <a:rPr lang="en-IN" dirty="0" smtClean="0">
                <a:solidFill>
                  <a:schemeClr val="tx1"/>
                </a:solidFill>
              </a:rPr>
              <a:t>When, for part of journey, </a:t>
            </a:r>
            <a:r>
              <a:rPr lang="en-IN" b="1" dirty="0" smtClean="0">
                <a:solidFill>
                  <a:schemeClr val="tx1"/>
                </a:solidFill>
              </a:rPr>
              <a:t>through booking of tickets</a:t>
            </a:r>
            <a:r>
              <a:rPr lang="en-IN" dirty="0" smtClean="0">
                <a:solidFill>
                  <a:schemeClr val="tx1"/>
                </a:solidFill>
              </a:rPr>
              <a:t>, Govt employee has to pay rates for accommodation of class higher than that to which he is entitled, he may draw mileage allowance at the higher rate for that part of journey.                                                        </a:t>
            </a:r>
            <a:r>
              <a:rPr lang="en-IN" b="1" dirty="0" smtClean="0">
                <a:solidFill>
                  <a:srgbClr val="C00000"/>
                </a:solidFill>
              </a:rPr>
              <a:t>RULE 46</a:t>
            </a:r>
          </a:p>
          <a:p>
            <a:endParaRPr lang="en-IN" b="1" dirty="0">
              <a:solidFill>
                <a:srgbClr val="C00000"/>
              </a:solidFill>
            </a:endParaRPr>
          </a:p>
        </p:txBody>
      </p:sp>
    </p:spTree>
    <p:extLst>
      <p:ext uri="{BB962C8B-B14F-4D97-AF65-F5344CB8AC3E}">
        <p14:creationId xmlns:p14="http://schemas.microsoft.com/office/powerpoint/2010/main" xmlns="" val="22325318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229600" cy="990600"/>
          </a:xfrm>
        </p:spPr>
        <p:txBody>
          <a:bodyPr>
            <a:normAutofit fontScale="90000"/>
          </a:bodyPr>
          <a:lstStyle/>
          <a:p>
            <a:r>
              <a:rPr lang="en-IN" sz="3200" b="1" dirty="0" smtClean="0">
                <a:solidFill>
                  <a:srgbClr val="FF0000"/>
                </a:solidFill>
              </a:rPr>
              <a:t>Entitlement of Judicial Officers on tour  by Train/Air  (696/F </a:t>
            </a:r>
            <a:r>
              <a:rPr lang="en-IN" sz="3200" b="1" dirty="0" err="1" smtClean="0">
                <a:solidFill>
                  <a:srgbClr val="FF0000"/>
                </a:solidFill>
              </a:rPr>
              <a:t>dt</a:t>
            </a:r>
            <a:r>
              <a:rPr lang="en-IN" sz="3200" b="1" dirty="0" smtClean="0">
                <a:solidFill>
                  <a:srgbClr val="FF0000"/>
                </a:solidFill>
              </a:rPr>
              <a:t> </a:t>
            </a:r>
            <a:r>
              <a:rPr lang="en-IN" sz="3200" b="1" dirty="0" smtClean="0">
                <a:solidFill>
                  <a:srgbClr val="FF0000"/>
                </a:solidFill>
                <a:hlinkClick r:id="rId2" action="ppaction://hlinkfile"/>
              </a:rPr>
              <a:t>7/1/12 )</a:t>
            </a:r>
            <a:endParaRPr lang="en-IN" sz="3200" b="1" dirty="0" smtClean="0">
              <a:solidFill>
                <a:srgbClr val="FF0000"/>
              </a:solidFill>
            </a:endParaRPr>
          </a:p>
        </p:txBody>
      </p:sp>
      <p:graphicFrame>
        <p:nvGraphicFramePr>
          <p:cNvPr id="4" name="Content Placeholder 3"/>
          <p:cNvGraphicFramePr>
            <a:graphicFrameLocks noGrp="1"/>
          </p:cNvGraphicFramePr>
          <p:nvPr>
            <p:ph idx="1"/>
          </p:nvPr>
        </p:nvGraphicFramePr>
        <p:xfrm>
          <a:off x="457200" y="1935163"/>
          <a:ext cx="8229600" cy="3333293"/>
        </p:xfrm>
        <a:graphic>
          <a:graphicData uri="http://schemas.openxmlformats.org/drawingml/2006/table">
            <a:tbl>
              <a:tblPr firstRow="1" bandRow="1">
                <a:tableStyleId>{5C22544A-7EE6-4342-B048-85BDC9FD1C3A}</a:tableStyleId>
              </a:tblPr>
              <a:tblGrid>
                <a:gridCol w="4114800"/>
                <a:gridCol w="4114800"/>
              </a:tblGrid>
              <a:tr h="870076">
                <a:tc>
                  <a:txBody>
                    <a:bodyPr/>
                    <a:lstStyle/>
                    <a:p>
                      <a:r>
                        <a:rPr lang="en-IN" sz="2400" dirty="0" smtClean="0"/>
                        <a:t>Scale</a:t>
                      </a:r>
                      <a:r>
                        <a:rPr lang="en-IN" sz="2400" baseline="0" dirty="0" smtClean="0"/>
                        <a:t> of pay</a:t>
                      </a:r>
                      <a:endParaRPr lang="en-IN" sz="2400" dirty="0"/>
                    </a:p>
                  </a:txBody>
                  <a:tcPr/>
                </a:tc>
                <a:tc>
                  <a:txBody>
                    <a:bodyPr/>
                    <a:lstStyle/>
                    <a:p>
                      <a:r>
                        <a:rPr lang="en-IN" sz="2400" dirty="0" smtClean="0"/>
                        <a:t>Travel entitlements</a:t>
                      </a:r>
                      <a:endParaRPr lang="en-IN" sz="2400" dirty="0"/>
                    </a:p>
                  </a:txBody>
                  <a:tcPr/>
                </a:tc>
              </a:tr>
              <a:tr h="803524">
                <a:tc>
                  <a:txBody>
                    <a:bodyPr/>
                    <a:lstStyle/>
                    <a:p>
                      <a:r>
                        <a:rPr lang="en-IN" sz="2000" dirty="0" smtClean="0">
                          <a:latin typeface="Arial" pitchFamily="34" charset="0"/>
                          <a:cs typeface="Arial" pitchFamily="34" charset="0"/>
                        </a:rPr>
                        <a:t>Rs</a:t>
                      </a:r>
                      <a:r>
                        <a:rPr lang="en-IN" sz="2000" baseline="0" dirty="0" smtClean="0">
                          <a:latin typeface="Arial" pitchFamily="34" charset="0"/>
                          <a:cs typeface="Arial" pitchFamily="34" charset="0"/>
                        </a:rPr>
                        <a:t> 57700-70290 &amp; above</a:t>
                      </a:r>
                      <a:endParaRPr lang="en-IN" sz="2000" dirty="0">
                        <a:latin typeface="Arial" pitchFamily="34" charset="0"/>
                        <a:cs typeface="Arial" pitchFamily="34" charset="0"/>
                      </a:endParaRPr>
                    </a:p>
                  </a:txBody>
                  <a:tcPr/>
                </a:tc>
                <a:tc>
                  <a:txBody>
                    <a:bodyPr/>
                    <a:lstStyle/>
                    <a:p>
                      <a:r>
                        <a:rPr lang="en-IN" dirty="0" smtClean="0"/>
                        <a:t>Business /club class by air on tour outside the country.</a:t>
                      </a:r>
                      <a:endParaRPr lang="en-IN" dirty="0"/>
                    </a:p>
                  </a:txBody>
                  <a:tcPr/>
                </a:tc>
              </a:tr>
              <a:tr h="684333">
                <a:tc>
                  <a:txBody>
                    <a:bodyPr/>
                    <a:lstStyle/>
                    <a:p>
                      <a:r>
                        <a:rPr lang="en-IN" sz="2000" dirty="0" smtClean="0">
                          <a:latin typeface="Arial" pitchFamily="34" charset="0"/>
                          <a:cs typeface="Arial" pitchFamily="34" charset="0"/>
                        </a:rPr>
                        <a:t>Rs</a:t>
                      </a:r>
                      <a:r>
                        <a:rPr lang="en-IN" sz="2000" baseline="0" dirty="0" smtClean="0">
                          <a:latin typeface="Arial" pitchFamily="34" charset="0"/>
                          <a:cs typeface="Arial" pitchFamily="34" charset="0"/>
                        </a:rPr>
                        <a:t> 43690-56470 &amp; above</a:t>
                      </a:r>
                      <a:endParaRPr lang="en-IN" sz="2000" dirty="0">
                        <a:latin typeface="Arial" pitchFamily="34" charset="0"/>
                        <a:cs typeface="Arial" pitchFamily="34" charset="0"/>
                      </a:endParaRPr>
                    </a:p>
                  </a:txBody>
                  <a:tcPr/>
                </a:tc>
                <a:tc>
                  <a:txBody>
                    <a:bodyPr/>
                    <a:lstStyle/>
                    <a:p>
                      <a:r>
                        <a:rPr lang="en-IN" dirty="0" smtClean="0"/>
                        <a:t>Economy class by air/Ac First class by train.</a:t>
                      </a:r>
                      <a:endParaRPr lang="en-IN" dirty="0"/>
                    </a:p>
                  </a:txBody>
                  <a:tcPr/>
                </a:tc>
              </a:tr>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Rs</a:t>
                      </a:r>
                      <a:r>
                        <a:rPr lang="en-IN" sz="2000" baseline="0" dirty="0" smtClean="0">
                          <a:latin typeface="Arial" pitchFamily="34" charset="0"/>
                          <a:cs typeface="Arial" pitchFamily="34" charset="0"/>
                        </a:rPr>
                        <a:t>27700 </a:t>
                      </a:r>
                      <a:r>
                        <a:rPr lang="en-IN" sz="2000" baseline="0" smtClean="0">
                          <a:latin typeface="Arial" pitchFamily="34" charset="0"/>
                          <a:cs typeface="Arial" pitchFamily="34" charset="0"/>
                        </a:rPr>
                        <a:t>-44770&amp; </a:t>
                      </a:r>
                      <a:r>
                        <a:rPr lang="en-IN" sz="2000" baseline="0" dirty="0" smtClean="0">
                          <a:latin typeface="Arial" pitchFamily="34" charset="0"/>
                          <a:cs typeface="Arial" pitchFamily="34" charset="0"/>
                        </a:rPr>
                        <a:t>above but below </a:t>
                      </a:r>
                      <a:r>
                        <a:rPr lang="en-IN" sz="2000" dirty="0" smtClean="0">
                          <a:latin typeface="Arial" pitchFamily="34" charset="0"/>
                          <a:cs typeface="Arial" pitchFamily="34" charset="0"/>
                        </a:rPr>
                        <a:t>Rs</a:t>
                      </a:r>
                      <a:r>
                        <a:rPr lang="en-IN" sz="2000" baseline="0" dirty="0" smtClean="0">
                          <a:latin typeface="Arial" pitchFamily="34" charset="0"/>
                          <a:cs typeface="Arial" pitchFamily="34" charset="0"/>
                        </a:rPr>
                        <a:t> 43690-56470 </a:t>
                      </a:r>
                      <a:endParaRPr lang="en-IN" sz="2000" dirty="0" smtClean="0">
                        <a:latin typeface="Arial" pitchFamily="34" charset="0"/>
                        <a:cs typeface="Arial" pitchFamily="34" charset="0"/>
                      </a:endParaRPr>
                    </a:p>
                    <a:p>
                      <a:endParaRPr lang="en-IN" dirty="0"/>
                    </a:p>
                  </a:txBody>
                  <a:tcPr/>
                </a:tc>
                <a:tc>
                  <a:txBody>
                    <a:bodyPr/>
                    <a:lstStyle/>
                    <a:p>
                      <a:r>
                        <a:rPr lang="en-IN" dirty="0" smtClean="0"/>
                        <a:t>AC-II tier by</a:t>
                      </a:r>
                      <a:r>
                        <a:rPr lang="en-IN" baseline="0" dirty="0" smtClean="0"/>
                        <a:t> train.</a:t>
                      </a:r>
                      <a:endParaRPr lang="en-IN" dirty="0"/>
                    </a:p>
                  </a:txBody>
                  <a:tcPr/>
                </a:tc>
              </a:tr>
            </a:tbl>
          </a:graphicData>
        </a:graphic>
      </p:graphicFrame>
    </p:spTree>
    <p:extLst>
      <p:ext uri="{BB962C8B-B14F-4D97-AF65-F5344CB8AC3E}">
        <p14:creationId xmlns:p14="http://schemas.microsoft.com/office/powerpoint/2010/main" xmlns="" val="22546589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style>
          <a:lnRef idx="1">
            <a:schemeClr val="accent1"/>
          </a:lnRef>
          <a:fillRef idx="2">
            <a:schemeClr val="accent1"/>
          </a:fillRef>
          <a:effectRef idx="1">
            <a:schemeClr val="accent1"/>
          </a:effectRef>
          <a:fontRef idx="minor">
            <a:schemeClr val="dk1"/>
          </a:fontRef>
        </p:style>
        <p:txBody>
          <a:bodyPr/>
          <a:lstStyle/>
          <a:p>
            <a:r>
              <a:rPr lang="en-IN" b="1" dirty="0" smtClean="0"/>
              <a:t>FOR JOURNEY BY STEAMER   </a:t>
            </a:r>
            <a:r>
              <a:rPr lang="en-IN" b="1" dirty="0" smtClean="0">
                <a:solidFill>
                  <a:srgbClr val="C00000"/>
                </a:solidFill>
              </a:rPr>
              <a:t>RULE 48 TO 51</a:t>
            </a:r>
          </a:p>
          <a:p>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xmlns="" val="2790847846"/>
              </p:ext>
            </p:extLst>
          </p:nvPr>
        </p:nvGraphicFramePr>
        <p:xfrm>
          <a:off x="714348" y="1669086"/>
          <a:ext cx="7786743" cy="4275800"/>
        </p:xfrm>
        <a:graphic>
          <a:graphicData uri="http://schemas.openxmlformats.org/drawingml/2006/table">
            <a:tbl>
              <a:tblPr firstRow="1" bandRow="1">
                <a:tableStyleId>{5C22544A-7EE6-4342-B048-85BDC9FD1C3A}</a:tableStyleId>
              </a:tblPr>
              <a:tblGrid>
                <a:gridCol w="571504"/>
                <a:gridCol w="1381148"/>
                <a:gridCol w="5834091"/>
              </a:tblGrid>
              <a:tr h="0">
                <a:tc>
                  <a:txBody>
                    <a:bodyPr/>
                    <a:lstStyle/>
                    <a:p>
                      <a:pPr algn="ctr"/>
                      <a:r>
                        <a:rPr lang="en-IN" sz="1700" b="1" dirty="0" smtClean="0">
                          <a:solidFill>
                            <a:schemeClr val="tx2"/>
                          </a:solidFill>
                        </a:rPr>
                        <a:t>SL NO</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GRADE</a:t>
                      </a:r>
                      <a:r>
                        <a:rPr lang="en-IN" sz="1700" b="1" baseline="0" dirty="0" smtClean="0">
                          <a:solidFill>
                            <a:schemeClr val="tx2"/>
                          </a:solidFill>
                        </a:rPr>
                        <a:t> </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ENTITLEMENT</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1504">
                <a:tc>
                  <a:txBody>
                    <a:bodyPr/>
                    <a:lstStyle/>
                    <a:p>
                      <a:pPr algn="ctr"/>
                      <a:r>
                        <a:rPr lang="en-IN" sz="1700" b="1" dirty="0" smtClean="0">
                          <a:solidFill>
                            <a:schemeClr val="tx2"/>
                          </a:solidFill>
                        </a:rPr>
                        <a:t>1</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1</a:t>
                      </a:r>
                      <a:r>
                        <a:rPr lang="en-IN" sz="1700" b="1" baseline="30000" dirty="0" smtClean="0">
                          <a:solidFill>
                            <a:schemeClr val="tx2"/>
                          </a:solidFill>
                        </a:rPr>
                        <a:t>st</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Highest class</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57256">
                <a:tc>
                  <a:txBody>
                    <a:bodyPr/>
                    <a:lstStyle/>
                    <a:p>
                      <a:pPr algn="ctr"/>
                      <a:r>
                        <a:rPr lang="en-IN" sz="1700" b="1" dirty="0" smtClean="0">
                          <a:solidFill>
                            <a:schemeClr val="tx2"/>
                          </a:solidFill>
                        </a:rPr>
                        <a:t>2</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2</a:t>
                      </a:r>
                      <a:r>
                        <a:rPr lang="en-IN" sz="1700" b="1" baseline="30000" dirty="0" smtClean="0">
                          <a:solidFill>
                            <a:schemeClr val="tx2"/>
                          </a:solidFill>
                        </a:rPr>
                        <a:t>nd</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If there are only 2 classes – the highest class</a:t>
                      </a:r>
                    </a:p>
                    <a:p>
                      <a:pPr marL="0" marR="0" indent="0" algn="ctr" defTabSz="914400" rtl="0" eaLnBrk="1" fontAlgn="auto" latinLnBrk="0" hangingPunct="1">
                        <a:lnSpc>
                          <a:spcPct val="100000"/>
                        </a:lnSpc>
                        <a:spcBef>
                          <a:spcPts val="0"/>
                        </a:spcBef>
                        <a:spcAft>
                          <a:spcPts val="0"/>
                        </a:spcAft>
                        <a:buClrTx/>
                        <a:buSzTx/>
                        <a:buFontTx/>
                        <a:buNone/>
                        <a:tabLst/>
                        <a:defRPr/>
                      </a:pPr>
                      <a:r>
                        <a:rPr lang="en-IN" sz="1700" b="1" dirty="0" smtClean="0">
                          <a:solidFill>
                            <a:schemeClr val="tx2"/>
                          </a:solidFill>
                        </a:rPr>
                        <a:t>If there are more than 2 classes – the 2nd class</a:t>
                      </a:r>
                    </a:p>
                    <a:p>
                      <a:pPr algn="ct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40172">
                <a:tc>
                  <a:txBody>
                    <a:bodyPr/>
                    <a:lstStyle/>
                    <a:p>
                      <a:pPr algn="ctr"/>
                      <a:r>
                        <a:rPr lang="en-IN" sz="1700" b="1" dirty="0" smtClean="0">
                          <a:solidFill>
                            <a:schemeClr val="tx2"/>
                          </a:solidFill>
                        </a:rPr>
                        <a:t>3</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3</a:t>
                      </a:r>
                      <a:r>
                        <a:rPr lang="en-IN" sz="1700" b="1" baseline="30000" dirty="0" smtClean="0">
                          <a:solidFill>
                            <a:schemeClr val="tx2"/>
                          </a:solidFill>
                        </a:rPr>
                        <a:t>rd</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If there are only 2 classes – the lower class</a:t>
                      </a:r>
                    </a:p>
                    <a:p>
                      <a:pPr marL="0" marR="0" indent="0" algn="ctr" defTabSz="914400" rtl="0" eaLnBrk="1" fontAlgn="auto" latinLnBrk="0" hangingPunct="1">
                        <a:lnSpc>
                          <a:spcPct val="100000"/>
                        </a:lnSpc>
                        <a:spcBef>
                          <a:spcPts val="0"/>
                        </a:spcBef>
                        <a:spcAft>
                          <a:spcPts val="0"/>
                        </a:spcAft>
                        <a:buClrTx/>
                        <a:buSzTx/>
                        <a:buFontTx/>
                        <a:buNone/>
                        <a:tabLst/>
                        <a:defRPr/>
                      </a:pPr>
                      <a:r>
                        <a:rPr lang="en-IN" sz="1700" b="1" dirty="0" smtClean="0">
                          <a:solidFill>
                            <a:schemeClr val="tx2"/>
                          </a:solidFill>
                        </a:rPr>
                        <a:t>If there are 3 classes – the 2nd class</a:t>
                      </a:r>
                    </a:p>
                    <a:p>
                      <a:pPr marL="0" marR="0" indent="0" algn="ctr" defTabSz="914400" rtl="0" eaLnBrk="1" fontAlgn="auto" latinLnBrk="0" hangingPunct="1">
                        <a:lnSpc>
                          <a:spcPct val="100000"/>
                        </a:lnSpc>
                        <a:spcBef>
                          <a:spcPts val="0"/>
                        </a:spcBef>
                        <a:spcAft>
                          <a:spcPts val="0"/>
                        </a:spcAft>
                        <a:buClrTx/>
                        <a:buSzTx/>
                        <a:buFontTx/>
                        <a:buNone/>
                        <a:tabLst/>
                        <a:defRPr/>
                      </a:pPr>
                      <a:r>
                        <a:rPr lang="en-IN" sz="1700" b="1" dirty="0" smtClean="0">
                          <a:solidFill>
                            <a:schemeClr val="tx2"/>
                          </a:solidFill>
                        </a:rPr>
                        <a:t>If there are 4 classes – the 3rd class</a:t>
                      </a:r>
                    </a:p>
                    <a:p>
                      <a:pPr algn="ct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85844">
                <a:tc>
                  <a:txBody>
                    <a:bodyPr/>
                    <a:lstStyle/>
                    <a:p>
                      <a:pPr algn="ctr"/>
                      <a:r>
                        <a:rPr lang="en-IN" sz="1700" b="1" dirty="0" smtClean="0">
                          <a:solidFill>
                            <a:schemeClr val="tx2"/>
                          </a:solidFill>
                        </a:rPr>
                        <a:t>4</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4th</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700" b="1" dirty="0" smtClean="0">
                          <a:solidFill>
                            <a:schemeClr val="tx2"/>
                          </a:solidFill>
                        </a:rPr>
                        <a:t>Lowest class</a:t>
                      </a:r>
                      <a:endParaRPr lang="en-IN" sz="1700"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11271531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style>
          <a:lnRef idx="1">
            <a:schemeClr val="accent5"/>
          </a:lnRef>
          <a:fillRef idx="2">
            <a:schemeClr val="accent5"/>
          </a:fillRef>
          <a:effectRef idx="1">
            <a:schemeClr val="accent5"/>
          </a:effectRef>
          <a:fontRef idx="minor">
            <a:schemeClr val="dk1"/>
          </a:fontRef>
        </p:style>
        <p:txBody>
          <a:bodyPr/>
          <a:lstStyle/>
          <a:p>
            <a:pPr algn="just"/>
            <a:r>
              <a:rPr lang="en-IN" b="1" dirty="0" smtClean="0"/>
              <a:t>RATE OF MILEAGE ALLOWANCE :-</a:t>
            </a:r>
          </a:p>
          <a:p>
            <a:pPr algn="just"/>
            <a:r>
              <a:rPr lang="en-IN" dirty="0" smtClean="0"/>
              <a:t>For 1</a:t>
            </a:r>
            <a:r>
              <a:rPr lang="en-IN" baseline="30000" dirty="0" smtClean="0"/>
              <a:t>st</a:t>
            </a:r>
            <a:r>
              <a:rPr lang="en-IN" dirty="0" smtClean="0"/>
              <a:t>, 2</a:t>
            </a:r>
            <a:r>
              <a:rPr lang="en-IN" baseline="30000" dirty="0" smtClean="0"/>
              <a:t>nd</a:t>
            </a:r>
            <a:r>
              <a:rPr lang="en-IN" dirty="0" smtClean="0"/>
              <a:t> &amp; 3</a:t>
            </a:r>
            <a:r>
              <a:rPr lang="en-IN" baseline="30000" dirty="0" smtClean="0"/>
              <a:t>rd</a:t>
            </a:r>
            <a:r>
              <a:rPr lang="en-IN" dirty="0" smtClean="0"/>
              <a:t> grade Govt. Servants</a:t>
            </a:r>
          </a:p>
          <a:p>
            <a:pPr lvl="5" algn="just">
              <a:buFont typeface="Wingdings" pitchFamily="2" charset="2"/>
              <a:buChar char="Ø"/>
            </a:pPr>
            <a:r>
              <a:rPr lang="en-IN" sz="2800" dirty="0" smtClean="0"/>
              <a:t>One &amp; 3/5</a:t>
            </a:r>
            <a:r>
              <a:rPr lang="en-IN" sz="2800" baseline="30000" dirty="0" smtClean="0"/>
              <a:t>th</a:t>
            </a:r>
            <a:r>
              <a:rPr lang="en-IN" sz="2800" dirty="0" smtClean="0"/>
              <a:t> of the fare on entitled accommodation.</a:t>
            </a:r>
          </a:p>
          <a:p>
            <a:pPr algn="just"/>
            <a:r>
              <a:rPr lang="en-IN" dirty="0" smtClean="0"/>
              <a:t>For 4</a:t>
            </a:r>
            <a:r>
              <a:rPr lang="en-IN" baseline="30000" dirty="0" smtClean="0"/>
              <a:t>th</a:t>
            </a:r>
            <a:r>
              <a:rPr lang="en-IN" dirty="0" smtClean="0"/>
              <a:t> grade Govt. Employee-</a:t>
            </a:r>
          </a:p>
          <a:p>
            <a:pPr lvl="5" algn="just">
              <a:buFont typeface="Wingdings" pitchFamily="2" charset="2"/>
              <a:buChar char="Ø"/>
            </a:pPr>
            <a:r>
              <a:rPr lang="en-IN" sz="2800" dirty="0" smtClean="0"/>
              <a:t>A single fare of lowest class</a:t>
            </a:r>
          </a:p>
          <a:p>
            <a:pPr algn="just"/>
            <a:r>
              <a:rPr lang="en-IN" sz="4000" dirty="0" smtClean="0"/>
              <a:t> </a:t>
            </a:r>
            <a:r>
              <a:rPr lang="en-IN" sz="3600" b="1" dirty="0" smtClean="0"/>
              <a:t>WHEN Govt vessel is provided</a:t>
            </a:r>
          </a:p>
          <a:p>
            <a:pPr algn="just">
              <a:buNone/>
            </a:pPr>
            <a:r>
              <a:rPr lang="en-IN" dirty="0" smtClean="0"/>
              <a:t> Govt. Servant is entitled to draw no mileage allowance but daily allowance. He shall not refuse the accommodation &amp; draw mileage allowance.</a:t>
            </a:r>
          </a:p>
          <a:p>
            <a:pPr algn="just">
              <a:buNone/>
            </a:pPr>
            <a:endParaRPr lang="en-IN" dirty="0"/>
          </a:p>
        </p:txBody>
      </p:sp>
    </p:spTree>
    <p:extLst>
      <p:ext uri="{BB962C8B-B14F-4D97-AF65-F5344CB8AC3E}">
        <p14:creationId xmlns:p14="http://schemas.microsoft.com/office/powerpoint/2010/main" xmlns="" val="16483929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style>
          <a:lnRef idx="1">
            <a:schemeClr val="accent4"/>
          </a:lnRef>
          <a:fillRef idx="2">
            <a:schemeClr val="accent4"/>
          </a:fillRef>
          <a:effectRef idx="1">
            <a:schemeClr val="accent4"/>
          </a:effectRef>
          <a:fontRef idx="minor">
            <a:schemeClr val="dk1"/>
          </a:fontRef>
        </p:style>
        <p:txBody>
          <a:bodyPr/>
          <a:lstStyle/>
          <a:p>
            <a:r>
              <a:rPr lang="en-IN" b="1" u="sng" dirty="0" smtClean="0"/>
              <a:t>FOR JOURNEY BY ROAD     (</a:t>
            </a:r>
            <a:r>
              <a:rPr lang="en-IN" b="1" dirty="0" smtClean="0"/>
              <a:t>RULE 52 -58)</a:t>
            </a:r>
          </a:p>
          <a:p>
            <a:pPr marL="514350" indent="-514350">
              <a:buAutoNum type="arabicParenBoth"/>
            </a:pPr>
            <a:r>
              <a:rPr lang="en-IN" b="1" dirty="0" smtClean="0"/>
              <a:t>Other than by own vehicle or public motor services:-</a:t>
            </a:r>
          </a:p>
          <a:p>
            <a:pPr marL="514350" indent="-514350">
              <a:buNone/>
            </a:pPr>
            <a:r>
              <a:rPr lang="en-IN" b="1" dirty="0" smtClean="0"/>
              <a:t>    </a:t>
            </a:r>
            <a:r>
              <a:rPr lang="en-IN" dirty="0" smtClean="0"/>
              <a:t>@ Rs 1.00 per Km (for all Govt servants irrespective of grade)</a:t>
            </a:r>
          </a:p>
          <a:p>
            <a:pPr marL="514350" indent="-514350">
              <a:buNone/>
            </a:pPr>
            <a:r>
              <a:rPr lang="en-IN" dirty="0" smtClean="0"/>
              <a:t>(2) </a:t>
            </a:r>
            <a:r>
              <a:rPr lang="en-IN" b="1" dirty="0" smtClean="0"/>
              <a:t>Journey by public motor vehicle</a:t>
            </a:r>
          </a:p>
          <a:p>
            <a:pPr marL="514350" indent="-514350">
              <a:buNone/>
            </a:pPr>
            <a:r>
              <a:rPr lang="en-IN" dirty="0" smtClean="0"/>
              <a:t>ACTUAL BUS FARE + RESERVATION CHARGE + DAILY ALLOWANCES ADMISSIBLE</a:t>
            </a:r>
          </a:p>
          <a:p>
            <a:pPr marL="514350" indent="-514350">
              <a:buNone/>
            </a:pPr>
            <a:r>
              <a:rPr lang="en-IN" dirty="0" smtClean="0"/>
              <a:t>(3) </a:t>
            </a:r>
            <a:r>
              <a:rPr lang="en-IN" b="1" dirty="0" smtClean="0"/>
              <a:t>For journey by rickshaw, bicycle &amp; foot</a:t>
            </a:r>
          </a:p>
          <a:p>
            <a:pPr marL="514350" indent="-514350">
              <a:buNone/>
            </a:pPr>
            <a:r>
              <a:rPr lang="en-IN" b="1" dirty="0" smtClean="0"/>
              <a:t>  </a:t>
            </a:r>
            <a:r>
              <a:rPr lang="en-IN" dirty="0" smtClean="0"/>
              <a:t>entitled for mileage allowance @ Rs 1/- per km</a:t>
            </a:r>
          </a:p>
          <a:p>
            <a:pPr marL="514350" indent="-514350">
              <a:buNone/>
            </a:pPr>
            <a:endParaRPr lang="en-IN" dirty="0"/>
          </a:p>
        </p:txBody>
      </p:sp>
    </p:spTree>
    <p:extLst>
      <p:ext uri="{BB962C8B-B14F-4D97-AF65-F5344CB8AC3E}">
        <p14:creationId xmlns:p14="http://schemas.microsoft.com/office/powerpoint/2010/main" xmlns="" val="20077755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style>
          <a:lnRef idx="1">
            <a:schemeClr val="accent4"/>
          </a:lnRef>
          <a:fillRef idx="2">
            <a:schemeClr val="accent4"/>
          </a:fillRef>
          <a:effectRef idx="1">
            <a:schemeClr val="accent4"/>
          </a:effectRef>
          <a:fontRef idx="minor">
            <a:schemeClr val="dk1"/>
          </a:fontRef>
        </p:style>
        <p:txBody>
          <a:bodyPr/>
          <a:lstStyle/>
          <a:p>
            <a:pPr marL="514350" indent="-514350">
              <a:buNone/>
            </a:pPr>
            <a:r>
              <a:rPr lang="en-IN" dirty="0" smtClean="0"/>
              <a:t>(4) </a:t>
            </a:r>
            <a:r>
              <a:rPr lang="en-IN" b="1" dirty="0" smtClean="0">
                <a:solidFill>
                  <a:srgbClr val="FF0000"/>
                </a:solidFill>
              </a:rPr>
              <a:t>For journey by own conveyance</a:t>
            </a:r>
          </a:p>
          <a:p>
            <a:pPr marL="514350" indent="-514350">
              <a:buNone/>
            </a:pPr>
            <a:r>
              <a:rPr lang="en-IN" b="1" dirty="0" smtClean="0"/>
              <a:t>  </a:t>
            </a:r>
            <a:endParaRPr lang="en-IN" dirty="0" smtClean="0"/>
          </a:p>
          <a:p>
            <a:pPr marL="514350" indent="-514350">
              <a:buNone/>
            </a:pPr>
            <a:endParaRPr lang="en-IN" dirty="0"/>
          </a:p>
        </p:txBody>
      </p:sp>
      <p:graphicFrame>
        <p:nvGraphicFramePr>
          <p:cNvPr id="4" name="Table 3"/>
          <p:cNvGraphicFramePr>
            <a:graphicFrameLocks noGrp="1"/>
          </p:cNvGraphicFramePr>
          <p:nvPr/>
        </p:nvGraphicFramePr>
        <p:xfrm>
          <a:off x="857223" y="1071545"/>
          <a:ext cx="7358115" cy="5424050"/>
        </p:xfrm>
        <a:graphic>
          <a:graphicData uri="http://schemas.openxmlformats.org/drawingml/2006/table">
            <a:tbl>
              <a:tblPr firstRow="1" bandRow="1">
                <a:tableStyleId>{5C22544A-7EE6-4342-B048-85BDC9FD1C3A}</a:tableStyleId>
              </a:tblPr>
              <a:tblGrid>
                <a:gridCol w="2452705"/>
                <a:gridCol w="2452705"/>
                <a:gridCol w="2452705"/>
              </a:tblGrid>
              <a:tr h="620432">
                <a:tc>
                  <a:txBody>
                    <a:bodyPr/>
                    <a:lstStyle/>
                    <a:p>
                      <a:pPr algn="ctr"/>
                      <a:r>
                        <a:rPr lang="en-IN" dirty="0" smtClean="0">
                          <a:solidFill>
                            <a:schemeClr val="tx1"/>
                          </a:solidFill>
                        </a:rPr>
                        <a:t>GRADE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VEHICLE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smtClean="0">
                          <a:solidFill>
                            <a:schemeClr val="tx1"/>
                          </a:solidFill>
                        </a:rPr>
                        <a:t>RATE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083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smtClean="0">
                          <a:solidFill>
                            <a:schemeClr val="tx1"/>
                          </a:solidFill>
                        </a:rPr>
                        <a:t>Officers drawing grade pay Rs 4600/- &amp; above and those in</a:t>
                      </a:r>
                      <a:r>
                        <a:rPr lang="en-IN" b="1" baseline="0" dirty="0" smtClean="0">
                          <a:solidFill>
                            <a:schemeClr val="tx1"/>
                          </a:solidFill>
                        </a:rPr>
                        <a:t> pay scale of HAG+ &amp; ABOVE</a:t>
                      </a:r>
                      <a:endParaRPr lang="en-IN" b="1" dirty="0" smtClean="0">
                        <a:solidFill>
                          <a:schemeClr val="tx1"/>
                        </a:solidFill>
                      </a:endParaRPr>
                    </a:p>
                    <a:p>
                      <a:pPr algn="ct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smtClean="0">
                          <a:solidFill>
                            <a:schemeClr val="tx1"/>
                          </a:solidFill>
                        </a:rPr>
                        <a:t>OWN MOTOR CAR</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smtClean="0">
                          <a:solidFill>
                            <a:schemeClr val="tx1"/>
                          </a:solidFill>
                        </a:rPr>
                        <a:t>Rs 7.00 per km</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5969">
                <a:tc>
                  <a:txBody>
                    <a:bodyPr/>
                    <a:lstStyle/>
                    <a:p>
                      <a:pPr algn="ctr"/>
                      <a:r>
                        <a:rPr lang="en-IN" b="1" dirty="0" smtClean="0">
                          <a:solidFill>
                            <a:schemeClr val="tx1"/>
                          </a:solidFill>
                        </a:rPr>
                        <a:t>Officers of all grade</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smtClean="0">
                          <a:solidFill>
                            <a:schemeClr val="tx1"/>
                          </a:solidFill>
                        </a:rPr>
                        <a:t>OWN MOTOR CYCLE/ SCOOTER</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smtClean="0">
                          <a:solidFill>
                            <a:schemeClr val="tx1"/>
                          </a:solidFill>
                        </a:rPr>
                        <a:t>Rs 3.60 per km</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95969">
                <a:tc>
                  <a:txBody>
                    <a:bodyPr/>
                    <a:lstStyle/>
                    <a:p>
                      <a:pPr algn="ctr"/>
                      <a:r>
                        <a:rPr lang="en-IN" b="1" dirty="0" smtClean="0">
                          <a:solidFill>
                            <a:schemeClr val="tx1"/>
                          </a:solidFill>
                        </a:rPr>
                        <a:t>- DO-</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smtClean="0">
                          <a:solidFill>
                            <a:schemeClr val="tx1"/>
                          </a:solidFill>
                        </a:rPr>
                        <a:t>OWN MOPED</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b="1" dirty="0" smtClean="0">
                          <a:solidFill>
                            <a:schemeClr val="tx1"/>
                          </a:solidFill>
                        </a:rPr>
                        <a:t>Rs 1.80 per km</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6773236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smtClean="0">
                <a:solidFill>
                  <a:srgbClr val="FF0000"/>
                </a:solidFill>
              </a:rPr>
              <a:t>DAILY ALLOWANCE   (RULE 59 -66)</a:t>
            </a:r>
            <a:endParaRPr lang="en-IN" dirty="0">
              <a:solidFill>
                <a:srgbClr val="FF0000"/>
              </a:solidFill>
            </a:endParaRPr>
          </a:p>
        </p:txBody>
      </p:sp>
      <p:sp>
        <p:nvSpPr>
          <p:cNvPr id="3" name="Content Placeholder 2"/>
          <p:cNvSpPr>
            <a:spLocks noGrp="1"/>
          </p:cNvSpPr>
          <p:nvPr>
            <p:ph idx="1"/>
          </p:nvPr>
        </p:nvSpPr>
        <p:spPr>
          <a:xfrm>
            <a:off x="457200" y="1600200"/>
            <a:ext cx="8229600" cy="4829196"/>
          </a:xfrm>
        </p:spPr>
        <p:style>
          <a:lnRef idx="1">
            <a:schemeClr val="accent5"/>
          </a:lnRef>
          <a:fillRef idx="2">
            <a:schemeClr val="accent5"/>
          </a:fillRef>
          <a:effectRef idx="1">
            <a:schemeClr val="accent5"/>
          </a:effectRef>
          <a:fontRef idx="minor">
            <a:schemeClr val="dk1"/>
          </a:fontRef>
        </p:style>
        <p:txBody>
          <a:bodyPr/>
          <a:lstStyle/>
          <a:p>
            <a:pPr algn="just"/>
            <a:r>
              <a:rPr lang="en-IN" dirty="0" smtClean="0"/>
              <a:t>It is the allowance for each day of absence, on duty, from headquarters, which is intended to cover the ordinary daily charges incurred by a Govt. Servant, in consequence of such absence.</a:t>
            </a:r>
          </a:p>
          <a:p>
            <a:pPr algn="just"/>
            <a:r>
              <a:rPr lang="en-IN" dirty="0" smtClean="0"/>
              <a:t>It may not be drawn for any day on which a Govt. Servant does not reach a point more </a:t>
            </a:r>
            <a:r>
              <a:rPr lang="en-IN" dirty="0" smtClean="0">
                <a:solidFill>
                  <a:srgbClr val="00B0F0"/>
                </a:solidFill>
              </a:rPr>
              <a:t>than 8 </a:t>
            </a:r>
            <a:r>
              <a:rPr lang="en-IN" dirty="0" err="1" smtClean="0">
                <a:solidFill>
                  <a:srgbClr val="00B0F0"/>
                </a:solidFill>
              </a:rPr>
              <a:t>kms</a:t>
            </a:r>
            <a:r>
              <a:rPr lang="en-IN" dirty="0" smtClean="0">
                <a:solidFill>
                  <a:srgbClr val="00B0F0"/>
                </a:solidFill>
              </a:rPr>
              <a:t> </a:t>
            </a:r>
            <a:r>
              <a:rPr lang="en-IN" dirty="0" smtClean="0"/>
              <a:t>from his headquarters or return to his headquarters from such point.</a:t>
            </a:r>
            <a:endParaRPr lang="en-IN" dirty="0"/>
          </a:p>
        </p:txBody>
      </p:sp>
    </p:spTree>
    <p:extLst>
      <p:ext uri="{BB962C8B-B14F-4D97-AF65-F5344CB8AC3E}">
        <p14:creationId xmlns:p14="http://schemas.microsoft.com/office/powerpoint/2010/main" xmlns="" val="3829960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style>
          <a:lnRef idx="1">
            <a:schemeClr val="accent4"/>
          </a:lnRef>
          <a:fillRef idx="2">
            <a:schemeClr val="accent4"/>
          </a:fillRef>
          <a:effectRef idx="1">
            <a:schemeClr val="accent4"/>
          </a:effectRef>
          <a:fontRef idx="minor">
            <a:schemeClr val="dk1"/>
          </a:fontRef>
        </p:style>
        <p:txBody>
          <a:bodyPr/>
          <a:lstStyle/>
          <a:p>
            <a:r>
              <a:rPr lang="en-IN" b="1" u="sng" dirty="0" smtClean="0"/>
              <a:t>RATE OF D.A </a:t>
            </a:r>
            <a:r>
              <a:rPr lang="en-IN" b="1" dirty="0" smtClean="0"/>
              <a:t>(inside the state)</a:t>
            </a:r>
          </a:p>
          <a:p>
            <a:pPr>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330180961"/>
              </p:ext>
            </p:extLst>
          </p:nvPr>
        </p:nvGraphicFramePr>
        <p:xfrm>
          <a:off x="714348" y="1071545"/>
          <a:ext cx="7715304" cy="5286411"/>
        </p:xfrm>
        <a:graphic>
          <a:graphicData uri="http://schemas.openxmlformats.org/drawingml/2006/table">
            <a:tbl>
              <a:tblPr firstRow="1" bandRow="1">
                <a:tableStyleId>{5C22544A-7EE6-4342-B048-85BDC9FD1C3A}</a:tableStyleId>
              </a:tblPr>
              <a:tblGrid>
                <a:gridCol w="1285884"/>
                <a:gridCol w="4500594"/>
                <a:gridCol w="1928826"/>
              </a:tblGrid>
              <a:tr h="647405">
                <a:tc>
                  <a:txBody>
                    <a:bodyPr/>
                    <a:lstStyle/>
                    <a:p>
                      <a:pPr algn="ctr"/>
                      <a:r>
                        <a:rPr lang="en-IN" sz="2200" dirty="0" smtClean="0">
                          <a:solidFill>
                            <a:schemeClr val="tx1"/>
                          </a:solidFill>
                        </a:rPr>
                        <a:t>GRADE</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GRADE PAY in Rs </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RATE in Rs</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6049">
                <a:tc>
                  <a:txBody>
                    <a:bodyPr/>
                    <a:lstStyle/>
                    <a:p>
                      <a:pPr algn="ctr"/>
                      <a:r>
                        <a:rPr lang="en-IN" sz="2200" dirty="0" smtClean="0">
                          <a:solidFill>
                            <a:schemeClr val="tx1"/>
                          </a:solidFill>
                        </a:rPr>
                        <a:t>1</a:t>
                      </a:r>
                      <a:r>
                        <a:rPr lang="en-IN" sz="2200" baseline="30000" dirty="0" smtClean="0">
                          <a:solidFill>
                            <a:schemeClr val="tx1"/>
                          </a:solidFill>
                        </a:rPr>
                        <a:t>st</a:t>
                      </a:r>
                      <a:endParaRPr lang="en-IN" sz="2200" dirty="0" smtClean="0">
                        <a:solidFill>
                          <a:schemeClr val="tx1"/>
                        </a:solidFill>
                      </a:endParaRP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8800/- &amp; above and those in HAG+ &amp; above</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200/-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7405">
                <a:tc>
                  <a:txBody>
                    <a:bodyPr/>
                    <a:lstStyle/>
                    <a:p>
                      <a:pPr algn="ctr"/>
                      <a:endParaRPr lang="en-IN"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7600/- &amp; above but below 8800/-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180/-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6049">
                <a:tc>
                  <a:txBody>
                    <a:bodyPr/>
                    <a:lstStyle/>
                    <a:p>
                      <a:pPr algn="ctr"/>
                      <a:endParaRPr lang="en-IN"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chemeClr val="tx1"/>
                          </a:solidFill>
                        </a:rPr>
                        <a:t>5400/- &amp; above but below 7600/-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150/-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6049">
                <a:tc>
                  <a:txBody>
                    <a:bodyPr/>
                    <a:lstStyle/>
                    <a:p>
                      <a:pPr algn="ctr"/>
                      <a:r>
                        <a:rPr lang="en-IN" sz="2200" dirty="0" smtClean="0">
                          <a:solidFill>
                            <a:schemeClr val="tx1"/>
                          </a:solidFill>
                        </a:rPr>
                        <a:t>2</a:t>
                      </a:r>
                      <a:r>
                        <a:rPr lang="en-IN" sz="2200" baseline="30000" dirty="0" smtClean="0">
                          <a:solidFill>
                            <a:schemeClr val="tx1"/>
                          </a:solidFill>
                        </a:rPr>
                        <a:t>nd</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chemeClr val="tx1"/>
                          </a:solidFill>
                        </a:rPr>
                        <a:t>2800/- &amp; above but below 5400/-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140/-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6049">
                <a:tc>
                  <a:txBody>
                    <a:bodyPr/>
                    <a:lstStyle/>
                    <a:p>
                      <a:pPr algn="ctr"/>
                      <a:r>
                        <a:rPr lang="en-IN" sz="2200" dirty="0" smtClean="0">
                          <a:solidFill>
                            <a:schemeClr val="tx1"/>
                          </a:solidFill>
                        </a:rPr>
                        <a:t>3</a:t>
                      </a:r>
                      <a:r>
                        <a:rPr lang="en-IN" sz="2200" baseline="30000" dirty="0" smtClean="0">
                          <a:solidFill>
                            <a:schemeClr val="tx1"/>
                          </a:solidFill>
                        </a:rPr>
                        <a:t>rd</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rgbClr val="FF0000"/>
                          </a:solidFill>
                        </a:rPr>
                        <a:t>1650</a:t>
                      </a:r>
                      <a:r>
                        <a:rPr lang="en-IN" sz="2200" dirty="0" smtClean="0">
                          <a:solidFill>
                            <a:schemeClr val="tx1"/>
                          </a:solidFill>
                        </a:rPr>
                        <a:t>/- &amp; above but below 2800/-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130/-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7405">
                <a:tc>
                  <a:txBody>
                    <a:bodyPr/>
                    <a:lstStyle/>
                    <a:p>
                      <a:pPr algn="ctr"/>
                      <a:r>
                        <a:rPr lang="en-IN" sz="2400" dirty="0" smtClean="0">
                          <a:solidFill>
                            <a:schemeClr val="tx1"/>
                          </a:solidFill>
                        </a:rPr>
                        <a:t>4th</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Below </a:t>
                      </a:r>
                      <a:r>
                        <a:rPr lang="en-IN" sz="2400" dirty="0" smtClean="0">
                          <a:solidFill>
                            <a:srgbClr val="FF0000"/>
                          </a:solidFill>
                        </a:rPr>
                        <a:t>1650</a:t>
                      </a:r>
                      <a:r>
                        <a:rPr lang="en-IN" sz="2400" dirty="0" smtClean="0">
                          <a:solidFill>
                            <a:schemeClr val="tx1"/>
                          </a:solidFill>
                        </a:rPr>
                        <a:t>/-</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110/-</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12379447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style>
          <a:lnRef idx="1">
            <a:schemeClr val="accent4"/>
          </a:lnRef>
          <a:fillRef idx="2">
            <a:schemeClr val="accent4"/>
          </a:fillRef>
          <a:effectRef idx="1">
            <a:schemeClr val="accent4"/>
          </a:effectRef>
          <a:fontRef idx="minor">
            <a:schemeClr val="dk1"/>
          </a:fontRef>
        </p:style>
        <p:txBody>
          <a:bodyPr/>
          <a:lstStyle/>
          <a:p>
            <a:r>
              <a:rPr lang="en-IN" b="1" u="sng" dirty="0" smtClean="0"/>
              <a:t>RATE OF D.A </a:t>
            </a:r>
            <a:r>
              <a:rPr lang="en-IN" b="1" dirty="0" smtClean="0"/>
              <a:t>(outside the state)</a:t>
            </a:r>
          </a:p>
          <a:p>
            <a:pPr>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133834879"/>
              </p:ext>
            </p:extLst>
          </p:nvPr>
        </p:nvGraphicFramePr>
        <p:xfrm>
          <a:off x="714348" y="1071545"/>
          <a:ext cx="7715304" cy="5461966"/>
        </p:xfrm>
        <a:graphic>
          <a:graphicData uri="http://schemas.openxmlformats.org/drawingml/2006/table">
            <a:tbl>
              <a:tblPr firstRow="1" bandRow="1">
                <a:tableStyleId>{5C22544A-7EE6-4342-B048-85BDC9FD1C3A}</a:tableStyleId>
              </a:tblPr>
              <a:tblGrid>
                <a:gridCol w="1285884"/>
                <a:gridCol w="4500594"/>
                <a:gridCol w="1928826"/>
              </a:tblGrid>
              <a:tr h="647405">
                <a:tc>
                  <a:txBody>
                    <a:bodyPr/>
                    <a:lstStyle/>
                    <a:p>
                      <a:pPr algn="ctr"/>
                      <a:r>
                        <a:rPr lang="en-IN" sz="2200" dirty="0" smtClean="0">
                          <a:solidFill>
                            <a:schemeClr val="tx1"/>
                          </a:solidFill>
                        </a:rPr>
                        <a:t>GRADE</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GRADE PAY in Rs </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RATE in Rs</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6049">
                <a:tc>
                  <a:txBody>
                    <a:bodyPr/>
                    <a:lstStyle/>
                    <a:p>
                      <a:pPr algn="ctr"/>
                      <a:r>
                        <a:rPr lang="en-IN" sz="2200" dirty="0" smtClean="0">
                          <a:solidFill>
                            <a:schemeClr val="tx1"/>
                          </a:solidFill>
                        </a:rPr>
                        <a:t>1ST</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8800/- &amp; above and those in HAG+ &amp; above</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400/-</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7405">
                <a:tc>
                  <a:txBody>
                    <a:bodyPr/>
                    <a:lstStyle/>
                    <a:p>
                      <a:pPr algn="ctr"/>
                      <a:endParaRPr lang="en-IN"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7600/- &amp; above but below 8800/-</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380/-</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6049">
                <a:tc>
                  <a:txBody>
                    <a:bodyPr/>
                    <a:lstStyle/>
                    <a:p>
                      <a:pPr algn="ctr"/>
                      <a:endParaRPr lang="en-IN" sz="2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chemeClr val="tx1"/>
                          </a:solidFill>
                        </a:rPr>
                        <a:t>5400/- &amp; above but below 7600/-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360/-</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6049">
                <a:tc>
                  <a:txBody>
                    <a:bodyPr/>
                    <a:lstStyle/>
                    <a:p>
                      <a:pPr algn="ctr"/>
                      <a:r>
                        <a:rPr lang="en-IN" sz="2200" dirty="0" smtClean="0">
                          <a:solidFill>
                            <a:schemeClr val="tx1"/>
                          </a:solidFill>
                        </a:rPr>
                        <a:t>2</a:t>
                      </a:r>
                      <a:r>
                        <a:rPr lang="en-IN" sz="2200" baseline="30000" dirty="0" smtClean="0">
                          <a:solidFill>
                            <a:schemeClr val="tx1"/>
                          </a:solidFill>
                        </a:rPr>
                        <a:t>nd</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chemeClr val="tx1"/>
                          </a:solidFill>
                        </a:rPr>
                        <a:t>2800/- &amp; above but below 5400/-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330/-</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36049">
                <a:tc>
                  <a:txBody>
                    <a:bodyPr/>
                    <a:lstStyle/>
                    <a:p>
                      <a:pPr algn="ctr"/>
                      <a:r>
                        <a:rPr lang="en-IN" sz="2200" dirty="0" smtClean="0">
                          <a:solidFill>
                            <a:schemeClr val="tx1"/>
                          </a:solidFill>
                        </a:rPr>
                        <a:t>3</a:t>
                      </a:r>
                      <a:r>
                        <a:rPr lang="en-IN" sz="2200" baseline="30000" dirty="0" smtClean="0">
                          <a:solidFill>
                            <a:schemeClr val="tx1"/>
                          </a:solidFill>
                        </a:rPr>
                        <a:t>rd</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dirty="0" smtClean="0">
                          <a:solidFill>
                            <a:srgbClr val="FF0000"/>
                          </a:solidFill>
                        </a:rPr>
                        <a:t>1650</a:t>
                      </a:r>
                      <a:r>
                        <a:rPr lang="en-IN" sz="2200" dirty="0" smtClean="0">
                          <a:solidFill>
                            <a:schemeClr val="tx1"/>
                          </a:solidFill>
                        </a:rPr>
                        <a:t>/- &amp; above but below 2800/-</a:t>
                      </a:r>
                    </a:p>
                    <a:p>
                      <a:pPr algn="ct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320/-</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47405">
                <a:tc>
                  <a:txBody>
                    <a:bodyPr/>
                    <a:lstStyle/>
                    <a:p>
                      <a:pPr algn="ctr"/>
                      <a:r>
                        <a:rPr lang="en-IN" sz="2200" dirty="0" smtClean="0">
                          <a:solidFill>
                            <a:schemeClr val="tx1"/>
                          </a:solidFill>
                        </a:rPr>
                        <a:t>4th</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smtClean="0">
                          <a:solidFill>
                            <a:schemeClr val="tx1"/>
                          </a:solidFill>
                        </a:rPr>
                        <a:t>Below </a:t>
                      </a:r>
                      <a:r>
                        <a:rPr lang="en-IN" sz="2200" dirty="0" smtClean="0">
                          <a:solidFill>
                            <a:srgbClr val="FF0000"/>
                          </a:solidFill>
                        </a:rPr>
                        <a:t>1650</a:t>
                      </a:r>
                      <a:r>
                        <a:rPr lang="en-IN" sz="2200" dirty="0" smtClean="0">
                          <a:solidFill>
                            <a:schemeClr val="tx1"/>
                          </a:solidFill>
                        </a:rPr>
                        <a:t>/-</a:t>
                      </a:r>
                      <a:endParaRPr lang="en-IN"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dirty="0" smtClean="0">
                          <a:solidFill>
                            <a:schemeClr val="tx1"/>
                          </a:solidFill>
                        </a:rPr>
                        <a:t>300/-</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xmlns="" val="2310053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1216</TotalTime>
  <Words>13403</Words>
  <Application>Microsoft Office PowerPoint</Application>
  <PresentationFormat>On-screen Show (4:3)</PresentationFormat>
  <Paragraphs>1612</Paragraphs>
  <Slides>220</Slides>
  <Notes>12</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Civic</vt:lpstr>
      <vt:lpstr>Basic Financial Rules &amp; Regulations ,T.A,L.T.C,GPF &amp; Pension Rules</vt:lpstr>
      <vt:lpstr>OGFR-Contingencies</vt:lpstr>
      <vt:lpstr>Slide 3</vt:lpstr>
      <vt:lpstr>Types of Contingencies</vt:lpstr>
      <vt:lpstr>(i)Permanent Advance(Rule-82 of OGFR)</vt:lpstr>
      <vt:lpstr>Recoupment of Permanent Advance…..</vt:lpstr>
      <vt:lpstr>(ii)Contract Contingency (Rule-88 of OGFR)</vt:lpstr>
      <vt:lpstr>(iii)Scale-Regulated Contingency (OGFR Rule-89)</vt:lpstr>
      <vt:lpstr>(iv)Countersigned Contingencies</vt:lpstr>
      <vt:lpstr>(v) Fully Vouched Contingencies &amp;   (vi) Staff Paid from Contingency</vt:lpstr>
      <vt:lpstr>Power of Sanction Contingent Expenditure                    ( Rule-79,80  81 of OGFR)</vt:lpstr>
      <vt:lpstr>Power of Sanction Contingent Expenditure         ( Rule-10 &amp; 20 of DFPR’1978)</vt:lpstr>
      <vt:lpstr>F.D. O.M. No. 22393/F., Dated 8.6.2012/FIN-Code-RULE-0002-2012</vt:lpstr>
      <vt:lpstr>F.D. O.M. No. 22393/F., Dated 8.6.2012/FIN-Code-RULE-0002-2012</vt:lpstr>
      <vt:lpstr>Records of Contingent Expenditure</vt:lpstr>
      <vt:lpstr>Bill for Contingent Charges</vt:lpstr>
      <vt:lpstr>OGFR &amp; DFPR-Sanction of Expenditure-Rule38-54</vt:lpstr>
      <vt:lpstr>Slide 18</vt:lpstr>
      <vt:lpstr>Slide 19</vt:lpstr>
      <vt:lpstr>Slide 20</vt:lpstr>
      <vt:lpstr>Communication of sanction                                        ( Rule 45 to 50 of OGFR) </vt:lpstr>
      <vt:lpstr>Slide 22</vt:lpstr>
      <vt:lpstr>Slide 23</vt:lpstr>
      <vt:lpstr>Procedures to be followed for sanction of expenditure </vt:lpstr>
      <vt:lpstr>Sanction of Expenditure </vt:lpstr>
      <vt:lpstr>Slide 26</vt:lpstr>
      <vt:lpstr>Slide 27</vt:lpstr>
      <vt:lpstr>Slide 28</vt:lpstr>
      <vt:lpstr>Aim of Procurement:</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Government e-Marketplace (GeM)</vt:lpstr>
      <vt:lpstr>Provision on GeMs</vt:lpstr>
      <vt:lpstr>Provision on GeMs</vt:lpstr>
      <vt:lpstr>ODISHA TRAVELLING ALLOWANCE RULES</vt:lpstr>
      <vt:lpstr>Slide 62</vt:lpstr>
      <vt:lpstr>DEFINITIONS</vt:lpstr>
      <vt:lpstr>Slide 64</vt:lpstr>
      <vt:lpstr>Slide 65</vt:lpstr>
      <vt:lpstr>Slide 66</vt:lpstr>
      <vt:lpstr>Slide 67</vt:lpstr>
      <vt:lpstr>Slide 68</vt:lpstr>
      <vt:lpstr>Slide 69</vt:lpstr>
      <vt:lpstr>Slide 70</vt:lpstr>
      <vt:lpstr>Distribution of Govt servants into Grades                  Rule-27</vt:lpstr>
      <vt:lpstr>Slide 72</vt:lpstr>
      <vt:lpstr>Slide 73</vt:lpstr>
      <vt:lpstr>TYPES OF TRAVELLING ALLOWANCE RULE 31</vt:lpstr>
      <vt:lpstr>Permanent Travelling Allowance   RULE 32TA and LTC CIRCULARS\37283,2.9.2006 PTA.pdf</vt:lpstr>
      <vt:lpstr>Slide 76</vt:lpstr>
      <vt:lpstr>Slide 77</vt:lpstr>
      <vt:lpstr>Slide 78</vt:lpstr>
      <vt:lpstr>Slide 79</vt:lpstr>
      <vt:lpstr>Slide 80</vt:lpstr>
      <vt:lpstr>Slide 81</vt:lpstr>
      <vt:lpstr>Slide 82</vt:lpstr>
      <vt:lpstr>Conveyance Allowances   RULE 34</vt:lpstr>
      <vt:lpstr>Slide 84</vt:lpstr>
      <vt:lpstr>Slide 85</vt:lpstr>
      <vt:lpstr>Slide 86</vt:lpstr>
      <vt:lpstr>Mileage Allowance      Rule 37 - 58</vt:lpstr>
      <vt:lpstr>Slide 88</vt:lpstr>
      <vt:lpstr>Slide 89</vt:lpstr>
      <vt:lpstr>Slide 90</vt:lpstr>
      <vt:lpstr>Slide 91</vt:lpstr>
      <vt:lpstr>Entitlement of Judicial Officers on tour  by Train/Air  (696/F dt 7/1/12 )</vt:lpstr>
      <vt:lpstr>Slide 93</vt:lpstr>
      <vt:lpstr>Slide 94</vt:lpstr>
      <vt:lpstr>Slide 95</vt:lpstr>
      <vt:lpstr>Slide 96</vt:lpstr>
      <vt:lpstr>DAILY ALLOWANCE   (RULE 59 -66)</vt:lpstr>
      <vt:lpstr>Slide 98</vt:lpstr>
      <vt:lpstr>Slide 99</vt:lpstr>
      <vt:lpstr>Slide 100</vt:lpstr>
      <vt:lpstr>Slide 101</vt:lpstr>
      <vt:lpstr>Slide 102</vt:lpstr>
      <vt:lpstr>Slide 103</vt:lpstr>
      <vt:lpstr>ACTUAL TRAVELLING EXPENCES RULE 67 </vt:lpstr>
      <vt:lpstr>Continued.....................</vt:lpstr>
      <vt:lpstr>Continued.....................</vt:lpstr>
      <vt:lpstr>Continued.....................</vt:lpstr>
      <vt:lpstr>Continued.....................</vt:lpstr>
      <vt:lpstr>Continued.....................</vt:lpstr>
      <vt:lpstr>T.A ON TOUR</vt:lpstr>
      <vt:lpstr>Continued.....................</vt:lpstr>
      <vt:lpstr>Continued.....................</vt:lpstr>
      <vt:lpstr>Continued.....................</vt:lpstr>
      <vt:lpstr>Continued.....................</vt:lpstr>
      <vt:lpstr>Continued.....................</vt:lpstr>
      <vt:lpstr>Journey on transfer</vt:lpstr>
      <vt:lpstr>Continued.....................</vt:lpstr>
      <vt:lpstr>(Rule 85(a)(b) </vt:lpstr>
      <vt:lpstr>Continued.....................</vt:lpstr>
      <vt:lpstr>Continued.....................</vt:lpstr>
      <vt:lpstr>Continued.....................</vt:lpstr>
      <vt:lpstr>Continued.....................</vt:lpstr>
      <vt:lpstr>Continued.....................</vt:lpstr>
      <vt:lpstr>Continued.....................</vt:lpstr>
      <vt:lpstr>Continued.....................</vt:lpstr>
      <vt:lpstr>TRANSFER TA FOR 4th GRADE Govt. servant</vt:lpstr>
      <vt:lpstr>Continued…………….</vt:lpstr>
      <vt:lpstr>Continued.....................</vt:lpstr>
      <vt:lpstr>Continued.....................</vt:lpstr>
      <vt:lpstr>Transportation of conveyance on transfer</vt:lpstr>
      <vt:lpstr>Continued.....................</vt:lpstr>
      <vt:lpstr>Continued.....................</vt:lpstr>
      <vt:lpstr>Continued.....................</vt:lpstr>
      <vt:lpstr>TA for journey to attend examination</vt:lpstr>
      <vt:lpstr>Continued………………..</vt:lpstr>
      <vt:lpstr>Journey On Retirement etc</vt:lpstr>
      <vt:lpstr>Continued………………..</vt:lpstr>
      <vt:lpstr>Continued………………..</vt:lpstr>
      <vt:lpstr>Continued………………..</vt:lpstr>
      <vt:lpstr>Continued………………..</vt:lpstr>
      <vt:lpstr>Continued………………..</vt:lpstr>
      <vt:lpstr>Continued………………..</vt:lpstr>
      <vt:lpstr>Journey for medical purpose</vt:lpstr>
      <vt:lpstr>Journey for treatment outside Odisha</vt:lpstr>
      <vt:lpstr>Continued……….</vt:lpstr>
      <vt:lpstr>Continued……….</vt:lpstr>
      <vt:lpstr>Continued……….</vt:lpstr>
      <vt:lpstr>Continued……….</vt:lpstr>
      <vt:lpstr>Continued……….</vt:lpstr>
      <vt:lpstr>Continued……….</vt:lpstr>
      <vt:lpstr>TA on journey to obtain medical  certificate</vt:lpstr>
      <vt:lpstr>TA on journey to appear before medical  board</vt:lpstr>
      <vt:lpstr>Continued………………..</vt:lpstr>
      <vt:lpstr>Journey in course of training RULE 132</vt:lpstr>
      <vt:lpstr>Journey to attend military camp RULE 135</vt:lpstr>
      <vt:lpstr>Journey of family members of G.S who dies in service    RULE 135 A</vt:lpstr>
      <vt:lpstr>Slide 157</vt:lpstr>
      <vt:lpstr>Transportation of dead body of Govt. servant</vt:lpstr>
      <vt:lpstr>LEAVE TRAVEL CONCESSION</vt:lpstr>
      <vt:lpstr>Slide 160</vt:lpstr>
      <vt:lpstr>Slide 161</vt:lpstr>
      <vt:lpstr>Slide 162</vt:lpstr>
      <vt:lpstr>ENTITLEMENTS ON LTC</vt:lpstr>
      <vt:lpstr>Slide 164</vt:lpstr>
      <vt:lpstr>Slide 165</vt:lpstr>
      <vt:lpstr>Slide 166</vt:lpstr>
      <vt:lpstr>Slide 167</vt:lpstr>
      <vt:lpstr>Slide 168</vt:lpstr>
      <vt:lpstr>Slide 169</vt:lpstr>
      <vt:lpstr>General Provident Fund(Orissa) RULE-1938</vt:lpstr>
      <vt:lpstr>Slide 171</vt:lpstr>
      <vt:lpstr>Slide 172</vt:lpstr>
      <vt:lpstr>Slide 173</vt:lpstr>
      <vt:lpstr>Slide 174</vt:lpstr>
      <vt:lpstr>Slide 175</vt:lpstr>
      <vt:lpstr>Rule -3; Constitution of Fund; Fund shall be maintained  Rule 4; Who contributes to the fund - </vt:lpstr>
      <vt:lpstr>Nomination - Rule 8</vt:lpstr>
      <vt:lpstr> </vt:lpstr>
      <vt:lpstr> </vt:lpstr>
      <vt:lpstr>Subscription to the Fund – (Rule 10, 11 &amp; 12)</vt:lpstr>
      <vt:lpstr>Contd:</vt:lpstr>
      <vt:lpstr>Interest – (Rule 14)</vt:lpstr>
      <vt:lpstr>Advances from the Fund – Rule 15</vt:lpstr>
      <vt:lpstr>Reasons to grant advance from GPF   -  (Appendix-B) </vt:lpstr>
      <vt:lpstr>Slide 185</vt:lpstr>
      <vt:lpstr>Sanctioning Authority to grant advance - Rule 15</vt:lpstr>
      <vt:lpstr>RULE-15-A.</vt:lpstr>
      <vt:lpstr>Recovery of Temporary Advance (Rule 16)</vt:lpstr>
      <vt:lpstr> </vt:lpstr>
      <vt:lpstr>Final withdrawal from the fund</vt:lpstr>
      <vt:lpstr>Contd:</vt:lpstr>
      <vt:lpstr>Role of sanctioning authority:</vt:lpstr>
      <vt:lpstr>Contd:--</vt:lpstr>
      <vt:lpstr>Other facts:</vt:lpstr>
      <vt:lpstr>Contd…</vt:lpstr>
      <vt:lpstr>PENSION</vt:lpstr>
      <vt:lpstr> A Pension is a fund into which a sum of money is added during an employee's employment years, and from which payments are drawn to support the person's retirement from work in the form of periodic payments. A recipient of a retirement pension is known as a Pensioner or retiree. </vt:lpstr>
      <vt:lpstr>1st Codal provision for pension was done in 1977 </vt:lpstr>
      <vt:lpstr>2nd was </vt:lpstr>
      <vt:lpstr>Prior to that</vt:lpstr>
      <vt:lpstr>N  P  S</vt:lpstr>
      <vt:lpstr>NPS was launched on 1st January, 2004 by Govt. of India **** NPS started by Odisha Govt. w.e.f. 01.01.2005 </vt:lpstr>
      <vt:lpstr>OCS (Pension ) Rules 1992</vt:lpstr>
      <vt:lpstr>  I)  1 – 4         :  Preliminary &amp;                Definitions II)  5 – 9        : General Conditions  III)  10 – 36   : Qualifying Service IV)  37 – 46   : Types of Pension V)  47 – 48    : Amount of Pension VI)   49 – 55  : Gratuity- a sum of    money  paid to an employee at    the  end of a period of employment. </vt:lpstr>
      <vt:lpstr>Slide 205</vt:lpstr>
      <vt:lpstr>XII)  86 – 100      : Re-employment of      pensioner XIII)  101 – 113  : Extraordinary       Pension XIV)  114 – 117  : Relaxation,            Interpretation,          removal of doubts </vt:lpstr>
      <vt:lpstr>OCS (PENSION) RULES 1992</vt:lpstr>
      <vt:lpstr>CH -I)  RULES 1 – 4 :   Preliminary &amp;    Definitions </vt:lpstr>
      <vt:lpstr>CH II)  5 – 9  : General Conditions</vt:lpstr>
      <vt:lpstr>CH III)  10 – 36   : Qualifying Service </vt:lpstr>
      <vt:lpstr>CH IV) 37 – 46   : Types of Pension</vt:lpstr>
      <vt:lpstr>CH - V)  47 – 48   : Amount of Pension</vt:lpstr>
      <vt:lpstr> </vt:lpstr>
      <vt:lpstr>CH VI)  49 – 55   : Gratuity</vt:lpstr>
      <vt:lpstr>(2) Death Gratuity : </vt:lpstr>
      <vt:lpstr>CH  VII)   56   : Family Pension</vt:lpstr>
      <vt:lpstr># Serving person dies – Family members get family Pension</vt:lpstr>
      <vt:lpstr>CH VIII)  57 - 71 : Procedure for grant of pension :</vt:lpstr>
      <vt:lpstr>CH  XI)   82 - 85   : Payment of Pension </vt:lpstr>
      <vt:lpstr>End of Relevant portion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OGFR &amp; DFPR-Contingencies</dc:title>
  <dc:creator>User3</dc:creator>
  <cp:lastModifiedBy>user</cp:lastModifiedBy>
  <cp:revision>198</cp:revision>
  <dcterms:created xsi:type="dcterms:W3CDTF">2006-08-16T00:00:00Z</dcterms:created>
  <dcterms:modified xsi:type="dcterms:W3CDTF">2022-07-27T10:16:49Z</dcterms:modified>
</cp:coreProperties>
</file>