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9" r:id="rId3"/>
    <p:sldId id="256" r:id="rId4"/>
    <p:sldId id="257" r:id="rId5"/>
    <p:sldId id="258"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294C4-4A5A-42FE-8A74-3729C2D4F2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1648FE8-7D40-408A-8442-57E04D19F3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C83A32-AAFA-47A6-BD8D-F5C809C36CAB}"/>
              </a:ext>
            </a:extLst>
          </p:cNvPr>
          <p:cNvSpPr>
            <a:spLocks noGrp="1"/>
          </p:cNvSpPr>
          <p:nvPr>
            <p:ph type="dt" sz="half" idx="10"/>
          </p:nvPr>
        </p:nvSpPr>
        <p:spPr/>
        <p:txBody>
          <a:bodyPr/>
          <a:lstStyle/>
          <a:p>
            <a:fld id="{4E9C02CB-C974-454F-9AFF-7FDEE2F17295}" type="datetimeFigureOut">
              <a:rPr lang="en-US" smtClean="0"/>
              <a:t>5/31/2022</a:t>
            </a:fld>
            <a:endParaRPr lang="en-US"/>
          </a:p>
        </p:txBody>
      </p:sp>
      <p:sp>
        <p:nvSpPr>
          <p:cNvPr id="5" name="Footer Placeholder 4">
            <a:extLst>
              <a:ext uri="{FF2B5EF4-FFF2-40B4-BE49-F238E27FC236}">
                <a16:creationId xmlns:a16="http://schemas.microsoft.com/office/drawing/2014/main" id="{B876CB64-C10F-4A4E-A6F7-F8460A06CF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F8676F-A9EF-413E-B97B-05E3A4DE1461}"/>
              </a:ext>
            </a:extLst>
          </p:cNvPr>
          <p:cNvSpPr>
            <a:spLocks noGrp="1"/>
          </p:cNvSpPr>
          <p:nvPr>
            <p:ph type="sldNum" sz="quarter" idx="12"/>
          </p:nvPr>
        </p:nvSpPr>
        <p:spPr/>
        <p:txBody>
          <a:bodyPr/>
          <a:lstStyle/>
          <a:p>
            <a:fld id="{7B52F963-5D20-4318-8154-0A33D9E16F39}" type="slidenum">
              <a:rPr lang="en-US" smtClean="0"/>
              <a:t>‹#›</a:t>
            </a:fld>
            <a:endParaRPr lang="en-US"/>
          </a:p>
        </p:txBody>
      </p:sp>
    </p:spTree>
    <p:extLst>
      <p:ext uri="{BB962C8B-B14F-4D97-AF65-F5344CB8AC3E}">
        <p14:creationId xmlns:p14="http://schemas.microsoft.com/office/powerpoint/2010/main" val="674734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8EC73-CC73-452E-9B0A-C7A204311B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7B403C-F2AB-49A0-8692-2454F3B560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709CC3-1B58-4F7A-8D6C-1110C2D9A7F6}"/>
              </a:ext>
            </a:extLst>
          </p:cNvPr>
          <p:cNvSpPr>
            <a:spLocks noGrp="1"/>
          </p:cNvSpPr>
          <p:nvPr>
            <p:ph type="dt" sz="half" idx="10"/>
          </p:nvPr>
        </p:nvSpPr>
        <p:spPr/>
        <p:txBody>
          <a:bodyPr/>
          <a:lstStyle/>
          <a:p>
            <a:fld id="{4E9C02CB-C974-454F-9AFF-7FDEE2F17295}" type="datetimeFigureOut">
              <a:rPr lang="en-US" smtClean="0"/>
              <a:t>5/31/2022</a:t>
            </a:fld>
            <a:endParaRPr lang="en-US"/>
          </a:p>
        </p:txBody>
      </p:sp>
      <p:sp>
        <p:nvSpPr>
          <p:cNvPr id="5" name="Footer Placeholder 4">
            <a:extLst>
              <a:ext uri="{FF2B5EF4-FFF2-40B4-BE49-F238E27FC236}">
                <a16:creationId xmlns:a16="http://schemas.microsoft.com/office/drawing/2014/main" id="{137BD2EF-9666-4C53-AF25-A12F6A8707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60A6C9-D3CF-4431-A96C-9AA2CA7CB25F}"/>
              </a:ext>
            </a:extLst>
          </p:cNvPr>
          <p:cNvSpPr>
            <a:spLocks noGrp="1"/>
          </p:cNvSpPr>
          <p:nvPr>
            <p:ph type="sldNum" sz="quarter" idx="12"/>
          </p:nvPr>
        </p:nvSpPr>
        <p:spPr/>
        <p:txBody>
          <a:bodyPr/>
          <a:lstStyle/>
          <a:p>
            <a:fld id="{7B52F963-5D20-4318-8154-0A33D9E16F39}" type="slidenum">
              <a:rPr lang="en-US" smtClean="0"/>
              <a:t>‹#›</a:t>
            </a:fld>
            <a:endParaRPr lang="en-US"/>
          </a:p>
        </p:txBody>
      </p:sp>
    </p:spTree>
    <p:extLst>
      <p:ext uri="{BB962C8B-B14F-4D97-AF65-F5344CB8AC3E}">
        <p14:creationId xmlns:p14="http://schemas.microsoft.com/office/powerpoint/2010/main" val="2091385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D833FE-05F2-416C-9027-00CC6ACF181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66358B-DD78-40E7-8AED-FCBB00F1E4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5EDE9E-67B4-401C-BB04-FAEDC87E31CE}"/>
              </a:ext>
            </a:extLst>
          </p:cNvPr>
          <p:cNvSpPr>
            <a:spLocks noGrp="1"/>
          </p:cNvSpPr>
          <p:nvPr>
            <p:ph type="dt" sz="half" idx="10"/>
          </p:nvPr>
        </p:nvSpPr>
        <p:spPr/>
        <p:txBody>
          <a:bodyPr/>
          <a:lstStyle/>
          <a:p>
            <a:fld id="{4E9C02CB-C974-454F-9AFF-7FDEE2F17295}" type="datetimeFigureOut">
              <a:rPr lang="en-US" smtClean="0"/>
              <a:t>5/31/2022</a:t>
            </a:fld>
            <a:endParaRPr lang="en-US"/>
          </a:p>
        </p:txBody>
      </p:sp>
      <p:sp>
        <p:nvSpPr>
          <p:cNvPr id="5" name="Footer Placeholder 4">
            <a:extLst>
              <a:ext uri="{FF2B5EF4-FFF2-40B4-BE49-F238E27FC236}">
                <a16:creationId xmlns:a16="http://schemas.microsoft.com/office/drawing/2014/main" id="{187B0336-9C0A-46FB-87B5-B5289B9478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884C1-549C-471A-81B5-E9B1E0C41696}"/>
              </a:ext>
            </a:extLst>
          </p:cNvPr>
          <p:cNvSpPr>
            <a:spLocks noGrp="1"/>
          </p:cNvSpPr>
          <p:nvPr>
            <p:ph type="sldNum" sz="quarter" idx="12"/>
          </p:nvPr>
        </p:nvSpPr>
        <p:spPr/>
        <p:txBody>
          <a:bodyPr/>
          <a:lstStyle/>
          <a:p>
            <a:fld id="{7B52F963-5D20-4318-8154-0A33D9E16F39}" type="slidenum">
              <a:rPr lang="en-US" smtClean="0"/>
              <a:t>‹#›</a:t>
            </a:fld>
            <a:endParaRPr lang="en-US"/>
          </a:p>
        </p:txBody>
      </p:sp>
    </p:spTree>
    <p:extLst>
      <p:ext uri="{BB962C8B-B14F-4D97-AF65-F5344CB8AC3E}">
        <p14:creationId xmlns:p14="http://schemas.microsoft.com/office/powerpoint/2010/main" val="2133133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26A4-DDE8-4A59-BD63-DF2DBC526D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7F81EC-B5A4-418F-8369-EEBC7DBE13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BF55BB-47F3-4FAB-8151-5ED3B429BFF6}"/>
              </a:ext>
            </a:extLst>
          </p:cNvPr>
          <p:cNvSpPr>
            <a:spLocks noGrp="1"/>
          </p:cNvSpPr>
          <p:nvPr>
            <p:ph type="dt" sz="half" idx="10"/>
          </p:nvPr>
        </p:nvSpPr>
        <p:spPr/>
        <p:txBody>
          <a:bodyPr/>
          <a:lstStyle/>
          <a:p>
            <a:fld id="{4E9C02CB-C974-454F-9AFF-7FDEE2F17295}" type="datetimeFigureOut">
              <a:rPr lang="en-US" smtClean="0"/>
              <a:t>5/31/2022</a:t>
            </a:fld>
            <a:endParaRPr lang="en-US"/>
          </a:p>
        </p:txBody>
      </p:sp>
      <p:sp>
        <p:nvSpPr>
          <p:cNvPr id="5" name="Footer Placeholder 4">
            <a:extLst>
              <a:ext uri="{FF2B5EF4-FFF2-40B4-BE49-F238E27FC236}">
                <a16:creationId xmlns:a16="http://schemas.microsoft.com/office/drawing/2014/main" id="{D5D95DC2-B54A-4F9E-A13A-DB65F7516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B0511-416B-49D5-9273-9A66D378F88A}"/>
              </a:ext>
            </a:extLst>
          </p:cNvPr>
          <p:cNvSpPr>
            <a:spLocks noGrp="1"/>
          </p:cNvSpPr>
          <p:nvPr>
            <p:ph type="sldNum" sz="quarter" idx="12"/>
          </p:nvPr>
        </p:nvSpPr>
        <p:spPr/>
        <p:txBody>
          <a:bodyPr/>
          <a:lstStyle/>
          <a:p>
            <a:fld id="{7B52F963-5D20-4318-8154-0A33D9E16F39}" type="slidenum">
              <a:rPr lang="en-US" smtClean="0"/>
              <a:t>‹#›</a:t>
            </a:fld>
            <a:endParaRPr lang="en-US"/>
          </a:p>
        </p:txBody>
      </p:sp>
    </p:spTree>
    <p:extLst>
      <p:ext uri="{BB962C8B-B14F-4D97-AF65-F5344CB8AC3E}">
        <p14:creationId xmlns:p14="http://schemas.microsoft.com/office/powerpoint/2010/main" val="1272619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F82C9-A283-4521-BDEA-99D778C5AC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1E0CF6-2B73-4292-A010-D7F52796029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7ED5F4-9BDE-4F55-8660-90D498F7E5E9}"/>
              </a:ext>
            </a:extLst>
          </p:cNvPr>
          <p:cNvSpPr>
            <a:spLocks noGrp="1"/>
          </p:cNvSpPr>
          <p:nvPr>
            <p:ph type="dt" sz="half" idx="10"/>
          </p:nvPr>
        </p:nvSpPr>
        <p:spPr/>
        <p:txBody>
          <a:bodyPr/>
          <a:lstStyle/>
          <a:p>
            <a:fld id="{4E9C02CB-C974-454F-9AFF-7FDEE2F17295}" type="datetimeFigureOut">
              <a:rPr lang="en-US" smtClean="0"/>
              <a:t>5/31/2022</a:t>
            </a:fld>
            <a:endParaRPr lang="en-US"/>
          </a:p>
        </p:txBody>
      </p:sp>
      <p:sp>
        <p:nvSpPr>
          <p:cNvPr id="5" name="Footer Placeholder 4">
            <a:extLst>
              <a:ext uri="{FF2B5EF4-FFF2-40B4-BE49-F238E27FC236}">
                <a16:creationId xmlns:a16="http://schemas.microsoft.com/office/drawing/2014/main" id="{878BBE11-EE7B-438A-93F4-18A02F9EF1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942B0-D930-486F-90FC-E47263C8D56C}"/>
              </a:ext>
            </a:extLst>
          </p:cNvPr>
          <p:cNvSpPr>
            <a:spLocks noGrp="1"/>
          </p:cNvSpPr>
          <p:nvPr>
            <p:ph type="sldNum" sz="quarter" idx="12"/>
          </p:nvPr>
        </p:nvSpPr>
        <p:spPr/>
        <p:txBody>
          <a:bodyPr/>
          <a:lstStyle/>
          <a:p>
            <a:fld id="{7B52F963-5D20-4318-8154-0A33D9E16F39}" type="slidenum">
              <a:rPr lang="en-US" smtClean="0"/>
              <a:t>‹#›</a:t>
            </a:fld>
            <a:endParaRPr lang="en-US"/>
          </a:p>
        </p:txBody>
      </p:sp>
    </p:spTree>
    <p:extLst>
      <p:ext uri="{BB962C8B-B14F-4D97-AF65-F5344CB8AC3E}">
        <p14:creationId xmlns:p14="http://schemas.microsoft.com/office/powerpoint/2010/main" val="568926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DDF7F-7FD1-43CC-8669-248333015F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F90766-18A0-4597-94EE-5C6DC6B616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7BB890-212E-48C8-8E9A-B3B73C04B6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14732C-8863-4367-9153-1B25B1AE0741}"/>
              </a:ext>
            </a:extLst>
          </p:cNvPr>
          <p:cNvSpPr>
            <a:spLocks noGrp="1"/>
          </p:cNvSpPr>
          <p:nvPr>
            <p:ph type="dt" sz="half" idx="10"/>
          </p:nvPr>
        </p:nvSpPr>
        <p:spPr/>
        <p:txBody>
          <a:bodyPr/>
          <a:lstStyle/>
          <a:p>
            <a:fld id="{4E9C02CB-C974-454F-9AFF-7FDEE2F17295}" type="datetimeFigureOut">
              <a:rPr lang="en-US" smtClean="0"/>
              <a:t>5/31/2022</a:t>
            </a:fld>
            <a:endParaRPr lang="en-US"/>
          </a:p>
        </p:txBody>
      </p:sp>
      <p:sp>
        <p:nvSpPr>
          <p:cNvPr id="6" name="Footer Placeholder 5">
            <a:extLst>
              <a:ext uri="{FF2B5EF4-FFF2-40B4-BE49-F238E27FC236}">
                <a16:creationId xmlns:a16="http://schemas.microsoft.com/office/drawing/2014/main" id="{9617352D-44B1-4ACC-8634-43EC0EC3A5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3125E4-EE13-4B11-B56B-C5E079C4807D}"/>
              </a:ext>
            </a:extLst>
          </p:cNvPr>
          <p:cNvSpPr>
            <a:spLocks noGrp="1"/>
          </p:cNvSpPr>
          <p:nvPr>
            <p:ph type="sldNum" sz="quarter" idx="12"/>
          </p:nvPr>
        </p:nvSpPr>
        <p:spPr/>
        <p:txBody>
          <a:bodyPr/>
          <a:lstStyle/>
          <a:p>
            <a:fld id="{7B52F963-5D20-4318-8154-0A33D9E16F39}" type="slidenum">
              <a:rPr lang="en-US" smtClean="0"/>
              <a:t>‹#›</a:t>
            </a:fld>
            <a:endParaRPr lang="en-US"/>
          </a:p>
        </p:txBody>
      </p:sp>
    </p:spTree>
    <p:extLst>
      <p:ext uri="{BB962C8B-B14F-4D97-AF65-F5344CB8AC3E}">
        <p14:creationId xmlns:p14="http://schemas.microsoft.com/office/powerpoint/2010/main" val="3106094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331ED-3A7F-4D08-BF07-8E3E10F16B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55BAAD-9592-412A-B892-2B3929606B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A52311-0D10-44C2-B216-96EA38C58F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4EDC86-CE81-4B3C-927E-2BDAAAC2BF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061D13-EB43-4584-9ED4-3A2D159DDD3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6F6DA7-F67B-4B7A-899E-4E9AB516D928}"/>
              </a:ext>
            </a:extLst>
          </p:cNvPr>
          <p:cNvSpPr>
            <a:spLocks noGrp="1"/>
          </p:cNvSpPr>
          <p:nvPr>
            <p:ph type="dt" sz="half" idx="10"/>
          </p:nvPr>
        </p:nvSpPr>
        <p:spPr/>
        <p:txBody>
          <a:bodyPr/>
          <a:lstStyle/>
          <a:p>
            <a:fld id="{4E9C02CB-C974-454F-9AFF-7FDEE2F17295}" type="datetimeFigureOut">
              <a:rPr lang="en-US" smtClean="0"/>
              <a:t>5/31/2022</a:t>
            </a:fld>
            <a:endParaRPr lang="en-US"/>
          </a:p>
        </p:txBody>
      </p:sp>
      <p:sp>
        <p:nvSpPr>
          <p:cNvPr id="8" name="Footer Placeholder 7">
            <a:extLst>
              <a:ext uri="{FF2B5EF4-FFF2-40B4-BE49-F238E27FC236}">
                <a16:creationId xmlns:a16="http://schemas.microsoft.com/office/drawing/2014/main" id="{04EE0EF8-3639-40CC-92C8-BD689E2334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D54169B-A79B-4BA3-ADE6-D4EFD74AA033}"/>
              </a:ext>
            </a:extLst>
          </p:cNvPr>
          <p:cNvSpPr>
            <a:spLocks noGrp="1"/>
          </p:cNvSpPr>
          <p:nvPr>
            <p:ph type="sldNum" sz="quarter" idx="12"/>
          </p:nvPr>
        </p:nvSpPr>
        <p:spPr/>
        <p:txBody>
          <a:bodyPr/>
          <a:lstStyle/>
          <a:p>
            <a:fld id="{7B52F963-5D20-4318-8154-0A33D9E16F39}" type="slidenum">
              <a:rPr lang="en-US" smtClean="0"/>
              <a:t>‹#›</a:t>
            </a:fld>
            <a:endParaRPr lang="en-US"/>
          </a:p>
        </p:txBody>
      </p:sp>
    </p:spTree>
    <p:extLst>
      <p:ext uri="{BB962C8B-B14F-4D97-AF65-F5344CB8AC3E}">
        <p14:creationId xmlns:p14="http://schemas.microsoft.com/office/powerpoint/2010/main" val="61992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C70C-DBC1-4B82-94D2-D5416789AD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FD0706-44B5-481C-9238-33AEC9D1BA19}"/>
              </a:ext>
            </a:extLst>
          </p:cNvPr>
          <p:cNvSpPr>
            <a:spLocks noGrp="1"/>
          </p:cNvSpPr>
          <p:nvPr>
            <p:ph type="dt" sz="half" idx="10"/>
          </p:nvPr>
        </p:nvSpPr>
        <p:spPr/>
        <p:txBody>
          <a:bodyPr/>
          <a:lstStyle/>
          <a:p>
            <a:fld id="{4E9C02CB-C974-454F-9AFF-7FDEE2F17295}" type="datetimeFigureOut">
              <a:rPr lang="en-US" smtClean="0"/>
              <a:t>5/31/2022</a:t>
            </a:fld>
            <a:endParaRPr lang="en-US"/>
          </a:p>
        </p:txBody>
      </p:sp>
      <p:sp>
        <p:nvSpPr>
          <p:cNvPr id="4" name="Footer Placeholder 3">
            <a:extLst>
              <a:ext uri="{FF2B5EF4-FFF2-40B4-BE49-F238E27FC236}">
                <a16:creationId xmlns:a16="http://schemas.microsoft.com/office/drawing/2014/main" id="{5A7B53CE-3302-4376-8751-F6AF483B85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6F74AA-6196-4567-AF20-3509A50DFBBC}"/>
              </a:ext>
            </a:extLst>
          </p:cNvPr>
          <p:cNvSpPr>
            <a:spLocks noGrp="1"/>
          </p:cNvSpPr>
          <p:nvPr>
            <p:ph type="sldNum" sz="quarter" idx="12"/>
          </p:nvPr>
        </p:nvSpPr>
        <p:spPr/>
        <p:txBody>
          <a:bodyPr/>
          <a:lstStyle/>
          <a:p>
            <a:fld id="{7B52F963-5D20-4318-8154-0A33D9E16F39}" type="slidenum">
              <a:rPr lang="en-US" smtClean="0"/>
              <a:t>‹#›</a:t>
            </a:fld>
            <a:endParaRPr lang="en-US"/>
          </a:p>
        </p:txBody>
      </p:sp>
    </p:spTree>
    <p:extLst>
      <p:ext uri="{BB962C8B-B14F-4D97-AF65-F5344CB8AC3E}">
        <p14:creationId xmlns:p14="http://schemas.microsoft.com/office/powerpoint/2010/main" val="3826261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71F8D5-C185-47EB-9DD6-81ECC09BDE1E}"/>
              </a:ext>
            </a:extLst>
          </p:cNvPr>
          <p:cNvSpPr>
            <a:spLocks noGrp="1"/>
          </p:cNvSpPr>
          <p:nvPr>
            <p:ph type="dt" sz="half" idx="10"/>
          </p:nvPr>
        </p:nvSpPr>
        <p:spPr/>
        <p:txBody>
          <a:bodyPr/>
          <a:lstStyle/>
          <a:p>
            <a:fld id="{4E9C02CB-C974-454F-9AFF-7FDEE2F17295}" type="datetimeFigureOut">
              <a:rPr lang="en-US" smtClean="0"/>
              <a:t>5/31/2022</a:t>
            </a:fld>
            <a:endParaRPr lang="en-US"/>
          </a:p>
        </p:txBody>
      </p:sp>
      <p:sp>
        <p:nvSpPr>
          <p:cNvPr id="3" name="Footer Placeholder 2">
            <a:extLst>
              <a:ext uri="{FF2B5EF4-FFF2-40B4-BE49-F238E27FC236}">
                <a16:creationId xmlns:a16="http://schemas.microsoft.com/office/drawing/2014/main" id="{9D81CF02-09E7-46D8-B0BB-0779B8CF55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82D97E-03DB-4491-842F-B36968AE12D9}"/>
              </a:ext>
            </a:extLst>
          </p:cNvPr>
          <p:cNvSpPr>
            <a:spLocks noGrp="1"/>
          </p:cNvSpPr>
          <p:nvPr>
            <p:ph type="sldNum" sz="quarter" idx="12"/>
          </p:nvPr>
        </p:nvSpPr>
        <p:spPr/>
        <p:txBody>
          <a:bodyPr/>
          <a:lstStyle/>
          <a:p>
            <a:fld id="{7B52F963-5D20-4318-8154-0A33D9E16F39}" type="slidenum">
              <a:rPr lang="en-US" smtClean="0"/>
              <a:t>‹#›</a:t>
            </a:fld>
            <a:endParaRPr lang="en-US"/>
          </a:p>
        </p:txBody>
      </p:sp>
    </p:spTree>
    <p:extLst>
      <p:ext uri="{BB962C8B-B14F-4D97-AF65-F5344CB8AC3E}">
        <p14:creationId xmlns:p14="http://schemas.microsoft.com/office/powerpoint/2010/main" val="2932744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F20DF-8A7B-4A01-98D4-E3DBFC2846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FB5228-5B51-4B1E-96EC-060E0B2A1E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344F1E-4A3F-484C-92E9-377189D40F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DE7087-6B4F-4D06-B581-9EDB860E29AE}"/>
              </a:ext>
            </a:extLst>
          </p:cNvPr>
          <p:cNvSpPr>
            <a:spLocks noGrp="1"/>
          </p:cNvSpPr>
          <p:nvPr>
            <p:ph type="dt" sz="half" idx="10"/>
          </p:nvPr>
        </p:nvSpPr>
        <p:spPr/>
        <p:txBody>
          <a:bodyPr/>
          <a:lstStyle/>
          <a:p>
            <a:fld id="{4E9C02CB-C974-454F-9AFF-7FDEE2F17295}" type="datetimeFigureOut">
              <a:rPr lang="en-US" smtClean="0"/>
              <a:t>5/31/2022</a:t>
            </a:fld>
            <a:endParaRPr lang="en-US"/>
          </a:p>
        </p:txBody>
      </p:sp>
      <p:sp>
        <p:nvSpPr>
          <p:cNvPr id="6" name="Footer Placeholder 5">
            <a:extLst>
              <a:ext uri="{FF2B5EF4-FFF2-40B4-BE49-F238E27FC236}">
                <a16:creationId xmlns:a16="http://schemas.microsoft.com/office/drawing/2014/main" id="{ACC83F9F-E595-4637-9DF6-B8728C311A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CDC15A-D840-4D14-9516-8E861CF1487B}"/>
              </a:ext>
            </a:extLst>
          </p:cNvPr>
          <p:cNvSpPr>
            <a:spLocks noGrp="1"/>
          </p:cNvSpPr>
          <p:nvPr>
            <p:ph type="sldNum" sz="quarter" idx="12"/>
          </p:nvPr>
        </p:nvSpPr>
        <p:spPr/>
        <p:txBody>
          <a:bodyPr/>
          <a:lstStyle/>
          <a:p>
            <a:fld id="{7B52F963-5D20-4318-8154-0A33D9E16F39}" type="slidenum">
              <a:rPr lang="en-US" smtClean="0"/>
              <a:t>‹#›</a:t>
            </a:fld>
            <a:endParaRPr lang="en-US"/>
          </a:p>
        </p:txBody>
      </p:sp>
    </p:spTree>
    <p:extLst>
      <p:ext uri="{BB962C8B-B14F-4D97-AF65-F5344CB8AC3E}">
        <p14:creationId xmlns:p14="http://schemas.microsoft.com/office/powerpoint/2010/main" val="38108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D06BB-2BB8-4D34-AEAC-EEA68FD072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C0FE406-57FB-4A0D-A9A4-98A89AB9B6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F49BBB-A834-4AE0-A8C0-8FD0C245C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45C92C-9D29-4E23-99E5-9CFF9059186C}"/>
              </a:ext>
            </a:extLst>
          </p:cNvPr>
          <p:cNvSpPr>
            <a:spLocks noGrp="1"/>
          </p:cNvSpPr>
          <p:nvPr>
            <p:ph type="dt" sz="half" idx="10"/>
          </p:nvPr>
        </p:nvSpPr>
        <p:spPr/>
        <p:txBody>
          <a:bodyPr/>
          <a:lstStyle/>
          <a:p>
            <a:fld id="{4E9C02CB-C974-454F-9AFF-7FDEE2F17295}" type="datetimeFigureOut">
              <a:rPr lang="en-US" smtClean="0"/>
              <a:t>5/31/2022</a:t>
            </a:fld>
            <a:endParaRPr lang="en-US"/>
          </a:p>
        </p:txBody>
      </p:sp>
      <p:sp>
        <p:nvSpPr>
          <p:cNvPr id="6" name="Footer Placeholder 5">
            <a:extLst>
              <a:ext uri="{FF2B5EF4-FFF2-40B4-BE49-F238E27FC236}">
                <a16:creationId xmlns:a16="http://schemas.microsoft.com/office/drawing/2014/main" id="{82FB5847-62E9-475C-91A8-65A9B5D5A2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9DFFE5-4C60-4E59-AB01-B846DD00A8CB}"/>
              </a:ext>
            </a:extLst>
          </p:cNvPr>
          <p:cNvSpPr>
            <a:spLocks noGrp="1"/>
          </p:cNvSpPr>
          <p:nvPr>
            <p:ph type="sldNum" sz="quarter" idx="12"/>
          </p:nvPr>
        </p:nvSpPr>
        <p:spPr/>
        <p:txBody>
          <a:bodyPr/>
          <a:lstStyle/>
          <a:p>
            <a:fld id="{7B52F963-5D20-4318-8154-0A33D9E16F39}" type="slidenum">
              <a:rPr lang="en-US" smtClean="0"/>
              <a:t>‹#›</a:t>
            </a:fld>
            <a:endParaRPr lang="en-US"/>
          </a:p>
        </p:txBody>
      </p:sp>
    </p:spTree>
    <p:extLst>
      <p:ext uri="{BB962C8B-B14F-4D97-AF65-F5344CB8AC3E}">
        <p14:creationId xmlns:p14="http://schemas.microsoft.com/office/powerpoint/2010/main" val="2448550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8B88E7-58AC-43C0-85D8-B885A8D12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182C07-71BA-409A-9DC6-3AB14C53AF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4E7DD3-7AD9-4344-88C9-5481577D0C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C02CB-C974-454F-9AFF-7FDEE2F17295}" type="datetimeFigureOut">
              <a:rPr lang="en-US" smtClean="0"/>
              <a:t>5/31/2022</a:t>
            </a:fld>
            <a:endParaRPr lang="en-US"/>
          </a:p>
        </p:txBody>
      </p:sp>
      <p:sp>
        <p:nvSpPr>
          <p:cNvPr id="5" name="Footer Placeholder 4">
            <a:extLst>
              <a:ext uri="{FF2B5EF4-FFF2-40B4-BE49-F238E27FC236}">
                <a16:creationId xmlns:a16="http://schemas.microsoft.com/office/drawing/2014/main" id="{C9F54827-0D7E-4085-AA54-E6BC23C43A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BEA626-CF5C-4F8C-9BAF-8263FE6DBB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52F963-5D20-4318-8154-0A33D9E16F39}" type="slidenum">
              <a:rPr lang="en-US" smtClean="0"/>
              <a:t>‹#›</a:t>
            </a:fld>
            <a:endParaRPr lang="en-US"/>
          </a:p>
        </p:txBody>
      </p:sp>
    </p:spTree>
    <p:extLst>
      <p:ext uri="{BB962C8B-B14F-4D97-AF65-F5344CB8AC3E}">
        <p14:creationId xmlns:p14="http://schemas.microsoft.com/office/powerpoint/2010/main" val="2506680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schools.com/html/default.asp"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9D76DF-2D10-470B-8AEE-71FE4A8954EB}"/>
              </a:ext>
            </a:extLst>
          </p:cNvPr>
          <p:cNvSpPr txBox="1"/>
          <p:nvPr/>
        </p:nvSpPr>
        <p:spPr>
          <a:xfrm>
            <a:off x="97654" y="88777"/>
            <a:ext cx="11871856" cy="2123658"/>
          </a:xfrm>
          <a:prstGeom prst="rect">
            <a:avLst/>
          </a:prstGeom>
          <a:noFill/>
        </p:spPr>
        <p:txBody>
          <a:bodyPr wrap="square" rtlCol="0">
            <a:spAutoFit/>
          </a:bodyPr>
          <a:lstStyle/>
          <a:p>
            <a:r>
              <a:rPr lang="en-US" sz="2400" b="1" dirty="0"/>
              <a:t>Web Based Applications</a:t>
            </a:r>
            <a:endParaRPr lang="en-US" b="1" dirty="0"/>
          </a:p>
          <a:p>
            <a:endParaRPr lang="en-US" dirty="0"/>
          </a:p>
          <a:p>
            <a:r>
              <a:rPr lang="en-US" dirty="0"/>
              <a:t>The term web application refers to a software system that provides a user interface through a web browser. Examples of web applications include blogs, online shopping, search engines, etc.</a:t>
            </a:r>
          </a:p>
          <a:p>
            <a:endParaRPr lang="en-US" dirty="0"/>
          </a:p>
          <a:p>
            <a:endParaRPr lang="en-US" dirty="0"/>
          </a:p>
          <a:p>
            <a:endParaRPr lang="en-US" dirty="0"/>
          </a:p>
        </p:txBody>
      </p:sp>
      <p:pic>
        <p:nvPicPr>
          <p:cNvPr id="1026" name="Picture 2" descr="amazon-web">
            <a:extLst>
              <a:ext uri="{FF2B5EF4-FFF2-40B4-BE49-F238E27FC236}">
                <a16:creationId xmlns:a16="http://schemas.microsoft.com/office/drawing/2014/main" id="{8EADDBD3-A7DD-4459-B20D-B284B8E74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802" y="1795107"/>
            <a:ext cx="4481560" cy="25171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BCAF3E-9282-4792-AAF8-77F82FD0A97F}"/>
              </a:ext>
            </a:extLst>
          </p:cNvPr>
          <p:cNvSpPr txBox="1"/>
          <p:nvPr/>
        </p:nvSpPr>
        <p:spPr>
          <a:xfrm>
            <a:off x="221942" y="4722440"/>
            <a:ext cx="11747568" cy="1477328"/>
          </a:xfrm>
          <a:prstGeom prst="rect">
            <a:avLst/>
          </a:prstGeom>
          <a:noFill/>
        </p:spPr>
        <p:txBody>
          <a:bodyPr wrap="square" rtlCol="0">
            <a:spAutoFit/>
          </a:bodyPr>
          <a:lstStyle/>
          <a:p>
            <a:r>
              <a:rPr lang="en-US" dirty="0"/>
              <a:t>Web applications can be simple consisting of only static web pages, or they can be dynamic and interactive.</a:t>
            </a:r>
          </a:p>
          <a:p>
            <a:endParaRPr lang="en-US" dirty="0"/>
          </a:p>
          <a:p>
            <a:r>
              <a:rPr lang="en-US" dirty="0"/>
              <a:t>Static web pages are stored in the file system of web server usually displays the same information to all visitors. Whereas dynamic pages are constructed by a program that produce the HTML. This type of web application provide individual information to the user and let them personalize the content according to their preferences.</a:t>
            </a:r>
          </a:p>
        </p:txBody>
      </p:sp>
    </p:spTree>
    <p:extLst>
      <p:ext uri="{BB962C8B-B14F-4D97-AF65-F5344CB8AC3E}">
        <p14:creationId xmlns:p14="http://schemas.microsoft.com/office/powerpoint/2010/main" val="31148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AEF340C-C886-43F4-AA5A-6FF8D19BB7CB}"/>
              </a:ext>
            </a:extLst>
          </p:cNvPr>
          <p:cNvSpPr txBox="1"/>
          <p:nvPr/>
        </p:nvSpPr>
        <p:spPr>
          <a:xfrm>
            <a:off x="112143" y="103517"/>
            <a:ext cx="11999344" cy="369332"/>
          </a:xfrm>
          <a:prstGeom prst="rect">
            <a:avLst/>
          </a:prstGeom>
          <a:noFill/>
        </p:spPr>
        <p:txBody>
          <a:bodyPr wrap="square" rtlCol="0">
            <a:spAutoFit/>
          </a:bodyPr>
          <a:lstStyle/>
          <a:p>
            <a:r>
              <a:rPr lang="en-IN" b="1" i="1" dirty="0"/>
              <a:t>Client-Server Architecture</a:t>
            </a:r>
          </a:p>
        </p:txBody>
      </p:sp>
      <p:sp>
        <p:nvSpPr>
          <p:cNvPr id="6" name="Rectangle 5">
            <a:extLst>
              <a:ext uri="{FF2B5EF4-FFF2-40B4-BE49-F238E27FC236}">
                <a16:creationId xmlns:a16="http://schemas.microsoft.com/office/drawing/2014/main" id="{3B5F7436-ED03-4D0E-AD6E-848CF0727D98}"/>
              </a:ext>
            </a:extLst>
          </p:cNvPr>
          <p:cNvSpPr/>
          <p:nvPr/>
        </p:nvSpPr>
        <p:spPr>
          <a:xfrm>
            <a:off x="474453" y="1906437"/>
            <a:ext cx="1828799" cy="2380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p>
          <a:p>
            <a:pPr algn="ctr"/>
            <a:r>
              <a:rPr lang="en-IN" dirty="0"/>
              <a:t>User’s workstation</a:t>
            </a:r>
          </a:p>
          <a:p>
            <a:pPr algn="ctr"/>
            <a:r>
              <a:rPr lang="en-IN" dirty="0"/>
              <a:t>Desktop</a:t>
            </a:r>
          </a:p>
          <a:p>
            <a:pPr algn="ctr"/>
            <a:r>
              <a:rPr lang="en-IN" dirty="0"/>
              <a:t>Tablet</a:t>
            </a:r>
          </a:p>
          <a:p>
            <a:pPr algn="ctr"/>
            <a:r>
              <a:rPr lang="en-IN" dirty="0"/>
              <a:t>Mobile</a:t>
            </a:r>
          </a:p>
          <a:p>
            <a:pPr algn="ctr"/>
            <a:r>
              <a:rPr lang="en-IN" dirty="0"/>
              <a:t>(Browser)</a:t>
            </a:r>
          </a:p>
        </p:txBody>
      </p:sp>
      <p:sp>
        <p:nvSpPr>
          <p:cNvPr id="7" name="Rectangle 6">
            <a:extLst>
              <a:ext uri="{FF2B5EF4-FFF2-40B4-BE49-F238E27FC236}">
                <a16:creationId xmlns:a16="http://schemas.microsoft.com/office/drawing/2014/main" id="{B06276FA-F3E8-4558-A554-45F1C01A07AF}"/>
              </a:ext>
            </a:extLst>
          </p:cNvPr>
          <p:cNvSpPr/>
          <p:nvPr/>
        </p:nvSpPr>
        <p:spPr>
          <a:xfrm>
            <a:off x="8153400" y="1551151"/>
            <a:ext cx="3506639" cy="41406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r>
              <a:rPr lang="en-IN" dirty="0"/>
              <a:t>Server (IP Address)</a:t>
            </a:r>
          </a:p>
          <a:p>
            <a:pPr algn="ctr"/>
            <a:endParaRPr lang="en-IN" dirty="0"/>
          </a:p>
          <a:p>
            <a:pPr algn="ctr"/>
            <a:endParaRPr lang="en-IN" dirty="0"/>
          </a:p>
          <a:p>
            <a:pPr algn="ctr"/>
            <a:endParaRPr lang="en-IN" dirty="0"/>
          </a:p>
          <a:p>
            <a:pPr algn="ctr"/>
            <a:endParaRPr lang="en-IN" dirty="0"/>
          </a:p>
          <a:p>
            <a:pPr algn="ctr"/>
            <a:r>
              <a:rPr lang="en-IN" dirty="0"/>
              <a:t>Collection of resources are stored centrally on internet</a:t>
            </a:r>
          </a:p>
          <a:p>
            <a:pPr algn="ctr"/>
            <a:r>
              <a:rPr lang="en-IN" dirty="0"/>
              <a:t>SMTP, HTTP, FTP</a:t>
            </a:r>
          </a:p>
          <a:p>
            <a:pPr algn="ctr"/>
            <a:r>
              <a:rPr lang="en-IN" dirty="0"/>
              <a:t>(Tomcat, </a:t>
            </a:r>
            <a:r>
              <a:rPr lang="en-IN" dirty="0" err="1"/>
              <a:t>Jboss</a:t>
            </a:r>
            <a:r>
              <a:rPr lang="en-IN" dirty="0"/>
              <a:t>, Express, SAP NW Gateway)</a:t>
            </a:r>
          </a:p>
          <a:p>
            <a:pPr algn="ctr"/>
            <a:r>
              <a:rPr lang="en-IN" dirty="0"/>
              <a:t>Java, .NET, </a:t>
            </a:r>
            <a:r>
              <a:rPr lang="en-IN" dirty="0" err="1"/>
              <a:t>NodeJS,ABAP</a:t>
            </a:r>
            <a:endParaRPr lang="en-IN" dirty="0"/>
          </a:p>
          <a:p>
            <a:pPr algn="ctr"/>
            <a:endParaRPr lang="en-IN" dirty="0"/>
          </a:p>
        </p:txBody>
      </p:sp>
      <p:sp>
        <p:nvSpPr>
          <p:cNvPr id="8" name="Rectangle 7">
            <a:extLst>
              <a:ext uri="{FF2B5EF4-FFF2-40B4-BE49-F238E27FC236}">
                <a16:creationId xmlns:a16="http://schemas.microsoft.com/office/drawing/2014/main" id="{EB7C68ED-27C1-48C8-B0AC-E2086057B3A3}"/>
              </a:ext>
            </a:extLst>
          </p:cNvPr>
          <p:cNvSpPr/>
          <p:nvPr/>
        </p:nvSpPr>
        <p:spPr>
          <a:xfrm>
            <a:off x="626853" y="2058837"/>
            <a:ext cx="1828799" cy="2380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p>
          <a:p>
            <a:pPr algn="ctr"/>
            <a:r>
              <a:rPr lang="en-IN" dirty="0"/>
              <a:t>User’s workstation</a:t>
            </a:r>
          </a:p>
          <a:p>
            <a:pPr algn="ctr"/>
            <a:r>
              <a:rPr lang="en-IN" dirty="0"/>
              <a:t>Desktop</a:t>
            </a:r>
          </a:p>
          <a:p>
            <a:pPr algn="ctr"/>
            <a:r>
              <a:rPr lang="en-IN" dirty="0"/>
              <a:t>Tablet</a:t>
            </a:r>
          </a:p>
          <a:p>
            <a:pPr algn="ctr"/>
            <a:r>
              <a:rPr lang="en-IN" dirty="0"/>
              <a:t>Mobile</a:t>
            </a:r>
          </a:p>
          <a:p>
            <a:pPr algn="ctr"/>
            <a:r>
              <a:rPr lang="en-IN" dirty="0"/>
              <a:t>(Browser)</a:t>
            </a:r>
          </a:p>
        </p:txBody>
      </p:sp>
      <p:sp>
        <p:nvSpPr>
          <p:cNvPr id="9" name="Rectangle 8">
            <a:extLst>
              <a:ext uri="{FF2B5EF4-FFF2-40B4-BE49-F238E27FC236}">
                <a16:creationId xmlns:a16="http://schemas.microsoft.com/office/drawing/2014/main" id="{9DC8BFE6-96FB-4A7F-9D20-D1B7495D8820}"/>
              </a:ext>
            </a:extLst>
          </p:cNvPr>
          <p:cNvSpPr/>
          <p:nvPr/>
        </p:nvSpPr>
        <p:spPr>
          <a:xfrm>
            <a:off x="779253" y="2211237"/>
            <a:ext cx="1828799" cy="2380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p>
          <a:p>
            <a:pPr algn="ctr"/>
            <a:r>
              <a:rPr lang="en-IN" dirty="0"/>
              <a:t>User’s workstation</a:t>
            </a:r>
          </a:p>
          <a:p>
            <a:pPr algn="ctr"/>
            <a:r>
              <a:rPr lang="en-IN" dirty="0"/>
              <a:t>Desktop</a:t>
            </a:r>
          </a:p>
          <a:p>
            <a:pPr algn="ctr"/>
            <a:r>
              <a:rPr lang="en-IN" dirty="0"/>
              <a:t>Tablet</a:t>
            </a:r>
          </a:p>
          <a:p>
            <a:pPr algn="ctr"/>
            <a:r>
              <a:rPr lang="en-IN" dirty="0"/>
              <a:t>Mobile</a:t>
            </a:r>
          </a:p>
          <a:p>
            <a:pPr algn="ctr"/>
            <a:r>
              <a:rPr lang="en-IN" dirty="0"/>
              <a:t>(Browser)</a:t>
            </a:r>
          </a:p>
        </p:txBody>
      </p:sp>
      <p:sp>
        <p:nvSpPr>
          <p:cNvPr id="10" name="Rectangle 9">
            <a:extLst>
              <a:ext uri="{FF2B5EF4-FFF2-40B4-BE49-F238E27FC236}">
                <a16:creationId xmlns:a16="http://schemas.microsoft.com/office/drawing/2014/main" id="{7369B9AC-CE0E-414C-9EB7-FB765580555A}"/>
              </a:ext>
            </a:extLst>
          </p:cNvPr>
          <p:cNvSpPr/>
          <p:nvPr/>
        </p:nvSpPr>
        <p:spPr>
          <a:xfrm>
            <a:off x="931653" y="2363637"/>
            <a:ext cx="1828799" cy="2380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p>
          <a:p>
            <a:pPr algn="ctr"/>
            <a:r>
              <a:rPr lang="en-IN" dirty="0"/>
              <a:t>User’s workstation</a:t>
            </a:r>
          </a:p>
          <a:p>
            <a:pPr algn="ctr"/>
            <a:r>
              <a:rPr lang="en-IN" dirty="0"/>
              <a:t>Desktop</a:t>
            </a:r>
          </a:p>
          <a:p>
            <a:pPr algn="ctr"/>
            <a:r>
              <a:rPr lang="en-IN" dirty="0"/>
              <a:t>Tablet</a:t>
            </a:r>
          </a:p>
          <a:p>
            <a:pPr algn="ctr"/>
            <a:r>
              <a:rPr lang="en-IN" dirty="0"/>
              <a:t>Mobile</a:t>
            </a:r>
          </a:p>
          <a:p>
            <a:pPr algn="ctr"/>
            <a:r>
              <a:rPr lang="en-IN" dirty="0"/>
              <a:t>(Browser)</a:t>
            </a:r>
          </a:p>
        </p:txBody>
      </p:sp>
      <p:sp>
        <p:nvSpPr>
          <p:cNvPr id="11" name="Rectangle 10">
            <a:extLst>
              <a:ext uri="{FF2B5EF4-FFF2-40B4-BE49-F238E27FC236}">
                <a16:creationId xmlns:a16="http://schemas.microsoft.com/office/drawing/2014/main" id="{EBB9135A-C4CA-4210-ACED-88F434365616}"/>
              </a:ext>
            </a:extLst>
          </p:cNvPr>
          <p:cNvSpPr/>
          <p:nvPr/>
        </p:nvSpPr>
        <p:spPr>
          <a:xfrm>
            <a:off x="1084053" y="2516037"/>
            <a:ext cx="1828799" cy="2380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Client</a:t>
            </a:r>
          </a:p>
          <a:p>
            <a:pPr algn="ctr"/>
            <a:r>
              <a:rPr lang="en-IN" dirty="0"/>
              <a:t>User’s workstation</a:t>
            </a:r>
          </a:p>
          <a:p>
            <a:pPr algn="ctr"/>
            <a:r>
              <a:rPr lang="en-IN" dirty="0"/>
              <a:t>Desktop</a:t>
            </a:r>
          </a:p>
          <a:p>
            <a:pPr algn="ctr"/>
            <a:r>
              <a:rPr lang="en-IN" dirty="0"/>
              <a:t>Tablet</a:t>
            </a:r>
          </a:p>
          <a:p>
            <a:pPr algn="ctr"/>
            <a:r>
              <a:rPr lang="en-IN" dirty="0"/>
              <a:t>Mobile</a:t>
            </a:r>
          </a:p>
          <a:p>
            <a:pPr algn="ctr"/>
            <a:r>
              <a:rPr lang="en-IN" dirty="0"/>
              <a:t>(Browser)</a:t>
            </a:r>
          </a:p>
        </p:txBody>
      </p:sp>
      <p:cxnSp>
        <p:nvCxnSpPr>
          <p:cNvPr id="12" name="Straight Arrow Connector 11">
            <a:extLst>
              <a:ext uri="{FF2B5EF4-FFF2-40B4-BE49-F238E27FC236}">
                <a16:creationId xmlns:a16="http://schemas.microsoft.com/office/drawing/2014/main" id="{41D7B20B-6050-4477-9F8B-F9D39A12B51C}"/>
              </a:ext>
            </a:extLst>
          </p:cNvPr>
          <p:cNvCxnSpPr/>
          <p:nvPr/>
        </p:nvCxnSpPr>
        <p:spPr>
          <a:xfrm>
            <a:off x="2912852" y="3217654"/>
            <a:ext cx="5240548" cy="67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a:extLst>
              <a:ext uri="{FF2B5EF4-FFF2-40B4-BE49-F238E27FC236}">
                <a16:creationId xmlns:a16="http://schemas.microsoft.com/office/drawing/2014/main" id="{AE3CF184-B70C-4CDC-B67F-E86592312C39}"/>
              </a:ext>
            </a:extLst>
          </p:cNvPr>
          <p:cNvSpPr/>
          <p:nvPr/>
        </p:nvSpPr>
        <p:spPr>
          <a:xfrm>
            <a:off x="8566031" y="236425"/>
            <a:ext cx="1069676" cy="118181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DNS</a:t>
            </a:r>
          </a:p>
          <a:p>
            <a:pPr algn="ctr"/>
            <a:r>
              <a:rPr lang="en-IN" dirty="0"/>
              <a:t>.com IP</a:t>
            </a:r>
          </a:p>
        </p:txBody>
      </p:sp>
      <p:sp>
        <p:nvSpPr>
          <p:cNvPr id="14" name="TextBox 13">
            <a:extLst>
              <a:ext uri="{FF2B5EF4-FFF2-40B4-BE49-F238E27FC236}">
                <a16:creationId xmlns:a16="http://schemas.microsoft.com/office/drawing/2014/main" id="{D67F2E53-5D16-45CA-8F29-04FCA0E3BB50}"/>
              </a:ext>
            </a:extLst>
          </p:cNvPr>
          <p:cNvSpPr txBox="1"/>
          <p:nvPr/>
        </p:nvSpPr>
        <p:spPr>
          <a:xfrm>
            <a:off x="3778370" y="2915728"/>
            <a:ext cx="3778370" cy="369332"/>
          </a:xfrm>
          <a:prstGeom prst="rect">
            <a:avLst/>
          </a:prstGeom>
          <a:noFill/>
        </p:spPr>
        <p:txBody>
          <a:bodyPr wrap="square" rtlCol="0">
            <a:spAutoFit/>
          </a:bodyPr>
          <a:lstStyle/>
          <a:p>
            <a:r>
              <a:rPr lang="en-IN" dirty="0"/>
              <a:t>Request (Header + Body </a:t>
            </a:r>
            <a:r>
              <a:rPr lang="en-IN" b="1" dirty="0"/>
              <a:t>(optional))</a:t>
            </a:r>
          </a:p>
        </p:txBody>
      </p:sp>
      <p:sp>
        <p:nvSpPr>
          <p:cNvPr id="15" name="Rectangle 14">
            <a:extLst>
              <a:ext uri="{FF2B5EF4-FFF2-40B4-BE49-F238E27FC236}">
                <a16:creationId xmlns:a16="http://schemas.microsoft.com/office/drawing/2014/main" id="{6A17B85F-730B-4BB5-9A80-6033D4990933}"/>
              </a:ext>
            </a:extLst>
          </p:cNvPr>
          <p:cNvSpPr/>
          <p:nvPr/>
        </p:nvSpPr>
        <p:spPr>
          <a:xfrm>
            <a:off x="8157713" y="3056460"/>
            <a:ext cx="957532"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Port</a:t>
            </a:r>
          </a:p>
        </p:txBody>
      </p:sp>
      <p:sp>
        <p:nvSpPr>
          <p:cNvPr id="16" name="Flowchart: Magnetic Disk 15">
            <a:extLst>
              <a:ext uri="{FF2B5EF4-FFF2-40B4-BE49-F238E27FC236}">
                <a16:creationId xmlns:a16="http://schemas.microsoft.com/office/drawing/2014/main" id="{B5C4DFE3-6AC8-4C91-B2BC-8DEA20CB4F3B}"/>
              </a:ext>
            </a:extLst>
          </p:cNvPr>
          <p:cNvSpPr/>
          <p:nvPr/>
        </p:nvSpPr>
        <p:spPr>
          <a:xfrm>
            <a:off x="10806024" y="6183642"/>
            <a:ext cx="854015" cy="67435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DB</a:t>
            </a:r>
          </a:p>
        </p:txBody>
      </p:sp>
      <p:sp>
        <p:nvSpPr>
          <p:cNvPr id="17" name="Up-Down Arrow 21">
            <a:extLst>
              <a:ext uri="{FF2B5EF4-FFF2-40B4-BE49-F238E27FC236}">
                <a16:creationId xmlns:a16="http://schemas.microsoft.com/office/drawing/2014/main" id="{62A519B1-8117-4730-B9B2-5BD7578EC6BF}"/>
              </a:ext>
            </a:extLst>
          </p:cNvPr>
          <p:cNvSpPr/>
          <p:nvPr/>
        </p:nvSpPr>
        <p:spPr>
          <a:xfrm>
            <a:off x="11151799" y="5691831"/>
            <a:ext cx="162463" cy="491811"/>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Arrow Connector 17">
            <a:extLst>
              <a:ext uri="{FF2B5EF4-FFF2-40B4-BE49-F238E27FC236}">
                <a16:creationId xmlns:a16="http://schemas.microsoft.com/office/drawing/2014/main" id="{6F47D4F0-8E7F-4597-A1C8-D4D7C0D367C2}"/>
              </a:ext>
            </a:extLst>
          </p:cNvPr>
          <p:cNvCxnSpPr>
            <a:stCxn id="7" idx="1"/>
          </p:cNvCxnSpPr>
          <p:nvPr/>
        </p:nvCxnSpPr>
        <p:spPr>
          <a:xfrm flipH="1" flipV="1">
            <a:off x="2912852" y="3554082"/>
            <a:ext cx="5240548" cy="67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F6BB45C-6322-47E5-B31C-C68C05D037C8}"/>
              </a:ext>
            </a:extLst>
          </p:cNvPr>
          <p:cNvSpPr txBox="1"/>
          <p:nvPr/>
        </p:nvSpPr>
        <p:spPr>
          <a:xfrm>
            <a:off x="3890513" y="3621491"/>
            <a:ext cx="3416061" cy="369332"/>
          </a:xfrm>
          <a:prstGeom prst="rect">
            <a:avLst/>
          </a:prstGeom>
          <a:noFill/>
        </p:spPr>
        <p:txBody>
          <a:bodyPr wrap="square" rtlCol="0">
            <a:spAutoFit/>
          </a:bodyPr>
          <a:lstStyle/>
          <a:p>
            <a:r>
              <a:rPr lang="en-IN" dirty="0"/>
              <a:t>Response (Header + Body)</a:t>
            </a:r>
          </a:p>
        </p:txBody>
      </p:sp>
      <p:sp>
        <p:nvSpPr>
          <p:cNvPr id="20" name="TextBox 19">
            <a:extLst>
              <a:ext uri="{FF2B5EF4-FFF2-40B4-BE49-F238E27FC236}">
                <a16:creationId xmlns:a16="http://schemas.microsoft.com/office/drawing/2014/main" id="{79C9BAC7-1C70-4563-9894-CD664C7B9814}"/>
              </a:ext>
            </a:extLst>
          </p:cNvPr>
          <p:cNvSpPr txBox="1"/>
          <p:nvPr/>
        </p:nvSpPr>
        <p:spPr>
          <a:xfrm>
            <a:off x="301925" y="5046453"/>
            <a:ext cx="7712015" cy="1477328"/>
          </a:xfrm>
          <a:prstGeom prst="rect">
            <a:avLst/>
          </a:prstGeom>
          <a:noFill/>
        </p:spPr>
        <p:txBody>
          <a:bodyPr wrap="square" rtlCol="0">
            <a:spAutoFit/>
          </a:bodyPr>
          <a:lstStyle/>
          <a:p>
            <a:r>
              <a:rPr lang="en-IN" b="1" dirty="0"/>
              <a:t>Types of HTTP Request</a:t>
            </a:r>
          </a:p>
          <a:p>
            <a:r>
              <a:rPr lang="en-IN" dirty="0"/>
              <a:t>GET – Request which is used to Read data</a:t>
            </a:r>
          </a:p>
          <a:p>
            <a:r>
              <a:rPr lang="en-IN" dirty="0"/>
              <a:t>POST – Request which are used to create data on server</a:t>
            </a:r>
          </a:p>
          <a:p>
            <a:r>
              <a:rPr lang="en-IN" dirty="0"/>
              <a:t>PUT – Change some data server</a:t>
            </a:r>
          </a:p>
          <a:p>
            <a:r>
              <a:rPr lang="en-IN" dirty="0"/>
              <a:t>DELETE – remove some data from server</a:t>
            </a:r>
          </a:p>
        </p:txBody>
      </p:sp>
      <p:sp>
        <p:nvSpPr>
          <p:cNvPr id="21" name="5-Point Star 11">
            <a:extLst>
              <a:ext uri="{FF2B5EF4-FFF2-40B4-BE49-F238E27FC236}">
                <a16:creationId xmlns:a16="http://schemas.microsoft.com/office/drawing/2014/main" id="{7C528133-F081-40AC-B442-E0F13872CC01}"/>
              </a:ext>
            </a:extLst>
          </p:cNvPr>
          <p:cNvSpPr/>
          <p:nvPr/>
        </p:nvSpPr>
        <p:spPr>
          <a:xfrm>
            <a:off x="1115684" y="1452826"/>
            <a:ext cx="1147312" cy="1121434"/>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22" name="5-Point Star 22">
            <a:extLst>
              <a:ext uri="{FF2B5EF4-FFF2-40B4-BE49-F238E27FC236}">
                <a16:creationId xmlns:a16="http://schemas.microsoft.com/office/drawing/2014/main" id="{CBD1222D-8327-4F37-9E62-3815BA84FAAA}"/>
              </a:ext>
            </a:extLst>
          </p:cNvPr>
          <p:cNvSpPr/>
          <p:nvPr/>
        </p:nvSpPr>
        <p:spPr>
          <a:xfrm>
            <a:off x="10652186" y="2163626"/>
            <a:ext cx="1147312" cy="1121434"/>
          </a:xfrm>
          <a:prstGeom prst="star5">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16426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E7D840-B030-4221-9695-5359535AAA48}"/>
              </a:ext>
            </a:extLst>
          </p:cNvPr>
          <p:cNvSpPr txBox="1"/>
          <p:nvPr/>
        </p:nvSpPr>
        <p:spPr>
          <a:xfrm>
            <a:off x="71021" y="97654"/>
            <a:ext cx="11949344" cy="3139321"/>
          </a:xfrm>
          <a:prstGeom prst="rect">
            <a:avLst/>
          </a:prstGeom>
          <a:noFill/>
        </p:spPr>
        <p:txBody>
          <a:bodyPr wrap="square" rtlCol="0">
            <a:spAutoFit/>
          </a:bodyPr>
          <a:lstStyle/>
          <a:p>
            <a:r>
              <a:rPr lang="en-US" dirty="0"/>
              <a:t>HTML stands for </a:t>
            </a:r>
            <a:r>
              <a:rPr lang="en-US" b="1" i="1" dirty="0" err="1"/>
              <a:t>HyperText</a:t>
            </a:r>
            <a:r>
              <a:rPr lang="en-US" b="1" i="1" dirty="0"/>
              <a:t> Markup Language </a:t>
            </a:r>
            <a:r>
              <a:rPr lang="en-US" dirty="0"/>
              <a:t>which means what you write is what you get. HTML is tag based, and every tag is pre-defined. HTML is used to create static web-component/page/document. </a:t>
            </a:r>
          </a:p>
          <a:p>
            <a:r>
              <a:rPr lang="en-US" dirty="0"/>
              <a:t>There are multiple tags available for creating different user interface elements like input, Button, text, label, list, etc.</a:t>
            </a:r>
          </a:p>
          <a:p>
            <a:endParaRPr lang="en-US" dirty="0"/>
          </a:p>
          <a:p>
            <a:r>
              <a:rPr lang="en-US" dirty="0"/>
              <a:t>W3C – World Wide Web Consortium, is responsible to release the tags which the world must use to create and HTML page. All the browsers are the member of this consortium. They all must comply to the definition of tags provided by W3C.</a:t>
            </a:r>
          </a:p>
          <a:p>
            <a:endParaRPr lang="en-US" dirty="0"/>
          </a:p>
          <a:p>
            <a:pPr marL="285750" indent="-285750">
              <a:buFont typeface="Arial" panose="020B0604020202020204" pitchFamily="34" charset="0"/>
              <a:buChar char="•"/>
            </a:pPr>
            <a:r>
              <a:rPr lang="en-US" dirty="0"/>
              <a:t>HTML is not a programing language</a:t>
            </a:r>
          </a:p>
          <a:p>
            <a:pPr marL="285750" indent="-285750">
              <a:buFont typeface="Arial" panose="020B0604020202020204" pitchFamily="34" charset="0"/>
              <a:buChar char="•"/>
            </a:pPr>
            <a:r>
              <a:rPr lang="en-US" dirty="0"/>
              <a:t>Browser Directly understand HTML. </a:t>
            </a:r>
          </a:p>
          <a:p>
            <a:endParaRPr lang="en-US" dirty="0"/>
          </a:p>
          <a:p>
            <a:r>
              <a:rPr lang="en-US" dirty="0"/>
              <a:t>  </a:t>
            </a:r>
          </a:p>
        </p:txBody>
      </p:sp>
      <p:graphicFrame>
        <p:nvGraphicFramePr>
          <p:cNvPr id="5" name="Table 5">
            <a:extLst>
              <a:ext uri="{FF2B5EF4-FFF2-40B4-BE49-F238E27FC236}">
                <a16:creationId xmlns:a16="http://schemas.microsoft.com/office/drawing/2014/main" id="{C028A8D3-D807-418F-B1F3-F0DADD4F0B3A}"/>
              </a:ext>
            </a:extLst>
          </p:cNvPr>
          <p:cNvGraphicFramePr>
            <a:graphicFrameLocks noGrp="1"/>
          </p:cNvGraphicFramePr>
          <p:nvPr>
            <p:extLst>
              <p:ext uri="{D42A27DB-BD31-4B8C-83A1-F6EECF244321}">
                <p14:modId xmlns:p14="http://schemas.microsoft.com/office/powerpoint/2010/main" val="4077381414"/>
              </p:ext>
            </p:extLst>
          </p:nvPr>
        </p:nvGraphicFramePr>
        <p:xfrm>
          <a:off x="1117600" y="2965717"/>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33680190"/>
                    </a:ext>
                  </a:extLst>
                </a:gridCol>
                <a:gridCol w="4064000">
                  <a:extLst>
                    <a:ext uri="{9D8B030D-6E8A-4147-A177-3AD203B41FA5}">
                      <a16:colId xmlns:a16="http://schemas.microsoft.com/office/drawing/2014/main" val="4063409160"/>
                    </a:ext>
                  </a:extLst>
                </a:gridCol>
              </a:tblGrid>
              <a:tr h="370840">
                <a:tc>
                  <a:txBody>
                    <a:bodyPr/>
                    <a:lstStyle/>
                    <a:p>
                      <a:r>
                        <a:rPr lang="en-US" dirty="0"/>
                        <a:t>Version</a:t>
                      </a:r>
                    </a:p>
                  </a:txBody>
                  <a:tcPr/>
                </a:tc>
                <a:tc>
                  <a:txBody>
                    <a:bodyPr/>
                    <a:lstStyle/>
                    <a:p>
                      <a:r>
                        <a:rPr lang="en-US" dirty="0"/>
                        <a:t>Year</a:t>
                      </a:r>
                    </a:p>
                  </a:txBody>
                  <a:tcPr/>
                </a:tc>
                <a:extLst>
                  <a:ext uri="{0D108BD9-81ED-4DB2-BD59-A6C34878D82A}">
                    <a16:rowId xmlns:a16="http://schemas.microsoft.com/office/drawing/2014/main" val="3255596207"/>
                  </a:ext>
                </a:extLst>
              </a:tr>
              <a:tr h="370840">
                <a:tc>
                  <a:txBody>
                    <a:bodyPr/>
                    <a:lstStyle/>
                    <a:p>
                      <a:r>
                        <a:rPr lang="en-US" dirty="0"/>
                        <a:t>HTML</a:t>
                      </a:r>
                    </a:p>
                  </a:txBody>
                  <a:tcPr/>
                </a:tc>
                <a:tc>
                  <a:txBody>
                    <a:bodyPr/>
                    <a:lstStyle/>
                    <a:p>
                      <a:r>
                        <a:rPr lang="en-US" dirty="0"/>
                        <a:t>1991</a:t>
                      </a:r>
                    </a:p>
                  </a:txBody>
                  <a:tcPr/>
                </a:tc>
                <a:extLst>
                  <a:ext uri="{0D108BD9-81ED-4DB2-BD59-A6C34878D82A}">
                    <a16:rowId xmlns:a16="http://schemas.microsoft.com/office/drawing/2014/main" val="3938212943"/>
                  </a:ext>
                </a:extLst>
              </a:tr>
              <a:tr h="370840">
                <a:tc>
                  <a:txBody>
                    <a:bodyPr/>
                    <a:lstStyle/>
                    <a:p>
                      <a:r>
                        <a:rPr lang="en-US" dirty="0"/>
                        <a:t>HTML 2.0</a:t>
                      </a:r>
                    </a:p>
                  </a:txBody>
                  <a:tcPr/>
                </a:tc>
                <a:tc>
                  <a:txBody>
                    <a:bodyPr/>
                    <a:lstStyle/>
                    <a:p>
                      <a:r>
                        <a:rPr lang="en-US" dirty="0"/>
                        <a:t>1995</a:t>
                      </a:r>
                    </a:p>
                  </a:txBody>
                  <a:tcPr/>
                </a:tc>
                <a:extLst>
                  <a:ext uri="{0D108BD9-81ED-4DB2-BD59-A6C34878D82A}">
                    <a16:rowId xmlns:a16="http://schemas.microsoft.com/office/drawing/2014/main" val="2936833199"/>
                  </a:ext>
                </a:extLst>
              </a:tr>
              <a:tr h="370840">
                <a:tc>
                  <a:txBody>
                    <a:bodyPr/>
                    <a:lstStyle/>
                    <a:p>
                      <a:r>
                        <a:rPr lang="en-US" dirty="0"/>
                        <a:t>HTML 3.2</a:t>
                      </a:r>
                    </a:p>
                  </a:txBody>
                  <a:tcPr/>
                </a:tc>
                <a:tc>
                  <a:txBody>
                    <a:bodyPr/>
                    <a:lstStyle/>
                    <a:p>
                      <a:r>
                        <a:rPr lang="en-US" dirty="0"/>
                        <a:t>1997</a:t>
                      </a:r>
                    </a:p>
                  </a:txBody>
                  <a:tcPr/>
                </a:tc>
                <a:extLst>
                  <a:ext uri="{0D108BD9-81ED-4DB2-BD59-A6C34878D82A}">
                    <a16:rowId xmlns:a16="http://schemas.microsoft.com/office/drawing/2014/main" val="1055133788"/>
                  </a:ext>
                </a:extLst>
              </a:tr>
              <a:tr h="370840">
                <a:tc>
                  <a:txBody>
                    <a:bodyPr/>
                    <a:lstStyle/>
                    <a:p>
                      <a:r>
                        <a:rPr lang="en-US" dirty="0"/>
                        <a:t>HTML 4</a:t>
                      </a:r>
                    </a:p>
                  </a:txBody>
                  <a:tcPr/>
                </a:tc>
                <a:tc>
                  <a:txBody>
                    <a:bodyPr/>
                    <a:lstStyle/>
                    <a:p>
                      <a:r>
                        <a:rPr lang="en-US" dirty="0"/>
                        <a:t>1999</a:t>
                      </a:r>
                    </a:p>
                  </a:txBody>
                  <a:tcPr/>
                </a:tc>
                <a:extLst>
                  <a:ext uri="{0D108BD9-81ED-4DB2-BD59-A6C34878D82A}">
                    <a16:rowId xmlns:a16="http://schemas.microsoft.com/office/drawing/2014/main" val="2103187735"/>
                  </a:ext>
                </a:extLst>
              </a:tr>
              <a:tr h="370840">
                <a:tc>
                  <a:txBody>
                    <a:bodyPr/>
                    <a:lstStyle/>
                    <a:p>
                      <a:r>
                        <a:rPr lang="en-US" dirty="0"/>
                        <a:t>XHTML</a:t>
                      </a:r>
                    </a:p>
                  </a:txBody>
                  <a:tcPr/>
                </a:tc>
                <a:tc>
                  <a:txBody>
                    <a:bodyPr/>
                    <a:lstStyle/>
                    <a:p>
                      <a:r>
                        <a:rPr lang="en-US" dirty="0"/>
                        <a:t>2000</a:t>
                      </a:r>
                    </a:p>
                  </a:txBody>
                  <a:tcPr/>
                </a:tc>
                <a:extLst>
                  <a:ext uri="{0D108BD9-81ED-4DB2-BD59-A6C34878D82A}">
                    <a16:rowId xmlns:a16="http://schemas.microsoft.com/office/drawing/2014/main" val="1007530584"/>
                  </a:ext>
                </a:extLst>
              </a:tr>
              <a:tr h="370840">
                <a:tc>
                  <a:txBody>
                    <a:bodyPr/>
                    <a:lstStyle/>
                    <a:p>
                      <a:r>
                        <a:rPr lang="en-US" dirty="0"/>
                        <a:t>HTML 5</a:t>
                      </a:r>
                    </a:p>
                  </a:txBody>
                  <a:tcPr/>
                </a:tc>
                <a:tc>
                  <a:txBody>
                    <a:bodyPr/>
                    <a:lstStyle/>
                    <a:p>
                      <a:r>
                        <a:rPr lang="en-US" dirty="0"/>
                        <a:t>2014</a:t>
                      </a:r>
                    </a:p>
                  </a:txBody>
                  <a:tcPr/>
                </a:tc>
                <a:extLst>
                  <a:ext uri="{0D108BD9-81ED-4DB2-BD59-A6C34878D82A}">
                    <a16:rowId xmlns:a16="http://schemas.microsoft.com/office/drawing/2014/main" val="3759160583"/>
                  </a:ext>
                </a:extLst>
              </a:tr>
            </a:tbl>
          </a:graphicData>
        </a:graphic>
      </p:graphicFrame>
    </p:spTree>
    <p:extLst>
      <p:ext uri="{BB962C8B-B14F-4D97-AF65-F5344CB8AC3E}">
        <p14:creationId xmlns:p14="http://schemas.microsoft.com/office/powerpoint/2010/main" val="1416385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46988E-E3A9-45A2-8A8E-A066BEE36B50}"/>
              </a:ext>
            </a:extLst>
          </p:cNvPr>
          <p:cNvSpPr txBox="1"/>
          <p:nvPr/>
        </p:nvSpPr>
        <p:spPr>
          <a:xfrm>
            <a:off x="133165" y="168676"/>
            <a:ext cx="11878322" cy="4524315"/>
          </a:xfrm>
          <a:prstGeom prst="rect">
            <a:avLst/>
          </a:prstGeom>
          <a:noFill/>
        </p:spPr>
        <p:txBody>
          <a:bodyPr wrap="square" rtlCol="0">
            <a:spAutoFit/>
          </a:bodyPr>
          <a:lstStyle/>
          <a:p>
            <a:r>
              <a:rPr lang="en-IN" dirty="0"/>
              <a:t>What is the difference between HTML and HTML5?</a:t>
            </a:r>
          </a:p>
          <a:p>
            <a:pPr marL="285750" indent="-285750">
              <a:buFont typeface="Arial" panose="020B0604020202020204" pitchFamily="34" charset="0"/>
              <a:buChar char="•"/>
            </a:pPr>
            <a:r>
              <a:rPr lang="en-IN" dirty="0"/>
              <a:t>HTML5 is only latest version of HTML</a:t>
            </a:r>
          </a:p>
          <a:p>
            <a:pPr marL="285750" indent="-285750">
              <a:buFont typeface="Arial" panose="020B0604020202020204" pitchFamily="34" charset="0"/>
              <a:buChar char="•"/>
            </a:pPr>
            <a:r>
              <a:rPr lang="en-IN" dirty="0"/>
              <a:t>Older versions of html the doc type declaration was little complex &lt;!DOCTYPE HTML PUBLIC “-//W3C//DND XHTML 1.0”&gt;, this was simplified as &lt;!DOCTYPE html&gt;</a:t>
            </a:r>
          </a:p>
          <a:p>
            <a:pPr marL="285750" indent="-285750">
              <a:buFont typeface="Arial" panose="020B0604020202020204" pitchFamily="34" charset="0"/>
              <a:buChar char="•"/>
            </a:pPr>
            <a:r>
              <a:rPr lang="en-IN" dirty="0"/>
              <a:t>HTML5 is also more liberal in nature, older version any wrong tag can cause whole page not being loaded.</a:t>
            </a:r>
          </a:p>
          <a:p>
            <a:pPr marL="285750" indent="-285750">
              <a:buFont typeface="Arial" panose="020B0604020202020204" pitchFamily="34" charset="0"/>
              <a:buChar char="•"/>
            </a:pPr>
            <a:r>
              <a:rPr lang="en-IN" dirty="0"/>
              <a:t>There are some tags which doesn’t need the ending tag anymore like </a:t>
            </a:r>
            <a:r>
              <a:rPr lang="en-IN" dirty="0" err="1"/>
              <a:t>img</a:t>
            </a:r>
            <a:r>
              <a:rPr lang="en-IN" dirty="0"/>
              <a:t> and input.</a:t>
            </a:r>
          </a:p>
          <a:p>
            <a:pPr marL="285750" indent="-285750">
              <a:buFont typeface="Arial" panose="020B0604020202020204" pitchFamily="34" charset="0"/>
              <a:buChar char="•"/>
            </a:pPr>
            <a:r>
              <a:rPr lang="en-IN" dirty="0"/>
              <a:t>There were new type properties available for input elements.</a:t>
            </a:r>
          </a:p>
          <a:p>
            <a:pPr marL="285750" indent="-285750">
              <a:buFont typeface="Arial" panose="020B0604020202020204" pitchFamily="34" charset="0"/>
              <a:buChar char="•"/>
            </a:pPr>
            <a:r>
              <a:rPr lang="en-IN" dirty="0"/>
              <a:t>It does automatic data validation for basic input types.</a:t>
            </a:r>
          </a:p>
          <a:p>
            <a:pPr marL="285750" indent="-285750">
              <a:buFont typeface="Arial" panose="020B0604020202020204" pitchFamily="34" charset="0"/>
              <a:buChar char="•"/>
            </a:pPr>
            <a:r>
              <a:rPr lang="en-IN" dirty="0"/>
              <a:t>In old days when we want to support audio and video files, there were extra plugins which a client would need to playback, but with HTML5 direct support for audio and video has been provided.</a:t>
            </a:r>
          </a:p>
          <a:p>
            <a:pPr marL="285750" indent="-285750">
              <a:buFont typeface="Arial" panose="020B0604020202020204" pitchFamily="34" charset="0"/>
              <a:buChar char="•"/>
            </a:pPr>
            <a:r>
              <a:rPr lang="en-IN" dirty="0"/>
              <a:t>Morden website elements like header, toolbar, section, article etc.</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HTML is a tree data structure, The runtime representation of this tree is called DOM (Document Object Model), press F12 key on browser to see the DOM in elements section. This F12, internet developer tool/toolbar.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81771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D3D0583-E230-4A68-9D58-DB9225F5EE0B}"/>
              </a:ext>
            </a:extLst>
          </p:cNvPr>
          <p:cNvSpPr/>
          <p:nvPr/>
        </p:nvSpPr>
        <p:spPr>
          <a:xfrm>
            <a:off x="638355" y="905774"/>
            <a:ext cx="4364966" cy="529661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438CD099-6CE7-41D2-B240-346B2DF4B874}"/>
              </a:ext>
            </a:extLst>
          </p:cNvPr>
          <p:cNvSpPr/>
          <p:nvPr/>
        </p:nvSpPr>
        <p:spPr>
          <a:xfrm>
            <a:off x="776377" y="1518250"/>
            <a:ext cx="4088921" cy="172528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&lt;head&gt;</a:t>
            </a:r>
          </a:p>
        </p:txBody>
      </p:sp>
      <p:sp>
        <p:nvSpPr>
          <p:cNvPr id="13" name="Rectangle 12">
            <a:extLst>
              <a:ext uri="{FF2B5EF4-FFF2-40B4-BE49-F238E27FC236}">
                <a16:creationId xmlns:a16="http://schemas.microsoft.com/office/drawing/2014/main" id="{84ADA2FD-C426-4F51-99E7-1A19EAB630B9}"/>
              </a:ext>
            </a:extLst>
          </p:cNvPr>
          <p:cNvSpPr/>
          <p:nvPr/>
        </p:nvSpPr>
        <p:spPr>
          <a:xfrm>
            <a:off x="776376" y="3335548"/>
            <a:ext cx="4088921" cy="26339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dirty="0"/>
              <a:t>&lt;body&gt;</a:t>
            </a:r>
          </a:p>
        </p:txBody>
      </p:sp>
      <p:sp>
        <p:nvSpPr>
          <p:cNvPr id="14" name="TextBox 13">
            <a:extLst>
              <a:ext uri="{FF2B5EF4-FFF2-40B4-BE49-F238E27FC236}">
                <a16:creationId xmlns:a16="http://schemas.microsoft.com/office/drawing/2014/main" id="{CBEA670C-8575-4C2B-8C4D-C79970F33EFB}"/>
              </a:ext>
            </a:extLst>
          </p:cNvPr>
          <p:cNvSpPr txBox="1"/>
          <p:nvPr/>
        </p:nvSpPr>
        <p:spPr>
          <a:xfrm>
            <a:off x="5624423" y="241540"/>
            <a:ext cx="6392173" cy="3139321"/>
          </a:xfrm>
          <a:prstGeom prst="rect">
            <a:avLst/>
          </a:prstGeom>
          <a:noFill/>
        </p:spPr>
        <p:txBody>
          <a:bodyPr wrap="square" rtlCol="0">
            <a:spAutoFit/>
          </a:bodyPr>
          <a:lstStyle/>
          <a:p>
            <a:pPr marL="285750" indent="-285750">
              <a:buFont typeface="Arial" panose="020B0604020202020204" pitchFamily="34" charset="0"/>
              <a:buChar char="•"/>
            </a:pPr>
            <a:r>
              <a:rPr lang="en-IN" dirty="0"/>
              <a:t>HTML page/document consist of 2 parts head and body</a:t>
            </a:r>
          </a:p>
          <a:p>
            <a:pPr marL="285750" indent="-285750">
              <a:buFont typeface="Arial" panose="020B0604020202020204" pitchFamily="34" charset="0"/>
              <a:buChar char="•"/>
            </a:pPr>
            <a:r>
              <a:rPr lang="en-IN" dirty="0"/>
              <a:t>These are also tags</a:t>
            </a:r>
          </a:p>
          <a:p>
            <a:pPr marL="285750" indent="-285750">
              <a:buFont typeface="Arial" panose="020B0604020202020204" pitchFamily="34" charset="0"/>
              <a:buChar char="•"/>
            </a:pPr>
            <a:r>
              <a:rPr lang="en-IN" dirty="0"/>
              <a:t>Most of the tags has ending tags</a:t>
            </a:r>
          </a:p>
          <a:p>
            <a:pPr marL="285750" indent="-285750">
              <a:buFont typeface="Arial" panose="020B0604020202020204" pitchFamily="34" charset="0"/>
              <a:buChar char="•"/>
            </a:pPr>
            <a:r>
              <a:rPr lang="en-IN" dirty="0"/>
              <a:t>We do nesting of tags also</a:t>
            </a:r>
          </a:p>
          <a:p>
            <a:pPr marL="285750" indent="-285750">
              <a:buFont typeface="Arial" panose="020B0604020202020204" pitchFamily="34" charset="0"/>
              <a:buChar char="•"/>
            </a:pPr>
            <a:r>
              <a:rPr lang="en-IN" dirty="0"/>
              <a:t>Every html page has file extension as .html</a:t>
            </a:r>
          </a:p>
          <a:p>
            <a:pPr marL="285750" indent="-285750">
              <a:buFont typeface="Arial" panose="020B0604020202020204" pitchFamily="34" charset="0"/>
              <a:buChar char="•"/>
            </a:pPr>
            <a:r>
              <a:rPr lang="en-IN" dirty="0"/>
              <a:t>Documentation of html is here </a:t>
            </a:r>
            <a:r>
              <a:rPr lang="en-IN" dirty="0">
                <a:hlinkClick r:id="rId2"/>
              </a:rPr>
              <a:t>https://www.w3schools.com/html/default.asp</a:t>
            </a:r>
            <a:endParaRPr lang="en-IN" dirty="0"/>
          </a:p>
          <a:p>
            <a:pPr marL="285750" indent="-285750">
              <a:buFont typeface="Arial" panose="020B0604020202020204" pitchFamily="34" charset="0"/>
              <a:buChar char="•"/>
            </a:pPr>
            <a:r>
              <a:rPr lang="en-IN" dirty="0"/>
              <a:t>Syntax</a:t>
            </a:r>
          </a:p>
          <a:p>
            <a:pPr marL="285750" indent="-285750">
              <a:buFont typeface="Arial" panose="020B0604020202020204" pitchFamily="34" charset="0"/>
              <a:buChar char="•"/>
            </a:pPr>
            <a:endParaRPr lang="en-IN" dirty="0"/>
          </a:p>
          <a:p>
            <a:r>
              <a:rPr lang="en-IN" dirty="0"/>
              <a:t>&lt;</a:t>
            </a:r>
            <a:r>
              <a:rPr lang="en-IN" dirty="0" err="1"/>
              <a:t>tagName</a:t>
            </a:r>
            <a:r>
              <a:rPr lang="en-IN" dirty="0"/>
              <a:t> </a:t>
            </a:r>
            <a:r>
              <a:rPr lang="en-IN" b="1" dirty="0"/>
              <a:t>property=“value” pro2=“</a:t>
            </a:r>
            <a:r>
              <a:rPr lang="en-IN" b="1" dirty="0" err="1"/>
              <a:t>val</a:t>
            </a:r>
            <a:r>
              <a:rPr lang="en-IN" b="1" dirty="0"/>
              <a:t>”&gt;</a:t>
            </a:r>
            <a:r>
              <a:rPr lang="en-IN" dirty="0"/>
              <a:t>Content&lt;/</a:t>
            </a:r>
            <a:r>
              <a:rPr lang="en-IN" dirty="0" err="1"/>
              <a:t>tagName</a:t>
            </a:r>
            <a:r>
              <a:rPr lang="en-IN" dirty="0"/>
              <a:t>&gt;</a:t>
            </a:r>
          </a:p>
          <a:p>
            <a:pPr marL="285750" indent="-285750">
              <a:buFont typeface="Arial" panose="020B0604020202020204" pitchFamily="34" charset="0"/>
              <a:buChar char="•"/>
            </a:pPr>
            <a:endParaRPr lang="en-IN" dirty="0"/>
          </a:p>
        </p:txBody>
      </p:sp>
      <p:sp>
        <p:nvSpPr>
          <p:cNvPr id="15" name="TextBox 14">
            <a:extLst>
              <a:ext uri="{FF2B5EF4-FFF2-40B4-BE49-F238E27FC236}">
                <a16:creationId xmlns:a16="http://schemas.microsoft.com/office/drawing/2014/main" id="{05C5FC07-9FA9-4414-B88E-BC8414936DB0}"/>
              </a:ext>
            </a:extLst>
          </p:cNvPr>
          <p:cNvSpPr txBox="1"/>
          <p:nvPr/>
        </p:nvSpPr>
        <p:spPr>
          <a:xfrm>
            <a:off x="776376" y="966158"/>
            <a:ext cx="3347050" cy="5355312"/>
          </a:xfrm>
          <a:prstGeom prst="rect">
            <a:avLst/>
          </a:prstGeom>
          <a:noFill/>
        </p:spPr>
        <p:txBody>
          <a:bodyPr wrap="square" rtlCol="0">
            <a:spAutoFit/>
          </a:bodyPr>
          <a:lstStyle/>
          <a:p>
            <a:r>
              <a:rPr lang="en-IN" dirty="0"/>
              <a:t>&lt;!DOCTYPE html&gt;</a:t>
            </a:r>
          </a:p>
          <a:p>
            <a:r>
              <a:rPr lang="en-IN" dirty="0"/>
              <a:t>&lt;html&gt;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&lt;/html&gt;</a:t>
            </a:r>
          </a:p>
        </p:txBody>
      </p:sp>
    </p:spTree>
    <p:extLst>
      <p:ext uri="{BB962C8B-B14F-4D97-AF65-F5344CB8AC3E}">
        <p14:creationId xmlns:p14="http://schemas.microsoft.com/office/powerpoint/2010/main" val="2729818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B1FFF8A-12C0-47B0-BC87-42E4D7F1562B}"/>
              </a:ext>
            </a:extLst>
          </p:cNvPr>
          <p:cNvSpPr txBox="1"/>
          <p:nvPr/>
        </p:nvSpPr>
        <p:spPr>
          <a:xfrm>
            <a:off x="71021" y="79899"/>
            <a:ext cx="12120979" cy="6778101"/>
          </a:xfrm>
          <a:prstGeom prst="rect">
            <a:avLst/>
          </a:prstGeom>
          <a:noFill/>
        </p:spPr>
        <p:txBody>
          <a:bodyPr wrap="square" rtlCol="0">
            <a:spAutoFit/>
          </a:bodyPr>
          <a:lstStyle/>
          <a:p>
            <a:r>
              <a:rPr lang="en-IN" dirty="0"/>
              <a:t>CSS – CSS stands for </a:t>
            </a:r>
            <a:r>
              <a:rPr lang="en-IN" b="1" dirty="0"/>
              <a:t>Cascading Style Sheets</a:t>
            </a:r>
            <a:r>
              <a:rPr lang="en-IN" i="1" dirty="0"/>
              <a:t>, </a:t>
            </a:r>
            <a:r>
              <a:rPr lang="en-IN" dirty="0"/>
              <a:t>it is used to beautify the HTML Content. Beautification means applying the formatting, styling, changing the </a:t>
            </a:r>
            <a:r>
              <a:rPr lang="en-IN" dirty="0" err="1"/>
              <a:t>colors</a:t>
            </a:r>
            <a:r>
              <a:rPr lang="en-IN" dirty="0"/>
              <a:t>, background etc. Before CSS was introduced, we used to use HTML tags for the same</a:t>
            </a:r>
          </a:p>
          <a:p>
            <a:endParaRPr lang="en-IN" dirty="0"/>
          </a:p>
          <a:p>
            <a:r>
              <a:rPr lang="en-IN" dirty="0"/>
              <a:t>&lt;p&gt;I &lt;</a:t>
            </a:r>
            <a:r>
              <a:rPr lang="en-IN" dirty="0" err="1"/>
              <a:t>color</a:t>
            </a:r>
            <a:r>
              <a:rPr lang="en-IN" dirty="0"/>
              <a:t> value=“red”&gt;&lt;b&gt;Love&lt;/b&gt;&lt;/</a:t>
            </a:r>
            <a:r>
              <a:rPr lang="en-IN" dirty="0" err="1"/>
              <a:t>color</a:t>
            </a:r>
            <a:r>
              <a:rPr lang="en-IN" dirty="0"/>
              <a:t>&gt; &lt;font value=“</a:t>
            </a:r>
            <a:r>
              <a:rPr lang="en-IN" dirty="0" err="1"/>
              <a:t>calibri</a:t>
            </a:r>
            <a:r>
              <a:rPr lang="en-IN" dirty="0"/>
              <a:t>”&gt;&lt;</a:t>
            </a:r>
            <a:r>
              <a:rPr lang="en-IN" dirty="0" err="1"/>
              <a:t>em</a:t>
            </a:r>
            <a:r>
              <a:rPr lang="en-IN" dirty="0"/>
              <a:t>&gt;India&lt;/</a:t>
            </a:r>
            <a:r>
              <a:rPr lang="en-IN" dirty="0" err="1"/>
              <a:t>em</a:t>
            </a:r>
            <a:r>
              <a:rPr lang="en-IN" dirty="0"/>
              <a:t>&gt;&lt;/font&gt;&lt;/p&gt;</a:t>
            </a:r>
          </a:p>
          <a:p>
            <a:endParaRPr lang="en-IN" dirty="0"/>
          </a:p>
          <a:p>
            <a:r>
              <a:rPr lang="en-IN" dirty="0"/>
              <a:t>Laborious and error prone</a:t>
            </a:r>
          </a:p>
          <a:p>
            <a:endParaRPr lang="en-IN" dirty="0"/>
          </a:p>
          <a:p>
            <a:r>
              <a:rPr lang="en-IN" dirty="0"/>
              <a:t>CSS is the way to simplify the styling of HTML content</a:t>
            </a:r>
          </a:p>
          <a:p>
            <a:r>
              <a:rPr lang="en-IN" dirty="0"/>
              <a:t>How can we apply CSS</a:t>
            </a:r>
          </a:p>
          <a:p>
            <a:pPr marL="285750" indent="-285750">
              <a:buFont typeface="Arial" panose="020B0604020202020204" pitchFamily="34" charset="0"/>
              <a:buChar char="•"/>
            </a:pPr>
            <a:r>
              <a:rPr lang="en-IN" dirty="0"/>
              <a:t>Inline CSS (similar to old approach) – style code is written at tag level </a:t>
            </a:r>
          </a:p>
          <a:p>
            <a:r>
              <a:rPr lang="en-IN" b="1" dirty="0"/>
              <a:t>	&lt;</a:t>
            </a:r>
            <a:r>
              <a:rPr lang="en-IN" b="1" dirty="0" err="1"/>
              <a:t>tagName</a:t>
            </a:r>
            <a:r>
              <a:rPr lang="en-IN" b="1" dirty="0"/>
              <a:t> </a:t>
            </a:r>
            <a:r>
              <a:rPr lang="en-IN" b="1" dirty="0">
                <a:solidFill>
                  <a:srgbClr val="00B0F0"/>
                </a:solidFill>
              </a:rPr>
              <a:t>style=“</a:t>
            </a:r>
            <a:r>
              <a:rPr lang="en-IN" b="1" dirty="0" err="1">
                <a:solidFill>
                  <a:srgbClr val="00B0F0"/>
                </a:solidFill>
              </a:rPr>
              <a:t>prop:val;prop:val</a:t>
            </a:r>
            <a:r>
              <a:rPr lang="en-IN" b="1" dirty="0">
                <a:solidFill>
                  <a:srgbClr val="00B0F0"/>
                </a:solidFill>
              </a:rPr>
              <a:t>”</a:t>
            </a:r>
            <a:r>
              <a:rPr lang="en-IN" b="1" dirty="0"/>
              <a:t>&gt;Content&lt;/</a:t>
            </a:r>
            <a:r>
              <a:rPr lang="en-IN" b="1" dirty="0" err="1"/>
              <a:t>tagName</a:t>
            </a:r>
            <a:r>
              <a:rPr lang="en-IN" b="1" dirty="0"/>
              <a:t>&gt;</a:t>
            </a:r>
          </a:p>
          <a:p>
            <a:pPr marL="285750" indent="-285750">
              <a:buFont typeface="Arial" panose="020B0604020202020204" pitchFamily="34" charset="0"/>
              <a:buChar char="•"/>
            </a:pPr>
            <a:r>
              <a:rPr lang="en-IN" dirty="0"/>
              <a:t>Internal CSS – When we apply style at page level, for this we use &lt;style&gt;&lt;/style&gt; tag, write the code inside.</a:t>
            </a:r>
          </a:p>
          <a:p>
            <a:pPr marL="285750" indent="-285750">
              <a:buFont typeface="Arial" panose="020B0604020202020204" pitchFamily="34" charset="0"/>
              <a:buChar char="•"/>
            </a:pPr>
            <a:r>
              <a:rPr lang="en-IN" dirty="0"/>
              <a:t>External CSS – Where we write the code in a external file with </a:t>
            </a:r>
            <a:r>
              <a:rPr lang="en-IN" dirty="0" err="1"/>
              <a:t>css</a:t>
            </a:r>
            <a:r>
              <a:rPr lang="en-IN" dirty="0"/>
              <a:t> extension and just create a reference (INCLUDE in ABAP)</a:t>
            </a:r>
          </a:p>
          <a:p>
            <a:pPr marL="285750" indent="-285750">
              <a:buFont typeface="Arial" panose="020B0604020202020204" pitchFamily="34" charset="0"/>
              <a:buChar char="•"/>
            </a:pPr>
            <a:endParaRPr lang="en-IN" dirty="0"/>
          </a:p>
          <a:p>
            <a:r>
              <a:rPr lang="en-IN" b="1" i="1" dirty="0"/>
              <a:t>Syntax:</a:t>
            </a:r>
          </a:p>
          <a:p>
            <a:r>
              <a:rPr lang="en-IN" dirty="0"/>
              <a:t>selector {</a:t>
            </a:r>
          </a:p>
          <a:p>
            <a:r>
              <a:rPr lang="en-IN" dirty="0"/>
              <a:t>	</a:t>
            </a:r>
            <a:r>
              <a:rPr lang="en-IN" dirty="0" err="1"/>
              <a:t>propname</a:t>
            </a:r>
            <a:r>
              <a:rPr lang="en-IN" dirty="0"/>
              <a:t>: value ;</a:t>
            </a:r>
          </a:p>
          <a:p>
            <a:r>
              <a:rPr lang="en-IN" dirty="0"/>
              <a:t>	propname2: value</a:t>
            </a:r>
          </a:p>
          <a:p>
            <a:r>
              <a:rPr lang="en-IN" dirty="0"/>
              <a:t>}</a:t>
            </a:r>
          </a:p>
          <a:p>
            <a:r>
              <a:rPr lang="en-IN" b="1" dirty="0"/>
              <a:t>selector – on what elements the style will be applied</a:t>
            </a:r>
          </a:p>
          <a:p>
            <a:r>
              <a:rPr lang="en-IN" b="1" dirty="0"/>
              <a:t>#id – targeted therapy to single element on entire of page</a:t>
            </a:r>
          </a:p>
          <a:p>
            <a:r>
              <a:rPr lang="en-IN" b="1" dirty="0"/>
              <a:t>.</a:t>
            </a:r>
            <a:r>
              <a:rPr lang="en-IN" b="1" dirty="0" err="1"/>
              <a:t>className</a:t>
            </a:r>
            <a:r>
              <a:rPr lang="en-IN" b="1" dirty="0"/>
              <a:t> – class name based style</a:t>
            </a:r>
          </a:p>
          <a:p>
            <a:r>
              <a:rPr lang="en-IN" b="1" dirty="0" err="1"/>
              <a:t>tagName</a:t>
            </a:r>
            <a:r>
              <a:rPr lang="en-IN" b="1" dirty="0"/>
              <a:t> – </a:t>
            </a:r>
            <a:r>
              <a:rPr lang="en-IN" b="1" dirty="0" err="1"/>
              <a:t>tagname</a:t>
            </a:r>
            <a:r>
              <a:rPr lang="en-IN" b="1" dirty="0"/>
              <a:t> based style</a:t>
            </a:r>
          </a:p>
          <a:p>
            <a:endParaRPr lang="en-US" dirty="0"/>
          </a:p>
        </p:txBody>
      </p:sp>
    </p:spTree>
    <p:extLst>
      <p:ext uri="{BB962C8B-B14F-4D97-AF65-F5344CB8AC3E}">
        <p14:creationId xmlns:p14="http://schemas.microsoft.com/office/powerpoint/2010/main" val="778850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847AF76-78D8-47B0-AE04-2D5131F2C2D0}"/>
              </a:ext>
            </a:extLst>
          </p:cNvPr>
          <p:cNvSpPr txBox="1"/>
          <p:nvPr/>
        </p:nvSpPr>
        <p:spPr>
          <a:xfrm>
            <a:off x="146649" y="172528"/>
            <a:ext cx="11887200" cy="646331"/>
          </a:xfrm>
          <a:prstGeom prst="rect">
            <a:avLst/>
          </a:prstGeom>
          <a:noFill/>
        </p:spPr>
        <p:txBody>
          <a:bodyPr wrap="square" rtlCol="0">
            <a:spAutoFit/>
          </a:bodyPr>
          <a:lstStyle/>
          <a:p>
            <a:r>
              <a:rPr lang="en-IN" b="1" i="1" dirty="0"/>
              <a:t>CSS Box Model – it decides the positioning, relative position and actual width of an element on the UI.</a:t>
            </a:r>
          </a:p>
          <a:p>
            <a:endParaRPr lang="en-IN" b="1" i="1" dirty="0"/>
          </a:p>
        </p:txBody>
      </p:sp>
      <p:sp>
        <p:nvSpPr>
          <p:cNvPr id="6" name="Rounded Rectangle 2">
            <a:extLst>
              <a:ext uri="{FF2B5EF4-FFF2-40B4-BE49-F238E27FC236}">
                <a16:creationId xmlns:a16="http://schemas.microsoft.com/office/drawing/2014/main" id="{7DF043A8-CF1E-4812-A701-10F6B8C6745C}"/>
              </a:ext>
            </a:extLst>
          </p:cNvPr>
          <p:cNvSpPr/>
          <p:nvPr/>
        </p:nvSpPr>
        <p:spPr>
          <a:xfrm>
            <a:off x="1670649" y="2184999"/>
            <a:ext cx="3493698" cy="2415396"/>
          </a:xfrm>
          <a:prstGeom prst="roundRect">
            <a:avLst/>
          </a:prstGeom>
          <a:noFill/>
          <a:ln w="635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ounded Rectangle 5">
            <a:extLst>
              <a:ext uri="{FF2B5EF4-FFF2-40B4-BE49-F238E27FC236}">
                <a16:creationId xmlns:a16="http://schemas.microsoft.com/office/drawing/2014/main" id="{70E2440B-0B7F-4FAA-9AA8-B614BE086B2D}"/>
              </a:ext>
            </a:extLst>
          </p:cNvPr>
          <p:cNvSpPr/>
          <p:nvPr/>
        </p:nvSpPr>
        <p:spPr>
          <a:xfrm>
            <a:off x="2389517" y="3062377"/>
            <a:ext cx="1984075" cy="612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Actual HTML Element</a:t>
            </a:r>
          </a:p>
        </p:txBody>
      </p:sp>
      <p:cxnSp>
        <p:nvCxnSpPr>
          <p:cNvPr id="8" name="Straight Arrow Connector 7">
            <a:extLst>
              <a:ext uri="{FF2B5EF4-FFF2-40B4-BE49-F238E27FC236}">
                <a16:creationId xmlns:a16="http://schemas.microsoft.com/office/drawing/2014/main" id="{AB6ED659-C12F-407A-92D5-DB6D7E522E94}"/>
              </a:ext>
            </a:extLst>
          </p:cNvPr>
          <p:cNvCxnSpPr/>
          <p:nvPr/>
        </p:nvCxnSpPr>
        <p:spPr>
          <a:xfrm>
            <a:off x="2777706" y="2493034"/>
            <a:ext cx="0" cy="5693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AE9F4C8-B06D-4BF4-A915-CF749915493C}"/>
              </a:ext>
            </a:extLst>
          </p:cNvPr>
          <p:cNvSpPr txBox="1"/>
          <p:nvPr/>
        </p:nvSpPr>
        <p:spPr>
          <a:xfrm>
            <a:off x="2907102" y="2605177"/>
            <a:ext cx="1690777" cy="369332"/>
          </a:xfrm>
          <a:prstGeom prst="rect">
            <a:avLst/>
          </a:prstGeom>
          <a:noFill/>
        </p:spPr>
        <p:txBody>
          <a:bodyPr wrap="square" rtlCol="0">
            <a:spAutoFit/>
          </a:bodyPr>
          <a:lstStyle/>
          <a:p>
            <a:r>
              <a:rPr lang="en-IN" dirty="0"/>
              <a:t>Padding</a:t>
            </a:r>
          </a:p>
        </p:txBody>
      </p:sp>
      <p:sp>
        <p:nvSpPr>
          <p:cNvPr id="10" name="Rounded Rectangle 9">
            <a:extLst>
              <a:ext uri="{FF2B5EF4-FFF2-40B4-BE49-F238E27FC236}">
                <a16:creationId xmlns:a16="http://schemas.microsoft.com/office/drawing/2014/main" id="{09094B41-ED8D-4F75-BF9C-B641120AFB89}"/>
              </a:ext>
            </a:extLst>
          </p:cNvPr>
          <p:cNvSpPr/>
          <p:nvPr/>
        </p:nvSpPr>
        <p:spPr>
          <a:xfrm>
            <a:off x="6406551" y="2184999"/>
            <a:ext cx="3493698" cy="2415396"/>
          </a:xfrm>
          <a:prstGeom prst="roundRect">
            <a:avLst/>
          </a:prstGeom>
          <a:noFill/>
          <a:ln w="6350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a:extLst>
              <a:ext uri="{FF2B5EF4-FFF2-40B4-BE49-F238E27FC236}">
                <a16:creationId xmlns:a16="http://schemas.microsoft.com/office/drawing/2014/main" id="{151833B6-286A-4031-AEA3-F816ECD7A2F4}"/>
              </a:ext>
            </a:extLst>
          </p:cNvPr>
          <p:cNvSpPr/>
          <p:nvPr/>
        </p:nvSpPr>
        <p:spPr>
          <a:xfrm>
            <a:off x="7125419" y="3062377"/>
            <a:ext cx="1984075" cy="6124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Actual HTML Element</a:t>
            </a:r>
          </a:p>
        </p:txBody>
      </p:sp>
      <p:cxnSp>
        <p:nvCxnSpPr>
          <p:cNvPr id="12" name="Straight Arrow Connector 11">
            <a:extLst>
              <a:ext uri="{FF2B5EF4-FFF2-40B4-BE49-F238E27FC236}">
                <a16:creationId xmlns:a16="http://schemas.microsoft.com/office/drawing/2014/main" id="{534469C3-B674-458D-A9EA-A4074F10B02A}"/>
              </a:ext>
            </a:extLst>
          </p:cNvPr>
          <p:cNvCxnSpPr/>
          <p:nvPr/>
        </p:nvCxnSpPr>
        <p:spPr>
          <a:xfrm>
            <a:off x="7513608" y="2493034"/>
            <a:ext cx="0" cy="5693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3415DC3-19F2-41F5-8B4B-B633DA395067}"/>
              </a:ext>
            </a:extLst>
          </p:cNvPr>
          <p:cNvSpPr txBox="1"/>
          <p:nvPr/>
        </p:nvSpPr>
        <p:spPr>
          <a:xfrm>
            <a:off x="7643004" y="2605177"/>
            <a:ext cx="1690777" cy="369332"/>
          </a:xfrm>
          <a:prstGeom prst="rect">
            <a:avLst/>
          </a:prstGeom>
          <a:noFill/>
        </p:spPr>
        <p:txBody>
          <a:bodyPr wrap="square" rtlCol="0">
            <a:spAutoFit/>
          </a:bodyPr>
          <a:lstStyle/>
          <a:p>
            <a:r>
              <a:rPr lang="en-IN" dirty="0"/>
              <a:t>Padding</a:t>
            </a:r>
          </a:p>
        </p:txBody>
      </p:sp>
      <p:cxnSp>
        <p:nvCxnSpPr>
          <p:cNvPr id="14" name="Straight Arrow Connector 13">
            <a:extLst>
              <a:ext uri="{FF2B5EF4-FFF2-40B4-BE49-F238E27FC236}">
                <a16:creationId xmlns:a16="http://schemas.microsoft.com/office/drawing/2014/main" id="{36C75E68-C928-4A6E-8EE7-5063BCAEC5E2}"/>
              </a:ext>
            </a:extLst>
          </p:cNvPr>
          <p:cNvCxnSpPr/>
          <p:nvPr/>
        </p:nvCxnSpPr>
        <p:spPr>
          <a:xfrm>
            <a:off x="5480649" y="3347049"/>
            <a:ext cx="644106" cy="2587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EEB0438-CB5B-407B-AF65-46A9E800384B}"/>
              </a:ext>
            </a:extLst>
          </p:cNvPr>
          <p:cNvCxnSpPr/>
          <p:nvPr/>
        </p:nvCxnSpPr>
        <p:spPr>
          <a:xfrm flipH="1">
            <a:off x="5725064" y="1768415"/>
            <a:ext cx="270294"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8AF1784-A09F-442E-8C75-2FB2211EDBB2}"/>
              </a:ext>
            </a:extLst>
          </p:cNvPr>
          <p:cNvSpPr txBox="1"/>
          <p:nvPr/>
        </p:nvSpPr>
        <p:spPr>
          <a:xfrm>
            <a:off x="5615796" y="1302589"/>
            <a:ext cx="1180382" cy="369332"/>
          </a:xfrm>
          <a:prstGeom prst="rect">
            <a:avLst/>
          </a:prstGeom>
          <a:noFill/>
        </p:spPr>
        <p:txBody>
          <a:bodyPr wrap="square" rtlCol="0">
            <a:spAutoFit/>
          </a:bodyPr>
          <a:lstStyle/>
          <a:p>
            <a:r>
              <a:rPr lang="en-IN" dirty="0"/>
              <a:t>margin</a:t>
            </a:r>
          </a:p>
        </p:txBody>
      </p:sp>
      <p:sp>
        <p:nvSpPr>
          <p:cNvPr id="17" name="TextBox 16">
            <a:extLst>
              <a:ext uri="{FF2B5EF4-FFF2-40B4-BE49-F238E27FC236}">
                <a16:creationId xmlns:a16="http://schemas.microsoft.com/office/drawing/2014/main" id="{A3F352E6-9774-4276-AF40-CB4A00A5C9E7}"/>
              </a:ext>
            </a:extLst>
          </p:cNvPr>
          <p:cNvSpPr txBox="1"/>
          <p:nvPr/>
        </p:nvSpPr>
        <p:spPr>
          <a:xfrm>
            <a:off x="7513608" y="1951174"/>
            <a:ext cx="1388853" cy="369332"/>
          </a:xfrm>
          <a:prstGeom prst="rect">
            <a:avLst/>
          </a:prstGeom>
          <a:noFill/>
        </p:spPr>
        <p:txBody>
          <a:bodyPr wrap="square" rtlCol="0">
            <a:spAutoFit/>
          </a:bodyPr>
          <a:lstStyle/>
          <a:p>
            <a:r>
              <a:rPr lang="en-IN" dirty="0">
                <a:solidFill>
                  <a:schemeClr val="bg1"/>
                </a:solidFill>
              </a:rPr>
              <a:t>border</a:t>
            </a:r>
          </a:p>
        </p:txBody>
      </p:sp>
      <p:sp>
        <p:nvSpPr>
          <p:cNvPr id="18" name="TextBox 17">
            <a:extLst>
              <a:ext uri="{FF2B5EF4-FFF2-40B4-BE49-F238E27FC236}">
                <a16:creationId xmlns:a16="http://schemas.microsoft.com/office/drawing/2014/main" id="{A0BCC355-CA47-464F-B5E7-635B7AD05B85}"/>
              </a:ext>
            </a:extLst>
          </p:cNvPr>
          <p:cNvSpPr txBox="1"/>
          <p:nvPr/>
        </p:nvSpPr>
        <p:spPr>
          <a:xfrm>
            <a:off x="2999117" y="2103574"/>
            <a:ext cx="1388853" cy="369332"/>
          </a:xfrm>
          <a:prstGeom prst="rect">
            <a:avLst/>
          </a:prstGeom>
          <a:noFill/>
        </p:spPr>
        <p:txBody>
          <a:bodyPr wrap="square" rtlCol="0">
            <a:spAutoFit/>
          </a:bodyPr>
          <a:lstStyle/>
          <a:p>
            <a:r>
              <a:rPr lang="en-IN" dirty="0">
                <a:solidFill>
                  <a:schemeClr val="bg1"/>
                </a:solidFill>
              </a:rPr>
              <a:t>border</a:t>
            </a:r>
          </a:p>
        </p:txBody>
      </p:sp>
    </p:spTree>
    <p:extLst>
      <p:ext uri="{BB962C8B-B14F-4D97-AF65-F5344CB8AC3E}">
        <p14:creationId xmlns:p14="http://schemas.microsoft.com/office/powerpoint/2010/main" val="25906908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943</Words>
  <Application>Microsoft Office PowerPoint</Application>
  <PresentationFormat>Widescreen</PresentationFormat>
  <Paragraphs>154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Robert Bosch GmbH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Saha Avik (SDS/ECE-AE3)</dc:creator>
  <cp:lastModifiedBy>Saha Avik (SDS/ECE-AE3)</cp:lastModifiedBy>
  <cp:revision>18</cp:revision>
  <dcterms:created xsi:type="dcterms:W3CDTF">2022-05-19T04:20:45Z</dcterms:created>
  <dcterms:modified xsi:type="dcterms:W3CDTF">2022-05-31T04:22:13Z</dcterms:modified>
</cp:coreProperties>
</file>