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793C28-107B-4A0E-838B-65507207357D}">
  <a:tblStyle styleId="{42793C28-107B-4A0E-838B-6550720735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We are second year Masters students and today, we’ll be talking about our NLP project on Haiku Generation which we </a:t>
            </a:r>
            <a:r>
              <a:rPr lang="en"/>
              <a:t>found</a:t>
            </a:r>
            <a:r>
              <a:rPr lang="en"/>
              <a:t> really exciting.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Methodology - SpaCy Matcher</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SpaCy is a NLP open-source library. It is used in designing systems for information extraction or natural</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language understanding systems.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 Our approach involved learning the English words and their corresponding POS(Part-Of-Speech) tags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using the Matcher module of SpaCy.</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2. Then we defined the syllable(Haiku) structure i.e. 5-7-5 and the POS tag that we expect for each word</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in the Haiku.</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3. Following this, we randomly generated words from our dataset that corresponded to the pattern specified.</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4. This model is a simple guessing technique.It can be seen that there is no meaning of the Haikus generated and is made up of the most frequent words in the dataset. For example - randomly mixing sentences to generate a haiku with the required syllable structure.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5. Their quality is low, though their syllable structure is correct which is expected as we specified the pattern.</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Results</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We generated about 1500 poems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a:t>
            </a:r>
            <a:r>
              <a:rPr b="1" lang="en" sz="1050">
                <a:solidFill>
                  <a:schemeClr val="dk1"/>
                </a:solidFill>
                <a:highlight>
                  <a:srgbClr val="FFFFFF"/>
                </a:highlight>
              </a:rPr>
              <a:t>.GRUEN score statistics</a:t>
            </a:r>
            <a:r>
              <a:rPr lang="en" sz="1050">
                <a:solidFill>
                  <a:schemeClr val="dk1"/>
                </a:solidFill>
                <a:highlight>
                  <a:srgbClr val="FFFFFF"/>
                </a:highlight>
              </a:rPr>
              <a:t> The average GRUEN score was 0.29 - with a median of 0.26 showing an almost consistent distribution.</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The max GRUEN score achieved was 0.79 for the poems generated. Hence the quality of the poems generated are not great.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2.</a:t>
            </a:r>
            <a:r>
              <a:rPr b="1" lang="en" sz="1050">
                <a:solidFill>
                  <a:schemeClr val="dk1"/>
                </a:solidFill>
                <a:highlight>
                  <a:srgbClr val="FFFFFF"/>
                </a:highlight>
              </a:rPr>
              <a:t>Syllable structure statistics</a:t>
            </a:r>
            <a:r>
              <a:rPr lang="en" sz="1050">
                <a:solidFill>
                  <a:schemeClr val="dk1"/>
                </a:solidFill>
                <a:highlight>
                  <a:srgbClr val="FFFFFF"/>
                </a:highlight>
              </a:rPr>
              <a:t> The average number of syllables across line 1:4.9, line 2: 6.8 and line 3: 4.9 although the median of the distribution is line 1: 5, line 2: 7 and line 3: 5 - showing the generated data has learnt the structure of the data. This is simply because the Matcher module is able to generate based on the given POS tags and poems.</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dfce81a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dfce81a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dfce81a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dfce81a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0465a0d3e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0465a0d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Methodology - Character RNN</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In a gist, our character level RNN reads haikus as a series of characters - outputting a prediction and “hidden state” at each step, feeding its previous hidden state into each next step.</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Step by step approach:</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1. First step was data preprocessing - only the haikus (character by character) are feeded into the model without any additional metadata (such as syllable structure, topic of haiku,etc.).</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2. Our neural network does not understand text so we have to convert our text data to integer. For this purpose we create a token dictionary and map character to integer and vice versa. In addition to this, we one hot encode the data to represent characters.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3. The parameters that determine the batch size are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Batch Size, which is the number of samples we send to the model at a time.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Sequence Length is the length of the sequence of input data.</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 Now finally, we create a class called CharRNN. Here we use LSTM as our RNN model.</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Hyperparameters for the model and training are as follows: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Number of LSTM layers = 2</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Number of epochs = 30.</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Dropout = 0.5</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Learning rate = 0.001</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Batch size = 128</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Sequence Length as 100</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Gradient clipping = 5</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Adam Optimizer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Cross Entropy Loss as criterion</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5. After training, we define a sampler (top-k samples with k =2) which takes in a character as a seed and generates next characters.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7. The generated output is stored in 3 columns in a csv where each column corresponds to each sentence in the Haiku. For evaluation, we use the GRUEN script.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8. The quality of generated poems is better than the simple baseline although since this learns poems character to character basis the syllable structure is on the weaker side.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rPr>
              <a:t>Results</a:t>
            </a:r>
            <a:endParaRPr b="1"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We generated about 1458 poems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1.GRUEN score statistics: The average GRUEN score was 0.34 - with a median of 0.28 showing an almost consistent distribution. The max GRUEN score achieved was 0.88 for the poems generated.</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2.Syllable structure statistics The average number of syllables across line 1:7.5, line 2:8.7 and line 3: 8.0 although the median of the distribution is line 1: 5, line 2: 7 and line 3: 6 - showing the generated data has some anomalies although given the input haiku the model was able to learn some structure.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Though 25%+ poems are unable to follow the structure.The 75th percentile is 10-10-10 syllable structure which states that the architecture has less than required information about the syllable structure.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f29341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f29341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dfce81a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dfce81a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rPr>
              <a:t>Here the idea was to extend the CharRNN network defined before by adding the syllable structure information into it. For each line of the poem - we do a character level generation of the line - along with that we pass the syllable information by passing number of syllable in that line through a dense layer to form a hidden dimesnion representation and adding it into the hidden state and cell state of the LSTM network.Extending our explanation of CharRNN we one hot encode the text line wise in each poem. In a loop of 3 we pass the tensors into our lstms - add the dense representation of the syllable count according to the line number - and we get the output for each line. The preliminary results are about average GRUEN score of 0.348 - with a median of 0.31 - this has not</a:t>
            </a:r>
            <a:r>
              <a:rPr lang="en">
                <a:solidFill>
                  <a:schemeClr val="dk1"/>
                </a:solidFill>
              </a:rPr>
              <a:t> </a:t>
            </a:r>
            <a:r>
              <a:rPr lang="en" sz="700">
                <a:solidFill>
                  <a:schemeClr val="dk1"/>
                </a:solidFill>
              </a:rPr>
              <a:t>improved a little from CharRNN model. Although the main motto was to improve the structure of the poem and we can observed that the average number of syllables across line 1: 4.96, line 2: 7.56 and line 3: 6.2 although the median of the distribution is line 1: 5, line 2: 7 and line 3: 6 - showing the generated data learnt the structure of the poems in a better way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f19c8d5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bf19c8d5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dfce81a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dfce81a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ea0847c3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ea0847c3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dfce81a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dfce81a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ea0847c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ea0847c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292929"/>
                </a:solidFill>
                <a:highlight>
                  <a:srgbClr val="FFFFFF"/>
                </a:highlight>
                <a:latin typeface="Georgia"/>
                <a:ea typeface="Georgia"/>
                <a:cs typeface="Georgia"/>
                <a:sym typeface="Georgia"/>
              </a:rPr>
              <a:t>We propose Low-Rank Adaptation, or LoRA, which freezes the pretrained model weights and injects trainable rank decomposition matrices into each layer of the Transformer architecture, greatly reducing the number of trainable parameters for downstream tasks. — Edward Hu, et al.</a:t>
            </a:r>
            <a:endParaRPr i="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i="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i="1" lang="en" sz="1600">
                <a:solidFill>
                  <a:srgbClr val="292929"/>
                </a:solidFill>
                <a:highlight>
                  <a:srgbClr val="FFFFFF"/>
                </a:highlight>
                <a:latin typeface="Georgia"/>
                <a:ea typeface="Georgia"/>
                <a:cs typeface="Georgia"/>
                <a:sym typeface="Georgia"/>
              </a:rPr>
              <a:t>https://towardsdatascience.com/deep-haiku-teaching-gpt-j-to-compose-with-syllable-patterns-5234bca9701</a:t>
            </a:r>
            <a:endParaRPr i="1"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f293417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bf293417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dfce81a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dfce81a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f2934178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f2934178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ea0847c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ea0847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dfce81a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dfce81a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0983779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0983779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None/>
            </a:pPr>
            <a:r>
              <a:rPr lang="en" sz="1000">
                <a:solidFill>
                  <a:schemeClr val="dk1"/>
                </a:solidFill>
                <a:highlight>
                  <a:srgbClr val="FFFFFF"/>
                </a:highlight>
              </a:rPr>
              <a:t>Haiku is a short poem with an exceptionally well-defined structure.</a:t>
            </a:r>
            <a:endParaRPr sz="10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Traditional compositions of Haikus consist of three lines following a 5, 7, 5 syllable pattern, typically containing a kigo, which is a seasonal reference, and often a kireji, also known as metrical pause. Such characteristics of Haiku make their automatic generation an extremely interesting Computational Linguistics task due to this strictly constrained nature. Also, since this is a text generation task, its evaluation is subjective in nature adding on to the complexity of the task. </a:t>
            </a:r>
            <a:endParaRPr sz="10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We picked this because of its </a:t>
            </a:r>
            <a:r>
              <a:rPr lang="en" sz="1050">
                <a:solidFill>
                  <a:schemeClr val="dk1"/>
                </a:solidFill>
                <a:highlight>
                  <a:schemeClr val="lt1"/>
                </a:highlight>
              </a:rPr>
              <a:t>complex and creative nature of the problem statement that compelled us to take it up as our final project.</a:t>
            </a:r>
            <a:endParaRPr sz="1050">
              <a:solidFill>
                <a:schemeClr val="dk1"/>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dfce81a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dfce81a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rPr lang="en"/>
              <a:t>Haikus dataset are </a:t>
            </a:r>
            <a:r>
              <a:rPr lang="en" sz="950">
                <a:solidFill>
                  <a:schemeClr val="dk1"/>
                </a:solidFill>
              </a:rPr>
              <a:t>generally tough to write, hence tough to find. However, for a generative task we need abundant amount of data for the model to be able to learn the constrained essence of haikus. Hence we resorted to combining datasets from different sources - after applying appropriate pre processing to each.</a:t>
            </a:r>
            <a:endParaRPr sz="950">
              <a:solidFill>
                <a:schemeClr val="dk1"/>
              </a:solidFill>
            </a:endParaRPr>
          </a:p>
          <a:p>
            <a:pPr indent="0" lvl="0" marL="0" rtl="0" algn="l">
              <a:spcBef>
                <a:spcPts val="0"/>
              </a:spcBef>
              <a:spcAft>
                <a:spcPts val="0"/>
              </a:spcAft>
              <a:buNone/>
            </a:pPr>
            <a:r>
              <a:t/>
            </a:r>
            <a:endParaRPr sz="950">
              <a:solidFill>
                <a:schemeClr val="dk1"/>
              </a:solidFill>
            </a:endParaRPr>
          </a:p>
          <a:p>
            <a:pPr indent="0" lvl="0" marL="0" rtl="0" algn="l">
              <a:lnSpc>
                <a:spcPct val="115000"/>
              </a:lnSpc>
              <a:spcBef>
                <a:spcPts val="0"/>
              </a:spcBef>
              <a:spcAft>
                <a:spcPts val="0"/>
              </a:spcAft>
              <a:buNone/>
            </a:pPr>
            <a:r>
              <a:rPr lang="en" sz="950">
                <a:solidFill>
                  <a:schemeClr val="dk1"/>
                </a:solidFill>
              </a:rPr>
              <a:t>We combine the different datasets into a final Pandas dataframe; the first 3 columns refer to the three sentences of the haiku, we also store the source of the dataset. Our next feature is count of syllables in each line since our main moto here is to ensure that the model learns the 5-7-5 structure of haiku.</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0983779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0983779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improve the structure of the poems and have uniformity we use:</a:t>
            </a:r>
            <a:endParaRPr/>
          </a:p>
          <a:p>
            <a:pPr indent="0" lvl="0" marL="0" rtl="0" algn="l">
              <a:spcBef>
                <a:spcPts val="0"/>
              </a:spcBef>
              <a:spcAft>
                <a:spcPts val="0"/>
              </a:spcAft>
              <a:buClr>
                <a:schemeClr val="dk1"/>
              </a:buClr>
              <a:buSzPts val="1100"/>
              <a:buFont typeface="Arial"/>
              <a:buNone/>
            </a:pPr>
            <a:r>
              <a:rPr lang="en"/>
              <a:t>FastPunct to add punctuation and capitalization to text</a:t>
            </a:r>
            <a:endParaRPr/>
          </a:p>
          <a:p>
            <a:pPr indent="0" lvl="0" marL="0" rtl="0" algn="l">
              <a:spcBef>
                <a:spcPts val="0"/>
              </a:spcBef>
              <a:spcAft>
                <a:spcPts val="0"/>
              </a:spcAft>
              <a:buClr>
                <a:schemeClr val="dk1"/>
              </a:buClr>
              <a:buSzPts val="1100"/>
              <a:buFont typeface="Arial"/>
              <a:buNone/>
            </a:pPr>
            <a:r>
              <a:rPr lang="en"/>
              <a:t>splitting the text into phonemes using Phonemizer</a:t>
            </a:r>
            <a:endParaRPr/>
          </a:p>
          <a:p>
            <a:pPr indent="0" lvl="0" marL="0" rtl="0" algn="l">
              <a:spcBef>
                <a:spcPts val="0"/>
              </a:spcBef>
              <a:spcAft>
                <a:spcPts val="0"/>
              </a:spcAft>
              <a:buClr>
                <a:schemeClr val="dk1"/>
              </a:buClr>
              <a:buSzPts val="1100"/>
              <a:buFont typeface="Arial"/>
              <a:buNone/>
            </a:pPr>
            <a:r>
              <a:rPr lang="en"/>
              <a:t>topics of text extracted from KeyBERT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Although BLEU works well for assessing text quality based on the expected result, it doesn’t help determine the quality of creative writing. To date, these metrics have focused almost exclusively on the content selection aspect of the system output, ignoring the linguistic quality aspect altogether. We bridge this gap by using GRUEN which typically evaluates: Grammaticality, non-Redundancy, focus, structure and coherence of generated text. </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The final linguistic quality score is a linear combination of the above four scores:</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sz="1050">
                <a:solidFill>
                  <a:schemeClr val="dk1"/>
                </a:solidFill>
                <a:highlight>
                  <a:schemeClr val="lt1"/>
                </a:highlight>
              </a:rPr>
              <a:t>GRUEN-Score = grammatically + non-redundancy + focus + structure and is on a scale of 0 to 1. -Mean of the syllables across each line</a:t>
            </a:r>
            <a:endParaRPr b="1" sz="10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dfce81a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dfce81a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0465a0d3e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0465a0d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&gt;Emotional chatbot Rianna</a:t>
            </a:r>
            <a:r>
              <a:rPr lang="en" sz="1200">
                <a:solidFill>
                  <a:schemeClr val="dk1"/>
                </a:solidFill>
                <a:highlight>
                  <a:srgbClr val="FFFFFF"/>
                </a:highlight>
              </a:rPr>
              <a:t> to share the culture of Haiku among young people.</a:t>
            </a: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&gt; They experimented using minimal vanilla RNN for learning &amp;  character level neural networks </a:t>
            </a:r>
            <a:r>
              <a:rPr lang="en" sz="1200">
                <a:solidFill>
                  <a:schemeClr val="dk1"/>
                </a:solidFill>
                <a:latin typeface="Calibri"/>
                <a:ea typeface="Calibri"/>
                <a:cs typeface="Calibri"/>
                <a:sym typeface="Calibri"/>
              </a:rPr>
              <a:t>like</a:t>
            </a:r>
            <a:r>
              <a:rPr lang="en" sz="1200">
                <a:solidFill>
                  <a:schemeClr val="dk1"/>
                </a:solidFill>
                <a:latin typeface="Calibri"/>
                <a:ea typeface="Calibri"/>
                <a:cs typeface="Calibri"/>
                <a:sym typeface="Calibri"/>
              </a:rPr>
              <a:t> Character level RCNNs and Sequence Generative Adversarial Networks.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&gt; Rinna obtain more than 50 million users in a few months.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&gt; </a:t>
            </a:r>
            <a:r>
              <a:rPr lang="en" sz="1300">
                <a:solidFill>
                  <a:schemeClr val="dk1"/>
                </a:solidFill>
                <a:latin typeface="Calibri"/>
                <a:ea typeface="Calibri"/>
                <a:cs typeface="Calibri"/>
                <a:sym typeface="Calibri"/>
              </a:rPr>
              <a:t>Haikoo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 Used</a:t>
            </a:r>
            <a:r>
              <a:rPr lang="en" sz="500">
                <a:solidFill>
                  <a:schemeClr val="dk1"/>
                </a:solidFill>
                <a:latin typeface="Calibri"/>
                <a:ea typeface="Calibri"/>
                <a:cs typeface="Calibri"/>
                <a:sym typeface="Calibri"/>
              </a:rPr>
              <a:t>  </a:t>
            </a:r>
            <a:r>
              <a:rPr lang="en">
                <a:solidFill>
                  <a:schemeClr val="dk1"/>
                </a:solidFill>
                <a:highlight>
                  <a:srgbClr val="FFFFFF"/>
                </a:highlight>
              </a:rPr>
              <a:t>GPT-2  and Plug and Play Language Model with generation with bag-of-words approach for highly focused control over the output. This outperforms previous SOTA neural network.</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 The metrics used to evaluate the generated haikus were “Perplexity”,”Sensicality” , ”Wisdom” and ”Overall Quality” assessment by Amazon MT workers</a:t>
            </a:r>
            <a:endParaRPr>
              <a:solidFill>
                <a:schemeClr val="dk1"/>
              </a:solidFill>
              <a:highlight>
                <a:srgbClr val="FFFFFF"/>
              </a:highlight>
            </a:endParaRPr>
          </a:p>
          <a:p>
            <a:pPr indent="0" lvl="0" marL="0" rtl="0" algn="l">
              <a:lnSpc>
                <a:spcPct val="115000"/>
              </a:lnSpc>
              <a:spcBef>
                <a:spcPts val="0"/>
              </a:spcBef>
              <a:spcAft>
                <a:spcPts val="0"/>
              </a:spcAft>
              <a:buNone/>
            </a:pPr>
            <a:r>
              <a:t/>
            </a:r>
            <a:endParaRPr sz="300">
              <a:solidFill>
                <a:schemeClr val="dk1"/>
              </a:solidFill>
              <a:highlight>
                <a:srgbClr val="FFFFFF"/>
              </a:highlight>
            </a:endParaRPr>
          </a:p>
          <a:p>
            <a:pPr indent="0" lvl="0" marL="0" rtl="0" algn="l">
              <a:lnSpc>
                <a:spcPct val="115000"/>
              </a:lnSpc>
              <a:spcBef>
                <a:spcPts val="0"/>
              </a:spcBef>
              <a:spcAft>
                <a:spcPts val="0"/>
              </a:spcAft>
              <a:buNone/>
            </a:pPr>
            <a:r>
              <a:t/>
            </a:r>
            <a:endParaRPr sz="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dfce81a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dfce81a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08974" y="1591300"/>
            <a:ext cx="67839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CIS 5300: Haiku Generation</a:t>
            </a:r>
            <a:endParaRPr>
              <a:latin typeface="Calibri"/>
              <a:ea typeface="Calibri"/>
              <a:cs typeface="Calibri"/>
              <a:sym typeface="Calibri"/>
            </a:endParaRPr>
          </a:p>
        </p:txBody>
      </p:sp>
      <p:sp>
        <p:nvSpPr>
          <p:cNvPr id="129" name="Google Shape;129;p13"/>
          <p:cNvSpPr txBox="1"/>
          <p:nvPr>
            <p:ph idx="1" type="subTitle"/>
          </p:nvPr>
        </p:nvSpPr>
        <p:spPr>
          <a:xfrm>
            <a:off x="1493475" y="2932625"/>
            <a:ext cx="6042300" cy="12498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en"/>
              <a:t>  Akriti Gupta</a:t>
            </a:r>
            <a:endParaRPr/>
          </a:p>
          <a:p>
            <a:pPr indent="457200" lvl="0" marL="1828800" rtl="0" algn="l">
              <a:spcBef>
                <a:spcPts val="0"/>
              </a:spcBef>
              <a:spcAft>
                <a:spcPts val="0"/>
              </a:spcAft>
              <a:buNone/>
            </a:pPr>
            <a:r>
              <a:rPr lang="en"/>
              <a:t>Bhumika Singhal</a:t>
            </a:r>
            <a:endParaRPr/>
          </a:p>
          <a:p>
            <a:pPr indent="0" lvl="0" marL="0" rtl="0" algn="ctr">
              <a:spcBef>
                <a:spcPts val="0"/>
              </a:spcBef>
              <a:spcAft>
                <a:spcPts val="0"/>
              </a:spcAft>
              <a:buNone/>
            </a:pPr>
            <a:r>
              <a:rPr lang="en"/>
              <a:t>Namita Shukla</a:t>
            </a:r>
            <a:endParaRPr/>
          </a:p>
          <a:p>
            <a:pPr indent="0" lvl="0" marL="0" rtl="0" algn="ctr">
              <a:spcBef>
                <a:spcPts val="0"/>
              </a:spcBef>
              <a:spcAft>
                <a:spcPts val="0"/>
              </a:spcAft>
              <a:buNone/>
            </a:pPr>
            <a:r>
              <a:rPr lang="en"/>
              <a:t>Smruti Chourasia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366550" y="44935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FFFFFF"/>
                </a:highlight>
                <a:latin typeface="Calibri"/>
                <a:ea typeface="Calibri"/>
                <a:cs typeface="Calibri"/>
                <a:sym typeface="Calibri"/>
              </a:rPr>
              <a:t>Simple Baseline: SpaCy Matcher</a:t>
            </a:r>
            <a:endParaRPr b="1" sz="2400">
              <a:solidFill>
                <a:schemeClr val="lt1"/>
              </a:solidFill>
              <a:latin typeface="Calibri"/>
              <a:ea typeface="Calibri"/>
              <a:cs typeface="Calibri"/>
              <a:sym typeface="Calibri"/>
            </a:endParaRPr>
          </a:p>
        </p:txBody>
      </p:sp>
      <p:sp>
        <p:nvSpPr>
          <p:cNvPr id="193" name="Google Shape;193;p22"/>
          <p:cNvSpPr txBox="1"/>
          <p:nvPr/>
        </p:nvSpPr>
        <p:spPr>
          <a:xfrm>
            <a:off x="461150" y="944650"/>
            <a:ext cx="7875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English words and corresponding POS tags were learnt using Matcher module of SpaCy to generate our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Model was used to randomly generated words for a given </a:t>
            </a:r>
            <a:r>
              <a:rPr lang="en">
                <a:latin typeface="Calibri"/>
                <a:ea typeface="Calibri"/>
                <a:cs typeface="Calibri"/>
                <a:sym typeface="Calibri"/>
              </a:rPr>
              <a:t>syllable structure i.e. 5-7-5 and given POS tag.</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Si</a:t>
            </a:r>
            <a:r>
              <a:rPr lang="en">
                <a:latin typeface="Calibri"/>
                <a:ea typeface="Calibri"/>
                <a:cs typeface="Calibri"/>
                <a:sym typeface="Calibri"/>
              </a:rPr>
              <a:t>mple guessing technique.</a:t>
            </a:r>
            <a:endParaRPr>
              <a:latin typeface="Calibri"/>
              <a:ea typeface="Calibri"/>
              <a:cs typeface="Calibri"/>
              <a:sym typeface="Calibri"/>
            </a:endParaRPr>
          </a:p>
        </p:txBody>
      </p:sp>
      <p:sp>
        <p:nvSpPr>
          <p:cNvPr id="194" name="Google Shape;194;p22"/>
          <p:cNvSpPr txBox="1"/>
          <p:nvPr/>
        </p:nvSpPr>
        <p:spPr>
          <a:xfrm>
            <a:off x="366550" y="2587375"/>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FFFFFF"/>
                </a:highlight>
                <a:latin typeface="Calibri"/>
                <a:ea typeface="Calibri"/>
                <a:cs typeface="Calibri"/>
                <a:sym typeface="Calibri"/>
              </a:rPr>
              <a:t>Results</a:t>
            </a:r>
            <a:r>
              <a:rPr b="1" lang="en" sz="2400">
                <a:solidFill>
                  <a:schemeClr val="lt1"/>
                </a:solidFill>
                <a:highlight>
                  <a:srgbClr val="FFFFFF"/>
                </a:highlight>
                <a:latin typeface="Calibri"/>
                <a:ea typeface="Calibri"/>
                <a:cs typeface="Calibri"/>
                <a:sym typeface="Calibri"/>
              </a:rPr>
              <a:t>: SpaCy Matcher</a:t>
            </a:r>
            <a:endParaRPr b="1" sz="2400">
              <a:solidFill>
                <a:schemeClr val="lt1"/>
              </a:solidFill>
              <a:latin typeface="Calibri"/>
              <a:ea typeface="Calibri"/>
              <a:cs typeface="Calibri"/>
              <a:sym typeface="Calibri"/>
            </a:endParaRPr>
          </a:p>
        </p:txBody>
      </p:sp>
      <p:graphicFrame>
        <p:nvGraphicFramePr>
          <p:cNvPr id="195" name="Google Shape;195;p22"/>
          <p:cNvGraphicFramePr/>
          <p:nvPr/>
        </p:nvGraphicFramePr>
        <p:xfrm>
          <a:off x="1862925" y="3141475"/>
          <a:ext cx="3000000" cy="3000000"/>
        </p:xfrm>
        <a:graphic>
          <a:graphicData uri="http://schemas.openxmlformats.org/drawingml/2006/table">
            <a:tbl>
              <a:tblPr>
                <a:noFill/>
                <a:tableStyleId>{42793C28-107B-4A0E-838B-65507207357D}</a:tableStyleId>
              </a:tblPr>
              <a:tblGrid>
                <a:gridCol w="1447800"/>
                <a:gridCol w="1447800"/>
                <a:gridCol w="1447800"/>
                <a:gridCol w="1447800"/>
              </a:tblGrid>
              <a:tr h="396225">
                <a:tc>
                  <a:txBody>
                    <a:bodyPr/>
                    <a:lstStyle/>
                    <a:p>
                      <a:pPr indent="0" lvl="0" marL="0" rtl="0" algn="l">
                        <a:spcBef>
                          <a:spcPts val="0"/>
                        </a:spcBef>
                        <a:spcAft>
                          <a:spcPts val="0"/>
                        </a:spcAft>
                        <a:buNone/>
                      </a:pPr>
                      <a:r>
                        <a:rPr b="1" lang="en">
                          <a:solidFill>
                            <a:srgbClr val="BF9000"/>
                          </a:solidFill>
                          <a:latin typeface="Calibri"/>
                          <a:ea typeface="Calibri"/>
                          <a:cs typeface="Calibri"/>
                          <a:sym typeface="Calibri"/>
                        </a:rPr>
                        <a:t>GRUEN Score</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Syllable structure statistics</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hMerge="1"/>
                <a:tc hMerge="1"/>
              </a:tr>
              <a:tr h="3962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0.29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1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962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0.26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2</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6.8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 </a:t>
                      </a:r>
                      <a:r>
                        <a:rPr lang="en">
                          <a:latin typeface="Calibri"/>
                          <a:ea typeface="Calibri"/>
                          <a:cs typeface="Calibri"/>
                          <a:sym typeface="Calibri"/>
                        </a:rPr>
                        <a:t>(Median)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962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0.79 (Max)</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3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 </a:t>
                      </a:r>
                      <a:r>
                        <a:rPr lang="en">
                          <a:latin typeface="Calibri"/>
                          <a:ea typeface="Calibri"/>
                          <a:cs typeface="Calibri"/>
                          <a:sym typeface="Calibri"/>
                        </a:rPr>
                        <a:t>(Mean)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 </a:t>
                      </a:r>
                      <a:r>
                        <a:rPr lang="en">
                          <a:latin typeface="Calibri"/>
                          <a:ea typeface="Calibri"/>
                          <a:cs typeface="Calibri"/>
                          <a:sym typeface="Calibri"/>
                        </a:rPr>
                        <a:t>(Median)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23"/>
          <p:cNvGraphicFramePr/>
          <p:nvPr/>
        </p:nvGraphicFramePr>
        <p:xfrm>
          <a:off x="608125" y="1394625"/>
          <a:ext cx="3000000" cy="3000000"/>
        </p:xfrm>
        <a:graphic>
          <a:graphicData uri="http://schemas.openxmlformats.org/drawingml/2006/table">
            <a:tbl>
              <a:tblPr>
                <a:noFill/>
                <a:tableStyleId>{42793C28-107B-4A0E-838B-65507207357D}</a:tableStyleId>
              </a:tblPr>
              <a:tblGrid>
                <a:gridCol w="2944950"/>
                <a:gridCol w="1351475"/>
                <a:gridCol w="2829400"/>
              </a:tblGrid>
              <a:tr h="546200">
                <a:tc>
                  <a:txBody>
                    <a:bodyPr/>
                    <a:lstStyle/>
                    <a:p>
                      <a:pPr indent="0" lvl="0" marL="0" rtl="0" algn="ctr">
                        <a:spcBef>
                          <a:spcPts val="0"/>
                        </a:spcBef>
                        <a:spcAft>
                          <a:spcPts val="0"/>
                        </a:spcAft>
                        <a:buNone/>
                      </a:pPr>
                      <a:r>
                        <a:rPr b="1" lang="en">
                          <a:solidFill>
                            <a:srgbClr val="BF9000"/>
                          </a:solidFill>
                          <a:latin typeface="Calibri"/>
                          <a:ea typeface="Calibri"/>
                          <a:cs typeface="Calibri"/>
                          <a:sym typeface="Calibri"/>
                        </a:rPr>
                        <a:t>Sample Haikus</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Meter</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GRUEN Quality</a:t>
                      </a:r>
                      <a:endParaRPr>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Groggy mists submerge </a:t>
                      </a:r>
                      <a:br>
                        <a:rPr lang="en">
                          <a:latin typeface="Calibri"/>
                          <a:ea typeface="Calibri"/>
                          <a:cs typeface="Calibri"/>
                          <a:sym typeface="Calibri"/>
                        </a:rPr>
                      </a:br>
                      <a:r>
                        <a:rPr lang="en">
                          <a:latin typeface="Calibri"/>
                          <a:ea typeface="Calibri"/>
                          <a:cs typeface="Calibri"/>
                          <a:sym typeface="Calibri"/>
                        </a:rPr>
                        <a:t>Slowly seasons salty seas  </a:t>
                      </a:r>
                      <a:br>
                        <a:rPr lang="en">
                          <a:latin typeface="Calibri"/>
                          <a:ea typeface="Calibri"/>
                          <a:cs typeface="Calibri"/>
                          <a:sym typeface="Calibri"/>
                        </a:rPr>
                      </a:br>
                      <a:r>
                        <a:rPr lang="en">
                          <a:latin typeface="Calibri"/>
                          <a:ea typeface="Calibri"/>
                          <a:cs typeface="Calibri"/>
                          <a:sym typeface="Calibri"/>
                        </a:rPr>
                        <a:t>Last sounds of nature</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[5,7,5]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0.398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On a dreary shelf</a:t>
                      </a:r>
                      <a:br>
                        <a:rPr lang="en">
                          <a:latin typeface="Calibri"/>
                          <a:ea typeface="Calibri"/>
                          <a:cs typeface="Calibri"/>
                          <a:sym typeface="Calibri"/>
                        </a:rPr>
                      </a:br>
                      <a:r>
                        <a:rPr lang="en">
                          <a:latin typeface="Calibri"/>
                          <a:ea typeface="Calibri"/>
                          <a:cs typeface="Calibri"/>
                          <a:sym typeface="Calibri"/>
                        </a:rPr>
                        <a:t> Slowly fade into orange</a:t>
                      </a:r>
                      <a:br>
                        <a:rPr lang="en">
                          <a:latin typeface="Calibri"/>
                          <a:ea typeface="Calibri"/>
                          <a:cs typeface="Calibri"/>
                          <a:sym typeface="Calibri"/>
                        </a:rPr>
                      </a:br>
                      <a:r>
                        <a:rPr lang="en">
                          <a:latin typeface="Calibri"/>
                          <a:ea typeface="Calibri"/>
                          <a:cs typeface="Calibri"/>
                          <a:sym typeface="Calibri"/>
                        </a:rPr>
                        <a:t>Hard shapes of fish</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[5,7,5]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0.3441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Pale afternoon sun</a:t>
                      </a:r>
                      <a:br>
                        <a:rPr lang="en">
                          <a:latin typeface="Calibri"/>
                          <a:ea typeface="Calibri"/>
                          <a:cs typeface="Calibri"/>
                          <a:sym typeface="Calibri"/>
                        </a:rPr>
                      </a:br>
                      <a:r>
                        <a:rPr lang="en">
                          <a:latin typeface="Calibri"/>
                          <a:ea typeface="Calibri"/>
                          <a:cs typeface="Calibri"/>
                          <a:sym typeface="Calibri"/>
                        </a:rPr>
                        <a:t>With changes and mixtures</a:t>
                      </a:r>
                      <a:br>
                        <a:rPr lang="en">
                          <a:latin typeface="Calibri"/>
                          <a:ea typeface="Calibri"/>
                          <a:cs typeface="Calibri"/>
                          <a:sym typeface="Calibri"/>
                        </a:rPr>
                      </a:br>
                      <a:r>
                        <a:rPr lang="en">
                          <a:latin typeface="Calibri"/>
                          <a:ea typeface="Calibri"/>
                          <a:cs typeface="Calibri"/>
                          <a:sym typeface="Calibri"/>
                        </a:rPr>
                        <a:t>Whispers and screaming</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[5,7,5]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0.2698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01" name="Google Shape;201;p23"/>
          <p:cNvSpPr txBox="1"/>
          <p:nvPr/>
        </p:nvSpPr>
        <p:spPr>
          <a:xfrm>
            <a:off x="366550" y="44935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FFFFFF"/>
                </a:highlight>
                <a:latin typeface="Calibri"/>
                <a:ea typeface="Calibri"/>
                <a:cs typeface="Calibri"/>
                <a:sym typeface="Calibri"/>
              </a:rPr>
              <a:t>SpaCy Matcher Sample Haikus</a:t>
            </a:r>
            <a:endParaRPr b="1" sz="2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5" name="Shape 205"/>
        <p:cNvGrpSpPr/>
        <p:nvPr/>
      </p:nvGrpSpPr>
      <p:grpSpPr>
        <a:xfrm>
          <a:off x="0" y="0"/>
          <a:ext cx="0" cy="0"/>
          <a:chOff x="0" y="0"/>
          <a:chExt cx="0" cy="0"/>
        </a:xfrm>
      </p:grpSpPr>
      <p:sp>
        <p:nvSpPr>
          <p:cNvPr id="206" name="Google Shape;206;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Strong Baseline: CharRNN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366550" y="44935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Strong Baseline: Character RNN</a:t>
            </a:r>
            <a:r>
              <a:rPr b="1" lang="en" sz="2400">
                <a:solidFill>
                  <a:srgbClr val="DD7E6B"/>
                </a:solidFill>
                <a:highlight>
                  <a:srgbClr val="FFFFFF"/>
                </a:highlight>
                <a:latin typeface="Calibri"/>
                <a:ea typeface="Calibri"/>
                <a:cs typeface="Calibri"/>
                <a:sym typeface="Calibri"/>
              </a:rPr>
              <a:t> </a:t>
            </a:r>
            <a:endParaRPr b="1" sz="2400">
              <a:solidFill>
                <a:srgbClr val="DD7E6B"/>
              </a:solidFill>
              <a:latin typeface="Calibri"/>
              <a:ea typeface="Calibri"/>
              <a:cs typeface="Calibri"/>
              <a:sym typeface="Calibri"/>
            </a:endParaRPr>
          </a:p>
        </p:txBody>
      </p:sp>
      <p:sp>
        <p:nvSpPr>
          <p:cNvPr id="212" name="Google Shape;212;p25"/>
          <p:cNvSpPr txBox="1"/>
          <p:nvPr/>
        </p:nvSpPr>
        <p:spPr>
          <a:xfrm>
            <a:off x="432326" y="947200"/>
            <a:ext cx="8476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Haikus (character by character) are feeded into the model without any additional metadata (syllable structure, topic of haiku).</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 token dictionary and Map of character to integer was created. We one hot encoded the data to represent characters.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A sampler (top-k samples) which takes in a character as a seed and generates next characters was used</a:t>
            </a:r>
            <a:endParaRPr>
              <a:latin typeface="Calibri"/>
              <a:ea typeface="Calibri"/>
              <a:cs typeface="Calibri"/>
              <a:sym typeface="Calibri"/>
            </a:endParaRPr>
          </a:p>
        </p:txBody>
      </p:sp>
      <p:sp>
        <p:nvSpPr>
          <p:cNvPr id="213" name="Google Shape;213;p25"/>
          <p:cNvSpPr txBox="1"/>
          <p:nvPr/>
        </p:nvSpPr>
        <p:spPr>
          <a:xfrm>
            <a:off x="366550" y="2747563"/>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Results: Character RNN</a:t>
            </a:r>
            <a:endParaRPr b="1" sz="2400">
              <a:solidFill>
                <a:schemeClr val="lt1"/>
              </a:solidFill>
              <a:latin typeface="Calibri"/>
              <a:ea typeface="Calibri"/>
              <a:cs typeface="Calibri"/>
              <a:sym typeface="Calibri"/>
            </a:endParaRPr>
          </a:p>
        </p:txBody>
      </p:sp>
      <p:graphicFrame>
        <p:nvGraphicFramePr>
          <p:cNvPr id="214" name="Google Shape;214;p25"/>
          <p:cNvGraphicFramePr/>
          <p:nvPr/>
        </p:nvGraphicFramePr>
        <p:xfrm>
          <a:off x="1751675" y="3270775"/>
          <a:ext cx="3000000" cy="3000000"/>
        </p:xfrm>
        <a:graphic>
          <a:graphicData uri="http://schemas.openxmlformats.org/drawingml/2006/table">
            <a:tbl>
              <a:tblPr>
                <a:noFill/>
                <a:tableStyleId>{42793C28-107B-4A0E-838B-65507207357D}</a:tableStyleId>
              </a:tblPr>
              <a:tblGrid>
                <a:gridCol w="1447800"/>
                <a:gridCol w="1447800"/>
                <a:gridCol w="1447800"/>
                <a:gridCol w="1447800"/>
              </a:tblGrid>
              <a:tr h="365825">
                <a:tc>
                  <a:txBody>
                    <a:bodyPr/>
                    <a:lstStyle/>
                    <a:p>
                      <a:pPr indent="0" lvl="0" marL="0" rtl="0" algn="l">
                        <a:spcBef>
                          <a:spcPts val="0"/>
                        </a:spcBef>
                        <a:spcAft>
                          <a:spcPts val="0"/>
                        </a:spcAft>
                        <a:buNone/>
                      </a:pPr>
                      <a:r>
                        <a:rPr b="1" lang="en">
                          <a:solidFill>
                            <a:srgbClr val="BF9000"/>
                          </a:solidFill>
                          <a:latin typeface="Calibri"/>
                          <a:ea typeface="Calibri"/>
                          <a:cs typeface="Calibri"/>
                          <a:sym typeface="Calibri"/>
                        </a:rPr>
                        <a:t>GRUEN Score</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Syllable structure statistics</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hMerge="1"/>
                <a:tc hMerge="1"/>
              </a:tr>
              <a:tr h="3287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0.34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1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7.5</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0.28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2</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8.7</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50">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0.88 (Max)</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3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8.0</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6</a:t>
                      </a:r>
                      <a:r>
                        <a:rPr lang="en">
                          <a:latin typeface="Calibri"/>
                          <a:ea typeface="Calibri"/>
                          <a:cs typeface="Calibri"/>
                          <a:sym typeface="Calibri"/>
                        </a:rPr>
                        <a:t>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pic>
        <p:nvPicPr>
          <p:cNvPr id="215" name="Google Shape;215;p25"/>
          <p:cNvPicPr preferRelativeResize="0"/>
          <p:nvPr/>
        </p:nvPicPr>
        <p:blipFill>
          <a:blip r:embed="rId3">
            <a:alphaModFix/>
          </a:blip>
          <a:stretch>
            <a:fillRect/>
          </a:stretch>
        </p:blipFill>
        <p:spPr>
          <a:xfrm>
            <a:off x="4804850" y="438501"/>
            <a:ext cx="4045575" cy="835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nvSpPr>
        <p:spPr>
          <a:xfrm>
            <a:off x="366550" y="449350"/>
            <a:ext cx="681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CharRNN</a:t>
            </a:r>
            <a:r>
              <a:rPr b="1" lang="en" sz="2400">
                <a:solidFill>
                  <a:srgbClr val="DD7E6B"/>
                </a:solidFill>
                <a:highlight>
                  <a:schemeClr val="dk1"/>
                </a:highlight>
                <a:latin typeface="Calibri"/>
                <a:ea typeface="Calibri"/>
                <a:cs typeface="Calibri"/>
                <a:sym typeface="Calibri"/>
              </a:rPr>
              <a:t> </a:t>
            </a:r>
            <a:r>
              <a:rPr b="1" lang="en" sz="2400">
                <a:solidFill>
                  <a:schemeClr val="lt1"/>
                </a:solidFill>
                <a:highlight>
                  <a:schemeClr val="dk1"/>
                </a:highlight>
                <a:latin typeface="Calibri"/>
                <a:ea typeface="Calibri"/>
                <a:cs typeface="Calibri"/>
                <a:sym typeface="Calibri"/>
              </a:rPr>
              <a:t>Sample Haikus</a:t>
            </a:r>
            <a:endParaRPr b="1" sz="2400">
              <a:solidFill>
                <a:schemeClr val="lt1"/>
              </a:solidFill>
              <a:latin typeface="Calibri"/>
              <a:ea typeface="Calibri"/>
              <a:cs typeface="Calibri"/>
              <a:sym typeface="Calibri"/>
            </a:endParaRPr>
          </a:p>
          <a:p>
            <a:pPr indent="0" lvl="0" marL="0" rtl="0" algn="l">
              <a:spcBef>
                <a:spcPts val="0"/>
              </a:spcBef>
              <a:spcAft>
                <a:spcPts val="0"/>
              </a:spcAft>
              <a:buNone/>
            </a:pPr>
            <a:r>
              <a:t/>
            </a:r>
            <a:endParaRPr b="1" sz="2400">
              <a:solidFill>
                <a:srgbClr val="DD7E6B"/>
              </a:solidFill>
              <a:highlight>
                <a:schemeClr val="dk1"/>
              </a:highlight>
              <a:latin typeface="Calibri"/>
              <a:ea typeface="Calibri"/>
              <a:cs typeface="Calibri"/>
              <a:sym typeface="Calibri"/>
            </a:endParaRPr>
          </a:p>
        </p:txBody>
      </p:sp>
      <p:graphicFrame>
        <p:nvGraphicFramePr>
          <p:cNvPr id="221" name="Google Shape;221;p26"/>
          <p:cNvGraphicFramePr/>
          <p:nvPr/>
        </p:nvGraphicFramePr>
        <p:xfrm>
          <a:off x="912875" y="1268900"/>
          <a:ext cx="3000000" cy="3000000"/>
        </p:xfrm>
        <a:graphic>
          <a:graphicData uri="http://schemas.openxmlformats.org/drawingml/2006/table">
            <a:tbl>
              <a:tblPr>
                <a:noFill/>
                <a:tableStyleId>{42793C28-107B-4A0E-838B-65507207357D}</a:tableStyleId>
              </a:tblPr>
              <a:tblGrid>
                <a:gridCol w="2656575"/>
                <a:gridCol w="1639850"/>
                <a:gridCol w="2829400"/>
              </a:tblGrid>
              <a:tr h="475750">
                <a:tc>
                  <a:txBody>
                    <a:bodyPr/>
                    <a:lstStyle/>
                    <a:p>
                      <a:pPr indent="0" lvl="0" marL="0" rtl="0" algn="ctr">
                        <a:spcBef>
                          <a:spcPts val="0"/>
                        </a:spcBef>
                        <a:spcAft>
                          <a:spcPts val="0"/>
                        </a:spcAft>
                        <a:buNone/>
                      </a:pPr>
                      <a:r>
                        <a:rPr b="1" lang="en">
                          <a:solidFill>
                            <a:srgbClr val="BF9000"/>
                          </a:solidFill>
                          <a:latin typeface="Calibri"/>
                          <a:ea typeface="Calibri"/>
                          <a:cs typeface="Calibri"/>
                          <a:sym typeface="Calibri"/>
                        </a:rPr>
                        <a:t>Sample Haikus</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Meter</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GRUEN Quality</a:t>
                      </a:r>
                      <a:endParaRPr>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Through swaying green arch</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Lucidity builds quickly</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Autumn may bring hope</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a:t>
                      </a:r>
                      <a:r>
                        <a:rPr lang="en"/>
                        <a:t>7, 8, 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0.287</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Angry swollen spots</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Reflective yet transparent</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of a thousand suns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a:t>
                      </a:r>
                      <a:r>
                        <a:rPr lang="en"/>
                        <a:t>4, 7, 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0.327</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8825">
                <a:tc>
                  <a:txBody>
                    <a:bodyPr/>
                    <a:lstStyle/>
                    <a:p>
                      <a:pPr indent="0" lvl="0" marL="0" rtl="0" algn="ctr">
                        <a:spcBef>
                          <a:spcPts val="0"/>
                        </a:spcBef>
                        <a:spcAft>
                          <a:spcPts val="0"/>
                        </a:spcAft>
                        <a:buNone/>
                      </a:pPr>
                      <a:r>
                        <a:rPr lang="en">
                          <a:latin typeface="Calibri"/>
                          <a:ea typeface="Calibri"/>
                          <a:cs typeface="Calibri"/>
                          <a:sym typeface="Calibri"/>
                        </a:rPr>
                        <a:t>Hungry this morning Nature reclaimed our old</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Rapid eye movement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a:t>
                      </a:r>
                      <a:r>
                        <a:rPr lang="en"/>
                        <a:t>7, 6, 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0.298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Extending S</a:t>
            </a:r>
            <a:r>
              <a:rPr lang="en"/>
              <a:t>trong Baseline: Char RNN + Syllables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71325" y="225175"/>
            <a:ext cx="7505700" cy="563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400">
                <a:latin typeface="Calibri"/>
                <a:ea typeface="Calibri"/>
                <a:cs typeface="Calibri"/>
                <a:sym typeface="Calibri"/>
              </a:rPr>
              <a:t>Strong Baseline: Character RNN - Extension </a:t>
            </a:r>
            <a:endParaRPr b="1" sz="2400">
              <a:solidFill>
                <a:srgbClr val="DD7E6B"/>
              </a:solidFill>
              <a:latin typeface="Calibri"/>
              <a:ea typeface="Calibri"/>
              <a:cs typeface="Calibri"/>
              <a:sym typeface="Calibri"/>
            </a:endParaRPr>
          </a:p>
          <a:p>
            <a:pPr indent="0" lvl="0" marL="0" rtl="0" algn="l">
              <a:spcBef>
                <a:spcPts val="0"/>
              </a:spcBef>
              <a:spcAft>
                <a:spcPts val="0"/>
              </a:spcAft>
              <a:buSzPts val="990"/>
              <a:buNone/>
            </a:pPr>
            <a:r>
              <a:t/>
            </a:r>
            <a:endParaRPr sz="2700"/>
          </a:p>
        </p:txBody>
      </p:sp>
      <p:sp>
        <p:nvSpPr>
          <p:cNvPr id="232" name="Google Shape;232;p28"/>
          <p:cNvSpPr txBox="1"/>
          <p:nvPr/>
        </p:nvSpPr>
        <p:spPr>
          <a:xfrm>
            <a:off x="303900" y="567150"/>
            <a:ext cx="5695200" cy="240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Added </a:t>
            </a:r>
            <a:r>
              <a:rPr lang="en">
                <a:highlight>
                  <a:srgbClr val="FFFFFF"/>
                </a:highlight>
                <a:latin typeface="Calibri"/>
                <a:ea typeface="Calibri"/>
                <a:cs typeface="Calibri"/>
                <a:sym typeface="Calibri"/>
              </a:rPr>
              <a:t>syllable structure information to </a:t>
            </a:r>
            <a:r>
              <a:rPr lang="en">
                <a:latin typeface="Calibri"/>
                <a:ea typeface="Calibri"/>
                <a:cs typeface="Calibri"/>
                <a:sym typeface="Calibri"/>
              </a:rPr>
              <a:t> capture the structural essence of Haikus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Hidden Dimension Representation was formed by passing syllables information(number of syllables) for each line through a dense layer.</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This was then added into the hidden state and the cell state of the LSTM network.</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highlight>
                  <a:srgbClr val="FFFFFF"/>
                </a:highlight>
                <a:latin typeface="Calibri"/>
                <a:ea typeface="Calibri"/>
                <a:cs typeface="Calibri"/>
                <a:sym typeface="Calibri"/>
              </a:rPr>
              <a:t>We then perform the character-level generation of the line using </a:t>
            </a:r>
            <a:br>
              <a:rPr lang="en">
                <a:highlight>
                  <a:srgbClr val="FFFFFF"/>
                </a:highlight>
                <a:latin typeface="Calibri"/>
                <a:ea typeface="Calibri"/>
                <a:cs typeface="Calibri"/>
                <a:sym typeface="Calibri"/>
              </a:rPr>
            </a:br>
            <a:r>
              <a:rPr lang="en">
                <a:highlight>
                  <a:srgbClr val="FFFFFF"/>
                </a:highlight>
                <a:latin typeface="Calibri"/>
                <a:ea typeface="Calibri"/>
                <a:cs typeface="Calibri"/>
                <a:sym typeface="Calibri"/>
              </a:rPr>
              <a:t>the updated states.</a:t>
            </a:r>
            <a:endParaRPr>
              <a:latin typeface="Calibri"/>
              <a:ea typeface="Calibri"/>
              <a:cs typeface="Calibri"/>
              <a:sym typeface="Calibri"/>
            </a:endParaRPr>
          </a:p>
        </p:txBody>
      </p:sp>
      <p:sp>
        <p:nvSpPr>
          <p:cNvPr id="233" name="Google Shape;233;p28"/>
          <p:cNvSpPr txBox="1"/>
          <p:nvPr/>
        </p:nvSpPr>
        <p:spPr>
          <a:xfrm>
            <a:off x="463350" y="279760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Results: Character RNN - Extension</a:t>
            </a:r>
            <a:endParaRPr b="1" sz="2400">
              <a:solidFill>
                <a:srgbClr val="DD7E6B"/>
              </a:solidFill>
              <a:latin typeface="Calibri"/>
              <a:ea typeface="Calibri"/>
              <a:cs typeface="Calibri"/>
              <a:sym typeface="Calibri"/>
            </a:endParaRPr>
          </a:p>
        </p:txBody>
      </p:sp>
      <p:graphicFrame>
        <p:nvGraphicFramePr>
          <p:cNvPr id="234" name="Google Shape;234;p28"/>
          <p:cNvGraphicFramePr/>
          <p:nvPr/>
        </p:nvGraphicFramePr>
        <p:xfrm>
          <a:off x="1751700" y="3320800"/>
          <a:ext cx="3000000" cy="3000000"/>
        </p:xfrm>
        <a:graphic>
          <a:graphicData uri="http://schemas.openxmlformats.org/drawingml/2006/table">
            <a:tbl>
              <a:tblPr>
                <a:noFill/>
                <a:tableStyleId>{42793C28-107B-4A0E-838B-65507207357D}</a:tableStyleId>
              </a:tblPr>
              <a:tblGrid>
                <a:gridCol w="1447800"/>
                <a:gridCol w="1447800"/>
                <a:gridCol w="1447800"/>
                <a:gridCol w="1447800"/>
              </a:tblGrid>
              <a:tr h="365825">
                <a:tc>
                  <a:txBody>
                    <a:bodyPr/>
                    <a:lstStyle/>
                    <a:p>
                      <a:pPr indent="0" lvl="0" marL="0" rtl="0" algn="l">
                        <a:spcBef>
                          <a:spcPts val="0"/>
                        </a:spcBef>
                        <a:spcAft>
                          <a:spcPts val="0"/>
                        </a:spcAft>
                        <a:buNone/>
                      </a:pPr>
                      <a:r>
                        <a:rPr b="1" lang="en">
                          <a:solidFill>
                            <a:srgbClr val="BF9000"/>
                          </a:solidFill>
                          <a:latin typeface="Calibri"/>
                          <a:ea typeface="Calibri"/>
                          <a:cs typeface="Calibri"/>
                          <a:sym typeface="Calibri"/>
                        </a:rPr>
                        <a:t>GRUEN Score</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Syllable structure statistics</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hMerge="1"/>
                <a:tc hMerge="1"/>
              </a:tr>
              <a:tr h="3287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0.348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1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4.96</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0.31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2</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7.56</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50">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0.88 (Max)</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3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6.2</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6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pic>
        <p:nvPicPr>
          <p:cNvPr id="235" name="Google Shape;235;p28"/>
          <p:cNvPicPr preferRelativeResize="0"/>
          <p:nvPr/>
        </p:nvPicPr>
        <p:blipFill rotWithShape="1">
          <a:blip r:embed="rId3">
            <a:alphaModFix/>
          </a:blip>
          <a:srcRect b="0" l="3314" r="6113" t="0"/>
          <a:stretch/>
        </p:blipFill>
        <p:spPr>
          <a:xfrm>
            <a:off x="5807825" y="737425"/>
            <a:ext cx="3140449" cy="18551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574800" y="44935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CharRNN</a:t>
            </a:r>
            <a:r>
              <a:rPr b="1" lang="en" sz="2400">
                <a:solidFill>
                  <a:srgbClr val="DD7E6B"/>
                </a:solidFill>
                <a:highlight>
                  <a:schemeClr val="dk1"/>
                </a:highlight>
                <a:latin typeface="Calibri"/>
                <a:ea typeface="Calibri"/>
                <a:cs typeface="Calibri"/>
                <a:sym typeface="Calibri"/>
              </a:rPr>
              <a:t> </a:t>
            </a:r>
            <a:r>
              <a:rPr b="1" lang="en" sz="2400">
                <a:solidFill>
                  <a:schemeClr val="lt1"/>
                </a:solidFill>
                <a:highlight>
                  <a:schemeClr val="dk1"/>
                </a:highlight>
                <a:latin typeface="Calibri"/>
                <a:ea typeface="Calibri"/>
                <a:cs typeface="Calibri"/>
                <a:sym typeface="Calibri"/>
              </a:rPr>
              <a:t>-</a:t>
            </a:r>
            <a:r>
              <a:rPr b="1" lang="en" sz="2400">
                <a:solidFill>
                  <a:srgbClr val="DD7E6B"/>
                </a:solidFill>
                <a:highlight>
                  <a:schemeClr val="dk1"/>
                </a:highlight>
                <a:latin typeface="Calibri"/>
                <a:ea typeface="Calibri"/>
                <a:cs typeface="Calibri"/>
                <a:sym typeface="Calibri"/>
              </a:rPr>
              <a:t> </a:t>
            </a:r>
            <a:r>
              <a:rPr b="1" lang="en" sz="2400">
                <a:solidFill>
                  <a:schemeClr val="lt1"/>
                </a:solidFill>
                <a:highlight>
                  <a:schemeClr val="dk1"/>
                </a:highlight>
                <a:latin typeface="Calibri"/>
                <a:ea typeface="Calibri"/>
                <a:cs typeface="Calibri"/>
                <a:sym typeface="Calibri"/>
              </a:rPr>
              <a:t>Extension Sample Haikus</a:t>
            </a:r>
            <a:endParaRPr b="1" sz="2400">
              <a:solidFill>
                <a:schemeClr val="lt1"/>
              </a:solidFill>
              <a:latin typeface="Calibri"/>
              <a:ea typeface="Calibri"/>
              <a:cs typeface="Calibri"/>
              <a:sym typeface="Calibri"/>
            </a:endParaRPr>
          </a:p>
        </p:txBody>
      </p:sp>
      <p:graphicFrame>
        <p:nvGraphicFramePr>
          <p:cNvPr id="241" name="Google Shape;241;p29"/>
          <p:cNvGraphicFramePr/>
          <p:nvPr/>
        </p:nvGraphicFramePr>
        <p:xfrm>
          <a:off x="909625" y="1571965"/>
          <a:ext cx="3000000" cy="3000000"/>
        </p:xfrm>
        <a:graphic>
          <a:graphicData uri="http://schemas.openxmlformats.org/drawingml/2006/table">
            <a:tbl>
              <a:tblPr>
                <a:noFill/>
                <a:tableStyleId>{42793C28-107B-4A0E-838B-65507207357D}</a:tableStyleId>
              </a:tblPr>
              <a:tblGrid>
                <a:gridCol w="2768800"/>
                <a:gridCol w="1716675"/>
                <a:gridCol w="1990300"/>
              </a:tblGrid>
              <a:tr h="434725">
                <a:tc>
                  <a:txBody>
                    <a:bodyPr/>
                    <a:lstStyle/>
                    <a:p>
                      <a:pPr indent="0" lvl="0" marL="0" rtl="0" algn="ctr">
                        <a:spcBef>
                          <a:spcPts val="0"/>
                        </a:spcBef>
                        <a:spcAft>
                          <a:spcPts val="0"/>
                        </a:spcAft>
                        <a:buNone/>
                      </a:pPr>
                      <a:r>
                        <a:rPr b="1" lang="en">
                          <a:solidFill>
                            <a:schemeClr val="lt1"/>
                          </a:solidFill>
                          <a:latin typeface="Calibri"/>
                          <a:ea typeface="Calibri"/>
                          <a:cs typeface="Calibri"/>
                          <a:sym typeface="Calibri"/>
                        </a:rPr>
                        <a:t>Sample Haikus</a:t>
                      </a:r>
                      <a:endParaRPr b="1">
                        <a:solidFill>
                          <a:schemeClr val="lt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Meter</a:t>
                      </a:r>
                      <a:endParaRPr b="1">
                        <a:solidFill>
                          <a:schemeClr val="lt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GRUEN Quality</a:t>
                      </a:r>
                      <a:endParaRPr b="1">
                        <a:solidFill>
                          <a:schemeClr val="lt1"/>
                        </a:solidFill>
                        <a:latin typeface="Calibri"/>
                        <a:ea typeface="Calibri"/>
                        <a:cs typeface="Calibri"/>
                        <a:sym typeface="Calibri"/>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31875">
                <a:tc>
                  <a:txBody>
                    <a:bodyPr/>
                    <a:lstStyle/>
                    <a:p>
                      <a:pPr indent="0" lvl="0" marL="0" rtl="0" algn="ctr">
                        <a:spcBef>
                          <a:spcPts val="0"/>
                        </a:spcBef>
                        <a:spcAft>
                          <a:spcPts val="0"/>
                        </a:spcAft>
                        <a:buNone/>
                      </a:pPr>
                      <a:r>
                        <a:rPr lang="en">
                          <a:latin typeface="Calibri"/>
                          <a:ea typeface="Calibri"/>
                          <a:cs typeface="Calibri"/>
                          <a:sym typeface="Calibri"/>
                        </a:rPr>
                        <a:t>Spring is a long time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Apart, I still miss you, my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Days spring is my love</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a:t>
                      </a:r>
                      <a:r>
                        <a:rPr lang="en">
                          <a:latin typeface="Calibri"/>
                          <a:ea typeface="Calibri"/>
                          <a:cs typeface="Calibri"/>
                          <a:sym typeface="Calibri"/>
                        </a:rPr>
                        <a:t>5, 7, 5]</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0.3053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31875">
                <a:tc>
                  <a:txBody>
                    <a:bodyPr/>
                    <a:lstStyle/>
                    <a:p>
                      <a:pPr indent="0" lvl="0" marL="0" rtl="0" algn="ctr">
                        <a:spcBef>
                          <a:spcPts val="0"/>
                        </a:spcBef>
                        <a:spcAft>
                          <a:spcPts val="0"/>
                        </a:spcAft>
                        <a:buNone/>
                      </a:pPr>
                      <a:r>
                        <a:rPr lang="en">
                          <a:latin typeface="Calibri"/>
                          <a:ea typeface="Calibri"/>
                          <a:cs typeface="Calibri"/>
                          <a:sym typeface="Calibri"/>
                        </a:rPr>
                        <a:t>The world is just meat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And you are the stomach who</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Soars like butterflies?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a:t>
                      </a:r>
                      <a:r>
                        <a:rPr lang="en">
                          <a:latin typeface="Calibri"/>
                          <a:ea typeface="Calibri"/>
                          <a:cs typeface="Calibri"/>
                          <a:sym typeface="Calibri"/>
                        </a:rPr>
                        <a:t>5, 7, 5]</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0.3361</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31875">
                <a:tc>
                  <a:txBody>
                    <a:bodyPr/>
                    <a:lstStyle/>
                    <a:p>
                      <a:pPr indent="0" lvl="0" marL="0" rtl="0" algn="ctr">
                        <a:spcBef>
                          <a:spcPts val="0"/>
                        </a:spcBef>
                        <a:spcAft>
                          <a:spcPts val="0"/>
                        </a:spcAft>
                        <a:buNone/>
                      </a:pPr>
                      <a:r>
                        <a:rPr lang="en">
                          <a:latin typeface="Calibri"/>
                          <a:ea typeface="Calibri"/>
                          <a:cs typeface="Calibri"/>
                          <a:sym typeface="Calibri"/>
                        </a:rPr>
                        <a:t>I feel a little</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Bit like a butterflies ass</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This year is madness</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a:t>
                      </a:r>
                      <a:r>
                        <a:rPr lang="en">
                          <a:latin typeface="Calibri"/>
                          <a:ea typeface="Calibri"/>
                          <a:cs typeface="Calibri"/>
                          <a:sym typeface="Calibri"/>
                        </a:rPr>
                        <a:t>5, 7, 5]</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0.343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42" name="Google Shape;242;p29"/>
          <p:cNvSpPr txBox="1"/>
          <p:nvPr/>
        </p:nvSpPr>
        <p:spPr>
          <a:xfrm>
            <a:off x="2626900" y="1058550"/>
            <a:ext cx="422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46" name="Shape 246"/>
        <p:cNvGrpSpPr/>
        <p:nvPr/>
      </p:nvGrpSpPr>
      <p:grpSpPr>
        <a:xfrm>
          <a:off x="0" y="0"/>
          <a:ext cx="0" cy="0"/>
          <a:chOff x="0" y="0"/>
          <a:chExt cx="0" cy="0"/>
        </a:xfrm>
      </p:grpSpPr>
      <p:sp>
        <p:nvSpPr>
          <p:cNvPr id="247" name="Google Shape;247;p30"/>
          <p:cNvSpPr txBox="1"/>
          <p:nvPr>
            <p:ph type="title"/>
          </p:nvPr>
        </p:nvSpPr>
        <p:spPr>
          <a:xfrm>
            <a:off x="958948" y="1746100"/>
            <a:ext cx="63072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Fine Tuned GPT-J: Deep Haiku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1"/>
          <p:cNvPicPr preferRelativeResize="0"/>
          <p:nvPr/>
        </p:nvPicPr>
        <p:blipFill>
          <a:blip r:embed="rId3">
            <a:alphaModFix/>
          </a:blip>
          <a:stretch>
            <a:fillRect/>
          </a:stretch>
        </p:blipFill>
        <p:spPr>
          <a:xfrm>
            <a:off x="553600" y="785575"/>
            <a:ext cx="8032325" cy="3947000"/>
          </a:xfrm>
          <a:prstGeom prst="rect">
            <a:avLst/>
          </a:prstGeom>
          <a:noFill/>
          <a:ln>
            <a:noFill/>
          </a:ln>
        </p:spPr>
      </p:pic>
      <p:sp>
        <p:nvSpPr>
          <p:cNvPr id="253" name="Google Shape;253;p31"/>
          <p:cNvSpPr txBox="1"/>
          <p:nvPr>
            <p:ph type="title"/>
          </p:nvPr>
        </p:nvSpPr>
        <p:spPr>
          <a:xfrm>
            <a:off x="576125" y="269000"/>
            <a:ext cx="64242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000">
                <a:latin typeface="Calibri"/>
                <a:ea typeface="Calibri"/>
                <a:cs typeface="Calibri"/>
                <a:sym typeface="Calibri"/>
              </a:rPr>
              <a:t>Fine-tuned GPT-J Architecture</a:t>
            </a:r>
            <a:endParaRPr b="1"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nvSpPr>
        <p:spPr>
          <a:xfrm>
            <a:off x="383125" y="2482775"/>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Results: GPT-J </a:t>
            </a:r>
            <a:endParaRPr b="1" sz="2400">
              <a:solidFill>
                <a:schemeClr val="lt1"/>
              </a:solidFill>
              <a:latin typeface="Calibri"/>
              <a:ea typeface="Calibri"/>
              <a:cs typeface="Calibri"/>
              <a:sym typeface="Calibri"/>
            </a:endParaRPr>
          </a:p>
        </p:txBody>
      </p:sp>
      <p:graphicFrame>
        <p:nvGraphicFramePr>
          <p:cNvPr id="259" name="Google Shape;259;p32"/>
          <p:cNvGraphicFramePr/>
          <p:nvPr/>
        </p:nvGraphicFramePr>
        <p:xfrm>
          <a:off x="1520350" y="3036875"/>
          <a:ext cx="3000000" cy="3000000"/>
        </p:xfrm>
        <a:graphic>
          <a:graphicData uri="http://schemas.openxmlformats.org/drawingml/2006/table">
            <a:tbl>
              <a:tblPr>
                <a:noFill/>
                <a:tableStyleId>{42793C28-107B-4A0E-838B-65507207357D}</a:tableStyleId>
              </a:tblPr>
              <a:tblGrid>
                <a:gridCol w="1447800"/>
                <a:gridCol w="1447800"/>
                <a:gridCol w="1447800"/>
                <a:gridCol w="1447800"/>
              </a:tblGrid>
              <a:tr h="365825">
                <a:tc>
                  <a:txBody>
                    <a:bodyPr/>
                    <a:lstStyle/>
                    <a:p>
                      <a:pPr indent="0" lvl="0" marL="0" rtl="0" algn="l">
                        <a:spcBef>
                          <a:spcPts val="0"/>
                        </a:spcBef>
                        <a:spcAft>
                          <a:spcPts val="0"/>
                        </a:spcAft>
                        <a:buNone/>
                      </a:pPr>
                      <a:r>
                        <a:rPr b="1" lang="en">
                          <a:solidFill>
                            <a:srgbClr val="BF9000"/>
                          </a:solidFill>
                          <a:latin typeface="Calibri"/>
                          <a:ea typeface="Calibri"/>
                          <a:cs typeface="Calibri"/>
                          <a:sym typeface="Calibri"/>
                        </a:rPr>
                        <a:t>GRUEN Score</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Syllable structure statistics</a:t>
                      </a:r>
                      <a:endParaRPr b="1">
                        <a:solidFill>
                          <a:srgbClr val="BF9000"/>
                        </a:solidFill>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hMerge="1"/>
                <a:tc hMerge="1"/>
              </a:tr>
              <a:tr h="3287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0.54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1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4.96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2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0.55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2</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7.05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38050">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0.87 (Max)</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Line 3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5.10</a:t>
                      </a:r>
                      <a:r>
                        <a:rPr lang="en">
                          <a:latin typeface="Calibri"/>
                          <a:ea typeface="Calibri"/>
                          <a:cs typeface="Calibri"/>
                          <a:sym typeface="Calibri"/>
                        </a:rPr>
                        <a:t> (Mean)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5</a:t>
                      </a:r>
                      <a:r>
                        <a:rPr lang="en">
                          <a:latin typeface="Calibri"/>
                          <a:ea typeface="Calibri"/>
                          <a:cs typeface="Calibri"/>
                          <a:sym typeface="Calibri"/>
                        </a:rPr>
                        <a:t> (Median)</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sp>
        <p:nvSpPr>
          <p:cNvPr id="260" name="Google Shape;260;p32"/>
          <p:cNvSpPr txBox="1"/>
          <p:nvPr/>
        </p:nvSpPr>
        <p:spPr>
          <a:xfrm>
            <a:off x="447675" y="383775"/>
            <a:ext cx="6810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400">
                <a:solidFill>
                  <a:schemeClr val="lt1"/>
                </a:solidFill>
                <a:latin typeface="Calibri"/>
                <a:ea typeface="Calibri"/>
                <a:cs typeface="Calibri"/>
                <a:sym typeface="Calibri"/>
              </a:rPr>
              <a:t>Fine tuned </a:t>
            </a:r>
            <a:r>
              <a:rPr b="1" lang="en" sz="2400">
                <a:solidFill>
                  <a:schemeClr val="lt1"/>
                </a:solidFill>
                <a:latin typeface="Calibri"/>
                <a:ea typeface="Calibri"/>
                <a:cs typeface="Calibri"/>
                <a:sym typeface="Calibri"/>
              </a:rPr>
              <a:t>GPT-J - Deep Haiku</a:t>
            </a:r>
            <a:endParaRPr b="1" sz="2400">
              <a:solidFill>
                <a:srgbClr val="DD7E6B"/>
              </a:solidFill>
              <a:latin typeface="Calibri"/>
              <a:ea typeface="Calibri"/>
              <a:cs typeface="Calibri"/>
              <a:sym typeface="Calibri"/>
            </a:endParaRPr>
          </a:p>
        </p:txBody>
      </p:sp>
      <p:sp>
        <p:nvSpPr>
          <p:cNvPr id="261" name="Google Shape;261;p32"/>
          <p:cNvSpPr txBox="1"/>
          <p:nvPr/>
        </p:nvSpPr>
        <p:spPr>
          <a:xfrm>
            <a:off x="447675" y="887725"/>
            <a:ext cx="681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Fine-tuned using LoRa on four tasks: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Generate a Haiku for a given topic using text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Generate a Haiku for a given topic using phonemes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Translate a Haiku from text to phonemes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Translate a Haiku from phonemes to text</a:t>
            </a:r>
            <a:endParaRPr b="1">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aphicFrame>
        <p:nvGraphicFramePr>
          <p:cNvPr id="266" name="Google Shape;266;p33"/>
          <p:cNvGraphicFramePr/>
          <p:nvPr/>
        </p:nvGraphicFramePr>
        <p:xfrm>
          <a:off x="1141525" y="1188275"/>
          <a:ext cx="3000000" cy="3000000"/>
        </p:xfrm>
        <a:graphic>
          <a:graphicData uri="http://schemas.openxmlformats.org/drawingml/2006/table">
            <a:tbl>
              <a:tblPr>
                <a:noFill/>
                <a:tableStyleId>{42793C28-107B-4A0E-838B-65507207357D}</a:tableStyleId>
              </a:tblPr>
              <a:tblGrid>
                <a:gridCol w="2467825"/>
                <a:gridCol w="1825100"/>
                <a:gridCol w="2007400"/>
              </a:tblGrid>
              <a:tr h="536775">
                <a:tc>
                  <a:txBody>
                    <a:bodyPr/>
                    <a:lstStyle/>
                    <a:p>
                      <a:pPr indent="0" lvl="0" marL="0" rtl="0" algn="ctr">
                        <a:spcBef>
                          <a:spcPts val="0"/>
                        </a:spcBef>
                        <a:spcAft>
                          <a:spcPts val="0"/>
                        </a:spcAft>
                        <a:buNone/>
                      </a:pPr>
                      <a:r>
                        <a:rPr b="1" lang="en">
                          <a:solidFill>
                            <a:srgbClr val="BF9000"/>
                          </a:solidFill>
                          <a:latin typeface="Calibri"/>
                          <a:ea typeface="Calibri"/>
                          <a:cs typeface="Calibri"/>
                          <a:sym typeface="Calibri"/>
                        </a:rPr>
                        <a:t>Sample Haikus</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Meter</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BF9000"/>
                          </a:solidFill>
                          <a:latin typeface="Calibri"/>
                          <a:ea typeface="Calibri"/>
                          <a:cs typeface="Calibri"/>
                          <a:sym typeface="Calibri"/>
                        </a:rPr>
                        <a:t>GRUEN Quality</a:t>
                      </a:r>
                      <a:endParaRPr>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42425">
                <a:tc>
                  <a:txBody>
                    <a:bodyPr/>
                    <a:lstStyle/>
                    <a:p>
                      <a:pPr indent="0" lvl="0" marL="0" rtl="0" algn="ctr">
                        <a:lnSpc>
                          <a:spcPct val="100000"/>
                        </a:lnSpc>
                        <a:spcBef>
                          <a:spcPts val="0"/>
                        </a:spcBef>
                        <a:spcAft>
                          <a:spcPts val="0"/>
                        </a:spcAft>
                        <a:buNone/>
                      </a:pPr>
                      <a:r>
                        <a:rPr lang="en" sz="1300">
                          <a:highlight>
                            <a:srgbClr val="FFFFFF"/>
                          </a:highlight>
                        </a:rPr>
                        <a:t>Be a part of the</a:t>
                      </a:r>
                      <a:endParaRPr sz="1100"/>
                    </a:p>
                    <a:p>
                      <a:pPr indent="0" lvl="0" marL="0" rtl="0" algn="ctr">
                        <a:lnSpc>
                          <a:spcPct val="100000"/>
                        </a:lnSpc>
                        <a:spcBef>
                          <a:spcPts val="0"/>
                        </a:spcBef>
                        <a:spcAft>
                          <a:spcPts val="0"/>
                        </a:spcAft>
                        <a:buNone/>
                      </a:pPr>
                      <a:r>
                        <a:rPr lang="en" sz="1300">
                          <a:highlight>
                            <a:srgbClr val="FFFFFF"/>
                          </a:highlight>
                        </a:rPr>
                        <a:t>Ritual of nature in</a:t>
                      </a:r>
                      <a:endParaRPr sz="1100"/>
                    </a:p>
                    <a:p>
                      <a:pPr indent="0" lvl="0" marL="0" rtl="0" algn="ctr">
                        <a:lnSpc>
                          <a:spcPct val="100000"/>
                        </a:lnSpc>
                        <a:spcBef>
                          <a:spcPts val="0"/>
                        </a:spcBef>
                        <a:spcAft>
                          <a:spcPts val="0"/>
                        </a:spcAft>
                        <a:buNone/>
                      </a:pPr>
                      <a:r>
                        <a:rPr lang="en" sz="1300">
                          <a:highlight>
                            <a:srgbClr val="FFFFFF"/>
                          </a:highlight>
                        </a:rPr>
                        <a:t>This beautiful park.</a:t>
                      </a:r>
                      <a:endParaRPr>
                        <a:highlight>
                          <a:srgbClr val="FFFFFF"/>
                        </a:highlight>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 [5,7,5]</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0.7826</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05650">
                <a:tc>
                  <a:txBody>
                    <a:bodyPr/>
                    <a:lstStyle/>
                    <a:p>
                      <a:pPr indent="0" lvl="0" marL="0" rtl="0" algn="ctr">
                        <a:lnSpc>
                          <a:spcPct val="115000"/>
                        </a:lnSpc>
                        <a:spcBef>
                          <a:spcPts val="0"/>
                        </a:spcBef>
                        <a:spcAft>
                          <a:spcPts val="0"/>
                        </a:spcAft>
                        <a:buNone/>
                      </a:pPr>
                      <a:r>
                        <a:rPr lang="en" sz="1300">
                          <a:highlight>
                            <a:srgbClr val="FFFFFF"/>
                          </a:highlight>
                        </a:rPr>
                        <a:t>There is a certain</a:t>
                      </a:r>
                      <a:endParaRPr sz="1100"/>
                    </a:p>
                    <a:p>
                      <a:pPr indent="0" lvl="0" marL="0" rtl="0" algn="ctr">
                        <a:lnSpc>
                          <a:spcPct val="115000"/>
                        </a:lnSpc>
                        <a:spcBef>
                          <a:spcPts val="0"/>
                        </a:spcBef>
                        <a:spcAft>
                          <a:spcPts val="0"/>
                        </a:spcAft>
                        <a:buNone/>
                      </a:pPr>
                      <a:r>
                        <a:rPr lang="en" sz="1300">
                          <a:highlight>
                            <a:srgbClr val="FFFFFF"/>
                          </a:highlight>
                        </a:rPr>
                        <a:t>Beauty to nature that I</a:t>
                      </a:r>
                      <a:endParaRPr sz="1100"/>
                    </a:p>
                    <a:p>
                      <a:pPr indent="0" lvl="0" marL="0" rtl="0" algn="ctr">
                        <a:lnSpc>
                          <a:spcPct val="115000"/>
                        </a:lnSpc>
                        <a:spcBef>
                          <a:spcPts val="0"/>
                        </a:spcBef>
                        <a:spcAft>
                          <a:spcPts val="0"/>
                        </a:spcAft>
                        <a:buNone/>
                      </a:pPr>
                      <a:r>
                        <a:rPr lang="en" sz="1300">
                          <a:highlight>
                            <a:srgbClr val="FFFFFF"/>
                          </a:highlight>
                        </a:rPr>
                        <a:t>Can’t find in people</a:t>
                      </a:r>
                      <a:endParaRPr>
                        <a:highlight>
                          <a:srgbClr val="FFFFFF"/>
                        </a:highlight>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 [5,7,5]</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a:t>
                      </a:r>
                      <a:r>
                        <a:rPr lang="en" sz="1300">
                          <a:highlight>
                            <a:srgbClr val="FFFFFF"/>
                          </a:highlight>
                        </a:rPr>
                        <a:t>7086</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30775">
                <a:tc>
                  <a:txBody>
                    <a:bodyPr/>
                    <a:lstStyle/>
                    <a:p>
                      <a:pPr indent="0" lvl="0" marL="0" rtl="0" algn="ctr">
                        <a:lnSpc>
                          <a:spcPct val="115000"/>
                        </a:lnSpc>
                        <a:spcBef>
                          <a:spcPts val="0"/>
                        </a:spcBef>
                        <a:spcAft>
                          <a:spcPts val="0"/>
                        </a:spcAft>
                        <a:buNone/>
                      </a:pPr>
                      <a:r>
                        <a:rPr lang="en" sz="1300">
                          <a:highlight>
                            <a:srgbClr val="FFFFFF"/>
                          </a:highlight>
                        </a:rPr>
                        <a:t>I was sleeping good</a:t>
                      </a:r>
                      <a:endParaRPr sz="1300">
                        <a:highlight>
                          <a:srgbClr val="FFFFFF"/>
                        </a:highlight>
                      </a:endParaRPr>
                    </a:p>
                    <a:p>
                      <a:pPr indent="0" lvl="0" marL="0" rtl="0" algn="ctr">
                        <a:lnSpc>
                          <a:spcPct val="115000"/>
                        </a:lnSpc>
                        <a:spcBef>
                          <a:spcPts val="0"/>
                        </a:spcBef>
                        <a:spcAft>
                          <a:spcPts val="0"/>
                        </a:spcAft>
                        <a:buNone/>
                      </a:pPr>
                      <a:r>
                        <a:rPr lang="en" sz="1300">
                          <a:highlight>
                            <a:srgbClr val="FFFFFF"/>
                          </a:highlight>
                        </a:rPr>
                        <a:t>And I woke up to the scent</a:t>
                      </a:r>
                      <a:endParaRPr sz="1300">
                        <a:highlight>
                          <a:srgbClr val="FFFFFF"/>
                        </a:highlight>
                      </a:endParaRPr>
                    </a:p>
                    <a:p>
                      <a:pPr indent="0" lvl="0" marL="0" rtl="0" algn="ctr">
                        <a:lnSpc>
                          <a:spcPct val="115000"/>
                        </a:lnSpc>
                        <a:spcBef>
                          <a:spcPts val="0"/>
                        </a:spcBef>
                        <a:spcAft>
                          <a:spcPts val="0"/>
                        </a:spcAft>
                        <a:buNone/>
                      </a:pPr>
                      <a:r>
                        <a:rPr lang="en" sz="1300">
                          <a:highlight>
                            <a:srgbClr val="FFFFFF"/>
                          </a:highlight>
                        </a:rPr>
                        <a:t>Of burning autumn</a:t>
                      </a:r>
                      <a:endParaRPr>
                        <a:highlight>
                          <a:srgbClr val="FFFFFF"/>
                        </a:highlight>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a:t>
                      </a:r>
                      <a:r>
                        <a:rPr lang="en">
                          <a:latin typeface="Calibri"/>
                          <a:ea typeface="Calibri"/>
                          <a:cs typeface="Calibri"/>
                          <a:sym typeface="Calibri"/>
                        </a:rPr>
                        <a:t>5,7,5]</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a:t>
                      </a:r>
                      <a:r>
                        <a:rPr lang="en" sz="1300">
                          <a:highlight>
                            <a:srgbClr val="FFFFFF"/>
                          </a:highlight>
                        </a:rPr>
                        <a:t>8120</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67" name="Google Shape;267;p33"/>
          <p:cNvSpPr txBox="1"/>
          <p:nvPr/>
        </p:nvSpPr>
        <p:spPr>
          <a:xfrm>
            <a:off x="567475" y="443550"/>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FFFFFF"/>
                </a:highlight>
                <a:latin typeface="Calibri"/>
                <a:ea typeface="Calibri"/>
                <a:cs typeface="Calibri"/>
                <a:sym typeface="Calibri"/>
              </a:rPr>
              <a:t>GPT-J Sample Haikus</a:t>
            </a:r>
            <a:endParaRPr b="1" sz="24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71" name="Shape 271"/>
        <p:cNvGrpSpPr/>
        <p:nvPr/>
      </p:nvGrpSpPr>
      <p:grpSpPr>
        <a:xfrm>
          <a:off x="0" y="0"/>
          <a:ext cx="0" cy="0"/>
          <a:chOff x="0" y="0"/>
          <a:chExt cx="0" cy="0"/>
        </a:xfrm>
      </p:grpSpPr>
      <p:sp>
        <p:nvSpPr>
          <p:cNvPr id="272" name="Google Shape;272;p3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nvSpPr>
        <p:spPr>
          <a:xfrm>
            <a:off x="746375" y="391175"/>
            <a:ext cx="68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alibri"/>
                <a:ea typeface="Calibri"/>
                <a:cs typeface="Calibri"/>
                <a:sym typeface="Calibri"/>
              </a:rPr>
              <a:t>Conclusion : Model Comparison</a:t>
            </a:r>
            <a:endParaRPr b="1" sz="2400">
              <a:solidFill>
                <a:srgbClr val="DD7E6B"/>
              </a:solidFill>
              <a:latin typeface="Calibri"/>
              <a:ea typeface="Calibri"/>
              <a:cs typeface="Calibri"/>
              <a:sym typeface="Calibri"/>
            </a:endParaRPr>
          </a:p>
        </p:txBody>
      </p:sp>
      <p:graphicFrame>
        <p:nvGraphicFramePr>
          <p:cNvPr id="278" name="Google Shape;278;p35"/>
          <p:cNvGraphicFramePr/>
          <p:nvPr/>
        </p:nvGraphicFramePr>
        <p:xfrm>
          <a:off x="859775" y="1097675"/>
          <a:ext cx="3000000" cy="3000000"/>
        </p:xfrm>
        <a:graphic>
          <a:graphicData uri="http://schemas.openxmlformats.org/drawingml/2006/table">
            <a:tbl>
              <a:tblPr>
                <a:noFill/>
                <a:tableStyleId>{42793C28-107B-4A0E-838B-65507207357D}</a:tableStyleId>
              </a:tblPr>
              <a:tblGrid>
                <a:gridCol w="2069250"/>
                <a:gridCol w="2227175"/>
                <a:gridCol w="2829400"/>
              </a:tblGrid>
              <a:tr h="892250">
                <a:tc>
                  <a:txBody>
                    <a:bodyPr/>
                    <a:lstStyle/>
                    <a:p>
                      <a:pPr indent="0" lvl="0" marL="0" rtl="0" algn="l">
                        <a:spcBef>
                          <a:spcPts val="0"/>
                        </a:spcBef>
                        <a:spcAft>
                          <a:spcPts val="0"/>
                        </a:spcAft>
                        <a:buNone/>
                      </a:pPr>
                      <a:r>
                        <a:rPr b="1" lang="en">
                          <a:solidFill>
                            <a:srgbClr val="BF9000"/>
                          </a:solidFill>
                          <a:latin typeface="Calibri"/>
                          <a:ea typeface="Calibri"/>
                          <a:cs typeface="Calibri"/>
                          <a:sym typeface="Calibri"/>
                        </a:rPr>
                        <a:t>Model</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Mean GRUEN Score</a:t>
                      </a:r>
                      <a:endParaRPr b="1">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BF9000"/>
                          </a:solidFill>
                          <a:latin typeface="Calibri"/>
                          <a:ea typeface="Calibri"/>
                          <a:cs typeface="Calibri"/>
                          <a:sym typeface="Calibri"/>
                        </a:rPr>
                        <a:t>Mean Syllable Structure</a:t>
                      </a:r>
                      <a:endParaRPr>
                        <a:solidFill>
                          <a:srgbClr val="BF9000"/>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68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SpaCy</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 0.2928</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4.91, 6.78, 4.92</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68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CharRNN</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0.339</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7.58, 8.71, 8.03</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6875">
                <a:tc>
                  <a:txBody>
                    <a:bodyPr/>
                    <a:lstStyle/>
                    <a:p>
                      <a:pPr indent="0" lvl="0" marL="0" rtl="0" algn="l">
                        <a:spcBef>
                          <a:spcPts val="0"/>
                        </a:spcBef>
                        <a:spcAft>
                          <a:spcPts val="0"/>
                        </a:spcAft>
                        <a:buNone/>
                      </a:pPr>
                      <a:r>
                        <a:rPr lang="en">
                          <a:highlight>
                            <a:srgbClr val="FFFFFF"/>
                          </a:highlight>
                          <a:latin typeface="Calibri"/>
                          <a:ea typeface="Calibri"/>
                          <a:cs typeface="Calibri"/>
                          <a:sym typeface="Calibri"/>
                        </a:rPr>
                        <a:t>CharRNN + syllable</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0.348</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4.96, 7.56, 6.2</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6875">
                <a:tc>
                  <a:txBody>
                    <a:bodyPr/>
                    <a:lstStyle/>
                    <a:p>
                      <a:pPr indent="0" lvl="0" marL="0" rtl="0" algn="l">
                        <a:spcBef>
                          <a:spcPts val="0"/>
                        </a:spcBef>
                        <a:spcAft>
                          <a:spcPts val="0"/>
                        </a:spcAft>
                        <a:buNone/>
                      </a:pPr>
                      <a:r>
                        <a:rPr lang="en">
                          <a:latin typeface="Calibri"/>
                          <a:ea typeface="Calibri"/>
                          <a:cs typeface="Calibri"/>
                          <a:sym typeface="Calibri"/>
                        </a:rPr>
                        <a:t>Fine Tuned GPT-J</a:t>
                      </a:r>
                      <a:endParaRPr>
                        <a:highlight>
                          <a:srgbClr val="FFFFFF"/>
                        </a:highlight>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0.544</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4.96, 7.05, 5.10</a:t>
                      </a:r>
                      <a:endParaRPr>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nvSpPr>
        <p:spPr>
          <a:xfrm>
            <a:off x="756375" y="383775"/>
            <a:ext cx="6810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200">
                <a:solidFill>
                  <a:schemeClr val="lt1"/>
                </a:solidFill>
                <a:latin typeface="Nunito"/>
                <a:ea typeface="Nunito"/>
                <a:cs typeface="Nunito"/>
                <a:sym typeface="Nunito"/>
              </a:rPr>
              <a:t>Future Scope</a:t>
            </a:r>
            <a:endParaRPr b="1" sz="2200">
              <a:solidFill>
                <a:schemeClr val="lt1"/>
              </a:solidFill>
              <a:latin typeface="Nunito"/>
              <a:ea typeface="Nunito"/>
              <a:cs typeface="Nunito"/>
              <a:sym typeface="Nunito"/>
            </a:endParaRPr>
          </a:p>
        </p:txBody>
      </p:sp>
      <p:sp>
        <p:nvSpPr>
          <p:cNvPr id="284" name="Google Shape;284;p36"/>
          <p:cNvSpPr txBox="1"/>
          <p:nvPr/>
        </p:nvSpPr>
        <p:spPr>
          <a:xfrm>
            <a:off x="672600" y="1050450"/>
            <a:ext cx="7798800" cy="315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 sz="1700">
                <a:latin typeface="Calibri"/>
                <a:ea typeface="Calibri"/>
                <a:cs typeface="Calibri"/>
                <a:sym typeface="Calibri"/>
              </a:rPr>
              <a:t>Improve structure by adding structure based loss along with cross entropy used for characters to ensure model penalizes unconstrained structure as well.</a:t>
            </a:r>
            <a:endParaRPr sz="1000"/>
          </a:p>
          <a:p>
            <a:pPr indent="0" lvl="0" marL="45720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Improve the performance of GPT-J model using -</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 sz="1700">
                <a:latin typeface="Calibri"/>
                <a:ea typeface="Calibri"/>
                <a:cs typeface="Calibri"/>
                <a:sym typeface="Calibri"/>
              </a:rPr>
              <a:t>data augmentation to improve the quality and quantity of the training set </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 sz="1700">
                <a:latin typeface="Calibri"/>
                <a:ea typeface="Calibri"/>
                <a:cs typeface="Calibri"/>
                <a:sym typeface="Calibri"/>
              </a:rPr>
              <a:t>constraint of toxicity level in the generated text</a:t>
            </a:r>
            <a:br>
              <a:rPr lang="en" sz="1700">
                <a:latin typeface="Calibri"/>
                <a:ea typeface="Calibri"/>
                <a:cs typeface="Calibri"/>
                <a:sym typeface="Calibri"/>
              </a:rPr>
            </a:b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 sz="1700">
                <a:latin typeface="Calibri"/>
                <a:ea typeface="Calibri"/>
                <a:cs typeface="Calibri"/>
                <a:sym typeface="Calibri"/>
              </a:rPr>
              <a:t> Implement style transfer from one haiku to another.</a:t>
            </a:r>
            <a:r>
              <a:rPr lang="en" sz="2300">
                <a:latin typeface="Calibri"/>
                <a:ea typeface="Calibri"/>
                <a:cs typeface="Calibri"/>
                <a:sym typeface="Calibri"/>
              </a:rPr>
              <a:t>	</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88" name="Shape 288"/>
        <p:cNvGrpSpPr/>
        <p:nvPr/>
      </p:nvGrpSpPr>
      <p:grpSpPr>
        <a:xfrm>
          <a:off x="0" y="0"/>
          <a:ext cx="0" cy="0"/>
          <a:chOff x="0" y="0"/>
          <a:chExt cx="0" cy="0"/>
        </a:xfrm>
      </p:grpSpPr>
      <p:sp>
        <p:nvSpPr>
          <p:cNvPr id="289" name="Google Shape;289;p3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666750" y="464600"/>
            <a:ext cx="7505700" cy="7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Problem Statement</a:t>
            </a:r>
            <a:endParaRPr b="1">
              <a:latin typeface="Calibri"/>
              <a:ea typeface="Calibri"/>
              <a:cs typeface="Calibri"/>
              <a:sym typeface="Calibri"/>
            </a:endParaRPr>
          </a:p>
        </p:txBody>
      </p:sp>
      <p:sp>
        <p:nvSpPr>
          <p:cNvPr id="140" name="Google Shape;140;p15"/>
          <p:cNvSpPr txBox="1"/>
          <p:nvPr>
            <p:ph type="title"/>
          </p:nvPr>
        </p:nvSpPr>
        <p:spPr>
          <a:xfrm>
            <a:off x="666750" y="1316797"/>
            <a:ext cx="63669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latin typeface="Calibri"/>
                <a:ea typeface="Calibri"/>
                <a:cs typeface="Calibri"/>
                <a:sym typeface="Calibri"/>
              </a:rPr>
              <a:t>What are Haikus?</a:t>
            </a:r>
            <a:endParaRPr sz="2400">
              <a:latin typeface="Calibri"/>
              <a:ea typeface="Calibri"/>
              <a:cs typeface="Calibri"/>
              <a:sym typeface="Calibri"/>
            </a:endParaRPr>
          </a:p>
        </p:txBody>
      </p:sp>
      <p:sp>
        <p:nvSpPr>
          <p:cNvPr id="141" name="Google Shape;141;p15"/>
          <p:cNvSpPr txBox="1"/>
          <p:nvPr/>
        </p:nvSpPr>
        <p:spPr>
          <a:xfrm>
            <a:off x="666750" y="1920100"/>
            <a:ext cx="6657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Short Japanese poems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Consisting of three lines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Fixed syllable scheme of (5-7-5)</a:t>
            </a:r>
            <a:endParaRPr>
              <a:latin typeface="Calibri"/>
              <a:ea typeface="Calibri"/>
              <a:cs typeface="Calibri"/>
              <a:sym typeface="Calibri"/>
            </a:endParaRPr>
          </a:p>
        </p:txBody>
      </p:sp>
      <p:sp>
        <p:nvSpPr>
          <p:cNvPr id="142" name="Google Shape;142;p15"/>
          <p:cNvSpPr txBox="1"/>
          <p:nvPr>
            <p:ph type="title"/>
          </p:nvPr>
        </p:nvSpPr>
        <p:spPr>
          <a:xfrm>
            <a:off x="659700" y="2843497"/>
            <a:ext cx="63669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latin typeface="Calibri"/>
                <a:ea typeface="Calibri"/>
                <a:cs typeface="Calibri"/>
                <a:sym typeface="Calibri"/>
              </a:rPr>
              <a:t>Why is Haiku Generation so hard?</a:t>
            </a:r>
            <a:endParaRPr sz="2400">
              <a:latin typeface="Calibri"/>
              <a:ea typeface="Calibri"/>
              <a:cs typeface="Calibri"/>
              <a:sym typeface="Calibri"/>
            </a:endParaRPr>
          </a:p>
        </p:txBody>
      </p:sp>
      <p:sp>
        <p:nvSpPr>
          <p:cNvPr id="143" name="Google Shape;143;p15"/>
          <p:cNvSpPr txBox="1"/>
          <p:nvPr/>
        </p:nvSpPr>
        <p:spPr>
          <a:xfrm>
            <a:off x="668300" y="3385525"/>
            <a:ext cx="6657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Dearth of cleaned datasets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High structural constraint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Data inconsistency due to translation from Japanese to English</a:t>
            </a:r>
            <a:endParaRPr>
              <a:latin typeface="Calibri"/>
              <a:ea typeface="Calibri"/>
              <a:cs typeface="Calibri"/>
              <a:sym typeface="Calibri"/>
            </a:endParaRPr>
          </a:p>
        </p:txBody>
      </p:sp>
      <p:pic>
        <p:nvPicPr>
          <p:cNvPr id="144" name="Google Shape;144;p15"/>
          <p:cNvPicPr preferRelativeResize="0"/>
          <p:nvPr/>
        </p:nvPicPr>
        <p:blipFill>
          <a:blip r:embed="rId3">
            <a:alphaModFix/>
          </a:blip>
          <a:stretch>
            <a:fillRect/>
          </a:stretch>
        </p:blipFill>
        <p:spPr>
          <a:xfrm>
            <a:off x="5526075" y="464600"/>
            <a:ext cx="2954275" cy="196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8" name="Shape 148"/>
        <p:cNvGrpSpPr/>
        <p:nvPr/>
      </p:nvGrpSpPr>
      <p:grpSpPr>
        <a:xfrm>
          <a:off x="0" y="0"/>
          <a:ext cx="0" cy="0"/>
          <a:chOff x="0" y="0"/>
          <a:chExt cx="0" cy="0"/>
        </a:xfrm>
      </p:grpSpPr>
      <p:sp>
        <p:nvSpPr>
          <p:cNvPr id="149" name="Google Shape;149;p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 and its formatting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17"/>
          <p:cNvGraphicFramePr/>
          <p:nvPr/>
        </p:nvGraphicFramePr>
        <p:xfrm>
          <a:off x="650050" y="928450"/>
          <a:ext cx="3000000" cy="3000000"/>
        </p:xfrm>
        <a:graphic>
          <a:graphicData uri="http://schemas.openxmlformats.org/drawingml/2006/table">
            <a:tbl>
              <a:tblPr>
                <a:noFill/>
                <a:tableStyleId>{42793C28-107B-4A0E-838B-65507207357D}</a:tableStyleId>
              </a:tblPr>
              <a:tblGrid>
                <a:gridCol w="6644400"/>
                <a:gridCol w="1199475"/>
              </a:tblGrid>
              <a:tr h="363225">
                <a:tc>
                  <a:txBody>
                    <a:bodyPr/>
                    <a:lstStyle/>
                    <a:p>
                      <a:pPr indent="0" lvl="0" marL="0" rtl="0" algn="l">
                        <a:spcBef>
                          <a:spcPts val="0"/>
                        </a:spcBef>
                        <a:spcAft>
                          <a:spcPts val="0"/>
                        </a:spcAft>
                        <a:buNone/>
                      </a:pPr>
                      <a:r>
                        <a:rPr b="1" lang="en" sz="1500">
                          <a:solidFill>
                            <a:srgbClr val="BF9000"/>
                          </a:solidFill>
                        </a:rPr>
                        <a:t>Source </a:t>
                      </a:r>
                      <a:endParaRPr b="1" sz="1500">
                        <a:solidFill>
                          <a:srgbClr val="BF9000"/>
                        </a:solidFill>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BF9000"/>
                          </a:solidFill>
                        </a:rPr>
                        <a:t>Size </a:t>
                      </a:r>
                      <a:endParaRPr b="1" sz="1500">
                        <a:solidFill>
                          <a:srgbClr val="BF9000"/>
                        </a:solidFill>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65725">
                <a:tc>
                  <a:txBody>
                    <a:bodyPr/>
                    <a:lstStyle/>
                    <a:p>
                      <a:pPr indent="0" lvl="0" marL="0" rtl="0" algn="l">
                        <a:spcBef>
                          <a:spcPts val="0"/>
                        </a:spcBef>
                        <a:spcAft>
                          <a:spcPts val="0"/>
                        </a:spcAft>
                        <a:buNone/>
                      </a:pPr>
                      <a:r>
                        <a:rPr lang="en">
                          <a:latin typeface="Calibri"/>
                          <a:ea typeface="Calibri"/>
                          <a:cs typeface="Calibri"/>
                          <a:sym typeface="Calibri"/>
                        </a:rPr>
                        <a:t>Haiku dataset from Tempes Libres (Twitter hashtag “twaiku”)</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140K</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4425">
                <a:tc>
                  <a:txBody>
                    <a:bodyPr/>
                    <a:lstStyle/>
                    <a:p>
                      <a:pPr indent="0" lvl="0" marL="0" rtl="0" algn="l">
                        <a:spcBef>
                          <a:spcPts val="0"/>
                        </a:spcBef>
                        <a:spcAft>
                          <a:spcPts val="0"/>
                        </a:spcAft>
                        <a:buNone/>
                      </a:pPr>
                      <a:r>
                        <a:rPr lang="en">
                          <a:latin typeface="Calibri"/>
                          <a:ea typeface="Calibri"/>
                          <a:cs typeface="Calibri"/>
                          <a:sym typeface="Calibri"/>
                        </a:rPr>
                        <a:t>Sam Ballas’ PoetRNN corpus (dailyhaiku.org)</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8000</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65725">
                <a:tc>
                  <a:txBody>
                    <a:bodyPr/>
                    <a:lstStyle/>
                    <a:p>
                      <a:pPr indent="0" lvl="0" marL="0" rtl="0" algn="l">
                        <a:spcBef>
                          <a:spcPts val="0"/>
                        </a:spcBef>
                        <a:spcAft>
                          <a:spcPts val="0"/>
                        </a:spcAft>
                        <a:buNone/>
                      </a:pPr>
                      <a:r>
                        <a:rPr lang="en">
                          <a:latin typeface="Calibri"/>
                          <a:ea typeface="Calibri"/>
                          <a:cs typeface="Calibri"/>
                          <a:sym typeface="Calibri"/>
                        </a:rPr>
                        <a:t>Herval Freire’s Haikuzao corpus</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6000</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65725">
                <a:tc>
                  <a:txBody>
                    <a:bodyPr/>
                    <a:lstStyle/>
                    <a:p>
                      <a:pPr indent="0" lvl="0" marL="0" rtl="0" algn="l">
                        <a:spcBef>
                          <a:spcPts val="0"/>
                        </a:spcBef>
                        <a:spcAft>
                          <a:spcPts val="0"/>
                        </a:spcAft>
                        <a:buNone/>
                      </a:pPr>
                      <a:r>
                        <a:rPr lang="en">
                          <a:latin typeface="Calibri"/>
                          <a:ea typeface="Calibri"/>
                          <a:cs typeface="Calibri"/>
                          <a:sym typeface="Calibri"/>
                        </a:rPr>
                        <a:t>Kaggle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11269</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graphicFrame>
        <p:nvGraphicFramePr>
          <p:cNvPr id="155" name="Google Shape;155;p17"/>
          <p:cNvGraphicFramePr/>
          <p:nvPr/>
        </p:nvGraphicFramePr>
        <p:xfrm>
          <a:off x="650050" y="3580445"/>
          <a:ext cx="3000000" cy="3000000"/>
        </p:xfrm>
        <a:graphic>
          <a:graphicData uri="http://schemas.openxmlformats.org/drawingml/2006/table">
            <a:tbl>
              <a:tblPr>
                <a:noFill/>
                <a:tableStyleId>{42793C28-107B-4A0E-838B-65507207357D}</a:tableStyleId>
              </a:tblPr>
              <a:tblGrid>
                <a:gridCol w="6544175"/>
                <a:gridCol w="1299700"/>
              </a:tblGrid>
              <a:tr h="315525">
                <a:tc>
                  <a:txBody>
                    <a:bodyPr/>
                    <a:lstStyle/>
                    <a:p>
                      <a:pPr indent="0" lvl="0" marL="0" rtl="0" algn="l">
                        <a:spcBef>
                          <a:spcPts val="0"/>
                        </a:spcBef>
                        <a:spcAft>
                          <a:spcPts val="0"/>
                        </a:spcAft>
                        <a:buNone/>
                      </a:pPr>
                      <a:r>
                        <a:rPr lang="en">
                          <a:latin typeface="Calibri"/>
                          <a:ea typeface="Calibri"/>
                          <a:cs typeface="Calibri"/>
                          <a:sym typeface="Calibri"/>
                        </a:rPr>
                        <a:t>Train Set </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123524</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43650">
                <a:tc>
                  <a:txBody>
                    <a:bodyPr/>
                    <a:lstStyle/>
                    <a:p>
                      <a:pPr indent="0" lvl="0" marL="0" rtl="0" algn="l">
                        <a:spcBef>
                          <a:spcPts val="0"/>
                        </a:spcBef>
                        <a:spcAft>
                          <a:spcPts val="0"/>
                        </a:spcAft>
                        <a:buNone/>
                      </a:pPr>
                      <a:r>
                        <a:rPr lang="en">
                          <a:latin typeface="Calibri"/>
                          <a:ea typeface="Calibri"/>
                          <a:cs typeface="Calibri"/>
                          <a:sym typeface="Calibri"/>
                        </a:rPr>
                        <a:t>Development Set</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30882</a:t>
                      </a:r>
                      <a:endParaRPr>
                        <a:latin typeface="Calibri"/>
                        <a:ea typeface="Calibri"/>
                        <a:cs typeface="Calibri"/>
                        <a:sym typeface="Calibri"/>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sp>
        <p:nvSpPr>
          <p:cNvPr id="156" name="Google Shape;156;p17"/>
          <p:cNvSpPr txBox="1"/>
          <p:nvPr>
            <p:ph type="title"/>
          </p:nvPr>
        </p:nvSpPr>
        <p:spPr>
          <a:xfrm>
            <a:off x="573850" y="221600"/>
            <a:ext cx="6424200" cy="4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Calibri"/>
                <a:ea typeface="Calibri"/>
                <a:cs typeface="Calibri"/>
                <a:sym typeface="Calibri"/>
              </a:rPr>
              <a:t>Dataset:</a:t>
            </a:r>
            <a:endParaRPr b="1">
              <a:latin typeface="Calibri"/>
              <a:ea typeface="Calibri"/>
              <a:cs typeface="Calibri"/>
              <a:sym typeface="Calibri"/>
            </a:endParaRPr>
          </a:p>
        </p:txBody>
      </p:sp>
      <p:sp>
        <p:nvSpPr>
          <p:cNvPr id="157" name="Google Shape;157;p17"/>
          <p:cNvSpPr txBox="1"/>
          <p:nvPr>
            <p:ph type="title"/>
          </p:nvPr>
        </p:nvSpPr>
        <p:spPr>
          <a:xfrm>
            <a:off x="573850" y="2978538"/>
            <a:ext cx="6424200" cy="4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Calibri"/>
                <a:ea typeface="Calibri"/>
                <a:cs typeface="Calibri"/>
                <a:sym typeface="Calibri"/>
              </a:rPr>
              <a:t>Final Dataset Size</a:t>
            </a:r>
            <a:r>
              <a:rPr b="1" lang="en">
                <a:latin typeface="Calibri"/>
                <a:ea typeface="Calibri"/>
                <a:cs typeface="Calibri"/>
                <a:sym typeface="Calibri"/>
              </a:rPr>
              <a:t>:</a:t>
            </a:r>
            <a:endParaRPr b="1">
              <a:latin typeface="Calibri"/>
              <a:ea typeface="Calibri"/>
              <a:cs typeface="Calibri"/>
              <a:sym typeface="Calibri"/>
            </a:endParaRPr>
          </a:p>
        </p:txBody>
      </p:sp>
      <p:sp>
        <p:nvSpPr>
          <p:cNvPr id="158" name="Google Shape;158;p17"/>
          <p:cNvSpPr txBox="1"/>
          <p:nvPr/>
        </p:nvSpPr>
        <p:spPr>
          <a:xfrm>
            <a:off x="1885338" y="4484000"/>
            <a:ext cx="537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80% of the total data follows the Haiku 5-7-5 syllable structure.</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21175" y="350125"/>
            <a:ext cx="64242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000">
                <a:latin typeface="Calibri"/>
                <a:ea typeface="Calibri"/>
                <a:cs typeface="Calibri"/>
                <a:sym typeface="Calibri"/>
              </a:rPr>
              <a:t>Dataset Formatting:</a:t>
            </a:r>
            <a:endParaRPr b="1" sz="3000">
              <a:latin typeface="Calibri"/>
              <a:ea typeface="Calibri"/>
              <a:cs typeface="Calibri"/>
              <a:sym typeface="Calibri"/>
            </a:endParaRPr>
          </a:p>
        </p:txBody>
      </p:sp>
      <p:sp>
        <p:nvSpPr>
          <p:cNvPr id="164" name="Google Shape;164;p18"/>
          <p:cNvSpPr txBox="1"/>
          <p:nvPr/>
        </p:nvSpPr>
        <p:spPr>
          <a:xfrm>
            <a:off x="504475" y="930700"/>
            <a:ext cx="6657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Cleaning (Subset only alphanumeric chars)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FastPunct -  Punctuation, Capitalization, etc.</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Phonemizer - Extracting phonemes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KeyBERT - Topic Extraction</a:t>
            </a:r>
            <a:endParaRPr>
              <a:latin typeface="Calibri"/>
              <a:ea typeface="Calibri"/>
              <a:cs typeface="Calibri"/>
              <a:sym typeface="Calibri"/>
            </a:endParaRPr>
          </a:p>
        </p:txBody>
      </p:sp>
      <p:sp>
        <p:nvSpPr>
          <p:cNvPr id="165" name="Google Shape;165;p18"/>
          <p:cNvSpPr txBox="1"/>
          <p:nvPr>
            <p:ph type="title"/>
          </p:nvPr>
        </p:nvSpPr>
        <p:spPr>
          <a:xfrm>
            <a:off x="591750" y="2422575"/>
            <a:ext cx="8112900" cy="6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000">
                <a:latin typeface="Calibri"/>
                <a:ea typeface="Calibri"/>
                <a:cs typeface="Calibri"/>
                <a:sym typeface="Calibri"/>
              </a:rPr>
              <a:t>Evaluation Metric:</a:t>
            </a:r>
            <a:endParaRPr b="1" sz="3000">
              <a:latin typeface="Calibri"/>
              <a:ea typeface="Calibri"/>
              <a:cs typeface="Calibri"/>
              <a:sym typeface="Calibri"/>
            </a:endParaRPr>
          </a:p>
          <a:p>
            <a:pPr indent="0" lvl="0" marL="0" rtl="0" algn="l">
              <a:spcBef>
                <a:spcPts val="0"/>
              </a:spcBef>
              <a:spcAft>
                <a:spcPts val="0"/>
              </a:spcAft>
              <a:buSzPts val="990"/>
              <a:buNone/>
            </a:pPr>
            <a:r>
              <a:rPr b="1" lang="en" sz="2400">
                <a:latin typeface="Calibri"/>
                <a:ea typeface="Calibri"/>
                <a:cs typeface="Calibri"/>
                <a:sym typeface="Calibri"/>
              </a:rPr>
              <a:t>GRUEN + Mean Syllable Count </a:t>
            </a:r>
            <a:r>
              <a:rPr b="1" lang="en" sz="2400">
                <a:latin typeface="Calibri"/>
                <a:ea typeface="Calibri"/>
                <a:cs typeface="Calibri"/>
                <a:sym typeface="Calibri"/>
              </a:rPr>
              <a:t> </a:t>
            </a:r>
            <a:endParaRPr b="1" sz="2400">
              <a:latin typeface="Calibri"/>
              <a:ea typeface="Calibri"/>
              <a:cs typeface="Calibri"/>
              <a:sym typeface="Calibri"/>
            </a:endParaRPr>
          </a:p>
        </p:txBody>
      </p:sp>
      <p:sp>
        <p:nvSpPr>
          <p:cNvPr id="166" name="Google Shape;166;p18"/>
          <p:cNvSpPr txBox="1"/>
          <p:nvPr/>
        </p:nvSpPr>
        <p:spPr>
          <a:xfrm>
            <a:off x="504475" y="3195650"/>
            <a:ext cx="7155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GRAMMAR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NON REDUNDANCY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FOCUS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STRUCTURE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COHERENCE</a:t>
            </a:r>
            <a:endParaRPr>
              <a:latin typeface="Calibri"/>
              <a:ea typeface="Calibri"/>
              <a:cs typeface="Calibri"/>
              <a:sym typeface="Calibri"/>
            </a:endParaRPr>
          </a:p>
        </p:txBody>
      </p:sp>
      <p:pic>
        <p:nvPicPr>
          <p:cNvPr id="167" name="Google Shape;167;p18"/>
          <p:cNvPicPr preferRelativeResize="0"/>
          <p:nvPr/>
        </p:nvPicPr>
        <p:blipFill>
          <a:blip r:embed="rId3">
            <a:alphaModFix/>
          </a:blip>
          <a:stretch>
            <a:fillRect/>
          </a:stretch>
        </p:blipFill>
        <p:spPr>
          <a:xfrm>
            <a:off x="5004150" y="503350"/>
            <a:ext cx="3841200" cy="20345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Previous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749625" y="1178625"/>
            <a:ext cx="7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8" name="Google Shape;178;p20"/>
          <p:cNvSpPr txBox="1"/>
          <p:nvPr>
            <p:ph type="title"/>
          </p:nvPr>
        </p:nvSpPr>
        <p:spPr>
          <a:xfrm>
            <a:off x="475600" y="2841600"/>
            <a:ext cx="6424200" cy="4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Haikoo</a:t>
            </a:r>
            <a:endParaRPr b="1" sz="2400">
              <a:latin typeface="Calibri"/>
              <a:ea typeface="Calibri"/>
              <a:cs typeface="Calibri"/>
              <a:sym typeface="Calibri"/>
            </a:endParaRPr>
          </a:p>
        </p:txBody>
      </p:sp>
      <p:sp>
        <p:nvSpPr>
          <p:cNvPr id="179" name="Google Shape;179;p20"/>
          <p:cNvSpPr txBox="1"/>
          <p:nvPr>
            <p:ph type="title"/>
          </p:nvPr>
        </p:nvSpPr>
        <p:spPr>
          <a:xfrm>
            <a:off x="483125" y="389522"/>
            <a:ext cx="63669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Calibri"/>
                <a:ea typeface="Calibri"/>
                <a:cs typeface="Calibri"/>
                <a:sym typeface="Calibri"/>
              </a:rPr>
              <a:t>Past Work</a:t>
            </a:r>
            <a:endParaRPr b="1">
              <a:latin typeface="Calibri"/>
              <a:ea typeface="Calibri"/>
              <a:cs typeface="Calibri"/>
              <a:sym typeface="Calibri"/>
            </a:endParaRPr>
          </a:p>
        </p:txBody>
      </p:sp>
      <p:sp>
        <p:nvSpPr>
          <p:cNvPr id="180" name="Google Shape;180;p20"/>
          <p:cNvSpPr txBox="1"/>
          <p:nvPr>
            <p:ph type="title"/>
          </p:nvPr>
        </p:nvSpPr>
        <p:spPr>
          <a:xfrm>
            <a:off x="399400" y="1154125"/>
            <a:ext cx="7280400" cy="4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Character</a:t>
            </a:r>
            <a:r>
              <a:rPr b="1" lang="en" sz="2400">
                <a:latin typeface="Calibri"/>
                <a:ea typeface="Calibri"/>
                <a:cs typeface="Calibri"/>
                <a:sym typeface="Calibri"/>
              </a:rPr>
              <a:t> Level Recurrent CNNs and Sequence GANs</a:t>
            </a:r>
            <a:endParaRPr b="1" sz="2400">
              <a:latin typeface="Calibri"/>
              <a:ea typeface="Calibri"/>
              <a:cs typeface="Calibri"/>
              <a:sym typeface="Calibri"/>
            </a:endParaRPr>
          </a:p>
        </p:txBody>
      </p:sp>
      <p:sp>
        <p:nvSpPr>
          <p:cNvPr id="181" name="Google Shape;181;p20"/>
          <p:cNvSpPr txBox="1"/>
          <p:nvPr/>
        </p:nvSpPr>
        <p:spPr>
          <a:xfrm>
            <a:off x="337775" y="3444375"/>
            <a:ext cx="6657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GPT2 based transformer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Outperforms SOTA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Generalizes quality of haikus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Adopts a </a:t>
            </a:r>
            <a:r>
              <a:rPr lang="en">
                <a:latin typeface="Calibri"/>
                <a:ea typeface="Calibri"/>
                <a:cs typeface="Calibri"/>
                <a:sym typeface="Calibri"/>
              </a:rPr>
              <a:t>plug</a:t>
            </a:r>
            <a:r>
              <a:rPr lang="en">
                <a:latin typeface="Calibri"/>
                <a:ea typeface="Calibri"/>
                <a:cs typeface="Calibri"/>
                <a:sym typeface="Calibri"/>
              </a:rPr>
              <a:t> and play language model</a:t>
            </a:r>
            <a:endParaRPr>
              <a:latin typeface="Calibri"/>
              <a:ea typeface="Calibri"/>
              <a:cs typeface="Calibri"/>
              <a:sym typeface="Calibri"/>
            </a:endParaRPr>
          </a:p>
        </p:txBody>
      </p:sp>
      <p:sp>
        <p:nvSpPr>
          <p:cNvPr id="182" name="Google Shape;182;p20"/>
          <p:cNvSpPr txBox="1"/>
          <p:nvPr/>
        </p:nvSpPr>
        <p:spPr>
          <a:xfrm>
            <a:off x="399400" y="1760313"/>
            <a:ext cx="6657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Uses Rinna (chatbot) query log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Scraped LOTS of haikus from the net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Obtained over 50 million access in a month</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6" name="Shape 186"/>
        <p:cNvGrpSpPr/>
        <p:nvPr/>
      </p:nvGrpSpPr>
      <p:grpSpPr>
        <a:xfrm>
          <a:off x="0" y="0"/>
          <a:ext cx="0" cy="0"/>
          <a:chOff x="0" y="0"/>
          <a:chExt cx="0" cy="0"/>
        </a:xfrm>
      </p:grpSpPr>
      <p:sp>
        <p:nvSpPr>
          <p:cNvPr id="187" name="Google Shape;187;p21"/>
          <p:cNvSpPr txBox="1"/>
          <p:nvPr>
            <p:ph type="title"/>
          </p:nvPr>
        </p:nvSpPr>
        <p:spPr>
          <a:xfrm>
            <a:off x="1196075" y="1748700"/>
            <a:ext cx="62334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Simple Baseline: SpaCy Matcher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