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3" r:id="rId1"/>
  </p:sldMasterIdLst>
  <p:notesMasterIdLst>
    <p:notesMasterId r:id="rId5"/>
  </p:notes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9A8D5-EB2F-4A50-A24E-95D801F0C350}" v="12" dt="2025-02-13T05:11:31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LSEG</a:t>
            </a:r>
            <a:r>
              <a:rPr lang="en-US" baseline="0" dirty="0"/>
              <a:t> </a:t>
            </a:r>
            <a:r>
              <a:rPr lang="en-US" dirty="0"/>
              <a:t>Test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14085268584715"/>
          <c:y val="0.27515336779895594"/>
          <c:w val="0.80984775432348155"/>
          <c:h val="0.605692091362526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441</c:v>
                </c:pt>
                <c:pt idx="1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DE-47F0-9AC7-BCB104D7B1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06878832"/>
        <c:axId val="1172463376"/>
      </c:barChart>
      <c:catAx>
        <c:axId val="100687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463376"/>
        <c:crosses val="autoZero"/>
        <c:auto val="1"/>
        <c:lblAlgn val="ctr"/>
        <c:lblOffset val="100"/>
        <c:noMultiLvlLbl val="0"/>
      </c:catAx>
      <c:valAx>
        <c:axId val="117246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6878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Manual Testing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F1D-4B18-B25D-C7255F46D0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Execution Time (Hours)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1D-4B18-B25D-C7255F46D00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Automation Testing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F1D-4B18-B25D-C7255F46D0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Execution Time (Hours)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1D-4B18-B25D-C7255F46D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148211295"/>
        <c:axId val="1148212735"/>
      </c:barChart>
      <c:catAx>
        <c:axId val="114821129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12735"/>
        <c:crosses val="autoZero"/>
        <c:auto val="1"/>
        <c:lblAlgn val="ctr"/>
        <c:lblOffset val="100"/>
        <c:noMultiLvlLbl val="0"/>
      </c:catAx>
      <c:valAx>
        <c:axId val="114821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1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517553739194905"/>
          <c:y val="0.28176028779555184"/>
          <c:w val="0.2783380559748555"/>
          <c:h val="0.436479424408896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AD70-3E15-4FCC-BB09-988295FE352A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9C042-8580-4032-8CDA-359ECD7F6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3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6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5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8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9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67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hart" Target="../charts/chart1.xml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chart" Target="../charts/chart2.xml"/><Relationship Id="rId10" Type="http://schemas.openxmlformats.org/officeDocument/2006/relationships/image" Target="../media/image9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5FA3BE-CADC-0F84-505B-C0C0CE35158B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LSE/LSEG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63B7-F916-9D7D-4271-C6664B1F0C5A}"/>
              </a:ext>
            </a:extLst>
          </p:cNvPr>
          <p:cNvSpPr/>
          <p:nvPr/>
        </p:nvSpPr>
        <p:spPr>
          <a:xfrm>
            <a:off x="0" y="948171"/>
            <a:ext cx="12192000" cy="5172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Enhance Cross-Browser Testing with </a:t>
            </a:r>
            <a:r>
              <a:rPr lang="en-US" sz="1600" b="1" dirty="0" err="1">
                <a:solidFill>
                  <a:schemeClr val="tx1"/>
                </a:solidFill>
              </a:rPr>
              <a:t>BrowserStack</a:t>
            </a:r>
            <a:r>
              <a:rPr lang="en-US" sz="1600" b="1" dirty="0">
                <a:solidFill>
                  <a:schemeClr val="tx1"/>
                </a:solidFill>
              </a:rPr>
              <a:t> and Achieve 100% Faster Execution</a:t>
            </a:r>
            <a:r>
              <a:rPr lang="en-US" sz="1600" dirty="0"/>
              <a:t>.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382710-B7ED-F2A5-77B5-BA7E3F3F4464}"/>
              </a:ext>
            </a:extLst>
          </p:cNvPr>
          <p:cNvGrpSpPr/>
          <p:nvPr/>
        </p:nvGrpSpPr>
        <p:grpSpPr>
          <a:xfrm>
            <a:off x="469678" y="1623504"/>
            <a:ext cx="3387849" cy="2272146"/>
            <a:chOff x="157019" y="1625600"/>
            <a:chExt cx="3387849" cy="2272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578997-9483-DF79-98C5-E35DD2BF0E70}"/>
                </a:ext>
              </a:extLst>
            </p:cNvPr>
            <p:cNvGrpSpPr/>
            <p:nvPr/>
          </p:nvGrpSpPr>
          <p:grpSpPr>
            <a:xfrm>
              <a:off x="157019" y="1625600"/>
              <a:ext cx="3334109" cy="2272146"/>
              <a:chOff x="184728" y="1597890"/>
              <a:chExt cx="2998860" cy="22721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CD83FA-F44B-C530-B216-D4B01AE04113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998860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F8F86B-F2EB-B8B4-6AF1-8C58C013FBAF}"/>
                  </a:ext>
                </a:extLst>
              </p:cNvPr>
              <p:cNvSpPr/>
              <p:nvPr/>
            </p:nvSpPr>
            <p:spPr>
              <a:xfrm>
                <a:off x="452582" y="1597890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PROBLEM STATEMENT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910753-065E-B74D-C4B7-5B31BEE910CC}"/>
                </a:ext>
              </a:extLst>
            </p:cNvPr>
            <p:cNvSpPr/>
            <p:nvPr/>
          </p:nvSpPr>
          <p:spPr>
            <a:xfrm>
              <a:off x="195119" y="2142836"/>
              <a:ext cx="3348180" cy="461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Challenges Associated with Manual Execution::</a:t>
              </a:r>
              <a:endParaRPr lang="en-IN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5" name="Graphic 24" descr="Stopwatch 75% with solid fill">
              <a:extLst>
                <a:ext uri="{FF2B5EF4-FFF2-40B4-BE49-F238E27FC236}">
                  <a16:creationId xmlns:a16="http://schemas.microsoft.com/office/drawing/2014/main" id="{C418F362-A99C-8C89-295A-42CFD297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804" y="2694132"/>
              <a:ext cx="291624" cy="29162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CE95B-1B5F-7B07-EC4B-3B71911E5C11}"/>
                </a:ext>
              </a:extLst>
            </p:cNvPr>
            <p:cNvSpPr/>
            <p:nvPr/>
          </p:nvSpPr>
          <p:spPr>
            <a:xfrm>
              <a:off x="589609" y="2719122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High time consumption</a:t>
              </a:r>
            </a:p>
          </p:txBody>
        </p:sp>
        <p:pic>
          <p:nvPicPr>
            <p:cNvPr id="27" name="Picture 26" descr="Human Error Monotone Icon In Powerpoint Pptx Png And Editable Eps Format PPT  Presentation">
              <a:extLst>
                <a:ext uri="{FF2B5EF4-FFF2-40B4-BE49-F238E27FC236}">
                  <a16:creationId xmlns:a16="http://schemas.microsoft.com/office/drawing/2014/main" id="{34C038F3-B1DA-55EF-3608-771C2029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7" t="19025" r="27690" b="-2"/>
            <a:stretch/>
          </p:blipFill>
          <p:spPr bwMode="auto">
            <a:xfrm>
              <a:off x="241804" y="3066103"/>
              <a:ext cx="291600" cy="2885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B9F2ED-9BA4-7C0B-F00C-B6E1FFF8C9DB}"/>
                </a:ext>
              </a:extLst>
            </p:cNvPr>
            <p:cNvSpPr/>
            <p:nvPr/>
          </p:nvSpPr>
          <p:spPr>
            <a:xfrm>
              <a:off x="533404" y="3075234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Execution on a Single Browser</a:t>
              </a:r>
              <a:r>
                <a:rPr lang="en-US" sz="1100" dirty="0">
                  <a:solidFill>
                    <a:schemeClr val="tx1"/>
                  </a:solidFill>
                </a:rPr>
                <a:t>:</a:t>
              </a:r>
              <a:endParaRPr lang="en-IN" sz="11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1" name="Graphic 30" descr="Group of men with solid fill">
              <a:extLst>
                <a:ext uri="{FF2B5EF4-FFF2-40B4-BE49-F238E27FC236}">
                  <a16:creationId xmlns:a16="http://schemas.microsoft.com/office/drawing/2014/main" id="{B0127C0D-AB11-17B7-009B-7063E816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804" y="3430617"/>
              <a:ext cx="291600" cy="2916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A383-4893-CEA5-09E8-0A82D698D4DD}"/>
                </a:ext>
              </a:extLst>
            </p:cNvPr>
            <p:cNvSpPr/>
            <p:nvPr/>
          </p:nvSpPr>
          <p:spPr>
            <a:xfrm>
              <a:off x="591178" y="3458946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Resource-intensive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94A6E-65CD-F66A-BF3A-1B4DAF873E99}"/>
              </a:ext>
            </a:extLst>
          </p:cNvPr>
          <p:cNvSpPr/>
          <p:nvPr/>
        </p:nvSpPr>
        <p:spPr>
          <a:xfrm>
            <a:off x="4595271" y="2995397"/>
            <a:ext cx="2535200" cy="233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Email notification to stake-holders</a:t>
            </a:r>
            <a:endParaRPr lang="en-IN" sz="11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C7F6A1-3A23-74B8-A999-CB38DF51F662}"/>
              </a:ext>
            </a:extLst>
          </p:cNvPr>
          <p:cNvGrpSpPr/>
          <p:nvPr/>
        </p:nvGrpSpPr>
        <p:grpSpPr>
          <a:xfrm>
            <a:off x="4045592" y="1638293"/>
            <a:ext cx="3125606" cy="2254944"/>
            <a:chOff x="3729594" y="1634923"/>
            <a:chExt cx="3125606" cy="22549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955E00-BE3F-5F76-D3B0-DF71A29D4A90}"/>
                </a:ext>
              </a:extLst>
            </p:cNvPr>
            <p:cNvGrpSpPr/>
            <p:nvPr/>
          </p:nvGrpSpPr>
          <p:grpSpPr>
            <a:xfrm>
              <a:off x="3729594" y="1634923"/>
              <a:ext cx="3125606" cy="2254944"/>
              <a:chOff x="184728" y="1615092"/>
              <a:chExt cx="2881745" cy="22549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F664AC-8D0F-815C-0CA9-302394F53E40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881745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56ED623-0F1B-3D29-FFAC-3C82BAD065CD}"/>
                  </a:ext>
                </a:extLst>
              </p:cNvPr>
              <p:cNvSpPr/>
              <p:nvPr/>
            </p:nvSpPr>
            <p:spPr>
              <a:xfrm>
                <a:off x="343368" y="1615092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BROWSERSTACK BENEFITS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B529A3-237B-E92E-0047-D6D102076C63}"/>
                </a:ext>
              </a:extLst>
            </p:cNvPr>
            <p:cNvSpPr/>
            <p:nvPr/>
          </p:nvSpPr>
          <p:spPr>
            <a:xfrm>
              <a:off x="4320000" y="3332163"/>
              <a:ext cx="2494473" cy="313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rtl="0" fontAlgn="base"/>
              <a:r>
                <a:rPr lang="en-IN" sz="1100" b="1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Multiple jobs with DX1pipeline.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6390FA-5791-B17E-B530-23531746D41B}"/>
                </a:ext>
              </a:extLst>
            </p:cNvPr>
            <p:cNvSpPr/>
            <p:nvPr/>
          </p:nvSpPr>
          <p:spPr>
            <a:xfrm>
              <a:off x="4320000" y="2576585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sz="1100" b="1" i="0" dirty="0">
                  <a:solidFill>
                    <a:srgbClr val="242424"/>
                  </a:solidFill>
                  <a:effectLst/>
                  <a:latin typeface="Segoe UI" panose="020B0502040204020203" pitchFamily="34" charset="0"/>
                </a:rPr>
                <a:t>Cross-Browser/Mobile Devices Compatibility testing</a:t>
              </a:r>
              <a:endParaRPr lang="en-US" sz="11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endParaRPr>
            </a:p>
          </p:txBody>
        </p:sp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286769A1-9A92-60E8-75F7-76F6FD3C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000" y="2520000"/>
              <a:ext cx="324000" cy="324000"/>
            </a:xfrm>
            <a:prstGeom prst="rect">
              <a:avLst/>
            </a:prstGeom>
          </p:spPr>
        </p:pic>
        <p:pic>
          <p:nvPicPr>
            <p:cNvPr id="49" name="Graphic 48" descr="Alarm clock with solid fill">
              <a:extLst>
                <a:ext uri="{FF2B5EF4-FFF2-40B4-BE49-F238E27FC236}">
                  <a16:creationId xmlns:a16="http://schemas.microsoft.com/office/drawing/2014/main" id="{CFD0FBA9-19C0-8BBA-0771-2E4FC672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87421" y="3330722"/>
              <a:ext cx="324000" cy="324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5D47B2-F3F8-1B6A-6F9D-9135C372829E}"/>
                </a:ext>
              </a:extLst>
            </p:cNvPr>
            <p:cNvSpPr/>
            <p:nvPr/>
          </p:nvSpPr>
          <p:spPr>
            <a:xfrm>
              <a:off x="4320000" y="2113447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endParaRPr>
            </a:p>
            <a:p>
              <a:r>
                <a:rPr lang="en-US" sz="1100" b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Testing on Real Browsers across various versions</a:t>
              </a:r>
              <a:endParaRPr lang="en-IN" sz="11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31063-CDFB-F96F-9643-2EEC8B547A28}"/>
              </a:ext>
            </a:extLst>
          </p:cNvPr>
          <p:cNvSpPr/>
          <p:nvPr/>
        </p:nvSpPr>
        <p:spPr>
          <a:xfrm>
            <a:off x="7400504" y="1787219"/>
            <a:ext cx="4511776" cy="209509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14707-4732-17EF-5535-1DED577F1813}"/>
              </a:ext>
            </a:extLst>
          </p:cNvPr>
          <p:cNvSpPr/>
          <p:nvPr/>
        </p:nvSpPr>
        <p:spPr>
          <a:xfrm>
            <a:off x="7613359" y="1661616"/>
            <a:ext cx="2172330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CHALLENGES/RISKS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1A8-9E86-6402-4265-85AFCAE5D395}"/>
              </a:ext>
            </a:extLst>
          </p:cNvPr>
          <p:cNvSpPr/>
          <p:nvPr/>
        </p:nvSpPr>
        <p:spPr>
          <a:xfrm>
            <a:off x="7575810" y="2163371"/>
            <a:ext cx="4237499" cy="1694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Infrastructure Dependencies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Environmental Issues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Browser Stack job latency.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Browser Stack delays.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WebDriver Manager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3689F6-37CC-D853-C705-1965C58DBBB5}"/>
              </a:ext>
            </a:extLst>
          </p:cNvPr>
          <p:cNvSpPr/>
          <p:nvPr/>
        </p:nvSpPr>
        <p:spPr>
          <a:xfrm>
            <a:off x="4694725" y="3612249"/>
            <a:ext cx="2494473" cy="313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/>
              <a:t>Scheduled on </a:t>
            </a:r>
            <a:r>
              <a:rPr lang="en-US" sz="1100" b="1" dirty="0"/>
              <a:t>all browsers, including Edge, Chrome, and Firefox. </a:t>
            </a:r>
            <a:endParaRPr lang="en-IN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Graphic 34" descr="Laptop with phone and calculator">
            <a:extLst>
              <a:ext uri="{FF2B5EF4-FFF2-40B4-BE49-F238E27FC236}">
                <a16:creationId xmlns:a16="http://schemas.microsoft.com/office/drawing/2014/main" id="{1C2B33C3-BB41-DC88-103D-263D0CE84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55478" y="2072971"/>
            <a:ext cx="473364" cy="473364"/>
          </a:xfrm>
          <a:prstGeom prst="rect">
            <a:avLst/>
          </a:prstGeom>
        </p:spPr>
      </p:pic>
      <p:pic>
        <p:nvPicPr>
          <p:cNvPr id="37" name="Graphic 36" descr="Bar graph with upward trend with solid fill">
            <a:extLst>
              <a:ext uri="{FF2B5EF4-FFF2-40B4-BE49-F238E27FC236}">
                <a16:creationId xmlns:a16="http://schemas.microsoft.com/office/drawing/2014/main" id="{FB98E852-E370-EFDD-E121-43DDC9DB94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23935" y="2905210"/>
            <a:ext cx="417709" cy="341147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EE420BD-7151-ECAE-178D-AC5382CD3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669770"/>
              </p:ext>
            </p:extLst>
          </p:nvPr>
        </p:nvGraphicFramePr>
        <p:xfrm>
          <a:off x="457655" y="4089614"/>
          <a:ext cx="3346131" cy="252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F36C16A-8ADA-0B88-F1EA-DD6BAE510634}"/>
              </a:ext>
            </a:extLst>
          </p:cNvPr>
          <p:cNvGrpSpPr/>
          <p:nvPr/>
        </p:nvGrpSpPr>
        <p:grpSpPr>
          <a:xfrm>
            <a:off x="4045591" y="3952396"/>
            <a:ext cx="7688754" cy="2756020"/>
            <a:chOff x="184728" y="1588412"/>
            <a:chExt cx="2881745" cy="228162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F72F4-7F0E-2568-900F-90ED44A5E7B8}"/>
                </a:ext>
              </a:extLst>
            </p:cNvPr>
            <p:cNvSpPr/>
            <p:nvPr/>
          </p:nvSpPr>
          <p:spPr>
            <a:xfrm>
              <a:off x="184728" y="1740493"/>
              <a:ext cx="2881745" cy="212954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B7F5ED2-05C0-7EE5-DD5F-A2957DD52781}"/>
                </a:ext>
              </a:extLst>
            </p:cNvPr>
            <p:cNvSpPr/>
            <p:nvPr/>
          </p:nvSpPr>
          <p:spPr>
            <a:xfrm>
              <a:off x="329850" y="1588412"/>
              <a:ext cx="1694701" cy="38792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i="1" dirty="0">
                  <a:solidFill>
                    <a:schemeClr val="tx1"/>
                  </a:solidFill>
                </a:rPr>
                <a:t>BROWSER STACK ISSUE METRICS &amp; MILESTONES(LSEG)</a:t>
              </a:r>
              <a:endParaRPr lang="en-IN" sz="1400" b="1" i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845585-2322-FA01-EA43-AE97D76CA3D8}"/>
              </a:ext>
            </a:extLst>
          </p:cNvPr>
          <p:cNvGrpSpPr/>
          <p:nvPr/>
        </p:nvGrpSpPr>
        <p:grpSpPr>
          <a:xfrm>
            <a:off x="5307933" y="4866310"/>
            <a:ext cx="4531202" cy="1688658"/>
            <a:chOff x="5714285" y="4531859"/>
            <a:chExt cx="4815272" cy="222165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0A786D-E851-8A2F-0826-3ECB2F11A448}"/>
                </a:ext>
              </a:extLst>
            </p:cNvPr>
            <p:cNvSpPr/>
            <p:nvPr/>
          </p:nvSpPr>
          <p:spPr>
            <a:xfrm>
              <a:off x="5714285" y="6583141"/>
              <a:ext cx="1222732" cy="1703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Failure Analysis</a:t>
              </a:r>
              <a:endParaRPr lang="en-IN" sz="800" b="1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BF1C777-80FC-98B9-4F8F-66FE6C4F2761}"/>
                </a:ext>
              </a:extLst>
            </p:cNvPr>
            <p:cNvSpPr/>
            <p:nvPr/>
          </p:nvSpPr>
          <p:spPr>
            <a:xfrm>
              <a:off x="5909372" y="6324986"/>
              <a:ext cx="832561" cy="234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807628-6653-F316-F00F-F40CD60F20B1}"/>
                </a:ext>
              </a:extLst>
            </p:cNvPr>
            <p:cNvSpPr/>
            <p:nvPr/>
          </p:nvSpPr>
          <p:spPr>
            <a:xfrm>
              <a:off x="9239671" y="4531859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15-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243435-FBF9-F8D1-5F01-33D607868FB5}"/>
                </a:ext>
              </a:extLst>
            </p:cNvPr>
            <p:cNvSpPr/>
            <p:nvPr/>
          </p:nvSpPr>
          <p:spPr>
            <a:xfrm>
              <a:off x="7545424" y="5075376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20-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7EBF52-6144-F536-21AD-2153E355D70A}"/>
                </a:ext>
              </a:extLst>
            </p:cNvPr>
            <p:cNvSpPr/>
            <p:nvPr/>
          </p:nvSpPr>
          <p:spPr>
            <a:xfrm>
              <a:off x="7290975" y="5218291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F0"/>
                  </a:solidFill>
                </a:rPr>
                <a:t>Automation Status - 50% </a:t>
              </a:r>
              <a:endParaRPr lang="en-IN" sz="800" b="1" i="1" dirty="0">
                <a:solidFill>
                  <a:srgbClr val="00B0F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F08526-C06A-1181-E24F-DFCB13DEAD3E}"/>
                </a:ext>
              </a:extLst>
            </p:cNvPr>
            <p:cNvSpPr/>
            <p:nvPr/>
          </p:nvSpPr>
          <p:spPr>
            <a:xfrm>
              <a:off x="8970908" y="4677810"/>
              <a:ext cx="1534585" cy="194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50"/>
                  </a:solidFill>
                </a:rPr>
                <a:t>Automation Status - 100% </a:t>
              </a:r>
              <a:endParaRPr lang="en-IN" sz="8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3E3A7FC-AC97-B0A4-F567-D82E5B6A8BD6}"/>
                </a:ext>
              </a:extLst>
            </p:cNvPr>
            <p:cNvSpPr/>
            <p:nvPr/>
          </p:nvSpPr>
          <p:spPr>
            <a:xfrm>
              <a:off x="6738238" y="4938474"/>
              <a:ext cx="3791319" cy="1330270"/>
            </a:xfrm>
            <a:custGeom>
              <a:avLst/>
              <a:gdLst>
                <a:gd name="connsiteX0" fmla="*/ 0 w 2228850"/>
                <a:gd name="connsiteY0" fmla="*/ 1219200 h 1308158"/>
                <a:gd name="connsiteX1" fmla="*/ 666750 w 2228850"/>
                <a:gd name="connsiteY1" fmla="*/ 1209675 h 1308158"/>
                <a:gd name="connsiteX2" fmla="*/ 1485900 w 2228850"/>
                <a:gd name="connsiteY2" fmla="*/ 219075 h 1308158"/>
                <a:gd name="connsiteX3" fmla="*/ 2228850 w 2228850"/>
                <a:gd name="connsiteY3" fmla="*/ 0 h 1308158"/>
                <a:gd name="connsiteX4" fmla="*/ 2228850 w 2228850"/>
                <a:gd name="connsiteY4" fmla="*/ 0 h 1308158"/>
                <a:gd name="connsiteX0" fmla="*/ 0 w 2238375"/>
                <a:gd name="connsiteY0" fmla="*/ 1323975 h 1370900"/>
                <a:gd name="connsiteX1" fmla="*/ 676275 w 2238375"/>
                <a:gd name="connsiteY1" fmla="*/ 1209675 h 1370900"/>
                <a:gd name="connsiteX2" fmla="*/ 1495425 w 2238375"/>
                <a:gd name="connsiteY2" fmla="*/ 219075 h 1370900"/>
                <a:gd name="connsiteX3" fmla="*/ 2238375 w 2238375"/>
                <a:gd name="connsiteY3" fmla="*/ 0 h 1370900"/>
                <a:gd name="connsiteX4" fmla="*/ 2238375 w 2238375"/>
                <a:gd name="connsiteY4" fmla="*/ 0 h 1370900"/>
                <a:gd name="connsiteX0" fmla="*/ 0 w 2238375"/>
                <a:gd name="connsiteY0" fmla="*/ 1323975 h 1333999"/>
                <a:gd name="connsiteX1" fmla="*/ 676275 w 2238375"/>
                <a:gd name="connsiteY1" fmla="*/ 1209675 h 1333999"/>
                <a:gd name="connsiteX2" fmla="*/ 1495425 w 2238375"/>
                <a:gd name="connsiteY2" fmla="*/ 219075 h 1333999"/>
                <a:gd name="connsiteX3" fmla="*/ 2238375 w 2238375"/>
                <a:gd name="connsiteY3" fmla="*/ 0 h 1333999"/>
                <a:gd name="connsiteX4" fmla="*/ 2238375 w 2238375"/>
                <a:gd name="connsiteY4" fmla="*/ 0 h 1333999"/>
                <a:gd name="connsiteX0" fmla="*/ 0 w 2667000"/>
                <a:gd name="connsiteY0" fmla="*/ 1333500 h 1343524"/>
                <a:gd name="connsiteX1" fmla="*/ 676275 w 2667000"/>
                <a:gd name="connsiteY1" fmla="*/ 1219200 h 1343524"/>
                <a:gd name="connsiteX2" fmla="*/ 1495425 w 2667000"/>
                <a:gd name="connsiteY2" fmla="*/ 228600 h 1343524"/>
                <a:gd name="connsiteX3" fmla="*/ 2238375 w 2667000"/>
                <a:gd name="connsiteY3" fmla="*/ 9525 h 1343524"/>
                <a:gd name="connsiteX4" fmla="*/ 2667000 w 2667000"/>
                <a:gd name="connsiteY4" fmla="*/ 0 h 134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343524">
                  <a:moveTo>
                    <a:pt x="0" y="1333500"/>
                  </a:moveTo>
                  <a:cubicBezTo>
                    <a:pt x="209550" y="1326356"/>
                    <a:pt x="427038" y="1403350"/>
                    <a:pt x="676275" y="1219200"/>
                  </a:cubicBezTo>
                  <a:cubicBezTo>
                    <a:pt x="925512" y="1035050"/>
                    <a:pt x="1235075" y="430212"/>
                    <a:pt x="1495425" y="228600"/>
                  </a:cubicBezTo>
                  <a:cubicBezTo>
                    <a:pt x="1755775" y="26987"/>
                    <a:pt x="2238375" y="9525"/>
                    <a:pt x="2238375" y="9525"/>
                  </a:cubicBezTo>
                  <a:lnTo>
                    <a:pt x="26670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CC3C64EE-72F3-9CD9-3CFF-EC577650A86B}"/>
                </a:ext>
              </a:extLst>
            </p:cNvPr>
            <p:cNvSpPr/>
            <p:nvPr/>
          </p:nvSpPr>
          <p:spPr>
            <a:xfrm>
              <a:off x="6578775" y="6175649"/>
              <a:ext cx="219993" cy="186187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Star: 5 Points 44">
              <a:extLst>
                <a:ext uri="{FF2B5EF4-FFF2-40B4-BE49-F238E27FC236}">
                  <a16:creationId xmlns:a16="http://schemas.microsoft.com/office/drawing/2014/main" id="{AE95A94B-DBA8-995F-99AF-04C0D8E93A8D}"/>
                </a:ext>
              </a:extLst>
            </p:cNvPr>
            <p:cNvSpPr/>
            <p:nvPr/>
          </p:nvSpPr>
          <p:spPr>
            <a:xfrm>
              <a:off x="8374181" y="5361503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0441D261-BB0E-7C9D-74F1-32264454AB76}"/>
                </a:ext>
              </a:extLst>
            </p:cNvPr>
            <p:cNvSpPr/>
            <p:nvPr/>
          </p:nvSpPr>
          <p:spPr>
            <a:xfrm>
              <a:off x="9738201" y="4833730"/>
              <a:ext cx="200026" cy="198433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19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96945-E63E-46C4-EBF9-5EA74240609B}"/>
              </a:ext>
            </a:extLst>
          </p:cNvPr>
          <p:cNvSpPr txBox="1"/>
          <p:nvPr/>
        </p:nvSpPr>
        <p:spPr>
          <a:xfrm>
            <a:off x="1079695" y="1329149"/>
            <a:ext cx="6446520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i="0" dirty="0">
                <a:solidFill>
                  <a:srgbClr val="242424"/>
                </a:solidFill>
                <a:effectLst/>
                <a:latin typeface="Century Gothic" panose="020B0502020202020204" pitchFamily="34" charset="0"/>
                <a:cs typeface="Aparajita" panose="02020603050405020304" pitchFamily="18" charset="0"/>
              </a:rPr>
              <a:t>Analysis and Solutions for Browser Stack Failures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Integrating report portal with the existing framework</a:t>
            </a:r>
          </a:p>
          <a:p>
            <a:pPr>
              <a:lnSpc>
                <a:spcPct val="200000"/>
              </a:lnSpc>
            </a:pPr>
            <a:r>
              <a:rPr lang="en-US" i="0" dirty="0">
                <a:solidFill>
                  <a:srgbClr val="242424"/>
                </a:solidFill>
                <a:effectLst/>
                <a:latin typeface="Century Gothic" panose="020B0502020202020204" pitchFamily="34" charset="0"/>
                <a:cs typeface="Aparajita" panose="02020603050405020304" pitchFamily="18" charset="0"/>
              </a:rPr>
              <a:t>LSEG.COM Automating Manual Processes to Save Time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242424"/>
                </a:solidFill>
                <a:latin typeface="Century Gothic" panose="020B0502020202020204" pitchFamily="34" charset="0"/>
                <a:cs typeface="Aparajita" panose="02020603050405020304" pitchFamily="18" charset="0"/>
              </a:rPr>
              <a:t>Migrating LSE framework to Selenium/Cucumber</a:t>
            </a:r>
          </a:p>
          <a:p>
            <a:pPr>
              <a:lnSpc>
                <a:spcPct val="200000"/>
              </a:lnSpc>
            </a:pPr>
            <a:r>
              <a:rPr lang="en-US" i="0" dirty="0">
                <a:solidFill>
                  <a:srgbClr val="242424"/>
                </a:solidFill>
                <a:effectLst/>
                <a:latin typeface="Century Gothic" panose="020B0502020202020204" pitchFamily="34" charset="0"/>
                <a:cs typeface="Aparajita" panose="02020603050405020304" pitchFamily="18" charset="0"/>
              </a:rPr>
              <a:t>Utilizing Parallel Execution to Optimize Time Efficiency</a:t>
            </a:r>
            <a:endParaRPr lang="en-IN" dirty="0">
              <a:solidFill>
                <a:schemeClr val="tx1"/>
              </a:solidFill>
              <a:latin typeface="Century Gothic" panose="020B0502020202020204" pitchFamily="34" charset="0"/>
              <a:cs typeface="Aparajita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7C3B7-594F-8E85-557C-94C722318B2F}"/>
              </a:ext>
            </a:extLst>
          </p:cNvPr>
          <p:cNvSpPr/>
          <p:nvPr/>
        </p:nvSpPr>
        <p:spPr>
          <a:xfrm>
            <a:off x="0" y="0"/>
            <a:ext cx="12192000" cy="70338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LSEG/LSE Enhancements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71849-FB42-5FBB-592D-671CB654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77" y="1581398"/>
            <a:ext cx="171761" cy="242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DAE5E-8CED-546A-861A-15AD69191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72" y="2130098"/>
            <a:ext cx="226161" cy="213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380C5-4439-8DAB-ACA4-78BE804BF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34" y="2649360"/>
            <a:ext cx="226161" cy="379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A2181-5442-E269-3307-A3B127C02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199" y="3250860"/>
            <a:ext cx="283496" cy="247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310035-39C2-0280-D540-79E1E9DC5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35" y="3770122"/>
            <a:ext cx="298255" cy="2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2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5FA3BE-CADC-0F84-505B-C0C0CE35158B}"/>
              </a:ext>
            </a:extLst>
          </p:cNvPr>
          <p:cNvSpPr/>
          <p:nvPr/>
        </p:nvSpPr>
        <p:spPr>
          <a:xfrm>
            <a:off x="0" y="0"/>
            <a:ext cx="12192000" cy="812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Century Gothic" panose="020B0502020202020204" pitchFamily="34" charset="0"/>
              </a:rPr>
              <a:t>LSEG REGRESSION AUTOMATION </a:t>
            </a:r>
            <a:endParaRPr lang="en-IN" sz="28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0963B7-F916-9D7D-4271-C6664B1F0C5A}"/>
              </a:ext>
            </a:extLst>
          </p:cNvPr>
          <p:cNvSpPr/>
          <p:nvPr/>
        </p:nvSpPr>
        <p:spPr>
          <a:xfrm>
            <a:off x="0" y="948171"/>
            <a:ext cx="12192000" cy="5172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LSEG.com Automation enhances efficiency, precision, and scalability but also reducing 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execution time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 by</a:t>
            </a:r>
            <a:r>
              <a:rPr lang="en-US" sz="16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85% </a:t>
            </a:r>
            <a:r>
              <a:rPr 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compared to manual testing.</a:t>
            </a:r>
            <a:endParaRPr lang="en-IN" sz="16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A382710-B7ED-F2A5-77B5-BA7E3F3F4464}"/>
              </a:ext>
            </a:extLst>
          </p:cNvPr>
          <p:cNvGrpSpPr/>
          <p:nvPr/>
        </p:nvGrpSpPr>
        <p:grpSpPr>
          <a:xfrm>
            <a:off x="469678" y="1623504"/>
            <a:ext cx="3387849" cy="2272146"/>
            <a:chOff x="157019" y="1625600"/>
            <a:chExt cx="3387849" cy="22721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578997-9483-DF79-98C5-E35DD2BF0E70}"/>
                </a:ext>
              </a:extLst>
            </p:cNvPr>
            <p:cNvGrpSpPr/>
            <p:nvPr/>
          </p:nvGrpSpPr>
          <p:grpSpPr>
            <a:xfrm>
              <a:off x="157019" y="1625600"/>
              <a:ext cx="3334109" cy="2272146"/>
              <a:chOff x="184728" y="1597890"/>
              <a:chExt cx="2998860" cy="227214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CD83FA-F44B-C530-B216-D4B01AE04113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998860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CF8F86B-F2EB-B8B4-6AF1-8C58C013FBAF}"/>
                  </a:ext>
                </a:extLst>
              </p:cNvPr>
              <p:cNvSpPr/>
              <p:nvPr/>
            </p:nvSpPr>
            <p:spPr>
              <a:xfrm>
                <a:off x="452582" y="1597890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PROBLEM STATEMENT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910753-065E-B74D-C4B7-5B31BEE910CC}"/>
                </a:ext>
              </a:extLst>
            </p:cNvPr>
            <p:cNvSpPr/>
            <p:nvPr/>
          </p:nvSpPr>
          <p:spPr>
            <a:xfrm>
              <a:off x="195119" y="2142836"/>
              <a:ext cx="3348180" cy="4618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Manual Execution Faces the Following Challenges :</a:t>
              </a:r>
              <a:endParaRPr lang="en-IN" sz="1200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25" name="Graphic 24" descr="Stopwatch 75% with solid fill">
              <a:extLst>
                <a:ext uri="{FF2B5EF4-FFF2-40B4-BE49-F238E27FC236}">
                  <a16:creationId xmlns:a16="http://schemas.microsoft.com/office/drawing/2014/main" id="{C418F362-A99C-8C89-295A-42CFD2973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1804" y="2694132"/>
              <a:ext cx="291624" cy="291624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1CE95B-1B5F-7B07-EC4B-3B71911E5C11}"/>
                </a:ext>
              </a:extLst>
            </p:cNvPr>
            <p:cNvSpPr/>
            <p:nvPr/>
          </p:nvSpPr>
          <p:spPr>
            <a:xfrm>
              <a:off x="589609" y="2719122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High time consumption</a:t>
              </a:r>
            </a:p>
          </p:txBody>
        </p:sp>
        <p:pic>
          <p:nvPicPr>
            <p:cNvPr id="27" name="Picture 26" descr="Human Error Monotone Icon In Powerpoint Pptx Png And Editable Eps Format PPT  Presentation">
              <a:extLst>
                <a:ext uri="{FF2B5EF4-FFF2-40B4-BE49-F238E27FC236}">
                  <a16:creationId xmlns:a16="http://schemas.microsoft.com/office/drawing/2014/main" id="{34C038F3-B1DA-55EF-3608-771C2029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87" t="19025" r="27690" b="-2"/>
            <a:stretch/>
          </p:blipFill>
          <p:spPr bwMode="auto">
            <a:xfrm>
              <a:off x="241804" y="3066103"/>
              <a:ext cx="291600" cy="28859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B9F2ED-9BA4-7C0B-F00C-B6E1FFF8C9DB}"/>
                </a:ext>
              </a:extLst>
            </p:cNvPr>
            <p:cNvSpPr/>
            <p:nvPr/>
          </p:nvSpPr>
          <p:spPr>
            <a:xfrm>
              <a:off x="576047" y="3066103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Susceptible to human error</a:t>
              </a:r>
            </a:p>
          </p:txBody>
        </p:sp>
        <p:pic>
          <p:nvPicPr>
            <p:cNvPr id="31" name="Graphic 30" descr="Group of men with solid fill">
              <a:extLst>
                <a:ext uri="{FF2B5EF4-FFF2-40B4-BE49-F238E27FC236}">
                  <a16:creationId xmlns:a16="http://schemas.microsoft.com/office/drawing/2014/main" id="{B0127C0D-AB11-17B7-009B-7063E8161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1804" y="3430617"/>
              <a:ext cx="291600" cy="2916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327A383-4893-CEA5-09E8-0A82D698D4DD}"/>
                </a:ext>
              </a:extLst>
            </p:cNvPr>
            <p:cNvSpPr/>
            <p:nvPr/>
          </p:nvSpPr>
          <p:spPr>
            <a:xfrm>
              <a:off x="591178" y="3458946"/>
              <a:ext cx="295369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Resource-intensive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9C194A6E-65CD-F66A-BF3A-1B4DAF873E99}"/>
              </a:ext>
            </a:extLst>
          </p:cNvPr>
          <p:cNvSpPr/>
          <p:nvPr/>
        </p:nvSpPr>
        <p:spPr>
          <a:xfrm>
            <a:off x="4653998" y="2873018"/>
            <a:ext cx="2535200" cy="2337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</a:t>
            </a:r>
            <a:r>
              <a:rPr lang="en-IN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arly Bug Detection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AC7F6A1-3A23-74B8-A999-CB38DF51F662}"/>
              </a:ext>
            </a:extLst>
          </p:cNvPr>
          <p:cNvGrpSpPr/>
          <p:nvPr/>
        </p:nvGrpSpPr>
        <p:grpSpPr>
          <a:xfrm>
            <a:off x="4045592" y="1638293"/>
            <a:ext cx="3125606" cy="2254944"/>
            <a:chOff x="3729594" y="1634923"/>
            <a:chExt cx="3125606" cy="225494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1955E00-BE3F-5F76-D3B0-DF71A29D4A90}"/>
                </a:ext>
              </a:extLst>
            </p:cNvPr>
            <p:cNvGrpSpPr/>
            <p:nvPr/>
          </p:nvGrpSpPr>
          <p:grpSpPr>
            <a:xfrm>
              <a:off x="3729594" y="1634923"/>
              <a:ext cx="3125606" cy="2254944"/>
              <a:chOff x="184728" y="1615092"/>
              <a:chExt cx="2881745" cy="2254944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F664AC-8D0F-815C-0CA9-302394F53E40}"/>
                  </a:ext>
                </a:extLst>
              </p:cNvPr>
              <p:cNvSpPr/>
              <p:nvPr/>
            </p:nvSpPr>
            <p:spPr>
              <a:xfrm>
                <a:off x="184728" y="1791854"/>
                <a:ext cx="2881745" cy="207818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56ED623-0F1B-3D29-FFAC-3C82BAD065CD}"/>
                  </a:ext>
                </a:extLst>
              </p:cNvPr>
              <p:cNvSpPr/>
              <p:nvPr/>
            </p:nvSpPr>
            <p:spPr>
              <a:xfrm>
                <a:off x="343368" y="1615092"/>
                <a:ext cx="2299854" cy="387926"/>
              </a:xfrm>
              <a:prstGeom prst="round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b="1" i="1" dirty="0">
                    <a:solidFill>
                      <a:schemeClr val="tx1"/>
                    </a:solidFill>
                  </a:rPr>
                  <a:t>AUTOMATION BENEFITS</a:t>
                </a:r>
                <a:endParaRPr lang="en-IN" sz="14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B529A3-237B-E92E-0047-D6D102076C63}"/>
                </a:ext>
              </a:extLst>
            </p:cNvPr>
            <p:cNvSpPr/>
            <p:nvPr/>
          </p:nvSpPr>
          <p:spPr>
            <a:xfrm>
              <a:off x="4320000" y="3240000"/>
              <a:ext cx="2494473" cy="313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R</a:t>
              </a:r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educed Execution Time with Parallel Execution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6390FA-5791-B17E-B530-23531746D41B}"/>
                </a:ext>
              </a:extLst>
            </p:cNvPr>
            <p:cNvSpPr/>
            <p:nvPr/>
          </p:nvSpPr>
          <p:spPr>
            <a:xfrm>
              <a:off x="4320000" y="252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Consistency and Accuracy</a:t>
              </a:r>
            </a:p>
          </p:txBody>
        </p:sp>
        <p:pic>
          <p:nvPicPr>
            <p:cNvPr id="44" name="Graphic 43" descr="Bullseye with solid fill">
              <a:extLst>
                <a:ext uri="{FF2B5EF4-FFF2-40B4-BE49-F238E27FC236}">
                  <a16:creationId xmlns:a16="http://schemas.microsoft.com/office/drawing/2014/main" id="{286769A1-9A92-60E8-75F7-76F6FD3C9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0000" y="2520000"/>
              <a:ext cx="324000" cy="324000"/>
            </a:xfrm>
            <a:prstGeom prst="rect">
              <a:avLst/>
            </a:prstGeom>
          </p:spPr>
        </p:pic>
        <p:pic>
          <p:nvPicPr>
            <p:cNvPr id="49" name="Graphic 48" descr="Alarm clock with solid fill">
              <a:extLst>
                <a:ext uri="{FF2B5EF4-FFF2-40B4-BE49-F238E27FC236}">
                  <a16:creationId xmlns:a16="http://schemas.microsoft.com/office/drawing/2014/main" id="{CFD0FBA9-19C0-8BBA-0771-2E4FC672E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960000" y="3240000"/>
              <a:ext cx="324000" cy="324000"/>
            </a:xfrm>
            <a:prstGeom prst="rect">
              <a:avLst/>
            </a:prstGeom>
          </p:spPr>
        </p:pic>
        <p:pic>
          <p:nvPicPr>
            <p:cNvPr id="53" name="Graphic 52" descr="Bug under magnifying glass with solid fill">
              <a:extLst>
                <a:ext uri="{FF2B5EF4-FFF2-40B4-BE49-F238E27FC236}">
                  <a16:creationId xmlns:a16="http://schemas.microsoft.com/office/drawing/2014/main" id="{F67298F9-CE85-00BA-0AFA-7AD0FE686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960000" y="2880000"/>
              <a:ext cx="324000" cy="324000"/>
            </a:xfrm>
            <a:prstGeom prst="rect">
              <a:avLst/>
            </a:prstGeom>
          </p:spPr>
        </p:pic>
        <p:pic>
          <p:nvPicPr>
            <p:cNvPr id="55" name="Graphic 54" descr="Bar graph with upward trend with solid fill">
              <a:extLst>
                <a:ext uri="{FF2B5EF4-FFF2-40B4-BE49-F238E27FC236}">
                  <a16:creationId xmlns:a16="http://schemas.microsoft.com/office/drawing/2014/main" id="{C4F1264C-81C8-8714-8FB0-C377FA7F2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60000" y="2160000"/>
              <a:ext cx="324000" cy="324000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E5D47B2-F3F8-1B6A-6F9D-9135C372829E}"/>
                </a:ext>
              </a:extLst>
            </p:cNvPr>
            <p:cNvSpPr/>
            <p:nvPr/>
          </p:nvSpPr>
          <p:spPr>
            <a:xfrm>
              <a:off x="4320000" y="2160000"/>
              <a:ext cx="2535200" cy="2337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>
                  <a:solidFill>
                    <a:schemeClr val="tx1"/>
                  </a:solidFill>
                  <a:latin typeface="Century Gothic" panose="020B0502020202020204" pitchFamily="34" charset="0"/>
                </a:rPr>
                <a:t>Scalability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493FAE-BE58-F3CE-BC41-C8615FC83B69}"/>
              </a:ext>
            </a:extLst>
          </p:cNvPr>
          <p:cNvCxnSpPr/>
          <p:nvPr/>
        </p:nvCxnSpPr>
        <p:spPr>
          <a:xfrm>
            <a:off x="144000" y="4073325"/>
            <a:ext cx="1176828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D237DD8-6200-CF5F-941A-54D25E608878}"/>
              </a:ext>
            </a:extLst>
          </p:cNvPr>
          <p:cNvSpPr/>
          <p:nvPr/>
        </p:nvSpPr>
        <p:spPr>
          <a:xfrm>
            <a:off x="244157" y="4400550"/>
            <a:ext cx="4017780" cy="230504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599D510-1B59-7665-3233-3510A08153A1}"/>
              </a:ext>
            </a:extLst>
          </p:cNvPr>
          <p:cNvSpPr/>
          <p:nvPr/>
        </p:nvSpPr>
        <p:spPr>
          <a:xfrm>
            <a:off x="436603" y="4239506"/>
            <a:ext cx="2030372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EXECUTION ANALYSIS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82" name="Chart 81">
            <a:extLst>
              <a:ext uri="{FF2B5EF4-FFF2-40B4-BE49-F238E27FC236}">
                <a16:creationId xmlns:a16="http://schemas.microsoft.com/office/drawing/2014/main" id="{8CC702DC-1629-8525-9779-CF7A5D65772E}"/>
              </a:ext>
            </a:extLst>
          </p:cNvPr>
          <p:cNvGraphicFramePr/>
          <p:nvPr/>
        </p:nvGraphicFramePr>
        <p:xfrm>
          <a:off x="363793" y="4648690"/>
          <a:ext cx="3851658" cy="2032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8133AE90-C969-5AB8-BC99-95D1574801CF}"/>
              </a:ext>
            </a:extLst>
          </p:cNvPr>
          <p:cNvGrpSpPr/>
          <p:nvPr/>
        </p:nvGrpSpPr>
        <p:grpSpPr>
          <a:xfrm>
            <a:off x="4456912" y="4204123"/>
            <a:ext cx="7520638" cy="2478865"/>
            <a:chOff x="184728" y="1588412"/>
            <a:chExt cx="2881745" cy="22816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74C70C-A2F6-B8DB-A5EA-2CF295AD6593}"/>
                </a:ext>
              </a:extLst>
            </p:cNvPr>
            <p:cNvSpPr/>
            <p:nvPr/>
          </p:nvSpPr>
          <p:spPr>
            <a:xfrm>
              <a:off x="184728" y="1740493"/>
              <a:ext cx="2881745" cy="2129543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8DEDB4-AA0B-435A-0DCD-F05A6F15296C}"/>
                </a:ext>
              </a:extLst>
            </p:cNvPr>
            <p:cNvSpPr/>
            <p:nvPr/>
          </p:nvSpPr>
          <p:spPr>
            <a:xfrm>
              <a:off x="329850" y="1588412"/>
              <a:ext cx="1321242" cy="38792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i="1" dirty="0">
                  <a:solidFill>
                    <a:schemeClr val="tx1"/>
                  </a:solidFill>
                </a:rPr>
                <a:t>AUTOMATION METRICS &amp; MILESTONES</a:t>
              </a:r>
              <a:endParaRPr lang="en-IN" sz="14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9C31063-CDFB-F96F-9643-2EEC8B547A28}"/>
              </a:ext>
            </a:extLst>
          </p:cNvPr>
          <p:cNvSpPr/>
          <p:nvPr/>
        </p:nvSpPr>
        <p:spPr>
          <a:xfrm>
            <a:off x="7400504" y="1787219"/>
            <a:ext cx="4511776" cy="209509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DDE1FBC7-3162-F9C6-052A-E0E27F749D2A}"/>
              </a:ext>
            </a:extLst>
          </p:cNvPr>
          <p:cNvGraphicFramePr>
            <a:graphicFrameLocks noGrp="1"/>
          </p:cNvGraphicFramePr>
          <p:nvPr/>
        </p:nvGraphicFramePr>
        <p:xfrm>
          <a:off x="4707131" y="5022899"/>
          <a:ext cx="271884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7">
                  <a:extLst>
                    <a:ext uri="{9D8B030D-6E8A-4147-A177-3AD203B41FA5}">
                      <a16:colId xmlns:a16="http://schemas.microsoft.com/office/drawing/2014/main" val="3447103466"/>
                    </a:ext>
                  </a:extLst>
                </a:gridCol>
                <a:gridCol w="624662">
                  <a:extLst>
                    <a:ext uri="{9D8B030D-6E8A-4147-A177-3AD203B41FA5}">
                      <a16:colId xmlns:a16="http://schemas.microsoft.com/office/drawing/2014/main" val="1372127027"/>
                    </a:ext>
                  </a:extLst>
                </a:gridCol>
              </a:tblGrid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Regression Cases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441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9238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Total Automated Cases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424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664577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Automated Scripts Count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218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415877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New Defects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2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942598"/>
                  </a:ext>
                </a:extLst>
              </a:tr>
              <a:tr h="253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Production Defects</a:t>
                      </a:r>
                      <a:endParaRPr lang="en-IN" sz="12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 6</a:t>
                      </a:r>
                      <a:endParaRPr lang="en-IN" sz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476407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24E3FFB-2330-79F3-9BAC-EDBC1A753CE1}"/>
              </a:ext>
            </a:extLst>
          </p:cNvPr>
          <p:cNvGrpSpPr/>
          <p:nvPr/>
        </p:nvGrpSpPr>
        <p:grpSpPr>
          <a:xfrm>
            <a:off x="7439486" y="4450938"/>
            <a:ext cx="4183848" cy="2028750"/>
            <a:chOff x="6083415" y="4531859"/>
            <a:chExt cx="4446142" cy="202875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FA4E36E-4620-86D2-CFEF-E53FE9F1D05B}"/>
                </a:ext>
              </a:extLst>
            </p:cNvPr>
            <p:cNvSpPr/>
            <p:nvPr/>
          </p:nvSpPr>
          <p:spPr>
            <a:xfrm>
              <a:off x="6083415" y="6390231"/>
              <a:ext cx="1222732" cy="1703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>
                  <a:solidFill>
                    <a:srgbClr val="C00000"/>
                  </a:solidFill>
                </a:rPr>
                <a:t>Test Case Analysis</a:t>
              </a:r>
              <a:endParaRPr lang="en-IN" sz="800" b="1" dirty="0">
                <a:solidFill>
                  <a:srgbClr val="C0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4D4385-FF0B-8034-124E-92A1A804FCDE}"/>
                </a:ext>
              </a:extLst>
            </p:cNvPr>
            <p:cNvSpPr/>
            <p:nvPr/>
          </p:nvSpPr>
          <p:spPr>
            <a:xfrm>
              <a:off x="6256752" y="6223028"/>
              <a:ext cx="832561" cy="2343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4-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DC74B85-AD44-17CD-DDDD-FD918F2CF500}"/>
                </a:ext>
              </a:extLst>
            </p:cNvPr>
            <p:cNvSpPr/>
            <p:nvPr/>
          </p:nvSpPr>
          <p:spPr>
            <a:xfrm>
              <a:off x="6900514" y="5970600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13 -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BE88CA6-1A5E-76D3-A36F-A514FDBDD06E}"/>
                </a:ext>
              </a:extLst>
            </p:cNvPr>
            <p:cNvSpPr/>
            <p:nvPr/>
          </p:nvSpPr>
          <p:spPr>
            <a:xfrm>
              <a:off x="7888888" y="5964144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28- Dec-2024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51594A9-CD0D-FB08-E152-EBC1AD25982C}"/>
                </a:ext>
              </a:extLst>
            </p:cNvPr>
            <p:cNvSpPr/>
            <p:nvPr/>
          </p:nvSpPr>
          <p:spPr>
            <a:xfrm>
              <a:off x="9239671" y="4531859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31-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79C3895-0C29-3D35-8915-80A37D46136F}"/>
                </a:ext>
              </a:extLst>
            </p:cNvPr>
            <p:cNvSpPr/>
            <p:nvPr/>
          </p:nvSpPr>
          <p:spPr>
            <a:xfrm>
              <a:off x="8790397" y="5184660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22-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803775-D0B0-7ED7-009C-4019D22AC51F}"/>
                </a:ext>
              </a:extLst>
            </p:cNvPr>
            <p:cNvSpPr/>
            <p:nvPr/>
          </p:nvSpPr>
          <p:spPr>
            <a:xfrm>
              <a:off x="7545424" y="5075376"/>
              <a:ext cx="988374" cy="186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10- Jan-2025</a:t>
              </a:r>
              <a:endParaRPr lang="en-IN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80821A54-0130-B0DF-CB13-8CA7EAE150E7}"/>
                </a:ext>
              </a:extLst>
            </p:cNvPr>
            <p:cNvSpPr/>
            <p:nvPr/>
          </p:nvSpPr>
          <p:spPr>
            <a:xfrm>
              <a:off x="6555816" y="5744625"/>
              <a:ext cx="1415424" cy="27187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rgbClr val="00B050"/>
                  </a:solidFill>
                </a:rPr>
                <a:t>Automation Commenced</a:t>
              </a:r>
              <a:endParaRPr lang="en-IN" sz="9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9E810A9-7A22-A8A6-16A6-A4220FC5D1A0}"/>
                </a:ext>
              </a:extLst>
            </p:cNvPr>
            <p:cNvSpPr/>
            <p:nvPr/>
          </p:nvSpPr>
          <p:spPr>
            <a:xfrm>
              <a:off x="7844800" y="6086289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FF0000"/>
                  </a:solidFill>
                </a:rPr>
                <a:t>Automation Status - 25% </a:t>
              </a:r>
              <a:endParaRPr lang="en-IN" sz="8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A670774-1298-5284-04A2-E82845C1E277}"/>
                </a:ext>
              </a:extLst>
            </p:cNvPr>
            <p:cNvSpPr/>
            <p:nvPr/>
          </p:nvSpPr>
          <p:spPr>
            <a:xfrm>
              <a:off x="7290975" y="5218291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F0"/>
                  </a:solidFill>
                </a:rPr>
                <a:t>Automation Status - 50% </a:t>
              </a:r>
              <a:endParaRPr lang="en-IN" sz="800" b="1" i="1" dirty="0">
                <a:solidFill>
                  <a:srgbClr val="00B0F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AB3FA5F-ED80-3875-1E46-E7CBB11A732F}"/>
                </a:ext>
              </a:extLst>
            </p:cNvPr>
            <p:cNvSpPr/>
            <p:nvPr/>
          </p:nvSpPr>
          <p:spPr>
            <a:xfrm>
              <a:off x="8781664" y="5322383"/>
              <a:ext cx="1360530" cy="1797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7030A0"/>
                  </a:solidFill>
                </a:rPr>
                <a:t>Automation Status - 75% </a:t>
              </a:r>
              <a:endParaRPr lang="en-IN" sz="800" b="1" i="1" dirty="0">
                <a:solidFill>
                  <a:srgbClr val="7030A0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6FC0B11-C0DE-74CC-1352-35B12B0DB30B}"/>
                </a:ext>
              </a:extLst>
            </p:cNvPr>
            <p:cNvSpPr/>
            <p:nvPr/>
          </p:nvSpPr>
          <p:spPr>
            <a:xfrm>
              <a:off x="8970908" y="4677810"/>
              <a:ext cx="1534585" cy="1944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i="1" dirty="0">
                  <a:solidFill>
                    <a:srgbClr val="00B050"/>
                  </a:solidFill>
                </a:rPr>
                <a:t>Automation Status - 100% </a:t>
              </a:r>
              <a:endParaRPr lang="en-IN" sz="800" b="1" i="1" dirty="0">
                <a:solidFill>
                  <a:srgbClr val="00B050"/>
                </a:solidFill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2F0AB05-AAF9-577A-D98B-2BC0AD03AC17}"/>
                </a:ext>
              </a:extLst>
            </p:cNvPr>
            <p:cNvSpPr/>
            <p:nvPr/>
          </p:nvSpPr>
          <p:spPr>
            <a:xfrm>
              <a:off x="6738238" y="4938474"/>
              <a:ext cx="3791319" cy="1330270"/>
            </a:xfrm>
            <a:custGeom>
              <a:avLst/>
              <a:gdLst>
                <a:gd name="connsiteX0" fmla="*/ 0 w 2228850"/>
                <a:gd name="connsiteY0" fmla="*/ 1219200 h 1308158"/>
                <a:gd name="connsiteX1" fmla="*/ 666750 w 2228850"/>
                <a:gd name="connsiteY1" fmla="*/ 1209675 h 1308158"/>
                <a:gd name="connsiteX2" fmla="*/ 1485900 w 2228850"/>
                <a:gd name="connsiteY2" fmla="*/ 219075 h 1308158"/>
                <a:gd name="connsiteX3" fmla="*/ 2228850 w 2228850"/>
                <a:gd name="connsiteY3" fmla="*/ 0 h 1308158"/>
                <a:gd name="connsiteX4" fmla="*/ 2228850 w 2228850"/>
                <a:gd name="connsiteY4" fmla="*/ 0 h 1308158"/>
                <a:gd name="connsiteX0" fmla="*/ 0 w 2238375"/>
                <a:gd name="connsiteY0" fmla="*/ 1323975 h 1370900"/>
                <a:gd name="connsiteX1" fmla="*/ 676275 w 2238375"/>
                <a:gd name="connsiteY1" fmla="*/ 1209675 h 1370900"/>
                <a:gd name="connsiteX2" fmla="*/ 1495425 w 2238375"/>
                <a:gd name="connsiteY2" fmla="*/ 219075 h 1370900"/>
                <a:gd name="connsiteX3" fmla="*/ 2238375 w 2238375"/>
                <a:gd name="connsiteY3" fmla="*/ 0 h 1370900"/>
                <a:gd name="connsiteX4" fmla="*/ 2238375 w 2238375"/>
                <a:gd name="connsiteY4" fmla="*/ 0 h 1370900"/>
                <a:gd name="connsiteX0" fmla="*/ 0 w 2238375"/>
                <a:gd name="connsiteY0" fmla="*/ 1323975 h 1333999"/>
                <a:gd name="connsiteX1" fmla="*/ 676275 w 2238375"/>
                <a:gd name="connsiteY1" fmla="*/ 1209675 h 1333999"/>
                <a:gd name="connsiteX2" fmla="*/ 1495425 w 2238375"/>
                <a:gd name="connsiteY2" fmla="*/ 219075 h 1333999"/>
                <a:gd name="connsiteX3" fmla="*/ 2238375 w 2238375"/>
                <a:gd name="connsiteY3" fmla="*/ 0 h 1333999"/>
                <a:gd name="connsiteX4" fmla="*/ 2238375 w 2238375"/>
                <a:gd name="connsiteY4" fmla="*/ 0 h 1333999"/>
                <a:gd name="connsiteX0" fmla="*/ 0 w 2667000"/>
                <a:gd name="connsiteY0" fmla="*/ 1333500 h 1343524"/>
                <a:gd name="connsiteX1" fmla="*/ 676275 w 2667000"/>
                <a:gd name="connsiteY1" fmla="*/ 1219200 h 1343524"/>
                <a:gd name="connsiteX2" fmla="*/ 1495425 w 2667000"/>
                <a:gd name="connsiteY2" fmla="*/ 228600 h 1343524"/>
                <a:gd name="connsiteX3" fmla="*/ 2238375 w 2667000"/>
                <a:gd name="connsiteY3" fmla="*/ 9525 h 1343524"/>
                <a:gd name="connsiteX4" fmla="*/ 2667000 w 2667000"/>
                <a:gd name="connsiteY4" fmla="*/ 0 h 1343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0" h="1343524">
                  <a:moveTo>
                    <a:pt x="0" y="1333500"/>
                  </a:moveTo>
                  <a:cubicBezTo>
                    <a:pt x="209550" y="1326356"/>
                    <a:pt x="427038" y="1403350"/>
                    <a:pt x="676275" y="1219200"/>
                  </a:cubicBezTo>
                  <a:cubicBezTo>
                    <a:pt x="925512" y="1035050"/>
                    <a:pt x="1235075" y="430212"/>
                    <a:pt x="1495425" y="228600"/>
                  </a:cubicBezTo>
                  <a:cubicBezTo>
                    <a:pt x="1755775" y="26987"/>
                    <a:pt x="2238375" y="9525"/>
                    <a:pt x="2238375" y="9525"/>
                  </a:cubicBezTo>
                  <a:lnTo>
                    <a:pt x="2667000" y="0"/>
                  </a:lnTo>
                </a:path>
              </a:pathLst>
            </a:custGeom>
            <a:noFill/>
            <a:ln w="19050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3" name="Star: 5 Points 102">
              <a:extLst>
                <a:ext uri="{FF2B5EF4-FFF2-40B4-BE49-F238E27FC236}">
                  <a16:creationId xmlns:a16="http://schemas.microsoft.com/office/drawing/2014/main" id="{866EC29E-0C80-C843-A2D3-5B03E85754BA}"/>
                </a:ext>
              </a:extLst>
            </p:cNvPr>
            <p:cNvSpPr/>
            <p:nvPr/>
          </p:nvSpPr>
          <p:spPr>
            <a:xfrm>
              <a:off x="7387385" y="6134328"/>
              <a:ext cx="219993" cy="18618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1" name="Star: 5 Points 90">
              <a:extLst>
                <a:ext uri="{FF2B5EF4-FFF2-40B4-BE49-F238E27FC236}">
                  <a16:creationId xmlns:a16="http://schemas.microsoft.com/office/drawing/2014/main" id="{00601C4C-D9EF-BDF4-29A4-DCF87B7B9732}"/>
                </a:ext>
              </a:extLst>
            </p:cNvPr>
            <p:cNvSpPr/>
            <p:nvPr/>
          </p:nvSpPr>
          <p:spPr>
            <a:xfrm>
              <a:off x="7953331" y="5760121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2" name="Star: 5 Points 91">
              <a:extLst>
                <a:ext uri="{FF2B5EF4-FFF2-40B4-BE49-F238E27FC236}">
                  <a16:creationId xmlns:a16="http://schemas.microsoft.com/office/drawing/2014/main" id="{D3C9F964-15A6-4B29-B093-B72AD7AFA430}"/>
                </a:ext>
              </a:extLst>
            </p:cNvPr>
            <p:cNvSpPr/>
            <p:nvPr/>
          </p:nvSpPr>
          <p:spPr>
            <a:xfrm>
              <a:off x="8374181" y="5361503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Star: 5 Points 92">
              <a:extLst>
                <a:ext uri="{FF2B5EF4-FFF2-40B4-BE49-F238E27FC236}">
                  <a16:creationId xmlns:a16="http://schemas.microsoft.com/office/drawing/2014/main" id="{E74740AB-F12B-EFBA-5030-BD75F2E7BCBC}"/>
                </a:ext>
              </a:extLst>
            </p:cNvPr>
            <p:cNvSpPr/>
            <p:nvPr/>
          </p:nvSpPr>
          <p:spPr>
            <a:xfrm>
              <a:off x="8921765" y="4987409"/>
              <a:ext cx="225107" cy="173158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4" name="Star: 5 Points 93">
              <a:extLst>
                <a:ext uri="{FF2B5EF4-FFF2-40B4-BE49-F238E27FC236}">
                  <a16:creationId xmlns:a16="http://schemas.microsoft.com/office/drawing/2014/main" id="{5077F9BF-3547-8CF8-3971-9804F30AC4AB}"/>
                </a:ext>
              </a:extLst>
            </p:cNvPr>
            <p:cNvSpPr/>
            <p:nvPr/>
          </p:nvSpPr>
          <p:spPr>
            <a:xfrm>
              <a:off x="9738201" y="4833730"/>
              <a:ext cx="200026" cy="198433"/>
            </a:xfrm>
            <a:prstGeom prst="star5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914707-4732-17EF-5535-1DED577F1813}"/>
              </a:ext>
            </a:extLst>
          </p:cNvPr>
          <p:cNvSpPr/>
          <p:nvPr/>
        </p:nvSpPr>
        <p:spPr>
          <a:xfrm>
            <a:off x="7613359" y="1661616"/>
            <a:ext cx="2172330" cy="38792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 dirty="0">
                <a:solidFill>
                  <a:schemeClr val="tx1"/>
                </a:solidFill>
              </a:rPr>
              <a:t>CHALLENGES/RISKS</a:t>
            </a:r>
            <a:endParaRPr lang="en-IN" sz="1400" b="1" i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18F1A8-9E86-6402-4265-85AFCAE5D395}"/>
              </a:ext>
            </a:extLst>
          </p:cNvPr>
          <p:cNvSpPr/>
          <p:nvPr/>
        </p:nvSpPr>
        <p:spPr>
          <a:xfrm>
            <a:off x="7575810" y="2163371"/>
            <a:ext cx="4237499" cy="1694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Highly Dynamic Nature </a:t>
            </a:r>
            <a:r>
              <a:rPr lang="en-IN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of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DX1 pipelines have a 2-hour execution time limit.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Application exhibits latency issues when evaluated in Browser Stack.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Configuration of third-party email services for authentication purposes.</a:t>
            </a: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3538</TotalTime>
  <Words>328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Century Gothic</vt:lpstr>
      <vt:lpstr>Segoe UI</vt:lpstr>
      <vt:lpstr>Wingdings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Malireddi, N V S Paparaju (External)</dc:creator>
  <cp:lastModifiedBy>Sagar Sudha Dash</cp:lastModifiedBy>
  <cp:revision>4</cp:revision>
  <dcterms:created xsi:type="dcterms:W3CDTF">2025-01-28T06:19:19Z</dcterms:created>
  <dcterms:modified xsi:type="dcterms:W3CDTF">2025-02-13T06:31:48Z</dcterms:modified>
</cp:coreProperties>
</file>