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Gill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iuGtWOSkmmsADkdkdyjK9xZOVb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illSans-bold.fntdata"/><Relationship Id="rId16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/>
          <p:nvPr>
            <p:ph type="ctrTitle"/>
          </p:nvPr>
        </p:nvSpPr>
        <p:spPr>
          <a:xfrm>
            <a:off x="2396319" y="802299"/>
            <a:ext cx="5618515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ill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" type="subTitle"/>
          </p:nvPr>
        </p:nvSpPr>
        <p:spPr>
          <a:xfrm>
            <a:off x="2396319" y="3531205"/>
            <a:ext cx="5618515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0" sz="16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12"/>
          <p:cNvSpPr txBox="1"/>
          <p:nvPr>
            <p:ph idx="10" type="dt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2396319" y="329308"/>
            <a:ext cx="3086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1434703" y="798973"/>
            <a:ext cx="802005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12"/>
          <p:cNvCxnSpPr/>
          <p:nvPr/>
        </p:nvCxnSpPr>
        <p:spPr>
          <a:xfrm>
            <a:off x="2396319" y="3528542"/>
            <a:ext cx="5618515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21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 rot="5400000">
            <a:off x="3003856" y="455368"/>
            <a:ext cx="3450613" cy="6571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 rot="5400000">
            <a:off x="5139597" y="2577405"/>
            <a:ext cx="4659889" cy="1103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 rot="5400000">
            <a:off x="1764094" y="478371"/>
            <a:ext cx="4659889" cy="53010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0" type="dt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1" type="ftr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22"/>
          <p:cNvCxnSpPr/>
          <p:nvPr/>
        </p:nvCxnSpPr>
        <p:spPr>
          <a:xfrm>
            <a:off x="6918028" y="798974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0" type="dt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1443491" y="1756130"/>
            <a:ext cx="5617002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1443492" y="3806196"/>
            <a:ext cx="5617002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15"/>
          <p:cNvCxnSpPr/>
          <p:nvPr/>
        </p:nvCxnSpPr>
        <p:spPr>
          <a:xfrm>
            <a:off x="1443491" y="3804985"/>
            <a:ext cx="561700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/>
          <p:nvPr>
            <p:ph type="title"/>
          </p:nvPr>
        </p:nvSpPr>
        <p:spPr>
          <a:xfrm>
            <a:off x="1443491" y="804890"/>
            <a:ext cx="6571343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" type="body"/>
          </p:nvPr>
        </p:nvSpPr>
        <p:spPr>
          <a:xfrm>
            <a:off x="1443490" y="2013936"/>
            <a:ext cx="3125871" cy="343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2" type="body"/>
          </p:nvPr>
        </p:nvSpPr>
        <p:spPr>
          <a:xfrm>
            <a:off x="4889182" y="2013936"/>
            <a:ext cx="3125652" cy="343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0" type="dt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1" type="ftr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16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17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17"/>
          <p:cNvSpPr txBox="1"/>
          <p:nvPr>
            <p:ph type="title"/>
          </p:nvPr>
        </p:nvSpPr>
        <p:spPr>
          <a:xfrm>
            <a:off x="1443491" y="804164"/>
            <a:ext cx="6571344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1443491" y="2019550"/>
            <a:ext cx="3125766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1" name="Google Shape;51;p17"/>
          <p:cNvSpPr txBox="1"/>
          <p:nvPr>
            <p:ph idx="2" type="body"/>
          </p:nvPr>
        </p:nvSpPr>
        <p:spPr>
          <a:xfrm>
            <a:off x="1443491" y="2824270"/>
            <a:ext cx="3125766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3" type="body"/>
          </p:nvPr>
        </p:nvSpPr>
        <p:spPr>
          <a:xfrm>
            <a:off x="4889182" y="2023004"/>
            <a:ext cx="31256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b="1" sz="135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3" name="Google Shape;53;p17"/>
          <p:cNvSpPr txBox="1"/>
          <p:nvPr>
            <p:ph idx="4" type="body"/>
          </p:nvPr>
        </p:nvSpPr>
        <p:spPr>
          <a:xfrm>
            <a:off x="4889182" y="2821491"/>
            <a:ext cx="31256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8"/>
          <p:cNvCxnSpPr/>
          <p:nvPr/>
        </p:nvCxnSpPr>
        <p:spPr>
          <a:xfrm>
            <a:off x="1443491" y="1847088"/>
            <a:ext cx="657134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8"/>
          <p:cNvSpPr txBox="1"/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1439042" y="798973"/>
            <a:ext cx="2425950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" type="body"/>
          </p:nvPr>
        </p:nvSpPr>
        <p:spPr>
          <a:xfrm>
            <a:off x="4186656" y="798974"/>
            <a:ext cx="3828178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2" type="body"/>
          </p:nvPr>
        </p:nvSpPr>
        <p:spPr>
          <a:xfrm>
            <a:off x="1439042" y="3205492"/>
            <a:ext cx="2427369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19"/>
          <p:cNvCxnSpPr/>
          <p:nvPr/>
        </p:nvCxnSpPr>
        <p:spPr>
          <a:xfrm>
            <a:off x="1441748" y="3205491"/>
            <a:ext cx="242327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20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73" name="Google Shape;73;p20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0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20"/>
          <p:cNvSpPr txBox="1"/>
          <p:nvPr>
            <p:ph type="title"/>
          </p:nvPr>
        </p:nvSpPr>
        <p:spPr>
          <a:xfrm>
            <a:off x="1444148" y="1129513"/>
            <a:ext cx="3244935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/>
          <p:nvPr>
            <p:ph idx="2" type="pic"/>
          </p:nvPr>
        </p:nvSpPr>
        <p:spPr>
          <a:xfrm>
            <a:off x="5640128" y="1122543"/>
            <a:ext cx="2234998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1443492" y="3145992"/>
            <a:ext cx="3240286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05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750"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1436664" y="5469857"/>
            <a:ext cx="3252420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1437530" y="318641"/>
            <a:ext cx="3251553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20"/>
          <p:cNvCxnSpPr/>
          <p:nvPr/>
        </p:nvCxnSpPr>
        <p:spPr>
          <a:xfrm>
            <a:off x="1441281" y="3143605"/>
            <a:ext cx="3242014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1"/>
          <p:cNvPicPr preferRelativeResize="0"/>
          <p:nvPr/>
        </p:nvPicPr>
        <p:blipFill rotWithShape="1">
          <a:blip r:embed="rId1">
            <a:alphaModFix/>
          </a:blip>
          <a:srcRect b="-1538" l="12500" r="12500" t="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11"/>
          <p:cNvCxnSpPr/>
          <p:nvPr/>
        </p:nvCxnSpPr>
        <p:spPr>
          <a:xfrm>
            <a:off x="0" y="6101127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11"/>
          <p:cNvSpPr txBox="1"/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1"/>
          <p:cNvSpPr txBox="1"/>
          <p:nvPr>
            <p:ph idx="1" type="body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0" type="dt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1" type="ftr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487725" y="798973"/>
            <a:ext cx="795746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/>
          <p:nvPr>
            <p:ph type="ctrTitle"/>
          </p:nvPr>
        </p:nvSpPr>
        <p:spPr>
          <a:xfrm>
            <a:off x="2332969" y="770624"/>
            <a:ext cx="5618400" cy="25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l Sans"/>
              <a:buNone/>
            </a:pPr>
            <a:r>
              <a:rPr lang="en-US" sz="3500"/>
              <a:t>PERSONALIZED INVESTMENT RECOMMENDATION SYSTEM FOR ENHANCED CUSTOMER FINANCIAL WELL-BEING</a:t>
            </a:r>
            <a:endParaRPr/>
          </a:p>
        </p:txBody>
      </p:sp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371600" y="445416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GROUP 2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MENTOR: DHIRAJ SIR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/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sz="4400"/>
              <a:t>CONCLUSION</a:t>
            </a:r>
            <a:endParaRPr/>
          </a:p>
        </p:txBody>
      </p:sp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3000"/>
              <a:t>Project Outcome:</a:t>
            </a:r>
            <a:r>
              <a:rPr lang="en-US" sz="3000"/>
              <a:t> Developed personalized investment recommendations using KMeans and SHAP.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en-US" sz="3000"/>
              <a:t>Impact: </a:t>
            </a:r>
            <a:r>
              <a:rPr lang="en-US" sz="3000"/>
              <a:t>The system identified key customer attributes that influence investment decisions, enabling the bank to offer tailored investment products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</a:pPr>
            <a:r>
              <a:rPr lang="en-US" sz="4400"/>
              <a:t>INTRODUCTION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Project goal: Enhance customer satisfaction with personalized investment recommendations</a:t>
            </a:r>
            <a:endParaRPr sz="3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Importance of personalized services in the banking industry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sz="4400"/>
              <a:t>DATA COLLECTION AND PREPROCESSING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3000"/>
              <a:t>Features included in the dataset: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3000"/>
              <a:t>Age, Marital Status, Education Level, Occupation, Income Level, Location, Monthly Average Balance, Number Of Transactions Per Month, Existing Bank Products, Investment Horizon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1159498" y="933252"/>
            <a:ext cx="6872140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4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cleaning steps: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- Drop duplicates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- Treat outliers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- Impute missing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- Encode categorical features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sz="4400"/>
              <a:t>EXPLORATORY DATA ANALYSIS (EDA)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• The dataset was nearly balanced across various categories.</a:t>
            </a:r>
            <a:endParaRPr sz="30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• Visualization techniques used is box plots for outliers.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sz="4400"/>
              <a:t>CLUSTERING METHODOLOGY</a:t>
            </a:r>
            <a:endParaRPr/>
          </a:p>
        </p:txBody>
      </p:sp>
      <p:sp>
        <p:nvSpPr>
          <p:cNvPr id="130" name="Google Shape;130;p6"/>
          <p:cNvSpPr txBox="1"/>
          <p:nvPr>
            <p:ph idx="1" type="body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KMeans and DBScan algorithms are used to make clusters.</a:t>
            </a:r>
            <a:endParaRPr sz="3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Better clusters formed using KMeans as it is more effective for large dataset.</a:t>
            </a:r>
            <a:endParaRPr sz="3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Iterated over a range of values to determine the optimal number of clusters (K).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sz="4400"/>
              <a:t>FEATURE IMPORTANCE ANALYSIS</a:t>
            </a:r>
            <a:endParaRPr/>
          </a:p>
        </p:txBody>
      </p:sp>
      <p:sp>
        <p:nvSpPr>
          <p:cNvPr id="136" name="Google Shape;136;p7"/>
          <p:cNvSpPr txBox="1"/>
          <p:nvPr>
            <p:ph idx="1" type="body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Utilized the SHAP (Shapley Additive explanations) method to identify the most influential features.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 Top features identified: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  - Occupation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  - Income Level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  - Monthly Average Balance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/>
              <a:t>  - Number Of Transactions Per Month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 sz="4400"/>
              <a:t>CLUSTERING EVALUATION METRICS </a:t>
            </a:r>
            <a:endParaRPr sz="4400"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/>
              <a:t>Clustering evaluation metrics used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WCSS, </a:t>
            </a:r>
            <a:endParaRPr sz="3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Davies-Bouldin Index, </a:t>
            </a:r>
            <a:endParaRPr sz="3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Calinski-Harabasz Index, </a:t>
            </a:r>
            <a:endParaRPr sz="3000"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Silhouette Score.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ustering_metrics.png" id="147" name="Google Shape;14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8" y="86575"/>
            <a:ext cx="91269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