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  <p:sldMasterId id="2147483756" r:id="rId2"/>
  </p:sldMasterIdLst>
  <p:notesMasterIdLst>
    <p:notesMasterId r:id="rId19"/>
  </p:notesMasterIdLst>
  <p:sldIdLst>
    <p:sldId id="260" r:id="rId3"/>
    <p:sldId id="256" r:id="rId4"/>
    <p:sldId id="257" r:id="rId5"/>
    <p:sldId id="258" r:id="rId6"/>
    <p:sldId id="259" r:id="rId7"/>
    <p:sldId id="262" r:id="rId8"/>
    <p:sldId id="261" r:id="rId9"/>
    <p:sldId id="263" r:id="rId10"/>
    <p:sldId id="269" r:id="rId11"/>
    <p:sldId id="264" r:id="rId12"/>
    <p:sldId id="268" r:id="rId13"/>
    <p:sldId id="265" r:id="rId14"/>
    <p:sldId id="266" r:id="rId15"/>
    <p:sldId id="271" r:id="rId16"/>
    <p:sldId id="267" r:id="rId17"/>
    <p:sldId id="270" r:id="rId18"/>
  </p:sldIdLst>
  <p:sldSz cx="24387175" cy="13716000"/>
  <p:notesSz cx="13716000" cy="243871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1781D-C73F-AA87-D853-85E00A29ACD0}" v="4" dt="2025-04-25T15:28:17.670"/>
    <p1510:client id="{37C35A87-A87C-1D36-93F5-4D1063FCECDA}" v="104" dt="2025-04-25T22:00:21.695"/>
    <p1510:client id="{3BB91BD2-F2D9-B937-2565-3B8BA470C05F}" v="1288" dt="2025-04-25T06:26:23.885"/>
    <p1510:client id="{86258457-0A06-694A-B534-AF4F1A344B1E}" v="187" dt="2025-04-25T07:52:15.047"/>
    <p1510:client id="{F992799F-9264-EB89-5BBE-6F3ED84A0715}" v="209" dt="2025-04-25T06:56:26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798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397" y="2244726"/>
            <a:ext cx="18290381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397" y="7204076"/>
            <a:ext cx="18290381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1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73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52072" y="730250"/>
            <a:ext cx="5258485" cy="116236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618" y="730250"/>
            <a:ext cx="15470614" cy="116236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126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002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9101" y="5029201"/>
            <a:ext cx="17833120" cy="4525562"/>
          </a:xfrm>
        </p:spPr>
        <p:txBody>
          <a:bodyPr anchor="b">
            <a:normAutofit/>
          </a:bodyPr>
          <a:lstStyle>
            <a:lvl1pPr>
              <a:defRPr sz="10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9101" y="9554759"/>
            <a:ext cx="17833120" cy="2252566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8647621"/>
            <a:ext cx="3489758" cy="1557178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764" y="9059081"/>
            <a:ext cx="1559737" cy="730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231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526" y="1248220"/>
            <a:ext cx="17825695" cy="25617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098" y="4267200"/>
            <a:ext cx="17833122" cy="75552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8378" y="14287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655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099" y="4117500"/>
            <a:ext cx="17833120" cy="2937600"/>
          </a:xfrm>
        </p:spPr>
        <p:txBody>
          <a:bodyPr anchor="b"/>
          <a:lstStyle>
            <a:lvl1pPr algn="l">
              <a:defRPr sz="8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9099" y="7060258"/>
            <a:ext cx="17833120" cy="1720800"/>
          </a:xfrm>
        </p:spPr>
        <p:txBody>
          <a:bodyPr anchor="t"/>
          <a:lstStyle>
            <a:lvl1pPr marL="0" indent="0" algn="l">
              <a:buNone/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8378" y="63563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764" y="6488279"/>
            <a:ext cx="1559737" cy="730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70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9098" y="4267200"/>
            <a:ext cx="8628851" cy="755524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3367" y="4252444"/>
            <a:ext cx="8628851" cy="755524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8378" y="14287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764" y="1575565"/>
            <a:ext cx="1559737" cy="730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031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9511" y="3945406"/>
            <a:ext cx="7986504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9099" y="5097932"/>
            <a:ext cx="8686917" cy="670812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015214" y="3938950"/>
            <a:ext cx="7999043" cy="1152524"/>
          </a:xfrm>
        </p:spPr>
        <p:txBody>
          <a:bodyPr anchor="b">
            <a:noAutofit/>
          </a:bodyPr>
          <a:lstStyle>
            <a:lvl1pPr marL="0" indent="0">
              <a:buNone/>
              <a:defRPr sz="48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35780" y="5091476"/>
            <a:ext cx="8678478" cy="670812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8378" y="14287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764" y="1575565"/>
            <a:ext cx="1559737" cy="730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8959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8378" y="14287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3660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8378" y="14287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044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57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099" y="892176"/>
            <a:ext cx="7011311" cy="1952624"/>
          </a:xfrm>
        </p:spPr>
        <p:txBody>
          <a:bodyPr anchor="b"/>
          <a:lstStyle>
            <a:lvl1pPr algn="l">
              <a:defRPr sz="40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7671" y="892177"/>
            <a:ext cx="10364549" cy="10829926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9099" y="3197226"/>
            <a:ext cx="7011311" cy="852487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8378" y="14287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36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100" y="9601200"/>
            <a:ext cx="17833122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9098" y="1269930"/>
            <a:ext cx="17833122" cy="7709940"/>
          </a:xfrm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9100" y="10734676"/>
            <a:ext cx="17833122" cy="98742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8378" y="98234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764" y="9966175"/>
            <a:ext cx="1559737" cy="730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0416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099" y="1219200"/>
            <a:ext cx="17833120" cy="623408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9099" y="8708092"/>
            <a:ext cx="17833120" cy="3111728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8378" y="63563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764" y="6488279"/>
            <a:ext cx="1559737" cy="730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688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0640" y="1219200"/>
            <a:ext cx="16790038" cy="579120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550877" y="7010400"/>
            <a:ext cx="15075071" cy="762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9099" y="8708092"/>
            <a:ext cx="17833120" cy="3111728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8378" y="63563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764" y="6488279"/>
            <a:ext cx="1559737" cy="730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35946" y="1296010"/>
            <a:ext cx="1219359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232598" y="5810612"/>
            <a:ext cx="1219359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6358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100" y="4876801"/>
            <a:ext cx="17833122" cy="5449690"/>
          </a:xfrm>
        </p:spPr>
        <p:txBody>
          <a:bodyPr anchor="b">
            <a:normAutofit/>
          </a:bodyPr>
          <a:lstStyle>
            <a:lvl1pPr algn="l">
              <a:defRPr sz="9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9100" y="10363200"/>
            <a:ext cx="17833122" cy="145924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8378" y="98234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764" y="9966175"/>
            <a:ext cx="1559737" cy="730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8384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700640" y="1219200"/>
            <a:ext cx="16790038" cy="5791200"/>
          </a:xfrm>
        </p:spPr>
        <p:txBody>
          <a:bodyPr anchor="ctr">
            <a:normAutofit/>
          </a:bodyPr>
          <a:lstStyle>
            <a:lvl1pPr algn="l">
              <a:defRPr sz="96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79098" y="8686800"/>
            <a:ext cx="17833122" cy="16764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9100" y="10363200"/>
            <a:ext cx="17833122" cy="145924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8378" y="98234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764" y="9966175"/>
            <a:ext cx="1559737" cy="730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35946" y="1296010"/>
            <a:ext cx="1219359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232598" y="5810612"/>
            <a:ext cx="1219359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/>
          <a:p>
            <a:pPr lvl="0"/>
            <a:r>
              <a:rPr lang="en-US" sz="16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21344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099" y="1254814"/>
            <a:ext cx="17833120" cy="5760040"/>
          </a:xfrm>
        </p:spPr>
        <p:txBody>
          <a:bodyPr anchor="ctr">
            <a:normAutofit/>
          </a:bodyPr>
          <a:lstStyle>
            <a:lvl1pPr algn="l">
              <a:defRPr sz="9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79098" y="8686800"/>
            <a:ext cx="17833122" cy="16764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800">
                <a:solidFill>
                  <a:schemeClr val="accent1"/>
                </a:solidFill>
              </a:defRPr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9100" y="10363200"/>
            <a:ext cx="17833122" cy="145924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8378" y="98234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3764" y="9966175"/>
            <a:ext cx="1559737" cy="7302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5403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8378" y="14287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973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92045" y="1254811"/>
            <a:ext cx="4415777" cy="10567634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79098" y="1254811"/>
            <a:ext cx="12955687" cy="10567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8378" y="1428751"/>
            <a:ext cx="3177468" cy="1014594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1492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02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19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661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083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397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148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7726" y="1974851"/>
            <a:ext cx="1234600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036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7726" y="1974851"/>
            <a:ext cx="1234600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179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7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hf sldNum="0"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457200"/>
            <a:ext cx="5703775" cy="13277256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54449" y="-1571"/>
            <a:ext cx="4713962" cy="13708078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365808" cy="1371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86524" y="1248220"/>
            <a:ext cx="17825695" cy="2561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9098" y="4267200"/>
            <a:ext cx="17833122" cy="777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25923" y="12260874"/>
            <a:ext cx="2292865" cy="74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9099" y="12271617"/>
            <a:ext cx="1524198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63764" y="1575565"/>
            <a:ext cx="155973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5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72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8226;%20JPMorgan%20Chase%20SIM-swap%20&amp;%20location%20spoofing%20fraud%20(May%202023):%20businessinsider.com/credit-card-phone-theft-sim-swap-identity-theft-investigation-2023-4%20%20&#8226;%20FCC%20SIM-swap%20fraud%20protection%20rules%20(Dec%202023):%20federalregister.gov/documents/2023/12/08/2023-26338/protecting-consumers-from-sim-swap-and-port-out-fraud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10535547/" TargetMode="External"/><Relationship Id="rId2" Type="http://schemas.openxmlformats.org/officeDocument/2006/relationships/hyperlink" Target="https://journalofbigdata.springeropen.com/articles/10.1186/s40537-022-00573-8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businessinsider.com/credit-card-phone-theft-sim-swap-identity-theft-investigation-2023-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papers.ssrn.com/sol3/papers.cfm?abstract_id=363423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arxiv.org/abs/2011.02918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" y="457200"/>
            <a:ext cx="5703783" cy="13277251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49" y="-1572"/>
            <a:ext cx="4713961" cy="13708078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807" cy="1371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8647620"/>
            <a:ext cx="3489758" cy="1557178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" y="0"/>
            <a:ext cx="24387171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807" cy="1371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21495" y="0"/>
            <a:ext cx="12355574" cy="13706504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30CF014-EFCD-B873-04E5-C916C764CB2D}"/>
              </a:ext>
            </a:extLst>
          </p:cNvPr>
          <p:cNvSpPr txBox="1"/>
          <p:nvPr/>
        </p:nvSpPr>
        <p:spPr>
          <a:xfrm>
            <a:off x="2608545" y="2637182"/>
            <a:ext cx="12413099" cy="8441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13200">
                <a:solidFill>
                  <a:schemeClr val="tx2">
                    <a:lumMod val="75000"/>
                  </a:schemeClr>
                </a:solidFill>
                <a:latin typeface="Times New Roman"/>
                <a:ea typeface="+mj-ea"/>
                <a:cs typeface="Times New Roman"/>
              </a:rPr>
              <a:t>Credit Card Fraud Detection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076354" y="3743662"/>
            <a:ext cx="0" cy="64008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0809AF2-07EE-23B8-AD2E-C6B49E5B73D4}"/>
              </a:ext>
            </a:extLst>
          </p:cNvPr>
          <p:cNvSpPr txBox="1"/>
          <p:nvPr/>
        </p:nvSpPr>
        <p:spPr>
          <a:xfrm>
            <a:off x="935921" y="12688447"/>
            <a:ext cx="830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Team Members: Anupama Singh, Smruti Singh</a:t>
            </a:r>
          </a:p>
        </p:txBody>
      </p:sp>
    </p:spTree>
    <p:extLst>
      <p:ext uri="{BB962C8B-B14F-4D97-AF65-F5344CB8AC3E}">
        <p14:creationId xmlns:p14="http://schemas.microsoft.com/office/powerpoint/2010/main" val="225211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F125AC-4303-044B-11D4-C0AA7AD7DA48}"/>
              </a:ext>
            </a:extLst>
          </p:cNvPr>
          <p:cNvSpPr txBox="1"/>
          <p:nvPr/>
        </p:nvSpPr>
        <p:spPr>
          <a:xfrm>
            <a:off x="15570856" y="1886858"/>
            <a:ext cx="8542865" cy="10338078"/>
          </a:xfrm>
          <a:prstGeom prst="round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Calibri"/>
                <a:ea typeface="Calibri"/>
                <a:cs typeface="Times New Roman"/>
              </a:rPr>
              <a:t>This histogram shows the distribution of predicted fraud risk scores for all transactions.</a:t>
            </a:r>
          </a:p>
          <a:p>
            <a:pPr marL="285750" indent="-285750">
              <a:buFont typeface="Arial,Sans-Serif"/>
              <a:buChar char="•"/>
            </a:pPr>
            <a:r>
              <a:rPr lang="en-US" sz="3200" b="1">
                <a:latin typeface="Calibri"/>
                <a:ea typeface="Calibri"/>
                <a:cs typeface="Times New Roman"/>
              </a:rPr>
              <a:t>X-axis</a:t>
            </a:r>
            <a:r>
              <a:rPr lang="en-US" sz="3200">
                <a:latin typeface="Calibri"/>
                <a:ea typeface="Calibri"/>
                <a:cs typeface="Times New Roman"/>
              </a:rPr>
              <a:t>: Risk score (0 = Safe, 1 = Fraud),</a:t>
            </a:r>
            <a:br>
              <a:rPr lang="en-US" sz="3200">
                <a:latin typeface="Calibri"/>
                <a:cs typeface="Times New Roman"/>
              </a:rPr>
            </a:br>
            <a:r>
              <a:rPr lang="en-US" sz="3200">
                <a:latin typeface="Calibri"/>
                <a:ea typeface="Calibri"/>
                <a:cs typeface="Times New Roman"/>
              </a:rPr>
              <a:t> </a:t>
            </a:r>
            <a:r>
              <a:rPr lang="en-US" sz="3200" b="1">
                <a:latin typeface="Calibri"/>
                <a:ea typeface="Calibri"/>
                <a:cs typeface="Times New Roman"/>
              </a:rPr>
              <a:t>Y-axis</a:t>
            </a:r>
            <a:r>
              <a:rPr lang="en-US" sz="3200">
                <a:latin typeface="Calibri"/>
                <a:ea typeface="Calibri"/>
                <a:cs typeface="Times New Roman"/>
              </a:rPr>
              <a:t>: Number of transactions.</a:t>
            </a:r>
          </a:p>
          <a:p>
            <a:pPr marL="285750" indent="-285750">
              <a:buFont typeface="Arial,Sans-Serif"/>
              <a:buChar char="•"/>
            </a:pPr>
            <a:r>
              <a:rPr lang="en-US" sz="3200">
                <a:latin typeface="Calibri"/>
                <a:ea typeface="Calibri"/>
                <a:cs typeface="Times New Roman"/>
              </a:rPr>
              <a:t>A clear bimodal distribution:</a:t>
            </a:r>
          </a:p>
          <a:p>
            <a:pPr marL="914400" lvl="1" indent="-457200">
              <a:buFont typeface="Wingdings,Sans-Serif"/>
              <a:buChar char="Ø"/>
            </a:pPr>
            <a:r>
              <a:rPr lang="en-US" sz="3200">
                <a:latin typeface="Calibri"/>
                <a:ea typeface="Calibri"/>
                <a:cs typeface="Times New Roman"/>
              </a:rPr>
              <a:t>Majority of transactions have scores near </a:t>
            </a:r>
            <a:r>
              <a:rPr lang="en-US" sz="3200" b="1">
                <a:latin typeface="Calibri"/>
                <a:ea typeface="Calibri"/>
                <a:cs typeface="Times New Roman"/>
              </a:rPr>
              <a:t>0 (safe)</a:t>
            </a:r>
            <a:r>
              <a:rPr lang="en-US" sz="3200">
                <a:latin typeface="Calibri"/>
                <a:ea typeface="Calibri"/>
                <a:cs typeface="Times New Roman"/>
              </a:rPr>
              <a:t> or </a:t>
            </a:r>
            <a:r>
              <a:rPr lang="en-US" sz="3200" b="1">
                <a:latin typeface="Calibri"/>
                <a:ea typeface="Calibri"/>
                <a:cs typeface="Times New Roman"/>
              </a:rPr>
              <a:t>1 (fraud)</a:t>
            </a:r>
            <a:r>
              <a:rPr lang="en-US" sz="3200">
                <a:latin typeface="Calibri"/>
                <a:ea typeface="Calibri"/>
                <a:cs typeface="Times New Roman"/>
              </a:rPr>
              <a:t>.</a:t>
            </a:r>
          </a:p>
          <a:p>
            <a:pPr marL="742950" lvl="1" indent="-285750">
              <a:buFont typeface="Wingdings,Sans-Serif"/>
              <a:buChar char="Ø"/>
            </a:pPr>
            <a:r>
              <a:rPr lang="en-US" sz="3200">
                <a:latin typeface="Calibri"/>
                <a:ea typeface="Calibri"/>
                <a:cs typeface="Times New Roman"/>
              </a:rPr>
              <a:t>Very few transactions fall in the uncertain mid-range (0.4–0.6).</a:t>
            </a:r>
          </a:p>
          <a:p>
            <a:pPr marL="285750" indent="-285750">
              <a:buFont typeface="Arial,Sans-Serif"/>
              <a:buChar char="•"/>
            </a:pPr>
            <a:r>
              <a:rPr lang="en-US" sz="3200">
                <a:latin typeface="Calibri"/>
                <a:ea typeface="Calibri"/>
                <a:cs typeface="Times New Roman"/>
              </a:rPr>
              <a:t>The red dashed line at threshold = 0.5 marks the decision boundary used to classify fraud.</a:t>
            </a:r>
          </a:p>
          <a:p>
            <a:pPr marL="285750" indent="-285750">
              <a:buFont typeface="Arial,Sans-Serif"/>
              <a:buChar char="•"/>
            </a:pPr>
            <a:r>
              <a:rPr lang="en-US" sz="3200">
                <a:latin typeface="Calibri"/>
                <a:ea typeface="Calibri"/>
                <a:cs typeface="Times New Roman"/>
              </a:rPr>
              <a:t>Interpretation:</a:t>
            </a:r>
          </a:p>
          <a:p>
            <a:pPr marL="742950" lvl="1" indent="-285750">
              <a:buFont typeface="Wingdings,Sans-Serif"/>
              <a:buChar char="Ø"/>
            </a:pPr>
            <a:r>
              <a:rPr lang="en-US" sz="3200">
                <a:latin typeface="Calibri"/>
                <a:ea typeface="Calibri"/>
                <a:cs typeface="Times New Roman"/>
              </a:rPr>
              <a:t>The model is confident in most predictions, as scores are polarized.</a:t>
            </a:r>
          </a:p>
          <a:p>
            <a:pPr marL="742950" lvl="1" indent="-285750">
              <a:buFont typeface="Wingdings,Sans-Serif"/>
              <a:buChar char="Ø"/>
            </a:pPr>
            <a:r>
              <a:rPr lang="en-US" sz="3200">
                <a:latin typeface="Calibri"/>
                <a:ea typeface="Calibri"/>
                <a:cs typeface="Times New Roman"/>
              </a:rPr>
              <a:t>Low overlap around threshold = less ambiguity, aiding better classification.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D0C61-264D-5C21-FE5F-BF553CEB7768}"/>
              </a:ext>
            </a:extLst>
          </p:cNvPr>
          <p:cNvSpPr txBox="1"/>
          <p:nvPr/>
        </p:nvSpPr>
        <p:spPr>
          <a:xfrm>
            <a:off x="1169581" y="893135"/>
            <a:ext cx="16501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/>
              <a:t>Fraud Risk Score Histogram (All Transactions)</a:t>
            </a:r>
            <a:endParaRPr lang="en-US" sz="4800" b="1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6B8099-0875-3A13-1098-E411EAAB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65" y="2296633"/>
            <a:ext cx="14460538" cy="942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50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1078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399EE-A37F-1AF3-6F8E-EBA0EA37FFB8}"/>
              </a:ext>
            </a:extLst>
          </p:cNvPr>
          <p:cNvSpPr txBox="1"/>
          <p:nvPr/>
        </p:nvSpPr>
        <p:spPr>
          <a:xfrm>
            <a:off x="1167239" y="659218"/>
            <a:ext cx="17079215" cy="10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Comparison 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1FF418-7374-8A1E-2161-67F212FD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9" y="2032172"/>
            <a:ext cx="15258096" cy="923834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54FCC44-30F3-2AC6-A4A5-D1C83192C643}"/>
              </a:ext>
            </a:extLst>
          </p:cNvPr>
          <p:cNvSpPr/>
          <p:nvPr/>
        </p:nvSpPr>
        <p:spPr>
          <a:xfrm>
            <a:off x="15788974" y="1977655"/>
            <a:ext cx="8332762" cy="9760689"/>
          </a:xfrm>
          <a:prstGeom prst="roundRect">
            <a:avLst>
              <a:gd name="adj" fmla="val 10797"/>
            </a:avLst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IN" sz="2800"/>
              <a:t>✅ </a:t>
            </a:r>
            <a:r>
              <a:rPr lang="en-IN" sz="2800" b="1"/>
              <a:t>Random Forest performed the best</a:t>
            </a:r>
            <a:endParaRPr lang="en-IN" sz="280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/>
              <a:t>It accurately separated safe and unsafe transactions with 99% precision.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/>
              <a:t>Great for minimizing false alerts while still catching fraud.</a:t>
            </a:r>
          </a:p>
          <a:p>
            <a:pPr>
              <a:spcAft>
                <a:spcPts val="600"/>
              </a:spcAft>
            </a:pPr>
            <a:r>
              <a:rPr lang="en-IN" sz="2800"/>
              <a:t>📈 </a:t>
            </a:r>
            <a:r>
              <a:rPr lang="en-IN" sz="2800" b="1"/>
              <a:t>XGBoost + SMOTE worked well too</a:t>
            </a:r>
            <a:endParaRPr lang="en-IN" sz="280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/>
              <a:t>Slightly better at catching rare fraud cases (high recall).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/>
              <a:t>Balanced model, helpful for highly imbalanced data like fraud detection.</a:t>
            </a:r>
          </a:p>
          <a:p>
            <a:pPr>
              <a:spcAft>
                <a:spcPts val="600"/>
              </a:spcAft>
            </a:pPr>
            <a:r>
              <a:rPr lang="en-IN" sz="2800"/>
              <a:t>⚠️ </a:t>
            </a:r>
            <a:r>
              <a:rPr lang="en-IN" sz="2800" b="1"/>
              <a:t>Plain XGBoost missed more frauds</a:t>
            </a:r>
            <a:endParaRPr lang="en-IN" sz="280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/>
              <a:t>Lower recall compared to SMOTE-enhanced version.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/>
              <a:t>Shows why rebalancing (like SMOTE) is important in fraud datasets.</a:t>
            </a:r>
          </a:p>
          <a:p>
            <a:pPr>
              <a:spcAft>
                <a:spcPts val="600"/>
              </a:spcAft>
            </a:pPr>
            <a:r>
              <a:rPr lang="en-IN" sz="2800"/>
              <a:t>❌ </a:t>
            </a:r>
            <a:r>
              <a:rPr lang="en-IN" sz="2800" b="1"/>
              <a:t>LSTM (deep learning) struggled</a:t>
            </a:r>
            <a:endParaRPr lang="en-IN" sz="280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/>
              <a:t>Very low performance on this type of data.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800"/>
              <a:t>Our dataset isn’t sequential (like time series), so it wasn’t the right fit.</a:t>
            </a:r>
          </a:p>
        </p:txBody>
      </p:sp>
    </p:spTree>
    <p:extLst>
      <p:ext uri="{BB962C8B-B14F-4D97-AF65-F5344CB8AC3E}">
        <p14:creationId xmlns:p14="http://schemas.microsoft.com/office/powerpoint/2010/main" val="359870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9C9464-E60B-C107-6D98-ABCBFA3E00AE}"/>
              </a:ext>
            </a:extLst>
          </p:cNvPr>
          <p:cNvSpPr txBox="1"/>
          <p:nvPr/>
        </p:nvSpPr>
        <p:spPr>
          <a:xfrm>
            <a:off x="956931" y="1008917"/>
            <a:ext cx="15906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/>
              <a:t>Real-Life Scenario Risk Scores (Bar Chart)</a:t>
            </a:r>
            <a:endParaRPr lang="en-US" sz="5400" b="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60AC88-7320-2724-1F63-3A7A435EB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1" y="2551815"/>
            <a:ext cx="13737265" cy="922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 Diagonal Corner of Rectangle 3">
            <a:extLst>
              <a:ext uri="{FF2B5EF4-FFF2-40B4-BE49-F238E27FC236}">
                <a16:creationId xmlns:a16="http://schemas.microsoft.com/office/drawing/2014/main" id="{86CB83C2-77B7-E9F5-8989-E177BABBBFC2}"/>
              </a:ext>
            </a:extLst>
          </p:cNvPr>
          <p:cNvSpPr/>
          <p:nvPr/>
        </p:nvSpPr>
        <p:spPr>
          <a:xfrm>
            <a:off x="14885582" y="2546054"/>
            <a:ext cx="8739962" cy="9229061"/>
          </a:xfrm>
          <a:prstGeom prst="round2Diag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286F1-64A6-6033-549C-D3C5C899E932}"/>
              </a:ext>
            </a:extLst>
          </p:cNvPr>
          <p:cNvSpPr txBox="1"/>
          <p:nvPr/>
        </p:nvSpPr>
        <p:spPr>
          <a:xfrm>
            <a:off x="15087600" y="3265093"/>
            <a:ext cx="8335926" cy="851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b="1"/>
              <a:t>Real-World Testing of the Model (3 Sample Scenarios)</a:t>
            </a:r>
          </a:p>
          <a:p>
            <a:pPr>
              <a:spcAft>
                <a:spcPts val="600"/>
              </a:spcAft>
            </a:pPr>
            <a:endParaRPr lang="en-IN" sz="2800" b="1"/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800"/>
              <a:t> </a:t>
            </a:r>
            <a:r>
              <a:rPr lang="en-IN" sz="2800" b="1"/>
              <a:t>Scenario 1:</a:t>
            </a:r>
            <a:r>
              <a:rPr lang="en-IN" sz="2800"/>
              <a:t> Low-risk, everyday transaction</a:t>
            </a:r>
            <a:br>
              <a:rPr lang="en-IN" sz="2800"/>
            </a:br>
            <a:r>
              <a:rPr lang="en-IN" sz="2800"/>
              <a:t>→ Customer used a known card on a weekday, no unusual patterns</a:t>
            </a:r>
            <a:br>
              <a:rPr lang="en-IN" sz="2800"/>
            </a:br>
            <a:r>
              <a:rPr lang="en-IN" sz="2800"/>
              <a:t>→ Model confidently marked it safe (Fraud Risk: 0.02)</a:t>
            </a:r>
          </a:p>
          <a:p>
            <a:endParaRPr lang="en-IN" sz="2800"/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800" b="1"/>
              <a:t>Scenario 2:</a:t>
            </a:r>
            <a:r>
              <a:rPr lang="en-IN" sz="2800"/>
              <a:t> Still low-risk but a bit unusual</a:t>
            </a:r>
            <a:br>
              <a:rPr lang="en-IN" sz="2800"/>
            </a:br>
            <a:r>
              <a:rPr lang="en-IN" sz="2800"/>
              <a:t>→ Happened on a weekend and from a new device</a:t>
            </a:r>
            <a:br>
              <a:rPr lang="en-IN" sz="2800"/>
            </a:br>
            <a:r>
              <a:rPr lang="en-IN" sz="2800"/>
              <a:t>→ Model still marked it safe (Fraud Risk: 0.03) but noticed subtle shifts</a:t>
            </a:r>
          </a:p>
          <a:p>
            <a:pPr>
              <a:spcAft>
                <a:spcPts val="600"/>
              </a:spcAft>
            </a:pPr>
            <a:endParaRPr lang="en-IN" sz="2800"/>
          </a:p>
          <a:p>
            <a:pPr marL="457200" indent="-4572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800" b="1"/>
              <a:t>Scenario 3:</a:t>
            </a:r>
            <a:r>
              <a:rPr lang="en-IN" sz="2800"/>
              <a:t> Slightly suspicious behaviour</a:t>
            </a:r>
            <a:br>
              <a:rPr lang="en-IN" sz="2800"/>
            </a:br>
            <a:r>
              <a:rPr lang="en-IN" sz="2800"/>
              <a:t>→ Weekend, changed device, and higher spending</a:t>
            </a:r>
            <a:br>
              <a:rPr lang="en-IN" sz="2800"/>
            </a:br>
            <a:r>
              <a:rPr lang="en-IN" sz="2800"/>
              <a:t>→ Model flagged for manual review (Fraud Risk: 0.63)</a:t>
            </a:r>
          </a:p>
          <a:p>
            <a:pPr>
              <a:spcAft>
                <a:spcPts val="600"/>
              </a:spcAft>
            </a:pPr>
            <a:endParaRPr lang="en-US" sz="1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7175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32BDA-85D1-D4FE-267A-229033804DA2}"/>
              </a:ext>
            </a:extLst>
          </p:cNvPr>
          <p:cNvSpPr txBox="1"/>
          <p:nvPr/>
        </p:nvSpPr>
        <p:spPr>
          <a:xfrm>
            <a:off x="1277930" y="1278386"/>
            <a:ext cx="7144550" cy="7147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723" y="8818534"/>
            <a:ext cx="6511038" cy="36576"/>
          </a:xfrm>
          <a:custGeom>
            <a:avLst/>
            <a:gdLst>
              <a:gd name="connsiteX0" fmla="*/ 0 w 6511038"/>
              <a:gd name="connsiteY0" fmla="*/ 0 h 36576"/>
              <a:gd name="connsiteX1" fmla="*/ 651104 w 6511038"/>
              <a:gd name="connsiteY1" fmla="*/ 0 h 36576"/>
              <a:gd name="connsiteX2" fmla="*/ 1302208 w 6511038"/>
              <a:gd name="connsiteY2" fmla="*/ 0 h 36576"/>
              <a:gd name="connsiteX3" fmla="*/ 1953311 w 6511038"/>
              <a:gd name="connsiteY3" fmla="*/ 0 h 36576"/>
              <a:gd name="connsiteX4" fmla="*/ 2734636 w 6511038"/>
              <a:gd name="connsiteY4" fmla="*/ 0 h 36576"/>
              <a:gd name="connsiteX5" fmla="*/ 3450850 w 6511038"/>
              <a:gd name="connsiteY5" fmla="*/ 0 h 36576"/>
              <a:gd name="connsiteX6" fmla="*/ 3906623 w 6511038"/>
              <a:gd name="connsiteY6" fmla="*/ 0 h 36576"/>
              <a:gd name="connsiteX7" fmla="*/ 4492616 w 6511038"/>
              <a:gd name="connsiteY7" fmla="*/ 0 h 36576"/>
              <a:gd name="connsiteX8" fmla="*/ 5273941 w 6511038"/>
              <a:gd name="connsiteY8" fmla="*/ 0 h 36576"/>
              <a:gd name="connsiteX9" fmla="*/ 5925045 w 6511038"/>
              <a:gd name="connsiteY9" fmla="*/ 0 h 36576"/>
              <a:gd name="connsiteX10" fmla="*/ 6511038 w 6511038"/>
              <a:gd name="connsiteY10" fmla="*/ 0 h 36576"/>
              <a:gd name="connsiteX11" fmla="*/ 6511038 w 6511038"/>
              <a:gd name="connsiteY11" fmla="*/ 36576 h 36576"/>
              <a:gd name="connsiteX12" fmla="*/ 5990155 w 6511038"/>
              <a:gd name="connsiteY12" fmla="*/ 36576 h 36576"/>
              <a:gd name="connsiteX13" fmla="*/ 5208830 w 6511038"/>
              <a:gd name="connsiteY13" fmla="*/ 36576 h 36576"/>
              <a:gd name="connsiteX14" fmla="*/ 4687947 w 6511038"/>
              <a:gd name="connsiteY14" fmla="*/ 36576 h 36576"/>
              <a:gd name="connsiteX15" fmla="*/ 4232175 w 6511038"/>
              <a:gd name="connsiteY15" fmla="*/ 36576 h 36576"/>
              <a:gd name="connsiteX16" fmla="*/ 3776402 w 6511038"/>
              <a:gd name="connsiteY16" fmla="*/ 36576 h 36576"/>
              <a:gd name="connsiteX17" fmla="*/ 3060188 w 6511038"/>
              <a:gd name="connsiteY17" fmla="*/ 36576 h 36576"/>
              <a:gd name="connsiteX18" fmla="*/ 2604415 w 6511038"/>
              <a:gd name="connsiteY18" fmla="*/ 36576 h 36576"/>
              <a:gd name="connsiteX19" fmla="*/ 1953311 w 6511038"/>
              <a:gd name="connsiteY19" fmla="*/ 36576 h 36576"/>
              <a:gd name="connsiteX20" fmla="*/ 1432428 w 6511038"/>
              <a:gd name="connsiteY20" fmla="*/ 36576 h 36576"/>
              <a:gd name="connsiteX21" fmla="*/ 781325 w 6511038"/>
              <a:gd name="connsiteY21" fmla="*/ 36576 h 36576"/>
              <a:gd name="connsiteX22" fmla="*/ 0 w 6511038"/>
              <a:gd name="connsiteY22" fmla="*/ 36576 h 36576"/>
              <a:gd name="connsiteX23" fmla="*/ 0 w 6511038"/>
              <a:gd name="connsiteY23" fmla="*/ 0 h 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511038" h="36576" fill="none" extrusionOk="0">
                <a:moveTo>
                  <a:pt x="0" y="0"/>
                </a:moveTo>
                <a:cubicBezTo>
                  <a:pt x="255837" y="25983"/>
                  <a:pt x="361918" y="-29724"/>
                  <a:pt x="651104" y="0"/>
                </a:cubicBezTo>
                <a:cubicBezTo>
                  <a:pt x="940290" y="29724"/>
                  <a:pt x="1126121" y="20001"/>
                  <a:pt x="1302208" y="0"/>
                </a:cubicBezTo>
                <a:cubicBezTo>
                  <a:pt x="1478295" y="-20001"/>
                  <a:pt x="1654188" y="2535"/>
                  <a:pt x="1953311" y="0"/>
                </a:cubicBezTo>
                <a:cubicBezTo>
                  <a:pt x="2252434" y="-2535"/>
                  <a:pt x="2416645" y="-38607"/>
                  <a:pt x="2734636" y="0"/>
                </a:cubicBezTo>
                <a:cubicBezTo>
                  <a:pt x="3052628" y="38607"/>
                  <a:pt x="3095791" y="30796"/>
                  <a:pt x="3450850" y="0"/>
                </a:cubicBezTo>
                <a:cubicBezTo>
                  <a:pt x="3805909" y="-30796"/>
                  <a:pt x="3720628" y="3566"/>
                  <a:pt x="3906623" y="0"/>
                </a:cubicBezTo>
                <a:cubicBezTo>
                  <a:pt x="4092618" y="-3566"/>
                  <a:pt x="4303529" y="11083"/>
                  <a:pt x="4492616" y="0"/>
                </a:cubicBezTo>
                <a:cubicBezTo>
                  <a:pt x="4681703" y="-11083"/>
                  <a:pt x="4941287" y="-16449"/>
                  <a:pt x="5273941" y="0"/>
                </a:cubicBezTo>
                <a:cubicBezTo>
                  <a:pt x="5606596" y="16449"/>
                  <a:pt x="5717215" y="29658"/>
                  <a:pt x="5925045" y="0"/>
                </a:cubicBezTo>
                <a:cubicBezTo>
                  <a:pt x="6132875" y="-29658"/>
                  <a:pt x="6364510" y="27379"/>
                  <a:pt x="6511038" y="0"/>
                </a:cubicBezTo>
                <a:cubicBezTo>
                  <a:pt x="6510323" y="15537"/>
                  <a:pt x="6512403" y="22375"/>
                  <a:pt x="6511038" y="36576"/>
                </a:cubicBezTo>
                <a:cubicBezTo>
                  <a:pt x="6300359" y="54962"/>
                  <a:pt x="6237562" y="13704"/>
                  <a:pt x="5990155" y="36576"/>
                </a:cubicBezTo>
                <a:cubicBezTo>
                  <a:pt x="5742748" y="59448"/>
                  <a:pt x="5408863" y="61719"/>
                  <a:pt x="5208830" y="36576"/>
                </a:cubicBezTo>
                <a:cubicBezTo>
                  <a:pt x="5008798" y="11433"/>
                  <a:pt x="4850654" y="62510"/>
                  <a:pt x="4687947" y="36576"/>
                </a:cubicBezTo>
                <a:cubicBezTo>
                  <a:pt x="4525240" y="10642"/>
                  <a:pt x="4327825" y="47268"/>
                  <a:pt x="4232175" y="36576"/>
                </a:cubicBezTo>
                <a:cubicBezTo>
                  <a:pt x="4136525" y="25884"/>
                  <a:pt x="3948418" y="21440"/>
                  <a:pt x="3776402" y="36576"/>
                </a:cubicBezTo>
                <a:cubicBezTo>
                  <a:pt x="3604386" y="51712"/>
                  <a:pt x="3331363" y="8064"/>
                  <a:pt x="3060188" y="36576"/>
                </a:cubicBezTo>
                <a:cubicBezTo>
                  <a:pt x="2789013" y="65088"/>
                  <a:pt x="2745168" y="28909"/>
                  <a:pt x="2604415" y="36576"/>
                </a:cubicBezTo>
                <a:cubicBezTo>
                  <a:pt x="2463662" y="44243"/>
                  <a:pt x="2240523" y="32220"/>
                  <a:pt x="1953311" y="36576"/>
                </a:cubicBezTo>
                <a:cubicBezTo>
                  <a:pt x="1666099" y="40932"/>
                  <a:pt x="1633056" y="13440"/>
                  <a:pt x="1432428" y="36576"/>
                </a:cubicBezTo>
                <a:cubicBezTo>
                  <a:pt x="1231800" y="59712"/>
                  <a:pt x="959982" y="43343"/>
                  <a:pt x="781325" y="36576"/>
                </a:cubicBezTo>
                <a:cubicBezTo>
                  <a:pt x="602668" y="29809"/>
                  <a:pt x="313917" y="24727"/>
                  <a:pt x="0" y="36576"/>
                </a:cubicBezTo>
                <a:cubicBezTo>
                  <a:pt x="-1386" y="23779"/>
                  <a:pt x="1769" y="8239"/>
                  <a:pt x="0" y="0"/>
                </a:cubicBezTo>
                <a:close/>
              </a:path>
              <a:path w="6511038" h="36576" stroke="0" extrusionOk="0">
                <a:moveTo>
                  <a:pt x="0" y="0"/>
                </a:moveTo>
                <a:cubicBezTo>
                  <a:pt x="221050" y="27953"/>
                  <a:pt x="410134" y="-9936"/>
                  <a:pt x="585993" y="0"/>
                </a:cubicBezTo>
                <a:cubicBezTo>
                  <a:pt x="761852" y="9936"/>
                  <a:pt x="896966" y="-11965"/>
                  <a:pt x="1041766" y="0"/>
                </a:cubicBezTo>
                <a:cubicBezTo>
                  <a:pt x="1186566" y="11965"/>
                  <a:pt x="1525624" y="-13903"/>
                  <a:pt x="1823091" y="0"/>
                </a:cubicBezTo>
                <a:cubicBezTo>
                  <a:pt x="2120559" y="13903"/>
                  <a:pt x="2225271" y="-4559"/>
                  <a:pt x="2409084" y="0"/>
                </a:cubicBezTo>
                <a:cubicBezTo>
                  <a:pt x="2592897" y="4559"/>
                  <a:pt x="2863790" y="-24248"/>
                  <a:pt x="2995077" y="0"/>
                </a:cubicBezTo>
                <a:cubicBezTo>
                  <a:pt x="3126364" y="24248"/>
                  <a:pt x="3581414" y="-30518"/>
                  <a:pt x="3776402" y="0"/>
                </a:cubicBezTo>
                <a:cubicBezTo>
                  <a:pt x="3971391" y="30518"/>
                  <a:pt x="4055002" y="8364"/>
                  <a:pt x="4297285" y="0"/>
                </a:cubicBezTo>
                <a:cubicBezTo>
                  <a:pt x="4539568" y="-8364"/>
                  <a:pt x="4716855" y="-30038"/>
                  <a:pt x="5078610" y="0"/>
                </a:cubicBezTo>
                <a:cubicBezTo>
                  <a:pt x="5440366" y="30038"/>
                  <a:pt x="5572119" y="-1952"/>
                  <a:pt x="5859934" y="0"/>
                </a:cubicBezTo>
                <a:cubicBezTo>
                  <a:pt x="6147749" y="1952"/>
                  <a:pt x="6350996" y="12984"/>
                  <a:pt x="6511038" y="0"/>
                </a:cubicBezTo>
                <a:cubicBezTo>
                  <a:pt x="6511579" y="12097"/>
                  <a:pt x="6511899" y="29008"/>
                  <a:pt x="6511038" y="36576"/>
                </a:cubicBezTo>
                <a:cubicBezTo>
                  <a:pt x="6158522" y="10488"/>
                  <a:pt x="6112458" y="43038"/>
                  <a:pt x="5794824" y="36576"/>
                </a:cubicBezTo>
                <a:cubicBezTo>
                  <a:pt x="5477190" y="30114"/>
                  <a:pt x="5313923" y="26083"/>
                  <a:pt x="5013499" y="36576"/>
                </a:cubicBezTo>
                <a:cubicBezTo>
                  <a:pt x="4713075" y="47069"/>
                  <a:pt x="4479245" y="33929"/>
                  <a:pt x="4232175" y="36576"/>
                </a:cubicBezTo>
                <a:cubicBezTo>
                  <a:pt x="3985105" y="39223"/>
                  <a:pt x="3909977" y="16752"/>
                  <a:pt x="3711292" y="36576"/>
                </a:cubicBezTo>
                <a:cubicBezTo>
                  <a:pt x="3512607" y="56400"/>
                  <a:pt x="3251417" y="48677"/>
                  <a:pt x="3060188" y="36576"/>
                </a:cubicBezTo>
                <a:cubicBezTo>
                  <a:pt x="2868959" y="24475"/>
                  <a:pt x="2520610" y="68642"/>
                  <a:pt x="2278863" y="36576"/>
                </a:cubicBezTo>
                <a:cubicBezTo>
                  <a:pt x="2037117" y="4510"/>
                  <a:pt x="1863096" y="57961"/>
                  <a:pt x="1627760" y="36576"/>
                </a:cubicBezTo>
                <a:cubicBezTo>
                  <a:pt x="1392424" y="15191"/>
                  <a:pt x="1375529" y="20372"/>
                  <a:pt x="1171987" y="36576"/>
                </a:cubicBezTo>
                <a:cubicBezTo>
                  <a:pt x="968445" y="52780"/>
                  <a:pt x="799873" y="21403"/>
                  <a:pt x="651104" y="36576"/>
                </a:cubicBezTo>
                <a:cubicBezTo>
                  <a:pt x="502335" y="51749"/>
                  <a:pt x="239977" y="45282"/>
                  <a:pt x="0" y="36576"/>
                </a:cubicBezTo>
                <a:cubicBezTo>
                  <a:pt x="-1549" y="24953"/>
                  <a:pt x="-1602" y="881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932B31-A9BF-4EB5-FB1B-DDD53820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509" y="959409"/>
            <a:ext cx="15596374" cy="109078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76FDE0-424B-568F-17C2-3D5A1AFB5678}"/>
              </a:ext>
            </a:extLst>
          </p:cNvPr>
          <p:cNvSpPr txBox="1"/>
          <p:nvPr/>
        </p:nvSpPr>
        <p:spPr>
          <a:xfrm flipH="1">
            <a:off x="2297723" y="3892061"/>
            <a:ext cx="20024236" cy="83673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4F022-EA9F-8E2E-6625-9D168B522CF4}"/>
              </a:ext>
            </a:extLst>
          </p:cNvPr>
          <p:cNvSpPr txBox="1"/>
          <p:nvPr/>
        </p:nvSpPr>
        <p:spPr>
          <a:xfrm>
            <a:off x="264929" y="12259407"/>
            <a:ext cx="23497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• JPMorgan Chase SIM-swap &amp; location spoofing fraud (May 2023): </a:t>
            </a:r>
            <a:r>
              <a:rPr lang="en-US" sz="2200" err="1">
                <a:hlinkClick r:id="rId3"/>
              </a:rPr>
              <a:t>businessinsider.com</a:t>
            </a:r>
            <a:r>
              <a:rPr lang="en-US" sz="2200">
                <a:hlinkClick r:id="rId3"/>
              </a:rPr>
              <a:t>/credit-card-phone-theft-sim-swap-identity-theft-investigation-2023-4</a:t>
            </a:r>
            <a:endParaRPr lang="en-US" sz="2200"/>
          </a:p>
          <a:p>
            <a:endParaRPr lang="en-US" sz="2200"/>
          </a:p>
          <a:p>
            <a:r>
              <a:rPr lang="en-US" sz="2200"/>
              <a:t>• FCC SIM-swap fraud protection rules (Dec 2023): </a:t>
            </a:r>
            <a:r>
              <a:rPr lang="en-US" sz="2200" err="1">
                <a:hlinkClick r:id="rId3"/>
              </a:rPr>
              <a:t>federalregister.gov</a:t>
            </a:r>
            <a:r>
              <a:rPr lang="en-US" sz="2200">
                <a:hlinkClick r:id="rId3"/>
              </a:rPr>
              <a:t>/documents/2023/12/08/2023-26338/protecting-consumers-from-sim-swap-and-port-out-fraud</a:t>
            </a:r>
            <a:endParaRPr lang="en-US" sz="2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4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93830-8E76-CBE2-D340-FE09833ACEEA}"/>
              </a:ext>
            </a:extLst>
          </p:cNvPr>
          <p:cNvSpPr txBox="1"/>
          <p:nvPr/>
        </p:nvSpPr>
        <p:spPr>
          <a:xfrm>
            <a:off x="870857" y="1430693"/>
            <a:ext cx="2253861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ea typeface="Calibri"/>
                <a:cs typeface="Calibri"/>
              </a:rPr>
              <a:t> CONCLUSION</a:t>
            </a:r>
          </a:p>
          <a:p>
            <a:pPr marL="685800" indent="-685800">
              <a:buFont typeface="Arial"/>
              <a:buChar char="•"/>
            </a:pPr>
            <a:endParaRPr lang="en-US" sz="5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716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1A1614-21E1-A68B-FC8D-DC24224F5B44}"/>
              </a:ext>
            </a:extLst>
          </p:cNvPr>
          <p:cNvSpPr txBox="1"/>
          <p:nvPr/>
        </p:nvSpPr>
        <p:spPr>
          <a:xfrm>
            <a:off x="1254642" y="850605"/>
            <a:ext cx="22019807" cy="78175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latin typeface="Times New Roman"/>
                <a:cs typeface="Times New Roman"/>
              </a:rPr>
              <a:t>References</a:t>
            </a:r>
            <a:endParaRPr lang="en-US" sz="32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endParaRPr lang="en-US" sz="3200"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3200" dirty="0">
                <a:ea typeface="+mn-lt"/>
                <a:cs typeface="+mn-lt"/>
              </a:rPr>
              <a:t>Ahmed, M., Mahmood, A. N., &amp; Hu, J. (2022). Credit card fraud detection using genetic algorithms for feature selection. </a:t>
            </a:r>
            <a:r>
              <a:rPr lang="en-US" sz="3200" i="1" dirty="0">
                <a:ea typeface="+mn-lt"/>
                <a:cs typeface="+mn-lt"/>
              </a:rPr>
              <a:t>Journal of Big Data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i="1" dirty="0">
                <a:ea typeface="+mn-lt"/>
                <a:cs typeface="+mn-lt"/>
              </a:rPr>
              <a:t>9</a:t>
            </a:r>
            <a:r>
              <a:rPr lang="en-US" sz="3200" dirty="0">
                <a:ea typeface="+mn-lt"/>
                <a:cs typeface="+mn-lt"/>
              </a:rPr>
              <a:t>(1), 1–24. </a:t>
            </a:r>
            <a:r>
              <a:rPr lang="en-US" sz="3200" dirty="0">
                <a:ea typeface="+mn-lt"/>
                <a:cs typeface="+mn-lt"/>
                <a:hlinkClick r:id="rId2"/>
              </a:rPr>
              <a:t>https://journalofbigdata.springeropen.com/articles/10.1186/s40537-022-00573-8</a:t>
            </a:r>
            <a:endParaRPr lang="en-US" sz="3200" dirty="0">
              <a:ea typeface="+mn-lt"/>
              <a:cs typeface="+mn-lt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2. Uddin, M. Z., et al. (2022). A hybrid machine learning approach for sensitive and recall-focused fraud detection. </a:t>
            </a:r>
            <a:r>
              <a:rPr lang="en-US" sz="3200" i="1" dirty="0">
                <a:ea typeface="+mn-lt"/>
                <a:cs typeface="+mn-lt"/>
              </a:rPr>
              <a:t>National Library of Medicine</a:t>
            </a:r>
            <a:r>
              <a:rPr lang="en-US" sz="3200" dirty="0">
                <a:ea typeface="+mn-lt"/>
                <a:cs typeface="+mn-lt"/>
              </a:rPr>
              <a:t>. </a:t>
            </a:r>
            <a:r>
              <a:rPr lang="en-US" sz="3200" dirty="0">
                <a:ea typeface="+mn-lt"/>
                <a:cs typeface="+mn-lt"/>
                <a:hlinkClick r:id="rId3"/>
              </a:rPr>
              <a:t>https://pmc.ncbi.nlm.nih.gov/articles/PMC10535547/</a:t>
            </a:r>
            <a:endParaRPr lang="en-US" dirty="0">
              <a:ea typeface="+mn-lt"/>
              <a:cs typeface="+mn-lt"/>
              <a:hlinkClick r:id="rId3"/>
            </a:endParaRPr>
          </a:p>
          <a:p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3. Business Insider. (2023, May). Credit card phone theft: SIM-swap &amp; location spoofing fraud – JPMorgan Chase investigation. </a:t>
            </a:r>
            <a:r>
              <a:rPr lang="en-US" sz="3200" dirty="0">
                <a:ea typeface="+mn-lt"/>
                <a:cs typeface="+mn-lt"/>
                <a:hlinkClick r:id="rId4"/>
              </a:rPr>
              <a:t>https://www.businessinsider.com/credit-card-phone-theft-sim-swap-identity-theft-investigation-2023-4</a:t>
            </a:r>
            <a:endParaRPr lang="en-US">
              <a:ea typeface="+mn-lt"/>
              <a:cs typeface="+mn-lt"/>
              <a:hlinkClick r:id=""/>
            </a:endParaRPr>
          </a:p>
          <a:p>
            <a:pPr marL="514350" indent="-514350">
              <a:buAutoNum type="arabicPeriod"/>
            </a:pPr>
            <a:endParaRPr lang="en-US" sz="3200" dirty="0">
              <a:latin typeface="Times New Roman"/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n-US" sz="3200">
              <a:latin typeface="Times New Roman"/>
              <a:ea typeface="+mn-lt"/>
              <a:cs typeface="Times New Roman"/>
            </a:endParaRPr>
          </a:p>
          <a:p>
            <a:pPr marL="457200" indent="-457200">
              <a:buAutoNum type="arabicPeriod"/>
            </a:pPr>
            <a:endParaRPr lang="en-US" sz="3200">
              <a:latin typeface="Times New Roman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3200">
              <a:latin typeface="Times New Roman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320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56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7EB5E8-036F-823E-23DE-E204001CCF50}"/>
              </a:ext>
            </a:extLst>
          </p:cNvPr>
          <p:cNvSpPr txBox="1"/>
          <p:nvPr/>
        </p:nvSpPr>
        <p:spPr>
          <a:xfrm>
            <a:off x="4562709" y="4497160"/>
            <a:ext cx="1629414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dirty="0">
                <a:ea typeface="Calibri"/>
                <a:cs typeface="Calibri"/>
              </a:rPr>
              <a:t>  </a:t>
            </a:r>
            <a:r>
              <a:rPr lang="en-US" sz="9600" dirty="0">
                <a:latin typeface="Times New Roman"/>
                <a:ea typeface="Calibri"/>
                <a:cs typeface="Calibri"/>
              </a:rPr>
              <a:t>  THANK YOU</a:t>
            </a:r>
            <a:endParaRPr lang="en-US" sz="4000" dirty="0">
              <a:latin typeface="Times New Roman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75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70159" y="1143000"/>
            <a:ext cx="19014276" cy="116459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70159" y="1143000"/>
            <a:ext cx="19014276" cy="45339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70159" y="921456"/>
            <a:ext cx="19200566" cy="85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5400" b="1">
                <a:solidFill>
                  <a:srgbClr val="000000">
                    <a:alpha val="100000"/>
                  </a:srgbClr>
                </a:solidFill>
                <a:latin typeface="Times New Roman"/>
                <a:ea typeface="Inter Semi Bold" pitchFamily="34" charset="-122"/>
                <a:cs typeface="Inter Semi Bold" pitchFamily="34" charset="-120"/>
              </a:rPr>
              <a:t>Problem Statement</a:t>
            </a:r>
            <a:endParaRPr lang="en-US" sz="5400" b="1">
              <a:latin typeface="Times New Roman"/>
            </a:endParaRPr>
          </a:p>
        </p:txBody>
      </p:sp>
      <p:sp>
        <p:nvSpPr>
          <p:cNvPr id="5" name="Shape 3"/>
          <p:cNvSpPr/>
          <p:nvPr/>
        </p:nvSpPr>
        <p:spPr>
          <a:xfrm>
            <a:off x="1270159" y="2222500"/>
            <a:ext cx="19014276" cy="34544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270158" y="1944103"/>
            <a:ext cx="19618801" cy="1016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3200">
                <a:solidFill>
                  <a:srgbClr val="1E1E1E">
                    <a:alpha val="100000"/>
                  </a:srgbClr>
                </a:solidFill>
                <a:latin typeface="Times New Roman"/>
                <a:ea typeface="Inter Medium" pitchFamily="34" charset="-122"/>
                <a:cs typeface="Inter Medium" pitchFamily="34" charset="-120"/>
              </a:rPr>
              <a:t>How can we accurately detect fraudulent credit card transactions using machine learning — without blocking genuine customers? 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7" name="Text 5"/>
          <p:cNvSpPr/>
          <p:nvPr/>
        </p:nvSpPr>
        <p:spPr>
          <a:xfrm>
            <a:off x="1270157" y="2984500"/>
            <a:ext cx="19200566" cy="1016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3200">
                <a:solidFill>
                  <a:srgbClr val="1E1E1E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</a:rPr>
              <a:t>These days, fraudsters keep finding new tricks to fool credit card systems using stolen cards or fake purchases. Old fraud detection methods often fail because of two big problems: </a:t>
            </a:r>
            <a:endParaRPr lang="en-US" sz="3200">
              <a:latin typeface="Times New Roman"/>
              <a:ea typeface="Inter Medium"/>
              <a:cs typeface="Times New Roman"/>
            </a:endParaRPr>
          </a:p>
        </p:txBody>
      </p:sp>
      <p:sp>
        <p:nvSpPr>
          <p:cNvPr id="8" name="Shape 6"/>
          <p:cNvSpPr/>
          <p:nvPr/>
        </p:nvSpPr>
        <p:spPr>
          <a:xfrm>
            <a:off x="1270159" y="4559300"/>
            <a:ext cx="7519340" cy="11176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7"/>
          <p:cNvSpPr/>
          <p:nvPr/>
        </p:nvSpPr>
        <p:spPr>
          <a:xfrm>
            <a:off x="1778222" y="4559300"/>
            <a:ext cx="7011276" cy="11176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1778222" y="4559300"/>
            <a:ext cx="7011276" cy="4572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676609" y="4112543"/>
            <a:ext cx="406451" cy="55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❌</a:t>
            </a:r>
            <a:endParaRPr lang="en-US" sz="2400"/>
          </a:p>
        </p:txBody>
      </p:sp>
      <p:sp>
        <p:nvSpPr>
          <p:cNvPr id="12" name="Text 10"/>
          <p:cNvSpPr/>
          <p:nvPr/>
        </p:nvSpPr>
        <p:spPr>
          <a:xfrm>
            <a:off x="2286286" y="4099910"/>
            <a:ext cx="7550880" cy="264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3200">
                <a:solidFill>
                  <a:srgbClr val="000000">
                    <a:alpha val="100000"/>
                  </a:srgbClr>
                </a:solidFill>
                <a:latin typeface="Times New Roman"/>
                <a:ea typeface="Inter Medium" pitchFamily="34" charset="-122"/>
                <a:cs typeface="Inter Medium" pitchFamily="34" charset="-120"/>
              </a:rPr>
              <a:t>Missing real fraud (letting fraud slip through)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1778222" y="5219700"/>
            <a:ext cx="6338092" cy="4572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676609" y="4997027"/>
            <a:ext cx="406451" cy="55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❌</a:t>
            </a:r>
            <a:endParaRPr lang="en-US" sz="2400"/>
          </a:p>
        </p:txBody>
      </p:sp>
      <p:sp>
        <p:nvSpPr>
          <p:cNvPr id="15" name="Text 13"/>
          <p:cNvSpPr/>
          <p:nvPr/>
        </p:nvSpPr>
        <p:spPr>
          <a:xfrm>
            <a:off x="2286286" y="4978400"/>
            <a:ext cx="5931641" cy="55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3200">
                <a:solidFill>
                  <a:srgbClr val="000000">
                    <a:alpha val="100000"/>
                  </a:srgbClr>
                </a:solidFill>
                <a:latin typeface="Times New Roman"/>
                <a:ea typeface="Inter Medium" pitchFamily="34" charset="-122"/>
                <a:cs typeface="Inter Medium" pitchFamily="34" charset="-120"/>
              </a:rPr>
              <a:t>False alarms (blocking good customers)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1270159" y="6934200"/>
            <a:ext cx="15432429" cy="58547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1246873" y="6184477"/>
            <a:ext cx="9471150" cy="85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440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Inter Semi Bold" pitchFamily="34" charset="-122"/>
                <a:cs typeface="Times New Roman" panose="02020603050405020304" pitchFamily="18" charset="0"/>
              </a:rPr>
              <a:t>Why this was worth investigating?</a:t>
            </a:r>
            <a:endParaRPr 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6"/>
          <p:cNvSpPr/>
          <p:nvPr/>
        </p:nvSpPr>
        <p:spPr>
          <a:xfrm>
            <a:off x="1270159" y="8013700"/>
            <a:ext cx="15432429" cy="47752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1270157" y="7213177"/>
            <a:ext cx="19014276" cy="1016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3200">
                <a:solidFill>
                  <a:srgbClr val="1E1E1E">
                    <a:alpha val="100000"/>
                  </a:srgbClr>
                </a:solidFill>
                <a:latin typeface="Times New Roman"/>
                <a:ea typeface="Inter Medium" pitchFamily="34" charset="-122"/>
                <a:cs typeface="Inter Medium" pitchFamily="34" charset="-120"/>
              </a:rPr>
              <a:t>We took inspiration from JPMorgan Chase AI Research, who released synthetic financial transaction data and published two key research papers that shaped our direction: 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20" name="Shape 18"/>
          <p:cNvSpPr/>
          <p:nvPr/>
        </p:nvSpPr>
        <p:spPr>
          <a:xfrm>
            <a:off x="1270159" y="9283700"/>
            <a:ext cx="15432429" cy="35052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1" name="Shape 19"/>
          <p:cNvSpPr/>
          <p:nvPr/>
        </p:nvSpPr>
        <p:spPr>
          <a:xfrm>
            <a:off x="1168546" y="8674100"/>
            <a:ext cx="11418727" cy="16002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20"/>
          <p:cNvSpPr/>
          <p:nvPr/>
        </p:nvSpPr>
        <p:spPr>
          <a:xfrm>
            <a:off x="1241055" y="8347989"/>
            <a:ext cx="19200564" cy="985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3200" b="0" i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Assefa, S., Sharma, A., &amp; Wang, C. (2020). Generating Synthetic Data in Finance: Opportunities, Challenges and Pitfalls. JPMorgan AI Research.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23" name="Shape 21"/>
          <p:cNvSpPr/>
          <p:nvPr/>
        </p:nvSpPr>
        <p:spPr>
          <a:xfrm>
            <a:off x="1270159" y="9893300"/>
            <a:ext cx="11418727" cy="9906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" name="Shape 22"/>
          <p:cNvSpPr/>
          <p:nvPr/>
        </p:nvSpPr>
        <p:spPr>
          <a:xfrm>
            <a:off x="1524191" y="9893300"/>
            <a:ext cx="5131441" cy="3810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pic>
        <p:nvPicPr>
          <p:cNvPr id="26" name="Image 1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8885" y="9497213"/>
            <a:ext cx="309611" cy="309573"/>
          </a:xfrm>
          <a:prstGeom prst="rect">
            <a:avLst/>
          </a:prstGeom>
        </p:spPr>
      </p:pic>
      <p:sp>
        <p:nvSpPr>
          <p:cNvPr id="27" name="Text 23"/>
          <p:cNvSpPr/>
          <p:nvPr/>
        </p:nvSpPr>
        <p:spPr>
          <a:xfrm>
            <a:off x="1895921" y="9427318"/>
            <a:ext cx="9232118" cy="357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3200">
                <a:solidFill>
                  <a:srgbClr val="1E1E1E">
                    <a:alpha val="100000"/>
                  </a:srgbClr>
                </a:solidFill>
                <a:latin typeface="Times New Roman"/>
                <a:ea typeface="Inter Medium" pitchFamily="34" charset="-122"/>
                <a:cs typeface="Inter Medium" pitchFamily="34" charset="-120"/>
                <a:hlinkClick r:id="rId5"/>
              </a:rPr>
              <a:t> </a:t>
            </a:r>
            <a:r>
              <a:rPr lang="en-US" sz="3200" u="sng">
                <a:solidFill>
                  <a:srgbClr val="1E1E1E">
                    <a:alpha val="100000"/>
                  </a:srgbClr>
                </a:solidFill>
                <a:latin typeface="Times New Roman"/>
                <a:ea typeface="Inter Medium" pitchFamily="34" charset="-122"/>
                <a:cs typeface="Inter Medium" pitchFamily="34" charset="-120"/>
                <a:hlinkClick r:id="rId5"/>
              </a:rPr>
              <a:t>Generating Synthetic Data in Finance</a:t>
            </a:r>
            <a:r>
              <a:rPr lang="en-US" sz="3200">
                <a:solidFill>
                  <a:srgbClr val="1E1E1E">
                    <a:alpha val="100000"/>
                  </a:srgbClr>
                </a:solidFill>
                <a:latin typeface="Times New Roman"/>
                <a:ea typeface="Inter Medium" pitchFamily="34" charset="-122"/>
                <a:cs typeface="Inter Medium" pitchFamily="34" charset="-120"/>
                <a:hlinkClick r:id="rId5"/>
              </a:rPr>
              <a:t> 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28" name="Text 24"/>
          <p:cNvSpPr/>
          <p:nvPr/>
        </p:nvSpPr>
        <p:spPr>
          <a:xfrm>
            <a:off x="1390606" y="10051831"/>
            <a:ext cx="13358139" cy="390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3200">
                <a:highlight>
                  <a:srgbClr val="FFFF00"/>
                </a:highlight>
                <a:latin typeface="Times New Roman"/>
                <a:ea typeface="Inter Medium" pitchFamily="34" charset="-122"/>
                <a:cs typeface="Inter Medium" pitchFamily="34" charset="-120"/>
              </a:rPr>
              <a:t>→ Highlighted the limits of synthetic datasets that miss real human behavior.</a:t>
            </a:r>
            <a:endParaRPr lang="en-US" sz="320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sp>
        <p:nvSpPr>
          <p:cNvPr id="29" name="Shape 25"/>
          <p:cNvSpPr/>
          <p:nvPr/>
        </p:nvSpPr>
        <p:spPr>
          <a:xfrm>
            <a:off x="1270159" y="11188700"/>
            <a:ext cx="15432429" cy="16002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" name="Text 26"/>
          <p:cNvSpPr/>
          <p:nvPr/>
        </p:nvSpPr>
        <p:spPr>
          <a:xfrm>
            <a:off x="1270159" y="10782300"/>
            <a:ext cx="19618800" cy="55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IN" sz="3200" b="0" i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/>
                <a:cs typeface="Times New Roman"/>
              </a:rPr>
              <a:t>Borrajo</a:t>
            </a:r>
            <a:r>
              <a:rPr lang="en-IN" sz="3200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/>
                <a:cs typeface="Times New Roman"/>
              </a:rPr>
              <a:t>, D., &amp; Veloso, M. (2020). Domain-independent Classification of </a:t>
            </a:r>
            <a:r>
              <a:rPr lang="en-IN" sz="3200" b="0" i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/>
                <a:cs typeface="Times New Roman"/>
              </a:rPr>
              <a:t>Behavior</a:t>
            </a:r>
            <a:r>
              <a:rPr lang="en-IN" sz="3200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/>
                <a:cs typeface="Times New Roman"/>
              </a:rPr>
              <a:t> Traces. SSRN.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31" name="Shape 27"/>
          <p:cNvSpPr/>
          <p:nvPr/>
        </p:nvSpPr>
        <p:spPr>
          <a:xfrm>
            <a:off x="1270159" y="11798300"/>
            <a:ext cx="15686461" cy="9906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" name="Shape 28"/>
          <p:cNvSpPr/>
          <p:nvPr/>
        </p:nvSpPr>
        <p:spPr>
          <a:xfrm>
            <a:off x="1524191" y="11798300"/>
            <a:ext cx="4153419" cy="3810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pic>
        <p:nvPicPr>
          <p:cNvPr id="33" name="Image 2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191" y="11798300"/>
            <a:ext cx="381048" cy="381000"/>
          </a:xfrm>
          <a:prstGeom prst="rect">
            <a:avLst/>
          </a:prstGeom>
        </p:spPr>
      </p:pic>
      <p:pic>
        <p:nvPicPr>
          <p:cNvPr id="34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7721" y="11554271"/>
            <a:ext cx="309611" cy="309573"/>
          </a:xfrm>
          <a:prstGeom prst="rect">
            <a:avLst/>
          </a:prstGeom>
        </p:spPr>
      </p:pic>
      <p:sp>
        <p:nvSpPr>
          <p:cNvPr id="35" name="Text 29"/>
          <p:cNvSpPr/>
          <p:nvPr/>
        </p:nvSpPr>
        <p:spPr>
          <a:xfrm>
            <a:off x="1879834" y="11493500"/>
            <a:ext cx="6528616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3200">
                <a:solidFill>
                  <a:srgbClr val="1E1E1E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  <a:hlinkClick r:id="rId7"/>
              </a:rPr>
              <a:t> </a:t>
            </a:r>
            <a:r>
              <a:rPr lang="en-US" sz="3200" u="sng">
                <a:solidFill>
                  <a:srgbClr val="1E1E1E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  <a:hlinkClick r:id="rId7"/>
              </a:rPr>
              <a:t>Behavior Trace Classification</a:t>
            </a:r>
            <a:r>
              <a:rPr lang="en-US" sz="3200">
                <a:solidFill>
                  <a:srgbClr val="1E1E1E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  <a:hlinkClick r:id="rId7"/>
              </a:rPr>
              <a:t> </a:t>
            </a:r>
            <a:endParaRPr lang="en-US" sz="3200">
              <a:latin typeface="Times New Roman"/>
              <a:ea typeface="Inter Medium"/>
              <a:cs typeface="Times New Roman"/>
            </a:endParaRPr>
          </a:p>
        </p:txBody>
      </p:sp>
      <p:sp>
        <p:nvSpPr>
          <p:cNvPr id="36" name="Text 30"/>
          <p:cNvSpPr/>
          <p:nvPr/>
        </p:nvSpPr>
        <p:spPr>
          <a:xfrm>
            <a:off x="1378744" y="12053790"/>
            <a:ext cx="18750626" cy="7690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3200">
                <a:solidFill>
                  <a:srgbClr val="1E1E1E">
                    <a:alpha val="100000"/>
                  </a:srgbClr>
                </a:solidFill>
                <a:highlight>
                  <a:srgbClr val="FFFF00"/>
                </a:highlight>
                <a:latin typeface="Times New Roman"/>
                <a:ea typeface="Inter Medium"/>
                <a:cs typeface="Inter Medium" pitchFamily="34" charset="-120"/>
              </a:rPr>
              <a:t>→ Emphasized the need to detect fraud based on sequential behavior and intent, not just transaction size.</a:t>
            </a:r>
            <a:endParaRPr lang="en-US" sz="3200">
              <a:highlight>
                <a:srgbClr val="FFFF00"/>
              </a:highlight>
              <a:latin typeface="Times New Roman"/>
              <a:ea typeface="Inter Medium"/>
              <a:cs typeface="Times New Roman"/>
            </a:endParaRPr>
          </a:p>
        </p:txBody>
      </p:sp>
      <p:sp>
        <p:nvSpPr>
          <p:cNvPr id="37" name="Text 31"/>
          <p:cNvSpPr/>
          <p:nvPr/>
        </p:nvSpPr>
        <p:spPr>
          <a:xfrm>
            <a:off x="19560445" y="-3416300"/>
            <a:ext cx="12580216" cy="25735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0"/>
              </a:lnSpc>
              <a:buNone/>
            </a:pPr>
            <a:r>
              <a:rPr lang="en-US" sz="110533">
                <a:solidFill>
                  <a:srgbClr val="FFEEEF">
                    <a:alpha val="100000"/>
                  </a:srgbClr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?</a:t>
            </a:r>
            <a:endParaRPr lang="en-US" sz="110533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70159" y="1143000"/>
            <a:ext cx="19014276" cy="97663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70159" y="1143000"/>
            <a:ext cx="19014276" cy="5143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70159" y="1143000"/>
            <a:ext cx="19200566" cy="85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sz="4800">
                <a:solidFill>
                  <a:srgbClr val="000000">
                    <a:alpha val="100000"/>
                  </a:srgbClr>
                </a:solidFill>
                <a:latin typeface="Times New Roman"/>
                <a:ea typeface="Inter Semi Bold" pitchFamily="34" charset="-122"/>
                <a:cs typeface="Times New Roman"/>
              </a:rPr>
              <a:t>What we did</a:t>
            </a:r>
            <a:endParaRPr lang="en-US" sz="4800">
              <a:latin typeface="Times New Roman"/>
              <a:cs typeface="Times New Roman"/>
            </a:endParaRPr>
          </a:p>
        </p:txBody>
      </p:sp>
      <p:sp>
        <p:nvSpPr>
          <p:cNvPr id="5" name="Shape 3"/>
          <p:cNvSpPr/>
          <p:nvPr/>
        </p:nvSpPr>
        <p:spPr>
          <a:xfrm>
            <a:off x="1270159" y="2222500"/>
            <a:ext cx="19014276" cy="40640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270158" y="2070099"/>
            <a:ext cx="17078801" cy="2624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600" kern="0" spc="-56">
                <a:solidFill>
                  <a:srgbClr val="000000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</a:rPr>
              <a:t>To solve this, we built a fraud detection system using real behavioral features:</a:t>
            </a:r>
            <a:endParaRPr lang="en-US" sz="3600">
              <a:latin typeface="Times New Roman"/>
              <a:ea typeface="Inter Medium"/>
              <a:cs typeface="Times New Roman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3600">
              <a:latin typeface="Times New Roman"/>
              <a:cs typeface="Times New Roman"/>
            </a:endParaRPr>
          </a:p>
          <a:p>
            <a:pPr marL="685800" lvl="1" indent="-342900" algn="l">
              <a:lnSpc>
                <a:spcPts val="4200"/>
              </a:lnSpc>
              <a:buSzPct val="100000"/>
              <a:buChar char="•"/>
            </a:pPr>
            <a:r>
              <a:rPr lang="en-US" sz="3600" kern="0" spc="-56">
                <a:solidFill>
                  <a:srgbClr val="000000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</a:rPr>
              <a:t>How often and how quickly someone is transacting (velocity) </a:t>
            </a:r>
            <a:endParaRPr lang="en-US" sz="3600">
              <a:latin typeface="Times New Roman"/>
              <a:ea typeface="Inter Medium"/>
              <a:cs typeface="Times New Roman"/>
            </a:endParaRPr>
          </a:p>
          <a:p>
            <a:pPr marL="685800" lvl="1" indent="-342900" algn="l">
              <a:lnSpc>
                <a:spcPts val="4200"/>
              </a:lnSpc>
              <a:buSzPct val="100000"/>
              <a:buChar char="•"/>
            </a:pPr>
            <a:r>
              <a:rPr lang="en-US" sz="3600" kern="0" spc="-56">
                <a:solidFill>
                  <a:srgbClr val="000000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</a:rPr>
              <a:t>Whether their device or IP changed suddenly </a:t>
            </a:r>
            <a:endParaRPr lang="en-US" sz="3600">
              <a:latin typeface="Times New Roman"/>
              <a:ea typeface="Inter Medium"/>
              <a:cs typeface="Times New Roman"/>
            </a:endParaRPr>
          </a:p>
          <a:p>
            <a:pPr marL="685800" lvl="1" indent="-342900" algn="l">
              <a:lnSpc>
                <a:spcPts val="4200"/>
              </a:lnSpc>
              <a:buSzPct val="100000"/>
              <a:buChar char="•"/>
            </a:pPr>
            <a:r>
              <a:rPr lang="en-US" sz="3600" kern="0" spc="-56">
                <a:solidFill>
                  <a:srgbClr val="000000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</a:rPr>
              <a:t>Timing (weekends, night-time), and previous fraud patterns </a:t>
            </a:r>
            <a:endParaRPr lang="en-US" sz="3600">
              <a:latin typeface="Times New Roman"/>
              <a:ea typeface="Inter Medium"/>
              <a:cs typeface="Times New Roman"/>
            </a:endParaRPr>
          </a:p>
        </p:txBody>
      </p:sp>
      <p:sp>
        <p:nvSpPr>
          <p:cNvPr id="7" name="Text 5"/>
          <p:cNvSpPr/>
          <p:nvPr/>
        </p:nvSpPr>
        <p:spPr>
          <a:xfrm>
            <a:off x="1270158" y="4914900"/>
            <a:ext cx="17403921" cy="1473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3600">
                <a:solidFill>
                  <a:srgbClr val="484848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</a:rPr>
              <a:t>We trained and compared multiple machine learning models, including Random Forests, Gradient Boosting (</a:t>
            </a:r>
            <a:r>
              <a:rPr lang="en-US" sz="3600" err="1">
                <a:solidFill>
                  <a:srgbClr val="484848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</a:rPr>
              <a:t>XGBoost</a:t>
            </a:r>
            <a:r>
              <a:rPr lang="en-US" sz="3600">
                <a:solidFill>
                  <a:srgbClr val="484848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</a:rPr>
              <a:t>), and LSTM (deep learning for sequences). We visualized which features trigger fraud detection and scored new scenarios in real time. </a:t>
            </a:r>
            <a:endParaRPr lang="en-US" sz="3600">
              <a:latin typeface="Times New Roman"/>
              <a:ea typeface="Inter Medium"/>
              <a:cs typeface="Times New Roman"/>
            </a:endParaRPr>
          </a:p>
        </p:txBody>
      </p:sp>
      <p:sp>
        <p:nvSpPr>
          <p:cNvPr id="8" name="Shape 6"/>
          <p:cNvSpPr/>
          <p:nvPr/>
        </p:nvSpPr>
        <p:spPr>
          <a:xfrm>
            <a:off x="1270159" y="7543800"/>
            <a:ext cx="14429003" cy="33655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270158" y="7200213"/>
            <a:ext cx="7639926" cy="85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US" sz="480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Inter Semi Bold"/>
                <a:cs typeface="Times New Roman" panose="02020603050405020304" pitchFamily="18" charset="0"/>
              </a:rPr>
              <a:t>Why this matters</a:t>
            </a:r>
            <a:endParaRPr lang="en-US" sz="4800">
              <a:latin typeface="Times New Roman" panose="02020603050405020304" pitchFamily="18" charset="0"/>
              <a:ea typeface="Inter Semi Bold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1270159" y="8470900"/>
            <a:ext cx="14429003" cy="24384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270158" y="8241267"/>
            <a:ext cx="16635070" cy="3484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600">
                <a:solidFill>
                  <a:srgbClr val="1E1E1E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</a:rPr>
              <a:t>This research bridges the gap between technical accuracy and real-world usability: </a:t>
            </a:r>
            <a:endParaRPr lang="en-US" sz="3600">
              <a:latin typeface="Times New Roman"/>
              <a:ea typeface="Inter Medium"/>
              <a:cs typeface="Times New Roman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en-US" sz="3600">
                <a:solidFill>
                  <a:srgbClr val="1E1E1E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</a:rPr>
              <a:t> </a:t>
            </a:r>
            <a:endParaRPr lang="en-US" sz="3600">
              <a:latin typeface="Times New Roman"/>
              <a:ea typeface="Inter Medium"/>
              <a:cs typeface="Times New Roman"/>
            </a:endParaRPr>
          </a:p>
          <a:p>
            <a:pPr marL="685800" lvl="1" indent="-342900" algn="l">
              <a:lnSpc>
                <a:spcPts val="4200"/>
              </a:lnSpc>
              <a:buSzPct val="100000"/>
              <a:buChar char="•"/>
            </a:pPr>
            <a:r>
              <a:rPr lang="en-US" sz="3600">
                <a:solidFill>
                  <a:srgbClr val="1E1E1E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</a:rPr>
              <a:t>It's designed to prevent loss from fraud </a:t>
            </a:r>
            <a:endParaRPr lang="en-US" sz="3600">
              <a:latin typeface="Times New Roman"/>
              <a:ea typeface="Inter Medium"/>
              <a:cs typeface="Times New Roman"/>
            </a:endParaRPr>
          </a:p>
          <a:p>
            <a:pPr marL="685800" lvl="1" indent="-342900" algn="l">
              <a:lnSpc>
                <a:spcPts val="4200"/>
              </a:lnSpc>
              <a:buSzPct val="100000"/>
              <a:buChar char="•"/>
            </a:pPr>
            <a:r>
              <a:rPr lang="en-US" sz="3600">
                <a:solidFill>
                  <a:srgbClr val="1E1E1E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</a:rPr>
              <a:t>While reducing false flags on honest customers </a:t>
            </a:r>
            <a:endParaRPr lang="en-US" sz="3600">
              <a:latin typeface="Times New Roman"/>
              <a:ea typeface="Inter Medium"/>
              <a:cs typeface="Times New Roman"/>
            </a:endParaRPr>
          </a:p>
          <a:p>
            <a:pPr marL="685800" lvl="1" indent="-342900" algn="l">
              <a:lnSpc>
                <a:spcPts val="4200"/>
              </a:lnSpc>
              <a:buSzPct val="100000"/>
              <a:buChar char="•"/>
            </a:pPr>
            <a:r>
              <a:rPr lang="en-US" sz="3600">
                <a:solidFill>
                  <a:srgbClr val="1E1E1E">
                    <a:alpha val="100000"/>
                  </a:srgbClr>
                </a:solidFill>
                <a:latin typeface="Times New Roman"/>
                <a:ea typeface="Inter Medium"/>
                <a:cs typeface="Inter Medium" pitchFamily="34" charset="-120"/>
              </a:rPr>
              <a:t>And it’s simple enough to explain to business teams and integrate into production </a:t>
            </a:r>
            <a:endParaRPr lang="en-US" sz="3600">
              <a:latin typeface="Times New Roman"/>
              <a:ea typeface="Inter Medium"/>
            </a:endParaRPr>
          </a:p>
        </p:txBody>
      </p:sp>
      <p:pic>
        <p:nvPicPr>
          <p:cNvPr id="1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6296" y="1219200"/>
            <a:ext cx="6820752" cy="11289402"/>
          </a:xfrm>
          <a:prstGeom prst="rect">
            <a:avLst/>
          </a:prstGeom>
        </p:spPr>
      </p:pic>
      <p:pic>
        <p:nvPicPr>
          <p:cNvPr id="13" name="Image 1" descr=" 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30477" y="1923668"/>
            <a:ext cx="5056571" cy="98793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70159" y="1143000"/>
            <a:ext cx="19014276" cy="6731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70159" y="1143000"/>
            <a:ext cx="19014276" cy="6731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329410" y="392536"/>
            <a:ext cx="19200566" cy="85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5400" b="1">
                <a:solidFill>
                  <a:srgbClr val="000000">
                    <a:alpha val="100000"/>
                  </a:srgbClr>
                </a:solidFill>
                <a:latin typeface="Times New Roman"/>
                <a:ea typeface="Inter Semi Bold"/>
                <a:cs typeface="Inter Semi Bold" pitchFamily="34" charset="-120"/>
              </a:rPr>
              <a:t>Data</a:t>
            </a:r>
            <a:endParaRPr lang="en-US" sz="5400" b="1">
              <a:latin typeface="Times New Roman"/>
              <a:ea typeface="Inter Semi Bold"/>
            </a:endParaRPr>
          </a:p>
        </p:txBody>
      </p:sp>
      <p:sp>
        <p:nvSpPr>
          <p:cNvPr id="5" name="Shape 3"/>
          <p:cNvSpPr/>
          <p:nvPr/>
        </p:nvSpPr>
        <p:spPr>
          <a:xfrm>
            <a:off x="1270159" y="2324100"/>
            <a:ext cx="17769521" cy="108458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1270159" y="2324100"/>
            <a:ext cx="15817712" cy="29972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1270159" y="2324100"/>
            <a:ext cx="15817712" cy="6096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60" y="1571837"/>
            <a:ext cx="609676" cy="609600"/>
          </a:xfrm>
          <a:prstGeom prst="rect">
            <a:avLst/>
          </a:prstGeom>
        </p:spPr>
      </p:pic>
      <p:pic>
        <p:nvPicPr>
          <p:cNvPr id="9" name="Image 1" descr=" 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8978" y="1666372"/>
            <a:ext cx="495839" cy="49577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2083060" y="1556597"/>
            <a:ext cx="7896154" cy="745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200">
                <a:solidFill>
                  <a:srgbClr val="000000">
                    <a:alpha val="100000"/>
                  </a:srgbClr>
                </a:solidFill>
                <a:latin typeface="Times New Roman"/>
                <a:ea typeface="Inter Semi Bold" pitchFamily="34" charset="-122"/>
                <a:cs typeface="Inter Semi Bold" pitchFamily="34" charset="-120"/>
              </a:rPr>
              <a:t>Target variable (What we’re predicting) </a:t>
            </a:r>
            <a:endParaRPr lang="en-US" sz="3200">
              <a:latin typeface="Times New Roman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1270159" y="3390900"/>
            <a:ext cx="15817712" cy="19304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pic>
        <p:nvPicPr>
          <p:cNvPr id="12" name="Image 2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316" y="2496608"/>
            <a:ext cx="15817712" cy="104140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609334" y="2730500"/>
            <a:ext cx="1833262" cy="651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800">
                <a:solidFill>
                  <a:srgbClr val="000000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Name</a:t>
            </a:r>
            <a:endParaRPr lang="en-US" sz="2800"/>
          </a:p>
        </p:txBody>
      </p:sp>
      <p:sp>
        <p:nvSpPr>
          <p:cNvPr id="14" name="Text 9"/>
          <p:cNvSpPr/>
          <p:nvPr/>
        </p:nvSpPr>
        <p:spPr>
          <a:xfrm>
            <a:off x="4602208" y="2766484"/>
            <a:ext cx="1164314" cy="651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800">
                <a:solidFill>
                  <a:srgbClr val="000000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Type</a:t>
            </a:r>
            <a:endParaRPr lang="en-US" sz="2800"/>
          </a:p>
        </p:txBody>
      </p:sp>
      <p:sp>
        <p:nvSpPr>
          <p:cNvPr id="15" name="Text 10"/>
          <p:cNvSpPr/>
          <p:nvPr/>
        </p:nvSpPr>
        <p:spPr>
          <a:xfrm>
            <a:off x="7080835" y="2730500"/>
            <a:ext cx="4932450" cy="651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800">
                <a:solidFill>
                  <a:srgbClr val="000000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Meaning</a:t>
            </a:r>
            <a:endParaRPr lang="en-US" sz="2800"/>
          </a:p>
        </p:txBody>
      </p:sp>
      <p:sp>
        <p:nvSpPr>
          <p:cNvPr id="16" name="Text 11"/>
          <p:cNvSpPr/>
          <p:nvPr/>
        </p:nvSpPr>
        <p:spPr>
          <a:xfrm>
            <a:off x="13256225" y="2750396"/>
            <a:ext cx="3662291" cy="651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800">
                <a:solidFill>
                  <a:srgbClr val="000000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Values</a:t>
            </a:r>
            <a:endParaRPr lang="en-US" sz="2800"/>
          </a:p>
        </p:txBody>
      </p:sp>
      <p:pic>
        <p:nvPicPr>
          <p:cNvPr id="17" name="Image 3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316" y="3761952"/>
            <a:ext cx="15817712" cy="88900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524191" y="3932766"/>
            <a:ext cx="1799392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Fraud Label</a:t>
            </a:r>
            <a:endParaRPr lang="en-US" sz="2400"/>
          </a:p>
        </p:txBody>
      </p:sp>
      <p:sp>
        <p:nvSpPr>
          <p:cNvPr id="19" name="Text 13"/>
          <p:cNvSpPr/>
          <p:nvPr/>
        </p:nvSpPr>
        <p:spPr>
          <a:xfrm>
            <a:off x="4602208" y="3919855"/>
            <a:ext cx="1130443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Integer</a:t>
            </a:r>
            <a:endParaRPr lang="en-US" sz="2400"/>
          </a:p>
        </p:txBody>
      </p:sp>
      <p:sp>
        <p:nvSpPr>
          <p:cNvPr id="20" name="Text 14"/>
          <p:cNvSpPr/>
          <p:nvPr/>
        </p:nvSpPr>
        <p:spPr>
          <a:xfrm>
            <a:off x="7020853" y="3932766"/>
            <a:ext cx="4898579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Whether the transaction is fraud </a:t>
            </a:r>
            <a:endParaRPr lang="en-US" sz="2400"/>
          </a:p>
        </p:txBody>
      </p:sp>
      <p:sp>
        <p:nvSpPr>
          <p:cNvPr id="21" name="Text 15"/>
          <p:cNvSpPr/>
          <p:nvPr/>
        </p:nvSpPr>
        <p:spPr>
          <a:xfrm>
            <a:off x="13290096" y="3973618"/>
            <a:ext cx="3628420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 = Safe, 1 = Fraudulent </a:t>
            </a:r>
            <a:endParaRPr lang="en-US" sz="2400"/>
          </a:p>
        </p:txBody>
      </p:sp>
      <p:sp>
        <p:nvSpPr>
          <p:cNvPr id="22" name="Shape 16"/>
          <p:cNvSpPr/>
          <p:nvPr/>
        </p:nvSpPr>
        <p:spPr>
          <a:xfrm>
            <a:off x="1270159" y="5981700"/>
            <a:ext cx="17769521" cy="71882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" name="Shape 17"/>
          <p:cNvSpPr/>
          <p:nvPr/>
        </p:nvSpPr>
        <p:spPr>
          <a:xfrm>
            <a:off x="1270159" y="5981700"/>
            <a:ext cx="17769521" cy="6096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pic>
        <p:nvPicPr>
          <p:cNvPr id="24" name="Image 4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59" y="5575300"/>
            <a:ext cx="609676" cy="609600"/>
          </a:xfrm>
          <a:prstGeom prst="rect">
            <a:avLst/>
          </a:prstGeom>
        </p:spPr>
      </p:pic>
      <p:pic>
        <p:nvPicPr>
          <p:cNvPr id="25" name="Image 5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5415" y="5146530"/>
            <a:ext cx="514420" cy="514447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2083060" y="5067299"/>
            <a:ext cx="8912281" cy="745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200">
                <a:solidFill>
                  <a:srgbClr val="000000">
                    <a:alpha val="100000"/>
                  </a:srgbClr>
                </a:solidFill>
                <a:latin typeface="Times New Roman"/>
                <a:ea typeface="Inter Semi Bold" pitchFamily="34" charset="-122"/>
                <a:cs typeface="Inter Semi Bold" pitchFamily="34" charset="-120"/>
              </a:rPr>
              <a:t>Input variables (What the model learns from)</a:t>
            </a:r>
            <a:endParaRPr lang="en-US" sz="3200">
              <a:latin typeface="Times New Roman"/>
            </a:endParaRPr>
          </a:p>
        </p:txBody>
      </p:sp>
      <p:sp>
        <p:nvSpPr>
          <p:cNvPr id="27" name="Shape 19"/>
          <p:cNvSpPr/>
          <p:nvPr/>
        </p:nvSpPr>
        <p:spPr>
          <a:xfrm>
            <a:off x="1270159" y="7048500"/>
            <a:ext cx="17769521" cy="61214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pic>
        <p:nvPicPr>
          <p:cNvPr id="28" name="Image 6" descr=" 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0159" y="6112933"/>
            <a:ext cx="17769521" cy="1041400"/>
          </a:xfrm>
          <a:prstGeom prst="rect">
            <a:avLst/>
          </a:prstGeom>
        </p:spPr>
      </p:pic>
      <p:sp>
        <p:nvSpPr>
          <p:cNvPr id="29" name="Text 20"/>
          <p:cNvSpPr/>
          <p:nvPr/>
        </p:nvSpPr>
        <p:spPr>
          <a:xfrm>
            <a:off x="1524191" y="6407150"/>
            <a:ext cx="1833262" cy="651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800">
                <a:solidFill>
                  <a:srgbClr val="000000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Name</a:t>
            </a:r>
            <a:endParaRPr lang="en-US" sz="2800"/>
          </a:p>
        </p:txBody>
      </p:sp>
      <p:sp>
        <p:nvSpPr>
          <p:cNvPr id="30" name="Text 21"/>
          <p:cNvSpPr/>
          <p:nvPr/>
        </p:nvSpPr>
        <p:spPr>
          <a:xfrm>
            <a:off x="4589507" y="6375400"/>
            <a:ext cx="3154228" cy="651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800">
                <a:solidFill>
                  <a:srgbClr val="000000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Type</a:t>
            </a:r>
            <a:endParaRPr lang="en-US" sz="2800"/>
          </a:p>
        </p:txBody>
      </p:sp>
      <p:sp>
        <p:nvSpPr>
          <p:cNvPr id="31" name="Text 22"/>
          <p:cNvSpPr/>
          <p:nvPr/>
        </p:nvSpPr>
        <p:spPr>
          <a:xfrm>
            <a:off x="9022361" y="6424084"/>
            <a:ext cx="4894345" cy="651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800">
                <a:solidFill>
                  <a:srgbClr val="000000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Meaning</a:t>
            </a:r>
            <a:endParaRPr lang="en-US" sz="2800"/>
          </a:p>
        </p:txBody>
      </p:sp>
      <p:sp>
        <p:nvSpPr>
          <p:cNvPr id="32" name="Text 23"/>
          <p:cNvSpPr/>
          <p:nvPr/>
        </p:nvSpPr>
        <p:spPr>
          <a:xfrm>
            <a:off x="15267308" y="6424084"/>
            <a:ext cx="3662291" cy="651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800">
                <a:solidFill>
                  <a:srgbClr val="000000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Values</a:t>
            </a:r>
            <a:endParaRPr lang="en-US" sz="2800"/>
          </a:p>
        </p:txBody>
      </p:sp>
      <p:pic>
        <p:nvPicPr>
          <p:cNvPr id="33" name="Image 7" descr=" 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0159" y="7361766"/>
            <a:ext cx="17756819" cy="1016000"/>
          </a:xfrm>
          <a:prstGeom prst="rect">
            <a:avLst/>
          </a:prstGeom>
        </p:spPr>
      </p:pic>
      <p:sp>
        <p:nvSpPr>
          <p:cNvPr id="34" name="Text 24"/>
          <p:cNvSpPr/>
          <p:nvPr/>
        </p:nvSpPr>
        <p:spPr>
          <a:xfrm>
            <a:off x="1511490" y="7531099"/>
            <a:ext cx="1812093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Is_Weekend</a:t>
            </a:r>
            <a:endParaRPr lang="en-US" sz="2400"/>
          </a:p>
        </p:txBody>
      </p:sp>
      <p:sp>
        <p:nvSpPr>
          <p:cNvPr id="35" name="Text 25"/>
          <p:cNvSpPr/>
          <p:nvPr/>
        </p:nvSpPr>
        <p:spPr>
          <a:xfrm>
            <a:off x="4589507" y="7535015"/>
            <a:ext cx="3107655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Categorical (Binary) </a:t>
            </a:r>
            <a:endParaRPr lang="en-US" sz="2400"/>
          </a:p>
        </p:txBody>
      </p:sp>
      <p:sp>
        <p:nvSpPr>
          <p:cNvPr id="36" name="Text 26"/>
          <p:cNvSpPr/>
          <p:nvPr/>
        </p:nvSpPr>
        <p:spPr>
          <a:xfrm>
            <a:off x="9022361" y="7531099"/>
            <a:ext cx="4847773" cy="846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Whether the transaction happened on a weekend </a:t>
            </a:r>
            <a:endParaRPr lang="en-US" sz="2400"/>
          </a:p>
        </p:txBody>
      </p:sp>
      <p:sp>
        <p:nvSpPr>
          <p:cNvPr id="37" name="Text 27"/>
          <p:cNvSpPr/>
          <p:nvPr/>
        </p:nvSpPr>
        <p:spPr>
          <a:xfrm>
            <a:off x="15241905" y="7594600"/>
            <a:ext cx="3628420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 = Weekday, 1 = Weekend</a:t>
            </a:r>
            <a:endParaRPr lang="en-US" sz="2400"/>
          </a:p>
        </p:txBody>
      </p:sp>
      <p:pic>
        <p:nvPicPr>
          <p:cNvPr id="38" name="Image 8" descr=" 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7316" y="8474075"/>
            <a:ext cx="17769521" cy="1016000"/>
          </a:xfrm>
          <a:prstGeom prst="rect">
            <a:avLst/>
          </a:prstGeom>
        </p:spPr>
      </p:pic>
      <p:sp>
        <p:nvSpPr>
          <p:cNvPr id="39" name="Text 28"/>
          <p:cNvSpPr/>
          <p:nvPr/>
        </p:nvSpPr>
        <p:spPr>
          <a:xfrm>
            <a:off x="1524191" y="8758026"/>
            <a:ext cx="1824795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Velocity_1hr </a:t>
            </a:r>
            <a:endParaRPr lang="en-US" sz="2400"/>
          </a:p>
        </p:txBody>
      </p:sp>
      <p:sp>
        <p:nvSpPr>
          <p:cNvPr id="40" name="Text 29"/>
          <p:cNvSpPr/>
          <p:nvPr/>
        </p:nvSpPr>
        <p:spPr>
          <a:xfrm>
            <a:off x="4584653" y="8758025"/>
            <a:ext cx="3082252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Continuous </a:t>
            </a:r>
            <a:endParaRPr lang="en-US" sz="2400"/>
          </a:p>
        </p:txBody>
      </p:sp>
      <p:sp>
        <p:nvSpPr>
          <p:cNvPr id="41" name="Text 30"/>
          <p:cNvSpPr/>
          <p:nvPr/>
        </p:nvSpPr>
        <p:spPr>
          <a:xfrm>
            <a:off x="9017280" y="8684153"/>
            <a:ext cx="4898579" cy="846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Number of transactions in the past 1 hour </a:t>
            </a:r>
            <a:endParaRPr lang="en-US" sz="2400"/>
          </a:p>
        </p:txBody>
      </p:sp>
      <p:sp>
        <p:nvSpPr>
          <p:cNvPr id="42" name="Text 31"/>
          <p:cNvSpPr/>
          <p:nvPr/>
        </p:nvSpPr>
        <p:spPr>
          <a:xfrm>
            <a:off x="15241905" y="8776757"/>
            <a:ext cx="3628420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0.0, 1.5, 12.0, 30.0 </a:t>
            </a:r>
            <a:endParaRPr lang="en-US" sz="2400"/>
          </a:p>
        </p:txBody>
      </p:sp>
      <p:pic>
        <p:nvPicPr>
          <p:cNvPr id="43" name="Image 9" descr=" 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0159" y="9656233"/>
            <a:ext cx="17769521" cy="1016000"/>
          </a:xfrm>
          <a:prstGeom prst="rect">
            <a:avLst/>
          </a:prstGeom>
        </p:spPr>
      </p:pic>
      <p:sp>
        <p:nvSpPr>
          <p:cNvPr id="44" name="Text 32"/>
          <p:cNvSpPr/>
          <p:nvPr/>
        </p:nvSpPr>
        <p:spPr>
          <a:xfrm>
            <a:off x="1549860" y="9911715"/>
            <a:ext cx="1824795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Risk_Score </a:t>
            </a:r>
            <a:endParaRPr lang="en-US" sz="2400"/>
          </a:p>
        </p:txBody>
      </p:sp>
      <p:sp>
        <p:nvSpPr>
          <p:cNvPr id="45" name="Text 33"/>
          <p:cNvSpPr/>
          <p:nvPr/>
        </p:nvSpPr>
        <p:spPr>
          <a:xfrm>
            <a:off x="4602208" y="9889066"/>
            <a:ext cx="3056849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Categorical (Binary) </a:t>
            </a:r>
            <a:endParaRPr lang="en-US" sz="2400"/>
          </a:p>
        </p:txBody>
      </p:sp>
      <p:sp>
        <p:nvSpPr>
          <p:cNvPr id="46" name="Text 34"/>
          <p:cNvSpPr/>
          <p:nvPr/>
        </p:nvSpPr>
        <p:spPr>
          <a:xfrm>
            <a:off x="8996957" y="9782491"/>
            <a:ext cx="4898579" cy="846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Risk score of the transaction (0 = safe, 1 = risky) </a:t>
            </a:r>
            <a:endParaRPr lang="en-US" sz="2400"/>
          </a:p>
        </p:txBody>
      </p:sp>
      <p:sp>
        <p:nvSpPr>
          <p:cNvPr id="47" name="Text 35"/>
          <p:cNvSpPr/>
          <p:nvPr/>
        </p:nvSpPr>
        <p:spPr>
          <a:xfrm>
            <a:off x="15233436" y="9955742"/>
            <a:ext cx="3628420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0.1, 0.45, 0.78, 0.95 </a:t>
            </a:r>
            <a:endParaRPr lang="en-US" sz="2400"/>
          </a:p>
        </p:txBody>
      </p:sp>
      <p:pic>
        <p:nvPicPr>
          <p:cNvPr id="48" name="Image 10" descr=" 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8978" y="10813520"/>
            <a:ext cx="17769521" cy="1016000"/>
          </a:xfrm>
          <a:prstGeom prst="rect">
            <a:avLst/>
          </a:prstGeom>
        </p:spPr>
      </p:pic>
      <p:sp>
        <p:nvSpPr>
          <p:cNvPr id="49" name="Text 36"/>
          <p:cNvSpPr/>
          <p:nvPr/>
        </p:nvSpPr>
        <p:spPr>
          <a:xfrm>
            <a:off x="1524191" y="10898186"/>
            <a:ext cx="1663908" cy="846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Transaction_Distance </a:t>
            </a:r>
            <a:endParaRPr lang="en-US" sz="2400"/>
          </a:p>
        </p:txBody>
      </p:sp>
      <p:sp>
        <p:nvSpPr>
          <p:cNvPr id="50" name="Text 37"/>
          <p:cNvSpPr/>
          <p:nvPr/>
        </p:nvSpPr>
        <p:spPr>
          <a:xfrm>
            <a:off x="4602208" y="10987828"/>
            <a:ext cx="2980639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Continuous </a:t>
            </a:r>
            <a:endParaRPr lang="en-US" sz="2400"/>
          </a:p>
        </p:txBody>
      </p:sp>
      <p:sp>
        <p:nvSpPr>
          <p:cNvPr id="51" name="Text 38"/>
          <p:cNvSpPr/>
          <p:nvPr/>
        </p:nvSpPr>
        <p:spPr>
          <a:xfrm>
            <a:off x="8996956" y="10946658"/>
            <a:ext cx="4898579" cy="846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Distance from previous known transaction location </a:t>
            </a:r>
            <a:endParaRPr lang="en-US" sz="2400"/>
          </a:p>
        </p:txBody>
      </p:sp>
      <p:sp>
        <p:nvSpPr>
          <p:cNvPr id="52" name="Text 39"/>
          <p:cNvSpPr/>
          <p:nvPr/>
        </p:nvSpPr>
        <p:spPr>
          <a:xfrm>
            <a:off x="15241905" y="10979045"/>
            <a:ext cx="3628420" cy="846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0.0, 100.0, 3000.0 (in meters/km) </a:t>
            </a:r>
            <a:endParaRPr lang="en-US" sz="2400"/>
          </a:p>
        </p:txBody>
      </p:sp>
      <p:pic>
        <p:nvPicPr>
          <p:cNvPr id="53" name="Image 11" descr=" 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0159" y="11950700"/>
            <a:ext cx="17769521" cy="1016000"/>
          </a:xfrm>
          <a:prstGeom prst="rect">
            <a:avLst/>
          </a:prstGeom>
        </p:spPr>
      </p:pic>
      <p:sp>
        <p:nvSpPr>
          <p:cNvPr id="54" name="Text 40"/>
          <p:cNvSpPr/>
          <p:nvPr/>
        </p:nvSpPr>
        <p:spPr>
          <a:xfrm>
            <a:off x="1511490" y="12057038"/>
            <a:ext cx="1901004" cy="846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Device_Change_Flag </a:t>
            </a:r>
            <a:endParaRPr lang="en-US" sz="2400"/>
          </a:p>
        </p:txBody>
      </p:sp>
      <p:sp>
        <p:nvSpPr>
          <p:cNvPr id="55" name="Text 41"/>
          <p:cNvSpPr/>
          <p:nvPr/>
        </p:nvSpPr>
        <p:spPr>
          <a:xfrm>
            <a:off x="4584653" y="12163294"/>
            <a:ext cx="2980639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Categorical (Binary) </a:t>
            </a:r>
            <a:endParaRPr lang="en-US" sz="2400"/>
          </a:p>
        </p:txBody>
      </p:sp>
      <p:sp>
        <p:nvSpPr>
          <p:cNvPr id="56" name="Text 42"/>
          <p:cNvSpPr/>
          <p:nvPr/>
        </p:nvSpPr>
        <p:spPr>
          <a:xfrm>
            <a:off x="8954309" y="12150243"/>
            <a:ext cx="4898579" cy="465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Whether user changed device recently </a:t>
            </a:r>
            <a:endParaRPr lang="en-US" sz="2400"/>
          </a:p>
        </p:txBody>
      </p:sp>
      <p:sp>
        <p:nvSpPr>
          <p:cNvPr id="57" name="Text 43"/>
          <p:cNvSpPr/>
          <p:nvPr/>
        </p:nvSpPr>
        <p:spPr>
          <a:xfrm>
            <a:off x="15233436" y="12076376"/>
            <a:ext cx="3628420" cy="846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0 = No Change, 1 = Changed Device 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70159" y="1143000"/>
            <a:ext cx="19014276" cy="6731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70159" y="1143000"/>
            <a:ext cx="19014276" cy="673100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70159" y="1143000"/>
            <a:ext cx="19200566" cy="85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5400" b="1">
                <a:solidFill>
                  <a:srgbClr val="000000">
                    <a:alpha val="100000"/>
                  </a:srgbClr>
                </a:solidFill>
                <a:latin typeface="Times New Roman"/>
                <a:ea typeface="Inter Semi Bold" pitchFamily="34" charset="-122"/>
                <a:cs typeface="Inter Semi Bold" pitchFamily="34" charset="-120"/>
              </a:rPr>
              <a:t>Methodology</a:t>
            </a:r>
            <a:endParaRPr lang="en-US" sz="5400" b="1">
              <a:latin typeface="Times New Roman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25603" y="3467100"/>
            <a:ext cx="3099187" cy="774700"/>
          </a:xfrm>
          <a:prstGeom prst="roundRect">
            <a:avLst>
              <a:gd name="adj" fmla="val 25967"/>
            </a:avLst>
          </a:prstGeom>
          <a:solidFill>
            <a:srgbClr val="FFE4E4">
              <a:alpha val="10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850487" y="3608097"/>
            <a:ext cx="2684442" cy="480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800" b="1">
                <a:solidFill>
                  <a:srgbClr val="000000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Data Preparation</a:t>
            </a:r>
            <a:endParaRPr lang="en-US" sz="2800" b="1"/>
          </a:p>
        </p:txBody>
      </p:sp>
      <p:sp>
        <p:nvSpPr>
          <p:cNvPr id="7" name="Shape 5"/>
          <p:cNvSpPr/>
          <p:nvPr/>
        </p:nvSpPr>
        <p:spPr>
          <a:xfrm>
            <a:off x="4864708" y="3467100"/>
            <a:ext cx="4153419" cy="774700"/>
          </a:xfrm>
          <a:prstGeom prst="roundRect">
            <a:avLst>
              <a:gd name="adj" fmla="val 25967"/>
            </a:avLst>
          </a:prstGeom>
          <a:solidFill>
            <a:srgbClr val="F6E4FF">
              <a:alpha val="10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4916045" y="3628831"/>
            <a:ext cx="3852729" cy="501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800" b="1">
                <a:solidFill>
                  <a:srgbClr val="000000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Trained Multiple Models</a:t>
            </a:r>
            <a:endParaRPr lang="en-US" sz="2800" b="1"/>
          </a:p>
        </p:txBody>
      </p:sp>
      <p:sp>
        <p:nvSpPr>
          <p:cNvPr id="9" name="Shape 7"/>
          <p:cNvSpPr/>
          <p:nvPr/>
        </p:nvSpPr>
        <p:spPr>
          <a:xfrm>
            <a:off x="10162308" y="3425631"/>
            <a:ext cx="3277010" cy="774700"/>
          </a:xfrm>
          <a:prstGeom prst="roundRect">
            <a:avLst>
              <a:gd name="adj" fmla="val 25967"/>
            </a:avLst>
          </a:prstGeom>
          <a:solidFill>
            <a:srgbClr val="E4F4FF">
              <a:alpha val="10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0415302" y="3670300"/>
            <a:ext cx="2768946" cy="469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800" b="1">
                <a:solidFill>
                  <a:srgbClr val="000000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Select Best Model</a:t>
            </a:r>
            <a:endParaRPr lang="en-US" sz="2800" b="1"/>
          </a:p>
        </p:txBody>
      </p:sp>
      <p:sp>
        <p:nvSpPr>
          <p:cNvPr id="11" name="Shape 9"/>
          <p:cNvSpPr/>
          <p:nvPr/>
        </p:nvSpPr>
        <p:spPr>
          <a:xfrm>
            <a:off x="19204800" y="3467100"/>
            <a:ext cx="4343943" cy="774700"/>
          </a:xfrm>
          <a:prstGeom prst="roundRect">
            <a:avLst>
              <a:gd name="adj" fmla="val 25967"/>
            </a:avLst>
          </a:prstGeom>
          <a:solidFill>
            <a:srgbClr val="E4FFE8">
              <a:alpha val="10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19199614" y="3619500"/>
            <a:ext cx="4095096" cy="490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800" b="1">
                <a:solidFill>
                  <a:srgbClr val="000000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Simulated Real Scenarios</a:t>
            </a:r>
            <a:endParaRPr lang="en-US" sz="2800" b="1"/>
          </a:p>
        </p:txBody>
      </p:sp>
      <p:sp>
        <p:nvSpPr>
          <p:cNvPr id="13" name="Shape 11"/>
          <p:cNvSpPr/>
          <p:nvPr/>
        </p:nvSpPr>
        <p:spPr>
          <a:xfrm>
            <a:off x="14835454" y="3467100"/>
            <a:ext cx="3429429" cy="774700"/>
          </a:xfrm>
          <a:prstGeom prst="roundRect">
            <a:avLst>
              <a:gd name="adj" fmla="val 25967"/>
            </a:avLst>
          </a:prstGeom>
          <a:solidFill>
            <a:srgbClr val="FFE4F7">
              <a:alpha val="10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4892480" y="3600891"/>
            <a:ext cx="3118370" cy="511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800" b="1">
                <a:solidFill>
                  <a:srgbClr val="000000">
                    <a:alpha val="100000"/>
                  </a:srgbClr>
                </a:solidFill>
                <a:latin typeface="Inter Semi Bold" pitchFamily="34" charset="0"/>
                <a:ea typeface="Inter Semi Bold" pitchFamily="34" charset="-122"/>
                <a:cs typeface="Inter Semi Bold" pitchFamily="34" charset="-120"/>
              </a:rPr>
              <a:t>Explain Predictions</a:t>
            </a:r>
            <a:endParaRPr lang="en-US" sz="2800" b="1"/>
          </a:p>
        </p:txBody>
      </p:sp>
      <p:sp>
        <p:nvSpPr>
          <p:cNvPr id="15" name="Text 13"/>
          <p:cNvSpPr/>
          <p:nvPr/>
        </p:nvSpPr>
        <p:spPr>
          <a:xfrm>
            <a:off x="316488" y="4391133"/>
            <a:ext cx="4002749" cy="3439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Cleaned and transformed raw data.</a:t>
            </a:r>
            <a:endParaRPr lang="en-US" sz="2400"/>
          </a:p>
          <a:p>
            <a:pPr marL="685800" lvl="1" indent="-342900" algn="l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Enabled the model to detect behavior patterns, including:</a:t>
            </a:r>
            <a:endParaRPr lang="en-US" sz="2400"/>
          </a:p>
          <a:p>
            <a:pPr marL="1143000" lvl="2" indent="-342900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Device changes</a:t>
            </a:r>
            <a:endParaRPr lang="en-US" sz="2400"/>
          </a:p>
          <a:p>
            <a:pPr marL="1143000" lvl="2" indent="-342900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Sudden spending spikes</a:t>
            </a:r>
            <a:endParaRPr lang="en-US" sz="2400"/>
          </a:p>
          <a:p>
            <a:pPr marL="1143000" lvl="2" indent="-342900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Unusual transaction times</a:t>
            </a:r>
            <a:endParaRPr lang="en-US" sz="2400"/>
          </a:p>
        </p:txBody>
      </p:sp>
      <p:sp>
        <p:nvSpPr>
          <p:cNvPr id="16" name="Text 14"/>
          <p:cNvSpPr/>
          <p:nvPr/>
        </p:nvSpPr>
        <p:spPr>
          <a:xfrm>
            <a:off x="9577350" y="4321386"/>
            <a:ext cx="4444849" cy="2931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We used metrics like Precision, Recall, and AUC to find the best performer.   Random Forest came out on top:</a:t>
            </a:r>
            <a:endParaRPr lang="en-US" sz="2400"/>
          </a:p>
          <a:p>
            <a:pPr marL="1143000" lvl="2" indent="-342900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Highly accurate </a:t>
            </a:r>
            <a:endParaRPr lang="en-US" sz="2400"/>
          </a:p>
          <a:p>
            <a:pPr marL="1143000" lvl="2" indent="-342900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Easy to explain </a:t>
            </a:r>
            <a:endParaRPr lang="en-US" sz="2400"/>
          </a:p>
          <a:p>
            <a:pPr marL="1143000" lvl="2" indent="-342900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Ideal for real-time fraud detection </a:t>
            </a:r>
            <a:endParaRPr lang="en-US" sz="2400"/>
          </a:p>
        </p:txBody>
      </p:sp>
      <p:sp>
        <p:nvSpPr>
          <p:cNvPr id="17" name="Text 15"/>
          <p:cNvSpPr/>
          <p:nvPr/>
        </p:nvSpPr>
        <p:spPr>
          <a:xfrm>
            <a:off x="14481046" y="4445000"/>
            <a:ext cx="4283962" cy="2545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We created visualizations showing what the model is focusing on: </a:t>
            </a:r>
            <a:endParaRPr lang="en-US" sz="2400"/>
          </a:p>
          <a:p>
            <a:pPr marL="685800" lvl="1" indent="-342900" algn="l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Changes in device or IP </a:t>
            </a:r>
            <a:endParaRPr lang="en-US" sz="2400"/>
          </a:p>
          <a:p>
            <a:pPr marL="685800" lvl="1" indent="-342900" algn="l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High velocity of transactions </a:t>
            </a:r>
            <a:endParaRPr lang="en-US" sz="2400"/>
          </a:p>
          <a:p>
            <a:pPr marL="685800" lvl="1" indent="-342900" algn="l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Risk scores </a:t>
            </a:r>
            <a:endParaRPr lang="en-US" sz="2400"/>
          </a:p>
          <a:p>
            <a:pPr marL="685800" lvl="1" indent="-342900" algn="l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Weekend transactions </a:t>
            </a:r>
            <a:endParaRPr lang="en-US" sz="2400"/>
          </a:p>
        </p:txBody>
      </p:sp>
      <p:sp>
        <p:nvSpPr>
          <p:cNvPr id="18" name="Text 16"/>
          <p:cNvSpPr/>
          <p:nvPr/>
        </p:nvSpPr>
        <p:spPr>
          <a:xfrm>
            <a:off x="19040385" y="4546600"/>
            <a:ext cx="4508357" cy="2118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buSzPct val="100000"/>
              <a:buChar char="•"/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We scored example transactions (Safe, Suspicious, Fraud) and showed what the model would do — like a smart fraud filter in action. </a:t>
            </a:r>
            <a:endParaRPr lang="en-US" sz="2400"/>
          </a:p>
        </p:txBody>
      </p:sp>
      <p:sp>
        <p:nvSpPr>
          <p:cNvPr id="19" name="Shape 17"/>
          <p:cNvSpPr/>
          <p:nvPr/>
        </p:nvSpPr>
        <p:spPr>
          <a:xfrm>
            <a:off x="2426003" y="9254064"/>
            <a:ext cx="2306885" cy="626533"/>
          </a:xfrm>
          <a:prstGeom prst="roundRect">
            <a:avLst>
              <a:gd name="adj" fmla="val 31385"/>
            </a:avLst>
          </a:prstGeom>
          <a:solidFill>
            <a:srgbClr val="F6F6F6">
              <a:alpha val="10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8"/>
          <p:cNvSpPr/>
          <p:nvPr/>
        </p:nvSpPr>
        <p:spPr>
          <a:xfrm>
            <a:off x="2635993" y="9408477"/>
            <a:ext cx="1845964" cy="606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200" b="1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Random Forest</a:t>
            </a:r>
            <a:endParaRPr lang="en-US" sz="2200" b="1"/>
          </a:p>
        </p:txBody>
      </p:sp>
      <p:sp>
        <p:nvSpPr>
          <p:cNvPr id="21" name="Shape 19"/>
          <p:cNvSpPr/>
          <p:nvPr/>
        </p:nvSpPr>
        <p:spPr>
          <a:xfrm>
            <a:off x="5175252" y="9221681"/>
            <a:ext cx="1526308" cy="495300"/>
          </a:xfrm>
          <a:prstGeom prst="roundRect">
            <a:avLst>
              <a:gd name="adj" fmla="val 31385"/>
            </a:avLst>
          </a:prstGeom>
          <a:solidFill>
            <a:srgbClr val="F6F6F6">
              <a:alpha val="10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20"/>
          <p:cNvSpPr/>
          <p:nvPr/>
        </p:nvSpPr>
        <p:spPr>
          <a:xfrm>
            <a:off x="5322040" y="9314814"/>
            <a:ext cx="1136160" cy="385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200" b="1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XGBoost </a:t>
            </a:r>
            <a:endParaRPr lang="en-US" sz="2200" b="1"/>
          </a:p>
        </p:txBody>
      </p:sp>
      <p:sp>
        <p:nvSpPr>
          <p:cNvPr id="23" name="Shape 21"/>
          <p:cNvSpPr/>
          <p:nvPr/>
        </p:nvSpPr>
        <p:spPr>
          <a:xfrm>
            <a:off x="7290711" y="9204747"/>
            <a:ext cx="2121165" cy="495300"/>
          </a:xfrm>
          <a:prstGeom prst="roundRect">
            <a:avLst>
              <a:gd name="adj" fmla="val 31385"/>
            </a:avLst>
          </a:prstGeom>
          <a:solidFill>
            <a:srgbClr val="F6F6F6">
              <a:alpha val="10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22"/>
          <p:cNvSpPr/>
          <p:nvPr/>
        </p:nvSpPr>
        <p:spPr>
          <a:xfrm>
            <a:off x="7290711" y="9333441"/>
            <a:ext cx="2188907" cy="383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200" b="1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XGBoost + SMOTE </a:t>
            </a:r>
            <a:endParaRPr lang="en-US" sz="2200" b="1"/>
          </a:p>
        </p:txBody>
      </p:sp>
      <p:sp>
        <p:nvSpPr>
          <p:cNvPr id="25" name="Shape 23"/>
          <p:cNvSpPr/>
          <p:nvPr/>
        </p:nvSpPr>
        <p:spPr>
          <a:xfrm>
            <a:off x="10224778" y="9221681"/>
            <a:ext cx="876410" cy="495300"/>
          </a:xfrm>
          <a:prstGeom prst="roundRect">
            <a:avLst>
              <a:gd name="adj" fmla="val 31385"/>
            </a:avLst>
          </a:prstGeom>
          <a:solidFill>
            <a:srgbClr val="F6F6F6">
              <a:alpha val="10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24"/>
          <p:cNvSpPr/>
          <p:nvPr/>
        </p:nvSpPr>
        <p:spPr>
          <a:xfrm>
            <a:off x="10317924" y="9377255"/>
            <a:ext cx="690120" cy="309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200" b="1">
                <a:solidFill>
                  <a:srgbClr val="000000">
                    <a:alpha val="100000"/>
                  </a:srgbClr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LSTM </a:t>
            </a:r>
            <a:endParaRPr lang="en-US" sz="2200" b="1"/>
          </a:p>
        </p:txBody>
      </p:sp>
      <p:pic>
        <p:nvPicPr>
          <p:cNvPr id="27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5356" y="4247939"/>
            <a:ext cx="3296062" cy="4973107"/>
          </a:xfrm>
          <a:prstGeom prst="rect">
            <a:avLst/>
          </a:prstGeom>
        </p:spPr>
      </p:pic>
      <p:pic>
        <p:nvPicPr>
          <p:cNvPr id="28" name="Image 1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9887" y="4231005"/>
            <a:ext cx="1041530" cy="4990041"/>
          </a:xfrm>
          <a:prstGeom prst="rect">
            <a:avLst/>
          </a:prstGeom>
        </p:spPr>
      </p:pic>
      <p:pic>
        <p:nvPicPr>
          <p:cNvPr id="29" name="Image 2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1417" y="4241800"/>
            <a:ext cx="1409876" cy="5005705"/>
          </a:xfrm>
          <a:prstGeom prst="rect">
            <a:avLst/>
          </a:prstGeom>
        </p:spPr>
      </p:pic>
      <p:pic>
        <p:nvPicPr>
          <p:cNvPr id="30" name="Image 3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0394" y="4224866"/>
            <a:ext cx="3722590" cy="5023909"/>
          </a:xfrm>
          <a:prstGeom prst="rect">
            <a:avLst/>
          </a:prstGeom>
        </p:spPr>
      </p:pic>
      <p:sp>
        <p:nvSpPr>
          <p:cNvPr id="31" name="Text 25"/>
          <p:cNvSpPr/>
          <p:nvPr/>
        </p:nvSpPr>
        <p:spPr>
          <a:xfrm>
            <a:off x="2515687" y="10143070"/>
            <a:ext cx="2127516" cy="976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40"/>
              </a:lnSpc>
              <a:buNone/>
            </a:pPr>
            <a:r>
              <a:rPr lang="en-US" sz="2200">
                <a:solidFill>
                  <a:srgbClr val="232323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Reliable, fast, and very explainable </a:t>
            </a:r>
            <a:endParaRPr lang="en-US" sz="2200"/>
          </a:p>
        </p:txBody>
      </p:sp>
      <p:sp>
        <p:nvSpPr>
          <p:cNvPr id="32" name="Text 26"/>
          <p:cNvSpPr/>
          <p:nvPr/>
        </p:nvSpPr>
        <p:spPr>
          <a:xfrm>
            <a:off x="5094431" y="9904306"/>
            <a:ext cx="1845964" cy="15887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40"/>
              </a:lnSpc>
              <a:buNone/>
            </a:pPr>
            <a:r>
              <a:rPr lang="en-US" sz="2200">
                <a:solidFill>
                  <a:srgbClr val="232323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High performance, great at spotting complex fraud </a:t>
            </a:r>
            <a:endParaRPr lang="en-US" sz="2200"/>
          </a:p>
        </p:txBody>
      </p:sp>
      <p:sp>
        <p:nvSpPr>
          <p:cNvPr id="33" name="Text 27"/>
          <p:cNvSpPr/>
          <p:nvPr/>
        </p:nvSpPr>
        <p:spPr>
          <a:xfrm>
            <a:off x="7290711" y="9904306"/>
            <a:ext cx="2188907" cy="1214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40"/>
              </a:lnSpc>
              <a:buNone/>
            </a:pPr>
            <a:r>
              <a:rPr lang="en-US" sz="2200">
                <a:solidFill>
                  <a:srgbClr val="232323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Helps when fraud examples are rare</a:t>
            </a:r>
            <a:endParaRPr lang="en-US" sz="2200"/>
          </a:p>
        </p:txBody>
      </p:sp>
      <p:sp>
        <p:nvSpPr>
          <p:cNvPr id="34" name="Text 28"/>
          <p:cNvSpPr/>
          <p:nvPr/>
        </p:nvSpPr>
        <p:spPr>
          <a:xfrm>
            <a:off x="10224778" y="9904306"/>
            <a:ext cx="1833262" cy="1214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40"/>
              </a:lnSpc>
              <a:buNone/>
            </a:pPr>
            <a:r>
              <a:rPr lang="en-US" sz="2200">
                <a:solidFill>
                  <a:srgbClr val="232323">
                    <a:alpha val="100000"/>
                  </a:srgbClr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Remembers behavior patterns over time</a:t>
            </a:r>
            <a:endParaRPr lang="en-US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5EDA84-BE6F-0884-492F-DA8ADEA54CDC}"/>
              </a:ext>
            </a:extLst>
          </p:cNvPr>
          <p:cNvSpPr txBox="1"/>
          <p:nvPr/>
        </p:nvSpPr>
        <p:spPr>
          <a:xfrm>
            <a:off x="1259840" y="873760"/>
            <a:ext cx="150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0">
                <a:solidFill>
                  <a:srgbClr val="273540"/>
                </a:solidFill>
                <a:effectLst/>
                <a:highlight>
                  <a:srgbClr val="FFFFFF"/>
                </a:highlight>
              </a:rPr>
              <a:t>Exploratory Data Analysis Results</a:t>
            </a:r>
            <a:endParaRPr lang="en-US" sz="5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9EBC8-2AB8-3E29-AA1E-76033DE69954}"/>
              </a:ext>
            </a:extLst>
          </p:cNvPr>
          <p:cNvSpPr txBox="1"/>
          <p:nvPr/>
        </p:nvSpPr>
        <p:spPr>
          <a:xfrm>
            <a:off x="1259840" y="2275840"/>
            <a:ext cx="1458976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3600" b="1"/>
              <a:t>Safe vs Unsafe Transaction Distribution (Pie Chart)</a:t>
            </a:r>
            <a:endParaRPr lang="en-US" sz="3600" b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F976D-897A-AF6A-12B7-B8693477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5" y="3589019"/>
            <a:ext cx="11554367" cy="89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D81B8C3-A381-0636-4C33-A23A97E28670}"/>
              </a:ext>
            </a:extLst>
          </p:cNvPr>
          <p:cNvSpPr/>
          <p:nvPr/>
        </p:nvSpPr>
        <p:spPr>
          <a:xfrm>
            <a:off x="13098874" y="1797090"/>
            <a:ext cx="10395166" cy="5730761"/>
          </a:xfrm>
          <a:prstGeom prst="wedgeRoundRectCallou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16D28-82BF-937F-CEE8-DCDD880CC85F}"/>
              </a:ext>
            </a:extLst>
          </p:cNvPr>
          <p:cNvSpPr txBox="1"/>
          <p:nvPr/>
        </p:nvSpPr>
        <p:spPr>
          <a:xfrm>
            <a:off x="13375757" y="2069731"/>
            <a:ext cx="9751578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/>
              <a:t>66% of transactions were safe — no fraud involved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/>
              <a:t>34% were unsafe (fraud) — and needed to be caught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/>
              <a:t>Our dataset is balanced, giving the model a fair view of both safe and fraudulent behaviours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/>
              <a:t>This balance helps the model learn the difference more accurately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/>
              <a:t>Real-world fraud cases are rare — but in this project, we ensured enough fraud signals so the model could learn to detect them effectively</a:t>
            </a:r>
          </a:p>
          <a:p>
            <a:pPr>
              <a:spcAft>
                <a:spcPts val="600"/>
              </a:spcAft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2109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FA99A2-0E1E-2091-3A40-0E73AB188A17}"/>
              </a:ext>
            </a:extLst>
          </p:cNvPr>
          <p:cNvSpPr txBox="1"/>
          <p:nvPr/>
        </p:nvSpPr>
        <p:spPr>
          <a:xfrm>
            <a:off x="1198880" y="684170"/>
            <a:ext cx="15219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/>
              <a:t>Evaluation 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A41C9-8DF4-FD02-0578-F9F95CB8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2023713"/>
            <a:ext cx="15219679" cy="4255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B2C633-9866-D998-5A38-AEFE57C38434}"/>
              </a:ext>
            </a:extLst>
          </p:cNvPr>
          <p:cNvSpPr txBox="1"/>
          <p:nvPr/>
        </p:nvSpPr>
        <p:spPr>
          <a:xfrm>
            <a:off x="15387144" y="3153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Horizontal Scroll 6">
            <a:extLst>
              <a:ext uri="{FF2B5EF4-FFF2-40B4-BE49-F238E27FC236}">
                <a16:creationId xmlns:a16="http://schemas.microsoft.com/office/drawing/2014/main" id="{A968C1ED-FF8F-0DBC-30B6-251866E36855}"/>
              </a:ext>
            </a:extLst>
          </p:cNvPr>
          <p:cNvSpPr/>
          <p:nvPr/>
        </p:nvSpPr>
        <p:spPr>
          <a:xfrm>
            <a:off x="1198880" y="5694595"/>
            <a:ext cx="21023167" cy="7337236"/>
          </a:xfrm>
          <a:prstGeom prst="horizontalScroll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187E9-BC2C-1874-F137-351B60552447}"/>
              </a:ext>
            </a:extLst>
          </p:cNvPr>
          <p:cNvSpPr txBox="1"/>
          <p:nvPr/>
        </p:nvSpPr>
        <p:spPr>
          <a:xfrm>
            <a:off x="2443531" y="6864058"/>
            <a:ext cx="1950011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IN" sz="2800" b="1"/>
              <a:t>Random Forest:</a:t>
            </a:r>
          </a:p>
          <a:p>
            <a:r>
              <a:rPr lang="en-IN" sz="2800"/>
              <a:t>Perfect Precision (1.0) — no false alarms.  |   High Recall (0.98) — caught almost all fraud |   Best for real-time use &amp; explainability</a:t>
            </a:r>
          </a:p>
          <a:p>
            <a:endParaRPr lang="en-IN" sz="2800" b="1"/>
          </a:p>
          <a:p>
            <a:pPr marL="457200" indent="-457200">
              <a:buFont typeface="Wingdings" pitchFamily="2" charset="2"/>
              <a:buChar char="v"/>
            </a:pPr>
            <a:r>
              <a:rPr lang="en-IN" sz="2800" b="1"/>
              <a:t>XGBoost:</a:t>
            </a:r>
          </a:p>
          <a:p>
            <a:r>
              <a:rPr lang="en-IN" sz="2800"/>
              <a:t>Great at spotting complex fraud |   Recall slightly lower (0.91) — missed a few |    Faster &amp; scalable for larger data</a:t>
            </a:r>
          </a:p>
          <a:p>
            <a:endParaRPr lang="en-IN" sz="2800" b="1"/>
          </a:p>
          <a:p>
            <a:pPr marL="457200" indent="-457200">
              <a:buFont typeface="Wingdings" pitchFamily="2" charset="2"/>
              <a:buChar char="v"/>
            </a:pPr>
            <a:r>
              <a:rPr lang="en-IN" sz="2800" b="1"/>
              <a:t>XGBoost + SMOTE:</a:t>
            </a:r>
          </a:p>
          <a:p>
            <a:r>
              <a:rPr lang="en-IN" sz="2800"/>
              <a:t>Balanced class imbalance (fraud cases were fewer) |     Recall improved over plain XGBoost</a:t>
            </a:r>
          </a:p>
          <a:p>
            <a:endParaRPr lang="en-IN" sz="2800" b="1"/>
          </a:p>
          <a:p>
            <a:pPr marL="457200" indent="-457200">
              <a:buFont typeface="Wingdings" pitchFamily="2" charset="2"/>
              <a:buChar char="v"/>
            </a:pPr>
            <a:r>
              <a:rPr lang="en-IN" sz="2800" b="1"/>
              <a:t>LSTM:</a:t>
            </a:r>
          </a:p>
          <a:p>
            <a:r>
              <a:rPr lang="en-IN" sz="2800"/>
              <a:t>Did not perform well on this dataset |    Needs longer time-based data to learn sequences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4D67F-1A1F-1CE5-78D8-C3296B225005}"/>
              </a:ext>
            </a:extLst>
          </p:cNvPr>
          <p:cNvSpPr txBox="1"/>
          <p:nvPr/>
        </p:nvSpPr>
        <p:spPr>
          <a:xfrm>
            <a:off x="1178560" y="528320"/>
            <a:ext cx="170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/>
              <a:t>Feature Importance – What the Model Pays Attention To</a:t>
            </a:r>
            <a:endParaRPr lang="en-US" sz="5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C637C-0063-C047-A0F4-F9D6433AA17D}"/>
              </a:ext>
            </a:extLst>
          </p:cNvPr>
          <p:cNvSpPr txBox="1"/>
          <p:nvPr/>
        </p:nvSpPr>
        <p:spPr>
          <a:xfrm>
            <a:off x="1381760" y="1788160"/>
            <a:ext cx="89408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/>
              <a:t>Random Forest Feature Plot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C2ED0F-BE34-62D5-75B7-72054D058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2" y="2955851"/>
            <a:ext cx="11895873" cy="924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12477A-046D-FABB-F621-FED326281EF0}"/>
              </a:ext>
            </a:extLst>
          </p:cNvPr>
          <p:cNvSpPr txBox="1"/>
          <p:nvPr/>
        </p:nvSpPr>
        <p:spPr>
          <a:xfrm>
            <a:off x="13350240" y="1788160"/>
            <a:ext cx="10485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XGBoost Feature Plot</a:t>
            </a:r>
            <a:endParaRPr lang="en-US" sz="3200" b="1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CF1787B-2A25-8955-D954-7B7480A3D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585" y="2950891"/>
            <a:ext cx="11252294" cy="924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69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08033E-73CF-FC38-A666-3D0E33A16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07"/>
          <a:stretch/>
        </p:blipFill>
        <p:spPr>
          <a:xfrm>
            <a:off x="14045609" y="4295553"/>
            <a:ext cx="13290697" cy="94204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1C54CC-840C-8D93-C9A7-B86D8AF0F64F}"/>
              </a:ext>
            </a:extLst>
          </p:cNvPr>
          <p:cNvSpPr txBox="1"/>
          <p:nvPr/>
        </p:nvSpPr>
        <p:spPr>
          <a:xfrm>
            <a:off x="809909" y="1019175"/>
            <a:ext cx="19881049" cy="10495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Feature Importance – What the Models Pay Attention To</a:t>
            </a:r>
          </a:p>
          <a:p>
            <a:pPr>
              <a:lnSpc>
                <a:spcPct val="150000"/>
              </a:lnSpc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which features influence the model’s fraud detection decisions the most.</a:t>
            </a:r>
          </a:p>
          <a:p>
            <a:pPr>
              <a:lnSpc>
                <a:spcPct val="150000"/>
              </a:lnSpc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🗓️ Weekend transactions were the biggest red flag - fraud often spikes on weekends.</a:t>
            </a:r>
          </a:p>
          <a:p>
            <a:pPr>
              <a:lnSpc>
                <a:spcPct val="150000"/>
              </a:lnSpc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🚀 Velocity (how fast someone is transacting) is very important, many transactions in a short time could mean suspicious behaviour.</a:t>
            </a:r>
          </a:p>
          <a:p>
            <a:pPr>
              <a:lnSpc>
                <a:spcPct val="150000"/>
              </a:lnSpc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🔁 Device or IP changes alert the model - if someone suddenly logs in from a new device, it raises suspicion.</a:t>
            </a:r>
          </a:p>
          <a:p>
            <a:pPr>
              <a:lnSpc>
                <a:spcPct val="150000"/>
              </a:lnSpc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🧠 XGBoost model focused more on unusual technical signals like </a:t>
            </a:r>
            <a:r>
              <a:rPr lang="en-IN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IP_Flagged</a:t>
            </a: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Card_Present</a:t>
            </a: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🤝 Random Forest paid attention to behaviour over time, like account age, transaction distance, and user’s history.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Common Key Features: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Both models heavily rely on:</a:t>
            </a:r>
          </a:p>
          <a:p>
            <a:pPr marL="685800" lvl="2" indent="-228600">
              <a:lnSpc>
                <a:spcPct val="150000"/>
              </a:lnSpc>
              <a:buFont typeface="Wingdings"/>
              <a:buChar char="§"/>
            </a:pP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Is_Weekend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Velocity_1hr,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Account_Age_Months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>
              <a:latin typeface="Times New Roman"/>
              <a:cs typeface="Times New Roman"/>
            </a:endParaRPr>
          </a:p>
          <a:p>
            <a:endParaRPr lang="en-US"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300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Custom 1">
      <a:dk1>
        <a:srgbClr val="000000"/>
      </a:dk1>
      <a:lt1>
        <a:srgbClr val="F5FFE4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Custom</PresentationFormat>
  <Slides>16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2013 - 2022 Theme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28</cp:revision>
  <dcterms:created xsi:type="dcterms:W3CDTF">2025-04-24T03:39:35Z</dcterms:created>
  <dcterms:modified xsi:type="dcterms:W3CDTF">2025-04-25T22:01:04Z</dcterms:modified>
</cp:coreProperties>
</file>