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62" r:id="rId4"/>
    <p:sldId id="263" r:id="rId5"/>
    <p:sldId id="276" r:id="rId6"/>
    <p:sldId id="275" r:id="rId7"/>
    <p:sldId id="258" r:id="rId8"/>
    <p:sldId id="259" r:id="rId9"/>
    <p:sldId id="277" r:id="rId10"/>
    <p:sldId id="260" r:id="rId11"/>
    <p:sldId id="270" r:id="rId12"/>
    <p:sldId id="261" r:id="rId13"/>
    <p:sldId id="266" r:id="rId14"/>
    <p:sldId id="271" r:id="rId15"/>
    <p:sldId id="273" r:id="rId16"/>
    <p:sldId id="269" r:id="rId17"/>
    <p:sldId id="272" r:id="rId18"/>
    <p:sldId id="274"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5C2EAC-7997-4D92-A0A2-45C1E03DD4EE}"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A6419E-64D7-4F9D-9D45-AF4B41932209}" type="slidenum">
              <a:rPr lang="en-GB" smtClean="0"/>
              <a:t>‹#›</a:t>
            </a:fld>
            <a:endParaRPr lang="en-GB"/>
          </a:p>
        </p:txBody>
      </p:sp>
    </p:spTree>
    <p:extLst>
      <p:ext uri="{BB962C8B-B14F-4D97-AF65-F5344CB8AC3E}">
        <p14:creationId xmlns:p14="http://schemas.microsoft.com/office/powerpoint/2010/main" val="415012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5C2EAC-7997-4D92-A0A2-45C1E03DD4EE}" type="datetimeFigureOut">
              <a:rPr lang="en-GB" smtClean="0"/>
              <a:t>18/02/2021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A6419E-64D7-4F9D-9D45-AF4B41932209}" type="slidenum">
              <a:rPr lang="en-GB" smtClean="0"/>
              <a:t>‹#›</a:t>
            </a:fld>
            <a:endParaRPr lang="en-GB"/>
          </a:p>
        </p:txBody>
      </p:sp>
    </p:spTree>
    <p:extLst>
      <p:ext uri="{BB962C8B-B14F-4D97-AF65-F5344CB8AC3E}">
        <p14:creationId xmlns:p14="http://schemas.microsoft.com/office/powerpoint/2010/main" val="385761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5C2EAC-7997-4D92-A0A2-45C1E03DD4EE}"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A6419E-64D7-4F9D-9D45-AF4B41932209}" type="slidenum">
              <a:rPr lang="en-GB" smtClean="0"/>
              <a:t>‹#›</a:t>
            </a:fld>
            <a:endParaRPr lang="en-GB"/>
          </a:p>
        </p:txBody>
      </p:sp>
    </p:spTree>
    <p:extLst>
      <p:ext uri="{BB962C8B-B14F-4D97-AF65-F5344CB8AC3E}">
        <p14:creationId xmlns:p14="http://schemas.microsoft.com/office/powerpoint/2010/main" val="126730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5C2EAC-7997-4D92-A0A2-45C1E03DD4EE}"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A6419E-64D7-4F9D-9D45-AF4B4193220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46520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5C2EAC-7997-4D92-A0A2-45C1E03DD4EE}"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A6419E-64D7-4F9D-9D45-AF4B41932209}" type="slidenum">
              <a:rPr lang="en-GB" smtClean="0"/>
              <a:t>‹#›</a:t>
            </a:fld>
            <a:endParaRPr lang="en-GB"/>
          </a:p>
        </p:txBody>
      </p:sp>
    </p:spTree>
    <p:extLst>
      <p:ext uri="{BB962C8B-B14F-4D97-AF65-F5344CB8AC3E}">
        <p14:creationId xmlns:p14="http://schemas.microsoft.com/office/powerpoint/2010/main" val="2884045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5C2EAC-7997-4D92-A0A2-45C1E03DD4EE}" type="datetimeFigureOut">
              <a:rPr lang="en-GB" smtClean="0"/>
              <a:t>18/02/2021</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A6419E-64D7-4F9D-9D45-AF4B41932209}" type="slidenum">
              <a:rPr lang="en-GB" smtClean="0"/>
              <a:t>‹#›</a:t>
            </a:fld>
            <a:endParaRPr lang="en-GB"/>
          </a:p>
        </p:txBody>
      </p:sp>
    </p:spTree>
    <p:extLst>
      <p:ext uri="{BB962C8B-B14F-4D97-AF65-F5344CB8AC3E}">
        <p14:creationId xmlns:p14="http://schemas.microsoft.com/office/powerpoint/2010/main" val="3728833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5C2EAC-7997-4D92-A0A2-45C1E03DD4EE}" type="datetimeFigureOut">
              <a:rPr lang="en-GB" smtClean="0"/>
              <a:t>18/02/2021</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A6419E-64D7-4F9D-9D45-AF4B41932209}" type="slidenum">
              <a:rPr lang="en-GB" smtClean="0"/>
              <a:t>‹#›</a:t>
            </a:fld>
            <a:endParaRPr lang="en-GB"/>
          </a:p>
        </p:txBody>
      </p:sp>
    </p:spTree>
    <p:extLst>
      <p:ext uri="{BB962C8B-B14F-4D97-AF65-F5344CB8AC3E}">
        <p14:creationId xmlns:p14="http://schemas.microsoft.com/office/powerpoint/2010/main" val="1808761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5C2EAC-7997-4D92-A0A2-45C1E03DD4EE}"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A6419E-64D7-4F9D-9D45-AF4B41932209}" type="slidenum">
              <a:rPr lang="en-GB" smtClean="0"/>
              <a:t>‹#›</a:t>
            </a:fld>
            <a:endParaRPr lang="en-GB"/>
          </a:p>
        </p:txBody>
      </p:sp>
    </p:spTree>
    <p:extLst>
      <p:ext uri="{BB962C8B-B14F-4D97-AF65-F5344CB8AC3E}">
        <p14:creationId xmlns:p14="http://schemas.microsoft.com/office/powerpoint/2010/main" val="2028531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5C2EAC-7997-4D92-A0A2-45C1E03DD4EE}"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A6419E-64D7-4F9D-9D45-AF4B41932209}" type="slidenum">
              <a:rPr lang="en-GB" smtClean="0"/>
              <a:t>‹#›</a:t>
            </a:fld>
            <a:endParaRPr lang="en-GB"/>
          </a:p>
        </p:txBody>
      </p:sp>
    </p:spTree>
    <p:extLst>
      <p:ext uri="{BB962C8B-B14F-4D97-AF65-F5344CB8AC3E}">
        <p14:creationId xmlns:p14="http://schemas.microsoft.com/office/powerpoint/2010/main" val="7856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25C2EAC-7997-4D92-A0A2-45C1E03DD4EE}"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A6419E-64D7-4F9D-9D45-AF4B41932209}" type="slidenum">
              <a:rPr lang="en-GB" smtClean="0"/>
              <a:t>‹#›</a:t>
            </a:fld>
            <a:endParaRPr lang="en-GB"/>
          </a:p>
        </p:txBody>
      </p:sp>
    </p:spTree>
    <p:extLst>
      <p:ext uri="{BB962C8B-B14F-4D97-AF65-F5344CB8AC3E}">
        <p14:creationId xmlns:p14="http://schemas.microsoft.com/office/powerpoint/2010/main" val="353911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5C2EAC-7997-4D92-A0A2-45C1E03DD4EE}" type="datetimeFigureOut">
              <a:rPr lang="en-GB" smtClean="0"/>
              <a:t>18/02/2021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A6419E-64D7-4F9D-9D45-AF4B41932209}" type="slidenum">
              <a:rPr lang="en-GB" smtClean="0"/>
              <a:t>‹#›</a:t>
            </a:fld>
            <a:endParaRPr lang="en-GB"/>
          </a:p>
        </p:txBody>
      </p:sp>
    </p:spTree>
    <p:extLst>
      <p:ext uri="{BB962C8B-B14F-4D97-AF65-F5344CB8AC3E}">
        <p14:creationId xmlns:p14="http://schemas.microsoft.com/office/powerpoint/2010/main" val="1466415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5C2EAC-7997-4D92-A0A2-45C1E03DD4EE}" type="datetimeFigureOut">
              <a:rPr lang="en-GB" smtClean="0"/>
              <a:t>18/02/2021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A6419E-64D7-4F9D-9D45-AF4B41932209}" type="slidenum">
              <a:rPr lang="en-GB" smtClean="0"/>
              <a:t>‹#›</a:t>
            </a:fld>
            <a:endParaRPr lang="en-GB"/>
          </a:p>
        </p:txBody>
      </p:sp>
    </p:spTree>
    <p:extLst>
      <p:ext uri="{BB962C8B-B14F-4D97-AF65-F5344CB8AC3E}">
        <p14:creationId xmlns:p14="http://schemas.microsoft.com/office/powerpoint/2010/main" val="364720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5C2EAC-7997-4D92-A0A2-45C1E03DD4EE}" type="datetimeFigureOut">
              <a:rPr lang="en-GB" smtClean="0"/>
              <a:t>18/02/2021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2A6419E-64D7-4F9D-9D45-AF4B41932209}" type="slidenum">
              <a:rPr lang="en-GB" smtClean="0"/>
              <a:t>‹#›</a:t>
            </a:fld>
            <a:endParaRPr lang="en-GB"/>
          </a:p>
        </p:txBody>
      </p:sp>
    </p:spTree>
    <p:extLst>
      <p:ext uri="{BB962C8B-B14F-4D97-AF65-F5344CB8AC3E}">
        <p14:creationId xmlns:p14="http://schemas.microsoft.com/office/powerpoint/2010/main" val="238656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25C2EAC-7997-4D92-A0A2-45C1E03DD4EE}" type="datetimeFigureOut">
              <a:rPr lang="en-GB" smtClean="0"/>
              <a:t>18/02/2021</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2A6419E-64D7-4F9D-9D45-AF4B41932209}" type="slidenum">
              <a:rPr lang="en-GB" smtClean="0"/>
              <a:t>‹#›</a:t>
            </a:fld>
            <a:endParaRPr lang="en-GB"/>
          </a:p>
        </p:txBody>
      </p:sp>
    </p:spTree>
    <p:extLst>
      <p:ext uri="{BB962C8B-B14F-4D97-AF65-F5344CB8AC3E}">
        <p14:creationId xmlns:p14="http://schemas.microsoft.com/office/powerpoint/2010/main" val="91637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25C2EAC-7997-4D92-A0A2-45C1E03DD4EE}" type="datetimeFigureOut">
              <a:rPr lang="en-GB" smtClean="0"/>
              <a:t>18/02/2021</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2A6419E-64D7-4F9D-9D45-AF4B41932209}" type="slidenum">
              <a:rPr lang="en-GB" smtClean="0"/>
              <a:t>‹#›</a:t>
            </a:fld>
            <a:endParaRPr lang="en-GB"/>
          </a:p>
        </p:txBody>
      </p:sp>
    </p:spTree>
    <p:extLst>
      <p:ext uri="{BB962C8B-B14F-4D97-AF65-F5344CB8AC3E}">
        <p14:creationId xmlns:p14="http://schemas.microsoft.com/office/powerpoint/2010/main" val="59142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25C2EAC-7997-4D92-A0A2-45C1E03DD4EE}" type="datetimeFigureOut">
              <a:rPr lang="en-GB" smtClean="0"/>
              <a:t>18/02/2021</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2A6419E-64D7-4F9D-9D45-AF4B41932209}" type="slidenum">
              <a:rPr lang="en-GB" smtClean="0"/>
              <a:t>‹#›</a:t>
            </a:fld>
            <a:endParaRPr lang="en-GB"/>
          </a:p>
        </p:txBody>
      </p:sp>
    </p:spTree>
    <p:extLst>
      <p:ext uri="{BB962C8B-B14F-4D97-AF65-F5344CB8AC3E}">
        <p14:creationId xmlns:p14="http://schemas.microsoft.com/office/powerpoint/2010/main" val="197823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5C2EAC-7997-4D92-A0A2-45C1E03DD4EE}" type="datetimeFigureOut">
              <a:rPr lang="en-GB" smtClean="0"/>
              <a:t>18/02/2021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A6419E-64D7-4F9D-9D45-AF4B41932209}" type="slidenum">
              <a:rPr lang="en-GB" smtClean="0"/>
              <a:t>‹#›</a:t>
            </a:fld>
            <a:endParaRPr lang="en-GB"/>
          </a:p>
        </p:txBody>
      </p:sp>
    </p:spTree>
    <p:extLst>
      <p:ext uri="{BB962C8B-B14F-4D97-AF65-F5344CB8AC3E}">
        <p14:creationId xmlns:p14="http://schemas.microsoft.com/office/powerpoint/2010/main" val="194426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25C2EAC-7997-4D92-A0A2-45C1E03DD4EE}" type="datetimeFigureOut">
              <a:rPr lang="en-GB" smtClean="0"/>
              <a:t>18/02/2021</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2A6419E-64D7-4F9D-9D45-AF4B41932209}" type="slidenum">
              <a:rPr lang="en-GB" smtClean="0"/>
              <a:t>‹#›</a:t>
            </a:fld>
            <a:endParaRPr lang="en-GB"/>
          </a:p>
        </p:txBody>
      </p:sp>
    </p:spTree>
    <p:extLst>
      <p:ext uri="{BB962C8B-B14F-4D97-AF65-F5344CB8AC3E}">
        <p14:creationId xmlns:p14="http://schemas.microsoft.com/office/powerpoint/2010/main" val="4168795673"/>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C40592-D0FC-4839-8693-7710DC283876}"/>
              </a:ext>
            </a:extLst>
          </p:cNvPr>
          <p:cNvPicPr>
            <a:picLocks noChangeAspect="1"/>
          </p:cNvPicPr>
          <p:nvPr/>
        </p:nvPicPr>
        <p:blipFill rotWithShape="1">
          <a:blip r:embed="rId2">
            <a:alphaModFix amt="40000"/>
          </a:blip>
          <a:srcRect l="5578" r="2866"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4850344B-182B-4330-A118-D772B5DC8AEB}"/>
              </a:ext>
            </a:extLst>
          </p:cNvPr>
          <p:cNvSpPr>
            <a:spLocks noGrp="1"/>
          </p:cNvSpPr>
          <p:nvPr>
            <p:ph type="ctrTitle"/>
          </p:nvPr>
        </p:nvSpPr>
        <p:spPr/>
        <p:txBody>
          <a:bodyPr>
            <a:normAutofit/>
          </a:bodyPr>
          <a:lstStyle/>
          <a:p>
            <a:r>
              <a:rPr lang="en-GB" dirty="0">
                <a:solidFill>
                  <a:schemeClr val="tx1"/>
                </a:solidFill>
              </a:rPr>
              <a:t>Neural Network</a:t>
            </a:r>
          </a:p>
        </p:txBody>
      </p:sp>
    </p:spTree>
    <p:extLst>
      <p:ext uri="{BB962C8B-B14F-4D97-AF65-F5344CB8AC3E}">
        <p14:creationId xmlns:p14="http://schemas.microsoft.com/office/powerpoint/2010/main" val="328459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FBEAE4-5C48-4045-B440-4D0D742E2B4E}"/>
              </a:ext>
            </a:extLst>
          </p:cNvPr>
          <p:cNvSpPr txBox="1"/>
          <p:nvPr/>
        </p:nvSpPr>
        <p:spPr>
          <a:xfrm>
            <a:off x="6885940" y="488633"/>
            <a:ext cx="4695825" cy="523220"/>
          </a:xfrm>
          <a:prstGeom prst="rect">
            <a:avLst/>
          </a:prstGeom>
          <a:noFill/>
        </p:spPr>
        <p:txBody>
          <a:bodyPr wrap="square" rtlCol="0">
            <a:spAutoFit/>
          </a:bodyPr>
          <a:lstStyle/>
          <a:p>
            <a:r>
              <a:rPr lang="en-GB" sz="2800" b="1" dirty="0"/>
              <a:t>Data Normalization</a:t>
            </a:r>
          </a:p>
        </p:txBody>
      </p:sp>
      <p:sp>
        <p:nvSpPr>
          <p:cNvPr id="3" name="TextBox 2">
            <a:extLst>
              <a:ext uri="{FF2B5EF4-FFF2-40B4-BE49-F238E27FC236}">
                <a16:creationId xmlns:a16="http://schemas.microsoft.com/office/drawing/2014/main" id="{C410306D-422D-4407-8C2A-B719BED1EC65}"/>
              </a:ext>
            </a:extLst>
          </p:cNvPr>
          <p:cNvSpPr txBox="1"/>
          <p:nvPr/>
        </p:nvSpPr>
        <p:spPr>
          <a:xfrm>
            <a:off x="381000" y="952500"/>
            <a:ext cx="11296650" cy="4893647"/>
          </a:xfrm>
          <a:prstGeom prst="rect">
            <a:avLst/>
          </a:prstGeom>
          <a:noFill/>
        </p:spPr>
        <p:txBody>
          <a:bodyPr wrap="square" rtlCol="0">
            <a:spAutoFit/>
          </a:bodyPr>
          <a:lstStyle/>
          <a:p>
            <a:r>
              <a:rPr lang="en-GB" sz="2400" b="1" u="sng" dirty="0">
                <a:solidFill>
                  <a:schemeClr val="accent3">
                    <a:lumMod val="40000"/>
                    <a:lumOff val="60000"/>
                  </a:schemeClr>
                </a:solidFill>
              </a:rPr>
              <a:t>Min-Max Scaler </a:t>
            </a:r>
          </a:p>
          <a:p>
            <a:endParaRPr lang="en-GB" b="1" dirty="0"/>
          </a:p>
          <a:p>
            <a:r>
              <a:rPr lang="en-GB" b="1" dirty="0"/>
              <a:t>	</a:t>
            </a:r>
            <a:r>
              <a:rPr lang="en-GB" dirty="0"/>
              <a:t>Have used </a:t>
            </a:r>
            <a:r>
              <a:rPr lang="en-GB" dirty="0" err="1"/>
              <a:t>MinMax</a:t>
            </a:r>
            <a:r>
              <a:rPr lang="en-GB" dirty="0"/>
              <a:t> Scalar from </a:t>
            </a:r>
            <a:r>
              <a:rPr lang="en-GB" dirty="0" err="1"/>
              <a:t>SkLearn</a:t>
            </a:r>
            <a:r>
              <a:rPr lang="en-GB" dirty="0"/>
              <a:t>.</a:t>
            </a:r>
          </a:p>
          <a:p>
            <a:endParaRPr lang="en-GB" b="1" dirty="0"/>
          </a:p>
          <a:p>
            <a:pPr lvl="7"/>
            <a:r>
              <a:rPr lang="en-GB" b="1" dirty="0"/>
              <a:t>x = [(value - min)/(Max- Min)]</a:t>
            </a:r>
          </a:p>
          <a:p>
            <a:pPr lvl="7"/>
            <a:endParaRPr lang="en-GB" b="1" dirty="0"/>
          </a:p>
          <a:p>
            <a:r>
              <a:rPr lang="en-GB" dirty="0"/>
              <a:t>	Had tried standard scaler. However, we got higher error values in LSTM than Min-Max scaler</a:t>
            </a:r>
          </a:p>
          <a:p>
            <a:endParaRPr lang="en-GB" b="1" dirty="0"/>
          </a:p>
          <a:p>
            <a:r>
              <a:rPr lang="en-GB" b="1" dirty="0"/>
              <a:t>Why Not Standard Scaler ?</a:t>
            </a:r>
          </a:p>
          <a:p>
            <a:endParaRPr lang="en-GB" b="1" dirty="0"/>
          </a:p>
          <a:p>
            <a:pPr marL="285750" indent="-285750">
              <a:buFont typeface="Arial" panose="020B0604020202020204" pitchFamily="34" charset="0"/>
              <a:buChar char="•"/>
            </a:pPr>
            <a:r>
              <a:rPr lang="en-GB" dirty="0"/>
              <a:t>In standard scaler each feature is scaled to certain range based on its mean &amp; standard deviation, which might create issue in our neural network as some inputs due to higher magnitude might get more weightage than others.</a:t>
            </a:r>
          </a:p>
          <a:p>
            <a:pPr marL="285750" indent="-285750">
              <a:buFont typeface="Arial" panose="020B0604020202020204" pitchFamily="34" charset="0"/>
              <a:buChar char="•"/>
            </a:pPr>
            <a:r>
              <a:rPr lang="en-GB" dirty="0"/>
              <a:t>Standard Scaler can be used if the data follows normal distribution</a:t>
            </a:r>
          </a:p>
          <a:p>
            <a:pPr marL="285750" indent="-285750">
              <a:buFont typeface="Arial" panose="020B0604020202020204" pitchFamily="34" charset="0"/>
              <a:buChar char="•"/>
            </a:pPr>
            <a:r>
              <a:rPr lang="en-GB" dirty="0"/>
              <a:t>Standard scaler is affected to outliers</a:t>
            </a:r>
          </a:p>
          <a:p>
            <a:endParaRPr lang="en-GB" dirty="0"/>
          </a:p>
          <a:p>
            <a:endParaRPr lang="en-GB" b="1" dirty="0"/>
          </a:p>
        </p:txBody>
      </p:sp>
    </p:spTree>
    <p:extLst>
      <p:ext uri="{BB962C8B-B14F-4D97-AF65-F5344CB8AC3E}">
        <p14:creationId xmlns:p14="http://schemas.microsoft.com/office/powerpoint/2010/main" val="1722979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07DF71-4171-4E9C-90B8-A6FEFD849D34}"/>
              </a:ext>
            </a:extLst>
          </p:cNvPr>
          <p:cNvSpPr txBox="1"/>
          <p:nvPr/>
        </p:nvSpPr>
        <p:spPr>
          <a:xfrm>
            <a:off x="6210302" y="434548"/>
            <a:ext cx="4324350" cy="461665"/>
          </a:xfrm>
          <a:prstGeom prst="rect">
            <a:avLst/>
          </a:prstGeom>
          <a:noFill/>
        </p:spPr>
        <p:txBody>
          <a:bodyPr wrap="square" rtlCol="0">
            <a:spAutoFit/>
          </a:bodyPr>
          <a:lstStyle/>
          <a:p>
            <a:r>
              <a:rPr lang="en-GB" sz="2400" b="1" dirty="0"/>
              <a:t>Custom Timeseries Function</a:t>
            </a:r>
          </a:p>
        </p:txBody>
      </p:sp>
      <p:sp>
        <p:nvSpPr>
          <p:cNvPr id="3" name="TextBox 2">
            <a:extLst>
              <a:ext uri="{FF2B5EF4-FFF2-40B4-BE49-F238E27FC236}">
                <a16:creationId xmlns:a16="http://schemas.microsoft.com/office/drawing/2014/main" id="{EFAD3BDC-9A2B-4EAB-8DA9-D512C31D7A82}"/>
              </a:ext>
            </a:extLst>
          </p:cNvPr>
          <p:cNvSpPr txBox="1"/>
          <p:nvPr/>
        </p:nvSpPr>
        <p:spPr>
          <a:xfrm>
            <a:off x="676276" y="1253192"/>
            <a:ext cx="11201400" cy="1569660"/>
          </a:xfrm>
          <a:prstGeom prst="rect">
            <a:avLst/>
          </a:prstGeom>
          <a:noFill/>
          <a:ln>
            <a:solidFill>
              <a:schemeClr val="accent3">
                <a:lumMod val="60000"/>
                <a:lumOff val="40000"/>
              </a:schemeClr>
            </a:solidFill>
          </a:ln>
        </p:spPr>
        <p:txBody>
          <a:bodyPr wrap="square" rtlCol="0">
            <a:spAutoFit/>
          </a:bodyPr>
          <a:lstStyle/>
          <a:p>
            <a:r>
              <a:rPr lang="en-GB" sz="1600" dirty="0"/>
              <a:t>This Dataset has Sales details for 1116 stores over a period. As there are Many stores involved and each store can have its own pattern of sales. The Data cannot be directly considered as timeseries. For a record if we take n past days data , we would be considering all the stores data irrespective of which ever store that record belongs to. Even if we consider all the stores as one, if we take a record , we would get many records for a single day which is not recommended for LSTM.</a:t>
            </a:r>
          </a:p>
          <a:p>
            <a:endParaRPr lang="en-GB" sz="1600" dirty="0"/>
          </a:p>
        </p:txBody>
      </p:sp>
      <p:sp>
        <p:nvSpPr>
          <p:cNvPr id="4" name="TextBox 3">
            <a:extLst>
              <a:ext uri="{FF2B5EF4-FFF2-40B4-BE49-F238E27FC236}">
                <a16:creationId xmlns:a16="http://schemas.microsoft.com/office/drawing/2014/main" id="{293C4B8A-B76F-4A08-A5CD-6AD30D74A842}"/>
              </a:ext>
            </a:extLst>
          </p:cNvPr>
          <p:cNvSpPr txBox="1"/>
          <p:nvPr/>
        </p:nvSpPr>
        <p:spPr>
          <a:xfrm>
            <a:off x="609602" y="3476746"/>
            <a:ext cx="11201399" cy="3046988"/>
          </a:xfrm>
          <a:prstGeom prst="rect">
            <a:avLst/>
          </a:prstGeom>
          <a:noFill/>
          <a:ln>
            <a:solidFill>
              <a:schemeClr val="accent3">
                <a:lumMod val="60000"/>
                <a:lumOff val="40000"/>
              </a:schemeClr>
            </a:solidFill>
          </a:ln>
        </p:spPr>
        <p:txBody>
          <a:bodyPr wrap="square" rtlCol="0">
            <a:spAutoFit/>
          </a:bodyPr>
          <a:lstStyle/>
          <a:p>
            <a:r>
              <a:rPr lang="en-GB" sz="1600" dirty="0"/>
              <a:t>If we consider all records for a store , then we can use the previous Days Data in order to make predictions.</a:t>
            </a:r>
          </a:p>
          <a:p>
            <a:r>
              <a:rPr lang="en-GB" sz="1600" dirty="0"/>
              <a:t>Hence, we have come up with logic to convert this Data to time Series</a:t>
            </a:r>
          </a:p>
          <a:p>
            <a:endParaRPr lang="en-GB" sz="1600" dirty="0"/>
          </a:p>
          <a:p>
            <a:r>
              <a:rPr lang="en-GB" sz="1600" dirty="0"/>
              <a:t>For a store :</a:t>
            </a:r>
          </a:p>
          <a:p>
            <a:r>
              <a:rPr lang="en-GB" sz="1600" dirty="0"/>
              <a:t>	we fetch N past days data records with S sampling rate and create new columns for each features.</a:t>
            </a:r>
          </a:p>
          <a:p>
            <a:r>
              <a:rPr lang="en-GB" sz="1600" dirty="0"/>
              <a:t>We do this for all the stores.</a:t>
            </a:r>
          </a:p>
          <a:p>
            <a:endParaRPr lang="en-GB" sz="1600" dirty="0"/>
          </a:p>
          <a:p>
            <a:r>
              <a:rPr lang="en-GB" sz="1600" dirty="0"/>
              <a:t>We have Considered 4 past days with sampling rate as 1</a:t>
            </a:r>
          </a:p>
          <a:p>
            <a:endParaRPr lang="en-GB" sz="1600" dirty="0"/>
          </a:p>
          <a:p>
            <a:r>
              <a:rPr lang="en-GB" sz="1600" dirty="0"/>
              <a:t>For Instance , for a store 1009 for 20/01/2015 record , we take 16</a:t>
            </a:r>
            <a:r>
              <a:rPr lang="en-GB" sz="1600" baseline="30000" dirty="0"/>
              <a:t>th</a:t>
            </a:r>
            <a:r>
              <a:rPr lang="en-GB" sz="1600" dirty="0"/>
              <a:t> to 19</a:t>
            </a:r>
            <a:r>
              <a:rPr lang="en-GB" sz="1600" baseline="30000" dirty="0"/>
              <a:t>th</a:t>
            </a:r>
            <a:r>
              <a:rPr lang="en-GB" sz="1600" dirty="0"/>
              <a:t> Jan details of store 1009 and add new columns to 20</a:t>
            </a:r>
            <a:r>
              <a:rPr lang="en-GB" sz="1600" baseline="30000" dirty="0"/>
              <a:t>th</a:t>
            </a:r>
            <a:r>
              <a:rPr lang="en-GB" sz="1600" dirty="0"/>
              <a:t> Jan records. Then we convert this data to 3D Matrix (each records will have [5][number of Features] records   </a:t>
            </a:r>
          </a:p>
        </p:txBody>
      </p:sp>
      <p:sp>
        <p:nvSpPr>
          <p:cNvPr id="5" name="TextBox 4">
            <a:extLst>
              <a:ext uri="{FF2B5EF4-FFF2-40B4-BE49-F238E27FC236}">
                <a16:creationId xmlns:a16="http://schemas.microsoft.com/office/drawing/2014/main" id="{18B94D2C-ED04-4CE6-A6E9-95177481B29F}"/>
              </a:ext>
            </a:extLst>
          </p:cNvPr>
          <p:cNvSpPr txBox="1"/>
          <p:nvPr/>
        </p:nvSpPr>
        <p:spPr>
          <a:xfrm>
            <a:off x="752475" y="784146"/>
            <a:ext cx="3067050" cy="369332"/>
          </a:xfrm>
          <a:prstGeom prst="rect">
            <a:avLst/>
          </a:prstGeom>
          <a:noFill/>
        </p:spPr>
        <p:txBody>
          <a:bodyPr wrap="square" rtlCol="0">
            <a:spAutoFit/>
          </a:bodyPr>
          <a:lstStyle/>
          <a:p>
            <a:r>
              <a:rPr lang="en-GB" b="1" dirty="0">
                <a:solidFill>
                  <a:schemeClr val="accent3">
                    <a:lumMod val="40000"/>
                    <a:lumOff val="60000"/>
                  </a:schemeClr>
                </a:solidFill>
              </a:rPr>
              <a:t>Problem Statement:</a:t>
            </a:r>
          </a:p>
        </p:txBody>
      </p:sp>
      <p:sp>
        <p:nvSpPr>
          <p:cNvPr id="6" name="TextBox 5">
            <a:extLst>
              <a:ext uri="{FF2B5EF4-FFF2-40B4-BE49-F238E27FC236}">
                <a16:creationId xmlns:a16="http://schemas.microsoft.com/office/drawing/2014/main" id="{EEFEB5CD-933E-45F9-9E5B-5B64F023165B}"/>
              </a:ext>
            </a:extLst>
          </p:cNvPr>
          <p:cNvSpPr txBox="1"/>
          <p:nvPr/>
        </p:nvSpPr>
        <p:spPr>
          <a:xfrm>
            <a:off x="609601" y="3060383"/>
            <a:ext cx="3067050" cy="369332"/>
          </a:xfrm>
          <a:prstGeom prst="rect">
            <a:avLst/>
          </a:prstGeom>
          <a:noFill/>
        </p:spPr>
        <p:txBody>
          <a:bodyPr wrap="square" rtlCol="0">
            <a:spAutoFit/>
          </a:bodyPr>
          <a:lstStyle/>
          <a:p>
            <a:r>
              <a:rPr lang="en-GB" b="1" dirty="0">
                <a:solidFill>
                  <a:schemeClr val="accent3">
                    <a:lumMod val="40000"/>
                    <a:lumOff val="60000"/>
                  </a:schemeClr>
                </a:solidFill>
              </a:rPr>
              <a:t>Solution:</a:t>
            </a:r>
          </a:p>
        </p:txBody>
      </p:sp>
    </p:spTree>
    <p:extLst>
      <p:ext uri="{BB962C8B-B14F-4D97-AF65-F5344CB8AC3E}">
        <p14:creationId xmlns:p14="http://schemas.microsoft.com/office/powerpoint/2010/main" val="186783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0912EB-042A-4F15-A809-AC1933FF91A6}"/>
              </a:ext>
            </a:extLst>
          </p:cNvPr>
          <p:cNvSpPr txBox="1"/>
          <p:nvPr/>
        </p:nvSpPr>
        <p:spPr>
          <a:xfrm>
            <a:off x="9182101" y="82491"/>
            <a:ext cx="1276350" cy="646331"/>
          </a:xfrm>
          <a:prstGeom prst="rect">
            <a:avLst/>
          </a:prstGeom>
          <a:noFill/>
        </p:spPr>
        <p:txBody>
          <a:bodyPr wrap="square" rtlCol="0">
            <a:spAutoFit/>
          </a:bodyPr>
          <a:lstStyle/>
          <a:p>
            <a:r>
              <a:rPr lang="en-GB" sz="3600" b="1" dirty="0"/>
              <a:t>LSTM</a:t>
            </a:r>
          </a:p>
        </p:txBody>
      </p:sp>
      <p:sp>
        <p:nvSpPr>
          <p:cNvPr id="3" name="Rectangle 2">
            <a:extLst>
              <a:ext uri="{FF2B5EF4-FFF2-40B4-BE49-F238E27FC236}">
                <a16:creationId xmlns:a16="http://schemas.microsoft.com/office/drawing/2014/main" id="{5B140876-AE2C-493D-892F-92587E6DA4C8}"/>
              </a:ext>
            </a:extLst>
          </p:cNvPr>
          <p:cNvSpPr/>
          <p:nvPr/>
        </p:nvSpPr>
        <p:spPr>
          <a:xfrm>
            <a:off x="166687" y="1084528"/>
            <a:ext cx="11858625" cy="1600438"/>
          </a:xfrm>
          <a:prstGeom prst="rect">
            <a:avLst/>
          </a:prstGeom>
        </p:spPr>
        <p:txBody>
          <a:bodyPr wrap="square">
            <a:spAutoFit/>
          </a:bodyPr>
          <a:lstStyle/>
          <a:p>
            <a:r>
              <a:rPr lang="en-US" sz="1400" b="1" dirty="0"/>
              <a:t>Long short-term memory (LSTM) </a:t>
            </a:r>
            <a:r>
              <a:rPr lang="en-US" sz="1400" dirty="0"/>
              <a:t>is an artificial recurrent neural network (RNN) architecture used in the field of deep learning. Unlike standard feedforward neural networks, LSTM has feedback connections. It can process entire sequences of data. LSTM are a special kind of RNN, capable of learning long-term dependencies.</a:t>
            </a:r>
          </a:p>
          <a:p>
            <a:endParaRPr lang="en-US" sz="1400" dirty="0"/>
          </a:p>
          <a:p>
            <a:r>
              <a:rPr lang="en-US" sz="1400" dirty="0"/>
              <a:t>The advantage of an LSTM cell compared to a common recurrent unit is its cell/memory unit. The cell vector can encapsulate the notion of forgetting part of its previously stored memory, as well as to add part of the new information. </a:t>
            </a:r>
          </a:p>
          <a:p>
            <a:endParaRPr lang="en-GB" sz="1400" dirty="0"/>
          </a:p>
        </p:txBody>
      </p:sp>
      <p:pic>
        <p:nvPicPr>
          <p:cNvPr id="6" name="Picture 5">
            <a:extLst>
              <a:ext uri="{FF2B5EF4-FFF2-40B4-BE49-F238E27FC236}">
                <a16:creationId xmlns:a16="http://schemas.microsoft.com/office/drawing/2014/main" id="{9AC1F7C9-E326-4C80-99D2-5FE17163102D}"/>
              </a:ext>
            </a:extLst>
          </p:cNvPr>
          <p:cNvPicPr>
            <a:picLocks noChangeAspect="1"/>
          </p:cNvPicPr>
          <p:nvPr/>
        </p:nvPicPr>
        <p:blipFill>
          <a:blip r:embed="rId2"/>
          <a:stretch>
            <a:fillRect/>
          </a:stretch>
        </p:blipFill>
        <p:spPr>
          <a:xfrm>
            <a:off x="80962" y="3059722"/>
            <a:ext cx="4929188" cy="3131527"/>
          </a:xfrm>
          <a:prstGeom prst="rect">
            <a:avLst/>
          </a:prstGeom>
        </p:spPr>
      </p:pic>
      <p:sp>
        <p:nvSpPr>
          <p:cNvPr id="7" name="TextBox 6">
            <a:extLst>
              <a:ext uri="{FF2B5EF4-FFF2-40B4-BE49-F238E27FC236}">
                <a16:creationId xmlns:a16="http://schemas.microsoft.com/office/drawing/2014/main" id="{DF1D8CC2-B707-4D86-AF3C-D97190BF2660}"/>
              </a:ext>
            </a:extLst>
          </p:cNvPr>
          <p:cNvSpPr txBox="1"/>
          <p:nvPr/>
        </p:nvSpPr>
        <p:spPr>
          <a:xfrm>
            <a:off x="5086350" y="2503991"/>
            <a:ext cx="7239000" cy="4401205"/>
          </a:xfrm>
          <a:prstGeom prst="rect">
            <a:avLst/>
          </a:prstGeom>
          <a:noFill/>
        </p:spPr>
        <p:txBody>
          <a:bodyPr wrap="square" rtlCol="0">
            <a:spAutoFit/>
          </a:bodyPr>
          <a:lstStyle/>
          <a:p>
            <a:r>
              <a:rPr lang="en-US" sz="1400" dirty="0"/>
              <a:t>A common LSTM unit is composed of a </a:t>
            </a:r>
            <a:r>
              <a:rPr lang="en-US" sz="1400" b="1" dirty="0"/>
              <a:t>cell</a:t>
            </a:r>
            <a:r>
              <a:rPr lang="en-US" sz="1400" dirty="0"/>
              <a:t>, an </a:t>
            </a:r>
            <a:r>
              <a:rPr lang="en-US" sz="1400" b="1" dirty="0"/>
              <a:t>input gate</a:t>
            </a:r>
            <a:r>
              <a:rPr lang="en-US" sz="1400" dirty="0"/>
              <a:t>, an </a:t>
            </a:r>
            <a:r>
              <a:rPr lang="en-US" sz="1400" b="1" dirty="0"/>
              <a:t>output gate</a:t>
            </a:r>
            <a:r>
              <a:rPr lang="en-US" sz="1400" dirty="0"/>
              <a:t> and a </a:t>
            </a:r>
            <a:r>
              <a:rPr lang="en-US" sz="1400" b="1" dirty="0"/>
              <a:t>forget gate</a:t>
            </a:r>
            <a:r>
              <a:rPr lang="en-US" sz="1400" dirty="0"/>
              <a:t>. </a:t>
            </a:r>
          </a:p>
          <a:p>
            <a:endParaRPr lang="en-US" sz="1400" dirty="0"/>
          </a:p>
          <a:p>
            <a:r>
              <a:rPr lang="en-US" sz="1400" b="1" u="sng" dirty="0"/>
              <a:t>Cell/Memory Unit</a:t>
            </a:r>
          </a:p>
          <a:p>
            <a:endParaRPr lang="en-US" sz="1400" dirty="0"/>
          </a:p>
          <a:p>
            <a:r>
              <a:rPr lang="en-US" sz="1400" dirty="0"/>
              <a:t>The cell remembers values over arbitrary time intervals and the three </a:t>
            </a:r>
            <a:r>
              <a:rPr lang="en-US" sz="1400" i="1" dirty="0"/>
              <a:t>gates</a:t>
            </a:r>
            <a:r>
              <a:rPr lang="en-US" sz="1400" dirty="0"/>
              <a:t> regulate the flow of information into and out of the cell.</a:t>
            </a:r>
          </a:p>
          <a:p>
            <a:endParaRPr lang="en-US" sz="1400" dirty="0"/>
          </a:p>
          <a:p>
            <a:pPr marL="285750" indent="-285750">
              <a:buFont typeface="Arial" panose="020B0604020202020204" pitchFamily="34" charset="0"/>
              <a:buChar char="•"/>
            </a:pPr>
            <a:r>
              <a:rPr lang="en-US" sz="1400" dirty="0"/>
              <a:t> In the First Step it decides what information to forget based on current input and previous output. This is done with the help of forget gate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 the next step It decides what new information needs to be stored in the cell state. This has two parts. First input gate layer decides which values to update. Next, a tanh layer creates a vector that could be added to the state. </a:t>
            </a:r>
          </a:p>
          <a:p>
            <a:endParaRPr lang="en-US" sz="1400" dirty="0"/>
          </a:p>
          <a:p>
            <a:r>
              <a:rPr lang="en-US" sz="1400" b="1" u="sng" dirty="0"/>
              <a:t>Output Unit</a:t>
            </a:r>
          </a:p>
          <a:p>
            <a:endParaRPr lang="en-US" sz="1400" dirty="0"/>
          </a:p>
          <a:p>
            <a:pPr marL="285750" indent="-285750">
              <a:buFont typeface="Arial" panose="020B0604020202020204" pitchFamily="34" charset="0"/>
              <a:buChar char="•"/>
            </a:pPr>
            <a:r>
              <a:rPr lang="en-US" altLang="en-US" sz="1400" dirty="0"/>
              <a:t>First a sigmoid layer takes the input and previous output as input.</a:t>
            </a:r>
          </a:p>
          <a:p>
            <a:pPr marL="285750" indent="-285750">
              <a:buFont typeface="Arial" panose="020B0604020202020204" pitchFamily="34" charset="0"/>
              <a:buChar char="•"/>
            </a:pPr>
            <a:r>
              <a:rPr lang="en-US" altLang="en-US" sz="1400" dirty="0"/>
              <a:t> Then Tanh Is applied to the cell state and multiply it by the output of the sigmoid gate</a:t>
            </a:r>
            <a:endParaRPr lang="en-US" sz="1400" dirty="0"/>
          </a:p>
        </p:txBody>
      </p:sp>
    </p:spTree>
    <p:extLst>
      <p:ext uri="{BB962C8B-B14F-4D97-AF65-F5344CB8AC3E}">
        <p14:creationId xmlns:p14="http://schemas.microsoft.com/office/powerpoint/2010/main" val="764876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4C11E-FBA7-4EA4-A001-324555FA4AEC}"/>
              </a:ext>
            </a:extLst>
          </p:cNvPr>
          <p:cNvSpPr txBox="1"/>
          <p:nvPr/>
        </p:nvSpPr>
        <p:spPr>
          <a:xfrm>
            <a:off x="8615680" y="342265"/>
            <a:ext cx="2924175" cy="523220"/>
          </a:xfrm>
          <a:prstGeom prst="rect">
            <a:avLst/>
          </a:prstGeom>
          <a:noFill/>
        </p:spPr>
        <p:txBody>
          <a:bodyPr wrap="square" rtlCol="0">
            <a:spAutoFit/>
          </a:bodyPr>
          <a:lstStyle/>
          <a:p>
            <a:r>
              <a:rPr lang="en-GB" sz="2800" b="1" dirty="0"/>
              <a:t>Dropouts</a:t>
            </a:r>
          </a:p>
        </p:txBody>
      </p:sp>
      <p:sp>
        <p:nvSpPr>
          <p:cNvPr id="3" name="Rectangle 2">
            <a:extLst>
              <a:ext uri="{FF2B5EF4-FFF2-40B4-BE49-F238E27FC236}">
                <a16:creationId xmlns:a16="http://schemas.microsoft.com/office/drawing/2014/main" id="{D5D14DC8-E3A8-459F-9C76-131E4E35E07F}"/>
              </a:ext>
            </a:extLst>
          </p:cNvPr>
          <p:cNvSpPr/>
          <p:nvPr/>
        </p:nvSpPr>
        <p:spPr>
          <a:xfrm>
            <a:off x="1200150" y="1553261"/>
            <a:ext cx="9582150" cy="4555093"/>
          </a:xfrm>
          <a:prstGeom prst="rect">
            <a:avLst/>
          </a:prstGeom>
          <a:ln>
            <a:solidFill>
              <a:schemeClr val="accent3">
                <a:lumMod val="60000"/>
                <a:lumOff val="40000"/>
              </a:schemeClr>
            </a:solidFill>
          </a:ln>
        </p:spPr>
        <p:txBody>
          <a:bodyPr wrap="square">
            <a:spAutoFit/>
          </a:bodyPr>
          <a:lstStyle/>
          <a:p>
            <a:r>
              <a:rPr lang="en-US" sz="1600" i="1" dirty="0"/>
              <a:t>Dropouts refers to dropping out units (both hidden and other layers) in a neural network.</a:t>
            </a:r>
          </a:p>
          <a:p>
            <a:endParaRPr lang="en-US" sz="1600" i="1" dirty="0"/>
          </a:p>
          <a:p>
            <a:r>
              <a:rPr lang="en-US" sz="1600" i="1" dirty="0"/>
              <a:t>Why do we need dropout  ?</a:t>
            </a:r>
          </a:p>
          <a:p>
            <a:endParaRPr lang="en-US" sz="1600" i="1" dirty="0"/>
          </a:p>
          <a:p>
            <a:r>
              <a:rPr lang="en-US" sz="1600" b="1" i="1" dirty="0"/>
              <a:t>To prevent over-fitting by </a:t>
            </a:r>
            <a:r>
              <a:rPr lang="en-GB" sz="1600" b="1" i="1" dirty="0"/>
              <a:t>regularization</a:t>
            </a:r>
            <a:endParaRPr lang="en-US" sz="1600" b="1" i="1" dirty="0"/>
          </a:p>
          <a:p>
            <a:pPr lvl="1"/>
            <a:endParaRPr lang="en-US" sz="1600" b="1" dirty="0"/>
          </a:p>
          <a:p>
            <a:pPr marL="742950" lvl="1" indent="-285750">
              <a:buFont typeface="Arial" panose="020B0604020202020204" pitchFamily="34" charset="0"/>
              <a:buChar char="•"/>
            </a:pPr>
            <a:r>
              <a:rPr lang="en-US" sz="1600" dirty="0"/>
              <a:t>A fully connected layer occupies most of the parameters, and hence, neurons develop co-dependency amongst each other during training which curbs the individual power of each neuron leading to over-fitting of training data.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It behaves like weight decay. It doesn’t let the NN to put much weight on any neuron. </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Regularization reduces over-fitting by adding a penalty to the loss function. By adding this penalty, the model is trained such that it does not learn interdependent set of features weights.</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sz="1600" dirty="0"/>
              <a:t>Hence, we randomly drop some percentage of neurons </a:t>
            </a:r>
          </a:p>
          <a:p>
            <a:endParaRPr lang="en-GB" dirty="0"/>
          </a:p>
        </p:txBody>
      </p:sp>
    </p:spTree>
    <p:extLst>
      <p:ext uri="{BB962C8B-B14F-4D97-AF65-F5344CB8AC3E}">
        <p14:creationId xmlns:p14="http://schemas.microsoft.com/office/powerpoint/2010/main" val="3274209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BFF571-9933-4855-97DB-5B84B5261B34}"/>
              </a:ext>
            </a:extLst>
          </p:cNvPr>
          <p:cNvSpPr/>
          <p:nvPr/>
        </p:nvSpPr>
        <p:spPr>
          <a:xfrm>
            <a:off x="971549" y="1552486"/>
            <a:ext cx="9667875" cy="4247317"/>
          </a:xfrm>
          <a:prstGeom prst="rect">
            <a:avLst/>
          </a:prstGeom>
          <a:ln>
            <a:solidFill>
              <a:schemeClr val="accent3">
                <a:lumMod val="60000"/>
                <a:lumOff val="40000"/>
              </a:schemeClr>
            </a:solidFill>
          </a:ln>
        </p:spPr>
        <p:txBody>
          <a:bodyPr wrap="square">
            <a:spAutoFit/>
          </a:bodyPr>
          <a:lstStyle/>
          <a:p>
            <a:endParaRPr lang="en-US" dirty="0"/>
          </a:p>
          <a:p>
            <a:r>
              <a:rPr lang="en-US" dirty="0"/>
              <a:t>Batch Normalization is done between the layers of Neural network in order to Normalize the output of previous layer to speeds up learning and leads to faster convergence.</a:t>
            </a:r>
          </a:p>
          <a:p>
            <a:endParaRPr lang="en-US" dirty="0"/>
          </a:p>
          <a:p>
            <a:pPr fontAlgn="base"/>
            <a:r>
              <a:rPr lang="en-US" dirty="0"/>
              <a:t>Batch Normalization layer will transform inputs so that they are standardized, meaning that they will have a mean of zero and a standard deviation of one.</a:t>
            </a:r>
          </a:p>
          <a:p>
            <a:pPr fontAlgn="base"/>
            <a:endParaRPr lang="en-US" dirty="0"/>
          </a:p>
          <a:p>
            <a:pPr fontAlgn="base"/>
            <a:r>
              <a:rPr lang="en-US" dirty="0"/>
              <a:t>During training, the layer will keep track of statistics for each input variable and use them to standardize the data.</a:t>
            </a:r>
          </a:p>
          <a:p>
            <a:pPr fontAlgn="base"/>
            <a:endParaRPr lang="en-US" dirty="0"/>
          </a:p>
          <a:p>
            <a:pPr fontAlgn="base"/>
            <a:r>
              <a:rPr lang="en-US" dirty="0"/>
              <a:t>The statistics used to perform the standardization, e.g. the mean and standard deviation of each variable, are updated for each mini batch and a running average is maintained.</a:t>
            </a:r>
          </a:p>
          <a:p>
            <a:pPr fontAlgn="base"/>
            <a:endParaRPr lang="en-US" b="0" i="0" dirty="0">
              <a:solidFill>
                <a:srgbClr val="212529"/>
              </a:solidFill>
              <a:effectLst/>
            </a:endParaRPr>
          </a:p>
        </p:txBody>
      </p:sp>
      <p:sp>
        <p:nvSpPr>
          <p:cNvPr id="3" name="TextBox 2">
            <a:extLst>
              <a:ext uri="{FF2B5EF4-FFF2-40B4-BE49-F238E27FC236}">
                <a16:creationId xmlns:a16="http://schemas.microsoft.com/office/drawing/2014/main" id="{3658D4B4-1B09-4739-8526-C3731EA04A8A}"/>
              </a:ext>
            </a:extLst>
          </p:cNvPr>
          <p:cNvSpPr txBox="1"/>
          <p:nvPr/>
        </p:nvSpPr>
        <p:spPr>
          <a:xfrm>
            <a:off x="6753225" y="371475"/>
            <a:ext cx="4152899" cy="523220"/>
          </a:xfrm>
          <a:prstGeom prst="rect">
            <a:avLst/>
          </a:prstGeom>
          <a:noFill/>
        </p:spPr>
        <p:txBody>
          <a:bodyPr wrap="square" rtlCol="0">
            <a:spAutoFit/>
          </a:bodyPr>
          <a:lstStyle/>
          <a:p>
            <a:r>
              <a:rPr lang="en-GB" sz="2800" b="1" dirty="0"/>
              <a:t>Batch Normalization</a:t>
            </a:r>
          </a:p>
        </p:txBody>
      </p:sp>
    </p:spTree>
    <p:extLst>
      <p:ext uri="{BB962C8B-B14F-4D97-AF65-F5344CB8AC3E}">
        <p14:creationId xmlns:p14="http://schemas.microsoft.com/office/powerpoint/2010/main" val="63843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79FDD8-E848-4F33-9D89-818D711701FA}"/>
              </a:ext>
            </a:extLst>
          </p:cNvPr>
          <p:cNvSpPr txBox="1"/>
          <p:nvPr/>
        </p:nvSpPr>
        <p:spPr>
          <a:xfrm>
            <a:off x="8210550" y="476250"/>
            <a:ext cx="4791075" cy="523220"/>
          </a:xfrm>
          <a:prstGeom prst="rect">
            <a:avLst/>
          </a:prstGeom>
          <a:noFill/>
        </p:spPr>
        <p:txBody>
          <a:bodyPr wrap="square" rtlCol="0">
            <a:spAutoFit/>
          </a:bodyPr>
          <a:lstStyle/>
          <a:p>
            <a:r>
              <a:rPr lang="en-GB" sz="2800" b="1" dirty="0"/>
              <a:t>Final Model</a:t>
            </a:r>
          </a:p>
        </p:txBody>
      </p:sp>
      <p:sp>
        <p:nvSpPr>
          <p:cNvPr id="3" name="TextBox 2">
            <a:extLst>
              <a:ext uri="{FF2B5EF4-FFF2-40B4-BE49-F238E27FC236}">
                <a16:creationId xmlns:a16="http://schemas.microsoft.com/office/drawing/2014/main" id="{9B250DDC-2E82-4D11-AB15-79519DFF70C4}"/>
              </a:ext>
            </a:extLst>
          </p:cNvPr>
          <p:cNvSpPr txBox="1"/>
          <p:nvPr/>
        </p:nvSpPr>
        <p:spPr>
          <a:xfrm>
            <a:off x="533400" y="1109851"/>
            <a:ext cx="11287125" cy="1200329"/>
          </a:xfrm>
          <a:prstGeom prst="rect">
            <a:avLst/>
          </a:prstGeom>
          <a:noFill/>
        </p:spPr>
        <p:txBody>
          <a:bodyPr wrap="square" rtlCol="0">
            <a:spAutoFit/>
          </a:bodyPr>
          <a:lstStyle/>
          <a:p>
            <a:r>
              <a:rPr lang="en-GB" dirty="0"/>
              <a:t>We have Considered 3 layers of LSTM and 3 Layers of Dense Layers along with few layers of Dropouts and batch normalization.</a:t>
            </a:r>
          </a:p>
          <a:p>
            <a:endParaRPr lang="en-GB" dirty="0"/>
          </a:p>
          <a:p>
            <a:r>
              <a:rPr lang="en-GB" dirty="0"/>
              <a:t>We have researched on many different combinations of models and by far this gave the best results</a:t>
            </a:r>
          </a:p>
        </p:txBody>
      </p:sp>
      <p:sp>
        <p:nvSpPr>
          <p:cNvPr id="4" name="TextBox 3">
            <a:extLst>
              <a:ext uri="{FF2B5EF4-FFF2-40B4-BE49-F238E27FC236}">
                <a16:creationId xmlns:a16="http://schemas.microsoft.com/office/drawing/2014/main" id="{8BA2D14E-C7DD-4916-949B-53D2321B75D3}"/>
              </a:ext>
            </a:extLst>
          </p:cNvPr>
          <p:cNvSpPr txBox="1"/>
          <p:nvPr/>
        </p:nvSpPr>
        <p:spPr>
          <a:xfrm>
            <a:off x="533400" y="2407496"/>
            <a:ext cx="4819650" cy="369332"/>
          </a:xfrm>
          <a:prstGeom prst="rect">
            <a:avLst/>
          </a:prstGeom>
          <a:noFill/>
        </p:spPr>
        <p:txBody>
          <a:bodyPr wrap="square" rtlCol="0">
            <a:spAutoFit/>
          </a:bodyPr>
          <a:lstStyle/>
          <a:p>
            <a:r>
              <a:rPr lang="en-GB" b="1" dirty="0">
                <a:solidFill>
                  <a:schemeClr val="accent3">
                    <a:lumMod val="40000"/>
                    <a:lumOff val="60000"/>
                  </a:schemeClr>
                </a:solidFill>
              </a:rPr>
              <a:t>Result obtained By This Model</a:t>
            </a:r>
          </a:p>
        </p:txBody>
      </p:sp>
      <p:pic>
        <p:nvPicPr>
          <p:cNvPr id="5" name="Picture 4">
            <a:extLst>
              <a:ext uri="{FF2B5EF4-FFF2-40B4-BE49-F238E27FC236}">
                <a16:creationId xmlns:a16="http://schemas.microsoft.com/office/drawing/2014/main" id="{BC1A4980-1119-4EF6-956B-92CE90C307D3}"/>
              </a:ext>
            </a:extLst>
          </p:cNvPr>
          <p:cNvPicPr>
            <a:picLocks noChangeAspect="1"/>
          </p:cNvPicPr>
          <p:nvPr/>
        </p:nvPicPr>
        <p:blipFill>
          <a:blip r:embed="rId2"/>
          <a:stretch>
            <a:fillRect/>
          </a:stretch>
        </p:blipFill>
        <p:spPr>
          <a:xfrm>
            <a:off x="3676650" y="2749567"/>
            <a:ext cx="6012726" cy="995179"/>
          </a:xfrm>
          <a:prstGeom prst="rect">
            <a:avLst/>
          </a:prstGeom>
        </p:spPr>
      </p:pic>
      <p:sp>
        <p:nvSpPr>
          <p:cNvPr id="6" name="TextBox 5">
            <a:extLst>
              <a:ext uri="{FF2B5EF4-FFF2-40B4-BE49-F238E27FC236}">
                <a16:creationId xmlns:a16="http://schemas.microsoft.com/office/drawing/2014/main" id="{B897F756-E2BE-4FAA-98CA-E816DB301E7A}"/>
              </a:ext>
            </a:extLst>
          </p:cNvPr>
          <p:cNvSpPr txBox="1"/>
          <p:nvPr/>
        </p:nvSpPr>
        <p:spPr>
          <a:xfrm>
            <a:off x="457200" y="3855127"/>
            <a:ext cx="4819650" cy="369332"/>
          </a:xfrm>
          <a:prstGeom prst="rect">
            <a:avLst/>
          </a:prstGeom>
          <a:noFill/>
        </p:spPr>
        <p:txBody>
          <a:bodyPr wrap="square" rtlCol="0">
            <a:spAutoFit/>
          </a:bodyPr>
          <a:lstStyle/>
          <a:p>
            <a:r>
              <a:rPr lang="en-GB" b="1" dirty="0">
                <a:solidFill>
                  <a:schemeClr val="accent3">
                    <a:lumMod val="40000"/>
                    <a:lumOff val="60000"/>
                  </a:schemeClr>
                </a:solidFill>
              </a:rPr>
              <a:t>Result obtained By Other Models</a:t>
            </a:r>
          </a:p>
        </p:txBody>
      </p:sp>
      <p:pic>
        <p:nvPicPr>
          <p:cNvPr id="7" name="Picture 6">
            <a:extLst>
              <a:ext uri="{FF2B5EF4-FFF2-40B4-BE49-F238E27FC236}">
                <a16:creationId xmlns:a16="http://schemas.microsoft.com/office/drawing/2014/main" id="{4511EF96-3541-4168-B278-5EA34BC931FF}"/>
              </a:ext>
            </a:extLst>
          </p:cNvPr>
          <p:cNvPicPr>
            <a:picLocks noChangeAspect="1"/>
          </p:cNvPicPr>
          <p:nvPr/>
        </p:nvPicPr>
        <p:blipFill>
          <a:blip r:embed="rId3"/>
          <a:stretch>
            <a:fillRect/>
          </a:stretch>
        </p:blipFill>
        <p:spPr>
          <a:xfrm>
            <a:off x="4394517" y="5131865"/>
            <a:ext cx="7632057" cy="798475"/>
          </a:xfrm>
          <a:prstGeom prst="rect">
            <a:avLst/>
          </a:prstGeom>
        </p:spPr>
      </p:pic>
      <p:sp>
        <p:nvSpPr>
          <p:cNvPr id="8" name="TextBox 7">
            <a:extLst>
              <a:ext uri="{FF2B5EF4-FFF2-40B4-BE49-F238E27FC236}">
                <a16:creationId xmlns:a16="http://schemas.microsoft.com/office/drawing/2014/main" id="{CF2C8520-42BD-4995-AE84-102124BD2E72}"/>
              </a:ext>
            </a:extLst>
          </p:cNvPr>
          <p:cNvSpPr txBox="1"/>
          <p:nvPr/>
        </p:nvSpPr>
        <p:spPr>
          <a:xfrm>
            <a:off x="733425" y="4418519"/>
            <a:ext cx="3133725" cy="369332"/>
          </a:xfrm>
          <a:prstGeom prst="rect">
            <a:avLst/>
          </a:prstGeom>
          <a:noFill/>
        </p:spPr>
        <p:txBody>
          <a:bodyPr wrap="square" rtlCol="0">
            <a:spAutoFit/>
          </a:bodyPr>
          <a:lstStyle/>
          <a:p>
            <a:r>
              <a:rPr lang="en-GB" dirty="0"/>
              <a:t>1. 5 layers of LSTM Model</a:t>
            </a:r>
          </a:p>
        </p:txBody>
      </p:sp>
      <p:pic>
        <p:nvPicPr>
          <p:cNvPr id="9" name="Picture 8">
            <a:extLst>
              <a:ext uri="{FF2B5EF4-FFF2-40B4-BE49-F238E27FC236}">
                <a16:creationId xmlns:a16="http://schemas.microsoft.com/office/drawing/2014/main" id="{6043FAAC-6EBB-4FF0-8C2C-631DB016F3DF}"/>
              </a:ext>
            </a:extLst>
          </p:cNvPr>
          <p:cNvPicPr>
            <a:picLocks noChangeAspect="1"/>
          </p:cNvPicPr>
          <p:nvPr/>
        </p:nvPicPr>
        <p:blipFill>
          <a:blip r:embed="rId4"/>
          <a:stretch>
            <a:fillRect/>
          </a:stretch>
        </p:blipFill>
        <p:spPr>
          <a:xfrm>
            <a:off x="4394518" y="4179526"/>
            <a:ext cx="7632057" cy="885552"/>
          </a:xfrm>
          <a:prstGeom prst="rect">
            <a:avLst/>
          </a:prstGeom>
        </p:spPr>
      </p:pic>
      <p:sp>
        <p:nvSpPr>
          <p:cNvPr id="10" name="TextBox 9">
            <a:extLst>
              <a:ext uri="{FF2B5EF4-FFF2-40B4-BE49-F238E27FC236}">
                <a16:creationId xmlns:a16="http://schemas.microsoft.com/office/drawing/2014/main" id="{64056F6F-639F-4122-A0B2-47FE9DA689FA}"/>
              </a:ext>
            </a:extLst>
          </p:cNvPr>
          <p:cNvSpPr txBox="1"/>
          <p:nvPr/>
        </p:nvSpPr>
        <p:spPr>
          <a:xfrm>
            <a:off x="681037" y="5324464"/>
            <a:ext cx="3686175" cy="369332"/>
          </a:xfrm>
          <a:prstGeom prst="rect">
            <a:avLst/>
          </a:prstGeom>
          <a:noFill/>
        </p:spPr>
        <p:txBody>
          <a:bodyPr wrap="square" rtlCol="0">
            <a:spAutoFit/>
          </a:bodyPr>
          <a:lstStyle/>
          <a:p>
            <a:r>
              <a:rPr lang="en-GB" dirty="0"/>
              <a:t>2. 10 layers of Dense Model</a:t>
            </a:r>
          </a:p>
        </p:txBody>
      </p:sp>
      <p:sp>
        <p:nvSpPr>
          <p:cNvPr id="11" name="TextBox 10">
            <a:extLst>
              <a:ext uri="{FF2B5EF4-FFF2-40B4-BE49-F238E27FC236}">
                <a16:creationId xmlns:a16="http://schemas.microsoft.com/office/drawing/2014/main" id="{6EB048BE-833D-4BD5-92CD-3A1CDB5B2397}"/>
              </a:ext>
            </a:extLst>
          </p:cNvPr>
          <p:cNvSpPr txBox="1"/>
          <p:nvPr/>
        </p:nvSpPr>
        <p:spPr>
          <a:xfrm>
            <a:off x="681037" y="6093805"/>
            <a:ext cx="3962400" cy="646331"/>
          </a:xfrm>
          <a:prstGeom prst="rect">
            <a:avLst/>
          </a:prstGeom>
          <a:noFill/>
        </p:spPr>
        <p:txBody>
          <a:bodyPr wrap="square" rtlCol="0">
            <a:spAutoFit/>
          </a:bodyPr>
          <a:lstStyle/>
          <a:p>
            <a:r>
              <a:rPr lang="en-GB" dirty="0"/>
              <a:t>3. 4 Layers of LSTM with </a:t>
            </a:r>
            <a:r>
              <a:rPr lang="en-GB" dirty="0" err="1"/>
              <a:t>Keras</a:t>
            </a:r>
            <a:r>
              <a:rPr lang="en-GB" dirty="0"/>
              <a:t> Timeseries Generator</a:t>
            </a:r>
          </a:p>
        </p:txBody>
      </p:sp>
      <p:pic>
        <p:nvPicPr>
          <p:cNvPr id="12" name="Picture 11">
            <a:extLst>
              <a:ext uri="{FF2B5EF4-FFF2-40B4-BE49-F238E27FC236}">
                <a16:creationId xmlns:a16="http://schemas.microsoft.com/office/drawing/2014/main" id="{A1B5BB94-D7EA-4D3B-A779-3C577883BF8D}"/>
              </a:ext>
            </a:extLst>
          </p:cNvPr>
          <p:cNvPicPr>
            <a:picLocks noChangeAspect="1"/>
          </p:cNvPicPr>
          <p:nvPr/>
        </p:nvPicPr>
        <p:blipFill>
          <a:blip r:embed="rId5"/>
          <a:stretch>
            <a:fillRect/>
          </a:stretch>
        </p:blipFill>
        <p:spPr>
          <a:xfrm>
            <a:off x="4394517" y="5997128"/>
            <a:ext cx="7698814" cy="802777"/>
          </a:xfrm>
          <a:prstGeom prst="rect">
            <a:avLst/>
          </a:prstGeom>
        </p:spPr>
      </p:pic>
    </p:spTree>
    <p:extLst>
      <p:ext uri="{BB962C8B-B14F-4D97-AF65-F5344CB8AC3E}">
        <p14:creationId xmlns:p14="http://schemas.microsoft.com/office/powerpoint/2010/main" val="378099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2DD1E-6D31-4A1A-956A-11CEEDCC290B}"/>
              </a:ext>
            </a:extLst>
          </p:cNvPr>
          <p:cNvSpPr txBox="1"/>
          <p:nvPr/>
        </p:nvSpPr>
        <p:spPr>
          <a:xfrm>
            <a:off x="8210550" y="219075"/>
            <a:ext cx="3600450" cy="523220"/>
          </a:xfrm>
          <a:prstGeom prst="rect">
            <a:avLst/>
          </a:prstGeom>
          <a:noFill/>
        </p:spPr>
        <p:txBody>
          <a:bodyPr wrap="square" rtlCol="0">
            <a:spAutoFit/>
          </a:bodyPr>
          <a:lstStyle/>
          <a:p>
            <a:r>
              <a:rPr lang="en-GB" sz="2800" b="1" dirty="0"/>
              <a:t>Conclusion</a:t>
            </a:r>
          </a:p>
        </p:txBody>
      </p:sp>
      <p:sp>
        <p:nvSpPr>
          <p:cNvPr id="3" name="TextBox 2">
            <a:extLst>
              <a:ext uri="{FF2B5EF4-FFF2-40B4-BE49-F238E27FC236}">
                <a16:creationId xmlns:a16="http://schemas.microsoft.com/office/drawing/2014/main" id="{24FA9362-3A55-4E71-ACB2-F9565BE8DEF3}"/>
              </a:ext>
            </a:extLst>
          </p:cNvPr>
          <p:cNvSpPr txBox="1"/>
          <p:nvPr/>
        </p:nvSpPr>
        <p:spPr>
          <a:xfrm>
            <a:off x="895350" y="1859339"/>
            <a:ext cx="10744200" cy="3416320"/>
          </a:xfrm>
          <a:prstGeom prst="rect">
            <a:avLst/>
          </a:prstGeom>
          <a:noFill/>
          <a:ln>
            <a:solidFill>
              <a:schemeClr val="accent3">
                <a:lumMod val="60000"/>
                <a:lumOff val="40000"/>
              </a:schemeClr>
            </a:solidFill>
          </a:ln>
        </p:spPr>
        <p:txBody>
          <a:bodyPr wrap="square" rtlCol="0">
            <a:spAutoFit/>
          </a:bodyPr>
          <a:lstStyle/>
          <a:p>
            <a:endParaRPr lang="en-GB" dirty="0"/>
          </a:p>
          <a:p>
            <a:r>
              <a:rPr lang="en-GB" dirty="0"/>
              <a:t>We as a team have researched on many model that would be appropriate for the data.</a:t>
            </a:r>
          </a:p>
          <a:p>
            <a:r>
              <a:rPr lang="en-GB" dirty="0"/>
              <a:t>As the Dataset was not proper timeseries, we converted it to time series data using our own custom made functions in order to achieve less error.</a:t>
            </a:r>
          </a:p>
          <a:p>
            <a:endParaRPr lang="en-GB" dirty="0"/>
          </a:p>
          <a:p>
            <a:r>
              <a:rPr lang="en-GB" dirty="0"/>
              <a:t>We have used LSTM along with Dense Layers as our Final model.</a:t>
            </a:r>
          </a:p>
          <a:p>
            <a:r>
              <a:rPr lang="en-GB" dirty="0"/>
              <a:t>The error which we get in the portal is </a:t>
            </a:r>
            <a:r>
              <a:rPr lang="en-GB" b="1" dirty="0"/>
              <a:t>0.24899</a:t>
            </a:r>
          </a:p>
          <a:p>
            <a:endParaRPr lang="en-GB" b="1" dirty="0"/>
          </a:p>
          <a:p>
            <a:r>
              <a:rPr lang="en-GB" dirty="0"/>
              <a:t>It was a great learning experience for us , to come up with the best model, we had to read many research papers and blogs in order to get in depth knowledge of the Deep Neural Network.</a:t>
            </a:r>
          </a:p>
          <a:p>
            <a:endParaRPr lang="en-GB" b="1" dirty="0"/>
          </a:p>
        </p:txBody>
      </p:sp>
    </p:spTree>
    <p:extLst>
      <p:ext uri="{BB962C8B-B14F-4D97-AF65-F5344CB8AC3E}">
        <p14:creationId xmlns:p14="http://schemas.microsoft.com/office/powerpoint/2010/main" val="224375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D38ED8-BC1E-4188-941D-7B619B0AC92F}"/>
              </a:ext>
            </a:extLst>
          </p:cNvPr>
          <p:cNvSpPr txBox="1"/>
          <p:nvPr/>
        </p:nvSpPr>
        <p:spPr>
          <a:xfrm>
            <a:off x="8478079" y="462962"/>
            <a:ext cx="3140765" cy="461665"/>
          </a:xfrm>
          <a:prstGeom prst="rect">
            <a:avLst/>
          </a:prstGeom>
          <a:noFill/>
        </p:spPr>
        <p:txBody>
          <a:bodyPr wrap="square" rtlCol="0">
            <a:spAutoFit/>
          </a:bodyPr>
          <a:lstStyle/>
          <a:p>
            <a:r>
              <a:rPr lang="en-GB" sz="2400" b="1" dirty="0"/>
              <a:t>References</a:t>
            </a:r>
          </a:p>
        </p:txBody>
      </p:sp>
      <p:sp>
        <p:nvSpPr>
          <p:cNvPr id="4" name="Rectangle 3">
            <a:extLst>
              <a:ext uri="{FF2B5EF4-FFF2-40B4-BE49-F238E27FC236}">
                <a16:creationId xmlns:a16="http://schemas.microsoft.com/office/drawing/2014/main" id="{FA1F46EB-2061-4E63-97C8-3A221D3347DD}"/>
              </a:ext>
            </a:extLst>
          </p:cNvPr>
          <p:cNvSpPr/>
          <p:nvPr/>
        </p:nvSpPr>
        <p:spPr>
          <a:xfrm>
            <a:off x="1025386" y="2191940"/>
            <a:ext cx="10976113" cy="1754326"/>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Ian Goodfellow ,</a:t>
            </a:r>
            <a:r>
              <a:rPr lang="en-US" dirty="0" err="1">
                <a:latin typeface="Arial" panose="020B0604020202020204" pitchFamily="34" charset="0"/>
                <a:cs typeface="Arial" panose="020B0604020202020204" pitchFamily="34" charset="0"/>
              </a:rPr>
              <a:t>Yoshua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Bengio</a:t>
            </a:r>
            <a:r>
              <a:rPr lang="en-US" dirty="0">
                <a:latin typeface="Arial" panose="020B0604020202020204" pitchFamily="34" charset="0"/>
                <a:cs typeface="Arial" panose="020B0604020202020204" pitchFamily="34" charset="0"/>
              </a:rPr>
              <a:t> &amp; Aaron Courville, Deep Learning - Adaptive Computation and Machine Learning</a:t>
            </a:r>
            <a:r>
              <a:rPr lang="en-GB" dirty="0">
                <a:latin typeface="Arial" panose="020B0604020202020204" pitchFamily="34" charset="0"/>
                <a:cs typeface="Arial" panose="020B0604020202020204" pitchFamily="34" charset="0"/>
              </a:rPr>
              <a:t>, 2015</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Jason Brownlee’s Blog, </a:t>
            </a:r>
            <a:r>
              <a:rPr lang="en-US" dirty="0">
                <a:latin typeface="Arial" panose="020B0604020202020204" pitchFamily="34" charset="0"/>
                <a:cs typeface="Arial" panose="020B0604020202020204" pitchFamily="34" charset="0"/>
              </a:rPr>
              <a:t>How to Accelerate Learning of Deep Neural Networks With Batch Normalization, machinelearningmastery.com/</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9555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101F41-2F09-452C-9E67-4089CF4D3366}"/>
              </a:ext>
            </a:extLst>
          </p:cNvPr>
          <p:cNvSpPr txBox="1"/>
          <p:nvPr/>
        </p:nvSpPr>
        <p:spPr>
          <a:xfrm>
            <a:off x="4174436" y="2773016"/>
            <a:ext cx="6659217" cy="461665"/>
          </a:xfrm>
          <a:prstGeom prst="rect">
            <a:avLst/>
          </a:prstGeom>
          <a:noFill/>
        </p:spPr>
        <p:txBody>
          <a:bodyPr wrap="square" rtlCol="0">
            <a:spAutoFit/>
          </a:bodyPr>
          <a:lstStyle/>
          <a:p>
            <a:r>
              <a:rPr lang="en-GB" sz="2400" b="1" u="sng" dirty="0"/>
              <a:t>Additional Slides</a:t>
            </a:r>
          </a:p>
        </p:txBody>
      </p:sp>
    </p:spTree>
    <p:extLst>
      <p:ext uri="{BB962C8B-B14F-4D97-AF65-F5344CB8AC3E}">
        <p14:creationId xmlns:p14="http://schemas.microsoft.com/office/powerpoint/2010/main" val="1112828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025327-5302-4457-B8BE-6D8AFF4C40DF}"/>
              </a:ext>
            </a:extLst>
          </p:cNvPr>
          <p:cNvSpPr txBox="1"/>
          <p:nvPr/>
        </p:nvSpPr>
        <p:spPr>
          <a:xfrm>
            <a:off x="7048500" y="161925"/>
            <a:ext cx="3981450" cy="461665"/>
          </a:xfrm>
          <a:prstGeom prst="rect">
            <a:avLst/>
          </a:prstGeom>
          <a:noFill/>
        </p:spPr>
        <p:txBody>
          <a:bodyPr wrap="square" rtlCol="0">
            <a:spAutoFit/>
          </a:bodyPr>
          <a:lstStyle/>
          <a:p>
            <a:r>
              <a:rPr lang="en-GB" sz="2400" b="1" dirty="0"/>
              <a:t>Time Series Generator</a:t>
            </a:r>
          </a:p>
        </p:txBody>
      </p:sp>
      <p:sp>
        <p:nvSpPr>
          <p:cNvPr id="3" name="TextBox 2">
            <a:extLst>
              <a:ext uri="{FF2B5EF4-FFF2-40B4-BE49-F238E27FC236}">
                <a16:creationId xmlns:a16="http://schemas.microsoft.com/office/drawing/2014/main" id="{3D134760-603F-46B7-AFF9-287047F0C65B}"/>
              </a:ext>
            </a:extLst>
          </p:cNvPr>
          <p:cNvSpPr txBox="1"/>
          <p:nvPr/>
        </p:nvSpPr>
        <p:spPr>
          <a:xfrm>
            <a:off x="442912" y="1089378"/>
            <a:ext cx="11306175" cy="2154436"/>
          </a:xfrm>
          <a:prstGeom prst="rect">
            <a:avLst/>
          </a:prstGeom>
          <a:noFill/>
        </p:spPr>
        <p:txBody>
          <a:bodyPr wrap="square" rtlCol="0">
            <a:spAutoFit/>
          </a:bodyPr>
          <a:lstStyle/>
          <a:p>
            <a:r>
              <a:rPr lang="en-US" sz="1400" dirty="0"/>
              <a:t>LSTM network captures time-series patterns, we can build such a model with the input being the series of past data with uniform intervals.</a:t>
            </a:r>
          </a:p>
          <a:p>
            <a:endParaRPr lang="en-US" sz="1400" dirty="0"/>
          </a:p>
          <a:p>
            <a:r>
              <a:rPr lang="en-US" sz="1400" dirty="0"/>
              <a:t>We have used </a:t>
            </a:r>
            <a:r>
              <a:rPr lang="en-GB" sz="1400" dirty="0" err="1"/>
              <a:t>TimeseriesGenerator</a:t>
            </a:r>
            <a:r>
              <a:rPr lang="en-GB" sz="1400" dirty="0"/>
              <a:t> Provided by </a:t>
            </a:r>
            <a:r>
              <a:rPr lang="en-GB" sz="1400" dirty="0" err="1"/>
              <a:t>Keras</a:t>
            </a:r>
            <a:r>
              <a:rPr lang="en-GB" sz="1400" dirty="0"/>
              <a:t> in our Model.</a:t>
            </a:r>
            <a:endParaRPr lang="en-US" sz="1400" dirty="0"/>
          </a:p>
          <a:p>
            <a:endParaRPr lang="en-US" sz="1400" dirty="0"/>
          </a:p>
          <a:p>
            <a:r>
              <a:rPr lang="en-US" sz="1400" dirty="0"/>
              <a:t>This function takes in a sequence of data-points gathered at equal intervals, along with time series parameters such as length of the sequences/windows, spacing between two sequence/windows, etc., to produce batches of timeseries inputs and targets.</a:t>
            </a:r>
          </a:p>
          <a:p>
            <a:endParaRPr lang="en-US" dirty="0"/>
          </a:p>
          <a:p>
            <a:endParaRPr lang="en-GB" dirty="0"/>
          </a:p>
        </p:txBody>
      </p:sp>
      <p:sp>
        <p:nvSpPr>
          <p:cNvPr id="4" name="TextBox 3">
            <a:extLst>
              <a:ext uri="{FF2B5EF4-FFF2-40B4-BE49-F238E27FC236}">
                <a16:creationId xmlns:a16="http://schemas.microsoft.com/office/drawing/2014/main" id="{3121EA13-76B3-4C31-915B-8F7A41542301}"/>
              </a:ext>
            </a:extLst>
          </p:cNvPr>
          <p:cNvSpPr txBox="1"/>
          <p:nvPr/>
        </p:nvSpPr>
        <p:spPr>
          <a:xfrm>
            <a:off x="442912" y="2739429"/>
            <a:ext cx="11734800" cy="2523768"/>
          </a:xfrm>
          <a:prstGeom prst="rect">
            <a:avLst/>
          </a:prstGeom>
          <a:noFill/>
        </p:spPr>
        <p:txBody>
          <a:bodyPr wrap="square" rtlCol="0">
            <a:spAutoFit/>
          </a:bodyPr>
          <a:lstStyle/>
          <a:p>
            <a:r>
              <a:rPr lang="en-GB" sz="1400" dirty="0"/>
              <a:t>Suppose,</a:t>
            </a:r>
          </a:p>
          <a:p>
            <a:endParaRPr lang="en-GB" sz="1400" dirty="0"/>
          </a:p>
          <a:p>
            <a:r>
              <a:rPr lang="en-GB" sz="1400" dirty="0"/>
              <a:t>Total Rows : 675470</a:t>
            </a:r>
          </a:p>
          <a:p>
            <a:r>
              <a:rPr lang="en-GB" sz="1400" dirty="0"/>
              <a:t>Total Features is 27</a:t>
            </a:r>
          </a:p>
          <a:p>
            <a:r>
              <a:rPr lang="en-GB" sz="1400" dirty="0"/>
              <a:t>Input Matrix dimension = 675470 * 27</a:t>
            </a:r>
          </a:p>
          <a:p>
            <a:endParaRPr lang="en-GB" sz="1400" dirty="0"/>
          </a:p>
          <a:p>
            <a:r>
              <a:rPr lang="en-GB" sz="1400" dirty="0"/>
              <a:t>If we apply timeseries on it </a:t>
            </a:r>
          </a:p>
          <a:p>
            <a:endParaRPr lang="en-GB" sz="1400" dirty="0"/>
          </a:p>
          <a:p>
            <a:r>
              <a:rPr lang="en-US" b="1" i="1" dirty="0" err="1"/>
              <a:t>TimeseriesGenerator</a:t>
            </a:r>
            <a:r>
              <a:rPr lang="en-US" b="1" i="1" dirty="0"/>
              <a:t>(</a:t>
            </a:r>
            <a:r>
              <a:rPr lang="en-US" b="1" i="1" dirty="0" err="1"/>
              <a:t>x_train,y_train,length</a:t>
            </a:r>
            <a:r>
              <a:rPr lang="en-US" b="1" i="1" dirty="0"/>
              <a:t>=</a:t>
            </a:r>
            <a:r>
              <a:rPr lang="en-US" b="1" i="1" dirty="0" err="1"/>
              <a:t>past_days</a:t>
            </a:r>
            <a:r>
              <a:rPr lang="en-US" b="1" i="1" dirty="0"/>
              <a:t>, </a:t>
            </a:r>
            <a:r>
              <a:rPr lang="en-US" b="1" i="1" dirty="0" err="1"/>
              <a:t>batch_size</a:t>
            </a:r>
            <a:r>
              <a:rPr lang="en-US" b="1" i="1" dirty="0"/>
              <a:t>=512)</a:t>
            </a:r>
          </a:p>
          <a:p>
            <a:endParaRPr lang="en-US" sz="1400" i="1" dirty="0"/>
          </a:p>
          <a:p>
            <a:r>
              <a:rPr lang="en-US" sz="1400" i="1" dirty="0"/>
              <a:t>It generates a 5d timeseries Matrix</a:t>
            </a:r>
            <a:endParaRPr lang="en-GB" dirty="0"/>
          </a:p>
        </p:txBody>
      </p:sp>
      <p:sp>
        <p:nvSpPr>
          <p:cNvPr id="5" name="TextBox 4">
            <a:extLst>
              <a:ext uri="{FF2B5EF4-FFF2-40B4-BE49-F238E27FC236}">
                <a16:creationId xmlns:a16="http://schemas.microsoft.com/office/drawing/2014/main" id="{BD3FCBCF-3B8B-4048-8AA2-6913710794BD}"/>
              </a:ext>
            </a:extLst>
          </p:cNvPr>
          <p:cNvSpPr txBox="1"/>
          <p:nvPr/>
        </p:nvSpPr>
        <p:spPr>
          <a:xfrm>
            <a:off x="1091803" y="5132844"/>
            <a:ext cx="2114551" cy="1200329"/>
          </a:xfrm>
          <a:prstGeom prst="rect">
            <a:avLst/>
          </a:prstGeom>
          <a:noFill/>
        </p:spPr>
        <p:txBody>
          <a:bodyPr wrap="square" rtlCol="0">
            <a:spAutoFit/>
          </a:bodyPr>
          <a:lstStyle/>
          <a:p>
            <a:endParaRPr lang="en-GB" sz="1200" i="1" dirty="0"/>
          </a:p>
          <a:p>
            <a:pPr algn="ctr"/>
            <a:r>
              <a:rPr lang="en-US" sz="1200" i="1" dirty="0"/>
              <a:t>[0 to 1319] </a:t>
            </a:r>
          </a:p>
          <a:p>
            <a:endParaRPr lang="en-US" sz="1200" i="1" dirty="0"/>
          </a:p>
          <a:p>
            <a:endParaRPr lang="en-US" sz="1200" i="1" dirty="0"/>
          </a:p>
          <a:p>
            <a:r>
              <a:rPr lang="en-GB" sz="1200" i="1" dirty="0"/>
              <a:t>Number of batches =</a:t>
            </a:r>
          </a:p>
          <a:p>
            <a:r>
              <a:rPr lang="en-GB" sz="1200" i="1" dirty="0"/>
              <a:t>Total records/Batch size </a:t>
            </a:r>
          </a:p>
        </p:txBody>
      </p:sp>
      <p:sp>
        <p:nvSpPr>
          <p:cNvPr id="6" name="TextBox 5">
            <a:extLst>
              <a:ext uri="{FF2B5EF4-FFF2-40B4-BE49-F238E27FC236}">
                <a16:creationId xmlns:a16="http://schemas.microsoft.com/office/drawing/2014/main" id="{203CE71A-CC69-4386-9705-CF1041BB5EEC}"/>
              </a:ext>
            </a:extLst>
          </p:cNvPr>
          <p:cNvSpPr txBox="1"/>
          <p:nvPr/>
        </p:nvSpPr>
        <p:spPr>
          <a:xfrm>
            <a:off x="3309938" y="5302014"/>
            <a:ext cx="1509714" cy="1015663"/>
          </a:xfrm>
          <a:prstGeom prst="rect">
            <a:avLst/>
          </a:prstGeom>
          <a:noFill/>
        </p:spPr>
        <p:txBody>
          <a:bodyPr wrap="square" rtlCol="0">
            <a:spAutoFit/>
          </a:bodyPr>
          <a:lstStyle/>
          <a:p>
            <a:r>
              <a:rPr lang="en-US" sz="1200" i="1" dirty="0"/>
              <a:t>[0 or 1]</a:t>
            </a:r>
          </a:p>
          <a:p>
            <a:endParaRPr lang="en-US" sz="1200" i="1" dirty="0"/>
          </a:p>
          <a:p>
            <a:endParaRPr lang="en-GB" sz="1200" i="1" dirty="0"/>
          </a:p>
          <a:p>
            <a:r>
              <a:rPr lang="en-GB" sz="1200" i="1" dirty="0"/>
              <a:t>0 = Input</a:t>
            </a:r>
          </a:p>
          <a:p>
            <a:r>
              <a:rPr lang="en-GB" sz="1200" i="1" dirty="0"/>
              <a:t>1 = Target/Output</a:t>
            </a:r>
          </a:p>
        </p:txBody>
      </p:sp>
      <p:sp>
        <p:nvSpPr>
          <p:cNvPr id="7" name="TextBox 6">
            <a:extLst>
              <a:ext uri="{FF2B5EF4-FFF2-40B4-BE49-F238E27FC236}">
                <a16:creationId xmlns:a16="http://schemas.microsoft.com/office/drawing/2014/main" id="{81B9FB05-975C-44BF-A8C4-CF2E3F5E71F3}"/>
              </a:ext>
            </a:extLst>
          </p:cNvPr>
          <p:cNvSpPr txBox="1"/>
          <p:nvPr/>
        </p:nvSpPr>
        <p:spPr>
          <a:xfrm>
            <a:off x="4939904" y="5317510"/>
            <a:ext cx="1895475" cy="1015663"/>
          </a:xfrm>
          <a:prstGeom prst="rect">
            <a:avLst/>
          </a:prstGeom>
          <a:noFill/>
        </p:spPr>
        <p:txBody>
          <a:bodyPr wrap="square" rtlCol="0">
            <a:spAutoFit/>
          </a:bodyPr>
          <a:lstStyle/>
          <a:p>
            <a:r>
              <a:rPr lang="en-US" sz="1200" i="1" dirty="0"/>
              <a:t>[0 to 511]</a:t>
            </a:r>
          </a:p>
          <a:p>
            <a:endParaRPr lang="en-GB" sz="1200" i="1" dirty="0"/>
          </a:p>
          <a:p>
            <a:endParaRPr lang="en-GB" sz="1200" i="1" dirty="0"/>
          </a:p>
          <a:p>
            <a:r>
              <a:rPr lang="en-GB" sz="1200" i="1" dirty="0"/>
              <a:t>Number of records in batch= batch Size</a:t>
            </a:r>
          </a:p>
        </p:txBody>
      </p:sp>
      <p:sp>
        <p:nvSpPr>
          <p:cNvPr id="8" name="TextBox 7">
            <a:extLst>
              <a:ext uri="{FF2B5EF4-FFF2-40B4-BE49-F238E27FC236}">
                <a16:creationId xmlns:a16="http://schemas.microsoft.com/office/drawing/2014/main" id="{629B5553-93BB-4D3F-BFEC-B8A00544FD35}"/>
              </a:ext>
            </a:extLst>
          </p:cNvPr>
          <p:cNvSpPr txBox="1"/>
          <p:nvPr/>
        </p:nvSpPr>
        <p:spPr>
          <a:xfrm>
            <a:off x="6673454" y="5337735"/>
            <a:ext cx="1895475" cy="1015663"/>
          </a:xfrm>
          <a:prstGeom prst="rect">
            <a:avLst/>
          </a:prstGeom>
          <a:noFill/>
        </p:spPr>
        <p:txBody>
          <a:bodyPr wrap="square" rtlCol="0">
            <a:spAutoFit/>
          </a:bodyPr>
          <a:lstStyle/>
          <a:p>
            <a:r>
              <a:rPr lang="en-US" sz="1200" i="1" dirty="0"/>
              <a:t>[ 0 to 59]</a:t>
            </a:r>
            <a:endParaRPr lang="en-GB" sz="1200" i="1" dirty="0"/>
          </a:p>
          <a:p>
            <a:endParaRPr lang="en-GB" sz="1200" i="1" dirty="0"/>
          </a:p>
          <a:p>
            <a:endParaRPr lang="en-GB" sz="1200" i="1" dirty="0"/>
          </a:p>
          <a:p>
            <a:r>
              <a:rPr lang="en-GB" sz="1200" i="1" dirty="0"/>
              <a:t>Number of past Days considered</a:t>
            </a:r>
          </a:p>
        </p:txBody>
      </p:sp>
      <p:sp>
        <p:nvSpPr>
          <p:cNvPr id="9" name="TextBox 8">
            <a:extLst>
              <a:ext uri="{FF2B5EF4-FFF2-40B4-BE49-F238E27FC236}">
                <a16:creationId xmlns:a16="http://schemas.microsoft.com/office/drawing/2014/main" id="{73287244-1DAE-46FD-9F5F-7A19A95A6983}"/>
              </a:ext>
            </a:extLst>
          </p:cNvPr>
          <p:cNvSpPr txBox="1"/>
          <p:nvPr/>
        </p:nvSpPr>
        <p:spPr>
          <a:xfrm>
            <a:off x="8951714" y="5302014"/>
            <a:ext cx="1895475" cy="861774"/>
          </a:xfrm>
          <a:prstGeom prst="rect">
            <a:avLst/>
          </a:prstGeom>
          <a:noFill/>
        </p:spPr>
        <p:txBody>
          <a:bodyPr wrap="square" rtlCol="0">
            <a:spAutoFit/>
          </a:bodyPr>
          <a:lstStyle/>
          <a:p>
            <a:r>
              <a:rPr lang="en-US" sz="1200" i="1" dirty="0"/>
              <a:t>[0 to 26]</a:t>
            </a:r>
          </a:p>
          <a:p>
            <a:endParaRPr lang="en-GB" sz="1200" i="1" dirty="0"/>
          </a:p>
          <a:p>
            <a:endParaRPr lang="en-GB" sz="1200" i="1" dirty="0"/>
          </a:p>
          <a:p>
            <a:r>
              <a:rPr lang="en-GB" sz="1200" i="1" dirty="0"/>
              <a:t>Number of Features</a:t>
            </a:r>
          </a:p>
        </p:txBody>
      </p:sp>
      <p:sp>
        <p:nvSpPr>
          <p:cNvPr id="11" name="TextBox 10">
            <a:extLst>
              <a:ext uri="{FF2B5EF4-FFF2-40B4-BE49-F238E27FC236}">
                <a16:creationId xmlns:a16="http://schemas.microsoft.com/office/drawing/2014/main" id="{5ACBD766-F588-4D57-94EA-33A8E16A5412}"/>
              </a:ext>
            </a:extLst>
          </p:cNvPr>
          <p:cNvSpPr txBox="1"/>
          <p:nvPr/>
        </p:nvSpPr>
        <p:spPr>
          <a:xfrm>
            <a:off x="5334000" y="6373623"/>
            <a:ext cx="5762625" cy="246221"/>
          </a:xfrm>
          <a:prstGeom prst="rect">
            <a:avLst/>
          </a:prstGeom>
          <a:noFill/>
        </p:spPr>
        <p:txBody>
          <a:bodyPr wrap="square" rtlCol="0">
            <a:spAutoFit/>
          </a:bodyPr>
          <a:lstStyle/>
          <a:p>
            <a:r>
              <a:rPr lang="en-GB" sz="1000" dirty="0"/>
              <a:t>* For Target for Output The Matrix is  </a:t>
            </a:r>
            <a:r>
              <a:rPr lang="en-US" sz="1000" i="1" dirty="0"/>
              <a:t>[0 to 1320] [1] </a:t>
            </a:r>
            <a:r>
              <a:rPr lang="en-GB" sz="1000" dirty="0"/>
              <a:t>[0 to 511] [0] </a:t>
            </a:r>
          </a:p>
        </p:txBody>
      </p:sp>
    </p:spTree>
    <p:extLst>
      <p:ext uri="{BB962C8B-B14F-4D97-AF65-F5344CB8AC3E}">
        <p14:creationId xmlns:p14="http://schemas.microsoft.com/office/powerpoint/2010/main" val="2009421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6A1B74-8F94-4FF6-A50E-DDF8CEB35AFB}"/>
              </a:ext>
            </a:extLst>
          </p:cNvPr>
          <p:cNvSpPr txBox="1"/>
          <p:nvPr/>
        </p:nvSpPr>
        <p:spPr>
          <a:xfrm>
            <a:off x="3675380" y="277494"/>
            <a:ext cx="5468620" cy="461665"/>
          </a:xfrm>
          <a:prstGeom prst="rect">
            <a:avLst/>
          </a:prstGeom>
          <a:noFill/>
        </p:spPr>
        <p:txBody>
          <a:bodyPr wrap="square" rtlCol="0">
            <a:spAutoFit/>
          </a:bodyPr>
          <a:lstStyle/>
          <a:p>
            <a:r>
              <a:rPr lang="en-GB" sz="2400" b="1" dirty="0"/>
              <a:t>Detail about Rossman Dataset</a:t>
            </a:r>
          </a:p>
        </p:txBody>
      </p:sp>
      <p:sp>
        <p:nvSpPr>
          <p:cNvPr id="3" name="Rectangle 2">
            <a:extLst>
              <a:ext uri="{FF2B5EF4-FFF2-40B4-BE49-F238E27FC236}">
                <a16:creationId xmlns:a16="http://schemas.microsoft.com/office/drawing/2014/main" id="{7F7A54AF-0825-4E4B-84BD-CDD440031A0E}"/>
              </a:ext>
            </a:extLst>
          </p:cNvPr>
          <p:cNvSpPr/>
          <p:nvPr/>
        </p:nvSpPr>
        <p:spPr>
          <a:xfrm>
            <a:off x="390525" y="739159"/>
            <a:ext cx="11615420" cy="1015663"/>
          </a:xfrm>
          <a:prstGeom prst="rect">
            <a:avLst/>
          </a:prstGeom>
        </p:spPr>
        <p:txBody>
          <a:bodyPr wrap="square">
            <a:spAutoFit/>
          </a:bodyPr>
          <a:lstStyle/>
          <a:p>
            <a:r>
              <a:rPr lang="en-US" b="1" i="1" dirty="0">
                <a:latin typeface="Inter"/>
              </a:rPr>
              <a:t>Overview</a:t>
            </a:r>
          </a:p>
          <a:p>
            <a:r>
              <a:rPr lang="en-US" sz="1400" i="1" dirty="0" err="1">
                <a:latin typeface="Inter"/>
              </a:rPr>
              <a:t>Rossmann</a:t>
            </a:r>
            <a:r>
              <a:rPr lang="en-US" sz="1400" i="1" dirty="0">
                <a:latin typeface="Inter"/>
              </a:rPr>
              <a:t> operates over 3,000 drug stores in 7 European countries. </a:t>
            </a:r>
            <a:r>
              <a:rPr lang="en-US" sz="1400" i="1" dirty="0" err="1">
                <a:latin typeface="Inter"/>
              </a:rPr>
              <a:t>Rossmann</a:t>
            </a:r>
            <a:r>
              <a:rPr lang="en-US" sz="1400" i="1" dirty="0">
                <a:latin typeface="Inter"/>
              </a:rPr>
              <a:t> store managers were tasked with predicting their daily sales for up to six weeks in advance. Store sales are influenced by many factors, including promotions, competition, school and state holidays, seasonality, and locality.</a:t>
            </a:r>
          </a:p>
          <a:p>
            <a:r>
              <a:rPr lang="en-US" sz="1400" i="1" dirty="0">
                <a:latin typeface="Inter"/>
              </a:rPr>
              <a:t>Data with historical sales data for 1,115 </a:t>
            </a:r>
            <a:r>
              <a:rPr lang="en-US" sz="1400" i="1" dirty="0" err="1">
                <a:latin typeface="Inter"/>
              </a:rPr>
              <a:t>Rossmann</a:t>
            </a:r>
            <a:r>
              <a:rPr lang="en-US" sz="1400" i="1" dirty="0">
                <a:latin typeface="Inter"/>
              </a:rPr>
              <a:t> stores. The task is to forecast the "Sales" column for the test set. </a:t>
            </a:r>
            <a:endParaRPr lang="en-GB" sz="1400" i="1" dirty="0"/>
          </a:p>
        </p:txBody>
      </p:sp>
      <p:sp>
        <p:nvSpPr>
          <p:cNvPr id="4" name="Rectangle 3">
            <a:extLst>
              <a:ext uri="{FF2B5EF4-FFF2-40B4-BE49-F238E27FC236}">
                <a16:creationId xmlns:a16="http://schemas.microsoft.com/office/drawing/2014/main" id="{CAA06E8D-EF6C-488E-B917-E2C7A5A71445}"/>
              </a:ext>
            </a:extLst>
          </p:cNvPr>
          <p:cNvSpPr/>
          <p:nvPr/>
        </p:nvSpPr>
        <p:spPr>
          <a:xfrm>
            <a:off x="416560" y="1754822"/>
            <a:ext cx="11775440" cy="5047536"/>
          </a:xfrm>
          <a:prstGeom prst="rect">
            <a:avLst/>
          </a:prstGeom>
        </p:spPr>
        <p:txBody>
          <a:bodyPr wrap="square">
            <a:spAutoFit/>
          </a:bodyPr>
          <a:lstStyle/>
          <a:p>
            <a:pPr fontAlgn="base"/>
            <a:r>
              <a:rPr lang="en-US" sz="2000" b="1" dirty="0">
                <a:latin typeface="Inter"/>
              </a:rPr>
              <a:t>Files</a:t>
            </a:r>
          </a:p>
          <a:p>
            <a:pPr marL="285750" indent="-285750" fontAlgn="base">
              <a:buFont typeface="Arial" panose="020B0604020202020204" pitchFamily="34" charset="0"/>
              <a:buChar char="•"/>
            </a:pPr>
            <a:r>
              <a:rPr lang="en-US" sz="1400" b="1" dirty="0">
                <a:latin typeface="inherit"/>
              </a:rPr>
              <a:t>train.csv</a:t>
            </a:r>
            <a:r>
              <a:rPr lang="en-US" sz="1400" b="1" dirty="0">
                <a:latin typeface="Inter"/>
              </a:rPr>
              <a:t> 			</a:t>
            </a:r>
            <a:r>
              <a:rPr lang="en-US" sz="1400" dirty="0">
                <a:latin typeface="Inter"/>
              </a:rPr>
              <a:t>- historical data including Sales</a:t>
            </a:r>
          </a:p>
          <a:p>
            <a:pPr marL="285750" indent="-285750" fontAlgn="base">
              <a:buFont typeface="Arial" panose="020B0604020202020204" pitchFamily="34" charset="0"/>
              <a:buChar char="•"/>
            </a:pPr>
            <a:r>
              <a:rPr lang="en-US" sz="1400" b="1" dirty="0">
                <a:latin typeface="inherit"/>
              </a:rPr>
              <a:t>test.csv</a:t>
            </a:r>
            <a:r>
              <a:rPr lang="en-US" sz="1400" b="1" dirty="0">
                <a:latin typeface="Inter"/>
              </a:rPr>
              <a:t> 				</a:t>
            </a:r>
            <a:r>
              <a:rPr lang="en-US" sz="1400" dirty="0">
                <a:latin typeface="Inter"/>
              </a:rPr>
              <a:t>- historical data excluding Sales</a:t>
            </a:r>
          </a:p>
          <a:p>
            <a:pPr marL="285750" indent="-285750" fontAlgn="base">
              <a:buFont typeface="Arial" panose="020B0604020202020204" pitchFamily="34" charset="0"/>
              <a:buChar char="•"/>
            </a:pPr>
            <a:r>
              <a:rPr lang="en-US" sz="1400" b="1" dirty="0">
                <a:latin typeface="inherit"/>
              </a:rPr>
              <a:t>sample_submission.csv	</a:t>
            </a:r>
            <a:r>
              <a:rPr lang="en-US" sz="1400" dirty="0">
                <a:latin typeface="Inter"/>
              </a:rPr>
              <a:t>- sample submission file in the correct format</a:t>
            </a:r>
          </a:p>
          <a:p>
            <a:pPr marL="285750" indent="-285750" fontAlgn="base">
              <a:buFont typeface="Arial" panose="020B0604020202020204" pitchFamily="34" charset="0"/>
              <a:buChar char="•"/>
            </a:pPr>
            <a:r>
              <a:rPr lang="en-US" sz="1400" b="1" dirty="0">
                <a:latin typeface="inherit"/>
              </a:rPr>
              <a:t>store.csv</a:t>
            </a:r>
            <a:r>
              <a:rPr lang="en-US" sz="1400" b="1" dirty="0">
                <a:latin typeface="Inter"/>
              </a:rPr>
              <a:t> 			</a:t>
            </a:r>
            <a:r>
              <a:rPr lang="en-US" sz="1400" dirty="0">
                <a:latin typeface="Inter"/>
              </a:rPr>
              <a:t>- supplemental information about the stores</a:t>
            </a:r>
          </a:p>
          <a:p>
            <a:pPr fontAlgn="base"/>
            <a:endParaRPr lang="en-US" b="1" dirty="0">
              <a:latin typeface="Inter"/>
            </a:endParaRPr>
          </a:p>
          <a:p>
            <a:pPr fontAlgn="base"/>
            <a:r>
              <a:rPr lang="en-US" b="1" dirty="0">
                <a:latin typeface="Inter"/>
              </a:rPr>
              <a:t>Major Data fields</a:t>
            </a:r>
          </a:p>
          <a:p>
            <a:pPr marL="285750" indent="-285750" fontAlgn="base">
              <a:buFont typeface="Arial" panose="020B0604020202020204" pitchFamily="34" charset="0"/>
              <a:buChar char="•"/>
            </a:pPr>
            <a:r>
              <a:rPr lang="en-US" sz="1400" dirty="0">
                <a:latin typeface="inherit"/>
              </a:rPr>
              <a:t>Id</a:t>
            </a:r>
            <a:r>
              <a:rPr lang="en-US" sz="1400" dirty="0">
                <a:latin typeface="Inter"/>
              </a:rPr>
              <a:t>  				 - an Id that represents a (Store, Date) duple within the test set</a:t>
            </a:r>
          </a:p>
          <a:p>
            <a:pPr marL="285750" indent="-285750" fontAlgn="base">
              <a:buFont typeface="Arial" panose="020B0604020202020204" pitchFamily="34" charset="0"/>
              <a:buChar char="•"/>
            </a:pPr>
            <a:r>
              <a:rPr lang="en-US" sz="1400" dirty="0">
                <a:latin typeface="inherit"/>
              </a:rPr>
              <a:t>Store</a:t>
            </a:r>
            <a:r>
              <a:rPr lang="en-US" sz="1400" dirty="0">
                <a:latin typeface="Inter"/>
              </a:rPr>
              <a:t> 				 - a unique Id for each store</a:t>
            </a:r>
          </a:p>
          <a:p>
            <a:pPr marL="285750" indent="-285750" fontAlgn="base">
              <a:buFont typeface="Arial" panose="020B0604020202020204" pitchFamily="34" charset="0"/>
              <a:buChar char="•"/>
            </a:pPr>
            <a:r>
              <a:rPr lang="en-US" sz="1400" dirty="0">
                <a:latin typeface="inherit"/>
              </a:rPr>
              <a:t>Sales				</a:t>
            </a:r>
            <a:r>
              <a:rPr lang="en-US" sz="1400" dirty="0">
                <a:latin typeface="Inter"/>
              </a:rPr>
              <a:t> - the turnover for any given day (this is what you are predicting)</a:t>
            </a:r>
          </a:p>
          <a:p>
            <a:pPr marL="285750" indent="-285750" fontAlgn="base">
              <a:buFont typeface="Arial" panose="020B0604020202020204" pitchFamily="34" charset="0"/>
              <a:buChar char="•"/>
            </a:pPr>
            <a:r>
              <a:rPr lang="en-US" sz="1400" dirty="0">
                <a:latin typeface="inherit"/>
              </a:rPr>
              <a:t>Customers</a:t>
            </a:r>
            <a:r>
              <a:rPr lang="en-US" sz="1400" dirty="0">
                <a:latin typeface="Inter"/>
              </a:rPr>
              <a:t> 			 - the number of customers on a given day</a:t>
            </a:r>
          </a:p>
          <a:p>
            <a:pPr marL="285750" indent="-285750" fontAlgn="base">
              <a:buFont typeface="Arial" panose="020B0604020202020204" pitchFamily="34" charset="0"/>
              <a:buChar char="•"/>
            </a:pPr>
            <a:r>
              <a:rPr lang="en-US" sz="1400" dirty="0">
                <a:latin typeface="inherit"/>
              </a:rPr>
              <a:t>Open</a:t>
            </a:r>
            <a:r>
              <a:rPr lang="en-US" sz="1400" dirty="0">
                <a:latin typeface="Inter"/>
              </a:rPr>
              <a:t> 				 - an indicator for whether the store was open: 0 = closed, 1 = open</a:t>
            </a:r>
          </a:p>
          <a:p>
            <a:pPr marL="285750" indent="-285750" fontAlgn="base">
              <a:buFont typeface="Arial" panose="020B0604020202020204" pitchFamily="34" charset="0"/>
              <a:buChar char="•"/>
            </a:pPr>
            <a:r>
              <a:rPr lang="en-US" sz="1400" dirty="0">
                <a:latin typeface="inherit"/>
              </a:rPr>
              <a:t>StateHoliday</a:t>
            </a:r>
            <a:r>
              <a:rPr lang="en-US" sz="1400" dirty="0">
                <a:latin typeface="Inter"/>
              </a:rPr>
              <a:t> 			 - indicates a state holiday.  a = public holiday, b = Easter holiday, c = Christmas, 0 = None</a:t>
            </a:r>
          </a:p>
          <a:p>
            <a:pPr marL="285750" indent="-285750" fontAlgn="base">
              <a:buFont typeface="Arial" panose="020B0604020202020204" pitchFamily="34" charset="0"/>
              <a:buChar char="•"/>
            </a:pPr>
            <a:r>
              <a:rPr lang="en-US" sz="1400" dirty="0">
                <a:latin typeface="inherit"/>
              </a:rPr>
              <a:t>SchoolHoliday</a:t>
            </a:r>
            <a:r>
              <a:rPr lang="en-US" sz="1400" dirty="0">
                <a:latin typeface="Inter"/>
              </a:rPr>
              <a:t> 			 - indicates if the (Store, Date) was affected by the closure of public schools</a:t>
            </a:r>
          </a:p>
          <a:p>
            <a:pPr marL="285750" indent="-285750" fontAlgn="base">
              <a:buFont typeface="Arial" panose="020B0604020202020204" pitchFamily="34" charset="0"/>
              <a:buChar char="•"/>
            </a:pPr>
            <a:r>
              <a:rPr lang="en-US" sz="1400" dirty="0">
                <a:latin typeface="inherit"/>
              </a:rPr>
              <a:t>StoreType</a:t>
            </a:r>
            <a:r>
              <a:rPr lang="en-US" sz="1400" dirty="0">
                <a:latin typeface="Inter"/>
              </a:rPr>
              <a:t> 			 - differentiates between 4 different store models: a, b, c, d</a:t>
            </a:r>
          </a:p>
          <a:p>
            <a:pPr marL="285750" indent="-285750" fontAlgn="base">
              <a:buFont typeface="Arial" panose="020B0604020202020204" pitchFamily="34" charset="0"/>
              <a:buChar char="•"/>
            </a:pPr>
            <a:r>
              <a:rPr lang="en-US" sz="1400" dirty="0">
                <a:latin typeface="inherit"/>
              </a:rPr>
              <a:t>Assortment</a:t>
            </a:r>
            <a:r>
              <a:rPr lang="en-US" sz="1400" dirty="0">
                <a:latin typeface="Inter"/>
              </a:rPr>
              <a:t> 			 - describes an assortment level: a = basic, b = extra, c = extended</a:t>
            </a:r>
          </a:p>
          <a:p>
            <a:pPr marL="285750" indent="-285750" fontAlgn="base">
              <a:buFont typeface="Arial" panose="020B0604020202020204" pitchFamily="34" charset="0"/>
              <a:buChar char="•"/>
            </a:pPr>
            <a:r>
              <a:rPr lang="en-US" sz="1400" dirty="0">
                <a:latin typeface="inherit"/>
              </a:rPr>
              <a:t>CompetitionDistance</a:t>
            </a:r>
            <a:r>
              <a:rPr lang="en-US" sz="1400" dirty="0">
                <a:latin typeface="Inter"/>
              </a:rPr>
              <a:t> 	 - distance in meters to the nearest competitor store</a:t>
            </a:r>
          </a:p>
          <a:p>
            <a:pPr marL="285750" indent="-285750" fontAlgn="base">
              <a:buFont typeface="Arial" panose="020B0604020202020204" pitchFamily="34" charset="0"/>
              <a:buChar char="•"/>
            </a:pPr>
            <a:r>
              <a:rPr lang="en-US" sz="1400" dirty="0" err="1">
                <a:latin typeface="inherit"/>
              </a:rPr>
              <a:t>CompetitionOpenSince</a:t>
            </a:r>
            <a:r>
              <a:rPr lang="en-US" sz="1400" dirty="0">
                <a:latin typeface="inherit"/>
              </a:rPr>
              <a:t>	</a:t>
            </a:r>
            <a:r>
              <a:rPr lang="en-US" sz="1400" dirty="0">
                <a:latin typeface="Inter"/>
              </a:rPr>
              <a:t> - gives the approximate year and month of the time the nearest competitor was opened</a:t>
            </a:r>
          </a:p>
          <a:p>
            <a:pPr marL="285750" indent="-285750" fontAlgn="base">
              <a:buFont typeface="Arial" panose="020B0604020202020204" pitchFamily="34" charset="0"/>
              <a:buChar char="•"/>
            </a:pPr>
            <a:r>
              <a:rPr lang="en-US" sz="1400" dirty="0">
                <a:latin typeface="inherit"/>
              </a:rPr>
              <a:t>Promo</a:t>
            </a:r>
            <a:r>
              <a:rPr lang="en-US" sz="1400" dirty="0">
                <a:latin typeface="Inter"/>
              </a:rPr>
              <a:t> 				 - indicates whether a store is running a promo on that day</a:t>
            </a:r>
          </a:p>
          <a:p>
            <a:pPr marL="285750" indent="-285750" fontAlgn="base">
              <a:buFont typeface="Arial" panose="020B0604020202020204" pitchFamily="34" charset="0"/>
              <a:buChar char="•"/>
            </a:pPr>
            <a:r>
              <a:rPr lang="en-US" sz="1400" dirty="0">
                <a:latin typeface="inherit"/>
              </a:rPr>
              <a:t>Promo2</a:t>
            </a:r>
            <a:r>
              <a:rPr lang="en-US" sz="1400" dirty="0">
                <a:latin typeface="Inter"/>
              </a:rPr>
              <a:t> 				 - Promo2 is a continuing and consecutive promotion for some stores: 0 = store is not participating, 1 = store is participating</a:t>
            </a:r>
          </a:p>
          <a:p>
            <a:pPr marL="285750" indent="-285750" fontAlgn="base">
              <a:buFont typeface="Arial" panose="020B0604020202020204" pitchFamily="34" charset="0"/>
              <a:buChar char="•"/>
            </a:pPr>
            <a:r>
              <a:rPr lang="en-US" sz="1400" dirty="0">
                <a:latin typeface="inherit"/>
              </a:rPr>
              <a:t>Promo2Since[Year/Week]</a:t>
            </a:r>
            <a:r>
              <a:rPr lang="en-US" sz="1400" dirty="0">
                <a:latin typeface="Inter"/>
              </a:rPr>
              <a:t> 	 - describes the year and calendar week when the store started participating in Promo2</a:t>
            </a:r>
          </a:p>
          <a:p>
            <a:pPr marL="285750" indent="-285750" fontAlgn="base">
              <a:buFont typeface="Arial" panose="020B0604020202020204" pitchFamily="34" charset="0"/>
              <a:buChar char="•"/>
            </a:pPr>
            <a:r>
              <a:rPr lang="en-US" sz="1400" dirty="0">
                <a:latin typeface="inherit"/>
              </a:rPr>
              <a:t>PromoInterval</a:t>
            </a:r>
            <a:r>
              <a:rPr lang="en-US" sz="1400" dirty="0">
                <a:latin typeface="Inter"/>
              </a:rPr>
              <a:t> 			 - describes the consecutive intervals Promo2 is started</a:t>
            </a:r>
            <a:endParaRPr lang="en-GB" sz="1200" dirty="0"/>
          </a:p>
        </p:txBody>
      </p:sp>
    </p:spTree>
    <p:extLst>
      <p:ext uri="{BB962C8B-B14F-4D97-AF65-F5344CB8AC3E}">
        <p14:creationId xmlns:p14="http://schemas.microsoft.com/office/powerpoint/2010/main" val="2160568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1A7B3-5D99-4883-A263-303A2C64436F}"/>
              </a:ext>
            </a:extLst>
          </p:cNvPr>
          <p:cNvSpPr txBox="1"/>
          <p:nvPr/>
        </p:nvSpPr>
        <p:spPr>
          <a:xfrm>
            <a:off x="4644472" y="405600"/>
            <a:ext cx="6427718" cy="830997"/>
          </a:xfrm>
          <a:prstGeom prst="rect">
            <a:avLst/>
          </a:prstGeom>
          <a:noFill/>
        </p:spPr>
        <p:txBody>
          <a:bodyPr wrap="square" rtlCol="0">
            <a:spAutoFit/>
          </a:bodyPr>
          <a:lstStyle/>
          <a:p>
            <a:r>
              <a:rPr lang="en-GB" sz="2400" b="1" dirty="0"/>
              <a:t>Analysing the column to be predicted </a:t>
            </a:r>
          </a:p>
          <a:p>
            <a:pPr algn="just"/>
            <a:r>
              <a:rPr lang="en-GB" sz="2400" b="1" dirty="0"/>
              <a:t>                                                        </a:t>
            </a:r>
            <a:r>
              <a:rPr lang="en-GB" sz="2400" b="1" dirty="0">
                <a:solidFill>
                  <a:schemeClr val="accent3">
                    <a:lumMod val="40000"/>
                    <a:lumOff val="60000"/>
                  </a:schemeClr>
                </a:solidFill>
              </a:rPr>
              <a:t>Sales</a:t>
            </a:r>
          </a:p>
        </p:txBody>
      </p:sp>
      <p:pic>
        <p:nvPicPr>
          <p:cNvPr id="4" name="Picture 3">
            <a:extLst>
              <a:ext uri="{FF2B5EF4-FFF2-40B4-BE49-F238E27FC236}">
                <a16:creationId xmlns:a16="http://schemas.microsoft.com/office/drawing/2014/main" id="{14E2FD0F-DDA1-4ECE-ADB9-7BA18AAA68EA}"/>
              </a:ext>
            </a:extLst>
          </p:cNvPr>
          <p:cNvPicPr>
            <a:picLocks noChangeAspect="1"/>
          </p:cNvPicPr>
          <p:nvPr/>
        </p:nvPicPr>
        <p:blipFill>
          <a:blip r:embed="rId2"/>
          <a:stretch>
            <a:fillRect/>
          </a:stretch>
        </p:blipFill>
        <p:spPr>
          <a:xfrm>
            <a:off x="302213" y="131758"/>
            <a:ext cx="3734397" cy="1811657"/>
          </a:xfrm>
          <a:prstGeom prst="rect">
            <a:avLst/>
          </a:prstGeom>
        </p:spPr>
      </p:pic>
      <p:sp>
        <p:nvSpPr>
          <p:cNvPr id="5" name="TextBox 4">
            <a:extLst>
              <a:ext uri="{FF2B5EF4-FFF2-40B4-BE49-F238E27FC236}">
                <a16:creationId xmlns:a16="http://schemas.microsoft.com/office/drawing/2014/main" id="{E3CA0800-C01E-4916-BBCC-94E853B0D3A5}"/>
              </a:ext>
            </a:extLst>
          </p:cNvPr>
          <p:cNvSpPr txBox="1"/>
          <p:nvPr/>
        </p:nvSpPr>
        <p:spPr>
          <a:xfrm>
            <a:off x="4941532" y="1861060"/>
            <a:ext cx="6427719" cy="4524315"/>
          </a:xfrm>
          <a:prstGeom prst="rect">
            <a:avLst/>
          </a:prstGeom>
          <a:noFill/>
        </p:spPr>
        <p:txBody>
          <a:bodyPr wrap="square" rtlCol="0">
            <a:spAutoFit/>
          </a:bodyPr>
          <a:lstStyle/>
          <a:p>
            <a:r>
              <a:rPr lang="en-GB" sz="1600" dirty="0"/>
              <a:t>The plot has nearly normal distribution but slightly skewed towards the right.  Below Steps could lead to Better distributed Data. </a:t>
            </a:r>
          </a:p>
          <a:p>
            <a:pPr marL="342900" indent="-342900">
              <a:buAutoNum type="arabicPeriod"/>
            </a:pPr>
            <a:r>
              <a:rPr lang="en-GB" sz="1600" dirty="0"/>
              <a:t>Discarded any rows that had Zero sales  ( as that can be directly concluded if the store was open or closed).However, we would want our neural network to predict Zero Sales as well. </a:t>
            </a:r>
          </a:p>
          <a:p>
            <a:pPr marL="342900" indent="-342900">
              <a:buAutoNum type="arabicPeriod"/>
            </a:pPr>
            <a:endParaRPr lang="en-GB" sz="1600" dirty="0"/>
          </a:p>
          <a:p>
            <a:pPr marL="342900" indent="-342900">
              <a:buAutoNum type="arabicPeriod"/>
            </a:pPr>
            <a:r>
              <a:rPr lang="en-GB" sz="1600" dirty="0"/>
              <a:t>If we discarding any rows that have sales more than 99 Percentile of value in this case its 17160 , we would get a Normal distribution. However, we would loose much important information about sales which belonged to 1 percentile region. </a:t>
            </a:r>
          </a:p>
          <a:p>
            <a:pPr marL="342900" indent="-342900">
              <a:buAutoNum type="arabicPeriod"/>
            </a:pPr>
            <a:endParaRPr lang="en-GB" sz="1600" dirty="0"/>
          </a:p>
          <a:p>
            <a:r>
              <a:rPr lang="en-GB" sz="1600" b="1" dirty="0"/>
              <a:t>However, we would loose much important information about sales like High or Zero Sales which our model wont learn if we discard the data. Hence, we included all the sales values</a:t>
            </a:r>
          </a:p>
          <a:p>
            <a:endParaRPr lang="en-GB" sz="1600" dirty="0"/>
          </a:p>
        </p:txBody>
      </p:sp>
      <p:pic>
        <p:nvPicPr>
          <p:cNvPr id="8" name="Picture 7">
            <a:extLst>
              <a:ext uri="{FF2B5EF4-FFF2-40B4-BE49-F238E27FC236}">
                <a16:creationId xmlns:a16="http://schemas.microsoft.com/office/drawing/2014/main" id="{37480C21-07B6-4B31-A974-3EFB677E8083}"/>
              </a:ext>
            </a:extLst>
          </p:cNvPr>
          <p:cNvPicPr>
            <a:picLocks noChangeAspect="1"/>
          </p:cNvPicPr>
          <p:nvPr/>
        </p:nvPicPr>
        <p:blipFill>
          <a:blip r:embed="rId3"/>
          <a:stretch>
            <a:fillRect/>
          </a:stretch>
        </p:blipFill>
        <p:spPr>
          <a:xfrm>
            <a:off x="302213" y="4506498"/>
            <a:ext cx="3734397" cy="1983274"/>
          </a:xfrm>
          <a:prstGeom prst="rect">
            <a:avLst/>
          </a:prstGeom>
        </p:spPr>
      </p:pic>
      <p:pic>
        <p:nvPicPr>
          <p:cNvPr id="9" name="Picture 8">
            <a:extLst>
              <a:ext uri="{FF2B5EF4-FFF2-40B4-BE49-F238E27FC236}">
                <a16:creationId xmlns:a16="http://schemas.microsoft.com/office/drawing/2014/main" id="{D7390FFF-5B5A-4C19-8243-27DB4E3DE37D}"/>
              </a:ext>
            </a:extLst>
          </p:cNvPr>
          <p:cNvPicPr>
            <a:picLocks noChangeAspect="1"/>
          </p:cNvPicPr>
          <p:nvPr/>
        </p:nvPicPr>
        <p:blipFill>
          <a:blip r:embed="rId4"/>
          <a:stretch>
            <a:fillRect/>
          </a:stretch>
        </p:blipFill>
        <p:spPr>
          <a:xfrm>
            <a:off x="302213" y="2288350"/>
            <a:ext cx="3734397" cy="1811657"/>
          </a:xfrm>
          <a:prstGeom prst="rect">
            <a:avLst/>
          </a:prstGeom>
        </p:spPr>
      </p:pic>
      <p:sp>
        <p:nvSpPr>
          <p:cNvPr id="10" name="TextBox 9">
            <a:extLst>
              <a:ext uri="{FF2B5EF4-FFF2-40B4-BE49-F238E27FC236}">
                <a16:creationId xmlns:a16="http://schemas.microsoft.com/office/drawing/2014/main" id="{DC6D5F5E-0D75-4D96-8DBB-AB1F3BA67E0E}"/>
              </a:ext>
            </a:extLst>
          </p:cNvPr>
          <p:cNvSpPr txBox="1"/>
          <p:nvPr/>
        </p:nvSpPr>
        <p:spPr>
          <a:xfrm>
            <a:off x="589710" y="4100007"/>
            <a:ext cx="3543261" cy="369332"/>
          </a:xfrm>
          <a:prstGeom prst="rect">
            <a:avLst/>
          </a:prstGeom>
          <a:noFill/>
        </p:spPr>
        <p:txBody>
          <a:bodyPr wrap="square" rtlCol="0">
            <a:spAutoFit/>
          </a:bodyPr>
          <a:lstStyle/>
          <a:p>
            <a:r>
              <a:rPr lang="en-GB" dirty="0"/>
              <a:t>Box Plot showing </a:t>
            </a:r>
            <a:r>
              <a:rPr lang="en-GB" i="1" dirty="0"/>
              <a:t>the</a:t>
            </a:r>
            <a:r>
              <a:rPr lang="en-GB" dirty="0"/>
              <a:t> outliers</a:t>
            </a:r>
          </a:p>
        </p:txBody>
      </p:sp>
      <p:sp>
        <p:nvSpPr>
          <p:cNvPr id="11" name="TextBox 10">
            <a:extLst>
              <a:ext uri="{FF2B5EF4-FFF2-40B4-BE49-F238E27FC236}">
                <a16:creationId xmlns:a16="http://schemas.microsoft.com/office/drawing/2014/main" id="{4EEDF1C5-EB5C-463D-BBC7-C9EC84545033}"/>
              </a:ext>
            </a:extLst>
          </p:cNvPr>
          <p:cNvSpPr txBox="1"/>
          <p:nvPr/>
        </p:nvSpPr>
        <p:spPr>
          <a:xfrm>
            <a:off x="302213" y="6516512"/>
            <a:ext cx="4242242" cy="307777"/>
          </a:xfrm>
          <a:prstGeom prst="rect">
            <a:avLst/>
          </a:prstGeom>
          <a:noFill/>
        </p:spPr>
        <p:txBody>
          <a:bodyPr wrap="square" rtlCol="0">
            <a:spAutoFit/>
          </a:bodyPr>
          <a:lstStyle/>
          <a:p>
            <a:r>
              <a:rPr lang="en-GB" sz="1400" i="1" dirty="0"/>
              <a:t>If we keep only 99 percentile of Sales Data</a:t>
            </a:r>
          </a:p>
        </p:txBody>
      </p:sp>
      <p:sp>
        <p:nvSpPr>
          <p:cNvPr id="12" name="TextBox 11">
            <a:extLst>
              <a:ext uri="{FF2B5EF4-FFF2-40B4-BE49-F238E27FC236}">
                <a16:creationId xmlns:a16="http://schemas.microsoft.com/office/drawing/2014/main" id="{E348DF90-6A42-4D07-9479-11D97F2FF8AB}"/>
              </a:ext>
            </a:extLst>
          </p:cNvPr>
          <p:cNvSpPr txBox="1"/>
          <p:nvPr/>
        </p:nvSpPr>
        <p:spPr>
          <a:xfrm>
            <a:off x="948440" y="1939986"/>
            <a:ext cx="2933700" cy="923330"/>
          </a:xfrm>
          <a:prstGeom prst="rect">
            <a:avLst/>
          </a:prstGeom>
          <a:noFill/>
        </p:spPr>
        <p:txBody>
          <a:bodyPr wrap="square" rtlCol="0">
            <a:spAutoFit/>
          </a:bodyPr>
          <a:lstStyle/>
          <a:p>
            <a:r>
              <a:rPr lang="en-GB" i="1" dirty="0"/>
              <a:t>Histogram</a:t>
            </a:r>
            <a:r>
              <a:rPr lang="en-GB" dirty="0"/>
              <a:t> plot for sales</a:t>
            </a:r>
          </a:p>
          <a:p>
            <a:endParaRPr lang="en-GB" dirty="0"/>
          </a:p>
          <a:p>
            <a:endParaRPr lang="en-GB" dirty="0"/>
          </a:p>
        </p:txBody>
      </p:sp>
    </p:spTree>
    <p:extLst>
      <p:ext uri="{BB962C8B-B14F-4D97-AF65-F5344CB8AC3E}">
        <p14:creationId xmlns:p14="http://schemas.microsoft.com/office/powerpoint/2010/main" val="375973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67B646-6F93-482E-8B9E-6DA28ECFF793}"/>
              </a:ext>
            </a:extLst>
          </p:cNvPr>
          <p:cNvPicPr>
            <a:picLocks noChangeAspect="1"/>
          </p:cNvPicPr>
          <p:nvPr/>
        </p:nvPicPr>
        <p:blipFill>
          <a:blip r:embed="rId2"/>
          <a:stretch>
            <a:fillRect/>
          </a:stretch>
        </p:blipFill>
        <p:spPr>
          <a:xfrm>
            <a:off x="2792176" y="741550"/>
            <a:ext cx="2641805" cy="1791341"/>
          </a:xfrm>
          <a:prstGeom prst="rect">
            <a:avLst/>
          </a:prstGeom>
        </p:spPr>
      </p:pic>
      <p:sp>
        <p:nvSpPr>
          <p:cNvPr id="7" name="TextBox 6">
            <a:extLst>
              <a:ext uri="{FF2B5EF4-FFF2-40B4-BE49-F238E27FC236}">
                <a16:creationId xmlns:a16="http://schemas.microsoft.com/office/drawing/2014/main" id="{96BC3D12-6202-4427-AA34-1C2E11B83C12}"/>
              </a:ext>
            </a:extLst>
          </p:cNvPr>
          <p:cNvSpPr txBox="1"/>
          <p:nvPr/>
        </p:nvSpPr>
        <p:spPr>
          <a:xfrm>
            <a:off x="111274" y="2699780"/>
            <a:ext cx="2577365" cy="1015663"/>
          </a:xfrm>
          <a:prstGeom prst="rect">
            <a:avLst/>
          </a:prstGeom>
          <a:noFill/>
          <a:ln>
            <a:solidFill>
              <a:schemeClr val="accent3">
                <a:lumMod val="20000"/>
                <a:lumOff val="80000"/>
              </a:schemeClr>
            </a:solidFill>
          </a:ln>
        </p:spPr>
        <p:txBody>
          <a:bodyPr wrap="square" rtlCol="0">
            <a:spAutoFit/>
          </a:bodyPr>
          <a:lstStyle/>
          <a:p>
            <a:r>
              <a:rPr lang="en-GB" sz="1200" dirty="0"/>
              <a:t>Sales is highest on Monday and decreases gradually over the week.  Most of the stores are closed on Sunday which is clearly visible in sales volume </a:t>
            </a:r>
          </a:p>
        </p:txBody>
      </p:sp>
      <p:pic>
        <p:nvPicPr>
          <p:cNvPr id="9" name="Picture 8">
            <a:extLst>
              <a:ext uri="{FF2B5EF4-FFF2-40B4-BE49-F238E27FC236}">
                <a16:creationId xmlns:a16="http://schemas.microsoft.com/office/drawing/2014/main" id="{7B3660F4-84A6-4F14-9C91-AEC8DA065E3C}"/>
              </a:ext>
            </a:extLst>
          </p:cNvPr>
          <p:cNvPicPr>
            <a:picLocks noChangeAspect="1"/>
          </p:cNvPicPr>
          <p:nvPr/>
        </p:nvPicPr>
        <p:blipFill>
          <a:blip r:embed="rId3"/>
          <a:stretch>
            <a:fillRect/>
          </a:stretch>
        </p:blipFill>
        <p:spPr>
          <a:xfrm>
            <a:off x="111274" y="741550"/>
            <a:ext cx="2558855" cy="1856734"/>
          </a:xfrm>
          <a:prstGeom prst="rect">
            <a:avLst/>
          </a:prstGeom>
        </p:spPr>
      </p:pic>
      <p:pic>
        <p:nvPicPr>
          <p:cNvPr id="10" name="Picture 9">
            <a:extLst>
              <a:ext uri="{FF2B5EF4-FFF2-40B4-BE49-F238E27FC236}">
                <a16:creationId xmlns:a16="http://schemas.microsoft.com/office/drawing/2014/main" id="{C5BAB824-F1D5-4EA4-B190-61C3D5197F51}"/>
              </a:ext>
            </a:extLst>
          </p:cNvPr>
          <p:cNvPicPr>
            <a:picLocks noChangeAspect="1"/>
          </p:cNvPicPr>
          <p:nvPr/>
        </p:nvPicPr>
        <p:blipFill>
          <a:blip r:embed="rId4"/>
          <a:stretch>
            <a:fillRect/>
          </a:stretch>
        </p:blipFill>
        <p:spPr>
          <a:xfrm>
            <a:off x="5633880" y="712086"/>
            <a:ext cx="2749554" cy="1820805"/>
          </a:xfrm>
          <a:prstGeom prst="rect">
            <a:avLst/>
          </a:prstGeom>
        </p:spPr>
      </p:pic>
      <p:pic>
        <p:nvPicPr>
          <p:cNvPr id="11" name="Picture 10">
            <a:extLst>
              <a:ext uri="{FF2B5EF4-FFF2-40B4-BE49-F238E27FC236}">
                <a16:creationId xmlns:a16="http://schemas.microsoft.com/office/drawing/2014/main" id="{4761F846-572D-4CBC-B291-EB49CA37D3FD}"/>
              </a:ext>
            </a:extLst>
          </p:cNvPr>
          <p:cNvPicPr>
            <a:picLocks noChangeAspect="1"/>
          </p:cNvPicPr>
          <p:nvPr/>
        </p:nvPicPr>
        <p:blipFill>
          <a:blip r:embed="rId5"/>
          <a:stretch>
            <a:fillRect/>
          </a:stretch>
        </p:blipFill>
        <p:spPr>
          <a:xfrm>
            <a:off x="111274" y="3918435"/>
            <a:ext cx="2461459" cy="1922060"/>
          </a:xfrm>
          <a:prstGeom prst="rect">
            <a:avLst/>
          </a:prstGeom>
        </p:spPr>
      </p:pic>
      <p:pic>
        <p:nvPicPr>
          <p:cNvPr id="12" name="Picture 11">
            <a:extLst>
              <a:ext uri="{FF2B5EF4-FFF2-40B4-BE49-F238E27FC236}">
                <a16:creationId xmlns:a16="http://schemas.microsoft.com/office/drawing/2014/main" id="{7725D9C4-0000-418E-B588-7D55F762C5E7}"/>
              </a:ext>
            </a:extLst>
          </p:cNvPr>
          <p:cNvPicPr>
            <a:picLocks noChangeAspect="1"/>
          </p:cNvPicPr>
          <p:nvPr/>
        </p:nvPicPr>
        <p:blipFill>
          <a:blip r:embed="rId6"/>
          <a:stretch>
            <a:fillRect/>
          </a:stretch>
        </p:blipFill>
        <p:spPr>
          <a:xfrm>
            <a:off x="8666768" y="774246"/>
            <a:ext cx="2551745" cy="1791341"/>
          </a:xfrm>
          <a:prstGeom prst="rect">
            <a:avLst/>
          </a:prstGeom>
        </p:spPr>
      </p:pic>
      <p:sp>
        <p:nvSpPr>
          <p:cNvPr id="13" name="TextBox 12">
            <a:extLst>
              <a:ext uri="{FF2B5EF4-FFF2-40B4-BE49-F238E27FC236}">
                <a16:creationId xmlns:a16="http://schemas.microsoft.com/office/drawing/2014/main" id="{475B6EDD-61AD-45E2-9C62-70430E6A44AF}"/>
              </a:ext>
            </a:extLst>
          </p:cNvPr>
          <p:cNvSpPr txBox="1"/>
          <p:nvPr/>
        </p:nvSpPr>
        <p:spPr>
          <a:xfrm>
            <a:off x="2876640" y="2724150"/>
            <a:ext cx="2338466" cy="523220"/>
          </a:xfrm>
          <a:prstGeom prst="rect">
            <a:avLst/>
          </a:prstGeom>
          <a:noFill/>
          <a:ln>
            <a:solidFill>
              <a:schemeClr val="accent3">
                <a:lumMod val="20000"/>
                <a:lumOff val="80000"/>
              </a:schemeClr>
            </a:solidFill>
          </a:ln>
        </p:spPr>
        <p:txBody>
          <a:bodyPr wrap="square" rtlCol="0">
            <a:spAutoFit/>
          </a:bodyPr>
          <a:lstStyle/>
          <a:p>
            <a:r>
              <a:rPr lang="en-GB" sz="1400" dirty="0"/>
              <a:t>As Stores are closed The Average sales is 0</a:t>
            </a:r>
          </a:p>
        </p:txBody>
      </p:sp>
      <p:sp>
        <p:nvSpPr>
          <p:cNvPr id="14" name="TextBox 13">
            <a:extLst>
              <a:ext uri="{FF2B5EF4-FFF2-40B4-BE49-F238E27FC236}">
                <a16:creationId xmlns:a16="http://schemas.microsoft.com/office/drawing/2014/main" id="{40AD1E4D-1EBF-41E1-BE8C-AB4B5D3D9D18}"/>
              </a:ext>
            </a:extLst>
          </p:cNvPr>
          <p:cNvSpPr txBox="1"/>
          <p:nvPr/>
        </p:nvSpPr>
        <p:spPr>
          <a:xfrm>
            <a:off x="5714473" y="2699780"/>
            <a:ext cx="2721810" cy="830997"/>
          </a:xfrm>
          <a:prstGeom prst="rect">
            <a:avLst/>
          </a:prstGeom>
          <a:noFill/>
          <a:ln>
            <a:solidFill>
              <a:schemeClr val="accent3">
                <a:lumMod val="20000"/>
                <a:lumOff val="80000"/>
              </a:schemeClr>
            </a:solidFill>
          </a:ln>
        </p:spPr>
        <p:txBody>
          <a:bodyPr wrap="square" rtlCol="0">
            <a:spAutoFit/>
          </a:bodyPr>
          <a:lstStyle/>
          <a:p>
            <a:r>
              <a:rPr lang="en-GB" sz="1200" dirty="0"/>
              <a:t>Most of the Stores are closed on state holiday, Which affect the sales. Hence sales on Non-Ste holiday’s is higher</a:t>
            </a:r>
          </a:p>
        </p:txBody>
      </p:sp>
      <p:sp>
        <p:nvSpPr>
          <p:cNvPr id="15" name="TextBox 14">
            <a:extLst>
              <a:ext uri="{FF2B5EF4-FFF2-40B4-BE49-F238E27FC236}">
                <a16:creationId xmlns:a16="http://schemas.microsoft.com/office/drawing/2014/main" id="{043A896D-AE84-4BDB-9581-EFE2A30D0005}"/>
              </a:ext>
            </a:extLst>
          </p:cNvPr>
          <p:cNvSpPr txBox="1"/>
          <p:nvPr/>
        </p:nvSpPr>
        <p:spPr>
          <a:xfrm>
            <a:off x="147606" y="6043487"/>
            <a:ext cx="2348761" cy="646331"/>
          </a:xfrm>
          <a:prstGeom prst="rect">
            <a:avLst/>
          </a:prstGeom>
          <a:noFill/>
          <a:ln>
            <a:solidFill>
              <a:schemeClr val="accent3">
                <a:lumMod val="20000"/>
                <a:lumOff val="80000"/>
              </a:schemeClr>
            </a:solidFill>
          </a:ln>
        </p:spPr>
        <p:txBody>
          <a:bodyPr wrap="square" rtlCol="0">
            <a:spAutoFit/>
          </a:bodyPr>
          <a:lstStyle/>
          <a:p>
            <a:r>
              <a:rPr lang="en-GB" sz="1200" dirty="0"/>
              <a:t>Average Sales is higher where promo is open than to other Days</a:t>
            </a:r>
          </a:p>
        </p:txBody>
      </p:sp>
      <p:sp>
        <p:nvSpPr>
          <p:cNvPr id="16" name="TextBox 15">
            <a:extLst>
              <a:ext uri="{FF2B5EF4-FFF2-40B4-BE49-F238E27FC236}">
                <a16:creationId xmlns:a16="http://schemas.microsoft.com/office/drawing/2014/main" id="{800D747B-C795-48D1-95A2-125B421A5DD4}"/>
              </a:ext>
            </a:extLst>
          </p:cNvPr>
          <p:cNvSpPr txBox="1"/>
          <p:nvPr/>
        </p:nvSpPr>
        <p:spPr>
          <a:xfrm>
            <a:off x="8795263" y="2792112"/>
            <a:ext cx="2451735" cy="646331"/>
          </a:xfrm>
          <a:prstGeom prst="rect">
            <a:avLst/>
          </a:prstGeom>
          <a:noFill/>
          <a:ln>
            <a:solidFill>
              <a:schemeClr val="accent3">
                <a:lumMod val="20000"/>
                <a:lumOff val="80000"/>
              </a:schemeClr>
            </a:solidFill>
          </a:ln>
        </p:spPr>
        <p:txBody>
          <a:bodyPr wrap="square" rtlCol="0">
            <a:spAutoFit/>
          </a:bodyPr>
          <a:lstStyle/>
          <a:p>
            <a:r>
              <a:rPr lang="en-GB" sz="1200" dirty="0"/>
              <a:t>Average Sales is slightly higher when there is no school holiday than to other Days</a:t>
            </a:r>
          </a:p>
        </p:txBody>
      </p:sp>
      <p:pic>
        <p:nvPicPr>
          <p:cNvPr id="17" name="Picture 16">
            <a:extLst>
              <a:ext uri="{FF2B5EF4-FFF2-40B4-BE49-F238E27FC236}">
                <a16:creationId xmlns:a16="http://schemas.microsoft.com/office/drawing/2014/main" id="{5C5B3976-42ED-4914-A7F8-606B2F121A9D}"/>
              </a:ext>
            </a:extLst>
          </p:cNvPr>
          <p:cNvPicPr>
            <a:picLocks noChangeAspect="1"/>
          </p:cNvPicPr>
          <p:nvPr/>
        </p:nvPicPr>
        <p:blipFill>
          <a:blip r:embed="rId7"/>
          <a:stretch>
            <a:fillRect/>
          </a:stretch>
        </p:blipFill>
        <p:spPr>
          <a:xfrm>
            <a:off x="2792176" y="3918435"/>
            <a:ext cx="2681516" cy="1796510"/>
          </a:xfrm>
          <a:prstGeom prst="rect">
            <a:avLst/>
          </a:prstGeom>
        </p:spPr>
      </p:pic>
      <p:pic>
        <p:nvPicPr>
          <p:cNvPr id="18" name="Picture 17">
            <a:extLst>
              <a:ext uri="{FF2B5EF4-FFF2-40B4-BE49-F238E27FC236}">
                <a16:creationId xmlns:a16="http://schemas.microsoft.com/office/drawing/2014/main" id="{372FEA61-3C53-437F-9877-7C6CDB021C4F}"/>
              </a:ext>
            </a:extLst>
          </p:cNvPr>
          <p:cNvPicPr>
            <a:picLocks noChangeAspect="1"/>
          </p:cNvPicPr>
          <p:nvPr/>
        </p:nvPicPr>
        <p:blipFill>
          <a:blip r:embed="rId8"/>
          <a:stretch>
            <a:fillRect/>
          </a:stretch>
        </p:blipFill>
        <p:spPr>
          <a:xfrm>
            <a:off x="5769971" y="3919709"/>
            <a:ext cx="2721810" cy="1795236"/>
          </a:xfrm>
          <a:prstGeom prst="rect">
            <a:avLst/>
          </a:prstGeom>
        </p:spPr>
      </p:pic>
      <p:pic>
        <p:nvPicPr>
          <p:cNvPr id="19" name="Picture 18">
            <a:extLst>
              <a:ext uri="{FF2B5EF4-FFF2-40B4-BE49-F238E27FC236}">
                <a16:creationId xmlns:a16="http://schemas.microsoft.com/office/drawing/2014/main" id="{72F0C1FC-1457-4F60-A8E9-C2DE92A94E73}"/>
              </a:ext>
            </a:extLst>
          </p:cNvPr>
          <p:cNvPicPr>
            <a:picLocks noChangeAspect="1"/>
          </p:cNvPicPr>
          <p:nvPr/>
        </p:nvPicPr>
        <p:blipFill>
          <a:blip r:embed="rId9"/>
          <a:stretch>
            <a:fillRect/>
          </a:stretch>
        </p:blipFill>
        <p:spPr>
          <a:xfrm>
            <a:off x="8897658" y="3880763"/>
            <a:ext cx="2608542" cy="1834182"/>
          </a:xfrm>
          <a:prstGeom prst="rect">
            <a:avLst/>
          </a:prstGeom>
        </p:spPr>
      </p:pic>
      <p:sp>
        <p:nvSpPr>
          <p:cNvPr id="20" name="TextBox 19">
            <a:extLst>
              <a:ext uri="{FF2B5EF4-FFF2-40B4-BE49-F238E27FC236}">
                <a16:creationId xmlns:a16="http://schemas.microsoft.com/office/drawing/2014/main" id="{B219CEB6-1D59-42EB-8177-C9CA2034E8DB}"/>
              </a:ext>
            </a:extLst>
          </p:cNvPr>
          <p:cNvSpPr txBox="1"/>
          <p:nvPr/>
        </p:nvSpPr>
        <p:spPr>
          <a:xfrm>
            <a:off x="2909856" y="5976812"/>
            <a:ext cx="2348761" cy="646331"/>
          </a:xfrm>
          <a:prstGeom prst="rect">
            <a:avLst/>
          </a:prstGeom>
          <a:noFill/>
          <a:ln>
            <a:solidFill>
              <a:schemeClr val="accent3">
                <a:lumMod val="20000"/>
                <a:lumOff val="80000"/>
              </a:schemeClr>
            </a:solidFill>
          </a:ln>
        </p:spPr>
        <p:txBody>
          <a:bodyPr wrap="square" rtlCol="0">
            <a:spAutoFit/>
          </a:bodyPr>
          <a:lstStyle/>
          <a:p>
            <a:r>
              <a:rPr lang="en-GB" sz="1200" dirty="0"/>
              <a:t>Average Sales for Store type B is more than any other Store Type</a:t>
            </a:r>
          </a:p>
        </p:txBody>
      </p:sp>
      <p:sp>
        <p:nvSpPr>
          <p:cNvPr id="21" name="TextBox 20">
            <a:extLst>
              <a:ext uri="{FF2B5EF4-FFF2-40B4-BE49-F238E27FC236}">
                <a16:creationId xmlns:a16="http://schemas.microsoft.com/office/drawing/2014/main" id="{456EB783-16AC-48C4-B43E-06EB08921F11}"/>
              </a:ext>
            </a:extLst>
          </p:cNvPr>
          <p:cNvSpPr txBox="1"/>
          <p:nvPr/>
        </p:nvSpPr>
        <p:spPr>
          <a:xfrm>
            <a:off x="6043581" y="5967287"/>
            <a:ext cx="2348761" cy="646331"/>
          </a:xfrm>
          <a:prstGeom prst="rect">
            <a:avLst/>
          </a:prstGeom>
          <a:noFill/>
          <a:ln>
            <a:solidFill>
              <a:schemeClr val="accent3">
                <a:lumMod val="20000"/>
                <a:lumOff val="80000"/>
              </a:schemeClr>
            </a:solidFill>
          </a:ln>
        </p:spPr>
        <p:txBody>
          <a:bodyPr wrap="square" rtlCol="0">
            <a:spAutoFit/>
          </a:bodyPr>
          <a:lstStyle/>
          <a:p>
            <a:r>
              <a:rPr lang="en-GB" sz="1200" dirty="0"/>
              <a:t>Average Sales for Assortment Type C has more sales than others</a:t>
            </a:r>
          </a:p>
        </p:txBody>
      </p:sp>
      <p:sp>
        <p:nvSpPr>
          <p:cNvPr id="22" name="TextBox 21">
            <a:extLst>
              <a:ext uri="{FF2B5EF4-FFF2-40B4-BE49-F238E27FC236}">
                <a16:creationId xmlns:a16="http://schemas.microsoft.com/office/drawing/2014/main" id="{E948C037-916F-4457-B5F9-174D3707C3ED}"/>
              </a:ext>
            </a:extLst>
          </p:cNvPr>
          <p:cNvSpPr txBox="1"/>
          <p:nvPr/>
        </p:nvSpPr>
        <p:spPr>
          <a:xfrm>
            <a:off x="8910606" y="5957762"/>
            <a:ext cx="2348761" cy="646331"/>
          </a:xfrm>
          <a:prstGeom prst="rect">
            <a:avLst/>
          </a:prstGeom>
          <a:noFill/>
          <a:ln>
            <a:solidFill>
              <a:schemeClr val="accent3">
                <a:lumMod val="20000"/>
                <a:lumOff val="80000"/>
              </a:schemeClr>
            </a:solidFill>
          </a:ln>
        </p:spPr>
        <p:txBody>
          <a:bodyPr wrap="square" rtlCol="0">
            <a:spAutoFit/>
          </a:bodyPr>
          <a:lstStyle/>
          <a:p>
            <a:r>
              <a:rPr lang="en-GB" sz="1200" dirty="0"/>
              <a:t>There is not much Co relation of Sales with Competition Distance</a:t>
            </a:r>
          </a:p>
        </p:txBody>
      </p:sp>
      <p:sp>
        <p:nvSpPr>
          <p:cNvPr id="23" name="TextBox 22">
            <a:extLst>
              <a:ext uri="{FF2B5EF4-FFF2-40B4-BE49-F238E27FC236}">
                <a16:creationId xmlns:a16="http://schemas.microsoft.com/office/drawing/2014/main" id="{4715847C-FF7A-4B8E-881D-48D36CC553AB}"/>
              </a:ext>
            </a:extLst>
          </p:cNvPr>
          <p:cNvSpPr txBox="1"/>
          <p:nvPr/>
        </p:nvSpPr>
        <p:spPr>
          <a:xfrm>
            <a:off x="6096000" y="83532"/>
            <a:ext cx="7134225" cy="461665"/>
          </a:xfrm>
          <a:prstGeom prst="rect">
            <a:avLst/>
          </a:prstGeom>
          <a:noFill/>
        </p:spPr>
        <p:txBody>
          <a:bodyPr wrap="square" rtlCol="0">
            <a:spAutoFit/>
          </a:bodyPr>
          <a:lstStyle/>
          <a:p>
            <a:r>
              <a:rPr lang="en-GB" sz="2400" b="1" dirty="0"/>
              <a:t>Sales &amp; other Input Features</a:t>
            </a:r>
          </a:p>
        </p:txBody>
      </p:sp>
    </p:spTree>
    <p:extLst>
      <p:ext uri="{BB962C8B-B14F-4D97-AF65-F5344CB8AC3E}">
        <p14:creationId xmlns:p14="http://schemas.microsoft.com/office/powerpoint/2010/main" val="219003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C21210-8579-462C-B7EA-7A971D7FA98D}"/>
              </a:ext>
            </a:extLst>
          </p:cNvPr>
          <p:cNvPicPr>
            <a:picLocks noChangeAspect="1"/>
          </p:cNvPicPr>
          <p:nvPr/>
        </p:nvPicPr>
        <p:blipFill>
          <a:blip r:embed="rId2"/>
          <a:stretch>
            <a:fillRect/>
          </a:stretch>
        </p:blipFill>
        <p:spPr>
          <a:xfrm>
            <a:off x="399942" y="706023"/>
            <a:ext cx="6453888" cy="5806537"/>
          </a:xfrm>
          <a:prstGeom prst="rect">
            <a:avLst/>
          </a:prstGeom>
        </p:spPr>
      </p:pic>
      <p:sp>
        <p:nvSpPr>
          <p:cNvPr id="3" name="TextBox 2">
            <a:extLst>
              <a:ext uri="{FF2B5EF4-FFF2-40B4-BE49-F238E27FC236}">
                <a16:creationId xmlns:a16="http://schemas.microsoft.com/office/drawing/2014/main" id="{0895AF62-CF2C-4709-A090-5C49B54D908E}"/>
              </a:ext>
            </a:extLst>
          </p:cNvPr>
          <p:cNvSpPr txBox="1"/>
          <p:nvPr/>
        </p:nvSpPr>
        <p:spPr>
          <a:xfrm>
            <a:off x="6482080" y="114607"/>
            <a:ext cx="4114800" cy="461665"/>
          </a:xfrm>
          <a:prstGeom prst="rect">
            <a:avLst/>
          </a:prstGeom>
          <a:noFill/>
        </p:spPr>
        <p:txBody>
          <a:bodyPr wrap="square" rtlCol="0">
            <a:spAutoFit/>
          </a:bodyPr>
          <a:lstStyle/>
          <a:p>
            <a:r>
              <a:rPr lang="en-GB" sz="2400" b="1" dirty="0"/>
              <a:t>Features Co-relation chart</a:t>
            </a:r>
          </a:p>
        </p:txBody>
      </p:sp>
      <p:sp>
        <p:nvSpPr>
          <p:cNvPr id="4" name="TextBox 3">
            <a:extLst>
              <a:ext uri="{FF2B5EF4-FFF2-40B4-BE49-F238E27FC236}">
                <a16:creationId xmlns:a16="http://schemas.microsoft.com/office/drawing/2014/main" id="{B0AFF2DE-BB73-4973-9232-EA8BF622517C}"/>
              </a:ext>
            </a:extLst>
          </p:cNvPr>
          <p:cNvSpPr txBox="1"/>
          <p:nvPr/>
        </p:nvSpPr>
        <p:spPr>
          <a:xfrm>
            <a:off x="7234555" y="1739900"/>
            <a:ext cx="4460240" cy="3970318"/>
          </a:xfrm>
          <a:prstGeom prst="rect">
            <a:avLst/>
          </a:prstGeom>
          <a:noFill/>
          <a:ln>
            <a:solidFill>
              <a:schemeClr val="accent3">
                <a:lumMod val="40000"/>
                <a:lumOff val="60000"/>
              </a:schemeClr>
            </a:solidFill>
          </a:ln>
        </p:spPr>
        <p:txBody>
          <a:bodyPr wrap="square" rtlCol="0">
            <a:spAutoFit/>
          </a:bodyPr>
          <a:lstStyle/>
          <a:p>
            <a:r>
              <a:rPr lang="en-GB" dirty="0"/>
              <a:t>This plot shows the co-relation between the features as well as with the target variable.</a:t>
            </a:r>
          </a:p>
          <a:p>
            <a:endParaRPr lang="en-GB" dirty="0"/>
          </a:p>
          <a:p>
            <a:r>
              <a:rPr lang="en-GB" dirty="0"/>
              <a:t>We can see that there is a strong co-relation between the Sales and customers, open , promo. </a:t>
            </a:r>
          </a:p>
          <a:p>
            <a:endParaRPr lang="en-GB" dirty="0"/>
          </a:p>
          <a:p>
            <a:r>
              <a:rPr lang="en-GB" dirty="0"/>
              <a:t>There is a strong inverse relationship of sales and </a:t>
            </a:r>
            <a:r>
              <a:rPr lang="en-GB" dirty="0" err="1"/>
              <a:t>Dayofweek</a:t>
            </a:r>
            <a:r>
              <a:rPr lang="en-GB" dirty="0"/>
              <a:t>.</a:t>
            </a:r>
          </a:p>
          <a:p>
            <a:endParaRPr lang="en-GB" dirty="0"/>
          </a:p>
          <a:p>
            <a:r>
              <a:rPr lang="en-GB" dirty="0"/>
              <a:t>Rest all doesn’t have much co-relation with Sales</a:t>
            </a:r>
          </a:p>
          <a:p>
            <a:endParaRPr lang="en-GB" dirty="0"/>
          </a:p>
        </p:txBody>
      </p:sp>
    </p:spTree>
    <p:extLst>
      <p:ext uri="{BB962C8B-B14F-4D97-AF65-F5344CB8AC3E}">
        <p14:creationId xmlns:p14="http://schemas.microsoft.com/office/powerpoint/2010/main" val="166761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108768-4B89-4D74-AC1C-B0E5B4063CD9}"/>
              </a:ext>
            </a:extLst>
          </p:cNvPr>
          <p:cNvPicPr>
            <a:picLocks noChangeAspect="1"/>
          </p:cNvPicPr>
          <p:nvPr/>
        </p:nvPicPr>
        <p:blipFill>
          <a:blip r:embed="rId2"/>
          <a:stretch>
            <a:fillRect/>
          </a:stretch>
        </p:blipFill>
        <p:spPr>
          <a:xfrm>
            <a:off x="632330" y="459005"/>
            <a:ext cx="6124070" cy="3096995"/>
          </a:xfrm>
          <a:prstGeom prst="rect">
            <a:avLst/>
          </a:prstGeom>
        </p:spPr>
      </p:pic>
      <p:sp>
        <p:nvSpPr>
          <p:cNvPr id="3" name="TextBox 2">
            <a:extLst>
              <a:ext uri="{FF2B5EF4-FFF2-40B4-BE49-F238E27FC236}">
                <a16:creationId xmlns:a16="http://schemas.microsoft.com/office/drawing/2014/main" id="{D1F1EAFB-AA96-4324-B697-EEE36194DA1A}"/>
              </a:ext>
            </a:extLst>
          </p:cNvPr>
          <p:cNvSpPr txBox="1"/>
          <p:nvPr/>
        </p:nvSpPr>
        <p:spPr>
          <a:xfrm>
            <a:off x="6888480" y="295860"/>
            <a:ext cx="3881120" cy="646331"/>
          </a:xfrm>
          <a:prstGeom prst="rect">
            <a:avLst/>
          </a:prstGeom>
          <a:noFill/>
        </p:spPr>
        <p:txBody>
          <a:bodyPr wrap="square" rtlCol="0">
            <a:spAutoFit/>
          </a:bodyPr>
          <a:lstStyle/>
          <a:p>
            <a:r>
              <a:rPr lang="en-GB" b="1" dirty="0"/>
              <a:t>Average sales &amp; customers by Month-Year</a:t>
            </a:r>
          </a:p>
        </p:txBody>
      </p:sp>
      <p:sp>
        <p:nvSpPr>
          <p:cNvPr id="4" name="TextBox 3">
            <a:extLst>
              <a:ext uri="{FF2B5EF4-FFF2-40B4-BE49-F238E27FC236}">
                <a16:creationId xmlns:a16="http://schemas.microsoft.com/office/drawing/2014/main" id="{58254722-70AA-455F-9A00-4153006520B5}"/>
              </a:ext>
            </a:extLst>
          </p:cNvPr>
          <p:cNvSpPr txBox="1"/>
          <p:nvPr/>
        </p:nvSpPr>
        <p:spPr>
          <a:xfrm>
            <a:off x="7428687" y="1443841"/>
            <a:ext cx="4490720" cy="3970318"/>
          </a:xfrm>
          <a:prstGeom prst="rect">
            <a:avLst/>
          </a:prstGeom>
          <a:noFill/>
          <a:ln>
            <a:solidFill>
              <a:schemeClr val="accent3">
                <a:lumMod val="40000"/>
                <a:lumOff val="60000"/>
              </a:schemeClr>
            </a:solidFill>
          </a:ln>
        </p:spPr>
        <p:txBody>
          <a:bodyPr wrap="square" rtlCol="0">
            <a:spAutoFit/>
          </a:bodyPr>
          <a:lstStyle/>
          <a:p>
            <a:r>
              <a:rPr lang="en-GB" dirty="0"/>
              <a:t>We could see that the graph for average sales is similar to average customer. It would be easier to make sales prediction with the help of number of customer information</a:t>
            </a:r>
          </a:p>
          <a:p>
            <a:endParaRPr lang="en-GB" dirty="0"/>
          </a:p>
          <a:p>
            <a:r>
              <a:rPr lang="en-GB" dirty="0"/>
              <a:t>Hence, we replaced total customer with average customer based on store in training Data.</a:t>
            </a:r>
          </a:p>
          <a:p>
            <a:r>
              <a:rPr lang="en-GB" dirty="0"/>
              <a:t>Also, we have added an extra column of average customers for each stores to test data based on the training values. This will help us to make better prediction.</a:t>
            </a:r>
          </a:p>
        </p:txBody>
      </p:sp>
      <p:pic>
        <p:nvPicPr>
          <p:cNvPr id="5" name="Picture 4">
            <a:extLst>
              <a:ext uri="{FF2B5EF4-FFF2-40B4-BE49-F238E27FC236}">
                <a16:creationId xmlns:a16="http://schemas.microsoft.com/office/drawing/2014/main" id="{55037F3E-1E19-4A7E-A3A7-AC090B35C9BE}"/>
              </a:ext>
            </a:extLst>
          </p:cNvPr>
          <p:cNvPicPr>
            <a:picLocks noChangeAspect="1"/>
          </p:cNvPicPr>
          <p:nvPr/>
        </p:nvPicPr>
        <p:blipFill>
          <a:blip r:embed="rId3"/>
          <a:stretch>
            <a:fillRect/>
          </a:stretch>
        </p:blipFill>
        <p:spPr>
          <a:xfrm>
            <a:off x="632330" y="3718560"/>
            <a:ext cx="6124070" cy="2920714"/>
          </a:xfrm>
          <a:prstGeom prst="rect">
            <a:avLst/>
          </a:prstGeom>
        </p:spPr>
      </p:pic>
    </p:spTree>
    <p:extLst>
      <p:ext uri="{BB962C8B-B14F-4D97-AF65-F5344CB8AC3E}">
        <p14:creationId xmlns:p14="http://schemas.microsoft.com/office/powerpoint/2010/main" val="1829353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C0A255-F8C9-44D5-8815-046FCA51D359}"/>
              </a:ext>
            </a:extLst>
          </p:cNvPr>
          <p:cNvSpPr txBox="1"/>
          <p:nvPr/>
        </p:nvSpPr>
        <p:spPr>
          <a:xfrm>
            <a:off x="6781800" y="85725"/>
            <a:ext cx="5295900" cy="523220"/>
          </a:xfrm>
          <a:prstGeom prst="rect">
            <a:avLst/>
          </a:prstGeom>
          <a:noFill/>
        </p:spPr>
        <p:txBody>
          <a:bodyPr wrap="square" rtlCol="0">
            <a:spAutoFit/>
          </a:bodyPr>
          <a:lstStyle/>
          <a:p>
            <a:r>
              <a:rPr lang="en-GB" sz="2800" b="1" dirty="0"/>
              <a:t>Data pre-processing </a:t>
            </a:r>
          </a:p>
        </p:txBody>
      </p:sp>
      <p:sp>
        <p:nvSpPr>
          <p:cNvPr id="3" name="Rectangle 2">
            <a:extLst>
              <a:ext uri="{FF2B5EF4-FFF2-40B4-BE49-F238E27FC236}">
                <a16:creationId xmlns:a16="http://schemas.microsoft.com/office/drawing/2014/main" id="{D3AB8CB1-9E98-40EE-9CFC-8CA51B8C5814}"/>
              </a:ext>
            </a:extLst>
          </p:cNvPr>
          <p:cNvSpPr/>
          <p:nvPr/>
        </p:nvSpPr>
        <p:spPr>
          <a:xfrm>
            <a:off x="8751818" y="607475"/>
            <a:ext cx="1843295" cy="461665"/>
          </a:xfrm>
          <a:prstGeom prst="rect">
            <a:avLst/>
          </a:prstGeom>
        </p:spPr>
        <p:txBody>
          <a:bodyPr wrap="square">
            <a:spAutoFit/>
          </a:bodyPr>
          <a:lstStyle/>
          <a:p>
            <a:r>
              <a:rPr lang="en-GB" sz="2400" b="1" u="sng" dirty="0">
                <a:solidFill>
                  <a:schemeClr val="accent3">
                    <a:lumMod val="40000"/>
                    <a:lumOff val="60000"/>
                  </a:schemeClr>
                </a:solidFill>
              </a:rPr>
              <a:t>Store Data</a:t>
            </a:r>
          </a:p>
        </p:txBody>
      </p:sp>
      <p:sp>
        <p:nvSpPr>
          <p:cNvPr id="5" name="TextBox 4">
            <a:extLst>
              <a:ext uri="{FF2B5EF4-FFF2-40B4-BE49-F238E27FC236}">
                <a16:creationId xmlns:a16="http://schemas.microsoft.com/office/drawing/2014/main" id="{3477D7BD-5E08-4368-A7BA-CBDBC9252815}"/>
              </a:ext>
            </a:extLst>
          </p:cNvPr>
          <p:cNvSpPr txBox="1"/>
          <p:nvPr/>
        </p:nvSpPr>
        <p:spPr>
          <a:xfrm>
            <a:off x="1129749" y="4964090"/>
            <a:ext cx="2537792" cy="338554"/>
          </a:xfrm>
          <a:prstGeom prst="rect">
            <a:avLst/>
          </a:prstGeom>
          <a:noFill/>
        </p:spPr>
        <p:txBody>
          <a:bodyPr wrap="square" rtlCol="0">
            <a:spAutoFit/>
          </a:bodyPr>
          <a:lstStyle/>
          <a:p>
            <a:r>
              <a:rPr lang="en-GB" sz="1600" i="1" dirty="0"/>
              <a:t>Count for null values </a:t>
            </a:r>
          </a:p>
        </p:txBody>
      </p:sp>
      <p:pic>
        <p:nvPicPr>
          <p:cNvPr id="7" name="Picture 6">
            <a:extLst>
              <a:ext uri="{FF2B5EF4-FFF2-40B4-BE49-F238E27FC236}">
                <a16:creationId xmlns:a16="http://schemas.microsoft.com/office/drawing/2014/main" id="{17546046-30C2-4F5F-9F39-88FA684D8DCA}"/>
              </a:ext>
            </a:extLst>
          </p:cNvPr>
          <p:cNvPicPr>
            <a:picLocks noChangeAspect="1"/>
          </p:cNvPicPr>
          <p:nvPr/>
        </p:nvPicPr>
        <p:blipFill>
          <a:blip r:embed="rId2"/>
          <a:stretch>
            <a:fillRect/>
          </a:stretch>
        </p:blipFill>
        <p:spPr>
          <a:xfrm>
            <a:off x="384344" y="2334853"/>
            <a:ext cx="3804305" cy="2490090"/>
          </a:xfrm>
          <a:prstGeom prst="rect">
            <a:avLst/>
          </a:prstGeom>
        </p:spPr>
      </p:pic>
      <p:sp>
        <p:nvSpPr>
          <p:cNvPr id="8" name="TextBox 7">
            <a:extLst>
              <a:ext uri="{FF2B5EF4-FFF2-40B4-BE49-F238E27FC236}">
                <a16:creationId xmlns:a16="http://schemas.microsoft.com/office/drawing/2014/main" id="{4999B5C9-9F08-43FD-B76E-F13D473F62A3}"/>
              </a:ext>
            </a:extLst>
          </p:cNvPr>
          <p:cNvSpPr txBox="1"/>
          <p:nvPr/>
        </p:nvSpPr>
        <p:spPr>
          <a:xfrm>
            <a:off x="4496732" y="1529336"/>
            <a:ext cx="7414591" cy="4216539"/>
          </a:xfrm>
          <a:prstGeom prst="rect">
            <a:avLst/>
          </a:prstGeom>
          <a:noFill/>
        </p:spPr>
        <p:txBody>
          <a:bodyPr wrap="square" rtlCol="0">
            <a:spAutoFit/>
          </a:bodyPr>
          <a:lstStyle/>
          <a:p>
            <a:pPr marL="171450" indent="-171450">
              <a:buFont typeface="Arial" panose="020B0604020202020204" pitchFamily="34" charset="0"/>
              <a:buChar char="•"/>
            </a:pPr>
            <a:r>
              <a:rPr lang="en-GB" b="1" dirty="0">
                <a:solidFill>
                  <a:schemeClr val="accent3">
                    <a:lumMod val="40000"/>
                    <a:lumOff val="60000"/>
                  </a:schemeClr>
                </a:solidFill>
              </a:rPr>
              <a:t>Competition Distance : </a:t>
            </a:r>
          </a:p>
          <a:p>
            <a:endParaRPr lang="en-GB" sz="1400" b="1" dirty="0"/>
          </a:p>
          <a:p>
            <a:pPr lvl="1"/>
            <a:r>
              <a:rPr lang="en-GB" sz="1600" dirty="0"/>
              <a:t>There are 3 null values in competition Distance . We replaced it with the median value . As the data is skewed and has many outliers we did not use mean here.</a:t>
            </a:r>
          </a:p>
          <a:p>
            <a:endParaRPr lang="en-GB" sz="1400" dirty="0"/>
          </a:p>
          <a:p>
            <a:pPr marL="171450" indent="-171450">
              <a:buFont typeface="Arial" panose="020B0604020202020204" pitchFamily="34" charset="0"/>
              <a:buChar char="•"/>
            </a:pPr>
            <a:r>
              <a:rPr lang="en-GB" b="1" dirty="0">
                <a:solidFill>
                  <a:schemeClr val="accent3">
                    <a:lumMod val="40000"/>
                    <a:lumOff val="60000"/>
                  </a:schemeClr>
                </a:solidFill>
              </a:rPr>
              <a:t>CompetitionOpenSinceMonth &amp; CompetitionOpenSinceYear :</a:t>
            </a:r>
          </a:p>
          <a:p>
            <a:pPr marL="171450" indent="-171450">
              <a:buFont typeface="Arial" panose="020B0604020202020204" pitchFamily="34" charset="0"/>
              <a:buChar char="•"/>
            </a:pPr>
            <a:endParaRPr lang="en-GB" sz="1400" b="1" dirty="0"/>
          </a:p>
          <a:p>
            <a:pPr lvl="1"/>
            <a:r>
              <a:rPr lang="en-GB" sz="1600" dirty="0"/>
              <a:t>Initially we filled all  NA in  CompetitionOpenSinceYear  and </a:t>
            </a:r>
            <a:r>
              <a:rPr lang="en-GB" sz="1600" dirty="0" err="1"/>
              <a:t>CompetitionOpenSinceMonth</a:t>
            </a:r>
            <a:r>
              <a:rPr lang="en-GB" sz="1600" dirty="0"/>
              <a:t>  with 1800 and 1 respectively.</a:t>
            </a:r>
          </a:p>
          <a:p>
            <a:pPr lvl="1"/>
            <a:r>
              <a:rPr lang="en-GB" sz="1600" dirty="0"/>
              <a:t>There were two Outliers in  CompetitionOpenSinceYear ( 1900 and 1961), we replaced those with 1800 as well. </a:t>
            </a:r>
          </a:p>
          <a:p>
            <a:endParaRPr lang="en-GB" sz="1400" dirty="0"/>
          </a:p>
          <a:p>
            <a:pPr marL="171450" indent="-171450">
              <a:buFont typeface="Arial" panose="020B0604020202020204" pitchFamily="34" charset="0"/>
              <a:buChar char="•"/>
            </a:pPr>
            <a:r>
              <a:rPr lang="en-GB" b="1" dirty="0">
                <a:solidFill>
                  <a:schemeClr val="accent3">
                    <a:lumMod val="40000"/>
                    <a:lumOff val="60000"/>
                  </a:schemeClr>
                </a:solidFill>
              </a:rPr>
              <a:t>Promo2SinceWeek, Promo2SinceYear and PromoInterval </a:t>
            </a:r>
          </a:p>
          <a:p>
            <a:r>
              <a:rPr lang="en-GB" sz="1400" dirty="0"/>
              <a:t>	</a:t>
            </a:r>
          </a:p>
          <a:p>
            <a:pPr lvl="1"/>
            <a:r>
              <a:rPr lang="en-GB" sz="1600" dirty="0"/>
              <a:t>We filled all NA  for Promo2SinceYear with 1800, Promo2SinceWeek with 1 and PromoInterval with 0</a:t>
            </a:r>
          </a:p>
        </p:txBody>
      </p:sp>
    </p:spTree>
    <p:extLst>
      <p:ext uri="{BB962C8B-B14F-4D97-AF65-F5344CB8AC3E}">
        <p14:creationId xmlns:p14="http://schemas.microsoft.com/office/powerpoint/2010/main" val="310900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D4F381-EE9A-4A0E-BFA3-76116A8521AC}"/>
              </a:ext>
            </a:extLst>
          </p:cNvPr>
          <p:cNvSpPr txBox="1"/>
          <p:nvPr/>
        </p:nvSpPr>
        <p:spPr>
          <a:xfrm>
            <a:off x="300037" y="219075"/>
            <a:ext cx="11591926" cy="8279190"/>
          </a:xfrm>
          <a:prstGeom prst="rect">
            <a:avLst/>
          </a:prstGeom>
          <a:noFill/>
        </p:spPr>
        <p:txBody>
          <a:bodyPr wrap="square" rtlCol="0">
            <a:spAutoFit/>
          </a:bodyPr>
          <a:lstStyle/>
          <a:p>
            <a:endParaRPr lang="en-GB" sz="2000" dirty="0"/>
          </a:p>
          <a:p>
            <a:r>
              <a:rPr lang="en-GB" sz="2000" b="1" u="sng" dirty="0"/>
              <a:t>New Columns Added</a:t>
            </a:r>
          </a:p>
          <a:p>
            <a:endParaRPr lang="en-GB" sz="1200" dirty="0"/>
          </a:p>
          <a:p>
            <a:r>
              <a:rPr lang="en-GB" sz="1400" b="1" dirty="0">
                <a:solidFill>
                  <a:schemeClr val="accent3">
                    <a:lumMod val="40000"/>
                    <a:lumOff val="60000"/>
                  </a:schemeClr>
                </a:solidFill>
              </a:rPr>
              <a:t>Year, Month, Day :</a:t>
            </a:r>
          </a:p>
          <a:p>
            <a:r>
              <a:rPr lang="en-GB" sz="1200" dirty="0"/>
              <a:t>	</a:t>
            </a:r>
            <a:r>
              <a:rPr lang="en-GB" sz="1400" dirty="0"/>
              <a:t>Have added these columns based on date column. Then have applied one hot encoding for these columns</a:t>
            </a:r>
          </a:p>
          <a:p>
            <a:endParaRPr lang="en-GB" sz="1200" dirty="0"/>
          </a:p>
          <a:p>
            <a:r>
              <a:rPr lang="en-GB" sz="1400" b="1" dirty="0">
                <a:solidFill>
                  <a:schemeClr val="accent3">
                    <a:lumMod val="40000"/>
                    <a:lumOff val="60000"/>
                  </a:schemeClr>
                </a:solidFill>
              </a:rPr>
              <a:t>CompetitionOpenSince:  </a:t>
            </a:r>
          </a:p>
          <a:p>
            <a:pPr lvl="1"/>
            <a:r>
              <a:rPr lang="en-GB" sz="1400" dirty="0"/>
              <a:t>based on the CompetitionOpenSinceYear and CompetitionOpenSinceMonth we get the relative Days for which competition has opened.</a:t>
            </a:r>
          </a:p>
          <a:p>
            <a:r>
              <a:rPr lang="en-GB" sz="1400" dirty="0"/>
              <a:t> </a:t>
            </a:r>
          </a:p>
          <a:p>
            <a:r>
              <a:rPr lang="en-GB" sz="1400" b="1" dirty="0">
                <a:solidFill>
                  <a:schemeClr val="accent3">
                    <a:lumMod val="40000"/>
                    <a:lumOff val="60000"/>
                  </a:schemeClr>
                </a:solidFill>
              </a:rPr>
              <a:t>Promo2Days:</a:t>
            </a:r>
          </a:p>
          <a:p>
            <a:r>
              <a:rPr lang="en-GB" sz="1200" dirty="0"/>
              <a:t>	</a:t>
            </a:r>
            <a:r>
              <a:rPr lang="en-GB" sz="1400" dirty="0"/>
              <a:t> based on the Promo2SinceYear and Promo2SinceWeek, we get the relative Days for which Promo is open</a:t>
            </a:r>
          </a:p>
          <a:p>
            <a:endParaRPr lang="en-GB" sz="1200" dirty="0"/>
          </a:p>
          <a:p>
            <a:r>
              <a:rPr lang="en-GB" sz="1400" b="1" dirty="0">
                <a:solidFill>
                  <a:schemeClr val="accent3">
                    <a:lumMod val="40000"/>
                    <a:lumOff val="60000"/>
                  </a:schemeClr>
                </a:solidFill>
              </a:rPr>
              <a:t>StoreType, StateHoliday, Assortment  &amp; PromoInterval</a:t>
            </a:r>
          </a:p>
          <a:p>
            <a:r>
              <a:rPr lang="en-GB" sz="1200" dirty="0"/>
              <a:t>	</a:t>
            </a:r>
            <a:r>
              <a:rPr lang="en-GB" sz="1400" dirty="0"/>
              <a:t>Applied one hot encoding for these columns</a:t>
            </a:r>
          </a:p>
          <a:p>
            <a:endParaRPr lang="en-GB" sz="1200" dirty="0"/>
          </a:p>
          <a:p>
            <a:r>
              <a:rPr lang="en-GB" sz="1400" b="1" dirty="0">
                <a:solidFill>
                  <a:schemeClr val="accent3">
                    <a:lumMod val="40000"/>
                    <a:lumOff val="60000"/>
                  </a:schemeClr>
                </a:solidFill>
              </a:rPr>
              <a:t>StateHoliday:</a:t>
            </a:r>
          </a:p>
          <a:p>
            <a:r>
              <a:rPr lang="en-GB" sz="1200" dirty="0"/>
              <a:t>	</a:t>
            </a:r>
            <a:r>
              <a:rPr lang="en-GB" sz="1400" dirty="0"/>
              <a:t>have changed all values of </a:t>
            </a:r>
            <a:r>
              <a:rPr lang="en-GB" sz="1400" dirty="0" err="1"/>
              <a:t>Stateholiday</a:t>
            </a:r>
            <a:r>
              <a:rPr lang="en-GB" sz="1400" dirty="0"/>
              <a:t> except 0 to 1. Average Sales during different state holidays are nearly same</a:t>
            </a:r>
          </a:p>
          <a:p>
            <a:endParaRPr lang="en-GB" sz="1200" dirty="0"/>
          </a:p>
          <a:p>
            <a:r>
              <a:rPr lang="en-GB" sz="1400" b="1" dirty="0">
                <a:solidFill>
                  <a:schemeClr val="accent3">
                    <a:lumMod val="40000"/>
                    <a:lumOff val="60000"/>
                  </a:schemeClr>
                </a:solidFill>
              </a:rPr>
              <a:t>Customers:</a:t>
            </a:r>
          </a:p>
          <a:p>
            <a:pPr lvl="1"/>
            <a:r>
              <a:rPr lang="en-GB" sz="1400" dirty="0"/>
              <a:t>Calculated average customer per store for all days of week to add it to the whole data set (train and test) to make better predictions</a:t>
            </a:r>
          </a:p>
          <a:p>
            <a:endParaRPr lang="en-GB" sz="1200" dirty="0"/>
          </a:p>
          <a:p>
            <a:r>
              <a:rPr lang="en-GB" sz="2000" b="1" u="sng" dirty="0"/>
              <a:t>Columns Dropped:</a:t>
            </a:r>
          </a:p>
          <a:p>
            <a:endParaRPr lang="en-GB" sz="1200" b="1" dirty="0"/>
          </a:p>
          <a:p>
            <a:pPr marL="171450" indent="-171450">
              <a:buFont typeface="Arial" panose="020B0604020202020204" pitchFamily="34" charset="0"/>
              <a:buChar char="•"/>
            </a:pPr>
            <a:r>
              <a:rPr lang="en-GB" sz="1400" dirty="0"/>
              <a:t>Date</a:t>
            </a:r>
          </a:p>
          <a:p>
            <a:pPr marL="171450" indent="-171450">
              <a:buFont typeface="Arial" panose="020B0604020202020204" pitchFamily="34" charset="0"/>
              <a:buChar char="•"/>
            </a:pPr>
            <a:r>
              <a:rPr lang="en-GB" sz="1400" dirty="0"/>
              <a:t>CompetitionOpenSinceYear</a:t>
            </a:r>
          </a:p>
          <a:p>
            <a:pPr marL="171450" indent="-171450">
              <a:buFont typeface="Arial" panose="020B0604020202020204" pitchFamily="34" charset="0"/>
              <a:buChar char="•"/>
            </a:pPr>
            <a:r>
              <a:rPr lang="en-GB" sz="1400" dirty="0"/>
              <a:t>CompetitionOpenSinceMonth</a:t>
            </a:r>
          </a:p>
          <a:p>
            <a:pPr marL="171450" indent="-171450">
              <a:buFont typeface="Arial" panose="020B0604020202020204" pitchFamily="34" charset="0"/>
              <a:buChar char="•"/>
            </a:pPr>
            <a:r>
              <a:rPr lang="en-GB" sz="1400" dirty="0"/>
              <a:t>Promo2SinceYear </a:t>
            </a:r>
          </a:p>
          <a:p>
            <a:pPr marL="171450" indent="-171450">
              <a:buFont typeface="Arial" panose="020B0604020202020204" pitchFamily="34" charset="0"/>
              <a:buChar char="•"/>
            </a:pPr>
            <a:r>
              <a:rPr lang="en-GB" sz="1400" dirty="0"/>
              <a:t>Promo2SinceWeek</a:t>
            </a:r>
          </a:p>
          <a:p>
            <a:r>
              <a:rPr lang="en-GB" dirty="0"/>
              <a:t>	</a:t>
            </a:r>
          </a:p>
          <a:p>
            <a:endParaRPr lang="en-GB" dirty="0"/>
          </a:p>
          <a:p>
            <a:endParaRPr lang="en-GB" dirty="0"/>
          </a:p>
          <a:p>
            <a:endParaRPr lang="en-GB" dirty="0"/>
          </a:p>
          <a:p>
            <a:endParaRPr lang="en-GB" b="1" dirty="0"/>
          </a:p>
          <a:p>
            <a:r>
              <a:rPr lang="en-GB" dirty="0"/>
              <a:t> </a:t>
            </a:r>
          </a:p>
        </p:txBody>
      </p:sp>
      <p:sp>
        <p:nvSpPr>
          <p:cNvPr id="3" name="TextBox 2">
            <a:extLst>
              <a:ext uri="{FF2B5EF4-FFF2-40B4-BE49-F238E27FC236}">
                <a16:creationId xmlns:a16="http://schemas.microsoft.com/office/drawing/2014/main" id="{FBFC1574-547F-4824-8B32-47529C5DF9EA}"/>
              </a:ext>
            </a:extLst>
          </p:cNvPr>
          <p:cNvSpPr txBox="1"/>
          <p:nvPr/>
        </p:nvSpPr>
        <p:spPr>
          <a:xfrm>
            <a:off x="6829425" y="52715"/>
            <a:ext cx="6096000" cy="523220"/>
          </a:xfrm>
          <a:prstGeom prst="rect">
            <a:avLst/>
          </a:prstGeom>
          <a:noFill/>
        </p:spPr>
        <p:txBody>
          <a:bodyPr wrap="square" rtlCol="0">
            <a:spAutoFit/>
          </a:bodyPr>
          <a:lstStyle/>
          <a:p>
            <a:r>
              <a:rPr lang="en-GB" sz="2800" b="1"/>
              <a:t>Feature Engineering</a:t>
            </a:r>
            <a:endParaRPr lang="en-GB" sz="2800" dirty="0"/>
          </a:p>
        </p:txBody>
      </p:sp>
    </p:spTree>
    <p:extLst>
      <p:ext uri="{BB962C8B-B14F-4D97-AF65-F5344CB8AC3E}">
        <p14:creationId xmlns:p14="http://schemas.microsoft.com/office/powerpoint/2010/main" val="2197593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559511-AB34-4184-AD86-2213608A4BA9}"/>
              </a:ext>
            </a:extLst>
          </p:cNvPr>
          <p:cNvSpPr txBox="1"/>
          <p:nvPr/>
        </p:nvSpPr>
        <p:spPr>
          <a:xfrm>
            <a:off x="6924675" y="203716"/>
            <a:ext cx="4143375" cy="400110"/>
          </a:xfrm>
          <a:prstGeom prst="rect">
            <a:avLst/>
          </a:prstGeom>
          <a:noFill/>
        </p:spPr>
        <p:txBody>
          <a:bodyPr wrap="square" rtlCol="0">
            <a:spAutoFit/>
          </a:bodyPr>
          <a:lstStyle/>
          <a:p>
            <a:r>
              <a:rPr lang="en-GB" sz="2000" b="1" dirty="0"/>
              <a:t>Columns used in the Model</a:t>
            </a:r>
          </a:p>
        </p:txBody>
      </p:sp>
      <p:sp>
        <p:nvSpPr>
          <p:cNvPr id="3" name="TextBox 2">
            <a:extLst>
              <a:ext uri="{FF2B5EF4-FFF2-40B4-BE49-F238E27FC236}">
                <a16:creationId xmlns:a16="http://schemas.microsoft.com/office/drawing/2014/main" id="{2DA20FEA-A1F1-47F3-8CA0-4119D6804E0F}"/>
              </a:ext>
            </a:extLst>
          </p:cNvPr>
          <p:cNvSpPr txBox="1"/>
          <p:nvPr/>
        </p:nvSpPr>
        <p:spPr>
          <a:xfrm>
            <a:off x="752475" y="1114425"/>
            <a:ext cx="10982325" cy="5170646"/>
          </a:xfrm>
          <a:prstGeom prst="rect">
            <a:avLst/>
          </a:prstGeom>
          <a:noFill/>
        </p:spPr>
        <p:txBody>
          <a:bodyPr wrap="square" rtlCol="0">
            <a:spAutoFit/>
          </a:bodyPr>
          <a:lstStyle/>
          <a:p>
            <a:r>
              <a:rPr lang="en-GB" b="1" dirty="0"/>
              <a:t>Columns before one hot encoding : 19</a:t>
            </a:r>
          </a:p>
          <a:p>
            <a:endParaRPr lang="en-GB" dirty="0"/>
          </a:p>
          <a:p>
            <a:r>
              <a:rPr lang="en-US" sz="1600" i="1" dirty="0"/>
              <a:t>Store, DayOfWeek, Date, Sales, Open, Promo, StateHoliday, SchoolHoliday, StoreType, Assortment, CompetitionDistance, Promo2, PromoInterval, Customers, CompetitionOpenDays, Promo2Days, Day, Month, Year</a:t>
            </a:r>
          </a:p>
          <a:p>
            <a:endParaRPr lang="en-US" i="1" dirty="0"/>
          </a:p>
          <a:p>
            <a:r>
              <a:rPr lang="en-GB" b="1" dirty="0"/>
              <a:t>Columns After one hot encoding (</a:t>
            </a:r>
            <a:r>
              <a:rPr lang="en-GB" sz="1200" b="1" dirty="0"/>
              <a:t>StoreType, StateHoliday, Assortment, </a:t>
            </a:r>
            <a:r>
              <a:rPr lang="en-GB" sz="1200" b="1" dirty="0" err="1"/>
              <a:t>PromoInterval</a:t>
            </a:r>
            <a:r>
              <a:rPr lang="en-GB" sz="1200" b="1" dirty="0"/>
              <a:t>, day, month &amp; year</a:t>
            </a:r>
            <a:r>
              <a:rPr lang="en-GB" b="1" dirty="0"/>
              <a:t>) : 68</a:t>
            </a:r>
          </a:p>
          <a:p>
            <a:endParaRPr lang="en-GB" i="1" dirty="0"/>
          </a:p>
          <a:p>
            <a:r>
              <a:rPr lang="en-US" sz="1600" i="1" dirty="0"/>
              <a:t>Store, DayOfWeek, Date, Sales, Open, Promo, StateHoliday, SchoolHoliday, CompetitionDistance, Customers, CompetitionOpenDays, Promo2Days, Assortment_a, Assortment_b, Assortment_c, PromoInterval_0, PromoInterval_Feb_May_Aug_Nov, PromoInterval_Jan_Apr_Jul_Oct, PromoInterval_Mar_Jun_Sept_Dec, StoreType_a, StoreType_b, StoreType_c, StoreType_d, Day_1, Day_2, Day_3, Day_4, Day_5, Day_6, Day_7, Day_8, Day_9, Day_10, Day_11,Day_12, Day_13, Day_14, Day_15, Day_16, Day_17, Day_18, Day_19, Day_20, Day_21, Day_22, Day_23, Day_24, Day_25, Day_26, Day_27, Day_28, Day_29, Day_30, Day_31, Month_1, Month_2, Month_3, Month_4, Month_5, Month_6, Month_7, Month_8, Month_9, Month_10, Month_11, Month_12, Year_2013,Year_2014, Year_2015</a:t>
            </a:r>
          </a:p>
          <a:p>
            <a:endParaRPr lang="en-US" sz="1600" i="1" dirty="0"/>
          </a:p>
          <a:p>
            <a:r>
              <a:rPr lang="en-US" sz="1600" i="1" dirty="0"/>
              <a:t>After feeding this to time series function, we have all these columns for past 4 days. Hence our final column is total </a:t>
            </a:r>
            <a:r>
              <a:rPr lang="en-US" sz="1600" b="1" i="1" dirty="0"/>
              <a:t>280</a:t>
            </a:r>
            <a:r>
              <a:rPr lang="en-US" sz="1600" i="1" dirty="0"/>
              <a:t> columns in training data set . However, before feeding to LSTM. We convert the data to 3D matrix,</a:t>
            </a:r>
            <a:r>
              <a:rPr lang="en-GB" sz="1600" dirty="0"/>
              <a:t> each records will have [5][68] features </a:t>
            </a:r>
            <a:endParaRPr lang="en-GB" sz="1600" i="1" dirty="0"/>
          </a:p>
        </p:txBody>
      </p:sp>
    </p:spTree>
    <p:extLst>
      <p:ext uri="{BB962C8B-B14F-4D97-AF65-F5344CB8AC3E}">
        <p14:creationId xmlns:p14="http://schemas.microsoft.com/office/powerpoint/2010/main" val="4079282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4985</TotalTime>
  <Words>2804</Words>
  <Application>Microsoft Office PowerPoint</Application>
  <PresentationFormat>Widescreen</PresentationFormat>
  <Paragraphs>253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inherit</vt:lpstr>
      <vt:lpstr>Inter</vt:lpstr>
      <vt:lpstr>Wingdings 3</vt:lpstr>
      <vt:lpstr>Ion</vt:lpstr>
      <vt:lpstr>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dc:title>
  <dc:creator>smrutisanchita@gmail.com</dc:creator>
  <cp:lastModifiedBy>smrutisanchita@gmail.com</cp:lastModifiedBy>
  <cp:revision>34</cp:revision>
  <dcterms:created xsi:type="dcterms:W3CDTF">2020-12-11T19:45:28Z</dcterms:created>
  <dcterms:modified xsi:type="dcterms:W3CDTF">2021-02-18T09:15:02Z</dcterms:modified>
</cp:coreProperties>
</file>