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72" r:id="rId4"/>
    <p:sldId id="271" r:id="rId5"/>
    <p:sldId id="281" r:id="rId6"/>
    <p:sldId id="273" r:id="rId7"/>
    <p:sldId id="267" r:id="rId8"/>
    <p:sldId id="278" r:id="rId9"/>
    <p:sldId id="274" r:id="rId10"/>
    <p:sldId id="275" r:id="rId11"/>
    <p:sldId id="282" r:id="rId12"/>
    <p:sldId id="266" r:id="rId13"/>
    <p:sldId id="257" r:id="rId14"/>
    <p:sldId id="269" r:id="rId15"/>
    <p:sldId id="268" r:id="rId16"/>
    <p:sldId id="265" r:id="rId17"/>
    <p:sldId id="279" r:id="rId18"/>
    <p:sldId id="28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792" autoAdjust="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51525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5C1DA9-EDDD-4069-8B63-7539928471B9}"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89919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1842698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262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46689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315668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1695406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366506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46362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311325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172704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5C1DA9-EDDD-4069-8B63-7539928471B9}"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109386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C1DA9-EDDD-4069-8B63-7539928471B9}"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347021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25151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267855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5C1DA9-EDDD-4069-8B63-7539928471B9}" type="datetimeFigureOut">
              <a:rPr lang="en-GB" smtClean="0"/>
              <a:t>18/02/2021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305021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5C1DA9-EDDD-4069-8B63-7539928471B9}"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A1779B-A410-4DA8-993A-8632C01F0926}" type="slidenum">
              <a:rPr lang="en-GB" smtClean="0"/>
              <a:t>‹#›</a:t>
            </a:fld>
            <a:endParaRPr lang="en-GB"/>
          </a:p>
        </p:txBody>
      </p:sp>
    </p:spTree>
    <p:extLst>
      <p:ext uri="{BB962C8B-B14F-4D97-AF65-F5344CB8AC3E}">
        <p14:creationId xmlns:p14="http://schemas.microsoft.com/office/powerpoint/2010/main" val="16668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5C1DA9-EDDD-4069-8B63-7539928471B9}" type="datetimeFigureOut">
              <a:rPr lang="en-GB" smtClean="0"/>
              <a:t>18/02/2021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A1779B-A410-4DA8-993A-8632C01F0926}" type="slidenum">
              <a:rPr lang="en-GB" smtClean="0"/>
              <a:t>‹#›</a:t>
            </a:fld>
            <a:endParaRPr lang="en-GB"/>
          </a:p>
        </p:txBody>
      </p:sp>
    </p:spTree>
    <p:extLst>
      <p:ext uri="{BB962C8B-B14F-4D97-AF65-F5344CB8AC3E}">
        <p14:creationId xmlns:p14="http://schemas.microsoft.com/office/powerpoint/2010/main" val="410809528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6FF5D326-96E6-4C98-BC5B-2CB88BA2E807}"/>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8875" r="11111" b="216"/>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59C1C4DB-2DB7-4936-972C-1DBA9DEC4E7D}"/>
              </a:ext>
            </a:extLst>
          </p:cNvPr>
          <p:cNvSpPr>
            <a:spLocks noGrp="1"/>
          </p:cNvSpPr>
          <p:nvPr>
            <p:ph type="subTitle" idx="1"/>
          </p:nvPr>
        </p:nvSpPr>
        <p:spPr>
          <a:xfrm>
            <a:off x="311636" y="391160"/>
            <a:ext cx="3271520" cy="4699000"/>
          </a:xfrm>
        </p:spPr>
        <p:txBody>
          <a:bodyPr>
            <a:normAutofit/>
          </a:bodyPr>
          <a:lstStyle/>
          <a:p>
            <a:pPr>
              <a:lnSpc>
                <a:spcPct val="90000"/>
              </a:lnSpc>
            </a:pPr>
            <a:r>
              <a:rPr lang="en-GB" sz="1800" b="1" dirty="0">
                <a:solidFill>
                  <a:schemeClr val="accent3">
                    <a:lumMod val="60000"/>
                    <a:lumOff val="40000"/>
                  </a:schemeClr>
                </a:solidFill>
              </a:rPr>
              <a:t>Neural Network and Deep Learning</a:t>
            </a: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endParaRPr lang="en-GB" sz="1800" b="1" dirty="0">
              <a:solidFill>
                <a:schemeClr val="accent3">
                  <a:lumMod val="60000"/>
                  <a:lumOff val="40000"/>
                </a:schemeClr>
              </a:solidFill>
            </a:endParaRPr>
          </a:p>
          <a:p>
            <a:pPr>
              <a:lnSpc>
                <a:spcPct val="90000"/>
              </a:lnSpc>
            </a:pPr>
            <a:r>
              <a:rPr lang="en-GB" sz="1800" b="1" dirty="0">
                <a:solidFill>
                  <a:schemeClr val="accent3">
                    <a:lumMod val="60000"/>
                    <a:lumOff val="40000"/>
                  </a:schemeClr>
                </a:solidFill>
              </a:rPr>
              <a:t>By</a:t>
            </a:r>
          </a:p>
          <a:p>
            <a:pPr>
              <a:lnSpc>
                <a:spcPct val="90000"/>
              </a:lnSpc>
            </a:pPr>
            <a:r>
              <a:rPr lang="en-GB" sz="1800" b="1" dirty="0">
                <a:solidFill>
                  <a:schemeClr val="accent3">
                    <a:lumMod val="60000"/>
                    <a:lumOff val="40000"/>
                  </a:schemeClr>
                </a:solidFill>
              </a:rPr>
              <a:t>Smruti Das</a:t>
            </a:r>
          </a:p>
          <a:p>
            <a:pPr>
              <a:lnSpc>
                <a:spcPct val="90000"/>
              </a:lnSpc>
            </a:pPr>
            <a:endParaRPr lang="en-GB" sz="500" dirty="0"/>
          </a:p>
          <a:p>
            <a:pPr>
              <a:lnSpc>
                <a:spcPct val="90000"/>
              </a:lnSpc>
            </a:pPr>
            <a:endParaRPr lang="en-GB" sz="500" dirty="0"/>
          </a:p>
          <a:p>
            <a:pPr>
              <a:lnSpc>
                <a:spcPct val="90000"/>
              </a:lnSpc>
            </a:pPr>
            <a:endParaRPr lang="en-GB" sz="500" dirty="0"/>
          </a:p>
          <a:p>
            <a:pPr>
              <a:lnSpc>
                <a:spcPct val="90000"/>
              </a:lnSpc>
            </a:pPr>
            <a:endParaRPr lang="en-GB" sz="500" dirty="0"/>
          </a:p>
        </p:txBody>
      </p:sp>
      <p:sp>
        <p:nvSpPr>
          <p:cNvPr id="18" name="Rectangle 1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084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9EACFD-2AFA-413C-BD32-4908E8770E61}"/>
              </a:ext>
            </a:extLst>
          </p:cNvPr>
          <p:cNvSpPr/>
          <p:nvPr/>
        </p:nvSpPr>
        <p:spPr>
          <a:xfrm>
            <a:off x="482004" y="397569"/>
            <a:ext cx="1843774"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RMSE Error</a:t>
            </a:r>
          </a:p>
        </p:txBody>
      </p:sp>
      <p:pic>
        <p:nvPicPr>
          <p:cNvPr id="4" name="Picture 3">
            <a:extLst>
              <a:ext uri="{FF2B5EF4-FFF2-40B4-BE49-F238E27FC236}">
                <a16:creationId xmlns:a16="http://schemas.microsoft.com/office/drawing/2014/main" id="{F0C3A527-682F-45DF-9CD0-55A9B9B36BD8}"/>
              </a:ext>
            </a:extLst>
          </p:cNvPr>
          <p:cNvPicPr>
            <a:picLocks noChangeAspect="1"/>
          </p:cNvPicPr>
          <p:nvPr/>
        </p:nvPicPr>
        <p:blipFill>
          <a:blip r:embed="rId2"/>
          <a:stretch>
            <a:fillRect/>
          </a:stretch>
        </p:blipFill>
        <p:spPr>
          <a:xfrm>
            <a:off x="4906616" y="1422713"/>
            <a:ext cx="2105088" cy="622222"/>
          </a:xfrm>
          <a:prstGeom prst="rect">
            <a:avLst/>
          </a:prstGeom>
        </p:spPr>
      </p:pic>
      <p:pic>
        <p:nvPicPr>
          <p:cNvPr id="5" name="Picture 4">
            <a:extLst>
              <a:ext uri="{FF2B5EF4-FFF2-40B4-BE49-F238E27FC236}">
                <a16:creationId xmlns:a16="http://schemas.microsoft.com/office/drawing/2014/main" id="{D5971672-AF51-4E05-A05E-5ADD74E9AE5E}"/>
              </a:ext>
            </a:extLst>
          </p:cNvPr>
          <p:cNvPicPr>
            <a:picLocks noChangeAspect="1"/>
          </p:cNvPicPr>
          <p:nvPr/>
        </p:nvPicPr>
        <p:blipFill>
          <a:blip r:embed="rId3"/>
          <a:stretch>
            <a:fillRect/>
          </a:stretch>
        </p:blipFill>
        <p:spPr>
          <a:xfrm>
            <a:off x="2621515" y="1422713"/>
            <a:ext cx="1771741" cy="425472"/>
          </a:xfrm>
          <a:prstGeom prst="rect">
            <a:avLst/>
          </a:prstGeom>
        </p:spPr>
      </p:pic>
      <p:sp>
        <p:nvSpPr>
          <p:cNvPr id="6" name="TextBox 5">
            <a:extLst>
              <a:ext uri="{FF2B5EF4-FFF2-40B4-BE49-F238E27FC236}">
                <a16:creationId xmlns:a16="http://schemas.microsoft.com/office/drawing/2014/main" id="{047553DE-D2EE-4351-B3BC-A8DDD3D392AD}"/>
              </a:ext>
            </a:extLst>
          </p:cNvPr>
          <p:cNvSpPr txBox="1"/>
          <p:nvPr/>
        </p:nvSpPr>
        <p:spPr>
          <a:xfrm>
            <a:off x="1128988" y="915746"/>
            <a:ext cx="8290560" cy="369332"/>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Root Mean Squared Error is used to determine how good the model is</a:t>
            </a:r>
            <a:r>
              <a:rPr lang="en-GB" dirty="0"/>
              <a:t>.   </a:t>
            </a:r>
          </a:p>
        </p:txBody>
      </p:sp>
      <p:sp>
        <p:nvSpPr>
          <p:cNvPr id="10" name="Rectangle 9">
            <a:extLst>
              <a:ext uri="{FF2B5EF4-FFF2-40B4-BE49-F238E27FC236}">
                <a16:creationId xmlns:a16="http://schemas.microsoft.com/office/drawing/2014/main" id="{BA3DB2BC-43C7-4234-BFF8-0F40EFAF4D84}"/>
              </a:ext>
            </a:extLst>
          </p:cNvPr>
          <p:cNvSpPr/>
          <p:nvPr/>
        </p:nvSpPr>
        <p:spPr>
          <a:xfrm>
            <a:off x="775935" y="4171225"/>
            <a:ext cx="2507977" cy="338554"/>
          </a:xfrm>
          <a:prstGeom prst="rect">
            <a:avLst/>
          </a:prstGeom>
        </p:spPr>
        <p:txBody>
          <a:bodyPr wrap="square">
            <a:spAutoFit/>
          </a:bodyPr>
          <a:lstStyle/>
          <a:p>
            <a:r>
              <a:rPr lang="en-GB" sz="1600" b="1" dirty="0">
                <a:solidFill>
                  <a:schemeClr val="accent3">
                    <a:lumMod val="20000"/>
                    <a:lumOff val="80000"/>
                  </a:schemeClr>
                </a:solidFill>
                <a:latin typeface="Arial" panose="020B0604020202020204" pitchFamily="34" charset="0"/>
                <a:cs typeface="Arial" panose="020B0604020202020204" pitchFamily="34" charset="0"/>
              </a:rPr>
              <a:t>epochs =2000 to 3000</a:t>
            </a:r>
          </a:p>
        </p:txBody>
      </p:sp>
      <p:sp>
        <p:nvSpPr>
          <p:cNvPr id="11" name="Rectangle 10">
            <a:extLst>
              <a:ext uri="{FF2B5EF4-FFF2-40B4-BE49-F238E27FC236}">
                <a16:creationId xmlns:a16="http://schemas.microsoft.com/office/drawing/2014/main" id="{878DEAB7-7C43-4B82-815F-777D86ED22C9}"/>
              </a:ext>
            </a:extLst>
          </p:cNvPr>
          <p:cNvSpPr/>
          <p:nvPr/>
        </p:nvSpPr>
        <p:spPr>
          <a:xfrm>
            <a:off x="364428" y="1696326"/>
            <a:ext cx="2305105" cy="338554"/>
          </a:xfrm>
          <a:prstGeom prst="rect">
            <a:avLst/>
          </a:prstGeom>
        </p:spPr>
        <p:txBody>
          <a:bodyPr wrap="square">
            <a:spAutoFit/>
          </a:bodyPr>
          <a:lstStyle/>
          <a:p>
            <a:r>
              <a:rPr lang="en-GB" sz="1600" b="1" dirty="0">
                <a:solidFill>
                  <a:schemeClr val="accent3">
                    <a:lumMod val="20000"/>
                    <a:lumOff val="80000"/>
                  </a:schemeClr>
                </a:solidFill>
                <a:latin typeface="Arial" panose="020B0604020202020204" pitchFamily="34" charset="0"/>
                <a:cs typeface="Arial" panose="020B0604020202020204" pitchFamily="34" charset="0"/>
              </a:rPr>
              <a:t>epochs = 1 to 1000</a:t>
            </a:r>
          </a:p>
        </p:txBody>
      </p:sp>
      <p:pic>
        <p:nvPicPr>
          <p:cNvPr id="12" name="Picture 11">
            <a:extLst>
              <a:ext uri="{FF2B5EF4-FFF2-40B4-BE49-F238E27FC236}">
                <a16:creationId xmlns:a16="http://schemas.microsoft.com/office/drawing/2014/main" id="{DEE91CA0-FEDA-4FED-839C-BC93D43C8424}"/>
              </a:ext>
            </a:extLst>
          </p:cNvPr>
          <p:cNvPicPr>
            <a:picLocks noChangeAspect="1"/>
          </p:cNvPicPr>
          <p:nvPr/>
        </p:nvPicPr>
        <p:blipFill rotWithShape="1">
          <a:blip r:embed="rId4"/>
          <a:srcRect l="4421" b="825"/>
          <a:stretch/>
        </p:blipFill>
        <p:spPr>
          <a:xfrm>
            <a:off x="166913" y="2159382"/>
            <a:ext cx="3069665" cy="1953844"/>
          </a:xfrm>
          <a:prstGeom prst="rect">
            <a:avLst/>
          </a:prstGeom>
        </p:spPr>
      </p:pic>
      <p:pic>
        <p:nvPicPr>
          <p:cNvPr id="13" name="Picture 12">
            <a:extLst>
              <a:ext uri="{FF2B5EF4-FFF2-40B4-BE49-F238E27FC236}">
                <a16:creationId xmlns:a16="http://schemas.microsoft.com/office/drawing/2014/main" id="{939064F1-CBCA-4B8F-81CD-E51C45301860}"/>
              </a:ext>
            </a:extLst>
          </p:cNvPr>
          <p:cNvPicPr>
            <a:picLocks noChangeAspect="1"/>
          </p:cNvPicPr>
          <p:nvPr/>
        </p:nvPicPr>
        <p:blipFill>
          <a:blip r:embed="rId5"/>
          <a:stretch>
            <a:fillRect/>
          </a:stretch>
        </p:blipFill>
        <p:spPr>
          <a:xfrm>
            <a:off x="8919148" y="2146595"/>
            <a:ext cx="3237735" cy="1966631"/>
          </a:xfrm>
          <a:prstGeom prst="rect">
            <a:avLst/>
          </a:prstGeom>
        </p:spPr>
      </p:pic>
      <p:pic>
        <p:nvPicPr>
          <p:cNvPr id="14" name="Picture 13">
            <a:extLst>
              <a:ext uri="{FF2B5EF4-FFF2-40B4-BE49-F238E27FC236}">
                <a16:creationId xmlns:a16="http://schemas.microsoft.com/office/drawing/2014/main" id="{9F7118FB-8955-406A-9A77-E7B6D5428087}"/>
              </a:ext>
            </a:extLst>
          </p:cNvPr>
          <p:cNvPicPr>
            <a:picLocks noChangeAspect="1"/>
          </p:cNvPicPr>
          <p:nvPr/>
        </p:nvPicPr>
        <p:blipFill rotWithShape="1">
          <a:blip r:embed="rId6"/>
          <a:srcRect l="589"/>
          <a:stretch/>
        </p:blipFill>
        <p:spPr>
          <a:xfrm>
            <a:off x="4163807" y="4698618"/>
            <a:ext cx="3462514" cy="2029939"/>
          </a:xfrm>
          <a:prstGeom prst="rect">
            <a:avLst/>
          </a:prstGeom>
        </p:spPr>
      </p:pic>
      <p:sp>
        <p:nvSpPr>
          <p:cNvPr id="15" name="Rectangle 14">
            <a:extLst>
              <a:ext uri="{FF2B5EF4-FFF2-40B4-BE49-F238E27FC236}">
                <a16:creationId xmlns:a16="http://schemas.microsoft.com/office/drawing/2014/main" id="{DD31311F-B44F-4D29-B443-94871EC30171}"/>
              </a:ext>
            </a:extLst>
          </p:cNvPr>
          <p:cNvSpPr/>
          <p:nvPr/>
        </p:nvSpPr>
        <p:spPr>
          <a:xfrm>
            <a:off x="9260856" y="4394218"/>
            <a:ext cx="2942975" cy="338554"/>
          </a:xfrm>
          <a:prstGeom prst="rect">
            <a:avLst/>
          </a:prstGeom>
        </p:spPr>
        <p:txBody>
          <a:bodyPr wrap="square">
            <a:spAutoFit/>
          </a:bodyPr>
          <a:lstStyle/>
          <a:p>
            <a:r>
              <a:rPr lang="en-GB" sz="1600" b="1" dirty="0">
                <a:solidFill>
                  <a:schemeClr val="accent3">
                    <a:lumMod val="20000"/>
                    <a:lumOff val="80000"/>
                  </a:schemeClr>
                </a:solidFill>
                <a:latin typeface="Arial" panose="020B0604020202020204" pitchFamily="34" charset="0"/>
                <a:cs typeface="Arial" panose="020B0604020202020204" pitchFamily="34" charset="0"/>
              </a:rPr>
              <a:t>epochs =4000 to 5000</a:t>
            </a:r>
          </a:p>
        </p:txBody>
      </p:sp>
      <p:pic>
        <p:nvPicPr>
          <p:cNvPr id="16" name="Picture 15">
            <a:extLst>
              <a:ext uri="{FF2B5EF4-FFF2-40B4-BE49-F238E27FC236}">
                <a16:creationId xmlns:a16="http://schemas.microsoft.com/office/drawing/2014/main" id="{A11765FE-A17E-4C20-9358-D7AFFB31198D}"/>
              </a:ext>
            </a:extLst>
          </p:cNvPr>
          <p:cNvPicPr>
            <a:picLocks noChangeAspect="1"/>
          </p:cNvPicPr>
          <p:nvPr/>
        </p:nvPicPr>
        <p:blipFill>
          <a:blip r:embed="rId5"/>
          <a:stretch>
            <a:fillRect/>
          </a:stretch>
        </p:blipFill>
        <p:spPr>
          <a:xfrm>
            <a:off x="166913" y="4698618"/>
            <a:ext cx="3209474" cy="2029939"/>
          </a:xfrm>
          <a:prstGeom prst="rect">
            <a:avLst/>
          </a:prstGeom>
        </p:spPr>
      </p:pic>
      <p:sp>
        <p:nvSpPr>
          <p:cNvPr id="17" name="Rectangle 16">
            <a:extLst>
              <a:ext uri="{FF2B5EF4-FFF2-40B4-BE49-F238E27FC236}">
                <a16:creationId xmlns:a16="http://schemas.microsoft.com/office/drawing/2014/main" id="{C70EEEB0-FED8-4F00-97DC-272E52A5B870}"/>
              </a:ext>
            </a:extLst>
          </p:cNvPr>
          <p:cNvSpPr/>
          <p:nvPr/>
        </p:nvSpPr>
        <p:spPr>
          <a:xfrm>
            <a:off x="9570485" y="1761072"/>
            <a:ext cx="2871424" cy="338554"/>
          </a:xfrm>
          <a:prstGeom prst="rect">
            <a:avLst/>
          </a:prstGeom>
        </p:spPr>
        <p:txBody>
          <a:bodyPr wrap="square">
            <a:spAutoFit/>
          </a:bodyPr>
          <a:lstStyle/>
          <a:p>
            <a:r>
              <a:rPr lang="en-GB" sz="1600" b="1" dirty="0">
                <a:solidFill>
                  <a:schemeClr val="accent3">
                    <a:lumMod val="20000"/>
                    <a:lumOff val="80000"/>
                  </a:schemeClr>
                </a:solidFill>
                <a:latin typeface="Arial" panose="020B0604020202020204" pitchFamily="34" charset="0"/>
                <a:cs typeface="Arial" panose="020B0604020202020204" pitchFamily="34" charset="0"/>
              </a:rPr>
              <a:t>epochs =1000 to 2000</a:t>
            </a:r>
          </a:p>
        </p:txBody>
      </p:sp>
      <p:sp>
        <p:nvSpPr>
          <p:cNvPr id="18" name="TextBox 17">
            <a:extLst>
              <a:ext uri="{FF2B5EF4-FFF2-40B4-BE49-F238E27FC236}">
                <a16:creationId xmlns:a16="http://schemas.microsoft.com/office/drawing/2014/main" id="{1A3652F4-BE57-41EB-8D54-1BE2E2A0AE9D}"/>
              </a:ext>
            </a:extLst>
          </p:cNvPr>
          <p:cNvSpPr txBox="1"/>
          <p:nvPr/>
        </p:nvSpPr>
        <p:spPr>
          <a:xfrm>
            <a:off x="3702617" y="2428400"/>
            <a:ext cx="4810124" cy="1384995"/>
          </a:xfrm>
          <a:prstGeom prst="rect">
            <a:avLst/>
          </a:prstGeom>
          <a:noFill/>
          <a:ln>
            <a:solidFill>
              <a:schemeClr val="accent3">
                <a:lumMod val="40000"/>
                <a:lumOff val="60000"/>
              </a:schemeClr>
            </a:solidFill>
          </a:ln>
        </p:spPr>
        <p:txBody>
          <a:bodyPr wrap="square" rtlCol="0">
            <a:spAutoFit/>
          </a:bodyPr>
          <a:lstStyle/>
          <a:p>
            <a:r>
              <a:rPr lang="en-GB" sz="1400" dirty="0"/>
              <a:t>I have trained the model in several Batches. Each batch is in continuation of the previous </a:t>
            </a:r>
          </a:p>
          <a:p>
            <a:endParaRPr lang="en-GB" sz="1400" dirty="0"/>
          </a:p>
          <a:p>
            <a:r>
              <a:rPr lang="en-GB" sz="1400" b="1" dirty="0"/>
              <a:t>My Final Training RMSE is 0.0857</a:t>
            </a:r>
          </a:p>
          <a:p>
            <a:endParaRPr lang="en-GB" sz="1400" b="1" dirty="0"/>
          </a:p>
          <a:p>
            <a:r>
              <a:rPr lang="en-GB" sz="1400" b="1" dirty="0"/>
              <a:t>Validation RMSE is 0.08265</a:t>
            </a:r>
          </a:p>
        </p:txBody>
      </p:sp>
      <p:pic>
        <p:nvPicPr>
          <p:cNvPr id="19" name="Picture 18">
            <a:extLst>
              <a:ext uri="{FF2B5EF4-FFF2-40B4-BE49-F238E27FC236}">
                <a16:creationId xmlns:a16="http://schemas.microsoft.com/office/drawing/2014/main" id="{4C1C7385-03D2-4F0D-B590-AF38332CBA88}"/>
              </a:ext>
            </a:extLst>
          </p:cNvPr>
          <p:cNvPicPr>
            <a:picLocks noChangeAspect="1"/>
          </p:cNvPicPr>
          <p:nvPr/>
        </p:nvPicPr>
        <p:blipFill>
          <a:blip r:embed="rId7"/>
          <a:stretch>
            <a:fillRect/>
          </a:stretch>
        </p:blipFill>
        <p:spPr>
          <a:xfrm>
            <a:off x="8919148" y="4807335"/>
            <a:ext cx="3090355" cy="2029939"/>
          </a:xfrm>
          <a:prstGeom prst="rect">
            <a:avLst/>
          </a:prstGeom>
        </p:spPr>
      </p:pic>
      <p:sp>
        <p:nvSpPr>
          <p:cNvPr id="20" name="Rectangle 19">
            <a:extLst>
              <a:ext uri="{FF2B5EF4-FFF2-40B4-BE49-F238E27FC236}">
                <a16:creationId xmlns:a16="http://schemas.microsoft.com/office/drawing/2014/main" id="{D1469903-E280-45DA-9B5F-2B963981201D}"/>
              </a:ext>
            </a:extLst>
          </p:cNvPr>
          <p:cNvSpPr/>
          <p:nvPr/>
        </p:nvSpPr>
        <p:spPr>
          <a:xfrm>
            <a:off x="4624367" y="4213842"/>
            <a:ext cx="3296034" cy="338554"/>
          </a:xfrm>
          <a:prstGeom prst="rect">
            <a:avLst/>
          </a:prstGeom>
        </p:spPr>
        <p:txBody>
          <a:bodyPr wrap="square">
            <a:spAutoFit/>
          </a:bodyPr>
          <a:lstStyle/>
          <a:p>
            <a:r>
              <a:rPr lang="en-GB" sz="1600" b="1" dirty="0">
                <a:solidFill>
                  <a:schemeClr val="accent3">
                    <a:lumMod val="20000"/>
                    <a:lumOff val="80000"/>
                  </a:schemeClr>
                </a:solidFill>
                <a:latin typeface="Arial" panose="020B0604020202020204" pitchFamily="34" charset="0"/>
                <a:cs typeface="Arial" panose="020B0604020202020204" pitchFamily="34" charset="0"/>
              </a:rPr>
              <a:t>epochs =3000 to 4000</a:t>
            </a:r>
          </a:p>
        </p:txBody>
      </p:sp>
    </p:spTree>
    <p:extLst>
      <p:ext uri="{BB962C8B-B14F-4D97-AF65-F5344CB8AC3E}">
        <p14:creationId xmlns:p14="http://schemas.microsoft.com/office/powerpoint/2010/main" val="402169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3EDC12-688D-4971-BC7A-B36102DC3DA7}"/>
              </a:ext>
            </a:extLst>
          </p:cNvPr>
          <p:cNvSpPr/>
          <p:nvPr/>
        </p:nvSpPr>
        <p:spPr>
          <a:xfrm>
            <a:off x="296889" y="633285"/>
            <a:ext cx="2480166"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Stopping Criteria</a:t>
            </a:r>
          </a:p>
        </p:txBody>
      </p:sp>
      <p:sp>
        <p:nvSpPr>
          <p:cNvPr id="3" name="Rectangle 2">
            <a:extLst>
              <a:ext uri="{FF2B5EF4-FFF2-40B4-BE49-F238E27FC236}">
                <a16:creationId xmlns:a16="http://schemas.microsoft.com/office/drawing/2014/main" id="{A7AFBB15-E400-40B2-927E-448BA6AE73A7}"/>
              </a:ext>
            </a:extLst>
          </p:cNvPr>
          <p:cNvSpPr/>
          <p:nvPr/>
        </p:nvSpPr>
        <p:spPr>
          <a:xfrm>
            <a:off x="567984" y="1094950"/>
            <a:ext cx="11056032" cy="2800767"/>
          </a:xfrm>
          <a:prstGeom prst="rect">
            <a:avLst/>
          </a:prstGeom>
        </p:spPr>
        <p:txBody>
          <a:bodyPr wrap="square">
            <a:spAutoFit/>
          </a:bodyPr>
          <a:lstStyle/>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need to use a stopping criteria in order to stop training once the model starts overfitting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During training, the model is evaluated on a validation dataset after each epoch. If the performance of the model on the validation dataset starts to degrade (e.g. loss begins to increase or accuracy begins to decrease), then the training process is stopped.</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If the validation error in current epoch is more than previous epoch by 0.001 then we start counting it till we reach  a Patience level(5), then training process will stop</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If The training loss or validation loss is equal to 0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out model has completely learnt . We stop the training. This stage almost never comes however its good to have the condition added </a:t>
            </a:r>
            <a:endParaRPr lang="en-GB"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D7F6B54-7A0D-40B2-8FEE-06BA7C68D226}"/>
              </a:ext>
            </a:extLst>
          </p:cNvPr>
          <p:cNvSpPr/>
          <p:nvPr/>
        </p:nvSpPr>
        <p:spPr>
          <a:xfrm>
            <a:off x="296889" y="3981362"/>
            <a:ext cx="11669011" cy="2400657"/>
          </a:xfrm>
          <a:prstGeom prst="rect">
            <a:avLst/>
          </a:prstGeom>
        </p:spPr>
        <p:txBody>
          <a:bodyPr wrap="squar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Hyperparameter Tuning</a:t>
            </a:r>
          </a:p>
          <a:p>
            <a:endParaRPr lang="en-GB" sz="1400" dirty="0">
              <a:latin typeface="Calibri" panose="020F0502020204030204" pitchFamily="34" charset="0"/>
            </a:endParaRPr>
          </a:p>
          <a:p>
            <a:pPr lvl="1"/>
            <a:r>
              <a:rPr lang="en-GB" sz="1600" dirty="0">
                <a:latin typeface="Arial" panose="020B0604020202020204" pitchFamily="34" charset="0"/>
                <a:cs typeface="Arial" panose="020B0604020202020204" pitchFamily="34" charset="0"/>
              </a:rPr>
              <a:t>Adjusting the Hyperparameters like learning rate, number of hidden neurons and momentum rate </a:t>
            </a:r>
          </a:p>
          <a:p>
            <a:pPr lvl="1"/>
            <a:endParaRPr lang="en-GB" sz="1600" dirty="0">
              <a:latin typeface="Arial" panose="020B0604020202020204" pitchFamily="34" charset="0"/>
              <a:cs typeface="Arial" panose="020B0604020202020204" pitchFamily="34" charset="0"/>
            </a:endParaRPr>
          </a:p>
          <a:p>
            <a:pPr lvl="1"/>
            <a:r>
              <a:rPr lang="en-GB" sz="1600" b="1" dirty="0">
                <a:latin typeface="Arial" panose="020B0604020202020204" pitchFamily="34" charset="0"/>
                <a:cs typeface="Arial" panose="020B0604020202020204" pitchFamily="34" charset="0"/>
              </a:rPr>
              <a:t>Need for hyper-parameter tuning</a:t>
            </a:r>
          </a:p>
          <a:p>
            <a:pPr lvl="1"/>
            <a:endParaRPr lang="en-GB"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prevent vanishing/exploding gradient problem</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can get stuck in local Minima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find the right balance between bias and variance</a:t>
            </a:r>
            <a:endParaRPr lang="en-GB" sz="2400" dirty="0"/>
          </a:p>
        </p:txBody>
      </p:sp>
    </p:spTree>
    <p:extLst>
      <p:ext uri="{BB962C8B-B14F-4D97-AF65-F5344CB8AC3E}">
        <p14:creationId xmlns:p14="http://schemas.microsoft.com/office/powerpoint/2010/main" val="105048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B46119-8655-46B1-9EBF-501A9F378771}"/>
              </a:ext>
            </a:extLst>
          </p:cNvPr>
          <p:cNvSpPr/>
          <p:nvPr/>
        </p:nvSpPr>
        <p:spPr>
          <a:xfrm>
            <a:off x="3917705" y="-49448"/>
            <a:ext cx="6675144" cy="584775"/>
          </a:xfrm>
          <a:prstGeom prst="rect">
            <a:avLst/>
          </a:prstGeom>
        </p:spPr>
        <p:txBody>
          <a:bodyPr wrap="square">
            <a:spAutoFit/>
          </a:bodyPr>
          <a:lstStyle/>
          <a:p>
            <a:r>
              <a:rPr lang="en-GB" sz="3200" b="1" u="sng" dirty="0"/>
              <a:t>Hyperparameter – Learning Rate</a:t>
            </a:r>
          </a:p>
        </p:txBody>
      </p:sp>
      <p:sp>
        <p:nvSpPr>
          <p:cNvPr id="4" name="Rectangle 3">
            <a:extLst>
              <a:ext uri="{FF2B5EF4-FFF2-40B4-BE49-F238E27FC236}">
                <a16:creationId xmlns:a16="http://schemas.microsoft.com/office/drawing/2014/main" id="{4E59C330-1FF4-499C-B117-106815E0A0DA}"/>
              </a:ext>
            </a:extLst>
          </p:cNvPr>
          <p:cNvSpPr/>
          <p:nvPr/>
        </p:nvSpPr>
        <p:spPr>
          <a:xfrm>
            <a:off x="5328642" y="694679"/>
            <a:ext cx="2710458" cy="1015663"/>
          </a:xfrm>
          <a:prstGeom prst="rect">
            <a:avLst/>
          </a:prstGeom>
          <a:ln>
            <a:solidFill>
              <a:schemeClr val="accent3">
                <a:lumMod val="40000"/>
                <a:lumOff val="60000"/>
              </a:schemeClr>
            </a:solidFill>
          </a:ln>
        </p:spPr>
        <p:txBody>
          <a:bodyPr wrap="square">
            <a:spAutoFit/>
          </a:bodyPr>
          <a:lstStyle/>
          <a:p>
            <a:r>
              <a:rPr lang="en-GB" sz="1200" dirty="0">
                <a:solidFill>
                  <a:schemeClr val="accent3">
                    <a:lumMod val="20000"/>
                    <a:lumOff val="80000"/>
                  </a:schemeClr>
                </a:solidFill>
                <a:latin typeface="Arial" panose="020B0604020202020204" pitchFamily="34" charset="0"/>
                <a:cs typeface="Arial" panose="020B0604020202020204" pitchFamily="34" charset="0"/>
              </a:rPr>
              <a:t>Hidden Layer Neurons = 8 </a:t>
            </a:r>
          </a:p>
          <a:p>
            <a:r>
              <a:rPr lang="en-GB" sz="1200" dirty="0">
                <a:solidFill>
                  <a:schemeClr val="accent3">
                    <a:lumMod val="20000"/>
                    <a:lumOff val="80000"/>
                  </a:schemeClr>
                </a:solidFill>
                <a:latin typeface="Arial" panose="020B0604020202020204" pitchFamily="34" charset="0"/>
                <a:cs typeface="Arial" panose="020B0604020202020204" pitchFamily="34" charset="0"/>
              </a:rPr>
              <a:t>epochs =100</a:t>
            </a:r>
          </a:p>
          <a:p>
            <a:r>
              <a:rPr lang="en-GB" sz="1200" dirty="0">
                <a:solidFill>
                  <a:schemeClr val="accent3">
                    <a:lumMod val="20000"/>
                    <a:lumOff val="80000"/>
                  </a:schemeClr>
                </a:solidFill>
                <a:latin typeface="Arial" panose="020B0604020202020204" pitchFamily="34" charset="0"/>
                <a:cs typeface="Arial" panose="020B0604020202020204" pitchFamily="34" charset="0"/>
              </a:rPr>
              <a:t>lambda = 0.6</a:t>
            </a:r>
          </a:p>
          <a:p>
            <a:r>
              <a:rPr lang="en-GB" sz="1200" dirty="0">
                <a:solidFill>
                  <a:schemeClr val="accent3">
                    <a:lumMod val="20000"/>
                    <a:lumOff val="80000"/>
                  </a:schemeClr>
                </a:solidFill>
                <a:latin typeface="Arial" panose="020B0604020202020204" pitchFamily="34" charset="0"/>
                <a:cs typeface="Arial" panose="020B0604020202020204" pitchFamily="34" charset="0"/>
              </a:rPr>
              <a:t>Momentum Rate = 0.2</a:t>
            </a:r>
          </a:p>
          <a:p>
            <a:r>
              <a:rPr lang="en-GB" sz="1200" dirty="0">
                <a:solidFill>
                  <a:schemeClr val="accent3">
                    <a:lumMod val="20000"/>
                    <a:lumOff val="80000"/>
                  </a:schemeClr>
                </a:solidFill>
                <a:latin typeface="Arial" panose="020B0604020202020204" pitchFamily="34" charset="0"/>
                <a:cs typeface="Arial" panose="020B0604020202020204" pitchFamily="34" charset="0"/>
              </a:rPr>
              <a:t>Initial weights same for all cases</a:t>
            </a:r>
          </a:p>
        </p:txBody>
      </p:sp>
      <p:sp>
        <p:nvSpPr>
          <p:cNvPr id="5" name="Rectangle 4">
            <a:extLst>
              <a:ext uri="{FF2B5EF4-FFF2-40B4-BE49-F238E27FC236}">
                <a16:creationId xmlns:a16="http://schemas.microsoft.com/office/drawing/2014/main" id="{C7FF265B-AEA5-44B7-BE71-1400D698473E}"/>
              </a:ext>
            </a:extLst>
          </p:cNvPr>
          <p:cNvSpPr/>
          <p:nvPr/>
        </p:nvSpPr>
        <p:spPr>
          <a:xfrm>
            <a:off x="606976" y="2398615"/>
            <a:ext cx="2183611" cy="369332"/>
          </a:xfrm>
          <a:prstGeom prst="rect">
            <a:avLst/>
          </a:prstGeom>
        </p:spPr>
        <p:txBody>
          <a:bodyPr wrap="none">
            <a:spAutoFit/>
          </a:bodyPr>
          <a:lstStyle/>
          <a:p>
            <a:r>
              <a:rPr lang="en-GB" b="1" u="sng" dirty="0" err="1">
                <a:solidFill>
                  <a:schemeClr val="accent3">
                    <a:lumMod val="20000"/>
                    <a:lumOff val="80000"/>
                  </a:schemeClr>
                </a:solidFill>
              </a:rPr>
              <a:t>Learning_rate</a:t>
            </a:r>
            <a:r>
              <a:rPr lang="en-GB" b="1" u="sng" dirty="0">
                <a:solidFill>
                  <a:schemeClr val="accent3">
                    <a:lumMod val="20000"/>
                    <a:lumOff val="80000"/>
                  </a:schemeClr>
                </a:solidFill>
              </a:rPr>
              <a:t>=0.1</a:t>
            </a:r>
          </a:p>
        </p:txBody>
      </p:sp>
      <p:sp>
        <p:nvSpPr>
          <p:cNvPr id="7" name="Rectangle 6">
            <a:extLst>
              <a:ext uri="{FF2B5EF4-FFF2-40B4-BE49-F238E27FC236}">
                <a16:creationId xmlns:a16="http://schemas.microsoft.com/office/drawing/2014/main" id="{C64BB232-FF4A-4E3D-8121-BF49BB190FB2}"/>
              </a:ext>
            </a:extLst>
          </p:cNvPr>
          <p:cNvSpPr/>
          <p:nvPr/>
        </p:nvSpPr>
        <p:spPr>
          <a:xfrm>
            <a:off x="9015317" y="1211057"/>
            <a:ext cx="2183611" cy="369332"/>
          </a:xfrm>
          <a:prstGeom prst="rect">
            <a:avLst/>
          </a:prstGeom>
        </p:spPr>
        <p:txBody>
          <a:bodyPr wrap="none">
            <a:spAutoFit/>
          </a:bodyPr>
          <a:lstStyle/>
          <a:p>
            <a:r>
              <a:rPr lang="en-GB" b="1" u="sng" dirty="0" err="1">
                <a:solidFill>
                  <a:schemeClr val="accent3">
                    <a:lumMod val="20000"/>
                    <a:lumOff val="80000"/>
                  </a:schemeClr>
                </a:solidFill>
              </a:rPr>
              <a:t>Learning_rate</a:t>
            </a:r>
            <a:r>
              <a:rPr lang="en-GB" b="1" u="sng" dirty="0">
                <a:solidFill>
                  <a:schemeClr val="accent3">
                    <a:lumMod val="20000"/>
                    <a:lumOff val="80000"/>
                  </a:schemeClr>
                </a:solidFill>
              </a:rPr>
              <a:t>=0.5</a:t>
            </a:r>
          </a:p>
        </p:txBody>
      </p:sp>
      <p:sp>
        <p:nvSpPr>
          <p:cNvPr id="9" name="Rectangle 8">
            <a:extLst>
              <a:ext uri="{FF2B5EF4-FFF2-40B4-BE49-F238E27FC236}">
                <a16:creationId xmlns:a16="http://schemas.microsoft.com/office/drawing/2014/main" id="{4E807E66-5609-4AD8-ACA8-17A85CE37346}"/>
              </a:ext>
            </a:extLst>
          </p:cNvPr>
          <p:cNvSpPr/>
          <p:nvPr/>
        </p:nvSpPr>
        <p:spPr>
          <a:xfrm>
            <a:off x="560489" y="4496016"/>
            <a:ext cx="2183611" cy="369332"/>
          </a:xfrm>
          <a:prstGeom prst="rect">
            <a:avLst/>
          </a:prstGeom>
        </p:spPr>
        <p:txBody>
          <a:bodyPr wrap="none">
            <a:spAutoFit/>
          </a:bodyPr>
          <a:lstStyle/>
          <a:p>
            <a:r>
              <a:rPr lang="en-GB" b="1" u="sng" dirty="0" err="1">
                <a:solidFill>
                  <a:schemeClr val="accent3">
                    <a:lumMod val="20000"/>
                    <a:lumOff val="80000"/>
                  </a:schemeClr>
                </a:solidFill>
              </a:rPr>
              <a:t>Learning_rate</a:t>
            </a:r>
            <a:r>
              <a:rPr lang="en-GB" b="1" u="sng" dirty="0">
                <a:solidFill>
                  <a:schemeClr val="accent3">
                    <a:lumMod val="20000"/>
                    <a:lumOff val="80000"/>
                  </a:schemeClr>
                </a:solidFill>
              </a:rPr>
              <a:t>=0.3</a:t>
            </a:r>
          </a:p>
        </p:txBody>
      </p:sp>
      <p:sp>
        <p:nvSpPr>
          <p:cNvPr id="11" name="Rectangle 10">
            <a:extLst>
              <a:ext uri="{FF2B5EF4-FFF2-40B4-BE49-F238E27FC236}">
                <a16:creationId xmlns:a16="http://schemas.microsoft.com/office/drawing/2014/main" id="{F013B3A7-BB54-4F2F-BAA7-D82C94FA3F40}"/>
              </a:ext>
            </a:extLst>
          </p:cNvPr>
          <p:cNvSpPr/>
          <p:nvPr/>
        </p:nvSpPr>
        <p:spPr>
          <a:xfrm>
            <a:off x="9092505" y="3910161"/>
            <a:ext cx="2183611" cy="369332"/>
          </a:xfrm>
          <a:prstGeom prst="rect">
            <a:avLst/>
          </a:prstGeom>
        </p:spPr>
        <p:txBody>
          <a:bodyPr wrap="none">
            <a:spAutoFit/>
          </a:bodyPr>
          <a:lstStyle/>
          <a:p>
            <a:r>
              <a:rPr lang="en-GB" b="1" u="sng" dirty="0" err="1">
                <a:solidFill>
                  <a:schemeClr val="accent3">
                    <a:lumMod val="20000"/>
                    <a:lumOff val="80000"/>
                  </a:schemeClr>
                </a:solidFill>
              </a:rPr>
              <a:t>Learning_rate</a:t>
            </a:r>
            <a:r>
              <a:rPr lang="en-GB" b="1" u="sng" dirty="0">
                <a:solidFill>
                  <a:schemeClr val="accent3">
                    <a:lumMod val="20000"/>
                    <a:lumOff val="80000"/>
                  </a:schemeClr>
                </a:solidFill>
              </a:rPr>
              <a:t>=0.8</a:t>
            </a:r>
          </a:p>
        </p:txBody>
      </p:sp>
      <p:sp>
        <p:nvSpPr>
          <p:cNvPr id="12" name="TextBox 11">
            <a:extLst>
              <a:ext uri="{FF2B5EF4-FFF2-40B4-BE49-F238E27FC236}">
                <a16:creationId xmlns:a16="http://schemas.microsoft.com/office/drawing/2014/main" id="{A82A6206-1481-4493-944C-2838BCC3CF2B}"/>
              </a:ext>
            </a:extLst>
          </p:cNvPr>
          <p:cNvSpPr txBox="1"/>
          <p:nvPr/>
        </p:nvSpPr>
        <p:spPr>
          <a:xfrm>
            <a:off x="3553991" y="1580389"/>
            <a:ext cx="5193388" cy="510909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Observations:</a:t>
            </a:r>
          </a:p>
          <a:p>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For this case, higher the learning rate better is the plot. It keeps on decreasing as we increase learning rate.</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For learning rate=0.01, the error has stabilised at 40 epoch  with 0.092 which is higher than other errors.</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There is no much significant difference between 0.5 and 0.8</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we should not use too low learning rate – </a:t>
            </a:r>
            <a:r>
              <a:rPr lang="en-US" sz="1400" dirty="0">
                <a:latin typeface="Arial" panose="020B0604020202020204" pitchFamily="34" charset="0"/>
                <a:cs typeface="Arial" panose="020B0604020202020204" pitchFamily="34" charset="0"/>
              </a:rPr>
              <a:t>optimization will take a lot of time.</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We should not use too high learning rate -training may not converge.</a:t>
            </a:r>
            <a:r>
              <a:rPr lang="en-US" sz="1400" dirty="0">
                <a:latin typeface="Arial" panose="020B0604020202020204" pitchFamily="34" charset="0"/>
                <a:cs typeface="Arial" panose="020B0604020202020204" pitchFamily="34" charset="0"/>
              </a:rPr>
              <a:t> Weight changes can be so big that the optimizer overshoots the minimum and makes the loss worse.</a:t>
            </a:r>
          </a:p>
          <a:p>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As any learning rate between 0.3 to 0.5 seems to be a wise choice, I have chosen </a:t>
            </a:r>
            <a:r>
              <a:rPr lang="en-GB" sz="1400" b="1" dirty="0">
                <a:latin typeface="Arial" panose="020B0604020202020204" pitchFamily="34" charset="0"/>
                <a:cs typeface="Arial" panose="020B0604020202020204" pitchFamily="34" charset="0"/>
              </a:rPr>
              <a:t>0.3 , a</a:t>
            </a:r>
            <a:r>
              <a:rPr lang="en-GB" sz="1400" dirty="0">
                <a:latin typeface="Arial" panose="020B0604020202020204" pitchFamily="34" charset="0"/>
                <a:cs typeface="Arial" panose="020B0604020202020204" pitchFamily="34" charset="0"/>
              </a:rPr>
              <a:t>s in </a:t>
            </a:r>
            <a:r>
              <a:rPr lang="en-GB" sz="1400" dirty="0" err="1">
                <a:latin typeface="Arial" panose="020B0604020202020204" pitchFamily="34" charset="0"/>
                <a:cs typeface="Arial" panose="020B0604020202020204" pitchFamily="34" charset="0"/>
              </a:rPr>
              <a:t>Matlab</a:t>
            </a:r>
            <a:r>
              <a:rPr lang="en-GB" sz="1400" dirty="0">
                <a:latin typeface="Arial" panose="020B0604020202020204" pitchFamily="34" charset="0"/>
                <a:cs typeface="Arial" panose="020B0604020202020204" pitchFamily="34" charset="0"/>
              </a:rPr>
              <a:t> 0.3 had better results (in Later Slide)</a:t>
            </a:r>
            <a:endParaRPr lang="en-GB" sz="1400" b="1" dirty="0">
              <a:latin typeface="Arial" panose="020B0604020202020204" pitchFamily="34" charset="0"/>
              <a:cs typeface="Arial" panose="020B0604020202020204" pitchFamily="34" charset="0"/>
            </a:endParaRPr>
          </a:p>
          <a:p>
            <a:endParaRPr lang="en-GB" sz="1400" b="1"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Reference link: </a:t>
            </a:r>
            <a:r>
              <a:rPr lang="en-GB" sz="1200" i="1" dirty="0">
                <a:latin typeface="Arial" panose="020B0604020202020204" pitchFamily="34" charset="0"/>
                <a:cs typeface="Arial" panose="020B0604020202020204" pitchFamily="34" charset="0"/>
              </a:rPr>
              <a:t>https://towardsdatascience.com/estimating-optimal-learning-rate-for-a-deep-neural-network-ce32f2556ce0</a:t>
            </a:r>
          </a:p>
        </p:txBody>
      </p:sp>
      <p:pic>
        <p:nvPicPr>
          <p:cNvPr id="13" name="Picture 12">
            <a:extLst>
              <a:ext uri="{FF2B5EF4-FFF2-40B4-BE49-F238E27FC236}">
                <a16:creationId xmlns:a16="http://schemas.microsoft.com/office/drawing/2014/main" id="{A281EDCD-6896-4F6E-B862-44F10065E6AD}"/>
              </a:ext>
            </a:extLst>
          </p:cNvPr>
          <p:cNvPicPr>
            <a:picLocks noChangeAspect="1"/>
          </p:cNvPicPr>
          <p:nvPr/>
        </p:nvPicPr>
        <p:blipFill rotWithShape="1">
          <a:blip r:embed="rId2"/>
          <a:srcRect l="9707" t="2509" r="4339" b="-3363"/>
          <a:stretch/>
        </p:blipFill>
        <p:spPr>
          <a:xfrm>
            <a:off x="96455" y="2790825"/>
            <a:ext cx="3301681" cy="1809750"/>
          </a:xfrm>
          <a:prstGeom prst="rect">
            <a:avLst/>
          </a:prstGeom>
        </p:spPr>
      </p:pic>
      <p:pic>
        <p:nvPicPr>
          <p:cNvPr id="14" name="Picture 13">
            <a:extLst>
              <a:ext uri="{FF2B5EF4-FFF2-40B4-BE49-F238E27FC236}">
                <a16:creationId xmlns:a16="http://schemas.microsoft.com/office/drawing/2014/main" id="{19D6DEA2-03F0-4A2F-9CD0-A5A2AF048000}"/>
              </a:ext>
            </a:extLst>
          </p:cNvPr>
          <p:cNvPicPr>
            <a:picLocks noChangeAspect="1"/>
          </p:cNvPicPr>
          <p:nvPr/>
        </p:nvPicPr>
        <p:blipFill rotWithShape="1">
          <a:blip r:embed="rId3"/>
          <a:srcRect l="3277" r="4870"/>
          <a:stretch/>
        </p:blipFill>
        <p:spPr>
          <a:xfrm>
            <a:off x="96454" y="4892461"/>
            <a:ext cx="3416299" cy="1933855"/>
          </a:xfrm>
          <a:prstGeom prst="rect">
            <a:avLst/>
          </a:prstGeom>
        </p:spPr>
      </p:pic>
      <p:pic>
        <p:nvPicPr>
          <p:cNvPr id="15" name="Picture 14">
            <a:extLst>
              <a:ext uri="{FF2B5EF4-FFF2-40B4-BE49-F238E27FC236}">
                <a16:creationId xmlns:a16="http://schemas.microsoft.com/office/drawing/2014/main" id="{F79BDA7C-70EC-4166-8C75-59AA72D3BACF}"/>
              </a:ext>
            </a:extLst>
          </p:cNvPr>
          <p:cNvPicPr>
            <a:picLocks noChangeAspect="1"/>
          </p:cNvPicPr>
          <p:nvPr/>
        </p:nvPicPr>
        <p:blipFill rotWithShape="1">
          <a:blip r:embed="rId4"/>
          <a:srcRect r="3981"/>
          <a:stretch/>
        </p:blipFill>
        <p:spPr>
          <a:xfrm>
            <a:off x="8793866" y="1719241"/>
            <a:ext cx="3191226" cy="1969888"/>
          </a:xfrm>
          <a:prstGeom prst="rect">
            <a:avLst/>
          </a:prstGeom>
        </p:spPr>
      </p:pic>
      <p:pic>
        <p:nvPicPr>
          <p:cNvPr id="16" name="Picture 15">
            <a:extLst>
              <a:ext uri="{FF2B5EF4-FFF2-40B4-BE49-F238E27FC236}">
                <a16:creationId xmlns:a16="http://schemas.microsoft.com/office/drawing/2014/main" id="{C8DD86C6-9DDF-42E4-A624-39394988ACE8}"/>
              </a:ext>
            </a:extLst>
          </p:cNvPr>
          <p:cNvPicPr>
            <a:picLocks noChangeAspect="1"/>
          </p:cNvPicPr>
          <p:nvPr/>
        </p:nvPicPr>
        <p:blipFill rotWithShape="1">
          <a:blip r:embed="rId5"/>
          <a:srcRect l="3229" b="450"/>
          <a:stretch/>
        </p:blipFill>
        <p:spPr>
          <a:xfrm>
            <a:off x="8793865" y="4600574"/>
            <a:ext cx="3191226" cy="2117339"/>
          </a:xfrm>
          <a:prstGeom prst="rect">
            <a:avLst/>
          </a:prstGeom>
        </p:spPr>
      </p:pic>
      <p:pic>
        <p:nvPicPr>
          <p:cNvPr id="17" name="Picture 16">
            <a:extLst>
              <a:ext uri="{FF2B5EF4-FFF2-40B4-BE49-F238E27FC236}">
                <a16:creationId xmlns:a16="http://schemas.microsoft.com/office/drawing/2014/main" id="{ED3BFC23-6E8C-4F97-9C9E-A88D8DF3AD2D}"/>
              </a:ext>
            </a:extLst>
          </p:cNvPr>
          <p:cNvPicPr>
            <a:picLocks noChangeAspect="1"/>
          </p:cNvPicPr>
          <p:nvPr/>
        </p:nvPicPr>
        <p:blipFill>
          <a:blip r:embed="rId6"/>
          <a:stretch>
            <a:fillRect/>
          </a:stretch>
        </p:blipFill>
        <p:spPr>
          <a:xfrm>
            <a:off x="96455" y="705152"/>
            <a:ext cx="3301681" cy="1753116"/>
          </a:xfrm>
          <a:prstGeom prst="rect">
            <a:avLst/>
          </a:prstGeom>
        </p:spPr>
      </p:pic>
      <p:sp>
        <p:nvSpPr>
          <p:cNvPr id="18" name="Rectangle 17">
            <a:extLst>
              <a:ext uri="{FF2B5EF4-FFF2-40B4-BE49-F238E27FC236}">
                <a16:creationId xmlns:a16="http://schemas.microsoft.com/office/drawing/2014/main" id="{819CE46A-72E6-4F2C-80DB-4A5BBC6C45D9}"/>
              </a:ext>
            </a:extLst>
          </p:cNvPr>
          <p:cNvSpPr/>
          <p:nvPr/>
        </p:nvSpPr>
        <p:spPr>
          <a:xfrm>
            <a:off x="606976" y="304370"/>
            <a:ext cx="2311851" cy="369332"/>
          </a:xfrm>
          <a:prstGeom prst="rect">
            <a:avLst/>
          </a:prstGeom>
        </p:spPr>
        <p:txBody>
          <a:bodyPr wrap="none">
            <a:spAutoFit/>
          </a:bodyPr>
          <a:lstStyle/>
          <a:p>
            <a:r>
              <a:rPr lang="en-GB" b="1" u="sng" dirty="0" err="1">
                <a:solidFill>
                  <a:schemeClr val="accent3">
                    <a:lumMod val="20000"/>
                    <a:lumOff val="80000"/>
                  </a:schemeClr>
                </a:solidFill>
              </a:rPr>
              <a:t>Learning_rate</a:t>
            </a:r>
            <a:r>
              <a:rPr lang="en-GB" b="1" u="sng" dirty="0">
                <a:solidFill>
                  <a:schemeClr val="accent3">
                    <a:lumMod val="20000"/>
                    <a:lumOff val="80000"/>
                  </a:schemeClr>
                </a:solidFill>
              </a:rPr>
              <a:t>=0.01</a:t>
            </a:r>
          </a:p>
        </p:txBody>
      </p:sp>
    </p:spTree>
    <p:extLst>
      <p:ext uri="{BB962C8B-B14F-4D97-AF65-F5344CB8AC3E}">
        <p14:creationId xmlns:p14="http://schemas.microsoft.com/office/powerpoint/2010/main" val="20507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A99433-06ED-44E8-93D9-EBB965D49583}"/>
              </a:ext>
            </a:extLst>
          </p:cNvPr>
          <p:cNvPicPr>
            <a:picLocks noChangeAspect="1"/>
          </p:cNvPicPr>
          <p:nvPr/>
        </p:nvPicPr>
        <p:blipFill>
          <a:blip r:embed="rId2"/>
          <a:stretch>
            <a:fillRect/>
          </a:stretch>
        </p:blipFill>
        <p:spPr>
          <a:xfrm>
            <a:off x="129209" y="1257673"/>
            <a:ext cx="2938122" cy="2497756"/>
          </a:xfrm>
          <a:prstGeom prst="rect">
            <a:avLst/>
          </a:prstGeom>
        </p:spPr>
      </p:pic>
      <p:sp>
        <p:nvSpPr>
          <p:cNvPr id="3" name="TextBox 2">
            <a:extLst>
              <a:ext uri="{FF2B5EF4-FFF2-40B4-BE49-F238E27FC236}">
                <a16:creationId xmlns:a16="http://schemas.microsoft.com/office/drawing/2014/main" id="{4B63B2A8-F287-499C-A68A-1A600A664217}"/>
              </a:ext>
            </a:extLst>
          </p:cNvPr>
          <p:cNvSpPr txBox="1"/>
          <p:nvPr/>
        </p:nvSpPr>
        <p:spPr>
          <a:xfrm>
            <a:off x="350621" y="837456"/>
            <a:ext cx="2256183" cy="369332"/>
          </a:xfrm>
          <a:prstGeom prst="rect">
            <a:avLst/>
          </a:prstGeom>
          <a:noFill/>
        </p:spPr>
        <p:txBody>
          <a:bodyPr wrap="square" rtlCol="0">
            <a:spAutoFit/>
          </a:bodyPr>
          <a:lstStyle/>
          <a:p>
            <a:r>
              <a:rPr lang="en-GB" u="sng" dirty="0">
                <a:solidFill>
                  <a:schemeClr val="accent3">
                    <a:lumMod val="20000"/>
                    <a:lumOff val="80000"/>
                  </a:schemeClr>
                </a:solidFill>
                <a:latin typeface="Arial" panose="020B0604020202020204" pitchFamily="34" charset="0"/>
                <a:cs typeface="Arial" panose="020B0604020202020204" pitchFamily="34" charset="0"/>
              </a:rPr>
              <a:t>Learning Rate: 0.1</a:t>
            </a:r>
          </a:p>
        </p:txBody>
      </p:sp>
      <p:pic>
        <p:nvPicPr>
          <p:cNvPr id="4" name="Picture 3">
            <a:extLst>
              <a:ext uri="{FF2B5EF4-FFF2-40B4-BE49-F238E27FC236}">
                <a16:creationId xmlns:a16="http://schemas.microsoft.com/office/drawing/2014/main" id="{4BF093D8-41BD-4C74-8A07-499B76959674}"/>
              </a:ext>
            </a:extLst>
          </p:cNvPr>
          <p:cNvPicPr>
            <a:picLocks noChangeAspect="1"/>
          </p:cNvPicPr>
          <p:nvPr/>
        </p:nvPicPr>
        <p:blipFill>
          <a:blip r:embed="rId3"/>
          <a:stretch>
            <a:fillRect/>
          </a:stretch>
        </p:blipFill>
        <p:spPr>
          <a:xfrm>
            <a:off x="8996930" y="4601217"/>
            <a:ext cx="2828379" cy="2209432"/>
          </a:xfrm>
          <a:prstGeom prst="rect">
            <a:avLst/>
          </a:prstGeom>
        </p:spPr>
      </p:pic>
      <p:pic>
        <p:nvPicPr>
          <p:cNvPr id="6" name="Picture 5">
            <a:extLst>
              <a:ext uri="{FF2B5EF4-FFF2-40B4-BE49-F238E27FC236}">
                <a16:creationId xmlns:a16="http://schemas.microsoft.com/office/drawing/2014/main" id="{C123A3B0-F1FC-473B-85F4-CB0298DFC91D}"/>
              </a:ext>
            </a:extLst>
          </p:cNvPr>
          <p:cNvPicPr>
            <a:picLocks noChangeAspect="1"/>
          </p:cNvPicPr>
          <p:nvPr/>
        </p:nvPicPr>
        <p:blipFill>
          <a:blip r:embed="rId4"/>
          <a:stretch>
            <a:fillRect/>
          </a:stretch>
        </p:blipFill>
        <p:spPr>
          <a:xfrm>
            <a:off x="101989" y="4279711"/>
            <a:ext cx="2965342" cy="2505082"/>
          </a:xfrm>
          <a:prstGeom prst="rect">
            <a:avLst/>
          </a:prstGeom>
        </p:spPr>
      </p:pic>
      <p:pic>
        <p:nvPicPr>
          <p:cNvPr id="8" name="Picture 7">
            <a:extLst>
              <a:ext uri="{FF2B5EF4-FFF2-40B4-BE49-F238E27FC236}">
                <a16:creationId xmlns:a16="http://schemas.microsoft.com/office/drawing/2014/main" id="{EBC046B1-53C2-4520-9D6F-CD4A2FFB58F7}"/>
              </a:ext>
            </a:extLst>
          </p:cNvPr>
          <p:cNvPicPr>
            <a:picLocks noChangeAspect="1"/>
          </p:cNvPicPr>
          <p:nvPr/>
        </p:nvPicPr>
        <p:blipFill>
          <a:blip r:embed="rId5"/>
          <a:stretch>
            <a:fillRect/>
          </a:stretch>
        </p:blipFill>
        <p:spPr>
          <a:xfrm>
            <a:off x="8958060" y="1623283"/>
            <a:ext cx="2828379" cy="2394287"/>
          </a:xfrm>
          <a:prstGeom prst="rect">
            <a:avLst/>
          </a:prstGeom>
        </p:spPr>
      </p:pic>
      <p:sp>
        <p:nvSpPr>
          <p:cNvPr id="11" name="TextBox 10">
            <a:extLst>
              <a:ext uri="{FF2B5EF4-FFF2-40B4-BE49-F238E27FC236}">
                <a16:creationId xmlns:a16="http://schemas.microsoft.com/office/drawing/2014/main" id="{307C7997-726D-4907-A3B0-9C8C4DA2CECF}"/>
              </a:ext>
            </a:extLst>
          </p:cNvPr>
          <p:cNvSpPr txBox="1"/>
          <p:nvPr/>
        </p:nvSpPr>
        <p:spPr>
          <a:xfrm>
            <a:off x="456568" y="3832904"/>
            <a:ext cx="2256183" cy="369332"/>
          </a:xfrm>
          <a:prstGeom prst="rect">
            <a:avLst/>
          </a:prstGeom>
          <a:noFill/>
        </p:spPr>
        <p:txBody>
          <a:bodyPr wrap="square" rtlCol="0">
            <a:spAutoFit/>
          </a:bodyPr>
          <a:lstStyle/>
          <a:p>
            <a:r>
              <a:rPr lang="en-GB" u="sng" dirty="0">
                <a:solidFill>
                  <a:schemeClr val="accent3">
                    <a:lumMod val="20000"/>
                    <a:lumOff val="80000"/>
                  </a:schemeClr>
                </a:solidFill>
                <a:latin typeface="Arial" panose="020B0604020202020204" pitchFamily="34" charset="0"/>
                <a:cs typeface="Arial" panose="020B0604020202020204" pitchFamily="34" charset="0"/>
              </a:rPr>
              <a:t>Learning Rate: 0.3</a:t>
            </a:r>
          </a:p>
        </p:txBody>
      </p:sp>
      <p:sp>
        <p:nvSpPr>
          <p:cNvPr id="12" name="TextBox 11">
            <a:extLst>
              <a:ext uri="{FF2B5EF4-FFF2-40B4-BE49-F238E27FC236}">
                <a16:creationId xmlns:a16="http://schemas.microsoft.com/office/drawing/2014/main" id="{FDCD02A5-15FE-4879-A6EF-39D0B99B557E}"/>
              </a:ext>
            </a:extLst>
          </p:cNvPr>
          <p:cNvSpPr txBox="1"/>
          <p:nvPr/>
        </p:nvSpPr>
        <p:spPr>
          <a:xfrm>
            <a:off x="9244159" y="1172616"/>
            <a:ext cx="2256183" cy="369332"/>
          </a:xfrm>
          <a:prstGeom prst="rect">
            <a:avLst/>
          </a:prstGeom>
          <a:noFill/>
        </p:spPr>
        <p:txBody>
          <a:bodyPr wrap="square" rtlCol="0">
            <a:spAutoFit/>
          </a:bodyPr>
          <a:lstStyle/>
          <a:p>
            <a:r>
              <a:rPr lang="en-GB" u="sng" dirty="0">
                <a:solidFill>
                  <a:schemeClr val="accent3">
                    <a:lumMod val="20000"/>
                    <a:lumOff val="80000"/>
                  </a:schemeClr>
                </a:solidFill>
                <a:latin typeface="Arial" panose="020B0604020202020204" pitchFamily="34" charset="0"/>
                <a:cs typeface="Arial" panose="020B0604020202020204" pitchFamily="34" charset="0"/>
              </a:rPr>
              <a:t>Learning Rate: 0.5</a:t>
            </a:r>
          </a:p>
        </p:txBody>
      </p:sp>
      <p:sp>
        <p:nvSpPr>
          <p:cNvPr id="13" name="TextBox 12">
            <a:extLst>
              <a:ext uri="{FF2B5EF4-FFF2-40B4-BE49-F238E27FC236}">
                <a16:creationId xmlns:a16="http://schemas.microsoft.com/office/drawing/2014/main" id="{E1C2EB82-D847-44E3-B7C6-1DE151271179}"/>
              </a:ext>
            </a:extLst>
          </p:cNvPr>
          <p:cNvSpPr txBox="1"/>
          <p:nvPr/>
        </p:nvSpPr>
        <p:spPr>
          <a:xfrm>
            <a:off x="9406499" y="4084060"/>
            <a:ext cx="2256183" cy="369332"/>
          </a:xfrm>
          <a:prstGeom prst="rect">
            <a:avLst/>
          </a:prstGeom>
          <a:noFill/>
        </p:spPr>
        <p:txBody>
          <a:bodyPr wrap="square" rtlCol="0">
            <a:spAutoFit/>
          </a:bodyPr>
          <a:lstStyle/>
          <a:p>
            <a:r>
              <a:rPr lang="en-GB" u="sng" dirty="0">
                <a:solidFill>
                  <a:schemeClr val="accent3">
                    <a:lumMod val="20000"/>
                    <a:lumOff val="80000"/>
                  </a:schemeClr>
                </a:solidFill>
                <a:latin typeface="Arial" panose="020B0604020202020204" pitchFamily="34" charset="0"/>
                <a:cs typeface="Arial" panose="020B0604020202020204" pitchFamily="34" charset="0"/>
              </a:rPr>
              <a:t>Learning Rate: 0.7</a:t>
            </a:r>
          </a:p>
        </p:txBody>
      </p:sp>
      <p:sp>
        <p:nvSpPr>
          <p:cNvPr id="14" name="Rectangle 13">
            <a:extLst>
              <a:ext uri="{FF2B5EF4-FFF2-40B4-BE49-F238E27FC236}">
                <a16:creationId xmlns:a16="http://schemas.microsoft.com/office/drawing/2014/main" id="{5644903A-AE33-4EB8-865A-C9C0046871F5}"/>
              </a:ext>
            </a:extLst>
          </p:cNvPr>
          <p:cNvSpPr/>
          <p:nvPr/>
        </p:nvSpPr>
        <p:spPr>
          <a:xfrm>
            <a:off x="3859446" y="110788"/>
            <a:ext cx="6675144" cy="584775"/>
          </a:xfrm>
          <a:prstGeom prst="rect">
            <a:avLst/>
          </a:prstGeom>
        </p:spPr>
        <p:txBody>
          <a:bodyPr wrap="square">
            <a:spAutoFit/>
          </a:bodyPr>
          <a:lstStyle/>
          <a:p>
            <a:r>
              <a:rPr lang="en-GB" sz="3200" b="1" u="sng" dirty="0"/>
              <a:t>Hyperparameter – Learning Rate </a:t>
            </a:r>
          </a:p>
        </p:txBody>
      </p:sp>
      <p:sp>
        <p:nvSpPr>
          <p:cNvPr id="15" name="TextBox 14">
            <a:extLst>
              <a:ext uri="{FF2B5EF4-FFF2-40B4-BE49-F238E27FC236}">
                <a16:creationId xmlns:a16="http://schemas.microsoft.com/office/drawing/2014/main" id="{1850F729-115C-43DC-82C1-5C581CA2EA30}"/>
              </a:ext>
            </a:extLst>
          </p:cNvPr>
          <p:cNvSpPr txBox="1"/>
          <p:nvPr/>
        </p:nvSpPr>
        <p:spPr>
          <a:xfrm>
            <a:off x="8765425" y="618618"/>
            <a:ext cx="1769165" cy="369332"/>
          </a:xfrm>
          <a:prstGeom prst="rect">
            <a:avLst/>
          </a:prstGeom>
          <a:noFill/>
        </p:spPr>
        <p:txBody>
          <a:bodyPr wrap="square" rtlCol="0">
            <a:spAutoFit/>
          </a:bodyPr>
          <a:lstStyle/>
          <a:p>
            <a:r>
              <a:rPr lang="en-GB" b="1" dirty="0"/>
              <a:t>Using </a:t>
            </a:r>
            <a:r>
              <a:rPr lang="en-GB" b="1" dirty="0" err="1"/>
              <a:t>Matlab</a:t>
            </a:r>
            <a:endParaRPr lang="en-GB" b="1" dirty="0"/>
          </a:p>
        </p:txBody>
      </p:sp>
      <p:sp>
        <p:nvSpPr>
          <p:cNvPr id="16" name="TextBox 15">
            <a:extLst>
              <a:ext uri="{FF2B5EF4-FFF2-40B4-BE49-F238E27FC236}">
                <a16:creationId xmlns:a16="http://schemas.microsoft.com/office/drawing/2014/main" id="{2F25B61B-F6E8-4136-912E-9803FE90973A}"/>
              </a:ext>
            </a:extLst>
          </p:cNvPr>
          <p:cNvSpPr txBox="1"/>
          <p:nvPr/>
        </p:nvSpPr>
        <p:spPr>
          <a:xfrm>
            <a:off x="4401488" y="3463572"/>
            <a:ext cx="3508513" cy="369332"/>
          </a:xfrm>
          <a:prstGeom prst="rect">
            <a:avLst/>
          </a:prstGeom>
          <a:noFill/>
        </p:spPr>
        <p:txBody>
          <a:bodyPr wrap="square" rtlCol="0">
            <a:spAutoFit/>
          </a:bodyPr>
          <a:lstStyle/>
          <a:p>
            <a:r>
              <a:rPr lang="en-GB" dirty="0"/>
              <a:t>Have used Learning Rate 0.3</a:t>
            </a:r>
          </a:p>
        </p:txBody>
      </p:sp>
    </p:spTree>
    <p:extLst>
      <p:ext uri="{BB962C8B-B14F-4D97-AF65-F5344CB8AC3E}">
        <p14:creationId xmlns:p14="http://schemas.microsoft.com/office/powerpoint/2010/main" val="395561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B46119-8655-46B1-9EBF-501A9F378771}"/>
              </a:ext>
            </a:extLst>
          </p:cNvPr>
          <p:cNvSpPr/>
          <p:nvPr/>
        </p:nvSpPr>
        <p:spPr>
          <a:xfrm>
            <a:off x="3221525" y="102068"/>
            <a:ext cx="9157395" cy="584775"/>
          </a:xfrm>
          <a:prstGeom prst="rect">
            <a:avLst/>
          </a:prstGeom>
        </p:spPr>
        <p:txBody>
          <a:bodyPr wrap="square">
            <a:spAutoFit/>
          </a:bodyPr>
          <a:lstStyle/>
          <a:p>
            <a:r>
              <a:rPr lang="en-GB" sz="3200" b="1" u="sng" dirty="0"/>
              <a:t>Hyperparameter – </a:t>
            </a:r>
            <a:r>
              <a:rPr lang="en-GB" sz="3200" u="sng" dirty="0"/>
              <a:t>Momentum Rate </a:t>
            </a:r>
            <a:endParaRPr lang="en-GB" sz="3200" b="1" u="sng" dirty="0"/>
          </a:p>
        </p:txBody>
      </p:sp>
      <p:sp>
        <p:nvSpPr>
          <p:cNvPr id="4" name="Rectangle 3">
            <a:extLst>
              <a:ext uri="{FF2B5EF4-FFF2-40B4-BE49-F238E27FC236}">
                <a16:creationId xmlns:a16="http://schemas.microsoft.com/office/drawing/2014/main" id="{4E59C330-1FF4-499C-B117-106815E0A0DA}"/>
              </a:ext>
            </a:extLst>
          </p:cNvPr>
          <p:cNvSpPr/>
          <p:nvPr/>
        </p:nvSpPr>
        <p:spPr>
          <a:xfrm>
            <a:off x="4702262" y="1270768"/>
            <a:ext cx="2710458" cy="1015663"/>
          </a:xfrm>
          <a:prstGeom prst="rect">
            <a:avLst/>
          </a:prstGeom>
          <a:ln>
            <a:solidFill>
              <a:schemeClr val="accent3">
                <a:lumMod val="20000"/>
                <a:lumOff val="80000"/>
              </a:schemeClr>
            </a:solidFill>
          </a:ln>
        </p:spPr>
        <p:txBody>
          <a:bodyPr wrap="square">
            <a:spAutoFit/>
          </a:bodyPr>
          <a:lstStyle/>
          <a:p>
            <a:r>
              <a:rPr lang="en-GB" sz="1200" b="1" dirty="0" err="1">
                <a:solidFill>
                  <a:schemeClr val="accent3">
                    <a:lumMod val="20000"/>
                    <a:lumOff val="80000"/>
                  </a:schemeClr>
                </a:solidFill>
              </a:rPr>
              <a:t>Learning_rate</a:t>
            </a:r>
            <a:r>
              <a:rPr lang="en-GB" sz="1200" b="1" dirty="0">
                <a:solidFill>
                  <a:schemeClr val="accent3">
                    <a:lumMod val="20000"/>
                    <a:lumOff val="80000"/>
                  </a:schemeClr>
                </a:solidFill>
              </a:rPr>
              <a:t>=0.3</a:t>
            </a:r>
          </a:p>
          <a:p>
            <a:r>
              <a:rPr lang="en-GB" sz="1200" b="1" dirty="0">
                <a:solidFill>
                  <a:schemeClr val="accent3">
                    <a:lumMod val="20000"/>
                    <a:lumOff val="80000"/>
                  </a:schemeClr>
                </a:solidFill>
              </a:rPr>
              <a:t>Hidden Layer Neurons = 8</a:t>
            </a:r>
          </a:p>
          <a:p>
            <a:r>
              <a:rPr lang="en-GB" sz="1200" dirty="0">
                <a:solidFill>
                  <a:schemeClr val="accent3">
                    <a:lumMod val="20000"/>
                    <a:lumOff val="80000"/>
                  </a:schemeClr>
                </a:solidFill>
              </a:rPr>
              <a:t>epochs =100</a:t>
            </a:r>
          </a:p>
          <a:p>
            <a:r>
              <a:rPr lang="en-GB" sz="1200" dirty="0">
                <a:solidFill>
                  <a:schemeClr val="accent3">
                    <a:lumMod val="20000"/>
                    <a:lumOff val="80000"/>
                  </a:schemeClr>
                </a:solidFill>
              </a:rPr>
              <a:t>lambda = 0.6</a:t>
            </a:r>
          </a:p>
          <a:p>
            <a:r>
              <a:rPr lang="en-GB" sz="1200" dirty="0">
                <a:solidFill>
                  <a:schemeClr val="accent3">
                    <a:lumMod val="20000"/>
                    <a:lumOff val="80000"/>
                  </a:schemeClr>
                </a:solidFill>
              </a:rPr>
              <a:t>Initial weights same for all cases</a:t>
            </a:r>
          </a:p>
        </p:txBody>
      </p:sp>
      <p:sp>
        <p:nvSpPr>
          <p:cNvPr id="12" name="TextBox 11">
            <a:extLst>
              <a:ext uri="{FF2B5EF4-FFF2-40B4-BE49-F238E27FC236}">
                <a16:creationId xmlns:a16="http://schemas.microsoft.com/office/drawing/2014/main" id="{A82A6206-1481-4493-944C-2838BCC3CF2B}"/>
              </a:ext>
            </a:extLst>
          </p:cNvPr>
          <p:cNvSpPr txBox="1"/>
          <p:nvPr/>
        </p:nvSpPr>
        <p:spPr>
          <a:xfrm>
            <a:off x="3691542" y="2739344"/>
            <a:ext cx="4868406" cy="32624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Observations:</a:t>
            </a:r>
          </a:p>
          <a:p>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Clearly momentum rata has no impact on the learning rate, except the gradient descent is better for smaller value of momentum rate</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As per the below material lower value of momentum gives better result. Hence have used </a:t>
            </a:r>
            <a:r>
              <a:rPr lang="en-GB" sz="1400" b="1" dirty="0">
                <a:latin typeface="Arial" panose="020B0604020202020204" pitchFamily="34" charset="0"/>
                <a:cs typeface="Arial" panose="020B0604020202020204" pitchFamily="34" charset="0"/>
              </a:rPr>
              <a:t>0.2</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endParaRPr lang="en-GB" sz="1400" dirty="0">
              <a:latin typeface="Arial" panose="020B0604020202020204" pitchFamily="34" charset="0"/>
              <a:cs typeface="Arial" panose="020B0604020202020204" pitchFamily="34" charset="0"/>
            </a:endParaRPr>
          </a:p>
          <a:p>
            <a:endParaRPr lang="en-GB" sz="1600" b="1" dirty="0">
              <a:latin typeface="Arial" panose="020B0604020202020204" pitchFamily="34" charset="0"/>
              <a:cs typeface="Arial" panose="020B0604020202020204" pitchFamily="34" charset="0"/>
            </a:endParaRPr>
          </a:p>
          <a:p>
            <a:r>
              <a:rPr lang="en-GB" sz="1400" i="1" dirty="0">
                <a:latin typeface="Arial" panose="020B0604020202020204" pitchFamily="34" charset="0"/>
                <a:cs typeface="Arial" panose="020B0604020202020204" pitchFamily="34" charset="0"/>
              </a:rPr>
              <a:t>Reference link: https://towardsdatascience.com/stochastic-gradient-descent-with-momentum-a84097641a5d</a:t>
            </a:r>
          </a:p>
          <a:p>
            <a:pPr marL="285750" indent="-285750">
              <a:buFont typeface="Arial" panose="020B0604020202020204" pitchFamily="34" charset="0"/>
              <a:buChar char="•"/>
            </a:pPr>
            <a:endParaRPr lang="en-GB" sz="1400" dirty="0"/>
          </a:p>
        </p:txBody>
      </p:sp>
      <p:sp>
        <p:nvSpPr>
          <p:cNvPr id="9" name="Rectangle 8">
            <a:extLst>
              <a:ext uri="{FF2B5EF4-FFF2-40B4-BE49-F238E27FC236}">
                <a16:creationId xmlns:a16="http://schemas.microsoft.com/office/drawing/2014/main" id="{0BD9CA40-67A3-4B79-BDEA-18F76153165C}"/>
              </a:ext>
            </a:extLst>
          </p:cNvPr>
          <p:cNvSpPr/>
          <p:nvPr/>
        </p:nvSpPr>
        <p:spPr>
          <a:xfrm>
            <a:off x="396775" y="1409268"/>
            <a:ext cx="2563522" cy="369332"/>
          </a:xfrm>
          <a:prstGeom prst="rect">
            <a:avLst/>
          </a:prstGeom>
        </p:spPr>
        <p:txBody>
          <a:bodyPr wrap="none">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Momentum Rate = 0.2</a:t>
            </a:r>
          </a:p>
        </p:txBody>
      </p:sp>
      <p:pic>
        <p:nvPicPr>
          <p:cNvPr id="16" name="Picture 15">
            <a:extLst>
              <a:ext uri="{FF2B5EF4-FFF2-40B4-BE49-F238E27FC236}">
                <a16:creationId xmlns:a16="http://schemas.microsoft.com/office/drawing/2014/main" id="{B8A832B5-3EBF-479F-8C64-1BCF6357E537}"/>
              </a:ext>
            </a:extLst>
          </p:cNvPr>
          <p:cNvPicPr>
            <a:picLocks noChangeAspect="1"/>
          </p:cNvPicPr>
          <p:nvPr/>
        </p:nvPicPr>
        <p:blipFill>
          <a:blip r:embed="rId2"/>
          <a:stretch>
            <a:fillRect/>
          </a:stretch>
        </p:blipFill>
        <p:spPr>
          <a:xfrm>
            <a:off x="8631044" y="4465636"/>
            <a:ext cx="3303309" cy="2169594"/>
          </a:xfrm>
          <a:prstGeom prst="rect">
            <a:avLst/>
          </a:prstGeom>
        </p:spPr>
      </p:pic>
      <p:sp>
        <p:nvSpPr>
          <p:cNvPr id="17" name="Rectangle 16">
            <a:extLst>
              <a:ext uri="{FF2B5EF4-FFF2-40B4-BE49-F238E27FC236}">
                <a16:creationId xmlns:a16="http://schemas.microsoft.com/office/drawing/2014/main" id="{357C8CC5-29DD-437C-9441-D70C116FAB5F}"/>
              </a:ext>
            </a:extLst>
          </p:cNvPr>
          <p:cNvSpPr/>
          <p:nvPr/>
        </p:nvSpPr>
        <p:spPr>
          <a:xfrm>
            <a:off x="552205" y="4096304"/>
            <a:ext cx="2563522" cy="369332"/>
          </a:xfrm>
          <a:prstGeom prst="rect">
            <a:avLst/>
          </a:prstGeom>
        </p:spPr>
        <p:txBody>
          <a:bodyPr wrap="none">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Momentum Rate = 0.4</a:t>
            </a:r>
          </a:p>
        </p:txBody>
      </p:sp>
      <p:sp>
        <p:nvSpPr>
          <p:cNvPr id="18" name="Rectangle 17">
            <a:extLst>
              <a:ext uri="{FF2B5EF4-FFF2-40B4-BE49-F238E27FC236}">
                <a16:creationId xmlns:a16="http://schemas.microsoft.com/office/drawing/2014/main" id="{42C77217-EE48-4F10-B6FF-6A485E7C3D71}"/>
              </a:ext>
            </a:extLst>
          </p:cNvPr>
          <p:cNvSpPr/>
          <p:nvPr/>
        </p:nvSpPr>
        <p:spPr>
          <a:xfrm>
            <a:off x="9016900" y="1347946"/>
            <a:ext cx="2563522" cy="369332"/>
          </a:xfrm>
          <a:prstGeom prst="rect">
            <a:avLst/>
          </a:prstGeom>
        </p:spPr>
        <p:txBody>
          <a:bodyPr wrap="none">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Momentum Rate = 0.6</a:t>
            </a:r>
          </a:p>
        </p:txBody>
      </p:sp>
      <p:sp>
        <p:nvSpPr>
          <p:cNvPr id="21" name="Rectangle 20">
            <a:extLst>
              <a:ext uri="{FF2B5EF4-FFF2-40B4-BE49-F238E27FC236}">
                <a16:creationId xmlns:a16="http://schemas.microsoft.com/office/drawing/2014/main" id="{4C50DE5C-2291-4362-91A7-22A73904DA6C}"/>
              </a:ext>
            </a:extLst>
          </p:cNvPr>
          <p:cNvSpPr/>
          <p:nvPr/>
        </p:nvSpPr>
        <p:spPr>
          <a:xfrm>
            <a:off x="9016900" y="3884158"/>
            <a:ext cx="2563522" cy="369332"/>
          </a:xfrm>
          <a:prstGeom prst="rect">
            <a:avLst/>
          </a:prstGeom>
        </p:spPr>
        <p:txBody>
          <a:bodyPr wrap="none">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Momentum Rate = 0.8</a:t>
            </a:r>
          </a:p>
        </p:txBody>
      </p:sp>
      <p:pic>
        <p:nvPicPr>
          <p:cNvPr id="13" name="Picture 12">
            <a:extLst>
              <a:ext uri="{FF2B5EF4-FFF2-40B4-BE49-F238E27FC236}">
                <a16:creationId xmlns:a16="http://schemas.microsoft.com/office/drawing/2014/main" id="{F41F3911-D952-4C2E-958C-D398036F95F4}"/>
              </a:ext>
            </a:extLst>
          </p:cNvPr>
          <p:cNvPicPr>
            <a:picLocks noChangeAspect="1"/>
          </p:cNvPicPr>
          <p:nvPr/>
        </p:nvPicPr>
        <p:blipFill>
          <a:blip r:embed="rId3"/>
          <a:stretch>
            <a:fillRect/>
          </a:stretch>
        </p:blipFill>
        <p:spPr>
          <a:xfrm>
            <a:off x="8647006" y="1699561"/>
            <a:ext cx="3303310" cy="2308324"/>
          </a:xfrm>
          <a:prstGeom prst="rect">
            <a:avLst/>
          </a:prstGeom>
        </p:spPr>
      </p:pic>
      <p:pic>
        <p:nvPicPr>
          <p:cNvPr id="15" name="Picture 14">
            <a:extLst>
              <a:ext uri="{FF2B5EF4-FFF2-40B4-BE49-F238E27FC236}">
                <a16:creationId xmlns:a16="http://schemas.microsoft.com/office/drawing/2014/main" id="{09FD8A84-53AB-408D-92E6-9F6466604FAC}"/>
              </a:ext>
            </a:extLst>
          </p:cNvPr>
          <p:cNvPicPr>
            <a:picLocks noChangeAspect="1"/>
          </p:cNvPicPr>
          <p:nvPr/>
        </p:nvPicPr>
        <p:blipFill>
          <a:blip r:embed="rId4"/>
          <a:stretch>
            <a:fillRect/>
          </a:stretch>
        </p:blipFill>
        <p:spPr>
          <a:xfrm>
            <a:off x="257647" y="4604001"/>
            <a:ext cx="3153751" cy="2031229"/>
          </a:xfrm>
          <a:prstGeom prst="rect">
            <a:avLst/>
          </a:prstGeom>
        </p:spPr>
      </p:pic>
      <p:pic>
        <p:nvPicPr>
          <p:cNvPr id="22" name="Picture 21">
            <a:extLst>
              <a:ext uri="{FF2B5EF4-FFF2-40B4-BE49-F238E27FC236}">
                <a16:creationId xmlns:a16="http://schemas.microsoft.com/office/drawing/2014/main" id="{214B6F1D-6D0B-439E-99DB-C0B27476969F}"/>
              </a:ext>
            </a:extLst>
          </p:cNvPr>
          <p:cNvPicPr>
            <a:picLocks noChangeAspect="1"/>
          </p:cNvPicPr>
          <p:nvPr/>
        </p:nvPicPr>
        <p:blipFill>
          <a:blip r:embed="rId5"/>
          <a:stretch>
            <a:fillRect/>
          </a:stretch>
        </p:blipFill>
        <p:spPr>
          <a:xfrm>
            <a:off x="105850" y="1787980"/>
            <a:ext cx="3303311" cy="2315048"/>
          </a:xfrm>
          <a:prstGeom prst="rect">
            <a:avLst/>
          </a:prstGeom>
        </p:spPr>
      </p:pic>
    </p:spTree>
    <p:extLst>
      <p:ext uri="{BB962C8B-B14F-4D97-AF65-F5344CB8AC3E}">
        <p14:creationId xmlns:p14="http://schemas.microsoft.com/office/powerpoint/2010/main" val="144129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B46119-8655-46B1-9EBF-501A9F378771}"/>
              </a:ext>
            </a:extLst>
          </p:cNvPr>
          <p:cNvSpPr/>
          <p:nvPr/>
        </p:nvSpPr>
        <p:spPr>
          <a:xfrm>
            <a:off x="7237754" y="0"/>
            <a:ext cx="3590929" cy="584775"/>
          </a:xfrm>
          <a:prstGeom prst="rect">
            <a:avLst/>
          </a:prstGeom>
        </p:spPr>
        <p:txBody>
          <a:bodyPr wrap="square">
            <a:spAutoFit/>
          </a:bodyPr>
          <a:lstStyle/>
          <a:p>
            <a:r>
              <a:rPr lang="en-GB" sz="3200" b="1" dirty="0"/>
              <a:t> </a:t>
            </a:r>
            <a:r>
              <a:rPr lang="en-GB" sz="3200" u="sng" dirty="0"/>
              <a:t>Lambda value</a:t>
            </a:r>
            <a:endParaRPr lang="en-GB" sz="3200" b="1" u="sng" dirty="0"/>
          </a:p>
        </p:txBody>
      </p:sp>
      <p:sp>
        <p:nvSpPr>
          <p:cNvPr id="4" name="Rectangle 3">
            <a:extLst>
              <a:ext uri="{FF2B5EF4-FFF2-40B4-BE49-F238E27FC236}">
                <a16:creationId xmlns:a16="http://schemas.microsoft.com/office/drawing/2014/main" id="{4E59C330-1FF4-499C-B117-106815E0A0DA}"/>
              </a:ext>
            </a:extLst>
          </p:cNvPr>
          <p:cNvSpPr/>
          <p:nvPr/>
        </p:nvSpPr>
        <p:spPr>
          <a:xfrm>
            <a:off x="4670162" y="1768482"/>
            <a:ext cx="2710458" cy="1015663"/>
          </a:xfrm>
          <a:prstGeom prst="rect">
            <a:avLst/>
          </a:prstGeom>
          <a:ln>
            <a:solidFill>
              <a:schemeClr val="accent3">
                <a:lumMod val="20000"/>
                <a:lumOff val="80000"/>
              </a:schemeClr>
            </a:solidFill>
          </a:ln>
        </p:spPr>
        <p:txBody>
          <a:bodyPr wrap="square">
            <a:spAutoFit/>
          </a:bodyPr>
          <a:lstStyle/>
          <a:p>
            <a:r>
              <a:rPr lang="en-GB" sz="1200" b="1" dirty="0" err="1">
                <a:solidFill>
                  <a:schemeClr val="accent3">
                    <a:lumMod val="20000"/>
                    <a:lumOff val="80000"/>
                  </a:schemeClr>
                </a:solidFill>
              </a:rPr>
              <a:t>Learning_rate</a:t>
            </a:r>
            <a:r>
              <a:rPr lang="en-GB" sz="1200" b="1" dirty="0">
                <a:solidFill>
                  <a:schemeClr val="accent3">
                    <a:lumMod val="20000"/>
                    <a:lumOff val="80000"/>
                  </a:schemeClr>
                </a:solidFill>
              </a:rPr>
              <a:t>=0.3</a:t>
            </a:r>
          </a:p>
          <a:p>
            <a:r>
              <a:rPr lang="en-GB" sz="1200" b="1" dirty="0">
                <a:solidFill>
                  <a:schemeClr val="accent3">
                    <a:lumMod val="20000"/>
                    <a:lumOff val="80000"/>
                  </a:schemeClr>
                </a:solidFill>
              </a:rPr>
              <a:t>Hidden Layer Neurons = 8</a:t>
            </a:r>
          </a:p>
          <a:p>
            <a:r>
              <a:rPr lang="en-GB" sz="1200" b="1" dirty="0">
                <a:solidFill>
                  <a:schemeClr val="accent3">
                    <a:lumMod val="20000"/>
                    <a:lumOff val="80000"/>
                  </a:schemeClr>
                </a:solidFill>
              </a:rPr>
              <a:t>Momentum Rate = 0.2</a:t>
            </a:r>
          </a:p>
          <a:p>
            <a:r>
              <a:rPr lang="en-GB" sz="1200" dirty="0">
                <a:solidFill>
                  <a:schemeClr val="accent3">
                    <a:lumMod val="20000"/>
                    <a:lumOff val="80000"/>
                  </a:schemeClr>
                </a:solidFill>
              </a:rPr>
              <a:t>epochs =100</a:t>
            </a:r>
          </a:p>
          <a:p>
            <a:r>
              <a:rPr lang="en-GB" sz="1200" dirty="0">
                <a:solidFill>
                  <a:schemeClr val="accent3">
                    <a:lumMod val="20000"/>
                    <a:lumOff val="80000"/>
                  </a:schemeClr>
                </a:solidFill>
              </a:rPr>
              <a:t>Initial weights same for all cases</a:t>
            </a:r>
          </a:p>
        </p:txBody>
      </p:sp>
      <p:sp>
        <p:nvSpPr>
          <p:cNvPr id="5" name="Rectangle 4">
            <a:extLst>
              <a:ext uri="{FF2B5EF4-FFF2-40B4-BE49-F238E27FC236}">
                <a16:creationId xmlns:a16="http://schemas.microsoft.com/office/drawing/2014/main" id="{C7FF265B-AEA5-44B7-BE71-1400D698473E}"/>
              </a:ext>
            </a:extLst>
          </p:cNvPr>
          <p:cNvSpPr/>
          <p:nvPr/>
        </p:nvSpPr>
        <p:spPr>
          <a:xfrm>
            <a:off x="9626863" y="1227143"/>
            <a:ext cx="1263487" cy="307777"/>
          </a:xfrm>
          <a:prstGeom prst="rect">
            <a:avLst/>
          </a:prstGeom>
        </p:spPr>
        <p:txBody>
          <a:bodyPr wrap="none">
            <a:spAutoFit/>
          </a:bodyPr>
          <a:lstStyle/>
          <a:p>
            <a:r>
              <a:rPr lang="en-GB" sz="1400" b="1" u="sng" dirty="0">
                <a:solidFill>
                  <a:schemeClr val="accent3">
                    <a:lumMod val="20000"/>
                    <a:lumOff val="80000"/>
                  </a:schemeClr>
                </a:solidFill>
                <a:latin typeface="Arial" panose="020B0604020202020204" pitchFamily="34" charset="0"/>
                <a:cs typeface="Arial" panose="020B0604020202020204" pitchFamily="34" charset="0"/>
              </a:rPr>
              <a:t>lambda = 0.6</a:t>
            </a:r>
          </a:p>
        </p:txBody>
      </p:sp>
      <p:sp>
        <p:nvSpPr>
          <p:cNvPr id="11" name="Rectangle 10">
            <a:extLst>
              <a:ext uri="{FF2B5EF4-FFF2-40B4-BE49-F238E27FC236}">
                <a16:creationId xmlns:a16="http://schemas.microsoft.com/office/drawing/2014/main" id="{F013B3A7-BB54-4F2F-BAA7-D82C94FA3F40}"/>
              </a:ext>
            </a:extLst>
          </p:cNvPr>
          <p:cNvSpPr/>
          <p:nvPr/>
        </p:nvSpPr>
        <p:spPr>
          <a:xfrm>
            <a:off x="9737979" y="4082096"/>
            <a:ext cx="1263487" cy="307777"/>
          </a:xfrm>
          <a:prstGeom prst="rect">
            <a:avLst/>
          </a:prstGeom>
        </p:spPr>
        <p:txBody>
          <a:bodyPr wrap="none">
            <a:spAutoFit/>
          </a:bodyPr>
          <a:lstStyle/>
          <a:p>
            <a:r>
              <a:rPr lang="en-GB" sz="1400" b="1" u="sng" dirty="0">
                <a:solidFill>
                  <a:schemeClr val="accent3">
                    <a:lumMod val="20000"/>
                    <a:lumOff val="80000"/>
                  </a:schemeClr>
                </a:solidFill>
                <a:latin typeface="Arial" panose="020B0604020202020204" pitchFamily="34" charset="0"/>
                <a:cs typeface="Arial" panose="020B0604020202020204" pitchFamily="34" charset="0"/>
              </a:rPr>
              <a:t>lambda = 0.8</a:t>
            </a:r>
          </a:p>
        </p:txBody>
      </p:sp>
      <p:sp>
        <p:nvSpPr>
          <p:cNvPr id="12" name="TextBox 11">
            <a:extLst>
              <a:ext uri="{FF2B5EF4-FFF2-40B4-BE49-F238E27FC236}">
                <a16:creationId xmlns:a16="http://schemas.microsoft.com/office/drawing/2014/main" id="{A82A6206-1481-4493-944C-2838BCC3CF2B}"/>
              </a:ext>
            </a:extLst>
          </p:cNvPr>
          <p:cNvSpPr txBox="1"/>
          <p:nvPr/>
        </p:nvSpPr>
        <p:spPr>
          <a:xfrm>
            <a:off x="3702116" y="3429000"/>
            <a:ext cx="4787769" cy="236988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Observations:</a:t>
            </a:r>
          </a:p>
          <a:p>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For this case,  we can clearly see that there is not much impact of number of neurons on error. However, the error slightly decreases with increase in value of lambda</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As we should select not too high or too low value of lambda , I am using </a:t>
            </a:r>
            <a:r>
              <a:rPr lang="en-GB" sz="1400" b="1" dirty="0">
                <a:latin typeface="Arial" panose="020B0604020202020204" pitchFamily="34" charset="0"/>
                <a:cs typeface="Arial" panose="020B0604020202020204" pitchFamily="34" charset="0"/>
              </a:rPr>
              <a:t>0.6</a:t>
            </a:r>
            <a:r>
              <a:rPr lang="en-GB"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GB" sz="1400" dirty="0"/>
          </a:p>
        </p:txBody>
      </p:sp>
      <p:sp>
        <p:nvSpPr>
          <p:cNvPr id="19" name="Rectangle 18">
            <a:extLst>
              <a:ext uri="{FF2B5EF4-FFF2-40B4-BE49-F238E27FC236}">
                <a16:creationId xmlns:a16="http://schemas.microsoft.com/office/drawing/2014/main" id="{1B71D4A2-C86E-485E-968F-57FCB7A1AC4B}"/>
              </a:ext>
            </a:extLst>
          </p:cNvPr>
          <p:cNvSpPr/>
          <p:nvPr/>
        </p:nvSpPr>
        <p:spPr>
          <a:xfrm>
            <a:off x="829225" y="4030342"/>
            <a:ext cx="1263487" cy="307777"/>
          </a:xfrm>
          <a:prstGeom prst="rect">
            <a:avLst/>
          </a:prstGeom>
        </p:spPr>
        <p:txBody>
          <a:bodyPr wrap="none">
            <a:spAutoFit/>
          </a:bodyPr>
          <a:lstStyle/>
          <a:p>
            <a:r>
              <a:rPr lang="en-GB" sz="1400" b="1" u="sng" dirty="0">
                <a:solidFill>
                  <a:schemeClr val="accent3">
                    <a:lumMod val="20000"/>
                    <a:lumOff val="80000"/>
                  </a:schemeClr>
                </a:solidFill>
                <a:latin typeface="Arial" panose="020B0604020202020204" pitchFamily="34" charset="0"/>
                <a:cs typeface="Arial" panose="020B0604020202020204" pitchFamily="34" charset="0"/>
              </a:rPr>
              <a:t>lambda = 0.4</a:t>
            </a:r>
          </a:p>
        </p:txBody>
      </p:sp>
      <p:sp>
        <p:nvSpPr>
          <p:cNvPr id="20" name="Rectangle 19">
            <a:extLst>
              <a:ext uri="{FF2B5EF4-FFF2-40B4-BE49-F238E27FC236}">
                <a16:creationId xmlns:a16="http://schemas.microsoft.com/office/drawing/2014/main" id="{E0401279-D571-4429-AFA8-34A61FC8687A}"/>
              </a:ext>
            </a:extLst>
          </p:cNvPr>
          <p:cNvSpPr/>
          <p:nvPr/>
        </p:nvSpPr>
        <p:spPr>
          <a:xfrm>
            <a:off x="920642" y="1410407"/>
            <a:ext cx="1263487" cy="307777"/>
          </a:xfrm>
          <a:prstGeom prst="rect">
            <a:avLst/>
          </a:prstGeom>
        </p:spPr>
        <p:txBody>
          <a:bodyPr wrap="none">
            <a:spAutoFit/>
          </a:bodyPr>
          <a:lstStyle/>
          <a:p>
            <a:r>
              <a:rPr lang="en-GB" sz="1400" b="1" u="sng" dirty="0">
                <a:solidFill>
                  <a:schemeClr val="accent3">
                    <a:lumMod val="20000"/>
                    <a:lumOff val="80000"/>
                  </a:schemeClr>
                </a:solidFill>
                <a:latin typeface="Arial" panose="020B0604020202020204" pitchFamily="34" charset="0"/>
                <a:cs typeface="Arial" panose="020B0604020202020204" pitchFamily="34" charset="0"/>
              </a:rPr>
              <a:t>lambda = 0.2</a:t>
            </a:r>
          </a:p>
        </p:txBody>
      </p:sp>
      <p:pic>
        <p:nvPicPr>
          <p:cNvPr id="9" name="Picture 8">
            <a:extLst>
              <a:ext uri="{FF2B5EF4-FFF2-40B4-BE49-F238E27FC236}">
                <a16:creationId xmlns:a16="http://schemas.microsoft.com/office/drawing/2014/main" id="{BDEAAAA9-47B7-4BE3-BD4E-C83A86C357BC}"/>
              </a:ext>
            </a:extLst>
          </p:cNvPr>
          <p:cNvPicPr>
            <a:picLocks noChangeAspect="1"/>
          </p:cNvPicPr>
          <p:nvPr/>
        </p:nvPicPr>
        <p:blipFill>
          <a:blip r:embed="rId2"/>
          <a:stretch>
            <a:fillRect/>
          </a:stretch>
        </p:blipFill>
        <p:spPr>
          <a:xfrm>
            <a:off x="115385" y="1864424"/>
            <a:ext cx="3175838" cy="1931570"/>
          </a:xfrm>
          <a:prstGeom prst="rect">
            <a:avLst/>
          </a:prstGeom>
        </p:spPr>
      </p:pic>
      <p:pic>
        <p:nvPicPr>
          <p:cNvPr id="16" name="Picture 15">
            <a:extLst>
              <a:ext uri="{FF2B5EF4-FFF2-40B4-BE49-F238E27FC236}">
                <a16:creationId xmlns:a16="http://schemas.microsoft.com/office/drawing/2014/main" id="{65101540-80E5-4ECB-BA51-2CCFAFD31DF2}"/>
              </a:ext>
            </a:extLst>
          </p:cNvPr>
          <p:cNvPicPr>
            <a:picLocks noChangeAspect="1"/>
          </p:cNvPicPr>
          <p:nvPr/>
        </p:nvPicPr>
        <p:blipFill>
          <a:blip r:embed="rId3"/>
          <a:stretch>
            <a:fillRect/>
          </a:stretch>
        </p:blipFill>
        <p:spPr>
          <a:xfrm>
            <a:off x="8759559" y="1663571"/>
            <a:ext cx="3233736" cy="2060520"/>
          </a:xfrm>
          <a:prstGeom prst="rect">
            <a:avLst/>
          </a:prstGeom>
        </p:spPr>
      </p:pic>
      <p:pic>
        <p:nvPicPr>
          <p:cNvPr id="13" name="Picture 12">
            <a:extLst>
              <a:ext uri="{FF2B5EF4-FFF2-40B4-BE49-F238E27FC236}">
                <a16:creationId xmlns:a16="http://schemas.microsoft.com/office/drawing/2014/main" id="{BFE6F5FD-BB01-45BA-9C45-EABF94338270}"/>
              </a:ext>
            </a:extLst>
          </p:cNvPr>
          <p:cNvPicPr>
            <a:picLocks noChangeAspect="1"/>
          </p:cNvPicPr>
          <p:nvPr/>
        </p:nvPicPr>
        <p:blipFill>
          <a:blip r:embed="rId4"/>
          <a:stretch>
            <a:fillRect/>
          </a:stretch>
        </p:blipFill>
        <p:spPr>
          <a:xfrm>
            <a:off x="115385" y="4420650"/>
            <a:ext cx="3291223" cy="2302769"/>
          </a:xfrm>
          <a:prstGeom prst="rect">
            <a:avLst/>
          </a:prstGeom>
        </p:spPr>
      </p:pic>
      <p:pic>
        <p:nvPicPr>
          <p:cNvPr id="15" name="Picture 14">
            <a:extLst>
              <a:ext uri="{FF2B5EF4-FFF2-40B4-BE49-F238E27FC236}">
                <a16:creationId xmlns:a16="http://schemas.microsoft.com/office/drawing/2014/main" id="{8621AAEA-849F-4291-B549-ED965B324979}"/>
              </a:ext>
            </a:extLst>
          </p:cNvPr>
          <p:cNvPicPr>
            <a:picLocks noChangeAspect="1"/>
          </p:cNvPicPr>
          <p:nvPr/>
        </p:nvPicPr>
        <p:blipFill>
          <a:blip r:embed="rId5"/>
          <a:stretch>
            <a:fillRect/>
          </a:stretch>
        </p:blipFill>
        <p:spPr>
          <a:xfrm>
            <a:off x="8785394" y="4561556"/>
            <a:ext cx="3233737" cy="2126221"/>
          </a:xfrm>
          <a:prstGeom prst="rect">
            <a:avLst/>
          </a:prstGeom>
        </p:spPr>
      </p:pic>
    </p:spTree>
    <p:extLst>
      <p:ext uri="{BB962C8B-B14F-4D97-AF65-F5344CB8AC3E}">
        <p14:creationId xmlns:p14="http://schemas.microsoft.com/office/powerpoint/2010/main" val="235300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02993-C2AC-41C7-8DA5-8F38700725D7}"/>
              </a:ext>
            </a:extLst>
          </p:cNvPr>
          <p:cNvSpPr/>
          <p:nvPr/>
        </p:nvSpPr>
        <p:spPr>
          <a:xfrm>
            <a:off x="228600" y="6390084"/>
            <a:ext cx="11367770" cy="307777"/>
          </a:xfrm>
          <a:prstGeom prst="rect">
            <a:avLst/>
          </a:prstGeom>
        </p:spPr>
        <p:txBody>
          <a:bodyPr wrap="square">
            <a:spAutoFit/>
          </a:bodyPr>
          <a:lstStyle/>
          <a:p>
            <a:r>
              <a:rPr lang="en-GB" sz="1400" i="1" dirty="0"/>
              <a:t>https://medium.com/@sakeshpusuluri123/activation-functions-and-weight-initialization-in-deep-learning-ebc326e62a5c</a:t>
            </a:r>
          </a:p>
        </p:txBody>
      </p:sp>
      <p:pic>
        <p:nvPicPr>
          <p:cNvPr id="5" name="Picture 4">
            <a:extLst>
              <a:ext uri="{FF2B5EF4-FFF2-40B4-BE49-F238E27FC236}">
                <a16:creationId xmlns:a16="http://schemas.microsoft.com/office/drawing/2014/main" id="{CDFCCF3F-2C32-4D92-A125-5FB60CFB8A5E}"/>
              </a:ext>
            </a:extLst>
          </p:cNvPr>
          <p:cNvPicPr>
            <a:picLocks noChangeAspect="1"/>
          </p:cNvPicPr>
          <p:nvPr/>
        </p:nvPicPr>
        <p:blipFill>
          <a:blip r:embed="rId2"/>
          <a:stretch>
            <a:fillRect/>
          </a:stretch>
        </p:blipFill>
        <p:spPr>
          <a:xfrm>
            <a:off x="638887" y="1815478"/>
            <a:ext cx="5677192" cy="1041454"/>
          </a:xfrm>
          <a:prstGeom prst="rect">
            <a:avLst/>
          </a:prstGeom>
        </p:spPr>
      </p:pic>
      <p:sp>
        <p:nvSpPr>
          <p:cNvPr id="6" name="Rectangle 5">
            <a:extLst>
              <a:ext uri="{FF2B5EF4-FFF2-40B4-BE49-F238E27FC236}">
                <a16:creationId xmlns:a16="http://schemas.microsoft.com/office/drawing/2014/main" id="{AA9CB6C7-A80C-4178-B8B6-C82565E5712E}"/>
              </a:ext>
            </a:extLst>
          </p:cNvPr>
          <p:cNvSpPr/>
          <p:nvPr/>
        </p:nvSpPr>
        <p:spPr>
          <a:xfrm>
            <a:off x="509905" y="957253"/>
            <a:ext cx="6096000" cy="584775"/>
          </a:xfrm>
          <a:prstGeom prst="rect">
            <a:avLst/>
          </a:prstGeom>
        </p:spPr>
        <p:txBody>
          <a:bodyPr>
            <a:spAutoFit/>
          </a:bodyPr>
          <a:lstStyle/>
          <a:p>
            <a:r>
              <a:rPr lang="en-US" sz="1600" dirty="0">
                <a:latin typeface="Arial" panose="020B0604020202020204" pitchFamily="34" charset="0"/>
                <a:cs typeface="Arial" panose="020B0604020202020204" pitchFamily="34" charset="0"/>
              </a:rPr>
              <a:t>When we have a sigmoid activation function, it is better to use </a:t>
            </a:r>
            <a:r>
              <a:rPr lang="en-US" sz="1600" b="1" dirty="0">
                <a:latin typeface="Arial" panose="020B0604020202020204" pitchFamily="34" charset="0"/>
                <a:cs typeface="Arial" panose="020B0604020202020204" pitchFamily="34" charset="0"/>
              </a:rPr>
              <a:t>Xavier </a:t>
            </a:r>
            <a:r>
              <a:rPr lang="en-US" sz="1600" b="1" dirty="0" err="1">
                <a:latin typeface="Arial" panose="020B0604020202020204" pitchFamily="34" charset="0"/>
                <a:cs typeface="Arial" panose="020B0604020202020204" pitchFamily="34" charset="0"/>
              </a:rPr>
              <a:t>Glorot</a:t>
            </a:r>
            <a:r>
              <a:rPr lang="en-US" sz="1600" b="1" dirty="0">
                <a:latin typeface="Arial" panose="020B0604020202020204" pitchFamily="34" charset="0"/>
                <a:cs typeface="Arial" panose="020B0604020202020204" pitchFamily="34" charset="0"/>
              </a:rPr>
              <a:t> initialization of weights.</a:t>
            </a:r>
            <a:endParaRPr lang="en-US" sz="1600" b="1" i="0" dirty="0">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F5F405-8772-47E2-A34B-26F2FA39631B}"/>
              </a:ext>
            </a:extLst>
          </p:cNvPr>
          <p:cNvSpPr/>
          <p:nvPr/>
        </p:nvSpPr>
        <p:spPr>
          <a:xfrm>
            <a:off x="6193790" y="217249"/>
            <a:ext cx="4339816" cy="584775"/>
          </a:xfrm>
          <a:prstGeom prst="rect">
            <a:avLst/>
          </a:prstGeom>
        </p:spPr>
        <p:txBody>
          <a:bodyPr wrap="square">
            <a:spAutoFit/>
          </a:bodyPr>
          <a:lstStyle/>
          <a:p>
            <a:r>
              <a:rPr lang="en-GB" sz="3200" b="1" u="sng" dirty="0"/>
              <a:t>Initialise the Weights</a:t>
            </a:r>
          </a:p>
        </p:txBody>
      </p:sp>
      <p:sp>
        <p:nvSpPr>
          <p:cNvPr id="14" name="Rectangle 13">
            <a:extLst>
              <a:ext uri="{FF2B5EF4-FFF2-40B4-BE49-F238E27FC236}">
                <a16:creationId xmlns:a16="http://schemas.microsoft.com/office/drawing/2014/main" id="{FDD592E7-E618-4F06-A2DA-FB8C72FF1F87}"/>
              </a:ext>
            </a:extLst>
          </p:cNvPr>
          <p:cNvSpPr/>
          <p:nvPr/>
        </p:nvSpPr>
        <p:spPr>
          <a:xfrm>
            <a:off x="638887" y="3134245"/>
            <a:ext cx="3180165" cy="338554"/>
          </a:xfrm>
          <a:prstGeom prst="rect">
            <a:avLst/>
          </a:prstGeom>
        </p:spPr>
        <p:txBody>
          <a:bodyPr wrap="squar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Initial weights in range [1-,1]</a:t>
            </a:r>
          </a:p>
        </p:txBody>
      </p:sp>
      <p:sp>
        <p:nvSpPr>
          <p:cNvPr id="15" name="Rectangle 14">
            <a:extLst>
              <a:ext uri="{FF2B5EF4-FFF2-40B4-BE49-F238E27FC236}">
                <a16:creationId xmlns:a16="http://schemas.microsoft.com/office/drawing/2014/main" id="{643B0231-7287-4CF0-9D84-36ED11018885}"/>
              </a:ext>
            </a:extLst>
          </p:cNvPr>
          <p:cNvSpPr/>
          <p:nvPr/>
        </p:nvSpPr>
        <p:spPr>
          <a:xfrm>
            <a:off x="7353441" y="2105200"/>
            <a:ext cx="3180165" cy="338554"/>
          </a:xfrm>
          <a:prstGeom prst="rect">
            <a:avLst/>
          </a:prstGeom>
        </p:spPr>
        <p:txBody>
          <a:bodyPr wrap="square">
            <a:spAutoFit/>
          </a:bodyPr>
          <a:lstStyle/>
          <a:p>
            <a:r>
              <a:rPr lang="en-GB" sz="1600" dirty="0">
                <a:latin typeface="Arial" panose="020B0604020202020204" pitchFamily="34" charset="0"/>
                <a:cs typeface="Arial" panose="020B0604020202020204" pitchFamily="34" charset="0"/>
              </a:rPr>
              <a:t>[-</a:t>
            </a:r>
            <a:r>
              <a:rPr lang="en-GB" sz="1600" dirty="0" err="1">
                <a:latin typeface="Arial" panose="020B0604020202020204" pitchFamily="34" charset="0"/>
                <a:cs typeface="Arial" panose="020B0604020202020204" pitchFamily="34" charset="0"/>
              </a:rPr>
              <a:t>x,x</a:t>
            </a:r>
            <a:r>
              <a:rPr lang="en-GB" sz="1600" dirty="0">
                <a:latin typeface="Arial" panose="020B0604020202020204" pitchFamily="34" charset="0"/>
                <a:cs typeface="Arial" panose="020B0604020202020204" pitchFamily="34" charset="0"/>
              </a:rPr>
              <a:t>] in range [sqrt(6/2+2)]</a:t>
            </a:r>
          </a:p>
        </p:txBody>
      </p:sp>
      <p:sp>
        <p:nvSpPr>
          <p:cNvPr id="16" name="Rectangle 15">
            <a:extLst>
              <a:ext uri="{FF2B5EF4-FFF2-40B4-BE49-F238E27FC236}">
                <a16:creationId xmlns:a16="http://schemas.microsoft.com/office/drawing/2014/main" id="{69810DE1-185B-4031-9649-D858282DB2B2}"/>
              </a:ext>
            </a:extLst>
          </p:cNvPr>
          <p:cNvSpPr/>
          <p:nvPr/>
        </p:nvSpPr>
        <p:spPr>
          <a:xfrm>
            <a:off x="7803614" y="3134245"/>
            <a:ext cx="4084828" cy="338554"/>
          </a:xfrm>
          <a:prstGeom prst="rect">
            <a:avLst/>
          </a:prstGeom>
        </p:spPr>
        <p:txBody>
          <a:bodyPr wrap="squar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Initial weights in range [-1.22,1.22]</a:t>
            </a:r>
          </a:p>
        </p:txBody>
      </p:sp>
      <p:sp>
        <p:nvSpPr>
          <p:cNvPr id="3" name="TextBox 2">
            <a:extLst>
              <a:ext uri="{FF2B5EF4-FFF2-40B4-BE49-F238E27FC236}">
                <a16:creationId xmlns:a16="http://schemas.microsoft.com/office/drawing/2014/main" id="{5F7B1BCF-59C3-4E22-80CC-CAABD1F87F06}"/>
              </a:ext>
            </a:extLst>
          </p:cNvPr>
          <p:cNvSpPr txBox="1"/>
          <p:nvPr/>
        </p:nvSpPr>
        <p:spPr>
          <a:xfrm>
            <a:off x="4786861" y="3751741"/>
            <a:ext cx="2457065" cy="1323439"/>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The error was lower when we started with initial weights as per </a:t>
            </a:r>
            <a:r>
              <a:rPr lang="en-US" sz="1600" dirty="0">
                <a:latin typeface="Arial" panose="020B0604020202020204" pitchFamily="34" charset="0"/>
                <a:cs typeface="Arial" panose="020B0604020202020204" pitchFamily="34" charset="0"/>
              </a:rPr>
              <a:t>Xavier </a:t>
            </a:r>
            <a:r>
              <a:rPr lang="en-US" sz="1600" dirty="0" err="1">
                <a:latin typeface="Arial" panose="020B0604020202020204" pitchFamily="34" charset="0"/>
                <a:cs typeface="Arial" panose="020B0604020202020204" pitchFamily="34" charset="0"/>
              </a:rPr>
              <a:t>Glorot</a:t>
            </a:r>
            <a:r>
              <a:rPr lang="en-US" sz="1600" dirty="0">
                <a:latin typeface="Arial" panose="020B0604020202020204" pitchFamily="34" charset="0"/>
                <a:cs typeface="Arial" panose="020B0604020202020204" pitchFamily="34" charset="0"/>
              </a:rPr>
              <a:t> initialization of weights.</a:t>
            </a:r>
            <a:r>
              <a:rPr lang="en-GB" sz="1600" dirty="0">
                <a:latin typeface="Arial" panose="020B0604020202020204" pitchFamily="34" charset="0"/>
                <a:cs typeface="Arial" panose="020B0604020202020204" pitchFamily="34" charset="0"/>
              </a:rPr>
              <a:t> </a:t>
            </a:r>
          </a:p>
        </p:txBody>
      </p:sp>
      <p:pic>
        <p:nvPicPr>
          <p:cNvPr id="18" name="Picture 17">
            <a:extLst>
              <a:ext uri="{FF2B5EF4-FFF2-40B4-BE49-F238E27FC236}">
                <a16:creationId xmlns:a16="http://schemas.microsoft.com/office/drawing/2014/main" id="{8E9AD5F4-6689-42A9-A958-C77465E5782E}"/>
              </a:ext>
            </a:extLst>
          </p:cNvPr>
          <p:cNvPicPr>
            <a:picLocks noChangeAspect="1"/>
          </p:cNvPicPr>
          <p:nvPr/>
        </p:nvPicPr>
        <p:blipFill>
          <a:blip r:embed="rId3"/>
          <a:stretch>
            <a:fillRect/>
          </a:stretch>
        </p:blipFill>
        <p:spPr>
          <a:xfrm>
            <a:off x="583357" y="3701407"/>
            <a:ext cx="3291223" cy="2302769"/>
          </a:xfrm>
          <a:prstGeom prst="rect">
            <a:avLst/>
          </a:prstGeom>
        </p:spPr>
      </p:pic>
      <p:pic>
        <p:nvPicPr>
          <p:cNvPr id="19" name="Picture 18">
            <a:extLst>
              <a:ext uri="{FF2B5EF4-FFF2-40B4-BE49-F238E27FC236}">
                <a16:creationId xmlns:a16="http://schemas.microsoft.com/office/drawing/2014/main" id="{98B8B31D-FDE5-45E6-BA1D-909360EC171E}"/>
              </a:ext>
            </a:extLst>
          </p:cNvPr>
          <p:cNvPicPr>
            <a:picLocks noChangeAspect="1"/>
          </p:cNvPicPr>
          <p:nvPr/>
        </p:nvPicPr>
        <p:blipFill>
          <a:blip r:embed="rId4"/>
          <a:stretch>
            <a:fillRect/>
          </a:stretch>
        </p:blipFill>
        <p:spPr>
          <a:xfrm>
            <a:off x="7931403" y="3720140"/>
            <a:ext cx="3291223" cy="2256766"/>
          </a:xfrm>
          <a:prstGeom prst="rect">
            <a:avLst/>
          </a:prstGeom>
        </p:spPr>
      </p:pic>
    </p:spTree>
    <p:extLst>
      <p:ext uri="{BB962C8B-B14F-4D97-AF65-F5344CB8AC3E}">
        <p14:creationId xmlns:p14="http://schemas.microsoft.com/office/powerpoint/2010/main" val="380858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7FD94-F2D0-40FF-A127-241BAE062BD1}"/>
              </a:ext>
            </a:extLst>
          </p:cNvPr>
          <p:cNvSpPr txBox="1"/>
          <p:nvPr/>
        </p:nvSpPr>
        <p:spPr>
          <a:xfrm>
            <a:off x="6410325" y="232291"/>
            <a:ext cx="4524375" cy="461665"/>
          </a:xfrm>
          <a:prstGeom prst="rect">
            <a:avLst/>
          </a:prstGeom>
          <a:noFill/>
        </p:spPr>
        <p:txBody>
          <a:bodyPr wrap="square" rtlCol="0">
            <a:spAutoFit/>
          </a:bodyPr>
          <a:lstStyle/>
          <a:p>
            <a:r>
              <a:rPr lang="en-GB" sz="2400" b="1" dirty="0"/>
              <a:t>Integration with the Game</a:t>
            </a:r>
          </a:p>
        </p:txBody>
      </p:sp>
      <p:sp>
        <p:nvSpPr>
          <p:cNvPr id="4" name="TextBox 3">
            <a:extLst>
              <a:ext uri="{FF2B5EF4-FFF2-40B4-BE49-F238E27FC236}">
                <a16:creationId xmlns:a16="http://schemas.microsoft.com/office/drawing/2014/main" id="{75F25B77-2F81-4D1F-9C07-5D8E8A4D33BA}"/>
              </a:ext>
            </a:extLst>
          </p:cNvPr>
          <p:cNvSpPr txBox="1"/>
          <p:nvPr/>
        </p:nvSpPr>
        <p:spPr>
          <a:xfrm>
            <a:off x="514350" y="693956"/>
            <a:ext cx="45719" cy="369332"/>
          </a:xfrm>
          <a:prstGeom prst="rect">
            <a:avLst/>
          </a:prstGeom>
          <a:noFill/>
        </p:spPr>
        <p:txBody>
          <a:bodyPr wrap="square" rtlCol="0">
            <a:spAutoFit/>
          </a:bodyPr>
          <a:lstStyle/>
          <a:p>
            <a:endParaRPr lang="en-GB" dirty="0"/>
          </a:p>
        </p:txBody>
      </p:sp>
      <p:sp>
        <p:nvSpPr>
          <p:cNvPr id="5" name="TextBox 4">
            <a:extLst>
              <a:ext uri="{FF2B5EF4-FFF2-40B4-BE49-F238E27FC236}">
                <a16:creationId xmlns:a16="http://schemas.microsoft.com/office/drawing/2014/main" id="{C5E09B1E-A2F0-400A-AD52-51FA3CA5CC1D}"/>
              </a:ext>
            </a:extLst>
          </p:cNvPr>
          <p:cNvSpPr txBox="1"/>
          <p:nvPr/>
        </p:nvSpPr>
        <p:spPr>
          <a:xfrm>
            <a:off x="695325" y="532031"/>
            <a:ext cx="11144249" cy="6278642"/>
          </a:xfrm>
          <a:prstGeom prst="rect">
            <a:avLst/>
          </a:prstGeom>
          <a:noFill/>
        </p:spPr>
        <p:txBody>
          <a:bodyPr wrap="square" rtlCol="0">
            <a:spAutoFit/>
          </a:bodyPr>
          <a:lstStyle/>
          <a:p>
            <a:r>
              <a:rPr lang="en-GB" sz="2400" b="1" u="sng" dirty="0">
                <a:solidFill>
                  <a:schemeClr val="accent3">
                    <a:lumMod val="40000"/>
                    <a:lumOff val="60000"/>
                  </a:schemeClr>
                </a:solidFill>
              </a:rPr>
              <a:t>Steps:</a:t>
            </a:r>
          </a:p>
          <a:p>
            <a:endParaRPr lang="en-GB" dirty="0"/>
          </a:p>
          <a:p>
            <a:r>
              <a:rPr lang="en-GB" b="1" dirty="0"/>
              <a:t>1. Load the saved weights from the Neural Network training.</a:t>
            </a:r>
          </a:p>
          <a:p>
            <a:pPr lvl="1"/>
            <a:r>
              <a:rPr lang="en-GB" sz="1600" dirty="0"/>
              <a:t>Have saved the weights after training the model. We will use these weights in forward propagation to make prediction. We will import the saved min max values for the features and target as well</a:t>
            </a:r>
          </a:p>
          <a:p>
            <a:endParaRPr lang="en-GB" b="1" dirty="0"/>
          </a:p>
          <a:p>
            <a:r>
              <a:rPr lang="en-GB" b="1" dirty="0"/>
              <a:t>2. Convert the input  to </a:t>
            </a:r>
            <a:r>
              <a:rPr lang="en-GB" b="1" dirty="0" err="1"/>
              <a:t>numpy</a:t>
            </a:r>
            <a:r>
              <a:rPr lang="en-GB" b="1" dirty="0"/>
              <a:t> array</a:t>
            </a:r>
          </a:p>
          <a:p>
            <a:pPr lvl="1"/>
            <a:r>
              <a:rPr lang="en-GB" sz="1600" dirty="0"/>
              <a:t>As the input is in string format we need to convert it to </a:t>
            </a:r>
            <a:r>
              <a:rPr lang="en-GB" sz="1600" dirty="0" err="1"/>
              <a:t>numpy</a:t>
            </a:r>
            <a:r>
              <a:rPr lang="en-GB" sz="1600" dirty="0"/>
              <a:t> array to feed to forward propagation</a:t>
            </a:r>
          </a:p>
          <a:p>
            <a:pPr lvl="1"/>
            <a:endParaRPr lang="en-GB" sz="1600" dirty="0"/>
          </a:p>
          <a:p>
            <a:r>
              <a:rPr lang="en-GB" b="1" dirty="0"/>
              <a:t>3. Normalize the Data</a:t>
            </a:r>
          </a:p>
          <a:p>
            <a:pPr lvl="1"/>
            <a:r>
              <a:rPr lang="en-GB" sz="1600" dirty="0"/>
              <a:t>we need to normalize  the inputs as done while training . Using the Min/ Max values we will get the normalized values for the inputs</a:t>
            </a:r>
          </a:p>
          <a:p>
            <a:pPr lvl="1"/>
            <a:endParaRPr lang="en-GB" sz="1600" dirty="0"/>
          </a:p>
          <a:p>
            <a:r>
              <a:rPr lang="en-GB" b="1" dirty="0"/>
              <a:t>4. Predict the output (forward propagation)</a:t>
            </a:r>
          </a:p>
          <a:p>
            <a:r>
              <a:rPr lang="en-GB" b="1" dirty="0"/>
              <a:t>	</a:t>
            </a:r>
            <a:r>
              <a:rPr lang="en-GB" sz="1600" dirty="0"/>
              <a:t>Using the weights , make the prediction as done while training the network</a:t>
            </a:r>
          </a:p>
          <a:p>
            <a:endParaRPr lang="en-GB" b="1" dirty="0"/>
          </a:p>
          <a:p>
            <a:r>
              <a:rPr lang="en-GB" b="1" dirty="0"/>
              <a:t>5. De-normalize the output</a:t>
            </a:r>
          </a:p>
          <a:p>
            <a:pPr lvl="1"/>
            <a:r>
              <a:rPr lang="en-GB" sz="1600" dirty="0"/>
              <a:t>As the game would need the de-normalized data to move the aircraft accordingly, we will de normalize using below formula</a:t>
            </a:r>
          </a:p>
          <a:p>
            <a:r>
              <a:rPr lang="en-GB" b="1" dirty="0"/>
              <a:t>				De-norm = X * (Max – Min) + Min</a:t>
            </a:r>
          </a:p>
          <a:p>
            <a:endParaRPr lang="en-GB" b="1" dirty="0"/>
          </a:p>
          <a:p>
            <a:r>
              <a:rPr lang="en-GB" b="1" dirty="0"/>
              <a:t>6. Return the value</a:t>
            </a:r>
          </a:p>
          <a:p>
            <a:endParaRPr lang="en-GB" dirty="0"/>
          </a:p>
        </p:txBody>
      </p:sp>
    </p:spTree>
    <p:extLst>
      <p:ext uri="{BB962C8B-B14F-4D97-AF65-F5344CB8AC3E}">
        <p14:creationId xmlns:p14="http://schemas.microsoft.com/office/powerpoint/2010/main" val="407428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AFBC0-B845-41D4-9F9F-DDD48B750D8C}"/>
              </a:ext>
            </a:extLst>
          </p:cNvPr>
          <p:cNvSpPr txBox="1"/>
          <p:nvPr/>
        </p:nvSpPr>
        <p:spPr>
          <a:xfrm>
            <a:off x="8162925" y="342900"/>
            <a:ext cx="4029075" cy="523220"/>
          </a:xfrm>
          <a:prstGeom prst="rect">
            <a:avLst/>
          </a:prstGeom>
          <a:noFill/>
        </p:spPr>
        <p:txBody>
          <a:bodyPr wrap="square" rtlCol="0">
            <a:spAutoFit/>
          </a:bodyPr>
          <a:lstStyle/>
          <a:p>
            <a:r>
              <a:rPr lang="en-GB" sz="2800" b="1" dirty="0"/>
              <a:t>Conclusion</a:t>
            </a:r>
          </a:p>
        </p:txBody>
      </p:sp>
      <p:sp>
        <p:nvSpPr>
          <p:cNvPr id="3" name="TextBox 2">
            <a:extLst>
              <a:ext uri="{FF2B5EF4-FFF2-40B4-BE49-F238E27FC236}">
                <a16:creationId xmlns:a16="http://schemas.microsoft.com/office/drawing/2014/main" id="{B47A6F4D-7437-4E47-827C-B77E4A1B5BEB}"/>
              </a:ext>
            </a:extLst>
          </p:cNvPr>
          <p:cNvSpPr txBox="1"/>
          <p:nvPr/>
        </p:nvSpPr>
        <p:spPr>
          <a:xfrm>
            <a:off x="1057275" y="1438275"/>
            <a:ext cx="9734550" cy="4247317"/>
          </a:xfrm>
          <a:prstGeom prst="rect">
            <a:avLst/>
          </a:prstGeom>
          <a:noFill/>
          <a:ln>
            <a:solidFill>
              <a:schemeClr val="accent3">
                <a:lumMod val="60000"/>
                <a:lumOff val="40000"/>
              </a:schemeClr>
            </a:solidFill>
          </a:ln>
        </p:spPr>
        <p:txBody>
          <a:bodyPr wrap="square" rtlCol="0">
            <a:spAutoFit/>
          </a:bodyPr>
          <a:lstStyle/>
          <a:p>
            <a:endParaRPr lang="en-US" dirty="0"/>
          </a:p>
          <a:p>
            <a:r>
              <a:rPr lang="en-US" dirty="0"/>
              <a:t>Neural networks are suitable for predicting regression values ,because of learning only from examples, without any need to add additional information that can bring more confusion than prediction effect. Neural networks can generalize and are resistant to noise. </a:t>
            </a:r>
          </a:p>
          <a:p>
            <a:endParaRPr lang="en-US" dirty="0"/>
          </a:p>
          <a:p>
            <a:r>
              <a:rPr lang="en-US" dirty="0"/>
              <a:t>On the other hand, it is generally not possible to determine exactly what a neural network learned, and it is also hard to estimate possible prediction error.</a:t>
            </a:r>
          </a:p>
          <a:p>
            <a:endParaRPr lang="en-US" dirty="0"/>
          </a:p>
          <a:p>
            <a:r>
              <a:rPr lang="en-US" dirty="0"/>
              <a:t>However, neural networks were often successfully used for Prediction. </a:t>
            </a:r>
          </a:p>
          <a:p>
            <a:endParaRPr lang="en-US" dirty="0"/>
          </a:p>
          <a:p>
            <a:r>
              <a:rPr lang="en-US" dirty="0"/>
              <a:t>This Assignment was a great learning experience for me, It helped me to gain in depth knowledge of how simple Neural Network works.</a:t>
            </a:r>
          </a:p>
          <a:p>
            <a:endParaRPr lang="en-US" dirty="0"/>
          </a:p>
          <a:p>
            <a:r>
              <a:rPr lang="en-US" dirty="0"/>
              <a:t>My Final Training RMSE is </a:t>
            </a:r>
            <a:r>
              <a:rPr lang="en-US" b="1" dirty="0"/>
              <a:t>0.08257</a:t>
            </a:r>
          </a:p>
        </p:txBody>
      </p:sp>
    </p:spTree>
    <p:extLst>
      <p:ext uri="{BB962C8B-B14F-4D97-AF65-F5344CB8AC3E}">
        <p14:creationId xmlns:p14="http://schemas.microsoft.com/office/powerpoint/2010/main" val="299427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F2CED-A42A-43C0-9980-540C0CF2B1E7}"/>
              </a:ext>
            </a:extLst>
          </p:cNvPr>
          <p:cNvSpPr txBox="1"/>
          <p:nvPr/>
        </p:nvSpPr>
        <p:spPr>
          <a:xfrm>
            <a:off x="1000125" y="1276350"/>
            <a:ext cx="11191875" cy="3970318"/>
          </a:xfrm>
          <a:prstGeom prst="rect">
            <a:avLst/>
          </a:prstGeom>
          <a:noFill/>
        </p:spPr>
        <p:txBody>
          <a:bodyPr wrap="square" rtlCol="0">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References</a:t>
            </a:r>
          </a:p>
          <a:p>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Professor Hani </a:t>
            </a:r>
            <a:r>
              <a:rPr lang="en-GB" sz="1600" dirty="0" err="1">
                <a:latin typeface="Arial" panose="020B0604020202020204" pitchFamily="34" charset="0"/>
                <a:cs typeface="Arial" panose="020B0604020202020204" pitchFamily="34" charset="0"/>
              </a:rPr>
              <a:t>Hagras</a:t>
            </a:r>
            <a:r>
              <a:rPr lang="en-GB" sz="1600" dirty="0">
                <a:latin typeface="Arial" panose="020B0604020202020204" pitchFamily="34" charset="0"/>
                <a:cs typeface="Arial" panose="020B0604020202020204" pitchFamily="34" charset="0"/>
              </a:rPr>
              <a:t>’ Notes, Topic 4-5,</a:t>
            </a: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Ian Goodfellow ,Yoshua Bengio &amp; Aaron Courville, Deep Learning - Adaptive Computation and Machine Learning</a:t>
            </a:r>
            <a:r>
              <a:rPr lang="en-GB" sz="1600" dirty="0">
                <a:latin typeface="Arial" panose="020B0604020202020204" pitchFamily="34" charset="0"/>
                <a:cs typeface="Arial" panose="020B0604020202020204" pitchFamily="34" charset="0"/>
              </a:rPr>
              <a:t>, Chapter 6, 2015</a:t>
            </a: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Michael Nielsen,</a:t>
            </a:r>
            <a:r>
              <a:rPr lang="en-US" sz="1600" dirty="0">
                <a:latin typeface="Arial" panose="020B0604020202020204" pitchFamily="34" charset="0"/>
                <a:cs typeface="Arial" panose="020B0604020202020204" pitchFamily="34" charset="0"/>
              </a:rPr>
              <a:t> Neural Networks and Deep Learning,2019</a:t>
            </a: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James Joy Blog, </a:t>
            </a:r>
            <a:r>
              <a:rPr lang="en-US" sz="1600" dirty="0">
                <a:latin typeface="Arial" panose="020B0604020202020204" pitchFamily="34" charset="0"/>
                <a:cs typeface="Arial" panose="020B0604020202020204" pitchFamily="34" charset="0"/>
              </a:rPr>
              <a:t>How to build your own Neural Network from scratch in Python, towardsdatascience.com</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Shashank Ramesh Blog, A guide to an efficient way to build neural network architectures- Part I: Hyper-parameter selection and tuning for Dense Networks using </a:t>
            </a:r>
            <a:r>
              <a:rPr lang="en-US" sz="1600" dirty="0" err="1">
                <a:latin typeface="Arial" panose="020B0604020202020204" pitchFamily="34" charset="0"/>
                <a:cs typeface="Arial" panose="020B0604020202020204" pitchFamily="34" charset="0"/>
              </a:rPr>
              <a:t>Hyperas</a:t>
            </a:r>
            <a:r>
              <a:rPr lang="en-US" sz="1600" dirty="0">
                <a:latin typeface="Arial" panose="020B0604020202020204" pitchFamily="34" charset="0"/>
                <a:cs typeface="Arial" panose="020B0604020202020204" pitchFamily="34" charset="0"/>
              </a:rPr>
              <a:t> on Fashion, towardsdatascience.com,2018</a:t>
            </a:r>
          </a:p>
          <a:p>
            <a:endParaRPr lang="en-US" sz="1600" b="1" dirty="0">
              <a:latin typeface="Arial" panose="020B060402020202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65754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2FD51D-5D49-4C63-A8E1-D2DCE43BD55C}"/>
              </a:ext>
            </a:extLst>
          </p:cNvPr>
          <p:cNvSpPr/>
          <p:nvPr/>
        </p:nvSpPr>
        <p:spPr>
          <a:xfrm>
            <a:off x="1235165" y="156368"/>
            <a:ext cx="6096000" cy="7786747"/>
          </a:xfrm>
          <a:prstGeom prst="rect">
            <a:avLst/>
          </a:prstGeom>
        </p:spPr>
        <p:txBody>
          <a:bodyPr>
            <a:spAutoFit/>
          </a:bodyPr>
          <a:lstStyle/>
          <a:p>
            <a:endParaRPr lang="en-US" sz="2400" b="1" dirty="0"/>
          </a:p>
          <a:p>
            <a:r>
              <a:rPr lang="en-US" dirty="0"/>
              <a:t> </a:t>
            </a:r>
            <a:r>
              <a:rPr lang="en-US" sz="2400" b="1" u="sng" dirty="0">
                <a:solidFill>
                  <a:schemeClr val="accent3">
                    <a:lumMod val="20000"/>
                    <a:lumOff val="80000"/>
                  </a:schemeClr>
                </a:solidFill>
                <a:latin typeface="Arial" panose="020B0604020202020204" pitchFamily="34" charset="0"/>
                <a:cs typeface="Arial" panose="020B0604020202020204" pitchFamily="34" charset="0"/>
              </a:rPr>
              <a:t>Task Outline:</a:t>
            </a:r>
          </a:p>
          <a:p>
            <a:endParaRPr lang="en-US" b="1"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The Game</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Collecting data</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Understanding how a NN will play the game</a:t>
            </a:r>
          </a:p>
          <a:p>
            <a:endParaRPr lang="en-US" b="1" dirty="0">
              <a:latin typeface="Arial" panose="020B0604020202020204" pitchFamily="34" charset="0"/>
              <a:cs typeface="Arial" panose="020B0604020202020204" pitchFamily="34" charset="0"/>
            </a:endParaRPr>
          </a:p>
          <a:p>
            <a:r>
              <a:rPr lang="en-US" sz="2400" b="1" u="sng" dirty="0">
                <a:solidFill>
                  <a:schemeClr val="accent3">
                    <a:lumMod val="20000"/>
                    <a:lumOff val="80000"/>
                  </a:schemeClr>
                </a:solidFill>
                <a:latin typeface="Arial" panose="020B0604020202020204" pitchFamily="34" charset="0"/>
                <a:cs typeface="Arial" panose="020B0604020202020204" pitchFamily="34" charset="0"/>
              </a:rPr>
              <a:t>The objective of the game: </a:t>
            </a:r>
          </a:p>
          <a:p>
            <a:endParaRPr lang="en-US"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Steer and apply thrust to the lander. </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Avoid hitting the outside edge or the ground.</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Safely put the lander on the target to proceed</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400" b="1" u="sng" dirty="0">
                <a:solidFill>
                  <a:schemeClr val="accent3">
                    <a:lumMod val="20000"/>
                    <a:lumOff val="80000"/>
                  </a:schemeClr>
                </a:solidFill>
                <a:latin typeface="Arial" panose="020B0604020202020204" pitchFamily="34" charset="0"/>
                <a:cs typeface="Arial" panose="020B0604020202020204" pitchFamily="34" charset="0"/>
              </a:rPr>
              <a:t>Data Inputs:</a:t>
            </a:r>
          </a:p>
          <a:p>
            <a:endParaRPr lang="en-US" b="1"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X Distance to Target</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Y Distance to Target</a:t>
            </a:r>
          </a:p>
          <a:p>
            <a:endParaRPr lang="en-US" dirty="0">
              <a:solidFill>
                <a:schemeClr val="accent3">
                  <a:lumMod val="20000"/>
                  <a:lumOff val="80000"/>
                </a:schemeClr>
              </a:solidFill>
              <a:latin typeface="Arial" panose="020B0604020202020204" pitchFamily="34" charset="0"/>
              <a:cs typeface="Arial" panose="020B0604020202020204" pitchFamily="34" charset="0"/>
            </a:endParaRPr>
          </a:p>
          <a:p>
            <a:r>
              <a:rPr lang="en-US" sz="2400" b="1" u="sng" dirty="0">
                <a:solidFill>
                  <a:schemeClr val="accent3">
                    <a:lumMod val="20000"/>
                    <a:lumOff val="80000"/>
                  </a:schemeClr>
                </a:solidFill>
                <a:latin typeface="Arial" panose="020B0604020202020204" pitchFamily="34" charset="0"/>
                <a:cs typeface="Arial" panose="020B0604020202020204" pitchFamily="34" charset="0"/>
              </a:rPr>
              <a:t>Data Outputs:</a:t>
            </a:r>
          </a:p>
          <a:p>
            <a:endParaRPr lang="en-US" b="1"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New Velocity Y</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New Velocity X</a:t>
            </a:r>
          </a:p>
          <a:p>
            <a:endParaRPr lang="en-US" dirty="0"/>
          </a:p>
          <a:p>
            <a:endParaRPr lang="en-US" b="1" dirty="0"/>
          </a:p>
          <a:p>
            <a:endParaRPr lang="en-US" dirty="0"/>
          </a:p>
          <a:p>
            <a:endParaRPr lang="en-US" dirty="0"/>
          </a:p>
          <a:p>
            <a:endParaRPr lang="en-GB" dirty="0"/>
          </a:p>
        </p:txBody>
      </p:sp>
      <p:sp>
        <p:nvSpPr>
          <p:cNvPr id="2" name="TextBox 1">
            <a:extLst>
              <a:ext uri="{FF2B5EF4-FFF2-40B4-BE49-F238E27FC236}">
                <a16:creationId xmlns:a16="http://schemas.microsoft.com/office/drawing/2014/main" id="{76F533B1-D116-4160-98C5-2F5C40F3BEAB}"/>
              </a:ext>
            </a:extLst>
          </p:cNvPr>
          <p:cNvSpPr txBox="1"/>
          <p:nvPr/>
        </p:nvSpPr>
        <p:spPr>
          <a:xfrm>
            <a:off x="7023188" y="154384"/>
            <a:ext cx="3505200" cy="523220"/>
          </a:xfrm>
          <a:prstGeom prst="rect">
            <a:avLst/>
          </a:prstGeom>
          <a:noFill/>
        </p:spPr>
        <p:txBody>
          <a:bodyPr wrap="square" rtlCol="0">
            <a:spAutoFit/>
          </a:bodyPr>
          <a:lstStyle/>
          <a:p>
            <a:r>
              <a:rPr lang="en-US" sz="2800" b="1" u="sng" dirty="0"/>
              <a:t>Details</a:t>
            </a:r>
          </a:p>
        </p:txBody>
      </p:sp>
    </p:spTree>
    <p:extLst>
      <p:ext uri="{BB962C8B-B14F-4D97-AF65-F5344CB8AC3E}">
        <p14:creationId xmlns:p14="http://schemas.microsoft.com/office/powerpoint/2010/main" val="75710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0DE32C-D962-43E5-9556-3863E0D05C09}"/>
              </a:ext>
            </a:extLst>
          </p:cNvPr>
          <p:cNvPicPr>
            <a:picLocks noChangeAspect="1"/>
          </p:cNvPicPr>
          <p:nvPr/>
        </p:nvPicPr>
        <p:blipFill>
          <a:blip r:embed="rId2"/>
          <a:stretch>
            <a:fillRect/>
          </a:stretch>
        </p:blipFill>
        <p:spPr>
          <a:xfrm>
            <a:off x="6656540" y="1231311"/>
            <a:ext cx="2946954" cy="1930053"/>
          </a:xfrm>
          <a:prstGeom prst="rect">
            <a:avLst/>
          </a:prstGeom>
        </p:spPr>
      </p:pic>
      <p:pic>
        <p:nvPicPr>
          <p:cNvPr id="3" name="Picture 2">
            <a:extLst>
              <a:ext uri="{FF2B5EF4-FFF2-40B4-BE49-F238E27FC236}">
                <a16:creationId xmlns:a16="http://schemas.microsoft.com/office/drawing/2014/main" id="{6A352252-59BD-4A79-BEF1-221E42EF2803}"/>
              </a:ext>
            </a:extLst>
          </p:cNvPr>
          <p:cNvPicPr>
            <a:picLocks noChangeAspect="1"/>
          </p:cNvPicPr>
          <p:nvPr/>
        </p:nvPicPr>
        <p:blipFill rotWithShape="1">
          <a:blip r:embed="rId3"/>
          <a:srcRect l="5703" b="3707"/>
          <a:stretch/>
        </p:blipFill>
        <p:spPr>
          <a:xfrm>
            <a:off x="9315126" y="2915812"/>
            <a:ext cx="2946954" cy="2053984"/>
          </a:xfrm>
          <a:prstGeom prst="rect">
            <a:avLst/>
          </a:prstGeom>
        </p:spPr>
      </p:pic>
      <p:pic>
        <p:nvPicPr>
          <p:cNvPr id="7" name="Picture 6">
            <a:extLst>
              <a:ext uri="{FF2B5EF4-FFF2-40B4-BE49-F238E27FC236}">
                <a16:creationId xmlns:a16="http://schemas.microsoft.com/office/drawing/2014/main" id="{E3784E74-B7C1-418F-B15E-BDE70D5DCFD8}"/>
              </a:ext>
            </a:extLst>
          </p:cNvPr>
          <p:cNvPicPr>
            <a:picLocks noChangeAspect="1"/>
          </p:cNvPicPr>
          <p:nvPr/>
        </p:nvPicPr>
        <p:blipFill rotWithShape="1">
          <a:blip r:embed="rId4"/>
          <a:srcRect l="-1521" r="-1" b="1755"/>
          <a:stretch/>
        </p:blipFill>
        <p:spPr>
          <a:xfrm>
            <a:off x="6620788" y="4724891"/>
            <a:ext cx="3043976" cy="2133109"/>
          </a:xfrm>
          <a:prstGeom prst="rect">
            <a:avLst/>
          </a:prstGeom>
        </p:spPr>
      </p:pic>
      <p:sp>
        <p:nvSpPr>
          <p:cNvPr id="9" name="TextBox 8">
            <a:extLst>
              <a:ext uri="{FF2B5EF4-FFF2-40B4-BE49-F238E27FC236}">
                <a16:creationId xmlns:a16="http://schemas.microsoft.com/office/drawing/2014/main" id="{03EAA78F-0485-40AA-BBFF-D944258C2754}"/>
              </a:ext>
            </a:extLst>
          </p:cNvPr>
          <p:cNvSpPr txBox="1"/>
          <p:nvPr/>
        </p:nvSpPr>
        <p:spPr>
          <a:xfrm>
            <a:off x="6854524" y="161437"/>
            <a:ext cx="5743575" cy="523220"/>
          </a:xfrm>
          <a:prstGeom prst="rect">
            <a:avLst/>
          </a:prstGeom>
          <a:noFill/>
        </p:spPr>
        <p:txBody>
          <a:bodyPr wrap="square" rtlCol="0">
            <a:spAutoFit/>
          </a:bodyPr>
          <a:lstStyle/>
          <a:p>
            <a:r>
              <a:rPr lang="en-GB" sz="2800" b="1" u="sng" dirty="0"/>
              <a:t>Input &amp; Output Plots</a:t>
            </a:r>
          </a:p>
        </p:txBody>
      </p:sp>
      <p:sp>
        <p:nvSpPr>
          <p:cNvPr id="10" name="TextBox 9">
            <a:extLst>
              <a:ext uri="{FF2B5EF4-FFF2-40B4-BE49-F238E27FC236}">
                <a16:creationId xmlns:a16="http://schemas.microsoft.com/office/drawing/2014/main" id="{24DECAB0-34D2-4274-BA03-B163A321D37D}"/>
              </a:ext>
            </a:extLst>
          </p:cNvPr>
          <p:cNvSpPr txBox="1"/>
          <p:nvPr/>
        </p:nvSpPr>
        <p:spPr>
          <a:xfrm>
            <a:off x="118875" y="395946"/>
            <a:ext cx="3272025" cy="369332"/>
          </a:xfrm>
          <a:prstGeom prst="rect">
            <a:avLst/>
          </a:prstGeom>
          <a:noFill/>
        </p:spPr>
        <p:txBody>
          <a:bodyPr wrap="square" rtlCol="0">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Distribution Plot for Inputs</a:t>
            </a:r>
          </a:p>
        </p:txBody>
      </p:sp>
      <p:pic>
        <p:nvPicPr>
          <p:cNvPr id="12" name="Picture 11">
            <a:extLst>
              <a:ext uri="{FF2B5EF4-FFF2-40B4-BE49-F238E27FC236}">
                <a16:creationId xmlns:a16="http://schemas.microsoft.com/office/drawing/2014/main" id="{73BB7CF5-EFA8-4519-9242-7EE6EB1D8D6D}"/>
              </a:ext>
            </a:extLst>
          </p:cNvPr>
          <p:cNvPicPr>
            <a:picLocks noChangeAspect="1"/>
          </p:cNvPicPr>
          <p:nvPr/>
        </p:nvPicPr>
        <p:blipFill>
          <a:blip r:embed="rId5"/>
          <a:stretch>
            <a:fillRect/>
          </a:stretch>
        </p:blipFill>
        <p:spPr>
          <a:xfrm>
            <a:off x="118875" y="846052"/>
            <a:ext cx="3272025" cy="2559960"/>
          </a:xfrm>
          <a:prstGeom prst="rect">
            <a:avLst/>
          </a:prstGeom>
        </p:spPr>
      </p:pic>
      <p:pic>
        <p:nvPicPr>
          <p:cNvPr id="13" name="Picture 12">
            <a:extLst>
              <a:ext uri="{FF2B5EF4-FFF2-40B4-BE49-F238E27FC236}">
                <a16:creationId xmlns:a16="http://schemas.microsoft.com/office/drawing/2014/main" id="{42EC8170-0E6C-4C03-A2D9-EF9E961428C3}"/>
              </a:ext>
            </a:extLst>
          </p:cNvPr>
          <p:cNvPicPr>
            <a:picLocks noChangeAspect="1"/>
          </p:cNvPicPr>
          <p:nvPr/>
        </p:nvPicPr>
        <p:blipFill>
          <a:blip r:embed="rId6"/>
          <a:stretch>
            <a:fillRect/>
          </a:stretch>
        </p:blipFill>
        <p:spPr>
          <a:xfrm>
            <a:off x="147940" y="3559448"/>
            <a:ext cx="3265182" cy="2717940"/>
          </a:xfrm>
          <a:prstGeom prst="rect">
            <a:avLst/>
          </a:prstGeom>
        </p:spPr>
      </p:pic>
      <p:sp>
        <p:nvSpPr>
          <p:cNvPr id="14" name="TextBox 13">
            <a:extLst>
              <a:ext uri="{FF2B5EF4-FFF2-40B4-BE49-F238E27FC236}">
                <a16:creationId xmlns:a16="http://schemas.microsoft.com/office/drawing/2014/main" id="{4EC1B574-EDB3-4C25-BD61-00986BF15E24}"/>
              </a:ext>
            </a:extLst>
          </p:cNvPr>
          <p:cNvSpPr txBox="1"/>
          <p:nvPr/>
        </p:nvSpPr>
        <p:spPr>
          <a:xfrm>
            <a:off x="10015476" y="1587961"/>
            <a:ext cx="1866499" cy="584775"/>
          </a:xfrm>
          <a:prstGeom prst="rect">
            <a:avLst/>
          </a:prstGeom>
          <a:noFill/>
        </p:spPr>
        <p:txBody>
          <a:bodyPr wrap="square" rtlCol="0">
            <a:spAutoFit/>
          </a:bodyPr>
          <a:lstStyle/>
          <a:p>
            <a:r>
              <a:rPr lang="en-GB" sz="1600" i="1" u="sng" dirty="0">
                <a:solidFill>
                  <a:schemeClr val="accent3">
                    <a:lumMod val="20000"/>
                    <a:lumOff val="80000"/>
                  </a:schemeClr>
                </a:solidFill>
                <a:latin typeface="Arial" panose="020B0604020202020204" pitchFamily="34" charset="0"/>
                <a:cs typeface="Arial" panose="020B0604020202020204" pitchFamily="34" charset="0"/>
              </a:rPr>
              <a:t>Relation Between Inputs</a:t>
            </a:r>
          </a:p>
        </p:txBody>
      </p:sp>
      <p:pic>
        <p:nvPicPr>
          <p:cNvPr id="16" name="Picture 15">
            <a:extLst>
              <a:ext uri="{FF2B5EF4-FFF2-40B4-BE49-F238E27FC236}">
                <a16:creationId xmlns:a16="http://schemas.microsoft.com/office/drawing/2014/main" id="{F14F9B7A-7E08-4B06-ABDC-326C0521A0FF}"/>
              </a:ext>
            </a:extLst>
          </p:cNvPr>
          <p:cNvPicPr>
            <a:picLocks noChangeAspect="1"/>
          </p:cNvPicPr>
          <p:nvPr/>
        </p:nvPicPr>
        <p:blipFill>
          <a:blip r:embed="rId7"/>
          <a:stretch>
            <a:fillRect/>
          </a:stretch>
        </p:blipFill>
        <p:spPr>
          <a:xfrm>
            <a:off x="3551945" y="3559448"/>
            <a:ext cx="2946954" cy="2685280"/>
          </a:xfrm>
          <a:prstGeom prst="rect">
            <a:avLst/>
          </a:prstGeom>
        </p:spPr>
      </p:pic>
      <p:pic>
        <p:nvPicPr>
          <p:cNvPr id="17" name="Picture 16">
            <a:extLst>
              <a:ext uri="{FF2B5EF4-FFF2-40B4-BE49-F238E27FC236}">
                <a16:creationId xmlns:a16="http://schemas.microsoft.com/office/drawing/2014/main" id="{EE29E027-0FD4-49C7-BA91-E981BFEC5D57}"/>
              </a:ext>
            </a:extLst>
          </p:cNvPr>
          <p:cNvPicPr>
            <a:picLocks noChangeAspect="1"/>
          </p:cNvPicPr>
          <p:nvPr/>
        </p:nvPicPr>
        <p:blipFill>
          <a:blip r:embed="rId8"/>
          <a:stretch>
            <a:fillRect/>
          </a:stretch>
        </p:blipFill>
        <p:spPr>
          <a:xfrm>
            <a:off x="3532367" y="838291"/>
            <a:ext cx="2946954" cy="2559960"/>
          </a:xfrm>
          <a:prstGeom prst="rect">
            <a:avLst/>
          </a:prstGeom>
        </p:spPr>
      </p:pic>
      <p:sp>
        <p:nvSpPr>
          <p:cNvPr id="19" name="TextBox 18">
            <a:extLst>
              <a:ext uri="{FF2B5EF4-FFF2-40B4-BE49-F238E27FC236}">
                <a16:creationId xmlns:a16="http://schemas.microsoft.com/office/drawing/2014/main" id="{DA3B7F75-26A5-430F-894B-8728DF11946C}"/>
              </a:ext>
            </a:extLst>
          </p:cNvPr>
          <p:cNvSpPr txBox="1"/>
          <p:nvPr/>
        </p:nvSpPr>
        <p:spPr>
          <a:xfrm>
            <a:off x="6717811" y="3559448"/>
            <a:ext cx="2159490" cy="738664"/>
          </a:xfrm>
          <a:prstGeom prst="rect">
            <a:avLst/>
          </a:prstGeom>
          <a:noFill/>
        </p:spPr>
        <p:txBody>
          <a:bodyPr wrap="square" rtlCol="0">
            <a:spAutoFit/>
          </a:bodyPr>
          <a:lstStyle/>
          <a:p>
            <a:r>
              <a:rPr lang="en-GB" sz="1400" i="1" u="sng" dirty="0">
                <a:solidFill>
                  <a:schemeClr val="accent3">
                    <a:lumMod val="20000"/>
                    <a:lumOff val="80000"/>
                  </a:schemeClr>
                </a:solidFill>
                <a:latin typeface="Arial" panose="020B0604020202020204" pitchFamily="34" charset="0"/>
                <a:cs typeface="Arial" panose="020B0604020202020204" pitchFamily="34" charset="0"/>
              </a:rPr>
              <a:t>Relation Between X Distance to Target and X Velocity</a:t>
            </a:r>
          </a:p>
        </p:txBody>
      </p:sp>
      <p:sp>
        <p:nvSpPr>
          <p:cNvPr id="20" name="TextBox 19">
            <a:extLst>
              <a:ext uri="{FF2B5EF4-FFF2-40B4-BE49-F238E27FC236}">
                <a16:creationId xmlns:a16="http://schemas.microsoft.com/office/drawing/2014/main" id="{F4F72E08-26A4-4A12-B951-0941956AC184}"/>
              </a:ext>
            </a:extLst>
          </p:cNvPr>
          <p:cNvSpPr txBox="1"/>
          <p:nvPr/>
        </p:nvSpPr>
        <p:spPr>
          <a:xfrm>
            <a:off x="9794386" y="5673998"/>
            <a:ext cx="2087590" cy="738664"/>
          </a:xfrm>
          <a:prstGeom prst="rect">
            <a:avLst/>
          </a:prstGeom>
          <a:noFill/>
        </p:spPr>
        <p:txBody>
          <a:bodyPr wrap="square" rtlCol="0">
            <a:spAutoFit/>
          </a:bodyPr>
          <a:lstStyle/>
          <a:p>
            <a:r>
              <a:rPr lang="en-GB" sz="1400" i="1" u="sng" dirty="0">
                <a:solidFill>
                  <a:schemeClr val="accent3">
                    <a:lumMod val="20000"/>
                    <a:lumOff val="80000"/>
                  </a:schemeClr>
                </a:solidFill>
                <a:latin typeface="Arial" panose="020B0604020202020204" pitchFamily="34" charset="0"/>
                <a:cs typeface="Arial" panose="020B0604020202020204" pitchFamily="34" charset="0"/>
              </a:rPr>
              <a:t>Relation Between Y Distance to Target and Y Velocity</a:t>
            </a:r>
          </a:p>
        </p:txBody>
      </p:sp>
      <p:sp>
        <p:nvSpPr>
          <p:cNvPr id="21" name="TextBox 20">
            <a:extLst>
              <a:ext uri="{FF2B5EF4-FFF2-40B4-BE49-F238E27FC236}">
                <a16:creationId xmlns:a16="http://schemas.microsoft.com/office/drawing/2014/main" id="{C6C4DB09-F4B5-459D-B433-C5A1E7D5D26F}"/>
              </a:ext>
            </a:extLst>
          </p:cNvPr>
          <p:cNvSpPr txBox="1"/>
          <p:nvPr/>
        </p:nvSpPr>
        <p:spPr>
          <a:xfrm>
            <a:off x="145652" y="6412662"/>
            <a:ext cx="6410325" cy="369332"/>
          </a:xfrm>
          <a:prstGeom prst="rect">
            <a:avLst/>
          </a:prstGeom>
          <a:noFill/>
        </p:spPr>
        <p:txBody>
          <a:bodyPr wrap="square" rtlCol="0">
            <a:spAutoFit/>
          </a:bodyPr>
          <a:lstStyle/>
          <a:p>
            <a:r>
              <a:rPr lang="en-GB" dirty="0"/>
              <a:t>Both Input and Output have nearly Normal Distribution</a:t>
            </a:r>
          </a:p>
        </p:txBody>
      </p:sp>
      <p:sp>
        <p:nvSpPr>
          <p:cNvPr id="22" name="TextBox 21">
            <a:extLst>
              <a:ext uri="{FF2B5EF4-FFF2-40B4-BE49-F238E27FC236}">
                <a16:creationId xmlns:a16="http://schemas.microsoft.com/office/drawing/2014/main" id="{5B982FCC-535C-4FA5-9F62-8D3D40E3C5BE}"/>
              </a:ext>
            </a:extLst>
          </p:cNvPr>
          <p:cNvSpPr txBox="1"/>
          <p:nvPr/>
        </p:nvSpPr>
        <p:spPr>
          <a:xfrm>
            <a:off x="3390900" y="409911"/>
            <a:ext cx="4914499" cy="369332"/>
          </a:xfrm>
          <a:prstGeom prst="rect">
            <a:avLst/>
          </a:prstGeom>
          <a:noFill/>
        </p:spPr>
        <p:txBody>
          <a:bodyPr wrap="square" rtlCol="0">
            <a:spAutoFit/>
          </a:bodyPr>
          <a:lstStyle/>
          <a:p>
            <a:r>
              <a:rPr lang="en-GB" b="1" u="sng" dirty="0">
                <a:solidFill>
                  <a:schemeClr val="accent3">
                    <a:lumMod val="20000"/>
                    <a:lumOff val="80000"/>
                  </a:schemeClr>
                </a:solidFill>
                <a:latin typeface="Arial" panose="020B0604020202020204" pitchFamily="34" charset="0"/>
                <a:cs typeface="Arial" panose="020B0604020202020204" pitchFamily="34" charset="0"/>
              </a:rPr>
              <a:t>Distribution Plot for Outputs</a:t>
            </a:r>
          </a:p>
        </p:txBody>
      </p:sp>
    </p:spTree>
    <p:extLst>
      <p:ext uri="{BB962C8B-B14F-4D97-AF65-F5344CB8AC3E}">
        <p14:creationId xmlns:p14="http://schemas.microsoft.com/office/powerpoint/2010/main" val="248848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6BC0E-5477-4BB0-A097-C2BB816F1337}"/>
              </a:ext>
            </a:extLst>
          </p:cNvPr>
          <p:cNvSpPr/>
          <p:nvPr/>
        </p:nvSpPr>
        <p:spPr>
          <a:xfrm>
            <a:off x="7896225" y="554296"/>
            <a:ext cx="2846973" cy="523220"/>
          </a:xfrm>
          <a:prstGeom prst="rect">
            <a:avLst/>
          </a:prstGeom>
        </p:spPr>
        <p:txBody>
          <a:bodyPr wrap="square">
            <a:spAutoFit/>
          </a:bodyPr>
          <a:lstStyle/>
          <a:p>
            <a:r>
              <a:rPr lang="en-GB" sz="2800" b="1" u="sng" dirty="0">
                <a:solidFill>
                  <a:schemeClr val="accent3">
                    <a:lumMod val="20000"/>
                    <a:lumOff val="80000"/>
                  </a:schemeClr>
                </a:solidFill>
                <a:cs typeface="Arial" panose="020B0604020202020204" pitchFamily="34" charset="0"/>
              </a:rPr>
              <a:t>Data Partition</a:t>
            </a:r>
          </a:p>
        </p:txBody>
      </p:sp>
      <p:sp>
        <p:nvSpPr>
          <p:cNvPr id="5" name="TextBox 4">
            <a:extLst>
              <a:ext uri="{FF2B5EF4-FFF2-40B4-BE49-F238E27FC236}">
                <a16:creationId xmlns:a16="http://schemas.microsoft.com/office/drawing/2014/main" id="{04BA4EE7-D76E-4FA1-BDD2-177FEE748EC4}"/>
              </a:ext>
            </a:extLst>
          </p:cNvPr>
          <p:cNvSpPr txBox="1"/>
          <p:nvPr/>
        </p:nvSpPr>
        <p:spPr>
          <a:xfrm>
            <a:off x="1466413" y="1993032"/>
            <a:ext cx="9276786" cy="1477328"/>
          </a:xfrm>
          <a:prstGeom prst="rect">
            <a:avLst/>
          </a:prstGeom>
          <a:noFill/>
          <a:ln>
            <a:solidFill>
              <a:schemeClr val="accent3">
                <a:lumMod val="40000"/>
                <a:lumOff val="60000"/>
              </a:schemeClr>
            </a:solidFill>
          </a:ln>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Data is partitioned into Train and Validation set using </a:t>
            </a:r>
            <a:r>
              <a:rPr lang="en-GB" dirty="0" err="1">
                <a:latin typeface="Arial" panose="020B0604020202020204" pitchFamily="34" charset="0"/>
                <a:cs typeface="Arial" panose="020B0604020202020204" pitchFamily="34" charset="0"/>
              </a:rPr>
              <a:t>Sklearn’s</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train_test_split</a:t>
            </a:r>
            <a:r>
              <a:rPr lang="en-GB" dirty="0">
                <a:latin typeface="Arial" panose="020B0604020202020204" pitchFamily="34" charset="0"/>
                <a:cs typeface="Arial" panose="020B0604020202020204" pitchFamily="34" charset="0"/>
              </a:rPr>
              <a:t> in </a:t>
            </a:r>
            <a:r>
              <a:rPr lang="en-GB" dirty="0" err="1">
                <a:latin typeface="Arial" panose="020B0604020202020204" pitchFamily="34" charset="0"/>
                <a:cs typeface="Arial" panose="020B0604020202020204" pitchFamily="34" charset="0"/>
              </a:rPr>
              <a:t>ModelSelection</a:t>
            </a:r>
            <a:r>
              <a:rPr lang="en-GB" dirty="0">
                <a:latin typeface="Arial" panose="020B0604020202020204" pitchFamily="34" charset="0"/>
                <a:cs typeface="Arial" panose="020B0604020202020204" pitchFamily="34" charset="0"/>
              </a:rPr>
              <a:t> Package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this Data is randomly partitioned into Train and Validation set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Train Data set is 80%</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Validation Data Set is 20%</a:t>
            </a:r>
          </a:p>
        </p:txBody>
      </p:sp>
      <p:pic>
        <p:nvPicPr>
          <p:cNvPr id="4" name="Picture 3">
            <a:extLst>
              <a:ext uri="{FF2B5EF4-FFF2-40B4-BE49-F238E27FC236}">
                <a16:creationId xmlns:a16="http://schemas.microsoft.com/office/drawing/2014/main" id="{295DA7F9-2A9B-4E2D-B80E-3D1339819C7B}"/>
              </a:ext>
            </a:extLst>
          </p:cNvPr>
          <p:cNvPicPr>
            <a:picLocks noChangeAspect="1"/>
          </p:cNvPicPr>
          <p:nvPr/>
        </p:nvPicPr>
        <p:blipFill>
          <a:blip r:embed="rId2"/>
          <a:stretch>
            <a:fillRect/>
          </a:stretch>
        </p:blipFill>
        <p:spPr>
          <a:xfrm>
            <a:off x="2297905" y="3871564"/>
            <a:ext cx="6940907" cy="1746340"/>
          </a:xfrm>
          <a:prstGeom prst="rect">
            <a:avLst/>
          </a:prstGeom>
        </p:spPr>
      </p:pic>
    </p:spTree>
    <p:extLst>
      <p:ext uri="{BB962C8B-B14F-4D97-AF65-F5344CB8AC3E}">
        <p14:creationId xmlns:p14="http://schemas.microsoft.com/office/powerpoint/2010/main" val="5916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9B8D17-4355-4E2C-8313-A8427FCC3CCF}"/>
              </a:ext>
            </a:extLst>
          </p:cNvPr>
          <p:cNvSpPr/>
          <p:nvPr/>
        </p:nvSpPr>
        <p:spPr>
          <a:xfrm>
            <a:off x="977387" y="860431"/>
            <a:ext cx="2597186" cy="461665"/>
          </a:xfrm>
          <a:prstGeom prst="rect">
            <a:avLst/>
          </a:prstGeom>
        </p:spPr>
        <p:txBody>
          <a:bodyPr wrap="none">
            <a:spAutoFit/>
          </a:bodyPr>
          <a:lstStyle/>
          <a:p>
            <a:r>
              <a:rPr lang="en-GB" sz="2400" b="1" u="sng" dirty="0">
                <a:solidFill>
                  <a:schemeClr val="accent3">
                    <a:lumMod val="20000"/>
                    <a:lumOff val="80000"/>
                  </a:schemeClr>
                </a:solidFill>
                <a:latin typeface="Arial" panose="020B0604020202020204" pitchFamily="34" charset="0"/>
                <a:cs typeface="Arial" panose="020B0604020202020204" pitchFamily="34" charset="0"/>
              </a:rPr>
              <a:t>Data Processing</a:t>
            </a:r>
          </a:p>
        </p:txBody>
      </p:sp>
      <p:sp>
        <p:nvSpPr>
          <p:cNvPr id="3" name="TextBox 2">
            <a:extLst>
              <a:ext uri="{FF2B5EF4-FFF2-40B4-BE49-F238E27FC236}">
                <a16:creationId xmlns:a16="http://schemas.microsoft.com/office/drawing/2014/main" id="{3AE8B493-5619-4315-8A90-81985F652EB6}"/>
              </a:ext>
            </a:extLst>
          </p:cNvPr>
          <p:cNvSpPr txBox="1"/>
          <p:nvPr/>
        </p:nvSpPr>
        <p:spPr>
          <a:xfrm>
            <a:off x="1123512" y="1422162"/>
            <a:ext cx="1014412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Data is normalized using Min Max Scaler from </a:t>
            </a:r>
            <a:r>
              <a:rPr lang="en-GB" dirty="0" err="1">
                <a:latin typeface="Arial" panose="020B0604020202020204" pitchFamily="34" charset="0"/>
                <a:cs typeface="Arial" panose="020B0604020202020204" pitchFamily="34" charset="0"/>
              </a:rPr>
              <a:t>Sklearn</a:t>
            </a: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This will squeeze all the data within 0 and 1</a:t>
            </a:r>
          </a:p>
          <a:p>
            <a:endParaRPr lang="en-GB" dirty="0"/>
          </a:p>
        </p:txBody>
      </p:sp>
      <p:sp>
        <p:nvSpPr>
          <p:cNvPr id="4" name="Rectangle 3">
            <a:extLst>
              <a:ext uri="{FF2B5EF4-FFF2-40B4-BE49-F238E27FC236}">
                <a16:creationId xmlns:a16="http://schemas.microsoft.com/office/drawing/2014/main" id="{08AA0E11-A68C-4F83-9DB7-5235ED6DD951}"/>
              </a:ext>
            </a:extLst>
          </p:cNvPr>
          <p:cNvSpPr/>
          <p:nvPr/>
        </p:nvSpPr>
        <p:spPr>
          <a:xfrm>
            <a:off x="1123512" y="4425154"/>
            <a:ext cx="2236510" cy="461665"/>
          </a:xfrm>
          <a:prstGeom prst="rect">
            <a:avLst/>
          </a:prstGeom>
        </p:spPr>
        <p:txBody>
          <a:bodyPr wrap="none">
            <a:spAutoFit/>
          </a:bodyPr>
          <a:lstStyle/>
          <a:p>
            <a:r>
              <a:rPr lang="en-GB" sz="2400" b="1" u="sng" dirty="0">
                <a:solidFill>
                  <a:schemeClr val="accent3">
                    <a:lumMod val="20000"/>
                    <a:lumOff val="80000"/>
                  </a:schemeClr>
                </a:solidFill>
                <a:latin typeface="Arial" panose="020B0604020202020204" pitchFamily="34" charset="0"/>
                <a:cs typeface="Arial" panose="020B0604020202020204" pitchFamily="34" charset="0"/>
              </a:rPr>
              <a:t>Data Cleaning</a:t>
            </a:r>
          </a:p>
        </p:txBody>
      </p:sp>
      <p:sp>
        <p:nvSpPr>
          <p:cNvPr id="5" name="TextBox 4">
            <a:extLst>
              <a:ext uri="{FF2B5EF4-FFF2-40B4-BE49-F238E27FC236}">
                <a16:creationId xmlns:a16="http://schemas.microsoft.com/office/drawing/2014/main" id="{46A7C30C-CE80-48D1-AEF1-9251EF010E10}"/>
              </a:ext>
            </a:extLst>
          </p:cNvPr>
          <p:cNvSpPr txBox="1"/>
          <p:nvPr/>
        </p:nvSpPr>
        <p:spPr>
          <a:xfrm>
            <a:off x="1401716" y="5181961"/>
            <a:ext cx="10144125"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Removed any rows that have zeros in output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Checked for if any negative values in y distance to target.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duplicate values for outputs are removed , even if inputs are different.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B794178-4DAD-4794-BA9C-B017F8D18530}"/>
              </a:ext>
            </a:extLst>
          </p:cNvPr>
          <p:cNvPicPr>
            <a:picLocks noChangeAspect="1"/>
          </p:cNvPicPr>
          <p:nvPr/>
        </p:nvPicPr>
        <p:blipFill>
          <a:blip r:embed="rId2"/>
          <a:stretch>
            <a:fillRect/>
          </a:stretch>
        </p:blipFill>
        <p:spPr>
          <a:xfrm>
            <a:off x="3819524" y="2473370"/>
            <a:ext cx="4592761" cy="1481358"/>
          </a:xfrm>
          <a:prstGeom prst="rect">
            <a:avLst/>
          </a:prstGeom>
        </p:spPr>
      </p:pic>
    </p:spTree>
    <p:extLst>
      <p:ext uri="{BB962C8B-B14F-4D97-AF65-F5344CB8AC3E}">
        <p14:creationId xmlns:p14="http://schemas.microsoft.com/office/powerpoint/2010/main" val="32609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6BC0E-5477-4BB0-A097-C2BB816F1337}"/>
              </a:ext>
            </a:extLst>
          </p:cNvPr>
          <p:cNvSpPr/>
          <p:nvPr/>
        </p:nvSpPr>
        <p:spPr>
          <a:xfrm>
            <a:off x="1177412" y="290086"/>
            <a:ext cx="2872902"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Architecture Design</a:t>
            </a:r>
          </a:p>
        </p:txBody>
      </p:sp>
      <p:sp>
        <p:nvSpPr>
          <p:cNvPr id="2" name="TextBox 1">
            <a:extLst>
              <a:ext uri="{FF2B5EF4-FFF2-40B4-BE49-F238E27FC236}">
                <a16:creationId xmlns:a16="http://schemas.microsoft.com/office/drawing/2014/main" id="{8EEACA72-5882-4DFE-898D-3C52A705AF22}"/>
              </a:ext>
            </a:extLst>
          </p:cNvPr>
          <p:cNvSpPr txBox="1"/>
          <p:nvPr/>
        </p:nvSpPr>
        <p:spPr>
          <a:xfrm>
            <a:off x="1506190" y="833688"/>
            <a:ext cx="8515350"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A Multi Layer Perceptron is used to build this model.</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This Model has 2 Inputs and 2 Outputs</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It has one hidden layer with 8 Neurons</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I have tested the number of hidden neurons keeping rest all </a:t>
            </a:r>
            <a:r>
              <a:rPr lang="en-GB" sz="1600" dirty="0" err="1">
                <a:latin typeface="Arial" panose="020B0604020202020204" pitchFamily="34" charset="0"/>
                <a:cs typeface="Arial" panose="020B0604020202020204" pitchFamily="34" charset="0"/>
              </a:rPr>
              <a:t>hyperparmeters</a:t>
            </a:r>
            <a:r>
              <a:rPr lang="en-GB" sz="1600" dirty="0">
                <a:latin typeface="Arial" panose="020B0604020202020204" pitchFamily="34" charset="0"/>
                <a:cs typeface="Arial" panose="020B0604020202020204" pitchFamily="34" charset="0"/>
              </a:rPr>
              <a:t> constant and got best results in 8 neurons</a:t>
            </a:r>
          </a:p>
        </p:txBody>
      </p:sp>
      <p:pic>
        <p:nvPicPr>
          <p:cNvPr id="5" name="Picture 4">
            <a:extLst>
              <a:ext uri="{FF2B5EF4-FFF2-40B4-BE49-F238E27FC236}">
                <a16:creationId xmlns:a16="http://schemas.microsoft.com/office/drawing/2014/main" id="{130AEAA8-5360-4BF4-B841-4BE3B852CCC9}"/>
              </a:ext>
            </a:extLst>
          </p:cNvPr>
          <p:cNvPicPr>
            <a:picLocks noChangeAspect="1"/>
          </p:cNvPicPr>
          <p:nvPr/>
        </p:nvPicPr>
        <p:blipFill>
          <a:blip r:embed="rId2"/>
          <a:stretch>
            <a:fillRect/>
          </a:stretch>
        </p:blipFill>
        <p:spPr>
          <a:xfrm>
            <a:off x="3689949" y="2278756"/>
            <a:ext cx="3940845" cy="3923615"/>
          </a:xfrm>
          <a:prstGeom prst="rect">
            <a:avLst/>
          </a:prstGeom>
        </p:spPr>
      </p:pic>
      <p:sp>
        <p:nvSpPr>
          <p:cNvPr id="10" name="TextBox 9">
            <a:extLst>
              <a:ext uri="{FF2B5EF4-FFF2-40B4-BE49-F238E27FC236}">
                <a16:creationId xmlns:a16="http://schemas.microsoft.com/office/drawing/2014/main" id="{0210DE3D-411B-4C9B-B539-C8816D7BDA70}"/>
              </a:ext>
            </a:extLst>
          </p:cNvPr>
          <p:cNvSpPr txBox="1"/>
          <p:nvPr/>
        </p:nvSpPr>
        <p:spPr>
          <a:xfrm>
            <a:off x="2450921" y="3744523"/>
            <a:ext cx="1351280" cy="369332"/>
          </a:xfrm>
          <a:prstGeom prst="rect">
            <a:avLst/>
          </a:prstGeom>
          <a:noFill/>
        </p:spPr>
        <p:txBody>
          <a:bodyPr wrap="square" rtlCol="0">
            <a:spAutoFit/>
          </a:bodyPr>
          <a:lstStyle/>
          <a:p>
            <a:r>
              <a:rPr lang="en-GB" dirty="0"/>
              <a:t>Inputs</a:t>
            </a:r>
          </a:p>
        </p:txBody>
      </p:sp>
      <p:sp>
        <p:nvSpPr>
          <p:cNvPr id="12" name="Left Brace 11">
            <a:extLst>
              <a:ext uri="{FF2B5EF4-FFF2-40B4-BE49-F238E27FC236}">
                <a16:creationId xmlns:a16="http://schemas.microsoft.com/office/drawing/2014/main" id="{0123EB7D-9E68-4B0A-B92D-91C8124917F9}"/>
              </a:ext>
            </a:extLst>
          </p:cNvPr>
          <p:cNvSpPr/>
          <p:nvPr/>
        </p:nvSpPr>
        <p:spPr>
          <a:xfrm>
            <a:off x="3333431" y="3471989"/>
            <a:ext cx="210185" cy="914400"/>
          </a:xfrm>
          <a:prstGeom prst="leftBrace">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a:extLst>
              <a:ext uri="{FF2B5EF4-FFF2-40B4-BE49-F238E27FC236}">
                <a16:creationId xmlns:a16="http://schemas.microsoft.com/office/drawing/2014/main" id="{D3B60A8E-37F6-4E1D-B585-4FC998B51580}"/>
              </a:ext>
            </a:extLst>
          </p:cNvPr>
          <p:cNvSpPr/>
          <p:nvPr/>
        </p:nvSpPr>
        <p:spPr>
          <a:xfrm>
            <a:off x="3333431" y="4657725"/>
            <a:ext cx="210185" cy="295275"/>
          </a:xfrm>
          <a:prstGeom prst="leftBrace">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711124AF-F82E-4002-AFD7-96BF67F65647}"/>
              </a:ext>
            </a:extLst>
          </p:cNvPr>
          <p:cNvSpPr txBox="1"/>
          <p:nvPr/>
        </p:nvSpPr>
        <p:spPr>
          <a:xfrm>
            <a:off x="2657791" y="4596130"/>
            <a:ext cx="1351280" cy="369332"/>
          </a:xfrm>
          <a:prstGeom prst="rect">
            <a:avLst/>
          </a:prstGeom>
          <a:noFill/>
        </p:spPr>
        <p:txBody>
          <a:bodyPr wrap="square" rtlCol="0">
            <a:spAutoFit/>
          </a:bodyPr>
          <a:lstStyle/>
          <a:p>
            <a:r>
              <a:rPr lang="en-GB" dirty="0"/>
              <a:t>Bias</a:t>
            </a:r>
          </a:p>
        </p:txBody>
      </p:sp>
      <p:sp>
        <p:nvSpPr>
          <p:cNvPr id="17" name="Right Brace 16">
            <a:extLst>
              <a:ext uri="{FF2B5EF4-FFF2-40B4-BE49-F238E27FC236}">
                <a16:creationId xmlns:a16="http://schemas.microsoft.com/office/drawing/2014/main" id="{BAF2F6DE-BB5B-45E2-A0F2-D6D1054F97AB}"/>
              </a:ext>
            </a:extLst>
          </p:cNvPr>
          <p:cNvSpPr/>
          <p:nvPr/>
        </p:nvSpPr>
        <p:spPr>
          <a:xfrm>
            <a:off x="7989847" y="3864498"/>
            <a:ext cx="178435" cy="868045"/>
          </a:xfrm>
          <a:prstGeom prst="rightBrace">
            <a:avLst/>
          </a:prstGeom>
          <a:solidFill>
            <a:schemeClr val="tx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F13A7D3A-EA99-4E99-AE49-1B3B6FF0C3FC}"/>
              </a:ext>
            </a:extLst>
          </p:cNvPr>
          <p:cNvSpPr txBox="1"/>
          <p:nvPr/>
        </p:nvSpPr>
        <p:spPr>
          <a:xfrm>
            <a:off x="8308261" y="4113855"/>
            <a:ext cx="1351280" cy="369332"/>
          </a:xfrm>
          <a:prstGeom prst="rect">
            <a:avLst/>
          </a:prstGeom>
          <a:noFill/>
        </p:spPr>
        <p:txBody>
          <a:bodyPr wrap="square" rtlCol="0">
            <a:spAutoFit/>
          </a:bodyPr>
          <a:lstStyle/>
          <a:p>
            <a:r>
              <a:rPr lang="en-GB" dirty="0"/>
              <a:t>Outputs</a:t>
            </a:r>
          </a:p>
        </p:txBody>
      </p:sp>
      <p:sp>
        <p:nvSpPr>
          <p:cNvPr id="19" name="TextBox 18">
            <a:extLst>
              <a:ext uri="{FF2B5EF4-FFF2-40B4-BE49-F238E27FC236}">
                <a16:creationId xmlns:a16="http://schemas.microsoft.com/office/drawing/2014/main" id="{19BBDA3D-45F7-42ED-BCC5-1A99E49136C7}"/>
              </a:ext>
            </a:extLst>
          </p:cNvPr>
          <p:cNvSpPr txBox="1"/>
          <p:nvPr/>
        </p:nvSpPr>
        <p:spPr>
          <a:xfrm>
            <a:off x="4895850" y="6464743"/>
            <a:ext cx="2295525" cy="369332"/>
          </a:xfrm>
          <a:prstGeom prst="rect">
            <a:avLst/>
          </a:prstGeom>
          <a:noFill/>
        </p:spPr>
        <p:txBody>
          <a:bodyPr wrap="square" rtlCol="0">
            <a:spAutoFit/>
          </a:bodyPr>
          <a:lstStyle/>
          <a:p>
            <a:r>
              <a:rPr lang="en-GB" dirty="0"/>
              <a:t>Hidden Layer</a:t>
            </a:r>
          </a:p>
        </p:txBody>
      </p:sp>
      <p:sp>
        <p:nvSpPr>
          <p:cNvPr id="20" name="TextBox 19">
            <a:extLst>
              <a:ext uri="{FF2B5EF4-FFF2-40B4-BE49-F238E27FC236}">
                <a16:creationId xmlns:a16="http://schemas.microsoft.com/office/drawing/2014/main" id="{BA032B5C-86E2-4102-A1A3-A4E8E0834D1C}"/>
              </a:ext>
            </a:extLst>
          </p:cNvPr>
          <p:cNvSpPr txBox="1"/>
          <p:nvPr/>
        </p:nvSpPr>
        <p:spPr>
          <a:xfrm>
            <a:off x="7891505" y="2322362"/>
            <a:ext cx="1333500" cy="369332"/>
          </a:xfrm>
          <a:prstGeom prst="rect">
            <a:avLst/>
          </a:prstGeom>
          <a:noFill/>
        </p:spPr>
        <p:txBody>
          <a:bodyPr wrap="square" rtlCol="0">
            <a:spAutoFit/>
          </a:bodyPr>
          <a:lstStyle/>
          <a:p>
            <a:r>
              <a:rPr lang="en-GB" dirty="0"/>
              <a:t>Bias</a:t>
            </a:r>
          </a:p>
        </p:txBody>
      </p:sp>
      <p:cxnSp>
        <p:nvCxnSpPr>
          <p:cNvPr id="22" name="Straight Arrow Connector 21">
            <a:extLst>
              <a:ext uri="{FF2B5EF4-FFF2-40B4-BE49-F238E27FC236}">
                <a16:creationId xmlns:a16="http://schemas.microsoft.com/office/drawing/2014/main" id="{2B388876-759A-4249-B553-8C19AA633A43}"/>
              </a:ext>
            </a:extLst>
          </p:cNvPr>
          <p:cNvCxnSpPr>
            <a:cxnSpLocks/>
            <a:stCxn id="20" idx="1"/>
          </p:cNvCxnSpPr>
          <p:nvPr/>
        </p:nvCxnSpPr>
        <p:spPr>
          <a:xfrm flipH="1">
            <a:off x="5943600" y="2507028"/>
            <a:ext cx="1947905" cy="5494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CC371FB8-E39D-4B4F-96D4-680CDEAAF1A0}"/>
              </a:ext>
            </a:extLst>
          </p:cNvPr>
          <p:cNvSpPr/>
          <p:nvPr/>
        </p:nvSpPr>
        <p:spPr>
          <a:xfrm>
            <a:off x="3924301" y="4752975"/>
            <a:ext cx="209550" cy="200025"/>
          </a:xfrm>
          <a:prstGeom prst="ellipse">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A976EB91-6AD1-40F4-83B2-496BD464BE8F}"/>
              </a:ext>
            </a:extLst>
          </p:cNvPr>
          <p:cNvSpPr/>
          <p:nvPr/>
        </p:nvSpPr>
        <p:spPr>
          <a:xfrm>
            <a:off x="5566321" y="2507028"/>
            <a:ext cx="209550" cy="200025"/>
          </a:xfrm>
          <a:prstGeom prst="ellipse">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3844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B46119-8655-46B1-9EBF-501A9F378771}"/>
              </a:ext>
            </a:extLst>
          </p:cNvPr>
          <p:cNvSpPr/>
          <p:nvPr/>
        </p:nvSpPr>
        <p:spPr>
          <a:xfrm>
            <a:off x="5952401" y="0"/>
            <a:ext cx="9157395" cy="584775"/>
          </a:xfrm>
          <a:prstGeom prst="rect">
            <a:avLst/>
          </a:prstGeom>
        </p:spPr>
        <p:txBody>
          <a:bodyPr wrap="square">
            <a:spAutoFit/>
          </a:bodyPr>
          <a:lstStyle/>
          <a:p>
            <a:r>
              <a:rPr lang="en-GB" sz="3200" u="sng" dirty="0"/>
              <a:t>Hidden Layer Neurons</a:t>
            </a:r>
            <a:endParaRPr lang="en-GB" sz="3200" b="1" u="sng" dirty="0"/>
          </a:p>
        </p:txBody>
      </p:sp>
      <p:sp>
        <p:nvSpPr>
          <p:cNvPr id="4" name="Rectangle 3">
            <a:extLst>
              <a:ext uri="{FF2B5EF4-FFF2-40B4-BE49-F238E27FC236}">
                <a16:creationId xmlns:a16="http://schemas.microsoft.com/office/drawing/2014/main" id="{4E59C330-1FF4-499C-B117-106815E0A0DA}"/>
              </a:ext>
            </a:extLst>
          </p:cNvPr>
          <p:cNvSpPr/>
          <p:nvPr/>
        </p:nvSpPr>
        <p:spPr>
          <a:xfrm>
            <a:off x="4586931" y="650065"/>
            <a:ext cx="2710458" cy="1015663"/>
          </a:xfrm>
          <a:prstGeom prst="rect">
            <a:avLst/>
          </a:prstGeom>
          <a:ln>
            <a:solidFill>
              <a:schemeClr val="accent3">
                <a:lumMod val="40000"/>
                <a:lumOff val="60000"/>
              </a:schemeClr>
            </a:solidFill>
          </a:ln>
        </p:spPr>
        <p:txBody>
          <a:bodyPr wrap="square">
            <a:spAutoFit/>
          </a:bodyPr>
          <a:lstStyle/>
          <a:p>
            <a:r>
              <a:rPr lang="en-GB" sz="1200" dirty="0">
                <a:solidFill>
                  <a:schemeClr val="accent3">
                    <a:lumMod val="20000"/>
                    <a:lumOff val="80000"/>
                  </a:schemeClr>
                </a:solidFill>
              </a:rPr>
              <a:t>Learning rate=0.3</a:t>
            </a:r>
          </a:p>
          <a:p>
            <a:r>
              <a:rPr lang="en-GB" sz="1200" dirty="0">
                <a:solidFill>
                  <a:schemeClr val="accent3">
                    <a:lumMod val="20000"/>
                    <a:lumOff val="80000"/>
                  </a:schemeClr>
                </a:solidFill>
              </a:rPr>
              <a:t>epochs =100</a:t>
            </a:r>
          </a:p>
          <a:p>
            <a:r>
              <a:rPr lang="en-GB" sz="1200" dirty="0">
                <a:solidFill>
                  <a:schemeClr val="accent3">
                    <a:lumMod val="20000"/>
                    <a:lumOff val="80000"/>
                  </a:schemeClr>
                </a:solidFill>
              </a:rPr>
              <a:t>lambda = 0.6</a:t>
            </a:r>
          </a:p>
          <a:p>
            <a:r>
              <a:rPr lang="en-GB" sz="1200" dirty="0">
                <a:solidFill>
                  <a:schemeClr val="accent3">
                    <a:lumMod val="20000"/>
                    <a:lumOff val="80000"/>
                  </a:schemeClr>
                </a:solidFill>
              </a:rPr>
              <a:t>Momentum Rate = 0.2</a:t>
            </a:r>
          </a:p>
          <a:p>
            <a:r>
              <a:rPr lang="en-GB" sz="1200" dirty="0">
                <a:solidFill>
                  <a:schemeClr val="accent3">
                    <a:lumMod val="20000"/>
                    <a:lumOff val="80000"/>
                  </a:schemeClr>
                </a:solidFill>
              </a:rPr>
              <a:t>Initial weights same for all cases</a:t>
            </a:r>
          </a:p>
        </p:txBody>
      </p:sp>
      <p:sp>
        <p:nvSpPr>
          <p:cNvPr id="5" name="Rectangle 4">
            <a:extLst>
              <a:ext uri="{FF2B5EF4-FFF2-40B4-BE49-F238E27FC236}">
                <a16:creationId xmlns:a16="http://schemas.microsoft.com/office/drawing/2014/main" id="{C7FF265B-AEA5-44B7-BE71-1400D698473E}"/>
              </a:ext>
            </a:extLst>
          </p:cNvPr>
          <p:cNvSpPr/>
          <p:nvPr/>
        </p:nvSpPr>
        <p:spPr>
          <a:xfrm>
            <a:off x="396775" y="4723305"/>
            <a:ext cx="2778325" cy="338554"/>
          </a:xfrm>
          <a:prstGeom prst="rect">
            <a:avLst/>
          </a:prstGeom>
        </p:spPr>
        <p:txBody>
          <a:bodyPr wrap="non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Hidden Layer Neurons = 6 </a:t>
            </a:r>
          </a:p>
        </p:txBody>
      </p:sp>
      <p:sp>
        <p:nvSpPr>
          <p:cNvPr id="7" name="Rectangle 6">
            <a:extLst>
              <a:ext uri="{FF2B5EF4-FFF2-40B4-BE49-F238E27FC236}">
                <a16:creationId xmlns:a16="http://schemas.microsoft.com/office/drawing/2014/main" id="{C64BB232-FF4A-4E3D-8121-BF49BB190FB2}"/>
              </a:ext>
            </a:extLst>
          </p:cNvPr>
          <p:cNvSpPr/>
          <p:nvPr/>
        </p:nvSpPr>
        <p:spPr>
          <a:xfrm>
            <a:off x="9015317" y="1211057"/>
            <a:ext cx="2720617" cy="338554"/>
          </a:xfrm>
          <a:prstGeom prst="rect">
            <a:avLst/>
          </a:prstGeom>
        </p:spPr>
        <p:txBody>
          <a:bodyPr wrap="non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Hidden Layer Neurons = 8</a:t>
            </a:r>
          </a:p>
        </p:txBody>
      </p:sp>
      <p:sp>
        <p:nvSpPr>
          <p:cNvPr id="11" name="Rectangle 10">
            <a:extLst>
              <a:ext uri="{FF2B5EF4-FFF2-40B4-BE49-F238E27FC236}">
                <a16:creationId xmlns:a16="http://schemas.microsoft.com/office/drawing/2014/main" id="{F013B3A7-BB54-4F2F-BAA7-D82C94FA3F40}"/>
              </a:ext>
            </a:extLst>
          </p:cNvPr>
          <p:cNvSpPr/>
          <p:nvPr/>
        </p:nvSpPr>
        <p:spPr>
          <a:xfrm>
            <a:off x="8747379" y="4082096"/>
            <a:ext cx="2834430" cy="338554"/>
          </a:xfrm>
          <a:prstGeom prst="rect">
            <a:avLst/>
          </a:prstGeom>
        </p:spPr>
        <p:txBody>
          <a:bodyPr wrap="non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Hidden Layer Neurons = 16</a:t>
            </a:r>
          </a:p>
        </p:txBody>
      </p:sp>
      <p:sp>
        <p:nvSpPr>
          <p:cNvPr id="12" name="TextBox 11">
            <a:extLst>
              <a:ext uri="{FF2B5EF4-FFF2-40B4-BE49-F238E27FC236}">
                <a16:creationId xmlns:a16="http://schemas.microsoft.com/office/drawing/2014/main" id="{A82A6206-1481-4493-944C-2838BCC3CF2B}"/>
              </a:ext>
            </a:extLst>
          </p:cNvPr>
          <p:cNvSpPr txBox="1"/>
          <p:nvPr/>
        </p:nvSpPr>
        <p:spPr>
          <a:xfrm>
            <a:off x="3444622" y="1710658"/>
            <a:ext cx="4894441" cy="2893100"/>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Observations:</a:t>
            </a:r>
          </a:p>
          <a:p>
            <a:endParaRPr lang="en-GB"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For this case,  we can clearly see that there is not much impact of number of neurons on error. Our Neural Network adjusts the weights and is able to learn the relation with any number of neurons. However, the error slightly decreases with increase in number of neuron</a:t>
            </a:r>
          </a:p>
          <a:p>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We can see that the error remains nearly same for 8 and 16 neurons.</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As the error is best at </a:t>
            </a:r>
            <a:r>
              <a:rPr lang="en-GB" sz="1400" b="1" dirty="0">
                <a:latin typeface="Arial" panose="020B0604020202020204" pitchFamily="34" charset="0"/>
                <a:cs typeface="Arial" panose="020B0604020202020204" pitchFamily="34" charset="0"/>
              </a:rPr>
              <a:t>8</a:t>
            </a:r>
            <a:r>
              <a:rPr lang="en-GB" sz="1400" dirty="0">
                <a:latin typeface="Arial" panose="020B0604020202020204" pitchFamily="34" charset="0"/>
                <a:cs typeface="Arial" panose="020B0604020202020204" pitchFamily="34" charset="0"/>
              </a:rPr>
              <a:t> neuron, I have chosen 8 neurons in my hidden layers</a:t>
            </a:r>
            <a:endParaRPr lang="en-GB" sz="1400" b="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9D6DEA2-03F0-4A2F-9CD0-A5A2AF048000}"/>
              </a:ext>
            </a:extLst>
          </p:cNvPr>
          <p:cNvPicPr>
            <a:picLocks noChangeAspect="1"/>
          </p:cNvPicPr>
          <p:nvPr/>
        </p:nvPicPr>
        <p:blipFill rotWithShape="1">
          <a:blip r:embed="rId2"/>
          <a:srcRect l="3277" r="4870"/>
          <a:stretch/>
        </p:blipFill>
        <p:spPr>
          <a:xfrm>
            <a:off x="178213" y="5061859"/>
            <a:ext cx="3175838" cy="1689333"/>
          </a:xfrm>
          <a:prstGeom prst="rect">
            <a:avLst/>
          </a:prstGeom>
        </p:spPr>
      </p:pic>
      <p:pic>
        <p:nvPicPr>
          <p:cNvPr id="3" name="Picture 2">
            <a:extLst>
              <a:ext uri="{FF2B5EF4-FFF2-40B4-BE49-F238E27FC236}">
                <a16:creationId xmlns:a16="http://schemas.microsoft.com/office/drawing/2014/main" id="{CE05789B-BF24-4EB0-BCE1-3DF050C9B73F}"/>
              </a:ext>
            </a:extLst>
          </p:cNvPr>
          <p:cNvPicPr>
            <a:picLocks noChangeAspect="1"/>
          </p:cNvPicPr>
          <p:nvPr/>
        </p:nvPicPr>
        <p:blipFill>
          <a:blip r:embed="rId3"/>
          <a:stretch>
            <a:fillRect/>
          </a:stretch>
        </p:blipFill>
        <p:spPr>
          <a:xfrm>
            <a:off x="160962" y="2914537"/>
            <a:ext cx="3193090" cy="1866728"/>
          </a:xfrm>
          <a:prstGeom prst="rect">
            <a:avLst/>
          </a:prstGeom>
        </p:spPr>
      </p:pic>
      <p:pic>
        <p:nvPicPr>
          <p:cNvPr id="6" name="Picture 5">
            <a:extLst>
              <a:ext uri="{FF2B5EF4-FFF2-40B4-BE49-F238E27FC236}">
                <a16:creationId xmlns:a16="http://schemas.microsoft.com/office/drawing/2014/main" id="{8F146DA2-4176-4AEE-95D1-1912F187737C}"/>
              </a:ext>
            </a:extLst>
          </p:cNvPr>
          <p:cNvPicPr>
            <a:picLocks noChangeAspect="1"/>
          </p:cNvPicPr>
          <p:nvPr/>
        </p:nvPicPr>
        <p:blipFill>
          <a:blip r:embed="rId4"/>
          <a:stretch>
            <a:fillRect/>
          </a:stretch>
        </p:blipFill>
        <p:spPr>
          <a:xfrm>
            <a:off x="8580177" y="1631795"/>
            <a:ext cx="3404914" cy="2169594"/>
          </a:xfrm>
          <a:prstGeom prst="rect">
            <a:avLst/>
          </a:prstGeom>
          <a:ln w="57150">
            <a:solidFill>
              <a:srgbClr val="FFFF00"/>
            </a:solidFill>
          </a:ln>
        </p:spPr>
      </p:pic>
      <p:pic>
        <p:nvPicPr>
          <p:cNvPr id="8" name="Picture 7">
            <a:extLst>
              <a:ext uri="{FF2B5EF4-FFF2-40B4-BE49-F238E27FC236}">
                <a16:creationId xmlns:a16="http://schemas.microsoft.com/office/drawing/2014/main" id="{B381326D-A393-4FBF-AA35-3E6219A9A0B0}"/>
              </a:ext>
            </a:extLst>
          </p:cNvPr>
          <p:cNvPicPr>
            <a:picLocks noChangeAspect="1"/>
          </p:cNvPicPr>
          <p:nvPr/>
        </p:nvPicPr>
        <p:blipFill>
          <a:blip r:embed="rId5"/>
          <a:stretch>
            <a:fillRect/>
          </a:stretch>
        </p:blipFill>
        <p:spPr>
          <a:xfrm>
            <a:off x="8580177" y="4557004"/>
            <a:ext cx="3474131" cy="2194188"/>
          </a:xfrm>
          <a:prstGeom prst="rect">
            <a:avLst/>
          </a:prstGeom>
        </p:spPr>
      </p:pic>
      <p:sp>
        <p:nvSpPr>
          <p:cNvPr id="19" name="Rectangle 18">
            <a:extLst>
              <a:ext uri="{FF2B5EF4-FFF2-40B4-BE49-F238E27FC236}">
                <a16:creationId xmlns:a16="http://schemas.microsoft.com/office/drawing/2014/main" id="{1B71D4A2-C86E-485E-968F-57FCB7A1AC4B}"/>
              </a:ext>
            </a:extLst>
          </p:cNvPr>
          <p:cNvSpPr/>
          <p:nvPr/>
        </p:nvSpPr>
        <p:spPr>
          <a:xfrm>
            <a:off x="396775" y="2583901"/>
            <a:ext cx="2776722" cy="338554"/>
          </a:xfrm>
          <a:prstGeom prst="rect">
            <a:avLst/>
          </a:prstGeom>
        </p:spPr>
        <p:txBody>
          <a:bodyPr wrap="non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Hidden Layer Neurons = </a:t>
            </a:r>
            <a:r>
              <a:rPr lang="en-GB" sz="1600" b="1" dirty="0">
                <a:solidFill>
                  <a:schemeClr val="accent3">
                    <a:lumMod val="20000"/>
                    <a:lumOff val="80000"/>
                  </a:schemeClr>
                </a:solidFill>
              </a:rPr>
              <a:t>4 </a:t>
            </a:r>
          </a:p>
        </p:txBody>
      </p:sp>
      <p:sp>
        <p:nvSpPr>
          <p:cNvPr id="20" name="Rectangle 19">
            <a:extLst>
              <a:ext uri="{FF2B5EF4-FFF2-40B4-BE49-F238E27FC236}">
                <a16:creationId xmlns:a16="http://schemas.microsoft.com/office/drawing/2014/main" id="{E0401279-D571-4429-AFA8-34A61FC8687A}"/>
              </a:ext>
            </a:extLst>
          </p:cNvPr>
          <p:cNvSpPr/>
          <p:nvPr/>
        </p:nvSpPr>
        <p:spPr>
          <a:xfrm>
            <a:off x="269067" y="429949"/>
            <a:ext cx="2720617" cy="338554"/>
          </a:xfrm>
          <a:prstGeom prst="rect">
            <a:avLst/>
          </a:prstGeom>
        </p:spPr>
        <p:txBody>
          <a:bodyPr wrap="none">
            <a:spAutoFit/>
          </a:bodyPr>
          <a:lstStyle/>
          <a:p>
            <a:r>
              <a:rPr lang="en-GB" sz="1600" b="1" u="sng" dirty="0">
                <a:solidFill>
                  <a:schemeClr val="accent3">
                    <a:lumMod val="20000"/>
                    <a:lumOff val="80000"/>
                  </a:schemeClr>
                </a:solidFill>
                <a:latin typeface="Arial" panose="020B0604020202020204" pitchFamily="34" charset="0"/>
                <a:cs typeface="Arial" panose="020B0604020202020204" pitchFamily="34" charset="0"/>
              </a:rPr>
              <a:t>Hidden Layer Neurons = 2</a:t>
            </a:r>
          </a:p>
        </p:txBody>
      </p:sp>
      <p:pic>
        <p:nvPicPr>
          <p:cNvPr id="10" name="Picture 9">
            <a:extLst>
              <a:ext uri="{FF2B5EF4-FFF2-40B4-BE49-F238E27FC236}">
                <a16:creationId xmlns:a16="http://schemas.microsoft.com/office/drawing/2014/main" id="{94DAB09E-7750-4944-B2CE-4666BE05753B}"/>
              </a:ext>
            </a:extLst>
          </p:cNvPr>
          <p:cNvPicPr>
            <a:picLocks noChangeAspect="1"/>
          </p:cNvPicPr>
          <p:nvPr/>
        </p:nvPicPr>
        <p:blipFill>
          <a:blip r:embed="rId6"/>
          <a:stretch>
            <a:fillRect/>
          </a:stretch>
        </p:blipFill>
        <p:spPr>
          <a:xfrm>
            <a:off x="160963" y="757476"/>
            <a:ext cx="3193088" cy="1816505"/>
          </a:xfrm>
          <a:prstGeom prst="rect">
            <a:avLst/>
          </a:prstGeom>
        </p:spPr>
      </p:pic>
      <p:graphicFrame>
        <p:nvGraphicFramePr>
          <p:cNvPr id="9" name="Table 12">
            <a:extLst>
              <a:ext uri="{FF2B5EF4-FFF2-40B4-BE49-F238E27FC236}">
                <a16:creationId xmlns:a16="http://schemas.microsoft.com/office/drawing/2014/main" id="{B965A525-17CC-4740-985C-0FD6E8E999CE}"/>
              </a:ext>
            </a:extLst>
          </p:cNvPr>
          <p:cNvGraphicFramePr>
            <a:graphicFrameLocks noGrp="1"/>
          </p:cNvGraphicFramePr>
          <p:nvPr>
            <p:extLst>
              <p:ext uri="{D42A27DB-BD31-4B8C-83A1-F6EECF244321}">
                <p14:modId xmlns:p14="http://schemas.microsoft.com/office/powerpoint/2010/main" val="507078602"/>
              </p:ext>
            </p:extLst>
          </p:nvPr>
        </p:nvGraphicFramePr>
        <p:xfrm>
          <a:off x="4063125" y="4623296"/>
          <a:ext cx="3629026" cy="2194560"/>
        </p:xfrm>
        <a:graphic>
          <a:graphicData uri="http://schemas.openxmlformats.org/drawingml/2006/table">
            <a:tbl>
              <a:tblPr firstRow="1" bandRow="1">
                <a:tableStyleId>{5C22544A-7EE6-4342-B048-85BDC9FD1C3A}</a:tableStyleId>
              </a:tblPr>
              <a:tblGrid>
                <a:gridCol w="1814513">
                  <a:extLst>
                    <a:ext uri="{9D8B030D-6E8A-4147-A177-3AD203B41FA5}">
                      <a16:colId xmlns:a16="http://schemas.microsoft.com/office/drawing/2014/main" val="2310716197"/>
                    </a:ext>
                  </a:extLst>
                </a:gridCol>
                <a:gridCol w="1814513">
                  <a:extLst>
                    <a:ext uri="{9D8B030D-6E8A-4147-A177-3AD203B41FA5}">
                      <a16:colId xmlns:a16="http://schemas.microsoft.com/office/drawing/2014/main" val="187314013"/>
                    </a:ext>
                  </a:extLst>
                </a:gridCol>
              </a:tblGrid>
              <a:tr h="347959">
                <a:tc>
                  <a:txBody>
                    <a:bodyPr/>
                    <a:lstStyle/>
                    <a:p>
                      <a:pPr algn="ctr"/>
                      <a:r>
                        <a:rPr lang="en-GB" dirty="0">
                          <a:solidFill>
                            <a:schemeClr val="bg1">
                              <a:lumMod val="95000"/>
                              <a:lumOff val="5000"/>
                            </a:schemeClr>
                          </a:solidFill>
                        </a:rPr>
                        <a:t># Neurons</a:t>
                      </a:r>
                    </a:p>
                  </a:txBody>
                  <a:tcPr>
                    <a:solidFill>
                      <a:schemeClr val="accent5">
                        <a:lumMod val="60000"/>
                        <a:lumOff val="40000"/>
                      </a:schemeClr>
                    </a:solidFill>
                  </a:tcPr>
                </a:tc>
                <a:tc>
                  <a:txBody>
                    <a:bodyPr/>
                    <a:lstStyle/>
                    <a:p>
                      <a:pPr algn="ctr"/>
                      <a:r>
                        <a:rPr lang="en-GB" dirty="0">
                          <a:solidFill>
                            <a:schemeClr val="bg1">
                              <a:lumMod val="95000"/>
                              <a:lumOff val="5000"/>
                            </a:schemeClr>
                          </a:solidFill>
                        </a:rPr>
                        <a:t> RMSE </a:t>
                      </a:r>
                    </a:p>
                  </a:txBody>
                  <a:tcPr>
                    <a:solidFill>
                      <a:schemeClr val="accent5">
                        <a:lumMod val="60000"/>
                        <a:lumOff val="40000"/>
                      </a:schemeClr>
                    </a:solidFill>
                  </a:tcPr>
                </a:tc>
                <a:extLst>
                  <a:ext uri="{0D108BD9-81ED-4DB2-BD59-A6C34878D82A}">
                    <a16:rowId xmlns:a16="http://schemas.microsoft.com/office/drawing/2014/main" val="1572492160"/>
                  </a:ext>
                </a:extLst>
              </a:tr>
              <a:tr h="347959">
                <a:tc>
                  <a:txBody>
                    <a:bodyPr/>
                    <a:lstStyle/>
                    <a:p>
                      <a:pPr algn="ctr"/>
                      <a:r>
                        <a:rPr lang="en-GB" dirty="0"/>
                        <a:t> 2</a:t>
                      </a:r>
                    </a:p>
                  </a:txBody>
                  <a:tcPr>
                    <a:solidFill>
                      <a:schemeClr val="accent5">
                        <a:lumMod val="60000"/>
                        <a:lumOff val="40000"/>
                      </a:schemeClr>
                    </a:solidFill>
                  </a:tcPr>
                </a:tc>
                <a:tc>
                  <a:txBody>
                    <a:bodyPr/>
                    <a:lstStyle/>
                    <a:p>
                      <a:pPr algn="ctr"/>
                      <a:r>
                        <a:rPr lang="en-GB" dirty="0"/>
                        <a:t>  0.0887</a:t>
                      </a:r>
                    </a:p>
                  </a:txBody>
                  <a:tcPr>
                    <a:solidFill>
                      <a:schemeClr val="accent5">
                        <a:lumMod val="60000"/>
                        <a:lumOff val="40000"/>
                      </a:schemeClr>
                    </a:solidFill>
                  </a:tcPr>
                </a:tc>
                <a:extLst>
                  <a:ext uri="{0D108BD9-81ED-4DB2-BD59-A6C34878D82A}">
                    <a16:rowId xmlns:a16="http://schemas.microsoft.com/office/drawing/2014/main" val="2085386347"/>
                  </a:ext>
                </a:extLst>
              </a:tr>
              <a:tr h="347959">
                <a:tc>
                  <a:txBody>
                    <a:bodyPr/>
                    <a:lstStyle/>
                    <a:p>
                      <a:pPr algn="ctr"/>
                      <a:r>
                        <a:rPr lang="en-GB" dirty="0"/>
                        <a:t>4</a:t>
                      </a:r>
                    </a:p>
                  </a:txBody>
                  <a:tcPr>
                    <a:solidFill>
                      <a:schemeClr val="accent5">
                        <a:lumMod val="60000"/>
                        <a:lumOff val="40000"/>
                      </a:schemeClr>
                    </a:solidFill>
                  </a:tcPr>
                </a:tc>
                <a:tc>
                  <a:txBody>
                    <a:bodyPr/>
                    <a:lstStyle/>
                    <a:p>
                      <a:pPr algn="ctr"/>
                      <a:r>
                        <a:rPr lang="en-GB" dirty="0"/>
                        <a:t>0.0874</a:t>
                      </a:r>
                    </a:p>
                  </a:txBody>
                  <a:tcPr>
                    <a:solidFill>
                      <a:schemeClr val="accent5">
                        <a:lumMod val="60000"/>
                        <a:lumOff val="40000"/>
                      </a:schemeClr>
                    </a:solidFill>
                  </a:tcPr>
                </a:tc>
                <a:extLst>
                  <a:ext uri="{0D108BD9-81ED-4DB2-BD59-A6C34878D82A}">
                    <a16:rowId xmlns:a16="http://schemas.microsoft.com/office/drawing/2014/main" val="2522930611"/>
                  </a:ext>
                </a:extLst>
              </a:tr>
              <a:tr h="347959">
                <a:tc>
                  <a:txBody>
                    <a:bodyPr/>
                    <a:lstStyle/>
                    <a:p>
                      <a:pPr algn="ctr"/>
                      <a:r>
                        <a:rPr lang="en-GB" dirty="0"/>
                        <a:t>6</a:t>
                      </a:r>
                    </a:p>
                  </a:txBody>
                  <a:tcPr>
                    <a:solidFill>
                      <a:schemeClr val="accent5">
                        <a:lumMod val="60000"/>
                        <a:lumOff val="40000"/>
                      </a:schemeClr>
                    </a:solidFill>
                  </a:tcPr>
                </a:tc>
                <a:tc>
                  <a:txBody>
                    <a:bodyPr/>
                    <a:lstStyle/>
                    <a:p>
                      <a:pPr algn="ctr"/>
                      <a:r>
                        <a:rPr lang="en-GB" dirty="0"/>
                        <a:t>0.0868</a:t>
                      </a:r>
                    </a:p>
                  </a:txBody>
                  <a:tcPr>
                    <a:solidFill>
                      <a:schemeClr val="accent5">
                        <a:lumMod val="60000"/>
                        <a:lumOff val="40000"/>
                      </a:schemeClr>
                    </a:solidFill>
                  </a:tcPr>
                </a:tc>
                <a:extLst>
                  <a:ext uri="{0D108BD9-81ED-4DB2-BD59-A6C34878D82A}">
                    <a16:rowId xmlns:a16="http://schemas.microsoft.com/office/drawing/2014/main" val="2463708126"/>
                  </a:ext>
                </a:extLst>
              </a:tr>
              <a:tr h="347959">
                <a:tc>
                  <a:txBody>
                    <a:bodyPr/>
                    <a:lstStyle/>
                    <a:p>
                      <a:pPr algn="ctr"/>
                      <a:r>
                        <a:rPr lang="en-GB" dirty="0"/>
                        <a:t>8</a:t>
                      </a:r>
                    </a:p>
                  </a:txBody>
                  <a:tcPr>
                    <a:solidFill>
                      <a:schemeClr val="accent5">
                        <a:lumMod val="60000"/>
                        <a:lumOff val="40000"/>
                      </a:schemeClr>
                    </a:solidFill>
                  </a:tcPr>
                </a:tc>
                <a:tc>
                  <a:txBody>
                    <a:bodyPr/>
                    <a:lstStyle/>
                    <a:p>
                      <a:pPr algn="ctr"/>
                      <a:r>
                        <a:rPr lang="en-GB" dirty="0"/>
                        <a:t>0.0849</a:t>
                      </a:r>
                    </a:p>
                  </a:txBody>
                  <a:tcPr>
                    <a:solidFill>
                      <a:schemeClr val="accent5">
                        <a:lumMod val="60000"/>
                        <a:lumOff val="40000"/>
                      </a:schemeClr>
                    </a:solidFill>
                  </a:tcPr>
                </a:tc>
                <a:extLst>
                  <a:ext uri="{0D108BD9-81ED-4DB2-BD59-A6C34878D82A}">
                    <a16:rowId xmlns:a16="http://schemas.microsoft.com/office/drawing/2014/main" val="3669308638"/>
                  </a:ext>
                </a:extLst>
              </a:tr>
              <a:tr h="283328">
                <a:tc>
                  <a:txBody>
                    <a:bodyPr/>
                    <a:lstStyle/>
                    <a:p>
                      <a:pPr algn="ctr"/>
                      <a:r>
                        <a:rPr lang="en-GB" dirty="0"/>
                        <a:t>16</a:t>
                      </a:r>
                    </a:p>
                  </a:txBody>
                  <a:tcPr>
                    <a:solidFill>
                      <a:schemeClr val="accent5">
                        <a:lumMod val="60000"/>
                        <a:lumOff val="40000"/>
                      </a:schemeClr>
                    </a:solidFill>
                  </a:tcPr>
                </a:tc>
                <a:tc>
                  <a:txBody>
                    <a:bodyPr/>
                    <a:lstStyle/>
                    <a:p>
                      <a:pPr algn="ctr"/>
                      <a:r>
                        <a:rPr lang="en-GB" dirty="0"/>
                        <a:t>0.085</a:t>
                      </a:r>
                    </a:p>
                  </a:txBody>
                  <a:tcPr>
                    <a:solidFill>
                      <a:schemeClr val="accent5">
                        <a:lumMod val="60000"/>
                        <a:lumOff val="40000"/>
                      </a:schemeClr>
                    </a:solidFill>
                  </a:tcPr>
                </a:tc>
                <a:extLst>
                  <a:ext uri="{0D108BD9-81ED-4DB2-BD59-A6C34878D82A}">
                    <a16:rowId xmlns:a16="http://schemas.microsoft.com/office/drawing/2014/main" val="3241869006"/>
                  </a:ext>
                </a:extLst>
              </a:tr>
            </a:tbl>
          </a:graphicData>
        </a:graphic>
      </p:graphicFrame>
    </p:spTree>
    <p:extLst>
      <p:ext uri="{BB962C8B-B14F-4D97-AF65-F5344CB8AC3E}">
        <p14:creationId xmlns:p14="http://schemas.microsoft.com/office/powerpoint/2010/main" val="339096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5C7B7-5C82-4009-96FF-1985A1F43AA2}"/>
              </a:ext>
            </a:extLst>
          </p:cNvPr>
          <p:cNvSpPr/>
          <p:nvPr/>
        </p:nvSpPr>
        <p:spPr>
          <a:xfrm>
            <a:off x="1284419" y="997928"/>
            <a:ext cx="2186817"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Feed Forward </a:t>
            </a:r>
          </a:p>
        </p:txBody>
      </p:sp>
      <p:sp>
        <p:nvSpPr>
          <p:cNvPr id="3" name="Rectangle 2">
            <a:extLst>
              <a:ext uri="{FF2B5EF4-FFF2-40B4-BE49-F238E27FC236}">
                <a16:creationId xmlns:a16="http://schemas.microsoft.com/office/drawing/2014/main" id="{5156F95F-A619-42EC-AB96-31BE374FDB68}"/>
              </a:ext>
            </a:extLst>
          </p:cNvPr>
          <p:cNvSpPr/>
          <p:nvPr/>
        </p:nvSpPr>
        <p:spPr>
          <a:xfrm>
            <a:off x="1373780" y="3429000"/>
            <a:ext cx="2480166"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Error Calculation</a:t>
            </a:r>
          </a:p>
        </p:txBody>
      </p:sp>
      <p:sp>
        <p:nvSpPr>
          <p:cNvPr id="4" name="TextBox 3">
            <a:extLst>
              <a:ext uri="{FF2B5EF4-FFF2-40B4-BE49-F238E27FC236}">
                <a16:creationId xmlns:a16="http://schemas.microsoft.com/office/drawing/2014/main" id="{002CAFE9-573C-46EB-8CAB-2F1FD12FEB21}"/>
              </a:ext>
            </a:extLst>
          </p:cNvPr>
          <p:cNvSpPr txBox="1"/>
          <p:nvPr/>
        </p:nvSpPr>
        <p:spPr>
          <a:xfrm>
            <a:off x="1836869" y="4163085"/>
            <a:ext cx="10355131" cy="190821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we calculate the MSE error using below formula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While calculating the gradients,  we take derivative of error which is</a:t>
            </a: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rPr>
              <a:t>Error = Actual Output – Predicted Output</a:t>
            </a:r>
            <a:endParaRPr lang="en-GB"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5E5A84-9113-4F90-8502-83537447DDBC}"/>
              </a:ext>
            </a:extLst>
          </p:cNvPr>
          <p:cNvPicPr>
            <a:picLocks noChangeAspect="1"/>
          </p:cNvPicPr>
          <p:nvPr/>
        </p:nvPicPr>
        <p:blipFill rotWithShape="1">
          <a:blip r:embed="rId2"/>
          <a:srcRect t="14500"/>
          <a:stretch/>
        </p:blipFill>
        <p:spPr>
          <a:xfrm>
            <a:off x="5138728" y="2421075"/>
            <a:ext cx="2215812" cy="713585"/>
          </a:xfrm>
          <a:prstGeom prst="rect">
            <a:avLst/>
          </a:prstGeom>
        </p:spPr>
      </p:pic>
      <p:pic>
        <p:nvPicPr>
          <p:cNvPr id="6" name="Picture 5">
            <a:extLst>
              <a:ext uri="{FF2B5EF4-FFF2-40B4-BE49-F238E27FC236}">
                <a16:creationId xmlns:a16="http://schemas.microsoft.com/office/drawing/2014/main" id="{CDDAC014-D5F5-4F39-83B9-0B9585EE9260}"/>
              </a:ext>
            </a:extLst>
          </p:cNvPr>
          <p:cNvPicPr>
            <a:picLocks noChangeAspect="1"/>
          </p:cNvPicPr>
          <p:nvPr/>
        </p:nvPicPr>
        <p:blipFill>
          <a:blip r:embed="rId3"/>
          <a:stretch>
            <a:fillRect/>
          </a:stretch>
        </p:blipFill>
        <p:spPr>
          <a:xfrm>
            <a:off x="3853946" y="4609743"/>
            <a:ext cx="5110587" cy="553972"/>
          </a:xfrm>
          <a:prstGeom prst="rect">
            <a:avLst/>
          </a:prstGeom>
        </p:spPr>
      </p:pic>
      <p:sp>
        <p:nvSpPr>
          <p:cNvPr id="7" name="TextBox 6">
            <a:extLst>
              <a:ext uri="{FF2B5EF4-FFF2-40B4-BE49-F238E27FC236}">
                <a16:creationId xmlns:a16="http://schemas.microsoft.com/office/drawing/2014/main" id="{6CCEDAC2-CDA8-4F0B-B02D-1A60A5F6A11A}"/>
              </a:ext>
            </a:extLst>
          </p:cNvPr>
          <p:cNvSpPr txBox="1"/>
          <p:nvPr/>
        </p:nvSpPr>
        <p:spPr>
          <a:xfrm>
            <a:off x="1166083" y="1657021"/>
            <a:ext cx="11696701" cy="166199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Feed forward is the process of getting the predicted outputs based on the inputs, weights and bias. </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Activation function is used in hidden and output layer.</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I have used sigmoid in both the layers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68829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C821D3-041A-4655-9685-EE0BB21289AF}"/>
              </a:ext>
            </a:extLst>
          </p:cNvPr>
          <p:cNvSpPr/>
          <p:nvPr/>
        </p:nvSpPr>
        <p:spPr>
          <a:xfrm>
            <a:off x="647700" y="426947"/>
            <a:ext cx="2616422" cy="461665"/>
          </a:xfrm>
          <a:prstGeom prst="rect">
            <a:avLst/>
          </a:prstGeom>
        </p:spPr>
        <p:txBody>
          <a:bodyPr wrap="none">
            <a:spAutoFit/>
          </a:bodyPr>
          <a:lstStyle/>
          <a:p>
            <a:r>
              <a:rPr lang="en-GB" sz="2400" u="sng" dirty="0">
                <a:solidFill>
                  <a:schemeClr val="accent3">
                    <a:lumMod val="20000"/>
                    <a:lumOff val="80000"/>
                  </a:schemeClr>
                </a:solidFill>
                <a:latin typeface="Arial" panose="020B0604020202020204" pitchFamily="34" charset="0"/>
                <a:cs typeface="Arial" panose="020B0604020202020204" pitchFamily="34" charset="0"/>
              </a:rPr>
              <a:t>Back Propagation</a:t>
            </a:r>
          </a:p>
        </p:txBody>
      </p:sp>
      <p:sp>
        <p:nvSpPr>
          <p:cNvPr id="4" name="TextBox 3">
            <a:extLst>
              <a:ext uri="{FF2B5EF4-FFF2-40B4-BE49-F238E27FC236}">
                <a16:creationId xmlns:a16="http://schemas.microsoft.com/office/drawing/2014/main" id="{76DCF181-1494-415A-8B51-4C5E19A4268D}"/>
              </a:ext>
            </a:extLst>
          </p:cNvPr>
          <p:cNvSpPr txBox="1"/>
          <p:nvPr/>
        </p:nvSpPr>
        <p:spPr>
          <a:xfrm>
            <a:off x="1143000" y="1006876"/>
            <a:ext cx="9906000"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Based on the error we try to adjust the weights and bias, in order to minimize the error by calculating the local Gradients in both Output and Hidden layer</a:t>
            </a:r>
          </a:p>
          <a:p>
            <a:endParaRPr lang="en-GB" dirty="0"/>
          </a:p>
        </p:txBody>
      </p:sp>
      <p:pic>
        <p:nvPicPr>
          <p:cNvPr id="5" name="Picture 4">
            <a:extLst>
              <a:ext uri="{FF2B5EF4-FFF2-40B4-BE49-F238E27FC236}">
                <a16:creationId xmlns:a16="http://schemas.microsoft.com/office/drawing/2014/main" id="{BDD78D1F-8F35-4959-8833-BEAF6E65B1A2}"/>
              </a:ext>
            </a:extLst>
          </p:cNvPr>
          <p:cNvPicPr>
            <a:picLocks noChangeAspect="1"/>
          </p:cNvPicPr>
          <p:nvPr/>
        </p:nvPicPr>
        <p:blipFill>
          <a:blip r:embed="rId2"/>
          <a:stretch>
            <a:fillRect/>
          </a:stretch>
        </p:blipFill>
        <p:spPr>
          <a:xfrm>
            <a:off x="3152775" y="1868650"/>
            <a:ext cx="4324350" cy="648180"/>
          </a:xfrm>
          <a:prstGeom prst="rect">
            <a:avLst/>
          </a:prstGeom>
        </p:spPr>
      </p:pic>
      <p:pic>
        <p:nvPicPr>
          <p:cNvPr id="6" name="Picture 5">
            <a:extLst>
              <a:ext uri="{FF2B5EF4-FFF2-40B4-BE49-F238E27FC236}">
                <a16:creationId xmlns:a16="http://schemas.microsoft.com/office/drawing/2014/main" id="{489EF838-82F9-4F1B-A799-BC96C4AA1249}"/>
              </a:ext>
            </a:extLst>
          </p:cNvPr>
          <p:cNvPicPr>
            <a:picLocks noChangeAspect="1"/>
          </p:cNvPicPr>
          <p:nvPr/>
        </p:nvPicPr>
        <p:blipFill>
          <a:blip r:embed="rId3"/>
          <a:stretch>
            <a:fillRect/>
          </a:stretch>
        </p:blipFill>
        <p:spPr>
          <a:xfrm>
            <a:off x="1814512" y="2886540"/>
            <a:ext cx="7000875" cy="762192"/>
          </a:xfrm>
          <a:prstGeom prst="rect">
            <a:avLst/>
          </a:prstGeom>
        </p:spPr>
      </p:pic>
      <p:pic>
        <p:nvPicPr>
          <p:cNvPr id="7" name="Picture 6">
            <a:extLst>
              <a:ext uri="{FF2B5EF4-FFF2-40B4-BE49-F238E27FC236}">
                <a16:creationId xmlns:a16="http://schemas.microsoft.com/office/drawing/2014/main" id="{29BA6CB7-A21B-440A-8C3F-3117F22C5D3B}"/>
              </a:ext>
            </a:extLst>
          </p:cNvPr>
          <p:cNvPicPr>
            <a:picLocks noChangeAspect="1"/>
          </p:cNvPicPr>
          <p:nvPr/>
        </p:nvPicPr>
        <p:blipFill>
          <a:blip r:embed="rId4"/>
          <a:stretch>
            <a:fillRect/>
          </a:stretch>
        </p:blipFill>
        <p:spPr>
          <a:xfrm>
            <a:off x="3609975" y="5099708"/>
            <a:ext cx="3667125" cy="1093903"/>
          </a:xfrm>
          <a:prstGeom prst="rect">
            <a:avLst/>
          </a:prstGeom>
        </p:spPr>
      </p:pic>
      <p:sp>
        <p:nvSpPr>
          <p:cNvPr id="8" name="TextBox 7">
            <a:extLst>
              <a:ext uri="{FF2B5EF4-FFF2-40B4-BE49-F238E27FC236}">
                <a16:creationId xmlns:a16="http://schemas.microsoft.com/office/drawing/2014/main" id="{752D2F74-804A-4C7C-80CE-B0C98AED472D}"/>
              </a:ext>
            </a:extLst>
          </p:cNvPr>
          <p:cNvSpPr txBox="1"/>
          <p:nvPr/>
        </p:nvSpPr>
        <p:spPr>
          <a:xfrm>
            <a:off x="1009650" y="4018442"/>
            <a:ext cx="9906000" cy="1107996"/>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Using the Gradients we calculate the change in weights using below formula</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We use momentum in order to add previous run change of weight by factor of momentum rate which can be tuned.</a:t>
            </a:r>
          </a:p>
          <a:p>
            <a:endParaRPr lang="en-GB" dirty="0"/>
          </a:p>
        </p:txBody>
      </p:sp>
    </p:spTree>
    <p:extLst>
      <p:ext uri="{BB962C8B-B14F-4D97-AF65-F5344CB8AC3E}">
        <p14:creationId xmlns:p14="http://schemas.microsoft.com/office/powerpoint/2010/main" val="3532151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2116</TotalTime>
  <Words>1691</Words>
  <Application>Microsoft Office PowerPoint</Application>
  <PresentationFormat>Widescreen</PresentationFormat>
  <Paragraphs>259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Courier New</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smrutisanchita@gmail.com</dc:creator>
  <cp:lastModifiedBy>smrutisanchita@gmail.com</cp:lastModifiedBy>
  <cp:revision>19</cp:revision>
  <dcterms:created xsi:type="dcterms:W3CDTF">2020-12-11T01:16:17Z</dcterms:created>
  <dcterms:modified xsi:type="dcterms:W3CDTF">2021-02-18T09:16:29Z</dcterms:modified>
</cp:coreProperties>
</file>