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61" r:id="rId5"/>
    <p:sldId id="259"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2E347E-E650-4E07-9FC2-8AA10B6F1626}">
          <p14:sldIdLst>
            <p14:sldId id="256"/>
            <p14:sldId id="257"/>
            <p14:sldId id="258"/>
            <p14:sldId id="261"/>
            <p14:sldId id="259"/>
            <p14:sldId id="262"/>
            <p14:sldId id="260"/>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336976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2739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5783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4/30/2025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4625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4/30/2025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247293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4/30/2025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6891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4/30/2025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990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9149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2863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4/30/2025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1239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4/30/2025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0076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4/30/2025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288955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27D8-7D68-4D88-BB15-EA262C453238}"/>
              </a:ext>
            </a:extLst>
          </p:cNvPr>
          <p:cNvSpPr>
            <a:spLocks noGrp="1"/>
          </p:cNvSpPr>
          <p:nvPr>
            <p:ph type="ctrTitle"/>
          </p:nvPr>
        </p:nvSpPr>
        <p:spPr/>
        <p:txBody>
          <a:bodyPr>
            <a:normAutofit/>
          </a:bodyPr>
          <a:lstStyle/>
          <a:p>
            <a:r>
              <a:rPr lang="en-US" sz="6000" dirty="0"/>
              <a:t>BANK LOAN ANALYSIS</a:t>
            </a:r>
            <a:endParaRPr lang="en-IN" sz="6000" dirty="0"/>
          </a:p>
        </p:txBody>
      </p:sp>
    </p:spTree>
    <p:extLst>
      <p:ext uri="{BB962C8B-B14F-4D97-AF65-F5344CB8AC3E}">
        <p14:creationId xmlns:p14="http://schemas.microsoft.com/office/powerpoint/2010/main" val="33048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B151-4554-4C82-B08B-5B572961F016}"/>
              </a:ext>
            </a:extLst>
          </p:cNvPr>
          <p:cNvSpPr>
            <a:spLocks noGrp="1"/>
          </p:cNvSpPr>
          <p:nvPr>
            <p:ph type="title"/>
          </p:nvPr>
        </p:nvSpPr>
        <p:spPr>
          <a:xfrm>
            <a:off x="887895" y="523613"/>
            <a:ext cx="10177669" cy="828109"/>
          </a:xfrm>
        </p:spPr>
        <p:txBody>
          <a:bodyPr>
            <a:normAutofit fontScale="90000"/>
          </a:bodyPr>
          <a:lstStyle/>
          <a:p>
            <a:r>
              <a:rPr lang="en-US" sz="3600" dirty="0"/>
              <a:t>PROBLEM STATEMENT</a:t>
            </a:r>
            <a:endParaRPr lang="en-IN" sz="3600" dirty="0"/>
          </a:p>
        </p:txBody>
      </p:sp>
      <p:sp>
        <p:nvSpPr>
          <p:cNvPr id="3" name="Content Placeholder 2">
            <a:extLst>
              <a:ext uri="{FF2B5EF4-FFF2-40B4-BE49-F238E27FC236}">
                <a16:creationId xmlns:a16="http://schemas.microsoft.com/office/drawing/2014/main" id="{414DE88A-F9E6-4334-B40F-6BAC6D8EBE6D}"/>
              </a:ext>
            </a:extLst>
          </p:cNvPr>
          <p:cNvSpPr>
            <a:spLocks noGrp="1"/>
          </p:cNvSpPr>
          <p:nvPr>
            <p:ph idx="1"/>
          </p:nvPr>
        </p:nvSpPr>
        <p:spPr>
          <a:xfrm>
            <a:off x="887895" y="2001078"/>
            <a:ext cx="10177669" cy="3843131"/>
          </a:xfrm>
        </p:spPr>
        <p:txBody>
          <a:bodyPr>
            <a:normAutofit/>
          </a:bodyPr>
          <a:lstStyle/>
          <a:p>
            <a:r>
              <a:rPr lang="en-US" dirty="0">
                <a:solidFill>
                  <a:schemeClr val="tx1"/>
                </a:solidFill>
                <a:latin typeface="Calibri" panose="020F0502020204030204" pitchFamily="34" charset="0"/>
                <a:cs typeface="Calibri" panose="020F0502020204030204" pitchFamily="34" charset="0"/>
              </a:rPr>
              <a:t>Bank loans play a vital role in supporting individuals and businesses by providing necessary financial assistance to achieve their goals. However, it is equally important for borrowers and lenders to thoroughly understand the associated terms, costs, and responsibilities to ensure sound financial decisions and risk management.</a:t>
            </a:r>
          </a:p>
          <a:p>
            <a:r>
              <a:rPr lang="en-US" dirty="0">
                <a:solidFill>
                  <a:schemeClr val="tx1"/>
                </a:solidFill>
                <a:latin typeface="Calibri" panose="020F0502020204030204" pitchFamily="34" charset="0"/>
                <a:cs typeface="Calibri" panose="020F0502020204030204" pitchFamily="34" charset="0"/>
              </a:rPr>
              <a:t>This project involves the development of a comprehensive Bank Loan Analysis Dashboard using Power BI, supported by SQL for data validation and quality checks. The dashboard is designed to present key performance indicators (KPIs) and essential loan metrics derived from the dataset, offering valuable insights into loan distribution, repayment status, default trends, customer demographics, and more.</a:t>
            </a:r>
          </a:p>
          <a:p>
            <a:r>
              <a:rPr lang="en-US" dirty="0">
                <a:solidFill>
                  <a:schemeClr val="tx1"/>
                </a:solidFill>
                <a:latin typeface="Calibri" panose="020F0502020204030204" pitchFamily="34" charset="0"/>
                <a:cs typeface="Calibri" panose="020F0502020204030204" pitchFamily="34" charset="0"/>
              </a:rPr>
              <a:t>The objective is to provide a clear and interactive overview tailored for business stakeholders or banking clients, enabling them to monitor loan performance, identify potential risks, and make data-driven decisions effectively.</a:t>
            </a:r>
          </a:p>
          <a:p>
            <a:pPr marL="0" indent="0">
              <a:buNone/>
            </a:pPr>
            <a:endParaRPr lang="en-IN" dirty="0"/>
          </a:p>
        </p:txBody>
      </p:sp>
    </p:spTree>
    <p:extLst>
      <p:ext uri="{BB962C8B-B14F-4D97-AF65-F5344CB8AC3E}">
        <p14:creationId xmlns:p14="http://schemas.microsoft.com/office/powerpoint/2010/main" val="106179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8294-162A-496B-BE6A-B43C17C7CEA1}"/>
              </a:ext>
            </a:extLst>
          </p:cNvPr>
          <p:cNvSpPr>
            <a:spLocks noGrp="1"/>
          </p:cNvSpPr>
          <p:nvPr>
            <p:ph type="title" idx="4294967295"/>
          </p:nvPr>
        </p:nvSpPr>
        <p:spPr>
          <a:xfrm>
            <a:off x="0" y="288925"/>
            <a:ext cx="10442575" cy="828675"/>
          </a:xfrm>
        </p:spPr>
        <p:txBody>
          <a:bodyPr>
            <a:normAutofit/>
          </a:bodyPr>
          <a:lstStyle/>
          <a:p>
            <a:r>
              <a:rPr lang="en-US" dirty="0"/>
              <a:t>DASHBOARD 1 : SUMMARY</a:t>
            </a:r>
            <a:endParaRPr lang="en-IN" dirty="0"/>
          </a:p>
        </p:txBody>
      </p:sp>
      <p:sp>
        <p:nvSpPr>
          <p:cNvPr id="6" name="Content Placeholder 5">
            <a:extLst>
              <a:ext uri="{FF2B5EF4-FFF2-40B4-BE49-F238E27FC236}">
                <a16:creationId xmlns:a16="http://schemas.microsoft.com/office/drawing/2014/main" id="{91212B97-9383-4428-BD74-370E22CC74A5}"/>
              </a:ext>
            </a:extLst>
          </p:cNvPr>
          <p:cNvSpPr>
            <a:spLocks noGrp="1"/>
          </p:cNvSpPr>
          <p:nvPr>
            <p:ph sz="half" idx="4294967295"/>
          </p:nvPr>
        </p:nvSpPr>
        <p:spPr>
          <a:xfrm>
            <a:off x="0" y="2200275"/>
            <a:ext cx="4465638" cy="2889250"/>
          </a:xfrm>
        </p:spPr>
        <p:txBody>
          <a:bodyPr/>
          <a:lstStyle/>
          <a:p>
            <a:pPr marL="0" indent="0">
              <a:buNone/>
            </a:pPr>
            <a:r>
              <a:rPr lang="en-US" sz="2000" b="1" u="sng" dirty="0">
                <a:solidFill>
                  <a:schemeClr val="accent1">
                    <a:lumMod val="50000"/>
                  </a:schemeClr>
                </a:solidFill>
                <a:latin typeface="Calibri" panose="020F0502020204030204" pitchFamily="34" charset="0"/>
                <a:cs typeface="Calibri" panose="020F0502020204030204" pitchFamily="34" charset="0"/>
              </a:rPr>
              <a:t>KEY PERFORMANCE INDICATORS (KPIs):</a:t>
            </a:r>
          </a:p>
          <a:p>
            <a:pPr marL="0" indent="0">
              <a:buNone/>
            </a:pPr>
            <a:endParaRPr lang="en-US" sz="2000" b="1" u="sng" dirty="0">
              <a:latin typeface="Calibri" panose="020F0502020204030204" pitchFamily="34" charset="0"/>
              <a:cs typeface="Calibri" panose="020F0502020204030204" pitchFamily="34" charset="0"/>
            </a:endParaRPr>
          </a:p>
          <a:p>
            <a:r>
              <a:rPr lang="en-IN"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Total Loan Applications</a:t>
            </a:r>
          </a:p>
          <a:p>
            <a:r>
              <a:rPr lang="en-IN"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Total</a:t>
            </a:r>
            <a:r>
              <a:rPr lang="en-IN" kern="100" dirty="0">
                <a:solidFill>
                  <a:schemeClr val="tx1"/>
                </a:solidFill>
                <a:latin typeface="Calibri" panose="020F0502020204030204" pitchFamily="34" charset="0"/>
                <a:cs typeface="Times New Roman" panose="02020603050405020304" pitchFamily="18" charset="0"/>
              </a:rPr>
              <a:t> Funded Amount</a:t>
            </a:r>
          </a:p>
          <a:p>
            <a:r>
              <a:rPr lang="en-IN"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Total</a:t>
            </a:r>
            <a:r>
              <a:rPr lang="en-IN" kern="100" dirty="0">
                <a:solidFill>
                  <a:schemeClr val="tx1"/>
                </a:solidFill>
                <a:latin typeface="Calibri" panose="020F0502020204030204" pitchFamily="34" charset="0"/>
                <a:cs typeface="Times New Roman" panose="02020603050405020304" pitchFamily="18" charset="0"/>
              </a:rPr>
              <a:t> Amount Received</a:t>
            </a:r>
          </a:p>
          <a:p>
            <a:r>
              <a:rPr lang="en-IN"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Average Interest Rate</a:t>
            </a:r>
          </a:p>
          <a:p>
            <a:r>
              <a:rPr lang="en-IN"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Average Debt-to-Income Ratio (DTI)</a:t>
            </a:r>
          </a:p>
          <a:p>
            <a:endParaRPr lang="en-IN" dirty="0">
              <a:solidFill>
                <a:schemeClr val="tx1"/>
              </a:solidFill>
            </a:endParaRPr>
          </a:p>
        </p:txBody>
      </p:sp>
      <p:sp>
        <p:nvSpPr>
          <p:cNvPr id="7" name="Content Placeholder 6">
            <a:extLst>
              <a:ext uri="{FF2B5EF4-FFF2-40B4-BE49-F238E27FC236}">
                <a16:creationId xmlns:a16="http://schemas.microsoft.com/office/drawing/2014/main" id="{D7FC470A-5EB0-4607-A1B2-9D1AA113110F}"/>
              </a:ext>
            </a:extLst>
          </p:cNvPr>
          <p:cNvSpPr>
            <a:spLocks noGrp="1"/>
          </p:cNvSpPr>
          <p:nvPr>
            <p:ph sz="half" idx="4294967295"/>
          </p:nvPr>
        </p:nvSpPr>
        <p:spPr>
          <a:xfrm>
            <a:off x="6453188" y="2200275"/>
            <a:ext cx="5738812" cy="3540125"/>
          </a:xfrm>
        </p:spPr>
        <p:txBody>
          <a:bodyPr/>
          <a:lstStyle/>
          <a:p>
            <a:pPr marL="0" indent="0" algn="ctr">
              <a:buNone/>
            </a:pPr>
            <a:r>
              <a:rPr lang="en-IN" sz="2000" b="1" u="sng" kern="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GOOD LOAN vs BAD LOAN KPI’s</a:t>
            </a:r>
          </a:p>
          <a:p>
            <a:pPr marL="0" indent="0">
              <a:buNone/>
            </a:pPr>
            <a:endParaRPr lang="en-US" dirty="0"/>
          </a:p>
          <a:p>
            <a:pPr marL="0" indent="0">
              <a:buNone/>
            </a:pPr>
            <a:endParaRPr lang="en-IN" dirty="0"/>
          </a:p>
        </p:txBody>
      </p:sp>
      <p:sp>
        <p:nvSpPr>
          <p:cNvPr id="10" name="Rectangle 9">
            <a:extLst>
              <a:ext uri="{FF2B5EF4-FFF2-40B4-BE49-F238E27FC236}">
                <a16:creationId xmlns:a16="http://schemas.microsoft.com/office/drawing/2014/main" id="{6CE37B83-2E29-49C5-B0A5-5FA92185DBD5}"/>
              </a:ext>
            </a:extLst>
          </p:cNvPr>
          <p:cNvSpPr/>
          <p:nvPr/>
        </p:nvSpPr>
        <p:spPr>
          <a:xfrm>
            <a:off x="6082747" y="2779643"/>
            <a:ext cx="2358887" cy="23091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13FBE86-9694-47EB-B920-7951E26A8D83}"/>
              </a:ext>
            </a:extLst>
          </p:cNvPr>
          <p:cNvSpPr/>
          <p:nvPr/>
        </p:nvSpPr>
        <p:spPr>
          <a:xfrm>
            <a:off x="8945216" y="2779643"/>
            <a:ext cx="2358887" cy="23091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55A10AD-6B04-4947-927F-4AAC8FF6849C}"/>
              </a:ext>
            </a:extLst>
          </p:cNvPr>
          <p:cNvSpPr txBox="1"/>
          <p:nvPr/>
        </p:nvSpPr>
        <p:spPr>
          <a:xfrm>
            <a:off x="6076121" y="3461892"/>
            <a:ext cx="2358887"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Good loan application percentage</a:t>
            </a:r>
          </a:p>
          <a:p>
            <a:pPr marL="285750" indent="-285750">
              <a:buFont typeface="Arial" panose="020B0604020202020204" pitchFamily="34" charset="0"/>
              <a:buChar char="•"/>
            </a:pPr>
            <a:r>
              <a:rPr lang="en-US" sz="1400" dirty="0"/>
              <a:t>Good Loan applications</a:t>
            </a:r>
          </a:p>
          <a:p>
            <a:pPr marL="285750" indent="-285750">
              <a:buFont typeface="Arial" panose="020B0604020202020204" pitchFamily="34" charset="0"/>
              <a:buChar char="•"/>
            </a:pPr>
            <a:r>
              <a:rPr lang="en-US" sz="1400" dirty="0"/>
              <a:t>Good Loan Funded Amount</a:t>
            </a:r>
          </a:p>
          <a:p>
            <a:pPr marL="285750" indent="-285750">
              <a:buFont typeface="Arial" panose="020B0604020202020204" pitchFamily="34" charset="0"/>
              <a:buChar char="•"/>
            </a:pPr>
            <a:r>
              <a:rPr lang="en-US" sz="1400" dirty="0"/>
              <a:t>Good Loan Received Amount.</a:t>
            </a:r>
            <a:endParaRPr lang="en-IN" sz="1400" dirty="0"/>
          </a:p>
        </p:txBody>
      </p:sp>
      <p:sp>
        <p:nvSpPr>
          <p:cNvPr id="13" name="TextBox 12">
            <a:extLst>
              <a:ext uri="{FF2B5EF4-FFF2-40B4-BE49-F238E27FC236}">
                <a16:creationId xmlns:a16="http://schemas.microsoft.com/office/drawing/2014/main" id="{373FCAC5-6772-4D5E-BA1A-7EA1018CCA8A}"/>
              </a:ext>
            </a:extLst>
          </p:cNvPr>
          <p:cNvSpPr txBox="1"/>
          <p:nvPr/>
        </p:nvSpPr>
        <p:spPr>
          <a:xfrm>
            <a:off x="8984974" y="3488396"/>
            <a:ext cx="2319129"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Bad loan application percentage</a:t>
            </a:r>
          </a:p>
          <a:p>
            <a:pPr marL="285750" indent="-285750">
              <a:buFont typeface="Arial" panose="020B0604020202020204" pitchFamily="34" charset="0"/>
              <a:buChar char="•"/>
            </a:pPr>
            <a:r>
              <a:rPr lang="en-US" sz="1400" dirty="0"/>
              <a:t>Bad Loan applications</a:t>
            </a:r>
          </a:p>
          <a:p>
            <a:pPr marL="285750" indent="-285750">
              <a:buFont typeface="Arial" panose="020B0604020202020204" pitchFamily="34" charset="0"/>
              <a:buChar char="•"/>
            </a:pPr>
            <a:r>
              <a:rPr lang="en-US" sz="1400" dirty="0"/>
              <a:t>Bad Loan Funded Amount</a:t>
            </a:r>
          </a:p>
          <a:p>
            <a:pPr marL="285750" indent="-285750">
              <a:buFont typeface="Arial" panose="020B0604020202020204" pitchFamily="34" charset="0"/>
              <a:buChar char="•"/>
            </a:pPr>
            <a:r>
              <a:rPr lang="en-US" sz="1400" dirty="0"/>
              <a:t>Bad Loan Received Amount.</a:t>
            </a:r>
            <a:endParaRPr lang="en-IN" sz="1400" dirty="0"/>
          </a:p>
        </p:txBody>
      </p:sp>
      <p:sp>
        <p:nvSpPr>
          <p:cNvPr id="14" name="TextBox 13">
            <a:extLst>
              <a:ext uri="{FF2B5EF4-FFF2-40B4-BE49-F238E27FC236}">
                <a16:creationId xmlns:a16="http://schemas.microsoft.com/office/drawing/2014/main" id="{3023BEAF-5192-42AD-B5D9-6291EC0B4B08}"/>
              </a:ext>
            </a:extLst>
          </p:cNvPr>
          <p:cNvSpPr txBox="1"/>
          <p:nvPr/>
        </p:nvSpPr>
        <p:spPr>
          <a:xfrm>
            <a:off x="6440557" y="2981739"/>
            <a:ext cx="1630017" cy="369332"/>
          </a:xfrm>
          <a:prstGeom prst="rect">
            <a:avLst/>
          </a:prstGeom>
          <a:noFill/>
        </p:spPr>
        <p:txBody>
          <a:bodyPr wrap="square" rtlCol="0">
            <a:spAutoFit/>
          </a:bodyPr>
          <a:lstStyle/>
          <a:p>
            <a:r>
              <a:rPr lang="en-US" dirty="0"/>
              <a:t>GOOD LOAN</a:t>
            </a:r>
            <a:endParaRPr lang="en-IN" dirty="0"/>
          </a:p>
        </p:txBody>
      </p:sp>
      <p:sp>
        <p:nvSpPr>
          <p:cNvPr id="15" name="TextBox 14">
            <a:extLst>
              <a:ext uri="{FF2B5EF4-FFF2-40B4-BE49-F238E27FC236}">
                <a16:creationId xmlns:a16="http://schemas.microsoft.com/office/drawing/2014/main" id="{2DB69CE6-CA8B-43BC-BE27-B4ED0DE3FB1B}"/>
              </a:ext>
            </a:extLst>
          </p:cNvPr>
          <p:cNvSpPr txBox="1"/>
          <p:nvPr/>
        </p:nvSpPr>
        <p:spPr>
          <a:xfrm>
            <a:off x="9309650" y="2980874"/>
            <a:ext cx="1630017" cy="369332"/>
          </a:xfrm>
          <a:prstGeom prst="rect">
            <a:avLst/>
          </a:prstGeom>
          <a:noFill/>
        </p:spPr>
        <p:txBody>
          <a:bodyPr wrap="square" rtlCol="0">
            <a:spAutoFit/>
          </a:bodyPr>
          <a:lstStyle/>
          <a:p>
            <a:pPr algn="ctr"/>
            <a:r>
              <a:rPr lang="en-US" dirty="0"/>
              <a:t>BAD LOAN</a:t>
            </a:r>
            <a:endParaRPr lang="en-IN" dirty="0"/>
          </a:p>
        </p:txBody>
      </p:sp>
    </p:spTree>
    <p:extLst>
      <p:ext uri="{BB962C8B-B14F-4D97-AF65-F5344CB8AC3E}">
        <p14:creationId xmlns:p14="http://schemas.microsoft.com/office/powerpoint/2010/main" val="151393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Machine generated alternative text:&#10;BANK LOAN &#10;&quot;35.8M &#10;REPORT I &#10;SUMMARY &#10;SUMMARY &#10;OVERVIEW &#10;DETAILS &#10;TOW L— &#10;38.6K &#10;MTD &#10;GOOD LOAN ISSUED &#10;86.2% &#10;LOAN STATUS &#10;TOW &#10;&quot;73.1M &#10;Rate &#10;12.0% &#10;13.3% &#10;MTD &#10;S54.OM &#10;MoM &#10;130% &#10;MTD &#10;S58.lM &#10;MTD &#10;15.8% &#10;124% &#10;BAD LOAN ISSUED &#10;13.8% &#10;MOM &#10;3.5% &#10;MTD &#10;13.7% &#10;2.7% &#10;Good Loan Applications &#10;33.2K &#10;Good Loan Funded Amount &#10;$370.2M &#10;Good Loan Total Received &#10;$435.8M &#10;Tota I Am_mt &#10;Tota I Am_mt &#10;$35.13.58.350 &#10;Sal .15.86.256 &#10;56.55.32.225 &#10;.72.84763 &#10;Sa3.57.57.075 &#10;San 30.70.933 &#10;Bad Loan Applications &#10;5.3K &#10;Bad Loan Funded Amount &#10;$65.5M &#10;Bad Loan Total Received &#10;$37.3M &#10;mly &#10;Off &#10;Total &#10;32145 &#10;5333 &#10;38576 &#10;M TD Fun&amp;d Am mmt &#10;587.3217 s &#10;E. 39.81k s &#10;M TD Total &#10;Rate &#10;g. 7&amp;15.851 &#10;Szu.211 &#10;Sa9N.318 &#10;B 8074380 &#10;1164* &#10;15.10% &#10;B17% &#10;13.33% ">
            <a:extLst>
              <a:ext uri="{FF2B5EF4-FFF2-40B4-BE49-F238E27FC236}">
                <a16:creationId xmlns:a16="http://schemas.microsoft.com/office/drawing/2014/main" id="{749AD815-66B0-47DA-92C9-B76FF8890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1" y="293854"/>
            <a:ext cx="11169658" cy="627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79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CEE6-EEB2-44B2-B78E-09515B4219EC}"/>
              </a:ext>
            </a:extLst>
          </p:cNvPr>
          <p:cNvSpPr>
            <a:spLocks noGrp="1"/>
          </p:cNvSpPr>
          <p:nvPr>
            <p:ph type="title"/>
          </p:nvPr>
        </p:nvSpPr>
        <p:spPr>
          <a:xfrm>
            <a:off x="914401" y="315336"/>
            <a:ext cx="10310190" cy="802637"/>
          </a:xfrm>
        </p:spPr>
        <p:txBody>
          <a:bodyPr>
            <a:normAutofit/>
          </a:bodyPr>
          <a:lstStyle/>
          <a:p>
            <a:r>
              <a:rPr lang="en-US" dirty="0"/>
              <a:t>DASBOARD 2: OVERVIEW</a:t>
            </a:r>
            <a:endParaRPr lang="en-IN" dirty="0"/>
          </a:p>
        </p:txBody>
      </p:sp>
      <p:sp>
        <p:nvSpPr>
          <p:cNvPr id="3" name="Content Placeholder 2">
            <a:extLst>
              <a:ext uri="{FF2B5EF4-FFF2-40B4-BE49-F238E27FC236}">
                <a16:creationId xmlns:a16="http://schemas.microsoft.com/office/drawing/2014/main" id="{ED60A64E-EB3A-4D5F-98F8-188B3EEFDAC0}"/>
              </a:ext>
            </a:extLst>
          </p:cNvPr>
          <p:cNvSpPr>
            <a:spLocks noGrp="1"/>
          </p:cNvSpPr>
          <p:nvPr>
            <p:ph idx="1"/>
          </p:nvPr>
        </p:nvSpPr>
        <p:spPr>
          <a:xfrm>
            <a:off x="914401" y="1762539"/>
            <a:ext cx="10310190" cy="4505739"/>
          </a:xfrm>
        </p:spPr>
        <p:txBody>
          <a:bodyPr>
            <a:noAutofit/>
          </a:bodyPr>
          <a:lstStyle/>
          <a:p>
            <a:r>
              <a:rPr lang="en-US" b="1" dirty="0">
                <a:latin typeface="Calibri" panose="020F0502020204030204" pitchFamily="34" charset="0"/>
                <a:cs typeface="Calibri" panose="020F0502020204030204" pitchFamily="34" charset="0"/>
              </a:rPr>
              <a:t>Monthly Trends by Issue Date </a:t>
            </a:r>
            <a:r>
              <a:rPr lang="en-US" dirty="0">
                <a:latin typeface="Calibri" panose="020F0502020204030204" pitchFamily="34" charset="0"/>
                <a:cs typeface="Calibri" panose="020F0502020204030204" pitchFamily="34" charset="0"/>
              </a:rPr>
              <a:t>: To identify seasonality and long-term trends in lending activities</a:t>
            </a:r>
          </a:p>
          <a:p>
            <a:r>
              <a:rPr lang="en-US" b="1" dirty="0">
                <a:latin typeface="Calibri" panose="020F0502020204030204" pitchFamily="34" charset="0"/>
                <a:cs typeface="Calibri" panose="020F0502020204030204" pitchFamily="34" charset="0"/>
              </a:rPr>
              <a:t>Regional Analysis by State </a:t>
            </a:r>
            <a:r>
              <a:rPr lang="en-US" dirty="0">
                <a:latin typeface="Calibri" panose="020F0502020204030204" pitchFamily="34" charset="0"/>
                <a:cs typeface="Calibri" panose="020F0502020204030204" pitchFamily="34" charset="0"/>
              </a:rPr>
              <a:t>: To identify regions with significant lending activity and assess regional disparities</a:t>
            </a:r>
          </a:p>
          <a:p>
            <a:r>
              <a:rPr lang="en-US" b="1" dirty="0">
                <a:latin typeface="Calibri" panose="020F0502020204030204" pitchFamily="34" charset="0"/>
                <a:cs typeface="Calibri" panose="020F0502020204030204" pitchFamily="34" charset="0"/>
              </a:rPr>
              <a:t>Loan Term Analysis </a:t>
            </a:r>
            <a:r>
              <a:rPr lang="en-US" dirty="0">
                <a:latin typeface="Calibri" panose="020F0502020204030204" pitchFamily="34" charset="0"/>
                <a:cs typeface="Calibri" panose="020F0502020204030204" pitchFamily="34" charset="0"/>
              </a:rPr>
              <a:t>:  To allow the client to understand the distribution of loans across various term lengths.</a:t>
            </a:r>
          </a:p>
          <a:p>
            <a:r>
              <a:rPr lang="en-US" b="1" dirty="0">
                <a:latin typeface="Calibri" panose="020F0502020204030204" pitchFamily="34" charset="0"/>
                <a:cs typeface="Calibri" panose="020F0502020204030204" pitchFamily="34" charset="0"/>
              </a:rPr>
              <a:t>Employee Length Analysis </a:t>
            </a:r>
            <a:r>
              <a:rPr lang="en-US" dirty="0">
                <a:latin typeface="Calibri" panose="020F0502020204030204" pitchFamily="34" charset="0"/>
                <a:cs typeface="Calibri" panose="020F0502020204030204" pitchFamily="34" charset="0"/>
              </a:rPr>
              <a:t>: How lending metrics are distributed among borrowers with different employment lengths, helping us assess the impact of employment history on loan applications.</a:t>
            </a:r>
          </a:p>
          <a:p>
            <a:r>
              <a:rPr lang="en-US" b="1" dirty="0">
                <a:latin typeface="Calibri" panose="020F0502020204030204" pitchFamily="34" charset="0"/>
                <a:cs typeface="Calibri" panose="020F0502020204030204" pitchFamily="34" charset="0"/>
              </a:rPr>
              <a:t>Loan Purpose Breakdown </a:t>
            </a:r>
            <a:r>
              <a:rPr lang="en-US" dirty="0">
                <a:latin typeface="Calibri" panose="020F0502020204030204" pitchFamily="34" charset="0"/>
                <a:cs typeface="Calibri" panose="020F0502020204030204" pitchFamily="34" charset="0"/>
              </a:rPr>
              <a:t>:  Will provide a visual breakdown of loan metrics based on the stated purposes of loans, aiding in the understanding of the primary reasons borrowers seek financing.</a:t>
            </a:r>
          </a:p>
          <a:p>
            <a:r>
              <a:rPr lang="en-US" b="1" dirty="0">
                <a:latin typeface="Calibri" panose="020F0502020204030204" pitchFamily="34" charset="0"/>
                <a:cs typeface="Calibri" panose="020F0502020204030204" pitchFamily="34" charset="0"/>
              </a:rPr>
              <a:t>Home Ownership Analysis </a:t>
            </a:r>
            <a:r>
              <a:rPr lang="en-US" dirty="0">
                <a:latin typeface="Calibri" panose="020F0502020204030204" pitchFamily="34" charset="0"/>
                <a:cs typeface="Calibri" panose="020F0502020204030204" pitchFamily="34" charset="0"/>
              </a:rPr>
              <a:t>: For a hierarchical view of how home ownership impacts loan applications and disbursements.</a:t>
            </a:r>
          </a:p>
          <a:p>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Metrics shown: 'Total Loan Applications,' 'Total Funded Amount,' and 'Total Amount Received'</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574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Machine generated alternative text:&#10;REPORT I &#10;OVERVIEW &#10;TOW L— &#10;38.6K &#10;MTD &#10;Total Loan by Month &#10;BANK LOAN &#10;TOW &#10;&quot;35.8M &#10;TOW &#10;&quot;73.1M &#10;Rate &#10;12.0% &#10;13.3% &#10;MTO &#10;S58.lM &#10;15.8% &#10;MTD &#10;124% &#10;MOM &#10;3.5% &#10;MTD &#10;13.7% &#10;2.7% &#10;SUMMARY &#10;OVERVIEW &#10;DETAILS &#10;TOG I V &#10;MTD &#10;S54.OM &#10;Aug Sep Oct &#10;MoM &#10;130% &#10;Feb Mu &#10;Aø May Jun &#10;Jul &#10;Total Loan Applkations by Employee length &#10;Total Loan Applkations by State &#10;Total Loan Applkations by Purpose &#10;Total Loan Applkations by term &#10;• 36 60 &#10;10K &#10;Total Loan by Home &#10;Ownership &#10;MORTGAGE ">
            <a:extLst>
              <a:ext uri="{FF2B5EF4-FFF2-40B4-BE49-F238E27FC236}">
                <a16:creationId xmlns:a16="http://schemas.microsoft.com/office/drawing/2014/main" id="{481A69CF-1C1A-4B9A-A7F4-1B3CFB2CB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21" y="245279"/>
            <a:ext cx="11317357" cy="636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92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F2F40-DABB-407E-BED4-B945463C8B39}"/>
              </a:ext>
            </a:extLst>
          </p:cNvPr>
          <p:cNvSpPr>
            <a:spLocks noGrp="1"/>
          </p:cNvSpPr>
          <p:nvPr>
            <p:ph idx="1"/>
          </p:nvPr>
        </p:nvSpPr>
        <p:spPr>
          <a:xfrm>
            <a:off x="914401" y="2213112"/>
            <a:ext cx="10310190" cy="3101009"/>
          </a:xfrm>
        </p:spPr>
        <p:txBody>
          <a:bodyPr/>
          <a:lstStyle/>
          <a:p>
            <a:r>
              <a:rPr lang="en-US" dirty="0">
                <a:latin typeface="Calibri" panose="020F0502020204030204" pitchFamily="34" charset="0"/>
                <a:cs typeface="Calibri" panose="020F0502020204030204" pitchFamily="34" charset="0"/>
              </a:rPr>
              <a:t>'Details Dashboard' that provides a consolidated view of all the essential information within the loan data. The Details Dashboard aims to offer a holistic snapshot of key loan-related metrics and data points, enabling users to access critical information efficiently.</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primary objective of the Details Dashboard is to provide a comprehensive and user-friendly interface for accessing vital loan data. It will serve as a one-stop solution for users seeking detailed insights into our loan portfolio, borrower profiles, and loan performance.</a:t>
            </a:r>
          </a:p>
          <a:p>
            <a:endParaRPr lang="en-IN" dirty="0"/>
          </a:p>
        </p:txBody>
      </p:sp>
      <p:sp>
        <p:nvSpPr>
          <p:cNvPr id="4" name="Title 1">
            <a:extLst>
              <a:ext uri="{FF2B5EF4-FFF2-40B4-BE49-F238E27FC236}">
                <a16:creationId xmlns:a16="http://schemas.microsoft.com/office/drawing/2014/main" id="{4E77CA4D-A554-464C-81B6-AD217CCBB62B}"/>
              </a:ext>
            </a:extLst>
          </p:cNvPr>
          <p:cNvSpPr txBox="1">
            <a:spLocks/>
          </p:cNvSpPr>
          <p:nvPr/>
        </p:nvSpPr>
        <p:spPr bwMode="black">
          <a:xfrm>
            <a:off x="914401" y="315336"/>
            <a:ext cx="10310190" cy="802637"/>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DASBOARD 3: DETAILS</a:t>
            </a:r>
            <a:endParaRPr lang="en-IN" dirty="0"/>
          </a:p>
        </p:txBody>
      </p:sp>
    </p:spTree>
    <p:extLst>
      <p:ext uri="{BB962C8B-B14F-4D97-AF65-F5344CB8AC3E}">
        <p14:creationId xmlns:p14="http://schemas.microsoft.com/office/powerpoint/2010/main" val="867149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FCA563-3CD9-43D2-B5A1-959961962BF9}"/>
              </a:ext>
            </a:extLst>
          </p:cNvPr>
          <p:cNvPicPr>
            <a:picLocks noChangeAspect="1"/>
          </p:cNvPicPr>
          <p:nvPr/>
        </p:nvPicPr>
        <p:blipFill>
          <a:blip r:embed="rId2"/>
          <a:stretch>
            <a:fillRect/>
          </a:stretch>
        </p:blipFill>
        <p:spPr>
          <a:xfrm>
            <a:off x="510209" y="298254"/>
            <a:ext cx="11171582" cy="6261491"/>
          </a:xfrm>
          <a:prstGeom prst="rect">
            <a:avLst/>
          </a:prstGeom>
        </p:spPr>
      </p:pic>
    </p:spTree>
    <p:extLst>
      <p:ext uri="{BB962C8B-B14F-4D97-AF65-F5344CB8AC3E}">
        <p14:creationId xmlns:p14="http://schemas.microsoft.com/office/powerpoint/2010/main" val="11082867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34</TotalTime>
  <Words>467</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Times New Roman</vt:lpstr>
      <vt:lpstr>Parcel</vt:lpstr>
      <vt:lpstr>BANK LOAN ANALYSIS</vt:lpstr>
      <vt:lpstr>PROBLEM STATEMENT</vt:lpstr>
      <vt:lpstr>DASHBOARD 1 : SUMMARY</vt:lpstr>
      <vt:lpstr>PowerPoint Presentation</vt:lpstr>
      <vt:lpstr>DASBOARD 2: OVERVIEW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dc:title>
  <dc:creator>Lenovo</dc:creator>
  <cp:lastModifiedBy>Lenovo</cp:lastModifiedBy>
  <cp:revision>4</cp:revision>
  <dcterms:created xsi:type="dcterms:W3CDTF">2025-04-29T19:51:53Z</dcterms:created>
  <dcterms:modified xsi:type="dcterms:W3CDTF">2025-04-29T20:26:00Z</dcterms:modified>
</cp:coreProperties>
</file>