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4"/>
      <p:bold r:id="rId15"/>
      <p:italic r:id="rId16"/>
      <p:boldItalic r:id="rId17"/>
    </p:embeddedFont>
    <p:embeddedFont>
      <p:font typeface="Canva Sans" panose="020B0604020202020204" charset="0"/>
      <p:regular r:id="rId18"/>
    </p:embeddedFon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84" y="2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A0178CC-2D6B-4060-BC84-33FF74955C07}"/>
              </a:ext>
            </a:extLst>
          </p:cNvPr>
          <p:cNvSpPr/>
          <p:nvPr/>
        </p:nvSpPr>
        <p:spPr>
          <a:xfrm>
            <a:off x="1731448" y="7226050"/>
            <a:ext cx="6396670" cy="178395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Freeform 2"/>
          <p:cNvSpPr/>
          <p:nvPr/>
        </p:nvSpPr>
        <p:spPr>
          <a:xfrm>
            <a:off x="9892320" y="2324100"/>
            <a:ext cx="7824511" cy="5213080"/>
          </a:xfrm>
          <a:custGeom>
            <a:avLst/>
            <a:gdLst/>
            <a:ahLst/>
            <a:cxnLst/>
            <a:rect l="l" t="t" r="r" b="b"/>
            <a:pathLst>
              <a:path w="7824511" h="5213080">
                <a:moveTo>
                  <a:pt x="0" y="0"/>
                </a:moveTo>
                <a:lnTo>
                  <a:pt x="7824511" y="0"/>
                </a:lnTo>
                <a:lnTo>
                  <a:pt x="7824511" y="5213080"/>
                </a:lnTo>
                <a:lnTo>
                  <a:pt x="0" y="5213080"/>
                </a:lnTo>
                <a:lnTo>
                  <a:pt x="0" y="0"/>
                </a:lnTo>
                <a:close/>
              </a:path>
            </a:pathLst>
          </a:custGeom>
          <a:blipFill>
            <a:blip r:embed="rId2"/>
            <a:stretch>
              <a:fillRect/>
            </a:stretch>
          </a:blipFill>
        </p:spPr>
      </p:sp>
      <p:sp>
        <p:nvSpPr>
          <p:cNvPr id="3" name="TextBox 3"/>
          <p:cNvSpPr txBox="1"/>
          <p:nvPr/>
        </p:nvSpPr>
        <p:spPr>
          <a:xfrm>
            <a:off x="715566" y="1297171"/>
            <a:ext cx="8428434" cy="6452869"/>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MAXIMIZING </a:t>
            </a:r>
          </a:p>
          <a:p>
            <a:pPr algn="ctr">
              <a:lnSpc>
                <a:spcPts val="12880"/>
              </a:lnSpc>
            </a:pPr>
            <a:r>
              <a:rPr lang="en-US" sz="9200" b="1" dirty="0">
                <a:solidFill>
                  <a:srgbClr val="000000"/>
                </a:solidFill>
                <a:latin typeface="Canva Sans Bold"/>
                <a:ea typeface="Canva Sans Bold"/>
                <a:cs typeface="Canva Sans Bold"/>
                <a:sym typeface="Canva Sans Bold"/>
              </a:rPr>
              <a:t>REVENUE FOR </a:t>
            </a:r>
          </a:p>
          <a:p>
            <a:pPr algn="ctr">
              <a:lnSpc>
                <a:spcPts val="12880"/>
              </a:lnSpc>
            </a:pPr>
            <a:r>
              <a:rPr lang="en-US" sz="9200" b="1" dirty="0">
                <a:solidFill>
                  <a:srgbClr val="000000"/>
                </a:solidFill>
                <a:latin typeface="Canva Sans Bold"/>
                <a:ea typeface="Canva Sans Bold"/>
                <a:cs typeface="Canva Sans Bold"/>
                <a:sym typeface="Canva Sans Bold"/>
              </a:rPr>
              <a:t>TAXI DRIVERS</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
        <p:nvSpPr>
          <p:cNvPr id="4" name="TextBox 4"/>
          <p:cNvSpPr txBox="1"/>
          <p:nvPr/>
        </p:nvSpPr>
        <p:spPr>
          <a:xfrm>
            <a:off x="1668066" y="7205879"/>
            <a:ext cx="6523434" cy="1783950"/>
          </a:xfrm>
          <a:prstGeom prst="rect">
            <a:avLst/>
          </a:prstGeom>
        </p:spPr>
        <p:txBody>
          <a:bodyPr wrap="square" lIns="0" tIns="0" rIns="0" bIns="0" rtlCol="0" anchor="t">
            <a:spAutoFit/>
          </a:bodyPr>
          <a:lstStyle/>
          <a:p>
            <a:pPr algn="ctr">
              <a:lnSpc>
                <a:spcPts val="7279"/>
              </a:lnSpc>
            </a:pPr>
            <a:r>
              <a:rPr lang="en-US" sz="4400" b="1" dirty="0">
                <a:solidFill>
                  <a:srgbClr val="1A0A06"/>
                </a:solidFill>
                <a:latin typeface="Canva Sans Bold"/>
                <a:ea typeface="Canva Sans Bold"/>
                <a:cs typeface="Canva Sans Bold"/>
                <a:sym typeface="Canva Sans Bold"/>
              </a:rPr>
              <a:t>Through Payment Methods</a:t>
            </a: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21642" y="1143617"/>
            <a:ext cx="9846758" cy="1358905"/>
          </a:xfrm>
          <a:prstGeom prst="rect">
            <a:avLst/>
          </a:prstGeom>
        </p:spPr>
        <p:txBody>
          <a:bodyPr wrap="square" lIns="0" tIns="0" rIns="0" bIns="0" rtlCol="0" anchor="t">
            <a:spAutoFit/>
          </a:bodyPr>
          <a:lstStyle/>
          <a:p>
            <a:pPr algn="ctr">
              <a:lnSpc>
                <a:spcPts val="11199"/>
              </a:lnSpc>
              <a:spcBef>
                <a:spcPct val="0"/>
              </a:spcBef>
            </a:pPr>
            <a:r>
              <a:rPr lang="en-US" sz="7999" b="1" dirty="0">
                <a:solidFill>
                  <a:srgbClr val="000000"/>
                </a:solidFill>
                <a:latin typeface="Canva Sans Bold"/>
                <a:ea typeface="Canva Sans Bold"/>
                <a:cs typeface="Canva Sans Bold"/>
                <a:sym typeface="Canva Sans Bold"/>
              </a:rPr>
              <a:t>Hypothesis Testing</a:t>
            </a:r>
          </a:p>
        </p:txBody>
      </p:sp>
      <p:sp>
        <p:nvSpPr>
          <p:cNvPr id="3" name="TextBox 3"/>
          <p:cNvSpPr txBox="1"/>
          <p:nvPr/>
        </p:nvSpPr>
        <p:spPr>
          <a:xfrm>
            <a:off x="1632681" y="3979121"/>
            <a:ext cx="15022637" cy="4781550"/>
          </a:xfrm>
          <a:prstGeom prst="rect">
            <a:avLst/>
          </a:prstGeom>
        </p:spPr>
        <p:txBody>
          <a:bodyPr lIns="0" tIns="0" rIns="0" bIns="0" rtlCol="0" anchor="t">
            <a:spAutoFit/>
          </a:bodyPr>
          <a:lstStyle/>
          <a:p>
            <a:pPr algn="just">
              <a:lnSpc>
                <a:spcPts val="4200"/>
              </a:lnSpc>
            </a:pPr>
            <a:r>
              <a:rPr lang="en-US" sz="3000" dirty="0">
                <a:solidFill>
                  <a:srgbClr val="000000"/>
                </a:solidFill>
                <a:latin typeface="Canva Sans"/>
                <a:ea typeface="Canva Sans"/>
                <a:cs typeface="Canva Sans"/>
                <a:sym typeface="Canva Sans"/>
              </a:rPr>
              <a:t>Null hypothesis: There is no difference in average fare between customers who use credit cards and customers who use cash. </a:t>
            </a:r>
          </a:p>
          <a:p>
            <a:pPr algn="just">
              <a:lnSpc>
                <a:spcPts val="4200"/>
              </a:lnSpc>
            </a:pPr>
            <a:endParaRPr lang="en-US" sz="3000" dirty="0">
              <a:solidFill>
                <a:srgbClr val="000000"/>
              </a:solidFill>
              <a:latin typeface="Canva Sans"/>
              <a:ea typeface="Canva Sans"/>
              <a:cs typeface="Canva Sans"/>
              <a:sym typeface="Canva Sans"/>
            </a:endParaRPr>
          </a:p>
          <a:p>
            <a:pPr algn="just">
              <a:lnSpc>
                <a:spcPts val="4200"/>
              </a:lnSpc>
            </a:pPr>
            <a:r>
              <a:rPr lang="en-US" sz="3000" dirty="0">
                <a:solidFill>
                  <a:srgbClr val="000000"/>
                </a:solidFill>
                <a:latin typeface="Canva Sans"/>
                <a:ea typeface="Canva Sans"/>
                <a:cs typeface="Canva Sans"/>
                <a:sym typeface="Canva Sans"/>
              </a:rPr>
              <a:t>Alternative hypothesis: There is a difference in average fare between customers who use credit cards and customers who use cash </a:t>
            </a:r>
          </a:p>
          <a:p>
            <a:pPr algn="just">
              <a:lnSpc>
                <a:spcPts val="4200"/>
              </a:lnSpc>
            </a:pPr>
            <a:endParaRPr lang="en-US" sz="3000" dirty="0">
              <a:solidFill>
                <a:srgbClr val="000000"/>
              </a:solidFill>
              <a:latin typeface="Canva Sans"/>
              <a:ea typeface="Canva Sans"/>
              <a:cs typeface="Canva Sans"/>
              <a:sym typeface="Canva Sans"/>
            </a:endParaRPr>
          </a:p>
          <a:p>
            <a:pPr algn="just">
              <a:lnSpc>
                <a:spcPts val="4200"/>
              </a:lnSpc>
            </a:pPr>
            <a:r>
              <a:rPr lang="en-US" sz="3000" dirty="0">
                <a:solidFill>
                  <a:srgbClr val="000000"/>
                </a:solidFill>
                <a:latin typeface="Canva Sans"/>
                <a:ea typeface="Canva Sans"/>
                <a:cs typeface="Canva Sans"/>
                <a:sym typeface="Canva Sans"/>
              </a:rPr>
              <a:t>With a T-statistic of 165.5 and a P-value of less than 0.05, we reject the null hypothesis, suggesting that there is indeed a significant difference in average fare between the two payment methods</a:t>
            </a:r>
          </a:p>
        </p:txBody>
      </p:sp>
      <p:cxnSp>
        <p:nvCxnSpPr>
          <p:cNvPr id="4" name="Straight Connector 3">
            <a:extLst>
              <a:ext uri="{FF2B5EF4-FFF2-40B4-BE49-F238E27FC236}">
                <a16:creationId xmlns:a16="http://schemas.microsoft.com/office/drawing/2014/main" id="{AAF8EE93-DB7C-4633-896E-7105951A6C84}"/>
              </a:ext>
            </a:extLst>
          </p:cNvPr>
          <p:cNvCxnSpPr>
            <a:cxnSpLocks/>
          </p:cNvCxnSpPr>
          <p:nvPr/>
        </p:nvCxnSpPr>
        <p:spPr>
          <a:xfrm>
            <a:off x="4267200" y="2705100"/>
            <a:ext cx="100584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08544" y="3048411"/>
            <a:ext cx="13046234" cy="6381750"/>
          </a:xfrm>
          <a:prstGeom prst="rect">
            <a:avLst/>
          </a:prstGeom>
        </p:spPr>
        <p:txBody>
          <a:bodyPr lIns="0" tIns="0" rIns="0" bIns="0" rtlCol="0" anchor="t">
            <a:spAutoFit/>
          </a:bodyPr>
          <a:lstStyle/>
          <a:p>
            <a:pPr algn="l">
              <a:lnSpc>
                <a:spcPts val="4200"/>
              </a:lnSpc>
              <a:spcBef>
                <a:spcPct val="0"/>
              </a:spcBef>
            </a:pPr>
            <a:r>
              <a:rPr lang="en-US" sz="3000" dirty="0">
                <a:solidFill>
                  <a:srgbClr val="000000"/>
                </a:solidFill>
                <a:latin typeface="Canva Sans"/>
                <a:ea typeface="Canva Sans"/>
                <a:cs typeface="Canva Sans"/>
                <a:sym typeface="Canva Sans"/>
              </a:rPr>
              <a:t>Encourage customers to pay with credit cards to capitalize on the potential for generating more revenue for taxi cab drivers. </a:t>
            </a:r>
          </a:p>
          <a:p>
            <a:pPr algn="l">
              <a:lnSpc>
                <a:spcPts val="4200"/>
              </a:lnSpc>
              <a:spcBef>
                <a:spcPct val="0"/>
              </a:spcBef>
            </a:pPr>
            <a:endParaRPr lang="en-US" sz="3000" dirty="0">
              <a:solidFill>
                <a:srgbClr val="000000"/>
              </a:solidFill>
              <a:latin typeface="Canva Sans"/>
              <a:ea typeface="Canva Sans"/>
              <a:cs typeface="Canva Sans"/>
              <a:sym typeface="Canva Sans"/>
            </a:endParaRPr>
          </a:p>
          <a:p>
            <a:pPr algn="l">
              <a:lnSpc>
                <a:spcPts val="4200"/>
              </a:lnSpc>
              <a:spcBef>
                <a:spcPct val="0"/>
              </a:spcBef>
            </a:pPr>
            <a:endParaRPr lang="en-US" sz="3000" dirty="0">
              <a:solidFill>
                <a:srgbClr val="000000"/>
              </a:solidFill>
              <a:latin typeface="Canva Sans"/>
              <a:ea typeface="Canva Sans"/>
              <a:cs typeface="Canva Sans"/>
              <a:sym typeface="Canva Sans"/>
            </a:endParaRPr>
          </a:p>
          <a:p>
            <a:pPr algn="l">
              <a:lnSpc>
                <a:spcPts val="4200"/>
              </a:lnSpc>
              <a:spcBef>
                <a:spcPct val="0"/>
              </a:spcBef>
            </a:pPr>
            <a:r>
              <a:rPr lang="en-US" sz="3000" dirty="0">
                <a:solidFill>
                  <a:srgbClr val="000000"/>
                </a:solidFill>
                <a:latin typeface="Canva Sans"/>
                <a:ea typeface="Canva Sans"/>
                <a:cs typeface="Canva Sans"/>
                <a:sym typeface="Canva Sans"/>
              </a:rPr>
              <a:t>Implement strategies such as offering incentives or discounts for credit card transactions to incentivize customers to choose this payment method. </a:t>
            </a:r>
          </a:p>
          <a:p>
            <a:pPr algn="l">
              <a:lnSpc>
                <a:spcPts val="4200"/>
              </a:lnSpc>
              <a:spcBef>
                <a:spcPct val="0"/>
              </a:spcBef>
            </a:pPr>
            <a:endParaRPr lang="en-US" sz="3000" dirty="0">
              <a:solidFill>
                <a:srgbClr val="000000"/>
              </a:solidFill>
              <a:latin typeface="Canva Sans"/>
              <a:ea typeface="Canva Sans"/>
              <a:cs typeface="Canva Sans"/>
              <a:sym typeface="Canva Sans"/>
            </a:endParaRPr>
          </a:p>
          <a:p>
            <a:pPr algn="l">
              <a:lnSpc>
                <a:spcPts val="4200"/>
              </a:lnSpc>
              <a:spcBef>
                <a:spcPct val="0"/>
              </a:spcBef>
            </a:pPr>
            <a:endParaRPr lang="en-US" sz="3000" dirty="0">
              <a:solidFill>
                <a:srgbClr val="000000"/>
              </a:solidFill>
              <a:latin typeface="Canva Sans"/>
              <a:ea typeface="Canva Sans"/>
              <a:cs typeface="Canva Sans"/>
              <a:sym typeface="Canva Sans"/>
            </a:endParaRPr>
          </a:p>
          <a:p>
            <a:pPr algn="l">
              <a:lnSpc>
                <a:spcPts val="4200"/>
              </a:lnSpc>
              <a:spcBef>
                <a:spcPct val="0"/>
              </a:spcBef>
            </a:pPr>
            <a:r>
              <a:rPr lang="en-US" sz="3000" dirty="0">
                <a:solidFill>
                  <a:srgbClr val="000000"/>
                </a:solidFill>
                <a:latin typeface="Canva Sans"/>
                <a:ea typeface="Canva Sans"/>
                <a:cs typeface="Canva Sans"/>
                <a:sym typeface="Canva Sans"/>
              </a:rPr>
              <a:t>Provide seamless and secure credit card payment options to enhance customer convenience and encourage adoption of this preferred payment method</a:t>
            </a:r>
          </a:p>
        </p:txBody>
      </p:sp>
      <p:sp>
        <p:nvSpPr>
          <p:cNvPr id="3" name="Freeform 3"/>
          <p:cNvSpPr/>
          <p:nvPr/>
        </p:nvSpPr>
        <p:spPr>
          <a:xfrm>
            <a:off x="1637925" y="2552700"/>
            <a:ext cx="1872857" cy="1872857"/>
          </a:xfrm>
          <a:custGeom>
            <a:avLst/>
            <a:gdLst/>
            <a:ahLst/>
            <a:cxnLst/>
            <a:rect l="l" t="t" r="r" b="b"/>
            <a:pathLst>
              <a:path w="1872857" h="1872857">
                <a:moveTo>
                  <a:pt x="0" y="0"/>
                </a:moveTo>
                <a:lnTo>
                  <a:pt x="1872858" y="0"/>
                </a:lnTo>
                <a:lnTo>
                  <a:pt x="1872858" y="1872858"/>
                </a:lnTo>
                <a:lnTo>
                  <a:pt x="0" y="1872858"/>
                </a:lnTo>
                <a:lnTo>
                  <a:pt x="0" y="0"/>
                </a:lnTo>
                <a:close/>
              </a:path>
            </a:pathLst>
          </a:custGeom>
          <a:blipFill>
            <a:blip r:embed="rId2"/>
            <a:stretch>
              <a:fillRect/>
            </a:stretch>
          </a:blipFill>
        </p:spPr>
      </p:sp>
      <p:sp>
        <p:nvSpPr>
          <p:cNvPr id="4" name="Freeform 4"/>
          <p:cNvSpPr/>
          <p:nvPr/>
        </p:nvSpPr>
        <p:spPr>
          <a:xfrm>
            <a:off x="1909236" y="5143500"/>
            <a:ext cx="1511624" cy="1692116"/>
          </a:xfrm>
          <a:custGeom>
            <a:avLst/>
            <a:gdLst/>
            <a:ahLst/>
            <a:cxnLst/>
            <a:rect l="l" t="t" r="r" b="b"/>
            <a:pathLst>
              <a:path w="1511624" h="1692116">
                <a:moveTo>
                  <a:pt x="0" y="0"/>
                </a:moveTo>
                <a:lnTo>
                  <a:pt x="1511624" y="0"/>
                </a:lnTo>
                <a:lnTo>
                  <a:pt x="1511624" y="1692116"/>
                </a:lnTo>
                <a:lnTo>
                  <a:pt x="0" y="1692116"/>
                </a:lnTo>
                <a:lnTo>
                  <a:pt x="0" y="0"/>
                </a:lnTo>
                <a:close/>
              </a:path>
            </a:pathLst>
          </a:custGeom>
          <a:blipFill>
            <a:blip r:embed="rId3"/>
            <a:stretch>
              <a:fillRect/>
            </a:stretch>
          </a:blipFill>
        </p:spPr>
      </p:sp>
      <p:sp>
        <p:nvSpPr>
          <p:cNvPr id="5" name="Freeform 5"/>
          <p:cNvSpPr/>
          <p:nvPr/>
        </p:nvSpPr>
        <p:spPr>
          <a:xfrm>
            <a:off x="1621360" y="7972565"/>
            <a:ext cx="2287184" cy="1715388"/>
          </a:xfrm>
          <a:custGeom>
            <a:avLst/>
            <a:gdLst/>
            <a:ahLst/>
            <a:cxnLst/>
            <a:rect l="l" t="t" r="r" b="b"/>
            <a:pathLst>
              <a:path w="2287184" h="1715388">
                <a:moveTo>
                  <a:pt x="0" y="0"/>
                </a:moveTo>
                <a:lnTo>
                  <a:pt x="2287184" y="0"/>
                </a:lnTo>
                <a:lnTo>
                  <a:pt x="2287184" y="1715388"/>
                </a:lnTo>
                <a:lnTo>
                  <a:pt x="0" y="1715388"/>
                </a:lnTo>
                <a:lnTo>
                  <a:pt x="0" y="0"/>
                </a:lnTo>
                <a:close/>
              </a:path>
            </a:pathLst>
          </a:custGeom>
          <a:blipFill>
            <a:blip r:embed="rId4"/>
            <a:stretch>
              <a:fillRect/>
            </a:stretch>
          </a:blipFill>
        </p:spPr>
      </p:sp>
      <p:sp>
        <p:nvSpPr>
          <p:cNvPr id="6" name="TextBox 6"/>
          <p:cNvSpPr txBox="1"/>
          <p:nvPr/>
        </p:nvSpPr>
        <p:spPr>
          <a:xfrm>
            <a:off x="4366840" y="885825"/>
            <a:ext cx="9554319" cy="1358905"/>
          </a:xfrm>
          <a:prstGeom prst="rect">
            <a:avLst/>
          </a:prstGeom>
        </p:spPr>
        <p:txBody>
          <a:bodyPr lIns="0" tIns="0" rIns="0" bIns="0" rtlCol="0" anchor="t">
            <a:spAutoFit/>
          </a:bodyPr>
          <a:lstStyle/>
          <a:p>
            <a:pPr algn="ctr">
              <a:lnSpc>
                <a:spcPts val="11199"/>
              </a:lnSpc>
              <a:spcBef>
                <a:spcPct val="0"/>
              </a:spcBef>
            </a:pPr>
            <a:r>
              <a:rPr lang="en-US" sz="7999" b="1" dirty="0">
                <a:solidFill>
                  <a:srgbClr val="000000"/>
                </a:solidFill>
                <a:latin typeface="Canva Sans Bold"/>
                <a:ea typeface="Canva Sans Bold"/>
                <a:cs typeface="Canva Sans Bold"/>
                <a:sym typeface="Canva Sans Bold"/>
              </a:rPr>
              <a:t>Recommendations </a:t>
            </a:r>
          </a:p>
        </p:txBody>
      </p:sp>
      <p:cxnSp>
        <p:nvCxnSpPr>
          <p:cNvPr id="7" name="Straight Connector 6">
            <a:extLst>
              <a:ext uri="{FF2B5EF4-FFF2-40B4-BE49-F238E27FC236}">
                <a16:creationId xmlns:a16="http://schemas.microsoft.com/office/drawing/2014/main" id="{A47CB276-B55E-42AC-9705-EAE7CF17CC18}"/>
              </a:ext>
            </a:extLst>
          </p:cNvPr>
          <p:cNvCxnSpPr>
            <a:cxnSpLocks/>
          </p:cNvCxnSpPr>
          <p:nvPr/>
        </p:nvCxnSpPr>
        <p:spPr>
          <a:xfrm flipV="1">
            <a:off x="4495800" y="2244730"/>
            <a:ext cx="10058400" cy="6724"/>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520035" y="4274503"/>
            <a:ext cx="7247930" cy="3195319"/>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THANK YOU!</a:t>
            </a:r>
          </a:p>
          <a:p>
            <a:pPr algn="ctr">
              <a:lnSpc>
                <a:spcPts val="12880"/>
              </a:lnSpc>
            </a:pPr>
            <a:endParaRPr lang="en-US" sz="9200" b="1" dirty="0">
              <a:solidFill>
                <a:srgbClr val="000000"/>
              </a:solidFill>
              <a:latin typeface="Canva Sans Bold"/>
              <a:ea typeface="Canva Sans Bold"/>
              <a:cs typeface="Canva Sans Bold"/>
              <a:sym typeface="Canva Sans Bold"/>
            </a:endParaRPr>
          </a:p>
        </p:txBody>
      </p:sp>
    </p:spTree>
  </p:cSld>
  <p:clrMapOvr>
    <a:masterClrMapping/>
  </p:clrMapOvr>
  <mc:AlternateContent xmlns:mc="http://schemas.openxmlformats.org/markup-compatibility/2006">
    <mc:Choice xmlns:p14="http://schemas.microsoft.com/office/powerpoint/2010/main" Requires="p14">
      <p:transition spd="slow" p14:dur="275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57250"/>
            <a:ext cx="5219700" cy="1425903"/>
          </a:xfrm>
          <a:prstGeom prst="rect">
            <a:avLst/>
          </a:prstGeom>
        </p:spPr>
        <p:txBody>
          <a:bodyPr wrap="square" lIns="0" tIns="0" rIns="0" bIns="0" rtlCol="0" anchor="t">
            <a:spAutoFit/>
          </a:bodyPr>
          <a:lstStyle/>
          <a:p>
            <a:pPr algn="ctr">
              <a:lnSpc>
                <a:spcPts val="11900"/>
              </a:lnSpc>
            </a:pPr>
            <a:r>
              <a:rPr lang="en-US" sz="8500" b="1" dirty="0">
                <a:solidFill>
                  <a:srgbClr val="000000"/>
                </a:solidFill>
                <a:latin typeface="Canva Sans Bold"/>
                <a:ea typeface="Canva Sans Bold"/>
                <a:cs typeface="Canva Sans Bold"/>
                <a:sym typeface="Canva Sans Bold"/>
              </a:rPr>
              <a:t>AGENDA</a:t>
            </a:r>
          </a:p>
        </p:txBody>
      </p:sp>
      <p:sp>
        <p:nvSpPr>
          <p:cNvPr id="3" name="TextBox 3"/>
          <p:cNvSpPr txBox="1"/>
          <p:nvPr/>
        </p:nvSpPr>
        <p:spPr>
          <a:xfrm>
            <a:off x="1028700" y="3907596"/>
            <a:ext cx="7329488" cy="3658870"/>
          </a:xfrm>
          <a:prstGeom prst="rect">
            <a:avLst/>
          </a:prstGeom>
        </p:spPr>
        <p:txBody>
          <a:bodyPr lIns="0" tIns="0" rIns="0" bIns="0" rtlCol="0" anchor="t">
            <a:spAutoFit/>
          </a:bodyPr>
          <a:lstStyle/>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Problem Statement</a:t>
            </a:r>
          </a:p>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Research Question</a:t>
            </a:r>
          </a:p>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Data Overview</a:t>
            </a:r>
          </a:p>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Methodology</a:t>
            </a:r>
          </a:p>
        </p:txBody>
      </p:sp>
      <p:sp>
        <p:nvSpPr>
          <p:cNvPr id="4" name="TextBox 4"/>
          <p:cNvSpPr txBox="1"/>
          <p:nvPr/>
        </p:nvSpPr>
        <p:spPr>
          <a:xfrm>
            <a:off x="9159328" y="3907596"/>
            <a:ext cx="8099972" cy="3658870"/>
          </a:xfrm>
          <a:prstGeom prst="rect">
            <a:avLst/>
          </a:prstGeom>
        </p:spPr>
        <p:txBody>
          <a:bodyPr lIns="0" tIns="0" rIns="0" bIns="0" rtlCol="0" anchor="t">
            <a:spAutoFit/>
          </a:bodyPr>
          <a:lstStyle/>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Analysis and Findings</a:t>
            </a:r>
          </a:p>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Hypothesis Testing</a:t>
            </a:r>
          </a:p>
          <a:p>
            <a:pPr marL="1122679" lvl="1" indent="-561340" algn="l">
              <a:lnSpc>
                <a:spcPts val="7279"/>
              </a:lnSpc>
              <a:buFont typeface="Arial"/>
              <a:buChar char="•"/>
            </a:pPr>
            <a:r>
              <a:rPr lang="en-US" sz="5199" dirty="0">
                <a:solidFill>
                  <a:srgbClr val="000000"/>
                </a:solidFill>
                <a:latin typeface="Canva Sans"/>
                <a:ea typeface="Canva Sans"/>
                <a:cs typeface="Canva Sans"/>
                <a:sym typeface="Canva Sans"/>
              </a:rPr>
              <a:t>Recommendations</a:t>
            </a:r>
          </a:p>
          <a:p>
            <a:pPr algn="l">
              <a:lnSpc>
                <a:spcPts val="7279"/>
              </a:lnSpc>
            </a:pPr>
            <a:endParaRPr lang="en-US" sz="5199" dirty="0">
              <a:solidFill>
                <a:srgbClr val="000000"/>
              </a:solidFill>
              <a:latin typeface="Canva Sans"/>
              <a:ea typeface="Canva Sans"/>
              <a:cs typeface="Canva Sans"/>
              <a:sym typeface="Canva Sans"/>
            </a:endParaRPr>
          </a:p>
        </p:txBody>
      </p:sp>
      <p:cxnSp>
        <p:nvCxnSpPr>
          <p:cNvPr id="6" name="Straight Connector 5">
            <a:extLst>
              <a:ext uri="{FF2B5EF4-FFF2-40B4-BE49-F238E27FC236}">
                <a16:creationId xmlns:a16="http://schemas.microsoft.com/office/drawing/2014/main" id="{EACD12DE-DB28-407D-917C-152F60092242}"/>
              </a:ext>
            </a:extLst>
          </p:cNvPr>
          <p:cNvCxnSpPr/>
          <p:nvPr/>
        </p:nvCxnSpPr>
        <p:spPr>
          <a:xfrm>
            <a:off x="1295400" y="2247900"/>
            <a:ext cx="56388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139238" y="4819967"/>
            <a:ext cx="9525" cy="580390"/>
          </a:xfrm>
          <a:prstGeom prst="rect">
            <a:avLst/>
          </a:prstGeom>
        </p:spPr>
        <p:txBody>
          <a:bodyPr lIns="0" tIns="0" rIns="0" bIns="0" rtlCol="0" anchor="t">
            <a:spAutoFit/>
          </a:bodyPr>
          <a:lstStyle/>
          <a:p>
            <a:pPr algn="ctr">
              <a:lnSpc>
                <a:spcPts val="4759"/>
              </a:lnSpc>
            </a:pPr>
            <a:endParaRPr/>
          </a:p>
        </p:txBody>
      </p:sp>
      <p:sp>
        <p:nvSpPr>
          <p:cNvPr id="3" name="TextBox 3"/>
          <p:cNvSpPr txBox="1"/>
          <p:nvPr/>
        </p:nvSpPr>
        <p:spPr>
          <a:xfrm>
            <a:off x="1028700" y="3159991"/>
            <a:ext cx="10305985" cy="5420635"/>
          </a:xfrm>
          <a:prstGeom prst="rect">
            <a:avLst/>
          </a:prstGeom>
        </p:spPr>
        <p:txBody>
          <a:bodyPr lIns="0" tIns="0" rIns="0" bIns="0" rtlCol="0" anchor="t">
            <a:spAutoFit/>
          </a:bodyPr>
          <a:lstStyle/>
          <a:p>
            <a:pPr algn="l">
              <a:lnSpc>
                <a:spcPts val="4200"/>
              </a:lnSpc>
            </a:pPr>
            <a:r>
              <a:rPr lang="en-US" sz="3000" dirty="0">
                <a:solidFill>
                  <a:srgbClr val="000000"/>
                </a:solidFill>
                <a:latin typeface="Canva Sans"/>
                <a:ea typeface="Canva Sans"/>
                <a:cs typeface="Canva Sans"/>
                <a:sym typeface="Canva Sans"/>
              </a:rPr>
              <a:t>In the fast-paced taxi booking sector, making the most of revenue is essential for long-term success and driver happiness. </a:t>
            </a:r>
          </a:p>
          <a:p>
            <a:pPr algn="ctr">
              <a:lnSpc>
                <a:spcPts val="4200"/>
              </a:lnSpc>
            </a:pPr>
            <a:endParaRPr lang="en-US" sz="3000" dirty="0">
              <a:solidFill>
                <a:srgbClr val="000000"/>
              </a:solidFill>
              <a:latin typeface="Canva Sans"/>
              <a:ea typeface="Canva Sans"/>
              <a:cs typeface="Canva Sans"/>
              <a:sym typeface="Canva Sans"/>
            </a:endParaRPr>
          </a:p>
          <a:p>
            <a:pPr algn="l">
              <a:lnSpc>
                <a:spcPts val="4200"/>
              </a:lnSpc>
            </a:pPr>
            <a:r>
              <a:rPr lang="en-US" sz="3000" dirty="0">
                <a:solidFill>
                  <a:srgbClr val="000000"/>
                </a:solidFill>
                <a:latin typeface="Canva Sans"/>
                <a:ea typeface="Canva Sans"/>
                <a:cs typeface="Canva Sans"/>
                <a:sym typeface="Canva Sans"/>
              </a:rPr>
              <a:t>Our goal is to use data-driven insights to </a:t>
            </a:r>
            <a:r>
              <a:rPr lang="en-US" sz="3000" b="1" dirty="0">
                <a:solidFill>
                  <a:srgbClr val="000000"/>
                </a:solidFill>
                <a:latin typeface="Canva Sans Bold"/>
                <a:ea typeface="Canva Sans Bold"/>
                <a:cs typeface="Canva Sans Bold"/>
                <a:sym typeface="Canva Sans Bold"/>
              </a:rPr>
              <a:t>maximize revenue streams</a:t>
            </a:r>
            <a:r>
              <a:rPr lang="en-US" sz="3000" dirty="0">
                <a:solidFill>
                  <a:srgbClr val="000000"/>
                </a:solidFill>
                <a:latin typeface="Canva Sans"/>
                <a:ea typeface="Canva Sans"/>
                <a:cs typeface="Canva Sans"/>
                <a:sym typeface="Canva Sans"/>
              </a:rPr>
              <a:t> for taxi drivers. Our research aims to determine whether payment methods have an impact on fare pricing by focusing on the relationship between payment type and fare amount.</a:t>
            </a:r>
          </a:p>
          <a:p>
            <a:pPr algn="l">
              <a:lnSpc>
                <a:spcPts val="5149"/>
              </a:lnSpc>
            </a:pPr>
            <a:endParaRPr lang="en-US" sz="3000" dirty="0">
              <a:solidFill>
                <a:srgbClr val="000000"/>
              </a:solidFill>
              <a:latin typeface="Canva Sans"/>
              <a:ea typeface="Canva Sans"/>
              <a:cs typeface="Canva Sans"/>
              <a:sym typeface="Canva Sans"/>
            </a:endParaRPr>
          </a:p>
        </p:txBody>
      </p:sp>
      <p:sp>
        <p:nvSpPr>
          <p:cNvPr id="4" name="Freeform 4"/>
          <p:cNvSpPr/>
          <p:nvPr/>
        </p:nvSpPr>
        <p:spPr>
          <a:xfrm>
            <a:off x="11987920" y="3552559"/>
            <a:ext cx="5927714" cy="4348927"/>
          </a:xfrm>
          <a:custGeom>
            <a:avLst/>
            <a:gdLst/>
            <a:ahLst/>
            <a:cxnLst/>
            <a:rect l="l" t="t" r="r" b="b"/>
            <a:pathLst>
              <a:path w="5927714" h="4348927">
                <a:moveTo>
                  <a:pt x="0" y="0"/>
                </a:moveTo>
                <a:lnTo>
                  <a:pt x="5927714" y="0"/>
                </a:lnTo>
                <a:lnTo>
                  <a:pt x="5927714" y="4348927"/>
                </a:lnTo>
                <a:lnTo>
                  <a:pt x="0" y="4348927"/>
                </a:lnTo>
                <a:lnTo>
                  <a:pt x="0" y="0"/>
                </a:lnTo>
                <a:close/>
              </a:path>
            </a:pathLst>
          </a:custGeom>
          <a:blipFill>
            <a:blip r:embed="rId2"/>
            <a:stretch>
              <a:fillRect/>
            </a:stretch>
          </a:blipFill>
        </p:spPr>
      </p:sp>
      <p:sp>
        <p:nvSpPr>
          <p:cNvPr id="5" name="TextBox 5"/>
          <p:cNvSpPr txBox="1"/>
          <p:nvPr/>
        </p:nvSpPr>
        <p:spPr>
          <a:xfrm>
            <a:off x="1028700" y="857250"/>
            <a:ext cx="10545514" cy="1460495"/>
          </a:xfrm>
          <a:prstGeom prst="rect">
            <a:avLst/>
          </a:prstGeom>
        </p:spPr>
        <p:txBody>
          <a:bodyPr lIns="0" tIns="0" rIns="0" bIns="0" rtlCol="0" anchor="t">
            <a:spAutoFit/>
          </a:bodyPr>
          <a:lstStyle/>
          <a:p>
            <a:pPr algn="ctr">
              <a:lnSpc>
                <a:spcPts val="11900"/>
              </a:lnSpc>
            </a:pPr>
            <a:r>
              <a:rPr lang="en-US" sz="8500" b="1" dirty="0">
                <a:solidFill>
                  <a:srgbClr val="000000"/>
                </a:solidFill>
                <a:latin typeface="Canva Sans Bold"/>
                <a:ea typeface="Canva Sans Bold"/>
                <a:cs typeface="Canva Sans Bold"/>
                <a:sym typeface="Canva Sans Bold"/>
              </a:rPr>
              <a:t>Problem Statement </a:t>
            </a:r>
          </a:p>
        </p:txBody>
      </p:sp>
      <p:cxnSp>
        <p:nvCxnSpPr>
          <p:cNvPr id="6" name="Straight Connector 5">
            <a:extLst>
              <a:ext uri="{FF2B5EF4-FFF2-40B4-BE49-F238E27FC236}">
                <a16:creationId xmlns:a16="http://schemas.microsoft.com/office/drawing/2014/main" id="{22626B22-D40C-4947-9A6F-FB830E4A69E0}"/>
              </a:ext>
            </a:extLst>
          </p:cNvPr>
          <p:cNvCxnSpPr>
            <a:cxnSpLocks/>
          </p:cNvCxnSpPr>
          <p:nvPr/>
        </p:nvCxnSpPr>
        <p:spPr>
          <a:xfrm>
            <a:off x="1295400" y="2324469"/>
            <a:ext cx="112776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685389"/>
            <a:ext cx="10792440" cy="1566544"/>
          </a:xfrm>
          <a:prstGeom prst="rect">
            <a:avLst/>
          </a:prstGeom>
        </p:spPr>
        <p:txBody>
          <a:bodyPr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Research Question</a:t>
            </a:r>
          </a:p>
        </p:txBody>
      </p:sp>
      <p:sp>
        <p:nvSpPr>
          <p:cNvPr id="3" name="TextBox 3"/>
          <p:cNvSpPr txBox="1"/>
          <p:nvPr/>
        </p:nvSpPr>
        <p:spPr>
          <a:xfrm>
            <a:off x="1028700" y="4393193"/>
            <a:ext cx="15948275" cy="2380615"/>
          </a:xfrm>
          <a:prstGeom prst="rect">
            <a:avLst/>
          </a:prstGeom>
        </p:spPr>
        <p:txBody>
          <a:bodyPr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Is there a relationship between total fare amount and payment type? </a:t>
            </a:r>
          </a:p>
          <a:p>
            <a:pPr algn="l">
              <a:lnSpc>
                <a:spcPts val="4759"/>
              </a:lnSpc>
            </a:pPr>
            <a:endParaRPr lang="en-US" sz="3399" dirty="0">
              <a:solidFill>
                <a:srgbClr val="000000"/>
              </a:solidFill>
              <a:latin typeface="Canva Sans"/>
              <a:ea typeface="Canva Sans"/>
              <a:cs typeface="Canva Sans"/>
              <a:sym typeface="Canva Sans"/>
            </a:endParaRPr>
          </a:p>
          <a:p>
            <a:pPr algn="l">
              <a:lnSpc>
                <a:spcPts val="4759"/>
              </a:lnSpc>
            </a:pPr>
            <a:r>
              <a:rPr lang="en-US" sz="3399" dirty="0">
                <a:solidFill>
                  <a:srgbClr val="000000"/>
                </a:solidFill>
                <a:latin typeface="Canva Sans"/>
                <a:ea typeface="Canva Sans"/>
                <a:cs typeface="Canva Sans"/>
                <a:sym typeface="Canva Sans"/>
              </a:rPr>
              <a:t>Can we nudge customers towards payment methods that generate higher revenue for drivers, without negatively impacting customer experience?</a:t>
            </a:r>
          </a:p>
        </p:txBody>
      </p:sp>
      <p:cxnSp>
        <p:nvCxnSpPr>
          <p:cNvPr id="4" name="Straight Connector 3">
            <a:extLst>
              <a:ext uri="{FF2B5EF4-FFF2-40B4-BE49-F238E27FC236}">
                <a16:creationId xmlns:a16="http://schemas.microsoft.com/office/drawing/2014/main" id="{545644FD-217E-4468-9001-F03CE666E80C}"/>
              </a:ext>
            </a:extLst>
          </p:cNvPr>
          <p:cNvCxnSpPr>
            <a:cxnSpLocks/>
          </p:cNvCxnSpPr>
          <p:nvPr/>
        </p:nvCxnSpPr>
        <p:spPr>
          <a:xfrm>
            <a:off x="1295400" y="2280619"/>
            <a:ext cx="115824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75317" y="5664252"/>
            <a:ext cx="9883983" cy="3388794"/>
          </a:xfrm>
          <a:custGeom>
            <a:avLst/>
            <a:gdLst/>
            <a:ahLst/>
            <a:cxnLst/>
            <a:rect l="l" t="t" r="r" b="b"/>
            <a:pathLst>
              <a:path w="9883983" h="3388794">
                <a:moveTo>
                  <a:pt x="0" y="0"/>
                </a:moveTo>
                <a:lnTo>
                  <a:pt x="9883983" y="0"/>
                </a:lnTo>
                <a:lnTo>
                  <a:pt x="9883983" y="3388794"/>
                </a:lnTo>
                <a:lnTo>
                  <a:pt x="0" y="3388794"/>
                </a:lnTo>
                <a:lnTo>
                  <a:pt x="0" y="0"/>
                </a:lnTo>
                <a:close/>
              </a:path>
            </a:pathLst>
          </a:custGeom>
          <a:blipFill>
            <a:blip r:embed="rId2"/>
            <a:stretch>
              <a:fillRect/>
            </a:stretch>
          </a:blipFill>
        </p:spPr>
      </p:sp>
      <p:sp>
        <p:nvSpPr>
          <p:cNvPr id="3" name="TextBox 3"/>
          <p:cNvSpPr txBox="1"/>
          <p:nvPr/>
        </p:nvSpPr>
        <p:spPr>
          <a:xfrm>
            <a:off x="997324" y="503519"/>
            <a:ext cx="7743676" cy="1368424"/>
          </a:xfrm>
          <a:prstGeom prst="rect">
            <a:avLst/>
          </a:prstGeom>
        </p:spPr>
        <p:txBody>
          <a:bodyPr lIns="0" tIns="0" rIns="0" bIns="0" rtlCol="0" anchor="t">
            <a:spAutoFit/>
          </a:bodyPr>
          <a:lstStyle/>
          <a:p>
            <a:pPr algn="ctr">
              <a:lnSpc>
                <a:spcPts val="11200"/>
              </a:lnSpc>
            </a:pPr>
            <a:r>
              <a:rPr lang="en-US" sz="8000" b="1" dirty="0">
                <a:solidFill>
                  <a:srgbClr val="000000"/>
                </a:solidFill>
                <a:latin typeface="Canva Sans Bold"/>
                <a:ea typeface="Canva Sans Bold"/>
                <a:cs typeface="Canva Sans Bold"/>
                <a:sym typeface="Canva Sans Bold"/>
              </a:rPr>
              <a:t> Data Overview </a:t>
            </a:r>
          </a:p>
        </p:txBody>
      </p:sp>
      <p:sp>
        <p:nvSpPr>
          <p:cNvPr id="4" name="TextBox 4"/>
          <p:cNvSpPr txBox="1"/>
          <p:nvPr/>
        </p:nvSpPr>
        <p:spPr>
          <a:xfrm>
            <a:off x="1028700" y="2806626"/>
            <a:ext cx="16230600" cy="1581150"/>
          </a:xfrm>
          <a:prstGeom prst="rect">
            <a:avLst/>
          </a:prstGeom>
        </p:spPr>
        <p:txBody>
          <a:bodyPr lIns="0" tIns="0" rIns="0" bIns="0" rtlCol="0" anchor="t">
            <a:spAutoFit/>
          </a:bodyPr>
          <a:lstStyle/>
          <a:p>
            <a:pPr algn="l">
              <a:lnSpc>
                <a:spcPts val="4200"/>
              </a:lnSpc>
            </a:pPr>
            <a:r>
              <a:rPr lang="en-US" sz="3000">
                <a:solidFill>
                  <a:srgbClr val="000000"/>
                </a:solidFill>
                <a:latin typeface="Canva Sans"/>
                <a:ea typeface="Canva Sans"/>
                <a:cs typeface="Canva Sans"/>
                <a:sym typeface="Canva Sans"/>
              </a:rPr>
              <a:t>For this analysis, we utilized the comprehensive dataset of NYC Taxi Trip records, used data cleaning and feature engineering procedures to concentrate solely on the relevant columns essential for our investigation.</a:t>
            </a:r>
          </a:p>
        </p:txBody>
      </p:sp>
      <p:sp>
        <p:nvSpPr>
          <p:cNvPr id="5" name="TextBox 5"/>
          <p:cNvSpPr txBox="1"/>
          <p:nvPr/>
        </p:nvSpPr>
        <p:spPr>
          <a:xfrm>
            <a:off x="514350" y="4949678"/>
            <a:ext cx="8772376" cy="514350"/>
          </a:xfrm>
          <a:prstGeom prst="rect">
            <a:avLst/>
          </a:prstGeom>
        </p:spPr>
        <p:txBody>
          <a:bodyPr lIns="0" tIns="0" rIns="0" bIns="0" rtlCol="0" anchor="t">
            <a:spAutoFit/>
          </a:bodyPr>
          <a:lstStyle/>
          <a:p>
            <a:pPr algn="ctr">
              <a:lnSpc>
                <a:spcPts val="4200"/>
              </a:lnSpc>
            </a:pPr>
            <a:r>
              <a:rPr lang="en-US" sz="3000" b="1">
                <a:solidFill>
                  <a:srgbClr val="000000"/>
                </a:solidFill>
                <a:latin typeface="Canva Sans Bold"/>
                <a:ea typeface="Canva Sans Bold"/>
                <a:cs typeface="Canva Sans Bold"/>
                <a:sym typeface="Canva Sans Bold"/>
              </a:rPr>
              <a:t>Relevant columns used for this reseach: </a:t>
            </a:r>
          </a:p>
        </p:txBody>
      </p:sp>
      <p:sp>
        <p:nvSpPr>
          <p:cNvPr id="6" name="TextBox 6"/>
          <p:cNvSpPr txBox="1"/>
          <p:nvPr/>
        </p:nvSpPr>
        <p:spPr>
          <a:xfrm>
            <a:off x="1028700" y="5873603"/>
            <a:ext cx="5956102" cy="2647950"/>
          </a:xfrm>
          <a:prstGeom prst="rect">
            <a:avLst/>
          </a:prstGeom>
        </p:spPr>
        <p:txBody>
          <a:bodyPr lIns="0" tIns="0" rIns="0" bIns="0" rtlCol="0" anchor="t">
            <a:spAutoFit/>
          </a:bodyPr>
          <a:lstStyle/>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 passenger_count (1 to 5) </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payment_type (card or cash) </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fare_amount </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trip_distance (miles) </a:t>
            </a:r>
          </a:p>
          <a:p>
            <a:pPr marL="647702" lvl="1" indent="-323851" algn="l">
              <a:lnSpc>
                <a:spcPts val="4200"/>
              </a:lnSpc>
              <a:buFont typeface="Arial"/>
              <a:buChar char="•"/>
            </a:pPr>
            <a:r>
              <a:rPr lang="en-US" sz="3000">
                <a:solidFill>
                  <a:srgbClr val="000000"/>
                </a:solidFill>
                <a:latin typeface="Canva Sans"/>
                <a:ea typeface="Canva Sans"/>
                <a:cs typeface="Canva Sans"/>
                <a:sym typeface="Canva Sans"/>
              </a:rPr>
              <a:t>duration (minutes)</a:t>
            </a:r>
          </a:p>
        </p:txBody>
      </p:sp>
      <p:cxnSp>
        <p:nvCxnSpPr>
          <p:cNvPr id="7" name="Straight Connector 6">
            <a:extLst>
              <a:ext uri="{FF2B5EF4-FFF2-40B4-BE49-F238E27FC236}">
                <a16:creationId xmlns:a16="http://schemas.microsoft.com/office/drawing/2014/main" id="{DF523AB6-2239-4092-85A8-FF0F4D1F7133}"/>
              </a:ext>
            </a:extLst>
          </p:cNvPr>
          <p:cNvCxnSpPr>
            <a:cxnSpLocks/>
          </p:cNvCxnSpPr>
          <p:nvPr/>
        </p:nvCxnSpPr>
        <p:spPr>
          <a:xfrm>
            <a:off x="1295400" y="1896596"/>
            <a:ext cx="85344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3209603"/>
          <a:ext cx="16642300" cy="6402882"/>
        </p:xfrm>
        <a:graphic>
          <a:graphicData uri="http://schemas.openxmlformats.org/drawingml/2006/table">
            <a:tbl>
              <a:tblPr/>
              <a:tblGrid>
                <a:gridCol w="4322912">
                  <a:extLst>
                    <a:ext uri="{9D8B030D-6E8A-4147-A177-3AD203B41FA5}">
                      <a16:colId xmlns:a16="http://schemas.microsoft.com/office/drawing/2014/main" val="20000"/>
                    </a:ext>
                  </a:extLst>
                </a:gridCol>
                <a:gridCol w="12319388">
                  <a:extLst>
                    <a:ext uri="{9D8B030D-6E8A-4147-A177-3AD203B41FA5}">
                      <a16:colId xmlns:a16="http://schemas.microsoft.com/office/drawing/2014/main" val="20001"/>
                    </a:ext>
                  </a:extLst>
                </a:gridCol>
              </a:tblGrid>
              <a:tr h="2139992">
                <a:tc>
                  <a:txBody>
                    <a:bodyPr/>
                    <a:lstStyle/>
                    <a:p>
                      <a:pPr algn="l">
                        <a:lnSpc>
                          <a:spcPts val="4200"/>
                        </a:lnSpc>
                        <a:defRPr/>
                      </a:pPr>
                      <a:endParaRPr lang="en-US" sz="1100" dirty="0"/>
                    </a:p>
                    <a:p>
                      <a:pPr algn="ctr">
                        <a:lnSpc>
                          <a:spcPts val="4480"/>
                        </a:lnSpc>
                      </a:pPr>
                      <a:r>
                        <a:rPr lang="en-US" sz="3200" dirty="0">
                          <a:solidFill>
                            <a:srgbClr val="D16A2B"/>
                          </a:solidFill>
                          <a:latin typeface="Canva Sans"/>
                          <a:ea typeface="Canva Sans"/>
                          <a:cs typeface="Canva Sans"/>
                          <a:sym typeface="Canva Sans"/>
                        </a:rPr>
                        <a:t>   </a:t>
                      </a:r>
                      <a:r>
                        <a:rPr lang="en-US" sz="3200" b="1" dirty="0">
                          <a:solidFill>
                            <a:srgbClr val="D16A2B"/>
                          </a:solidFill>
                          <a:latin typeface="Canva Sans Bold"/>
                          <a:ea typeface="Canva Sans Bold"/>
                          <a:cs typeface="Canva Sans Bold"/>
                          <a:sym typeface="Canva Sans Bold"/>
                        </a:rPr>
                        <a:t>STEP</a:t>
                      </a:r>
                    </a:p>
                    <a:p>
                      <a:pPr algn="l">
                        <a:lnSpc>
                          <a:spcPts val="4200"/>
                        </a:lnSpc>
                      </a:pPr>
                      <a:r>
                        <a:rPr lang="en-US" sz="3000" dirty="0">
                          <a:solidFill>
                            <a:srgbClr val="D16A2B"/>
                          </a:solidFill>
                          <a:latin typeface="Canva Sans"/>
                          <a:ea typeface="Canva Sans"/>
                          <a:cs typeface="Canva Sans"/>
                          <a:sym typeface="Canva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4200"/>
                        </a:lnSpc>
                        <a:defRPr/>
                      </a:pPr>
                      <a:endParaRPr lang="en-US" sz="1100"/>
                    </a:p>
                    <a:p>
                      <a:pPr algn="ctr">
                        <a:lnSpc>
                          <a:spcPts val="4200"/>
                        </a:lnSpc>
                      </a:pPr>
                      <a:r>
                        <a:rPr lang="en-US" sz="3000">
                          <a:solidFill>
                            <a:srgbClr val="D16A2B"/>
                          </a:solidFill>
                          <a:latin typeface="Canva Sans"/>
                          <a:ea typeface="Canva Sans"/>
                          <a:cs typeface="Canva Sans"/>
                          <a:sym typeface="Canva Sans"/>
                        </a:rPr>
                        <a:t>   </a:t>
                      </a:r>
                      <a:r>
                        <a:rPr lang="en-US" sz="3000" b="1">
                          <a:solidFill>
                            <a:srgbClr val="D16A2B"/>
                          </a:solidFill>
                          <a:latin typeface="Canva Sans Bold"/>
                          <a:ea typeface="Canva Sans Bold"/>
                          <a:cs typeface="Canva Sans Bold"/>
                          <a:sym typeface="Canva Sans Bold"/>
                        </a:rPr>
                        <a:t>DESCRIPTION</a:t>
                      </a:r>
                    </a:p>
                    <a:p>
                      <a:pPr algn="l">
                        <a:lnSpc>
                          <a:spcPts val="4200"/>
                        </a:lnSpc>
                      </a:pPr>
                      <a:r>
                        <a:rPr lang="en-US" sz="3000">
                          <a:solidFill>
                            <a:srgbClr val="D16A2B"/>
                          </a:solidFill>
                          <a:latin typeface="Canva Sans"/>
                          <a:ea typeface="Canva Sans"/>
                          <a:cs typeface="Canva Sans"/>
                          <a:sym typeface="Canva Sans"/>
                        </a:rPr>
                        <a:t>  </a:t>
                      </a:r>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151687">
                <a:tc>
                  <a:txBody>
                    <a:bodyPr/>
                    <a:lstStyle/>
                    <a:p>
                      <a:pPr algn="l">
                        <a:lnSpc>
                          <a:spcPts val="4200"/>
                        </a:lnSpc>
                        <a:defRPr/>
                      </a:pPr>
                      <a:r>
                        <a:rPr lang="en-US" sz="3000">
                          <a:solidFill>
                            <a:srgbClr val="000000"/>
                          </a:solidFill>
                          <a:latin typeface="Canva Sans"/>
                          <a:ea typeface="Canva Sans"/>
                          <a:cs typeface="Canva Sans"/>
                          <a:sym typeface="Canva Sans"/>
                        </a:rPr>
                        <a:t>Descriptive Analysis</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Canva Sans"/>
                          <a:ea typeface="Canva Sans"/>
                          <a:cs typeface="Canva Sans"/>
                          <a:sym typeface="Canva Sans"/>
                        </a:rPr>
                        <a:t> Performed statistical analysis to summarize key aspects of the data, focusing on fare amounts and payment types</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111203">
                <a:tc>
                  <a:txBody>
                    <a:bodyPr/>
                    <a:lstStyle/>
                    <a:p>
                      <a:pPr algn="l">
                        <a:lnSpc>
                          <a:spcPts val="4200"/>
                        </a:lnSpc>
                        <a:defRPr/>
                      </a:pPr>
                      <a:r>
                        <a:rPr lang="en-US" sz="3000">
                          <a:solidFill>
                            <a:srgbClr val="000000"/>
                          </a:solidFill>
                          <a:latin typeface="Canva Sans"/>
                          <a:ea typeface="Canva Sans"/>
                          <a:cs typeface="Canva Sans"/>
                          <a:sym typeface="Canva Sans"/>
                        </a:rPr>
                        <a:t>Hypothesis Testing</a:t>
                      </a:r>
                      <a:endParaRPr lang="en-US" sz="110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tc>
                  <a:txBody>
                    <a:bodyPr/>
                    <a:lstStyle/>
                    <a:p>
                      <a:pPr algn="l">
                        <a:lnSpc>
                          <a:spcPts val="4200"/>
                        </a:lnSpc>
                        <a:defRPr/>
                      </a:pPr>
                      <a:r>
                        <a:rPr lang="en-US" sz="3000" dirty="0">
                          <a:solidFill>
                            <a:srgbClr val="000000"/>
                          </a:solidFill>
                          <a:latin typeface="Canva Sans"/>
                          <a:ea typeface="Canva Sans"/>
                          <a:cs typeface="Canva Sans"/>
                          <a:sym typeface="Canva Sans"/>
                        </a:rPr>
                        <a:t>Conducted a T-test to evaluate the relationship between payment type and fare amount, testing the hypothesis that different payment methods influence fare amounts</a:t>
                      </a:r>
                      <a:endParaRPr lang="en-US" sz="1100" dirty="0"/>
                    </a:p>
                  </a:txBody>
                  <a:tcPr marL="190500" marR="190500" marT="190500" marB="190500" anchor="ctr">
                    <a:lnL w="47625" cap="flat" cmpd="sng" algn="ctr">
                      <a:solidFill>
                        <a:srgbClr val="000000"/>
                      </a:solidFill>
                      <a:prstDash val="solid"/>
                      <a:round/>
                      <a:headEnd type="none" w="med" len="med"/>
                      <a:tailEnd type="none" w="med" len="med"/>
                    </a:lnL>
                    <a:lnR w="47625" cap="flat" cmpd="sng" algn="ctr">
                      <a:solidFill>
                        <a:srgbClr val="000000"/>
                      </a:solidFill>
                      <a:prstDash val="solid"/>
                      <a:round/>
                      <a:headEnd type="none" w="med" len="med"/>
                      <a:tailEnd type="none" w="med" len="med"/>
                    </a:lnR>
                    <a:lnT w="47625" cap="flat" cmpd="sng" algn="ctr">
                      <a:solidFill>
                        <a:srgbClr val="000000"/>
                      </a:solidFill>
                      <a:prstDash val="solid"/>
                      <a:round/>
                      <a:headEnd type="none" w="med" len="med"/>
                      <a:tailEnd type="none" w="med" len="med"/>
                    </a:lnT>
                    <a:lnB w="476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TextBox 3"/>
          <p:cNvSpPr txBox="1"/>
          <p:nvPr/>
        </p:nvSpPr>
        <p:spPr>
          <a:xfrm>
            <a:off x="1028700" y="342900"/>
            <a:ext cx="7962900" cy="1368417"/>
          </a:xfrm>
          <a:prstGeom prst="rect">
            <a:avLst/>
          </a:prstGeom>
        </p:spPr>
        <p:txBody>
          <a:bodyPr wrap="square" lIns="0" tIns="0" rIns="0" bIns="0" rtlCol="0" anchor="t">
            <a:spAutoFit/>
          </a:bodyPr>
          <a:lstStyle/>
          <a:p>
            <a:pPr algn="ctr">
              <a:lnSpc>
                <a:spcPts val="11200"/>
              </a:lnSpc>
            </a:pPr>
            <a:r>
              <a:rPr lang="en-US" sz="8000" b="1" dirty="0">
                <a:solidFill>
                  <a:srgbClr val="000000"/>
                </a:solidFill>
                <a:latin typeface="Canva Sans Bold"/>
                <a:ea typeface="Canva Sans Bold"/>
                <a:cs typeface="Canva Sans Bold"/>
                <a:sym typeface="Canva Sans Bold"/>
              </a:rPr>
              <a:t>Methodology</a:t>
            </a:r>
          </a:p>
        </p:txBody>
      </p:sp>
      <p:cxnSp>
        <p:nvCxnSpPr>
          <p:cNvPr id="4" name="Straight Connector 3">
            <a:extLst>
              <a:ext uri="{FF2B5EF4-FFF2-40B4-BE49-F238E27FC236}">
                <a16:creationId xmlns:a16="http://schemas.microsoft.com/office/drawing/2014/main" id="{28C1D74C-38F6-40B4-A0BD-404FD0670E84}"/>
              </a:ext>
            </a:extLst>
          </p:cNvPr>
          <p:cNvCxnSpPr>
            <a:cxnSpLocks/>
          </p:cNvCxnSpPr>
          <p:nvPr/>
        </p:nvCxnSpPr>
        <p:spPr>
          <a:xfrm>
            <a:off x="1752600" y="1866900"/>
            <a:ext cx="72390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4800" y="5273364"/>
            <a:ext cx="11170023" cy="4988983"/>
          </a:xfrm>
          <a:custGeom>
            <a:avLst/>
            <a:gdLst/>
            <a:ahLst/>
            <a:cxnLst/>
            <a:rect l="l" t="t" r="r" b="b"/>
            <a:pathLst>
              <a:path w="11170023" h="4988983">
                <a:moveTo>
                  <a:pt x="0" y="0"/>
                </a:moveTo>
                <a:lnTo>
                  <a:pt x="11170023" y="0"/>
                </a:lnTo>
                <a:lnTo>
                  <a:pt x="11170023" y="4988983"/>
                </a:lnTo>
                <a:lnTo>
                  <a:pt x="0" y="4988983"/>
                </a:lnTo>
                <a:lnTo>
                  <a:pt x="0" y="0"/>
                </a:lnTo>
                <a:close/>
              </a:path>
            </a:pathLst>
          </a:custGeom>
          <a:blipFill>
            <a:blip r:embed="rId2"/>
            <a:stretch>
              <a:fillRect/>
            </a:stretch>
          </a:blipFill>
        </p:spPr>
      </p:sp>
      <p:sp>
        <p:nvSpPr>
          <p:cNvPr id="3" name="Freeform 3"/>
          <p:cNvSpPr/>
          <p:nvPr/>
        </p:nvSpPr>
        <p:spPr>
          <a:xfrm>
            <a:off x="12039600" y="4838700"/>
            <a:ext cx="5632650" cy="5186499"/>
          </a:xfrm>
          <a:custGeom>
            <a:avLst/>
            <a:gdLst/>
            <a:ahLst/>
            <a:cxnLst/>
            <a:rect l="l" t="t" r="r" b="b"/>
            <a:pathLst>
              <a:path w="5632650" h="5186499">
                <a:moveTo>
                  <a:pt x="0" y="0"/>
                </a:moveTo>
                <a:lnTo>
                  <a:pt x="5632650" y="0"/>
                </a:lnTo>
                <a:lnTo>
                  <a:pt x="5632650" y="5186499"/>
                </a:lnTo>
                <a:lnTo>
                  <a:pt x="0" y="5186499"/>
                </a:lnTo>
                <a:lnTo>
                  <a:pt x="0" y="0"/>
                </a:lnTo>
                <a:close/>
              </a:path>
            </a:pathLst>
          </a:custGeom>
          <a:blipFill>
            <a:blip r:embed="rId3"/>
            <a:stretch>
              <a:fillRect/>
            </a:stretch>
          </a:blipFill>
        </p:spPr>
      </p:sp>
      <p:sp>
        <p:nvSpPr>
          <p:cNvPr id="4" name="TextBox 4"/>
          <p:cNvSpPr txBox="1"/>
          <p:nvPr/>
        </p:nvSpPr>
        <p:spPr>
          <a:xfrm>
            <a:off x="665606" y="268288"/>
            <a:ext cx="8473632" cy="1368424"/>
          </a:xfrm>
          <a:prstGeom prst="rect">
            <a:avLst/>
          </a:prstGeom>
        </p:spPr>
        <p:txBody>
          <a:bodyPr wrap="square" lIns="0" tIns="0" rIns="0" bIns="0" rtlCol="0" anchor="t">
            <a:spAutoFit/>
          </a:bodyPr>
          <a:lstStyle/>
          <a:p>
            <a:pPr algn="ctr">
              <a:lnSpc>
                <a:spcPts val="11200"/>
              </a:lnSpc>
              <a:spcBef>
                <a:spcPct val="0"/>
              </a:spcBef>
            </a:pPr>
            <a:r>
              <a:rPr lang="en-US" sz="8000" b="1" dirty="0">
                <a:solidFill>
                  <a:srgbClr val="000000"/>
                </a:solidFill>
                <a:latin typeface="Canva Sans Bold"/>
                <a:ea typeface="Canva Sans Bold"/>
                <a:cs typeface="Canva Sans Bold"/>
                <a:sym typeface="Canva Sans Bold"/>
              </a:rPr>
              <a:t>Journey Insights</a:t>
            </a:r>
          </a:p>
        </p:txBody>
      </p:sp>
      <p:sp>
        <p:nvSpPr>
          <p:cNvPr id="5" name="TextBox 5"/>
          <p:cNvSpPr txBox="1"/>
          <p:nvPr/>
        </p:nvSpPr>
        <p:spPr>
          <a:xfrm>
            <a:off x="9139238" y="4652327"/>
            <a:ext cx="9525" cy="887095"/>
          </a:xfrm>
          <a:prstGeom prst="rect">
            <a:avLst/>
          </a:prstGeom>
        </p:spPr>
        <p:txBody>
          <a:bodyPr lIns="0" tIns="0" rIns="0" bIns="0" rtlCol="0" anchor="t">
            <a:spAutoFit/>
          </a:bodyPr>
          <a:lstStyle/>
          <a:p>
            <a:pPr algn="ctr">
              <a:lnSpc>
                <a:spcPts val="7279"/>
              </a:lnSpc>
            </a:pPr>
            <a:endParaRPr/>
          </a:p>
        </p:txBody>
      </p:sp>
      <p:sp>
        <p:nvSpPr>
          <p:cNvPr id="6" name="TextBox 6"/>
          <p:cNvSpPr txBox="1"/>
          <p:nvPr/>
        </p:nvSpPr>
        <p:spPr>
          <a:xfrm>
            <a:off x="466098" y="2365686"/>
            <a:ext cx="17346279" cy="2647950"/>
          </a:xfrm>
          <a:prstGeom prst="rect">
            <a:avLst/>
          </a:prstGeom>
        </p:spPr>
        <p:txBody>
          <a:bodyPr lIns="0" tIns="0" rIns="0" bIns="0" rtlCol="0" anchor="t">
            <a:spAutoFit/>
          </a:bodyPr>
          <a:lstStyle/>
          <a:p>
            <a:pPr algn="l">
              <a:lnSpc>
                <a:spcPts val="4200"/>
              </a:lnSpc>
            </a:pPr>
            <a:r>
              <a:rPr lang="en-US" sz="3000" dirty="0">
                <a:solidFill>
                  <a:srgbClr val="000000"/>
                </a:solidFill>
                <a:latin typeface="Canva Sans"/>
                <a:ea typeface="Canva Sans"/>
                <a:cs typeface="Canva Sans"/>
                <a:sym typeface="Canva Sans"/>
              </a:rPr>
              <a:t>These histograms provide compelling visual evidence suggesting a relationship between payment type, fare amount, and trip distance. </a:t>
            </a:r>
          </a:p>
          <a:p>
            <a:pPr algn="l">
              <a:lnSpc>
                <a:spcPts val="4200"/>
              </a:lnSpc>
            </a:pPr>
            <a:endParaRPr lang="en-US" sz="3000" dirty="0">
              <a:solidFill>
                <a:srgbClr val="000000"/>
              </a:solidFill>
              <a:latin typeface="Canva Sans"/>
              <a:ea typeface="Canva Sans"/>
              <a:cs typeface="Canva Sans"/>
              <a:sym typeface="Canva Sans"/>
            </a:endParaRPr>
          </a:p>
          <a:p>
            <a:pPr algn="l">
              <a:lnSpc>
                <a:spcPts val="4200"/>
              </a:lnSpc>
            </a:pPr>
            <a:r>
              <a:rPr lang="en-US" sz="3000" dirty="0">
                <a:solidFill>
                  <a:srgbClr val="000000"/>
                </a:solidFill>
                <a:latin typeface="Canva Sans"/>
                <a:ea typeface="Canva Sans"/>
                <a:cs typeface="Canva Sans"/>
                <a:sym typeface="Canva Sans"/>
              </a:rPr>
              <a:t>Card payments appear to be associated with longer trips and higher fares, while cash is more common for shorter, less expensive rides.</a:t>
            </a:r>
          </a:p>
        </p:txBody>
      </p:sp>
      <p:cxnSp>
        <p:nvCxnSpPr>
          <p:cNvPr id="7" name="Straight Connector 6">
            <a:extLst>
              <a:ext uri="{FF2B5EF4-FFF2-40B4-BE49-F238E27FC236}">
                <a16:creationId xmlns:a16="http://schemas.microsoft.com/office/drawing/2014/main" id="{32773137-F5D5-407B-9952-EA10B4155037}"/>
              </a:ext>
            </a:extLst>
          </p:cNvPr>
          <p:cNvCxnSpPr>
            <a:cxnSpLocks/>
          </p:cNvCxnSpPr>
          <p:nvPr/>
        </p:nvCxnSpPr>
        <p:spPr>
          <a:xfrm>
            <a:off x="838200" y="1715153"/>
            <a:ext cx="92964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945315"/>
            <a:ext cx="8296082" cy="7302401"/>
          </a:xfrm>
          <a:custGeom>
            <a:avLst/>
            <a:gdLst/>
            <a:ahLst/>
            <a:cxnLst/>
            <a:rect l="l" t="t" r="r" b="b"/>
            <a:pathLst>
              <a:path w="8296082" h="7302401">
                <a:moveTo>
                  <a:pt x="0" y="0"/>
                </a:moveTo>
                <a:lnTo>
                  <a:pt x="8296082" y="0"/>
                </a:lnTo>
                <a:lnTo>
                  <a:pt x="8296082" y="7302401"/>
                </a:lnTo>
                <a:lnTo>
                  <a:pt x="0" y="7302401"/>
                </a:lnTo>
                <a:lnTo>
                  <a:pt x="0" y="0"/>
                </a:lnTo>
                <a:close/>
              </a:path>
            </a:pathLst>
          </a:custGeom>
          <a:blipFill>
            <a:blip r:embed="rId2"/>
            <a:stretch>
              <a:fillRect/>
            </a:stretch>
          </a:blipFill>
        </p:spPr>
      </p:sp>
      <p:sp>
        <p:nvSpPr>
          <p:cNvPr id="3" name="TextBox 3"/>
          <p:cNvSpPr txBox="1"/>
          <p:nvPr/>
        </p:nvSpPr>
        <p:spPr>
          <a:xfrm>
            <a:off x="8800278" y="475291"/>
            <a:ext cx="10093158" cy="2787649"/>
          </a:xfrm>
          <a:prstGeom prst="rect">
            <a:avLst/>
          </a:prstGeom>
        </p:spPr>
        <p:txBody>
          <a:bodyPr lIns="0" tIns="0" rIns="0" bIns="0" rtlCol="0" anchor="t">
            <a:spAutoFit/>
          </a:bodyPr>
          <a:lstStyle/>
          <a:p>
            <a:pPr algn="l">
              <a:lnSpc>
                <a:spcPts val="11200"/>
              </a:lnSpc>
              <a:spcBef>
                <a:spcPct val="0"/>
              </a:spcBef>
            </a:pPr>
            <a:r>
              <a:rPr lang="en-US" sz="8000" b="1" dirty="0">
                <a:solidFill>
                  <a:srgbClr val="000000"/>
                </a:solidFill>
                <a:latin typeface="Canva Sans Bold"/>
                <a:ea typeface="Canva Sans Bold"/>
                <a:cs typeface="Canva Sans Bold"/>
                <a:sym typeface="Canva Sans Bold"/>
              </a:rPr>
              <a:t>Preference of Payment Types</a:t>
            </a:r>
          </a:p>
        </p:txBody>
      </p:sp>
      <p:sp>
        <p:nvSpPr>
          <p:cNvPr id="4" name="TextBox 4"/>
          <p:cNvSpPr txBox="1"/>
          <p:nvPr/>
        </p:nvSpPr>
        <p:spPr>
          <a:xfrm>
            <a:off x="8296082" y="4198401"/>
            <a:ext cx="9387600" cy="5314950"/>
          </a:xfrm>
          <a:prstGeom prst="rect">
            <a:avLst/>
          </a:prstGeom>
        </p:spPr>
        <p:txBody>
          <a:bodyPr lIns="0" tIns="0" rIns="0" bIns="0" rtlCol="0" anchor="t">
            <a:spAutoFit/>
          </a:bodyPr>
          <a:lstStyle/>
          <a:p>
            <a:pPr marL="647700" lvl="1" indent="-323850" algn="l">
              <a:lnSpc>
                <a:spcPts val="4200"/>
              </a:lnSpc>
              <a:buFont typeface="Arial"/>
              <a:buChar char="•"/>
            </a:pPr>
            <a:r>
              <a:rPr lang="en-US" sz="3000" dirty="0">
                <a:solidFill>
                  <a:srgbClr val="000000"/>
                </a:solidFill>
                <a:latin typeface="Canva Sans"/>
                <a:ea typeface="Canva Sans"/>
                <a:cs typeface="Canva Sans"/>
                <a:sym typeface="Canva Sans"/>
              </a:rPr>
              <a:t>The proportion of customers paying with cards is significantly higher than those paying with cash, with card payments accounting for 67.5% of all transactions compared to cash payments at 32.5%. </a:t>
            </a:r>
          </a:p>
          <a:p>
            <a:pPr marL="647700" lvl="1" indent="-323850" algn="l">
              <a:lnSpc>
                <a:spcPts val="4200"/>
              </a:lnSpc>
              <a:buFont typeface="Arial"/>
              <a:buChar char="•"/>
            </a:pPr>
            <a:endParaRPr lang="en-US" sz="3000" dirty="0">
              <a:solidFill>
                <a:srgbClr val="000000"/>
              </a:solidFill>
              <a:latin typeface="Canva Sans"/>
              <a:ea typeface="Canva Sans"/>
              <a:cs typeface="Canva Sans"/>
              <a:sym typeface="Canva Sans"/>
            </a:endParaRPr>
          </a:p>
          <a:p>
            <a:pPr marL="647700" lvl="1" indent="-323850" algn="l">
              <a:lnSpc>
                <a:spcPts val="4200"/>
              </a:lnSpc>
              <a:buFont typeface="Arial"/>
              <a:buChar char="•"/>
            </a:pPr>
            <a:r>
              <a:rPr lang="en-US" sz="3000" dirty="0">
                <a:solidFill>
                  <a:srgbClr val="000000"/>
                </a:solidFill>
                <a:latin typeface="Canva Sans"/>
                <a:ea typeface="Canva Sans"/>
                <a:cs typeface="Canva Sans"/>
                <a:sym typeface="Canva Sans"/>
              </a:rPr>
              <a:t>This indicates a strong preference among customers for using card payments over cash, potentially due to convenience, security, or incentives offered for card transactions. </a:t>
            </a:r>
          </a:p>
        </p:txBody>
      </p:sp>
      <p:cxnSp>
        <p:nvCxnSpPr>
          <p:cNvPr id="5" name="Straight Connector 4">
            <a:extLst>
              <a:ext uri="{FF2B5EF4-FFF2-40B4-BE49-F238E27FC236}">
                <a16:creationId xmlns:a16="http://schemas.microsoft.com/office/drawing/2014/main" id="{CB8D1BBF-5779-4794-8B94-082561059855}"/>
              </a:ext>
            </a:extLst>
          </p:cNvPr>
          <p:cNvCxnSpPr>
            <a:cxnSpLocks/>
          </p:cNvCxnSpPr>
          <p:nvPr/>
        </p:nvCxnSpPr>
        <p:spPr>
          <a:xfrm>
            <a:off x="8800278" y="3305522"/>
            <a:ext cx="86868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966600" y="6368186"/>
            <a:ext cx="12450320" cy="3844036"/>
          </a:xfrm>
          <a:custGeom>
            <a:avLst/>
            <a:gdLst/>
            <a:ahLst/>
            <a:cxnLst/>
            <a:rect l="l" t="t" r="r" b="b"/>
            <a:pathLst>
              <a:path w="12450320" h="3844036">
                <a:moveTo>
                  <a:pt x="0" y="0"/>
                </a:moveTo>
                <a:lnTo>
                  <a:pt x="12450320" y="0"/>
                </a:lnTo>
                <a:lnTo>
                  <a:pt x="12450320" y="3844037"/>
                </a:lnTo>
                <a:lnTo>
                  <a:pt x="0" y="3844037"/>
                </a:lnTo>
                <a:lnTo>
                  <a:pt x="0" y="0"/>
                </a:lnTo>
                <a:close/>
              </a:path>
            </a:pathLst>
          </a:custGeom>
          <a:blipFill>
            <a:blip r:embed="rId2"/>
            <a:stretch>
              <a:fillRect/>
            </a:stretch>
          </a:blipFill>
        </p:spPr>
      </p:sp>
      <p:sp>
        <p:nvSpPr>
          <p:cNvPr id="3" name="TextBox 3"/>
          <p:cNvSpPr txBox="1"/>
          <p:nvPr/>
        </p:nvSpPr>
        <p:spPr>
          <a:xfrm>
            <a:off x="95521" y="220663"/>
            <a:ext cx="13555289" cy="1368424"/>
          </a:xfrm>
          <a:prstGeom prst="rect">
            <a:avLst/>
          </a:prstGeom>
        </p:spPr>
        <p:txBody>
          <a:bodyPr wrap="square" lIns="0" tIns="0" rIns="0" bIns="0" rtlCol="0" anchor="t">
            <a:spAutoFit/>
          </a:bodyPr>
          <a:lstStyle/>
          <a:p>
            <a:pPr algn="ctr">
              <a:lnSpc>
                <a:spcPts val="11200"/>
              </a:lnSpc>
              <a:spcBef>
                <a:spcPct val="0"/>
              </a:spcBef>
            </a:pPr>
            <a:r>
              <a:rPr lang="en-US" sz="8000" b="1" dirty="0">
                <a:solidFill>
                  <a:srgbClr val="000000"/>
                </a:solidFill>
                <a:latin typeface="Canva Sans Bold"/>
                <a:ea typeface="Canva Sans Bold"/>
                <a:cs typeface="Canva Sans Bold"/>
                <a:sym typeface="Canva Sans Bold"/>
              </a:rPr>
              <a:t>Passenger Count Analysis</a:t>
            </a:r>
          </a:p>
        </p:txBody>
      </p:sp>
      <p:sp>
        <p:nvSpPr>
          <p:cNvPr id="4" name="TextBox 4"/>
          <p:cNvSpPr txBox="1"/>
          <p:nvPr/>
        </p:nvSpPr>
        <p:spPr>
          <a:xfrm>
            <a:off x="73109" y="2400300"/>
            <a:ext cx="18192479" cy="3714453"/>
          </a:xfrm>
          <a:prstGeom prst="rect">
            <a:avLst/>
          </a:prstGeom>
        </p:spPr>
        <p:txBody>
          <a:bodyPr lIns="0" tIns="0" rIns="0" bIns="0" rtlCol="0" anchor="t">
            <a:spAutoFit/>
          </a:bodyPr>
          <a:lstStyle/>
          <a:p>
            <a:pPr marL="569262" lvl="1" indent="-284631" algn="l">
              <a:lnSpc>
                <a:spcPts val="3691"/>
              </a:lnSpc>
              <a:buFont typeface="Arial"/>
              <a:buChar char="•"/>
            </a:pPr>
            <a:r>
              <a:rPr lang="en-US" sz="2636" dirty="0">
                <a:solidFill>
                  <a:srgbClr val="000000"/>
                </a:solidFill>
                <a:latin typeface="Canva Sans"/>
                <a:ea typeface="Canva Sans"/>
                <a:cs typeface="Canva Sans"/>
                <a:sym typeface="Canva Sans"/>
              </a:rPr>
              <a:t>Among card payments, rides with a single passenger (</a:t>
            </a:r>
            <a:r>
              <a:rPr lang="en-US" sz="2636" dirty="0" err="1">
                <a:solidFill>
                  <a:srgbClr val="000000"/>
                </a:solidFill>
                <a:latin typeface="Canva Sans"/>
                <a:ea typeface="Canva Sans"/>
                <a:cs typeface="Canva Sans"/>
                <a:sym typeface="Canva Sans"/>
              </a:rPr>
              <a:t>passenger_count</a:t>
            </a:r>
            <a:r>
              <a:rPr lang="en-US" sz="2636" dirty="0">
                <a:solidFill>
                  <a:srgbClr val="000000"/>
                </a:solidFill>
                <a:latin typeface="Canva Sans"/>
                <a:ea typeface="Canva Sans"/>
                <a:cs typeface="Canva Sans"/>
                <a:sym typeface="Canva Sans"/>
              </a:rPr>
              <a:t> = 1) comprise the largest proportion, constituting 40.08% of all card transactions. </a:t>
            </a:r>
          </a:p>
          <a:p>
            <a:pPr marL="569262" lvl="1" indent="-284631" algn="l">
              <a:lnSpc>
                <a:spcPts val="3691"/>
              </a:lnSpc>
              <a:buFont typeface="Arial"/>
              <a:buChar char="•"/>
            </a:pPr>
            <a:r>
              <a:rPr lang="en-US" sz="2636" dirty="0">
                <a:solidFill>
                  <a:srgbClr val="000000"/>
                </a:solidFill>
                <a:latin typeface="Canva Sans"/>
                <a:ea typeface="Canva Sans"/>
                <a:cs typeface="Canva Sans"/>
                <a:sym typeface="Canva Sans"/>
              </a:rPr>
              <a:t>Similarly, cash payments are predominantly associated with single-passenger rides, making up 20.04% of all cash transactions. </a:t>
            </a:r>
          </a:p>
          <a:p>
            <a:pPr marL="569262" lvl="1" indent="-284631" algn="l">
              <a:lnSpc>
                <a:spcPts val="3691"/>
              </a:lnSpc>
              <a:buFont typeface="Arial"/>
              <a:buChar char="•"/>
            </a:pPr>
            <a:r>
              <a:rPr lang="en-US" sz="2636" dirty="0">
                <a:solidFill>
                  <a:srgbClr val="000000"/>
                </a:solidFill>
                <a:latin typeface="Canva Sans"/>
                <a:ea typeface="Canva Sans"/>
                <a:cs typeface="Canva Sans"/>
                <a:sym typeface="Canva Sans"/>
              </a:rPr>
              <a:t>There is a noticeable decrease in the percentage of transactions as the passenger count increases, suggesting that larger groups are less likely to use taxis or may opt for alternative payment methods. </a:t>
            </a:r>
          </a:p>
          <a:p>
            <a:pPr marL="569262" lvl="1" indent="-284631" algn="l">
              <a:lnSpc>
                <a:spcPts val="3691"/>
              </a:lnSpc>
              <a:buFont typeface="Arial"/>
              <a:buChar char="•"/>
            </a:pPr>
            <a:r>
              <a:rPr lang="en-US" sz="2636" dirty="0">
                <a:solidFill>
                  <a:srgbClr val="000000"/>
                </a:solidFill>
                <a:latin typeface="Canva Sans"/>
                <a:ea typeface="Canva Sans"/>
                <a:cs typeface="Canva Sans"/>
                <a:sym typeface="Canva Sans"/>
              </a:rPr>
              <a:t>These insights emphasize the importance of considering both payment method and passenger count when analyzing transaction data, as they provide valuable insights into customer behavior and preferences</a:t>
            </a:r>
          </a:p>
        </p:txBody>
      </p:sp>
      <p:cxnSp>
        <p:nvCxnSpPr>
          <p:cNvPr id="5" name="Straight Connector 4">
            <a:extLst>
              <a:ext uri="{FF2B5EF4-FFF2-40B4-BE49-F238E27FC236}">
                <a16:creationId xmlns:a16="http://schemas.microsoft.com/office/drawing/2014/main" id="{5D3C9833-A96D-4696-9154-25542474EFA2}"/>
              </a:ext>
            </a:extLst>
          </p:cNvPr>
          <p:cNvCxnSpPr>
            <a:cxnSpLocks/>
          </p:cNvCxnSpPr>
          <p:nvPr/>
        </p:nvCxnSpPr>
        <p:spPr>
          <a:xfrm>
            <a:off x="457200" y="1715803"/>
            <a:ext cx="13716000" cy="0"/>
          </a:xfrm>
          <a:prstGeom prst="line">
            <a:avLst/>
          </a:prstGeom>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622</Words>
  <Application>Microsoft Office PowerPoint</Application>
  <PresentationFormat>Custom</PresentationFormat>
  <Paragraphs>67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Canva Sans</vt:lpstr>
      <vt:lpstr>Canva Sans Bold</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cp:lastModifiedBy>Lenovo</cp:lastModifiedBy>
  <cp:revision>4</cp:revision>
  <dcterms:created xsi:type="dcterms:W3CDTF">2006-08-16T00:00:00Z</dcterms:created>
  <dcterms:modified xsi:type="dcterms:W3CDTF">2025-04-24T04:08:42Z</dcterms:modified>
  <dc:identifier>DAGleWQLGXA</dc:identifier>
</cp:coreProperties>
</file>