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Canva Sans Bold" charset="1" panose="020B0803030501040103"/>
      <p:regular r:id="rId18"/>
    </p:embeddedFont>
    <p:embeddedFont>
      <p:font typeface="Canva Sans" charset="1" panose="020B0503030501040103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692581" y="2536960"/>
            <a:ext cx="7824511" cy="5213080"/>
          </a:xfrm>
          <a:custGeom>
            <a:avLst/>
            <a:gdLst/>
            <a:ahLst/>
            <a:cxnLst/>
            <a:rect r="r" b="b" t="t" l="l"/>
            <a:pathLst>
              <a:path h="5213080" w="7824511">
                <a:moveTo>
                  <a:pt x="0" y="0"/>
                </a:moveTo>
                <a:lnTo>
                  <a:pt x="7824511" y="0"/>
                </a:lnTo>
                <a:lnTo>
                  <a:pt x="7824511" y="5213080"/>
                </a:lnTo>
                <a:lnTo>
                  <a:pt x="0" y="52130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15566" y="1297171"/>
            <a:ext cx="8428434" cy="6452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</a:t>
            </a: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AXIMIZING </a:t>
            </a:r>
          </a:p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REVENUE FOR </a:t>
            </a:r>
          </a:p>
          <a:p>
            <a:pPr algn="ctr">
              <a:lnSpc>
                <a:spcPts val="12880"/>
              </a:lnSpc>
            </a:pPr>
            <a:r>
              <a:rPr lang="en-US" b="true" sz="92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TAXI DRIVERS</a:t>
            </a:r>
          </a:p>
          <a:p>
            <a:pPr algn="ctr">
              <a:lnSpc>
                <a:spcPts val="12880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574328" y="7878851"/>
            <a:ext cx="871091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1A0A0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Through Payment Methods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021642" y="1143617"/>
            <a:ext cx="9442698" cy="1358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b="true" sz="7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Hypothesis Testing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632681" y="3979121"/>
            <a:ext cx="15022637" cy="478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Null hypothesis: There is no difference in average fare between customers who use credit cards and customers who use cash.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Alternative hypothesis: There is a difference in average fare between customers who use credit cards and customers who use cash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With a T-statistic of 165.5 and a P-value of less than 0.05, we reject the null hypothesis, suggesting that there is indeed a significant difference in average fare between the two payment methods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908544" y="3048411"/>
            <a:ext cx="13046234" cy="6381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Encourage customers to pay with credit cards to capitalize on the potential for generating more revenue for taxi cab drivers.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 strategies such as offering incentives or discounts for credit card transactions to incentivize customers to choose this payment method. </a:t>
            </a: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</a:p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Provide seamless and secure credit card payment options to enhance customer convenience and encourage adoption of this preferred payment method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728619" y="2626163"/>
            <a:ext cx="1872857" cy="1872857"/>
          </a:xfrm>
          <a:custGeom>
            <a:avLst/>
            <a:gdLst/>
            <a:ahLst/>
            <a:cxnLst/>
            <a:rect r="r" b="b" t="t" l="l"/>
            <a:pathLst>
              <a:path h="1872857" w="1872857">
                <a:moveTo>
                  <a:pt x="0" y="0"/>
                </a:moveTo>
                <a:lnTo>
                  <a:pt x="1872858" y="0"/>
                </a:lnTo>
                <a:lnTo>
                  <a:pt x="1872858" y="1872858"/>
                </a:lnTo>
                <a:lnTo>
                  <a:pt x="0" y="18728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909236" y="5143500"/>
            <a:ext cx="1511624" cy="1692116"/>
          </a:xfrm>
          <a:custGeom>
            <a:avLst/>
            <a:gdLst/>
            <a:ahLst/>
            <a:cxnLst/>
            <a:rect r="r" b="b" t="t" l="l"/>
            <a:pathLst>
              <a:path h="1692116" w="1511624">
                <a:moveTo>
                  <a:pt x="0" y="0"/>
                </a:moveTo>
                <a:lnTo>
                  <a:pt x="1511624" y="0"/>
                </a:lnTo>
                <a:lnTo>
                  <a:pt x="1511624" y="1692116"/>
                </a:lnTo>
                <a:lnTo>
                  <a:pt x="0" y="16921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621360" y="7972565"/>
            <a:ext cx="2287184" cy="1715388"/>
          </a:xfrm>
          <a:custGeom>
            <a:avLst/>
            <a:gdLst/>
            <a:ahLst/>
            <a:cxnLst/>
            <a:rect r="r" b="b" t="t" l="l"/>
            <a:pathLst>
              <a:path h="1715388" w="2287184">
                <a:moveTo>
                  <a:pt x="0" y="0"/>
                </a:moveTo>
                <a:lnTo>
                  <a:pt x="2287184" y="0"/>
                </a:lnTo>
                <a:lnTo>
                  <a:pt x="2287184" y="1715388"/>
                </a:lnTo>
                <a:lnTo>
                  <a:pt x="0" y="1715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366840" y="885825"/>
            <a:ext cx="9554319" cy="1358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199"/>
              </a:lnSpc>
              <a:spcBef>
                <a:spcPct val="0"/>
              </a:spcBef>
            </a:pPr>
            <a:r>
              <a:rPr lang="en-US" b="true" sz="79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 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20035" y="4274503"/>
            <a:ext cx="7247930" cy="3195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THANK YOU!</a:t>
            </a:r>
          </a:p>
          <a:p>
            <a:pPr algn="ctr">
              <a:lnSpc>
                <a:spcPts val="12880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57250"/>
            <a:ext cx="4602510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AGENDA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907596"/>
            <a:ext cx="7329488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Problem</a:t>
            </a: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Statement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Research Question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Data Overview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Methodology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159328" y="3907596"/>
            <a:ext cx="8099972" cy="36588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Analysis and Findings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Hypothesis Testing</a:t>
            </a:r>
          </a:p>
          <a:p>
            <a:pPr algn="l" marL="1122679" indent="-561340" lvl="1">
              <a:lnSpc>
                <a:spcPts val="7279"/>
              </a:lnSpc>
              <a:buFont typeface="Arial"/>
              <a:buChar char="•"/>
            </a:pPr>
            <a:r>
              <a:rPr lang="en-US" sz="51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Recommendations</a:t>
            </a:r>
          </a:p>
          <a:p>
            <a:pPr algn="l">
              <a:lnSpc>
                <a:spcPts val="727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39238" y="4819967"/>
            <a:ext cx="9525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159991"/>
            <a:ext cx="10305985" cy="54206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 the fast-paced taxi booking sector, making the most of revenue is essential for long-term success an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 driver happiness. </a:t>
            </a:r>
          </a:p>
          <a:p>
            <a:pPr algn="ctr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Our goal is to use data-driven insights to </a:t>
            </a: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maximize revenue streams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for taxi drivers. Our research aims to determine whether payment methods have an impact on fare pricing by focusing on the relationship between payment type and fare amount.</a:t>
            </a:r>
          </a:p>
          <a:p>
            <a:pPr algn="l">
              <a:lnSpc>
                <a:spcPts val="5149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1987920" y="3552559"/>
            <a:ext cx="5927714" cy="4348927"/>
          </a:xfrm>
          <a:custGeom>
            <a:avLst/>
            <a:gdLst/>
            <a:ahLst/>
            <a:cxnLst/>
            <a:rect r="r" b="b" t="t" l="l"/>
            <a:pathLst>
              <a:path h="4348927" w="5927714">
                <a:moveTo>
                  <a:pt x="0" y="0"/>
                </a:moveTo>
                <a:lnTo>
                  <a:pt x="5927714" y="0"/>
                </a:lnTo>
                <a:lnTo>
                  <a:pt x="5927714" y="4348927"/>
                </a:lnTo>
                <a:lnTo>
                  <a:pt x="0" y="43489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857250"/>
            <a:ext cx="10545514" cy="14604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00"/>
              </a:lnSpc>
            </a:pPr>
            <a:r>
              <a:rPr lang="en-US" sz="85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Statement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685389"/>
            <a:ext cx="1079244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Research Question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4393193"/>
            <a:ext cx="15948275" cy="23806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Is there</a:t>
            </a: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 relationship between total fare amount and payment type? </a:t>
            </a:r>
          </a:p>
          <a:p>
            <a:pPr algn="l">
              <a:lnSpc>
                <a:spcPts val="4759"/>
              </a:lnSpc>
            </a:pPr>
          </a:p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Can we nudge customers towards payment methods that generate higher revenue for drivers, without negatively impacting customer experience?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375317" y="5664252"/>
            <a:ext cx="9883983" cy="3388794"/>
          </a:xfrm>
          <a:custGeom>
            <a:avLst/>
            <a:gdLst/>
            <a:ahLst/>
            <a:cxnLst/>
            <a:rect r="r" b="b" t="t" l="l"/>
            <a:pathLst>
              <a:path h="3388794" w="9883983">
                <a:moveTo>
                  <a:pt x="0" y="0"/>
                </a:moveTo>
                <a:lnTo>
                  <a:pt x="9883983" y="0"/>
                </a:lnTo>
                <a:lnTo>
                  <a:pt x="9883983" y="3388794"/>
                </a:lnTo>
                <a:lnTo>
                  <a:pt x="0" y="338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876300"/>
            <a:ext cx="7743676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b="true" sz="8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Data Overview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2806626"/>
            <a:ext cx="16230600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For this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analysis, we utilized the comprehensive dataset of NYC Taxi Trip records, used data cleaning and feature engineering procedures to concentrate solely on the relevant columns essential for our investigation.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4350" y="4949678"/>
            <a:ext cx="877237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Relev</a:t>
            </a:r>
            <a:r>
              <a:rPr lang="en-US" b="true" sz="3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ant columns used for this reseach: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5873603"/>
            <a:ext cx="5956102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passenger_count (1 to 5)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payment_type (card or cash)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fare_amount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trip_distance (miles) </a:t>
            </a:r>
          </a:p>
          <a:p>
            <a:pPr algn="l" marL="647702" indent="-323851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duration (minutes)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1028700" y="3209603"/>
          <a:ext cx="16642300" cy="6402882"/>
        </p:xfrm>
        <a:graphic>
          <a:graphicData uri="http://schemas.openxmlformats.org/drawingml/2006/table">
            <a:tbl>
              <a:tblPr/>
              <a:tblGrid>
                <a:gridCol w="4322912"/>
                <a:gridCol w="12319388"/>
              </a:tblGrid>
              <a:tr h="213999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480"/>
                        </a:lnSpc>
                      </a:pPr>
                      <a:r>
                        <a:rPr lang="en-US" sz="3200">
                          <a:solidFill>
                            <a:srgbClr val="D16A2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 </a:t>
                      </a:r>
                      <a:r>
                        <a:rPr lang="en-US" sz="3200" b="true">
                          <a:solidFill>
                            <a:srgbClr val="D16A2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STEP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D16A2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endParaRPr lang="en-US" sz="1100"/>
                    </a:p>
                    <a:p>
                      <a:pPr algn="ctr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D16A2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 </a:t>
                      </a:r>
                      <a:r>
                        <a:rPr lang="en-US" sz="3000" b="true">
                          <a:solidFill>
                            <a:srgbClr val="D16A2B"/>
                          </a:solidFill>
                          <a:latin typeface="Canva Sans Bold"/>
                          <a:ea typeface="Canva Sans Bold"/>
                          <a:cs typeface="Canva Sans Bold"/>
                          <a:sym typeface="Canva Sans Bold"/>
                        </a:rPr>
                        <a:t>DESCRIPTION</a:t>
                      </a:r>
                    </a:p>
                    <a:p>
                      <a:pPr algn="l">
                        <a:lnSpc>
                          <a:spcPts val="4200"/>
                        </a:lnSpc>
                      </a:pPr>
                      <a:r>
                        <a:rPr lang="en-US" sz="3000">
                          <a:solidFill>
                            <a:srgbClr val="D16A2B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 </a:t>
                      </a:r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168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Descriptive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Analysis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Performed statistical analysis to summarize key aspects of the data, focusing on fare amounts and payment types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120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Hypothesis Testing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Conducted a T-test to evaluate the relationship between payment type and fare amount,</a:t>
                      </a:r>
                      <a:r>
                        <a:rPr lang="en-US" sz="3000">
                          <a:solidFill>
                            <a:srgbClr val="000000"/>
                          </a:solidFill>
                          <a:latin typeface="Canva Sans"/>
                          <a:ea typeface="Canva Sans"/>
                          <a:cs typeface="Canva Sans"/>
                          <a:sym typeface="Canva Sans"/>
                        </a:rPr>
                        <a:t> testing the hypothesis that different payment methods influence fare amounts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47625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028700" y="876300"/>
            <a:ext cx="6628061" cy="1368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85465" y="5143500"/>
            <a:ext cx="11170023" cy="4988983"/>
          </a:xfrm>
          <a:custGeom>
            <a:avLst/>
            <a:gdLst/>
            <a:ahLst/>
            <a:cxnLst/>
            <a:rect r="r" b="b" t="t" l="l"/>
            <a:pathLst>
              <a:path h="4988983" w="11170023">
                <a:moveTo>
                  <a:pt x="0" y="0"/>
                </a:moveTo>
                <a:lnTo>
                  <a:pt x="11170023" y="0"/>
                </a:lnTo>
                <a:lnTo>
                  <a:pt x="11170023" y="4988983"/>
                </a:lnTo>
                <a:lnTo>
                  <a:pt x="0" y="498898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999094" y="4685506"/>
            <a:ext cx="5632650" cy="5186499"/>
          </a:xfrm>
          <a:custGeom>
            <a:avLst/>
            <a:gdLst/>
            <a:ahLst/>
            <a:cxnLst/>
            <a:rect r="r" b="b" t="t" l="l"/>
            <a:pathLst>
              <a:path h="5186499" w="5632650">
                <a:moveTo>
                  <a:pt x="0" y="0"/>
                </a:moveTo>
                <a:lnTo>
                  <a:pt x="5632650" y="0"/>
                </a:lnTo>
                <a:lnTo>
                  <a:pt x="5632650" y="5186499"/>
                </a:lnTo>
                <a:lnTo>
                  <a:pt x="0" y="5186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65606" y="268288"/>
            <a:ext cx="825400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Journey Insights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39238" y="4652327"/>
            <a:ext cx="9525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</a:p>
        </p:txBody>
      </p:sp>
      <p:sp>
        <p:nvSpPr>
          <p:cNvPr name="TextBox 6" id="6"/>
          <p:cNvSpPr txBox="true"/>
          <p:nvPr/>
        </p:nvSpPr>
        <p:spPr>
          <a:xfrm rot="0">
            <a:off x="475623" y="2037556"/>
            <a:ext cx="17346279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histograms provide compelling visual evidence suggesting a relation</a:t>
            </a: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ship between payment type, fare amount, and trip distance. </a:t>
            </a:r>
          </a:p>
          <a:p>
            <a:pPr algn="l">
              <a:lnSpc>
                <a:spcPts val="4200"/>
              </a:lnSpc>
            </a:pP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Card payments appear to be associated with longer trips and higher fares, while cash is more common for shorter, less expensive rides.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945315"/>
            <a:ext cx="8296082" cy="7302401"/>
          </a:xfrm>
          <a:custGeom>
            <a:avLst/>
            <a:gdLst/>
            <a:ahLst/>
            <a:cxnLst/>
            <a:rect r="r" b="b" t="t" l="l"/>
            <a:pathLst>
              <a:path h="7302401" w="8296082">
                <a:moveTo>
                  <a:pt x="0" y="0"/>
                </a:moveTo>
                <a:lnTo>
                  <a:pt x="8296082" y="0"/>
                </a:lnTo>
                <a:lnTo>
                  <a:pt x="8296082" y="7302401"/>
                </a:lnTo>
                <a:lnTo>
                  <a:pt x="0" y="7302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800278" y="475291"/>
            <a:ext cx="10093158" cy="2787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Preference of Payment Types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296082" y="4198401"/>
            <a:ext cx="9387600" cy="5314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 proportion of customers paying with cards is significantly higher than those paying with cash, with card payments accounting for 67.5% of all transactions compared to cash payments at 32.5%. </a:t>
            </a: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</a:p>
          <a:p>
            <a:pPr algn="l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This indicates a strong preference among customers for using card payments over cash, potentially due to convenience, security, or incentives offered for card transactions.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918840" y="6383874"/>
            <a:ext cx="12450320" cy="3844036"/>
          </a:xfrm>
          <a:custGeom>
            <a:avLst/>
            <a:gdLst/>
            <a:ahLst/>
            <a:cxnLst/>
            <a:rect r="r" b="b" t="t" l="l"/>
            <a:pathLst>
              <a:path h="3844036" w="12450320">
                <a:moveTo>
                  <a:pt x="0" y="0"/>
                </a:moveTo>
                <a:lnTo>
                  <a:pt x="12450320" y="0"/>
                </a:lnTo>
                <a:lnTo>
                  <a:pt x="12450320" y="3844037"/>
                </a:lnTo>
                <a:lnTo>
                  <a:pt x="0" y="3844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675311" y="268288"/>
            <a:ext cx="12693848" cy="1368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Passenger Count 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95521" y="2129254"/>
            <a:ext cx="18192479" cy="37144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9262" indent="-284631" lvl="1">
              <a:lnSpc>
                <a:spcPts val="3691"/>
              </a:lnSpc>
              <a:buFont typeface="Arial"/>
              <a:buChar char="•"/>
            </a:pPr>
            <a:r>
              <a:rPr lang="en-US" sz="26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Among card payments, rides with a single passenger (passenger_count = 1) comprise the largest proportion, constituting 40.08% of all card transactions. </a:t>
            </a:r>
          </a:p>
          <a:p>
            <a:pPr algn="l" marL="569262" indent="-284631" lvl="1">
              <a:lnSpc>
                <a:spcPts val="3691"/>
              </a:lnSpc>
              <a:buFont typeface="Arial"/>
              <a:buChar char="•"/>
            </a:pPr>
            <a:r>
              <a:rPr lang="en-US" sz="26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Similarly, cash payments are predominantly associated with single-passenger rides, making up 20.04% of all cash transactions. </a:t>
            </a:r>
          </a:p>
          <a:p>
            <a:pPr algn="l" marL="569262" indent="-284631" lvl="1">
              <a:lnSpc>
                <a:spcPts val="3691"/>
              </a:lnSpc>
              <a:buFont typeface="Arial"/>
              <a:buChar char="•"/>
            </a:pPr>
            <a:r>
              <a:rPr lang="en-US" sz="26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There is a noticeable decrease in the percentage of transactions as the passenger count increases, suggesting that larger groups are less likely to use taxis or may opt for alternative payment methods. </a:t>
            </a:r>
          </a:p>
          <a:p>
            <a:pPr algn="l" marL="569262" indent="-284631" lvl="1">
              <a:lnSpc>
                <a:spcPts val="3691"/>
              </a:lnSpc>
              <a:buFont typeface="Arial"/>
              <a:buChar char="•"/>
            </a:pPr>
            <a:r>
              <a:rPr lang="en-US" sz="263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These insights emphasize the importance of considering both payment method and passenger count when analyzing transaction data, as they provide valuable insights into customer behavior and preferences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DAGleWQLGXA</dc:identifier>
  <dcterms:modified xsi:type="dcterms:W3CDTF">2011-08-01T06:04:30Z</dcterms:modified>
  <cp:revision>1</cp:revision>
  <dc:title>Your paragraph text</dc:title>
</cp:coreProperties>
</file>