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08372-7274-4F9A-8E2F-ED8B5B21F312}" v="989" dt="2022-11-01T23:35:21.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1455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676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07232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1679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74646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63979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12616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223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372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849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0001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6912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985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1104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547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356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6969C88-B244-455D-A017-012B25B1ACDD}" type="datetimeFigureOut">
              <a:rPr lang="en-US" smtClean="0"/>
              <a:t>11/2/2022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503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6969C88-B244-455D-A017-012B25B1ACDD}" type="datetimeFigureOut">
              <a:rPr lang="en-US" smtClean="0"/>
              <a:pPr/>
              <a:t>11/2/2022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68131136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2020/06/05/business/jobs-report-stock-market-coronavirus.html"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24BC1-C751-07C3-ECF8-5CA69CAF5ECB}"/>
              </a:ext>
            </a:extLst>
          </p:cNvPr>
          <p:cNvSpPr txBox="1"/>
          <p:nvPr/>
        </p:nvSpPr>
        <p:spPr>
          <a:xfrm>
            <a:off x="887260" y="4467616"/>
            <a:ext cx="5334000" cy="381000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5000"/>
              </a:lnSpc>
              <a:spcAft>
                <a:spcPts val="600"/>
              </a:spcAft>
              <a:buFont typeface="Arial" panose="020B0604020202020204" pitchFamily="34" charset="0"/>
              <a:buChar char="•"/>
            </a:pPr>
            <a:r>
              <a:rPr lang="en-US" dirty="0">
                <a:solidFill>
                  <a:schemeClr val="tx1">
                    <a:alpha val="70000"/>
                  </a:schemeClr>
                </a:solidFill>
              </a:rPr>
              <a:t>Data Mining – ISM6136 – Final Project </a:t>
            </a:r>
          </a:p>
          <a:p>
            <a:pPr indent="-228600">
              <a:lnSpc>
                <a:spcPct val="125000"/>
              </a:lnSpc>
              <a:spcAft>
                <a:spcPts val="600"/>
              </a:spcAft>
              <a:buFont typeface="Arial" panose="020B0604020202020204" pitchFamily="34" charset="0"/>
              <a:buChar char="•"/>
            </a:pPr>
            <a:r>
              <a:rPr lang="en-US" dirty="0">
                <a:solidFill>
                  <a:schemeClr val="tx1">
                    <a:alpha val="70000"/>
                  </a:schemeClr>
                </a:solidFill>
              </a:rPr>
              <a:t>Date: 10 November 2022</a:t>
            </a:r>
          </a:p>
        </p:txBody>
      </p:sp>
      <p:sp>
        <p:nvSpPr>
          <p:cNvPr id="2" name="Title 1">
            <a:extLst>
              <a:ext uri="{FF2B5EF4-FFF2-40B4-BE49-F238E27FC236}">
                <a16:creationId xmlns:a16="http://schemas.microsoft.com/office/drawing/2014/main" id="{20AB8CAB-E011-EEFD-7A63-DABF9EC8C80C}"/>
              </a:ext>
            </a:extLst>
          </p:cNvPr>
          <p:cNvSpPr>
            <a:spLocks noGrp="1"/>
          </p:cNvSpPr>
          <p:nvPr>
            <p:ph type="title"/>
          </p:nvPr>
        </p:nvSpPr>
        <p:spPr>
          <a:xfrm>
            <a:off x="960330" y="1409178"/>
            <a:ext cx="6169067" cy="2098108"/>
          </a:xfrm>
        </p:spPr>
        <p:txBody>
          <a:bodyPr vert="horz" lIns="91440" tIns="45720" rIns="91440" bIns="45720" rtlCol="0" anchor="ctr">
            <a:noAutofit/>
          </a:bodyPr>
          <a:lstStyle/>
          <a:p>
            <a:r>
              <a:rPr lang="en-US" sz="5400" dirty="0"/>
              <a:t>Predictive analysis of REAL OR FAKE JOBS</a:t>
            </a:r>
          </a:p>
        </p:txBody>
      </p:sp>
      <p:pic>
        <p:nvPicPr>
          <p:cNvPr id="6" name="Picture 5">
            <a:extLst>
              <a:ext uri="{FF2B5EF4-FFF2-40B4-BE49-F238E27FC236}">
                <a16:creationId xmlns:a16="http://schemas.microsoft.com/office/drawing/2014/main" id="{DAD1DDBF-4B04-882D-3AB8-17A22AF5EDC7}"/>
              </a:ext>
            </a:extLst>
          </p:cNvPr>
          <p:cNvPicPr>
            <a:picLocks noChangeAspect="1"/>
          </p:cNvPicPr>
          <p:nvPr/>
        </p:nvPicPr>
        <p:blipFill>
          <a:blip r:embed="rId2"/>
          <a:stretch>
            <a:fillRect/>
          </a:stretch>
        </p:blipFill>
        <p:spPr>
          <a:xfrm>
            <a:off x="6490447" y="798978"/>
            <a:ext cx="4939553" cy="3548903"/>
          </a:xfrm>
          <a:prstGeom prst="rect">
            <a:avLst/>
          </a:prstGeom>
        </p:spPr>
      </p:pic>
    </p:spTree>
    <p:extLst>
      <p:ext uri="{BB962C8B-B14F-4D97-AF65-F5344CB8AC3E}">
        <p14:creationId xmlns:p14="http://schemas.microsoft.com/office/powerpoint/2010/main" val="274262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FDDB-53D1-F7E6-6DF4-FDE378AD4F20}"/>
              </a:ext>
            </a:extLst>
          </p:cNvPr>
          <p:cNvSpPr>
            <a:spLocks noGrp="1"/>
          </p:cNvSpPr>
          <p:nvPr>
            <p:ph type="title"/>
          </p:nvPr>
        </p:nvSpPr>
        <p:spPr>
          <a:xfrm>
            <a:off x="1069695" y="683559"/>
            <a:ext cx="9905998" cy="766482"/>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 imbalance</a:t>
            </a:r>
          </a:p>
        </p:txBody>
      </p:sp>
      <p:sp>
        <p:nvSpPr>
          <p:cNvPr id="4" name="Rectangle 3">
            <a:extLst>
              <a:ext uri="{FF2B5EF4-FFF2-40B4-BE49-F238E27FC236}">
                <a16:creationId xmlns:a16="http://schemas.microsoft.com/office/drawing/2014/main" id="{7D31C6F4-810E-2711-8376-0AF7AA925193}"/>
              </a:ext>
            </a:extLst>
          </p:cNvPr>
          <p:cNvSpPr/>
          <p:nvPr/>
        </p:nvSpPr>
        <p:spPr>
          <a:xfrm>
            <a:off x="4374775" y="2187388"/>
            <a:ext cx="3128683" cy="914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Total records</a:t>
            </a:r>
          </a:p>
          <a:p>
            <a:pPr algn="ctr"/>
            <a:r>
              <a:rPr lang="en-IN" sz="1800" dirty="0">
                <a:solidFill>
                  <a:srgbClr val="24292F"/>
                </a:solidFill>
                <a:effectLst/>
                <a:latin typeface="Segoe UI" panose="020B0502040204020203" pitchFamily="34" charset="0"/>
                <a:ea typeface="Calibri" panose="020F0502020204030204" pitchFamily="34" charset="0"/>
              </a:rPr>
              <a:t>17,880 </a:t>
            </a:r>
            <a:endParaRPr lang="en-IN" dirty="0"/>
          </a:p>
        </p:txBody>
      </p:sp>
      <p:cxnSp>
        <p:nvCxnSpPr>
          <p:cNvPr id="6" name="Straight Connector 5">
            <a:extLst>
              <a:ext uri="{FF2B5EF4-FFF2-40B4-BE49-F238E27FC236}">
                <a16:creationId xmlns:a16="http://schemas.microsoft.com/office/drawing/2014/main" id="{1ACA2CEF-1CE2-91E7-D412-56C002786BDF}"/>
              </a:ext>
            </a:extLst>
          </p:cNvPr>
          <p:cNvCxnSpPr>
            <a:stCxn id="4" idx="2"/>
          </p:cNvCxnSpPr>
          <p:nvPr/>
        </p:nvCxnSpPr>
        <p:spPr>
          <a:xfrm flipH="1">
            <a:off x="5934635" y="3101788"/>
            <a:ext cx="4482" cy="1138518"/>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C739FFB2-3B1D-ACA1-AD0E-289EA63DFC2E}"/>
              </a:ext>
            </a:extLst>
          </p:cNvPr>
          <p:cNvCxnSpPr/>
          <p:nvPr/>
        </p:nvCxnSpPr>
        <p:spPr>
          <a:xfrm flipH="1">
            <a:off x="4814047" y="4240306"/>
            <a:ext cx="112058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E97C9047-F115-13DF-5088-B1BD820E36D8}"/>
              </a:ext>
            </a:extLst>
          </p:cNvPr>
          <p:cNvCxnSpPr/>
          <p:nvPr/>
        </p:nvCxnSpPr>
        <p:spPr>
          <a:xfrm>
            <a:off x="4814047" y="4240306"/>
            <a:ext cx="0" cy="618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CFD0706F-5A07-BF8B-FD9C-87C58A14E514}"/>
              </a:ext>
            </a:extLst>
          </p:cNvPr>
          <p:cNvCxnSpPr/>
          <p:nvPr/>
        </p:nvCxnSpPr>
        <p:spPr>
          <a:xfrm>
            <a:off x="5934635" y="4240306"/>
            <a:ext cx="10668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63021C5F-D1C7-A383-D5F2-07FE9C8AC971}"/>
              </a:ext>
            </a:extLst>
          </p:cNvPr>
          <p:cNvCxnSpPr>
            <a:cxnSpLocks/>
          </p:cNvCxnSpPr>
          <p:nvPr/>
        </p:nvCxnSpPr>
        <p:spPr>
          <a:xfrm>
            <a:off x="7001435" y="4240306"/>
            <a:ext cx="0" cy="618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Rectangle: Rounded Corners 15">
            <a:extLst>
              <a:ext uri="{FF2B5EF4-FFF2-40B4-BE49-F238E27FC236}">
                <a16:creationId xmlns:a16="http://schemas.microsoft.com/office/drawing/2014/main" id="{0FD082D9-3026-6E71-589D-DEA3CB2EC284}"/>
              </a:ext>
            </a:extLst>
          </p:cNvPr>
          <p:cNvSpPr/>
          <p:nvPr/>
        </p:nvSpPr>
        <p:spPr>
          <a:xfrm>
            <a:off x="4208929" y="4894730"/>
            <a:ext cx="1210237" cy="109369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Real cases</a:t>
            </a:r>
          </a:p>
          <a:p>
            <a:pPr algn="ctr"/>
            <a:r>
              <a:rPr lang="en-IN" dirty="0">
                <a:solidFill>
                  <a:schemeClr val="bg1"/>
                </a:solidFill>
              </a:rPr>
              <a:t>17,014</a:t>
            </a:r>
          </a:p>
        </p:txBody>
      </p:sp>
      <p:sp>
        <p:nvSpPr>
          <p:cNvPr id="20" name="Rectangle: Rounded Corners 19">
            <a:extLst>
              <a:ext uri="{FF2B5EF4-FFF2-40B4-BE49-F238E27FC236}">
                <a16:creationId xmlns:a16="http://schemas.microsoft.com/office/drawing/2014/main" id="{E764370A-3644-7829-A9E7-4CE01F337081}"/>
              </a:ext>
            </a:extLst>
          </p:cNvPr>
          <p:cNvSpPr/>
          <p:nvPr/>
        </p:nvSpPr>
        <p:spPr>
          <a:xfrm>
            <a:off x="6436657" y="4894730"/>
            <a:ext cx="1066801" cy="109369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Fake cases</a:t>
            </a:r>
          </a:p>
          <a:p>
            <a:pPr algn="ctr"/>
            <a:r>
              <a:rPr lang="en-IN" dirty="0">
                <a:solidFill>
                  <a:schemeClr val="bg1"/>
                </a:solidFill>
              </a:rPr>
              <a:t>866</a:t>
            </a:r>
          </a:p>
        </p:txBody>
      </p:sp>
    </p:spTree>
    <p:extLst>
      <p:ext uri="{BB962C8B-B14F-4D97-AF65-F5344CB8AC3E}">
        <p14:creationId xmlns:p14="http://schemas.microsoft.com/office/powerpoint/2010/main" val="283970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8441-2907-D337-8B65-94C721A54CE0}"/>
              </a:ext>
            </a:extLst>
          </p:cNvPr>
          <p:cNvSpPr>
            <a:spLocks noGrp="1"/>
          </p:cNvSpPr>
          <p:nvPr>
            <p:ph type="title"/>
          </p:nvPr>
        </p:nvSpPr>
        <p:spPr>
          <a:xfrm>
            <a:off x="1141413" y="358588"/>
            <a:ext cx="9905998" cy="1201271"/>
          </a:xfrm>
        </p:spPr>
        <p:txBody>
          <a:bodyPr>
            <a:normAutofit fontScale="90000"/>
          </a:bodyPr>
          <a:lstStyle/>
          <a:p>
            <a:pPr algn="ct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Modeling techniques and performance tuning</a:t>
            </a:r>
          </a:p>
        </p:txBody>
      </p:sp>
      <p:sp>
        <p:nvSpPr>
          <p:cNvPr id="4" name="TextBox 3">
            <a:extLst>
              <a:ext uri="{FF2B5EF4-FFF2-40B4-BE49-F238E27FC236}">
                <a16:creationId xmlns:a16="http://schemas.microsoft.com/office/drawing/2014/main" id="{58F6AEE5-7917-A493-93AE-D846FF0B820C}"/>
              </a:ext>
            </a:extLst>
          </p:cNvPr>
          <p:cNvSpPr txBox="1"/>
          <p:nvPr/>
        </p:nvSpPr>
        <p:spPr>
          <a:xfrm>
            <a:off x="1524001" y="2357718"/>
            <a:ext cx="3747246" cy="3108543"/>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Classifier models used:</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Logistic regression</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Decision trees</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 nearest neighbours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Hyper parameter tuning</a:t>
            </a:r>
          </a:p>
        </p:txBody>
      </p:sp>
      <p:sp>
        <p:nvSpPr>
          <p:cNvPr id="5" name="TextBox 4">
            <a:extLst>
              <a:ext uri="{FF2B5EF4-FFF2-40B4-BE49-F238E27FC236}">
                <a16:creationId xmlns:a16="http://schemas.microsoft.com/office/drawing/2014/main" id="{C225C808-A125-18AA-6C81-92F14B7DB358}"/>
              </a:ext>
            </a:extLst>
          </p:cNvPr>
          <p:cNvSpPr txBox="1"/>
          <p:nvPr/>
        </p:nvSpPr>
        <p:spPr>
          <a:xfrm>
            <a:off x="6822141" y="2357717"/>
            <a:ext cx="4043081"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Ensemble techniques used:</a:t>
            </a:r>
          </a:p>
          <a:p>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Random forest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XGBoost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Hyper parameter tuning</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32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A8EB-29C8-E860-50E0-DA66AE3CAE14}"/>
              </a:ext>
            </a:extLst>
          </p:cNvPr>
          <p:cNvSpPr>
            <a:spLocks noGrp="1"/>
          </p:cNvSpPr>
          <p:nvPr>
            <p:ph type="title"/>
          </p:nvPr>
        </p:nvSpPr>
        <p:spPr>
          <a:xfrm>
            <a:off x="1141413" y="609600"/>
            <a:ext cx="9905998" cy="869576"/>
          </a:xfrm>
        </p:spPr>
        <p:txBody>
          <a:bodyPr>
            <a:normAutofit/>
          </a:bodyPr>
          <a:lstStyle/>
          <a:p>
            <a:pPr algn="ct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Metric for evaluation</a:t>
            </a:r>
          </a:p>
        </p:txBody>
      </p:sp>
      <p:sp>
        <p:nvSpPr>
          <p:cNvPr id="6" name="TextBox 5">
            <a:extLst>
              <a:ext uri="{FF2B5EF4-FFF2-40B4-BE49-F238E27FC236}">
                <a16:creationId xmlns:a16="http://schemas.microsoft.com/office/drawing/2014/main" id="{06D933BC-2101-0462-2938-B3ABD7916501}"/>
              </a:ext>
            </a:extLst>
          </p:cNvPr>
          <p:cNvSpPr txBox="1"/>
          <p:nvPr/>
        </p:nvSpPr>
        <p:spPr>
          <a:xfrm>
            <a:off x="470917" y="1945341"/>
            <a:ext cx="11246990" cy="3108543"/>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False positives:</a:t>
            </a:r>
          </a:p>
          <a:p>
            <a:r>
              <a:rPr lang="en-IN" sz="2800" dirty="0">
                <a:latin typeface="Times New Roman" panose="02020603050405020304" pitchFamily="18" charset="0"/>
                <a:cs typeface="Times New Roman" panose="02020603050405020304" pitchFamily="18" charset="0"/>
              </a:rPr>
              <a:t>The model predicts that the posting is fake but actually it is a real job posting.</a:t>
            </a:r>
          </a:p>
          <a:p>
            <a:r>
              <a:rPr lang="en-IN" sz="2800" dirty="0">
                <a:latin typeface="Times New Roman" panose="02020603050405020304" pitchFamily="18" charset="0"/>
                <a:cs typeface="Times New Roman" panose="02020603050405020304" pitchFamily="18" charset="0"/>
              </a:rPr>
              <a:t>In this case, the applicant might lose the opportunity. </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False negatives:</a:t>
            </a:r>
          </a:p>
          <a:p>
            <a:r>
              <a:rPr lang="en-IN" sz="2800" dirty="0">
                <a:latin typeface="Times New Roman" panose="02020603050405020304" pitchFamily="18" charset="0"/>
                <a:cs typeface="Times New Roman" panose="02020603050405020304" pitchFamily="18" charset="0"/>
              </a:rPr>
              <a:t>The model predicts that the posting is real but actually it is a fake job posting.</a:t>
            </a:r>
          </a:p>
          <a:p>
            <a:r>
              <a:rPr lang="en-IN" sz="2800" dirty="0">
                <a:latin typeface="Times New Roman" panose="02020603050405020304" pitchFamily="18" charset="0"/>
                <a:cs typeface="Times New Roman" panose="02020603050405020304" pitchFamily="18" charset="0"/>
              </a:rPr>
              <a:t>In this case, the applicant might get into scam and lose money.</a:t>
            </a:r>
          </a:p>
        </p:txBody>
      </p:sp>
    </p:spTree>
    <p:extLst>
      <p:ext uri="{BB962C8B-B14F-4D97-AF65-F5344CB8AC3E}">
        <p14:creationId xmlns:p14="http://schemas.microsoft.com/office/powerpoint/2010/main" val="381427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BE96-C28C-F086-DE9D-E1447C94E6C8}"/>
              </a:ext>
            </a:extLst>
          </p:cNvPr>
          <p:cNvSpPr>
            <a:spLocks noGrp="1"/>
          </p:cNvSpPr>
          <p:nvPr>
            <p:ph type="title"/>
          </p:nvPr>
        </p:nvSpPr>
        <p:spPr>
          <a:xfrm>
            <a:off x="1006943" y="259976"/>
            <a:ext cx="9905998" cy="914400"/>
          </a:xfrm>
        </p:spPr>
        <p:txBody>
          <a:bodyPr>
            <a:normAutofit/>
          </a:bodyPr>
          <a:lstStyle/>
          <a:p>
            <a:pPr algn="ct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Model selection</a:t>
            </a:r>
          </a:p>
        </p:txBody>
      </p:sp>
      <p:sp>
        <p:nvSpPr>
          <p:cNvPr id="4" name="TextBox 3">
            <a:extLst>
              <a:ext uri="{FF2B5EF4-FFF2-40B4-BE49-F238E27FC236}">
                <a16:creationId xmlns:a16="http://schemas.microsoft.com/office/drawing/2014/main" id="{651FA4FE-BC94-4052-5DA9-E316BE7DD5B7}"/>
              </a:ext>
            </a:extLst>
          </p:cNvPr>
          <p:cNvSpPr txBox="1"/>
          <p:nvPr/>
        </p:nvSpPr>
        <p:spPr>
          <a:xfrm>
            <a:off x="1892765" y="1676400"/>
            <a:ext cx="8406468" cy="203132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Best model:</a:t>
            </a:r>
          </a:p>
          <a:p>
            <a:r>
              <a:rPr lang="en-IN" sz="2400" dirty="0">
                <a:latin typeface="Times New Roman" panose="02020603050405020304" pitchFamily="18" charset="0"/>
                <a:cs typeface="Times New Roman" panose="02020603050405020304" pitchFamily="18" charset="0"/>
              </a:rPr>
              <a:t>Random forest classifier is the best model acquired for our dataset.</a:t>
            </a:r>
          </a:p>
          <a:p>
            <a:endParaRPr lang="en-IN" dirty="0"/>
          </a:p>
          <a:p>
            <a:r>
              <a:rPr lang="en-IN" sz="2800" b="1" dirty="0">
                <a:latin typeface="Times New Roman" panose="02020603050405020304" pitchFamily="18" charset="0"/>
                <a:cs typeface="Times New Roman" panose="02020603050405020304" pitchFamily="18" charset="0"/>
              </a:rPr>
              <a:t>Best F1-score:</a:t>
            </a:r>
          </a:p>
          <a:p>
            <a:r>
              <a:rPr lang="en-IN" sz="2400" dirty="0">
                <a:latin typeface="Times New Roman" panose="02020603050405020304" pitchFamily="18" charset="0"/>
                <a:cs typeface="Times New Roman" panose="02020603050405020304" pitchFamily="18" charset="0"/>
              </a:rPr>
              <a:t>F1-score = 0.925</a:t>
            </a:r>
          </a:p>
        </p:txBody>
      </p:sp>
      <p:pic>
        <p:nvPicPr>
          <p:cNvPr id="6" name="Picture 5">
            <a:extLst>
              <a:ext uri="{FF2B5EF4-FFF2-40B4-BE49-F238E27FC236}">
                <a16:creationId xmlns:a16="http://schemas.microsoft.com/office/drawing/2014/main" id="{90C9514F-4515-D00B-CD54-C3E4A8B5F87C}"/>
              </a:ext>
            </a:extLst>
          </p:cNvPr>
          <p:cNvPicPr>
            <a:picLocks noChangeAspect="1"/>
          </p:cNvPicPr>
          <p:nvPr/>
        </p:nvPicPr>
        <p:blipFill>
          <a:blip r:embed="rId2"/>
          <a:stretch>
            <a:fillRect/>
          </a:stretch>
        </p:blipFill>
        <p:spPr>
          <a:xfrm>
            <a:off x="3294529" y="3994597"/>
            <a:ext cx="5602941" cy="1598882"/>
          </a:xfrm>
          <a:prstGeom prst="rect">
            <a:avLst/>
          </a:prstGeom>
        </p:spPr>
      </p:pic>
    </p:spTree>
    <p:extLst>
      <p:ext uri="{BB962C8B-B14F-4D97-AF65-F5344CB8AC3E}">
        <p14:creationId xmlns:p14="http://schemas.microsoft.com/office/powerpoint/2010/main" val="34570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6B07-AF56-CE15-13A9-3FD6426672EE}"/>
              </a:ext>
            </a:extLst>
          </p:cNvPr>
          <p:cNvSpPr>
            <a:spLocks noGrp="1"/>
          </p:cNvSpPr>
          <p:nvPr>
            <p:ph type="title"/>
          </p:nvPr>
        </p:nvSpPr>
        <p:spPr>
          <a:xfrm>
            <a:off x="1232648" y="627529"/>
            <a:ext cx="9905998" cy="833718"/>
          </a:xfrm>
        </p:spPr>
        <p:txBody>
          <a:bodyPr>
            <a:normAutofit/>
          </a:bodyPr>
          <a:lstStyle/>
          <a:p>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Applications and Future scope</a:t>
            </a:r>
          </a:p>
        </p:txBody>
      </p:sp>
      <p:sp>
        <p:nvSpPr>
          <p:cNvPr id="4" name="TextBox 3">
            <a:extLst>
              <a:ext uri="{FF2B5EF4-FFF2-40B4-BE49-F238E27FC236}">
                <a16:creationId xmlns:a16="http://schemas.microsoft.com/office/drawing/2014/main" id="{55372591-B550-CBE0-B5E5-56381D150B32}"/>
              </a:ext>
            </a:extLst>
          </p:cNvPr>
          <p:cNvSpPr txBox="1"/>
          <p:nvPr/>
        </p:nvSpPr>
        <p:spPr>
          <a:xfrm>
            <a:off x="1143001" y="2106706"/>
            <a:ext cx="9905998" cy="3539430"/>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model can be deployed into job portal website servers for real-time testing to remove the fake postings.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Incoming observational data will be fed to the model and improvised the model.</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can also be developed as a product and given to companies after the model is well refined.</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By predicting fake postings can help the applicant preventing from scam.</a:t>
            </a:r>
          </a:p>
        </p:txBody>
      </p:sp>
    </p:spTree>
    <p:extLst>
      <p:ext uri="{BB962C8B-B14F-4D97-AF65-F5344CB8AC3E}">
        <p14:creationId xmlns:p14="http://schemas.microsoft.com/office/powerpoint/2010/main" val="86823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CB3-D664-1658-B7FF-02B2B2C61E0E}"/>
              </a:ext>
            </a:extLst>
          </p:cNvPr>
          <p:cNvSpPr>
            <a:spLocks noGrp="1"/>
          </p:cNvSpPr>
          <p:nvPr>
            <p:ph type="title"/>
          </p:nvPr>
        </p:nvSpPr>
        <p:spPr>
          <a:xfrm>
            <a:off x="766484" y="1138518"/>
            <a:ext cx="9905998" cy="1905000"/>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FA063B40-46AE-B8C7-DF3B-1485C91357FF}"/>
              </a:ext>
            </a:extLst>
          </p:cNvPr>
          <p:cNvSpPr txBox="1"/>
          <p:nvPr/>
        </p:nvSpPr>
        <p:spPr>
          <a:xfrm>
            <a:off x="3639671" y="3043518"/>
            <a:ext cx="4661854" cy="1938992"/>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University of South Florida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Business analytics and Information systems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Fall 2022</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7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6A872FF-6805-977F-A431-FEE224D86BE2}"/>
              </a:ext>
            </a:extLst>
          </p:cNvPr>
          <p:cNvPicPr>
            <a:picLocks noGrp="1" noChangeAspect="1"/>
          </p:cNvPicPr>
          <p:nvPr>
            <p:ph idx="1"/>
          </p:nvPr>
        </p:nvPicPr>
        <p:blipFill>
          <a:blip r:embed="rId2"/>
          <a:stretch>
            <a:fillRect/>
          </a:stretch>
        </p:blipFill>
        <p:spPr>
          <a:xfrm>
            <a:off x="3327095" y="1759446"/>
            <a:ext cx="1049316" cy="967245"/>
          </a:xfrm>
        </p:spPr>
      </p:pic>
      <p:pic>
        <p:nvPicPr>
          <p:cNvPr id="6" name="Picture 4">
            <a:extLst>
              <a:ext uri="{FF2B5EF4-FFF2-40B4-BE49-F238E27FC236}">
                <a16:creationId xmlns:a16="http://schemas.microsoft.com/office/drawing/2014/main" id="{89438075-C4AE-2745-4A7A-33F09710B182}"/>
              </a:ext>
            </a:extLst>
          </p:cNvPr>
          <p:cNvPicPr>
            <a:picLocks noChangeAspect="1"/>
          </p:cNvPicPr>
          <p:nvPr/>
        </p:nvPicPr>
        <p:blipFill>
          <a:blip r:embed="rId2"/>
          <a:stretch>
            <a:fillRect/>
          </a:stretch>
        </p:blipFill>
        <p:spPr>
          <a:xfrm>
            <a:off x="5713304" y="1755270"/>
            <a:ext cx="1049316" cy="967245"/>
          </a:xfrm>
          <a:prstGeom prst="rect">
            <a:avLst/>
          </a:prstGeom>
        </p:spPr>
      </p:pic>
      <p:pic>
        <p:nvPicPr>
          <p:cNvPr id="8" name="Picture 4">
            <a:extLst>
              <a:ext uri="{FF2B5EF4-FFF2-40B4-BE49-F238E27FC236}">
                <a16:creationId xmlns:a16="http://schemas.microsoft.com/office/drawing/2014/main" id="{F30D5D08-FD93-2646-07C5-AD9E9C077F2C}"/>
              </a:ext>
            </a:extLst>
          </p:cNvPr>
          <p:cNvPicPr>
            <a:picLocks noChangeAspect="1"/>
          </p:cNvPicPr>
          <p:nvPr/>
        </p:nvPicPr>
        <p:blipFill>
          <a:blip r:embed="rId2"/>
          <a:stretch>
            <a:fillRect/>
          </a:stretch>
        </p:blipFill>
        <p:spPr>
          <a:xfrm>
            <a:off x="8145441" y="1755270"/>
            <a:ext cx="1049316" cy="967245"/>
          </a:xfrm>
          <a:prstGeom prst="rect">
            <a:avLst/>
          </a:prstGeom>
        </p:spPr>
      </p:pic>
      <p:pic>
        <p:nvPicPr>
          <p:cNvPr id="9" name="Picture 9">
            <a:extLst>
              <a:ext uri="{FF2B5EF4-FFF2-40B4-BE49-F238E27FC236}">
                <a16:creationId xmlns:a16="http://schemas.microsoft.com/office/drawing/2014/main" id="{54B0D684-DEC9-D293-F660-53233F377E02}"/>
              </a:ext>
            </a:extLst>
          </p:cNvPr>
          <p:cNvPicPr>
            <a:picLocks noChangeAspect="1"/>
          </p:cNvPicPr>
          <p:nvPr/>
        </p:nvPicPr>
        <p:blipFill>
          <a:blip r:embed="rId3"/>
          <a:stretch>
            <a:fillRect/>
          </a:stretch>
        </p:blipFill>
        <p:spPr>
          <a:xfrm>
            <a:off x="4467422" y="3890309"/>
            <a:ext cx="1044228" cy="1018915"/>
          </a:xfrm>
          <a:prstGeom prst="rect">
            <a:avLst/>
          </a:prstGeom>
        </p:spPr>
      </p:pic>
      <p:pic>
        <p:nvPicPr>
          <p:cNvPr id="10" name="Picture 9">
            <a:extLst>
              <a:ext uri="{FF2B5EF4-FFF2-40B4-BE49-F238E27FC236}">
                <a16:creationId xmlns:a16="http://schemas.microsoft.com/office/drawing/2014/main" id="{54E89C6A-DAE8-0629-7B5F-1DBDBA375B5F}"/>
              </a:ext>
            </a:extLst>
          </p:cNvPr>
          <p:cNvPicPr>
            <a:picLocks noChangeAspect="1"/>
          </p:cNvPicPr>
          <p:nvPr/>
        </p:nvPicPr>
        <p:blipFill>
          <a:blip r:embed="rId3"/>
          <a:stretch>
            <a:fillRect/>
          </a:stretch>
        </p:blipFill>
        <p:spPr>
          <a:xfrm>
            <a:off x="7160516" y="3890309"/>
            <a:ext cx="1044228" cy="1018914"/>
          </a:xfrm>
          <a:prstGeom prst="rect">
            <a:avLst/>
          </a:prstGeom>
        </p:spPr>
      </p:pic>
      <p:sp>
        <p:nvSpPr>
          <p:cNvPr id="11" name="TextBox 10">
            <a:extLst>
              <a:ext uri="{FF2B5EF4-FFF2-40B4-BE49-F238E27FC236}">
                <a16:creationId xmlns:a16="http://schemas.microsoft.com/office/drawing/2014/main" id="{41B935C9-0A80-0183-BE3B-4CAF47D93210}"/>
              </a:ext>
            </a:extLst>
          </p:cNvPr>
          <p:cNvSpPr txBox="1"/>
          <p:nvPr/>
        </p:nvSpPr>
        <p:spPr>
          <a:xfrm rot="10800000" flipH="1" flipV="1">
            <a:off x="4228447" y="424930"/>
            <a:ext cx="45475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Team Introduction</a:t>
            </a:r>
          </a:p>
        </p:txBody>
      </p:sp>
      <p:sp>
        <p:nvSpPr>
          <p:cNvPr id="12" name="TextBox 11">
            <a:extLst>
              <a:ext uri="{FF2B5EF4-FFF2-40B4-BE49-F238E27FC236}">
                <a16:creationId xmlns:a16="http://schemas.microsoft.com/office/drawing/2014/main" id="{D2C5DC49-D156-71EC-0F1B-201E8C6F1746}"/>
              </a:ext>
            </a:extLst>
          </p:cNvPr>
          <p:cNvSpPr txBox="1"/>
          <p:nvPr/>
        </p:nvSpPr>
        <p:spPr>
          <a:xfrm>
            <a:off x="3264596" y="2909692"/>
            <a:ext cx="14418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tx2"/>
                </a:solidFill>
              </a:rPr>
              <a:t>Manish </a:t>
            </a:r>
            <a:r>
              <a:rPr lang="en-US" sz="1400" dirty="0" err="1">
                <a:solidFill>
                  <a:schemeClr val="tx2"/>
                </a:solidFill>
              </a:rPr>
              <a:t>Boyina</a:t>
            </a:r>
            <a:endParaRPr lang="en-US" sz="1400" dirty="0">
              <a:solidFill>
                <a:schemeClr val="tx2"/>
              </a:solidFill>
            </a:endParaRPr>
          </a:p>
          <a:p>
            <a:r>
              <a:rPr lang="en-US" sz="1400" dirty="0">
                <a:solidFill>
                  <a:schemeClr val="tx2"/>
                </a:solidFill>
              </a:rPr>
              <a:t>(U59955856)</a:t>
            </a:r>
          </a:p>
        </p:txBody>
      </p:sp>
      <p:sp>
        <p:nvSpPr>
          <p:cNvPr id="13" name="TextBox 12">
            <a:extLst>
              <a:ext uri="{FF2B5EF4-FFF2-40B4-BE49-F238E27FC236}">
                <a16:creationId xmlns:a16="http://schemas.microsoft.com/office/drawing/2014/main" id="{E66853D0-27AB-A751-EEEB-5BA527D5E8C7}"/>
              </a:ext>
            </a:extLst>
          </p:cNvPr>
          <p:cNvSpPr txBox="1"/>
          <p:nvPr/>
        </p:nvSpPr>
        <p:spPr>
          <a:xfrm>
            <a:off x="5277633" y="2845496"/>
            <a:ext cx="21361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err="1">
                <a:cs typeface="Segoe UI"/>
              </a:rPr>
              <a:t>Suryamouli</a:t>
            </a:r>
            <a:r>
              <a:rPr lang="en-US" sz="1400" dirty="0">
                <a:cs typeface="Segoe UI"/>
              </a:rPr>
              <a:t> Rajendra Varma </a:t>
            </a:r>
            <a:r>
              <a:rPr lang="en-US" sz="1400" dirty="0" err="1">
                <a:cs typeface="Segoe UI"/>
              </a:rPr>
              <a:t>Kathari</a:t>
            </a:r>
            <a:endParaRPr lang="en-US" sz="1400" dirty="0">
              <a:cs typeface="Segoe UI"/>
            </a:endParaRPr>
          </a:p>
          <a:p>
            <a:r>
              <a:rPr lang="en-US" sz="1400" dirty="0">
                <a:cs typeface="Segoe UI"/>
              </a:rPr>
              <a:t>          (U69901705)</a:t>
            </a:r>
          </a:p>
        </p:txBody>
      </p:sp>
      <p:sp>
        <p:nvSpPr>
          <p:cNvPr id="14" name="TextBox 13">
            <a:extLst>
              <a:ext uri="{FF2B5EF4-FFF2-40B4-BE49-F238E27FC236}">
                <a16:creationId xmlns:a16="http://schemas.microsoft.com/office/drawing/2014/main" id="{9CBE51A6-F675-2DAB-A0CA-3887BA5A124E}"/>
              </a:ext>
            </a:extLst>
          </p:cNvPr>
          <p:cNvSpPr txBox="1"/>
          <p:nvPr/>
        </p:nvSpPr>
        <p:spPr>
          <a:xfrm>
            <a:off x="7907730" y="2852527"/>
            <a:ext cx="15247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Segoe UI"/>
              </a:rPr>
              <a:t>Amit gaur</a:t>
            </a:r>
          </a:p>
          <a:p>
            <a:pPr algn="ctr"/>
            <a:r>
              <a:rPr lang="en-US" sz="1400" dirty="0">
                <a:cs typeface="Segoe UI"/>
              </a:rPr>
              <a:t>(U87764295)</a:t>
            </a:r>
          </a:p>
        </p:txBody>
      </p:sp>
      <p:sp>
        <p:nvSpPr>
          <p:cNvPr id="15" name="TextBox 14">
            <a:extLst>
              <a:ext uri="{FF2B5EF4-FFF2-40B4-BE49-F238E27FC236}">
                <a16:creationId xmlns:a16="http://schemas.microsoft.com/office/drawing/2014/main" id="{8ACEBF48-2080-9D4E-9D40-B2C77900632A}"/>
              </a:ext>
            </a:extLst>
          </p:cNvPr>
          <p:cNvSpPr txBox="1"/>
          <p:nvPr/>
        </p:nvSpPr>
        <p:spPr>
          <a:xfrm>
            <a:off x="4027672" y="4987566"/>
            <a:ext cx="19237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Segoe UI"/>
              </a:rPr>
              <a:t>Monisha Lanka</a:t>
            </a:r>
          </a:p>
          <a:p>
            <a:pPr algn="ctr"/>
            <a:r>
              <a:rPr lang="en-US" sz="1400" dirty="0">
                <a:cs typeface="Segoe UI"/>
              </a:rPr>
              <a:t>(U83830101)</a:t>
            </a:r>
          </a:p>
        </p:txBody>
      </p:sp>
      <p:sp>
        <p:nvSpPr>
          <p:cNvPr id="16" name="TextBox 15">
            <a:extLst>
              <a:ext uri="{FF2B5EF4-FFF2-40B4-BE49-F238E27FC236}">
                <a16:creationId xmlns:a16="http://schemas.microsoft.com/office/drawing/2014/main" id="{FDEA8308-19C8-F93D-FA0B-42D1BEA273B9}"/>
              </a:ext>
            </a:extLst>
          </p:cNvPr>
          <p:cNvSpPr txBox="1"/>
          <p:nvPr/>
        </p:nvSpPr>
        <p:spPr>
          <a:xfrm>
            <a:off x="6311030" y="495376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cs typeface="Segoe UI"/>
              </a:rPr>
              <a:t>Prasanna Reddy</a:t>
            </a:r>
          </a:p>
          <a:p>
            <a:pPr algn="ctr"/>
            <a:r>
              <a:rPr lang="en-US" sz="1400" dirty="0">
                <a:cs typeface="Segoe UI"/>
              </a:rPr>
              <a:t>(U24108900)</a:t>
            </a:r>
          </a:p>
        </p:txBody>
      </p:sp>
    </p:spTree>
    <p:extLst>
      <p:ext uri="{BB962C8B-B14F-4D97-AF65-F5344CB8AC3E}">
        <p14:creationId xmlns:p14="http://schemas.microsoft.com/office/powerpoint/2010/main" val="301954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51C7C-43A6-6D05-FF55-2FB1B9E27F24}"/>
              </a:ext>
            </a:extLst>
          </p:cNvPr>
          <p:cNvSpPr>
            <a:spLocks noGrp="1"/>
          </p:cNvSpPr>
          <p:nvPr>
            <p:ph type="ctrTitle"/>
          </p:nvPr>
        </p:nvSpPr>
        <p:spPr>
          <a:xfrm>
            <a:off x="5932024" y="356499"/>
            <a:ext cx="5443713" cy="933678"/>
          </a:xfrm>
        </p:spPr>
        <p:txBody>
          <a:bodyPr>
            <a:normAutofit/>
          </a:bodyPr>
          <a:lstStyle/>
          <a:p>
            <a:pPr algn="l"/>
            <a:r>
              <a:rPr lang="en-US" sz="4000" b="1" cap="all" dirty="0">
                <a:latin typeface="Times New Roman" panose="02020603050405020304" pitchFamily="18" charset="0"/>
                <a:cs typeface="Times New Roman" panose="02020603050405020304" pitchFamily="18" charset="0"/>
              </a:rPr>
              <a:t>Business problem</a:t>
            </a:r>
          </a:p>
        </p:txBody>
      </p:sp>
      <p:sp>
        <p:nvSpPr>
          <p:cNvPr id="7" name="TextBox 6">
            <a:extLst>
              <a:ext uri="{FF2B5EF4-FFF2-40B4-BE49-F238E27FC236}">
                <a16:creationId xmlns:a16="http://schemas.microsoft.com/office/drawing/2014/main" id="{BCBEAF03-A8AA-D8C7-F167-3A2C62140063}"/>
              </a:ext>
            </a:extLst>
          </p:cNvPr>
          <p:cNvSpPr txBox="1"/>
          <p:nvPr/>
        </p:nvSpPr>
        <p:spPr>
          <a:xfrm>
            <a:off x="5698064" y="1487361"/>
            <a:ext cx="5911631"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a:t>
            </a: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Employment fraud is becoming more prevalent. </a:t>
            </a:r>
            <a:endParaRPr lang="en-US"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Due to a rare incidence, many people are becoming victims of scammers who feed on their despair.</a:t>
            </a: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As a student, I have encountered several of these fraudulent emails. Users are offered highly well-paid job opportunities.</a:t>
            </a:r>
          </a:p>
          <a:p>
            <a:pPr marL="285750" indent="-285750">
              <a:buFont typeface="Arial"/>
              <a:buChar char="•"/>
            </a:pPr>
            <a:endParaRPr lang="en-US"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CF39413-3CAF-C3D1-B533-E5A65857E0E6}"/>
              </a:ext>
            </a:extLst>
          </p:cNvPr>
          <p:cNvPicPr>
            <a:picLocks noChangeAspect="1"/>
          </p:cNvPicPr>
          <p:nvPr/>
        </p:nvPicPr>
        <p:blipFill>
          <a:blip r:embed="rId2"/>
          <a:stretch>
            <a:fillRect/>
          </a:stretch>
        </p:blipFill>
        <p:spPr>
          <a:xfrm>
            <a:off x="572463" y="356499"/>
            <a:ext cx="4770502" cy="3489359"/>
          </a:xfrm>
          <a:prstGeom prst="rect">
            <a:avLst/>
          </a:prstGeom>
        </p:spPr>
      </p:pic>
      <p:sp>
        <p:nvSpPr>
          <p:cNvPr id="3" name="TextBox 2">
            <a:extLst>
              <a:ext uri="{FF2B5EF4-FFF2-40B4-BE49-F238E27FC236}">
                <a16:creationId xmlns:a16="http://schemas.microsoft.com/office/drawing/2014/main" id="{F17B549D-DFFA-C0B1-944C-91F6811F6D1E}"/>
              </a:ext>
            </a:extLst>
          </p:cNvPr>
          <p:cNvSpPr txBox="1"/>
          <p:nvPr/>
        </p:nvSpPr>
        <p:spPr>
          <a:xfrm>
            <a:off x="332509" y="4170310"/>
            <a:ext cx="11707092" cy="163121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Scope: </a:t>
            </a: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The goal of this project is to develop a classifier that can distinguish between fake and real jobs. </a:t>
            </a: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 The final result will be evaluated based on different models.</a:t>
            </a: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The final model will include all relevant data from job postings and generate a decision on whether the job is real or not.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3847-2B01-AF6B-E392-25ADD9393E94}"/>
              </a:ext>
            </a:extLst>
          </p:cNvPr>
          <p:cNvSpPr>
            <a:spLocks noGrp="1"/>
          </p:cNvSpPr>
          <p:nvPr>
            <p:ph type="title"/>
          </p:nvPr>
        </p:nvSpPr>
        <p:spPr>
          <a:xfrm>
            <a:off x="699247" y="1265449"/>
            <a:ext cx="10417602" cy="823327"/>
          </a:xfrm>
        </p:spPr>
        <p:txBody>
          <a:bodyPr vert="horz" lIns="91440" tIns="45720" rIns="91440" bIns="45720" rtlCol="0" anchor="b">
            <a:normAutofit/>
          </a:bodyPr>
          <a:lstStyle/>
          <a:p>
            <a:pPr marL="342900" indent="-342900">
              <a:buFont typeface="Arial" panose="020B0604020202020204" pitchFamily="34" charset="0"/>
              <a:buChar char="•"/>
            </a:pPr>
            <a:r>
              <a:rPr lang="en-US" sz="2000" cap="none" dirty="0">
                <a:solidFill>
                  <a:schemeClr val="tx1"/>
                </a:solidFill>
                <a:latin typeface="Times New Roman" panose="02020603050405020304" pitchFamily="18" charset="0"/>
                <a:ea typeface="+mj-lt"/>
                <a:cs typeface="Times New Roman" panose="02020603050405020304" pitchFamily="18" charset="0"/>
              </a:rPr>
              <a:t>One of the main issues with occupations in the modern world is this.</a:t>
            </a:r>
            <a:br>
              <a:rPr lang="en-US" sz="2000" cap="none" dirty="0">
                <a:solidFill>
                  <a:schemeClr val="tx1"/>
                </a:solidFill>
                <a:latin typeface="Times New Roman" panose="02020603050405020304" pitchFamily="18" charset="0"/>
                <a:cs typeface="Times New Roman" panose="02020603050405020304" pitchFamily="18" charset="0"/>
              </a:rPr>
            </a:br>
            <a:r>
              <a:rPr lang="en-US" sz="2000" cap="none" dirty="0">
                <a:solidFill>
                  <a:schemeClr val="tx1"/>
                </a:solidFill>
                <a:latin typeface="Times New Roman" panose="02020603050405020304" pitchFamily="18" charset="0"/>
                <a:ea typeface="+mj-lt"/>
                <a:cs typeface="Times New Roman" panose="02020603050405020304" pitchFamily="18" charset="0"/>
              </a:rPr>
              <a:t>Tendencies in predicting jobs are more alarming </a:t>
            </a:r>
            <a:r>
              <a:rPr lang="en-US" sz="2000" cap="none" dirty="0">
                <a:solidFill>
                  <a:schemeClr val="tx1"/>
                </a:solidFill>
                <a:effectLst>
                  <a:glow rad="38100">
                    <a:schemeClr val="bg1">
                      <a:lumMod val="65000"/>
                      <a:lumOff val="35000"/>
                      <a:alpha val="40000"/>
                    </a:schemeClr>
                  </a:glow>
                </a:effectLst>
                <a:latin typeface="Times New Roman" panose="02020603050405020304" pitchFamily="18" charset="0"/>
                <a:ea typeface="+mj-lt"/>
                <a:cs typeface="Times New Roman" panose="02020603050405020304" pitchFamily="18" charset="0"/>
              </a:rPr>
              <a:t>whether</a:t>
            </a:r>
            <a:r>
              <a:rPr lang="en-US" sz="2000" cap="none" dirty="0">
                <a:solidFill>
                  <a:schemeClr val="tx1"/>
                </a:solidFill>
                <a:latin typeface="Times New Roman" panose="02020603050405020304" pitchFamily="18" charset="0"/>
                <a:ea typeface="+mj-lt"/>
                <a:cs typeface="Times New Roman" panose="02020603050405020304" pitchFamily="18" charset="0"/>
              </a:rPr>
              <a:t> it is real or fake</a:t>
            </a:r>
            <a:r>
              <a:rPr lang="en-US" sz="2000" dirty="0">
                <a:solidFill>
                  <a:schemeClr val="tx1"/>
                </a:solidFill>
                <a:latin typeface="Times New Roman" panose="02020603050405020304" pitchFamily="18" charset="0"/>
                <a:ea typeface="+mj-lt"/>
                <a:cs typeface="Times New Roman" panose="02020603050405020304" pitchFamily="18" charset="0"/>
              </a:rPr>
              <a:t>.</a:t>
            </a:r>
            <a:endParaRPr lang="en-US" sz="2000" kern="1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630FD6-34E1-C5EE-CEE7-8638D91FB232}"/>
              </a:ext>
            </a:extLst>
          </p:cNvPr>
          <p:cNvSpPr txBox="1"/>
          <p:nvPr/>
        </p:nvSpPr>
        <p:spPr>
          <a:xfrm>
            <a:off x="2998633" y="281887"/>
            <a:ext cx="5302684" cy="9280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5000"/>
              </a:lnSpc>
              <a:spcBef>
                <a:spcPts val="1000"/>
              </a:spcBef>
              <a:spcAft>
                <a:spcPts val="600"/>
              </a:spcAft>
            </a:pPr>
            <a:r>
              <a:rPr lang="en-US" sz="4000" b="1" kern="1200" dirty="0">
                <a:solidFill>
                  <a:schemeClr val="tx2"/>
                </a:solidFill>
                <a:latin typeface="Times New Roman" panose="02020603050405020304" pitchFamily="18" charset="0"/>
                <a:cs typeface="Times New Roman" panose="02020603050405020304" pitchFamily="18" charset="0"/>
              </a:rPr>
              <a:t>Why job posting data?</a:t>
            </a:r>
            <a:endParaRPr lang="en-US" sz="4000" kern="1200" dirty="0">
              <a:solidFill>
                <a:schemeClr val="tx2"/>
              </a:solidFill>
              <a:latin typeface="Times New Roman" panose="02020603050405020304" pitchFamily="18" charset="0"/>
              <a:cs typeface="Times New Roman" panose="02020603050405020304" pitchFamily="18" charset="0"/>
            </a:endParaRPr>
          </a:p>
        </p:txBody>
      </p:sp>
      <p:pic>
        <p:nvPicPr>
          <p:cNvPr id="1026" name="Picture 2" descr="Unexpected Drop in U.S. Unemployment Helps Markets Rally - The New York  Times">
            <a:extLst>
              <a:ext uri="{FF2B5EF4-FFF2-40B4-BE49-F238E27FC236}">
                <a16:creationId xmlns:a16="http://schemas.microsoft.com/office/drawing/2014/main" id="{528B4F4D-179A-C9AA-46FB-1EFCF6C44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24" y="2473770"/>
            <a:ext cx="5000625"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55D062-8670-6A13-5489-592858633851}"/>
              </a:ext>
            </a:extLst>
          </p:cNvPr>
          <p:cNvSpPr txBox="1"/>
          <p:nvPr/>
        </p:nvSpPr>
        <p:spPr>
          <a:xfrm>
            <a:off x="6263014" y="2555460"/>
            <a:ext cx="5302684" cy="1692771"/>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Unemployment rate:</a:t>
            </a:r>
          </a:p>
          <a:p>
            <a:pPr algn="just"/>
            <a:r>
              <a:rPr lang="en-IN" sz="2000" dirty="0">
                <a:latin typeface="Times New Roman" panose="02020603050405020304" pitchFamily="18" charset="0"/>
                <a:cs typeface="Times New Roman" panose="02020603050405020304" pitchFamily="18" charset="0"/>
              </a:rPr>
              <a:t>The unemployment rate has gradually reduced from 10% to 3.8% and raised again to 13.3% due to the crises of covid.</a:t>
            </a:r>
          </a:p>
          <a:p>
            <a:r>
              <a:rPr lang="en-IN" sz="20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1CF8B6CB-7987-16DD-3A78-EFB42BD87F02}"/>
              </a:ext>
            </a:extLst>
          </p:cNvPr>
          <p:cNvSpPr txBox="1"/>
          <p:nvPr/>
        </p:nvSpPr>
        <p:spPr>
          <a:xfrm>
            <a:off x="782224" y="6192514"/>
            <a:ext cx="1178528"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hlinkClick r:id="rId3"/>
              </a:rPr>
              <a:t>Click for source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2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D8DE-67B8-0DC6-BEA0-0322763FD5EA}"/>
              </a:ext>
            </a:extLst>
          </p:cNvPr>
          <p:cNvSpPr>
            <a:spLocks noGrp="1"/>
          </p:cNvSpPr>
          <p:nvPr>
            <p:ph type="title"/>
          </p:nvPr>
        </p:nvSpPr>
        <p:spPr>
          <a:xfrm>
            <a:off x="1160867" y="645215"/>
            <a:ext cx="9713321" cy="1300128"/>
          </a:xfrm>
        </p:spPr>
        <p:txBody>
          <a:bodyPr>
            <a:noAutofit/>
          </a:bodyPr>
          <a:lstStyle/>
          <a:p>
            <a:pPr algn="ctr"/>
            <a:r>
              <a:rPr lang="en-US" sz="4000" b="1" dirty="0">
                <a:latin typeface="Times New Roman" panose="02020603050405020304" pitchFamily="18" charset="0"/>
                <a:ea typeface="+mj-lt"/>
                <a:cs typeface="Times New Roman" panose="02020603050405020304" pitchFamily="18" charset="0"/>
              </a:rPr>
              <a:t>Business issues and the necessity for forecasting real or fake jobs. </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F75223-B831-0AB5-C838-ED6B10D23C28}"/>
              </a:ext>
            </a:extLst>
          </p:cNvPr>
          <p:cNvSpPr txBox="1"/>
          <p:nvPr/>
        </p:nvSpPr>
        <p:spPr>
          <a:xfrm>
            <a:off x="1091421" y="2665889"/>
            <a:ext cx="1000915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dirty="0">
                <a:latin typeface="Times New Roman" panose="02020603050405020304" pitchFamily="18" charset="0"/>
                <a:ea typeface="+mn-lt"/>
                <a:cs typeface="Times New Roman" panose="02020603050405020304" pitchFamily="18" charset="0"/>
              </a:rPr>
              <a:t>Today's environment has a higher prevalence of employment fraud. According to statistics cited by CNN, there were twice as many employment frauds in 2018 as there were in 2017. </a:t>
            </a:r>
          </a:p>
          <a:p>
            <a:pPr marL="285750" indent="-285750" algn="just">
              <a:buFont typeface="Arial"/>
              <a:buChar char="•"/>
            </a:pPr>
            <a:r>
              <a:rPr lang="en-US" sz="2000" dirty="0">
                <a:latin typeface="Times New Roman" panose="02020603050405020304" pitchFamily="18" charset="0"/>
                <a:ea typeface="+mn-lt"/>
                <a:cs typeface="Times New Roman" panose="02020603050405020304" pitchFamily="18" charset="0"/>
              </a:rPr>
              <a:t>This results in a larger unemployment rate and fewer employment opportunities, which has become a severe problem in the modern world. </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dirty="0">
                <a:latin typeface="Times New Roman" panose="02020603050405020304" pitchFamily="18" charset="0"/>
                <a:ea typeface="+mn-lt"/>
                <a:cs typeface="Times New Roman" panose="02020603050405020304" pitchFamily="18" charset="0"/>
              </a:rPr>
              <a:t>Machine learning approaches can be used to address this risky situation. </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dirty="0">
                <a:latin typeface="Times New Roman" panose="02020603050405020304" pitchFamily="18" charset="0"/>
                <a:ea typeface="+mn-lt"/>
                <a:cs typeface="Times New Roman" panose="02020603050405020304" pitchFamily="18" charset="0"/>
              </a:rPr>
              <a:t>The primary goal of this project is to create a classifier that can tell legitimate jobs from phony jobs</a:t>
            </a:r>
            <a:r>
              <a:rPr lang="en-US" sz="2000" b="1" dirty="0">
                <a:latin typeface="Times New Roman" panose="02020603050405020304" pitchFamily="18" charset="0"/>
                <a:ea typeface="+mn-lt"/>
                <a:cs typeface="Times New Roman" panose="02020603050405020304" pitchFamily="18" charset="0"/>
              </a:rPr>
              <a:t>.</a:t>
            </a:r>
            <a:r>
              <a:rPr lang="en-US"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34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Graph">
            <a:extLst>
              <a:ext uri="{FF2B5EF4-FFF2-40B4-BE49-F238E27FC236}">
                <a16:creationId xmlns:a16="http://schemas.microsoft.com/office/drawing/2014/main" id="{112E087D-8510-7772-BF42-C55B507CFF2E}"/>
              </a:ext>
            </a:extLst>
          </p:cNvPr>
          <p:cNvPicPr>
            <a:picLocks noChangeAspect="1"/>
          </p:cNvPicPr>
          <p:nvPr/>
        </p:nvPicPr>
        <p:blipFill rotWithShape="1">
          <a:blip r:embed="rId2"/>
          <a:srcRect l="19823" r="22342" b="9"/>
          <a:stretch/>
        </p:blipFill>
        <p:spPr>
          <a:xfrm>
            <a:off x="41756" y="41763"/>
            <a:ext cx="4409727" cy="4754767"/>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5" name="TextBox 4">
            <a:extLst>
              <a:ext uri="{FF2B5EF4-FFF2-40B4-BE49-F238E27FC236}">
                <a16:creationId xmlns:a16="http://schemas.microsoft.com/office/drawing/2014/main" id="{8A63CF1F-B0F1-1BF8-CCA9-0D5D9EE9C059}"/>
              </a:ext>
            </a:extLst>
          </p:cNvPr>
          <p:cNvSpPr txBox="1"/>
          <p:nvPr/>
        </p:nvSpPr>
        <p:spPr>
          <a:xfrm>
            <a:off x="5629836" y="2523750"/>
            <a:ext cx="6102078" cy="29716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indent="-228600" algn="just">
              <a:lnSpc>
                <a:spcPct val="115000"/>
              </a:lnSpc>
              <a:spcAft>
                <a:spcPts val="600"/>
              </a:spcAft>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Previously, many competitors in Kaggle worked on this data and performed the analysis of the data, achieving good results using models like logistic regression, random forest, navies Bayes, and xgboost. </a:t>
            </a:r>
          </a:p>
          <a:p>
            <a:pPr algn="just">
              <a:lnSpc>
                <a:spcPct val="115000"/>
              </a:lnSpc>
              <a:spcAft>
                <a:spcPts val="600"/>
              </a:spcAft>
            </a:pPr>
            <a:endParaRPr lang="en-US" sz="2000" dirty="0">
              <a:latin typeface="Times New Roman" panose="02020603050405020304" pitchFamily="18" charset="0"/>
              <a:cs typeface="Times New Roman" panose="02020603050405020304" pitchFamily="18" charset="0"/>
            </a:endParaRPr>
          </a:p>
          <a:p>
            <a:pPr indent="-228600" algn="just">
              <a:lnSpc>
                <a:spcPct val="115000"/>
              </a:lnSpc>
              <a:spcAft>
                <a:spcPts val="600"/>
              </a:spcAft>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But very few used the sampling technique on the data. Now let’s try to understand the data and perform our analysis.</a:t>
            </a:r>
          </a:p>
        </p:txBody>
      </p:sp>
      <p:sp>
        <p:nvSpPr>
          <p:cNvPr id="2" name="Title 1">
            <a:extLst>
              <a:ext uri="{FF2B5EF4-FFF2-40B4-BE49-F238E27FC236}">
                <a16:creationId xmlns:a16="http://schemas.microsoft.com/office/drawing/2014/main" id="{832598A9-D8C7-20C4-0A5E-8EECE3DE0A2C}"/>
              </a:ext>
            </a:extLst>
          </p:cNvPr>
          <p:cNvSpPr>
            <a:spLocks noGrp="1"/>
          </p:cNvSpPr>
          <p:nvPr>
            <p:ph type="title"/>
          </p:nvPr>
        </p:nvSpPr>
        <p:spPr>
          <a:xfrm>
            <a:off x="4993341" y="294511"/>
            <a:ext cx="6738573" cy="1524000"/>
          </a:xfrm>
        </p:spPr>
        <p:txBody>
          <a:bodyPr vert="horz" lIns="91440" tIns="45720" rIns="91440" bIns="45720" rtlCol="0" anchor="ctr">
            <a:noAutofit/>
          </a:bodyPr>
          <a:lstStyle/>
          <a:p>
            <a:pPr algn="ctr"/>
            <a:r>
              <a:rPr lang="en-US"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existing solution and scope for improvement</a:t>
            </a:r>
            <a:endParaRPr lang="en-US" sz="4000"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69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29FD-26DA-C117-73CE-EA9E61770F5A}"/>
              </a:ext>
            </a:extLst>
          </p:cNvPr>
          <p:cNvSpPr>
            <a:spLocks noGrp="1"/>
          </p:cNvSpPr>
          <p:nvPr>
            <p:ph type="title"/>
          </p:nvPr>
        </p:nvSpPr>
        <p:spPr>
          <a:xfrm>
            <a:off x="6651182" y="2147046"/>
            <a:ext cx="4763781" cy="1627095"/>
          </a:xfrm>
        </p:spPr>
        <p:txBody>
          <a:bodyPr>
            <a:normAutofit/>
          </a:bodyPr>
          <a:lstStyle/>
          <a:p>
            <a:pPr algn="ct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Data </a:t>
            </a:r>
            <a:b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b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Analysis</a:t>
            </a:r>
          </a:p>
        </p:txBody>
      </p:sp>
      <p:pic>
        <p:nvPicPr>
          <p:cNvPr id="3074" name="Picture 2" descr="Advertising poster data analysis cartoon flat Vector Image">
            <a:extLst>
              <a:ext uri="{FF2B5EF4-FFF2-40B4-BE49-F238E27FC236}">
                <a16:creationId xmlns:a16="http://schemas.microsoft.com/office/drawing/2014/main" id="{C86FFCC9-6A2E-0A3D-583A-00067602804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330"/>
          <a:stretch/>
        </p:blipFill>
        <p:spPr bwMode="auto">
          <a:xfrm>
            <a:off x="945108" y="1089211"/>
            <a:ext cx="5517816" cy="385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1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0D93-115A-90C3-56F7-62031107B5C1}"/>
              </a:ext>
            </a:extLst>
          </p:cNvPr>
          <p:cNvSpPr>
            <a:spLocks noGrp="1"/>
          </p:cNvSpPr>
          <p:nvPr>
            <p:ph type="title"/>
          </p:nvPr>
        </p:nvSpPr>
        <p:spPr>
          <a:xfrm>
            <a:off x="6840072" y="386322"/>
            <a:ext cx="4087904" cy="627529"/>
          </a:xfrm>
        </p:spPr>
        <p:txBody>
          <a:bodyPr>
            <a:noAutofit/>
          </a:bodyPr>
          <a:lstStyle/>
          <a:p>
            <a:r>
              <a:rPr lang="en-IN" sz="4000" b="1" dirty="0">
                <a:latin typeface="Times New Roman" panose="02020603050405020304" pitchFamily="18" charset="0"/>
                <a:cs typeface="Times New Roman" panose="02020603050405020304" pitchFamily="18" charset="0"/>
              </a:rPr>
              <a:t>Data source</a:t>
            </a:r>
          </a:p>
        </p:txBody>
      </p:sp>
      <p:pic>
        <p:nvPicPr>
          <p:cNvPr id="4" name="Content Placeholder 3">
            <a:extLst>
              <a:ext uri="{FF2B5EF4-FFF2-40B4-BE49-F238E27FC236}">
                <a16:creationId xmlns:a16="http://schemas.microsoft.com/office/drawing/2014/main" id="{A2773B45-66D9-1805-978B-0826414BF4D2}"/>
              </a:ext>
            </a:extLst>
          </p:cNvPr>
          <p:cNvPicPr>
            <a:picLocks noGrp="1" noChangeAspect="1"/>
          </p:cNvPicPr>
          <p:nvPr>
            <p:ph idx="1"/>
          </p:nvPr>
        </p:nvPicPr>
        <p:blipFill>
          <a:blip r:embed="rId2"/>
          <a:stretch>
            <a:fillRect/>
          </a:stretch>
        </p:blipFill>
        <p:spPr>
          <a:xfrm>
            <a:off x="231377" y="1775852"/>
            <a:ext cx="5864623" cy="3172665"/>
          </a:xfrm>
          <a:prstGeom prst="rect">
            <a:avLst/>
          </a:prstGeom>
        </p:spPr>
      </p:pic>
      <p:sp>
        <p:nvSpPr>
          <p:cNvPr id="5" name="TextBox 4">
            <a:extLst>
              <a:ext uri="{FF2B5EF4-FFF2-40B4-BE49-F238E27FC236}">
                <a16:creationId xmlns:a16="http://schemas.microsoft.com/office/drawing/2014/main" id="{E5E656BA-F382-2DEA-E4FB-7AB87DA53E1F}"/>
              </a:ext>
            </a:extLst>
          </p:cNvPr>
          <p:cNvSpPr txBox="1"/>
          <p:nvPr/>
        </p:nvSpPr>
        <p:spPr>
          <a:xfrm>
            <a:off x="6379068" y="1219200"/>
            <a:ext cx="5384332"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 collected and research done by the University of the Aegean. This research was done in 2020 after the covid pandemic. The data is collected from different sources and preprocessed by the researchers. It is chosen from Kaggle which is an open-source data.</a:t>
            </a:r>
          </a:p>
          <a:p>
            <a:pPr marL="342900" indent="-3429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is a binary classification problem consisting of two classes i.e., 0 and 1 which indicates a real or fake job.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42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F7AA-B1D5-1AA7-DECF-A274675F2CCD}"/>
              </a:ext>
            </a:extLst>
          </p:cNvPr>
          <p:cNvSpPr>
            <a:spLocks noGrp="1"/>
          </p:cNvSpPr>
          <p:nvPr>
            <p:ph type="title"/>
          </p:nvPr>
        </p:nvSpPr>
        <p:spPr>
          <a:xfrm>
            <a:off x="1143001" y="127738"/>
            <a:ext cx="9905998" cy="618565"/>
          </a:xfrm>
        </p:spPr>
        <p:txBody>
          <a:bodyPr>
            <a:normAutofit fontScale="90000"/>
          </a:bodyPr>
          <a:lstStyle/>
          <a:p>
            <a:pPr algn="ctr"/>
            <a:r>
              <a:rPr lang="en-IN" sz="40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Attributes in data</a:t>
            </a:r>
          </a:p>
        </p:txBody>
      </p:sp>
      <p:pic>
        <p:nvPicPr>
          <p:cNvPr id="6" name="Content Placeholder 5">
            <a:extLst>
              <a:ext uri="{FF2B5EF4-FFF2-40B4-BE49-F238E27FC236}">
                <a16:creationId xmlns:a16="http://schemas.microsoft.com/office/drawing/2014/main" id="{6315CB6B-4C5B-A39C-6A26-44602B5E0424}"/>
              </a:ext>
            </a:extLst>
          </p:cNvPr>
          <p:cNvPicPr>
            <a:picLocks noGrp="1" noChangeAspect="1"/>
          </p:cNvPicPr>
          <p:nvPr>
            <p:ph idx="1"/>
          </p:nvPr>
        </p:nvPicPr>
        <p:blipFill>
          <a:blip r:embed="rId2"/>
          <a:stretch>
            <a:fillRect/>
          </a:stretch>
        </p:blipFill>
        <p:spPr>
          <a:xfrm>
            <a:off x="494974" y="847163"/>
            <a:ext cx="4892811" cy="4890247"/>
          </a:xfrm>
        </p:spPr>
      </p:pic>
      <p:pic>
        <p:nvPicPr>
          <p:cNvPr id="8" name="Picture 7">
            <a:extLst>
              <a:ext uri="{FF2B5EF4-FFF2-40B4-BE49-F238E27FC236}">
                <a16:creationId xmlns:a16="http://schemas.microsoft.com/office/drawing/2014/main" id="{29C48AE7-11C0-55A5-2ADB-1EFF5AE08134}"/>
              </a:ext>
            </a:extLst>
          </p:cNvPr>
          <p:cNvPicPr>
            <a:picLocks noChangeAspect="1"/>
          </p:cNvPicPr>
          <p:nvPr/>
        </p:nvPicPr>
        <p:blipFill rotWithShape="1">
          <a:blip r:embed="rId3"/>
          <a:srcRect t="15430" b="24448"/>
          <a:stretch/>
        </p:blipFill>
        <p:spPr>
          <a:xfrm>
            <a:off x="5387785" y="1390443"/>
            <a:ext cx="5875529" cy="2689412"/>
          </a:xfrm>
          <a:prstGeom prst="rect">
            <a:avLst/>
          </a:prstGeom>
        </p:spPr>
      </p:pic>
      <p:pic>
        <p:nvPicPr>
          <p:cNvPr id="9" name="Picture 8">
            <a:extLst>
              <a:ext uri="{FF2B5EF4-FFF2-40B4-BE49-F238E27FC236}">
                <a16:creationId xmlns:a16="http://schemas.microsoft.com/office/drawing/2014/main" id="{A0F76CE1-483D-377D-90DA-3DA7094967A2}"/>
              </a:ext>
            </a:extLst>
          </p:cNvPr>
          <p:cNvPicPr>
            <a:picLocks noChangeAspect="1"/>
          </p:cNvPicPr>
          <p:nvPr/>
        </p:nvPicPr>
        <p:blipFill rotWithShape="1">
          <a:blip r:embed="rId4"/>
          <a:srcRect b="88962"/>
          <a:stretch/>
        </p:blipFill>
        <p:spPr>
          <a:xfrm>
            <a:off x="5387787" y="850735"/>
            <a:ext cx="5875529" cy="539708"/>
          </a:xfrm>
          <a:prstGeom prst="rect">
            <a:avLst/>
          </a:prstGeom>
        </p:spPr>
      </p:pic>
      <p:pic>
        <p:nvPicPr>
          <p:cNvPr id="10" name="Picture 9">
            <a:extLst>
              <a:ext uri="{FF2B5EF4-FFF2-40B4-BE49-F238E27FC236}">
                <a16:creationId xmlns:a16="http://schemas.microsoft.com/office/drawing/2014/main" id="{005B0B47-D6B2-7E52-201E-C8DB07D6856B}"/>
              </a:ext>
            </a:extLst>
          </p:cNvPr>
          <p:cNvPicPr>
            <a:picLocks noChangeAspect="1"/>
          </p:cNvPicPr>
          <p:nvPr/>
        </p:nvPicPr>
        <p:blipFill rotWithShape="1">
          <a:blip r:embed="rId5"/>
          <a:srcRect b="78433"/>
          <a:stretch/>
        </p:blipFill>
        <p:spPr>
          <a:xfrm>
            <a:off x="494974" y="5706034"/>
            <a:ext cx="4892811" cy="724478"/>
          </a:xfrm>
          <a:prstGeom prst="rect">
            <a:avLst/>
          </a:prstGeom>
        </p:spPr>
      </p:pic>
      <p:pic>
        <p:nvPicPr>
          <p:cNvPr id="12" name="Picture 11">
            <a:extLst>
              <a:ext uri="{FF2B5EF4-FFF2-40B4-BE49-F238E27FC236}">
                <a16:creationId xmlns:a16="http://schemas.microsoft.com/office/drawing/2014/main" id="{19B1379C-BD3E-25DC-3D4D-EE4216D852EC}"/>
              </a:ext>
            </a:extLst>
          </p:cNvPr>
          <p:cNvPicPr>
            <a:picLocks noChangeAspect="1"/>
          </p:cNvPicPr>
          <p:nvPr/>
        </p:nvPicPr>
        <p:blipFill>
          <a:blip r:embed="rId6"/>
          <a:stretch>
            <a:fillRect/>
          </a:stretch>
        </p:blipFill>
        <p:spPr>
          <a:xfrm>
            <a:off x="5387785" y="3979427"/>
            <a:ext cx="5875529" cy="1280271"/>
          </a:xfrm>
          <a:prstGeom prst="rect">
            <a:avLst/>
          </a:prstGeom>
        </p:spPr>
      </p:pic>
    </p:spTree>
    <p:extLst>
      <p:ext uri="{BB962C8B-B14F-4D97-AF65-F5344CB8AC3E}">
        <p14:creationId xmlns:p14="http://schemas.microsoft.com/office/powerpoint/2010/main" val="332909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312</TotalTime>
  <Words>682</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Segoe UI</vt:lpstr>
      <vt:lpstr>Times New Roman</vt:lpstr>
      <vt:lpstr>Mesh</vt:lpstr>
      <vt:lpstr>Predictive analysis of REAL OR FAKE JOBS</vt:lpstr>
      <vt:lpstr>PowerPoint Presentation</vt:lpstr>
      <vt:lpstr>Business problem</vt:lpstr>
      <vt:lpstr>One of the main issues with occupations in the modern world is this. Tendencies in predicting jobs are more alarming whether it is real or fake.</vt:lpstr>
      <vt:lpstr>Business issues and the necessity for forecasting real or fake jobs. </vt:lpstr>
      <vt:lpstr>existing solution and scope for improvement</vt:lpstr>
      <vt:lpstr>Data  Analysis</vt:lpstr>
      <vt:lpstr>Data source</vt:lpstr>
      <vt:lpstr>Attributes in data</vt:lpstr>
      <vt:lpstr>Data imbalance</vt:lpstr>
      <vt:lpstr>Modeling techniques and performance tuning</vt:lpstr>
      <vt:lpstr>Metric for evaluation</vt:lpstr>
      <vt:lpstr>Model selection</vt:lpstr>
      <vt:lpstr>Applications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boyina</dc:creator>
  <cp:lastModifiedBy>Manish Boyina</cp:lastModifiedBy>
  <cp:revision>407</cp:revision>
  <dcterms:created xsi:type="dcterms:W3CDTF">2022-11-01T20:12:16Z</dcterms:created>
  <dcterms:modified xsi:type="dcterms:W3CDTF">2022-11-02T21:54:07Z</dcterms:modified>
</cp:coreProperties>
</file>