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2128FA-EF44-4965-A104-BB458CF4971E}">
  <a:tblStyle styleId="{682128FA-EF44-4965-A104-BB458CF497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3e5f66184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3e5f66184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3e5f66184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3e5f66184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e5f66184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3e5f66184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41e88c7f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41e88c7f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3e5f66184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3e5f66184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41e88c7f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41e88c7f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3e5f66184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3e5f66184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3e5f66184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3e5f66184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1e88c7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41e88c7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3e5f66184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3e5f66184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3e5f66184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3e5f66184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3e5f66184_0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3e5f66184_0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3e5f66184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3e5f66184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3e5f66184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3e5f66184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3e5f66184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3e5f66184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3e5f66184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3e5f66184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3e5f66184_0_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3e5f66184_0_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620775"/>
            <a:ext cx="7801500" cy="210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Increase ROI on marketing efforts for a retail bank (Capstone 1)</a:t>
            </a:r>
            <a:endParaRPr sz="43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Sanjiv Shrestha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 under different metrics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metrics:</a:t>
            </a:r>
            <a:endParaRPr/>
          </a:p>
          <a:p>
            <a:pPr indent="-342900" lvl="0" marL="457200" rtl="0" algn="l">
              <a:spcBef>
                <a:spcPts val="1600"/>
              </a:spcBef>
              <a:spcAft>
                <a:spcPts val="0"/>
              </a:spcAft>
              <a:buSzPts val="1800"/>
              <a:buChar char="●"/>
            </a:pPr>
            <a:r>
              <a:rPr lang="en"/>
              <a:t>Accuracy</a:t>
            </a:r>
            <a:endParaRPr/>
          </a:p>
          <a:p>
            <a:pPr indent="-342900" lvl="0" marL="457200" rtl="0" algn="l">
              <a:spcBef>
                <a:spcPts val="0"/>
              </a:spcBef>
              <a:spcAft>
                <a:spcPts val="0"/>
              </a:spcAft>
              <a:buSzPts val="1800"/>
              <a:buChar char="●"/>
            </a:pPr>
            <a:r>
              <a:rPr lang="en"/>
              <a:t>Confusion matrix</a:t>
            </a:r>
            <a:endParaRPr/>
          </a:p>
          <a:p>
            <a:pPr indent="-342900" lvl="0" marL="457200" rtl="0" algn="l">
              <a:spcBef>
                <a:spcPts val="0"/>
              </a:spcBef>
              <a:spcAft>
                <a:spcPts val="0"/>
              </a:spcAft>
              <a:buSzPts val="1800"/>
              <a:buChar char="●"/>
            </a:pPr>
            <a:r>
              <a:rPr lang="en"/>
              <a:t>Classification report (F-1 score)</a:t>
            </a:r>
            <a:endParaRPr/>
          </a:p>
          <a:p>
            <a:pPr indent="-342900" lvl="0" marL="457200" rtl="0" algn="l">
              <a:spcBef>
                <a:spcPts val="0"/>
              </a:spcBef>
              <a:spcAft>
                <a:spcPts val="0"/>
              </a:spcAft>
              <a:buSzPts val="1800"/>
              <a:buChar char="●"/>
            </a:pPr>
            <a:r>
              <a:rPr lang="en"/>
              <a:t>AUC PR (Area under curve for Precision Recall curve)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 under Accuracy (Higher the better)</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Similar numbers for accuracy is misleading here. Typically, accuracy not a good metric for imbalanced dependent variable</a:t>
            </a:r>
            <a:endParaRPr/>
          </a:p>
          <a:p>
            <a:pPr indent="0" lvl="0" marL="0" rtl="0" algn="l">
              <a:spcBef>
                <a:spcPts val="1600"/>
              </a:spcBef>
              <a:spcAft>
                <a:spcPts val="1600"/>
              </a:spcAft>
              <a:buNone/>
            </a:pPr>
            <a:r>
              <a:t/>
            </a:r>
            <a:endParaRPr/>
          </a:p>
        </p:txBody>
      </p:sp>
      <p:graphicFrame>
        <p:nvGraphicFramePr>
          <p:cNvPr id="121" name="Google Shape;121;p23"/>
          <p:cNvGraphicFramePr/>
          <p:nvPr/>
        </p:nvGraphicFramePr>
        <p:xfrm>
          <a:off x="665275" y="1352800"/>
          <a:ext cx="3000000" cy="3000000"/>
        </p:xfrm>
        <a:graphic>
          <a:graphicData uri="http://schemas.openxmlformats.org/drawingml/2006/table">
            <a:tbl>
              <a:tblPr>
                <a:noFill/>
                <a:tableStyleId>{682128FA-EF44-4965-A104-BB458CF4971E}</a:tableStyleId>
              </a:tblPr>
              <a:tblGrid>
                <a:gridCol w="1935450"/>
                <a:gridCol w="2300975"/>
              </a:tblGrid>
              <a:tr h="381000">
                <a:tc>
                  <a:txBody>
                    <a:bodyPr/>
                    <a:lstStyle/>
                    <a:p>
                      <a:pPr indent="0" lvl="0" marL="0" rtl="0" algn="l">
                        <a:spcBef>
                          <a:spcPts val="0"/>
                        </a:spcBef>
                        <a:spcAft>
                          <a:spcPts val="0"/>
                        </a:spcAft>
                        <a:buNone/>
                      </a:pPr>
                      <a:r>
                        <a:rPr lang="en">
                          <a:solidFill>
                            <a:schemeClr val="dk1"/>
                          </a:solidFill>
                        </a:rPr>
                        <a:t>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Accuracy (Number of correct predictions/Total number of predictions)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0.897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0.897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Gradient Boost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0.909</a:t>
                      </a:r>
                      <a:endParaRPr>
                        <a:solidFill>
                          <a:schemeClr val="dk1"/>
                        </a:solidFill>
                      </a:endParaRPr>
                    </a:p>
                  </a:txBody>
                  <a:tcPr marT="91425" marB="91425" marR="91425" marL="91425"/>
                </a:tc>
              </a:tr>
            </a:tbl>
          </a:graphicData>
        </a:graphic>
      </p:graphicFrame>
      <p:sp>
        <p:nvSpPr>
          <p:cNvPr id="122" name="Google Shape;122;p23"/>
          <p:cNvSpPr/>
          <p:nvPr/>
        </p:nvSpPr>
        <p:spPr>
          <a:xfrm>
            <a:off x="2492775" y="2170124"/>
            <a:ext cx="874925" cy="1171331"/>
          </a:xfrm>
          <a:custGeom>
            <a:rect b="b" l="l" r="r" t="t"/>
            <a:pathLst>
              <a:path extrusionOk="0" h="55005" w="34997">
                <a:moveTo>
                  <a:pt x="20391" y="933"/>
                </a:moveTo>
                <a:cubicBezTo>
                  <a:pt x="16905" y="933"/>
                  <a:pt x="12735" y="-637"/>
                  <a:pt x="9947" y="1455"/>
                </a:cubicBezTo>
                <a:cubicBezTo>
                  <a:pt x="6185" y="4277"/>
                  <a:pt x="3174" y="8215"/>
                  <a:pt x="1070" y="12421"/>
                </a:cubicBezTo>
                <a:cubicBezTo>
                  <a:pt x="-1751" y="18060"/>
                  <a:pt x="1923" y="25037"/>
                  <a:pt x="3159" y="31220"/>
                </a:cubicBezTo>
                <a:cubicBezTo>
                  <a:pt x="4425" y="37554"/>
                  <a:pt x="3292" y="45451"/>
                  <a:pt x="7859" y="50018"/>
                </a:cubicBezTo>
                <a:cubicBezTo>
                  <a:pt x="10899" y="53058"/>
                  <a:pt x="15698" y="55760"/>
                  <a:pt x="19869" y="54718"/>
                </a:cubicBezTo>
                <a:cubicBezTo>
                  <a:pt x="22018" y="54181"/>
                  <a:pt x="22796" y="51347"/>
                  <a:pt x="24568" y="50018"/>
                </a:cubicBezTo>
                <a:cubicBezTo>
                  <a:pt x="32494" y="44073"/>
                  <a:pt x="33968" y="31729"/>
                  <a:pt x="33968" y="21821"/>
                </a:cubicBezTo>
                <a:cubicBezTo>
                  <a:pt x="33968" y="17640"/>
                  <a:pt x="35504" y="13345"/>
                  <a:pt x="34490" y="9288"/>
                </a:cubicBezTo>
                <a:cubicBezTo>
                  <a:pt x="32528" y="1438"/>
                  <a:pt x="18751" y="-2164"/>
                  <a:pt x="11514" y="1455"/>
                </a:cubicBezTo>
              </a:path>
            </a:pathLst>
          </a:custGeom>
          <a:noFill/>
          <a:ln cap="flat" cmpd="sng" w="9525">
            <a:solidFill>
              <a:schemeClr val="dk2"/>
            </a:solidFill>
            <a:prstDash val="solid"/>
            <a:round/>
            <a:headEnd len="med" w="med" type="none"/>
            <a:tailEnd len="med" w="med" type="none"/>
          </a:ln>
        </p:spPr>
      </p:sp>
      <p:sp>
        <p:nvSpPr>
          <p:cNvPr id="123" name="Google Shape;123;p23"/>
          <p:cNvSpPr txBox="1"/>
          <p:nvPr/>
        </p:nvSpPr>
        <p:spPr>
          <a:xfrm>
            <a:off x="5391550" y="2008100"/>
            <a:ext cx="12402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Similar scores</a:t>
            </a:r>
            <a:endParaRPr b="1">
              <a:solidFill>
                <a:schemeClr val="dk1"/>
              </a:solidFill>
              <a:latin typeface="Average"/>
              <a:ea typeface="Average"/>
              <a:cs typeface="Average"/>
              <a:sym typeface="Average"/>
            </a:endParaRPr>
          </a:p>
        </p:txBody>
      </p:sp>
      <p:cxnSp>
        <p:nvCxnSpPr>
          <p:cNvPr id="124" name="Google Shape;124;p23"/>
          <p:cNvCxnSpPr/>
          <p:nvPr/>
        </p:nvCxnSpPr>
        <p:spPr>
          <a:xfrm flipH="1">
            <a:off x="3367750" y="2258425"/>
            <a:ext cx="2023800" cy="42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 under Confusion matrix (Less FP’s and FN’s, the better)</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Random Forest and Gradient Boost detect more actual 1’s than Logistic regression so they have less False negatives and hence are better binary classifiers. As a result of this, F-1 scores when class of dependent variable is 1 and AUC PR metrics are higher for them as well (as is evident in following slides)</a:t>
            </a:r>
            <a:endParaRPr/>
          </a:p>
        </p:txBody>
      </p:sp>
      <p:graphicFrame>
        <p:nvGraphicFramePr>
          <p:cNvPr id="131" name="Google Shape;131;p24"/>
          <p:cNvGraphicFramePr/>
          <p:nvPr/>
        </p:nvGraphicFramePr>
        <p:xfrm>
          <a:off x="438400" y="1809625"/>
          <a:ext cx="3000000" cy="3000000"/>
        </p:xfrm>
        <a:graphic>
          <a:graphicData uri="http://schemas.openxmlformats.org/drawingml/2006/table">
            <a:tbl>
              <a:tblPr>
                <a:noFill/>
                <a:tableStyleId>{682128FA-EF44-4965-A104-BB458CF4971E}</a:tableStyleId>
              </a:tblPr>
              <a:tblGrid>
                <a:gridCol w="1810050"/>
                <a:gridCol w="1436825"/>
                <a:gridCol w="1316075"/>
                <a:gridCol w="1283125"/>
                <a:gridCol w="1392925"/>
              </a:tblGrid>
              <a:tr h="537925">
                <a:tc>
                  <a:txBody>
                    <a:bodyPr/>
                    <a:lstStyle/>
                    <a:p>
                      <a:pPr indent="0" lvl="0" marL="0" rtl="0" algn="l">
                        <a:spcBef>
                          <a:spcPts val="0"/>
                        </a:spcBef>
                        <a:spcAft>
                          <a:spcPts val="0"/>
                        </a:spcAft>
                        <a:buNone/>
                      </a:pPr>
                      <a:r>
                        <a:rPr lang="en">
                          <a:solidFill>
                            <a:schemeClr val="dk1"/>
                          </a:solidFill>
                        </a:rPr>
                        <a:t>Model (N=6330)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TN (True negative)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TP (True positive)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FP (False positive)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FN (False negati</a:t>
                      </a:r>
                      <a:r>
                        <a:rPr lang="en">
                          <a:solidFill>
                            <a:schemeClr val="dk1"/>
                          </a:solidFill>
                        </a:rPr>
                        <a:t>ve)</a:t>
                      </a:r>
                      <a:endParaRPr>
                        <a:solidFill>
                          <a:schemeClr val="dk1"/>
                        </a:solidFill>
                      </a:endParaRPr>
                    </a:p>
                  </a:txBody>
                  <a:tcPr marT="91425" marB="91425" marR="91425" marL="91425"/>
                </a:tc>
              </a:tr>
              <a:tr h="350675">
                <a:tc>
                  <a:txBody>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5467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519</a:t>
                      </a:r>
                      <a:endParaRPr>
                        <a:solidFill>
                          <a:schemeClr val="dk1"/>
                        </a:solidFill>
                      </a:endParaRPr>
                    </a:p>
                  </a:txBody>
                  <a:tcPr marT="91425" marB="91425" marR="91425" marL="91425"/>
                </a:tc>
              </a:tr>
              <a:tr h="350675">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5415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184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394</a:t>
                      </a:r>
                      <a:endParaRPr>
                        <a:solidFill>
                          <a:schemeClr val="dk1"/>
                        </a:solidFill>
                      </a:endParaRPr>
                    </a:p>
                  </a:txBody>
                  <a:tcPr marT="91425" marB="91425" marR="91425" marL="91425"/>
                </a:tc>
              </a:tr>
              <a:tr h="350675">
                <a:tc>
                  <a:txBody>
                    <a:bodyPr/>
                    <a:lstStyle/>
                    <a:p>
                      <a:pPr indent="0" lvl="0" marL="0" rtl="0" algn="l">
                        <a:spcBef>
                          <a:spcPts val="0"/>
                        </a:spcBef>
                        <a:spcAft>
                          <a:spcPts val="0"/>
                        </a:spcAft>
                        <a:buNone/>
                      </a:pPr>
                      <a:r>
                        <a:rPr lang="en">
                          <a:solidFill>
                            <a:schemeClr val="dk1"/>
                          </a:solidFill>
                        </a:rPr>
                        <a:t>Gradient Boost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5381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378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218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353</a:t>
                      </a:r>
                      <a:endParaRPr>
                        <a:solidFill>
                          <a:schemeClr val="dk1"/>
                        </a:solidFill>
                      </a:endParaRPr>
                    </a:p>
                  </a:txBody>
                  <a:tcPr marT="91425" marB="91425" marR="91425" marL="91425"/>
                </a:tc>
              </a:tr>
            </a:tbl>
          </a:graphicData>
        </a:graphic>
      </p:graphicFrame>
      <p:sp>
        <p:nvSpPr>
          <p:cNvPr id="132" name="Google Shape;132;p24"/>
          <p:cNvSpPr txBox="1"/>
          <p:nvPr/>
        </p:nvSpPr>
        <p:spPr>
          <a:xfrm>
            <a:off x="7869975" y="1809625"/>
            <a:ext cx="11619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Less</a:t>
            </a:r>
            <a:r>
              <a:rPr lang="en">
                <a:solidFill>
                  <a:schemeClr val="dk1"/>
                </a:solidFill>
                <a:latin typeface="Average"/>
                <a:ea typeface="Average"/>
                <a:cs typeface="Average"/>
                <a:sym typeface="Average"/>
              </a:rPr>
              <a:t> number of </a:t>
            </a:r>
            <a:r>
              <a:rPr b="1" lang="en">
                <a:solidFill>
                  <a:schemeClr val="dk1"/>
                </a:solidFill>
                <a:latin typeface="Average"/>
                <a:ea typeface="Average"/>
                <a:cs typeface="Average"/>
                <a:sym typeface="Average"/>
              </a:rPr>
              <a:t>FN’s </a:t>
            </a:r>
            <a:r>
              <a:rPr lang="en">
                <a:solidFill>
                  <a:schemeClr val="dk1"/>
                </a:solidFill>
                <a:latin typeface="Average"/>
                <a:ea typeface="Average"/>
                <a:cs typeface="Average"/>
                <a:sym typeface="Average"/>
              </a:rPr>
              <a:t>compared to Logistic regression</a:t>
            </a:r>
            <a:endParaRPr>
              <a:solidFill>
                <a:schemeClr val="dk1"/>
              </a:solidFill>
              <a:latin typeface="Average"/>
              <a:ea typeface="Average"/>
              <a:cs typeface="Average"/>
              <a:sym typeface="Average"/>
            </a:endParaRPr>
          </a:p>
        </p:txBody>
      </p:sp>
      <p:sp>
        <p:nvSpPr>
          <p:cNvPr id="133" name="Google Shape;133;p24"/>
          <p:cNvSpPr txBox="1"/>
          <p:nvPr/>
        </p:nvSpPr>
        <p:spPr>
          <a:xfrm>
            <a:off x="8837950" y="1018250"/>
            <a:ext cx="73314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cxnSp>
        <p:nvCxnSpPr>
          <p:cNvPr id="134" name="Google Shape;134;p24"/>
          <p:cNvCxnSpPr>
            <a:stCxn id="132" idx="1"/>
          </p:cNvCxnSpPr>
          <p:nvPr/>
        </p:nvCxnSpPr>
        <p:spPr>
          <a:xfrm flipH="1">
            <a:off x="6867375" y="2390575"/>
            <a:ext cx="1002600" cy="6927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24"/>
          <p:cNvSpPr/>
          <p:nvPr/>
        </p:nvSpPr>
        <p:spPr>
          <a:xfrm>
            <a:off x="6210275" y="2804600"/>
            <a:ext cx="643068" cy="784132"/>
          </a:xfrm>
          <a:custGeom>
            <a:rect b="b" l="l" r="r" t="t"/>
            <a:pathLst>
              <a:path extrusionOk="0" h="40336" w="30145">
                <a:moveTo>
                  <a:pt x="13555" y="522"/>
                </a:moveTo>
                <a:cubicBezTo>
                  <a:pt x="9578" y="522"/>
                  <a:pt x="4795" y="1913"/>
                  <a:pt x="2589" y="5222"/>
                </a:cubicBezTo>
                <a:cubicBezTo>
                  <a:pt x="-237" y="9462"/>
                  <a:pt x="-132" y="15309"/>
                  <a:pt x="500" y="20365"/>
                </a:cubicBezTo>
                <a:cubicBezTo>
                  <a:pt x="1542" y="28702"/>
                  <a:pt x="9172" y="43442"/>
                  <a:pt x="16688" y="39686"/>
                </a:cubicBezTo>
                <a:cubicBezTo>
                  <a:pt x="24032" y="36016"/>
                  <a:pt x="31352" y="26850"/>
                  <a:pt x="29742" y="18799"/>
                </a:cubicBezTo>
                <a:cubicBezTo>
                  <a:pt x="28121" y="10690"/>
                  <a:pt x="21400" y="2615"/>
                  <a:pt x="13555" y="0"/>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 under F-1 score (Higher the better)</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definitions:</a:t>
            </a:r>
            <a:endParaRPr/>
          </a:p>
          <a:p>
            <a:pPr indent="0" lvl="0" marL="0" rtl="0" algn="l">
              <a:spcBef>
                <a:spcPts val="1600"/>
              </a:spcBef>
              <a:spcAft>
                <a:spcPts val="0"/>
              </a:spcAft>
              <a:buNone/>
            </a:pPr>
            <a:r>
              <a:rPr lang="en"/>
              <a:t>Precision = Positive predictive value = TP / (TP + FP)</a:t>
            </a:r>
            <a:endParaRPr/>
          </a:p>
          <a:p>
            <a:pPr indent="0" lvl="0" marL="0" rtl="0" algn="l">
              <a:spcBef>
                <a:spcPts val="1600"/>
              </a:spcBef>
              <a:spcAft>
                <a:spcPts val="0"/>
              </a:spcAft>
              <a:buNone/>
            </a:pPr>
            <a:r>
              <a:rPr lang="en"/>
              <a:t>Recall = True positive rate = TP / (TP + FN) </a:t>
            </a:r>
            <a:endParaRPr/>
          </a:p>
          <a:p>
            <a:pPr indent="0" lvl="0" marL="0" rtl="0" algn="l">
              <a:spcBef>
                <a:spcPts val="1600"/>
              </a:spcBef>
              <a:spcAft>
                <a:spcPts val="0"/>
              </a:spcAft>
              <a:buNone/>
            </a:pPr>
            <a:r>
              <a:rPr lang="en"/>
              <a:t>F-1 score = 2 / (1/Precision + 1/Recall)</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 under F-1 score</a:t>
            </a:r>
            <a:endParaRPr/>
          </a:p>
        </p:txBody>
      </p:sp>
      <p:sp>
        <p:nvSpPr>
          <p:cNvPr id="147" name="Google Shape;147;p26"/>
          <p:cNvSpPr txBox="1"/>
          <p:nvPr>
            <p:ph idx="1" type="body"/>
          </p:nvPr>
        </p:nvSpPr>
        <p:spPr>
          <a:xfrm>
            <a:off x="311700" y="1017725"/>
            <a:ext cx="7142400" cy="40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148" name="Google Shape;148;p26"/>
          <p:cNvGraphicFramePr/>
          <p:nvPr/>
        </p:nvGraphicFramePr>
        <p:xfrm>
          <a:off x="486425" y="1048822"/>
          <a:ext cx="3000000" cy="3000000"/>
        </p:xfrm>
        <a:graphic>
          <a:graphicData uri="http://schemas.openxmlformats.org/drawingml/2006/table">
            <a:tbl>
              <a:tblPr>
                <a:noFill/>
                <a:tableStyleId>{682128FA-EF44-4965-A104-BB458CF4971E}</a:tableStyleId>
              </a:tblPr>
              <a:tblGrid>
                <a:gridCol w="1827875"/>
                <a:gridCol w="1203475"/>
                <a:gridCol w="1143650"/>
                <a:gridCol w="1000050"/>
                <a:gridCol w="1065300"/>
              </a:tblGrid>
              <a:tr h="748975">
                <a:tc>
                  <a:txBody>
                    <a:bodyPr/>
                    <a:lstStyle/>
                    <a:p>
                      <a:pPr indent="0" lvl="0" marL="0" rtl="0" algn="l">
                        <a:spcBef>
                          <a:spcPts val="0"/>
                        </a:spcBef>
                        <a:spcAft>
                          <a:spcPts val="0"/>
                        </a:spcAft>
                        <a:buNone/>
                      </a:pPr>
                      <a:r>
                        <a:rPr lang="en">
                          <a:solidFill>
                            <a:schemeClr val="dk1"/>
                          </a:solidFill>
                        </a:rPr>
                        <a:t>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Class of dependent variable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Precision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Recall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F-1 score</a:t>
                      </a:r>
                      <a:endParaRPr>
                        <a:solidFill>
                          <a:schemeClr val="dk1"/>
                        </a:solidFill>
                      </a:endParaRPr>
                    </a:p>
                  </a:txBody>
                  <a:tcPr marT="91425" marB="91425" marR="91425" marL="91425"/>
                </a:tc>
              </a:tr>
              <a:tr h="555575">
                <a:tc>
                  <a:txBody>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0.94</a:t>
                      </a:r>
                      <a:endParaRPr>
                        <a:solidFill>
                          <a:schemeClr val="dk1"/>
                        </a:solidFill>
                      </a:endParaRPr>
                    </a:p>
                  </a:txBody>
                  <a:tcPr marT="91425" marB="91425" marR="91425" marL="91425"/>
                </a:tc>
              </a:tr>
              <a:tr h="362150">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0.95</a:t>
                      </a:r>
                      <a:endParaRPr>
                        <a:solidFill>
                          <a:schemeClr val="dk1"/>
                        </a:solidFill>
                      </a:endParaRPr>
                    </a:p>
                  </a:txBody>
                  <a:tcPr marT="91425" marB="91425" marR="91425" marL="91425"/>
                </a:tc>
              </a:tr>
              <a:tr h="362150">
                <a:tc>
                  <a:txBody>
                    <a:bodyPr/>
                    <a:lstStyle/>
                    <a:p>
                      <a:pPr indent="0" lvl="0" marL="0" rtl="0" algn="l">
                        <a:spcBef>
                          <a:spcPts val="0"/>
                        </a:spcBef>
                        <a:spcAft>
                          <a:spcPts val="0"/>
                        </a:spcAft>
                        <a:buNone/>
                      </a:pPr>
                      <a:r>
                        <a:rPr lang="en">
                          <a:solidFill>
                            <a:schemeClr val="dk1"/>
                          </a:solidFill>
                        </a:rPr>
                        <a:t>Gradient Boost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0.95</a:t>
                      </a:r>
                      <a:endParaRPr>
                        <a:solidFill>
                          <a:schemeClr val="dk1"/>
                        </a:solidFill>
                      </a:endParaRPr>
                    </a:p>
                  </a:txBody>
                  <a:tcPr marT="91425" marB="91425" marR="91425" marL="91425"/>
                </a:tc>
              </a:tr>
              <a:tr h="365675">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r h="555575">
                <a:tc>
                  <a:txBody>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0.62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0.29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0.39</a:t>
                      </a:r>
                      <a:endParaRPr>
                        <a:solidFill>
                          <a:schemeClr val="dk1"/>
                        </a:solidFill>
                      </a:endParaRPr>
                    </a:p>
                  </a:txBody>
                  <a:tcPr marT="91425" marB="91425" marR="91425" marL="91425"/>
                </a:tc>
              </a:tr>
              <a:tr h="362150">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0.65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0.46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0.54</a:t>
                      </a:r>
                      <a:endParaRPr>
                        <a:solidFill>
                          <a:schemeClr val="dk1"/>
                        </a:solidFill>
                      </a:endParaRPr>
                    </a:p>
                  </a:txBody>
                  <a:tcPr marT="91425" marB="91425" marR="91425" marL="91425"/>
                </a:tc>
              </a:tr>
              <a:tr h="362150">
                <a:tc>
                  <a:txBody>
                    <a:bodyPr/>
                    <a:lstStyle/>
                    <a:p>
                      <a:pPr indent="0" lvl="0" marL="0" rtl="0" algn="l">
                        <a:spcBef>
                          <a:spcPts val="0"/>
                        </a:spcBef>
                        <a:spcAft>
                          <a:spcPts val="0"/>
                        </a:spcAft>
                        <a:buNone/>
                      </a:pPr>
                      <a:r>
                        <a:rPr lang="en">
                          <a:solidFill>
                            <a:schemeClr val="dk1"/>
                          </a:solidFill>
                        </a:rPr>
                        <a:t>Gradient Boost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0.63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0.57</a:t>
                      </a:r>
                      <a:endParaRPr>
                        <a:solidFill>
                          <a:schemeClr val="dk1"/>
                        </a:solidFill>
                      </a:endParaRPr>
                    </a:p>
                  </a:txBody>
                  <a:tcPr marT="91425" marB="91425" marR="91425" marL="91425"/>
                </a:tc>
              </a:tr>
            </a:tbl>
          </a:graphicData>
        </a:graphic>
      </p:graphicFrame>
      <p:sp>
        <p:nvSpPr>
          <p:cNvPr id="149" name="Google Shape;149;p26"/>
          <p:cNvSpPr/>
          <p:nvPr/>
        </p:nvSpPr>
        <p:spPr>
          <a:xfrm>
            <a:off x="5611931" y="4158250"/>
            <a:ext cx="802650" cy="918575"/>
          </a:xfrm>
          <a:custGeom>
            <a:rect b="b" l="l" r="r" t="t"/>
            <a:pathLst>
              <a:path extrusionOk="0" h="36743" w="32106">
                <a:moveTo>
                  <a:pt x="16493" y="0"/>
                </a:moveTo>
                <a:cubicBezTo>
                  <a:pt x="9768" y="1681"/>
                  <a:pt x="1665" y="6258"/>
                  <a:pt x="306" y="13055"/>
                </a:cubicBezTo>
                <a:cubicBezTo>
                  <a:pt x="-1521" y="22192"/>
                  <a:pt x="6312" y="34726"/>
                  <a:pt x="15449" y="36553"/>
                </a:cubicBezTo>
                <a:cubicBezTo>
                  <a:pt x="22932" y="38050"/>
                  <a:pt x="29784" y="27768"/>
                  <a:pt x="31637" y="20365"/>
                </a:cubicBezTo>
                <a:cubicBezTo>
                  <a:pt x="33515" y="12865"/>
                  <a:pt x="27358" y="522"/>
                  <a:pt x="19626" y="522"/>
                </a:cubicBezTo>
              </a:path>
            </a:pathLst>
          </a:custGeom>
          <a:noFill/>
          <a:ln cap="flat" cmpd="sng" w="9525">
            <a:solidFill>
              <a:schemeClr val="dk2"/>
            </a:solidFill>
            <a:prstDash val="solid"/>
            <a:round/>
            <a:headEnd len="med" w="med" type="none"/>
            <a:tailEnd len="med" w="med" type="none"/>
          </a:ln>
        </p:spPr>
      </p:sp>
      <p:sp>
        <p:nvSpPr>
          <p:cNvPr id="150" name="Google Shape;150;p26"/>
          <p:cNvSpPr/>
          <p:nvPr/>
        </p:nvSpPr>
        <p:spPr>
          <a:xfrm>
            <a:off x="2161891" y="4160150"/>
            <a:ext cx="515725" cy="830975"/>
          </a:xfrm>
          <a:custGeom>
            <a:rect b="b" l="l" r="r" t="t"/>
            <a:pathLst>
              <a:path extrusionOk="0" h="33239" w="20629">
                <a:moveTo>
                  <a:pt x="9254" y="0"/>
                </a:moveTo>
                <a:cubicBezTo>
                  <a:pt x="427" y="2940"/>
                  <a:pt x="-1356" y="17605"/>
                  <a:pt x="899" y="26631"/>
                </a:cubicBezTo>
                <a:cubicBezTo>
                  <a:pt x="2069" y="31314"/>
                  <a:pt x="9271" y="34070"/>
                  <a:pt x="13953" y="32898"/>
                </a:cubicBezTo>
                <a:cubicBezTo>
                  <a:pt x="17434" y="32026"/>
                  <a:pt x="17261" y="26458"/>
                  <a:pt x="18131" y="22976"/>
                </a:cubicBezTo>
                <a:cubicBezTo>
                  <a:pt x="19366" y="18033"/>
                  <a:pt x="21454" y="12776"/>
                  <a:pt x="20219" y="7833"/>
                </a:cubicBezTo>
                <a:cubicBezTo>
                  <a:pt x="19198" y="3745"/>
                  <a:pt x="14511" y="0"/>
                  <a:pt x="10298" y="0"/>
                </a:cubicBezTo>
              </a:path>
            </a:pathLst>
          </a:custGeom>
          <a:noFill/>
          <a:ln cap="flat" cmpd="sng" w="9525">
            <a:solidFill>
              <a:schemeClr val="dk2"/>
            </a:solidFill>
            <a:prstDash val="solid"/>
            <a:round/>
            <a:headEnd len="med" w="med" type="none"/>
            <a:tailEnd len="med" w="med" type="none"/>
          </a:ln>
        </p:spPr>
      </p:sp>
      <p:sp>
        <p:nvSpPr>
          <p:cNvPr id="151" name="Google Shape;151;p26"/>
          <p:cNvSpPr txBox="1"/>
          <p:nvPr/>
        </p:nvSpPr>
        <p:spPr>
          <a:xfrm>
            <a:off x="7084500" y="3689500"/>
            <a:ext cx="17478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F-1 </a:t>
            </a:r>
            <a:r>
              <a:rPr lang="en">
                <a:solidFill>
                  <a:schemeClr val="dk1"/>
                </a:solidFill>
                <a:latin typeface="Average"/>
                <a:ea typeface="Average"/>
                <a:cs typeface="Average"/>
                <a:sym typeface="Average"/>
              </a:rPr>
              <a:t>scores </a:t>
            </a:r>
            <a:r>
              <a:rPr b="1" lang="en">
                <a:solidFill>
                  <a:schemeClr val="dk1"/>
                </a:solidFill>
                <a:latin typeface="Average"/>
                <a:ea typeface="Average"/>
                <a:cs typeface="Average"/>
                <a:sym typeface="Average"/>
              </a:rPr>
              <a:t>higher </a:t>
            </a:r>
            <a:r>
              <a:rPr lang="en">
                <a:solidFill>
                  <a:schemeClr val="dk1"/>
                </a:solidFill>
                <a:latin typeface="Average"/>
                <a:ea typeface="Average"/>
                <a:cs typeface="Average"/>
                <a:sym typeface="Average"/>
              </a:rPr>
              <a:t>compared to Logistic regression when </a:t>
            </a:r>
            <a:r>
              <a:rPr b="1" lang="en">
                <a:solidFill>
                  <a:schemeClr val="dk1"/>
                </a:solidFill>
                <a:latin typeface="Average"/>
                <a:ea typeface="Average"/>
                <a:cs typeface="Average"/>
                <a:sym typeface="Average"/>
              </a:rPr>
              <a:t>class = 1</a:t>
            </a:r>
            <a:r>
              <a:rPr lang="en">
                <a:solidFill>
                  <a:schemeClr val="dk1"/>
                </a:solidFill>
                <a:latin typeface="Average"/>
                <a:ea typeface="Average"/>
                <a:cs typeface="Average"/>
                <a:sym typeface="Average"/>
              </a:rPr>
              <a:t> (because of higher Recall scores)</a:t>
            </a:r>
            <a:endParaRPr>
              <a:solidFill>
                <a:schemeClr val="dk1"/>
              </a:solidFill>
              <a:latin typeface="Average"/>
              <a:ea typeface="Average"/>
              <a:cs typeface="Average"/>
              <a:sym typeface="Average"/>
            </a:endParaRPr>
          </a:p>
        </p:txBody>
      </p:sp>
      <p:cxnSp>
        <p:nvCxnSpPr>
          <p:cNvPr id="152" name="Google Shape;152;p26"/>
          <p:cNvCxnSpPr>
            <a:stCxn id="151" idx="1"/>
          </p:cNvCxnSpPr>
          <p:nvPr/>
        </p:nvCxnSpPr>
        <p:spPr>
          <a:xfrm flipH="1">
            <a:off x="6396600" y="4373050"/>
            <a:ext cx="687900" cy="264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6"/>
          <p:cNvSpPr txBox="1"/>
          <p:nvPr/>
        </p:nvSpPr>
        <p:spPr>
          <a:xfrm>
            <a:off x="7056475" y="1103300"/>
            <a:ext cx="1683900" cy="9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Precision </a:t>
            </a:r>
            <a:r>
              <a:rPr lang="en">
                <a:solidFill>
                  <a:schemeClr val="dk1"/>
                </a:solidFill>
                <a:latin typeface="Average"/>
                <a:ea typeface="Average"/>
                <a:cs typeface="Average"/>
                <a:sym typeface="Average"/>
              </a:rPr>
              <a:t>scores </a:t>
            </a:r>
            <a:r>
              <a:rPr b="1" lang="en">
                <a:solidFill>
                  <a:schemeClr val="dk1"/>
                </a:solidFill>
                <a:latin typeface="Average"/>
                <a:ea typeface="Average"/>
                <a:cs typeface="Average"/>
                <a:sym typeface="Average"/>
              </a:rPr>
              <a:t>similar </a:t>
            </a:r>
            <a:r>
              <a:rPr lang="en">
                <a:solidFill>
                  <a:schemeClr val="dk1"/>
                </a:solidFill>
                <a:latin typeface="Average"/>
                <a:ea typeface="Average"/>
                <a:cs typeface="Average"/>
                <a:sym typeface="Average"/>
              </a:rPr>
              <a:t>to Logistic regression when </a:t>
            </a:r>
            <a:r>
              <a:rPr b="1" lang="en">
                <a:solidFill>
                  <a:schemeClr val="dk1"/>
                </a:solidFill>
                <a:latin typeface="Average"/>
                <a:ea typeface="Average"/>
                <a:cs typeface="Average"/>
                <a:sym typeface="Average"/>
              </a:rPr>
              <a:t>c</a:t>
            </a:r>
            <a:r>
              <a:rPr b="1" lang="en">
                <a:solidFill>
                  <a:schemeClr val="dk1"/>
                </a:solidFill>
                <a:latin typeface="Average"/>
                <a:ea typeface="Average"/>
                <a:cs typeface="Average"/>
                <a:sym typeface="Average"/>
              </a:rPr>
              <a:t>lass = 1</a:t>
            </a:r>
            <a:endParaRPr b="1">
              <a:solidFill>
                <a:schemeClr val="dk1"/>
              </a:solidFill>
              <a:latin typeface="Average"/>
              <a:ea typeface="Average"/>
              <a:cs typeface="Average"/>
              <a:sym typeface="Average"/>
            </a:endParaRPr>
          </a:p>
        </p:txBody>
      </p:sp>
      <p:sp>
        <p:nvSpPr>
          <p:cNvPr id="154" name="Google Shape;154;p26"/>
          <p:cNvSpPr txBox="1"/>
          <p:nvPr/>
        </p:nvSpPr>
        <p:spPr>
          <a:xfrm>
            <a:off x="7084500" y="2160000"/>
            <a:ext cx="17478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Recall </a:t>
            </a:r>
            <a:r>
              <a:rPr lang="en">
                <a:solidFill>
                  <a:schemeClr val="dk1"/>
                </a:solidFill>
                <a:latin typeface="Average"/>
                <a:ea typeface="Average"/>
                <a:cs typeface="Average"/>
                <a:sym typeface="Average"/>
              </a:rPr>
              <a:t>scores </a:t>
            </a:r>
            <a:r>
              <a:rPr b="1" lang="en">
                <a:solidFill>
                  <a:schemeClr val="dk1"/>
                </a:solidFill>
                <a:latin typeface="Average"/>
                <a:ea typeface="Average"/>
                <a:cs typeface="Average"/>
                <a:sym typeface="Average"/>
              </a:rPr>
              <a:t>higher</a:t>
            </a:r>
            <a:r>
              <a:rPr lang="en">
                <a:solidFill>
                  <a:schemeClr val="dk1"/>
                </a:solidFill>
                <a:latin typeface="Average"/>
                <a:ea typeface="Average"/>
                <a:cs typeface="Average"/>
                <a:sym typeface="Average"/>
              </a:rPr>
              <a:t> compared to Logistic regression when</a:t>
            </a:r>
            <a:r>
              <a:rPr b="1" lang="en">
                <a:solidFill>
                  <a:schemeClr val="dk1"/>
                </a:solidFill>
                <a:latin typeface="Average"/>
                <a:ea typeface="Average"/>
                <a:cs typeface="Average"/>
                <a:sym typeface="Average"/>
              </a:rPr>
              <a:t> class = 1</a:t>
            </a:r>
            <a:r>
              <a:rPr lang="en">
                <a:solidFill>
                  <a:schemeClr val="dk1"/>
                </a:solidFill>
                <a:latin typeface="Average"/>
                <a:ea typeface="Average"/>
                <a:cs typeface="Average"/>
                <a:sym typeface="Average"/>
              </a:rPr>
              <a:t> (since more actual 1’s are detected)</a:t>
            </a:r>
            <a:endParaRPr>
              <a:solidFill>
                <a:schemeClr val="dk1"/>
              </a:solidFill>
              <a:latin typeface="Average"/>
              <a:ea typeface="Average"/>
              <a:cs typeface="Average"/>
              <a:sym typeface="Average"/>
            </a:endParaRPr>
          </a:p>
        </p:txBody>
      </p:sp>
      <p:sp>
        <p:nvSpPr>
          <p:cNvPr id="155" name="Google Shape;155;p26"/>
          <p:cNvSpPr/>
          <p:nvPr/>
        </p:nvSpPr>
        <p:spPr>
          <a:xfrm>
            <a:off x="3450164" y="4138300"/>
            <a:ext cx="796050" cy="897300"/>
          </a:xfrm>
          <a:custGeom>
            <a:rect b="b" l="l" r="r" t="t"/>
            <a:pathLst>
              <a:path extrusionOk="0" h="35892" w="31842">
                <a:moveTo>
                  <a:pt x="13426" y="0"/>
                </a:moveTo>
                <a:cubicBezTo>
                  <a:pt x="5526" y="3159"/>
                  <a:pt x="-1695" y="13679"/>
                  <a:pt x="371" y="21932"/>
                </a:cubicBezTo>
                <a:cubicBezTo>
                  <a:pt x="2495" y="30417"/>
                  <a:pt x="14340" y="37628"/>
                  <a:pt x="22825" y="35508"/>
                </a:cubicBezTo>
                <a:cubicBezTo>
                  <a:pt x="31223" y="33410"/>
                  <a:pt x="34068" y="17866"/>
                  <a:pt x="29614" y="10444"/>
                </a:cubicBezTo>
                <a:cubicBezTo>
                  <a:pt x="26458" y="5186"/>
                  <a:pt x="19956" y="2740"/>
                  <a:pt x="14470" y="0"/>
                </a:cubicBezTo>
              </a:path>
            </a:pathLst>
          </a:custGeom>
          <a:noFill/>
          <a:ln cap="flat" cmpd="sng" w="9525">
            <a:solidFill>
              <a:schemeClr val="dk2"/>
            </a:solidFill>
            <a:prstDash val="solid"/>
            <a:round/>
            <a:headEnd len="med" w="med" type="none"/>
            <a:tailEnd len="med" w="med" type="none"/>
          </a:ln>
        </p:spPr>
      </p:sp>
      <p:sp>
        <p:nvSpPr>
          <p:cNvPr id="156" name="Google Shape;156;p26"/>
          <p:cNvSpPr/>
          <p:nvPr/>
        </p:nvSpPr>
        <p:spPr>
          <a:xfrm>
            <a:off x="4533273" y="4086075"/>
            <a:ext cx="845775" cy="970525"/>
          </a:xfrm>
          <a:custGeom>
            <a:rect b="b" l="l" r="r" t="t"/>
            <a:pathLst>
              <a:path extrusionOk="0" h="38821" w="33831">
                <a:moveTo>
                  <a:pt x="17098" y="0"/>
                </a:moveTo>
                <a:cubicBezTo>
                  <a:pt x="7628" y="0"/>
                  <a:pt x="-1907" y="13789"/>
                  <a:pt x="389" y="22976"/>
                </a:cubicBezTo>
                <a:cubicBezTo>
                  <a:pt x="2399" y="31020"/>
                  <a:pt x="11531" y="40005"/>
                  <a:pt x="19709" y="38642"/>
                </a:cubicBezTo>
                <a:cubicBezTo>
                  <a:pt x="24480" y="37847"/>
                  <a:pt x="30078" y="35656"/>
                  <a:pt x="32242" y="31331"/>
                </a:cubicBezTo>
                <a:cubicBezTo>
                  <a:pt x="37432" y="20957"/>
                  <a:pt x="28698" y="0"/>
                  <a:pt x="17098" y="0"/>
                </a:cubicBezTo>
              </a:path>
            </a:pathLst>
          </a:custGeom>
          <a:noFill/>
          <a:ln cap="flat" cmpd="sng" w="9525">
            <a:solidFill>
              <a:schemeClr val="dk2"/>
            </a:solidFill>
            <a:prstDash val="solid"/>
            <a:round/>
            <a:headEnd len="med" w="med" type="none"/>
            <a:tailEnd len="med" w="med" type="none"/>
          </a:ln>
        </p:spPr>
      </p:sp>
      <p:cxnSp>
        <p:nvCxnSpPr>
          <p:cNvPr id="157" name="Google Shape;157;p26"/>
          <p:cNvCxnSpPr/>
          <p:nvPr/>
        </p:nvCxnSpPr>
        <p:spPr>
          <a:xfrm flipH="1">
            <a:off x="3929625" y="2008275"/>
            <a:ext cx="3159000" cy="22584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6"/>
          <p:cNvCxnSpPr/>
          <p:nvPr/>
        </p:nvCxnSpPr>
        <p:spPr>
          <a:xfrm flipH="1">
            <a:off x="5313100" y="3302800"/>
            <a:ext cx="1840800" cy="10704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6"/>
          <p:cNvSpPr txBox="1"/>
          <p:nvPr/>
        </p:nvSpPr>
        <p:spPr>
          <a:xfrm>
            <a:off x="7047350" y="121225"/>
            <a:ext cx="1985700" cy="9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Precision, Recall and F-1 </a:t>
            </a:r>
            <a:r>
              <a:rPr lang="en">
                <a:solidFill>
                  <a:schemeClr val="dk1"/>
                </a:solidFill>
                <a:latin typeface="Average"/>
                <a:ea typeface="Average"/>
                <a:cs typeface="Average"/>
                <a:sym typeface="Average"/>
              </a:rPr>
              <a:t>scores </a:t>
            </a:r>
            <a:r>
              <a:rPr b="1" lang="en">
                <a:solidFill>
                  <a:schemeClr val="dk1"/>
                </a:solidFill>
                <a:latin typeface="Average"/>
                <a:ea typeface="Average"/>
                <a:cs typeface="Average"/>
                <a:sym typeface="Average"/>
              </a:rPr>
              <a:t>similar</a:t>
            </a:r>
            <a:r>
              <a:rPr lang="en">
                <a:solidFill>
                  <a:schemeClr val="dk1"/>
                </a:solidFill>
                <a:latin typeface="Average"/>
                <a:ea typeface="Average"/>
                <a:cs typeface="Average"/>
                <a:sym typeface="Average"/>
              </a:rPr>
              <a:t> to Logistic regression when </a:t>
            </a:r>
            <a:r>
              <a:rPr b="1" lang="en">
                <a:solidFill>
                  <a:schemeClr val="dk1"/>
                </a:solidFill>
                <a:latin typeface="Average"/>
                <a:ea typeface="Average"/>
                <a:cs typeface="Average"/>
                <a:sym typeface="Average"/>
              </a:rPr>
              <a:t>c</a:t>
            </a:r>
            <a:r>
              <a:rPr b="1" lang="en">
                <a:solidFill>
                  <a:schemeClr val="dk1"/>
                </a:solidFill>
                <a:latin typeface="Average"/>
                <a:ea typeface="Average"/>
                <a:cs typeface="Average"/>
                <a:sym typeface="Average"/>
              </a:rPr>
              <a:t>lass</a:t>
            </a:r>
            <a:r>
              <a:rPr b="1" lang="en">
                <a:solidFill>
                  <a:schemeClr val="dk1"/>
                </a:solidFill>
                <a:latin typeface="Average"/>
                <a:ea typeface="Average"/>
                <a:cs typeface="Average"/>
                <a:sym typeface="Average"/>
              </a:rPr>
              <a:t>= 0</a:t>
            </a:r>
            <a:endParaRPr b="1">
              <a:solidFill>
                <a:schemeClr val="dk1"/>
              </a:solidFill>
              <a:latin typeface="Average"/>
              <a:ea typeface="Average"/>
              <a:cs typeface="Average"/>
              <a:sym typeface="Average"/>
            </a:endParaRPr>
          </a:p>
        </p:txBody>
      </p:sp>
      <p:cxnSp>
        <p:nvCxnSpPr>
          <p:cNvPr id="160" name="Google Shape;160;p26"/>
          <p:cNvCxnSpPr/>
          <p:nvPr/>
        </p:nvCxnSpPr>
        <p:spPr>
          <a:xfrm flipH="1">
            <a:off x="5954125" y="1089500"/>
            <a:ext cx="1241700" cy="1279500"/>
          </a:xfrm>
          <a:prstGeom prst="straightConnector1">
            <a:avLst/>
          </a:prstGeom>
          <a:noFill/>
          <a:ln cap="flat" cmpd="sng" w="9525">
            <a:solidFill>
              <a:schemeClr val="dk2"/>
            </a:solidFill>
            <a:prstDash val="solid"/>
            <a:round/>
            <a:headEnd len="med" w="med" type="none"/>
            <a:tailEnd len="med" w="med" type="triangle"/>
          </a:ln>
        </p:spPr>
      </p:cxnSp>
      <p:sp>
        <p:nvSpPr>
          <p:cNvPr id="161" name="Google Shape;161;p26"/>
          <p:cNvSpPr/>
          <p:nvPr/>
        </p:nvSpPr>
        <p:spPr>
          <a:xfrm>
            <a:off x="2013337" y="2301821"/>
            <a:ext cx="4431550" cy="985175"/>
          </a:xfrm>
          <a:custGeom>
            <a:rect b="b" l="l" r="r" t="t"/>
            <a:pathLst>
              <a:path extrusionOk="0" h="39407" w="177262">
                <a:moveTo>
                  <a:pt x="72505" y="1676"/>
                </a:moveTo>
                <a:cubicBezTo>
                  <a:pt x="61689" y="-1029"/>
                  <a:pt x="49994" y="-1"/>
                  <a:pt x="39060" y="2182"/>
                </a:cubicBezTo>
                <a:cubicBezTo>
                  <a:pt x="27427" y="4505"/>
                  <a:pt x="14002" y="5956"/>
                  <a:pt x="5614" y="14344"/>
                </a:cubicBezTo>
                <a:cubicBezTo>
                  <a:pt x="2287" y="17671"/>
                  <a:pt x="-1200" y="23151"/>
                  <a:pt x="547" y="27520"/>
                </a:cubicBezTo>
                <a:cubicBezTo>
                  <a:pt x="1591" y="30130"/>
                  <a:pt x="5031" y="31037"/>
                  <a:pt x="7641" y="32080"/>
                </a:cubicBezTo>
                <a:cubicBezTo>
                  <a:pt x="18069" y="36249"/>
                  <a:pt x="29857" y="36134"/>
                  <a:pt x="41087" y="36134"/>
                </a:cubicBezTo>
                <a:cubicBezTo>
                  <a:pt x="59849" y="36134"/>
                  <a:pt x="78939" y="41843"/>
                  <a:pt x="97336" y="38161"/>
                </a:cubicBezTo>
                <a:cubicBezTo>
                  <a:pt x="123908" y="32842"/>
                  <a:pt x="170332" y="47731"/>
                  <a:pt x="176895" y="21439"/>
                </a:cubicBezTo>
                <a:cubicBezTo>
                  <a:pt x="178008" y="16981"/>
                  <a:pt x="176090" y="11512"/>
                  <a:pt x="172841" y="8263"/>
                </a:cubicBezTo>
                <a:cubicBezTo>
                  <a:pt x="165151" y="573"/>
                  <a:pt x="151284" y="4716"/>
                  <a:pt x="140409" y="4716"/>
                </a:cubicBezTo>
                <a:cubicBezTo>
                  <a:pt x="117752" y="4716"/>
                  <a:pt x="95162" y="1676"/>
                  <a:pt x="72505" y="1676"/>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 under AUC PR (Higher the better)</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7"/>
          <p:cNvPicPr preferRelativeResize="0"/>
          <p:nvPr/>
        </p:nvPicPr>
        <p:blipFill>
          <a:blip r:embed="rId3">
            <a:alphaModFix/>
          </a:blip>
          <a:stretch>
            <a:fillRect/>
          </a:stretch>
        </p:blipFill>
        <p:spPr>
          <a:xfrm>
            <a:off x="427600" y="1152475"/>
            <a:ext cx="5990901" cy="3617825"/>
          </a:xfrm>
          <a:prstGeom prst="rect">
            <a:avLst/>
          </a:prstGeom>
          <a:noFill/>
          <a:ln>
            <a:noFill/>
          </a:ln>
        </p:spPr>
      </p:pic>
      <p:sp>
        <p:nvSpPr>
          <p:cNvPr id="169" name="Google Shape;169;p27"/>
          <p:cNvSpPr txBox="1"/>
          <p:nvPr/>
        </p:nvSpPr>
        <p:spPr>
          <a:xfrm>
            <a:off x="6563400" y="1152475"/>
            <a:ext cx="2268900" cy="17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verage"/>
                <a:ea typeface="Average"/>
                <a:cs typeface="Average"/>
                <a:sym typeface="Average"/>
              </a:rPr>
              <a:t>Different model/algorithms result in different PR curves. PR curves are drawn at different thresholds for what  qualifies as a 1 and a 0.</a:t>
            </a:r>
            <a:endParaRPr sz="1500">
              <a:solidFill>
                <a:schemeClr val="dk1"/>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 under AUC PR</a:t>
            </a:r>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Random Forest and Gradient Boost have higher AUC(area under curve) for Precision Recall curve compared to Logistic regression since Recall scores are higher (since more actual 1’s are detected) which pushes the Precision Recall curve outward resulting in higher AUC PR. indicating they are better binary classifiers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76" name="Google Shape;176;p28"/>
          <p:cNvGraphicFramePr/>
          <p:nvPr/>
        </p:nvGraphicFramePr>
        <p:xfrm>
          <a:off x="442250" y="1291650"/>
          <a:ext cx="3000000" cy="3000000"/>
        </p:xfrm>
        <a:graphic>
          <a:graphicData uri="http://schemas.openxmlformats.org/drawingml/2006/table">
            <a:tbl>
              <a:tblPr>
                <a:noFill/>
                <a:tableStyleId>{682128FA-EF44-4965-A104-BB458CF4971E}</a:tableStyleId>
              </a:tblPr>
              <a:tblGrid>
                <a:gridCol w="1773325"/>
                <a:gridCol w="1662950"/>
              </a:tblGrid>
              <a:tr h="381000">
                <a:tc>
                  <a:txBody>
                    <a:bodyPr/>
                    <a:lstStyle/>
                    <a:p>
                      <a:pPr indent="0" lvl="0" marL="0" rtl="0" algn="l">
                        <a:spcBef>
                          <a:spcPts val="0"/>
                        </a:spcBef>
                        <a:spcAft>
                          <a:spcPts val="0"/>
                        </a:spcAft>
                        <a:buNone/>
                      </a:pPr>
                      <a:r>
                        <a:rPr lang="en">
                          <a:solidFill>
                            <a:schemeClr val="dk1"/>
                          </a:solidFill>
                        </a:rPr>
                        <a:t>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AUC for Precision Recall curve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0.503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0.646</a:t>
                      </a:r>
                      <a:endParaRPr>
                        <a:solidFill>
                          <a:schemeClr val="dk1"/>
                        </a:solidFill>
                      </a:endParaRPr>
                    </a:p>
                  </a:txBody>
                  <a:tcPr marT="91425" marB="91425" marR="91425" marL="91425"/>
                </a:tc>
              </a:tr>
              <a:tr h="396575">
                <a:tc>
                  <a:txBody>
                    <a:bodyPr/>
                    <a:lstStyle/>
                    <a:p>
                      <a:pPr indent="0" lvl="0" marL="0" rtl="0" algn="l">
                        <a:spcBef>
                          <a:spcPts val="0"/>
                        </a:spcBef>
                        <a:spcAft>
                          <a:spcPts val="0"/>
                        </a:spcAft>
                        <a:buNone/>
                      </a:pPr>
                      <a:r>
                        <a:rPr lang="en">
                          <a:solidFill>
                            <a:schemeClr val="dk1"/>
                          </a:solidFill>
                        </a:rPr>
                        <a:t>Gradient Boost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0.645</a:t>
                      </a:r>
                      <a:endParaRPr>
                        <a:solidFill>
                          <a:schemeClr val="dk1"/>
                        </a:solidFill>
                      </a:endParaRPr>
                    </a:p>
                  </a:txBody>
                  <a:tcPr marT="91425" marB="91425" marR="91425" marL="91425"/>
                </a:tc>
              </a:tr>
            </a:tbl>
          </a:graphicData>
        </a:graphic>
      </p:graphicFrame>
      <p:sp>
        <p:nvSpPr>
          <p:cNvPr id="177" name="Google Shape;177;p28"/>
          <p:cNvSpPr txBox="1"/>
          <p:nvPr/>
        </p:nvSpPr>
        <p:spPr>
          <a:xfrm>
            <a:off x="4169425" y="1893600"/>
            <a:ext cx="22011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AUC PR</a:t>
            </a:r>
            <a:r>
              <a:rPr lang="en">
                <a:solidFill>
                  <a:schemeClr val="dk1"/>
                </a:solidFill>
                <a:latin typeface="Average"/>
                <a:ea typeface="Average"/>
                <a:cs typeface="Average"/>
                <a:sym typeface="Average"/>
              </a:rPr>
              <a:t> scores </a:t>
            </a:r>
            <a:r>
              <a:rPr b="1" lang="en">
                <a:solidFill>
                  <a:schemeClr val="dk1"/>
                </a:solidFill>
                <a:latin typeface="Average"/>
                <a:ea typeface="Average"/>
                <a:cs typeface="Average"/>
                <a:sym typeface="Average"/>
              </a:rPr>
              <a:t>higher </a:t>
            </a:r>
            <a:r>
              <a:rPr lang="en">
                <a:solidFill>
                  <a:schemeClr val="dk1"/>
                </a:solidFill>
                <a:latin typeface="Average"/>
                <a:ea typeface="Average"/>
                <a:cs typeface="Average"/>
                <a:sym typeface="Average"/>
              </a:rPr>
              <a:t>compared to Logistic regression </a:t>
            </a:r>
            <a:endParaRPr>
              <a:solidFill>
                <a:schemeClr val="dk1"/>
              </a:solidFill>
              <a:latin typeface="Average"/>
              <a:ea typeface="Average"/>
              <a:cs typeface="Average"/>
              <a:sym typeface="Average"/>
            </a:endParaRPr>
          </a:p>
        </p:txBody>
      </p:sp>
      <p:cxnSp>
        <p:nvCxnSpPr>
          <p:cNvPr id="178" name="Google Shape;178;p28"/>
          <p:cNvCxnSpPr/>
          <p:nvPr/>
        </p:nvCxnSpPr>
        <p:spPr>
          <a:xfrm flipH="1">
            <a:off x="2929100" y="2350050"/>
            <a:ext cx="1224600" cy="2007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8"/>
          <p:cNvSpPr/>
          <p:nvPr/>
        </p:nvSpPr>
        <p:spPr>
          <a:xfrm>
            <a:off x="2139375" y="2286000"/>
            <a:ext cx="775780" cy="788981"/>
          </a:xfrm>
          <a:custGeom>
            <a:rect b="b" l="l" r="r" t="t"/>
            <a:pathLst>
              <a:path extrusionOk="0" h="34849" w="33511">
                <a:moveTo>
                  <a:pt x="14005" y="522"/>
                </a:moveTo>
                <a:cubicBezTo>
                  <a:pt x="10853" y="522"/>
                  <a:pt x="7229" y="-182"/>
                  <a:pt x="4606" y="1567"/>
                </a:cubicBezTo>
                <a:cubicBezTo>
                  <a:pt x="2774" y="2788"/>
                  <a:pt x="3051" y="5697"/>
                  <a:pt x="2517" y="7833"/>
                </a:cubicBezTo>
                <a:cubicBezTo>
                  <a:pt x="1239" y="12944"/>
                  <a:pt x="-849" y="18387"/>
                  <a:pt x="428" y="23498"/>
                </a:cubicBezTo>
                <a:cubicBezTo>
                  <a:pt x="2334" y="31127"/>
                  <a:pt x="13605" y="36006"/>
                  <a:pt x="21316" y="34464"/>
                </a:cubicBezTo>
                <a:cubicBezTo>
                  <a:pt x="30484" y="32631"/>
                  <a:pt x="35075" y="17946"/>
                  <a:pt x="32804" y="8877"/>
                </a:cubicBezTo>
                <a:cubicBezTo>
                  <a:pt x="31121" y="2155"/>
                  <a:pt x="20935" y="0"/>
                  <a:pt x="14005" y="0"/>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best results :</a:t>
            </a:r>
            <a:endParaRPr/>
          </a:p>
          <a:p>
            <a:pPr indent="0" lvl="0" marL="457200" rtl="0" algn="l">
              <a:spcBef>
                <a:spcPts val="1600"/>
              </a:spcBef>
              <a:spcAft>
                <a:spcPts val="1600"/>
              </a:spcAft>
              <a:buNone/>
            </a:pPr>
            <a:r>
              <a:rPr lang="en"/>
              <a:t>Use list of banking clients generated using either Random Forest or Gradient Boost model since they are better binary classifiers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work</a:t>
            </a:r>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SMOTE technique to resample dataset (so that the dependent variable is more balanced) before training the models. AUC PR metric (which is not sensitive to imbalanced classes) was used as a metric vs AUC ROC to account for this effect in this project. </a:t>
            </a:r>
            <a:endParaRPr/>
          </a:p>
          <a:p>
            <a:pPr indent="0" lvl="0" marL="0" rtl="0" algn="l">
              <a:spcBef>
                <a:spcPts val="1600"/>
              </a:spcBef>
              <a:spcAft>
                <a:spcPts val="1600"/>
              </a:spcAft>
              <a:buNone/>
            </a:pPr>
            <a:r>
              <a:rPr lang="en"/>
              <a:t>Use Google colab to train with SVM (support vector machine) to get around performance issues on laptop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managers at retail banks</a:t>
            </a:r>
            <a:endParaRPr/>
          </a:p>
          <a:p>
            <a:pPr indent="-342900" lvl="0" marL="457200" rtl="0" algn="l">
              <a:spcBef>
                <a:spcPts val="1600"/>
              </a:spcBef>
              <a:spcAft>
                <a:spcPts val="0"/>
              </a:spcAft>
              <a:buSzPts val="1800"/>
              <a:buChar char="●"/>
            </a:pPr>
            <a:r>
              <a:rPr lang="en"/>
              <a:t>Strong interest in promoting different financial products to the bank’s clients </a:t>
            </a:r>
            <a:endParaRPr/>
          </a:p>
          <a:p>
            <a:pPr indent="0" lvl="0" marL="0" rtl="0" algn="l">
              <a:spcBef>
                <a:spcPts val="1600"/>
              </a:spcBef>
              <a:spcAft>
                <a:spcPts val="0"/>
              </a:spcAft>
              <a:buNone/>
            </a:pPr>
            <a:r>
              <a:rPr lang="en"/>
              <a:t>Specifically</a:t>
            </a:r>
            <a:endParaRPr/>
          </a:p>
          <a:p>
            <a:pPr indent="-342900" lvl="0" marL="457200" rtl="0" algn="l">
              <a:spcBef>
                <a:spcPts val="1600"/>
              </a:spcBef>
              <a:spcAft>
                <a:spcPts val="0"/>
              </a:spcAft>
              <a:buSzPts val="1800"/>
              <a:buChar char="●"/>
            </a:pPr>
            <a:r>
              <a:rPr lang="en"/>
              <a:t>Term deposit marketing is prioritized by marketing managers since banks get access to deposits for a defined term that then can be loaned out at good profit margins.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Problem/Opportunity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a large universe of banking clients that have current accounts, who amongst them do marketing managers reach out to for promoting term deposits ?</a:t>
            </a:r>
            <a:endParaRPr/>
          </a:p>
          <a:p>
            <a:pPr indent="-342900" lvl="0" marL="457200" rtl="0" algn="l">
              <a:spcBef>
                <a:spcPts val="0"/>
              </a:spcBef>
              <a:spcAft>
                <a:spcPts val="0"/>
              </a:spcAft>
              <a:buSzPts val="1800"/>
              <a:buChar char="●"/>
            </a:pPr>
            <a:r>
              <a:rPr lang="en"/>
              <a:t>Ideally, if they were given a specific list of banking clients that were most likely to subscribe to term deposit, they would waste little time reaching out to clients that have low likelihood of subscribing and focus primarily on clients with high likelihood of subscribing</a:t>
            </a:r>
            <a:endParaRPr/>
          </a:p>
          <a:p>
            <a:pPr indent="-342900" lvl="0" marL="457200" rtl="0" algn="l">
              <a:spcBef>
                <a:spcPts val="0"/>
              </a:spcBef>
              <a:spcAft>
                <a:spcPts val="0"/>
              </a:spcAft>
              <a:buSzPts val="1800"/>
              <a:buChar char="●"/>
            </a:pPr>
            <a:r>
              <a:rPr lang="en"/>
              <a:t>This project aims to solve this problem for marketing managers and hence increase ROI on their marketing efforts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used for project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a:p>
            <a:pPr indent="0" lvl="0" marL="0" rtl="0" algn="l">
              <a:spcBef>
                <a:spcPts val="1600"/>
              </a:spcBef>
              <a:spcAft>
                <a:spcPts val="0"/>
              </a:spcAft>
              <a:buNone/>
            </a:pPr>
            <a:r>
              <a:rPr lang="en"/>
              <a:t>Data cleaning</a:t>
            </a:r>
            <a:endParaRPr/>
          </a:p>
          <a:p>
            <a:pPr indent="0" lvl="0" marL="0" rtl="0" algn="l">
              <a:spcBef>
                <a:spcPts val="1600"/>
              </a:spcBef>
              <a:spcAft>
                <a:spcPts val="0"/>
              </a:spcAft>
              <a:buNone/>
            </a:pPr>
            <a:r>
              <a:rPr lang="en"/>
              <a:t>Data exploration</a:t>
            </a:r>
            <a:endParaRPr/>
          </a:p>
          <a:p>
            <a:pPr indent="0" lvl="0" marL="0" rtl="0" algn="l">
              <a:spcBef>
                <a:spcPts val="1600"/>
              </a:spcBef>
              <a:spcAft>
                <a:spcPts val="0"/>
              </a:spcAft>
              <a:buNone/>
            </a:pPr>
            <a:r>
              <a:rPr lang="en"/>
              <a:t>Data processing</a:t>
            </a:r>
            <a:endParaRPr/>
          </a:p>
          <a:p>
            <a:pPr indent="0" lvl="0" marL="0" rtl="0" algn="l">
              <a:spcBef>
                <a:spcPts val="1600"/>
              </a:spcBef>
              <a:spcAft>
                <a:spcPts val="0"/>
              </a:spcAft>
              <a:buNone/>
            </a:pPr>
            <a:r>
              <a:rPr lang="en"/>
              <a:t>Model training and prediction</a:t>
            </a:r>
            <a:endParaRPr/>
          </a:p>
          <a:p>
            <a:pPr indent="0" lvl="0" marL="0" rtl="0" algn="l">
              <a:spcBef>
                <a:spcPts val="1600"/>
              </a:spcBef>
              <a:spcAft>
                <a:spcPts val="1600"/>
              </a:spcAft>
              <a:buNone/>
            </a:pPr>
            <a:r>
              <a:rPr lang="en"/>
              <a:t>Model comparison under different metrics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obtained  from Kaggle</a:t>
            </a:r>
            <a:endParaRPr/>
          </a:p>
          <a:p>
            <a:pPr indent="0" lvl="0" marL="0" rtl="0" algn="l">
              <a:spcBef>
                <a:spcPts val="1600"/>
              </a:spcBef>
              <a:spcAft>
                <a:spcPts val="0"/>
              </a:spcAft>
              <a:buNone/>
            </a:pPr>
            <a:r>
              <a:rPr lang="en"/>
              <a:t>18 variables</a:t>
            </a:r>
            <a:endParaRPr/>
          </a:p>
          <a:p>
            <a:pPr indent="-342900" lvl="0" marL="457200" rtl="0" algn="l">
              <a:spcBef>
                <a:spcPts val="1600"/>
              </a:spcBef>
              <a:spcAft>
                <a:spcPts val="0"/>
              </a:spcAft>
              <a:buSzPts val="1800"/>
              <a:buChar char="●"/>
            </a:pPr>
            <a:r>
              <a:rPr lang="en"/>
              <a:t>8 numerical variables</a:t>
            </a:r>
            <a:endParaRPr/>
          </a:p>
          <a:p>
            <a:pPr indent="-342900" lvl="0" marL="457200" rtl="0" algn="l">
              <a:spcBef>
                <a:spcPts val="0"/>
              </a:spcBef>
              <a:spcAft>
                <a:spcPts val="0"/>
              </a:spcAft>
              <a:buSzPts val="1800"/>
              <a:buChar char="●"/>
            </a:pPr>
            <a:r>
              <a:rPr lang="en"/>
              <a:t>10 categorical variables</a:t>
            </a:r>
            <a:endParaRPr/>
          </a:p>
          <a:p>
            <a:pPr indent="-342900" lvl="0" marL="457200" rtl="0" algn="l">
              <a:spcBef>
                <a:spcPts val="0"/>
              </a:spcBef>
              <a:spcAft>
                <a:spcPts val="0"/>
              </a:spcAft>
              <a:buSzPts val="1800"/>
              <a:buChar char="●"/>
            </a:pPr>
            <a:r>
              <a:rPr lang="en"/>
              <a:t>Dependent variable is categorical </a:t>
            </a:r>
            <a:endParaRPr/>
          </a:p>
          <a:p>
            <a:pPr indent="-317500" lvl="1" marL="914400" rtl="0" algn="l">
              <a:spcBef>
                <a:spcPts val="0"/>
              </a:spcBef>
              <a:spcAft>
                <a:spcPts val="0"/>
              </a:spcAft>
              <a:buSzPts val="1400"/>
              <a:buChar char="○"/>
            </a:pPr>
            <a:r>
              <a:rPr lang="en"/>
              <a:t>Indicates whether bank client subscribed to term deposit in this campaign or not</a:t>
            </a:r>
            <a:endParaRPr/>
          </a:p>
          <a:p>
            <a:pPr indent="-317500" lvl="1" marL="914400" rtl="0" algn="l">
              <a:spcBef>
                <a:spcPts val="0"/>
              </a:spcBef>
              <a:spcAft>
                <a:spcPts val="0"/>
              </a:spcAft>
              <a:buSzPts val="1400"/>
              <a:buChar char="○"/>
            </a:pPr>
            <a:r>
              <a:rPr lang="en"/>
              <a:t>Classes were “yes”/1 and “no”/0</a:t>
            </a:r>
            <a:endParaRPr/>
          </a:p>
          <a:p>
            <a:pPr indent="0" lvl="0" marL="0" rtl="0" algn="l">
              <a:spcBef>
                <a:spcPts val="1600"/>
              </a:spcBef>
              <a:spcAft>
                <a:spcPts val="1600"/>
              </a:spcAft>
              <a:buNone/>
            </a:pPr>
            <a:r>
              <a:rPr lang="en"/>
              <a:t>About 31,600 rows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relatively clean</a:t>
            </a:r>
            <a:endParaRPr/>
          </a:p>
          <a:p>
            <a:pPr indent="0" lvl="0" marL="0" rtl="0" algn="l">
              <a:spcBef>
                <a:spcPts val="1600"/>
              </a:spcBef>
              <a:spcAft>
                <a:spcPts val="1600"/>
              </a:spcAft>
              <a:buNone/>
            </a:pPr>
            <a:r>
              <a:rPr lang="en"/>
              <a:t>No data cleaning needed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numerical variables had skewed distributions. Left them as they were.</a:t>
            </a:r>
            <a:endParaRPr/>
          </a:p>
          <a:p>
            <a:pPr indent="-342900" lvl="0" marL="457200" rtl="0" algn="l">
              <a:spcBef>
                <a:spcPts val="0"/>
              </a:spcBef>
              <a:spcAft>
                <a:spcPts val="0"/>
              </a:spcAft>
              <a:buSzPts val="1800"/>
              <a:buChar char="●"/>
            </a:pPr>
            <a:r>
              <a:rPr lang="en"/>
              <a:t>No correlation amongst numerical variables. There was no need to drop any of them</a:t>
            </a:r>
            <a:endParaRPr/>
          </a:p>
          <a:p>
            <a:pPr indent="-342900" lvl="0" marL="457200" rtl="0" algn="l">
              <a:spcBef>
                <a:spcPts val="0"/>
              </a:spcBef>
              <a:spcAft>
                <a:spcPts val="0"/>
              </a:spcAft>
              <a:buSzPts val="1800"/>
              <a:buChar char="●"/>
            </a:pPr>
            <a:r>
              <a:rPr lang="en"/>
              <a:t>Categorical variables were well defined </a:t>
            </a:r>
            <a:endParaRPr/>
          </a:p>
          <a:p>
            <a:pPr indent="-342900" lvl="0" marL="457200" rtl="0" algn="l">
              <a:spcBef>
                <a:spcPts val="0"/>
              </a:spcBef>
              <a:spcAft>
                <a:spcPts val="0"/>
              </a:spcAft>
              <a:buSzPts val="1800"/>
              <a:buChar char="●"/>
            </a:pPr>
            <a:r>
              <a:rPr lang="en"/>
              <a:t>Dependent variable was imbalanced </a:t>
            </a:r>
            <a:endParaRPr/>
          </a:p>
          <a:p>
            <a:pPr indent="-317500" lvl="1" marL="914400" rtl="0" algn="l">
              <a:spcBef>
                <a:spcPts val="0"/>
              </a:spcBef>
              <a:spcAft>
                <a:spcPts val="0"/>
              </a:spcAft>
              <a:buSzPts val="1400"/>
              <a:buChar char="○"/>
            </a:pPr>
            <a:r>
              <a:rPr lang="en"/>
              <a:t>Fewer positive classes i.e. “yes”/1 than negative classes i.e. “no”/0</a:t>
            </a:r>
            <a:endParaRPr/>
          </a:p>
          <a:p>
            <a:pPr indent="-342900" lvl="0" marL="457200" rtl="0" algn="l">
              <a:spcBef>
                <a:spcPts val="0"/>
              </a:spcBef>
              <a:spcAft>
                <a:spcPts val="0"/>
              </a:spcAft>
              <a:buSzPts val="1800"/>
              <a:buChar char="●"/>
            </a:pPr>
            <a:r>
              <a:rPr lang="en"/>
              <a:t>Independent variables impacting dependent variable the most with statistical significance</a:t>
            </a:r>
            <a:endParaRPr/>
          </a:p>
          <a:p>
            <a:pPr indent="-317500" lvl="1" marL="914400" rtl="0" algn="l">
              <a:spcBef>
                <a:spcPts val="0"/>
              </a:spcBef>
              <a:spcAft>
                <a:spcPts val="0"/>
              </a:spcAft>
              <a:buSzPts val="1400"/>
              <a:buChar char="○"/>
            </a:pPr>
            <a:r>
              <a:rPr lang="en"/>
              <a:t>‘Poutcome’ (indicates whether bank client subscribed to term deposit in previous campaign or not)</a:t>
            </a:r>
            <a:endParaRPr/>
          </a:p>
          <a:p>
            <a:pPr indent="-317500" lvl="1" marL="914400" rtl="0" algn="l">
              <a:spcBef>
                <a:spcPts val="0"/>
              </a:spcBef>
              <a:spcAft>
                <a:spcPts val="0"/>
              </a:spcAft>
              <a:buSzPts val="1400"/>
              <a:buChar char="○"/>
            </a:pPr>
            <a:r>
              <a:rPr lang="en"/>
              <a:t>‘Contact’ (contact method used by marketing managers to reach out to bank clients)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numerical variables as they were</a:t>
            </a:r>
            <a:endParaRPr/>
          </a:p>
          <a:p>
            <a:pPr indent="0" lvl="0" marL="0" rtl="0" algn="l">
              <a:spcBef>
                <a:spcPts val="1600"/>
              </a:spcBef>
              <a:spcAft>
                <a:spcPts val="0"/>
              </a:spcAft>
              <a:buNone/>
            </a:pPr>
            <a:r>
              <a:rPr lang="en"/>
              <a:t>Did one hot encoding for categorical variables with more than 2 labels</a:t>
            </a:r>
            <a:endParaRPr/>
          </a:p>
          <a:p>
            <a:pPr indent="0" lvl="0" marL="0" rtl="0" algn="l">
              <a:spcBef>
                <a:spcPts val="1600"/>
              </a:spcBef>
              <a:spcAft>
                <a:spcPts val="0"/>
              </a:spcAft>
              <a:buNone/>
            </a:pPr>
            <a:r>
              <a:rPr lang="en"/>
              <a:t>Created replace map (i.e. map to 0’s and 1’s) for categorical variables with exactly 2 labels</a:t>
            </a:r>
            <a:endParaRPr/>
          </a:p>
          <a:p>
            <a:pPr indent="0" lvl="0" marL="0" rtl="0" algn="l">
              <a:spcBef>
                <a:spcPts val="1600"/>
              </a:spcBef>
              <a:spcAft>
                <a:spcPts val="0"/>
              </a:spcAft>
              <a:buNone/>
            </a:pPr>
            <a:r>
              <a:rPr lang="en"/>
              <a:t>Split dataset into training set and test set</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 and prediction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considered:</a:t>
            </a:r>
            <a:endParaRPr/>
          </a:p>
          <a:p>
            <a:pPr indent="-342900" lvl="0" marL="457200" rtl="0" algn="l">
              <a:spcBef>
                <a:spcPts val="160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Random Forest</a:t>
            </a:r>
            <a:endParaRPr/>
          </a:p>
          <a:p>
            <a:pPr indent="-342900" lvl="0" marL="457200" rtl="0" algn="l">
              <a:spcBef>
                <a:spcPts val="0"/>
              </a:spcBef>
              <a:spcAft>
                <a:spcPts val="0"/>
              </a:spcAft>
              <a:buSzPts val="1800"/>
              <a:buChar char="●"/>
            </a:pPr>
            <a:r>
              <a:rPr lang="en"/>
              <a:t>Gradient Boost</a:t>
            </a:r>
            <a:endParaRPr/>
          </a:p>
          <a:p>
            <a:pPr indent="-342900" lvl="0" marL="457200" rtl="0" algn="l">
              <a:spcBef>
                <a:spcPts val="0"/>
              </a:spcBef>
              <a:spcAft>
                <a:spcPts val="0"/>
              </a:spcAft>
              <a:buSzPts val="1800"/>
              <a:buChar char="●"/>
            </a:pPr>
            <a:r>
              <a:rPr lang="en"/>
              <a:t>SVM (support vector machine) - dropped due to performance issues on laptop</a:t>
            </a:r>
            <a:endParaRPr/>
          </a:p>
          <a:p>
            <a:pPr indent="0" lvl="0" marL="0" rtl="0" algn="l">
              <a:spcBef>
                <a:spcPts val="1600"/>
              </a:spcBef>
              <a:spcAft>
                <a:spcPts val="0"/>
              </a:spcAft>
              <a:buNone/>
            </a:pPr>
            <a:r>
              <a:rPr lang="en"/>
              <a:t>For each model:</a:t>
            </a:r>
            <a:endParaRPr/>
          </a:p>
          <a:p>
            <a:pPr indent="-342900" lvl="0" marL="457200" rtl="0" algn="l">
              <a:spcBef>
                <a:spcPts val="1600"/>
              </a:spcBef>
              <a:spcAft>
                <a:spcPts val="0"/>
              </a:spcAft>
              <a:buSzPts val="1800"/>
              <a:buChar char="●"/>
            </a:pPr>
            <a:r>
              <a:rPr lang="en"/>
              <a:t>Trained the model on training set</a:t>
            </a:r>
            <a:endParaRPr/>
          </a:p>
          <a:p>
            <a:pPr indent="-342900" lvl="0" marL="457200" rtl="0" algn="l">
              <a:spcBef>
                <a:spcPts val="0"/>
              </a:spcBef>
              <a:spcAft>
                <a:spcPts val="0"/>
              </a:spcAft>
              <a:buSzPts val="1800"/>
              <a:buChar char="●"/>
            </a:pPr>
            <a:r>
              <a:rPr lang="en"/>
              <a:t>Used trained model to predict on test set</a:t>
            </a:r>
            <a:endParaRPr/>
          </a:p>
          <a:p>
            <a:pPr indent="-342900" lvl="0" marL="457200" rtl="0" algn="l">
              <a:spcBef>
                <a:spcPts val="0"/>
              </a:spcBef>
              <a:spcAft>
                <a:spcPts val="0"/>
              </a:spcAft>
              <a:buSzPts val="1800"/>
              <a:buChar char="●"/>
            </a:pPr>
            <a:r>
              <a:rPr lang="en"/>
              <a:t>Evaluated model prediction quality under each evaluation metric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