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Average"/>
      <p:regular r:id="rId27"/>
    </p:embeddedFont>
    <p:embeddedFont>
      <p:font typeface="Oswald"/>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F60D6CA-0556-44C3-A89A-DDC9349EAFA8}">
  <a:tblStyle styleId="{DF60D6CA-0556-44C3-A89A-DDC9349EAFA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Oswald-regular.fntdata"/><Relationship Id="rId27" Type="http://schemas.openxmlformats.org/officeDocument/2006/relationships/font" Target="fonts/Average-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Oswald-bold.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a002bcf4d2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a002bcf4d2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a002bcf4d2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a002bcf4d2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a002bcf4d2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a002bcf4d2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002bcf4d2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002bcf4d2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a002bcf4d2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a002bcf4d2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a002bcf4d2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a002bcf4d2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a002bcf4d2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a002bcf4d2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a002bcf4d2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a002bcf4d2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a002bcf4d2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a002bcf4d2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a002bcf4d2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a002bcf4d2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a002bcf4d2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a002bcf4d2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a002bcf4d2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a002bcf4d2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a002bcf4d2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a002bcf4d2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a002bcf4d2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a002bcf4d2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a002bcf4d2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a002bcf4d2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a002bcf4d2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a002bcf4d2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a002bcf4d2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a002bcf4d2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a002bcf4d2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a002bcf4d2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a002bcf4d2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a002bcf4d2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11700" y="744575"/>
            <a:ext cx="8520600" cy="1944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800"/>
              <a:t>Recommend products to customers of online grocer based on their similarity to other customers (Capstone 2)</a:t>
            </a:r>
            <a:endParaRPr sz="3100"/>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Sanjiv Shrestha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a:t>
            </a:r>
            <a:endParaRPr/>
          </a:p>
        </p:txBody>
      </p:sp>
      <p:sp>
        <p:nvSpPr>
          <p:cNvPr id="120" name="Google Shape;120;p22"/>
          <p:cNvSpPr txBox="1"/>
          <p:nvPr>
            <p:ph idx="1" type="body"/>
          </p:nvPr>
        </p:nvSpPr>
        <p:spPr>
          <a:xfrm>
            <a:off x="311700" y="1152475"/>
            <a:ext cx="8520600" cy="390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Produce, Dairy eggs and Snack top 3 departments (in terms of demand)</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21" name="Google Shape;121;p22"/>
          <p:cNvPicPr preferRelativeResize="0"/>
          <p:nvPr/>
        </p:nvPicPr>
        <p:blipFill>
          <a:blip r:embed="rId3">
            <a:alphaModFix/>
          </a:blip>
          <a:stretch>
            <a:fillRect/>
          </a:stretch>
        </p:blipFill>
        <p:spPr>
          <a:xfrm>
            <a:off x="311700" y="1692275"/>
            <a:ext cx="8520600" cy="2939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 (continued)</a:t>
            </a:r>
            <a:endParaRPr/>
          </a:p>
        </p:txBody>
      </p:sp>
      <p:sp>
        <p:nvSpPr>
          <p:cNvPr id="127" name="Google Shape;127;p23"/>
          <p:cNvSpPr txBox="1"/>
          <p:nvPr>
            <p:ph idx="1" type="body"/>
          </p:nvPr>
        </p:nvSpPr>
        <p:spPr>
          <a:xfrm>
            <a:off x="311700" y="932125"/>
            <a:ext cx="8520600" cy="405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Bananas, Bag of organic bananas and Organic strawberries top 3 products ( in terms of demand) </a:t>
            </a:r>
            <a:endParaRPr/>
          </a:p>
          <a:p>
            <a:pPr indent="0" lvl="0" marL="0" rtl="0" algn="l">
              <a:spcBef>
                <a:spcPts val="1600"/>
              </a:spcBef>
              <a:spcAft>
                <a:spcPts val="1600"/>
              </a:spcAft>
              <a:buNone/>
            </a:pPr>
            <a:r>
              <a:t/>
            </a:r>
            <a:endParaRPr/>
          </a:p>
        </p:txBody>
      </p:sp>
      <p:pic>
        <p:nvPicPr>
          <p:cNvPr id="128" name="Google Shape;128;p23"/>
          <p:cNvPicPr preferRelativeResize="0"/>
          <p:nvPr/>
        </p:nvPicPr>
        <p:blipFill>
          <a:blip r:embed="rId3">
            <a:alphaModFix/>
          </a:blip>
          <a:stretch>
            <a:fillRect/>
          </a:stretch>
        </p:blipFill>
        <p:spPr>
          <a:xfrm>
            <a:off x="412775" y="1743525"/>
            <a:ext cx="8419525" cy="3084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 (continued)</a:t>
            </a:r>
            <a:endParaRPr/>
          </a:p>
        </p:txBody>
      </p:sp>
      <p:sp>
        <p:nvSpPr>
          <p:cNvPr id="134" name="Google Shape;134;p24"/>
          <p:cNvSpPr txBox="1"/>
          <p:nvPr>
            <p:ph idx="1" type="body"/>
          </p:nvPr>
        </p:nvSpPr>
        <p:spPr>
          <a:xfrm>
            <a:off x="311700" y="1152475"/>
            <a:ext cx="8520600" cy="380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Days 0 and 1 (Saturday and Sunday) get more orders than days 2,3,4,5 and 6</a:t>
            </a:r>
            <a:endParaRPr/>
          </a:p>
          <a:p>
            <a:pPr indent="0" lvl="0" marL="0" rtl="0" algn="l">
              <a:spcBef>
                <a:spcPts val="1600"/>
              </a:spcBef>
              <a:spcAft>
                <a:spcPts val="1600"/>
              </a:spcAft>
              <a:buNone/>
            </a:pPr>
            <a:r>
              <a:t/>
            </a:r>
            <a:endParaRPr/>
          </a:p>
        </p:txBody>
      </p:sp>
      <p:pic>
        <p:nvPicPr>
          <p:cNvPr id="135" name="Google Shape;135;p24"/>
          <p:cNvPicPr preferRelativeResize="0"/>
          <p:nvPr/>
        </p:nvPicPr>
        <p:blipFill>
          <a:blip r:embed="rId3">
            <a:alphaModFix/>
          </a:blip>
          <a:stretch>
            <a:fillRect/>
          </a:stretch>
        </p:blipFill>
        <p:spPr>
          <a:xfrm>
            <a:off x="474125" y="1908713"/>
            <a:ext cx="7791450" cy="2943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 (continued)</a:t>
            </a:r>
            <a:endParaRPr/>
          </a:p>
        </p:txBody>
      </p:sp>
      <p:sp>
        <p:nvSpPr>
          <p:cNvPr id="141" name="Google Shape;141;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Orders start to pick up around 6am, hit the peak around 10am, stay at the peak till about 4pm after which they start to go down</a:t>
            </a:r>
            <a:endParaRPr/>
          </a:p>
        </p:txBody>
      </p:sp>
      <p:pic>
        <p:nvPicPr>
          <p:cNvPr id="142" name="Google Shape;142;p25"/>
          <p:cNvPicPr preferRelativeResize="0"/>
          <p:nvPr/>
        </p:nvPicPr>
        <p:blipFill>
          <a:blip r:embed="rId3">
            <a:alphaModFix/>
          </a:blip>
          <a:stretch>
            <a:fillRect/>
          </a:stretch>
        </p:blipFill>
        <p:spPr>
          <a:xfrm>
            <a:off x="258300" y="2026200"/>
            <a:ext cx="8574001" cy="2326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 (continued)</a:t>
            </a:r>
            <a:endParaRPr/>
          </a:p>
        </p:txBody>
      </p:sp>
      <p:sp>
        <p:nvSpPr>
          <p:cNvPr id="148" name="Google Shape;148;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Peaks at days 7 and 30 indicate that there is a large segment of customers that order every week and another large segment of customers that order every month</a:t>
            </a:r>
            <a:endParaRPr/>
          </a:p>
        </p:txBody>
      </p:sp>
      <p:pic>
        <p:nvPicPr>
          <p:cNvPr id="149" name="Google Shape;149;p26"/>
          <p:cNvPicPr preferRelativeResize="0"/>
          <p:nvPr/>
        </p:nvPicPr>
        <p:blipFill>
          <a:blip r:embed="rId3">
            <a:alphaModFix/>
          </a:blip>
          <a:stretch>
            <a:fillRect/>
          </a:stretch>
        </p:blipFill>
        <p:spPr>
          <a:xfrm>
            <a:off x="311700" y="2244375"/>
            <a:ext cx="8520600" cy="2324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selection and Clustering</a:t>
            </a:r>
            <a:endParaRPr/>
          </a:p>
        </p:txBody>
      </p:sp>
      <p:sp>
        <p:nvSpPr>
          <p:cNvPr id="155" name="Google Shape;155;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3 features (which represent the behavioral attributes of the users )were selected to cluster the orders</a:t>
            </a:r>
            <a:endParaRPr/>
          </a:p>
          <a:p>
            <a:pPr indent="-317500" lvl="1" marL="914400" rtl="0" algn="l">
              <a:spcBef>
                <a:spcPts val="0"/>
              </a:spcBef>
              <a:spcAft>
                <a:spcPts val="0"/>
              </a:spcAft>
              <a:buSzPts val="1400"/>
              <a:buChar char="○"/>
            </a:pPr>
            <a:r>
              <a:rPr lang="en"/>
              <a:t>order_dow : day of week of order</a:t>
            </a:r>
            <a:endParaRPr/>
          </a:p>
          <a:p>
            <a:pPr indent="-317500" lvl="1" marL="914400" rtl="0" algn="l">
              <a:spcBef>
                <a:spcPts val="0"/>
              </a:spcBef>
              <a:spcAft>
                <a:spcPts val="0"/>
              </a:spcAft>
              <a:buSzPts val="1400"/>
              <a:buChar char="○"/>
            </a:pPr>
            <a:r>
              <a:rPr lang="en"/>
              <a:t>order_hour_of_day : hour of day of order</a:t>
            </a:r>
            <a:endParaRPr/>
          </a:p>
          <a:p>
            <a:pPr indent="-317500" lvl="1" marL="914400" rtl="0" algn="l">
              <a:spcBef>
                <a:spcPts val="0"/>
              </a:spcBef>
              <a:spcAft>
                <a:spcPts val="0"/>
              </a:spcAft>
              <a:buSzPts val="1400"/>
              <a:buChar char="○"/>
            </a:pPr>
            <a:r>
              <a:rPr lang="en"/>
              <a:t>days_since_prior_order : days since prior/last order</a:t>
            </a:r>
            <a:endParaRPr/>
          </a:p>
          <a:p>
            <a:pPr indent="-342900" lvl="0" marL="457200" rtl="0" algn="l">
              <a:spcBef>
                <a:spcPts val="0"/>
              </a:spcBef>
              <a:spcAft>
                <a:spcPts val="0"/>
              </a:spcAft>
              <a:buSzPts val="1800"/>
              <a:buChar char="●"/>
            </a:pPr>
            <a:r>
              <a:rPr lang="en"/>
              <a:t>Clustering was done using K-Means algorithm</a:t>
            </a:r>
            <a:endParaRPr/>
          </a:p>
          <a:p>
            <a:pPr indent="-317500" lvl="1" marL="914400" rtl="0" algn="l">
              <a:spcBef>
                <a:spcPts val="0"/>
              </a:spcBef>
              <a:spcAft>
                <a:spcPts val="0"/>
              </a:spcAft>
              <a:buSzPts val="1400"/>
              <a:buChar char="○"/>
            </a:pPr>
            <a:r>
              <a:rPr lang="en"/>
              <a:t>Elbow point of 4 was used to cluster the orders into 4</a:t>
            </a:r>
            <a:endParaRPr/>
          </a:p>
          <a:p>
            <a:pPr indent="-317500" lvl="1" marL="914400" rtl="0" algn="l">
              <a:spcBef>
                <a:spcPts val="0"/>
              </a:spcBef>
              <a:spcAft>
                <a:spcPts val="0"/>
              </a:spcAft>
              <a:buSzPts val="1400"/>
              <a:buChar char="○"/>
            </a:pPr>
            <a:r>
              <a:rPr lang="en"/>
              <a:t>different clusters</a:t>
            </a:r>
            <a:endParaRPr/>
          </a:p>
          <a:p>
            <a:pPr indent="0" lvl="0" marL="0" rtl="0" algn="l">
              <a:spcBef>
                <a:spcPts val="1600"/>
              </a:spcBef>
              <a:spcAft>
                <a:spcPts val="1600"/>
              </a:spcAft>
              <a:buNone/>
            </a:pPr>
            <a:r>
              <a:t/>
            </a:r>
            <a:endParaRPr/>
          </a:p>
        </p:txBody>
      </p:sp>
      <p:pic>
        <p:nvPicPr>
          <p:cNvPr id="156" name="Google Shape;156;p27"/>
          <p:cNvPicPr preferRelativeResize="0"/>
          <p:nvPr/>
        </p:nvPicPr>
        <p:blipFill>
          <a:blip r:embed="rId3">
            <a:alphaModFix/>
          </a:blip>
          <a:stretch>
            <a:fillRect/>
          </a:stretch>
        </p:blipFill>
        <p:spPr>
          <a:xfrm>
            <a:off x="5595497" y="1808975"/>
            <a:ext cx="3360325" cy="2895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selection and clustering (continued)</a:t>
            </a:r>
            <a:endParaRPr/>
          </a:p>
        </p:txBody>
      </p:sp>
      <p:sp>
        <p:nvSpPr>
          <p:cNvPr id="162" name="Google Shape;162;p28"/>
          <p:cNvSpPr txBox="1"/>
          <p:nvPr>
            <p:ph idx="1" type="body"/>
          </p:nvPr>
        </p:nvSpPr>
        <p:spPr>
          <a:xfrm>
            <a:off x="311700" y="1152475"/>
            <a:ext cx="8520600" cy="3845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Cluster labels for order_hour_of_day vs order_dow and days_since_prior_order vs order_dow plots. </a:t>
            </a:r>
            <a:r>
              <a:rPr b="1" lang="en"/>
              <a:t>Notice that 4 clusters are 	NOT clearly separated here </a:t>
            </a:r>
            <a:endParaRPr b="1"/>
          </a:p>
        </p:txBody>
      </p:sp>
      <p:pic>
        <p:nvPicPr>
          <p:cNvPr id="163" name="Google Shape;163;p28"/>
          <p:cNvPicPr preferRelativeResize="0"/>
          <p:nvPr/>
        </p:nvPicPr>
        <p:blipFill>
          <a:blip r:embed="rId3">
            <a:alphaModFix/>
          </a:blip>
          <a:stretch>
            <a:fillRect/>
          </a:stretch>
        </p:blipFill>
        <p:spPr>
          <a:xfrm>
            <a:off x="311688" y="1935950"/>
            <a:ext cx="4200525" cy="2933700"/>
          </a:xfrm>
          <a:prstGeom prst="rect">
            <a:avLst/>
          </a:prstGeom>
          <a:noFill/>
          <a:ln>
            <a:noFill/>
          </a:ln>
        </p:spPr>
      </p:pic>
      <p:pic>
        <p:nvPicPr>
          <p:cNvPr id="164" name="Google Shape;164;p28"/>
          <p:cNvPicPr preferRelativeResize="0"/>
          <p:nvPr/>
        </p:nvPicPr>
        <p:blipFill>
          <a:blip r:embed="rId4">
            <a:alphaModFix/>
          </a:blip>
          <a:stretch>
            <a:fillRect/>
          </a:stretch>
        </p:blipFill>
        <p:spPr>
          <a:xfrm>
            <a:off x="4698450" y="1935951"/>
            <a:ext cx="4133850" cy="2933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selection and clustering (continued)</a:t>
            </a:r>
            <a:endParaRPr/>
          </a:p>
        </p:txBody>
      </p:sp>
      <p:sp>
        <p:nvSpPr>
          <p:cNvPr id="170" name="Google Shape;170;p29"/>
          <p:cNvSpPr txBox="1"/>
          <p:nvPr>
            <p:ph idx="1" type="body"/>
          </p:nvPr>
        </p:nvSpPr>
        <p:spPr>
          <a:xfrm>
            <a:off x="311700" y="1152475"/>
            <a:ext cx="8520600" cy="3800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Cluster labels for days_since_prior_order vs order_hour_of_day plot. </a:t>
            </a:r>
            <a:r>
              <a:rPr b="1" lang="en"/>
              <a:t>Notice that 4 clusters are clearly separated here </a:t>
            </a:r>
            <a:r>
              <a:rPr lang="en"/>
              <a:t>indicating that these two features are the most useful ones for clustering orders</a:t>
            </a:r>
            <a:endParaRPr/>
          </a:p>
        </p:txBody>
      </p:sp>
      <p:pic>
        <p:nvPicPr>
          <p:cNvPr id="171" name="Google Shape;171;p29"/>
          <p:cNvPicPr preferRelativeResize="0"/>
          <p:nvPr/>
        </p:nvPicPr>
        <p:blipFill>
          <a:blip r:embed="rId3">
            <a:alphaModFix/>
          </a:blip>
          <a:stretch>
            <a:fillRect/>
          </a:stretch>
        </p:blipFill>
        <p:spPr>
          <a:xfrm>
            <a:off x="2434275" y="2160738"/>
            <a:ext cx="4076700" cy="2847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selection and clustering (continued)</a:t>
            </a:r>
            <a:endParaRPr/>
          </a:p>
        </p:txBody>
      </p:sp>
      <p:sp>
        <p:nvSpPr>
          <p:cNvPr id="177" name="Google Shape;177;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Each user has multiple orders and hence each user will end up having multiple cluster labels as is seen below </a:t>
            </a:r>
            <a:endParaRPr/>
          </a:p>
          <a:p>
            <a:pPr indent="-342900" lvl="0" marL="457200" rtl="0" algn="l">
              <a:spcBef>
                <a:spcPts val="0"/>
              </a:spcBef>
              <a:spcAft>
                <a:spcPts val="0"/>
              </a:spcAft>
              <a:buSzPts val="1800"/>
              <a:buChar char="●"/>
            </a:pPr>
            <a:r>
              <a:rPr lang="en"/>
              <a:t>The dominant/most frequent cluster label is chosen for a user and is assigned as the “cluster label” for the user</a:t>
            </a:r>
            <a:endParaRPr/>
          </a:p>
        </p:txBody>
      </p:sp>
      <p:pic>
        <p:nvPicPr>
          <p:cNvPr id="178" name="Google Shape;178;p30"/>
          <p:cNvPicPr preferRelativeResize="0"/>
          <p:nvPr/>
        </p:nvPicPr>
        <p:blipFill>
          <a:blip r:embed="rId3">
            <a:alphaModFix/>
          </a:blip>
          <a:stretch>
            <a:fillRect/>
          </a:stretch>
        </p:blipFill>
        <p:spPr>
          <a:xfrm>
            <a:off x="362825" y="2892975"/>
            <a:ext cx="7677150" cy="15811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Product recommendations for each user</a:t>
            </a:r>
            <a:endParaRPr/>
          </a:p>
        </p:txBody>
      </p:sp>
      <p:sp>
        <p:nvSpPr>
          <p:cNvPr id="184" name="Google Shape;184;p31"/>
          <p:cNvSpPr txBox="1"/>
          <p:nvPr>
            <p:ph idx="1" type="body"/>
          </p:nvPr>
        </p:nvSpPr>
        <p:spPr>
          <a:xfrm>
            <a:off x="311700" y="1152475"/>
            <a:ext cx="8520600" cy="3867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Top 15 products for each cluster are identified</a:t>
            </a:r>
            <a:endParaRPr/>
          </a:p>
          <a:p>
            <a:pPr indent="-342900" lvl="0" marL="457200" rtl="0" algn="l">
              <a:spcBef>
                <a:spcPts val="0"/>
              </a:spcBef>
              <a:spcAft>
                <a:spcPts val="0"/>
              </a:spcAft>
              <a:buSzPts val="1800"/>
              <a:buChar char="●"/>
            </a:pPr>
            <a:r>
              <a:rPr lang="en"/>
              <a:t>For each user:</a:t>
            </a:r>
            <a:endParaRPr/>
          </a:p>
          <a:p>
            <a:pPr indent="-317500" lvl="1" marL="914400" rtl="0" algn="l">
              <a:spcBef>
                <a:spcPts val="0"/>
              </a:spcBef>
              <a:spcAft>
                <a:spcPts val="0"/>
              </a:spcAft>
              <a:buSzPts val="1400"/>
              <a:buChar char="○"/>
            </a:pPr>
            <a:r>
              <a:rPr lang="en"/>
              <a:t>Top 15 products (for the dominant cluster that the user belongs to) are compared against the products purchased by the user in the past</a:t>
            </a:r>
            <a:endParaRPr/>
          </a:p>
          <a:p>
            <a:pPr indent="-317500" lvl="1" marL="914400" rtl="0" algn="l">
              <a:spcBef>
                <a:spcPts val="0"/>
              </a:spcBef>
              <a:spcAft>
                <a:spcPts val="0"/>
              </a:spcAft>
              <a:buSzPts val="1400"/>
              <a:buChar char="○"/>
            </a:pPr>
            <a:r>
              <a:rPr lang="en"/>
              <a:t>Top 15 products that have not been purchased by the user in the past are recommended to the user</a:t>
            </a:r>
            <a:endParaRPr/>
          </a:p>
          <a:p>
            <a:pPr indent="-317500" lvl="1" marL="914400" rtl="0" algn="l">
              <a:spcBef>
                <a:spcPts val="0"/>
              </a:spcBef>
              <a:spcAft>
                <a:spcPts val="0"/>
              </a:spcAft>
              <a:buSzPts val="1400"/>
              <a:buChar char="○"/>
            </a:pPr>
            <a:r>
              <a:rPr lang="en"/>
              <a:t>Products recommended to a sample user would look something as follows: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85" name="Google Shape;185;p31"/>
          <p:cNvPicPr preferRelativeResize="0"/>
          <p:nvPr/>
        </p:nvPicPr>
        <p:blipFill>
          <a:blip r:embed="rId3">
            <a:alphaModFix/>
          </a:blip>
          <a:stretch>
            <a:fillRect/>
          </a:stretch>
        </p:blipFill>
        <p:spPr>
          <a:xfrm>
            <a:off x="3279250" y="2969175"/>
            <a:ext cx="1904225" cy="2050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Context</a:t>
            </a:r>
            <a:endParaRPr/>
          </a:p>
        </p:txBody>
      </p:sp>
      <p:sp>
        <p:nvSpPr>
          <p:cNvPr id="66" name="Google Shape;66;p14"/>
          <p:cNvSpPr txBox="1"/>
          <p:nvPr>
            <p:ph idx="1" type="body"/>
          </p:nvPr>
        </p:nvSpPr>
        <p:spPr>
          <a:xfrm>
            <a:off x="311700" y="930550"/>
            <a:ext cx="8520600" cy="379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Online grocers (e.g. Instacart)</a:t>
            </a:r>
            <a:endParaRPr/>
          </a:p>
          <a:p>
            <a:pPr indent="-342900" lvl="0" marL="457200" rtl="0" algn="l">
              <a:spcBef>
                <a:spcPts val="1600"/>
              </a:spcBef>
              <a:spcAft>
                <a:spcPts val="0"/>
              </a:spcAft>
              <a:buSzPts val="1800"/>
              <a:buChar char="●"/>
            </a:pPr>
            <a:r>
              <a:rPr lang="en"/>
              <a:t>Online grocers provide a software platform (both on mobile and desktops) that customers can use to browse various products/grocery items offered by different grocery stores that the online grocer has partnered with. </a:t>
            </a:r>
            <a:endParaRPr/>
          </a:p>
          <a:p>
            <a:pPr indent="-342900" lvl="0" marL="457200" rtl="0" algn="l">
              <a:spcBef>
                <a:spcPts val="0"/>
              </a:spcBef>
              <a:spcAft>
                <a:spcPts val="0"/>
              </a:spcAft>
              <a:buSzPts val="1800"/>
              <a:buChar char="●"/>
            </a:pPr>
            <a:r>
              <a:rPr lang="en"/>
              <a:t>Once the customer submits the order via the software platform, online grocers take care of that order via shoppers and drivers that they have employed or contracted with. For the service they provide, they take a fee from their customers and their partner grocery stores. </a:t>
            </a:r>
            <a:endParaRPr/>
          </a:p>
          <a:p>
            <a:pPr indent="-342900" lvl="0" marL="457200" rtl="0" algn="l">
              <a:spcBef>
                <a:spcPts val="0"/>
              </a:spcBef>
              <a:spcAft>
                <a:spcPts val="0"/>
              </a:spcAft>
              <a:buSzPts val="1800"/>
              <a:buChar char="●"/>
            </a:pPr>
            <a:r>
              <a:rPr lang="en"/>
              <a:t>Because of online grocers:</a:t>
            </a:r>
            <a:endParaRPr/>
          </a:p>
          <a:p>
            <a:pPr indent="-317500" lvl="1" marL="914400" rtl="0" algn="l">
              <a:spcBef>
                <a:spcPts val="0"/>
              </a:spcBef>
              <a:spcAft>
                <a:spcPts val="0"/>
              </a:spcAft>
              <a:buSzPts val="1400"/>
              <a:buChar char="○"/>
            </a:pPr>
            <a:r>
              <a:rPr lang="en"/>
              <a:t>Busy customers don’t have to spend time/energy doing groceries </a:t>
            </a:r>
            <a:endParaRPr/>
          </a:p>
          <a:p>
            <a:pPr indent="-317500" lvl="1" marL="914400" rtl="0" algn="l">
              <a:spcBef>
                <a:spcPts val="0"/>
              </a:spcBef>
              <a:spcAft>
                <a:spcPts val="0"/>
              </a:spcAft>
              <a:buSzPts val="1400"/>
              <a:buChar char="○"/>
            </a:pPr>
            <a:r>
              <a:rPr lang="en"/>
              <a:t>Partner grocery stores get an extra channel through which they get customers </a:t>
            </a:r>
            <a:endParaRPr/>
          </a:p>
          <a:p>
            <a:pPr indent="0" lvl="0" marL="45720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Further work</a:t>
            </a:r>
            <a:endParaRPr/>
          </a:p>
        </p:txBody>
      </p:sp>
      <p:sp>
        <p:nvSpPr>
          <p:cNvPr id="191" name="Google Shape;191;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other techniques like DBSCAN and Spectral clustering to cluster users </a:t>
            </a:r>
            <a:endParaRPr/>
          </a:p>
          <a:p>
            <a:pPr indent="0" lvl="0" marL="0" rtl="0" algn="l">
              <a:spcBef>
                <a:spcPts val="1600"/>
              </a:spcBef>
              <a:spcAft>
                <a:spcPts val="0"/>
              </a:spcAft>
              <a:buNone/>
            </a:pPr>
            <a:r>
              <a:rPr lang="en"/>
              <a:t>Compute </a:t>
            </a:r>
            <a:r>
              <a:rPr b="1" lang="en"/>
              <a:t>mean values</a:t>
            </a:r>
            <a:r>
              <a:rPr lang="en"/>
              <a:t> of behavioral attributes (order_dow, order_hour_of_day and days_since_prior_order) for each user and use the mean values to cluster the users vs using the method of selecting the dominant/most frequent cluster label for the user as was done in this project</a:t>
            </a:r>
            <a:endParaRPr/>
          </a:p>
          <a:p>
            <a:pPr indent="0" lvl="0" marL="0" rtl="0" algn="l">
              <a:spcBef>
                <a:spcPts val="1600"/>
              </a:spcBef>
              <a:spcAft>
                <a:spcPts val="0"/>
              </a:spcAft>
              <a:buNone/>
            </a:pPr>
            <a:r>
              <a:rPr lang="en"/>
              <a:t>Use product preferences of users (as opposed to behavioral attributes of users as was done in this project) to cluster users</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Context (continued)</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Online grocers</a:t>
            </a:r>
            <a:endParaRPr/>
          </a:p>
          <a:p>
            <a:pPr indent="-342900" lvl="0" marL="457200" rtl="0" algn="l">
              <a:spcBef>
                <a:spcPts val="1600"/>
              </a:spcBef>
              <a:spcAft>
                <a:spcPts val="0"/>
              </a:spcAft>
              <a:buSzPts val="1800"/>
              <a:buChar char="●"/>
            </a:pPr>
            <a:r>
              <a:rPr lang="en"/>
              <a:t>Strong interest in recommending relevant products to their clients </a:t>
            </a:r>
            <a:endParaRPr/>
          </a:p>
          <a:p>
            <a:pPr indent="-342900" lvl="0" marL="457200" rtl="0" algn="l">
              <a:spcBef>
                <a:spcPts val="0"/>
              </a:spcBef>
              <a:spcAft>
                <a:spcPts val="0"/>
              </a:spcAft>
              <a:buSzPts val="1800"/>
              <a:buChar char="●"/>
            </a:pPr>
            <a:r>
              <a:rPr lang="en"/>
              <a:t>Client’s perspective:</a:t>
            </a:r>
            <a:endParaRPr/>
          </a:p>
          <a:p>
            <a:pPr indent="-317500" lvl="1" marL="914400" rtl="0" algn="l">
              <a:spcBef>
                <a:spcPts val="0"/>
              </a:spcBef>
              <a:spcAft>
                <a:spcPts val="0"/>
              </a:spcAft>
              <a:buSzPts val="1400"/>
              <a:buChar char="○"/>
            </a:pPr>
            <a:r>
              <a:rPr lang="en"/>
              <a:t>Relevance of products typically implies better experience with online grocer’s brand and hence positive feelings for the brand</a:t>
            </a:r>
            <a:endParaRPr/>
          </a:p>
          <a:p>
            <a:pPr indent="-342900" lvl="0" marL="457200" rtl="0" algn="l">
              <a:spcBef>
                <a:spcPts val="0"/>
              </a:spcBef>
              <a:spcAft>
                <a:spcPts val="0"/>
              </a:spcAft>
              <a:buSzPts val="1800"/>
              <a:buChar char="●"/>
            </a:pPr>
            <a:r>
              <a:rPr lang="en"/>
              <a:t>Online grocer’s perspective:</a:t>
            </a:r>
            <a:endParaRPr/>
          </a:p>
          <a:p>
            <a:pPr indent="-317500" lvl="1" marL="914400" rtl="0" algn="l">
              <a:spcBef>
                <a:spcPts val="0"/>
              </a:spcBef>
              <a:spcAft>
                <a:spcPts val="0"/>
              </a:spcAft>
              <a:buSzPts val="1400"/>
              <a:buChar char="○"/>
            </a:pPr>
            <a:r>
              <a:rPr lang="en"/>
              <a:t>Relevance of products translates to longer-term stickiness of clients as well as potential upside in revenue from clients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Specific problem/opportunity</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Online grocers can recommend products to their clients based on 2 primary ways:</a:t>
            </a:r>
            <a:endParaRPr/>
          </a:p>
          <a:p>
            <a:pPr indent="-342900" lvl="0" marL="457200" rtl="0" algn="l">
              <a:spcBef>
                <a:spcPts val="1600"/>
              </a:spcBef>
              <a:spcAft>
                <a:spcPts val="0"/>
              </a:spcAft>
              <a:buSzPts val="1800"/>
              <a:buChar char="●"/>
            </a:pPr>
            <a:r>
              <a:rPr lang="en"/>
              <a:t>Client’s product preferences based on their past product purchase history</a:t>
            </a:r>
            <a:endParaRPr/>
          </a:p>
          <a:p>
            <a:pPr indent="-342900" lvl="0" marL="457200" rtl="0" algn="l">
              <a:spcBef>
                <a:spcPts val="0"/>
              </a:spcBef>
              <a:spcAft>
                <a:spcPts val="0"/>
              </a:spcAft>
              <a:buSzPts val="1800"/>
              <a:buChar char="●"/>
            </a:pPr>
            <a:r>
              <a:rPr lang="en"/>
              <a:t>Similarity of the client to other clients based on their behavioral, demographic or psychographic similarities</a:t>
            </a:r>
            <a:endParaRPr/>
          </a:p>
          <a:p>
            <a:pPr indent="0" lvl="0" marL="0" rtl="0" algn="l">
              <a:spcBef>
                <a:spcPts val="1600"/>
              </a:spcBef>
              <a:spcAft>
                <a:spcPts val="1600"/>
              </a:spcAft>
              <a:buNone/>
            </a:pPr>
            <a:r>
              <a:rPr lang="en"/>
              <a:t>This project addresses online grocer like Instacart’s interest in recommending products to their clients based on behavioral similarity between clients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 used for the project</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collection</a:t>
            </a:r>
            <a:endParaRPr/>
          </a:p>
          <a:p>
            <a:pPr indent="0" lvl="0" marL="0" rtl="0" algn="l">
              <a:spcBef>
                <a:spcPts val="1600"/>
              </a:spcBef>
              <a:spcAft>
                <a:spcPts val="0"/>
              </a:spcAft>
              <a:buNone/>
            </a:pPr>
            <a:r>
              <a:rPr lang="en"/>
              <a:t>Data cleaning/wrangling</a:t>
            </a:r>
            <a:endParaRPr/>
          </a:p>
          <a:p>
            <a:pPr indent="0" lvl="0" marL="0" rtl="0" algn="l">
              <a:spcBef>
                <a:spcPts val="1600"/>
              </a:spcBef>
              <a:spcAft>
                <a:spcPts val="0"/>
              </a:spcAft>
              <a:buNone/>
            </a:pPr>
            <a:r>
              <a:rPr lang="en"/>
              <a:t>Data processing</a:t>
            </a:r>
            <a:endParaRPr/>
          </a:p>
          <a:p>
            <a:pPr indent="0" lvl="0" marL="0" rtl="0" algn="l">
              <a:spcBef>
                <a:spcPts val="1600"/>
              </a:spcBef>
              <a:spcAft>
                <a:spcPts val="0"/>
              </a:spcAft>
              <a:buNone/>
            </a:pPr>
            <a:r>
              <a:rPr lang="en"/>
              <a:t>Data exploration</a:t>
            </a:r>
            <a:endParaRPr/>
          </a:p>
          <a:p>
            <a:pPr indent="0" lvl="0" marL="0" rtl="0" algn="l">
              <a:spcBef>
                <a:spcPts val="1600"/>
              </a:spcBef>
              <a:spcAft>
                <a:spcPts val="0"/>
              </a:spcAft>
              <a:buNone/>
            </a:pPr>
            <a:r>
              <a:rPr lang="en"/>
              <a:t>Feature selection and Clustering</a:t>
            </a:r>
            <a:endParaRPr/>
          </a:p>
          <a:p>
            <a:pPr indent="0" lvl="0" marL="0" rtl="0" algn="l">
              <a:spcBef>
                <a:spcPts val="1600"/>
              </a:spcBef>
              <a:spcAft>
                <a:spcPts val="1600"/>
              </a:spcAft>
              <a:buNone/>
            </a:pPr>
            <a:r>
              <a:rPr lang="en"/>
              <a:t>Recommendation of relevant products for each user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196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collection</a:t>
            </a:r>
            <a:endParaRPr/>
          </a:p>
        </p:txBody>
      </p:sp>
      <p:sp>
        <p:nvSpPr>
          <p:cNvPr id="90" name="Google Shape;90;p18"/>
          <p:cNvSpPr txBox="1"/>
          <p:nvPr>
            <p:ph idx="1" type="body"/>
          </p:nvPr>
        </p:nvSpPr>
        <p:spPr>
          <a:xfrm>
            <a:off x="311700" y="682500"/>
            <a:ext cx="8520600" cy="439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obtained from Kaggle. Six files/dataframes were provided. The relevant five files/dataframes used for the project as follows:</a:t>
            </a:r>
            <a:endParaRPr/>
          </a:p>
          <a:p>
            <a:pPr indent="0" lvl="0" marL="0" rtl="0" algn="l">
              <a:spcBef>
                <a:spcPts val="1600"/>
              </a:spcBef>
              <a:spcAft>
                <a:spcPts val="0"/>
              </a:spcAft>
              <a:buNone/>
            </a:pPr>
            <a:r>
              <a:rPr lang="en"/>
              <a:t>        df_orders            df_order_products_prior        df_products                 df_aisles</a:t>
            </a:r>
            <a:endParaRPr/>
          </a:p>
          <a:p>
            <a:pPr indent="0" lvl="0" marL="0" rtl="0" algn="l">
              <a:spcBef>
                <a:spcPts val="1600"/>
              </a:spcBef>
              <a:spcAft>
                <a:spcPts val="1600"/>
              </a:spcAft>
              <a:buNone/>
            </a:pPr>
            <a:r>
              <a:t/>
            </a:r>
            <a:endParaRPr/>
          </a:p>
        </p:txBody>
      </p:sp>
      <p:graphicFrame>
        <p:nvGraphicFramePr>
          <p:cNvPr id="91" name="Google Shape;91;p18"/>
          <p:cNvGraphicFramePr/>
          <p:nvPr/>
        </p:nvGraphicFramePr>
        <p:xfrm>
          <a:off x="365075" y="2101800"/>
          <a:ext cx="3000000" cy="3000000"/>
        </p:xfrm>
        <a:graphic>
          <a:graphicData uri="http://schemas.openxmlformats.org/drawingml/2006/table">
            <a:tbl>
              <a:tblPr>
                <a:noFill/>
                <a:tableStyleId>{DF60D6CA-0556-44C3-A89A-DDC9349EAFA8}</a:tableStyleId>
              </a:tblPr>
              <a:tblGrid>
                <a:gridCol w="2062850"/>
              </a:tblGrid>
              <a:tr h="381350">
                <a:tc>
                  <a:txBody>
                    <a:bodyPr/>
                    <a:lstStyle/>
                    <a:p>
                      <a:pPr indent="0" lvl="0" marL="0" rtl="0" algn="l">
                        <a:spcBef>
                          <a:spcPts val="0"/>
                        </a:spcBef>
                        <a:spcAft>
                          <a:spcPts val="0"/>
                        </a:spcAft>
                        <a:buNone/>
                      </a:pPr>
                      <a:r>
                        <a:rPr lang="en"/>
                        <a:t>order_id</a:t>
                      </a:r>
                      <a:endParaRPr/>
                    </a:p>
                  </a:txBody>
                  <a:tcPr marT="91425" marB="91425" marR="91425" marL="91425"/>
                </a:tc>
              </a:tr>
              <a:tr h="349625">
                <a:tc>
                  <a:txBody>
                    <a:bodyPr/>
                    <a:lstStyle/>
                    <a:p>
                      <a:pPr indent="0" lvl="0" marL="0" rtl="0" algn="l">
                        <a:spcBef>
                          <a:spcPts val="0"/>
                        </a:spcBef>
                        <a:spcAft>
                          <a:spcPts val="0"/>
                        </a:spcAft>
                        <a:buNone/>
                      </a:pPr>
                      <a:r>
                        <a:rPr lang="en"/>
                        <a:t>user_id</a:t>
                      </a:r>
                      <a:endParaRPr/>
                    </a:p>
                  </a:txBody>
                  <a:tcPr marT="91425" marB="91425" marR="91425" marL="91425"/>
                </a:tc>
              </a:tr>
              <a:tr h="349625">
                <a:tc>
                  <a:txBody>
                    <a:bodyPr/>
                    <a:lstStyle/>
                    <a:p>
                      <a:pPr indent="0" lvl="0" marL="0" rtl="0" algn="l">
                        <a:spcBef>
                          <a:spcPts val="0"/>
                        </a:spcBef>
                        <a:spcAft>
                          <a:spcPts val="0"/>
                        </a:spcAft>
                        <a:buNone/>
                      </a:pPr>
                      <a:r>
                        <a:rPr lang="en"/>
                        <a:t>eval_set</a:t>
                      </a:r>
                      <a:endParaRPr/>
                    </a:p>
                  </a:txBody>
                  <a:tcPr marT="91425" marB="91425" marR="91425" marL="91425"/>
                </a:tc>
              </a:tr>
              <a:tr h="349625">
                <a:tc>
                  <a:txBody>
                    <a:bodyPr/>
                    <a:lstStyle/>
                    <a:p>
                      <a:pPr indent="0" lvl="0" marL="0" rtl="0" algn="l">
                        <a:spcBef>
                          <a:spcPts val="0"/>
                        </a:spcBef>
                        <a:spcAft>
                          <a:spcPts val="0"/>
                        </a:spcAft>
                        <a:buNone/>
                      </a:pPr>
                      <a:r>
                        <a:rPr lang="en"/>
                        <a:t>order_number</a:t>
                      </a:r>
                      <a:endParaRPr/>
                    </a:p>
                  </a:txBody>
                  <a:tcPr marT="91425" marB="91425" marR="91425" marL="91425"/>
                </a:tc>
              </a:tr>
              <a:tr h="349625">
                <a:tc>
                  <a:txBody>
                    <a:bodyPr/>
                    <a:lstStyle/>
                    <a:p>
                      <a:pPr indent="0" lvl="0" marL="0" rtl="0" algn="l">
                        <a:spcBef>
                          <a:spcPts val="0"/>
                        </a:spcBef>
                        <a:spcAft>
                          <a:spcPts val="0"/>
                        </a:spcAft>
                        <a:buNone/>
                      </a:pPr>
                      <a:r>
                        <a:rPr lang="en"/>
                        <a:t>order_dow</a:t>
                      </a:r>
                      <a:endParaRPr/>
                    </a:p>
                  </a:txBody>
                  <a:tcPr marT="91425" marB="91425" marR="91425" marL="91425"/>
                </a:tc>
              </a:tr>
              <a:tr h="381350">
                <a:tc>
                  <a:txBody>
                    <a:bodyPr/>
                    <a:lstStyle/>
                    <a:p>
                      <a:pPr indent="0" lvl="0" marL="0" rtl="0" algn="l">
                        <a:spcBef>
                          <a:spcPts val="0"/>
                        </a:spcBef>
                        <a:spcAft>
                          <a:spcPts val="0"/>
                        </a:spcAft>
                        <a:buNone/>
                      </a:pPr>
                      <a:r>
                        <a:rPr lang="en"/>
                        <a:t>order_hour_of_day</a:t>
                      </a:r>
                      <a:endParaRPr/>
                    </a:p>
                  </a:txBody>
                  <a:tcPr marT="91425" marB="91425" marR="91425" marL="91425"/>
                </a:tc>
              </a:tr>
              <a:tr h="349625">
                <a:tc>
                  <a:txBody>
                    <a:bodyPr/>
                    <a:lstStyle/>
                    <a:p>
                      <a:pPr indent="0" lvl="0" marL="0" rtl="0" algn="l">
                        <a:spcBef>
                          <a:spcPts val="0"/>
                        </a:spcBef>
                        <a:spcAft>
                          <a:spcPts val="0"/>
                        </a:spcAft>
                        <a:buNone/>
                      </a:pPr>
                      <a:r>
                        <a:rPr lang="en"/>
                        <a:t>days_since_prior_order</a:t>
                      </a:r>
                      <a:endParaRPr/>
                    </a:p>
                  </a:txBody>
                  <a:tcPr marT="91425" marB="91425" marR="91425" marL="91425"/>
                </a:tc>
              </a:tr>
            </a:tbl>
          </a:graphicData>
        </a:graphic>
      </p:graphicFrame>
      <p:graphicFrame>
        <p:nvGraphicFramePr>
          <p:cNvPr id="92" name="Google Shape;92;p18"/>
          <p:cNvGraphicFramePr/>
          <p:nvPr/>
        </p:nvGraphicFramePr>
        <p:xfrm>
          <a:off x="2714875" y="2101800"/>
          <a:ext cx="3000000" cy="3000000"/>
        </p:xfrm>
        <a:graphic>
          <a:graphicData uri="http://schemas.openxmlformats.org/drawingml/2006/table">
            <a:tbl>
              <a:tblPr>
                <a:noFill/>
                <a:tableStyleId>{DF60D6CA-0556-44C3-A89A-DDC9349EAFA8}</a:tableStyleId>
              </a:tblPr>
              <a:tblGrid>
                <a:gridCol w="1762375"/>
              </a:tblGrid>
              <a:tr h="381000">
                <a:tc>
                  <a:txBody>
                    <a:bodyPr/>
                    <a:lstStyle/>
                    <a:p>
                      <a:pPr indent="0" lvl="0" marL="0" rtl="0" algn="l">
                        <a:spcBef>
                          <a:spcPts val="0"/>
                        </a:spcBef>
                        <a:spcAft>
                          <a:spcPts val="0"/>
                        </a:spcAft>
                        <a:buNone/>
                      </a:pPr>
                      <a:r>
                        <a:rPr lang="en"/>
                        <a:t>order_id</a:t>
                      </a:r>
                      <a:endParaRPr/>
                    </a:p>
                  </a:txBody>
                  <a:tcPr marT="91425" marB="91425" marR="91425" marL="91425"/>
                </a:tc>
              </a:tr>
              <a:tr h="381000">
                <a:tc>
                  <a:txBody>
                    <a:bodyPr/>
                    <a:lstStyle/>
                    <a:p>
                      <a:pPr indent="0" lvl="0" marL="0" rtl="0" algn="l">
                        <a:spcBef>
                          <a:spcPts val="0"/>
                        </a:spcBef>
                        <a:spcAft>
                          <a:spcPts val="0"/>
                        </a:spcAft>
                        <a:buNone/>
                      </a:pPr>
                      <a:r>
                        <a:rPr lang="en"/>
                        <a:t>product_id</a:t>
                      </a:r>
                      <a:endParaRPr/>
                    </a:p>
                  </a:txBody>
                  <a:tcPr marT="91425" marB="91425" marR="91425" marL="91425"/>
                </a:tc>
              </a:tr>
              <a:tr h="381000">
                <a:tc>
                  <a:txBody>
                    <a:bodyPr/>
                    <a:lstStyle/>
                    <a:p>
                      <a:pPr indent="0" lvl="0" marL="0" rtl="0" algn="l">
                        <a:spcBef>
                          <a:spcPts val="0"/>
                        </a:spcBef>
                        <a:spcAft>
                          <a:spcPts val="0"/>
                        </a:spcAft>
                        <a:buNone/>
                      </a:pPr>
                      <a:r>
                        <a:rPr lang="en"/>
                        <a:t>add_to_cart_order</a:t>
                      </a:r>
                      <a:endParaRPr/>
                    </a:p>
                  </a:txBody>
                  <a:tcPr marT="91425" marB="91425" marR="91425" marL="91425"/>
                </a:tc>
              </a:tr>
              <a:tr h="381000">
                <a:tc>
                  <a:txBody>
                    <a:bodyPr/>
                    <a:lstStyle/>
                    <a:p>
                      <a:pPr indent="0" lvl="0" marL="0" rtl="0" algn="l">
                        <a:spcBef>
                          <a:spcPts val="0"/>
                        </a:spcBef>
                        <a:spcAft>
                          <a:spcPts val="0"/>
                        </a:spcAft>
                        <a:buNone/>
                      </a:pPr>
                      <a:r>
                        <a:rPr lang="en"/>
                        <a:t>reordered</a:t>
                      </a:r>
                      <a:endParaRPr/>
                    </a:p>
                  </a:txBody>
                  <a:tcPr marT="91425" marB="91425" marR="91425" marL="91425"/>
                </a:tc>
              </a:tr>
            </a:tbl>
          </a:graphicData>
        </a:graphic>
      </p:graphicFrame>
      <p:graphicFrame>
        <p:nvGraphicFramePr>
          <p:cNvPr id="93" name="Google Shape;93;p18"/>
          <p:cNvGraphicFramePr/>
          <p:nvPr/>
        </p:nvGraphicFramePr>
        <p:xfrm>
          <a:off x="5064675" y="2101800"/>
          <a:ext cx="3000000" cy="3000000"/>
        </p:xfrm>
        <a:graphic>
          <a:graphicData uri="http://schemas.openxmlformats.org/drawingml/2006/table">
            <a:tbl>
              <a:tblPr>
                <a:noFill/>
                <a:tableStyleId>{DF60D6CA-0556-44C3-A89A-DDC9349EAFA8}</a:tableStyleId>
              </a:tblPr>
              <a:tblGrid>
                <a:gridCol w="1456425"/>
              </a:tblGrid>
              <a:tr h="381000">
                <a:tc>
                  <a:txBody>
                    <a:bodyPr/>
                    <a:lstStyle/>
                    <a:p>
                      <a:pPr indent="0" lvl="0" marL="0" rtl="0" algn="l">
                        <a:spcBef>
                          <a:spcPts val="0"/>
                        </a:spcBef>
                        <a:spcAft>
                          <a:spcPts val="0"/>
                        </a:spcAft>
                        <a:buNone/>
                      </a:pPr>
                      <a:r>
                        <a:rPr lang="en"/>
                        <a:t>product_id</a:t>
                      </a:r>
                      <a:endParaRPr/>
                    </a:p>
                  </a:txBody>
                  <a:tcPr marT="91425" marB="91425" marR="91425" marL="91425"/>
                </a:tc>
              </a:tr>
              <a:tr h="381000">
                <a:tc>
                  <a:txBody>
                    <a:bodyPr/>
                    <a:lstStyle/>
                    <a:p>
                      <a:pPr indent="0" lvl="0" marL="0" rtl="0" algn="l">
                        <a:spcBef>
                          <a:spcPts val="0"/>
                        </a:spcBef>
                        <a:spcAft>
                          <a:spcPts val="0"/>
                        </a:spcAft>
                        <a:buNone/>
                      </a:pPr>
                      <a:r>
                        <a:rPr lang="en"/>
                        <a:t>product_name</a:t>
                      </a:r>
                      <a:endParaRPr/>
                    </a:p>
                  </a:txBody>
                  <a:tcPr marT="91425" marB="91425" marR="91425" marL="91425"/>
                </a:tc>
              </a:tr>
              <a:tr h="381000">
                <a:tc>
                  <a:txBody>
                    <a:bodyPr/>
                    <a:lstStyle/>
                    <a:p>
                      <a:pPr indent="0" lvl="0" marL="0" rtl="0" algn="l">
                        <a:spcBef>
                          <a:spcPts val="0"/>
                        </a:spcBef>
                        <a:spcAft>
                          <a:spcPts val="0"/>
                        </a:spcAft>
                        <a:buNone/>
                      </a:pPr>
                      <a:r>
                        <a:rPr lang="en"/>
                        <a:t>aisle_id</a:t>
                      </a:r>
                      <a:endParaRPr/>
                    </a:p>
                  </a:txBody>
                  <a:tcPr marT="91425" marB="91425" marR="91425" marL="91425"/>
                </a:tc>
              </a:tr>
              <a:tr h="381000">
                <a:tc>
                  <a:txBody>
                    <a:bodyPr/>
                    <a:lstStyle/>
                    <a:p>
                      <a:pPr indent="0" lvl="0" marL="0" rtl="0" algn="l">
                        <a:spcBef>
                          <a:spcPts val="0"/>
                        </a:spcBef>
                        <a:spcAft>
                          <a:spcPts val="0"/>
                        </a:spcAft>
                        <a:buNone/>
                      </a:pPr>
                      <a:r>
                        <a:rPr lang="en"/>
                        <a:t>department_id</a:t>
                      </a:r>
                      <a:endParaRPr/>
                    </a:p>
                  </a:txBody>
                  <a:tcPr marT="91425" marB="91425" marR="91425" marL="91425"/>
                </a:tc>
              </a:tr>
            </a:tbl>
          </a:graphicData>
        </a:graphic>
      </p:graphicFrame>
      <p:graphicFrame>
        <p:nvGraphicFramePr>
          <p:cNvPr id="94" name="Google Shape;94;p18"/>
          <p:cNvGraphicFramePr/>
          <p:nvPr/>
        </p:nvGraphicFramePr>
        <p:xfrm>
          <a:off x="7297025" y="2101800"/>
          <a:ext cx="3000000" cy="3000000"/>
        </p:xfrm>
        <a:graphic>
          <a:graphicData uri="http://schemas.openxmlformats.org/drawingml/2006/table">
            <a:tbl>
              <a:tblPr>
                <a:noFill/>
                <a:tableStyleId>{DF60D6CA-0556-44C3-A89A-DDC9349EAFA8}</a:tableStyleId>
              </a:tblPr>
              <a:tblGrid>
                <a:gridCol w="1116150"/>
              </a:tblGrid>
              <a:tr h="381000">
                <a:tc>
                  <a:txBody>
                    <a:bodyPr/>
                    <a:lstStyle/>
                    <a:p>
                      <a:pPr indent="0" lvl="0" marL="0" rtl="0" algn="l">
                        <a:spcBef>
                          <a:spcPts val="0"/>
                        </a:spcBef>
                        <a:spcAft>
                          <a:spcPts val="0"/>
                        </a:spcAft>
                        <a:buNone/>
                      </a:pPr>
                      <a:r>
                        <a:rPr lang="en"/>
                        <a:t>aisle_id</a:t>
                      </a:r>
                      <a:endParaRPr/>
                    </a:p>
                  </a:txBody>
                  <a:tcPr marT="91425" marB="91425" marR="91425" marL="91425"/>
                </a:tc>
              </a:tr>
              <a:tr h="381000">
                <a:tc>
                  <a:txBody>
                    <a:bodyPr/>
                    <a:lstStyle/>
                    <a:p>
                      <a:pPr indent="0" lvl="0" marL="0" rtl="0" algn="l">
                        <a:spcBef>
                          <a:spcPts val="0"/>
                        </a:spcBef>
                        <a:spcAft>
                          <a:spcPts val="0"/>
                        </a:spcAft>
                        <a:buNone/>
                      </a:pPr>
                      <a:r>
                        <a:rPr lang="en"/>
                        <a:t>aisle</a:t>
                      </a:r>
                      <a:endParaRPr/>
                    </a:p>
                  </a:txBody>
                  <a:tcPr marT="91425" marB="91425" marR="91425" marL="91425"/>
                </a:tc>
              </a:tr>
            </a:tbl>
          </a:graphicData>
        </a:graphic>
      </p:graphicFrame>
      <p:graphicFrame>
        <p:nvGraphicFramePr>
          <p:cNvPr id="95" name="Google Shape;95;p18"/>
          <p:cNvGraphicFramePr/>
          <p:nvPr/>
        </p:nvGraphicFramePr>
        <p:xfrm>
          <a:off x="7108525" y="3671400"/>
          <a:ext cx="3000000" cy="3000000"/>
        </p:xfrm>
        <a:graphic>
          <a:graphicData uri="http://schemas.openxmlformats.org/drawingml/2006/table">
            <a:tbl>
              <a:tblPr>
                <a:noFill/>
                <a:tableStyleId>{DF60D6CA-0556-44C3-A89A-DDC9349EAFA8}</a:tableStyleId>
              </a:tblPr>
              <a:tblGrid>
                <a:gridCol w="1456425"/>
              </a:tblGrid>
              <a:tr h="381000">
                <a:tc>
                  <a:txBody>
                    <a:bodyPr/>
                    <a:lstStyle/>
                    <a:p>
                      <a:pPr indent="0" lvl="0" marL="0" rtl="0" algn="l">
                        <a:spcBef>
                          <a:spcPts val="0"/>
                        </a:spcBef>
                        <a:spcAft>
                          <a:spcPts val="0"/>
                        </a:spcAft>
                        <a:buNone/>
                      </a:pPr>
                      <a:r>
                        <a:rPr lang="en"/>
                        <a:t>department_id</a:t>
                      </a:r>
                      <a:endParaRPr/>
                    </a:p>
                  </a:txBody>
                  <a:tcPr marT="91425" marB="91425" marR="91425" marL="91425"/>
                </a:tc>
              </a:tr>
              <a:tr h="381000">
                <a:tc>
                  <a:txBody>
                    <a:bodyPr/>
                    <a:lstStyle/>
                    <a:p>
                      <a:pPr indent="0" lvl="0" marL="0" rtl="0" algn="l">
                        <a:spcBef>
                          <a:spcPts val="0"/>
                        </a:spcBef>
                        <a:spcAft>
                          <a:spcPts val="0"/>
                        </a:spcAft>
                        <a:buNone/>
                      </a:pPr>
                      <a:r>
                        <a:rPr lang="en"/>
                        <a:t>department</a:t>
                      </a:r>
                      <a:endParaRPr/>
                    </a:p>
                  </a:txBody>
                  <a:tcPr marT="91425" marB="91425" marR="91425" marL="91425"/>
                </a:tc>
              </a:tr>
            </a:tbl>
          </a:graphicData>
        </a:graphic>
      </p:graphicFrame>
      <p:sp>
        <p:nvSpPr>
          <p:cNvPr id="96" name="Google Shape;96;p18"/>
          <p:cNvSpPr txBox="1"/>
          <p:nvPr/>
        </p:nvSpPr>
        <p:spPr>
          <a:xfrm>
            <a:off x="6945025" y="3211425"/>
            <a:ext cx="17625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D9D9D9"/>
                </a:solidFill>
                <a:latin typeface="Average"/>
                <a:ea typeface="Average"/>
                <a:cs typeface="Average"/>
                <a:sym typeface="Average"/>
              </a:rPr>
              <a:t>df_departments</a:t>
            </a:r>
            <a:endParaRPr sz="1700">
              <a:solidFill>
                <a:srgbClr val="D9D9D9"/>
              </a:solidFill>
              <a:latin typeface="Average"/>
              <a:ea typeface="Average"/>
              <a:cs typeface="Average"/>
              <a:sym typeface="Averag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collection (continued)</a:t>
            </a:r>
            <a:endParaRPr/>
          </a:p>
        </p:txBody>
      </p:sp>
      <p:sp>
        <p:nvSpPr>
          <p:cNvPr id="102" name="Google Shape;10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Summarizing the data contained in the dataframes:</a:t>
            </a:r>
            <a:endParaRPr/>
          </a:p>
          <a:p>
            <a:pPr indent="0" lvl="0" marL="0" rtl="0" algn="l">
              <a:spcBef>
                <a:spcPts val="1600"/>
              </a:spcBef>
              <a:spcAft>
                <a:spcPts val="0"/>
              </a:spcAft>
              <a:buNone/>
            </a:pPr>
            <a:r>
              <a:rPr lang="en"/>
              <a:t>About 3.4M orders</a:t>
            </a:r>
            <a:endParaRPr/>
          </a:p>
          <a:p>
            <a:pPr indent="0" lvl="0" marL="0" rtl="0" algn="l">
              <a:spcBef>
                <a:spcPts val="1600"/>
              </a:spcBef>
              <a:spcAft>
                <a:spcPts val="0"/>
              </a:spcAft>
              <a:buNone/>
            </a:pPr>
            <a:r>
              <a:rPr lang="en"/>
              <a:t>About 200K users</a:t>
            </a:r>
            <a:endParaRPr/>
          </a:p>
          <a:p>
            <a:pPr indent="0" lvl="0" marL="0" rtl="0" algn="l">
              <a:spcBef>
                <a:spcPts val="1600"/>
              </a:spcBef>
              <a:spcAft>
                <a:spcPts val="0"/>
              </a:spcAft>
              <a:buNone/>
            </a:pPr>
            <a:r>
              <a:rPr lang="en"/>
              <a:t>About 50K products</a:t>
            </a:r>
            <a:endParaRPr/>
          </a:p>
          <a:p>
            <a:pPr indent="0" lvl="0" marL="0" rtl="0" algn="l">
              <a:spcBef>
                <a:spcPts val="1600"/>
              </a:spcBef>
              <a:spcAft>
                <a:spcPts val="0"/>
              </a:spcAft>
              <a:buNone/>
            </a:pPr>
            <a:r>
              <a:rPr lang="en"/>
              <a:t>134 aisles</a:t>
            </a:r>
            <a:endParaRPr/>
          </a:p>
          <a:p>
            <a:pPr indent="0" lvl="0" marL="0" rtl="0" algn="l">
              <a:spcBef>
                <a:spcPts val="1600"/>
              </a:spcBef>
              <a:spcAft>
                <a:spcPts val="1600"/>
              </a:spcAft>
              <a:buNone/>
            </a:pPr>
            <a:r>
              <a:rPr lang="en"/>
              <a:t>21 departments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cleaning/wrangling</a:t>
            </a:r>
            <a:endParaRPr/>
          </a:p>
        </p:txBody>
      </p:sp>
      <p:sp>
        <p:nvSpPr>
          <p:cNvPr id="108" name="Google Shape;108;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Treatment of null/NaN values</a:t>
            </a:r>
            <a:endParaRPr/>
          </a:p>
          <a:p>
            <a:pPr indent="-342900" lvl="0" marL="457200" rtl="0" algn="l">
              <a:spcBef>
                <a:spcPts val="1600"/>
              </a:spcBef>
              <a:spcAft>
                <a:spcPts val="0"/>
              </a:spcAft>
              <a:buSzPts val="1800"/>
              <a:buChar char="●"/>
            </a:pPr>
            <a:r>
              <a:rPr lang="en"/>
              <a:t>Dataframe df_orders had about 200K NaN values for one of its columns out of a total of about 3.4M rows</a:t>
            </a:r>
            <a:endParaRPr/>
          </a:p>
          <a:p>
            <a:pPr indent="-342900" lvl="0" marL="457200" rtl="0" algn="l">
              <a:spcBef>
                <a:spcPts val="0"/>
              </a:spcBef>
              <a:spcAft>
                <a:spcPts val="0"/>
              </a:spcAft>
              <a:buSzPts val="1800"/>
              <a:buChar char="●"/>
            </a:pPr>
            <a:r>
              <a:rPr lang="en"/>
              <a:t>Rows corresponding to NaN values dropped since they accounted for &lt; 10% of total number of rows</a:t>
            </a:r>
            <a:endParaRPr/>
          </a:p>
          <a:p>
            <a:pPr indent="0" lvl="0" marL="0" rtl="0" algn="l">
              <a:spcBef>
                <a:spcPts val="1600"/>
              </a:spcBef>
              <a:spcAft>
                <a:spcPts val="0"/>
              </a:spcAft>
              <a:buNone/>
            </a:pPr>
            <a:r>
              <a:rPr lang="en"/>
              <a:t>Treatment of outliers or bad/incorrect data points</a:t>
            </a:r>
            <a:endParaRPr/>
          </a:p>
          <a:p>
            <a:pPr indent="-342900" lvl="0" marL="457200" rtl="0" algn="l">
              <a:spcBef>
                <a:spcPts val="1600"/>
              </a:spcBef>
              <a:spcAft>
                <a:spcPts val="0"/>
              </a:spcAft>
              <a:buSzPts val="1800"/>
              <a:buChar char="●"/>
            </a:pPr>
            <a:r>
              <a:rPr lang="en"/>
              <a:t>All the columns of the five dataframes were reasonable in terms of min and max values. There were no outliers or bad/incorrect data points to be treated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processing	</a:t>
            </a:r>
            <a:endParaRPr/>
          </a:p>
        </p:txBody>
      </p:sp>
      <p:sp>
        <p:nvSpPr>
          <p:cNvPr id="114" name="Google Shape;114;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Five dataframes were combined into one single dataframe, to be explored for data insights</a:t>
            </a:r>
            <a:endParaRPr/>
          </a:p>
          <a:p>
            <a:pPr indent="-342900" lvl="0" marL="457200" rtl="0" algn="l">
              <a:spcBef>
                <a:spcPts val="0"/>
              </a:spcBef>
              <a:spcAft>
                <a:spcPts val="0"/>
              </a:spcAft>
              <a:buSzPts val="1800"/>
              <a:buChar char="●"/>
            </a:pPr>
            <a:r>
              <a:rPr lang="en"/>
              <a:t>Memory issues when combining dataframes on laptop, hence used Google colab </a:t>
            </a:r>
            <a:endParaRPr/>
          </a:p>
          <a:p>
            <a:pPr indent="0" lvl="0" marL="45720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