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61" r:id="rId5"/>
    <p:sldId id="262" r:id="rId6"/>
    <p:sldId id="260" r:id="rId7"/>
    <p:sldId id="263" r:id="rId8"/>
    <p:sldId id="264" r:id="rId9"/>
    <p:sldId id="265" r:id="rId10"/>
    <p:sldId id="266"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360D-2D70-49CC-D38D-D7396CE20AD1}"/>
              </a:ext>
            </a:extLst>
          </p:cNvPr>
          <p:cNvSpPr>
            <a:spLocks noGrp="1"/>
          </p:cNvSpPr>
          <p:nvPr>
            <p:ph type="ctrTitle"/>
          </p:nvPr>
        </p:nvSpPr>
        <p:spPr>
          <a:xfrm>
            <a:off x="1876424" y="1122363"/>
            <a:ext cx="8791575" cy="554037"/>
          </a:xfrm>
        </p:spPr>
        <p:txBody>
          <a:bodyPr>
            <a:normAutofit fontScale="90000"/>
          </a:bodyPr>
          <a:lstStyle/>
          <a:p>
            <a:r>
              <a:rPr lang="en-IN" dirty="0" err="1">
                <a:solidFill>
                  <a:schemeClr val="bg1">
                    <a:lumMod val="65000"/>
                    <a:lumOff val="35000"/>
                  </a:schemeClr>
                </a:solidFill>
              </a:rPr>
              <a:t>Atulya</a:t>
            </a:r>
            <a:r>
              <a:rPr lang="en-IN" dirty="0">
                <a:solidFill>
                  <a:schemeClr val="bg1">
                    <a:lumMod val="65000"/>
                    <a:lumOff val="35000"/>
                  </a:schemeClr>
                </a:solidFill>
              </a:rPr>
              <a:t> </a:t>
            </a:r>
            <a:r>
              <a:rPr lang="en-IN" dirty="0" err="1">
                <a:solidFill>
                  <a:schemeClr val="bg1">
                    <a:lumMod val="65000"/>
                    <a:lumOff val="35000"/>
                  </a:schemeClr>
                </a:solidFill>
              </a:rPr>
              <a:t>iot</a:t>
            </a:r>
            <a:r>
              <a:rPr lang="en-IN" dirty="0">
                <a:solidFill>
                  <a:schemeClr val="bg1">
                    <a:lumMod val="65000"/>
                    <a:lumOff val="35000"/>
                  </a:schemeClr>
                </a:solidFill>
              </a:rPr>
              <a:t> project</a:t>
            </a:r>
          </a:p>
        </p:txBody>
      </p:sp>
      <p:sp>
        <p:nvSpPr>
          <p:cNvPr id="3" name="Subtitle 2">
            <a:extLst>
              <a:ext uri="{FF2B5EF4-FFF2-40B4-BE49-F238E27FC236}">
                <a16:creationId xmlns:a16="http://schemas.microsoft.com/office/drawing/2014/main" id="{E6C73A6F-7F60-277C-E379-DAA755AB64AC}"/>
              </a:ext>
            </a:extLst>
          </p:cNvPr>
          <p:cNvSpPr>
            <a:spLocks noGrp="1"/>
          </p:cNvSpPr>
          <p:nvPr>
            <p:ph type="subTitle" idx="1"/>
          </p:nvPr>
        </p:nvSpPr>
        <p:spPr>
          <a:xfrm>
            <a:off x="1876424" y="2178424"/>
            <a:ext cx="8791575" cy="3079376"/>
          </a:xfrm>
        </p:spPr>
        <p:txBody>
          <a:bodyPr>
            <a:normAutofit/>
          </a:bodyPr>
          <a:lstStyle/>
          <a:p>
            <a:r>
              <a:rPr lang="en-IN" sz="3600" dirty="0">
                <a:solidFill>
                  <a:schemeClr val="bg1"/>
                </a:solidFill>
              </a:rPr>
              <a:t>Name- </a:t>
            </a:r>
            <a:r>
              <a:rPr lang="en-IN" sz="3600" dirty="0" err="1">
                <a:solidFill>
                  <a:schemeClr val="bg1"/>
                </a:solidFill>
              </a:rPr>
              <a:t>stavan</a:t>
            </a:r>
            <a:r>
              <a:rPr lang="en-IN" sz="3600" dirty="0">
                <a:solidFill>
                  <a:schemeClr val="bg1"/>
                </a:solidFill>
              </a:rPr>
              <a:t> </a:t>
            </a:r>
            <a:r>
              <a:rPr lang="en-IN" sz="3600" dirty="0" err="1">
                <a:solidFill>
                  <a:schemeClr val="bg1"/>
                </a:solidFill>
              </a:rPr>
              <a:t>brahmbhatt</a:t>
            </a:r>
            <a:endParaRPr lang="en-IN" sz="3600" dirty="0">
              <a:solidFill>
                <a:schemeClr val="bg1"/>
              </a:solidFill>
            </a:endParaRPr>
          </a:p>
          <a:p>
            <a:r>
              <a:rPr lang="en-IN" sz="3600" dirty="0">
                <a:solidFill>
                  <a:schemeClr val="bg1"/>
                </a:solidFill>
              </a:rPr>
              <a:t>Admission no.-21je0248</a:t>
            </a:r>
          </a:p>
          <a:p>
            <a:r>
              <a:rPr lang="en-IN" sz="3600" dirty="0">
                <a:solidFill>
                  <a:schemeClr val="bg1"/>
                </a:solidFill>
              </a:rPr>
              <a:t>Branch- engineering physics</a:t>
            </a:r>
          </a:p>
          <a:p>
            <a:endParaRPr lang="en-IN" sz="3600" dirty="0">
              <a:solidFill>
                <a:schemeClr val="bg1"/>
              </a:solidFill>
            </a:endParaRPr>
          </a:p>
        </p:txBody>
      </p:sp>
    </p:spTree>
    <p:extLst>
      <p:ext uri="{BB962C8B-B14F-4D97-AF65-F5344CB8AC3E}">
        <p14:creationId xmlns:p14="http://schemas.microsoft.com/office/powerpoint/2010/main" val="4046465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A699067D-0CC0-645C-E37B-C72F4EB5D45C}"/>
              </a:ext>
            </a:extLst>
          </p:cNvPr>
          <p:cNvPicPr>
            <a:picLocks noGrp="1" noChangeAspect="1"/>
          </p:cNvPicPr>
          <p:nvPr>
            <p:ph idx="1"/>
          </p:nvPr>
        </p:nvPicPr>
        <p:blipFill>
          <a:blip r:embed="rId2"/>
          <a:stretch>
            <a:fillRect/>
          </a:stretch>
        </p:blipFill>
        <p:spPr>
          <a:xfrm>
            <a:off x="902825" y="416689"/>
            <a:ext cx="10116274" cy="5995685"/>
          </a:xfrm>
        </p:spPr>
      </p:pic>
    </p:spTree>
    <p:extLst>
      <p:ext uri="{BB962C8B-B14F-4D97-AF65-F5344CB8AC3E}">
        <p14:creationId xmlns:p14="http://schemas.microsoft.com/office/powerpoint/2010/main" val="3242134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992A-4B7D-18E8-15EA-6EFD07D3B77E}"/>
              </a:ext>
            </a:extLst>
          </p:cNvPr>
          <p:cNvSpPr>
            <a:spLocks noGrp="1"/>
          </p:cNvSpPr>
          <p:nvPr>
            <p:ph type="ctrTitle"/>
          </p:nvPr>
        </p:nvSpPr>
        <p:spPr>
          <a:xfrm>
            <a:off x="1876424" y="787078"/>
            <a:ext cx="8791575" cy="1041722"/>
          </a:xfrm>
        </p:spPr>
        <p:txBody>
          <a:bodyPr/>
          <a:lstStyle/>
          <a:p>
            <a:r>
              <a:rPr lang="en-IN" dirty="0">
                <a:solidFill>
                  <a:schemeClr val="bg1"/>
                </a:solidFill>
              </a:rPr>
              <a:t>DEVICE DISCRIPTION</a:t>
            </a:r>
          </a:p>
        </p:txBody>
      </p:sp>
      <p:sp>
        <p:nvSpPr>
          <p:cNvPr id="3" name="Subtitle 2">
            <a:extLst>
              <a:ext uri="{FF2B5EF4-FFF2-40B4-BE49-F238E27FC236}">
                <a16:creationId xmlns:a16="http://schemas.microsoft.com/office/drawing/2014/main" id="{C15E3CAE-CD87-B391-7CAC-F1056A5FBE78}"/>
              </a:ext>
            </a:extLst>
          </p:cNvPr>
          <p:cNvSpPr>
            <a:spLocks noGrp="1"/>
          </p:cNvSpPr>
          <p:nvPr>
            <p:ph type="subTitle" idx="1"/>
          </p:nvPr>
        </p:nvSpPr>
        <p:spPr>
          <a:xfrm>
            <a:off x="1876424" y="1944547"/>
            <a:ext cx="8791575" cy="3313253"/>
          </a:xfrm>
        </p:spPr>
        <p:txBody>
          <a:bodyPr>
            <a:normAutofit lnSpcReduction="10000"/>
          </a:bodyPr>
          <a:lstStyle/>
          <a:p>
            <a:r>
              <a:rPr lang="en-IN" sz="2400" dirty="0">
                <a:solidFill>
                  <a:schemeClr val="bg1">
                    <a:lumMod val="65000"/>
                    <a:lumOff val="35000"/>
                  </a:schemeClr>
                </a:solidFill>
              </a:rPr>
              <a:t>I HAVE USED AN ESP32 DEVELOPMENT BOARD WHICH HAS A INBUILT WIFI MODULE. WHICH IS CONNECTED TO A DTH11 SENSOR TO MEASURE HUMIDITY AND TEMPERATURE OF SURROUNDING.I HAVE USED A POTENTIOMETER TO CONVERT ANALOG INPUT INTO INTEGER VALUE (RANGE 0 TO 4095).I HAVE CONNECTED A LED FOR TEST PURPOSE.I HAVE USED BLYNK SOFTWARE TO CONNECT THE ESP32 BOARD TO CLOUD,WHICH PROVIDES REALTIME WEATHER UPDATE DIRECTLY TO BLYNK MOBILE APP.</a:t>
            </a:r>
          </a:p>
          <a:p>
            <a:endParaRPr lang="en-IN" dirty="0">
              <a:solidFill>
                <a:schemeClr val="bg1">
                  <a:lumMod val="65000"/>
                  <a:lumOff val="35000"/>
                </a:schemeClr>
              </a:solidFill>
            </a:endParaRPr>
          </a:p>
        </p:txBody>
      </p:sp>
    </p:spTree>
    <p:extLst>
      <p:ext uri="{BB962C8B-B14F-4D97-AF65-F5344CB8AC3E}">
        <p14:creationId xmlns:p14="http://schemas.microsoft.com/office/powerpoint/2010/main" val="366105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08EF-3024-DD35-B15D-9BAB79827FE2}"/>
              </a:ext>
            </a:extLst>
          </p:cNvPr>
          <p:cNvSpPr>
            <a:spLocks noGrp="1"/>
          </p:cNvSpPr>
          <p:nvPr>
            <p:ph type="title"/>
          </p:nvPr>
        </p:nvSpPr>
        <p:spPr>
          <a:xfrm>
            <a:off x="1141413" y="618518"/>
            <a:ext cx="9905998" cy="5886454"/>
          </a:xfrm>
        </p:spPr>
        <p:txBody>
          <a:bodyPr>
            <a:normAutofit/>
          </a:bodyPr>
          <a:lstStyle/>
          <a:p>
            <a:pPr algn="ctr"/>
            <a:r>
              <a:rPr lang="en-IN" sz="7200" b="1" i="1" u="sng" dirty="0">
                <a:solidFill>
                  <a:schemeClr val="bg1"/>
                </a:solidFill>
              </a:rPr>
              <a:t>THANK YOU!</a:t>
            </a:r>
          </a:p>
        </p:txBody>
      </p:sp>
    </p:spTree>
    <p:extLst>
      <p:ext uri="{BB962C8B-B14F-4D97-AF65-F5344CB8AC3E}">
        <p14:creationId xmlns:p14="http://schemas.microsoft.com/office/powerpoint/2010/main" val="41315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8215-5871-F2D2-97E2-ECF056CD5967}"/>
              </a:ext>
            </a:extLst>
          </p:cNvPr>
          <p:cNvSpPr>
            <a:spLocks noGrp="1"/>
          </p:cNvSpPr>
          <p:nvPr>
            <p:ph type="ctrTitle"/>
          </p:nvPr>
        </p:nvSpPr>
        <p:spPr/>
        <p:txBody>
          <a:bodyPr>
            <a:normAutofit/>
          </a:bodyPr>
          <a:lstStyle/>
          <a:p>
            <a:r>
              <a:rPr lang="en-IN" sz="5400" dirty="0">
                <a:solidFill>
                  <a:schemeClr val="bg1"/>
                </a:solidFill>
              </a:rPr>
              <a:t>WEARTHER REPORT DEVICE</a:t>
            </a:r>
          </a:p>
        </p:txBody>
      </p:sp>
      <p:sp>
        <p:nvSpPr>
          <p:cNvPr id="3" name="Subtitle 2">
            <a:extLst>
              <a:ext uri="{FF2B5EF4-FFF2-40B4-BE49-F238E27FC236}">
                <a16:creationId xmlns:a16="http://schemas.microsoft.com/office/drawing/2014/main" id="{B0BB128E-466D-11CE-C143-B0B6FC7E853B}"/>
              </a:ext>
            </a:extLst>
          </p:cNvPr>
          <p:cNvSpPr>
            <a:spLocks noGrp="1"/>
          </p:cNvSpPr>
          <p:nvPr>
            <p:ph type="subTitle" idx="1"/>
          </p:nvPr>
        </p:nvSpPr>
        <p:spPr/>
        <p:txBody>
          <a:bodyPr/>
          <a:lstStyle/>
          <a:p>
            <a:r>
              <a:rPr lang="en-IN" dirty="0"/>
              <a:t>INNOVATIVE DEVICE TO MEASURE TEMPERATURE AND HUMIDITY.</a:t>
            </a:r>
          </a:p>
        </p:txBody>
      </p:sp>
    </p:spTree>
    <p:extLst>
      <p:ext uri="{BB962C8B-B14F-4D97-AF65-F5344CB8AC3E}">
        <p14:creationId xmlns:p14="http://schemas.microsoft.com/office/powerpoint/2010/main" val="206669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648E-26D0-E49C-64C8-2D4B67BBDB98}"/>
              </a:ext>
            </a:extLst>
          </p:cNvPr>
          <p:cNvSpPr>
            <a:spLocks noGrp="1"/>
          </p:cNvSpPr>
          <p:nvPr>
            <p:ph type="ctrTitle"/>
          </p:nvPr>
        </p:nvSpPr>
        <p:spPr>
          <a:xfrm>
            <a:off x="1876424" y="324090"/>
            <a:ext cx="8791575" cy="2013995"/>
          </a:xfrm>
        </p:spPr>
        <p:txBody>
          <a:bodyPr>
            <a:normAutofit fontScale="90000"/>
          </a:bodyPr>
          <a:lstStyle/>
          <a:p>
            <a:r>
              <a:rPr lang="en-IN" dirty="0">
                <a:solidFill>
                  <a:schemeClr val="bg1"/>
                </a:solidFill>
              </a:rPr>
              <a:t>importance OF (REALTIME) WEATHER REPORT</a:t>
            </a:r>
            <a:br>
              <a:rPr lang="en-IN" dirty="0">
                <a:solidFill>
                  <a:schemeClr val="bg1"/>
                </a:solidFill>
              </a:rPr>
            </a:br>
            <a:endParaRPr lang="en-IN" dirty="0">
              <a:solidFill>
                <a:schemeClr val="bg1"/>
              </a:solidFill>
            </a:endParaRPr>
          </a:p>
        </p:txBody>
      </p:sp>
      <p:sp>
        <p:nvSpPr>
          <p:cNvPr id="3" name="Subtitle 2">
            <a:extLst>
              <a:ext uri="{FF2B5EF4-FFF2-40B4-BE49-F238E27FC236}">
                <a16:creationId xmlns:a16="http://schemas.microsoft.com/office/drawing/2014/main" id="{7DE13D83-EBE2-56DF-0439-90388CF72B87}"/>
              </a:ext>
            </a:extLst>
          </p:cNvPr>
          <p:cNvSpPr>
            <a:spLocks noGrp="1"/>
          </p:cNvSpPr>
          <p:nvPr>
            <p:ph type="subTitle" idx="1"/>
          </p:nvPr>
        </p:nvSpPr>
        <p:spPr>
          <a:xfrm>
            <a:off x="1876424" y="1747777"/>
            <a:ext cx="8791575" cy="3510023"/>
          </a:xfrm>
        </p:spPr>
        <p:txBody>
          <a:bodyPr>
            <a:normAutofit/>
          </a:bodyPr>
          <a:lstStyle/>
          <a:p>
            <a:r>
              <a:rPr lang="en-US" sz="1800" b="0" i="0" dirty="0">
                <a:solidFill>
                  <a:srgbClr val="575757"/>
                </a:solidFill>
                <a:effectLst/>
                <a:latin typeface="Roboto" panose="020B0604020202020204" pitchFamily="2" charset="0"/>
              </a:rPr>
              <a:t>A farmer can’t fight the weather. However, he can adopt the given situation and take additional farm management practices to minimize crop losses. Therefore, accurate information regarding the weather is important so that farm activities can be planned without adverse events. USING A GENRILIZED WEATHER REPORT SYSTEM DOES NOT PROVIDE ACCURATE INFORMATION ABOUT THE SPECIFIC AREA. </a:t>
            </a:r>
            <a:r>
              <a:rPr lang="en-US" sz="1800" b="0" i="0" dirty="0">
                <a:solidFill>
                  <a:srgbClr val="575757"/>
                </a:solidFill>
                <a:effectLst/>
                <a:latin typeface="Roboto" panose="02000000000000000000" pitchFamily="2" charset="0"/>
              </a:rPr>
              <a:t>Being aware of real-time weather conditions like </a:t>
            </a:r>
            <a:r>
              <a:rPr lang="en-US" sz="1800" b="1" i="0" dirty="0">
                <a:solidFill>
                  <a:srgbClr val="575757"/>
                </a:solidFill>
                <a:effectLst/>
                <a:latin typeface="Roboto" panose="02000000000000000000" pitchFamily="2" charset="0"/>
              </a:rPr>
              <a:t>air and dew temperature and humidity</a:t>
            </a:r>
            <a:r>
              <a:rPr lang="en-US" sz="1800" b="0" i="0" dirty="0">
                <a:solidFill>
                  <a:srgbClr val="575757"/>
                </a:solidFill>
                <a:effectLst/>
                <a:latin typeface="Roboto" panose="02000000000000000000" pitchFamily="2" charset="0"/>
              </a:rPr>
              <a:t> is the best way to protect crops and secure a high and healthy yield. TO CREAT A MORE ACCURATE WEATHER REPORT I HAVE CREATED A DEVICE TO HELP IN AGRICULTURAL FIELD.</a:t>
            </a:r>
            <a:endParaRPr lang="en-IN" sz="1800" dirty="0"/>
          </a:p>
        </p:txBody>
      </p:sp>
    </p:spTree>
    <p:extLst>
      <p:ext uri="{BB962C8B-B14F-4D97-AF65-F5344CB8AC3E}">
        <p14:creationId xmlns:p14="http://schemas.microsoft.com/office/powerpoint/2010/main" val="90698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8C41-99DE-BA1D-5672-1150DCA01BA9}"/>
              </a:ext>
            </a:extLst>
          </p:cNvPr>
          <p:cNvSpPr>
            <a:spLocks noGrp="1"/>
          </p:cNvSpPr>
          <p:nvPr>
            <p:ph type="ctrTitle"/>
          </p:nvPr>
        </p:nvSpPr>
        <p:spPr/>
        <p:txBody>
          <a:bodyPr/>
          <a:lstStyle/>
          <a:p>
            <a:r>
              <a:rPr lang="en-IN" dirty="0">
                <a:solidFill>
                  <a:schemeClr val="bg1"/>
                </a:solidFill>
              </a:rPr>
              <a:t>APPARATUS</a:t>
            </a:r>
          </a:p>
        </p:txBody>
      </p:sp>
      <p:sp>
        <p:nvSpPr>
          <p:cNvPr id="3" name="Subtitle 2">
            <a:extLst>
              <a:ext uri="{FF2B5EF4-FFF2-40B4-BE49-F238E27FC236}">
                <a16:creationId xmlns:a16="http://schemas.microsoft.com/office/drawing/2014/main" id="{CFA1C452-C8B5-E555-716E-698598B98F7C}"/>
              </a:ext>
            </a:extLst>
          </p:cNvPr>
          <p:cNvSpPr>
            <a:spLocks noGrp="1"/>
          </p:cNvSpPr>
          <p:nvPr>
            <p:ph type="subTitle" idx="1"/>
          </p:nvPr>
        </p:nvSpPr>
        <p:spPr/>
        <p:txBody>
          <a:bodyPr/>
          <a:lstStyle/>
          <a:p>
            <a:r>
              <a:rPr lang="en-IN" dirty="0">
                <a:solidFill>
                  <a:schemeClr val="bg1">
                    <a:lumMod val="65000"/>
                    <a:lumOff val="35000"/>
                  </a:schemeClr>
                </a:solidFill>
              </a:rPr>
              <a:t>ESP32 DEVELOPMENT KIT,  POTENTIMETER(0 TO 3.3 V), Dht1 SENSOR(TEMPERATURE AND HUMIDITY SENSOR), LED LIGHT, CONNECTION WIRES.</a:t>
            </a:r>
          </a:p>
        </p:txBody>
      </p:sp>
    </p:spTree>
    <p:extLst>
      <p:ext uri="{BB962C8B-B14F-4D97-AF65-F5344CB8AC3E}">
        <p14:creationId xmlns:p14="http://schemas.microsoft.com/office/powerpoint/2010/main" val="163937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2E7E-002D-B823-46C4-71C9D16B5F9A}"/>
              </a:ext>
            </a:extLst>
          </p:cNvPr>
          <p:cNvSpPr>
            <a:spLocks noGrp="1"/>
          </p:cNvSpPr>
          <p:nvPr>
            <p:ph type="title"/>
          </p:nvPr>
        </p:nvSpPr>
        <p:spPr>
          <a:xfrm>
            <a:off x="1141413" y="92597"/>
            <a:ext cx="9905998" cy="6435525"/>
          </a:xfrm>
        </p:spPr>
        <p:txBody>
          <a:bodyPr>
            <a:normAutofit/>
          </a:bodyPr>
          <a:lstStyle/>
          <a:p>
            <a:r>
              <a:rPr lang="en-IN" sz="6000" dirty="0">
                <a:solidFill>
                  <a:schemeClr val="bg1"/>
                </a:solidFill>
              </a:rPr>
              <a:t>APPARATUS DESCRIPTION</a:t>
            </a:r>
          </a:p>
        </p:txBody>
      </p:sp>
    </p:spTree>
    <p:extLst>
      <p:ext uri="{BB962C8B-B14F-4D97-AF65-F5344CB8AC3E}">
        <p14:creationId xmlns:p14="http://schemas.microsoft.com/office/powerpoint/2010/main" val="111576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E89C-333D-5875-5D6D-538F613D4E66}"/>
              </a:ext>
            </a:extLst>
          </p:cNvPr>
          <p:cNvSpPr>
            <a:spLocks noGrp="1"/>
          </p:cNvSpPr>
          <p:nvPr>
            <p:ph type="title"/>
          </p:nvPr>
        </p:nvSpPr>
        <p:spPr>
          <a:xfrm>
            <a:off x="1141413" y="609599"/>
            <a:ext cx="5934508" cy="1311797"/>
          </a:xfrm>
        </p:spPr>
        <p:txBody>
          <a:bodyPr>
            <a:normAutofit/>
          </a:bodyPr>
          <a:lstStyle/>
          <a:p>
            <a:r>
              <a:rPr lang="en-IN" sz="4000" dirty="0">
                <a:solidFill>
                  <a:schemeClr val="bg1"/>
                </a:solidFill>
              </a:rPr>
              <a:t>ESP32 DEVELOPMENT KIT</a:t>
            </a:r>
          </a:p>
        </p:txBody>
      </p:sp>
      <p:sp>
        <p:nvSpPr>
          <p:cNvPr id="4" name="Text Placeholder 3">
            <a:extLst>
              <a:ext uri="{FF2B5EF4-FFF2-40B4-BE49-F238E27FC236}">
                <a16:creationId xmlns:a16="http://schemas.microsoft.com/office/drawing/2014/main" id="{88CA2153-6F8E-1A5B-7F4B-4369DFF32D6C}"/>
              </a:ext>
            </a:extLst>
          </p:cNvPr>
          <p:cNvSpPr>
            <a:spLocks noGrp="1"/>
          </p:cNvSpPr>
          <p:nvPr>
            <p:ph type="body" sz="half" idx="2"/>
          </p:nvPr>
        </p:nvSpPr>
        <p:spPr/>
        <p:txBody>
          <a:bodyPr>
            <a:normAutofit fontScale="92500"/>
          </a:bodyPr>
          <a:lstStyle/>
          <a:p>
            <a:r>
              <a:rPr lang="en-US" sz="2400" b="1" i="0" dirty="0">
                <a:solidFill>
                  <a:srgbClr val="000000"/>
                </a:solidFill>
                <a:effectLst/>
                <a:latin typeface="Helvetica Neue"/>
              </a:rPr>
              <a:t>When it comes to </a:t>
            </a:r>
            <a:r>
              <a:rPr lang="en-US" sz="2400" b="1" dirty="0">
                <a:solidFill>
                  <a:srgbClr val="000000"/>
                </a:solidFill>
                <a:latin typeface="Helvetica Neue"/>
              </a:rPr>
              <a:t>Internet of things</a:t>
            </a:r>
            <a:r>
              <a:rPr lang="en-US" sz="2400" b="1" i="0" dirty="0">
                <a:solidFill>
                  <a:srgbClr val="000000"/>
                </a:solidFill>
                <a:effectLst/>
                <a:latin typeface="Helvetica Neue"/>
              </a:rPr>
              <a:t>, the ESP32 is a chip that packs a powerful punch. This low-cost, low-power system on a chip (SoC) series was created by </a:t>
            </a:r>
            <a:r>
              <a:rPr lang="en-US" sz="2400" b="1" i="0" dirty="0" err="1">
                <a:solidFill>
                  <a:srgbClr val="000000"/>
                </a:solidFill>
                <a:effectLst/>
                <a:latin typeface="Helvetica Neue"/>
              </a:rPr>
              <a:t>Espressif</a:t>
            </a:r>
            <a:r>
              <a:rPr lang="en-US" sz="2400" b="1" i="0" dirty="0">
                <a:solidFill>
                  <a:srgbClr val="000000"/>
                </a:solidFill>
                <a:effectLst/>
                <a:latin typeface="Helvetica Neue"/>
              </a:rPr>
              <a:t> Systems. Based on its value for money, small size and relatively low power consumption, it is well suited to a number of different </a:t>
            </a:r>
            <a:r>
              <a:rPr lang="en-US" sz="2400" b="1" dirty="0">
                <a:solidFill>
                  <a:srgbClr val="000000"/>
                </a:solidFill>
                <a:latin typeface="Helvetica Neue"/>
              </a:rPr>
              <a:t>Internet of things </a:t>
            </a:r>
            <a:r>
              <a:rPr lang="en-US" sz="2400" b="1" i="0" dirty="0">
                <a:solidFill>
                  <a:srgbClr val="000000"/>
                </a:solidFill>
                <a:effectLst/>
                <a:latin typeface="Helvetica Neue"/>
              </a:rPr>
              <a:t>applications.</a:t>
            </a:r>
            <a:endParaRPr lang="en-IN" sz="2000" dirty="0"/>
          </a:p>
        </p:txBody>
      </p:sp>
      <p:pic>
        <p:nvPicPr>
          <p:cNvPr id="14" name="Picture Placeholder 13">
            <a:extLst>
              <a:ext uri="{FF2B5EF4-FFF2-40B4-BE49-F238E27FC236}">
                <a16:creationId xmlns:a16="http://schemas.microsoft.com/office/drawing/2014/main" id="{38BA1DCE-34DA-AEC9-E9AA-DB06D6C70EDF}"/>
              </a:ext>
            </a:extLst>
          </p:cNvPr>
          <p:cNvPicPr>
            <a:picLocks noGrp="1" noChangeAspect="1"/>
          </p:cNvPicPr>
          <p:nvPr>
            <p:ph type="pic" idx="1"/>
          </p:nvPr>
        </p:nvPicPr>
        <p:blipFill>
          <a:blip r:embed="rId2"/>
          <a:srcRect l="14614" r="14614"/>
          <a:stretch>
            <a:fillRect/>
          </a:stretch>
        </p:blipFill>
        <p:spPr/>
      </p:pic>
    </p:spTree>
    <p:extLst>
      <p:ext uri="{BB962C8B-B14F-4D97-AF65-F5344CB8AC3E}">
        <p14:creationId xmlns:p14="http://schemas.microsoft.com/office/powerpoint/2010/main" val="322417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2788-2ECA-12F4-3F2E-58699A671F72}"/>
              </a:ext>
            </a:extLst>
          </p:cNvPr>
          <p:cNvSpPr>
            <a:spLocks noGrp="1"/>
          </p:cNvSpPr>
          <p:nvPr>
            <p:ph type="title"/>
          </p:nvPr>
        </p:nvSpPr>
        <p:spPr/>
        <p:txBody>
          <a:bodyPr>
            <a:normAutofit/>
          </a:bodyPr>
          <a:lstStyle/>
          <a:p>
            <a:r>
              <a:rPr lang="en-IN" sz="5400" dirty="0">
                <a:solidFill>
                  <a:schemeClr val="bg1"/>
                </a:solidFill>
              </a:rPr>
              <a:t>POTENTIMETER</a:t>
            </a:r>
            <a:endParaRPr lang="en-IN" sz="7200" dirty="0">
              <a:solidFill>
                <a:schemeClr val="bg1"/>
              </a:solidFill>
            </a:endParaRPr>
          </a:p>
        </p:txBody>
      </p:sp>
      <p:pic>
        <p:nvPicPr>
          <p:cNvPr id="6" name="Picture Placeholder 5">
            <a:extLst>
              <a:ext uri="{FF2B5EF4-FFF2-40B4-BE49-F238E27FC236}">
                <a16:creationId xmlns:a16="http://schemas.microsoft.com/office/drawing/2014/main" id="{33C86EC5-7A05-C553-F77E-39559EAF6489}"/>
              </a:ext>
            </a:extLst>
          </p:cNvPr>
          <p:cNvPicPr>
            <a:picLocks noGrp="1" noChangeAspect="1"/>
          </p:cNvPicPr>
          <p:nvPr>
            <p:ph type="pic" idx="1"/>
          </p:nvPr>
        </p:nvPicPr>
        <p:blipFill>
          <a:blip r:embed="rId2"/>
          <a:srcRect t="12112" b="12112"/>
          <a:stretch>
            <a:fillRect/>
          </a:stretch>
        </p:blipFill>
        <p:spPr>
          <a:xfrm>
            <a:off x="7380288" y="2419350"/>
            <a:ext cx="4449762" cy="3371850"/>
          </a:xfrm>
        </p:spPr>
      </p:pic>
      <p:sp>
        <p:nvSpPr>
          <p:cNvPr id="4" name="Text Placeholder 3">
            <a:extLst>
              <a:ext uri="{FF2B5EF4-FFF2-40B4-BE49-F238E27FC236}">
                <a16:creationId xmlns:a16="http://schemas.microsoft.com/office/drawing/2014/main" id="{05068D83-63E2-1910-FC34-18C9EBB10F62}"/>
              </a:ext>
            </a:extLst>
          </p:cNvPr>
          <p:cNvSpPr>
            <a:spLocks noGrp="1"/>
          </p:cNvSpPr>
          <p:nvPr>
            <p:ph type="body" sz="half" idx="2"/>
          </p:nvPr>
        </p:nvSpPr>
        <p:spPr/>
        <p:txBody>
          <a:bodyPr>
            <a:normAutofit fontScale="92500" lnSpcReduction="10000"/>
          </a:bodyPr>
          <a:lstStyle/>
          <a:p>
            <a:r>
              <a:rPr lang="en-US" sz="2400" dirty="0">
                <a:effectLst/>
              </a:rPr>
              <a:t>A </a:t>
            </a:r>
            <a:r>
              <a:rPr lang="en-US" sz="2400" dirty="0"/>
              <a:t>potentiometer</a:t>
            </a:r>
            <a:r>
              <a:rPr lang="en-US" sz="2400" dirty="0">
                <a:effectLst/>
              </a:rPr>
              <a:t> is a variable resistor that can be adjusted by sliding, rotating, or another type of physical interaction.</a:t>
            </a:r>
          </a:p>
          <a:p>
            <a:r>
              <a:rPr lang="en-IN" sz="2400" dirty="0"/>
              <a:t>With the help of potentiometer</a:t>
            </a:r>
            <a:r>
              <a:rPr lang="en-US" sz="2400" dirty="0">
                <a:effectLst/>
              </a:rPr>
              <a:t> the analog input pin converts the voltage (between 0v and 3.3V) into integer values (between 0 and 4095), called analog value. We can connect the potentiometer's output pin to an ESP32's analog input pin, and then read the analog value from the pin</a:t>
            </a:r>
          </a:p>
        </p:txBody>
      </p:sp>
    </p:spTree>
    <p:extLst>
      <p:ext uri="{BB962C8B-B14F-4D97-AF65-F5344CB8AC3E}">
        <p14:creationId xmlns:p14="http://schemas.microsoft.com/office/powerpoint/2010/main" val="195128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8F1A-3431-2B0E-769A-139AD49C8AA5}"/>
              </a:ext>
            </a:extLst>
          </p:cNvPr>
          <p:cNvSpPr>
            <a:spLocks noGrp="1"/>
          </p:cNvSpPr>
          <p:nvPr>
            <p:ph type="title"/>
          </p:nvPr>
        </p:nvSpPr>
        <p:spPr/>
        <p:txBody>
          <a:bodyPr>
            <a:normAutofit/>
          </a:bodyPr>
          <a:lstStyle/>
          <a:p>
            <a:r>
              <a:rPr lang="en-IN" sz="6600" dirty="0">
                <a:solidFill>
                  <a:schemeClr val="bg1"/>
                </a:solidFill>
              </a:rPr>
              <a:t>Dht11 SENSOR</a:t>
            </a:r>
            <a:endParaRPr lang="en-IN" sz="8800" dirty="0">
              <a:solidFill>
                <a:schemeClr val="bg1"/>
              </a:solidFill>
            </a:endParaRPr>
          </a:p>
        </p:txBody>
      </p:sp>
      <p:sp>
        <p:nvSpPr>
          <p:cNvPr id="4" name="Text Placeholder 3">
            <a:extLst>
              <a:ext uri="{FF2B5EF4-FFF2-40B4-BE49-F238E27FC236}">
                <a16:creationId xmlns:a16="http://schemas.microsoft.com/office/drawing/2014/main" id="{8347419A-07F6-D93F-7BF3-8FB587C270EF}"/>
              </a:ext>
            </a:extLst>
          </p:cNvPr>
          <p:cNvSpPr>
            <a:spLocks noGrp="1"/>
          </p:cNvSpPr>
          <p:nvPr>
            <p:ph type="body" sz="half" idx="2"/>
          </p:nvPr>
        </p:nvSpPr>
        <p:spPr/>
        <p:txBody>
          <a:bodyPr>
            <a:normAutofit lnSpcReduction="10000"/>
          </a:bodyPr>
          <a:lstStyle/>
          <a:p>
            <a:pPr algn="l"/>
            <a:r>
              <a:rPr lang="en-US" b="0" i="0" dirty="0">
                <a:solidFill>
                  <a:schemeClr val="bg1"/>
                </a:solidFill>
                <a:effectLst/>
                <a:latin typeface="Verdana" panose="020B0604030504040204" pitchFamily="34" charset="0"/>
              </a:rPr>
              <a:t>DHT11 is a Humidity and Temperature Sensor, which generates calibrated digital output. DHT11 is a low cost humidity and temperature sensor which provides high reliability and long term stability.</a:t>
            </a:r>
            <a:endParaRPr lang="en-US" b="0" i="0" dirty="0">
              <a:solidFill>
                <a:schemeClr val="bg1"/>
              </a:solidFill>
              <a:effectLst/>
              <a:latin typeface="Open Sans" panose="020B0606030504020204" pitchFamily="34" charset="0"/>
            </a:endParaRPr>
          </a:p>
          <a:p>
            <a:pPr algn="l"/>
            <a:r>
              <a:rPr lang="en-US" b="0" i="0" dirty="0">
                <a:solidFill>
                  <a:schemeClr val="bg1"/>
                </a:solidFill>
                <a:effectLst/>
                <a:latin typeface="Verdana" panose="020B0604030504040204" pitchFamily="34" charset="0"/>
              </a:rPr>
              <a:t>It uses a capacitive humidity sensor and a thermistor to measure the surrounding air, and outputs a digital signal on the data pin (no analog input pins needed).</a:t>
            </a:r>
            <a:r>
              <a:rPr lang="en-US" b="0" i="0" dirty="0">
                <a:solidFill>
                  <a:srgbClr val="666666"/>
                </a:solidFill>
                <a:effectLst/>
                <a:latin typeface="Verdana" panose="020B0604030504040204" pitchFamily="34" charset="0"/>
              </a:rPr>
              <a:t> </a:t>
            </a:r>
            <a:r>
              <a:rPr lang="en-US" b="0" i="0" dirty="0">
                <a:solidFill>
                  <a:schemeClr val="bg1"/>
                </a:solidFill>
                <a:effectLst/>
                <a:latin typeface="Verdana" panose="020B0604030504040204" pitchFamily="34" charset="0"/>
              </a:rPr>
              <a:t>This module makes is easy to connect the DHT11 sensor to a microcontroller as includes the pull up resistor required to use the sensor. Only three connections are required to be made to use the sensor - </a:t>
            </a:r>
            <a:r>
              <a:rPr lang="en-US" b="0" i="0" dirty="0" err="1">
                <a:solidFill>
                  <a:schemeClr val="bg1"/>
                </a:solidFill>
                <a:effectLst/>
                <a:latin typeface="Verdana" panose="020B0604030504040204" pitchFamily="34" charset="0"/>
              </a:rPr>
              <a:t>Vcc</a:t>
            </a:r>
            <a:r>
              <a:rPr lang="en-US" b="0" i="0" dirty="0">
                <a:solidFill>
                  <a:schemeClr val="bg1"/>
                </a:solidFill>
                <a:effectLst/>
                <a:latin typeface="Verdana" panose="020B0604030504040204" pitchFamily="34" charset="0"/>
              </a:rPr>
              <a:t>, </a:t>
            </a:r>
            <a:r>
              <a:rPr lang="en-US" b="0" i="0" dirty="0" err="1">
                <a:solidFill>
                  <a:schemeClr val="bg1"/>
                </a:solidFill>
                <a:effectLst/>
                <a:latin typeface="Verdana" panose="020B0604030504040204" pitchFamily="34" charset="0"/>
              </a:rPr>
              <a:t>Gnd</a:t>
            </a:r>
            <a:r>
              <a:rPr lang="en-US" b="0" i="0" dirty="0">
                <a:solidFill>
                  <a:schemeClr val="bg1"/>
                </a:solidFill>
                <a:effectLst/>
                <a:latin typeface="Verdana" panose="020B0604030504040204" pitchFamily="34" charset="0"/>
              </a:rPr>
              <a:t> and Output</a:t>
            </a:r>
          </a:p>
          <a:p>
            <a:pPr algn="l"/>
            <a:endParaRPr lang="en-US" b="0" i="0" dirty="0">
              <a:solidFill>
                <a:schemeClr val="bg1"/>
              </a:solidFill>
              <a:effectLst/>
              <a:latin typeface="Open Sans" panose="020B0606030504020204" pitchFamily="34" charset="0"/>
            </a:endParaRPr>
          </a:p>
          <a:p>
            <a:endParaRPr lang="en-IN" dirty="0"/>
          </a:p>
        </p:txBody>
      </p:sp>
      <p:pic>
        <p:nvPicPr>
          <p:cNvPr id="10" name="Picture Placeholder 9">
            <a:extLst>
              <a:ext uri="{FF2B5EF4-FFF2-40B4-BE49-F238E27FC236}">
                <a16:creationId xmlns:a16="http://schemas.microsoft.com/office/drawing/2014/main" id="{2967BB62-9876-8356-3A26-DE527F811F47}"/>
              </a:ext>
            </a:extLst>
          </p:cNvPr>
          <p:cNvPicPr>
            <a:picLocks noGrp="1" noChangeAspect="1"/>
          </p:cNvPicPr>
          <p:nvPr>
            <p:ph type="pic" idx="1"/>
          </p:nvPr>
        </p:nvPicPr>
        <p:blipFill>
          <a:blip r:embed="rId2"/>
          <a:srcRect t="5606" b="5606"/>
          <a:stretch>
            <a:fillRect/>
          </a:stretch>
        </p:blipFill>
        <p:spPr>
          <a:xfrm>
            <a:off x="7380288" y="2535238"/>
            <a:ext cx="3667125" cy="3255962"/>
          </a:xfrm>
        </p:spPr>
      </p:pic>
    </p:spTree>
    <p:extLst>
      <p:ext uri="{BB962C8B-B14F-4D97-AF65-F5344CB8AC3E}">
        <p14:creationId xmlns:p14="http://schemas.microsoft.com/office/powerpoint/2010/main" val="377451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2390-92E8-7885-2175-A4B86FAE97CE}"/>
              </a:ext>
            </a:extLst>
          </p:cNvPr>
          <p:cNvSpPr>
            <a:spLocks noGrp="1"/>
          </p:cNvSpPr>
          <p:nvPr>
            <p:ph type="title"/>
          </p:nvPr>
        </p:nvSpPr>
        <p:spPr>
          <a:xfrm>
            <a:off x="1141413" y="618517"/>
            <a:ext cx="9905998" cy="4682687"/>
          </a:xfrm>
        </p:spPr>
        <p:txBody>
          <a:bodyPr>
            <a:normAutofit/>
          </a:bodyPr>
          <a:lstStyle/>
          <a:p>
            <a:r>
              <a:rPr lang="en-IN" sz="6600" dirty="0">
                <a:solidFill>
                  <a:schemeClr val="bg1"/>
                </a:solidFill>
              </a:rPr>
              <a:t>BLOCK DIAGRAM</a:t>
            </a:r>
          </a:p>
        </p:txBody>
      </p:sp>
    </p:spTree>
    <p:extLst>
      <p:ext uri="{BB962C8B-B14F-4D97-AF65-F5344CB8AC3E}">
        <p14:creationId xmlns:p14="http://schemas.microsoft.com/office/powerpoint/2010/main" val="2628815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702</TotalTime>
  <Words>509</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Helvetica Neue</vt:lpstr>
      <vt:lpstr>Open Sans</vt:lpstr>
      <vt:lpstr>Roboto</vt:lpstr>
      <vt:lpstr>Tw Cen MT</vt:lpstr>
      <vt:lpstr>Verdana</vt:lpstr>
      <vt:lpstr>Circuit</vt:lpstr>
      <vt:lpstr>Atulya iot project</vt:lpstr>
      <vt:lpstr>WEARTHER REPORT DEVICE</vt:lpstr>
      <vt:lpstr>importance OF (REALTIME) WEATHER REPORT </vt:lpstr>
      <vt:lpstr>APPARATUS</vt:lpstr>
      <vt:lpstr>APPARATUS DESCRIPTION</vt:lpstr>
      <vt:lpstr>ESP32 DEVELOPMENT KIT</vt:lpstr>
      <vt:lpstr>POTENTIMETER</vt:lpstr>
      <vt:lpstr>Dht11 SENSOR</vt:lpstr>
      <vt:lpstr>BLOCK DIAGRAM</vt:lpstr>
      <vt:lpstr>PowerPoint Presentation</vt:lpstr>
      <vt:lpstr>DEVICE DISCRIPTION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WEARTHER REPORT DEVICE</dc:title>
  <dc:creator>JEET RATHOD</dc:creator>
  <cp:lastModifiedBy>JEET RATHOD</cp:lastModifiedBy>
  <cp:revision>4</cp:revision>
  <dcterms:created xsi:type="dcterms:W3CDTF">2022-06-13T05:33:46Z</dcterms:created>
  <dcterms:modified xsi:type="dcterms:W3CDTF">2022-06-13T17:30:34Z</dcterms:modified>
</cp:coreProperties>
</file>