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66" r:id="rId2"/>
    <p:sldId id="277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125" d="100"/>
          <a:sy n="125" d="100"/>
        </p:scale>
        <p:origin x="65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0884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18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33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460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14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103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86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6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45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66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37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01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390495" y="413843"/>
            <a:ext cx="7188189" cy="7108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ko-KR" altLang="en-US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보스</a:t>
            </a:r>
            <a:r>
              <a:rPr lang="en-US" altLang="ko-KR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: </a:t>
            </a:r>
            <a:r>
              <a:rPr lang="ko-KR" altLang="en-US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필요 테이블 세팅 값</a:t>
            </a:r>
            <a:r>
              <a:rPr lang="en-US" altLang="ko-KR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 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1119187" y="302833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/>
          <p:nvPr/>
        </p:nvSpPr>
        <p:spPr>
          <a:xfrm>
            <a:off x="1294804" y="3070009"/>
            <a:ext cx="1487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1841301" y="310465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ko-KR" altLang="en-US" sz="2187" dirty="0"/>
              <a:t>기본 능력치</a:t>
            </a:r>
            <a:r>
              <a:rPr lang="en-US" altLang="ko-KR" sz="2187" dirty="0"/>
              <a:t>: </a:t>
            </a:r>
            <a:br>
              <a:rPr lang="en-US" altLang="ko-KR" sz="2187" dirty="0"/>
            </a:br>
            <a:r>
              <a:rPr lang="ko-KR" altLang="en-US" sz="2187" dirty="0"/>
              <a:t>공격력</a:t>
            </a:r>
            <a:r>
              <a:rPr lang="en-US" altLang="ko-KR" sz="2187" dirty="0"/>
              <a:t>, </a:t>
            </a:r>
            <a:r>
              <a:rPr lang="ko-KR" altLang="en-US" sz="2187" dirty="0"/>
              <a:t>방어력</a:t>
            </a:r>
            <a:r>
              <a:rPr lang="en-US" altLang="ko-KR" sz="2187" dirty="0"/>
              <a:t>, hp, </a:t>
            </a:r>
            <a:r>
              <a:rPr lang="ko-KR" altLang="en-US" sz="2187" dirty="0"/>
              <a:t>이동속도</a:t>
            </a:r>
            <a:r>
              <a:rPr lang="en-US" altLang="ko-KR" sz="2187" dirty="0"/>
              <a:t>, </a:t>
            </a:r>
            <a:r>
              <a:rPr lang="ko-KR" altLang="en-US" sz="2187" dirty="0"/>
              <a:t>이동 범위</a:t>
            </a:r>
            <a:endParaRPr lang="en-US" altLang="ko-KR" sz="2187" dirty="0"/>
          </a:p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3" name="Shape 11"/>
          <p:cNvSpPr/>
          <p:nvPr/>
        </p:nvSpPr>
        <p:spPr>
          <a:xfrm>
            <a:off x="1119187" y="4451409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4" name="Text 12"/>
          <p:cNvSpPr/>
          <p:nvPr/>
        </p:nvSpPr>
        <p:spPr>
          <a:xfrm>
            <a:off x="1266467" y="4493081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</a:rPr>
              <a:t>2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1841301" y="452772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ko-KR" altLang="en-US" sz="2187" dirty="0"/>
              <a:t>패턴</a:t>
            </a:r>
            <a:r>
              <a:rPr lang="en-US" altLang="ko-KR" sz="2187" dirty="0"/>
              <a:t>:</a:t>
            </a:r>
            <a:br>
              <a:rPr lang="en-US" altLang="ko-KR" sz="2187" dirty="0"/>
            </a:br>
            <a:r>
              <a:rPr lang="ko-KR" altLang="en-US" sz="2187" dirty="0"/>
              <a:t>패턴</a:t>
            </a:r>
            <a:r>
              <a:rPr lang="en-US" altLang="ko-KR" sz="2187" dirty="0"/>
              <a:t>1 </a:t>
            </a:r>
            <a:r>
              <a:rPr lang="ko-KR" altLang="en-US" sz="2187" dirty="0"/>
              <a:t>공격력</a:t>
            </a:r>
            <a:r>
              <a:rPr lang="en-US" altLang="ko-KR" sz="2187" dirty="0"/>
              <a:t>, </a:t>
            </a:r>
            <a:r>
              <a:rPr lang="ko-KR" altLang="en-US" sz="2187" dirty="0"/>
              <a:t>공격범위</a:t>
            </a:r>
            <a:r>
              <a:rPr lang="en-US" altLang="ko-KR" sz="2187" dirty="0"/>
              <a:t>, </a:t>
            </a:r>
            <a:r>
              <a:rPr lang="ko-KR" altLang="en-US" sz="2187" dirty="0"/>
              <a:t>공격 속도</a:t>
            </a:r>
            <a:r>
              <a:rPr lang="en-US" altLang="ko-KR" sz="2187" dirty="0"/>
              <a:t>, </a:t>
            </a:r>
            <a:r>
              <a:rPr lang="ko-KR" altLang="en-US" sz="2187" dirty="0"/>
              <a:t>공격 탄막 속도</a:t>
            </a:r>
            <a:r>
              <a:rPr lang="en-US" altLang="ko-KR" sz="2187" dirty="0"/>
              <a:t>, </a:t>
            </a:r>
            <a:r>
              <a:rPr lang="ko-KR" altLang="en-US" sz="2187" dirty="0"/>
              <a:t>공격 딜레이</a:t>
            </a:r>
            <a:br>
              <a:rPr lang="en-US" altLang="ko-KR" sz="2187" dirty="0"/>
            </a:br>
            <a:r>
              <a:rPr lang="ko-KR" altLang="en-US" sz="2187" dirty="0"/>
              <a:t>패턴</a:t>
            </a:r>
            <a:r>
              <a:rPr lang="en-US" altLang="ko-KR" sz="2187" dirty="0"/>
              <a:t>2 </a:t>
            </a:r>
            <a:r>
              <a:rPr lang="ko-KR" altLang="en-US" sz="2187" dirty="0"/>
              <a:t>공격력</a:t>
            </a:r>
            <a:r>
              <a:rPr lang="en-US" altLang="ko-KR" sz="2187" dirty="0"/>
              <a:t>, </a:t>
            </a:r>
            <a:r>
              <a:rPr lang="ko-KR" altLang="en-US" sz="2187" dirty="0"/>
              <a:t>공격범위</a:t>
            </a:r>
            <a:r>
              <a:rPr lang="en-US" altLang="ko-KR" sz="2187" dirty="0"/>
              <a:t>, </a:t>
            </a:r>
            <a:r>
              <a:rPr lang="ko-KR" altLang="en-US" sz="2187" dirty="0"/>
              <a:t>공격 속도</a:t>
            </a:r>
            <a:r>
              <a:rPr lang="en-US" altLang="ko-KR" sz="2187" dirty="0"/>
              <a:t>, </a:t>
            </a:r>
            <a:r>
              <a:rPr lang="ko-KR" altLang="en-US" sz="2187" dirty="0"/>
              <a:t>공격 탄막 속도</a:t>
            </a:r>
            <a:r>
              <a:rPr lang="en-US" altLang="ko-KR" sz="2187" dirty="0"/>
              <a:t>, </a:t>
            </a:r>
            <a:r>
              <a:rPr lang="ko-KR" altLang="en-US" sz="2187" dirty="0"/>
              <a:t>공격 딜레이</a:t>
            </a:r>
            <a:endParaRPr lang="en-US" altLang="ko-KR" sz="2187" dirty="0"/>
          </a:p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27" name="Text 13">
            <a:extLst>
              <a:ext uri="{FF2B5EF4-FFF2-40B4-BE49-F238E27FC236}">
                <a16:creationId xmlns:a16="http://schemas.microsoft.com/office/drawing/2014/main" id="{999C5555-A2ED-27C6-E10F-9A33AE2281D4}"/>
              </a:ext>
            </a:extLst>
          </p:cNvPr>
          <p:cNvSpPr/>
          <p:nvPr/>
        </p:nvSpPr>
        <p:spPr>
          <a:xfrm>
            <a:off x="390495" y="146088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187" dirty="0"/>
              <a:t>- </a:t>
            </a:r>
            <a:r>
              <a:rPr lang="ko-KR" altLang="en-US" sz="2187" dirty="0"/>
              <a:t>보스 몬스터는 몬스터의 기본 능력치</a:t>
            </a:r>
            <a:r>
              <a:rPr lang="en-US" altLang="ko-KR" sz="2187" dirty="0"/>
              <a:t>, </a:t>
            </a:r>
            <a:r>
              <a:rPr lang="ko-KR" altLang="en-US" sz="2187" dirty="0"/>
              <a:t>보스의 공격 패턴에 따른 수치 </a:t>
            </a:r>
            <a:r>
              <a:rPr lang="en-US" altLang="ko-KR" sz="2187" dirty="0"/>
              <a:t>2</a:t>
            </a:r>
            <a:r>
              <a:rPr lang="ko-KR" altLang="en-US" sz="2187" dirty="0"/>
              <a:t>가지로 나뉜다</a:t>
            </a:r>
            <a:br>
              <a:rPr lang="en-US" altLang="ko-KR" sz="2187" dirty="0"/>
            </a:br>
            <a:r>
              <a:rPr lang="en-US" altLang="ko-KR" sz="2187" dirty="0"/>
              <a:t>- </a:t>
            </a:r>
            <a:r>
              <a:rPr lang="ko-KR" altLang="en-US" sz="2187" dirty="0"/>
              <a:t>보스 몬스터의 공격 속도는 패턴의 공격 딜레이로 충당한다</a:t>
            </a:r>
            <a:r>
              <a:rPr lang="en-US" altLang="ko-KR" sz="2187" dirty="0"/>
              <a:t>.</a:t>
            </a:r>
          </a:p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</p:spTree>
    <p:extLst>
      <p:ext uri="{BB962C8B-B14F-4D97-AF65-F5344CB8AC3E}">
        <p14:creationId xmlns:p14="http://schemas.microsoft.com/office/powerpoint/2010/main" val="4172112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390495" y="413843"/>
            <a:ext cx="7188189" cy="7108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9단계 보스 몬스터 공격 패턴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1016338" y="198969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/>
          <p:nvPr/>
        </p:nvSpPr>
        <p:spPr>
          <a:xfrm>
            <a:off x="1191955" y="2031367"/>
            <a:ext cx="1487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1738452" y="206601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ko-KR" altLang="en-US" sz="2187" dirty="0">
                <a:solidFill>
                  <a:srgbClr val="5955EB"/>
                </a:solidFill>
                <a:latin typeface="경기천년제목 Light" panose="02020403020101020101" pitchFamily="18" charset="-127"/>
              </a:rPr>
              <a:t>돌던지기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1738452" y="2546431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레이어를 향해 원거리 공격</a:t>
            </a:r>
            <a:r>
              <a:rPr lang="en-US" altLang="ko-KR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</a:t>
            </a: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플레이어를 향해 나아가는 </a:t>
            </a:r>
            <a:r>
              <a:rPr lang="en-US" altLang="ko-KR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3</a:t>
            </a: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갈래의 탄환을 발사하며 연속으로 </a:t>
            </a:r>
            <a:r>
              <a:rPr lang="en-US" altLang="ko-KR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3</a:t>
            </a: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번 쏜다</a:t>
            </a:r>
            <a:r>
              <a:rPr lang="en-US" altLang="ko-KR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</a:p>
          <a:p>
            <a:pPr marL="0" indent="0">
              <a:lnSpc>
                <a:spcPts val="2799"/>
              </a:lnSpc>
              <a:buNone/>
            </a:pPr>
            <a:endParaRPr lang="en-US" altLang="ko-KR" sz="1400" dirty="0">
              <a:solidFill>
                <a:srgbClr val="49495A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보스를 둘러싸고 있는 펜스에 닿으면 탄환은 삭제</a:t>
            </a:r>
            <a:endParaRPr lang="en-US" sz="1400" dirty="0"/>
          </a:p>
        </p:txBody>
      </p:sp>
      <p:sp>
        <p:nvSpPr>
          <p:cNvPr id="13" name="Shape 11"/>
          <p:cNvSpPr/>
          <p:nvPr/>
        </p:nvSpPr>
        <p:spPr>
          <a:xfrm>
            <a:off x="1016338" y="497236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4" name="Text 12"/>
          <p:cNvSpPr/>
          <p:nvPr/>
        </p:nvSpPr>
        <p:spPr>
          <a:xfrm>
            <a:off x="1163618" y="5014038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1738452" y="504868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미끄러짐 공격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1738452" y="5529103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바닥을 미끄러지듯이 이동하면서 플레이어를 공격하는 기술을 사용합니다.</a:t>
            </a:r>
            <a:endParaRPr lang="en-US" sz="175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2AD7AB1-0174-AA33-9F09-0043A92F9B8C}"/>
              </a:ext>
            </a:extLst>
          </p:cNvPr>
          <p:cNvSpPr/>
          <p:nvPr/>
        </p:nvSpPr>
        <p:spPr>
          <a:xfrm>
            <a:off x="11673840" y="320040"/>
            <a:ext cx="2674620" cy="2705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70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390495" y="413843"/>
            <a:ext cx="7188189" cy="7108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10단계 보스 몬스터 공격 패턴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1016338" y="198969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/>
          <p:nvPr/>
        </p:nvSpPr>
        <p:spPr>
          <a:xfrm>
            <a:off x="1191955" y="2031367"/>
            <a:ext cx="1487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1738452" y="206601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ko-KR" altLang="en-US" sz="2187" dirty="0">
                <a:solidFill>
                  <a:srgbClr val="5955EB"/>
                </a:solidFill>
                <a:latin typeface="경기천년제목 Light" panose="02020403020101020101" pitchFamily="18" charset="-127"/>
              </a:rPr>
              <a:t>돌던지기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1738452" y="2546431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레이어를 향해 원거리 공격</a:t>
            </a:r>
            <a:r>
              <a:rPr lang="en-US" altLang="ko-KR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</a:t>
            </a: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플레이어를 향해 나아가는 </a:t>
            </a:r>
            <a:r>
              <a:rPr lang="en-US" altLang="ko-KR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3</a:t>
            </a: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갈래의 탄환을 발사하며 연속으로 </a:t>
            </a:r>
            <a:r>
              <a:rPr lang="en-US" altLang="ko-KR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3</a:t>
            </a: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번 쏜다</a:t>
            </a:r>
            <a:r>
              <a:rPr lang="en-US" altLang="ko-KR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</a:p>
          <a:p>
            <a:pPr marL="0" indent="0">
              <a:lnSpc>
                <a:spcPts val="2799"/>
              </a:lnSpc>
              <a:buNone/>
            </a:pPr>
            <a:endParaRPr lang="en-US" altLang="ko-KR" sz="1400" dirty="0">
              <a:solidFill>
                <a:srgbClr val="49495A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보스를 둘러싸고 있는 펜스에 닿으면 탄환은 삭제</a:t>
            </a:r>
            <a:endParaRPr lang="en-US" sz="1400" dirty="0"/>
          </a:p>
        </p:txBody>
      </p:sp>
      <p:sp>
        <p:nvSpPr>
          <p:cNvPr id="13" name="Shape 11"/>
          <p:cNvSpPr/>
          <p:nvPr/>
        </p:nvSpPr>
        <p:spPr>
          <a:xfrm>
            <a:off x="1016338" y="497236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4" name="Text 12"/>
          <p:cNvSpPr/>
          <p:nvPr/>
        </p:nvSpPr>
        <p:spPr>
          <a:xfrm>
            <a:off x="1163618" y="5014038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1738452" y="504868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미끄러짐 공격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1738452" y="5529103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바닥을 미끄러지듯이 이동하면서 플레이어를 공격하는 기술을 사용합니다.</a:t>
            </a:r>
            <a:endParaRPr lang="en-US" sz="175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2AD7AB1-0174-AA33-9F09-0043A92F9B8C}"/>
              </a:ext>
            </a:extLst>
          </p:cNvPr>
          <p:cNvSpPr/>
          <p:nvPr/>
        </p:nvSpPr>
        <p:spPr>
          <a:xfrm>
            <a:off x="11673840" y="320040"/>
            <a:ext cx="2674620" cy="2705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19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390495" y="413843"/>
            <a:ext cx="7188189" cy="7108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1단계 보스 몬스터 공격 패턴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1016338" y="198969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/>
          <p:nvPr/>
        </p:nvSpPr>
        <p:spPr>
          <a:xfrm>
            <a:off x="1191955" y="2031367"/>
            <a:ext cx="1487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1738452" y="206601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ko-KR" altLang="en-US" sz="2187" dirty="0">
                <a:solidFill>
                  <a:srgbClr val="5955EB"/>
                </a:solidFill>
                <a:latin typeface="경기천년제목 Light" panose="02020403020101020101" pitchFamily="18" charset="-127"/>
              </a:rPr>
              <a:t>돌던지기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1738452" y="2546431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레이어를 향해 원거리 공격</a:t>
            </a:r>
            <a:r>
              <a:rPr lang="en-US" altLang="ko-KR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</a:t>
            </a: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플레이어를 향해 나아가는 </a:t>
            </a:r>
            <a:r>
              <a:rPr lang="en-US" altLang="ko-KR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3</a:t>
            </a: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갈래의 탄환을 발사하며 연속으로 </a:t>
            </a:r>
            <a:r>
              <a:rPr lang="en-US" altLang="ko-KR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3</a:t>
            </a: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번 쏜다</a:t>
            </a:r>
            <a:r>
              <a:rPr lang="en-US" altLang="ko-KR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</a:p>
          <a:p>
            <a:pPr marL="0" indent="0">
              <a:lnSpc>
                <a:spcPts val="2799"/>
              </a:lnSpc>
              <a:buNone/>
            </a:pPr>
            <a:endParaRPr lang="en-US" altLang="ko-KR" sz="1400" dirty="0">
              <a:solidFill>
                <a:srgbClr val="49495A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보스를 둘러싸고 있는 펜스에 닿으면 탄환은 삭제</a:t>
            </a:r>
            <a:endParaRPr lang="en-US" sz="1400" dirty="0"/>
          </a:p>
        </p:txBody>
      </p:sp>
      <p:sp>
        <p:nvSpPr>
          <p:cNvPr id="13" name="Shape 11"/>
          <p:cNvSpPr/>
          <p:nvPr/>
        </p:nvSpPr>
        <p:spPr>
          <a:xfrm>
            <a:off x="1016338" y="497236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4" name="Text 12"/>
          <p:cNvSpPr/>
          <p:nvPr/>
        </p:nvSpPr>
        <p:spPr>
          <a:xfrm>
            <a:off x="1163618" y="5014038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1738452" y="504868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미끄러짐 공격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1738452" y="5529103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바닥을 미끄러지듯이 이동하면서 플레이어를 공격하는 기술을 사용합니다.</a:t>
            </a:r>
            <a:endParaRPr lang="en-US" sz="175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2AD7AB1-0174-AA33-9F09-0043A92F9B8C}"/>
              </a:ext>
            </a:extLst>
          </p:cNvPr>
          <p:cNvSpPr/>
          <p:nvPr/>
        </p:nvSpPr>
        <p:spPr>
          <a:xfrm>
            <a:off x="11673840" y="320040"/>
            <a:ext cx="2674620" cy="2705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081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2037993" y="1993225"/>
            <a:ext cx="660070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2단계 보스 몬스터 공격 패턴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30553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/>
          <p:nvPr/>
        </p:nvSpPr>
        <p:spPr>
          <a:xfrm>
            <a:off x="2213610" y="3347204"/>
            <a:ext cx="1487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3818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강력한 돌진 공격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862268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2단계 보스 몬스터는 플레이어를 향해 빠른 속도로 돌진하여 강력한 공격을 가합니다.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330553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0" name="Text 8"/>
          <p:cNvSpPr/>
          <p:nvPr/>
        </p:nvSpPr>
        <p:spPr>
          <a:xfrm>
            <a:off x="7573566" y="3347204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33818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주기적 아가미 폭발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3862268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일정한 시간 간격으로 아가미에서 폭발적인 힘을 방출하여 주변 플레이어에게 피해를 줍니다.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037993" y="496883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4" name="Text 12"/>
          <p:cNvSpPr/>
          <p:nvPr/>
        </p:nvSpPr>
        <p:spPr>
          <a:xfrm>
            <a:off x="2185273" y="5010507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미끄러짐 공격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760107" y="5525572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바닥을 미끄러지듯이 이동하면서 플레이어를 공격하는 기술을 사용합니다.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496883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8" name="Text 16"/>
          <p:cNvSpPr/>
          <p:nvPr/>
        </p:nvSpPr>
        <p:spPr>
          <a:xfrm>
            <a:off x="7578685" y="5010507"/>
            <a:ext cx="195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회복 스킬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5525572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전투 중 특정 시간에 자신의 체력을 회복시키는 스킬을 사용합니다.</a:t>
            </a:r>
            <a:endParaRPr lang="en-US" sz="1750" dirty="0"/>
          </a:p>
        </p:txBody>
      </p:sp>
      <p:pic>
        <p:nvPicPr>
          <p:cNvPr id="2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2037993" y="1637824"/>
            <a:ext cx="660070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3단계 보스 몬스터 공격 패턴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950131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/>
          <p:nvPr/>
        </p:nvSpPr>
        <p:spPr>
          <a:xfrm>
            <a:off x="2213610" y="2991803"/>
            <a:ext cx="1487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02645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치명적인 전격 공격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506867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보스 몬스터가 번개와 같은 속도로 몸을 날려 플레이어를 강력하게 공격합니다. 빠른 반응속도가 필요합니다.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2950131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0" name="Text 8"/>
          <p:cNvSpPr/>
          <p:nvPr/>
        </p:nvSpPr>
        <p:spPr>
          <a:xfrm>
            <a:off x="7573566" y="2991803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302645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광범위한 충격파 발사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3506867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보스 몬스터가 강력한 충격파를 내뿜어 주변의 플레이어들을 모두 공격합니다. 회피가 중요합니다.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037993" y="496883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4" name="Text 12"/>
          <p:cNvSpPr/>
          <p:nvPr/>
        </p:nvSpPr>
        <p:spPr>
          <a:xfrm>
            <a:off x="2185273" y="5010507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유독성 기절 가스 방출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760107" y="5525572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보스 몬스터가 독가스를 내뿜어 플레이어들을 기절시키려 합니다. 기절 상태에서는 큰 피해를 입습니다.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496883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8" name="Text 16"/>
          <p:cNvSpPr/>
          <p:nvPr/>
        </p:nvSpPr>
        <p:spPr>
          <a:xfrm>
            <a:off x="7578685" y="5010507"/>
            <a:ext cx="195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강력한 근접 범위 공격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5525572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보스 몬스터가 주먹이나 발로 강력하게 공격하여 근접한 플레이어를 무력화시킵니다. 거리 조절이 필요합니다.</a:t>
            </a:r>
            <a:endParaRPr lang="en-US" sz="1750" dirty="0"/>
          </a:p>
        </p:txBody>
      </p:sp>
      <p:pic>
        <p:nvPicPr>
          <p:cNvPr id="2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2037993" y="1815465"/>
            <a:ext cx="658356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4단계 보스 몬스터 공격 패턴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12777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/>
          <p:nvPr/>
        </p:nvSpPr>
        <p:spPr>
          <a:xfrm>
            <a:off x="2213610" y="3169444"/>
            <a:ext cx="1487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20409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돌진 공격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684508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보스 몬스터가 빠른 속도로 플레이어를 향해 돌진하며, 플레이어는 회피해야 합니다.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312777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0" name="Text 8"/>
          <p:cNvSpPr/>
          <p:nvPr/>
        </p:nvSpPr>
        <p:spPr>
          <a:xfrm>
            <a:off x="7573566" y="3169444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320409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지면 균열 공격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3684508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보스 몬스터가 지면을 내려쳐 균열을 일으키며, 플레이어는 균열에서 멀어져야 합니다.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037993" y="479107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4" name="Text 12"/>
          <p:cNvSpPr/>
          <p:nvPr/>
        </p:nvSpPr>
        <p:spPr>
          <a:xfrm>
            <a:off x="2185273" y="4832747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486739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에너지 볼 발사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760107" y="5347811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보스 몬스터가 강력한 에너지 볼을 발사하므로, 플레이어는 에너지 볼을 피하거나 파괴해야 합니다.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479107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8" name="Text 16"/>
          <p:cNvSpPr/>
          <p:nvPr/>
        </p:nvSpPr>
        <p:spPr>
          <a:xfrm>
            <a:off x="7578685" y="4832747"/>
            <a:ext cx="195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486739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분노 상태 전환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5347811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보스 몬스터가 분노 상태로 전환되어 공격력과 이동 속도가 증가하므로, 플레이어는 더욱 조심해야 합니다.</a:t>
            </a:r>
            <a:endParaRPr lang="en-US" sz="1750" dirty="0"/>
          </a:p>
        </p:txBody>
      </p:sp>
      <p:pic>
        <p:nvPicPr>
          <p:cNvPr id="2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2037993" y="1637824"/>
            <a:ext cx="657403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5단계 보스 몬스터 공격 패턴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950131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/>
          <p:nvPr/>
        </p:nvSpPr>
        <p:spPr>
          <a:xfrm>
            <a:off x="2213610" y="2991803"/>
            <a:ext cx="1487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02645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강력한 어파머 공격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506867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5단계 보스 몬스터는 강력한 어파머 공격으로 플레이어를 압도합니다. 어파머를 피하고 역공격하는 것이 중요합니다.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2950131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0" name="Text 8"/>
          <p:cNvSpPr/>
          <p:nvPr/>
        </p:nvSpPr>
        <p:spPr>
          <a:xfrm>
            <a:off x="7573566" y="2991803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302645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영역 대형 공격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3506867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보스 몬스터가 영역 대형 공격을 펼치면 플레이어들은 빠르게 대피해야 합니다. 이 공격은 넓은 범위에 걸쳐 피해를 줍니다.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037993" y="496883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4" name="Text 12"/>
          <p:cNvSpPr/>
          <p:nvPr/>
        </p:nvSpPr>
        <p:spPr>
          <a:xfrm>
            <a:off x="2185273" y="5010507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순간 워프 기술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760107" y="5525572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5단계 보스는 순간 워프 기술을 사용해 플레이어들을 혼란스럽게 만듭니다. 보스의 위치를 계속 주시하는 것이 중요합니다.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496883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8" name="Text 16"/>
          <p:cNvSpPr/>
          <p:nvPr/>
        </p:nvSpPr>
        <p:spPr>
          <a:xfrm>
            <a:off x="7578685" y="5010507"/>
            <a:ext cx="195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고속 돌진 공격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5525572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이 보스는 때때로 고속 돌진 공격을 펼쳐 플레이어들을 압박합니다. 이를 피하기 위해 신속한 반응과 회피가 필요합니다.</a:t>
            </a:r>
            <a:endParaRPr lang="en-US" sz="1750" dirty="0"/>
          </a:p>
        </p:txBody>
      </p:sp>
      <p:pic>
        <p:nvPicPr>
          <p:cNvPr id="2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2037993" y="1993225"/>
            <a:ext cx="661570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6단계 보스 몬스터 공격 패턴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30553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/>
          <p:nvPr/>
        </p:nvSpPr>
        <p:spPr>
          <a:xfrm>
            <a:off x="2213610" y="3347204"/>
            <a:ext cx="1487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3818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빠른 속도 공격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862268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보스 몬스터가 섬광처럼 빠르게 이동하며 연속적으로 공격해옵니다.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330553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0" name="Text 8"/>
          <p:cNvSpPr/>
          <p:nvPr/>
        </p:nvSpPr>
        <p:spPr>
          <a:xfrm>
            <a:off x="7573566" y="3347204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33818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지역 범위 공격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3862268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보스 몬스터가 일정 범위 내에 있는 플레이어들을 동시에 공격합니다.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037993" y="496883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4" name="Text 12"/>
          <p:cNvSpPr/>
          <p:nvPr/>
        </p:nvSpPr>
        <p:spPr>
          <a:xfrm>
            <a:off x="2185273" y="5010507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힐링 스킬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760107" y="5525572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전투 중간에 자신의 체력을 회복하는 힐링 스킬을 사용합니다.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496883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8" name="Text 16"/>
          <p:cNvSpPr/>
          <p:nvPr/>
        </p:nvSpPr>
        <p:spPr>
          <a:xfrm>
            <a:off x="7578685" y="5010507"/>
            <a:ext cx="195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역장 생성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5525572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보스 몬스터가 주변에 강력한 역장을 생성하여 플레이어의 공격을 막아냅니다.</a:t>
            </a:r>
            <a:endParaRPr lang="en-US" sz="1750" dirty="0"/>
          </a:p>
        </p:txBody>
      </p:sp>
      <p:pic>
        <p:nvPicPr>
          <p:cNvPr id="2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2037993" y="1993225"/>
            <a:ext cx="653736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7단계 보스 몬스터 공격 패턴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30553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/>
          <p:nvPr/>
        </p:nvSpPr>
        <p:spPr>
          <a:xfrm>
            <a:off x="2213610" y="3347204"/>
            <a:ext cx="1487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3818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전방 돌진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862268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몬스터가 플레이어 쪽으로 빠른 속도로 돌진하여 피해를 줍니다.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330553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0" name="Text 8"/>
          <p:cNvSpPr/>
          <p:nvPr/>
        </p:nvSpPr>
        <p:spPr>
          <a:xfrm>
            <a:off x="7573566" y="3347204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33818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지면 공격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3862268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몬스터가 지면을 내리쳐 떨림 효과로 플레이어를 기절시킵니다.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037993" y="496883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4" name="Text 12"/>
          <p:cNvSpPr/>
          <p:nvPr/>
        </p:nvSpPr>
        <p:spPr>
          <a:xfrm>
            <a:off x="2185273" y="5010507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범위 공격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760107" y="5525572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몬스터가 주변 범위에 공격을 가해 여러 명의 플레이어에게 피해를 줍니다.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496883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8" name="Text 16"/>
          <p:cNvSpPr/>
          <p:nvPr/>
        </p:nvSpPr>
        <p:spPr>
          <a:xfrm>
            <a:off x="7578685" y="5010507"/>
            <a:ext cx="195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소환 마법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5525572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몬스터가 소환 마법을 사용하여 스켈레톤 병사들을 소환하여 플레이어를 압박합니다.</a:t>
            </a:r>
            <a:endParaRPr lang="en-US" sz="1750" dirty="0"/>
          </a:p>
        </p:txBody>
      </p:sp>
      <p:pic>
        <p:nvPicPr>
          <p:cNvPr id="2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2037993" y="1993225"/>
            <a:ext cx="659522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8단계 보스 몬스터 공격 패턴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30553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/>
          <p:nvPr/>
        </p:nvSpPr>
        <p:spPr>
          <a:xfrm>
            <a:off x="2213610" y="3347204"/>
            <a:ext cx="1487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3818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충격파 공격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862268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보스 몬스터가 땅을 내리쳐 강력한 충격파를 발생시켜 주변 플레이어를 공격합니다.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330553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0" name="Text 8"/>
          <p:cNvSpPr/>
          <p:nvPr/>
        </p:nvSpPr>
        <p:spPr>
          <a:xfrm>
            <a:off x="7573566" y="3347204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33818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소환 기술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3862268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보스 몬스터가 작은 몬스터들을 소환하여 플레이어들을 압박합니다.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037993" y="496883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4" name="Text 12"/>
          <p:cNvSpPr/>
          <p:nvPr/>
        </p:nvSpPr>
        <p:spPr>
          <a:xfrm>
            <a:off x="2185273" y="5010507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회전 베기 공격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760107" y="5525572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보스 몬스터가 360도로 회전하며 거대한 무기로 플레이어들을 공격합니다.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496883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8" name="Text 16"/>
          <p:cNvSpPr/>
          <p:nvPr/>
        </p:nvSpPr>
        <p:spPr>
          <a:xfrm>
            <a:off x="7578685" y="5010507"/>
            <a:ext cx="195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공중 폭발 기술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5525572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보스 몬스터가 하늘로 날아올라 폭발성 기술을 발사하여 플레이어들에게 큰 피해를 줍니다.</a:t>
            </a:r>
            <a:endParaRPr lang="en-US" sz="1750" dirty="0"/>
          </a:p>
        </p:txBody>
      </p:sp>
      <p:pic>
        <p:nvPicPr>
          <p:cNvPr id="2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390495" y="413843"/>
            <a:ext cx="7188189" cy="7108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1</a:t>
            </a:r>
            <a:r>
              <a:rPr lang="ko-KR" altLang="en-US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보스</a:t>
            </a:r>
            <a:r>
              <a:rPr lang="en-US" altLang="ko-KR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: </a:t>
            </a:r>
            <a:r>
              <a:rPr lang="ko-KR" altLang="en-US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껄렁한 중학생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1016338" y="198969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/>
          <p:nvPr/>
        </p:nvSpPr>
        <p:spPr>
          <a:xfrm>
            <a:off x="1191955" y="2031367"/>
            <a:ext cx="1487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1738452" y="206601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ko-KR" altLang="en-US" sz="2187" dirty="0">
                <a:solidFill>
                  <a:schemeClr val="tx1">
                    <a:lumMod val="95000"/>
                    <a:lumOff val="5000"/>
                  </a:schemeClr>
                </a:solidFill>
                <a:latin typeface="경기천년제목 Light" panose="02020403020101020101" pitchFamily="18" charset="-127"/>
              </a:rPr>
              <a:t>돌던지기</a:t>
            </a:r>
            <a:endParaRPr lang="en-US" sz="2187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 6"/>
          <p:cNvSpPr/>
          <p:nvPr/>
        </p:nvSpPr>
        <p:spPr>
          <a:xfrm>
            <a:off x="1738452" y="2546431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플레이어를 향해 원거리 공격</a:t>
            </a:r>
            <a:r>
              <a:rPr lang="en-US" altLang="ko-KR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</a:t>
            </a: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플레이어를 향해 나아가는 </a:t>
            </a:r>
            <a:r>
              <a:rPr lang="en-US" altLang="ko-KR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3</a:t>
            </a: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갈래의 탄환을 발사하며 연속으로 </a:t>
            </a:r>
            <a:r>
              <a:rPr lang="en-US" altLang="ko-KR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3</a:t>
            </a: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번 쏜다</a:t>
            </a:r>
            <a:r>
              <a:rPr lang="en-US" altLang="ko-KR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</a:p>
        </p:txBody>
      </p:sp>
      <p:sp>
        <p:nvSpPr>
          <p:cNvPr id="13" name="Shape 11"/>
          <p:cNvSpPr/>
          <p:nvPr/>
        </p:nvSpPr>
        <p:spPr>
          <a:xfrm>
            <a:off x="6382604" y="198969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4" name="Text 12"/>
          <p:cNvSpPr/>
          <p:nvPr/>
        </p:nvSpPr>
        <p:spPr>
          <a:xfrm>
            <a:off x="6529884" y="2031367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</a:rPr>
              <a:t>2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7104718" y="206601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ko-KR" altLang="en-US" sz="2187" dirty="0" err="1"/>
              <a:t>침뱉기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104718" y="2546432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플레이어를 향해 원거리 공격</a:t>
            </a:r>
            <a:r>
              <a:rPr lang="en-US" altLang="ko-KR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</a:t>
            </a: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공격 발동 시 확인한 플레이어의 좌표에 연속해서 </a:t>
            </a:r>
            <a:r>
              <a:rPr lang="en-US" altLang="ko-KR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3</a:t>
            </a:r>
            <a:r>
              <a:rPr lang="ko-KR" alt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번의 침을 발사 </a:t>
            </a:r>
          </a:p>
          <a:p>
            <a:pPr marL="0" indent="0">
              <a:lnSpc>
                <a:spcPts val="2799"/>
              </a:lnSpc>
              <a:buNone/>
            </a:pPr>
            <a:endParaRPr lang="ko-KR" altLang="en-US" sz="1750" dirty="0">
              <a:solidFill>
                <a:srgbClr val="49495A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각 침은 장판을 형성해 플레이어의 진로를 방해한다</a:t>
            </a:r>
            <a:r>
              <a:rPr lang="en-US" altLang="ko-KR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  <a:endParaRPr lang="en-US" sz="175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2AD7AB1-0174-AA33-9F09-0043A92F9B8C}"/>
              </a:ext>
            </a:extLst>
          </p:cNvPr>
          <p:cNvSpPr/>
          <p:nvPr/>
        </p:nvSpPr>
        <p:spPr>
          <a:xfrm>
            <a:off x="11536680" y="5169932"/>
            <a:ext cx="2674620" cy="2705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몬 </a:t>
            </a:r>
            <a:r>
              <a:rPr lang="ko-KR" altLang="en-US" dirty="0" err="1"/>
              <a:t>스</a:t>
            </a:r>
            <a:r>
              <a:rPr lang="ko-KR" altLang="en-US" dirty="0"/>
              <a:t> 터 사 진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28BABEE-6308-2D7D-C942-955DDF5AA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322" y="5169932"/>
            <a:ext cx="3172638" cy="251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250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2037993" y="1460063"/>
            <a:ext cx="661570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9단계 보스 몬스터 공격 패턴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77237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/>
          <p:nvPr/>
        </p:nvSpPr>
        <p:spPr>
          <a:xfrm>
            <a:off x="2213610" y="2814042"/>
            <a:ext cx="1487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2848689"/>
            <a:ext cx="304895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빠른 속도와 강력한 발차기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329107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아홉 번째 단계의 보스 몬스터는 매우 빠른 속도로 움직이며, 발차기 공격을 연속적으로 가해옵니다. 이를 피하고 타이밍을 잡는 것이 중요합니다.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277237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0" name="Text 8"/>
          <p:cNvSpPr/>
          <p:nvPr/>
        </p:nvSpPr>
        <p:spPr>
          <a:xfrm>
            <a:off x="7573566" y="2814042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284868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에너지 구슬 발사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3329107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보스 몬스터는 강력한 에너지 구슬을 발사하여 플레이어를 공격합니다. 이 구슬을 회피하거나 막아내기 위한 전략이 필요합니다.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037993" y="479107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4" name="Text 12"/>
          <p:cNvSpPr/>
          <p:nvPr/>
        </p:nvSpPr>
        <p:spPr>
          <a:xfrm>
            <a:off x="2185273" y="4832747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486739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소환 능력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760107" y="5347811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때때로 보스 몬스터는 주변에 소형 몬스터들을 소환하여 플레이어를 압박합니다. 이러한 소환 능력을 막는 것도 중요한 과제입니다.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479107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8" name="Text 16"/>
          <p:cNvSpPr/>
          <p:nvPr/>
        </p:nvSpPr>
        <p:spPr>
          <a:xfrm>
            <a:off x="7578685" y="4832747"/>
            <a:ext cx="195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486739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강력한 특수 기술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5347811"/>
            <a:ext cx="44440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마지막으로, 보스 몬스터는 강력한 특수 기술을 구사하여 플레이어에게 큰 위협이 됩니다. 이러한 기술을 잘 파악하고 대비하는 것이 승리의 열쇠입니다.</a:t>
            </a:r>
            <a:endParaRPr lang="en-US" sz="1750" dirty="0"/>
          </a:p>
        </p:txBody>
      </p:sp>
      <p:pic>
        <p:nvPicPr>
          <p:cNvPr id="2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2037993" y="1815465"/>
            <a:ext cx="690288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10단계 보스 몬스터 공격 패턴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12777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/>
          <p:nvPr/>
        </p:nvSpPr>
        <p:spPr>
          <a:xfrm>
            <a:off x="2213610" y="3169444"/>
            <a:ext cx="1487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20409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공중 돌진 공격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684508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거대한 몸집을 가진 10단계 보스 몬스터는 갑자기 공중으로 솟구쳐 올라 플레이어를 향해 돌진합니다.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312777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0" name="Text 8"/>
          <p:cNvSpPr/>
          <p:nvPr/>
        </p:nvSpPr>
        <p:spPr>
          <a:xfrm>
            <a:off x="7573566" y="3169444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320409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화염 폭발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3684508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몬스터의 몸에서 거대한 불길이 피어오르며, 주변 지역을 강력한 화염 폭발로 태워버립니다.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037993" y="514647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4" name="Text 12"/>
          <p:cNvSpPr/>
          <p:nvPr/>
        </p:nvSpPr>
        <p:spPr>
          <a:xfrm>
            <a:off x="2185273" y="5188148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522279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대지 균열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760107" y="5703213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몬스터가 바닥을 내리쳐 땅이 갈라지며, 플레이어들은 균열 사이로 떨어질 위험에 처하게 됩니다.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514647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8" name="Text 16"/>
          <p:cNvSpPr/>
          <p:nvPr/>
        </p:nvSpPr>
        <p:spPr>
          <a:xfrm>
            <a:off x="7578685" y="5188148"/>
            <a:ext cx="195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522279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강력한 연속 공격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5703213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몬스터가 플레이어를 향해 연속적으로 강력한 공격을 퍼부어 압도적인 위력을 보여줍니다.</a:t>
            </a:r>
            <a:endParaRPr lang="en-US" sz="1750" dirty="0"/>
          </a:p>
        </p:txBody>
      </p:sp>
      <p:pic>
        <p:nvPicPr>
          <p:cNvPr id="2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390495" y="413843"/>
            <a:ext cx="7188189" cy="7108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2단계 보스 몬스터 공격 패턴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1016338" y="198969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/>
          <p:nvPr/>
        </p:nvSpPr>
        <p:spPr>
          <a:xfrm>
            <a:off x="1191955" y="2031367"/>
            <a:ext cx="1487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1738452" y="206601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ko-KR" altLang="en-US" sz="2187" dirty="0">
                <a:solidFill>
                  <a:srgbClr val="5955EB"/>
                </a:solidFill>
                <a:latin typeface="경기천년제목 Light" panose="02020403020101020101" pitchFamily="18" charset="-127"/>
              </a:rPr>
              <a:t>돌던지기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1738452" y="2546431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레이어를 향해 원거리 공격</a:t>
            </a:r>
            <a:r>
              <a:rPr lang="en-US" altLang="ko-KR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</a:t>
            </a: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플레이어를 향해 나아가는 </a:t>
            </a:r>
            <a:r>
              <a:rPr lang="en-US" altLang="ko-KR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3</a:t>
            </a: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갈래의 탄환을 발사하며 연속으로 </a:t>
            </a:r>
            <a:r>
              <a:rPr lang="en-US" altLang="ko-KR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3</a:t>
            </a: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번 쏜다</a:t>
            </a:r>
            <a:r>
              <a:rPr lang="en-US" altLang="ko-KR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</a:p>
          <a:p>
            <a:pPr marL="0" indent="0">
              <a:lnSpc>
                <a:spcPts val="2799"/>
              </a:lnSpc>
              <a:buNone/>
            </a:pPr>
            <a:endParaRPr lang="en-US" altLang="ko-KR" sz="1400" dirty="0">
              <a:solidFill>
                <a:srgbClr val="49495A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보스를 둘러싸고 있는 펜스에 닿으면 탄환은 삭제</a:t>
            </a:r>
            <a:endParaRPr lang="en-US" sz="1400" dirty="0"/>
          </a:p>
        </p:txBody>
      </p:sp>
      <p:sp>
        <p:nvSpPr>
          <p:cNvPr id="13" name="Shape 11"/>
          <p:cNvSpPr/>
          <p:nvPr/>
        </p:nvSpPr>
        <p:spPr>
          <a:xfrm>
            <a:off x="1016338" y="497236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4" name="Text 12"/>
          <p:cNvSpPr/>
          <p:nvPr/>
        </p:nvSpPr>
        <p:spPr>
          <a:xfrm>
            <a:off x="1163618" y="5014038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1738452" y="504868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미끄러짐 공격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1738452" y="5529103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바닥을 미끄러지듯이 이동하면서 플레이어를 공격하는 기술을 사용합니다.</a:t>
            </a:r>
            <a:endParaRPr lang="en-US" sz="175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2AD7AB1-0174-AA33-9F09-0043A92F9B8C}"/>
              </a:ext>
            </a:extLst>
          </p:cNvPr>
          <p:cNvSpPr/>
          <p:nvPr/>
        </p:nvSpPr>
        <p:spPr>
          <a:xfrm>
            <a:off x="11673840" y="320040"/>
            <a:ext cx="2674620" cy="2705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025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390495" y="413843"/>
            <a:ext cx="7188189" cy="7108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3단계 보스 몬스터 공격 패턴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1016338" y="198969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/>
          <p:nvPr/>
        </p:nvSpPr>
        <p:spPr>
          <a:xfrm>
            <a:off x="1191955" y="2031367"/>
            <a:ext cx="1487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1738452" y="206601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ko-KR" altLang="en-US" sz="2187" dirty="0">
                <a:solidFill>
                  <a:srgbClr val="5955EB"/>
                </a:solidFill>
                <a:latin typeface="경기천년제목 Light" panose="02020403020101020101" pitchFamily="18" charset="-127"/>
              </a:rPr>
              <a:t>돌던지기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1738452" y="2546431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레이어를 향해 원거리 공격</a:t>
            </a:r>
            <a:r>
              <a:rPr lang="en-US" altLang="ko-KR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</a:t>
            </a: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플레이어를 향해 나아가는 </a:t>
            </a:r>
            <a:r>
              <a:rPr lang="en-US" altLang="ko-KR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3</a:t>
            </a: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갈래의 탄환을 발사하며 연속으로 </a:t>
            </a:r>
            <a:r>
              <a:rPr lang="en-US" altLang="ko-KR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3</a:t>
            </a: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번 쏜다</a:t>
            </a:r>
            <a:r>
              <a:rPr lang="en-US" altLang="ko-KR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</a:p>
          <a:p>
            <a:pPr marL="0" indent="0">
              <a:lnSpc>
                <a:spcPts val="2799"/>
              </a:lnSpc>
              <a:buNone/>
            </a:pPr>
            <a:endParaRPr lang="en-US" altLang="ko-KR" sz="1400" dirty="0">
              <a:solidFill>
                <a:srgbClr val="49495A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보스를 둘러싸고 있는 펜스에 닿으면 탄환은 삭제</a:t>
            </a:r>
            <a:endParaRPr lang="en-US" sz="1400" dirty="0"/>
          </a:p>
        </p:txBody>
      </p:sp>
      <p:sp>
        <p:nvSpPr>
          <p:cNvPr id="13" name="Shape 11"/>
          <p:cNvSpPr/>
          <p:nvPr/>
        </p:nvSpPr>
        <p:spPr>
          <a:xfrm>
            <a:off x="1016338" y="497236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4" name="Text 12"/>
          <p:cNvSpPr/>
          <p:nvPr/>
        </p:nvSpPr>
        <p:spPr>
          <a:xfrm>
            <a:off x="1163618" y="5014038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1738452" y="504868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미끄러짐 공격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1738452" y="5529103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바닥을 미끄러지듯이 이동하면서 플레이어를 공격하는 기술을 사용합니다.</a:t>
            </a:r>
            <a:endParaRPr lang="en-US" sz="175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2AD7AB1-0174-AA33-9F09-0043A92F9B8C}"/>
              </a:ext>
            </a:extLst>
          </p:cNvPr>
          <p:cNvSpPr/>
          <p:nvPr/>
        </p:nvSpPr>
        <p:spPr>
          <a:xfrm>
            <a:off x="11673840" y="320040"/>
            <a:ext cx="2674620" cy="2705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42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390495" y="413843"/>
            <a:ext cx="7188189" cy="7108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4단계 보스 몬스터 공격 패턴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1016338" y="198969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/>
          <p:nvPr/>
        </p:nvSpPr>
        <p:spPr>
          <a:xfrm>
            <a:off x="1191955" y="2031367"/>
            <a:ext cx="1487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1738452" y="206601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ko-KR" altLang="en-US" sz="2187" dirty="0">
                <a:solidFill>
                  <a:srgbClr val="5955EB"/>
                </a:solidFill>
                <a:latin typeface="경기천년제목 Light" panose="02020403020101020101" pitchFamily="18" charset="-127"/>
              </a:rPr>
              <a:t>돌던지기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1738452" y="2546431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레이어를 향해 원거리 공격</a:t>
            </a:r>
            <a:r>
              <a:rPr lang="en-US" altLang="ko-KR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</a:t>
            </a: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플레이어를 향해 나아가는 </a:t>
            </a:r>
            <a:r>
              <a:rPr lang="en-US" altLang="ko-KR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3</a:t>
            </a: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갈래의 탄환을 발사하며 연속으로 </a:t>
            </a:r>
            <a:r>
              <a:rPr lang="en-US" altLang="ko-KR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3</a:t>
            </a: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번 쏜다</a:t>
            </a:r>
            <a:r>
              <a:rPr lang="en-US" altLang="ko-KR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</a:p>
          <a:p>
            <a:pPr marL="0" indent="0">
              <a:lnSpc>
                <a:spcPts val="2799"/>
              </a:lnSpc>
              <a:buNone/>
            </a:pPr>
            <a:endParaRPr lang="en-US" altLang="ko-KR" sz="1400" dirty="0">
              <a:solidFill>
                <a:srgbClr val="49495A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보스를 둘러싸고 있는 펜스에 닿으면 탄환은 삭제</a:t>
            </a:r>
            <a:endParaRPr lang="en-US" sz="1400" dirty="0"/>
          </a:p>
        </p:txBody>
      </p:sp>
      <p:sp>
        <p:nvSpPr>
          <p:cNvPr id="13" name="Shape 11"/>
          <p:cNvSpPr/>
          <p:nvPr/>
        </p:nvSpPr>
        <p:spPr>
          <a:xfrm>
            <a:off x="1016338" y="497236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4" name="Text 12"/>
          <p:cNvSpPr/>
          <p:nvPr/>
        </p:nvSpPr>
        <p:spPr>
          <a:xfrm>
            <a:off x="1163618" y="5014038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1738452" y="504868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미끄러짐 공격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1738452" y="5529103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바닥을 미끄러지듯이 이동하면서 플레이어를 공격하는 기술을 사용합니다.</a:t>
            </a:r>
            <a:endParaRPr lang="en-US" sz="175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2AD7AB1-0174-AA33-9F09-0043A92F9B8C}"/>
              </a:ext>
            </a:extLst>
          </p:cNvPr>
          <p:cNvSpPr/>
          <p:nvPr/>
        </p:nvSpPr>
        <p:spPr>
          <a:xfrm>
            <a:off x="11673840" y="320040"/>
            <a:ext cx="2674620" cy="2705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429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390495" y="413843"/>
            <a:ext cx="7188189" cy="7108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5단계 보스 몬스터 공격 패턴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1016338" y="198969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/>
          <p:nvPr/>
        </p:nvSpPr>
        <p:spPr>
          <a:xfrm>
            <a:off x="1191955" y="2031367"/>
            <a:ext cx="1487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1738452" y="206601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ko-KR" altLang="en-US" sz="2187" dirty="0">
                <a:solidFill>
                  <a:srgbClr val="5955EB"/>
                </a:solidFill>
                <a:latin typeface="경기천년제목 Light" panose="02020403020101020101" pitchFamily="18" charset="-127"/>
              </a:rPr>
              <a:t>돌던지기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1738452" y="2546431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레이어를 향해 원거리 공격</a:t>
            </a:r>
            <a:r>
              <a:rPr lang="en-US" altLang="ko-KR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</a:t>
            </a: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플레이어를 향해 나아가는 </a:t>
            </a:r>
            <a:r>
              <a:rPr lang="en-US" altLang="ko-KR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3</a:t>
            </a: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갈래의 탄환을 발사하며 연속으로 </a:t>
            </a:r>
            <a:r>
              <a:rPr lang="en-US" altLang="ko-KR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3</a:t>
            </a: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번 쏜다</a:t>
            </a:r>
            <a:r>
              <a:rPr lang="en-US" altLang="ko-KR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</a:p>
          <a:p>
            <a:pPr marL="0" indent="0">
              <a:lnSpc>
                <a:spcPts val="2799"/>
              </a:lnSpc>
              <a:buNone/>
            </a:pPr>
            <a:endParaRPr lang="en-US" altLang="ko-KR" sz="1400" dirty="0">
              <a:solidFill>
                <a:srgbClr val="49495A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보스를 둘러싸고 있는 펜스에 닿으면 탄환은 삭제</a:t>
            </a:r>
            <a:endParaRPr lang="en-US" sz="1400" dirty="0"/>
          </a:p>
        </p:txBody>
      </p:sp>
      <p:sp>
        <p:nvSpPr>
          <p:cNvPr id="13" name="Shape 11"/>
          <p:cNvSpPr/>
          <p:nvPr/>
        </p:nvSpPr>
        <p:spPr>
          <a:xfrm>
            <a:off x="1016338" y="497236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4" name="Text 12"/>
          <p:cNvSpPr/>
          <p:nvPr/>
        </p:nvSpPr>
        <p:spPr>
          <a:xfrm>
            <a:off x="1163618" y="5014038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1738452" y="504868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미끄러짐 공격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1738452" y="5529103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바닥을 미끄러지듯이 이동하면서 플레이어를 공격하는 기술을 사용합니다.</a:t>
            </a:r>
            <a:endParaRPr lang="en-US" sz="175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2AD7AB1-0174-AA33-9F09-0043A92F9B8C}"/>
              </a:ext>
            </a:extLst>
          </p:cNvPr>
          <p:cNvSpPr/>
          <p:nvPr/>
        </p:nvSpPr>
        <p:spPr>
          <a:xfrm>
            <a:off x="11673840" y="320040"/>
            <a:ext cx="2674620" cy="2705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199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390495" y="413843"/>
            <a:ext cx="7188189" cy="7108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6단계 보스 몬스터 공격 패턴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1016338" y="198969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/>
          <p:nvPr/>
        </p:nvSpPr>
        <p:spPr>
          <a:xfrm>
            <a:off x="1191955" y="2031367"/>
            <a:ext cx="1487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1738452" y="206601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ko-KR" altLang="en-US" sz="2187" dirty="0">
                <a:solidFill>
                  <a:srgbClr val="5955EB"/>
                </a:solidFill>
                <a:latin typeface="경기천년제목 Light" panose="02020403020101020101" pitchFamily="18" charset="-127"/>
              </a:rPr>
              <a:t>돌던지기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1738452" y="2546431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레이어를 향해 원거리 공격</a:t>
            </a:r>
            <a:r>
              <a:rPr lang="en-US" altLang="ko-KR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</a:t>
            </a: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플레이어를 향해 나아가는 </a:t>
            </a:r>
            <a:r>
              <a:rPr lang="en-US" altLang="ko-KR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3</a:t>
            </a: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갈래의 탄환을 발사하며 연속으로 </a:t>
            </a:r>
            <a:r>
              <a:rPr lang="en-US" altLang="ko-KR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3</a:t>
            </a: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번 쏜다</a:t>
            </a:r>
            <a:r>
              <a:rPr lang="en-US" altLang="ko-KR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</a:p>
          <a:p>
            <a:pPr marL="0" indent="0">
              <a:lnSpc>
                <a:spcPts val="2799"/>
              </a:lnSpc>
              <a:buNone/>
            </a:pPr>
            <a:endParaRPr lang="en-US" altLang="ko-KR" sz="1400" dirty="0">
              <a:solidFill>
                <a:srgbClr val="49495A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보스를 둘러싸고 있는 펜스에 닿으면 탄환은 삭제</a:t>
            </a:r>
            <a:endParaRPr lang="en-US" sz="1400" dirty="0"/>
          </a:p>
        </p:txBody>
      </p:sp>
      <p:sp>
        <p:nvSpPr>
          <p:cNvPr id="13" name="Shape 11"/>
          <p:cNvSpPr/>
          <p:nvPr/>
        </p:nvSpPr>
        <p:spPr>
          <a:xfrm>
            <a:off x="1016338" y="497236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4" name="Text 12"/>
          <p:cNvSpPr/>
          <p:nvPr/>
        </p:nvSpPr>
        <p:spPr>
          <a:xfrm>
            <a:off x="1163618" y="5014038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1738452" y="504868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미끄러짐 공격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1738452" y="5529103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바닥을 미끄러지듯이 이동하면서 플레이어를 공격하는 기술을 사용합니다.</a:t>
            </a:r>
            <a:endParaRPr lang="en-US" sz="175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2AD7AB1-0174-AA33-9F09-0043A92F9B8C}"/>
              </a:ext>
            </a:extLst>
          </p:cNvPr>
          <p:cNvSpPr/>
          <p:nvPr/>
        </p:nvSpPr>
        <p:spPr>
          <a:xfrm>
            <a:off x="11673840" y="320040"/>
            <a:ext cx="2674620" cy="2705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881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390495" y="413843"/>
            <a:ext cx="7188189" cy="7108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7단계 보스 몬스터 공격 패턴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1016338" y="198969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/>
          <p:nvPr/>
        </p:nvSpPr>
        <p:spPr>
          <a:xfrm>
            <a:off x="1191955" y="2031367"/>
            <a:ext cx="1487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1738452" y="206601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ko-KR" altLang="en-US" sz="2187" dirty="0">
                <a:solidFill>
                  <a:srgbClr val="5955EB"/>
                </a:solidFill>
                <a:latin typeface="경기천년제목 Light" panose="02020403020101020101" pitchFamily="18" charset="-127"/>
              </a:rPr>
              <a:t>돌던지기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1738452" y="2546431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레이어를 향해 원거리 공격</a:t>
            </a:r>
            <a:r>
              <a:rPr lang="en-US" altLang="ko-KR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</a:t>
            </a: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플레이어를 향해 나아가는 </a:t>
            </a:r>
            <a:r>
              <a:rPr lang="en-US" altLang="ko-KR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3</a:t>
            </a: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갈래의 탄환을 발사하며 연속으로 </a:t>
            </a:r>
            <a:r>
              <a:rPr lang="en-US" altLang="ko-KR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3</a:t>
            </a: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번 쏜다</a:t>
            </a:r>
            <a:r>
              <a:rPr lang="en-US" altLang="ko-KR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</a:p>
          <a:p>
            <a:pPr marL="0" indent="0">
              <a:lnSpc>
                <a:spcPts val="2799"/>
              </a:lnSpc>
              <a:buNone/>
            </a:pPr>
            <a:endParaRPr lang="en-US" altLang="ko-KR" sz="1400" dirty="0">
              <a:solidFill>
                <a:srgbClr val="49495A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보스를 둘러싸고 있는 펜스에 닿으면 탄환은 삭제</a:t>
            </a:r>
            <a:endParaRPr lang="en-US" sz="1400" dirty="0"/>
          </a:p>
        </p:txBody>
      </p:sp>
      <p:sp>
        <p:nvSpPr>
          <p:cNvPr id="13" name="Shape 11"/>
          <p:cNvSpPr/>
          <p:nvPr/>
        </p:nvSpPr>
        <p:spPr>
          <a:xfrm>
            <a:off x="1016338" y="497236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4" name="Text 12"/>
          <p:cNvSpPr/>
          <p:nvPr/>
        </p:nvSpPr>
        <p:spPr>
          <a:xfrm>
            <a:off x="1163618" y="5014038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1738452" y="504868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미끄러짐 공격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1738452" y="5529103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바닥을 미끄러지듯이 이동하면서 플레이어를 공격하는 기술을 사용합니다.</a:t>
            </a:r>
            <a:endParaRPr lang="en-US" sz="175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2AD7AB1-0174-AA33-9F09-0043A92F9B8C}"/>
              </a:ext>
            </a:extLst>
          </p:cNvPr>
          <p:cNvSpPr/>
          <p:nvPr/>
        </p:nvSpPr>
        <p:spPr>
          <a:xfrm>
            <a:off x="11673840" y="320040"/>
            <a:ext cx="2674620" cy="2705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148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390495" y="413843"/>
            <a:ext cx="7188189" cy="7108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8단계 보스 몬스터 공격 패턴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1016338" y="198969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/>
          <p:nvPr/>
        </p:nvSpPr>
        <p:spPr>
          <a:xfrm>
            <a:off x="1191955" y="2031367"/>
            <a:ext cx="1487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1738452" y="206601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ko-KR" altLang="en-US" sz="2187" dirty="0">
                <a:solidFill>
                  <a:srgbClr val="5955EB"/>
                </a:solidFill>
                <a:latin typeface="경기천년제목 Light" panose="02020403020101020101" pitchFamily="18" charset="-127"/>
              </a:rPr>
              <a:t>돌던지기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1738452" y="2546431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레이어를 향해 원거리 공격</a:t>
            </a:r>
            <a:r>
              <a:rPr lang="en-US" altLang="ko-KR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</a:t>
            </a: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플레이어를 향해 나아가는 </a:t>
            </a:r>
            <a:r>
              <a:rPr lang="en-US" altLang="ko-KR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3</a:t>
            </a: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갈래의 탄환을 발사하며 연속으로 </a:t>
            </a:r>
            <a:r>
              <a:rPr lang="en-US" altLang="ko-KR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3</a:t>
            </a: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번 쏜다</a:t>
            </a:r>
            <a:r>
              <a:rPr lang="en-US" altLang="ko-KR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</a:p>
          <a:p>
            <a:pPr marL="0" indent="0">
              <a:lnSpc>
                <a:spcPts val="2799"/>
              </a:lnSpc>
              <a:buNone/>
            </a:pPr>
            <a:endParaRPr lang="en-US" altLang="ko-KR" sz="1400" dirty="0">
              <a:solidFill>
                <a:srgbClr val="49495A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보스를 둘러싸고 있는 펜스에 닿으면 탄환은 삭제</a:t>
            </a:r>
            <a:endParaRPr lang="en-US" sz="1400" dirty="0"/>
          </a:p>
        </p:txBody>
      </p:sp>
      <p:sp>
        <p:nvSpPr>
          <p:cNvPr id="13" name="Shape 11"/>
          <p:cNvSpPr/>
          <p:nvPr/>
        </p:nvSpPr>
        <p:spPr>
          <a:xfrm>
            <a:off x="1016338" y="497236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4" name="Text 12"/>
          <p:cNvSpPr/>
          <p:nvPr/>
        </p:nvSpPr>
        <p:spPr>
          <a:xfrm>
            <a:off x="1163618" y="5014038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1738452" y="504868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미끄러짐 공격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1738452" y="5529103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바닥을 미끄러지듯이 이동하면서 플레이어를 공격하는 기술을 사용합니다.</a:t>
            </a:r>
            <a:endParaRPr lang="en-US" sz="175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2AD7AB1-0174-AA33-9F09-0043A92F9B8C}"/>
              </a:ext>
            </a:extLst>
          </p:cNvPr>
          <p:cNvSpPr/>
          <p:nvPr/>
        </p:nvSpPr>
        <p:spPr>
          <a:xfrm>
            <a:off x="11673840" y="320040"/>
            <a:ext cx="2674620" cy="2705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342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1247</Words>
  <Application>Microsoft Office PowerPoint</Application>
  <PresentationFormat>사용자 지정</PresentationFormat>
  <Paragraphs>256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경기천년제목 Light</vt:lpstr>
      <vt:lpstr>Arial</vt:lpstr>
      <vt:lpstr>Open Sans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min seok seo</cp:lastModifiedBy>
  <cp:revision>3</cp:revision>
  <dcterms:created xsi:type="dcterms:W3CDTF">2024-04-07T07:57:03Z</dcterms:created>
  <dcterms:modified xsi:type="dcterms:W3CDTF">2024-04-07T13:04:15Z</dcterms:modified>
</cp:coreProperties>
</file>