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884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18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85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21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28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103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90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80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36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19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65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91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6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90495" y="413843"/>
            <a:ext cx="7188189" cy="710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보스</a:t>
            </a: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: </a:t>
            </a:r>
            <a:r>
              <a:rPr lang="ko-KR" alt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필요 테이블 세팅 값</a:t>
            </a: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 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057126" y="36912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232743" y="3732967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779240" y="37676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/>
              <a:t>기본 능력치</a:t>
            </a:r>
            <a:r>
              <a:rPr lang="en-US" altLang="ko-KR" sz="2187" dirty="0"/>
              <a:t>: </a:t>
            </a:r>
            <a:br>
              <a:rPr lang="en-US" altLang="ko-KR" sz="2187" dirty="0"/>
            </a:br>
            <a:r>
              <a:rPr lang="ko-KR" altLang="en-US" sz="2187" dirty="0"/>
              <a:t>공격력</a:t>
            </a:r>
            <a:r>
              <a:rPr lang="en-US" altLang="ko-KR" sz="2187" dirty="0"/>
              <a:t>, </a:t>
            </a:r>
            <a:r>
              <a:rPr lang="ko-KR" altLang="en-US" sz="2187" dirty="0"/>
              <a:t>방어력</a:t>
            </a:r>
            <a:r>
              <a:rPr lang="en-US" altLang="ko-KR" sz="2187" dirty="0"/>
              <a:t>, hp, </a:t>
            </a:r>
            <a:r>
              <a:rPr lang="ko-KR" altLang="en-US" sz="2187" dirty="0"/>
              <a:t>이동속도</a:t>
            </a:r>
            <a:r>
              <a:rPr lang="en-US" altLang="ko-KR" sz="2187" dirty="0"/>
              <a:t>, </a:t>
            </a:r>
            <a:r>
              <a:rPr lang="ko-KR" altLang="en-US" sz="2187" dirty="0"/>
              <a:t>이동 범위</a:t>
            </a:r>
            <a:endParaRPr lang="en-US" altLang="ko-KR" sz="2187" dirty="0"/>
          </a:p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Shape 11"/>
          <p:cNvSpPr/>
          <p:nvPr/>
        </p:nvSpPr>
        <p:spPr>
          <a:xfrm>
            <a:off x="1057126" y="511436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1204406" y="5156039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</a:rPr>
              <a:t>2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779240" y="5190686"/>
            <a:ext cx="9531490" cy="15780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/>
              <a:t>패턴</a:t>
            </a:r>
            <a:r>
              <a:rPr lang="en-US" altLang="ko-KR" sz="2187" dirty="0"/>
              <a:t>:</a:t>
            </a:r>
            <a:br>
              <a:rPr lang="en-US" altLang="ko-KR" sz="2187" dirty="0"/>
            </a:br>
            <a:r>
              <a:rPr lang="ko-KR" altLang="en-US" sz="2187" dirty="0"/>
              <a:t>패턴</a:t>
            </a:r>
            <a:r>
              <a:rPr lang="en-US" altLang="ko-KR" sz="2187" dirty="0"/>
              <a:t>1 </a:t>
            </a:r>
            <a:r>
              <a:rPr lang="ko-KR" altLang="en-US" sz="2187" dirty="0"/>
              <a:t>공격력</a:t>
            </a:r>
            <a:r>
              <a:rPr lang="en-US" altLang="ko-KR" sz="2187" dirty="0"/>
              <a:t>, </a:t>
            </a:r>
            <a:r>
              <a:rPr lang="ko-KR" altLang="en-US" sz="2187" dirty="0"/>
              <a:t>공격범위</a:t>
            </a:r>
            <a:r>
              <a:rPr lang="en-US" altLang="ko-KR" sz="2187" dirty="0"/>
              <a:t>, </a:t>
            </a:r>
            <a:r>
              <a:rPr lang="ko-KR" altLang="en-US" sz="2187" dirty="0"/>
              <a:t>공격 속도</a:t>
            </a:r>
            <a:r>
              <a:rPr lang="en-US" altLang="ko-KR" sz="2187" dirty="0"/>
              <a:t>, </a:t>
            </a:r>
            <a:r>
              <a:rPr lang="ko-KR" altLang="en-US" sz="2187" dirty="0" err="1"/>
              <a:t>디버프</a:t>
            </a:r>
            <a:r>
              <a:rPr lang="en-US" altLang="ko-KR" sz="2187" dirty="0"/>
              <a:t>, </a:t>
            </a:r>
            <a:r>
              <a:rPr lang="ko-KR" altLang="en-US" sz="2187" dirty="0"/>
              <a:t>공격 탄막 속도</a:t>
            </a:r>
            <a:r>
              <a:rPr lang="en-US" altLang="ko-KR" sz="2187" dirty="0"/>
              <a:t>, </a:t>
            </a:r>
            <a:r>
              <a:rPr lang="ko-KR" altLang="en-US" sz="2187" dirty="0"/>
              <a:t>공격 선 딜레이</a:t>
            </a:r>
            <a:r>
              <a:rPr lang="en-US" altLang="ko-KR" sz="2187" dirty="0"/>
              <a:t>,</a:t>
            </a:r>
            <a:r>
              <a:rPr lang="ko-KR" altLang="en-US" sz="2187" dirty="0"/>
              <a:t>공격 후 딜레이</a:t>
            </a:r>
            <a:br>
              <a:rPr lang="en-US" altLang="ko-KR" sz="2187" dirty="0"/>
            </a:br>
            <a:r>
              <a:rPr lang="ko-KR" altLang="en-US" sz="2187" dirty="0"/>
              <a:t>패턴</a:t>
            </a:r>
            <a:r>
              <a:rPr lang="en-US" altLang="ko-KR" sz="2187" dirty="0"/>
              <a:t>2 </a:t>
            </a:r>
            <a:r>
              <a:rPr lang="ko-KR" altLang="en-US" sz="2187" dirty="0"/>
              <a:t>공격력</a:t>
            </a:r>
            <a:r>
              <a:rPr lang="en-US" altLang="ko-KR" sz="2187" dirty="0"/>
              <a:t>, </a:t>
            </a:r>
            <a:r>
              <a:rPr lang="ko-KR" altLang="en-US" sz="2187" dirty="0"/>
              <a:t>공격범위</a:t>
            </a:r>
            <a:r>
              <a:rPr lang="en-US" altLang="ko-KR" sz="2187" dirty="0"/>
              <a:t>, </a:t>
            </a:r>
            <a:r>
              <a:rPr lang="ko-KR" altLang="en-US" sz="2187" dirty="0"/>
              <a:t>공격 속도</a:t>
            </a:r>
            <a:r>
              <a:rPr lang="en-US" altLang="ko-KR" sz="2187" dirty="0"/>
              <a:t>, </a:t>
            </a:r>
            <a:r>
              <a:rPr lang="ko-KR" altLang="en-US" sz="2187" dirty="0" err="1"/>
              <a:t>디버프</a:t>
            </a:r>
            <a:r>
              <a:rPr lang="en-US" altLang="ko-KR" sz="2187" dirty="0"/>
              <a:t>, </a:t>
            </a:r>
            <a:r>
              <a:rPr lang="ko-KR" altLang="en-US" sz="2187" dirty="0"/>
              <a:t>공격 탄막 속도</a:t>
            </a:r>
            <a:r>
              <a:rPr lang="en-US" altLang="ko-KR" sz="2187" dirty="0"/>
              <a:t>, </a:t>
            </a:r>
            <a:r>
              <a:rPr lang="ko-KR" altLang="en-US" sz="2187" dirty="0"/>
              <a:t>공격 선 딜레이</a:t>
            </a:r>
            <a:r>
              <a:rPr lang="en-US" altLang="ko-KR" sz="2187" dirty="0"/>
              <a:t>,</a:t>
            </a:r>
            <a:r>
              <a:rPr lang="ko-KR" altLang="en-US" sz="2187" dirty="0"/>
              <a:t>공격 후 딜레이</a:t>
            </a:r>
            <a:br>
              <a:rPr lang="en-US" altLang="ko-KR" sz="2187" dirty="0"/>
            </a:br>
            <a:endParaRPr lang="en-US" altLang="ko-KR" sz="2187" dirty="0"/>
          </a:p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27" name="Text 13">
            <a:extLst>
              <a:ext uri="{FF2B5EF4-FFF2-40B4-BE49-F238E27FC236}">
                <a16:creationId xmlns:a16="http://schemas.microsoft.com/office/drawing/2014/main" id="{999C5555-A2ED-27C6-E10F-9A33AE2281D4}"/>
              </a:ext>
            </a:extLst>
          </p:cNvPr>
          <p:cNvSpPr/>
          <p:nvPr/>
        </p:nvSpPr>
        <p:spPr>
          <a:xfrm>
            <a:off x="390495" y="1460880"/>
            <a:ext cx="11854514" cy="20376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187" dirty="0"/>
              <a:t>- </a:t>
            </a:r>
            <a:r>
              <a:rPr lang="ko-KR" altLang="en-US" sz="2187" dirty="0"/>
              <a:t>보스 몬스터는 몬스터의 기본 능력치</a:t>
            </a:r>
            <a:r>
              <a:rPr lang="en-US" altLang="ko-KR" sz="2187" dirty="0"/>
              <a:t>, </a:t>
            </a:r>
            <a:r>
              <a:rPr lang="ko-KR" altLang="en-US" sz="2187" dirty="0"/>
              <a:t>보스의 공격 패턴에 따른 수치 </a:t>
            </a:r>
            <a:r>
              <a:rPr lang="en-US" altLang="ko-KR" sz="2187" dirty="0"/>
              <a:t>2</a:t>
            </a:r>
            <a:r>
              <a:rPr lang="ko-KR" altLang="en-US" sz="2187" dirty="0"/>
              <a:t>가지로 나뉜다</a:t>
            </a:r>
            <a:br>
              <a:rPr lang="en-US" altLang="ko-KR" sz="2187" dirty="0"/>
            </a:br>
            <a:r>
              <a:rPr lang="en-US" altLang="ko-KR" sz="2187" dirty="0"/>
              <a:t>- </a:t>
            </a:r>
            <a:r>
              <a:rPr lang="ko-KR" altLang="en-US" sz="2187" dirty="0"/>
              <a:t>보스 몬스터의 공격 속도는 패턴의 공격 딜레이로 충당한다</a:t>
            </a:r>
            <a:r>
              <a:rPr lang="en-US" altLang="ko-KR" sz="2187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187" dirty="0"/>
              <a:t>- </a:t>
            </a:r>
            <a:r>
              <a:rPr lang="ko-KR" altLang="en-US" sz="2187" dirty="0"/>
              <a:t>공격력은 기본 </a:t>
            </a:r>
            <a:r>
              <a:rPr lang="en-US" altLang="ko-KR" sz="2187" dirty="0"/>
              <a:t>10</a:t>
            </a:r>
            <a:r>
              <a:rPr lang="ko-KR" altLang="en-US" sz="2187" dirty="0"/>
              <a:t>으로 모두 통일한다</a:t>
            </a:r>
            <a:endParaRPr lang="en-US" altLang="ko-KR" sz="2187" dirty="0"/>
          </a:p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2" name="Shape 11">
            <a:extLst>
              <a:ext uri="{FF2B5EF4-FFF2-40B4-BE49-F238E27FC236}">
                <a16:creationId xmlns:a16="http://schemas.microsoft.com/office/drawing/2014/main" id="{772F650D-3CBD-6DB9-095C-48EAEA26D7DE}"/>
              </a:ext>
            </a:extLst>
          </p:cNvPr>
          <p:cNvSpPr/>
          <p:nvPr/>
        </p:nvSpPr>
        <p:spPr>
          <a:xfrm>
            <a:off x="1057126" y="661387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Text 12">
            <a:extLst>
              <a:ext uri="{FF2B5EF4-FFF2-40B4-BE49-F238E27FC236}">
                <a16:creationId xmlns:a16="http://schemas.microsoft.com/office/drawing/2014/main" id="{8BE2BADD-E91F-4745-7F32-0401E92DDFBB}"/>
              </a:ext>
            </a:extLst>
          </p:cNvPr>
          <p:cNvSpPr/>
          <p:nvPr/>
        </p:nvSpPr>
        <p:spPr>
          <a:xfrm>
            <a:off x="1204406" y="6655549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</a:rPr>
              <a:t>3</a:t>
            </a:r>
            <a:endParaRPr lang="en-US" sz="2624" dirty="0"/>
          </a:p>
        </p:txBody>
      </p:sp>
      <p:sp>
        <p:nvSpPr>
          <p:cNvPr id="8" name="Text 13">
            <a:extLst>
              <a:ext uri="{FF2B5EF4-FFF2-40B4-BE49-F238E27FC236}">
                <a16:creationId xmlns:a16="http://schemas.microsoft.com/office/drawing/2014/main" id="{1ECCB701-0693-FD55-4EC3-5F06297B85DE}"/>
              </a:ext>
            </a:extLst>
          </p:cNvPr>
          <p:cNvSpPr/>
          <p:nvPr/>
        </p:nvSpPr>
        <p:spPr>
          <a:xfrm>
            <a:off x="1779240" y="6690196"/>
            <a:ext cx="9531490" cy="15780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 err="1"/>
              <a:t>디버프</a:t>
            </a:r>
            <a:r>
              <a:rPr lang="en-US" altLang="ko-KR" sz="2187" dirty="0"/>
              <a:t>:</a:t>
            </a:r>
          </a:p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/>
              <a:t>이동속도 감소</a:t>
            </a:r>
            <a:r>
              <a:rPr lang="en-US" altLang="ko-KR" sz="2187" dirty="0"/>
              <a:t>, </a:t>
            </a:r>
            <a:r>
              <a:rPr lang="ko-KR" altLang="en-US" sz="2187" dirty="0"/>
              <a:t>지속 데미지</a:t>
            </a:r>
            <a:r>
              <a:rPr lang="en-US" altLang="ko-KR" sz="2187" dirty="0"/>
              <a:t>(</a:t>
            </a:r>
            <a:r>
              <a:rPr lang="ko-KR" altLang="en-US" sz="2187" dirty="0"/>
              <a:t>독</a:t>
            </a:r>
            <a:r>
              <a:rPr lang="en-US" altLang="ko-KR" sz="2187" dirty="0"/>
              <a:t>, </a:t>
            </a:r>
            <a:r>
              <a:rPr lang="ko-KR" altLang="en-US" sz="2187" dirty="0"/>
              <a:t>불 등</a:t>
            </a:r>
            <a:r>
              <a:rPr lang="en-US" altLang="ko-KR" sz="2187" dirty="0"/>
              <a:t>), </a:t>
            </a:r>
            <a:r>
              <a:rPr lang="ko-KR" altLang="en-US" sz="2187" dirty="0"/>
              <a:t>공격력 감소</a:t>
            </a:r>
            <a:r>
              <a:rPr lang="en-US" altLang="ko-KR" sz="2187" dirty="0"/>
              <a:t>, </a:t>
            </a:r>
            <a:r>
              <a:rPr lang="ko-KR" altLang="en-US" sz="2187" dirty="0"/>
              <a:t>공격속도 감소</a:t>
            </a:r>
            <a:endParaRPr lang="en-US" altLang="ko-KR" sz="2187" dirty="0"/>
          </a:p>
        </p:txBody>
      </p:sp>
    </p:spTree>
    <p:extLst>
      <p:ext uri="{BB962C8B-B14F-4D97-AF65-F5344CB8AC3E}">
        <p14:creationId xmlns:p14="http://schemas.microsoft.com/office/powerpoint/2010/main" val="4172112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90495" y="413843"/>
            <a:ext cx="7188189" cy="710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9</a:t>
            </a:r>
            <a:r>
              <a:rPr lang="ko-KR" alt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보스</a:t>
            </a: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: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016338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191955" y="2031367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738452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</a:rPr>
              <a:t>돌던지기</a:t>
            </a:r>
            <a:endParaRPr lang="en-US" sz="2187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1738452" y="254643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플레이어를 향해 원거리 공격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플레이어를 향해 나아가는 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갈래의 탄환을 발사하며 연속으로 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번 쏜다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.</a:t>
            </a:r>
          </a:p>
        </p:txBody>
      </p:sp>
      <p:sp>
        <p:nvSpPr>
          <p:cNvPr id="13" name="Shape 11"/>
          <p:cNvSpPr/>
          <p:nvPr/>
        </p:nvSpPr>
        <p:spPr>
          <a:xfrm>
            <a:off x="6382604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6529884" y="203136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</a:rPr>
              <a:t>2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7104718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 err="1"/>
              <a:t>침뱉기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104718" y="254643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플레이어를 향해 원거리 공격</a:t>
            </a:r>
            <a:r>
              <a:rPr lang="en-US" altLang="ko-KR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공격 발동 시 확인한 플레이어의 좌표에 연속해서 </a:t>
            </a:r>
            <a:r>
              <a:rPr lang="en-US" altLang="ko-KR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3</a:t>
            </a: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번의 침을 발사 </a:t>
            </a:r>
          </a:p>
          <a:p>
            <a:pPr marL="0" indent="0">
              <a:lnSpc>
                <a:spcPts val="2799"/>
              </a:lnSpc>
              <a:buNone/>
            </a:pPr>
            <a:endParaRPr lang="ko-KR" altLang="en-US" sz="1750" dirty="0">
              <a:solidFill>
                <a:srgbClr val="49495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각 침은 장판을 형성해 플레이어의 진로를 방해한다</a:t>
            </a:r>
            <a:r>
              <a:rPr lang="en-US" altLang="ko-KR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.</a:t>
            </a:r>
            <a:endParaRPr lang="en-US" sz="175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AD7AB1-0174-AA33-9F09-0043A92F9B8C}"/>
              </a:ext>
            </a:extLst>
          </p:cNvPr>
          <p:cNvSpPr/>
          <p:nvPr/>
        </p:nvSpPr>
        <p:spPr>
          <a:xfrm>
            <a:off x="11536680" y="5169932"/>
            <a:ext cx="2674620" cy="2705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몬 </a:t>
            </a:r>
            <a:r>
              <a:rPr lang="ko-KR" altLang="en-US" dirty="0" err="1"/>
              <a:t>스</a:t>
            </a:r>
            <a:r>
              <a:rPr lang="ko-KR" altLang="en-US" dirty="0"/>
              <a:t> 터 사 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8BABEE-6308-2D7D-C942-955DDF5AA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322" y="5169932"/>
            <a:ext cx="3172638" cy="251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03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90495" y="413843"/>
            <a:ext cx="7188189" cy="710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10</a:t>
            </a:r>
            <a:r>
              <a:rPr lang="ko-KR" alt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보스</a:t>
            </a: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: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016338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191955" y="2031367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738452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</a:rPr>
              <a:t>돌던지기</a:t>
            </a:r>
            <a:endParaRPr lang="en-US" sz="2187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1738452" y="254643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플레이어를 향해 원거리 공격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플레이어를 향해 나아가는 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갈래의 탄환을 발사하며 연속으로 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번 쏜다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.</a:t>
            </a:r>
          </a:p>
        </p:txBody>
      </p:sp>
      <p:sp>
        <p:nvSpPr>
          <p:cNvPr id="13" name="Shape 11"/>
          <p:cNvSpPr/>
          <p:nvPr/>
        </p:nvSpPr>
        <p:spPr>
          <a:xfrm>
            <a:off x="6382604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6529884" y="203136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</a:rPr>
              <a:t>2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7104718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 err="1"/>
              <a:t>침뱉기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104718" y="254643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플레이어를 향해 원거리 공격</a:t>
            </a:r>
            <a:r>
              <a:rPr lang="en-US" altLang="ko-KR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공격 발동 시 확인한 플레이어의 좌표에 연속해서 </a:t>
            </a:r>
            <a:r>
              <a:rPr lang="en-US" altLang="ko-KR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3</a:t>
            </a: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번의 침을 발사 </a:t>
            </a:r>
          </a:p>
          <a:p>
            <a:pPr marL="0" indent="0">
              <a:lnSpc>
                <a:spcPts val="2799"/>
              </a:lnSpc>
              <a:buNone/>
            </a:pPr>
            <a:endParaRPr lang="ko-KR" altLang="en-US" sz="1750" dirty="0">
              <a:solidFill>
                <a:srgbClr val="49495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각 침은 장판을 형성해 플레이어의 진로를 방해한다</a:t>
            </a:r>
            <a:r>
              <a:rPr lang="en-US" altLang="ko-KR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.</a:t>
            </a:r>
            <a:endParaRPr lang="en-US" sz="175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AD7AB1-0174-AA33-9F09-0043A92F9B8C}"/>
              </a:ext>
            </a:extLst>
          </p:cNvPr>
          <p:cNvSpPr/>
          <p:nvPr/>
        </p:nvSpPr>
        <p:spPr>
          <a:xfrm>
            <a:off x="11536680" y="5169932"/>
            <a:ext cx="2674620" cy="2705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몬 </a:t>
            </a:r>
            <a:r>
              <a:rPr lang="ko-KR" altLang="en-US" dirty="0" err="1"/>
              <a:t>스</a:t>
            </a:r>
            <a:r>
              <a:rPr lang="ko-KR" altLang="en-US" dirty="0"/>
              <a:t> 터 사 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8BABEE-6308-2D7D-C942-955DDF5AA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322" y="5169932"/>
            <a:ext cx="3172638" cy="251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591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90495" y="413843"/>
            <a:ext cx="7188189" cy="710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r>
              <a:rPr lang="ko-KR" alt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보스</a:t>
            </a: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: </a:t>
            </a:r>
            <a:r>
              <a:rPr lang="ko-KR" alt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껄렁한 중학생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016338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191955" y="2031367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738452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</a:rPr>
              <a:t>돌던지기</a:t>
            </a:r>
            <a:endParaRPr lang="en-US" sz="2187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1738452" y="254643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플레이어를 향해 원거리 공격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플레이어를 향해 나아가는 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갈래의 탄환을 발사하며 연속으로 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번 쏜다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.</a:t>
            </a:r>
          </a:p>
        </p:txBody>
      </p:sp>
      <p:sp>
        <p:nvSpPr>
          <p:cNvPr id="13" name="Shape 11"/>
          <p:cNvSpPr/>
          <p:nvPr/>
        </p:nvSpPr>
        <p:spPr>
          <a:xfrm>
            <a:off x="6382604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6529884" y="203136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</a:rPr>
              <a:t>2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7104718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 err="1"/>
              <a:t>침뱉기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104718" y="254643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플레이어를 향해 원거리 공격</a:t>
            </a:r>
            <a:r>
              <a:rPr lang="en-US" altLang="ko-KR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공격 발동 시 확인한 플레이어의 좌표에 연속해서 </a:t>
            </a:r>
            <a:r>
              <a:rPr lang="en-US" altLang="ko-KR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3</a:t>
            </a: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번의 침을 발사 </a:t>
            </a:r>
          </a:p>
          <a:p>
            <a:pPr marL="0" indent="0">
              <a:lnSpc>
                <a:spcPts val="2799"/>
              </a:lnSpc>
              <a:buNone/>
            </a:pPr>
            <a:endParaRPr lang="ko-KR" altLang="en-US" sz="1750" dirty="0">
              <a:solidFill>
                <a:srgbClr val="49495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각 침은 장판을 형성해 플레이어의 진로를 방해한다</a:t>
            </a:r>
            <a:r>
              <a:rPr lang="en-US" altLang="ko-KR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.</a:t>
            </a:r>
            <a:endParaRPr lang="en-US" sz="175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AD7AB1-0174-AA33-9F09-0043A92F9B8C}"/>
              </a:ext>
            </a:extLst>
          </p:cNvPr>
          <p:cNvSpPr/>
          <p:nvPr/>
        </p:nvSpPr>
        <p:spPr>
          <a:xfrm>
            <a:off x="11536680" y="5169932"/>
            <a:ext cx="2674620" cy="2705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몬 </a:t>
            </a:r>
            <a:r>
              <a:rPr lang="ko-KR" altLang="en-US" dirty="0" err="1"/>
              <a:t>스</a:t>
            </a:r>
            <a:r>
              <a:rPr lang="ko-KR" altLang="en-US" dirty="0"/>
              <a:t> 터 사 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8BABEE-6308-2D7D-C942-955DDF5AA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322" y="5169932"/>
            <a:ext cx="3172638" cy="251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437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2037993" y="1993225"/>
            <a:ext cx="660070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2단계 보스 몬스터 공격 패턴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30553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2213610" y="3347204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381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강력한 돌진 공격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2단계 보스 몬스터는 플레이어를 향해 빠른 속도로 돌진하여 강력한 공격을 가합니다.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30553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7573566" y="3347204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381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주기적 아가미 폭발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일정한 시간 간격으로 아가미에서 폭발적인 힘을 방출하여 주변 플레이어에게 피해를 줍니다.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2185273" y="501050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미끄러짐 공격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바닥을 미끄러지듯이 이동하면서 플레이어를 공격하는 기술을 사용합니다.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/>
          <p:nvPr/>
        </p:nvSpPr>
        <p:spPr>
          <a:xfrm>
            <a:off x="7578685" y="5010507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회복 스킬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전투 중 특정 시간에 자신의 체력을 회복시키는 스킬을 사용합니다.</a:t>
            </a:r>
            <a:endParaRPr lang="en-US" sz="175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2037993" y="1637824"/>
            <a:ext cx="660070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3단계 보스 몬스터 공격 패턴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5013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2213610" y="2991803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치명적인 전격 공격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보스 몬스터가 번개와 같은 속도로 몸을 날려 플레이어를 강력하게 공격합니다. 빠른 반응속도가 필요합니다.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95013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7573566" y="2991803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광범위한 충격파 발사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506867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보스 몬스터가 강력한 충격파를 내뿜어 주변의 플레이어들을 모두 공격합니다. 회피가 중요합니다.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2185273" y="501050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유독성 기절 가스 방출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보스 몬스터가 독가스를 내뿜어 플레이어들을 기절시키려 합니다. 기절 상태에서는 큰 피해를 입습니다.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/>
          <p:nvPr/>
        </p:nvSpPr>
        <p:spPr>
          <a:xfrm>
            <a:off x="7578685" y="5010507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강력한 근접 범위 공격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보스 몬스터가 주먹이나 발로 강력하게 공격하여 근접한 플레이어를 무력화시킵니다. 거리 조절이 필요합니다.</a:t>
            </a:r>
            <a:endParaRPr lang="en-US" sz="175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2037993" y="1815465"/>
            <a:ext cx="658356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4단계 보스 몬스터 공격 패턴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2777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2213610" y="3169444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2040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돌진 공격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68450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보스 몬스터가 빠른 속도로 플레이어를 향해 돌진하며, 플레이어는 회피해야 합니다.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12777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7573566" y="3169444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2040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지면 균열 공격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68450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보스 몬스터가 지면을 내려쳐 균열을 일으키며, 플레이어는 균열에서 멀어져야 합니다.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79107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2185273" y="483274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48673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에너지 볼 발사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347811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보스 몬스터가 강력한 에너지 볼을 발사하므로, 플레이어는 에너지 볼을 피하거나 파괴해야 합니다.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79107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/>
          <p:nvPr/>
        </p:nvSpPr>
        <p:spPr>
          <a:xfrm>
            <a:off x="7578685" y="4832747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48673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분노 상태 전환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347811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보스 몬스터가 분노 상태로 전환되어 공격력과 이동 속도가 증가하므로, 플레이어는 더욱 조심해야 합니다.</a:t>
            </a:r>
            <a:endParaRPr lang="en-US" sz="175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2037993" y="1637824"/>
            <a:ext cx="657403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5단계 보스 몬스터 공격 패턴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5013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2213610" y="2991803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강력한 어파머 공격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5단계 보스 몬스터는 강력한 어파머 공격으로 플레이어를 압도합니다. 어파머를 피하고 역공격하는 것이 중요합니다.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95013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7573566" y="2991803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영역 대형 공격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보스 몬스터가 영역 대형 공격을 펼치면 플레이어들은 빠르게 대피해야 합니다. 이 공격은 넓은 범위에 걸쳐 피해를 줍니다.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2185273" y="501050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순간 워프 기술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5단계 보스는 순간 워프 기술을 사용해 플레이어들을 혼란스럽게 만듭니다. 보스의 위치를 계속 주시하는 것이 중요합니다.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/>
          <p:nvPr/>
        </p:nvSpPr>
        <p:spPr>
          <a:xfrm>
            <a:off x="7578685" y="5010507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고속 돌진 공격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이 보스는 때때로 고속 돌진 공격을 펼쳐 플레이어들을 압박합니다. 이를 피하기 위해 신속한 반응과 회피가 필요합니다.</a:t>
            </a:r>
            <a:endParaRPr lang="en-US" sz="175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2037993" y="1993225"/>
            <a:ext cx="661570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6단계 보스 몬스터 공격 패턴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30553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2213610" y="3347204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381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빠른 속도 공격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보스 몬스터가 섬광처럼 빠르게 이동하며 연속적으로 공격해옵니다.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30553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7573566" y="3347204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381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지역 범위 공격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보스 몬스터가 일정 범위 내에 있는 플레이어들을 동시에 공격합니다.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2185273" y="501050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힐링 스킬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전투 중간에 자신의 체력을 회복하는 힐링 스킬을 사용합니다.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/>
          <p:nvPr/>
        </p:nvSpPr>
        <p:spPr>
          <a:xfrm>
            <a:off x="7578685" y="5010507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역장 생성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보스 몬스터가 주변에 강력한 역장을 생성하여 플레이어의 공격을 막아냅니다.</a:t>
            </a:r>
            <a:endParaRPr lang="en-US" sz="175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2037993" y="1993225"/>
            <a:ext cx="653736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7단계 보스 몬스터 공격 패턴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30553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2213610" y="3347204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381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전방 돌진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몬스터가 플레이어 쪽으로 빠른 속도로 돌진하여 피해를 줍니다.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30553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7573566" y="3347204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381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지면 공격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몬스터가 지면을 내리쳐 떨림 효과로 플레이어를 기절시킵니다.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2185273" y="501050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범위 공격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몬스터가 주변 범위에 공격을 가해 여러 명의 플레이어에게 피해를 줍니다.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/>
          <p:nvPr/>
        </p:nvSpPr>
        <p:spPr>
          <a:xfrm>
            <a:off x="7578685" y="5010507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소환 마법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몬스터가 소환 마법을 사용하여 스켈레톤 병사들을 소환하여 플레이어를 압박합니다.</a:t>
            </a:r>
            <a:endParaRPr lang="en-US" sz="175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2037993" y="1993225"/>
            <a:ext cx="659522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8단계 보스 몬스터 공격 패턴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30553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2213610" y="3347204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381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충격파 공격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보스 몬스터가 땅을 내리쳐 강력한 충격파를 발생시켜 주변 플레이어를 공격합니다.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30553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7573566" y="3347204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381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소환 기술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보스 몬스터가 작은 몬스터들을 소환하여 플레이어들을 압박합니다.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2185273" y="501050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회전 베기 공격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보스 몬스터가 360도로 회전하며 거대한 무기로 플레이어들을 공격합니다.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/>
          <p:nvPr/>
        </p:nvSpPr>
        <p:spPr>
          <a:xfrm>
            <a:off x="7578685" y="5010507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공중 폭발 기술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보스 몬스터가 하늘로 날아올라 폭발성 기술을 발사하여 플레이어들에게 큰 피해를 줍니다.</a:t>
            </a:r>
            <a:endParaRPr lang="en-US" sz="175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90495" y="413843"/>
            <a:ext cx="7188189" cy="710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r>
              <a:rPr lang="ko-KR" alt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보스</a:t>
            </a: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: </a:t>
            </a:r>
            <a:r>
              <a:rPr lang="ko-KR" alt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장난끼 넘치는 아이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016338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191955" y="2031367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738452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공</a:t>
            </a:r>
            <a:r>
              <a:rPr lang="en-US" altLang="ko-KR" sz="2187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2187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장난감</a:t>
            </a:r>
            <a:r>
              <a:rPr lang="en-US" altLang="ko-KR" sz="2187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ko-KR" altLang="en-US" sz="2187" dirty="0">
                <a:solidFill>
                  <a:schemeClr val="tx1">
                    <a:lumMod val="95000"/>
                    <a:lumOff val="5000"/>
                  </a:schemeClr>
                </a:solidFill>
              </a:rPr>
              <a:t>던지기</a:t>
            </a:r>
            <a:endParaRPr lang="en-US" sz="2187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1738452" y="2546431"/>
            <a:ext cx="4444008" cy="21398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플레이어를 향해 공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, </a:t>
            </a: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장난감을 던진다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endParaRPr lang="en-US" altLang="ko-KR" sz="1400" dirty="0">
              <a:solidFill>
                <a:srgbClr val="49495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전조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: </a:t>
            </a: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아이가 공 또는 장난감을 들고 하늘로 던진다</a:t>
            </a:r>
            <a:endParaRPr lang="en-US" altLang="ko-KR" sz="1400" dirty="0">
              <a:solidFill>
                <a:srgbClr val="49495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발동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: </a:t>
            </a:r>
            <a:r>
              <a:rPr lang="ko-KR" altLang="en-US" sz="1400" dirty="0" err="1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발동시</a:t>
            </a: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 플레이어의 위치에 붉은 피격 원이 생성되며 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1</a:t>
            </a: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초 뒤 떨어진다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. </a:t>
            </a: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피격 범위에 닿으면 데미지를 받는다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예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: </a:t>
            </a:r>
            <a:r>
              <a:rPr lang="ko-KR" altLang="en-US" sz="1400" dirty="0" err="1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로스트아크</a:t>
            </a: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 상아탑 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관 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140</a:t>
            </a: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줄 패턴</a:t>
            </a:r>
            <a:endParaRPr lang="en-US" altLang="ko-KR" sz="1400" dirty="0">
              <a:solidFill>
                <a:srgbClr val="49495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altLang="ko-KR" sz="1400" dirty="0">
              <a:solidFill>
                <a:srgbClr val="49495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Open Sans" pitchFamily="34" charset="-120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6382604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6529884" y="203136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</a:rPr>
              <a:t>2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7104718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/>
              <a:t>공굴리기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104718" y="2546432"/>
            <a:ext cx="4444008" cy="21398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플레이어를 향해 공을 굴린다</a:t>
            </a:r>
            <a:r>
              <a:rPr lang="en-US" altLang="ko-KR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endParaRPr lang="en-US" altLang="ko-KR" sz="1750" dirty="0">
              <a:solidFill>
                <a:srgbClr val="49495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전조</a:t>
            </a:r>
            <a:r>
              <a:rPr lang="en-US" altLang="ko-KR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: </a:t>
            </a: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아이가 손으로 공을 볼링 하듯 굴린다</a:t>
            </a:r>
            <a:r>
              <a:rPr lang="en-US" altLang="ko-KR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발동</a:t>
            </a:r>
            <a:r>
              <a:rPr lang="en-US" altLang="ko-KR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: </a:t>
            </a:r>
            <a:r>
              <a:rPr lang="ko-KR" altLang="en-US" sz="1750" dirty="0" err="1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발동시</a:t>
            </a: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 공은 플레이어를 향해 굴러가며 벽에 닿으면 각도에 따라 튕긴다</a:t>
            </a:r>
            <a:r>
              <a:rPr lang="en-US" altLang="ko-KR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 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AD7AB1-0174-AA33-9F09-0043A92F9B8C}"/>
              </a:ext>
            </a:extLst>
          </p:cNvPr>
          <p:cNvSpPr/>
          <p:nvPr/>
        </p:nvSpPr>
        <p:spPr>
          <a:xfrm>
            <a:off x="10939442" y="140732"/>
            <a:ext cx="2674620" cy="2705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몬 </a:t>
            </a:r>
            <a:r>
              <a:rPr lang="ko-KR" altLang="en-US" dirty="0" err="1"/>
              <a:t>스</a:t>
            </a:r>
            <a:r>
              <a:rPr lang="ko-KR" altLang="en-US" dirty="0"/>
              <a:t> 터 사 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8BABEE-6308-2D7D-C942-955DDF5AA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38" y="5169932"/>
            <a:ext cx="3172638" cy="251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65D55E8-9623-3B5F-E2DB-B94C80634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0990" y="5273434"/>
            <a:ext cx="3781953" cy="22767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D3D6FE-4D6C-F96A-5479-15150FC0E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0137" y="5273435"/>
            <a:ext cx="3844645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50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2037993" y="1460063"/>
            <a:ext cx="661570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9단계 보스 몬스터 공격 패턴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7237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2213610" y="2814042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2848689"/>
            <a:ext cx="304895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빠른 속도와 강력한 발차기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32910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아홉 번째 단계의 보스 몬스터는 매우 빠른 속도로 움직이며, 발차기 공격을 연속적으로 가해옵니다. 이를 피하고 타이밍을 잡는 것이 중요합니다.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77237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7573566" y="2814042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28486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에너지 구슬 발사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32910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보스 몬스터는 강력한 에너지 구슬을 발사하여 플레이어를 공격합니다. 이 구슬을 회피하거나 막아내기 위한 전략이 필요합니다.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79107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2185273" y="483274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48673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소환 능력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347811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때때로 보스 몬스터는 주변에 소형 몬스터들을 소환하여 플레이어를 압박합니다. 이러한 소환 능력을 막는 것도 중요한 과제입니다.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79107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/>
          <p:nvPr/>
        </p:nvSpPr>
        <p:spPr>
          <a:xfrm>
            <a:off x="7578685" y="4832747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48673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강력한 특수 기술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347811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마지막으로, 보스 몬스터는 강력한 특수 기술을 구사하여 플레이어에게 큰 위협이 됩니다. 이러한 기술을 잘 파악하고 대비하는 것이 승리의 열쇠입니다.</a:t>
            </a:r>
            <a:endParaRPr lang="en-US" sz="175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2037993" y="1815465"/>
            <a:ext cx="690288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10단계 보스 몬스터 공격 패턴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2777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2213610" y="3169444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2040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공중 돌진 공격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684508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거대한 몸집을 가진 10단계 보스 몬스터는 갑자기 공중으로 솟구쳐 올라 플레이어를 향해 돌진합니다.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12777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7573566" y="3169444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2040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화염 폭발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68450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몬스터의 몸에서 거대한 불길이 피어오르며, 주변 지역을 강력한 화염 폭발로 태워버립니다.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14647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2185273" y="5188148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2227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대지 균열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703213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몬스터가 바닥을 내리쳐 땅이 갈라지며, 플레이어들은 균열 사이로 떨어질 위험에 처하게 됩니다.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14647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/>
          <p:nvPr/>
        </p:nvSpPr>
        <p:spPr>
          <a:xfrm>
            <a:off x="7578685" y="5188148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2227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강력한 연속 공격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703213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몬스터가 플레이어를 향해 연속적으로 강력한 공격을 퍼부어 압도적인 위력을 보여줍니다.</a:t>
            </a:r>
            <a:endParaRPr lang="en-US" sz="175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90495" y="413843"/>
            <a:ext cx="7188189" cy="710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2</a:t>
            </a:r>
            <a:r>
              <a:rPr lang="ko-KR" alt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보스</a:t>
            </a: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: </a:t>
            </a:r>
            <a:r>
              <a:rPr lang="ko-KR" alt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물총 든 아이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016338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191955" y="2031367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738451" y="2066014"/>
            <a:ext cx="4421981" cy="4804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>
                <a:solidFill>
                  <a:schemeClr val="tx1">
                    <a:lumMod val="95000"/>
                    <a:lumOff val="5000"/>
                  </a:schemeClr>
                </a:solidFill>
              </a:rPr>
              <a:t>물총 쏘기</a:t>
            </a:r>
            <a:endParaRPr lang="en-US" sz="2187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1738452" y="2546431"/>
            <a:ext cx="4444008" cy="23038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플레이어를 향해 원거리 공격</a:t>
            </a:r>
            <a:endParaRPr lang="en-US" altLang="ko-KR" sz="1400" dirty="0">
              <a:solidFill>
                <a:srgbClr val="49495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공격 </a:t>
            </a:r>
            <a:r>
              <a:rPr lang="ko-KR" altLang="en-US" sz="1400" dirty="0" err="1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발동시</a:t>
            </a: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 재자리에서 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1</a:t>
            </a: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초간 장전을 실시하고  플레이어를 향해 물줄기 발사한다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. </a:t>
            </a: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물줄기는 플레이어의 위치를 따라가며 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초 후 종료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endParaRPr lang="en-US" altLang="ko-KR" sz="1400" dirty="0">
              <a:solidFill>
                <a:srgbClr val="49495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 </a:t>
            </a:r>
            <a:endParaRPr lang="en-US" altLang="ko-KR" sz="1400" dirty="0">
              <a:solidFill>
                <a:srgbClr val="49495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Open Sans" pitchFamily="34" charset="-120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6382604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6529884" y="203136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</a:rPr>
              <a:t>2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7104718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 err="1"/>
              <a:t>물폭탄</a:t>
            </a:r>
            <a:r>
              <a:rPr lang="ko-KR" altLang="en-US" sz="2187" dirty="0"/>
              <a:t> 던지기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104718" y="2546432"/>
            <a:ext cx="4444008" cy="23038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플레이어를 향해 원거리 공격</a:t>
            </a:r>
            <a:r>
              <a:rPr lang="en-US" altLang="ko-KR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공격 발동 시 확인한 플레이어의 좌표에 </a:t>
            </a:r>
            <a:r>
              <a:rPr lang="ko-KR" altLang="en-US" sz="1750" dirty="0" err="1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물폭탄</a:t>
            </a: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 </a:t>
            </a:r>
            <a:r>
              <a:rPr lang="en-US" altLang="ko-KR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4</a:t>
            </a: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개를 순차적으로 던진다</a:t>
            </a:r>
            <a:r>
              <a:rPr lang="en-US" altLang="ko-KR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이 폭탄은 잔여물</a:t>
            </a:r>
            <a:r>
              <a:rPr lang="en-US" altLang="ko-KR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(</a:t>
            </a: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장판</a:t>
            </a:r>
            <a:r>
              <a:rPr lang="en-US" altLang="ko-KR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)</a:t>
            </a: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이 남으며 장판은 플레이어에게 </a:t>
            </a:r>
            <a:r>
              <a:rPr lang="en-US" altLang="ko-KR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0.1</a:t>
            </a: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초당 </a:t>
            </a:r>
            <a:r>
              <a:rPr lang="en-US" altLang="ko-KR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2</a:t>
            </a: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의 데미지를 준다</a:t>
            </a:r>
            <a:r>
              <a:rPr lang="en-US" altLang="ko-KR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AD7AB1-0174-AA33-9F09-0043A92F9B8C}"/>
              </a:ext>
            </a:extLst>
          </p:cNvPr>
          <p:cNvSpPr/>
          <p:nvPr/>
        </p:nvSpPr>
        <p:spPr>
          <a:xfrm>
            <a:off x="11536680" y="5169932"/>
            <a:ext cx="2674620" cy="2705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몬 </a:t>
            </a:r>
            <a:r>
              <a:rPr lang="ko-KR" altLang="en-US" dirty="0" err="1"/>
              <a:t>스</a:t>
            </a:r>
            <a:r>
              <a:rPr lang="ko-KR" altLang="en-US" dirty="0"/>
              <a:t> 터 사 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D5EAAC3-5B0A-E15A-0CFC-79D09488E08A}"/>
              </a:ext>
            </a:extLst>
          </p:cNvPr>
          <p:cNvGrpSpPr/>
          <p:nvPr/>
        </p:nvGrpSpPr>
        <p:grpSpPr>
          <a:xfrm>
            <a:off x="1911610" y="4555291"/>
            <a:ext cx="441789" cy="793458"/>
            <a:chOff x="3462391" y="3321342"/>
            <a:chExt cx="441789" cy="79345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F81E4A8-38F2-219D-3D3E-641A1C7CABB6}"/>
                </a:ext>
              </a:extLst>
            </p:cNvPr>
            <p:cNvSpPr/>
            <p:nvPr/>
          </p:nvSpPr>
          <p:spPr>
            <a:xfrm>
              <a:off x="3462391" y="3565133"/>
              <a:ext cx="441789" cy="54966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495A0F3-33FD-2B1D-D0FB-A953FF69B552}"/>
                </a:ext>
              </a:extLst>
            </p:cNvPr>
            <p:cNvSpPr/>
            <p:nvPr/>
          </p:nvSpPr>
          <p:spPr>
            <a:xfrm>
              <a:off x="3462391" y="3321342"/>
              <a:ext cx="441789" cy="24379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7928B3-47EB-97E5-F54D-FC04B672B1D7}"/>
              </a:ext>
            </a:extLst>
          </p:cNvPr>
          <p:cNvSpPr/>
          <p:nvPr/>
        </p:nvSpPr>
        <p:spPr>
          <a:xfrm>
            <a:off x="2630184" y="4850296"/>
            <a:ext cx="1715785" cy="1840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E4AD747F-8D7C-C840-B4E4-EFB473578DBC}"/>
              </a:ext>
            </a:extLst>
          </p:cNvPr>
          <p:cNvSpPr/>
          <p:nvPr/>
        </p:nvSpPr>
        <p:spPr>
          <a:xfrm>
            <a:off x="3904180" y="5093648"/>
            <a:ext cx="201329" cy="4741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A6A0E55-8257-B799-EB31-8FE0C5DBF72F}"/>
              </a:ext>
            </a:extLst>
          </p:cNvPr>
          <p:cNvSpPr/>
          <p:nvPr/>
        </p:nvSpPr>
        <p:spPr>
          <a:xfrm>
            <a:off x="3847671" y="5702604"/>
            <a:ext cx="314345" cy="18404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104B24F-4F39-F6C9-7BC9-0C3534A832BC}"/>
              </a:ext>
            </a:extLst>
          </p:cNvPr>
          <p:cNvGrpSpPr/>
          <p:nvPr/>
        </p:nvGrpSpPr>
        <p:grpSpPr>
          <a:xfrm>
            <a:off x="7578684" y="5093187"/>
            <a:ext cx="441789" cy="793458"/>
            <a:chOff x="3462391" y="3321342"/>
            <a:chExt cx="441789" cy="79345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48C48D4-FA47-31A2-7389-7CE761522DA7}"/>
                </a:ext>
              </a:extLst>
            </p:cNvPr>
            <p:cNvSpPr/>
            <p:nvPr/>
          </p:nvSpPr>
          <p:spPr>
            <a:xfrm>
              <a:off x="3462391" y="3565133"/>
              <a:ext cx="441789" cy="54966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91E336B-77CF-06AC-3FA4-039900405448}"/>
                </a:ext>
              </a:extLst>
            </p:cNvPr>
            <p:cNvSpPr/>
            <p:nvPr/>
          </p:nvSpPr>
          <p:spPr>
            <a:xfrm>
              <a:off x="3462391" y="3321342"/>
              <a:ext cx="441789" cy="24379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F80E836A-DBF0-1083-8B75-37DDBB2419BF}"/>
              </a:ext>
            </a:extLst>
          </p:cNvPr>
          <p:cNvSpPr/>
          <p:nvPr/>
        </p:nvSpPr>
        <p:spPr>
          <a:xfrm>
            <a:off x="8493463" y="5042381"/>
            <a:ext cx="260119" cy="2551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602FB55-D6CC-69DB-753A-E06F4075DFAD}"/>
              </a:ext>
            </a:extLst>
          </p:cNvPr>
          <p:cNvSpPr/>
          <p:nvPr/>
        </p:nvSpPr>
        <p:spPr>
          <a:xfrm>
            <a:off x="8873607" y="5374091"/>
            <a:ext cx="260119" cy="2551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CEC66A6-2884-B1F5-C929-8D0A0D16074B}"/>
              </a:ext>
            </a:extLst>
          </p:cNvPr>
          <p:cNvSpPr/>
          <p:nvPr/>
        </p:nvSpPr>
        <p:spPr>
          <a:xfrm>
            <a:off x="8493463" y="5667073"/>
            <a:ext cx="260119" cy="2551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59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90495" y="413843"/>
            <a:ext cx="7188189" cy="710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3</a:t>
            </a:r>
            <a:r>
              <a:rPr lang="ko-KR" alt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보스</a:t>
            </a: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: </a:t>
            </a:r>
            <a:r>
              <a:rPr lang="ko-KR" alt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중년 여성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016338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191955" y="2031367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738452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</a:rPr>
              <a:t>소리치기</a:t>
            </a:r>
            <a:endParaRPr lang="en-US" sz="2187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1738452" y="2546431"/>
            <a:ext cx="4444008" cy="22641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플레이어를 향한 범위 공격</a:t>
            </a:r>
            <a:endParaRPr lang="en-US" altLang="ko-KR" sz="1400" dirty="0">
              <a:solidFill>
                <a:srgbClr val="49495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Open Sans" pitchFamily="34" charset="-120"/>
            </a:endParaRPr>
          </a:p>
          <a:p>
            <a:pPr>
              <a:lnSpc>
                <a:spcPts val="2799"/>
              </a:lnSpc>
            </a:pPr>
            <a:r>
              <a:rPr lang="ko-KR" altLang="en-US" sz="1400" dirty="0" err="1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발동시</a:t>
            </a: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 </a:t>
            </a:r>
            <a:r>
              <a:rPr lang="en-US" altLang="ko-KR" sz="1400" dirty="0" err="1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보스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 </a:t>
            </a:r>
            <a:r>
              <a:rPr lang="en-US" altLang="ko-KR" sz="1400" dirty="0" err="1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몬스터가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 </a:t>
            </a: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플레이어의 방향으로 </a:t>
            </a:r>
            <a:r>
              <a:rPr lang="en-US" altLang="ko-KR" sz="1400" dirty="0" err="1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강력한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 </a:t>
            </a:r>
            <a:r>
              <a:rPr lang="en-US" altLang="ko-KR" sz="1400" dirty="0" err="1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충격파를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 </a:t>
            </a:r>
            <a:r>
              <a:rPr lang="en-US" altLang="ko-KR" sz="1400" dirty="0" err="1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내뿜</a:t>
            </a: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는다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.</a:t>
            </a:r>
          </a:p>
          <a:p>
            <a:pPr>
              <a:lnSpc>
                <a:spcPts val="2799"/>
              </a:lnSpc>
            </a:pPr>
            <a:endParaRPr lang="en-US" altLang="ko-KR" sz="1400" dirty="0"/>
          </a:p>
          <a:p>
            <a:pPr marL="0" indent="0">
              <a:lnSpc>
                <a:spcPts val="2799"/>
              </a:lnSpc>
              <a:buNone/>
            </a:pPr>
            <a:endParaRPr lang="en-US" altLang="ko-KR" sz="1400" dirty="0">
              <a:solidFill>
                <a:srgbClr val="49495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Open Sans" pitchFamily="34" charset="-120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6382604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6529884" y="203136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</a:rPr>
              <a:t>2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7104718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/>
              <a:t>물건 던지기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104718" y="254643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플레이어를 향해 원거리 공격</a:t>
            </a:r>
            <a:r>
              <a:rPr lang="en-US" altLang="ko-KR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공격 발동 시 확인한 플레이어의 좌표에 </a:t>
            </a:r>
            <a:r>
              <a:rPr lang="en-US" altLang="ko-KR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0.15</a:t>
            </a: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초에 한번 연속해서 </a:t>
            </a:r>
            <a:r>
              <a:rPr lang="en-US" altLang="ko-KR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3</a:t>
            </a: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번의 침을 발사 </a:t>
            </a:r>
          </a:p>
          <a:p>
            <a:pPr marL="0" indent="0">
              <a:lnSpc>
                <a:spcPts val="2799"/>
              </a:lnSpc>
              <a:buNone/>
            </a:pPr>
            <a:endParaRPr lang="ko-KR" altLang="en-US" sz="1750" dirty="0">
              <a:solidFill>
                <a:srgbClr val="49495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각 침은 장판을 형성해 플레이어의 진로를 방해한다</a:t>
            </a:r>
            <a:r>
              <a:rPr lang="en-US" altLang="ko-KR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.</a:t>
            </a:r>
            <a:endParaRPr lang="en-US" sz="175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AD7AB1-0174-AA33-9F09-0043A92F9B8C}"/>
              </a:ext>
            </a:extLst>
          </p:cNvPr>
          <p:cNvSpPr/>
          <p:nvPr/>
        </p:nvSpPr>
        <p:spPr>
          <a:xfrm>
            <a:off x="11536680" y="5169932"/>
            <a:ext cx="2674620" cy="2705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몬 </a:t>
            </a:r>
            <a:r>
              <a:rPr lang="ko-KR" altLang="en-US" dirty="0" err="1"/>
              <a:t>스</a:t>
            </a:r>
            <a:r>
              <a:rPr lang="ko-KR" altLang="en-US" dirty="0"/>
              <a:t> 터 사 진</a:t>
            </a:r>
          </a:p>
        </p:txBody>
      </p:sp>
      <p:sp>
        <p:nvSpPr>
          <p:cNvPr id="2" name="Shape 11">
            <a:extLst>
              <a:ext uri="{FF2B5EF4-FFF2-40B4-BE49-F238E27FC236}">
                <a16:creationId xmlns:a16="http://schemas.microsoft.com/office/drawing/2014/main" id="{89817A88-E3A1-9D2E-A524-6AFB4DED5341}"/>
              </a:ext>
            </a:extLst>
          </p:cNvPr>
          <p:cNvSpPr/>
          <p:nvPr/>
        </p:nvSpPr>
        <p:spPr>
          <a:xfrm>
            <a:off x="1016338" y="497801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Text 12">
            <a:extLst>
              <a:ext uri="{FF2B5EF4-FFF2-40B4-BE49-F238E27FC236}">
                <a16:creationId xmlns:a16="http://schemas.microsoft.com/office/drawing/2014/main" id="{509E61B6-C4D8-0508-2E65-C7E1FAFB4200}"/>
              </a:ext>
            </a:extLst>
          </p:cNvPr>
          <p:cNvSpPr/>
          <p:nvPr/>
        </p:nvSpPr>
        <p:spPr>
          <a:xfrm>
            <a:off x="1163618" y="5019683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</a:rPr>
              <a:t>3</a:t>
            </a:r>
            <a:endParaRPr lang="en-US" sz="2624" dirty="0"/>
          </a:p>
        </p:txBody>
      </p:sp>
      <p:sp>
        <p:nvSpPr>
          <p:cNvPr id="9" name="Text 13">
            <a:extLst>
              <a:ext uri="{FF2B5EF4-FFF2-40B4-BE49-F238E27FC236}">
                <a16:creationId xmlns:a16="http://schemas.microsoft.com/office/drawing/2014/main" id="{D739E8C0-EFC0-4DAE-E137-B7E1CEC668DD}"/>
              </a:ext>
            </a:extLst>
          </p:cNvPr>
          <p:cNvSpPr/>
          <p:nvPr/>
        </p:nvSpPr>
        <p:spPr>
          <a:xfrm>
            <a:off x="1738452" y="50543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/>
              <a:t>물건 던지기</a:t>
            </a:r>
            <a:endParaRPr lang="en-US" sz="2187" dirty="0"/>
          </a:p>
        </p:txBody>
      </p:sp>
      <p:sp>
        <p:nvSpPr>
          <p:cNvPr id="10" name="Text 14">
            <a:extLst>
              <a:ext uri="{FF2B5EF4-FFF2-40B4-BE49-F238E27FC236}">
                <a16:creationId xmlns:a16="http://schemas.microsoft.com/office/drawing/2014/main" id="{8C1066BD-6038-E558-D312-579FB2B8B11B}"/>
              </a:ext>
            </a:extLst>
          </p:cNvPr>
          <p:cNvSpPr/>
          <p:nvPr/>
        </p:nvSpPr>
        <p:spPr>
          <a:xfrm>
            <a:off x="1738452" y="553474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플레이어를 향해 원거리 공격</a:t>
            </a:r>
            <a:r>
              <a:rPr lang="en-US" altLang="ko-KR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공격 발동 시 확인한 플레이어의 좌표에 연속해서 </a:t>
            </a:r>
            <a:r>
              <a:rPr lang="en-US" altLang="ko-KR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3</a:t>
            </a: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번의 침을 발사 </a:t>
            </a:r>
          </a:p>
          <a:p>
            <a:pPr marL="0" indent="0">
              <a:lnSpc>
                <a:spcPts val="2799"/>
              </a:lnSpc>
              <a:buNone/>
            </a:pPr>
            <a:endParaRPr lang="ko-KR" altLang="en-US" sz="1750" dirty="0">
              <a:solidFill>
                <a:srgbClr val="49495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각 침은 장판을 형성해 플레이어의 진로를 방해한다</a:t>
            </a:r>
            <a:r>
              <a:rPr lang="en-US" altLang="ko-KR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.</a:t>
            </a:r>
            <a:endParaRPr lang="en-US" sz="1750" dirty="0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B5F3DEC3-C75B-5F44-5F77-453AEDFB42A5}"/>
              </a:ext>
            </a:extLst>
          </p:cNvPr>
          <p:cNvSpPr/>
          <p:nvPr/>
        </p:nvSpPr>
        <p:spPr>
          <a:xfrm rot="16200000">
            <a:off x="2524058" y="3896863"/>
            <a:ext cx="724778" cy="62158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32FB92A-60C5-04EE-1775-C7D2F1B82975}"/>
              </a:ext>
            </a:extLst>
          </p:cNvPr>
          <p:cNvGrpSpPr/>
          <p:nvPr/>
        </p:nvGrpSpPr>
        <p:grpSpPr>
          <a:xfrm>
            <a:off x="1983529" y="3761833"/>
            <a:ext cx="441789" cy="793458"/>
            <a:chOff x="3462391" y="3321342"/>
            <a:chExt cx="441789" cy="79345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3FA0EE0-C312-E984-783D-2C112801E572}"/>
                </a:ext>
              </a:extLst>
            </p:cNvPr>
            <p:cNvSpPr/>
            <p:nvPr/>
          </p:nvSpPr>
          <p:spPr>
            <a:xfrm>
              <a:off x="3462391" y="3565133"/>
              <a:ext cx="441789" cy="54966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E9BE9D2-3C34-1667-8046-F37BDE56C166}"/>
                </a:ext>
              </a:extLst>
            </p:cNvPr>
            <p:cNvSpPr/>
            <p:nvPr/>
          </p:nvSpPr>
          <p:spPr>
            <a:xfrm>
              <a:off x="3462391" y="3321342"/>
              <a:ext cx="441789" cy="24379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B03C109-482A-68AB-05FD-35DAB0025EF5}"/>
              </a:ext>
            </a:extLst>
          </p:cNvPr>
          <p:cNvGrpSpPr/>
          <p:nvPr/>
        </p:nvGrpSpPr>
        <p:grpSpPr>
          <a:xfrm>
            <a:off x="11612958" y="3608895"/>
            <a:ext cx="441789" cy="793458"/>
            <a:chOff x="3462391" y="3321342"/>
            <a:chExt cx="441789" cy="79345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7EF00A5-1BA7-C7BB-8504-115FC52CF2C5}"/>
                </a:ext>
              </a:extLst>
            </p:cNvPr>
            <p:cNvSpPr/>
            <p:nvPr/>
          </p:nvSpPr>
          <p:spPr>
            <a:xfrm>
              <a:off x="3462391" y="3565133"/>
              <a:ext cx="441789" cy="54966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00A0CED-41B6-8CB4-5890-AE4D9DE50E9D}"/>
                </a:ext>
              </a:extLst>
            </p:cNvPr>
            <p:cNvSpPr/>
            <p:nvPr/>
          </p:nvSpPr>
          <p:spPr>
            <a:xfrm>
              <a:off x="3462391" y="3321342"/>
              <a:ext cx="441789" cy="24379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6B433822-0360-F0E3-23DF-92B1A90E5D75}"/>
              </a:ext>
            </a:extLst>
          </p:cNvPr>
          <p:cNvSpPr/>
          <p:nvPr/>
        </p:nvSpPr>
        <p:spPr>
          <a:xfrm>
            <a:off x="12327340" y="3430319"/>
            <a:ext cx="546650" cy="6009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87FC67F-7552-1643-FFE7-86C597E14BC0}"/>
              </a:ext>
            </a:extLst>
          </p:cNvPr>
          <p:cNvCxnSpPr>
            <a:cxnSpLocks/>
          </p:cNvCxnSpPr>
          <p:nvPr/>
        </p:nvCxnSpPr>
        <p:spPr>
          <a:xfrm>
            <a:off x="13015238" y="3624753"/>
            <a:ext cx="885697" cy="258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1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90495" y="413843"/>
            <a:ext cx="7188189" cy="710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4</a:t>
            </a:r>
            <a:r>
              <a:rPr lang="ko-KR" alt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보스</a:t>
            </a: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: </a:t>
            </a:r>
            <a:r>
              <a:rPr lang="ko-KR" alt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담배 아저씨</a:t>
            </a: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 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016338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191955" y="2031367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738452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</a:rPr>
              <a:t>라이터 던지기</a:t>
            </a:r>
            <a:endParaRPr lang="en-US" sz="2187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1738452" y="254643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+mn-ea"/>
                <a:cs typeface="Open Sans" pitchFamily="34" charset="-120"/>
              </a:rPr>
              <a:t>플레이어를 향해 원거리 공격</a:t>
            </a:r>
            <a:r>
              <a:rPr lang="en-US" altLang="ko-KR" sz="1400" dirty="0">
                <a:solidFill>
                  <a:srgbClr val="49495A"/>
                </a:solidFill>
                <a:latin typeface="+mn-ea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+mn-ea"/>
                <a:cs typeface="Open Sans" pitchFamily="34" charset="-120"/>
              </a:rPr>
              <a:t>플레이어를 향해 나아가는 </a:t>
            </a:r>
            <a:r>
              <a:rPr lang="en-US" altLang="ko-KR" sz="1400" dirty="0">
                <a:solidFill>
                  <a:srgbClr val="49495A"/>
                </a:solidFill>
                <a:latin typeface="+mn-ea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+mn-ea"/>
                <a:cs typeface="Open Sans" pitchFamily="34" charset="-120"/>
              </a:rPr>
              <a:t>갈래의 탄환을 발사하며 연속으로 </a:t>
            </a:r>
            <a:r>
              <a:rPr lang="en-US" altLang="ko-KR" sz="1400" dirty="0">
                <a:solidFill>
                  <a:srgbClr val="49495A"/>
                </a:solidFill>
                <a:latin typeface="+mn-ea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+mn-ea"/>
                <a:cs typeface="Open Sans" pitchFamily="34" charset="-120"/>
              </a:rPr>
              <a:t>번 쏜다</a:t>
            </a:r>
            <a:r>
              <a:rPr lang="en-US" altLang="ko-KR" sz="1400" dirty="0">
                <a:solidFill>
                  <a:srgbClr val="49495A"/>
                </a:solidFill>
                <a:latin typeface="+mn-ea"/>
                <a:cs typeface="Open Sans" pitchFamily="34" charset="-120"/>
              </a:rPr>
              <a:t>.</a:t>
            </a:r>
          </a:p>
        </p:txBody>
      </p:sp>
      <p:sp>
        <p:nvSpPr>
          <p:cNvPr id="13" name="Shape 11"/>
          <p:cNvSpPr/>
          <p:nvPr/>
        </p:nvSpPr>
        <p:spPr>
          <a:xfrm>
            <a:off x="6382604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6529884" y="203136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</a:rPr>
              <a:t>2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7104718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altLang="ko-KR" sz="2187" dirty="0"/>
              <a:t>“</a:t>
            </a:r>
            <a:r>
              <a:rPr lang="ko-KR" altLang="en-US" sz="2187" dirty="0" err="1"/>
              <a:t>파란거</a:t>
            </a:r>
            <a:r>
              <a:rPr lang="en-US" altLang="ko-KR" sz="2187" dirty="0"/>
              <a:t>”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092672" y="2546432"/>
            <a:ext cx="54418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latin typeface="+mn-ea"/>
              </a:rPr>
              <a:t>플레이어를 향해 원거리 공격</a:t>
            </a:r>
            <a:endParaRPr lang="en-US" altLang="ko-KR" sz="1400" dirty="0">
              <a:latin typeface="+mn-ea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latin typeface="+mn-ea"/>
              </a:rPr>
              <a:t>플레이어에게  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 err="1">
                <a:latin typeface="+mn-ea"/>
              </a:rPr>
              <a:t>초씩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3</a:t>
            </a:r>
            <a:r>
              <a:rPr lang="ko-KR" altLang="en-US" sz="1400" dirty="0">
                <a:latin typeface="+mn-ea"/>
              </a:rPr>
              <a:t>번 끊어서 빠른 속도로 다가간다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latin typeface="+mn-ea"/>
              </a:rPr>
              <a:t>이동 중에는 잔상이 남는다</a:t>
            </a:r>
            <a:r>
              <a:rPr lang="en-US" altLang="ko-KR" sz="1400" dirty="0">
                <a:latin typeface="+mn-ea"/>
              </a:rPr>
              <a:t>. (</a:t>
            </a:r>
            <a:r>
              <a:rPr lang="ko-KR" altLang="en-US" sz="1400" dirty="0">
                <a:latin typeface="+mn-ea"/>
              </a:rPr>
              <a:t>트레일</a:t>
            </a:r>
            <a:r>
              <a:rPr lang="en-US" altLang="ko-KR" sz="1400" dirty="0">
                <a:latin typeface="+mn-ea"/>
              </a:rPr>
              <a:t>?)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AD7AB1-0174-AA33-9F09-0043A92F9B8C}"/>
              </a:ext>
            </a:extLst>
          </p:cNvPr>
          <p:cNvSpPr/>
          <p:nvPr/>
        </p:nvSpPr>
        <p:spPr>
          <a:xfrm>
            <a:off x="11536680" y="5169932"/>
            <a:ext cx="2674620" cy="2705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몬 </a:t>
            </a:r>
            <a:r>
              <a:rPr lang="ko-KR" altLang="en-US" dirty="0" err="1"/>
              <a:t>스</a:t>
            </a:r>
            <a:r>
              <a:rPr lang="ko-KR" altLang="en-US" dirty="0"/>
              <a:t> 터 사 진</a:t>
            </a:r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E8DF623E-6EC1-6B95-AA6B-D96C48DF5955}"/>
              </a:ext>
            </a:extLst>
          </p:cNvPr>
          <p:cNvSpPr/>
          <p:nvPr/>
        </p:nvSpPr>
        <p:spPr>
          <a:xfrm>
            <a:off x="1016338" y="493069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Text 5">
            <a:extLst>
              <a:ext uri="{FF2B5EF4-FFF2-40B4-BE49-F238E27FC236}">
                <a16:creationId xmlns:a16="http://schemas.microsoft.com/office/drawing/2014/main" id="{A1C2FEDC-5BEE-1D04-6674-90F1A74AEDCF}"/>
              </a:ext>
            </a:extLst>
          </p:cNvPr>
          <p:cNvSpPr/>
          <p:nvPr/>
        </p:nvSpPr>
        <p:spPr>
          <a:xfrm>
            <a:off x="1738452" y="50070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>
                <a:solidFill>
                  <a:schemeClr val="tx1">
                    <a:lumMod val="95000"/>
                    <a:lumOff val="5000"/>
                  </a:schemeClr>
                </a:solidFill>
              </a:rPr>
              <a:t>분노</a:t>
            </a:r>
            <a:endParaRPr lang="en-US" sz="2187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6C980951-79D4-4268-E658-9E1668D38D74}"/>
              </a:ext>
            </a:extLst>
          </p:cNvPr>
          <p:cNvSpPr/>
          <p:nvPr/>
        </p:nvSpPr>
        <p:spPr>
          <a:xfrm>
            <a:off x="1738452" y="5487430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+mn-ea"/>
                <a:cs typeface="Open Sans" pitchFamily="34" charset="-120"/>
              </a:rPr>
              <a:t>전방위 충격파</a:t>
            </a:r>
            <a:endParaRPr lang="en-US" altLang="ko-KR" sz="1400" dirty="0">
              <a:solidFill>
                <a:srgbClr val="49495A"/>
              </a:solidFill>
              <a:latin typeface="+mn-ea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altLang="ko-KR" sz="1400" dirty="0">
              <a:solidFill>
                <a:srgbClr val="49495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Open Sans" pitchFamily="34" charset="-120"/>
            </a:endParaRPr>
          </a:p>
        </p:txBody>
      </p:sp>
      <p:sp>
        <p:nvSpPr>
          <p:cNvPr id="17" name="Text 4">
            <a:extLst>
              <a:ext uri="{FF2B5EF4-FFF2-40B4-BE49-F238E27FC236}">
                <a16:creationId xmlns:a16="http://schemas.microsoft.com/office/drawing/2014/main" id="{686F9B06-6AD5-19F2-E040-D7410AF17E83}"/>
              </a:ext>
            </a:extLst>
          </p:cNvPr>
          <p:cNvSpPr/>
          <p:nvPr/>
        </p:nvSpPr>
        <p:spPr>
          <a:xfrm>
            <a:off x="1191954" y="4937718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ea typeface="경기천년제목 Light" panose="02020403020101020101" pitchFamily="18" charset="-127"/>
              </a:rPr>
              <a:t>3</a:t>
            </a:r>
            <a:endParaRPr lang="en-US" sz="2624" dirty="0"/>
          </a:p>
        </p:txBody>
      </p:sp>
    </p:spTree>
    <p:extLst>
      <p:ext uri="{BB962C8B-B14F-4D97-AF65-F5344CB8AC3E}">
        <p14:creationId xmlns:p14="http://schemas.microsoft.com/office/powerpoint/2010/main" val="106638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90495" y="413843"/>
            <a:ext cx="7188189" cy="710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5</a:t>
            </a:r>
            <a:r>
              <a:rPr lang="ko-KR" alt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보스</a:t>
            </a: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: </a:t>
            </a:r>
            <a:r>
              <a:rPr lang="ko-KR" altLang="en-US" sz="4374" dirty="0" err="1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술취한</a:t>
            </a:r>
            <a:r>
              <a:rPr lang="ko-KR" alt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 아저씨</a:t>
            </a: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 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016338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191955" y="2031367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738452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>
                <a:solidFill>
                  <a:schemeClr val="tx1">
                    <a:lumMod val="95000"/>
                    <a:lumOff val="5000"/>
                  </a:schemeClr>
                </a:solidFill>
              </a:rPr>
              <a:t>돌진</a:t>
            </a:r>
            <a:endParaRPr lang="en-US" sz="2187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1738452" y="254643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플레이어를 향해 돌진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플레이어를 계속해서 추적하며 지나가는 길</a:t>
            </a:r>
            <a:endParaRPr lang="en-US" altLang="ko-KR" sz="1400" dirty="0">
              <a:solidFill>
                <a:srgbClr val="49495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altLang="ko-KR" sz="1400" dirty="0">
              <a:solidFill>
                <a:srgbClr val="49495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Open Sans" pitchFamily="34" charset="-120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6382604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6529884" y="203136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</a:rPr>
              <a:t>2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7104718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/>
              <a:t>구토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104718" y="254643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보스의 자리에 거대한 장판 생성</a:t>
            </a:r>
            <a:r>
              <a:rPr lang="en-US" altLang="ko-KR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공격 발동 시 보스의 위치를 중심으로 데미지를 주는 거대한 장판을 생성한다</a:t>
            </a:r>
            <a:r>
              <a:rPr lang="en-US" altLang="ko-KR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.</a:t>
            </a: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 </a:t>
            </a:r>
          </a:p>
          <a:p>
            <a:pPr marL="0" indent="0">
              <a:lnSpc>
                <a:spcPts val="2799"/>
              </a:lnSpc>
              <a:buNone/>
            </a:pPr>
            <a:endParaRPr lang="ko-KR" altLang="en-US" sz="1750" dirty="0">
              <a:solidFill>
                <a:srgbClr val="49495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cs typeface="Open Sans" pitchFamily="34" charset="-120"/>
              </a:rPr>
              <a:t>이 장판은 </a:t>
            </a:r>
            <a:endParaRPr lang="en-US" sz="175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AD7AB1-0174-AA33-9F09-0043A92F9B8C}"/>
              </a:ext>
            </a:extLst>
          </p:cNvPr>
          <p:cNvSpPr/>
          <p:nvPr/>
        </p:nvSpPr>
        <p:spPr>
          <a:xfrm>
            <a:off x="11536680" y="5169932"/>
            <a:ext cx="2674620" cy="2705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몬 </a:t>
            </a:r>
            <a:r>
              <a:rPr lang="ko-KR" altLang="en-US" dirty="0" err="1"/>
              <a:t>스</a:t>
            </a:r>
            <a:r>
              <a:rPr lang="ko-KR" altLang="en-US" dirty="0"/>
              <a:t> 터 사 진</a:t>
            </a:r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15B2C6BE-BD23-48A7-AE89-E483F1CB8902}"/>
              </a:ext>
            </a:extLst>
          </p:cNvPr>
          <p:cNvSpPr/>
          <p:nvPr/>
        </p:nvSpPr>
        <p:spPr>
          <a:xfrm>
            <a:off x="1016338" y="493069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Text 5">
            <a:extLst>
              <a:ext uri="{FF2B5EF4-FFF2-40B4-BE49-F238E27FC236}">
                <a16:creationId xmlns:a16="http://schemas.microsoft.com/office/drawing/2014/main" id="{0A40B428-0B70-9B90-1D12-9E0574BD7FCD}"/>
              </a:ext>
            </a:extLst>
          </p:cNvPr>
          <p:cNvSpPr/>
          <p:nvPr/>
        </p:nvSpPr>
        <p:spPr>
          <a:xfrm>
            <a:off x="1738452" y="50070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>
                <a:solidFill>
                  <a:schemeClr val="tx1">
                    <a:lumMod val="95000"/>
                    <a:lumOff val="5000"/>
                  </a:schemeClr>
                </a:solidFill>
              </a:rPr>
              <a:t>술병 던지기</a:t>
            </a:r>
            <a:endParaRPr lang="en-US" sz="2187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B7A7846F-73A5-52BA-4667-18786D4E79E0}"/>
              </a:ext>
            </a:extLst>
          </p:cNvPr>
          <p:cNvSpPr/>
          <p:nvPr/>
        </p:nvSpPr>
        <p:spPr>
          <a:xfrm>
            <a:off x="1738452" y="5487430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플레이어를 향해 원거리 공격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플레이어의 좌표 주위에 불 장판이 남는 투사체를 던진다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.</a:t>
            </a:r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7B38061B-C2EE-2295-9145-16462E1EF7F4}"/>
              </a:ext>
            </a:extLst>
          </p:cNvPr>
          <p:cNvSpPr/>
          <p:nvPr/>
        </p:nvSpPr>
        <p:spPr>
          <a:xfrm>
            <a:off x="1191954" y="4937718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ea typeface="경기천년제목 Light" panose="02020403020101020101" pitchFamily="18" charset="-127"/>
              </a:rPr>
              <a:t>3</a:t>
            </a:r>
            <a:endParaRPr lang="en-US" sz="2624" dirty="0"/>
          </a:p>
        </p:txBody>
      </p:sp>
    </p:spTree>
    <p:extLst>
      <p:ext uri="{BB962C8B-B14F-4D97-AF65-F5344CB8AC3E}">
        <p14:creationId xmlns:p14="http://schemas.microsoft.com/office/powerpoint/2010/main" val="2963761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90495" y="413843"/>
            <a:ext cx="7188189" cy="710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6</a:t>
            </a:r>
            <a:r>
              <a:rPr lang="ko-KR" alt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보스</a:t>
            </a: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: </a:t>
            </a:r>
            <a:r>
              <a:rPr lang="ko-KR" alt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고성방가 손님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016338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191955" y="2031367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738452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노래부르기</a:t>
            </a:r>
            <a:endParaRPr lang="en-US" sz="2187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1738452" y="254643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플레이어를 향해 원거리 공격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 err="1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랜덤한</a:t>
            </a: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 방향으로 날아가는 음표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이 음표는 벽에 </a:t>
            </a:r>
            <a:r>
              <a:rPr lang="ko-KR" altLang="en-US" sz="1400" dirty="0" err="1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닿을시</a:t>
            </a: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 튕긴다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벽에 또 닿는다면 음표는 사라진다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.</a:t>
            </a:r>
          </a:p>
        </p:txBody>
      </p:sp>
      <p:sp>
        <p:nvSpPr>
          <p:cNvPr id="13" name="Shape 11"/>
          <p:cNvSpPr/>
          <p:nvPr/>
        </p:nvSpPr>
        <p:spPr>
          <a:xfrm>
            <a:off x="6382604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6529884" y="203136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</a:rPr>
              <a:t>2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7104718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 err="1"/>
              <a:t>ㄹㅇㅇ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104718" y="254643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플레이어를 향해 원거리 공격</a:t>
            </a:r>
            <a:r>
              <a:rPr lang="en-US" altLang="ko-KR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공격 발동 시 확인한 플레이어의 좌표에 연속해서 </a:t>
            </a:r>
            <a:r>
              <a:rPr lang="en-US" altLang="ko-KR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3</a:t>
            </a: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번의 침을 발사 </a:t>
            </a:r>
          </a:p>
          <a:p>
            <a:pPr marL="0" indent="0">
              <a:lnSpc>
                <a:spcPts val="2799"/>
              </a:lnSpc>
              <a:buNone/>
            </a:pPr>
            <a:endParaRPr lang="ko-KR" altLang="en-US" sz="1750" dirty="0">
              <a:solidFill>
                <a:srgbClr val="49495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각 침은 장판을 형성해 플레이어의 진로를 방해한다</a:t>
            </a:r>
            <a:r>
              <a:rPr lang="en-US" altLang="ko-KR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.</a:t>
            </a:r>
            <a:endParaRPr lang="en-US" sz="175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AD7AB1-0174-AA33-9F09-0043A92F9B8C}"/>
              </a:ext>
            </a:extLst>
          </p:cNvPr>
          <p:cNvSpPr/>
          <p:nvPr/>
        </p:nvSpPr>
        <p:spPr>
          <a:xfrm>
            <a:off x="11536680" y="5169932"/>
            <a:ext cx="2674620" cy="2705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몬 </a:t>
            </a:r>
            <a:r>
              <a:rPr lang="ko-KR" altLang="en-US" dirty="0" err="1"/>
              <a:t>스</a:t>
            </a:r>
            <a:r>
              <a:rPr lang="ko-KR" altLang="en-US" dirty="0"/>
              <a:t> 터 사 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8BABEE-6308-2D7D-C942-955DDF5AA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322" y="5169932"/>
            <a:ext cx="3172638" cy="251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24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90495" y="413843"/>
            <a:ext cx="7188189" cy="710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7</a:t>
            </a:r>
            <a:r>
              <a:rPr lang="ko-KR" alt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보스</a:t>
            </a: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: 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016338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191955" y="2031367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738452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</a:rPr>
              <a:t>돌던지기</a:t>
            </a:r>
            <a:endParaRPr lang="en-US" sz="2187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1738452" y="254643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플레이어를 향해 원거리 공격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플레이어를 향해 나아가는 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갈래의 탄환을 발사하며 연속으로 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번 쏜다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.</a:t>
            </a:r>
          </a:p>
        </p:txBody>
      </p:sp>
      <p:sp>
        <p:nvSpPr>
          <p:cNvPr id="13" name="Shape 11"/>
          <p:cNvSpPr/>
          <p:nvPr/>
        </p:nvSpPr>
        <p:spPr>
          <a:xfrm>
            <a:off x="6382604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6529884" y="203136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</a:rPr>
              <a:t>2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7104718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 err="1"/>
              <a:t>침뱉기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104718" y="254643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플레이어를 향해 원거리 공격</a:t>
            </a:r>
            <a:r>
              <a:rPr lang="en-US" altLang="ko-KR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공격 발동 시 확인한 플레이어의 좌표에 연속해서 </a:t>
            </a:r>
            <a:r>
              <a:rPr lang="en-US" altLang="ko-KR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3</a:t>
            </a: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번의 침을 발사 </a:t>
            </a:r>
          </a:p>
          <a:p>
            <a:pPr marL="0" indent="0">
              <a:lnSpc>
                <a:spcPts val="2799"/>
              </a:lnSpc>
              <a:buNone/>
            </a:pPr>
            <a:endParaRPr lang="ko-KR" altLang="en-US" sz="1750" dirty="0">
              <a:solidFill>
                <a:srgbClr val="49495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각 침은 장판을 형성해 플레이어의 진로를 방해한다</a:t>
            </a:r>
            <a:r>
              <a:rPr lang="en-US" altLang="ko-KR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.</a:t>
            </a:r>
            <a:endParaRPr lang="en-US" sz="175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AD7AB1-0174-AA33-9F09-0043A92F9B8C}"/>
              </a:ext>
            </a:extLst>
          </p:cNvPr>
          <p:cNvSpPr/>
          <p:nvPr/>
        </p:nvSpPr>
        <p:spPr>
          <a:xfrm>
            <a:off x="11536680" y="5169932"/>
            <a:ext cx="2674620" cy="2705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몬 </a:t>
            </a:r>
            <a:r>
              <a:rPr lang="ko-KR" altLang="en-US" dirty="0" err="1"/>
              <a:t>스</a:t>
            </a:r>
            <a:r>
              <a:rPr lang="ko-KR" altLang="en-US" dirty="0"/>
              <a:t> 터 사 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8BABEE-6308-2D7D-C942-955DDF5AA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322" y="5169932"/>
            <a:ext cx="3172638" cy="251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766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90495" y="413843"/>
            <a:ext cx="7188189" cy="710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8</a:t>
            </a:r>
            <a:r>
              <a:rPr lang="ko-KR" alt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보스</a:t>
            </a: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: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016338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191955" y="2031367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738452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</a:rPr>
              <a:t>돌던지기</a:t>
            </a:r>
            <a:endParaRPr lang="en-US" sz="2187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1738452" y="254643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플레이어를 향해 원거리 공격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플레이어를 향해 나아가는 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갈래의 탄환을 발사하며 연속으로 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번 쏜다</a:t>
            </a:r>
            <a:r>
              <a:rPr lang="en-US" altLang="ko-KR" sz="140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.</a:t>
            </a:r>
          </a:p>
        </p:txBody>
      </p:sp>
      <p:sp>
        <p:nvSpPr>
          <p:cNvPr id="13" name="Shape 11"/>
          <p:cNvSpPr/>
          <p:nvPr/>
        </p:nvSpPr>
        <p:spPr>
          <a:xfrm>
            <a:off x="6382604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6529884" y="203136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</a:rPr>
              <a:t>2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7104718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 err="1"/>
              <a:t>침뱉기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104718" y="254643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플레이어를 향해 원거리 공격</a:t>
            </a:r>
            <a:r>
              <a:rPr lang="en-US" altLang="ko-KR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공격 발동 시 확인한 플레이어의 좌표에 연속해서 </a:t>
            </a:r>
            <a:r>
              <a:rPr lang="en-US" altLang="ko-KR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3</a:t>
            </a: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번의 침을 발사 </a:t>
            </a:r>
          </a:p>
          <a:p>
            <a:pPr marL="0" indent="0">
              <a:lnSpc>
                <a:spcPts val="2799"/>
              </a:lnSpc>
              <a:buNone/>
            </a:pPr>
            <a:endParaRPr lang="ko-KR" altLang="en-US" sz="1750" dirty="0">
              <a:solidFill>
                <a:srgbClr val="49495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각 침은 장판을 형성해 플레이어의 진로를 방해한다</a:t>
            </a:r>
            <a:r>
              <a:rPr lang="en-US" altLang="ko-KR" sz="1750" dirty="0">
                <a:solidFill>
                  <a:srgbClr val="4949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.</a:t>
            </a:r>
            <a:endParaRPr lang="en-US" sz="175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AD7AB1-0174-AA33-9F09-0043A92F9B8C}"/>
              </a:ext>
            </a:extLst>
          </p:cNvPr>
          <p:cNvSpPr/>
          <p:nvPr/>
        </p:nvSpPr>
        <p:spPr>
          <a:xfrm>
            <a:off x="11536680" y="5169932"/>
            <a:ext cx="2674620" cy="2705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몬 </a:t>
            </a:r>
            <a:r>
              <a:rPr lang="ko-KR" altLang="en-US" dirty="0" err="1"/>
              <a:t>스</a:t>
            </a:r>
            <a:r>
              <a:rPr lang="ko-KR" altLang="en-US" dirty="0"/>
              <a:t> 터 사 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8BABEE-6308-2D7D-C942-955DDF5AA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322" y="5169932"/>
            <a:ext cx="3172638" cy="251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45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1512</Words>
  <Application>Microsoft Office PowerPoint</Application>
  <PresentationFormat>사용자 지정</PresentationFormat>
  <Paragraphs>299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경기천년제목 Light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Atents</cp:lastModifiedBy>
  <cp:revision>13</cp:revision>
  <dcterms:created xsi:type="dcterms:W3CDTF">2024-04-07T07:57:03Z</dcterms:created>
  <dcterms:modified xsi:type="dcterms:W3CDTF">2024-04-09T10:32:25Z</dcterms:modified>
</cp:coreProperties>
</file>