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430" r:id="rId3"/>
    <p:sldId id="423" r:id="rId4"/>
    <p:sldId id="280" r:id="rId5"/>
    <p:sldId id="435" r:id="rId6"/>
    <p:sldId id="437" r:id="rId7"/>
    <p:sldId id="436" r:id="rId8"/>
    <p:sldId id="434" r:id="rId9"/>
    <p:sldId id="431" r:id="rId10"/>
    <p:sldId id="432" r:id="rId11"/>
    <p:sldId id="43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427"/>
    <a:srgbClr val="21345C"/>
    <a:srgbClr val="333F50"/>
    <a:srgbClr val="F5F5F3"/>
    <a:srgbClr val="C3B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5" autoAdjust="0"/>
  </p:normalViewPr>
  <p:slideViewPr>
    <p:cSldViewPr snapToGrid="0">
      <p:cViewPr>
        <p:scale>
          <a:sx n="100" d="100"/>
          <a:sy n="100" d="100"/>
        </p:scale>
        <p:origin x="185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A2032-999F-4C12-8A9A-BAC5409EF98F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E4E02-5FCD-443B-BD7F-93F8F63A2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0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E4E02-5FCD-443B-BD7F-93F8F63A27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E4E02-5FCD-443B-BD7F-93F8F63A27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00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4E02-5FCD-443B-BD7F-93F8F63A27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10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4E02-5FCD-443B-BD7F-93F8F63A27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23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4E02-5FCD-443B-BD7F-93F8F63A27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70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4E02-5FCD-443B-BD7F-93F8F63A27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16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4E02-5FCD-443B-BD7F-93F8F63A27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539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4E02-5FCD-443B-BD7F-93F8F63A27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12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E4E02-5FCD-443B-BD7F-93F8F63A27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0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EA85A-5FE1-BFB2-1F55-9743604C0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F06341-2426-3619-9FE4-1A9905AD7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01A62-26F7-C034-CEF5-93350B6A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E55C7-1C26-C4D5-1E19-7BF9F57D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A9552-0C14-30C7-82EF-3CA5046E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3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F3431-6AE2-C21D-7539-5252998B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95DEE-9BBA-657F-4F52-239BD2A4A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D3993-A85F-BCF6-D3AF-306D223C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A9B46-D8DC-3C91-34ED-BB167B36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3DEEE-0B1E-E676-8B1A-85F1391F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4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7FFD01-87EE-BAA9-3979-20107413F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57F28-07C7-3E27-A2BC-8C9E73065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AC7C9-2E54-2EF7-DA5E-E1942B5B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87299-1947-1400-ACEE-5D598E20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67608-56C9-D12B-F42C-C0EA8D4C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0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ea typeface="에스코어 드림 4 Regular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에스코어 드림 4 Regular" panose="020B0503030302020204" pitchFamily="34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ea typeface="에스코어 드림 4 Regular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938D6-7C78-E5EC-B534-E969E35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DB2CF-947A-4509-49EF-E2EE1094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D973C-C6E7-C09B-632F-A0001471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135D3-9738-EF51-A682-2ED5E973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DBE6F-7AD0-786C-7BCB-C6A1100D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77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85950-D0D4-BF3B-0CF3-81F88935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1008F-7C78-BBCA-E63D-0F1396A4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EABC4-5B9B-0F9B-8E67-08267EA5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84E34-C468-BA3F-F721-E9E1D56D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92AA6-4617-989C-7B37-590A7585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495F-7FDA-F253-D1BE-C42AC3B3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7F76C-DFA7-FB9C-B896-0C640AF5F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094C4-925F-A077-EF53-ECB910F8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4D320-B035-5767-335E-96B33F2D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2717F-897C-E0E1-A3ED-F38E243C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DDB6E-1624-3626-6E48-C30CEA9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3429-CDE1-01E0-24F2-5D01AF06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E5FAA-78B7-F3C6-1107-4C0FCB368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B54B7-6E9D-5D09-D5AC-192675A3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6FEAFE-4AA5-D108-2A2A-4A04EB416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0C738C-4974-7D47-B18F-E7C6FEC95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CE8FC2-582E-845A-56DF-DA2B317F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F3448E-2379-B2AB-3C87-A4F5BA8A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ECB2A-7AE4-5C5B-BFD8-7D34CA52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1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51AB-BCA6-228A-11D4-54226B62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63D0B-3A0A-52E5-535B-5EEF689B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0C0DB-6D7B-5B36-6294-5ECC7A1C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CFD3AE-380E-E441-B031-D251FA9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9CE3A3-A9B4-12C9-CE39-51D7095B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FCC8C8-E0CE-C4C3-90A4-31B1248F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F98B1-6DE0-7834-129C-247FECB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0E11-0325-951D-CFEA-C4440DD1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01F44-D214-6FA7-9293-BFD5BB3E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0E9DD-A08C-826B-B89E-6FDED467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8AB93-3B90-1838-838B-34C9F23C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5D8B0-C08B-6D0E-BF3A-C4B88CD1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B2C1E-0635-30DA-52A9-FCBFEFF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DB1D-BAD5-9931-47F9-6D46B7BA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86B809-C9E8-2000-5345-819F06DA1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AC2AB-CFCC-7246-84E9-393699AB0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8352C-D98C-A15E-6FA1-17396D5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67578-5922-997E-7443-D3594D39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716F0-9EB4-5AC5-422D-FF849499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5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A24D19-DFC3-36D5-4AAB-E916FDBE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07E9F-9ECC-E061-8788-1F9991D5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DA742-C1B6-C681-853C-1930A6F56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43F5-91AE-4C2E-B14E-654D0F4B6754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C9B12-8460-D5C0-93DA-CCCBAC8DE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044C-04D2-8B9B-DBD8-635CE173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DCE4-1DA3-43B9-A5C6-75DB4BF0D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9FE7A9D4-2312-4C80-955C-3A7FA2F8832A}" type="datetimeFigureOut">
              <a:rPr lang="ko-KR" altLang="en-US" smtClean="0"/>
              <a:pPr/>
              <a:t>2024-10-17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5595EC94-8EAF-486A-983B-99B1085AE8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8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179445" y="5012458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B573BE-7669-F3F7-3518-5E179DCFCE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4561" y="6324044"/>
            <a:ext cx="2502920" cy="533956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그림 8" descr="텍스트, 폰트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4F66B0F5-B9AA-B785-282A-792F3722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45" y="1716789"/>
            <a:ext cx="5496560" cy="320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12E841-3BD4-103A-5F1C-35870830058C}"/>
              </a:ext>
            </a:extLst>
          </p:cNvPr>
          <p:cNvSpPr txBox="1"/>
          <p:nvPr/>
        </p:nvSpPr>
        <p:spPr>
          <a:xfrm>
            <a:off x="3061970" y="5098203"/>
            <a:ext cx="573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몬스터 헌터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월드 아이스본 콘텐츠 역기획서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부제</a:t>
            </a:r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보조장비 </a:t>
            </a:r>
            <a:r>
              <a:rPr lang="en-US" altLang="ko-KR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 </a:t>
            </a:r>
            <a:r>
              <a:rPr lang="ko-KR" altLang="en-US" sz="14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클러치 </a:t>
            </a:r>
            <a:r>
              <a:rPr lang="ko-KR" altLang="en-US" sz="14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클로</a:t>
            </a:r>
            <a:endParaRPr lang="ko-KR" altLang="en-US" sz="14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0" y="6222837"/>
            <a:ext cx="2448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작성자</a:t>
            </a:r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서민석</a:t>
            </a:r>
            <a:endParaRPr lang="en-US" altLang="ko-KR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이메일</a:t>
            </a:r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tmqmsmrm@naver.com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문서 생성</a:t>
            </a:r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2024-10-17</a:t>
            </a:r>
          </a:p>
        </p:txBody>
      </p:sp>
    </p:spTree>
    <p:extLst>
      <p:ext uri="{BB962C8B-B14F-4D97-AF65-F5344CB8AC3E}">
        <p14:creationId xmlns:p14="http://schemas.microsoft.com/office/powerpoint/2010/main" val="24610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76C211-70A9-6A55-F138-2ED54BFA8A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4561" y="6324044"/>
            <a:ext cx="2502920" cy="53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B0EC2-9067-587A-2CD4-1691B7B420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610" y="1016000"/>
            <a:ext cx="11671890" cy="5645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F213-AD52-DE42-1C54-AFDD71977143}"/>
              </a:ext>
            </a:extLst>
          </p:cNvPr>
          <p:cNvSpPr txBox="1"/>
          <p:nvPr/>
        </p:nvSpPr>
        <p:spPr>
          <a:xfrm>
            <a:off x="499766" y="1066437"/>
            <a:ext cx="16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1.1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게임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3BC41-8711-DAD9-DDFB-7CD2C3622278}"/>
              </a:ext>
            </a:extLst>
          </p:cNvPr>
          <p:cNvSpPr txBox="1"/>
          <p:nvPr/>
        </p:nvSpPr>
        <p:spPr>
          <a:xfrm>
            <a:off x="10356850" y="273107"/>
            <a:ext cx="171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  <a:hlinkClick r:id="rId3" action="ppaction://hlinksldjump"/>
              </a:rPr>
              <a:t>목차로 돌아가기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6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1778B3-236E-CD4A-3401-6FB2225FF3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7800" y="835707"/>
            <a:ext cx="4370018" cy="6022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6E0B612-537A-BFE9-0F6E-AB2649AB43ED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213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C02A1B0-A31A-C145-BA32-FAC90B1597B5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21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A5EF0C-77EA-7A78-DD1D-A9A4E04147A7}"/>
              </a:ext>
            </a:extLst>
          </p:cNvPr>
          <p:cNvSpPr txBox="1"/>
          <p:nvPr/>
        </p:nvSpPr>
        <p:spPr>
          <a:xfrm>
            <a:off x="329610" y="111525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HY신명조" panose="02030600000101010101" pitchFamily="18" charset="-127"/>
                <a:cs typeface="+mn-cs"/>
              </a:rPr>
              <a:t>게임  소개</a:t>
            </a:r>
            <a:endParaRPr kumimoji="0" lang="en-US" altLang="ko-KR" sz="3200" b="0" i="0" u="none" strike="noStrike" kern="1200" cap="none" spc="-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4 Regular" panose="020B0503030302020204" pitchFamily="34" charset="-127"/>
              <a:ea typeface="HY신명조" panose="02030600000101010101" pitchFamily="18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8C2907-7166-5AA1-3CC3-65069C055934}"/>
              </a:ext>
            </a:extLst>
          </p:cNvPr>
          <p:cNvSpPr txBox="1"/>
          <p:nvPr/>
        </p:nvSpPr>
        <p:spPr>
          <a:xfrm>
            <a:off x="-267508" y="50565"/>
            <a:ext cx="523220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rPr>
              <a:t>목차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</p:txBody>
      </p:sp>
      <p:pic>
        <p:nvPicPr>
          <p:cNvPr id="9" name="그림 8" descr="텍스트, 폰트, 그래픽 디자인, 그래픽이(가) 표시된 사진&#10;&#10;자동 생성된 설명">
            <a:extLst>
              <a:ext uri="{FF2B5EF4-FFF2-40B4-BE49-F238E27FC236}">
                <a16:creationId xmlns:a16="http://schemas.microsoft.com/office/drawing/2014/main" id="{A526A0EC-0D7A-B2F5-0EC5-1E13D8CA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6686"/>
            <a:ext cx="1422400" cy="829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E792E2A-4D76-E436-1473-D73D653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56257"/>
              </p:ext>
            </p:extLst>
          </p:nvPr>
        </p:nvGraphicFramePr>
        <p:xfrm>
          <a:off x="5149850" y="3166159"/>
          <a:ext cx="6182701" cy="1463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2270616660"/>
                    </a:ext>
                  </a:extLst>
                </a:gridCol>
                <a:gridCol w="4360545">
                  <a:extLst>
                    <a:ext uri="{9D8B030D-6E8A-4147-A177-3AD203B41FA5}">
                      <a16:colId xmlns:a16="http://schemas.microsoft.com/office/drawing/2014/main" val="983697124"/>
                    </a:ext>
                  </a:extLst>
                </a:gridCol>
                <a:gridCol w="931251">
                  <a:extLst>
                    <a:ext uri="{9D8B030D-6E8A-4147-A177-3AD203B41FA5}">
                      <a16:colId xmlns:a16="http://schemas.microsoft.com/office/drawing/2014/main" val="924876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날자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1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2024-10-17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Ppt </a:t>
                      </a:r>
                      <a:r>
                        <a:rPr lang="ko-KR" altLang="en-US" sz="1000" dirty="0"/>
                        <a:t>문서생성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목차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개요 작성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62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2024-10-18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030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2024-10-19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765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2024-10-20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72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2024-10-21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966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0CD8689-999D-D289-2397-B7B859F82F72}"/>
              </a:ext>
            </a:extLst>
          </p:cNvPr>
          <p:cNvSpPr txBox="1"/>
          <p:nvPr/>
        </p:nvSpPr>
        <p:spPr>
          <a:xfrm>
            <a:off x="355600" y="1022350"/>
            <a:ext cx="39560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개요</a:t>
            </a:r>
            <a:endParaRPr lang="en-US" altLang="ko-KR" sz="1400" dirty="0"/>
          </a:p>
          <a:p>
            <a:pPr lvl="1"/>
            <a:r>
              <a:rPr lang="en-US" altLang="ko-KR" sz="1400" dirty="0">
                <a:hlinkClick r:id="rId3" action="ppaction://hlinksldjump"/>
              </a:rPr>
              <a:t>1.1 </a:t>
            </a:r>
            <a:r>
              <a:rPr lang="ko-KR" altLang="en-US" sz="1400" dirty="0">
                <a:hlinkClick r:id="rId3" action="ppaction://hlinksldjump"/>
              </a:rPr>
              <a:t>게임 소개</a:t>
            </a:r>
            <a:endParaRPr lang="en-US" altLang="ko-KR" sz="1400" dirty="0"/>
          </a:p>
          <a:p>
            <a:pPr lvl="1"/>
            <a:r>
              <a:rPr lang="en-US" altLang="ko-KR" sz="1400" dirty="0"/>
              <a:t>1.2 </a:t>
            </a:r>
            <a:r>
              <a:rPr lang="ko-KR" altLang="en-US" sz="1400" dirty="0"/>
              <a:t>기획의도</a:t>
            </a:r>
            <a:endParaRPr lang="en-US" altLang="ko-KR" sz="1400" dirty="0"/>
          </a:p>
          <a:p>
            <a:pPr lvl="1"/>
            <a:r>
              <a:rPr lang="en-US" altLang="ko-KR" sz="1400" dirty="0"/>
              <a:t>1.3 </a:t>
            </a:r>
            <a:r>
              <a:rPr lang="ko-KR" altLang="en-US" sz="1400" dirty="0"/>
              <a:t>보조장비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슬링어</a:t>
            </a:r>
            <a:endParaRPr lang="en-US" altLang="ko-KR" sz="1400" dirty="0"/>
          </a:p>
          <a:p>
            <a:pPr lvl="1"/>
            <a:r>
              <a:rPr lang="en-US" altLang="ko-KR" sz="1400" dirty="0"/>
              <a:t>1.4 </a:t>
            </a:r>
            <a:r>
              <a:rPr lang="ko-KR" altLang="en-US" sz="1400" dirty="0"/>
              <a:t>보조장비 </a:t>
            </a:r>
            <a:r>
              <a:rPr lang="en-US" altLang="ko-KR" sz="1400" dirty="0"/>
              <a:t>– </a:t>
            </a:r>
            <a:r>
              <a:rPr lang="ko-KR" altLang="en-US" sz="1400" dirty="0"/>
              <a:t>클러치 </a:t>
            </a:r>
            <a:r>
              <a:rPr lang="ko-KR" altLang="en-US" sz="1400" dirty="0" err="1"/>
              <a:t>클로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기획의도</a:t>
            </a:r>
            <a:endParaRPr lang="en-US" altLang="ko-KR" sz="1400" dirty="0"/>
          </a:p>
          <a:p>
            <a:pPr lvl="1"/>
            <a:r>
              <a:rPr lang="en-US" altLang="ko-KR" sz="1400" dirty="0"/>
              <a:t>2.1 DLC </a:t>
            </a:r>
            <a:r>
              <a:rPr lang="ko-KR" altLang="en-US" sz="1400" dirty="0"/>
              <a:t>기획 의도</a:t>
            </a:r>
            <a:endParaRPr lang="en-US" altLang="ko-KR" sz="1400" dirty="0"/>
          </a:p>
          <a:p>
            <a:pPr lvl="1"/>
            <a:r>
              <a:rPr lang="en-US" altLang="ko-KR" sz="1400" dirty="0"/>
              <a:t>2.2 </a:t>
            </a:r>
            <a:r>
              <a:rPr lang="ko-KR" altLang="en-US" sz="1400" dirty="0"/>
              <a:t>클러치 </a:t>
            </a:r>
            <a:r>
              <a:rPr lang="ko-KR" altLang="en-US" sz="1400" dirty="0" err="1"/>
              <a:t>클로</a:t>
            </a:r>
            <a:r>
              <a:rPr lang="ko-KR" altLang="en-US" sz="1400" dirty="0"/>
              <a:t> 기획 의도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클러치클로</a:t>
            </a:r>
            <a:endParaRPr lang="en-US" altLang="ko-KR" sz="1400" dirty="0"/>
          </a:p>
          <a:p>
            <a:pPr lvl="1"/>
            <a:r>
              <a:rPr lang="en-US" altLang="ko-KR" sz="1400" dirty="0"/>
              <a:t>3.1 </a:t>
            </a:r>
            <a:r>
              <a:rPr lang="ko-KR" altLang="en-US" sz="1400" dirty="0"/>
              <a:t>시스템 구조</a:t>
            </a:r>
            <a:endParaRPr lang="en-US" altLang="ko-KR" sz="1400" dirty="0"/>
          </a:p>
          <a:p>
            <a:pPr lvl="1"/>
            <a:r>
              <a:rPr lang="en-US" altLang="ko-KR" sz="1400" dirty="0"/>
              <a:t>3.2 </a:t>
            </a:r>
            <a:r>
              <a:rPr lang="ko-KR" altLang="en-US" sz="1400" dirty="0"/>
              <a:t>로직도</a:t>
            </a:r>
            <a:endParaRPr lang="en-US" altLang="ko-KR" sz="1400" dirty="0"/>
          </a:p>
          <a:p>
            <a:pPr lvl="1"/>
            <a:r>
              <a:rPr lang="en-US" altLang="ko-KR" sz="1400" dirty="0"/>
              <a:t>3.3 </a:t>
            </a:r>
            <a:r>
              <a:rPr lang="ko-KR" altLang="en-US" sz="1400" dirty="0"/>
              <a:t>필요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평가</a:t>
            </a:r>
            <a:endParaRPr lang="en-US" altLang="ko-KR" sz="1400" dirty="0"/>
          </a:p>
          <a:p>
            <a:pPr lvl="1"/>
            <a:r>
              <a:rPr lang="en-US" altLang="ko-KR" sz="1400" dirty="0"/>
              <a:t>4.1 </a:t>
            </a:r>
            <a:r>
              <a:rPr lang="ko-KR" altLang="en-US" sz="1400" dirty="0"/>
              <a:t>장점</a:t>
            </a:r>
            <a:endParaRPr lang="en-US" altLang="ko-KR" sz="1400" dirty="0"/>
          </a:p>
          <a:p>
            <a:pPr lvl="1"/>
            <a:r>
              <a:rPr lang="en-US" altLang="ko-KR" sz="1400" dirty="0"/>
              <a:t>4.2 </a:t>
            </a:r>
            <a:r>
              <a:rPr lang="ko-KR" altLang="en-US" sz="1400" dirty="0"/>
              <a:t>단점</a:t>
            </a:r>
            <a:endParaRPr lang="en-US" altLang="ko-KR" sz="1400" dirty="0"/>
          </a:p>
          <a:p>
            <a:pPr lvl="1"/>
            <a:r>
              <a:rPr lang="en-US" altLang="ko-KR" sz="1400" dirty="0"/>
              <a:t>4.3 </a:t>
            </a:r>
            <a:r>
              <a:rPr lang="ko-KR" altLang="en-US" sz="1400" dirty="0"/>
              <a:t>결과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개선방향</a:t>
            </a:r>
            <a:endParaRPr lang="en-US" altLang="ko-KR" sz="1400" dirty="0"/>
          </a:p>
          <a:p>
            <a:pPr lvl="1"/>
            <a:r>
              <a:rPr lang="en-US" altLang="ko-KR" sz="1400" dirty="0"/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26111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76C211-70A9-6A55-F138-2ED54BFA8A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4561" y="6324044"/>
            <a:ext cx="2502920" cy="53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B0EC2-9067-587A-2CD4-1691B7B420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610" y="1016000"/>
            <a:ext cx="11671890" cy="5645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F213-AD52-DE42-1C54-AFDD71977143}"/>
              </a:ext>
            </a:extLst>
          </p:cNvPr>
          <p:cNvSpPr txBox="1"/>
          <p:nvPr/>
        </p:nvSpPr>
        <p:spPr>
          <a:xfrm>
            <a:off x="499766" y="1066437"/>
            <a:ext cx="16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1.1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FE565-F7AA-9195-0C1D-82ABBB62404F}"/>
              </a:ext>
            </a:extLst>
          </p:cNvPr>
          <p:cNvSpPr txBox="1"/>
          <p:nvPr/>
        </p:nvSpPr>
        <p:spPr>
          <a:xfrm>
            <a:off x="6201747" y="1569731"/>
            <a:ext cx="5602903" cy="4847481"/>
          </a:xfrm>
          <a:prstGeom prst="rect">
            <a:avLst/>
          </a:prstGeom>
          <a:noFill/>
          <a:ln>
            <a:solidFill>
              <a:srgbClr val="0F1427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게임 목적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플레이어가 거대한 몬스터를 사냥하는 과정에서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장비를 업그레이드하고 기술을 향상시키는 등 성장의 경험 제공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광대한 자연에서 몬스터를 추적하고 대응하는 전략적 전투를 통한 성취감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개별 목적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1. </a:t>
            </a:r>
            <a:r>
              <a:rPr lang="ko-KR" altLang="en-US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사냥의 재미</a:t>
            </a:r>
            <a:endParaRPr lang="en-US" altLang="ko-KR" sz="14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거대한 몬스터를 전략적으로 사냥하며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자신이 점점 강해진다는 성취감을 얻습니다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2. </a:t>
            </a:r>
            <a:r>
              <a:rPr lang="ko-KR" altLang="en-US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성장의 재미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몬스터 재료를 수집해 무기와 방어구를 제작하고 강화하면서</a:t>
            </a:r>
            <a:r>
              <a:rPr lang="en-US" altLang="ko-KR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캐릭터의 성장을 직접 체감 </a:t>
            </a:r>
            <a:endParaRPr lang="en-US" altLang="ko-KR" sz="11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3. </a:t>
            </a:r>
            <a:r>
              <a:rPr lang="ko-KR" altLang="en-US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협력과 도전의 재미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다른 헌터들과 협력해 강력한 몬스터를 쓰러뜨리는 과정에서 팀워크의 즐거움과 전투의 카타르시스 제공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4. </a:t>
            </a:r>
            <a:r>
              <a:rPr lang="ko-KR" altLang="en-US" sz="14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탐험의 재미</a:t>
            </a:r>
            <a:endParaRPr lang="en-US" altLang="ko-KR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자연과 어우러진 몬스터의 생태와 행동 패턴을 이해하며</a:t>
            </a:r>
            <a:r>
              <a:rPr lang="en-US" altLang="ko-KR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세계관에 깊이 몰입</a:t>
            </a:r>
            <a:endParaRPr lang="en-US" altLang="ko-KR" sz="1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D3FBE67-1862-13B1-A0D7-258382787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21426"/>
              </p:ext>
            </p:extLst>
          </p:nvPr>
        </p:nvGraphicFramePr>
        <p:xfrm>
          <a:off x="702060" y="4505838"/>
          <a:ext cx="5127240" cy="1920240"/>
        </p:xfrm>
        <a:graphic>
          <a:graphicData uri="http://schemas.openxmlformats.org/drawingml/2006/table">
            <a:tbl>
              <a:tblPr/>
              <a:tblGrid>
                <a:gridCol w="704020">
                  <a:extLst>
                    <a:ext uri="{9D8B030D-6E8A-4147-A177-3AD203B41FA5}">
                      <a16:colId xmlns:a16="http://schemas.microsoft.com/office/drawing/2014/main" val="3835839995"/>
                    </a:ext>
                  </a:extLst>
                </a:gridCol>
                <a:gridCol w="4423220">
                  <a:extLst>
                    <a:ext uri="{9D8B030D-6E8A-4147-A177-3AD203B41FA5}">
                      <a16:colId xmlns:a16="http://schemas.microsoft.com/office/drawing/2014/main" val="354468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분류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70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몬스터 헌터 월드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아이스본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sz="1200" dirty="0"/>
                        <a:t>Monster Hunter World: </a:t>
                      </a:r>
                      <a:r>
                        <a:rPr lang="en-US" sz="1200" dirty="0" err="1"/>
                        <a:t>Iceborne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53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장르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액션 </a:t>
                      </a:r>
                      <a:r>
                        <a:rPr lang="en-US" altLang="ko-KR" sz="1200" dirty="0"/>
                        <a:t>RPG, </a:t>
                      </a:r>
                      <a:r>
                        <a:rPr lang="ko-KR" altLang="en-US" sz="1200" dirty="0"/>
                        <a:t>헌팅 액션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36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출시일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2019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일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콘솔</a:t>
                      </a:r>
                      <a:r>
                        <a:rPr lang="en-US" altLang="ko-KR" sz="1200" dirty="0"/>
                        <a:t>), 2020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일 </a:t>
                      </a:r>
                      <a:r>
                        <a:rPr lang="en-US" altLang="ko-KR" sz="1200" dirty="0"/>
                        <a:t>(PC)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44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개발사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캡콤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sz="1200" dirty="0"/>
                        <a:t>Capcom)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3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엔진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MT Framework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78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플랫폼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PlayStation 4, Xbox One, PC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462413"/>
                  </a:ext>
                </a:extLst>
              </a:tr>
            </a:tbl>
          </a:graphicData>
        </a:graphic>
      </p:graphicFrame>
      <p:pic>
        <p:nvPicPr>
          <p:cNvPr id="34" name="그림 33" descr="텍스트, 아니메, CG 아트워크, 액션 어드벤처 게임이(가) 표시된 사진&#10;&#10;자동 생성된 설명">
            <a:extLst>
              <a:ext uri="{FF2B5EF4-FFF2-40B4-BE49-F238E27FC236}">
                <a16:creationId xmlns:a16="http://schemas.microsoft.com/office/drawing/2014/main" id="{6E137ED9-7211-C6F6-7172-88F2C1E72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9" y="1534184"/>
            <a:ext cx="5127239" cy="2881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C434DDC-1DD1-4DA0-428E-EC395CE33B82}"/>
              </a:ext>
            </a:extLst>
          </p:cNvPr>
          <p:cNvSpPr txBox="1"/>
          <p:nvPr/>
        </p:nvSpPr>
        <p:spPr>
          <a:xfrm>
            <a:off x="10933681" y="273107"/>
            <a:ext cx="119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 action="ppaction://hlinksldjump"/>
              </a:rPr>
              <a:t>목차로 돌아가기</a:t>
            </a: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0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76C211-70A9-6A55-F138-2ED54BFA8A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4561" y="6324044"/>
            <a:ext cx="2502920" cy="53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B0EC2-9067-587A-2CD4-1691B7B420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610" y="1016000"/>
            <a:ext cx="11671890" cy="5645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F213-AD52-DE42-1C54-AFDD71977143}"/>
              </a:ext>
            </a:extLst>
          </p:cNvPr>
          <p:cNvSpPr txBox="1"/>
          <p:nvPr/>
        </p:nvSpPr>
        <p:spPr>
          <a:xfrm>
            <a:off x="499766" y="1066437"/>
            <a:ext cx="169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1.2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기획 의도 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-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보조장비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64E5-EC76-5A67-AD5F-268DFB9C18BD}"/>
              </a:ext>
            </a:extLst>
          </p:cNvPr>
          <p:cNvSpPr txBox="1"/>
          <p:nvPr/>
        </p:nvSpPr>
        <p:spPr>
          <a:xfrm>
            <a:off x="1766947" y="3794552"/>
            <a:ext cx="2899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200" dirty="0"/>
              <a:t>전투의 전략성과 다양성 강화</a:t>
            </a:r>
            <a:endParaRPr lang="en-US" altLang="ko-KR" sz="1200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46C1C-96AF-41B4-CB07-28CF6776AA47}"/>
              </a:ext>
            </a:extLst>
          </p:cNvPr>
          <p:cNvSpPr txBox="1"/>
          <p:nvPr/>
        </p:nvSpPr>
        <p:spPr>
          <a:xfrm>
            <a:off x="7456803" y="6047045"/>
            <a:ext cx="307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4) </a:t>
            </a:r>
            <a:r>
              <a:rPr lang="ko-KR" altLang="en-US" sz="1200" dirty="0"/>
              <a:t>플레이어 </a:t>
            </a:r>
            <a:r>
              <a:rPr lang="ko-KR" altLang="en-US" sz="1200" dirty="0" err="1"/>
              <a:t>주도성</a:t>
            </a:r>
            <a:r>
              <a:rPr lang="ko-KR" altLang="en-US" sz="1200" dirty="0"/>
              <a:t> 및 플레이 스타일 확장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DE6BC-AE31-8B30-5FDB-3B868F9C95FB}"/>
              </a:ext>
            </a:extLst>
          </p:cNvPr>
          <p:cNvSpPr txBox="1"/>
          <p:nvPr/>
        </p:nvSpPr>
        <p:spPr>
          <a:xfrm>
            <a:off x="1835587" y="6047045"/>
            <a:ext cx="289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) </a:t>
            </a:r>
            <a:r>
              <a:rPr lang="ko-KR" altLang="en-US" sz="1200" dirty="0"/>
              <a:t>협동 플레이와 팀워크 증진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07725-70F5-3161-8359-8FE18FBE29E3}"/>
              </a:ext>
            </a:extLst>
          </p:cNvPr>
          <p:cNvSpPr txBox="1"/>
          <p:nvPr/>
        </p:nvSpPr>
        <p:spPr>
          <a:xfrm>
            <a:off x="10356850" y="273107"/>
            <a:ext cx="171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  <a:hlinkClick r:id="rId3" action="ppaction://hlinksldjump"/>
              </a:rPr>
              <a:t>목차로 돌아가기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35BE64E8-DF1D-7F4E-C3F9-93C7BAF3F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58" y="4502890"/>
            <a:ext cx="1168712" cy="116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4E2202-26AB-1750-7F36-10173767DC21}"/>
              </a:ext>
            </a:extLst>
          </p:cNvPr>
          <p:cNvSpPr txBox="1"/>
          <p:nvPr/>
        </p:nvSpPr>
        <p:spPr>
          <a:xfrm>
            <a:off x="7525444" y="3794551"/>
            <a:ext cx="307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2) </a:t>
            </a:r>
            <a:r>
              <a:rPr lang="ko-KR" altLang="en-US" sz="1200" dirty="0"/>
              <a:t>플레이어 </a:t>
            </a:r>
            <a:r>
              <a:rPr lang="ko-KR" altLang="en-US" sz="1200" dirty="0" err="1"/>
              <a:t>주도성</a:t>
            </a:r>
            <a:r>
              <a:rPr lang="ko-KR" altLang="en-US" sz="1200" dirty="0"/>
              <a:t> 및 플레이 스타일 확장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6A566436-DD1C-D6F3-0D29-FE722A935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70" y="1796375"/>
            <a:ext cx="1891887" cy="18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76C211-70A9-6A55-F138-2ED54BFA8A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4561" y="6324044"/>
            <a:ext cx="2502920" cy="53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B0EC2-9067-587A-2CD4-1691B7B420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610" y="1016000"/>
            <a:ext cx="11671890" cy="5645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F213-AD52-DE42-1C54-AFDD71977143}"/>
              </a:ext>
            </a:extLst>
          </p:cNvPr>
          <p:cNvSpPr txBox="1"/>
          <p:nvPr/>
        </p:nvSpPr>
        <p:spPr>
          <a:xfrm>
            <a:off x="499766" y="1066437"/>
            <a:ext cx="169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1.2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기획 의도 </a:t>
            </a: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-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보조장비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64E5-EC76-5A67-AD5F-268DFB9C18BD}"/>
              </a:ext>
            </a:extLst>
          </p:cNvPr>
          <p:cNvSpPr txBox="1"/>
          <p:nvPr/>
        </p:nvSpPr>
        <p:spPr>
          <a:xfrm>
            <a:off x="1766947" y="3794552"/>
            <a:ext cx="289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전투의 전략성과 다양성 강화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46C1C-96AF-41B4-CB07-28CF6776AA47}"/>
              </a:ext>
            </a:extLst>
          </p:cNvPr>
          <p:cNvSpPr txBox="1"/>
          <p:nvPr/>
        </p:nvSpPr>
        <p:spPr>
          <a:xfrm>
            <a:off x="7456803" y="6047045"/>
            <a:ext cx="307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</a:t>
            </a:r>
            <a:r>
              <a:rPr lang="ko-KR" altLang="en-US" sz="1200" b="1" dirty="0"/>
              <a:t>전투의 </a:t>
            </a:r>
            <a:r>
              <a:rPr lang="ko-KR" altLang="en-US" sz="1200" b="1" dirty="0" err="1"/>
              <a:t>몰입감</a:t>
            </a:r>
            <a:r>
              <a:rPr lang="ko-KR" altLang="en-US" sz="1200" b="1" dirty="0"/>
              <a:t> 향상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DE6BC-AE31-8B30-5FDB-3B868F9C95FB}"/>
              </a:ext>
            </a:extLst>
          </p:cNvPr>
          <p:cNvSpPr txBox="1"/>
          <p:nvPr/>
        </p:nvSpPr>
        <p:spPr>
          <a:xfrm>
            <a:off x="1835587" y="6047045"/>
            <a:ext cx="289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협동 플레이에서의 시너지 극대화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07725-70F5-3161-8359-8FE18FBE29E3}"/>
              </a:ext>
            </a:extLst>
          </p:cNvPr>
          <p:cNvSpPr txBox="1"/>
          <p:nvPr/>
        </p:nvSpPr>
        <p:spPr>
          <a:xfrm>
            <a:off x="10356850" y="273107"/>
            <a:ext cx="171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  <a:hlinkClick r:id="rId3" action="ppaction://hlinksldjump"/>
              </a:rPr>
              <a:t>목차로 돌아가기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35BE64E8-DF1D-7F4E-C3F9-93C7BAF3F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58" y="4502890"/>
            <a:ext cx="1168712" cy="116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4E2202-26AB-1750-7F36-10173767DC21}"/>
              </a:ext>
            </a:extLst>
          </p:cNvPr>
          <p:cNvSpPr txBox="1"/>
          <p:nvPr/>
        </p:nvSpPr>
        <p:spPr>
          <a:xfrm>
            <a:off x="7525444" y="3794551"/>
            <a:ext cx="307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플레이어 </a:t>
            </a:r>
            <a:r>
              <a:rPr lang="ko-KR" altLang="en-US" sz="1200" b="1" dirty="0" err="1"/>
              <a:t>주도성</a:t>
            </a:r>
            <a:r>
              <a:rPr lang="ko-KR" altLang="en-US" sz="1200" b="1" dirty="0"/>
              <a:t> 및 능동적인 전투 참여</a:t>
            </a:r>
          </a:p>
        </p:txBody>
      </p:sp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6A566436-DD1C-D6F3-0D29-FE722A935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70" y="1796375"/>
            <a:ext cx="1891887" cy="1891887"/>
          </a:xfrm>
          <a:prstGeom prst="rect">
            <a:avLst/>
          </a:prstGeom>
        </p:spPr>
      </p:pic>
      <p:pic>
        <p:nvPicPr>
          <p:cNvPr id="10" name="그래픽 9" descr="느낌표 단색으로 채워진">
            <a:extLst>
              <a:ext uri="{FF2B5EF4-FFF2-40B4-BE49-F238E27FC236}">
                <a16:creationId xmlns:a16="http://schemas.microsoft.com/office/drawing/2014/main" id="{7FDC5C6E-BA08-F151-DDC5-6A9E33A76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9791" y="1712768"/>
            <a:ext cx="436002" cy="436002"/>
          </a:xfrm>
          <a:prstGeom prst="rect">
            <a:avLst/>
          </a:prstGeom>
        </p:spPr>
      </p:pic>
      <p:pic>
        <p:nvPicPr>
          <p:cNvPr id="17" name="그래픽 16" descr="작도 단색으로 채워진">
            <a:extLst>
              <a:ext uri="{FF2B5EF4-FFF2-40B4-BE49-F238E27FC236}">
                <a16:creationId xmlns:a16="http://schemas.microsoft.com/office/drawing/2014/main" id="{477F4BB5-35C7-F547-2433-C35B46DA3A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8977" y="2233375"/>
            <a:ext cx="1137630" cy="1137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F9C663-00F8-C749-3168-F63EB6BDF22F}"/>
              </a:ext>
            </a:extLst>
          </p:cNvPr>
          <p:cNvSpPr txBox="1"/>
          <p:nvPr/>
        </p:nvSpPr>
        <p:spPr>
          <a:xfrm>
            <a:off x="4352925" y="1276508"/>
            <a:ext cx="30717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전투의 전략성과 다양성 강화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슬링어와</a:t>
            </a:r>
            <a:r>
              <a:rPr lang="ko-KR" altLang="en-US" sz="1100" dirty="0"/>
              <a:t> 클러치 </a:t>
            </a:r>
            <a:r>
              <a:rPr lang="ko-KR" altLang="en-US" sz="1100" dirty="0" err="1"/>
              <a:t>클로는</a:t>
            </a:r>
            <a:r>
              <a:rPr lang="ko-KR" altLang="en-US" sz="1100" dirty="0"/>
              <a:t> 플레이어가 단순한 공격 외에도 몬스터와 </a:t>
            </a:r>
            <a:r>
              <a:rPr lang="ko-KR" altLang="en-US" sz="1100" b="1" dirty="0"/>
              <a:t>다양한 상호작용</a:t>
            </a:r>
            <a:r>
              <a:rPr lang="ko-KR" altLang="en-US" sz="1100" dirty="0"/>
              <a:t>을 할 수 있도록 하여 전투의 </a:t>
            </a:r>
            <a:r>
              <a:rPr lang="ko-KR" altLang="en-US" sz="1100" b="1" dirty="0"/>
              <a:t>전략적 선택지</a:t>
            </a:r>
            <a:r>
              <a:rPr lang="ko-KR" altLang="en-US" sz="1100" dirty="0"/>
              <a:t>를 넓혀줍니다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통해 다양한 상황에서 </a:t>
            </a:r>
            <a:r>
              <a:rPr lang="ko-KR" altLang="en-US" sz="1100" b="1" dirty="0"/>
              <a:t>전술적 대응</a:t>
            </a:r>
            <a:r>
              <a:rPr lang="ko-KR" altLang="en-US" sz="1100" dirty="0"/>
              <a:t>을 할 수 있게 하여 전투의 깊이를 더합니다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2. </a:t>
            </a:r>
            <a:r>
              <a:rPr lang="ko-KR" altLang="en-US" sz="1100" b="1" dirty="0"/>
              <a:t>플레이어 </a:t>
            </a:r>
            <a:r>
              <a:rPr lang="ko-KR" altLang="en-US" sz="1100" b="1" dirty="0" err="1"/>
              <a:t>주도성</a:t>
            </a:r>
            <a:r>
              <a:rPr lang="ko-KR" altLang="en-US" sz="1100" b="1" dirty="0"/>
              <a:t> 및 능동적인 전투 참여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/>
              <a:t>보조장비는 플레이어가 몬스터를 </a:t>
            </a:r>
            <a:r>
              <a:rPr lang="ko-KR" altLang="en-US" sz="1100" b="1" dirty="0"/>
              <a:t>능동적으로 제어</a:t>
            </a:r>
            <a:r>
              <a:rPr lang="ko-KR" altLang="en-US" sz="1100" dirty="0"/>
              <a:t>할 수 있는 수단을 제공합니다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슬링어를</a:t>
            </a:r>
            <a:r>
              <a:rPr lang="ko-KR" altLang="en-US" sz="1100" dirty="0"/>
              <a:t> 사용하여 몬스터의 움직임을 방해하거나 클러치 </a:t>
            </a:r>
            <a:r>
              <a:rPr lang="ko-KR" altLang="en-US" sz="1100" dirty="0" err="1"/>
              <a:t>클로로</a:t>
            </a:r>
            <a:r>
              <a:rPr lang="ko-KR" altLang="en-US" sz="1100" dirty="0"/>
              <a:t> 약점을 공략하는 방식으로</a:t>
            </a:r>
            <a:r>
              <a:rPr lang="en-US" altLang="ko-KR" sz="1100" dirty="0"/>
              <a:t>, </a:t>
            </a:r>
            <a:r>
              <a:rPr lang="ko-KR" altLang="en-US" sz="1100" dirty="0"/>
              <a:t>전투의 주도권을 잡고 </a:t>
            </a:r>
            <a:r>
              <a:rPr lang="ko-KR" altLang="en-US" sz="1100" b="1" dirty="0"/>
              <a:t>적극적으로 참여</a:t>
            </a:r>
            <a:r>
              <a:rPr lang="ko-KR" altLang="en-US" sz="1100" dirty="0"/>
              <a:t>할 수 있습니다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3. </a:t>
            </a:r>
            <a:r>
              <a:rPr lang="ko-KR" altLang="en-US" sz="1100" b="1" dirty="0"/>
              <a:t>협동 플레이에서의 시너지 극대화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/>
              <a:t>보조장비는 파티 플레이에서 </a:t>
            </a:r>
            <a:r>
              <a:rPr lang="ko-KR" altLang="en-US" sz="1100" b="1" dirty="0"/>
              <a:t>협동의 시너지</a:t>
            </a:r>
            <a:r>
              <a:rPr lang="ko-KR" altLang="en-US" sz="1100" dirty="0"/>
              <a:t>를 극대화하는 역할을 합니다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슬링어를</a:t>
            </a:r>
            <a:r>
              <a:rPr lang="ko-KR" altLang="en-US" sz="1100" dirty="0"/>
              <a:t> 사용해 몬스터를 </a:t>
            </a:r>
            <a:r>
              <a:rPr lang="ko-KR" altLang="en-US" sz="1100" dirty="0" err="1"/>
              <a:t>기절시키거나</a:t>
            </a:r>
            <a:r>
              <a:rPr lang="en-US" altLang="ko-KR" sz="1100" dirty="0"/>
              <a:t>, </a:t>
            </a:r>
            <a:r>
              <a:rPr lang="ko-KR" altLang="en-US" sz="1100" dirty="0"/>
              <a:t>클러치 </a:t>
            </a:r>
            <a:r>
              <a:rPr lang="ko-KR" altLang="en-US" sz="1100" dirty="0" err="1"/>
              <a:t>클로로</a:t>
            </a:r>
            <a:r>
              <a:rPr lang="ko-KR" altLang="en-US" sz="1100" dirty="0"/>
              <a:t> 특정 부위를 공격함으로써 다른 플레이어들이 </a:t>
            </a:r>
            <a:r>
              <a:rPr lang="ko-KR" altLang="en-US" sz="1100" b="1" dirty="0"/>
              <a:t>공격을 집중</a:t>
            </a:r>
            <a:r>
              <a:rPr lang="ko-KR" altLang="en-US" sz="1100" dirty="0"/>
              <a:t>할 수 있도록 하여 협동의 효과를 높입니다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4. </a:t>
            </a:r>
            <a:r>
              <a:rPr lang="ko-KR" altLang="en-US" sz="1100" b="1" dirty="0"/>
              <a:t>전투의 </a:t>
            </a:r>
            <a:r>
              <a:rPr lang="ko-KR" altLang="en-US" sz="1100" b="1" dirty="0" err="1"/>
              <a:t>몰입감</a:t>
            </a:r>
            <a:r>
              <a:rPr lang="ko-KR" altLang="en-US" sz="1100" b="1" dirty="0"/>
              <a:t>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슬링어와</a:t>
            </a:r>
            <a:r>
              <a:rPr lang="ko-KR" altLang="en-US" sz="1100" dirty="0"/>
              <a:t> 클러치 </a:t>
            </a:r>
            <a:r>
              <a:rPr lang="ko-KR" altLang="en-US" sz="1100" dirty="0" err="1"/>
              <a:t>클로는</a:t>
            </a:r>
            <a:r>
              <a:rPr lang="ko-KR" altLang="en-US" sz="1100" dirty="0"/>
              <a:t> 전투에서 </a:t>
            </a:r>
            <a:r>
              <a:rPr lang="ko-KR" altLang="en-US" sz="1100" b="1" dirty="0"/>
              <a:t>상황의 긴박감</a:t>
            </a:r>
            <a:r>
              <a:rPr lang="ko-KR" altLang="en-US" sz="1100" dirty="0"/>
              <a:t>과 </a:t>
            </a:r>
            <a:r>
              <a:rPr lang="ko-KR" altLang="en-US" sz="1100" b="1" dirty="0"/>
              <a:t>몰입감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증대시키는</a:t>
            </a:r>
            <a:r>
              <a:rPr lang="ko-KR" altLang="en-US" sz="1100" dirty="0"/>
              <a:t> 역할을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몬스터와의 직접적인 상호작용을 통해 전투의 </a:t>
            </a:r>
            <a:r>
              <a:rPr lang="ko-KR" altLang="en-US" sz="1100" b="1" dirty="0"/>
              <a:t>다이내믹함</a:t>
            </a:r>
            <a:r>
              <a:rPr lang="ko-KR" altLang="en-US" sz="1100" dirty="0"/>
              <a:t>이 강화되며</a:t>
            </a:r>
            <a:r>
              <a:rPr lang="en-US" altLang="ko-KR" sz="1100" dirty="0"/>
              <a:t>, </a:t>
            </a:r>
            <a:r>
              <a:rPr lang="ko-KR" altLang="en-US" sz="1100" dirty="0"/>
              <a:t>플레이어는 단순한 패턴 반복이 아닌 </a:t>
            </a:r>
            <a:r>
              <a:rPr lang="ko-KR" altLang="en-US" sz="1100" b="1" dirty="0"/>
              <a:t>능동적인 전투 경험</a:t>
            </a:r>
            <a:r>
              <a:rPr lang="ko-KR" altLang="en-US" sz="1100" dirty="0"/>
              <a:t>을 하게 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통해 전투가 더욱 </a:t>
            </a:r>
            <a:r>
              <a:rPr lang="ko-KR" altLang="en-US" sz="1100" b="1" dirty="0" err="1"/>
              <a:t>몰입감</a:t>
            </a:r>
            <a:r>
              <a:rPr lang="ko-KR" altLang="en-US" sz="1100" b="1" dirty="0"/>
              <a:t> 있고 실감나는 경험</a:t>
            </a:r>
            <a:r>
              <a:rPr lang="ko-KR" altLang="en-US" sz="1100" dirty="0"/>
              <a:t>으로 전환됩니다</a:t>
            </a:r>
            <a:r>
              <a:rPr lang="en-US" altLang="ko-KR" sz="11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0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76C211-70A9-6A55-F138-2ED54BFA8A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4561" y="6324044"/>
            <a:ext cx="2502920" cy="53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B0EC2-9067-587A-2CD4-1691B7B420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610" y="1016000"/>
            <a:ext cx="11671890" cy="5645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F213-AD52-DE42-1C54-AFDD71977143}"/>
              </a:ext>
            </a:extLst>
          </p:cNvPr>
          <p:cNvSpPr txBox="1"/>
          <p:nvPr/>
        </p:nvSpPr>
        <p:spPr>
          <a:xfrm>
            <a:off x="499766" y="1066437"/>
            <a:ext cx="16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1.2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기획 의도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07725-70F5-3161-8359-8FE18FBE29E3}"/>
              </a:ext>
            </a:extLst>
          </p:cNvPr>
          <p:cNvSpPr txBox="1"/>
          <p:nvPr/>
        </p:nvSpPr>
        <p:spPr>
          <a:xfrm>
            <a:off x="10356850" y="273107"/>
            <a:ext cx="171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  <a:hlinkClick r:id="rId3" action="ppaction://hlinksldjump"/>
              </a:rPr>
              <a:t>목차로 돌아가기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C5C5B-0C81-9088-0BBC-F1261AF22C40}"/>
              </a:ext>
            </a:extLst>
          </p:cNvPr>
          <p:cNvSpPr txBox="1"/>
          <p:nvPr/>
        </p:nvSpPr>
        <p:spPr>
          <a:xfrm>
            <a:off x="499766" y="1743275"/>
            <a:ext cx="552233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보조장비 기획의도 </a:t>
            </a:r>
            <a:r>
              <a:rPr lang="en-US" altLang="ko-KR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클러치 </a:t>
            </a:r>
            <a:r>
              <a:rPr lang="ko-KR" altLang="en-US" sz="1600" b="1" dirty="0" err="1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클로</a:t>
            </a:r>
            <a:endParaRPr lang="en-US" altLang="ko-KR" sz="1600" b="1" dirty="0">
              <a:highlight>
                <a:srgbClr val="FFFF0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highlight>
                <a:srgbClr val="FFFF0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전투 전략 기능의 강화</a:t>
            </a:r>
            <a:endParaRPr lang="en-US" altLang="ko-KR" sz="1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1) </a:t>
            </a: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전술적 선택지 확대를 통한 </a:t>
            </a:r>
            <a:r>
              <a:rPr lang="ko-KR" altLang="en-US" sz="12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주도성</a:t>
            </a: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플레이 스타일 확장</a:t>
            </a:r>
            <a:endParaRPr lang="en-US" altLang="ko-KR" sz="1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보조장비를 활용하여 공격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방어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지원 등 다양한 전략을 통해 몬스터의 패턴에 대응하며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전투의 깊이와 재미 증가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분담과 상호 지원으로 협동 플레이의 재미와 성취감을 증진합니다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전투의 </a:t>
            </a:r>
            <a:r>
              <a:rPr lang="ko-KR" altLang="en-US" sz="1200" b="1" dirty="0" err="1"/>
              <a:t>전략성</a:t>
            </a:r>
            <a:r>
              <a:rPr lang="ko-KR" altLang="en-US" sz="1200" b="1" dirty="0"/>
              <a:t> 강화</a:t>
            </a:r>
            <a:r>
              <a:rPr lang="en-US" altLang="ko-KR" sz="1200" dirty="0"/>
              <a:t>: </a:t>
            </a:r>
            <a:r>
              <a:rPr lang="ko-KR" altLang="en-US" sz="1200" dirty="0"/>
              <a:t>몬스터 약점을 직접 공략하거나 부위를 집중 공격하여 유리한 전투 전개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플레이어 </a:t>
            </a:r>
            <a:r>
              <a:rPr lang="ko-KR" altLang="en-US" sz="1200" b="1" dirty="0" err="1"/>
              <a:t>주도성</a:t>
            </a:r>
            <a:r>
              <a:rPr lang="ko-KR" altLang="en-US" sz="1200" b="1" dirty="0"/>
              <a:t> 강화</a:t>
            </a:r>
            <a:r>
              <a:rPr lang="en-US" altLang="ko-KR" sz="1200" dirty="0"/>
              <a:t>: </a:t>
            </a:r>
            <a:r>
              <a:rPr lang="ko-KR" altLang="en-US" sz="1200" dirty="0"/>
              <a:t>단순한 패턴에서 벗어나 몬스터의 패턴을 </a:t>
            </a:r>
            <a:r>
              <a:rPr lang="ko-KR" altLang="en-US" sz="1200" dirty="0" err="1"/>
              <a:t>파훼하며</a:t>
            </a:r>
            <a:r>
              <a:rPr lang="ko-KR" altLang="en-US" sz="1200" dirty="0"/>
              <a:t> 전투 주도권 확보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플레이 스타일 다양화</a:t>
            </a:r>
            <a:r>
              <a:rPr lang="en-US" altLang="ko-KR" sz="1200" dirty="0"/>
              <a:t>: </a:t>
            </a:r>
            <a:r>
              <a:rPr lang="ko-KR" altLang="en-US" sz="1200" dirty="0"/>
              <a:t>새로운 전투 메커니즘으로 다양한 전술 시도 가능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76C211-70A9-6A55-F138-2ED54BFA8A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4561" y="6324044"/>
            <a:ext cx="2502920" cy="53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B0EC2-9067-587A-2CD4-1691B7B420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610" y="1016000"/>
            <a:ext cx="11671890" cy="5645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F213-AD52-DE42-1C54-AFDD71977143}"/>
              </a:ext>
            </a:extLst>
          </p:cNvPr>
          <p:cNvSpPr txBox="1"/>
          <p:nvPr/>
        </p:nvSpPr>
        <p:spPr>
          <a:xfrm>
            <a:off x="499766" y="1066437"/>
            <a:ext cx="16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1.2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보조장비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3EA93-DB47-E1AB-5156-43EDCB6B8E47}"/>
              </a:ext>
            </a:extLst>
          </p:cNvPr>
          <p:cNvSpPr txBox="1"/>
          <p:nvPr/>
        </p:nvSpPr>
        <p:spPr>
          <a:xfrm>
            <a:off x="10356850" y="273107"/>
            <a:ext cx="171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  <a:hlinkClick r:id="rId3" action="ppaction://hlinksldjump"/>
              </a:rPr>
              <a:t>목차로 돌아가기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0" name="그림 9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1D1F59-9362-9261-3131-ED0D678BC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004450"/>
            <a:ext cx="5651500" cy="5656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E1FABD-4544-6416-F028-503847F3037E}"/>
              </a:ext>
            </a:extLst>
          </p:cNvPr>
          <p:cNvSpPr txBox="1"/>
          <p:nvPr/>
        </p:nvSpPr>
        <p:spPr>
          <a:xfrm>
            <a:off x="499766" y="1743275"/>
            <a:ext cx="5729584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보조장비 기획의도 </a:t>
            </a:r>
            <a:r>
              <a:rPr lang="en-US" altLang="ko-KR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1600" b="1" dirty="0" err="1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슬링어</a:t>
            </a:r>
            <a:endParaRPr lang="en-US" altLang="ko-KR" sz="1600" b="1" dirty="0">
              <a:highlight>
                <a:srgbClr val="FFFF0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전투 전략 기능의 강화</a:t>
            </a:r>
            <a:endParaRPr lang="en-US" altLang="ko-KR" sz="1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1) </a:t>
            </a: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전술적 선택지 확대를 통한 </a:t>
            </a:r>
            <a:r>
              <a:rPr lang="ko-KR" altLang="en-US" sz="1200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주도성</a:t>
            </a: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플레이 스타일 확장</a:t>
            </a:r>
            <a:endParaRPr lang="en-US" altLang="ko-KR" sz="12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보조장비를 활용하여 공격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방어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지원 등 다양한 전략을 통해 몬스터의 패턴에 대응하며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전투의 깊이와 재미 증가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2) </a:t>
            </a: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협동 플레이와 팀워크 증진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능동적 전투 진행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단순한 공격이 아닌 보조장비를 통한 다양한 행동으로 전투를 능동적으로 이끌 수 있습니다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협동 플레이와 팀워크 증진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 시너지 효과 극대화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파티원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간 보조장비의 연계 사용으로 협동의 효과를 높여 팀 전체의 전투 효율을 향상시킵니다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협동의 재미 강조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보조장비를 통한 역할 분담과 상호 지원으로 협동 플레이의 재미와 성취감을 증진합니다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CBF9D0-B2AF-BCC4-EA03-48D574055C01}"/>
              </a:ext>
            </a:extLst>
          </p:cNvPr>
          <p:cNvSpPr/>
          <p:nvPr/>
        </p:nvSpPr>
        <p:spPr>
          <a:xfrm>
            <a:off x="8519050" y="2703730"/>
            <a:ext cx="3482449" cy="3032650"/>
          </a:xfrm>
          <a:prstGeom prst="rect">
            <a:avLst/>
          </a:prstGeom>
          <a:noFill/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76C211-70A9-6A55-F138-2ED54BFA8A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4561" y="6324044"/>
            <a:ext cx="2502920" cy="53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B0EC2-9067-587A-2CD4-1691B7B420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610" y="1016000"/>
            <a:ext cx="11671890" cy="5645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F213-AD52-DE42-1C54-AFDD71977143}"/>
              </a:ext>
            </a:extLst>
          </p:cNvPr>
          <p:cNvSpPr txBox="1"/>
          <p:nvPr/>
        </p:nvSpPr>
        <p:spPr>
          <a:xfrm>
            <a:off x="499766" y="1066437"/>
            <a:ext cx="16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1.3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기획 의도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434DDC-1DD1-4DA0-428E-EC395CE33B82}"/>
              </a:ext>
            </a:extLst>
          </p:cNvPr>
          <p:cNvSpPr txBox="1"/>
          <p:nvPr/>
        </p:nvSpPr>
        <p:spPr>
          <a:xfrm>
            <a:off x="10356850" y="273107"/>
            <a:ext cx="171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  <a:hlinkClick r:id="rId3" action="ppaction://hlinksldjump"/>
              </a:rPr>
              <a:t>목차로 돌아가기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F4F5E-E837-37B0-CCBC-5CCAFFC66DDB}"/>
              </a:ext>
            </a:extLst>
          </p:cNvPr>
          <p:cNvSpPr txBox="1"/>
          <p:nvPr/>
        </p:nvSpPr>
        <p:spPr>
          <a:xfrm>
            <a:off x="499766" y="1743275"/>
            <a:ext cx="6661014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보조장비</a:t>
            </a:r>
            <a:r>
              <a:rPr lang="en-US" altLang="ko-KR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기획의도 </a:t>
            </a:r>
            <a:r>
              <a:rPr lang="en-US" altLang="ko-KR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1600" b="1" dirty="0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클러치 </a:t>
            </a:r>
            <a:r>
              <a:rPr lang="ko-KR" altLang="en-US" sz="1600" b="1" dirty="0" err="1">
                <a:highlight>
                  <a:srgbClr val="FFFF0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클로</a:t>
            </a:r>
            <a:endParaRPr lang="en-US" altLang="ko-KR" sz="1600" b="1" dirty="0">
              <a:highlight>
                <a:srgbClr val="FFFF0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몬스터 헌터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월드의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확장팩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16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아이스본</a:t>
            </a:r>
            <a:r>
              <a:rPr lang="en-US" altLang="ko-KR" sz="16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’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새롭게 추가된 장비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헌터가 몬스터에게 직접 접근하여 다양한 상호작용을 할 수 있도록 </a:t>
            </a:r>
            <a:b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설계된 도구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arenR"/>
            </a:pP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몬스터의 특정 부위에 매달려 공격하거나 약점을 노출시키며 </a:t>
            </a:r>
            <a:b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전투의 </a:t>
            </a:r>
            <a:r>
              <a:rPr lang="ko-KR" altLang="en-US" sz="16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전략성과 액션성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강화한다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전투의 깊이와 행동의 다양성 증진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기존의 단순한 공격 위주의 전투에서 벗어나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몬스터의 패턴을 유도 하는 등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플레이어가 다양한 전략을 구사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플레이어의 적극적인 참여 유도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몬스터의 패턴에 대응하는 능동적인 플레이를 통해 전투의 몰입감을 향상.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협동 플레이 강화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보조장비를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파티원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간의 상호작용을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증대시켜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협력의 재미를 부각. </a:t>
            </a:r>
          </a:p>
          <a:p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 descr="포유류, 무기, 야외이(가) 표시된 사진&#10;&#10;자동 생성된 설명">
            <a:extLst>
              <a:ext uri="{FF2B5EF4-FFF2-40B4-BE49-F238E27FC236}">
                <a16:creationId xmlns:a16="http://schemas.microsoft.com/office/drawing/2014/main" id="{DE523707-ADC6-3AED-F985-C8243FC74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312" y="2386084"/>
            <a:ext cx="3780931" cy="3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76C211-70A9-6A55-F138-2ED54BFA8A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24561" y="6324044"/>
            <a:ext cx="2502920" cy="53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EB0EC2-9067-587A-2CD4-1691B7B420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610" y="1016000"/>
            <a:ext cx="11671890" cy="5645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 </a:t>
            </a: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게임 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rPr>
              <a:t>Part 1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신명조" panose="02030600000101010101" pitchFamily="18" charset="-127"/>
              <a:ea typeface="HY신명조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0F213-AD52-DE42-1C54-AFDD71977143}"/>
              </a:ext>
            </a:extLst>
          </p:cNvPr>
          <p:cNvSpPr txBox="1"/>
          <p:nvPr/>
        </p:nvSpPr>
        <p:spPr>
          <a:xfrm>
            <a:off x="499766" y="1066437"/>
            <a:ext cx="169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rPr>
              <a:t>1.3 </a:t>
            </a:r>
            <a:r>
              <a:rPr lang="ko-KR" altLang="en-US" u="sng" dirty="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기획 의도</a:t>
            </a:r>
            <a:endParaRPr kumimoji="0" lang="ko-KR" alt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64E5-EC76-5A67-AD5F-268DFB9C18BD}"/>
              </a:ext>
            </a:extLst>
          </p:cNvPr>
          <p:cNvSpPr txBox="1"/>
          <p:nvPr/>
        </p:nvSpPr>
        <p:spPr>
          <a:xfrm>
            <a:off x="1383744" y="3469242"/>
            <a:ext cx="28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사냥의 효율성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46C1C-96AF-41B4-CB07-28CF6776AA47}"/>
              </a:ext>
            </a:extLst>
          </p:cNvPr>
          <p:cNvSpPr txBox="1"/>
          <p:nvPr/>
        </p:nvSpPr>
        <p:spPr>
          <a:xfrm>
            <a:off x="8174755" y="3469242"/>
            <a:ext cx="28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능동적 전략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DE6BC-AE31-8B30-5FDB-3B868F9C95FB}"/>
              </a:ext>
            </a:extLst>
          </p:cNvPr>
          <p:cNvSpPr txBox="1"/>
          <p:nvPr/>
        </p:nvSpPr>
        <p:spPr>
          <a:xfrm>
            <a:off x="1383744" y="5601661"/>
            <a:ext cx="28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사냥의 효율성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86E23-8FCB-6810-AFE1-CB9713F52B3F}"/>
              </a:ext>
            </a:extLst>
          </p:cNvPr>
          <p:cNvSpPr txBox="1"/>
          <p:nvPr/>
        </p:nvSpPr>
        <p:spPr>
          <a:xfrm>
            <a:off x="8174754" y="5575933"/>
            <a:ext cx="28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사냥의 효율성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07725-70F5-3161-8359-8FE18FBE29E3}"/>
              </a:ext>
            </a:extLst>
          </p:cNvPr>
          <p:cNvSpPr txBox="1"/>
          <p:nvPr/>
        </p:nvSpPr>
        <p:spPr>
          <a:xfrm>
            <a:off x="10356850" y="273107"/>
            <a:ext cx="171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  <a:hlinkClick r:id="rId3" action="ppaction://hlinksldjump"/>
              </a:rPr>
              <a:t>목차로 돌아가기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6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838</Words>
  <Application>Microsoft Office PowerPoint</Application>
  <PresentationFormat>와이드스크린</PresentationFormat>
  <Paragraphs>162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HY신명조</vt:lpstr>
      <vt:lpstr>맑은 고딕</vt:lpstr>
      <vt:lpstr>에스코어 드림 3 Light</vt:lpstr>
      <vt:lpstr>에스코어 드림 4 Regular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seominseok</dc:creator>
  <cp:lastModifiedBy>min seok seo</cp:lastModifiedBy>
  <cp:revision>16</cp:revision>
  <dcterms:created xsi:type="dcterms:W3CDTF">2022-09-25T15:40:28Z</dcterms:created>
  <dcterms:modified xsi:type="dcterms:W3CDTF">2024-10-17T17:56:01Z</dcterms:modified>
</cp:coreProperties>
</file>