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3"/>
  </p:notesMasterIdLst>
  <p:sldIdLst>
    <p:sldId id="258"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6D75C-FC36-4EA6-93D0-619DA3721412}" v="861" dt="2020-11-19T16:42:41.142"/>
    <p1510:client id="{4EB0F97E-940B-4CDF-B82A-CA98D418F6D3}" v="1002" dt="2020-11-18T14:13:59.283"/>
    <p1510:client id="{8053A7DA-849F-4637-B56A-ACEEB6E65C58}" v="2249" dt="2020-11-18T17:18:06.860"/>
    <p1510:client id="{9A288976-7910-4E35-A5DD-5E98DCF9AB07}" v="394" dt="2020-09-30T17:28:39.059"/>
    <p1510:client id="{C086E9F4-6FE2-4575-999D-E095047EB514}" v="3307" dt="2020-11-19T06:03:45.345"/>
    <p1510:client id="{E8BE633B-ECE0-41B9-97AB-0097BCBEAF01}" v="11" dt="2020-09-30T17:34:33.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43A9C-B5EB-4549-B862-B1BABD1E45E0}" type="datetimeFigureOut">
              <a:rPr lang="en-US" smtClean="0"/>
              <a:t>11/29/2020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42F26-13E5-4064-A2FF-034522C9FCD1}" type="slidenum">
              <a:rPr lang="en-US" smtClean="0"/>
              <a:t>‹#›</a:t>
            </a:fld>
            <a:endParaRPr lang="en-US"/>
          </a:p>
        </p:txBody>
      </p:sp>
    </p:spTree>
    <p:extLst>
      <p:ext uri="{BB962C8B-B14F-4D97-AF65-F5344CB8AC3E}">
        <p14:creationId xmlns:p14="http://schemas.microsoft.com/office/powerpoint/2010/main" val="377549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054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862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8258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308856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16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772033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64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942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969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11/29/2020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663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1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11/29/2020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714687"/>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msakib15/Banking-management-syste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D4BAF-2586-45E4-8DEF-F0410344A06F}"/>
              </a:ext>
            </a:extLst>
          </p:cNvPr>
          <p:cNvSpPr txBox="1"/>
          <p:nvPr/>
        </p:nvSpPr>
        <p:spPr>
          <a:xfrm>
            <a:off x="1173191" y="698739"/>
            <a:ext cx="107226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Bangladesh Army University of Science &amp; Technology (BAUST), Saidpur</a:t>
            </a:r>
          </a:p>
        </p:txBody>
      </p:sp>
      <p:pic>
        <p:nvPicPr>
          <p:cNvPr id="3" name="Picture 3" descr="A close up of a sign&#10;&#10;Description automatically generated">
            <a:extLst>
              <a:ext uri="{FF2B5EF4-FFF2-40B4-BE49-F238E27FC236}">
                <a16:creationId xmlns:a16="http://schemas.microsoft.com/office/drawing/2014/main" id="{072FA7EF-92F5-4F4E-B7EB-DD8F10C3C34F}"/>
              </a:ext>
            </a:extLst>
          </p:cNvPr>
          <p:cNvPicPr>
            <a:picLocks noChangeAspect="1"/>
          </p:cNvPicPr>
          <p:nvPr/>
        </p:nvPicPr>
        <p:blipFill>
          <a:blip r:embed="rId2"/>
          <a:stretch>
            <a:fillRect/>
          </a:stretch>
        </p:blipFill>
        <p:spPr>
          <a:xfrm>
            <a:off x="5501227" y="1160972"/>
            <a:ext cx="1117660" cy="941717"/>
          </a:xfrm>
          <a:prstGeom prst="rect">
            <a:avLst/>
          </a:prstGeom>
        </p:spPr>
      </p:pic>
      <p:sp>
        <p:nvSpPr>
          <p:cNvPr id="4" name="TextBox 3">
            <a:extLst>
              <a:ext uri="{FF2B5EF4-FFF2-40B4-BE49-F238E27FC236}">
                <a16:creationId xmlns:a16="http://schemas.microsoft.com/office/drawing/2014/main" id="{D5D84A78-93B6-4272-AC0D-3C7C543B8C37}"/>
              </a:ext>
            </a:extLst>
          </p:cNvPr>
          <p:cNvSpPr txBox="1"/>
          <p:nvPr/>
        </p:nvSpPr>
        <p:spPr>
          <a:xfrm>
            <a:off x="1646746" y="2092446"/>
            <a:ext cx="7415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0000"/>
                </a:solidFill>
                <a:cs typeface="Calibri"/>
              </a:rPr>
              <a:t>Department: Computer Science &amp; Engineering</a:t>
            </a:r>
          </a:p>
        </p:txBody>
      </p:sp>
      <p:sp>
        <p:nvSpPr>
          <p:cNvPr id="5" name="TextBox 4">
            <a:extLst>
              <a:ext uri="{FF2B5EF4-FFF2-40B4-BE49-F238E27FC236}">
                <a16:creationId xmlns:a16="http://schemas.microsoft.com/office/drawing/2014/main" id="{0D03A31F-544A-4F37-B029-F347F0197BC7}"/>
              </a:ext>
            </a:extLst>
          </p:cNvPr>
          <p:cNvSpPr txBox="1"/>
          <p:nvPr/>
        </p:nvSpPr>
        <p:spPr>
          <a:xfrm>
            <a:off x="1645848" y="2465358"/>
            <a:ext cx="4511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Course Code: CSE2200</a:t>
            </a:r>
          </a:p>
        </p:txBody>
      </p:sp>
      <p:sp>
        <p:nvSpPr>
          <p:cNvPr id="6" name="TextBox 5">
            <a:extLst>
              <a:ext uri="{FF2B5EF4-FFF2-40B4-BE49-F238E27FC236}">
                <a16:creationId xmlns:a16="http://schemas.microsoft.com/office/drawing/2014/main" id="{BDD27081-15DD-4887-9B6A-5D5FD0C99574}"/>
              </a:ext>
            </a:extLst>
          </p:cNvPr>
          <p:cNvSpPr txBox="1"/>
          <p:nvPr/>
        </p:nvSpPr>
        <p:spPr>
          <a:xfrm>
            <a:off x="1644949" y="2881402"/>
            <a:ext cx="70276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Course Title: Software Development Project II</a:t>
            </a:r>
          </a:p>
        </p:txBody>
      </p:sp>
      <p:sp>
        <p:nvSpPr>
          <p:cNvPr id="7" name="TextBox 6">
            <a:extLst>
              <a:ext uri="{FF2B5EF4-FFF2-40B4-BE49-F238E27FC236}">
                <a16:creationId xmlns:a16="http://schemas.microsoft.com/office/drawing/2014/main" id="{ED63116B-3834-49E2-9F5A-2143CD652463}"/>
              </a:ext>
            </a:extLst>
          </p:cNvPr>
          <p:cNvSpPr txBox="1"/>
          <p:nvPr/>
        </p:nvSpPr>
        <p:spPr>
          <a:xfrm>
            <a:off x="1715938" y="334057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cs typeface="Calibri"/>
              </a:rPr>
              <a:t>Submitted By :</a:t>
            </a:r>
          </a:p>
        </p:txBody>
      </p:sp>
      <p:sp>
        <p:nvSpPr>
          <p:cNvPr id="8" name="TextBox 7">
            <a:extLst>
              <a:ext uri="{FF2B5EF4-FFF2-40B4-BE49-F238E27FC236}">
                <a16:creationId xmlns:a16="http://schemas.microsoft.com/office/drawing/2014/main" id="{BB44F900-F218-4EF0-95CA-76406A88B3B7}"/>
              </a:ext>
            </a:extLst>
          </p:cNvPr>
          <p:cNvSpPr txBox="1"/>
          <p:nvPr/>
        </p:nvSpPr>
        <p:spPr>
          <a:xfrm>
            <a:off x="1715039" y="3742247"/>
            <a:ext cx="451161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Student Name: Sakib Mahmud</a:t>
            </a:r>
          </a:p>
          <a:p>
            <a:r>
              <a:rPr lang="en-US" sz="2400" b="1" dirty="0">
                <a:cs typeface="Calibri"/>
              </a:rPr>
              <a:t>ID: 180201106</a:t>
            </a:r>
          </a:p>
          <a:p>
            <a:r>
              <a:rPr lang="en-US" sz="2400" b="1" dirty="0">
                <a:cs typeface="Calibri"/>
              </a:rPr>
              <a:t>Batch: 8th</a:t>
            </a:r>
          </a:p>
          <a:p>
            <a:r>
              <a:rPr lang="en-US" sz="2400" b="1" dirty="0">
                <a:cs typeface="Calibri"/>
              </a:rPr>
              <a:t>Level: 2        Term: II</a:t>
            </a:r>
          </a:p>
          <a:p>
            <a:r>
              <a:rPr lang="en-US" sz="2400" b="1" dirty="0">
                <a:cs typeface="Calibri"/>
              </a:rPr>
              <a:t>Section: B</a:t>
            </a:r>
          </a:p>
          <a:p>
            <a:r>
              <a:rPr lang="en-US" sz="2400" b="1" dirty="0">
                <a:cs typeface="Calibri"/>
              </a:rPr>
              <a:t>Date of Submission: 29.11.2020</a:t>
            </a:r>
          </a:p>
        </p:txBody>
      </p:sp>
      <p:sp>
        <p:nvSpPr>
          <p:cNvPr id="9" name="TextBox 8">
            <a:extLst>
              <a:ext uri="{FF2B5EF4-FFF2-40B4-BE49-F238E27FC236}">
                <a16:creationId xmlns:a16="http://schemas.microsoft.com/office/drawing/2014/main" id="{F521DD6E-6FF8-4763-9AB5-30758395097B}"/>
              </a:ext>
            </a:extLst>
          </p:cNvPr>
          <p:cNvSpPr txBox="1"/>
          <p:nvPr/>
        </p:nvSpPr>
        <p:spPr>
          <a:xfrm>
            <a:off x="7148782" y="342504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cs typeface="Calibri"/>
              </a:rPr>
              <a:t>Submitted To :</a:t>
            </a:r>
          </a:p>
        </p:txBody>
      </p:sp>
      <p:sp>
        <p:nvSpPr>
          <p:cNvPr id="10" name="TextBox 9">
            <a:extLst>
              <a:ext uri="{FF2B5EF4-FFF2-40B4-BE49-F238E27FC236}">
                <a16:creationId xmlns:a16="http://schemas.microsoft.com/office/drawing/2014/main" id="{3D32965B-066F-4971-9CE6-81C0C82E788F}"/>
              </a:ext>
            </a:extLst>
          </p:cNvPr>
          <p:cNvSpPr txBox="1"/>
          <p:nvPr/>
        </p:nvSpPr>
        <p:spPr>
          <a:xfrm>
            <a:off x="7090373" y="3826714"/>
            <a:ext cx="443972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Teacher Name: MD. </a:t>
            </a:r>
            <a:r>
              <a:rPr lang="en-US" sz="2400" b="1" dirty="0" err="1">
                <a:cs typeface="Calibri"/>
              </a:rPr>
              <a:t>Toukir</a:t>
            </a:r>
            <a:r>
              <a:rPr lang="en-US" sz="2400" b="1" dirty="0">
                <a:cs typeface="Calibri"/>
              </a:rPr>
              <a:t> Ahmed</a:t>
            </a:r>
          </a:p>
          <a:p>
            <a:endParaRPr lang="en-US" sz="2400" b="1" dirty="0">
              <a:cs typeface="Calibri"/>
            </a:endParaRPr>
          </a:p>
          <a:p>
            <a:r>
              <a:rPr lang="en-US" sz="2400" b="1" dirty="0">
                <a:cs typeface="Calibri"/>
              </a:rPr>
              <a:t>Designation: Lecturer</a:t>
            </a:r>
          </a:p>
        </p:txBody>
      </p:sp>
    </p:spTree>
    <p:extLst>
      <p:ext uri="{BB962C8B-B14F-4D97-AF65-F5344CB8AC3E}">
        <p14:creationId xmlns:p14="http://schemas.microsoft.com/office/powerpoint/2010/main" val="64540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AEE8-E51C-4CEB-A435-738E44DB303D}"/>
              </a:ext>
            </a:extLst>
          </p:cNvPr>
          <p:cNvSpPr>
            <a:spLocks noGrp="1"/>
          </p:cNvSpPr>
          <p:nvPr>
            <p:ph type="title"/>
          </p:nvPr>
        </p:nvSpPr>
        <p:spPr/>
        <p:txBody>
          <a:bodyPr/>
          <a:lstStyle/>
          <a:p>
            <a:r>
              <a:rPr lang="en-US" b="1" dirty="0"/>
              <a:t>Conclusion</a:t>
            </a:r>
            <a:endParaRPr lang="en-US" dirty="0"/>
          </a:p>
        </p:txBody>
      </p:sp>
      <p:sp>
        <p:nvSpPr>
          <p:cNvPr id="3" name="TextBox 2">
            <a:extLst>
              <a:ext uri="{FF2B5EF4-FFF2-40B4-BE49-F238E27FC236}">
                <a16:creationId xmlns:a16="http://schemas.microsoft.com/office/drawing/2014/main" id="{706F9C6A-AE9B-4E87-95FE-9AE792043AE3}"/>
              </a:ext>
            </a:extLst>
          </p:cNvPr>
          <p:cNvSpPr txBox="1"/>
          <p:nvPr/>
        </p:nvSpPr>
        <p:spPr>
          <a:xfrm>
            <a:off x="1097280" y="2258290"/>
            <a:ext cx="8118764" cy="1754326"/>
          </a:xfrm>
          <a:prstGeom prst="rect">
            <a:avLst/>
          </a:prstGeom>
          <a:noFill/>
        </p:spPr>
        <p:txBody>
          <a:bodyPr wrap="square" rtlCol="0">
            <a:spAutoFit/>
          </a:bodyPr>
          <a:lstStyle/>
          <a:p>
            <a:r>
              <a:rPr lang="en-US" dirty="0"/>
              <a:t>Bank management system is a virtualization of transactions in banking system. The banking system are used manual working but when we used online banking system it is totally virtualization process which avoid manual process and converts it in automatic process. If user can make a transaction in bank management system it is available in </a:t>
            </a:r>
            <a:r>
              <a:rPr lang="en-US" dirty="0" err="1"/>
              <a:t>anywher</a:t>
            </a:r>
            <a:r>
              <a:rPr lang="en-US" dirty="0"/>
              <a:t>, change branch location easily. Bank management system is saving the time with accuracy than bank manual system. </a:t>
            </a:r>
          </a:p>
        </p:txBody>
      </p:sp>
    </p:spTree>
    <p:extLst>
      <p:ext uri="{BB962C8B-B14F-4D97-AF65-F5344CB8AC3E}">
        <p14:creationId xmlns:p14="http://schemas.microsoft.com/office/powerpoint/2010/main" val="401375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2860-CBE0-4208-B3C4-4349163753BC}"/>
              </a:ext>
            </a:extLst>
          </p:cNvPr>
          <p:cNvSpPr>
            <a:spLocks noGrp="1"/>
          </p:cNvSpPr>
          <p:nvPr>
            <p:ph type="title"/>
          </p:nvPr>
        </p:nvSpPr>
        <p:spPr/>
        <p:txBody>
          <a:bodyPr/>
          <a:lstStyle/>
          <a:p>
            <a:r>
              <a:rPr lang="en-GB" dirty="0"/>
              <a:t>GitHub link</a:t>
            </a:r>
            <a:endParaRPr lang="en-US" dirty="0"/>
          </a:p>
        </p:txBody>
      </p:sp>
      <p:sp>
        <p:nvSpPr>
          <p:cNvPr id="3" name="TextBox 2">
            <a:extLst>
              <a:ext uri="{FF2B5EF4-FFF2-40B4-BE49-F238E27FC236}">
                <a16:creationId xmlns:a16="http://schemas.microsoft.com/office/drawing/2014/main" id="{299207A8-0D06-4BF8-AF4F-986EA98909DF}"/>
              </a:ext>
            </a:extLst>
          </p:cNvPr>
          <p:cNvSpPr txBox="1"/>
          <p:nvPr/>
        </p:nvSpPr>
        <p:spPr>
          <a:xfrm>
            <a:off x="1097280" y="2319130"/>
            <a:ext cx="8521148" cy="369332"/>
          </a:xfrm>
          <a:prstGeom prst="rect">
            <a:avLst/>
          </a:prstGeom>
          <a:noFill/>
        </p:spPr>
        <p:txBody>
          <a:bodyPr wrap="square" rtlCol="0">
            <a:spAutoFit/>
          </a:bodyPr>
          <a:lstStyle/>
          <a:p>
            <a:r>
              <a:rPr lang="en-US" dirty="0">
                <a:hlinkClick r:id="rId2"/>
              </a:rPr>
              <a:t>https://github.com/smsakib15/Banking-management-system</a:t>
            </a:r>
            <a:endParaRPr lang="en-US" dirty="0"/>
          </a:p>
        </p:txBody>
      </p:sp>
    </p:spTree>
    <p:extLst>
      <p:ext uri="{BB962C8B-B14F-4D97-AF65-F5344CB8AC3E}">
        <p14:creationId xmlns:p14="http://schemas.microsoft.com/office/powerpoint/2010/main" val="4189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4ADB80-16D7-45D5-A10D-5148F11278FC}"/>
              </a:ext>
            </a:extLst>
          </p:cNvPr>
          <p:cNvSpPr txBox="1"/>
          <p:nvPr/>
        </p:nvSpPr>
        <p:spPr>
          <a:xfrm>
            <a:off x="1907340" y="1232450"/>
            <a:ext cx="8377320" cy="1107996"/>
          </a:xfrm>
          <a:prstGeom prst="rect">
            <a:avLst/>
          </a:prstGeom>
          <a:noFill/>
        </p:spPr>
        <p:txBody>
          <a:bodyPr wrap="square" rtlCol="0">
            <a:spAutoFit/>
          </a:bodyPr>
          <a:lstStyle/>
          <a:p>
            <a:pPr algn="ctr"/>
            <a:r>
              <a:rPr lang="en-US" sz="6600" b="1" dirty="0">
                <a:latin typeface="SimSun" panose="02010600030101010101" pitchFamily="2" charset="-122"/>
                <a:ea typeface="SimSun" panose="02010600030101010101" pitchFamily="2" charset="-122"/>
                <a:cs typeface="Times New Roman" panose="02020603050405020304" pitchFamily="18" charset="0"/>
              </a:rPr>
              <a:t>Proposed Project</a:t>
            </a:r>
            <a:endParaRPr lang="en-US" sz="6600" dirty="0"/>
          </a:p>
        </p:txBody>
      </p:sp>
      <p:sp>
        <p:nvSpPr>
          <p:cNvPr id="3" name="TextBox 2">
            <a:extLst>
              <a:ext uri="{FF2B5EF4-FFF2-40B4-BE49-F238E27FC236}">
                <a16:creationId xmlns:a16="http://schemas.microsoft.com/office/drawing/2014/main" id="{6AEA790C-757F-4278-9F09-01FB4E882B9C}"/>
              </a:ext>
            </a:extLst>
          </p:cNvPr>
          <p:cNvSpPr txBox="1"/>
          <p:nvPr/>
        </p:nvSpPr>
        <p:spPr>
          <a:xfrm>
            <a:off x="331304" y="3748114"/>
            <a:ext cx="11529392" cy="769441"/>
          </a:xfrm>
          <a:prstGeom prst="rect">
            <a:avLst/>
          </a:prstGeom>
          <a:noFill/>
        </p:spPr>
        <p:txBody>
          <a:bodyPr wrap="square" rtlCol="0">
            <a:spAutoFit/>
          </a:bodyPr>
          <a:lstStyle/>
          <a:p>
            <a:pPr algn="ctr"/>
            <a:r>
              <a:rPr lang="en-US" sz="4400" dirty="0">
                <a:latin typeface="Castellar" panose="020A0402060406010301" pitchFamily="18" charset="0"/>
              </a:rPr>
              <a:t>Bank management system</a:t>
            </a:r>
          </a:p>
        </p:txBody>
      </p:sp>
    </p:spTree>
    <p:extLst>
      <p:ext uri="{BB962C8B-B14F-4D97-AF65-F5344CB8AC3E}">
        <p14:creationId xmlns:p14="http://schemas.microsoft.com/office/powerpoint/2010/main" val="389514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0D17B4-EDCA-4461-8639-6FDB104859A8}"/>
              </a:ext>
            </a:extLst>
          </p:cNvPr>
          <p:cNvSpPr txBox="1"/>
          <p:nvPr/>
        </p:nvSpPr>
        <p:spPr>
          <a:xfrm>
            <a:off x="1126435" y="954156"/>
            <a:ext cx="2522229" cy="830997"/>
          </a:xfrm>
          <a:prstGeom prst="rect">
            <a:avLst/>
          </a:prstGeom>
          <a:noFill/>
        </p:spPr>
        <p:txBody>
          <a:bodyPr wrap="none" rtlCol="0">
            <a:spAutoFit/>
          </a:bodyPr>
          <a:lstStyle/>
          <a:p>
            <a:r>
              <a:rPr lang="en-GB" sz="4800" b="1" dirty="0">
                <a:solidFill>
                  <a:schemeClr val="tx1">
                    <a:lumMod val="85000"/>
                    <a:lumOff val="15000"/>
                  </a:schemeClr>
                </a:solidFill>
                <a:latin typeface="+mj-lt"/>
              </a:rPr>
              <a:t>Objective</a:t>
            </a:r>
            <a:endParaRPr lang="en-US" sz="4800" b="1" dirty="0">
              <a:solidFill>
                <a:schemeClr val="tx1">
                  <a:lumMod val="85000"/>
                  <a:lumOff val="15000"/>
                </a:schemeClr>
              </a:solidFill>
              <a:latin typeface="+mj-lt"/>
            </a:endParaRPr>
          </a:p>
        </p:txBody>
      </p:sp>
      <p:sp>
        <p:nvSpPr>
          <p:cNvPr id="4" name="TextBox 3">
            <a:extLst>
              <a:ext uri="{FF2B5EF4-FFF2-40B4-BE49-F238E27FC236}">
                <a16:creationId xmlns:a16="http://schemas.microsoft.com/office/drawing/2014/main" id="{D07FC36B-AD1C-44E3-987C-459705D4CDC8}"/>
              </a:ext>
            </a:extLst>
          </p:cNvPr>
          <p:cNvSpPr txBox="1"/>
          <p:nvPr/>
        </p:nvSpPr>
        <p:spPr>
          <a:xfrm>
            <a:off x="1126435" y="2226366"/>
            <a:ext cx="8507896" cy="2031325"/>
          </a:xfrm>
          <a:prstGeom prst="rect">
            <a:avLst/>
          </a:prstGeom>
          <a:noFill/>
        </p:spPr>
        <p:txBody>
          <a:bodyPr wrap="square" rtlCol="0">
            <a:spAutoFit/>
          </a:bodyPr>
          <a:lstStyle/>
          <a:p>
            <a:r>
              <a:rPr lang="en-US" dirty="0"/>
              <a:t>This software lets users create a new account, access all existing account information, make cash deposits and withdrawals and check account through software without the need of going personally to a bank. </a:t>
            </a:r>
          </a:p>
          <a:p>
            <a:r>
              <a:rPr lang="en-US" dirty="0"/>
              <a:t>This project has been designed in C++ and various actions have different panels. It keeps logs of all the transactions made whether it is withdrawal or deposit of cash. One can create a new account anytime. This gives user the facility to work in one’s own comfort and at a time convenient for them. It is secure and user-friendly.</a:t>
            </a:r>
          </a:p>
        </p:txBody>
      </p:sp>
    </p:spTree>
    <p:extLst>
      <p:ext uri="{BB962C8B-B14F-4D97-AF65-F5344CB8AC3E}">
        <p14:creationId xmlns:p14="http://schemas.microsoft.com/office/powerpoint/2010/main" val="138819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C023-B4E8-47F0-97A9-1BE12419B11C}"/>
              </a:ext>
            </a:extLst>
          </p:cNvPr>
          <p:cNvSpPr>
            <a:spLocks noGrp="1"/>
          </p:cNvSpPr>
          <p:nvPr>
            <p:ph type="title"/>
          </p:nvPr>
        </p:nvSpPr>
        <p:spPr/>
        <p:txBody>
          <a:bodyPr/>
          <a:lstStyle/>
          <a:p>
            <a:r>
              <a:rPr lang="en-US" b="1" dirty="0"/>
              <a:t>Apparatus</a:t>
            </a:r>
            <a:endParaRPr lang="en-US" dirty="0"/>
          </a:p>
        </p:txBody>
      </p:sp>
      <p:sp>
        <p:nvSpPr>
          <p:cNvPr id="3" name="TextBox 2">
            <a:extLst>
              <a:ext uri="{FF2B5EF4-FFF2-40B4-BE49-F238E27FC236}">
                <a16:creationId xmlns:a16="http://schemas.microsoft.com/office/drawing/2014/main" id="{1167DE6F-EEDB-4439-B678-36F743884602}"/>
              </a:ext>
            </a:extLst>
          </p:cNvPr>
          <p:cNvSpPr txBox="1"/>
          <p:nvPr/>
        </p:nvSpPr>
        <p:spPr>
          <a:xfrm>
            <a:off x="1097280" y="2305879"/>
            <a:ext cx="7833887" cy="1754326"/>
          </a:xfrm>
          <a:prstGeom prst="rect">
            <a:avLst/>
          </a:prstGeom>
          <a:noFill/>
        </p:spPr>
        <p:txBody>
          <a:bodyPr wrap="square" rtlCol="0">
            <a:spAutoFit/>
          </a:bodyPr>
          <a:lstStyle/>
          <a:p>
            <a:r>
              <a:rPr lang="en-US" b="1" dirty="0"/>
              <a:t>Software Requirements-</a:t>
            </a:r>
            <a:r>
              <a:rPr lang="en-US" dirty="0"/>
              <a:t> Windows 7/10, </a:t>
            </a:r>
            <a:r>
              <a:rPr lang="en-US" dirty="0" err="1"/>
              <a:t>Codeblocks</a:t>
            </a:r>
            <a:r>
              <a:rPr lang="en-US" dirty="0"/>
              <a:t> (IDE)</a:t>
            </a:r>
          </a:p>
          <a:p>
            <a:r>
              <a:rPr lang="en-US" b="1" dirty="0"/>
              <a:t>Language used- </a:t>
            </a:r>
            <a:r>
              <a:rPr lang="en-US" dirty="0"/>
              <a:t>C++</a:t>
            </a:r>
          </a:p>
          <a:p>
            <a:r>
              <a:rPr lang="en-US" dirty="0"/>
              <a:t> </a:t>
            </a:r>
          </a:p>
          <a:p>
            <a:r>
              <a:rPr lang="en-US" b="1" dirty="0"/>
              <a:t>Hardware Requirements-</a:t>
            </a:r>
            <a:endParaRPr lang="en-US" dirty="0"/>
          </a:p>
          <a:p>
            <a:r>
              <a:rPr lang="en-US" dirty="0"/>
              <a:t>Minimum 2GB space of Hard disk</a:t>
            </a:r>
          </a:p>
          <a:p>
            <a:r>
              <a:rPr lang="en-US" dirty="0"/>
              <a:t>512 MB of RAM</a:t>
            </a:r>
          </a:p>
        </p:txBody>
      </p:sp>
    </p:spTree>
    <p:extLst>
      <p:ext uri="{BB962C8B-B14F-4D97-AF65-F5344CB8AC3E}">
        <p14:creationId xmlns:p14="http://schemas.microsoft.com/office/powerpoint/2010/main" val="405766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A367-83A7-4DA3-8535-BBC49395B5E9}"/>
              </a:ext>
            </a:extLst>
          </p:cNvPr>
          <p:cNvSpPr>
            <a:spLocks noGrp="1"/>
          </p:cNvSpPr>
          <p:nvPr>
            <p:ph type="title"/>
          </p:nvPr>
        </p:nvSpPr>
        <p:spPr/>
        <p:txBody>
          <a:bodyPr/>
          <a:lstStyle/>
          <a:p>
            <a:r>
              <a:rPr lang="en-US" b="1" dirty="0"/>
              <a:t>Existing System</a:t>
            </a:r>
            <a:endParaRPr lang="en-US" dirty="0"/>
          </a:p>
        </p:txBody>
      </p:sp>
      <p:sp>
        <p:nvSpPr>
          <p:cNvPr id="3" name="TextBox 2">
            <a:extLst>
              <a:ext uri="{FF2B5EF4-FFF2-40B4-BE49-F238E27FC236}">
                <a16:creationId xmlns:a16="http://schemas.microsoft.com/office/drawing/2014/main" id="{5D6856CB-B4C0-4DF0-B4CB-E6061ADFF35D}"/>
              </a:ext>
            </a:extLst>
          </p:cNvPr>
          <p:cNvSpPr txBox="1"/>
          <p:nvPr/>
        </p:nvSpPr>
        <p:spPr>
          <a:xfrm>
            <a:off x="1097280" y="2292625"/>
            <a:ext cx="8348869" cy="2031325"/>
          </a:xfrm>
          <a:prstGeom prst="rect">
            <a:avLst/>
          </a:prstGeom>
          <a:noFill/>
        </p:spPr>
        <p:txBody>
          <a:bodyPr wrap="square" rtlCol="0">
            <a:spAutoFit/>
          </a:bodyPr>
          <a:lstStyle/>
          <a:p>
            <a:r>
              <a:rPr lang="en-US" dirty="0"/>
              <a:t>The manual systems that carry out the whole process in a bank are more prone to errors. It takes a vast amount of time to take an action be it the creation of an account or depositing money. It is especially negative when there are time constraints for the customers to get a work done. This makes it a lot inconvenient for the customer as well as it is time consuming. Banks are open only in limited hours in a day and any transaction to be made after those times in cases of emergencies become impossible. This causes a lot of inconvenience.</a:t>
            </a:r>
          </a:p>
        </p:txBody>
      </p:sp>
    </p:spTree>
    <p:extLst>
      <p:ext uri="{BB962C8B-B14F-4D97-AF65-F5344CB8AC3E}">
        <p14:creationId xmlns:p14="http://schemas.microsoft.com/office/powerpoint/2010/main" val="397272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02B7-9624-40BD-895E-04812EA69D34}"/>
              </a:ext>
            </a:extLst>
          </p:cNvPr>
          <p:cNvSpPr>
            <a:spLocks noGrp="1"/>
          </p:cNvSpPr>
          <p:nvPr>
            <p:ph type="title"/>
          </p:nvPr>
        </p:nvSpPr>
        <p:spPr/>
        <p:txBody>
          <a:bodyPr/>
          <a:lstStyle/>
          <a:p>
            <a:r>
              <a:rPr lang="en-US" b="1" dirty="0"/>
              <a:t>Proposed System</a:t>
            </a:r>
            <a:endParaRPr lang="en-US" dirty="0"/>
          </a:p>
        </p:txBody>
      </p:sp>
      <p:sp>
        <p:nvSpPr>
          <p:cNvPr id="4" name="TextBox 3">
            <a:extLst>
              <a:ext uri="{FF2B5EF4-FFF2-40B4-BE49-F238E27FC236}">
                <a16:creationId xmlns:a16="http://schemas.microsoft.com/office/drawing/2014/main" id="{95A9581A-BBA5-4714-A299-A1119F418B37}"/>
              </a:ext>
            </a:extLst>
          </p:cNvPr>
          <p:cNvSpPr txBox="1"/>
          <p:nvPr/>
        </p:nvSpPr>
        <p:spPr>
          <a:xfrm>
            <a:off x="1097280" y="2379558"/>
            <a:ext cx="7606747" cy="1754326"/>
          </a:xfrm>
          <a:prstGeom prst="rect">
            <a:avLst/>
          </a:prstGeom>
          <a:noFill/>
        </p:spPr>
        <p:txBody>
          <a:bodyPr wrap="square" rtlCol="0">
            <a:spAutoFit/>
          </a:bodyPr>
          <a:lstStyle/>
          <a:p>
            <a:r>
              <a:rPr lang="en-US" dirty="0"/>
              <a:t>This system has been designed to overcome all the disadvantages of the traditional banking system. A user has the option of creating an account, cash transactions all at their own discretion. There is a separate module for each and every action and it is really easy to use and secure as well. This software helps save a lot of time, energy and effort that the customers have to go through in carrying out these actions personally. </a:t>
            </a:r>
          </a:p>
        </p:txBody>
      </p:sp>
    </p:spTree>
    <p:extLst>
      <p:ext uri="{BB962C8B-B14F-4D97-AF65-F5344CB8AC3E}">
        <p14:creationId xmlns:p14="http://schemas.microsoft.com/office/powerpoint/2010/main" val="609225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9420-A2C7-4038-AEBA-DFED97732DDA}"/>
              </a:ext>
            </a:extLst>
          </p:cNvPr>
          <p:cNvSpPr>
            <a:spLocks noGrp="1"/>
          </p:cNvSpPr>
          <p:nvPr>
            <p:ph type="title"/>
          </p:nvPr>
        </p:nvSpPr>
        <p:spPr/>
        <p:txBody>
          <a:bodyPr/>
          <a:lstStyle/>
          <a:p>
            <a:r>
              <a:rPr lang="en-GB" b="1" dirty="0"/>
              <a:t>Output of the Program</a:t>
            </a:r>
            <a:endParaRPr lang="en-US" b="1" dirty="0"/>
          </a:p>
        </p:txBody>
      </p:sp>
      <p:pic>
        <p:nvPicPr>
          <p:cNvPr id="7" name="Picture 6">
            <a:extLst>
              <a:ext uri="{FF2B5EF4-FFF2-40B4-BE49-F238E27FC236}">
                <a16:creationId xmlns:a16="http://schemas.microsoft.com/office/drawing/2014/main" id="{3106142A-D07D-421F-B646-9BC6CD58474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216550" y="1982235"/>
            <a:ext cx="8060299" cy="3583678"/>
          </a:xfrm>
          <a:prstGeom prst="rect">
            <a:avLst/>
          </a:prstGeom>
        </p:spPr>
      </p:pic>
    </p:spTree>
    <p:extLst>
      <p:ext uri="{BB962C8B-B14F-4D97-AF65-F5344CB8AC3E}">
        <p14:creationId xmlns:p14="http://schemas.microsoft.com/office/powerpoint/2010/main" val="1809526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DC9B-5EC1-4DE5-8DA1-C3F01A30125A}"/>
              </a:ext>
            </a:extLst>
          </p:cNvPr>
          <p:cNvSpPr>
            <a:spLocks noGrp="1"/>
          </p:cNvSpPr>
          <p:nvPr>
            <p:ph type="title"/>
          </p:nvPr>
        </p:nvSpPr>
        <p:spPr/>
        <p:txBody>
          <a:bodyPr/>
          <a:lstStyle/>
          <a:p>
            <a:r>
              <a:rPr lang="en-US" b="1" dirty="0"/>
              <a:t>Modules </a:t>
            </a:r>
            <a:endParaRPr lang="en-US" dirty="0"/>
          </a:p>
        </p:txBody>
      </p:sp>
      <p:sp>
        <p:nvSpPr>
          <p:cNvPr id="3" name="TextBox 2">
            <a:extLst>
              <a:ext uri="{FF2B5EF4-FFF2-40B4-BE49-F238E27FC236}">
                <a16:creationId xmlns:a16="http://schemas.microsoft.com/office/drawing/2014/main" id="{B8C6EEBA-D9F0-4402-A10F-31129016C2B3}"/>
              </a:ext>
            </a:extLst>
          </p:cNvPr>
          <p:cNvSpPr txBox="1"/>
          <p:nvPr/>
        </p:nvSpPr>
        <p:spPr>
          <a:xfrm>
            <a:off x="1097280" y="1896384"/>
            <a:ext cx="8497294" cy="3416320"/>
          </a:xfrm>
          <a:prstGeom prst="rect">
            <a:avLst/>
          </a:prstGeom>
          <a:noFill/>
        </p:spPr>
        <p:txBody>
          <a:bodyPr wrap="square" rtlCol="0">
            <a:spAutoFit/>
          </a:bodyPr>
          <a:lstStyle/>
          <a:p>
            <a:endParaRPr lang="en-US" dirty="0"/>
          </a:p>
          <a:p>
            <a:pPr marL="342900" indent="-342900">
              <a:buAutoNum type="arabicPeriod"/>
            </a:pPr>
            <a:r>
              <a:rPr lang="en-US" b="1" dirty="0"/>
              <a:t>New Account Module- </a:t>
            </a:r>
            <a:r>
              <a:rPr lang="en-US" dirty="0"/>
              <a:t>This module lets users add a new account by providing desired account number, name, address, mobile number and email address.</a:t>
            </a:r>
          </a:p>
          <a:p>
            <a:r>
              <a:rPr lang="en-US" b="1" dirty="0"/>
              <a:t>2.   Check account info module- </a:t>
            </a:r>
            <a:r>
              <a:rPr lang="en-US" dirty="0"/>
              <a:t>This module provides account information, balance, withdrawal and deposit information. </a:t>
            </a:r>
          </a:p>
          <a:p>
            <a:r>
              <a:rPr lang="en-US" b="1" dirty="0"/>
              <a:t>3.   Withdrawal module- </a:t>
            </a:r>
            <a:r>
              <a:rPr lang="en-US" dirty="0"/>
              <a:t>This module has been designed to assist the users in withdrawing money. It takes as input account number, shows current balance and amount have to be withdrawn. </a:t>
            </a:r>
          </a:p>
          <a:p>
            <a:r>
              <a:rPr lang="en-US" b="1" dirty="0"/>
              <a:t>4.   Deposit module-</a:t>
            </a:r>
            <a:r>
              <a:rPr lang="en-US" dirty="0"/>
              <a:t> This module has been designed to assist the users in depositing money. It takes as input account number, shows current balance and amount have to deposit. </a:t>
            </a:r>
          </a:p>
          <a:p>
            <a:r>
              <a:rPr lang="en-US" b="1" dirty="0"/>
              <a:t>5.   Check balance info module- </a:t>
            </a:r>
            <a:r>
              <a:rPr lang="en-US" dirty="0"/>
              <a:t>This module provides current balance. </a:t>
            </a:r>
          </a:p>
        </p:txBody>
      </p:sp>
    </p:spTree>
    <p:extLst>
      <p:ext uri="{BB962C8B-B14F-4D97-AF65-F5344CB8AC3E}">
        <p14:creationId xmlns:p14="http://schemas.microsoft.com/office/powerpoint/2010/main" val="91486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34E1-6D38-45E0-98C6-EE3B65D7AF85}"/>
              </a:ext>
            </a:extLst>
          </p:cNvPr>
          <p:cNvSpPr>
            <a:spLocks noGrp="1"/>
          </p:cNvSpPr>
          <p:nvPr>
            <p:ph type="title"/>
          </p:nvPr>
        </p:nvSpPr>
        <p:spPr/>
        <p:txBody>
          <a:bodyPr>
            <a:normAutofit/>
          </a:bodyPr>
          <a:lstStyle/>
          <a:p>
            <a:r>
              <a:rPr lang="en-US" sz="4400" b="1" dirty="0"/>
              <a:t>Reason behind the selection of this project </a:t>
            </a:r>
            <a:endParaRPr lang="en-US" sz="4400" dirty="0"/>
          </a:p>
        </p:txBody>
      </p:sp>
      <p:sp>
        <p:nvSpPr>
          <p:cNvPr id="3" name="TextBox 2">
            <a:extLst>
              <a:ext uri="{FF2B5EF4-FFF2-40B4-BE49-F238E27FC236}">
                <a16:creationId xmlns:a16="http://schemas.microsoft.com/office/drawing/2014/main" id="{EB9F08E0-2F9E-43C5-B64B-E488FDFEDA98}"/>
              </a:ext>
            </a:extLst>
          </p:cNvPr>
          <p:cNvSpPr txBox="1"/>
          <p:nvPr/>
        </p:nvSpPr>
        <p:spPr>
          <a:xfrm>
            <a:off x="1097280" y="2247392"/>
            <a:ext cx="9379527" cy="2031325"/>
          </a:xfrm>
          <a:prstGeom prst="rect">
            <a:avLst/>
          </a:prstGeom>
          <a:noFill/>
        </p:spPr>
        <p:txBody>
          <a:bodyPr wrap="square" rtlCol="0">
            <a:spAutoFit/>
          </a:bodyPr>
          <a:lstStyle/>
          <a:p>
            <a:r>
              <a:rPr lang="en-US" dirty="0"/>
              <a:t>Digital banking is part of the broader context for the move to online banking where banking services are delivered over the internet. The shift from traditional to digital banking has been gradual and remains ongoing, and is constituted by differing degrees of banking service digitization. Digital banking involves high levels of process automation and web-based services. It provides the ability for users to access financial data through desktop, mobile and ATM services. Currently there are 60 scheduled banks in Bangladesh. This project can be very helpful to perform digitalization in banking systems.</a:t>
            </a:r>
          </a:p>
        </p:txBody>
      </p:sp>
    </p:spTree>
    <p:extLst>
      <p:ext uri="{BB962C8B-B14F-4D97-AF65-F5344CB8AC3E}">
        <p14:creationId xmlns:p14="http://schemas.microsoft.com/office/powerpoint/2010/main" val="6010299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TotalTime>
  <Words>722</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SimSun</vt:lpstr>
      <vt:lpstr>Calibri</vt:lpstr>
      <vt:lpstr>Calibri Light</vt:lpstr>
      <vt:lpstr>Castellar</vt:lpstr>
      <vt:lpstr>Retrospect</vt:lpstr>
      <vt:lpstr>PowerPoint Presentation</vt:lpstr>
      <vt:lpstr>PowerPoint Presentation</vt:lpstr>
      <vt:lpstr>PowerPoint Presentation</vt:lpstr>
      <vt:lpstr>Apparatus</vt:lpstr>
      <vt:lpstr>Existing System</vt:lpstr>
      <vt:lpstr>Proposed System</vt:lpstr>
      <vt:lpstr>Output of the Program</vt:lpstr>
      <vt:lpstr>Modules </vt:lpstr>
      <vt:lpstr>Reason behind the selection of this project </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VENUS</dc:creator>
  <cp:lastModifiedBy>Sakib Mahmud Sakib</cp:lastModifiedBy>
  <cp:revision>1802</cp:revision>
  <dcterms:created xsi:type="dcterms:W3CDTF">2020-09-30T16:44:27Z</dcterms:created>
  <dcterms:modified xsi:type="dcterms:W3CDTF">2020-11-29T14:51:48Z</dcterms:modified>
</cp:coreProperties>
</file>