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73" r:id="rId5"/>
    <p:sldId id="274" r:id="rId6"/>
    <p:sldId id="277" r:id="rId7"/>
    <p:sldId id="278" r:id="rId8"/>
    <p:sldId id="269" r:id="rId9"/>
    <p:sldId id="279" r:id="rId10"/>
    <p:sldId id="280" r:id="rId11"/>
    <p:sldId id="281" r:id="rId12"/>
    <p:sldId id="284" r:id="rId13"/>
    <p:sldId id="282" r:id="rId14"/>
    <p:sldId id="285" r:id="rId15"/>
    <p:sldId id="283"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98" d="100"/>
          <a:sy n="98" d="100"/>
        </p:scale>
        <p:origin x="-576"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t>
            </a:r>
            <a:r>
              <a:rPr lang="en-GB" sz="2600" dirty="0" smtClean="0"/>
              <a:t>Azure</a:t>
            </a:r>
          </a:p>
          <a:p>
            <a:pPr lvl="0" rtl="0">
              <a:spcBef>
                <a:spcPts val="0"/>
              </a:spcBef>
              <a:buNone/>
            </a:pPr>
            <a:r>
              <a:rPr lang="en-GB" sz="2600" dirty="0" smtClean="0">
                <a:solidFill>
                  <a:srgbClr val="00B050"/>
                </a:solidFill>
              </a:rPr>
              <a:t>			-</a:t>
            </a:r>
            <a:r>
              <a:rPr lang="en-GB" sz="2600" dirty="0" smtClean="0"/>
              <a:t> </a:t>
            </a:r>
            <a:r>
              <a:rPr lang="en-GB" sz="2600" dirty="0" smtClean="0">
                <a:solidFill>
                  <a:srgbClr val="00B050"/>
                </a:solidFill>
              </a:rPr>
              <a:t>Muthamizhselvan Sarangabani</a:t>
            </a:r>
            <a:endParaRPr lang="en-GB" sz="2600" dirty="0">
              <a:solidFill>
                <a:srgbClr val="00B050"/>
              </a:solidFill>
            </a:endParaRP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345332" y="564269"/>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49566"/>
            <a:ext cx="8229600" cy="857400"/>
          </a:xfrm>
        </p:spPr>
        <p:txBody>
          <a:bodyPr/>
          <a:lstStyle/>
          <a:p>
            <a:pPr algn="ctr"/>
            <a:r>
              <a:rPr lang="en-IN" dirty="0" smtClean="0"/>
              <a:t>Implementation </a:t>
            </a:r>
            <a:r>
              <a:rPr lang="en-IN" dirty="0" smtClean="0"/>
              <a:t>Details - cont</a:t>
            </a:r>
            <a:endParaRPr lang="en-IN" dirty="0"/>
          </a:p>
        </p:txBody>
      </p:sp>
      <p:graphicFrame>
        <p:nvGraphicFramePr>
          <p:cNvPr id="7" name="Table 6"/>
          <p:cNvGraphicFramePr>
            <a:graphicFrameLocks noGrp="1"/>
          </p:cNvGraphicFramePr>
          <p:nvPr/>
        </p:nvGraphicFramePr>
        <p:xfrm>
          <a:off x="437745" y="1322964"/>
          <a:ext cx="8054501" cy="3453319"/>
        </p:xfrm>
        <a:graphic>
          <a:graphicData uri="http://schemas.openxmlformats.org/drawingml/2006/table">
            <a:tbl>
              <a:tblPr/>
              <a:tblGrid>
                <a:gridCol w="2172000"/>
                <a:gridCol w="2534001"/>
                <a:gridCol w="3348500"/>
              </a:tblGrid>
              <a:tr h="454385">
                <a:tc gridSpan="3">
                  <a:txBody>
                    <a:bodyPr/>
                    <a:lstStyle/>
                    <a:p>
                      <a:pPr algn="ctr" fontAlgn="b"/>
                      <a:r>
                        <a:rPr lang="en-IN" sz="1400" b="1" i="0" u="none" strike="noStrike" dirty="0">
                          <a:solidFill>
                            <a:srgbClr val="000000"/>
                          </a:solidFill>
                          <a:latin typeface="Calibri"/>
                        </a:rPr>
                        <a:t>Using </a:t>
                      </a:r>
                      <a:r>
                        <a:rPr lang="en-IN" sz="1400" b="1" i="0" u="none" strike="noStrike" dirty="0" err="1">
                          <a:solidFill>
                            <a:srgbClr val="000000"/>
                          </a:solidFill>
                          <a:latin typeface="Calibri"/>
                        </a:rPr>
                        <a:t>PowerShell</a:t>
                      </a:r>
                      <a:r>
                        <a:rPr lang="en-IN" sz="14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363507">
                <a:tc>
                  <a:txBody>
                    <a:bodyPr/>
                    <a:lstStyle/>
                    <a:p>
                      <a:pPr algn="ctr" fontAlgn="ctr"/>
                      <a:r>
                        <a:rPr lang="en-IN" sz="1100" b="1" i="0" u="none" strike="noStrike">
                          <a:solidFill>
                            <a:srgbClr val="000000"/>
                          </a:solidFill>
                          <a:latin typeface="Calibri"/>
                        </a:rPr>
                        <a:t>Resources/Task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latin typeface="Calibri"/>
                        </a:rPr>
                        <a:t>Southeast Asia Region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latin typeface="Calibri"/>
                        </a:rPr>
                        <a:t>East US Region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63507">
                <a:tc>
                  <a:txBody>
                    <a:bodyPr/>
                    <a:lstStyle/>
                    <a:p>
                      <a:pPr algn="ctr" fontAlgn="ctr"/>
                      <a:r>
                        <a:rPr lang="en-IN" sz="1100" b="0" i="0" u="none" strike="noStrike">
                          <a:solidFill>
                            <a:srgbClr val="000000"/>
                          </a:solidFill>
                          <a:latin typeface="Calibri"/>
                        </a:rPr>
                        <a:t>Azure Backup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webrsv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3507">
                <a:tc>
                  <a:txBody>
                    <a:bodyPr/>
                    <a:lstStyle/>
                    <a:p>
                      <a:pPr algn="ctr" fontAlgn="ctr"/>
                      <a:r>
                        <a:rPr lang="en-IN" sz="1100" b="0" i="0" u="none" strike="noStrike">
                          <a:solidFill>
                            <a:srgbClr val="000000"/>
                          </a:solidFill>
                          <a:latin typeface="Calibri"/>
                        </a:rPr>
                        <a:t>Monitoring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CPU &gt; 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3507">
                <a:tc gridSpan="3">
                  <a:txBody>
                    <a:bodyPr/>
                    <a:lstStyle/>
                    <a:p>
                      <a:pPr algn="ctr" fontAlgn="ctr"/>
                      <a:r>
                        <a:rPr lang="en-IN" sz="1100" b="1" i="0" u="none" strike="noStrike">
                          <a:solidFill>
                            <a:srgbClr val="000000"/>
                          </a:solidFill>
                          <a:latin typeface="Calibri"/>
                        </a:rPr>
                        <a:t>RBAC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r h="363507">
                <a:tc>
                  <a:txBody>
                    <a:bodyPr/>
                    <a:lstStyle/>
                    <a:p>
                      <a:pPr algn="ctr" fontAlgn="ctr"/>
                      <a:r>
                        <a:rPr lang="en-IN" sz="1100" b="0" i="0" u="none" strike="noStrike">
                          <a:solidFill>
                            <a:srgbClr val="000000"/>
                          </a:solidFill>
                          <a:latin typeface="Calibri"/>
                        </a:rPr>
                        <a:t>VM Contributor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vmadmin ( Subscription 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3507">
                <a:tc>
                  <a:txBody>
                    <a:bodyPr/>
                    <a:lstStyle/>
                    <a:p>
                      <a:pPr algn="ctr" fontAlgn="ctr"/>
                      <a:r>
                        <a:rPr lang="en-IN" sz="1100" b="0" i="0" u="none" strike="noStrike">
                          <a:solidFill>
                            <a:srgbClr val="000000"/>
                          </a:solidFill>
                          <a:latin typeface="Calibri"/>
                        </a:rPr>
                        <a:t>Backup Contributor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bkadmin (RG 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54385">
                <a:tc gridSpan="3">
                  <a:txBody>
                    <a:bodyPr/>
                    <a:lstStyle/>
                    <a:p>
                      <a:pPr algn="ctr" fontAlgn="b"/>
                      <a:r>
                        <a:rPr lang="en-IN" sz="1400" b="1" i="0" u="none" strike="noStrike" dirty="0">
                          <a:solidFill>
                            <a:srgbClr val="000000"/>
                          </a:solidFill>
                          <a:latin typeface="Calibri"/>
                        </a:rPr>
                        <a:t>Using </a:t>
                      </a:r>
                      <a:r>
                        <a:rPr lang="en-IN" sz="1400" b="1" i="0" u="none" strike="noStrike" dirty="0" err="1">
                          <a:solidFill>
                            <a:srgbClr val="000000"/>
                          </a:solidFill>
                          <a:latin typeface="Calibri"/>
                        </a:rPr>
                        <a:t>Ansible</a:t>
                      </a:r>
                      <a:r>
                        <a:rPr lang="en-IN" sz="14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363507">
                <a:tc gridSpan="3">
                  <a:txBody>
                    <a:bodyPr/>
                    <a:lstStyle/>
                    <a:p>
                      <a:pPr algn="ctr" fontAlgn="ctr"/>
                      <a:r>
                        <a:rPr lang="en-IN" sz="1100" b="0" i="0" u="none" strike="noStrike" dirty="0">
                          <a:solidFill>
                            <a:srgbClr val="000000"/>
                          </a:solidFill>
                          <a:latin typeface="Calibri"/>
                        </a:rPr>
                        <a:t>Install IIS on </a:t>
                      </a:r>
                      <a:r>
                        <a:rPr lang="en-IN" sz="1100" b="0" i="0" u="none" strike="noStrike" dirty="0" smtClean="0">
                          <a:solidFill>
                            <a:srgbClr val="000000"/>
                          </a:solidFill>
                          <a:latin typeface="Calibri"/>
                        </a:rPr>
                        <a:t>Web servers </a:t>
                      </a:r>
                      <a:r>
                        <a:rPr lang="en-IN" sz="1100" b="0" i="0" u="none" strike="noStrike" dirty="0">
                          <a:solidFill>
                            <a:srgbClr val="000000"/>
                          </a:solidFill>
                          <a:latin typeface="Calibri"/>
                        </a:rPr>
                        <a:t>and to push website contents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49566"/>
            <a:ext cx="8229600" cy="857400"/>
          </a:xfrm>
        </p:spPr>
        <p:txBody>
          <a:bodyPr/>
          <a:lstStyle/>
          <a:p>
            <a:pPr algn="ctr"/>
            <a:r>
              <a:rPr lang="en-IN" dirty="0" smtClean="0"/>
              <a:t>Architecture Diagram</a:t>
            </a:r>
            <a:endParaRPr lang="en-IN" dirty="0"/>
          </a:p>
        </p:txBody>
      </p:sp>
      <p:pic>
        <p:nvPicPr>
          <p:cNvPr id="23554" name="Picture 2"/>
          <p:cNvPicPr>
            <a:picLocks noChangeAspect="1" noChangeArrowheads="1"/>
          </p:cNvPicPr>
          <p:nvPr/>
        </p:nvPicPr>
        <p:blipFill>
          <a:blip r:embed="rId2"/>
          <a:srcRect/>
          <a:stretch>
            <a:fillRect/>
          </a:stretch>
        </p:blipFill>
        <p:spPr bwMode="auto">
          <a:xfrm>
            <a:off x="0" y="1157591"/>
            <a:ext cx="9144000" cy="398590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26460"/>
            <a:ext cx="8229600" cy="977783"/>
          </a:xfrm>
        </p:spPr>
        <p:txBody>
          <a:bodyPr/>
          <a:lstStyle/>
          <a:p>
            <a:pPr algn="ctr"/>
            <a:r>
              <a:rPr lang="en-IN" sz="3200" dirty="0" smtClean="0"/>
              <a:t>Southeast Asia Azure Resources </a:t>
            </a:r>
            <a:r>
              <a:rPr lang="en-IN" sz="3200" dirty="0" smtClean="0"/>
              <a:t>Diagram</a:t>
            </a:r>
            <a:endParaRPr lang="en-IN" sz="3200" dirty="0"/>
          </a:p>
        </p:txBody>
      </p:sp>
      <p:pic>
        <p:nvPicPr>
          <p:cNvPr id="5" name="Picture 4"/>
          <p:cNvPicPr/>
          <p:nvPr/>
        </p:nvPicPr>
        <p:blipFill>
          <a:blip r:embed="rId2"/>
          <a:srcRect/>
          <a:stretch>
            <a:fillRect/>
          </a:stretch>
        </p:blipFill>
        <p:spPr bwMode="auto">
          <a:xfrm>
            <a:off x="0" y="1167320"/>
            <a:ext cx="9144000" cy="3832698"/>
          </a:xfrm>
          <a:prstGeom prst="rect">
            <a:avLst/>
          </a:prstGeom>
          <a:noFill/>
          <a:ln w="9525">
            <a:solidFill>
              <a:srgbClr val="C00000"/>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49566"/>
            <a:ext cx="8229600" cy="857400"/>
          </a:xfrm>
        </p:spPr>
        <p:txBody>
          <a:bodyPr/>
          <a:lstStyle/>
          <a:p>
            <a:pPr algn="ctr"/>
            <a:r>
              <a:rPr lang="en-GB" sz="2800" dirty="0" smtClean="0"/>
              <a:t>East US Azure Resources </a:t>
            </a:r>
            <a:r>
              <a:rPr lang="en-GB" sz="2800" dirty="0" smtClean="0"/>
              <a:t>Diagram</a:t>
            </a:r>
            <a:endParaRPr lang="en-IN" sz="2800" dirty="0"/>
          </a:p>
        </p:txBody>
      </p:sp>
      <p:pic>
        <p:nvPicPr>
          <p:cNvPr id="4" name="Picture 3"/>
          <p:cNvPicPr/>
          <p:nvPr/>
        </p:nvPicPr>
        <p:blipFill>
          <a:blip r:embed="rId2"/>
          <a:srcRect/>
          <a:stretch>
            <a:fillRect/>
          </a:stretch>
        </p:blipFill>
        <p:spPr bwMode="auto">
          <a:xfrm>
            <a:off x="2033081" y="1147864"/>
            <a:ext cx="5272391" cy="3842425"/>
          </a:xfrm>
          <a:prstGeom prst="rect">
            <a:avLst/>
          </a:prstGeom>
          <a:noFill/>
          <a:ln w="9525">
            <a:solidFill>
              <a:srgbClr val="C00000"/>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49566"/>
            <a:ext cx="8229600" cy="857400"/>
          </a:xfrm>
        </p:spPr>
        <p:txBody>
          <a:bodyPr/>
          <a:lstStyle/>
          <a:p>
            <a:pPr algn="ctr"/>
            <a:r>
              <a:rPr lang="en-GB" dirty="0" smtClean="0"/>
              <a:t>Storage Account - SEA</a:t>
            </a:r>
            <a:endParaRPr lang="en-IN" dirty="0"/>
          </a:p>
        </p:txBody>
      </p:sp>
      <p:pic>
        <p:nvPicPr>
          <p:cNvPr id="5" name="Picture 4"/>
          <p:cNvPicPr/>
          <p:nvPr/>
        </p:nvPicPr>
        <p:blipFill>
          <a:blip r:embed="rId2"/>
          <a:srcRect/>
          <a:stretch>
            <a:fillRect/>
          </a:stretch>
        </p:blipFill>
        <p:spPr bwMode="auto">
          <a:xfrm>
            <a:off x="0" y="1177047"/>
            <a:ext cx="9143999" cy="3966453"/>
          </a:xfrm>
          <a:prstGeom prst="rect">
            <a:avLst/>
          </a:prstGeom>
          <a:noFill/>
          <a:ln w="9525">
            <a:solidFill>
              <a:srgbClr val="C000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149566"/>
            <a:ext cx="8229600" cy="857400"/>
          </a:xfrm>
        </p:spPr>
        <p:txBody>
          <a:bodyPr/>
          <a:lstStyle/>
          <a:p>
            <a:pPr algn="ctr"/>
            <a:r>
              <a:rPr lang="en-GB" dirty="0" smtClean="0"/>
              <a:t>RBAC</a:t>
            </a:r>
            <a:endParaRPr lang="en-IN" dirty="0"/>
          </a:p>
        </p:txBody>
      </p:sp>
      <p:pic>
        <p:nvPicPr>
          <p:cNvPr id="25602" name="Picture 2"/>
          <p:cNvPicPr>
            <a:picLocks noChangeAspect="1" noChangeArrowheads="1"/>
          </p:cNvPicPr>
          <p:nvPr/>
        </p:nvPicPr>
        <p:blipFill>
          <a:blip r:embed="rId2"/>
          <a:srcRect/>
          <a:stretch>
            <a:fillRect/>
          </a:stretch>
        </p:blipFill>
        <p:spPr bwMode="auto">
          <a:xfrm>
            <a:off x="217488" y="1263650"/>
            <a:ext cx="8707437" cy="26193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xmlns="" val="30903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xmlns=""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xmlns=""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xmlns=""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lgn="ctr">
              <a:spcBef>
                <a:spcPts val="0"/>
              </a:spcBef>
              <a:buNone/>
            </a:pPr>
            <a:r>
              <a:rPr lang="en-GB" dirty="0"/>
              <a:t>Implementation </a:t>
            </a:r>
            <a:r>
              <a:rPr lang="en-GB" dirty="0" smtClean="0"/>
              <a:t>Order</a:t>
            </a:r>
            <a:endParaRPr lang="en-GB" dirty="0"/>
          </a:p>
        </p:txBody>
      </p:sp>
      <p:sp>
        <p:nvSpPr>
          <p:cNvPr id="3" name="TextBox 2"/>
          <p:cNvSpPr txBox="1"/>
          <p:nvPr/>
        </p:nvSpPr>
        <p:spPr>
          <a:xfrm>
            <a:off x="155642" y="1147865"/>
            <a:ext cx="8842443" cy="3995636"/>
          </a:xfrm>
          <a:prstGeom prst="rect">
            <a:avLst/>
          </a:prstGeom>
          <a:noFill/>
        </p:spPr>
        <p:txBody>
          <a:bodyPr wrap="square" rtlCol="0">
            <a:spAutoFit/>
          </a:bodyPr>
          <a:lstStyle/>
          <a:p>
            <a:pPr marL="342900" indent="-342900" algn="just">
              <a:buAutoNum type="arabicPeriod"/>
            </a:pPr>
            <a:r>
              <a:rPr lang="en-IN" sz="1600" dirty="0" smtClean="0"/>
              <a:t>Resource Group – One for each region</a:t>
            </a:r>
          </a:p>
          <a:p>
            <a:pPr marL="342900" indent="-342900" algn="just">
              <a:buAutoNum type="arabicPeriod"/>
            </a:pPr>
            <a:r>
              <a:rPr lang="en-IN" sz="1600" dirty="0" err="1" smtClean="0"/>
              <a:t>vNet</a:t>
            </a:r>
            <a:r>
              <a:rPr lang="en-IN" sz="1600" dirty="0" smtClean="0"/>
              <a:t> 		– Individual </a:t>
            </a:r>
            <a:r>
              <a:rPr lang="en-IN" sz="1600" dirty="0" err="1" smtClean="0"/>
              <a:t>vnet</a:t>
            </a:r>
            <a:r>
              <a:rPr lang="en-IN" sz="1600" dirty="0" smtClean="0"/>
              <a:t> per region with required Subnets</a:t>
            </a:r>
          </a:p>
          <a:p>
            <a:pPr marL="342900" indent="-342900" algn="just">
              <a:buAutoNum type="arabicPeriod"/>
            </a:pPr>
            <a:r>
              <a:rPr lang="en-IN" sz="1600" dirty="0" smtClean="0"/>
              <a:t>NSG 		– Different NSGs with required rules to allow inbound traffics to web servers, jump server &amp; server11</a:t>
            </a:r>
          </a:p>
          <a:p>
            <a:pPr marL="342900" indent="-342900" algn="just">
              <a:buAutoNum type="arabicPeriod"/>
            </a:pPr>
            <a:r>
              <a:rPr lang="en-IN" sz="1600" dirty="0" smtClean="0"/>
              <a:t>Availability Set 	– one availability set for web servers with 2 Fault as well as Update Domains</a:t>
            </a:r>
          </a:p>
          <a:p>
            <a:pPr marL="342900" indent="-342900" algn="just">
              <a:buAutoNum type="arabicPeriod"/>
            </a:pPr>
            <a:r>
              <a:rPr lang="en-IN" sz="1600" dirty="0" smtClean="0"/>
              <a:t>VMs 		– Web servers &amp; Jump servers in Southeast Asia and 1 server on East US</a:t>
            </a:r>
          </a:p>
          <a:p>
            <a:pPr marL="342900" indent="-342900" algn="just">
              <a:buAutoNum type="arabicPeriod"/>
            </a:pPr>
            <a:r>
              <a:rPr lang="en-IN" sz="1600" dirty="0" smtClean="0"/>
              <a:t>LB 		– One public internet facing </a:t>
            </a:r>
            <a:r>
              <a:rPr lang="en-IN" sz="1600" dirty="0" err="1" smtClean="0"/>
              <a:t>loadbalancer</a:t>
            </a:r>
            <a:r>
              <a:rPr lang="en-IN" sz="1600" dirty="0" smtClean="0"/>
              <a:t> with BE/HB/LBR/Inbound NAT and Client IP session persistence</a:t>
            </a:r>
          </a:p>
          <a:p>
            <a:pPr marL="342900" indent="-342900" algn="just">
              <a:buAutoNum type="arabicPeriod"/>
            </a:pPr>
            <a:r>
              <a:rPr lang="en-IN" sz="1600" dirty="0" err="1" smtClean="0"/>
              <a:t>vNet</a:t>
            </a:r>
            <a:r>
              <a:rPr lang="en-IN" sz="1600" dirty="0" smtClean="0"/>
              <a:t> peering 	– Global </a:t>
            </a:r>
            <a:r>
              <a:rPr lang="en-IN" sz="1600" dirty="0" err="1" smtClean="0"/>
              <a:t>vnet</a:t>
            </a:r>
            <a:r>
              <a:rPr lang="en-IN" sz="1600" dirty="0" smtClean="0"/>
              <a:t> peering to make compute resources available in both regions</a:t>
            </a:r>
          </a:p>
          <a:p>
            <a:pPr marL="342900" indent="-342900" algn="just">
              <a:buAutoNum type="arabicPeriod"/>
            </a:pPr>
            <a:r>
              <a:rPr lang="en-IN" sz="1600" dirty="0" smtClean="0"/>
              <a:t>Storage Accounts – RA-GRS for Southeast Asia and ZRS for East US and requires SAS provisioning for sales manager access to file shares</a:t>
            </a:r>
          </a:p>
          <a:p>
            <a:pPr marL="342900" indent="-342900" algn="just">
              <a:buAutoNum type="arabicPeriod"/>
            </a:pPr>
            <a:r>
              <a:rPr lang="en-IN" sz="1600" dirty="0" smtClean="0"/>
              <a:t>VMs backup 	– Web servers VMs backup with required backup policy on RSV</a:t>
            </a:r>
          </a:p>
          <a:p>
            <a:pPr marL="342900" indent="-342900" algn="just">
              <a:buAutoNum type="arabicPeriod"/>
            </a:pPr>
            <a:r>
              <a:rPr lang="en-IN" sz="1600" dirty="0" smtClean="0"/>
              <a:t>Monitoring &amp; Alert – Trigger alert when the web servers CPU utilization &gt; 80%</a:t>
            </a:r>
          </a:p>
          <a:p>
            <a:pPr marL="342900" indent="-342900" algn="just">
              <a:buAutoNum type="arabicPeriod"/>
            </a:pPr>
            <a:r>
              <a:rPr lang="en-IN" sz="1600" dirty="0" smtClean="0"/>
              <a:t>RBAC 	– </a:t>
            </a:r>
            <a:r>
              <a:rPr lang="en-IN" sz="1600" dirty="0" err="1" smtClean="0"/>
              <a:t>VMAdmin</a:t>
            </a:r>
            <a:r>
              <a:rPr lang="en-IN" sz="1600" dirty="0" smtClean="0"/>
              <a:t> &amp; </a:t>
            </a:r>
            <a:r>
              <a:rPr lang="en-IN" sz="1600" dirty="0" err="1" smtClean="0"/>
              <a:t>BackupAdmin</a:t>
            </a:r>
            <a:r>
              <a:rPr lang="en-IN" sz="1600" dirty="0" smtClean="0"/>
              <a:t> users creation with subscription level and RG level access respectively</a:t>
            </a:r>
            <a:endParaRPr lang="en-IN"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557" y="379378"/>
            <a:ext cx="8482520" cy="646331"/>
          </a:xfrm>
          <a:prstGeom prst="rect">
            <a:avLst/>
          </a:prstGeom>
          <a:noFill/>
          <a:ln>
            <a:noFill/>
          </a:ln>
        </p:spPr>
        <p:txBody>
          <a:bodyPr lIns="91425" tIns="91425" rIns="91425" bIns="91425" anchor="b" anchorCtr="0">
            <a:noAutofit/>
          </a:bodyPr>
          <a:lstStyle/>
          <a:p>
            <a:pPr algn="ctr">
              <a:buClr>
                <a:schemeClr val="lt1"/>
              </a:buClr>
              <a:buSzPct val="100000"/>
            </a:pPr>
            <a:r>
              <a:rPr lang="en-IN" sz="3600" b="1" dirty="0" smtClean="0">
                <a:solidFill>
                  <a:schemeClr val="lt1"/>
                </a:solidFill>
              </a:rPr>
              <a:t>Implementation </a:t>
            </a:r>
            <a:r>
              <a:rPr lang="en-IN" sz="3600" b="1" dirty="0" smtClean="0">
                <a:solidFill>
                  <a:schemeClr val="lt1"/>
                </a:solidFill>
              </a:rPr>
              <a:t>Details</a:t>
            </a:r>
            <a:endParaRPr lang="en-IN" sz="3600" b="1" dirty="0">
              <a:solidFill>
                <a:schemeClr val="lt1"/>
              </a:solidFill>
            </a:endParaRPr>
          </a:p>
        </p:txBody>
      </p:sp>
      <p:graphicFrame>
        <p:nvGraphicFramePr>
          <p:cNvPr id="4" name="Table 3"/>
          <p:cNvGraphicFramePr>
            <a:graphicFrameLocks noGrp="1"/>
          </p:cNvGraphicFramePr>
          <p:nvPr/>
        </p:nvGraphicFramePr>
        <p:xfrm>
          <a:off x="175099" y="1216769"/>
          <a:ext cx="8745164" cy="3783247"/>
        </p:xfrm>
        <a:graphic>
          <a:graphicData uri="http://schemas.openxmlformats.org/drawingml/2006/table">
            <a:tbl>
              <a:tblPr/>
              <a:tblGrid>
                <a:gridCol w="2358247"/>
                <a:gridCol w="2751288"/>
                <a:gridCol w="3635629"/>
              </a:tblGrid>
              <a:tr h="262417">
                <a:tc gridSpan="3">
                  <a:txBody>
                    <a:bodyPr/>
                    <a:lstStyle/>
                    <a:p>
                      <a:pPr algn="ctr" fontAlgn="b"/>
                      <a:r>
                        <a:rPr lang="en-IN" sz="1600" b="1" i="0" u="none" strike="noStrike" dirty="0" smtClean="0">
                          <a:solidFill>
                            <a:srgbClr val="000000"/>
                          </a:solidFill>
                          <a:latin typeface="Calibri"/>
                        </a:rPr>
                        <a:t>Using </a:t>
                      </a:r>
                      <a:r>
                        <a:rPr lang="en-IN" sz="1600" b="1" i="0" u="none" strike="noStrike" dirty="0" err="1" smtClean="0">
                          <a:solidFill>
                            <a:srgbClr val="000000"/>
                          </a:solidFill>
                          <a:latin typeface="Calibri"/>
                        </a:rPr>
                        <a:t>Terraform</a:t>
                      </a:r>
                      <a:r>
                        <a:rPr lang="en-IN" sz="16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185307">
                <a:tc>
                  <a:txBody>
                    <a:bodyPr/>
                    <a:lstStyle/>
                    <a:p>
                      <a:pPr algn="ctr" fontAlgn="ctr"/>
                      <a:r>
                        <a:rPr lang="en-IN" sz="1100" b="1" i="0" u="none" strike="noStrike">
                          <a:solidFill>
                            <a:srgbClr val="000000"/>
                          </a:solidFill>
                          <a:latin typeface="Calibri"/>
                        </a:rPr>
                        <a:t>Resources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latin typeface="Calibri"/>
                        </a:rPr>
                        <a:t>Southeast Asia Region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latin typeface="Calibri"/>
                        </a:rPr>
                        <a:t>East US Region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85307">
                <a:tc>
                  <a:txBody>
                    <a:bodyPr/>
                    <a:lstStyle/>
                    <a:p>
                      <a:pPr algn="ctr" fontAlgn="ctr"/>
                      <a:r>
                        <a:rPr lang="en-IN" sz="1100" b="0" i="0" u="none" strike="noStrike">
                          <a:solidFill>
                            <a:srgbClr val="000000"/>
                          </a:solidFill>
                          <a:latin typeface="Calibri"/>
                        </a:rPr>
                        <a:t>Resource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searg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eusrg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Vnet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vnet1 (10.1.0.0/16)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vnet2 (10.2.0.0/16)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613">
                <a:tc>
                  <a:txBody>
                    <a:bodyPr/>
                    <a:lstStyle/>
                    <a:p>
                      <a:pPr algn="ctr" fontAlgn="ctr"/>
                      <a:r>
                        <a:rPr lang="en-IN" sz="1100" b="0" i="0" u="none" strike="noStrike">
                          <a:solidFill>
                            <a:srgbClr val="000000"/>
                          </a:solidFill>
                          <a:latin typeface="Calibri"/>
                        </a:rPr>
                        <a:t>Subnet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websubnet (10.1.1.0/24)</a:t>
                      </a:r>
                      <a:br>
                        <a:rPr lang="en-IN" sz="1100" b="0" i="0" u="none" strike="noStrike">
                          <a:solidFill>
                            <a:srgbClr val="000000"/>
                          </a:solidFill>
                          <a:latin typeface="Calibri"/>
                        </a:rPr>
                      </a:br>
                      <a:r>
                        <a:rPr lang="en-IN" sz="1100" b="0" i="0" u="none" strike="noStrike">
                          <a:solidFill>
                            <a:srgbClr val="000000"/>
                          </a:solidFill>
                          <a:latin typeface="Calibri"/>
                        </a:rPr>
                        <a:t>jumpsubnet (10.1.2.0/24)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eussubnet (10.2.1.0/24)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Vnet Peering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sea-to-eus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latin typeface="Calibri"/>
                        </a:rPr>
                        <a:t>eus</a:t>
                      </a:r>
                      <a:r>
                        <a:rPr lang="en-IN" sz="1100" b="0" i="0" u="none" strike="noStrike" dirty="0">
                          <a:solidFill>
                            <a:srgbClr val="000000"/>
                          </a:solidFill>
                          <a:latin typeface="Calibri"/>
                        </a:rPr>
                        <a:t>-to-sea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Availabilty 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sea-aset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613">
                <a:tc>
                  <a:txBody>
                    <a:bodyPr/>
                    <a:lstStyle/>
                    <a:p>
                      <a:pPr algn="ctr" fontAlgn="ctr"/>
                      <a:r>
                        <a:rPr lang="en-IN" sz="1100" b="0" i="0" u="none" strike="noStrike">
                          <a:solidFill>
                            <a:srgbClr val="000000"/>
                          </a:solidFill>
                          <a:latin typeface="Calibri"/>
                        </a:rPr>
                        <a:t>Network Security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nsg1 (NIC level)</a:t>
                      </a:r>
                      <a:br>
                        <a:rPr lang="en-IN" sz="1100" b="0" i="0" u="none" strike="noStrike">
                          <a:solidFill>
                            <a:srgbClr val="000000"/>
                          </a:solidFill>
                          <a:latin typeface="Calibri"/>
                        </a:rPr>
                      </a:br>
                      <a:r>
                        <a:rPr lang="en-IN" sz="1100" b="0" i="0" u="none" strike="noStrike">
                          <a:solidFill>
                            <a:srgbClr val="000000"/>
                          </a:solidFill>
                          <a:latin typeface="Calibri"/>
                        </a:rPr>
                        <a:t>nsg2 (NIC 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nsg (NIC 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5920">
                <a:tc>
                  <a:txBody>
                    <a:bodyPr/>
                    <a:lstStyle/>
                    <a:p>
                      <a:pPr algn="ctr" fontAlgn="ctr"/>
                      <a:r>
                        <a:rPr lang="en-IN" sz="1100" b="0" i="0" u="none" strike="noStrike">
                          <a:solidFill>
                            <a:srgbClr val="000000"/>
                          </a:solidFill>
                          <a:latin typeface="Calibri"/>
                        </a:rPr>
                        <a:t>Windows VM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webvm-0</a:t>
                      </a:r>
                      <a:br>
                        <a:rPr lang="en-IN" sz="1100" b="0" i="0" u="none" strike="noStrike">
                          <a:solidFill>
                            <a:srgbClr val="000000"/>
                          </a:solidFill>
                          <a:latin typeface="Calibri"/>
                        </a:rPr>
                      </a:br>
                      <a:r>
                        <a:rPr lang="en-IN" sz="1100" b="0" i="0" u="none" strike="noStrike">
                          <a:solidFill>
                            <a:srgbClr val="000000"/>
                          </a:solidFill>
                          <a:latin typeface="Calibri"/>
                        </a:rPr>
                        <a:t>webvm-1</a:t>
                      </a:r>
                      <a:br>
                        <a:rPr lang="en-IN" sz="1100" b="0" i="0" u="none" strike="noStrike">
                          <a:solidFill>
                            <a:srgbClr val="000000"/>
                          </a:solidFill>
                          <a:latin typeface="Calibri"/>
                        </a:rPr>
                      </a:br>
                      <a:r>
                        <a:rPr lang="en-IN" sz="1100" b="0" i="0" u="none" strike="noStrike">
                          <a:solidFill>
                            <a:srgbClr val="000000"/>
                          </a:solidFill>
                          <a:latin typeface="Calibri"/>
                        </a:rPr>
                        <a:t>jumpvm-0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Server11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Load Balancer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sealoadbalancer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smtClean="0">
                          <a:solidFill>
                            <a:srgbClr val="000000"/>
                          </a:solidFill>
                          <a:latin typeface="Calibri"/>
                        </a:rPr>
                        <a:t>-</a:t>
                      </a:r>
                      <a:r>
                        <a:rPr lang="en-IN" sz="11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Frontend IP configuration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lb_frontend (168.63.237.241)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latin typeface="Calibri"/>
                        </a:rPr>
                        <a:t> </a:t>
                      </a:r>
                      <a:r>
                        <a:rPr lang="en-IN" sz="1100" b="0" i="0" u="none" strike="noStrike" dirty="0" smtClean="0">
                          <a:solidFill>
                            <a:srgbClr val="000000"/>
                          </a:solidFill>
                          <a:latin typeface="Calibri"/>
                        </a:rPr>
                        <a:t>-</a:t>
                      </a:r>
                      <a:endParaRPr lang="en-IN"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Load balancing rules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LBRule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latin typeface="Calibri"/>
                        </a:rPr>
                        <a:t> </a:t>
                      </a:r>
                      <a:r>
                        <a:rPr lang="en-IN" sz="1100" b="0" i="0" u="none" strike="noStrike" dirty="0" smtClean="0">
                          <a:solidFill>
                            <a:srgbClr val="000000"/>
                          </a:solidFill>
                          <a:latin typeface="Calibri"/>
                        </a:rPr>
                        <a:t>-</a:t>
                      </a:r>
                      <a:endParaRPr lang="en-IN"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Backend pools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BackEndAddressPool (webvm)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latin typeface="Calibri"/>
                        </a:rPr>
                        <a:t> </a:t>
                      </a:r>
                      <a:r>
                        <a:rPr lang="en-IN" sz="1100" b="0" i="0" u="none" strike="noStrike" dirty="0" smtClean="0">
                          <a:solidFill>
                            <a:srgbClr val="000000"/>
                          </a:solidFill>
                          <a:latin typeface="Calibri"/>
                        </a:rPr>
                        <a:t>-</a:t>
                      </a:r>
                      <a:endParaRPr lang="en-IN"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Health probes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http-running-probe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latin typeface="Calibri"/>
                        </a:rPr>
                        <a:t> </a:t>
                      </a:r>
                      <a:r>
                        <a:rPr lang="en-IN" sz="1100" b="0" i="0" u="none" strike="noStrike" dirty="0" smtClean="0">
                          <a:solidFill>
                            <a:srgbClr val="000000"/>
                          </a:solidFill>
                          <a:latin typeface="Calibri"/>
                        </a:rPr>
                        <a:t>-</a:t>
                      </a:r>
                      <a:endParaRPr lang="en-IN"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Inbound NAT rules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RDPAccess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307">
                <a:tc>
                  <a:txBody>
                    <a:bodyPr/>
                    <a:lstStyle/>
                    <a:p>
                      <a:pPr algn="ctr" fontAlgn="ctr"/>
                      <a:r>
                        <a:rPr lang="en-IN" sz="1100" b="0" i="0" u="none" strike="noStrike">
                          <a:solidFill>
                            <a:srgbClr val="000000"/>
                          </a:solidFill>
                          <a:latin typeface="Calibri"/>
                        </a:rPr>
                        <a:t>Storage Account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latin typeface="Calibri"/>
                        </a:rPr>
                        <a:t>nvhseastg (RA-GRS)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err="1">
                          <a:solidFill>
                            <a:srgbClr val="000000"/>
                          </a:solidFill>
                          <a:latin typeface="Calibri"/>
                        </a:rPr>
                        <a:t>nvheaststg</a:t>
                      </a:r>
                      <a:r>
                        <a:rPr lang="en-IN" sz="1100" b="0" i="0" u="none" strike="noStrike" dirty="0">
                          <a:solidFill>
                            <a:srgbClr val="000000"/>
                          </a:solidFill>
                          <a:latin typeface="Calibri"/>
                        </a:rPr>
                        <a:t> (ZRS)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11661</TotalTime>
  <Words>529</Words>
  <Application>Microsoft Office PowerPoint</Application>
  <PresentationFormat>On-screen Show (16:9)</PresentationFormat>
  <Paragraphs>122</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biz</vt:lpstr>
      <vt:lpstr> Case Study</vt:lpstr>
      <vt:lpstr>Contents</vt:lpstr>
      <vt:lpstr>Business Requirements </vt:lpstr>
      <vt:lpstr>SEA region </vt:lpstr>
      <vt:lpstr>EastUS</vt:lpstr>
      <vt:lpstr>Storage Requirements</vt:lpstr>
      <vt:lpstr>Azure Resource management</vt:lpstr>
      <vt:lpstr>Implementation Order</vt:lpstr>
      <vt:lpstr>Slide 9</vt:lpstr>
      <vt:lpstr>Implementation Details - cont</vt:lpstr>
      <vt:lpstr>Architecture Diagram</vt:lpstr>
      <vt:lpstr>Southeast Asia Azure Resources Diagram</vt:lpstr>
      <vt:lpstr>East US Azure Resources Diagram</vt:lpstr>
      <vt:lpstr>Storage Account - SEA</vt:lpstr>
      <vt:lpstr>RBAC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Muthamizh Selvan</cp:lastModifiedBy>
  <cp:revision>83</cp:revision>
  <dcterms:modified xsi:type="dcterms:W3CDTF">2021-07-21T12:40:39Z</dcterms:modified>
</cp:coreProperties>
</file>