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6" r:id="rId7"/>
    <p:sldId id="264" r:id="rId8"/>
    <p:sldId id="262" r:id="rId9"/>
    <p:sldId id="263" r:id="rId10"/>
    <p:sldId id="268" r:id="rId11"/>
    <p:sldId id="267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1515"/>
    <a:srgbClr val="A7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2262" y="-5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A54B-D487-43DE-80F6-76F6AB2C7D4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4785-0E03-46A0-B769-B1625A4C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3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A54B-D487-43DE-80F6-76F6AB2C7D4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4785-0E03-46A0-B769-B1625A4C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6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A54B-D487-43DE-80F6-76F6AB2C7D4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4785-0E03-46A0-B769-B1625A4C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A54B-D487-43DE-80F6-76F6AB2C7D4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4785-0E03-46A0-B769-B1625A4C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9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A54B-D487-43DE-80F6-76F6AB2C7D4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4785-0E03-46A0-B769-B1625A4C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4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A54B-D487-43DE-80F6-76F6AB2C7D4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4785-0E03-46A0-B769-B1625A4C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2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A54B-D487-43DE-80F6-76F6AB2C7D4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4785-0E03-46A0-B769-B1625A4C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91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A54B-D487-43DE-80F6-76F6AB2C7D4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4785-0E03-46A0-B769-B1625A4C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A54B-D487-43DE-80F6-76F6AB2C7D4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4785-0E03-46A0-B769-B1625A4C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0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A54B-D487-43DE-80F6-76F6AB2C7D4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4785-0E03-46A0-B769-B1625A4C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3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A54B-D487-43DE-80F6-76F6AB2C7D4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4785-0E03-46A0-B769-B1625A4C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3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4A54B-D487-43DE-80F6-76F6AB2C7D4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E4785-0E03-46A0-B769-B1625A4C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7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554" y="2438400"/>
            <a:ext cx="7772400" cy="1470025"/>
          </a:xfrm>
        </p:spPr>
        <p:txBody>
          <a:bodyPr/>
          <a:lstStyle/>
          <a:p>
            <a:r>
              <a:rPr lang="en-US" dirty="0" smtClean="0"/>
              <a:t>Student Retention Toolkit</a:t>
            </a:r>
            <a:br>
              <a:rPr lang="en-US" dirty="0" smtClean="0"/>
            </a:br>
            <a:r>
              <a:rPr lang="en-US" dirty="0" smtClean="0"/>
              <a:t>using R Shiny App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00200" y="4535217"/>
            <a:ext cx="2550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Kim Van Vleet</a:t>
            </a:r>
          </a:p>
          <a:p>
            <a:pPr algn="ctr"/>
            <a:r>
              <a:rPr lang="en-US" dirty="0" smtClean="0"/>
              <a:t>Saint Martin’s University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34579" y="4541465"/>
            <a:ext cx="2550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Mary Donahoo</a:t>
            </a:r>
          </a:p>
          <a:p>
            <a:pPr algn="ctr"/>
            <a:r>
              <a:rPr lang="en-US" dirty="0" smtClean="0"/>
              <a:t>Saint Martin’s University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01"/>
          <a:stretch/>
        </p:blipFill>
        <p:spPr>
          <a:xfrm>
            <a:off x="3276600" y="381001"/>
            <a:ext cx="2584709" cy="10174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76600" y="1398495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Saint </a:t>
            </a:r>
            <a:r>
              <a:rPr lang="en-US" dirty="0"/>
              <a:t>M</a:t>
            </a:r>
            <a:r>
              <a:rPr lang="en-US" dirty="0" smtClean="0"/>
              <a:t>artin’s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24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14" y="1295400"/>
            <a:ext cx="8229600" cy="68580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SQL Server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79248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6045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Shiny app dashboard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405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Student </a:t>
            </a:r>
            <a:r>
              <a:rPr lang="en-US" dirty="0"/>
              <a:t>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Student retention rates is one of the most frequently requested data points</a:t>
            </a:r>
          </a:p>
          <a:p>
            <a:pPr lvl="1"/>
            <a:r>
              <a:rPr lang="en-US" dirty="0" smtClean="0"/>
              <a:t>Indicator of student success</a:t>
            </a:r>
          </a:p>
          <a:p>
            <a:pPr lvl="1"/>
            <a:r>
              <a:rPr lang="en-US" dirty="0" smtClean="0"/>
              <a:t>Work done to improve retention comes from</a:t>
            </a:r>
          </a:p>
          <a:p>
            <a:pPr lvl="2"/>
            <a:r>
              <a:rPr lang="en-US" dirty="0" smtClean="0"/>
              <a:t>Internal student success and retention committees</a:t>
            </a:r>
          </a:p>
          <a:p>
            <a:pPr lvl="2"/>
            <a:r>
              <a:rPr lang="en-US" dirty="0" smtClean="0"/>
              <a:t>Regional and national conferences</a:t>
            </a:r>
          </a:p>
          <a:p>
            <a:pPr lvl="2"/>
            <a:r>
              <a:rPr lang="en-US" dirty="0" smtClean="0"/>
              <a:t>External companies helping institutions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4062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this needed?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Providing student retention requests is occasionally done in ad-hoc manner</a:t>
            </a:r>
          </a:p>
          <a:p>
            <a:pPr lvl="1"/>
            <a:r>
              <a:rPr lang="en-US" dirty="0" smtClean="0"/>
              <a:t>Requests for retention data tends to be for similar student attributes </a:t>
            </a:r>
          </a:p>
          <a:p>
            <a:pPr lvl="2"/>
            <a:r>
              <a:rPr lang="en-US" dirty="0" smtClean="0"/>
              <a:t>By major or by single attribute</a:t>
            </a:r>
          </a:p>
          <a:p>
            <a:pPr lvl="1"/>
            <a:r>
              <a:rPr lang="en-US" dirty="0" smtClean="0"/>
              <a:t>Changes in policies, process, how data is stored can skew results over time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333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R </a:t>
            </a:r>
            <a:r>
              <a:rPr lang="en-US" dirty="0"/>
              <a:t>Toolkit </a:t>
            </a:r>
            <a:r>
              <a:rPr lang="en-US" dirty="0" smtClean="0"/>
              <a:t>can do for retention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 Toolkit can routinely provide common student retention graphically and statistically</a:t>
            </a:r>
          </a:p>
          <a:p>
            <a:pPr lvl="1"/>
            <a:r>
              <a:rPr lang="en-US" dirty="0" smtClean="0"/>
              <a:t>Uses a systematic</a:t>
            </a:r>
            <a:r>
              <a:rPr lang="en-US" dirty="0"/>
              <a:t>, standardized, and documented method for providing retention </a:t>
            </a:r>
            <a:r>
              <a:rPr lang="en-US" dirty="0" smtClean="0"/>
              <a:t>for </a:t>
            </a:r>
            <a:r>
              <a:rPr lang="en-US" dirty="0"/>
              <a:t>student attributes</a:t>
            </a:r>
          </a:p>
          <a:p>
            <a:pPr lvl="2"/>
            <a:r>
              <a:rPr lang="en-US" dirty="0" smtClean="0"/>
              <a:t>Demographics: race/ethnicity, gender</a:t>
            </a:r>
          </a:p>
          <a:p>
            <a:pPr lvl="2"/>
            <a:r>
              <a:rPr lang="en-US" dirty="0" smtClean="0"/>
              <a:t>Prior to college:  SAT/ACT scores, high school GPA, college prep, first generation   </a:t>
            </a:r>
          </a:p>
          <a:p>
            <a:pPr lvl="2"/>
            <a:r>
              <a:rPr lang="en-US" dirty="0" smtClean="0"/>
              <a:t>Academic:  First term GPA, major</a:t>
            </a:r>
          </a:p>
          <a:p>
            <a:pPr lvl="2"/>
            <a:r>
              <a:rPr lang="en-US" dirty="0" smtClean="0"/>
              <a:t>Financial: Pell Grant, WA State Need Grant/WA College Grant</a:t>
            </a:r>
          </a:p>
        </p:txBody>
      </p:sp>
    </p:spTree>
    <p:extLst>
      <p:ext uri="{BB962C8B-B14F-4D97-AF65-F5344CB8AC3E}">
        <p14:creationId xmlns:p14="http://schemas.microsoft.com/office/powerpoint/2010/main" val="425353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Retrieves student dataset from 2004 to near-current year using SQL Server</a:t>
            </a:r>
          </a:p>
          <a:p>
            <a:pPr lvl="1"/>
            <a:r>
              <a:rPr lang="en-US" dirty="0" smtClean="0"/>
              <a:t>Dataset is imported into R</a:t>
            </a:r>
          </a:p>
          <a:p>
            <a:pPr lvl="1"/>
            <a:r>
              <a:rPr lang="en-US" dirty="0" smtClean="0"/>
              <a:t>Visualizations in R using web-based </a:t>
            </a:r>
            <a:r>
              <a:rPr lang="en-US" dirty="0"/>
              <a:t>S</a:t>
            </a:r>
            <a:r>
              <a:rPr lang="en-US" dirty="0" smtClean="0"/>
              <a:t>hiny app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1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</a:t>
            </a:r>
            <a:r>
              <a:rPr lang="en-US" smtClean="0"/>
              <a:t>project task </a:t>
            </a:r>
            <a:r>
              <a:rPr lang="en-US" dirty="0" smtClean="0"/>
              <a:t>list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258796"/>
              </p:ext>
            </p:extLst>
          </p:nvPr>
        </p:nvGraphicFramePr>
        <p:xfrm>
          <a:off x="609600" y="2057400"/>
          <a:ext cx="7924800" cy="3942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091"/>
                <a:gridCol w="6123709"/>
              </a:tblGrid>
              <a:tr h="3810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990600">
                <a:tc>
                  <a:txBody>
                    <a:bodyPr/>
                    <a:lstStyle/>
                    <a:p>
                      <a:r>
                        <a:rPr lang="en-US" dirty="0" smtClean="0"/>
                        <a:t>SQL</a:t>
                      </a:r>
                      <a:r>
                        <a:rPr lang="en-US" baseline="0" dirty="0" smtClean="0"/>
                        <a:t> query/ 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Produce</a:t>
                      </a:r>
                      <a:r>
                        <a:rPr lang="en-US" baseline="0" dirty="0" smtClean="0"/>
                        <a:t> date set and create a data dictionary that describes the variable types and a glossary that describes the longitudinal changes in the data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R Studio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Install R and R Studio; using R Studio in cloud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R import guide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 by step guide to importing the SQL dataset into R</a:t>
                      </a:r>
                      <a:endParaRPr lang="en-US" dirty="0"/>
                    </a:p>
                  </a:txBody>
                  <a:tcPr/>
                </a:tc>
              </a:tr>
              <a:tr h="817915">
                <a:tc>
                  <a:txBody>
                    <a:bodyPr/>
                    <a:lstStyle/>
                    <a:p>
                      <a:r>
                        <a:rPr lang="en-US" dirty="0" smtClean="0"/>
                        <a:t>R visualizations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separate R scripts for different</a:t>
                      </a:r>
                      <a:r>
                        <a:rPr lang="en-US" baseline="0" dirty="0" smtClean="0"/>
                        <a:t> types of R visualizations; Links to R resources and quick references</a:t>
                      </a:r>
                      <a:endParaRPr lang="en-US" dirty="0"/>
                    </a:p>
                  </a:txBody>
                  <a:tcPr/>
                </a:tc>
              </a:tr>
              <a:tr h="791138">
                <a:tc>
                  <a:txBody>
                    <a:bodyPr/>
                    <a:lstStyle/>
                    <a:p>
                      <a:r>
                        <a:rPr lang="en-US" dirty="0" smtClean="0"/>
                        <a:t>Shiny 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 a Shiny App with a tab set of example</a:t>
                      </a:r>
                      <a:r>
                        <a:rPr lang="en-US" baseline="0" dirty="0" smtClean="0"/>
                        <a:t> visualizations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Include instructions on how to make the data available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Include a tab for the data dictionary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859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SQL query output contains student IDs</a:t>
            </a:r>
          </a:p>
          <a:p>
            <a:pPr lvl="2"/>
            <a:r>
              <a:rPr lang="en-US" dirty="0" smtClean="0"/>
              <a:t>Use external table that links student ID with pseudo ID</a:t>
            </a:r>
          </a:p>
          <a:p>
            <a:pPr lvl="2"/>
            <a:r>
              <a:rPr lang="en-US" dirty="0" smtClean="0"/>
              <a:t>Use algorithm to generate pseudo ID</a:t>
            </a:r>
          </a:p>
          <a:p>
            <a:pPr lvl="2"/>
            <a:r>
              <a:rPr lang="en-US" dirty="0" smtClean="0"/>
              <a:t>Apply constant to student ID</a:t>
            </a:r>
          </a:p>
          <a:p>
            <a:pPr lvl="1"/>
            <a:r>
              <a:rPr lang="en-US" dirty="0" smtClean="0"/>
              <a:t>Limit access to shiny dashboard</a:t>
            </a:r>
          </a:p>
          <a:p>
            <a:pPr lvl="2"/>
            <a:r>
              <a:rPr lang="en-US" dirty="0" smtClean="0"/>
              <a:t>Use active directory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3404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 smtClean="0"/>
              <a:t>SQL code for retrieving student data set</a:t>
            </a:r>
          </a:p>
          <a:p>
            <a:pPr lvl="2"/>
            <a:r>
              <a:rPr lang="en-US" dirty="0" smtClean="0"/>
              <a:t>Exports into Excel for working with other data</a:t>
            </a:r>
          </a:p>
          <a:p>
            <a:pPr lvl="3"/>
            <a:r>
              <a:rPr lang="en-US" dirty="0" smtClean="0"/>
              <a:t>Linking to student survey data</a:t>
            </a:r>
          </a:p>
          <a:p>
            <a:pPr lvl="2"/>
            <a:r>
              <a:rPr lang="en-US" dirty="0" smtClean="0"/>
              <a:t>Dataset can be used as stand-alone for use in other analysis software</a:t>
            </a:r>
          </a:p>
          <a:p>
            <a:pPr lvl="1"/>
            <a:r>
              <a:rPr lang="en-US" dirty="0" smtClean="0"/>
              <a:t>Data dictionary which defines the variables data types, naming conventions</a:t>
            </a:r>
          </a:p>
          <a:p>
            <a:pPr lvl="1"/>
            <a:r>
              <a:rPr lang="en-US" dirty="0" smtClean="0"/>
              <a:t>Glossary which defines how the data has historically changed or if data is office specific </a:t>
            </a:r>
          </a:p>
          <a:p>
            <a:pPr lvl="2"/>
            <a:r>
              <a:rPr lang="en-US" dirty="0" smtClean="0"/>
              <a:t>When a variable was first used and when it was last used</a:t>
            </a:r>
          </a:p>
          <a:p>
            <a:pPr lvl="2"/>
            <a:r>
              <a:rPr lang="en-US" dirty="0" smtClean="0"/>
              <a:t>SATs, Academic Indexes, majors, first generation</a:t>
            </a:r>
            <a:endParaRPr lang="en-US" dirty="0"/>
          </a:p>
          <a:p>
            <a:pPr lvl="1"/>
            <a:r>
              <a:rPr lang="en-US" dirty="0" smtClean="0"/>
              <a:t>Instructions to install required programs and import dataset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230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14" y="1295400"/>
            <a:ext cx="8229600" cy="68580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SQL Server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006301"/>
            <a:ext cx="7826963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63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430</Words>
  <Application>Microsoft Office PowerPoint</Application>
  <PresentationFormat>On-screen Show (4:3)</PresentationFormat>
  <Paragraphs>67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Student Retention Toolkit using R Shiny App</vt:lpstr>
      <vt:lpstr>Student Retention</vt:lpstr>
      <vt:lpstr>Why is this needed?</vt:lpstr>
      <vt:lpstr>What R Toolkit can do for retention</vt:lpstr>
      <vt:lpstr>Basic concept</vt:lpstr>
      <vt:lpstr>Main project task list</vt:lpstr>
      <vt:lpstr>Security considerations</vt:lpstr>
      <vt:lpstr>Project deliverables</vt:lpstr>
      <vt:lpstr>Demonstration</vt:lpstr>
      <vt:lpstr>Demonstration</vt:lpstr>
      <vt:lpstr>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Vleet, Kim</dc:creator>
  <cp:lastModifiedBy>MEDIA</cp:lastModifiedBy>
  <cp:revision>35</cp:revision>
  <cp:lastPrinted>2019-10-14T21:14:45Z</cp:lastPrinted>
  <dcterms:created xsi:type="dcterms:W3CDTF">2019-10-14T16:07:32Z</dcterms:created>
  <dcterms:modified xsi:type="dcterms:W3CDTF">2019-12-10T19:23:14Z</dcterms:modified>
</cp:coreProperties>
</file>