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30" r:id="rId10"/>
    <p:sldId id="298" r:id="rId11"/>
    <p:sldId id="299" r:id="rId12"/>
    <p:sldId id="303" r:id="rId13"/>
    <p:sldId id="285" r:id="rId14"/>
    <p:sldId id="297" r:id="rId15"/>
    <p:sldId id="328" r:id="rId16"/>
    <p:sldId id="292" r:id="rId17"/>
    <p:sldId id="286" r:id="rId18"/>
    <p:sldId id="287" r:id="rId19"/>
    <p:sldId id="293" r:id="rId20"/>
    <p:sldId id="300" r:id="rId21"/>
    <p:sldId id="301" r:id="rId22"/>
    <p:sldId id="304" r:id="rId23"/>
    <p:sldId id="302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29" r:id="rId32"/>
    <p:sldId id="312" r:id="rId33"/>
    <p:sldId id="313" r:id="rId34"/>
    <p:sldId id="314" r:id="rId35"/>
    <p:sldId id="315" r:id="rId36"/>
    <p:sldId id="282" r:id="rId37"/>
    <p:sldId id="294" r:id="rId38"/>
    <p:sldId id="295" r:id="rId39"/>
    <p:sldId id="296" r:id="rId40"/>
    <p:sldId id="325" r:id="rId41"/>
    <p:sldId id="326" r:id="rId42"/>
    <p:sldId id="327" r:id="rId43"/>
    <p:sldId id="262" r:id="rId44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66CC"/>
    <a:srgbClr val="FC9204"/>
    <a:srgbClr val="00147A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1FD27-022B-4F98-BE62-C7507565985F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4929C-CE19-4304-A9E5-DA4827B48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 DOOR software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7556-A071-47A2-862A-48D394C72FA7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65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 DOOR software tool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37556-A071-47A2-862A-48D394C72FA7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64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9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2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01625"/>
            <a:ext cx="10472899" cy="919213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7030A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7171" y="1429118"/>
            <a:ext cx="497396" cy="160532"/>
          </a:xfrm>
          <a:solidFill>
            <a:srgbClr val="0033CC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CEAC18D5-9774-4957-A57D-9F2C8FCFA6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38200" y="6553200"/>
            <a:ext cx="9296400" cy="1580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867171" y="6800106"/>
            <a:ext cx="9267429" cy="0"/>
          </a:xfrm>
          <a:prstGeom prst="line">
            <a:avLst/>
          </a:prstGeom>
          <a:ln w="222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 userDrawn="1"/>
        </p:nvSpPr>
        <p:spPr>
          <a:xfrm>
            <a:off x="1541589" y="1457254"/>
            <a:ext cx="9769510" cy="118328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295" y="6404631"/>
            <a:ext cx="1638106" cy="4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5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5575" y="2469394"/>
            <a:ext cx="9276960" cy="1469560"/>
          </a:xfrm>
          <a:solidFill>
            <a:schemeClr val="accent1">
              <a:lumMod val="75000"/>
            </a:schemeClr>
          </a:solidFill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789" y="6035041"/>
            <a:ext cx="3328212" cy="82296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-1" y="6471137"/>
            <a:ext cx="8440615" cy="386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6319911"/>
            <a:ext cx="8440614" cy="10551"/>
          </a:xfrm>
          <a:prstGeom prst="line">
            <a:avLst/>
          </a:prstGeom>
          <a:ln w="34925">
            <a:solidFill>
              <a:srgbClr val="00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5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7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6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C18D5-9774-4957-A57D-9F2C8FCFA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4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91440"/>
            <a:ext cx="12192000" cy="27432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700" b="1" dirty="0">
                <a:solidFill>
                  <a:schemeClr val="bg1"/>
                </a:solidFill>
              </a:rPr>
              <a:t>Introduction of </a:t>
            </a:r>
            <a:br>
              <a:rPr lang="en-US" sz="6700" b="1" dirty="0">
                <a:solidFill>
                  <a:schemeClr val="bg1"/>
                </a:solidFill>
              </a:rPr>
            </a:br>
            <a:r>
              <a:rPr lang="en-US" sz="6700" b="1" dirty="0">
                <a:solidFill>
                  <a:schemeClr val="bg1"/>
                </a:solidFill>
              </a:rPr>
              <a:t>Requirement Engineering 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2" y="6527408"/>
            <a:ext cx="12191998" cy="330591"/>
          </a:xfrm>
          <a:prstGeom prst="rect">
            <a:avLst/>
          </a:prstGeom>
          <a:solidFill>
            <a:srgbClr val="0014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  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2506" y="5069231"/>
            <a:ext cx="427939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Engr. Asad Ur Rehman</a:t>
            </a:r>
          </a:p>
          <a:p>
            <a:r>
              <a:rPr lang="en-US" sz="1600" dirty="0"/>
              <a:t>Senior Lecturer – </a:t>
            </a:r>
            <a:r>
              <a:rPr lang="en-US" sz="1600" dirty="0" err="1"/>
              <a:t>Iqra</a:t>
            </a:r>
            <a:r>
              <a:rPr lang="en-US" sz="1600" dirty="0"/>
              <a:t> University</a:t>
            </a:r>
          </a:p>
          <a:p>
            <a:r>
              <a:rPr lang="en-US" sz="1600" dirty="0"/>
              <a:t>Certified Business Analysis Professional (CBAP) </a:t>
            </a:r>
          </a:p>
          <a:p>
            <a:r>
              <a:rPr lang="en-US" sz="1600" dirty="0"/>
              <a:t>Founding Member- Ponder Alliance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6" y="5376189"/>
            <a:ext cx="4009891" cy="99151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37519" y="2827471"/>
            <a:ext cx="1449977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Lecture # 01</a:t>
            </a:r>
          </a:p>
          <a:p>
            <a:pPr algn="ctr"/>
            <a:r>
              <a:rPr lang="en-US" sz="1600" dirty="0"/>
              <a:t>SEN 354 </a:t>
            </a:r>
          </a:p>
        </p:txBody>
      </p:sp>
    </p:spTree>
    <p:extLst>
      <p:ext uri="{BB962C8B-B14F-4D97-AF65-F5344CB8AC3E}">
        <p14:creationId xmlns:p14="http://schemas.microsoft.com/office/powerpoint/2010/main" val="350220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</a:t>
            </a:r>
            <a:r>
              <a:rPr lang="en-US" b="1" dirty="0"/>
              <a:t>SW</a:t>
            </a:r>
            <a:r>
              <a:rPr lang="en-US" dirty="0"/>
              <a:t> </a:t>
            </a:r>
            <a:r>
              <a:rPr lang="en-US" b="1" dirty="0"/>
              <a:t>Requirements Elicitation</a:t>
            </a:r>
          </a:p>
        </p:txBody>
      </p:sp>
    </p:spTree>
    <p:extLst>
      <p:ext uri="{BB962C8B-B14F-4D97-AF65-F5344CB8AC3E}">
        <p14:creationId xmlns:p14="http://schemas.microsoft.com/office/powerpoint/2010/main" val="782593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Introduction of Requirement Engineering</a:t>
            </a:r>
            <a:br>
              <a:rPr lang="en-US" dirty="0"/>
            </a:br>
            <a:r>
              <a:rPr lang="en-US" dirty="0"/>
              <a:t>Importance of Software Requirements Elicitation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0"/>
          <p:cNvSpPr>
            <a:spLocks noChangeArrowheads="1"/>
          </p:cNvSpPr>
          <p:nvPr/>
        </p:nvSpPr>
        <p:spPr bwMode="auto">
          <a:xfrm>
            <a:off x="2077583" y="1905099"/>
            <a:ext cx="1155946" cy="70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Requirement</a:t>
            </a:r>
          </a:p>
          <a:p>
            <a:pPr algn="ctr"/>
            <a:r>
              <a:rPr lang="en-US" sz="1600" dirty="0"/>
              <a:t>Analysis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5453743" y="1905099"/>
            <a:ext cx="960166" cy="6936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Design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6520543" y="1905099"/>
            <a:ext cx="1134579" cy="6936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Coding</a:t>
            </a:r>
          </a:p>
        </p:txBody>
      </p:sp>
      <p:sp>
        <p:nvSpPr>
          <p:cNvPr id="9" name="Rectangle 23"/>
          <p:cNvSpPr>
            <a:spLocks noChangeArrowheads="1"/>
          </p:cNvSpPr>
          <p:nvPr/>
        </p:nvSpPr>
        <p:spPr bwMode="auto">
          <a:xfrm>
            <a:off x="7739743" y="1905099"/>
            <a:ext cx="978147" cy="6936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Testing</a:t>
            </a: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682173" y="1909508"/>
            <a:ext cx="1306791" cy="7045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Requirement</a:t>
            </a:r>
          </a:p>
          <a:p>
            <a:pPr algn="ctr"/>
            <a:r>
              <a:rPr lang="en-US" sz="1600" dirty="0"/>
              <a:t>Elicitation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145938" y="1752600"/>
            <a:ext cx="0" cy="144780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30767" y="2033162"/>
            <a:ext cx="11430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Running</a:t>
            </a:r>
          </a:p>
          <a:p>
            <a:pPr algn="ctr"/>
            <a:r>
              <a:rPr lang="en-US" sz="1600" dirty="0"/>
              <a:t>software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6298" y="2882634"/>
            <a:ext cx="302564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Should understand Biz-problem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Correct &amp; Complete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7484" y="4559258"/>
            <a:ext cx="3868255" cy="4001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Automation of Hospital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144002" y="1725746"/>
            <a:ext cx="0" cy="144780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36458" y="5712826"/>
            <a:ext cx="1248229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Pharmacy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12322" y="5103227"/>
            <a:ext cx="594776" cy="47519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IPD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1263" y="5125743"/>
            <a:ext cx="1248229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Laboratory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686927" y="5121220"/>
            <a:ext cx="713575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Billing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03935" y="5103227"/>
            <a:ext cx="671129" cy="4405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OPD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34560" y="5712826"/>
            <a:ext cx="1248229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Appointment  Management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02224" y="5712826"/>
            <a:ext cx="1009534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Record </a:t>
            </a:r>
          </a:p>
        </p:txBody>
      </p:sp>
      <p:sp>
        <p:nvSpPr>
          <p:cNvPr id="24" name="Rectangle 20">
            <a:extLst>
              <a:ext uri="{FF2B5EF4-FFF2-40B4-BE49-F238E27FC236}">
                <a16:creationId xmlns:a16="http://schemas.microsoft.com/office/drawing/2014/main" id="{B7A424E7-FCA4-4E9F-9485-6E20BC45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419" y="1924979"/>
            <a:ext cx="1362638" cy="7089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Req-Docx</a:t>
            </a:r>
          </a:p>
          <a:p>
            <a:pPr algn="ctr"/>
            <a:r>
              <a:rPr lang="en-US" sz="1600" dirty="0"/>
              <a:t>&amp; Agreement</a:t>
            </a: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AA2BE77E-0CF0-4515-B4C3-6A6E359D4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4388" y="2756682"/>
            <a:ext cx="1478875" cy="5232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 dirty="0"/>
              <a:t>Operation &amp; </a:t>
            </a:r>
          </a:p>
          <a:p>
            <a:pPr algn="ctr"/>
            <a:r>
              <a:rPr lang="en-US" sz="1600" dirty="0"/>
              <a:t>Maintenance </a:t>
            </a:r>
          </a:p>
        </p:txBody>
      </p:sp>
    </p:spTree>
    <p:extLst>
      <p:ext uri="{BB962C8B-B14F-4D97-AF65-F5344CB8AC3E}">
        <p14:creationId xmlns:p14="http://schemas.microsoft.com/office/powerpoint/2010/main" val="37144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Introduction of Requirement Engineering</a:t>
            </a:r>
            <a:br>
              <a:rPr lang="en-US" dirty="0"/>
            </a:br>
            <a:r>
              <a:rPr lang="en-US" dirty="0"/>
              <a:t>Importance of Software Requirements Elicitation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046122" y="3585421"/>
            <a:ext cx="1901241" cy="1068903"/>
            <a:chOff x="6048238" y="3302331"/>
            <a:chExt cx="2534990" cy="142519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6048238" y="3879327"/>
              <a:ext cx="1237601" cy="84820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196267" y="3302331"/>
              <a:ext cx="1386961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Benefits/</a:t>
              </a:r>
            </a:p>
            <a:p>
              <a:pPr algn="ctr"/>
              <a:r>
                <a:rPr lang="en-US" dirty="0">
                  <a:solidFill>
                    <a:srgbClr val="0070C0"/>
                  </a:solidFill>
                </a:rPr>
                <a:t>Value 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774388" y="1924386"/>
            <a:ext cx="41405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Stakeholders</a:t>
            </a:r>
            <a:r>
              <a:rPr lang="en-US" sz="2000" dirty="0"/>
              <a:t> identifies a </a:t>
            </a:r>
            <a:r>
              <a:rPr lang="en-US" sz="2000" b="1" dirty="0"/>
              <a:t>need</a:t>
            </a:r>
            <a:r>
              <a:rPr lang="en-US" sz="2000" dirty="0"/>
              <a:t> or problem then a project is </a:t>
            </a:r>
            <a:r>
              <a:rPr lang="en-US" sz="2000" b="1" dirty="0">
                <a:solidFill>
                  <a:srgbClr val="C00000"/>
                </a:solidFill>
              </a:rPr>
              <a:t>initiate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address that </a:t>
            </a:r>
            <a:r>
              <a:rPr lang="en-US" sz="2000" b="1" dirty="0"/>
              <a:t>Problem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183835" y="4149185"/>
            <a:ext cx="3527055" cy="2076687"/>
            <a:chOff x="5007622" y="4142897"/>
            <a:chExt cx="4702739" cy="2768921"/>
          </a:xfrm>
        </p:grpSpPr>
        <p:sp>
          <p:nvSpPr>
            <p:cNvPr id="11" name="Rectangle 10"/>
            <p:cNvSpPr/>
            <p:nvPr/>
          </p:nvSpPr>
          <p:spPr>
            <a:xfrm>
              <a:off x="5007622" y="5557601"/>
              <a:ext cx="4702739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How well the project ultimately addresses that need defines the  </a:t>
              </a:r>
              <a:r>
                <a:rPr lang="en-US" sz="2000" b="1" dirty="0">
                  <a:solidFill>
                    <a:srgbClr val="C00000"/>
                  </a:solidFill>
                </a:rPr>
                <a:t>project’s success  </a:t>
              </a:r>
              <a:r>
                <a:rPr lang="en-US" sz="2000" dirty="0"/>
                <a:t>or </a:t>
              </a:r>
              <a:r>
                <a:rPr lang="en-US" sz="2000" b="1" dirty="0">
                  <a:solidFill>
                    <a:srgbClr val="0070C0"/>
                  </a:solidFill>
                </a:rPr>
                <a:t>failure</a:t>
              </a:r>
              <a:r>
                <a:rPr lang="en-US" sz="2000" dirty="0"/>
                <a:t>.</a:t>
              </a:r>
            </a:p>
          </p:txBody>
        </p:sp>
        <p:cxnSp>
          <p:nvCxnSpPr>
            <p:cNvPr id="12" name="Straight Connector 11"/>
            <p:cNvCxnSpPr>
              <a:stCxn id="8" idx="2"/>
            </p:cNvCxnSpPr>
            <p:nvPr/>
          </p:nvCxnSpPr>
          <p:spPr>
            <a:xfrm>
              <a:off x="6733815" y="4142897"/>
              <a:ext cx="554892" cy="14147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445961" y="4500923"/>
            <a:ext cx="12355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Problem </a:t>
            </a:r>
          </a:p>
        </p:txBody>
      </p:sp>
      <p:sp>
        <p:nvSpPr>
          <p:cNvPr id="14" name="Freeform 13"/>
          <p:cNvSpPr/>
          <p:nvPr/>
        </p:nvSpPr>
        <p:spPr>
          <a:xfrm>
            <a:off x="1033581" y="2940049"/>
            <a:ext cx="816103" cy="1509251"/>
          </a:xfrm>
          <a:custGeom>
            <a:avLst/>
            <a:gdLst>
              <a:gd name="connsiteX0" fmla="*/ 194821 w 615735"/>
              <a:gd name="connsiteY0" fmla="*/ 0 h 2206171"/>
              <a:gd name="connsiteX1" fmla="*/ 78707 w 615735"/>
              <a:gd name="connsiteY1" fmla="*/ 493485 h 2206171"/>
              <a:gd name="connsiteX2" fmla="*/ 35164 w 615735"/>
              <a:gd name="connsiteY2" fmla="*/ 1248228 h 2206171"/>
              <a:gd name="connsiteX3" fmla="*/ 615735 w 615735"/>
              <a:gd name="connsiteY3" fmla="*/ 2206171 h 220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5735" h="2206171">
                <a:moveTo>
                  <a:pt x="194821" y="0"/>
                </a:moveTo>
                <a:cubicBezTo>
                  <a:pt x="150069" y="142723"/>
                  <a:pt x="105317" y="285447"/>
                  <a:pt x="78707" y="493485"/>
                </a:cubicBezTo>
                <a:cubicBezTo>
                  <a:pt x="52097" y="701523"/>
                  <a:pt x="-54341" y="962780"/>
                  <a:pt x="35164" y="1248228"/>
                </a:cubicBezTo>
                <a:cubicBezTo>
                  <a:pt x="124669" y="1533676"/>
                  <a:pt x="370202" y="1869923"/>
                  <a:pt x="615735" y="2206171"/>
                </a:cubicBezTo>
              </a:path>
            </a:pathLst>
          </a:custGeom>
          <a:noFill/>
          <a:ln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5" name="Group 14"/>
          <p:cNvGrpSpPr/>
          <p:nvPr/>
        </p:nvGrpSpPr>
        <p:grpSpPr>
          <a:xfrm>
            <a:off x="2808667" y="3285443"/>
            <a:ext cx="5251517" cy="1649599"/>
            <a:chOff x="-304107" y="2357892"/>
            <a:chExt cx="7002023" cy="2199464"/>
          </a:xfrm>
        </p:grpSpPr>
        <p:sp>
          <p:nvSpPr>
            <p:cNvPr id="16" name="TextBox 15"/>
            <p:cNvSpPr txBox="1"/>
            <p:nvPr/>
          </p:nvSpPr>
          <p:spPr>
            <a:xfrm>
              <a:off x="5308021" y="4064913"/>
              <a:ext cx="1389895" cy="492443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Solution 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-304107" y="4282581"/>
              <a:ext cx="5518908" cy="806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-304106" y="3099638"/>
              <a:ext cx="5391260" cy="1015305"/>
            </a:xfrm>
            <a:custGeom>
              <a:avLst/>
              <a:gdLst>
                <a:gd name="connsiteX0" fmla="*/ 0 w 1716258"/>
                <a:gd name="connsiteY0" fmla="*/ 422959 h 422959"/>
                <a:gd name="connsiteX1" fmla="*/ 225083 w 1716258"/>
                <a:gd name="connsiteY1" fmla="*/ 268214 h 422959"/>
                <a:gd name="connsiteX2" fmla="*/ 590843 w 1716258"/>
                <a:gd name="connsiteY2" fmla="*/ 29063 h 422959"/>
                <a:gd name="connsiteX3" fmla="*/ 1153551 w 1716258"/>
                <a:gd name="connsiteY3" fmla="*/ 43131 h 422959"/>
                <a:gd name="connsiteX4" fmla="*/ 1716258 w 1716258"/>
                <a:gd name="connsiteY4" fmla="*/ 380756 h 422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6258" h="422959">
                  <a:moveTo>
                    <a:pt x="0" y="422959"/>
                  </a:moveTo>
                  <a:cubicBezTo>
                    <a:pt x="63304" y="378411"/>
                    <a:pt x="126609" y="333863"/>
                    <a:pt x="225083" y="268214"/>
                  </a:cubicBezTo>
                  <a:cubicBezTo>
                    <a:pt x="323557" y="202565"/>
                    <a:pt x="436098" y="66577"/>
                    <a:pt x="590843" y="29063"/>
                  </a:cubicBezTo>
                  <a:cubicBezTo>
                    <a:pt x="745588" y="-8451"/>
                    <a:pt x="965982" y="-15485"/>
                    <a:pt x="1153551" y="43131"/>
                  </a:cubicBezTo>
                  <a:cubicBezTo>
                    <a:pt x="1341120" y="101747"/>
                    <a:pt x="1528689" y="241251"/>
                    <a:pt x="1716258" y="380756"/>
                  </a:cubicBezTo>
                </a:path>
              </a:pathLst>
            </a:custGeom>
            <a:noFill/>
            <a:ln w="22225">
              <a:solidFill>
                <a:srgbClr val="C00000"/>
              </a:solidFill>
              <a:prstDash val="dash"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790164" y="3114848"/>
              <a:ext cx="129279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Project 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54160" y="2357892"/>
              <a:ext cx="1828800" cy="697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Team Members</a:t>
              </a:r>
            </a:p>
            <a:p>
              <a:pPr algn="ctr"/>
              <a:r>
                <a:rPr lang="en-US" sz="1400" dirty="0"/>
                <a:t>Cost &amp; Time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5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Introduction of Requirement Engineering</a:t>
            </a:r>
            <a:br>
              <a:rPr lang="en-US" dirty="0"/>
            </a:br>
            <a:r>
              <a:rPr lang="en-US" dirty="0"/>
              <a:t>Importance of Software Requirements Elicitation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Clr>
                <a:srgbClr val="FC9204"/>
              </a:buClr>
              <a:buFont typeface="+mj-lt"/>
              <a:buAutoNum type="arabicParenR"/>
            </a:pPr>
            <a:r>
              <a:rPr lang="en-US" sz="2400" b="1" dirty="0"/>
              <a:t>Compliance with Business Objectives: </a:t>
            </a:r>
            <a:r>
              <a:rPr lang="en-US" sz="2400" dirty="0"/>
              <a:t>Process of elicitation guarantees that the software development endeavors are in harmony with the company’s objectives. </a:t>
            </a:r>
          </a:p>
          <a:p>
            <a:pPr lvl="1">
              <a:buClr>
                <a:srgbClr val="FC9204"/>
              </a:buClr>
            </a:pPr>
            <a:r>
              <a:rPr lang="en-US" sz="2000" b="1" dirty="0"/>
              <a:t>Comprehending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business context </a:t>
            </a:r>
            <a:r>
              <a:rPr lang="en-US" sz="2000" dirty="0"/>
              <a:t>facilitates the development of a solution that </a:t>
            </a:r>
            <a:r>
              <a:rPr lang="en-US" sz="2000" b="1" dirty="0">
                <a:solidFill>
                  <a:srgbClr val="0066CC"/>
                </a:solidFill>
              </a:rPr>
              <a:t>adds value </a:t>
            </a:r>
            <a:r>
              <a:rPr lang="en-US" sz="2000" dirty="0"/>
              <a:t>for the company.</a:t>
            </a:r>
          </a:p>
          <a:p>
            <a:pPr marL="514350" indent="-514350">
              <a:buClr>
                <a:srgbClr val="FC9204"/>
              </a:buClr>
              <a:buFont typeface="+mj-lt"/>
              <a:buAutoNum type="arabicParenR"/>
            </a:pPr>
            <a:endParaRPr lang="en-US" sz="2400" b="1" dirty="0"/>
          </a:p>
          <a:p>
            <a:pPr marL="514350" indent="-514350">
              <a:buClr>
                <a:srgbClr val="FC9204"/>
              </a:buClr>
              <a:buFont typeface="+mj-lt"/>
              <a:buAutoNum type="arabicParenR"/>
            </a:pPr>
            <a:r>
              <a:rPr lang="en-US" sz="2400" b="1" dirty="0"/>
              <a:t>User Satisfaction: </a:t>
            </a:r>
            <a:r>
              <a:rPr lang="en-US" sz="2400" dirty="0"/>
              <a:t>It is easier to create software that </a:t>
            </a:r>
            <a:r>
              <a:rPr lang="en-US" sz="2400" b="1" dirty="0"/>
              <a:t>fulfills </a:t>
            </a:r>
            <a:r>
              <a:rPr lang="en-US" sz="2400" b="1" dirty="0">
                <a:solidFill>
                  <a:srgbClr val="C00000"/>
                </a:solidFill>
              </a:rPr>
              <a:t>users’ needs</a:t>
            </a:r>
            <a:r>
              <a:rPr lang="en-US" sz="2400" dirty="0"/>
              <a:t> when they are involved in the requirements elicitation process. </a:t>
            </a:r>
          </a:p>
          <a:p>
            <a:pPr lvl="1">
              <a:buClr>
                <a:srgbClr val="FC9204"/>
              </a:buClr>
            </a:pPr>
            <a:r>
              <a:rPr lang="en-US" sz="2000" dirty="0"/>
              <a:t>Higher user pleasure and acceptance of the finished product are the results of this.</a:t>
            </a:r>
          </a:p>
          <a:p>
            <a:pPr marL="514350" indent="-514350">
              <a:buClr>
                <a:srgbClr val="FC9204"/>
              </a:buClr>
              <a:buFont typeface="+mj-lt"/>
              <a:buAutoNum type="arabicParenR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42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Introduction of Requirement Engineering</a:t>
            </a:r>
            <a:br>
              <a:rPr lang="en-US" dirty="0"/>
            </a:br>
            <a:r>
              <a:rPr lang="en-US" dirty="0"/>
              <a:t>Importance of Software Requirements Elicitation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72899" cy="453598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rgbClr val="FC9204"/>
              </a:buClr>
              <a:buFont typeface="+mj-lt"/>
              <a:buAutoNum type="arabicParenR" startAt="3"/>
            </a:pPr>
            <a:r>
              <a:rPr lang="en-US" b="1" dirty="0"/>
              <a:t>Time </a:t>
            </a:r>
            <a:r>
              <a:rPr lang="en-US" dirty="0"/>
              <a:t>and</a:t>
            </a:r>
            <a:r>
              <a:rPr lang="en-US" b="1" dirty="0"/>
              <a:t> Money Savings: </a:t>
            </a:r>
            <a:r>
              <a:rPr lang="en-US" dirty="0"/>
              <a:t>Having precise and </a:t>
            </a:r>
            <a:r>
              <a:rPr lang="en-US" b="1" dirty="0">
                <a:solidFill>
                  <a:srgbClr val="C00000"/>
                </a:solidFill>
              </a:rPr>
              <a:t>well-defined specifications </a:t>
            </a:r>
            <a:r>
              <a:rPr lang="en-US" dirty="0"/>
              <a:t>aids in </a:t>
            </a:r>
            <a:r>
              <a:rPr lang="en-US" b="1" dirty="0">
                <a:solidFill>
                  <a:srgbClr val="C00000"/>
                </a:solidFill>
              </a:rPr>
              <a:t>prevent</a:t>
            </a:r>
            <a:r>
              <a:rPr lang="en-US" dirty="0"/>
              <a:t> miscommunication and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b="1" dirty="0">
                <a:solidFill>
                  <a:srgbClr val="0033CC"/>
                </a:solidFill>
              </a:rPr>
              <a:t>rework</a:t>
            </a:r>
            <a:r>
              <a:rPr lang="en-US" dirty="0">
                <a:solidFill>
                  <a:srgbClr val="0033CC"/>
                </a:solidFill>
              </a:rPr>
              <a:t> </a:t>
            </a:r>
            <a:r>
              <a:rPr lang="en-US" dirty="0"/>
              <a:t>during the development phase.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FC9204"/>
              </a:buClr>
            </a:pPr>
            <a:r>
              <a:rPr lang="en-US" dirty="0"/>
              <a:t>As a result, there will be </a:t>
            </a:r>
            <a:r>
              <a:rPr lang="en-US" b="1" dirty="0"/>
              <a:t>cost savings </a:t>
            </a:r>
            <a:r>
              <a:rPr lang="en-US" dirty="0"/>
              <a:t>and the project will be completed on time.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rgbClr val="FC9204"/>
              </a:buClr>
              <a:buFont typeface="+mj-lt"/>
              <a:buAutoNum type="arabicParenR" startAt="3"/>
            </a:pPr>
            <a:r>
              <a:rPr lang="en-US" b="1" dirty="0"/>
              <a:t>Compliance and Regulation Requirements: </a:t>
            </a:r>
            <a:r>
              <a:rPr lang="en-US" dirty="0"/>
              <a:t>Requirements elicitation is crucial for projects in regulated industries to guarantee that the </a:t>
            </a:r>
            <a:r>
              <a:rPr lang="en-US" u="sng" dirty="0"/>
              <a:t>software conforms </a:t>
            </a:r>
            <a:r>
              <a:rPr lang="en-US" dirty="0"/>
              <a:t>with </a:t>
            </a:r>
            <a:r>
              <a:rPr lang="en-US" u="sng" dirty="0"/>
              <a:t>applicable laws</a:t>
            </a:r>
            <a:r>
              <a:rPr lang="en-US" dirty="0"/>
              <a:t> and norms.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FC9204"/>
              </a:buClr>
            </a:pPr>
            <a:r>
              <a:rPr lang="en-US" dirty="0"/>
              <a:t>In industries like healthcare, finance, and aerospace, this is crucial.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Clr>
                <a:srgbClr val="FC9204"/>
              </a:buClr>
              <a:buFont typeface="+mj-lt"/>
              <a:buAutoNum type="arabicParenR" startAt="3"/>
            </a:pPr>
            <a:r>
              <a:rPr lang="en-US" b="1" dirty="0"/>
              <a:t>Traceability and Documentation: </a:t>
            </a:r>
            <a:r>
              <a:rPr lang="en-US" dirty="0"/>
              <a:t>Throughout the software development process, traceability is based on well-documented requirements.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FC9204"/>
              </a:buClr>
            </a:pPr>
            <a:r>
              <a:rPr lang="en-US" dirty="0"/>
              <a:t>Traceability helps with testing, validation, and maintenance by ensuring that every part of the software can be linked to a particular requirement.</a:t>
            </a:r>
          </a:p>
        </p:txBody>
      </p:sp>
    </p:spTree>
    <p:extLst>
      <p:ext uri="{BB962C8B-B14F-4D97-AF65-F5344CB8AC3E}">
        <p14:creationId xmlns:p14="http://schemas.microsoft.com/office/powerpoint/2010/main" val="17366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and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2743200"/>
            <a:ext cx="990600" cy="30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 dirty="0">
                <a:solidFill>
                  <a:srgbClr val="FF0000"/>
                </a:solidFill>
              </a:rPr>
              <a:t>SR-1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SR-2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SR-30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SR-40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1565" y="2286000"/>
            <a:ext cx="914400" cy="10668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FS-1.1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FS-1.2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FS-1.3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1565" y="3429000"/>
            <a:ext cx="914400" cy="1219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FS-2.1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FS-2.2</a:t>
            </a:r>
          </a:p>
          <a:p>
            <a:pPr algn="ctr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- -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FS-2.6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1565" y="4876800"/>
            <a:ext cx="914400" cy="12535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FS-40.1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FS-40.2</a:t>
            </a:r>
          </a:p>
          <a:p>
            <a:pPr algn="ctr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- -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FS-40.8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6619" y="2286000"/>
            <a:ext cx="990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Cd-11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2819" y="2362200"/>
            <a:ext cx="990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Cd-11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9019" y="2438400"/>
            <a:ext cx="990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Cod-1.1.1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10019" y="2819400"/>
            <a:ext cx="990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Cod-1.2.1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38619" y="3200400"/>
            <a:ext cx="990600" cy="4572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Cod-1.3.1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86419" y="2286000"/>
            <a:ext cx="990600" cy="76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Cd-11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62619" y="2362200"/>
            <a:ext cx="990600" cy="76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Cd-11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38819" y="2438400"/>
            <a:ext cx="990600" cy="7620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TC-1.1.1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TC-1.1.2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TC-1.1.3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9600" y="2209800"/>
            <a:ext cx="13716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Requirements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36765" y="1766910"/>
            <a:ext cx="14478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Functional </a:t>
            </a:r>
            <a:r>
              <a:rPr lang="en-US" sz="1600" dirty="0" err="1"/>
              <a:t>Req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4976619" y="1772528"/>
            <a:ext cx="9906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34019" y="1772528"/>
            <a:ext cx="144780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 Cases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838200" y="3503612"/>
            <a:ext cx="990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8200" y="4265612"/>
            <a:ext cx="990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8200" y="5027612"/>
            <a:ext cx="9906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870365" y="4596684"/>
            <a:ext cx="990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Cod-40.1.1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022765" y="4977684"/>
            <a:ext cx="990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Cod-40.2.1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03765" y="5598015"/>
            <a:ext cx="990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Cd-48.3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479965" y="5674215"/>
            <a:ext cx="990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Cd-48.3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56165" y="5750415"/>
            <a:ext cx="990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Cod-40.8.3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003965" y="4648200"/>
            <a:ext cx="9906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Cd-11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080165" y="4724400"/>
            <a:ext cx="9906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Cd-11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56365" y="4800600"/>
            <a:ext cx="990600" cy="76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TC-40.1.1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TC-40.1.2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TC-40.1.3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272019" y="2667000"/>
            <a:ext cx="7620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3955965" y="3046412"/>
            <a:ext cx="3048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6" idx="1"/>
          </p:cNvCxnSpPr>
          <p:nvPr/>
        </p:nvCxnSpPr>
        <p:spPr>
          <a:xfrm flipV="1">
            <a:off x="1905000" y="2819400"/>
            <a:ext cx="1136565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>
            <a:off x="4481319" y="2336442"/>
            <a:ext cx="381000" cy="13716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906000" y="2177624"/>
            <a:ext cx="1082899" cy="36597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F-1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972003" y="2971800"/>
            <a:ext cx="1082899" cy="3659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F-2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813701" y="5027612"/>
            <a:ext cx="1082899" cy="365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F-40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36765" y="2209801"/>
            <a:ext cx="6123900" cy="399781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8378238" y="2438400"/>
            <a:ext cx="1375362" cy="311799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8" idx="1"/>
          </p:cNvCxnSpPr>
          <p:nvPr/>
        </p:nvCxnSpPr>
        <p:spPr>
          <a:xfrm flipV="1">
            <a:off x="8279776" y="5210600"/>
            <a:ext cx="1533925" cy="2573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8" idx="1"/>
          </p:cNvCxnSpPr>
          <p:nvPr/>
        </p:nvCxnSpPr>
        <p:spPr>
          <a:xfrm>
            <a:off x="1865850" y="5485935"/>
            <a:ext cx="1175715" cy="17637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46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Requirements ?</a:t>
            </a:r>
          </a:p>
        </p:txBody>
      </p:sp>
    </p:spTree>
    <p:extLst>
      <p:ext uri="{BB962C8B-B14F-4D97-AF65-F5344CB8AC3E}">
        <p14:creationId xmlns:p14="http://schemas.microsoft.com/office/powerpoint/2010/main" val="180175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Introduction of Requirement Engineering</a:t>
            </a:r>
            <a:br>
              <a:rPr lang="en-US" dirty="0"/>
            </a:br>
            <a:r>
              <a:rPr lang="en-US" dirty="0"/>
              <a:t>What is Software Requirements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6CC"/>
                </a:solidFill>
              </a:rPr>
              <a:t>According to IEEE standard, a requirement is defined as follows:</a:t>
            </a:r>
          </a:p>
          <a:p>
            <a:pPr lvl="1"/>
            <a:r>
              <a:rPr lang="en-US" dirty="0"/>
              <a:t>A condition or </a:t>
            </a:r>
            <a:r>
              <a:rPr lang="en-US" b="1" dirty="0"/>
              <a:t>capability </a:t>
            </a:r>
            <a:r>
              <a:rPr lang="en-US" dirty="0"/>
              <a:t>needed by a user to </a:t>
            </a:r>
            <a:r>
              <a:rPr lang="en-US" b="1" dirty="0">
                <a:solidFill>
                  <a:srgbClr val="C00000"/>
                </a:solidFill>
              </a:rPr>
              <a:t>solve </a:t>
            </a:r>
            <a:r>
              <a:rPr lang="en-US" b="1" dirty="0"/>
              <a:t>a</a:t>
            </a:r>
            <a:r>
              <a:rPr lang="en-US" b="1" dirty="0">
                <a:solidFill>
                  <a:srgbClr val="C00000"/>
                </a:solidFill>
              </a:rPr>
              <a:t> problem </a:t>
            </a:r>
            <a:r>
              <a:rPr lang="en-US" dirty="0"/>
              <a:t>or achieve an objective</a:t>
            </a:r>
          </a:p>
          <a:p>
            <a:pPr lvl="1"/>
            <a:r>
              <a:rPr lang="en-US" dirty="0"/>
              <a:t>A condition or capability that must be met or </a:t>
            </a:r>
            <a:r>
              <a:rPr lang="en-US" b="1" dirty="0"/>
              <a:t>possessed by </a:t>
            </a:r>
            <a:r>
              <a:rPr lang="en-US" dirty="0"/>
              <a:t>a</a:t>
            </a:r>
            <a:r>
              <a:rPr lang="en-US" b="1" dirty="0"/>
              <a:t> system </a:t>
            </a:r>
            <a:r>
              <a:rPr lang="en-US" dirty="0"/>
              <a:t>or system component to </a:t>
            </a:r>
            <a:r>
              <a:rPr lang="en-US" b="1" dirty="0"/>
              <a:t>satisfy a contract</a:t>
            </a:r>
            <a:r>
              <a:rPr lang="en-US" dirty="0"/>
              <a:t>, standard, </a:t>
            </a:r>
            <a:r>
              <a:rPr lang="en-US" b="1" dirty="0">
                <a:solidFill>
                  <a:srgbClr val="0033CC"/>
                </a:solidFill>
              </a:rPr>
              <a:t>specification</a:t>
            </a:r>
            <a:r>
              <a:rPr lang="en-US" dirty="0"/>
              <a:t> or other formally imposed documents</a:t>
            </a:r>
          </a:p>
          <a:p>
            <a:pPr lvl="2"/>
            <a:r>
              <a:rPr lang="en-US" dirty="0"/>
              <a:t>A documented representation of a condition or capability, as in 1 and 2.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CC"/>
                </a:solidFill>
              </a:rPr>
              <a:t>Types of Software Requirements</a:t>
            </a:r>
          </a:p>
          <a:p>
            <a:r>
              <a:rPr lang="en-US" dirty="0"/>
              <a:t>Software Requirements are mainly classified into two types:</a:t>
            </a:r>
          </a:p>
          <a:p>
            <a:pPr lvl="1"/>
            <a:r>
              <a:rPr lang="en-US" dirty="0"/>
              <a:t>Functional requirements</a:t>
            </a:r>
          </a:p>
          <a:p>
            <a:pPr lvl="1"/>
            <a:r>
              <a:rPr lang="en-US" dirty="0"/>
              <a:t>Non-functional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1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Introduction of Requirement Engineering</a:t>
            </a:r>
            <a:br>
              <a:rPr lang="en-US" dirty="0"/>
            </a:br>
            <a:r>
              <a:rPr lang="en-US" dirty="0"/>
              <a:t>What is Software Requirements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66CC"/>
                </a:solidFill>
              </a:rPr>
              <a:t>Functional Requirements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Functional Requirements are the requirements that the end user specifically demands as </a:t>
            </a:r>
            <a:r>
              <a:rPr lang="en-US" b="1" dirty="0"/>
              <a:t>basic </a:t>
            </a:r>
            <a:r>
              <a:rPr lang="en-US" b="1" dirty="0">
                <a:solidFill>
                  <a:srgbClr val="C00000"/>
                </a:solidFill>
              </a:rPr>
              <a:t>features </a:t>
            </a:r>
            <a:r>
              <a:rPr lang="en-US" dirty="0"/>
              <a:t>that the </a:t>
            </a:r>
            <a:r>
              <a:rPr lang="en-US" b="1" dirty="0"/>
              <a:t>system should offer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It can be a </a:t>
            </a:r>
            <a:r>
              <a:rPr lang="en-US" u="sng" dirty="0"/>
              <a:t>calculation</a:t>
            </a:r>
            <a:r>
              <a:rPr lang="en-US" dirty="0"/>
              <a:t>,  </a:t>
            </a:r>
            <a:r>
              <a:rPr lang="en-US" u="sng" dirty="0"/>
              <a:t>data manipulation</a:t>
            </a:r>
            <a:r>
              <a:rPr lang="en-US" dirty="0"/>
              <a:t>,  </a:t>
            </a:r>
            <a:r>
              <a:rPr lang="en-US" u="sng" dirty="0"/>
              <a:t>business process, </a:t>
            </a:r>
            <a:r>
              <a:rPr lang="en-US" dirty="0"/>
              <a:t>user interaction, or any other </a:t>
            </a:r>
            <a:r>
              <a:rPr lang="en-US" b="1" dirty="0">
                <a:solidFill>
                  <a:srgbClr val="0066CC"/>
                </a:solidFill>
              </a:rPr>
              <a:t>specific functionality </a:t>
            </a:r>
            <a:r>
              <a:rPr lang="en-US" dirty="0"/>
              <a:t>that defines what function a system is likely to perform.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All these </a:t>
            </a:r>
            <a:r>
              <a:rPr lang="en-US" b="1" dirty="0"/>
              <a:t>functionalities</a:t>
            </a:r>
            <a:r>
              <a:rPr lang="en-US" dirty="0"/>
              <a:t> need to be </a:t>
            </a:r>
            <a:r>
              <a:rPr lang="en-US" b="1" dirty="0"/>
              <a:t>necessarily incorporated </a:t>
            </a:r>
            <a:r>
              <a:rPr lang="en-US" dirty="0"/>
              <a:t>into the system as a part of the contract.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These are represented or stated in the form of input to be given to the system, the </a:t>
            </a:r>
            <a:r>
              <a:rPr lang="en-US" u="sng" dirty="0"/>
              <a:t>operation performed</a:t>
            </a:r>
            <a:r>
              <a:rPr lang="en-US" dirty="0"/>
              <a:t> and the </a:t>
            </a:r>
            <a:r>
              <a:rPr lang="en-US" u="sng" dirty="0"/>
              <a:t>output expected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8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dirty="0"/>
              <a:t>Introduction of Requirement Engineering</a:t>
            </a:r>
            <a:br>
              <a:rPr lang="en-US" dirty="0"/>
            </a:br>
            <a:r>
              <a:rPr lang="en-US" dirty="0"/>
              <a:t>What is Software Requirements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0066CC"/>
                </a:solidFill>
              </a:rPr>
              <a:t>Non-Functional Requirements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Nonfunctional requirements, not related to the system functionality, rather define how the system should perform.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priority or extent to which these factors are implemented varies from one project to other.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Non-Functional requirements deal with issues like: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Portability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Security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Maintainability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62847" y="4853524"/>
            <a:ext cx="23992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Reliability</a:t>
            </a:r>
          </a:p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Scalability</a:t>
            </a:r>
          </a:p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Performance</a:t>
            </a:r>
          </a:p>
          <a:p>
            <a:pPr marL="285750" indent="-285750"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Reusability</a:t>
            </a:r>
          </a:p>
        </p:txBody>
      </p:sp>
    </p:spTree>
    <p:extLst>
      <p:ext uri="{BB962C8B-B14F-4D97-AF65-F5344CB8AC3E}">
        <p14:creationId xmlns:p14="http://schemas.microsoft.com/office/powerpoint/2010/main" val="92447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Presentation  Credit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098" name="Picture 2" descr="Image result for software requirements by karl wieg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9377" y="1903324"/>
            <a:ext cx="3063090" cy="373547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7585655" y="1955511"/>
            <a:ext cx="284676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Software Requirements</a:t>
            </a:r>
          </a:p>
          <a:p>
            <a:pPr algn="ctr"/>
            <a:endParaRPr lang="en-US" dirty="0"/>
          </a:p>
          <a:p>
            <a:pPr algn="ctr"/>
            <a:r>
              <a:rPr lang="en-US" sz="1600" dirty="0"/>
              <a:t>By </a:t>
            </a:r>
          </a:p>
          <a:p>
            <a:pPr algn="ctr"/>
            <a:r>
              <a:rPr lang="en-US" sz="1600" dirty="0"/>
              <a:t>Karl </a:t>
            </a:r>
            <a:r>
              <a:rPr lang="en-US" sz="1600" dirty="0" err="1"/>
              <a:t>wiegers</a:t>
            </a:r>
            <a:r>
              <a:rPr lang="en-US" sz="1600" dirty="0"/>
              <a:t> &amp; Joy Beatty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2000" b="1" dirty="0">
                <a:solidFill>
                  <a:srgbClr val="C00000"/>
                </a:solidFill>
              </a:rPr>
              <a:t>Chapter # 01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Essential Software 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Requirements</a:t>
            </a:r>
          </a:p>
          <a:p>
            <a:pPr algn="ctr"/>
            <a:endParaRPr lang="en-US" dirty="0"/>
          </a:p>
        </p:txBody>
      </p:sp>
      <p:pic>
        <p:nvPicPr>
          <p:cNvPr id="4100" name="Picture 4" descr="Image result for software requirements by karl wieg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1673" y="1905000"/>
            <a:ext cx="1295400" cy="1295400"/>
          </a:xfrm>
          <a:prstGeom prst="rect">
            <a:avLst/>
          </a:prstGeom>
          <a:noFill/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7873" y="3924300"/>
            <a:ext cx="1143000" cy="17145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991673" y="3200400"/>
            <a:ext cx="1412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Karl </a:t>
            </a:r>
            <a:r>
              <a:rPr lang="en-US" dirty="0" err="1"/>
              <a:t>Wiegers</a:t>
            </a:r>
            <a:r>
              <a:rPr lang="en-US" dirty="0"/>
              <a:t>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7873" y="5638800"/>
            <a:ext cx="1139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Joy Beatty</a:t>
            </a:r>
          </a:p>
        </p:txBody>
      </p:sp>
    </p:spTree>
    <p:extLst>
      <p:ext uri="{BB962C8B-B14F-4D97-AF65-F5344CB8AC3E}">
        <p14:creationId xmlns:p14="http://schemas.microsoft.com/office/powerpoint/2010/main" val="4110500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 Process </a:t>
            </a:r>
          </a:p>
        </p:txBody>
      </p:sp>
    </p:spTree>
    <p:extLst>
      <p:ext uri="{BB962C8B-B14F-4D97-AF65-F5344CB8AC3E}">
        <p14:creationId xmlns:p14="http://schemas.microsoft.com/office/powerpoint/2010/main" val="2302875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" name="Pentagon 19"/>
          <p:cNvSpPr/>
          <p:nvPr/>
        </p:nvSpPr>
        <p:spPr>
          <a:xfrm>
            <a:off x="2253339" y="2209800"/>
            <a:ext cx="1905000" cy="8382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64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Requirements</a:t>
            </a:r>
          </a:p>
        </p:txBody>
      </p:sp>
      <p:sp>
        <p:nvSpPr>
          <p:cNvPr id="21" name="Pentagon 20"/>
          <p:cNvSpPr/>
          <p:nvPr/>
        </p:nvSpPr>
        <p:spPr>
          <a:xfrm>
            <a:off x="1761310" y="4419600"/>
            <a:ext cx="1465385" cy="838200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64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Elicitation</a:t>
            </a:r>
          </a:p>
        </p:txBody>
      </p:sp>
      <p:sp>
        <p:nvSpPr>
          <p:cNvPr id="22" name="Chevron 21"/>
          <p:cNvSpPr/>
          <p:nvPr/>
        </p:nvSpPr>
        <p:spPr>
          <a:xfrm>
            <a:off x="4935588" y="2209800"/>
            <a:ext cx="1981200" cy="838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23" name="Chevron 22"/>
          <p:cNvSpPr/>
          <p:nvPr/>
        </p:nvSpPr>
        <p:spPr>
          <a:xfrm>
            <a:off x="6742618" y="2209800"/>
            <a:ext cx="1981200" cy="838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Coding </a:t>
            </a:r>
          </a:p>
        </p:txBody>
      </p:sp>
      <p:sp>
        <p:nvSpPr>
          <p:cNvPr id="24" name="Chevron 23"/>
          <p:cNvSpPr/>
          <p:nvPr/>
        </p:nvSpPr>
        <p:spPr>
          <a:xfrm>
            <a:off x="8549648" y="2209800"/>
            <a:ext cx="1981200" cy="838200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25" name="Chevron 24"/>
          <p:cNvSpPr/>
          <p:nvPr/>
        </p:nvSpPr>
        <p:spPr>
          <a:xfrm>
            <a:off x="2904310" y="4419600"/>
            <a:ext cx="1758462" cy="838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64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26" name="Chevron 25"/>
          <p:cNvSpPr/>
          <p:nvPr/>
        </p:nvSpPr>
        <p:spPr>
          <a:xfrm>
            <a:off x="4363833" y="4419600"/>
            <a:ext cx="2198077" cy="838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64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Specification </a:t>
            </a:r>
          </a:p>
        </p:txBody>
      </p:sp>
      <p:sp>
        <p:nvSpPr>
          <p:cNvPr id="27" name="Chevron 26"/>
          <p:cNvSpPr/>
          <p:nvPr/>
        </p:nvSpPr>
        <p:spPr>
          <a:xfrm>
            <a:off x="6257110" y="4419600"/>
            <a:ext cx="1905000" cy="838200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64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Validation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827417" y="3048000"/>
            <a:ext cx="3905794" cy="137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761310" y="3048000"/>
            <a:ext cx="492030" cy="1371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7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799" y="2427306"/>
            <a:ext cx="5823857" cy="410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Requirement Engineering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2416395" y="2823756"/>
            <a:ext cx="326805" cy="5241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endCxn id="9" idx="0"/>
          </p:cNvCxnSpPr>
          <p:nvPr/>
        </p:nvCxnSpPr>
        <p:spPr>
          <a:xfrm>
            <a:off x="6983636" y="2846512"/>
            <a:ext cx="839338" cy="532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308653" y="3294342"/>
            <a:ext cx="2286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642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642BA"/>
                </a:solidFill>
              </a:rPr>
              <a:t>Requirement Development</a:t>
            </a:r>
          </a:p>
        </p:txBody>
      </p:sp>
      <p:sp>
        <p:nvSpPr>
          <p:cNvPr id="9" name="Oval 8"/>
          <p:cNvSpPr/>
          <p:nvPr/>
        </p:nvSpPr>
        <p:spPr>
          <a:xfrm>
            <a:off x="6679974" y="3379505"/>
            <a:ext cx="2286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2978" y="3030875"/>
            <a:ext cx="54467" cy="3252359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2423068" y="4271556"/>
            <a:ext cx="1090070" cy="713346"/>
          </a:xfrm>
          <a:prstGeom prst="rect">
            <a:avLst/>
          </a:prstGeom>
          <a:solidFill>
            <a:schemeClr val="bg1"/>
          </a:solidFill>
          <a:ln w="9525">
            <a:solidFill>
              <a:srgbClr val="0642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err="1"/>
              <a:t>Req</a:t>
            </a:r>
            <a:endParaRPr lang="en-US" dirty="0"/>
          </a:p>
          <a:p>
            <a:pPr algn="ctr"/>
            <a:r>
              <a:rPr lang="en-US" dirty="0"/>
              <a:t>Analysis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6349860" y="4446712"/>
            <a:ext cx="1092114" cy="713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Design</a:t>
            </a:r>
          </a:p>
        </p:txBody>
      </p:sp>
      <p:sp>
        <p:nvSpPr>
          <p:cNvPr id="13" name="Rectangle 22"/>
          <p:cNvSpPr>
            <a:spLocks noChangeArrowheads="1"/>
          </p:cNvSpPr>
          <p:nvPr/>
        </p:nvSpPr>
        <p:spPr bwMode="auto">
          <a:xfrm>
            <a:off x="7523079" y="4446712"/>
            <a:ext cx="1290495" cy="71334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Coding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8889774" y="4446712"/>
            <a:ext cx="914400" cy="7133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Testing</a:t>
            </a:r>
          </a:p>
        </p:txBody>
      </p:sp>
      <p:sp>
        <p:nvSpPr>
          <p:cNvPr id="15" name="Rectangle 34"/>
          <p:cNvSpPr>
            <a:spLocks noChangeArrowheads="1"/>
          </p:cNvSpPr>
          <p:nvPr/>
        </p:nvSpPr>
        <p:spPr bwMode="auto">
          <a:xfrm>
            <a:off x="990600" y="4271556"/>
            <a:ext cx="1362075" cy="713346"/>
          </a:xfrm>
          <a:prstGeom prst="rect">
            <a:avLst/>
          </a:prstGeom>
          <a:noFill/>
          <a:ln w="9525">
            <a:solidFill>
              <a:srgbClr val="0642B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err="1"/>
              <a:t>Req</a:t>
            </a:r>
            <a:endParaRPr lang="en-US" dirty="0"/>
          </a:p>
          <a:p>
            <a:pPr algn="ctr"/>
            <a:r>
              <a:rPr lang="en-US" dirty="0"/>
              <a:t>Elicitation 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990599" y="5061137"/>
            <a:ext cx="2522539" cy="353419"/>
          </a:xfrm>
          <a:prstGeom prst="rect">
            <a:avLst/>
          </a:prstGeom>
          <a:solidFill>
            <a:schemeClr val="bg1"/>
          </a:solidFill>
          <a:ln w="9525">
            <a:solidFill>
              <a:srgbClr val="0642B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SRS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388422" y="5643156"/>
            <a:ext cx="1555573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Functional</a:t>
            </a:r>
          </a:p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115932" y="5643156"/>
            <a:ext cx="1555573" cy="533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Non-Functional</a:t>
            </a:r>
          </a:p>
          <a:p>
            <a:pPr algn="ctr"/>
            <a:r>
              <a:rPr lang="en-US" sz="1400" dirty="0"/>
              <a:t>requirements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49860" y="1641990"/>
            <a:ext cx="5028062" cy="400110"/>
          </a:xfrm>
          <a:prstGeom prst="rect">
            <a:avLst/>
          </a:prstGeom>
          <a:solidFill>
            <a:srgbClr val="FA95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Requirement </a:t>
            </a:r>
            <a:r>
              <a:rPr lang="en-US" sz="2000" dirty="0" err="1"/>
              <a:t>Engg</a:t>
            </a:r>
            <a:r>
              <a:rPr lang="en-US" sz="2000" dirty="0"/>
              <a:t> is divided into </a:t>
            </a:r>
            <a:r>
              <a:rPr lang="en-US" sz="2000" b="1" dirty="0"/>
              <a:t>two</a:t>
            </a:r>
            <a:r>
              <a:rPr lang="en-US" sz="2000" dirty="0"/>
              <a:t> parts</a:t>
            </a:r>
          </a:p>
        </p:txBody>
      </p:sp>
    </p:spTree>
    <p:extLst>
      <p:ext uri="{BB962C8B-B14F-4D97-AF65-F5344CB8AC3E}">
        <p14:creationId xmlns:p14="http://schemas.microsoft.com/office/powerpoint/2010/main" val="391981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Engineering Process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48812" y="2290585"/>
            <a:ext cx="6279978" cy="4718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Requirement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60120" y="4850685"/>
            <a:ext cx="1028700" cy="452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Elicitation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647343" y="5435264"/>
            <a:ext cx="890878" cy="457200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Analysis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2344231" y="4846136"/>
            <a:ext cx="1295400" cy="457201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Specification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225761" y="5430498"/>
            <a:ext cx="1031543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Validation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2951166" y="2762465"/>
            <a:ext cx="381000" cy="645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7" idx="0"/>
          </p:cNvCxnSpPr>
          <p:nvPr/>
        </p:nvCxnSpPr>
        <p:spPr>
          <a:xfrm>
            <a:off x="6998802" y="2762464"/>
            <a:ext cx="1074661" cy="8737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6" idx="5"/>
          </p:cNvCxnSpPr>
          <p:nvPr/>
        </p:nvCxnSpPr>
        <p:spPr>
          <a:xfrm>
            <a:off x="3522365" y="3979152"/>
            <a:ext cx="438739" cy="1451346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0"/>
          </p:cNvCxnSpPr>
          <p:nvPr/>
        </p:nvCxnSpPr>
        <p:spPr>
          <a:xfrm flipH="1">
            <a:off x="1474470" y="4063663"/>
            <a:ext cx="618313" cy="78702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7" idx="0"/>
          </p:cNvCxnSpPr>
          <p:nvPr/>
        </p:nvCxnSpPr>
        <p:spPr>
          <a:xfrm flipH="1">
            <a:off x="2092782" y="4063663"/>
            <a:ext cx="171267" cy="137160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8" idx="0"/>
          </p:cNvCxnSpPr>
          <p:nvPr/>
        </p:nvCxnSpPr>
        <p:spPr>
          <a:xfrm>
            <a:off x="2957256" y="4123019"/>
            <a:ext cx="34675" cy="72311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571142" y="3393785"/>
            <a:ext cx="2286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Requirement Development</a:t>
            </a:r>
          </a:p>
        </p:txBody>
      </p:sp>
      <p:sp>
        <p:nvSpPr>
          <p:cNvPr id="17" name="Oval 16"/>
          <p:cNvSpPr/>
          <p:nvPr/>
        </p:nvSpPr>
        <p:spPr>
          <a:xfrm>
            <a:off x="6930463" y="3636252"/>
            <a:ext cx="2286000" cy="685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Requirement Management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55075" y="5008988"/>
            <a:ext cx="1573715" cy="498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Communication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413806" y="5610628"/>
            <a:ext cx="1174275" cy="4583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Traceability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35714" y="4932788"/>
            <a:ext cx="1031543" cy="457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Change Control </a:t>
            </a:r>
          </a:p>
        </p:txBody>
      </p: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8881686" y="4221619"/>
            <a:ext cx="596524" cy="671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18" idx="0"/>
          </p:cNvCxnSpPr>
          <p:nvPr/>
        </p:nvCxnSpPr>
        <p:spPr>
          <a:xfrm flipH="1">
            <a:off x="7541933" y="4322053"/>
            <a:ext cx="298382" cy="6869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49914" y="4278265"/>
            <a:ext cx="499809" cy="1332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538652" y="2840823"/>
            <a:ext cx="0" cy="3046875"/>
          </a:xfrm>
          <a:prstGeom prst="line">
            <a:avLst/>
          </a:prstGeom>
          <a:ln w="222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1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930"/>
            <a:ext cx="10472899" cy="449836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Elicitation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Elicitation encompasses all of the activities involved with </a:t>
            </a:r>
            <a:r>
              <a:rPr lang="en-US" b="1" dirty="0"/>
              <a:t>discovering requirements</a:t>
            </a:r>
            <a:r>
              <a:rPr lang="en-US" dirty="0"/>
              <a:t>, such as  </a:t>
            </a:r>
            <a:r>
              <a:rPr lang="en-US" u="sng" dirty="0"/>
              <a:t>interviews</a:t>
            </a:r>
            <a:r>
              <a:rPr lang="en-US" dirty="0"/>
              <a:t>,   </a:t>
            </a:r>
            <a:r>
              <a:rPr lang="en-US" u="sng" dirty="0"/>
              <a:t>workshops</a:t>
            </a:r>
            <a:r>
              <a:rPr lang="en-US" dirty="0"/>
              <a:t>,   </a:t>
            </a:r>
            <a:r>
              <a:rPr lang="en-US" u="sng" dirty="0"/>
              <a:t>document analysis</a:t>
            </a:r>
            <a:r>
              <a:rPr lang="en-US" dirty="0"/>
              <a:t>,  prototyping, and others.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The key actions are: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Identifying the product’s expected </a:t>
            </a:r>
            <a:r>
              <a:rPr lang="en-US" u="sng" dirty="0">
                <a:solidFill>
                  <a:srgbClr val="C00000"/>
                </a:solidFill>
              </a:rPr>
              <a:t>user classes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u="sng" dirty="0">
                <a:solidFill>
                  <a:srgbClr val="C00000"/>
                </a:solidFill>
              </a:rPr>
              <a:t>other stakeholders</a:t>
            </a:r>
            <a:r>
              <a:rPr lang="en-US" dirty="0">
                <a:solidFill>
                  <a:srgbClr val="C00000"/>
                </a:solidFill>
              </a:rPr>
              <a:t>.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Understanding user tasks and </a:t>
            </a:r>
            <a:r>
              <a:rPr lang="en-US" b="1" dirty="0">
                <a:solidFill>
                  <a:srgbClr val="0070C0"/>
                </a:solidFill>
              </a:rPr>
              <a:t>goals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/>
              <a:t>business objectives </a:t>
            </a:r>
            <a:r>
              <a:rPr lang="en-US" dirty="0"/>
              <a:t>with which those tasks align.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Learning about the </a:t>
            </a:r>
            <a:r>
              <a:rPr lang="en-US" b="1" dirty="0"/>
              <a:t>environment</a:t>
            </a:r>
            <a:r>
              <a:rPr lang="en-US" dirty="0"/>
              <a:t> in which the </a:t>
            </a:r>
            <a:r>
              <a:rPr lang="en-US" b="1" dirty="0"/>
              <a:t>new product </a:t>
            </a:r>
            <a:r>
              <a:rPr lang="en-US" dirty="0"/>
              <a:t>will be </a:t>
            </a:r>
            <a:r>
              <a:rPr lang="en-US" b="1" dirty="0"/>
              <a:t>used</a:t>
            </a:r>
            <a:r>
              <a:rPr lang="en-US" dirty="0"/>
              <a:t>.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Working with individuals who represent </a:t>
            </a:r>
            <a:r>
              <a:rPr lang="en-US" b="1" dirty="0"/>
              <a:t>each user class </a:t>
            </a:r>
            <a:r>
              <a:rPr lang="en-US" dirty="0"/>
              <a:t>to understand their </a:t>
            </a:r>
            <a:r>
              <a:rPr lang="en-US" b="1" dirty="0">
                <a:solidFill>
                  <a:srgbClr val="C00000"/>
                </a:solidFill>
              </a:rPr>
              <a:t>functionality needs </a:t>
            </a:r>
            <a:r>
              <a:rPr lang="en-US" dirty="0"/>
              <a:t>and their quality expectations.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97930"/>
            <a:ext cx="10472899" cy="466818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rgbClr val="FF0000"/>
                </a:solidFill>
              </a:rPr>
              <a:t>Analysis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Analyzing requirements involves reaching a richer and more </a:t>
            </a:r>
            <a:r>
              <a:rPr lang="en-US" b="1" dirty="0">
                <a:solidFill>
                  <a:srgbClr val="0070C0"/>
                </a:solidFill>
              </a:rPr>
              <a:t>precise understanding  </a:t>
            </a:r>
            <a:r>
              <a:rPr lang="en-US" dirty="0"/>
              <a:t>of each requirement  and representing sets of requirements in multiple ways.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 lv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Analyzing the information received from users to distinguish their task goals from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Functional requirements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Quality expectations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Business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42560" y="5130578"/>
            <a:ext cx="34311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Suggested solutions and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2200" dirty="0"/>
              <a:t>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6384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Development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71" y="2264228"/>
            <a:ext cx="10443928" cy="4319451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0070C0"/>
                </a:solidFill>
              </a:rPr>
              <a:t>Decomposing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high-level requirements into an </a:t>
            </a:r>
            <a:r>
              <a:rPr lang="en-US" sz="2400" b="1" dirty="0">
                <a:solidFill>
                  <a:srgbClr val="C00000"/>
                </a:solidFill>
              </a:rPr>
              <a:t>appropriate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level of detail</a:t>
            </a:r>
          </a:p>
          <a:p>
            <a:pPr lvl="0"/>
            <a:r>
              <a:rPr lang="en-US" sz="2400" dirty="0"/>
              <a:t>Originating functional requirements from other requirements information</a:t>
            </a:r>
          </a:p>
          <a:p>
            <a:pPr lvl="0"/>
            <a:r>
              <a:rPr lang="en-US" sz="2400" dirty="0"/>
              <a:t>Understanding the relative </a:t>
            </a:r>
            <a:r>
              <a:rPr lang="en-US" sz="2400" b="1" dirty="0"/>
              <a:t>importance</a:t>
            </a:r>
            <a:r>
              <a:rPr lang="en-US" sz="2400" dirty="0"/>
              <a:t> of </a:t>
            </a:r>
            <a:r>
              <a:rPr lang="en-US" sz="2400" b="1" dirty="0"/>
              <a:t>quality attributes</a:t>
            </a:r>
          </a:p>
          <a:p>
            <a:pPr lvl="0"/>
            <a:r>
              <a:rPr lang="en-US" sz="2400" b="1" dirty="0"/>
              <a:t>Allocating requirements </a:t>
            </a:r>
            <a:r>
              <a:rPr lang="en-US" sz="2400" dirty="0"/>
              <a:t>to software </a:t>
            </a:r>
            <a:r>
              <a:rPr lang="en-US" sz="2400" b="1" dirty="0">
                <a:solidFill>
                  <a:srgbClr val="0033CC"/>
                </a:solidFill>
              </a:rPr>
              <a:t>components</a:t>
            </a:r>
            <a:r>
              <a:rPr lang="en-US" sz="2400" dirty="0"/>
              <a:t> defined in the system architecture</a:t>
            </a:r>
          </a:p>
          <a:p>
            <a:pPr lvl="0"/>
            <a:r>
              <a:rPr lang="en-US" sz="2400" b="1" dirty="0"/>
              <a:t>Negotiating </a:t>
            </a:r>
            <a:r>
              <a:rPr lang="en-US" sz="2400" dirty="0"/>
              <a:t>implementation priorities</a:t>
            </a:r>
          </a:p>
          <a:p>
            <a:r>
              <a:rPr lang="en-US" sz="2400" dirty="0"/>
              <a:t>Identifying gaps in requirements or </a:t>
            </a:r>
            <a:r>
              <a:rPr lang="en-US" sz="2400" b="1" dirty="0">
                <a:solidFill>
                  <a:srgbClr val="C00000"/>
                </a:solidFill>
              </a:rPr>
              <a:t>unnecessary</a:t>
            </a:r>
            <a:r>
              <a:rPr lang="en-US" sz="2400" dirty="0"/>
              <a:t> requirements as they relate to the defined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610380"/>
            <a:ext cx="1357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70C0"/>
              </a:buClr>
              <a:buSzPct val="60000"/>
            </a:pPr>
            <a:r>
              <a:rPr lang="en-US" sz="2800" dirty="0">
                <a:solidFill>
                  <a:srgbClr val="FF0000"/>
                </a:solidFill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87543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5269" y="1709574"/>
            <a:ext cx="2819400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dirty="0">
                <a:solidFill>
                  <a:srgbClr val="FF0000"/>
                </a:solidFill>
              </a:rPr>
              <a:t>Analysis  - </a:t>
            </a:r>
            <a:r>
              <a:rPr lang="en-US" sz="2400" dirty="0"/>
              <a:t> Example </a:t>
            </a:r>
          </a:p>
        </p:txBody>
      </p:sp>
      <p:sp>
        <p:nvSpPr>
          <p:cNvPr id="8" name="Rectangle 7"/>
          <p:cNvSpPr/>
          <p:nvPr/>
        </p:nvSpPr>
        <p:spPr>
          <a:xfrm>
            <a:off x="714771" y="2187773"/>
            <a:ext cx="56860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Business Requirement: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A  pizza vendor, who has operated a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 traditional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pizza </a:t>
            </a:r>
            <a:r>
              <a:rPr lang="en-US" sz="2000" b="1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delivery service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using telephone orders, wants to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automate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ordering process </a:t>
            </a: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by developing an online system.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7171" y="4005945"/>
            <a:ext cx="5609829" cy="2208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User Requirement </a:t>
            </a:r>
            <a:endParaRPr lang="en-US" sz="2000" b="1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6701E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Select the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Pizza toppings, and size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Calibri" pitchFamily="34" charset="0"/>
                <a:cs typeface="Times New Roman" pitchFamily="18" charset="0"/>
              </a:rPr>
              <a:t>Number of pizzas</a:t>
            </a:r>
            <a:endParaRPr lang="en-US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6701E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Log in and enter the delivery address.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6701E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Specify the time of delivery.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6701E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ea typeface="Calibri" pitchFamily="34" charset="0"/>
                <a:cs typeface="Times New Roman" pitchFamily="18" charset="0"/>
              </a:rPr>
              <a:t>Revise or delete their orders.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934200" y="1295400"/>
            <a:ext cx="3581400" cy="5338484"/>
            <a:chOff x="5562600" y="1519516"/>
            <a:chExt cx="3581400" cy="5338484"/>
          </a:xfrm>
        </p:grpSpPr>
        <p:pic>
          <p:nvPicPr>
            <p:cNvPr id="11" name="Picture 10" descr="Pizza order syste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519516"/>
              <a:ext cx="3200400" cy="5338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Oval 11"/>
            <p:cNvSpPr/>
            <p:nvPr/>
          </p:nvSpPr>
          <p:spPr>
            <a:xfrm>
              <a:off x="8534400" y="2833062"/>
              <a:ext cx="609600" cy="748338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6934200" y="1676400"/>
              <a:ext cx="1066800" cy="598304"/>
            </a:xfrm>
            <a:prstGeom prst="ellipse">
              <a:avLst/>
            </a:prstGeom>
            <a:solidFill>
              <a:srgbClr val="FFD7AF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Pizza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toppings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6934200" y="3657600"/>
              <a:ext cx="1066800" cy="598304"/>
            </a:xfrm>
            <a:prstGeom prst="ellipse">
              <a:avLst/>
            </a:prstGeom>
            <a:solidFill>
              <a:srgbClr val="DBB7FF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Mange pizza order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715000" y="6019800"/>
              <a:ext cx="6858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Admin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62600" y="3581400"/>
              <a:ext cx="838200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Store</a:t>
              </a:r>
            </a:p>
            <a:p>
              <a:pPr algn="ctr"/>
              <a:r>
                <a:rPr lang="en-US" sz="1400" dirty="0"/>
                <a:t>Keeper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6934200" y="2983096"/>
              <a:ext cx="1066800" cy="598304"/>
            </a:xfrm>
            <a:prstGeom prst="ellipse">
              <a:avLst/>
            </a:prstGeom>
            <a:solidFill>
              <a:srgbClr val="FFD7AF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View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Pizza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934200" y="4267200"/>
              <a:ext cx="1066800" cy="598304"/>
            </a:xfrm>
            <a:prstGeom prst="ellipse">
              <a:avLst/>
            </a:prstGeom>
            <a:solidFill>
              <a:srgbClr val="DBB7FF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View pizza order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6934200" y="5606906"/>
              <a:ext cx="1066800" cy="598304"/>
            </a:xfrm>
            <a:prstGeom prst="ellipse">
              <a:avLst/>
            </a:prstGeom>
            <a:solidFill>
              <a:srgbClr val="CCECFF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Rest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Password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858000" y="2362200"/>
              <a:ext cx="1066800" cy="598304"/>
            </a:xfrm>
            <a:prstGeom prst="ellipse">
              <a:avLst/>
            </a:prstGeom>
            <a:solidFill>
              <a:srgbClr val="FFD7AF"/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Manage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Pizza size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69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4583" y="1828801"/>
            <a:ext cx="10566516" cy="414092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Specification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Requirements specification involves </a:t>
            </a:r>
            <a:r>
              <a:rPr lang="en-US" b="1" dirty="0"/>
              <a:t>representing </a:t>
            </a:r>
            <a:r>
              <a:rPr lang="en-US" dirty="0"/>
              <a:t>and storing the collected requirements knowledge in a persistent and </a:t>
            </a:r>
            <a:r>
              <a:rPr lang="en-US" b="1" dirty="0">
                <a:solidFill>
                  <a:srgbClr val="0642BA"/>
                </a:solidFill>
              </a:rPr>
              <a:t>well-organized </a:t>
            </a:r>
            <a:r>
              <a:rPr lang="en-US" dirty="0"/>
              <a:t>fashion. </a:t>
            </a:r>
          </a:p>
          <a:p>
            <a:endParaRPr lang="en-US" dirty="0"/>
          </a:p>
          <a:p>
            <a:r>
              <a:rPr lang="en-US" dirty="0"/>
              <a:t>The principal activity is:</a:t>
            </a:r>
          </a:p>
          <a:p>
            <a:pPr lvl="1"/>
            <a:r>
              <a:rPr lang="en-US" dirty="0"/>
              <a:t>Translating the collected user needs into </a:t>
            </a:r>
            <a:r>
              <a:rPr lang="en-US" b="1" dirty="0"/>
              <a:t>written requirements </a:t>
            </a:r>
            <a:r>
              <a:rPr lang="en-US" dirty="0"/>
              <a:t>and</a:t>
            </a:r>
            <a:r>
              <a:rPr lang="en-US" b="1" dirty="0">
                <a:solidFill>
                  <a:srgbClr val="C00000"/>
                </a:solidFill>
              </a:rPr>
              <a:t> diagrams </a:t>
            </a:r>
          </a:p>
          <a:p>
            <a:pPr lvl="1"/>
            <a:r>
              <a:rPr lang="en-US" dirty="0"/>
              <a:t>Suitable for  .  .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Comprehension,      Review, 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Use by their intended audiences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797930"/>
            <a:ext cx="10472899" cy="45375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Validation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Requirements validation </a:t>
            </a:r>
            <a:r>
              <a:rPr lang="en-US" b="1" dirty="0">
                <a:solidFill>
                  <a:srgbClr val="0070C0"/>
                </a:solidFill>
              </a:rPr>
              <a:t>confirms </a:t>
            </a:r>
            <a:r>
              <a:rPr lang="en-US" dirty="0"/>
              <a:t>that you have the correct set of requirements information that will enable developers to </a:t>
            </a:r>
            <a:r>
              <a:rPr lang="en-US" b="1" dirty="0">
                <a:solidFill>
                  <a:srgbClr val="C00000"/>
                </a:solidFill>
              </a:rPr>
              <a:t>build a solution </a:t>
            </a:r>
            <a:r>
              <a:rPr lang="en-US" dirty="0"/>
              <a:t>that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satisfies</a:t>
            </a: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/>
              <a:t>business objectives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The central activities are: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Reviewing the documented requirements to correct any problems before the development group accepts them.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Developing </a:t>
            </a:r>
            <a:r>
              <a:rPr lang="en-US" b="1" dirty="0"/>
              <a:t>acceptance tests </a:t>
            </a:r>
            <a:r>
              <a:rPr lang="en-US" dirty="0"/>
              <a:t>and </a:t>
            </a:r>
            <a:r>
              <a:rPr lang="en-US" b="1" dirty="0"/>
              <a:t>criteria</a:t>
            </a:r>
            <a:r>
              <a:rPr lang="en-US" dirty="0"/>
              <a:t> </a:t>
            </a:r>
            <a:r>
              <a:rPr lang="en-US" b="1" dirty="0"/>
              <a:t>to confirm</a:t>
            </a:r>
            <a:r>
              <a:rPr lang="en-US" dirty="0"/>
              <a:t> that a product based on the requirements would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meet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customer </a:t>
            </a:r>
            <a:r>
              <a:rPr lang="en-US" b="1" dirty="0">
                <a:solidFill>
                  <a:srgbClr val="0070C0"/>
                </a:solidFill>
              </a:rPr>
              <a:t>needs</a:t>
            </a:r>
            <a:r>
              <a:rPr lang="en-US" dirty="0"/>
              <a:t> and achieve the business objectives.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Essential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81400" y="2507941"/>
            <a:ext cx="4724400" cy="26776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We will </a:t>
            </a:r>
            <a:r>
              <a:rPr lang="en-US" sz="2400" b="1" dirty="0">
                <a:solidFill>
                  <a:srgbClr val="FF9900"/>
                </a:solidFill>
              </a:rPr>
              <a:t>analyze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Requirement  Problem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In next few slides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81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Development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199" y="1797930"/>
            <a:ext cx="10472899" cy="468124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Validation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Iteration is a key to requirements development success. </a:t>
            </a:r>
          </a:p>
          <a:p>
            <a:endParaRPr lang="en-US" dirty="0"/>
          </a:p>
          <a:p>
            <a:r>
              <a:rPr lang="en-US" dirty="0"/>
              <a:t>Plan for </a:t>
            </a:r>
            <a:r>
              <a:rPr lang="en-US" b="1" dirty="0">
                <a:solidFill>
                  <a:srgbClr val="0070C0"/>
                </a:solidFill>
              </a:rPr>
              <a:t>multiple cycles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exploring requirements, progressively refining high-level requirements into </a:t>
            </a:r>
            <a:r>
              <a:rPr lang="en-US" u="sng" dirty="0"/>
              <a:t>more precision</a:t>
            </a:r>
            <a:r>
              <a:rPr lang="en-US" dirty="0"/>
              <a:t> and </a:t>
            </a:r>
            <a:r>
              <a:rPr lang="en-US" u="sng" dirty="0"/>
              <a:t>detail</a:t>
            </a:r>
            <a:r>
              <a:rPr lang="en-US" dirty="0"/>
              <a:t>, and confirming </a:t>
            </a:r>
            <a:r>
              <a:rPr lang="en-US" u="sng" dirty="0"/>
              <a:t>correctness</a:t>
            </a:r>
            <a:r>
              <a:rPr lang="en-US" dirty="0"/>
              <a:t> with users. </a:t>
            </a:r>
          </a:p>
          <a:p>
            <a:endParaRPr lang="en-US" dirty="0"/>
          </a:p>
          <a:p>
            <a:r>
              <a:rPr lang="en-US" dirty="0"/>
              <a:t>This takes time and it can be frustrating. </a:t>
            </a:r>
          </a:p>
          <a:p>
            <a:pPr lvl="1"/>
            <a:r>
              <a:rPr lang="en-US" dirty="0"/>
              <a:t>Nonetheless, it’s an intrinsic aspect of dealing with the uncertainty of defining a new software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00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</a:t>
            </a:r>
          </a:p>
        </p:txBody>
      </p:sp>
    </p:spTree>
    <p:extLst>
      <p:ext uri="{BB962C8B-B14F-4D97-AF65-F5344CB8AC3E}">
        <p14:creationId xmlns:p14="http://schemas.microsoft.com/office/powerpoint/2010/main" val="2308785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97930"/>
            <a:ext cx="10472899" cy="46551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3500" b="1" dirty="0">
                <a:solidFill>
                  <a:srgbClr val="FF0000"/>
                </a:solidFill>
              </a:rPr>
              <a:t>Requirements Management</a:t>
            </a:r>
            <a:endParaRPr lang="en-US" sz="35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Requirements management activities include the following:</a:t>
            </a:r>
          </a:p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Defining the </a:t>
            </a:r>
            <a:r>
              <a:rPr lang="en-US" b="1" dirty="0"/>
              <a:t>requirements </a:t>
            </a:r>
            <a:r>
              <a:rPr lang="en-US" b="1" dirty="0">
                <a:solidFill>
                  <a:srgbClr val="0070C0"/>
                </a:solidFill>
              </a:rPr>
              <a:t>baseline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b="1" dirty="0"/>
              <a:t>Reviewed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C00000"/>
                </a:solidFill>
              </a:rPr>
              <a:t>approved</a:t>
            </a:r>
            <a:r>
              <a:rPr lang="en-US" sz="2200" b="1" dirty="0"/>
              <a:t> </a:t>
            </a:r>
            <a:r>
              <a:rPr lang="en-US" sz="2200" dirty="0"/>
              <a:t>set of requirements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200" dirty="0"/>
              <a:t>often for a  </a:t>
            </a:r>
            <a:r>
              <a:rPr lang="en-US" sz="2200" u="sng" dirty="0"/>
              <a:t>specific product release</a:t>
            </a:r>
            <a:r>
              <a:rPr lang="en-US" sz="2200" dirty="0"/>
              <a:t>  or development iteration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Evaluating the impact of </a:t>
            </a:r>
            <a:r>
              <a:rPr lang="en-US" b="1" dirty="0"/>
              <a:t>proposed </a:t>
            </a:r>
            <a:r>
              <a:rPr lang="en-US" b="1" dirty="0">
                <a:solidFill>
                  <a:srgbClr val="FF0000"/>
                </a:solidFill>
              </a:rPr>
              <a:t>requirements changes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incorporating </a:t>
            </a:r>
            <a:r>
              <a:rPr lang="en-US" b="1" dirty="0"/>
              <a:t>approved changes </a:t>
            </a:r>
            <a:r>
              <a:rPr lang="en-US" dirty="0"/>
              <a:t>into the project in a </a:t>
            </a:r>
            <a:r>
              <a:rPr lang="en-US" b="1" dirty="0"/>
              <a:t>controlled</a:t>
            </a:r>
            <a:r>
              <a:rPr lang="en-US" dirty="0"/>
              <a:t> way.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(</a:t>
            </a:r>
            <a:r>
              <a:rPr lang="en-US" sz="2100" b="1" dirty="0"/>
              <a:t>Ex</a:t>
            </a:r>
            <a:r>
              <a:rPr lang="en-US" sz="2100" dirty="0"/>
              <a:t> MBL_Ploan_SRS-V1.0   next  </a:t>
            </a:r>
            <a:r>
              <a:rPr lang="en-US" sz="2100" b="1" dirty="0">
                <a:solidFill>
                  <a:srgbClr val="C00000"/>
                </a:solidFill>
              </a:rPr>
              <a:t>SRS-2.0</a:t>
            </a:r>
            <a:r>
              <a:rPr lang="en-US" sz="2100" dirty="0"/>
              <a:t>) 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Keeping </a:t>
            </a:r>
            <a:r>
              <a:rPr lang="en-US" b="1" dirty="0">
                <a:solidFill>
                  <a:srgbClr val="0070C0"/>
                </a:solidFill>
              </a:rPr>
              <a:t>project plans </a:t>
            </a:r>
            <a:r>
              <a:rPr lang="en-US" b="1" dirty="0"/>
              <a:t>updated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with the requirements as they evolve.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(</a:t>
            </a:r>
            <a:r>
              <a:rPr lang="en-US" sz="2100" b="1" dirty="0"/>
              <a:t>Ex</a:t>
            </a:r>
            <a:r>
              <a:rPr lang="en-US" sz="2100" dirty="0"/>
              <a:t> MBL_PLoan_Sys_</a:t>
            </a:r>
            <a:r>
              <a:rPr lang="en-US" sz="2100" b="1" dirty="0">
                <a:solidFill>
                  <a:srgbClr val="C00000"/>
                </a:solidFill>
              </a:rPr>
              <a:t>Plan</a:t>
            </a:r>
            <a:r>
              <a:rPr lang="en-US" sz="2100" dirty="0"/>
              <a:t>-V1.5)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57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en-US" sz="3500" b="1" dirty="0">
                <a:solidFill>
                  <a:srgbClr val="FF0000"/>
                </a:solidFill>
              </a:rPr>
              <a:t>Requirements Management</a:t>
            </a:r>
            <a:endParaRPr lang="en-US" sz="3500" dirty="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Negotiating new commitments based on the </a:t>
            </a:r>
            <a:r>
              <a:rPr lang="en-US" b="1" dirty="0">
                <a:solidFill>
                  <a:srgbClr val="0070C0"/>
                </a:solidFill>
              </a:rPr>
              <a:t>estimated impact </a:t>
            </a:r>
            <a:r>
              <a:rPr lang="en-US" dirty="0"/>
              <a:t>of requirements changes.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dirty="0"/>
              <a:t>Defining the  </a:t>
            </a:r>
            <a:r>
              <a:rPr lang="en-US" b="1" dirty="0">
                <a:solidFill>
                  <a:srgbClr val="C00000"/>
                </a:solidFill>
              </a:rPr>
              <a:t>relationships  </a:t>
            </a:r>
            <a:r>
              <a:rPr lang="en-US" dirty="0"/>
              <a:t>and </a:t>
            </a:r>
            <a:r>
              <a:rPr lang="en-US" b="1" dirty="0"/>
              <a:t>dependencies</a:t>
            </a:r>
            <a:r>
              <a:rPr lang="en-US" dirty="0"/>
              <a:t> that exist between requirements.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Tracing </a:t>
            </a:r>
            <a:r>
              <a:rPr lang="en-US" dirty="0"/>
              <a:t>individual </a:t>
            </a:r>
            <a:r>
              <a:rPr lang="en-US" b="1" dirty="0"/>
              <a:t>requirements </a:t>
            </a:r>
            <a:r>
              <a:rPr lang="en-US" dirty="0"/>
              <a:t>to their corresponding designs, source code, and tests.</a:t>
            </a:r>
          </a:p>
          <a:p>
            <a:pPr lvl="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b="1" dirty="0"/>
              <a:t>Tracking requirements</a:t>
            </a:r>
            <a:r>
              <a:rPr lang="en-US" dirty="0"/>
              <a:t> status and change activity throughout the project.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31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6359" y="1797930"/>
            <a:ext cx="6276703" cy="4538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51634" y="1797930"/>
            <a:ext cx="4148966" cy="473349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Object of requirements management is not to </a:t>
            </a:r>
            <a:r>
              <a:rPr lang="en-US" b="1" dirty="0">
                <a:solidFill>
                  <a:srgbClr val="C00000"/>
                </a:solidFill>
              </a:rPr>
              <a:t>suffocate</a:t>
            </a:r>
            <a:r>
              <a:rPr lang="en-US" dirty="0"/>
              <a:t> change or to make it </a:t>
            </a:r>
            <a:r>
              <a:rPr lang="en-US" b="1" dirty="0"/>
              <a:t>difficult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It is to anticipate and accommodate the very real changes that you can always expect so as to minimize their disruptive impact on the project.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/>
              <a:t>Figure 1-5</a:t>
            </a:r>
            <a:r>
              <a:rPr lang="en-US" dirty="0"/>
              <a:t> provides another view of the boundary between requirements </a:t>
            </a:r>
            <a:r>
              <a:rPr lang="en-US" b="1" dirty="0"/>
              <a:t>development</a:t>
            </a:r>
            <a:r>
              <a:rPr lang="en-US" dirty="0"/>
              <a:t> and requirements </a:t>
            </a:r>
            <a:r>
              <a:rPr lang="en-US" b="1" dirty="0"/>
              <a:t>management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3626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44338" y="2143074"/>
            <a:ext cx="50292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Requirement Management Tools </a:t>
            </a:r>
          </a:p>
        </p:txBody>
      </p:sp>
      <p:pic>
        <p:nvPicPr>
          <p:cNvPr id="10" name="Picture 9" descr="Do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993576"/>
            <a:ext cx="2067214" cy="2343477"/>
          </a:xfrm>
          <a:prstGeom prst="rect">
            <a:avLst/>
          </a:prstGeom>
        </p:spPr>
      </p:pic>
      <p:pic>
        <p:nvPicPr>
          <p:cNvPr id="1028" name="Picture 4" descr="Image result for vis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3603176"/>
            <a:ext cx="2819400" cy="1762125"/>
          </a:xfrm>
          <a:prstGeom prst="rect">
            <a:avLst/>
          </a:prstGeom>
          <a:noFill/>
        </p:spPr>
      </p:pic>
      <p:pic>
        <p:nvPicPr>
          <p:cNvPr id="1030" name="Picture 6" descr="Image result for jam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58200" y="3526975"/>
            <a:ext cx="1524000" cy="1519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644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832604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5826034" y="2351299"/>
            <a:ext cx="3962400" cy="2884729"/>
          </a:xfrm>
          <a:prstGeom prst="triangl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6435634" y="2316519"/>
            <a:ext cx="2781300" cy="2027195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7045234" y="2264228"/>
            <a:ext cx="1524000" cy="1143000"/>
          </a:xfrm>
          <a:prstGeom prst="triangle">
            <a:avLst/>
          </a:prstGeom>
          <a:solidFill>
            <a:srgbClr val="00206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40434" y="3635828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Stakeholder</a:t>
            </a:r>
          </a:p>
          <a:p>
            <a:pPr algn="ctr"/>
            <a:r>
              <a:rPr lang="en-US" sz="2000" b="1" dirty="0"/>
              <a:t>Requirements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1834" y="4550228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Solution Requirements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9115" y="5388428"/>
            <a:ext cx="3291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Transition Requirements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216434" y="6074228"/>
            <a:ext cx="51054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</p:cNvCxnSpPr>
          <p:nvPr/>
        </p:nvCxnSpPr>
        <p:spPr>
          <a:xfrm flipH="1">
            <a:off x="5216434" y="5236028"/>
            <a:ext cx="609600" cy="838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4"/>
          </p:cNvCxnSpPr>
          <p:nvPr/>
        </p:nvCxnSpPr>
        <p:spPr>
          <a:xfrm>
            <a:off x="9788434" y="5236028"/>
            <a:ext cx="533400" cy="8382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73634" y="2264228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Business </a:t>
            </a:r>
          </a:p>
          <a:p>
            <a:pPr algn="ctr"/>
            <a:r>
              <a:rPr lang="en-US" b="1" dirty="0">
                <a:solidFill>
                  <a:srgbClr val="002060"/>
                </a:solidFill>
              </a:rPr>
              <a:t>Requirements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3734" y="1826882"/>
            <a:ext cx="2667000" cy="707886"/>
          </a:xfrm>
          <a:prstGeom prst="rect">
            <a:avLst/>
          </a:prstGeom>
          <a:solidFill>
            <a:srgbClr val="B4DE8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Why a change </a:t>
            </a:r>
          </a:p>
          <a:p>
            <a:pPr algn="ctr"/>
            <a:r>
              <a:rPr lang="en-US" sz="2000" dirty="0"/>
              <a:t>is required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?</a:t>
            </a: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5330734" y="2180825"/>
            <a:ext cx="609600" cy="20308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32220" y="180702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8797834" y="333102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9483634" y="439782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0" name="Oval 19"/>
          <p:cNvSpPr/>
          <p:nvPr/>
        </p:nvSpPr>
        <p:spPr>
          <a:xfrm>
            <a:off x="10017034" y="5236028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06634" y="3437860"/>
            <a:ext cx="2590800" cy="830997"/>
          </a:xfrm>
          <a:prstGeom prst="rect">
            <a:avLst/>
          </a:prstGeom>
          <a:solidFill>
            <a:srgbClr val="B4DE86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Meezan</a:t>
            </a:r>
            <a:r>
              <a:rPr lang="en-US" sz="1600" dirty="0"/>
              <a:t> want to have Islamic Banking application as </a:t>
            </a:r>
            <a:r>
              <a:rPr lang="en-US" sz="1600" b="1" dirty="0">
                <a:solidFill>
                  <a:srgbClr val="C00000"/>
                </a:solidFill>
              </a:rPr>
              <a:t>largest Islamic </a:t>
            </a:r>
            <a:r>
              <a:rPr lang="en-US" sz="1600" dirty="0"/>
              <a:t>Bank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97034" y="4319395"/>
            <a:ext cx="2819400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Bank </a:t>
            </a:r>
            <a:r>
              <a:rPr lang="en-US" sz="1600" dirty="0" err="1"/>
              <a:t>Islami</a:t>
            </a:r>
            <a:r>
              <a:rPr lang="en-US" sz="1600" dirty="0"/>
              <a:t> want to have Islamic Banking application as </a:t>
            </a:r>
            <a:r>
              <a:rPr lang="en-US" sz="1600" b="1" dirty="0">
                <a:solidFill>
                  <a:srgbClr val="C00000"/>
                </a:solidFill>
              </a:rPr>
              <a:t>Profitable</a:t>
            </a:r>
            <a:r>
              <a:rPr lang="en-US" sz="1600" dirty="0"/>
              <a:t> Bank from day one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1234" y="5243231"/>
            <a:ext cx="28194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HBL want to have Islamic Banking application to serve it </a:t>
            </a:r>
            <a:r>
              <a:rPr lang="en-US" sz="1600" b="1" dirty="0">
                <a:solidFill>
                  <a:srgbClr val="C00000"/>
                </a:solidFill>
              </a:rPr>
              <a:t>non-conventional </a:t>
            </a:r>
            <a:r>
              <a:rPr lang="en-US" sz="1600" dirty="0"/>
              <a:t> customers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741817" y="2764911"/>
            <a:ext cx="1084217" cy="63064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1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0543" cy="25112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b="1" dirty="0">
                <a:solidFill>
                  <a:srgbClr val="0066CC"/>
                </a:solidFill>
              </a:rPr>
              <a:t>Business requirements: </a:t>
            </a:r>
            <a:r>
              <a:rPr lang="en-US" dirty="0"/>
              <a:t>statements of goals, objectives, and outcomes that describe </a:t>
            </a:r>
            <a:r>
              <a:rPr lang="en-US" b="1" dirty="0">
                <a:solidFill>
                  <a:srgbClr val="C00000"/>
                </a:solidFill>
              </a:rPr>
              <a:t>why </a:t>
            </a:r>
            <a:r>
              <a:rPr lang="en-US" b="1" dirty="0"/>
              <a:t>a change </a:t>
            </a:r>
            <a:r>
              <a:rPr lang="en-US" dirty="0"/>
              <a:t>has been initiated.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They can apply to the whole of  . . .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. .  an enterprise,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. .  a business area, or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. .  a specific initiative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199" y="4572844"/>
            <a:ext cx="1047289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200" b="1" dirty="0">
                <a:solidFill>
                  <a:srgbClr val="C00000"/>
                </a:solidFill>
              </a:rPr>
              <a:t>Example: 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5A9E"/>
                </a:solidFill>
              </a:rPr>
              <a:t>Noman wants to have a house in Islamabad as well.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Business wants to</a:t>
            </a:r>
            <a:r>
              <a:rPr lang="en-US" sz="2200" b="1" dirty="0"/>
              <a:t> transform </a:t>
            </a:r>
            <a:r>
              <a:rPr lang="en-US" sz="2200" dirty="0"/>
              <a:t>the way they manage </a:t>
            </a:r>
            <a:r>
              <a:rPr lang="en-US" sz="2200" b="1" dirty="0">
                <a:solidFill>
                  <a:srgbClr val="0033CC"/>
                </a:solidFill>
              </a:rPr>
              <a:t>payroll</a:t>
            </a:r>
            <a:r>
              <a:rPr lang="en-US" sz="2200" dirty="0"/>
              <a:t> </a:t>
            </a:r>
            <a:r>
              <a:rPr lang="en-US" sz="2200" b="1" dirty="0"/>
              <a:t>processing</a:t>
            </a:r>
            <a:r>
              <a:rPr lang="en-US" sz="2200" dirty="0"/>
              <a:t>. 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2200" dirty="0"/>
              <a:t>Cu</a:t>
            </a:r>
            <a:r>
              <a:rPr lang="en-US" sz="2000" dirty="0"/>
              <a:t>rrent manual process does not satisfy our employees.    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48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9366" cy="204098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66CC"/>
                </a:solidFill>
              </a:rPr>
              <a:t>Stakeholder /user requirements: </a:t>
            </a:r>
            <a:r>
              <a:rPr lang="en-US" sz="2400" dirty="0"/>
              <a:t>describe the  </a:t>
            </a:r>
            <a:r>
              <a:rPr lang="en-US" sz="2400" u="sng" dirty="0"/>
              <a:t>needs</a:t>
            </a:r>
            <a:r>
              <a:rPr lang="en-US" sz="2400" dirty="0"/>
              <a:t> of </a:t>
            </a:r>
            <a:r>
              <a:rPr lang="en-US" sz="2400" u="sng" dirty="0"/>
              <a:t>stakeholders  </a:t>
            </a:r>
            <a:r>
              <a:rPr lang="en-US" sz="2400" dirty="0"/>
              <a:t>that must be met in order to achieve the business requirements. </a:t>
            </a:r>
          </a:p>
          <a:p>
            <a:r>
              <a:rPr lang="en-US" sz="2400" dirty="0"/>
              <a:t>They may </a:t>
            </a:r>
            <a:r>
              <a:rPr lang="en-US" sz="2400" u="sng" dirty="0"/>
              <a:t>serve</a:t>
            </a:r>
            <a:r>
              <a:rPr lang="en-US" sz="2400" dirty="0"/>
              <a:t> as a </a:t>
            </a:r>
            <a:r>
              <a:rPr lang="en-US" sz="2400" u="sng" dirty="0"/>
              <a:t>bridge</a:t>
            </a:r>
            <a:r>
              <a:rPr lang="en-US" sz="2400" dirty="0"/>
              <a:t> between </a:t>
            </a:r>
            <a:r>
              <a:rPr lang="en-US" sz="2400" b="1" dirty="0">
                <a:solidFill>
                  <a:srgbClr val="C00000"/>
                </a:solidFill>
              </a:rPr>
              <a:t>business</a:t>
            </a:r>
            <a:r>
              <a:rPr lang="en-US" sz="2400" b="1" dirty="0"/>
              <a:t> </a:t>
            </a:r>
            <a:r>
              <a:rPr lang="en-US" sz="2400" dirty="0"/>
              <a:t>and 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33CC"/>
                </a:solidFill>
              </a:rPr>
              <a:t>solution</a:t>
            </a:r>
            <a:r>
              <a:rPr lang="en-US" sz="2400" b="1" dirty="0"/>
              <a:t> </a:t>
            </a:r>
            <a:r>
              <a:rPr lang="en-US" sz="2400" dirty="0"/>
              <a:t>requirements.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7171" y="3856037"/>
            <a:ext cx="1044392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5A9E"/>
                </a:solidFill>
              </a:rPr>
              <a:t>Noman wants to have </a:t>
            </a:r>
            <a:r>
              <a:rPr lang="en-US" sz="2000" u="sng" dirty="0">
                <a:solidFill>
                  <a:srgbClr val="005A9E"/>
                </a:solidFill>
              </a:rPr>
              <a:t>enough rooms</a:t>
            </a:r>
            <a:r>
              <a:rPr lang="en-US" sz="2000" dirty="0">
                <a:solidFill>
                  <a:srgbClr val="005A9E"/>
                </a:solidFill>
              </a:rPr>
              <a:t> in that house in Islamabad for all his children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Payroll </a:t>
            </a:r>
            <a:r>
              <a:rPr lang="en-US" sz="2000" dirty="0" err="1"/>
              <a:t>Dept</a:t>
            </a:r>
            <a:r>
              <a:rPr lang="en-US" sz="2000" dirty="0"/>
              <a:t> </a:t>
            </a:r>
            <a:r>
              <a:rPr lang="en-US" sz="2000" b="1" dirty="0"/>
              <a:t>must reconcile </a:t>
            </a:r>
            <a:r>
              <a:rPr lang="en-US" sz="2000" dirty="0"/>
              <a:t>all salary payment made to validate monthly financial results accurately.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a employee I must </a:t>
            </a:r>
            <a:r>
              <a:rPr lang="en-US" sz="2000" b="1" dirty="0"/>
              <a:t>receive </a:t>
            </a:r>
            <a:r>
              <a:rPr lang="en-US" sz="2000" dirty="0"/>
              <a:t>a </a:t>
            </a:r>
            <a:r>
              <a:rPr lang="en-US" sz="2000" b="1" dirty="0"/>
              <a:t>Pay-slip </a:t>
            </a:r>
            <a:r>
              <a:rPr lang="en-US" sz="2000" dirty="0"/>
              <a:t>which provides salary breakdown details to verify my salary payment. </a:t>
            </a:r>
          </a:p>
        </p:txBody>
      </p:sp>
    </p:spTree>
    <p:extLst>
      <p:ext uri="{BB962C8B-B14F-4D97-AF65-F5344CB8AC3E}">
        <p14:creationId xmlns:p14="http://schemas.microsoft.com/office/powerpoint/2010/main" val="82742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5340" y="2179637"/>
            <a:ext cx="9198534" cy="4077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“Hello, </a:t>
            </a:r>
            <a:r>
              <a:rPr lang="en-US" b="1" dirty="0"/>
              <a:t>Phil</a:t>
            </a:r>
            <a:r>
              <a:rPr lang="en-US" dirty="0"/>
              <a:t>?  This is </a:t>
            </a:r>
            <a:r>
              <a:rPr lang="en-US" b="1" dirty="0"/>
              <a:t>Maria </a:t>
            </a:r>
            <a:r>
              <a:rPr lang="en-US" dirty="0"/>
              <a:t>from HR Dept. We’re having a </a:t>
            </a:r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dirty="0"/>
              <a:t> with the </a:t>
            </a:r>
            <a:r>
              <a:rPr lang="en-US" b="1" dirty="0"/>
              <a:t>personnel system </a:t>
            </a:r>
            <a:r>
              <a:rPr lang="en-US" dirty="0"/>
              <a:t>you programmed for us. </a:t>
            </a:r>
          </a:p>
          <a:p>
            <a:pPr marL="0" indent="0">
              <a:buNone/>
            </a:pPr>
            <a:r>
              <a:rPr lang="en-US" dirty="0"/>
              <a:t>An employee just </a:t>
            </a:r>
            <a:r>
              <a:rPr lang="en-US" b="1" dirty="0">
                <a:solidFill>
                  <a:srgbClr val="0070C0"/>
                </a:solidFill>
              </a:rPr>
              <a:t>changed her name </a:t>
            </a:r>
            <a:r>
              <a:rPr lang="en-US" dirty="0"/>
              <a:t>to Sparkle Starlight, and we can’t get the system to accept the name change. </a:t>
            </a:r>
            <a:r>
              <a:rPr lang="en-US" b="1" dirty="0">
                <a:solidFill>
                  <a:srgbClr val="C00000"/>
                </a:solidFill>
              </a:rPr>
              <a:t>Can you help?”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She married some guy named Starlight?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“No, she didn’t get married,  just changed her name,”  </a:t>
            </a:r>
            <a:r>
              <a:rPr lang="en-US" b="1" dirty="0"/>
              <a:t>Maria</a:t>
            </a:r>
            <a:r>
              <a:rPr lang="en-US" dirty="0"/>
              <a:t> replied. “That’s the problem. It looks like we can change a name </a:t>
            </a:r>
            <a:r>
              <a:rPr lang="en-US" b="1" dirty="0">
                <a:solidFill>
                  <a:srgbClr val="C00000"/>
                </a:solidFill>
              </a:rPr>
              <a:t>only if </a:t>
            </a:r>
            <a:r>
              <a:rPr lang="en-US" dirty="0"/>
              <a:t>someone’s </a:t>
            </a:r>
            <a:r>
              <a:rPr lang="en-US" b="1" dirty="0"/>
              <a:t>marital status changes</a:t>
            </a:r>
            <a:r>
              <a:rPr lang="en-US" dirty="0"/>
              <a:t>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I never thought someone might just change her name. </a:t>
            </a:r>
          </a:p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I don’t remember you telling me about this possibility when we talked about the system, </a:t>
            </a:r>
            <a:r>
              <a:rPr lang="en-US" b="1" dirty="0">
                <a:solidFill>
                  <a:srgbClr val="C00000"/>
                </a:solidFill>
                <a:latin typeface="Centaur" panose="02030504050205020304" pitchFamily="18" charset="0"/>
              </a:rPr>
              <a:t>Phil </a:t>
            </a:r>
            <a:r>
              <a:rPr lang="en-US" dirty="0">
                <a:latin typeface="Centaur" panose="02030504050205020304" pitchFamily="18" charset="0"/>
              </a:rPr>
              <a:t>said.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Requirement Essential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48699" y="1587473"/>
            <a:ext cx="39624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Requirement </a:t>
            </a:r>
            <a:r>
              <a:rPr lang="en-US" sz="2000" b="1" dirty="0"/>
              <a:t>Problem</a:t>
            </a:r>
            <a:r>
              <a:rPr lang="en-US" sz="2000" dirty="0"/>
              <a:t> Scenario</a:t>
            </a:r>
          </a:p>
        </p:txBody>
      </p:sp>
      <p:pic>
        <p:nvPicPr>
          <p:cNvPr id="7" name="Picture 6" descr="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5273041"/>
            <a:ext cx="661988" cy="842963"/>
          </a:xfrm>
          <a:prstGeom prst="rect">
            <a:avLst/>
          </a:prstGeom>
        </p:spPr>
      </p:pic>
      <p:pic>
        <p:nvPicPr>
          <p:cNvPr id="10" name="Picture 9" descr="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3215641"/>
            <a:ext cx="661988" cy="842963"/>
          </a:xfrm>
          <a:prstGeom prst="rect">
            <a:avLst/>
          </a:prstGeom>
        </p:spPr>
      </p:pic>
      <p:pic>
        <p:nvPicPr>
          <p:cNvPr id="11" name="Picture 10" descr="wo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4338622"/>
            <a:ext cx="795108" cy="7058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47700" y="1996441"/>
            <a:ext cx="615874" cy="307777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400" dirty="0"/>
              <a:t>Maria</a:t>
            </a:r>
          </a:p>
        </p:txBody>
      </p:sp>
      <p:pic>
        <p:nvPicPr>
          <p:cNvPr id="8" name="Picture 7" descr="wo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592" y="2281222"/>
            <a:ext cx="795108" cy="7058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0260" y="3867687"/>
            <a:ext cx="45557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Phil</a:t>
            </a:r>
          </a:p>
        </p:txBody>
      </p:sp>
    </p:spTree>
    <p:extLst>
      <p:ext uri="{BB962C8B-B14F-4D97-AF65-F5344CB8AC3E}">
        <p14:creationId xmlns:p14="http://schemas.microsoft.com/office/powerpoint/2010/main" val="213051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Solution requirements: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describe the </a:t>
            </a:r>
            <a:r>
              <a:rPr lang="en-US" b="1" i="1" dirty="0">
                <a:solidFill>
                  <a:srgbClr val="C00000"/>
                </a:solidFill>
              </a:rPr>
              <a:t>capabilities </a:t>
            </a:r>
            <a:r>
              <a:rPr lang="en-US" dirty="0"/>
              <a:t>and qualities of </a:t>
            </a:r>
            <a:r>
              <a:rPr lang="en-US" i="1" dirty="0"/>
              <a:t>a solution</a:t>
            </a:r>
            <a:r>
              <a:rPr lang="en-US" dirty="0"/>
              <a:t> that </a:t>
            </a:r>
            <a:r>
              <a:rPr lang="en-US" b="1" dirty="0"/>
              <a:t>meets</a:t>
            </a:r>
            <a:r>
              <a:rPr lang="en-US" dirty="0"/>
              <a:t> the stakeholder requirements. </a:t>
            </a:r>
          </a:p>
          <a:p>
            <a:pPr lv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Provide the  </a:t>
            </a:r>
            <a:r>
              <a:rPr lang="en-US" i="1" u="sng" dirty="0"/>
              <a:t>appropriate level of detail</a:t>
            </a:r>
            <a:r>
              <a:rPr lang="en-US" i="1" dirty="0"/>
              <a:t>  </a:t>
            </a:r>
            <a:r>
              <a:rPr lang="en-US" dirty="0"/>
              <a:t>to allow for the development and implementation of the solution. </a:t>
            </a:r>
          </a:p>
          <a:p>
            <a:pPr lv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sz="1400" dirty="0"/>
          </a:p>
          <a:p>
            <a:pPr lvl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Solution requirements can be divided into two sub-categories: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C00000"/>
                </a:solidFill>
              </a:rPr>
              <a:t>Functional requirements: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describe the </a:t>
            </a:r>
            <a:r>
              <a:rPr lang="en-US" sz="2600" b="1" i="1" dirty="0"/>
              <a:t>capabilities</a:t>
            </a:r>
            <a:r>
              <a:rPr lang="en-US" sz="2600" dirty="0"/>
              <a:t> that a solution must have in terms of the </a:t>
            </a:r>
            <a:r>
              <a:rPr lang="en-US" sz="2600" b="1" i="1" dirty="0"/>
              <a:t> </a:t>
            </a:r>
            <a:r>
              <a:rPr lang="en-US" sz="2600" b="1" i="1" dirty="0" err="1"/>
              <a:t>behaviour</a:t>
            </a:r>
            <a:r>
              <a:rPr lang="en-US" sz="2600" b="1" i="1" dirty="0"/>
              <a:t>  </a:t>
            </a:r>
            <a:r>
              <a:rPr lang="en-US" sz="2600" dirty="0"/>
              <a:t>and  </a:t>
            </a:r>
            <a:r>
              <a:rPr lang="en-US" sz="2600" b="1" i="1" dirty="0"/>
              <a:t>information </a:t>
            </a:r>
            <a:r>
              <a:rPr lang="en-US" sz="2600" dirty="0"/>
              <a:t>that the solution will manage.  </a:t>
            </a:r>
            <a:endParaRPr lang="en-US" sz="2600" dirty="0">
              <a:solidFill>
                <a:srgbClr val="005A9E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solidFill>
                  <a:srgbClr val="C00000"/>
                </a:solidFill>
              </a:rPr>
              <a:t>Non-functional requirements</a:t>
            </a:r>
            <a:r>
              <a:rPr lang="en-US" sz="2600" dirty="0">
                <a:solidFill>
                  <a:srgbClr val="C00000"/>
                </a:solidFill>
              </a:rPr>
              <a:t> </a:t>
            </a:r>
            <a:r>
              <a:rPr lang="en-US" sz="2600" dirty="0"/>
              <a:t>or </a:t>
            </a:r>
            <a:r>
              <a:rPr lang="en-US" sz="2600" b="1" dirty="0"/>
              <a:t>quality </a:t>
            </a:r>
            <a:r>
              <a:rPr lang="en-US" sz="2600" dirty="0"/>
              <a:t>of</a:t>
            </a:r>
            <a:r>
              <a:rPr lang="en-US" sz="2600" b="1" dirty="0"/>
              <a:t> service requirements: </a:t>
            </a:r>
            <a:r>
              <a:rPr lang="en-US" sz="2600" dirty="0"/>
              <a:t>do not relate directly to the </a:t>
            </a:r>
            <a:r>
              <a:rPr lang="en-US" sz="2600" dirty="0" err="1"/>
              <a:t>behaviour</a:t>
            </a:r>
            <a:r>
              <a:rPr lang="en-US" sz="2600" dirty="0"/>
              <a:t> of functionality of the solution, but rather </a:t>
            </a:r>
            <a:r>
              <a:rPr lang="en-US" sz="2600" b="1" i="1" dirty="0"/>
              <a:t>describe conditions</a:t>
            </a:r>
            <a:r>
              <a:rPr lang="en-US" sz="2600" dirty="0"/>
              <a:t> under which a solution must </a:t>
            </a:r>
            <a:r>
              <a:rPr lang="en-US" sz="2600" b="1" i="1" dirty="0"/>
              <a:t>remain effective</a:t>
            </a:r>
            <a:r>
              <a:rPr lang="en-US" sz="2600" dirty="0"/>
              <a:t> or qualities that a solution must have.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071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Functional requirements: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 </a:t>
            </a:r>
          </a:p>
          <a:p>
            <a:r>
              <a:rPr lang="en-US" dirty="0"/>
              <a:t>Each room must have </a:t>
            </a:r>
            <a:r>
              <a:rPr lang="en-US" u="sng" dirty="0"/>
              <a:t>Split-AC</a:t>
            </a:r>
            <a:r>
              <a:rPr lang="en-US" dirty="0"/>
              <a:t> in that house in Islamabad.</a:t>
            </a:r>
          </a:p>
          <a:p>
            <a:endParaRPr lang="en-US" dirty="0"/>
          </a:p>
          <a:p>
            <a:r>
              <a:rPr lang="en-US" dirty="0"/>
              <a:t>As a Payroll officer, I must be able to </a:t>
            </a:r>
            <a:r>
              <a:rPr lang="en-US" b="1" dirty="0">
                <a:solidFill>
                  <a:srgbClr val="005A9E"/>
                </a:solidFill>
              </a:rPr>
              <a:t>add</a:t>
            </a:r>
            <a:r>
              <a:rPr lang="en-US" dirty="0"/>
              <a:t> a </a:t>
            </a:r>
            <a:r>
              <a:rPr lang="en-US" b="1" dirty="0"/>
              <a:t>new employee record </a:t>
            </a:r>
            <a:r>
              <a:rPr lang="en-US" dirty="0"/>
              <a:t>into payroll system. </a:t>
            </a:r>
          </a:p>
          <a:p>
            <a:r>
              <a:rPr lang="en-US" dirty="0"/>
              <a:t>As an employee, I must be able to </a:t>
            </a:r>
            <a:r>
              <a:rPr lang="en-US" b="1" dirty="0">
                <a:solidFill>
                  <a:srgbClr val="005A9E"/>
                </a:solidFill>
              </a:rPr>
              <a:t>print </a:t>
            </a:r>
            <a:r>
              <a:rPr lang="en-US" dirty="0"/>
              <a:t>my</a:t>
            </a:r>
            <a:r>
              <a:rPr lang="en-US" b="1" dirty="0"/>
              <a:t> Pay-slip </a:t>
            </a:r>
            <a:r>
              <a:rPr lang="en-US" dirty="0"/>
              <a:t>to keep in record and use it at the time of Income Tax returns.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282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Software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472899" cy="248511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0070C0"/>
                </a:solidFill>
              </a:rPr>
              <a:t>Transition requirements: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describe the capabilities that the solution must have and the conditions the solution must meet to </a:t>
            </a:r>
            <a:r>
              <a:rPr lang="en-US" b="1" i="1" dirty="0">
                <a:solidFill>
                  <a:srgbClr val="FF0000"/>
                </a:solidFill>
              </a:rPr>
              <a:t>facilitate transition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the </a:t>
            </a:r>
            <a:r>
              <a:rPr lang="en-US" u="sng" dirty="0"/>
              <a:t>current state</a:t>
            </a:r>
            <a:r>
              <a:rPr lang="en-US" dirty="0"/>
              <a:t>  to the  </a:t>
            </a:r>
            <a:r>
              <a:rPr lang="en-US" u="sng" dirty="0"/>
              <a:t>future state</a:t>
            </a:r>
            <a:r>
              <a:rPr lang="en-US" dirty="0"/>
              <a:t>, but which are not needed once the change is complete.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They are differentiated from other requirements types because they are of a </a:t>
            </a:r>
            <a:r>
              <a:rPr lang="en-US" b="1" i="1" dirty="0"/>
              <a:t>temporary nature</a:t>
            </a:r>
            <a:r>
              <a:rPr lang="en-US" dirty="0"/>
              <a:t>. Transition requirements address topics such as data conversion, training, and business continuity.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4428309"/>
            <a:ext cx="103414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FF0000"/>
                </a:solidFill>
              </a:rPr>
              <a:t>Example: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itchFamily="49" charset="0"/>
              </a:rPr>
              <a:t>Parallel run of both systems for 2 months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itchFamily="49" charset="0"/>
              </a:rPr>
              <a:t>Data transfer/conversion  methodology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itchFamily="49" charset="0"/>
              </a:rPr>
              <a:t>Training for users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itchFamily="49" charset="0"/>
              </a:rPr>
              <a:t>Technical training of IT department</a:t>
            </a:r>
          </a:p>
        </p:txBody>
      </p:sp>
    </p:spTree>
    <p:extLst>
      <p:ext uri="{BB962C8B-B14F-4D97-AF65-F5344CB8AC3E}">
        <p14:creationId xmlns:p14="http://schemas.microsoft.com/office/powerpoint/2010/main" val="3786665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1" y="5434149"/>
            <a:ext cx="12169269" cy="15526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  Thanks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09"/>
            <a:ext cx="12192000" cy="7385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C18D5-9774-4957-A57D-9F2C8FCFA6FA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957" y="2754272"/>
            <a:ext cx="4214032" cy="104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6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3959" y="2179638"/>
            <a:ext cx="9856670" cy="407747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“I </a:t>
            </a:r>
            <a:r>
              <a:rPr lang="en-US" b="1" dirty="0"/>
              <a:t>assumed</a:t>
            </a:r>
            <a:r>
              <a:rPr lang="en-US" dirty="0"/>
              <a:t> you knew that people could </a:t>
            </a:r>
            <a:r>
              <a:rPr lang="en-US" b="1" dirty="0">
                <a:solidFill>
                  <a:srgbClr val="C00000"/>
                </a:solidFill>
              </a:rPr>
              <a:t>legally</a:t>
            </a:r>
            <a:r>
              <a:rPr lang="en-US" dirty="0"/>
              <a:t> change their name anytime they like,” responded </a:t>
            </a:r>
            <a:r>
              <a:rPr lang="en-US" b="1" dirty="0"/>
              <a:t>Maria</a:t>
            </a:r>
            <a:r>
              <a:rPr lang="en-US" dirty="0"/>
              <a:t>. “We have to straighten this out by </a:t>
            </a:r>
            <a:r>
              <a:rPr lang="en-US" b="1" dirty="0">
                <a:solidFill>
                  <a:srgbClr val="0070C0"/>
                </a:solidFill>
              </a:rPr>
              <a:t>Friday</a:t>
            </a:r>
            <a:r>
              <a:rPr lang="en-US" dirty="0"/>
              <a:t> or Sparkle won’t be able to cash her paycheck.  Can you fix the bug </a:t>
            </a:r>
            <a:r>
              <a:rPr lang="en-US" b="1" dirty="0">
                <a:solidFill>
                  <a:srgbClr val="C00000"/>
                </a:solidFill>
              </a:rPr>
              <a:t>by then</a:t>
            </a:r>
            <a:r>
              <a:rPr lang="en-US" dirty="0"/>
              <a:t>?”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entaur" panose="02030504050205020304" pitchFamily="18" charset="0"/>
              </a:rPr>
              <a:t>It’s not a </a:t>
            </a:r>
            <a:r>
              <a:rPr lang="en-US" b="1" dirty="0">
                <a:solidFill>
                  <a:srgbClr val="0070C0"/>
                </a:solidFill>
                <a:latin typeface="Centaur" panose="02030504050205020304" pitchFamily="18" charset="0"/>
              </a:rPr>
              <a:t>bug</a:t>
            </a:r>
            <a:r>
              <a:rPr lang="en-US" b="1" dirty="0">
                <a:latin typeface="Centaur" panose="02030504050205020304" pitchFamily="18" charset="0"/>
              </a:rPr>
              <a:t>!” </a:t>
            </a:r>
            <a:r>
              <a:rPr lang="en-US" b="1" dirty="0">
                <a:solidFill>
                  <a:srgbClr val="C00000"/>
                </a:solidFill>
                <a:latin typeface="Centaur" panose="02030504050205020304" pitchFamily="18" charset="0"/>
              </a:rPr>
              <a:t>Phil </a:t>
            </a:r>
            <a:r>
              <a:rPr lang="en-US" dirty="0">
                <a:latin typeface="Centaur" panose="02030504050205020304" pitchFamily="18" charset="0"/>
              </a:rPr>
              <a:t>retorted. “I never knew you needed this </a:t>
            </a:r>
            <a:r>
              <a:rPr lang="en-US" b="1" dirty="0">
                <a:latin typeface="Centaur" panose="02030504050205020304" pitchFamily="18" charset="0"/>
              </a:rPr>
              <a:t>capability</a:t>
            </a:r>
            <a:r>
              <a:rPr lang="en-US" dirty="0">
                <a:latin typeface="Centaur" panose="02030504050205020304" pitchFamily="18" charset="0"/>
              </a:rPr>
              <a:t>. I’m busy on the new performance evaluation system. I can probably fix it by the </a:t>
            </a:r>
            <a:r>
              <a:rPr lang="en-US" b="1" dirty="0">
                <a:solidFill>
                  <a:srgbClr val="C00000"/>
                </a:solidFill>
                <a:latin typeface="Centaur" panose="02030504050205020304" pitchFamily="18" charset="0"/>
              </a:rPr>
              <a:t>end </a:t>
            </a:r>
            <a:r>
              <a:rPr lang="en-US" b="1" dirty="0">
                <a:latin typeface="Centaur" panose="02030504050205020304" pitchFamily="18" charset="0"/>
              </a:rPr>
              <a:t>of </a:t>
            </a:r>
            <a:r>
              <a:rPr lang="en-US" b="1" dirty="0">
                <a:solidFill>
                  <a:srgbClr val="C00000"/>
                </a:solidFill>
                <a:latin typeface="Centaur" panose="02030504050205020304" pitchFamily="18" charset="0"/>
              </a:rPr>
              <a:t>month</a:t>
            </a:r>
            <a:r>
              <a:rPr lang="en-US" dirty="0">
                <a:latin typeface="Centaur" panose="02030504050205020304" pitchFamily="18" charset="0"/>
              </a:rPr>
              <a:t>, but </a:t>
            </a:r>
            <a:r>
              <a:rPr lang="en-US" b="1" dirty="0">
                <a:latin typeface="Centaur" panose="02030504050205020304" pitchFamily="18" charset="0"/>
              </a:rPr>
              <a:t>not by Friday</a:t>
            </a:r>
            <a:r>
              <a:rPr lang="en-US" dirty="0">
                <a:latin typeface="Centaur" panose="02030504050205020304" pitchFamily="18" charset="0"/>
              </a:rPr>
              <a:t>. Sorry about that. Next time, tell me these things earlier and please </a:t>
            </a:r>
            <a:r>
              <a:rPr lang="en-US" b="1" dirty="0">
                <a:latin typeface="Centaur" panose="02030504050205020304" pitchFamily="18" charset="0"/>
              </a:rPr>
              <a:t>write them down</a:t>
            </a:r>
            <a:r>
              <a:rPr lang="en-US" dirty="0">
                <a:latin typeface="Centaur" panose="020305040502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“What am I supposed to tell Sparkle?” demanded </a:t>
            </a:r>
            <a:r>
              <a:rPr lang="en-US" b="1" dirty="0"/>
              <a:t>Maria</a:t>
            </a:r>
            <a:r>
              <a:rPr lang="en-US" dirty="0"/>
              <a:t>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She’ll be upset if she can’t cash her check.”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Requirement Essential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 descr="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11" y="3949338"/>
            <a:ext cx="661988" cy="842963"/>
          </a:xfrm>
          <a:prstGeom prst="rect">
            <a:avLst/>
          </a:prstGeom>
        </p:spPr>
      </p:pic>
      <p:pic>
        <p:nvPicPr>
          <p:cNvPr id="8" name="Picture 7" descr="wo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03" y="2349137"/>
            <a:ext cx="795108" cy="705818"/>
          </a:xfrm>
          <a:prstGeom prst="rect">
            <a:avLst/>
          </a:prstGeom>
        </p:spPr>
      </p:pic>
      <p:pic>
        <p:nvPicPr>
          <p:cNvPr id="10" name="Picture 9" descr="wo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11" y="5397137"/>
            <a:ext cx="795108" cy="70581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48699" y="1612948"/>
            <a:ext cx="39624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Requirement </a:t>
            </a:r>
            <a:r>
              <a:rPr lang="en-US" sz="2000" b="1" dirty="0"/>
              <a:t>Problem</a:t>
            </a:r>
            <a:r>
              <a:rPr lang="en-US" sz="2000" dirty="0"/>
              <a:t> Scenario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70411" y="2041361"/>
            <a:ext cx="615874" cy="307777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US" sz="1400" dirty="0"/>
              <a:t>Maria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2971" y="3763184"/>
            <a:ext cx="455574" cy="3077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Phil</a:t>
            </a:r>
          </a:p>
        </p:txBody>
      </p:sp>
    </p:spTree>
    <p:extLst>
      <p:ext uri="{BB962C8B-B14F-4D97-AF65-F5344CB8AC3E}">
        <p14:creationId xmlns:p14="http://schemas.microsoft.com/office/powerpoint/2010/main" val="286039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7" y="2438399"/>
            <a:ext cx="9799822" cy="32831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Centaur" panose="02030504050205020304" pitchFamily="18" charset="0"/>
              </a:rPr>
              <a:t>Hey, Maria,  </a:t>
            </a:r>
            <a:r>
              <a:rPr lang="en-US" u="sng" dirty="0">
                <a:latin typeface="Centaur" panose="02030504050205020304" pitchFamily="18" charset="0"/>
              </a:rPr>
              <a:t>it’s not my fault</a:t>
            </a:r>
            <a:r>
              <a:rPr lang="en-US" dirty="0">
                <a:latin typeface="Centaur" panose="02030504050205020304" pitchFamily="18" charset="0"/>
              </a:rPr>
              <a:t>,”  </a:t>
            </a:r>
            <a:r>
              <a:rPr lang="en-US" b="1" dirty="0">
                <a:solidFill>
                  <a:srgbClr val="C00000"/>
                </a:solidFill>
                <a:latin typeface="Centaur" panose="02030504050205020304" pitchFamily="18" charset="0"/>
              </a:rPr>
              <a:t>Phil</a:t>
            </a:r>
            <a:r>
              <a:rPr lang="en-US" dirty="0">
                <a:latin typeface="Centaur" panose="02030504050205020304" pitchFamily="18" charset="0"/>
              </a:rPr>
              <a:t> protested. “If you’d told me in the first place that you had to be able to change someone’s name at any time, this wouldn’t have happened. You </a:t>
            </a:r>
            <a:r>
              <a:rPr lang="en-US" b="1" dirty="0">
                <a:solidFill>
                  <a:srgbClr val="0070C0"/>
                </a:solidFill>
                <a:latin typeface="Centaur" panose="02030504050205020304" pitchFamily="18" charset="0"/>
              </a:rPr>
              <a:t>can’t blame </a:t>
            </a:r>
            <a:r>
              <a:rPr lang="en-US" dirty="0">
                <a:latin typeface="Centaur" panose="02030504050205020304" pitchFamily="18" charset="0"/>
              </a:rPr>
              <a:t>me for </a:t>
            </a:r>
            <a:r>
              <a:rPr lang="en-US" b="1" dirty="0">
                <a:solidFill>
                  <a:srgbClr val="FF0000"/>
                </a:solidFill>
                <a:latin typeface="Centaur" panose="02030504050205020304" pitchFamily="18" charset="0"/>
              </a:rPr>
              <a:t>not reading</a:t>
            </a:r>
            <a:r>
              <a:rPr lang="en-US" b="1" dirty="0">
                <a:latin typeface="Centaur" panose="02030504050205020304" pitchFamily="18" charset="0"/>
              </a:rPr>
              <a:t> your </a:t>
            </a:r>
            <a:r>
              <a:rPr lang="en-US" b="1" dirty="0">
                <a:solidFill>
                  <a:srgbClr val="FF0000"/>
                </a:solidFill>
                <a:latin typeface="Centaur" panose="02030504050205020304" pitchFamily="18" charset="0"/>
              </a:rPr>
              <a:t>mind</a:t>
            </a:r>
            <a:r>
              <a:rPr lang="en-US" dirty="0">
                <a:latin typeface="Centaur" panose="02030504050205020304" pitchFamily="18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/>
              <a:t>Angry and resigned, </a:t>
            </a:r>
            <a:r>
              <a:rPr lang="en-US" sz="2600" b="1" dirty="0"/>
              <a:t>Maria </a:t>
            </a:r>
            <a:r>
              <a:rPr lang="en-US" sz="2600" dirty="0"/>
              <a:t>snapped, “Yeah, well, this is the kind of thing that makes me </a:t>
            </a:r>
            <a:r>
              <a:rPr lang="en-US" sz="2600" b="1" dirty="0">
                <a:solidFill>
                  <a:srgbClr val="C00000"/>
                </a:solidFill>
              </a:rPr>
              <a:t>hate</a:t>
            </a:r>
            <a:r>
              <a:rPr lang="en-US" sz="2600" b="1" dirty="0"/>
              <a:t> computers</a:t>
            </a:r>
            <a:r>
              <a:rPr lang="en-US" sz="2600" dirty="0"/>
              <a:t>. Call me as soon as you get it fixed, will you?”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Requirement Essential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ma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" y="2594747"/>
            <a:ext cx="661988" cy="842963"/>
          </a:xfrm>
          <a:prstGeom prst="rect">
            <a:avLst/>
          </a:prstGeom>
        </p:spPr>
      </p:pic>
      <p:pic>
        <p:nvPicPr>
          <p:cNvPr id="8" name="Picture 7" descr="wom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" y="4403619"/>
            <a:ext cx="795108" cy="70581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01989" y="1640450"/>
            <a:ext cx="3962400" cy="4001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Requirement </a:t>
            </a:r>
            <a:r>
              <a:rPr lang="en-US" sz="2000" b="1" dirty="0"/>
              <a:t>Problem</a:t>
            </a:r>
            <a:r>
              <a:rPr lang="en-US" sz="2000" dirty="0"/>
              <a:t> Scenario</a:t>
            </a:r>
          </a:p>
        </p:txBody>
      </p:sp>
    </p:spTree>
    <p:extLst>
      <p:ext uri="{BB962C8B-B14F-4D97-AF65-F5344CB8AC3E}">
        <p14:creationId xmlns:p14="http://schemas.microsoft.com/office/powerpoint/2010/main" val="29477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 Problem Scenario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7000" y="2667000"/>
            <a:ext cx="5105400" cy="2133600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Analyze this scenario  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write down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dirty="0"/>
              <a:t> problems </a:t>
            </a:r>
          </a:p>
          <a:p>
            <a:pPr algn="ctr"/>
            <a:r>
              <a:rPr lang="en-US" sz="3200" dirty="0"/>
              <a:t>you  can identify </a:t>
            </a: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53400" y="2667000"/>
            <a:ext cx="20574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3517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Problem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71" y="1920240"/>
            <a:ext cx="10443928" cy="445443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Clr>
                <a:srgbClr val="FC9204"/>
              </a:buClr>
              <a:buSzPct val="100000"/>
              <a:buFont typeface="+mj-lt"/>
              <a:buAutoNum type="arabicParenR"/>
            </a:pPr>
            <a:r>
              <a:rPr lang="en-US" dirty="0"/>
              <a:t>Requirements are NOT documented </a:t>
            </a:r>
          </a:p>
          <a:p>
            <a:pPr marL="971550" lvl="1" indent="-514350"/>
            <a:r>
              <a:rPr lang="en-US" dirty="0">
                <a:solidFill>
                  <a:srgbClr val="C00000"/>
                </a:solidFill>
              </a:rPr>
              <a:t>Please write down requirements 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/>
              <a:t>Not very specific / clear need (assumption)</a:t>
            </a:r>
          </a:p>
          <a:p>
            <a:pPr marL="971550" lvl="1" indent="-514350"/>
            <a:r>
              <a:rPr lang="en-US" dirty="0">
                <a:solidFill>
                  <a:srgbClr val="C00000"/>
                </a:solidFill>
              </a:rPr>
              <a:t>I assume you knew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/>
              <a:t>Phil – is not HR-experts</a:t>
            </a:r>
          </a:p>
          <a:p>
            <a:pPr marL="971550" lvl="1" indent="-514350"/>
            <a:r>
              <a:rPr lang="en-US" dirty="0">
                <a:solidFill>
                  <a:srgbClr val="C00000"/>
                </a:solidFill>
              </a:rPr>
              <a:t>I never thought someone  . . . Just change her name 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/>
              <a:t>Incomplete requirements by HY dept</a:t>
            </a:r>
          </a:p>
          <a:p>
            <a:pPr marL="971550" lvl="1" indent="-514350"/>
            <a:r>
              <a:rPr lang="en-US" dirty="0">
                <a:solidFill>
                  <a:srgbClr val="C00000"/>
                </a:solidFill>
              </a:rPr>
              <a:t>Legally anyone can change name, at any time </a:t>
            </a:r>
          </a:p>
          <a:p>
            <a:pPr marL="514350" indent="-514350">
              <a:buFont typeface="+mj-lt"/>
              <a:buAutoNum type="arabicParenR"/>
            </a:pPr>
            <a:endParaRPr lang="en-US" dirty="0"/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/>
              <a:t>Disagreement – </a:t>
            </a:r>
            <a:r>
              <a:rPr lang="en-US" sz="2600" dirty="0">
                <a:solidFill>
                  <a:srgbClr val="C00000"/>
                </a:solidFill>
              </a:rPr>
              <a:t>It is not a BUG </a:t>
            </a: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/>
              <a:t>Frustration – </a:t>
            </a:r>
            <a:r>
              <a:rPr lang="en-US" sz="2600" dirty="0">
                <a:solidFill>
                  <a:srgbClr val="C00000"/>
                </a:solidFill>
              </a:rPr>
              <a:t>You can’t blame me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Problem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645" y="2606304"/>
            <a:ext cx="8219302" cy="3693772"/>
          </a:xfrm>
        </p:spPr>
        <p:txBody>
          <a:bodyPr>
            <a:normAutofit/>
          </a:bodyPr>
          <a:lstStyle/>
          <a:p>
            <a:r>
              <a:rPr lang="en-US" dirty="0"/>
              <a:t>Informal information gathering</a:t>
            </a:r>
          </a:p>
          <a:p>
            <a:r>
              <a:rPr lang="en-US" dirty="0"/>
              <a:t>Implied functionality</a:t>
            </a:r>
          </a:p>
          <a:p>
            <a:r>
              <a:rPr lang="en-US" dirty="0"/>
              <a:t>Miscommunicated assumptions</a:t>
            </a:r>
          </a:p>
          <a:p>
            <a:r>
              <a:rPr lang="en-US" dirty="0"/>
              <a:t>Poorly specified requirements</a:t>
            </a:r>
          </a:p>
          <a:p>
            <a:r>
              <a:rPr lang="en-US" dirty="0"/>
              <a:t>Casual change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51C3-ED71-4205-8915-C19730C2C94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ACEBB-B31B-4CFC-97D4-A5135D21AE8D}"/>
              </a:ext>
            </a:extLst>
          </p:cNvPr>
          <p:cNvSpPr txBox="1"/>
          <p:nvPr/>
        </p:nvSpPr>
        <p:spPr>
          <a:xfrm>
            <a:off x="874035" y="1797931"/>
            <a:ext cx="6520677" cy="46166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with Phil and Maria, common problem areas are </a:t>
            </a:r>
          </a:p>
        </p:txBody>
      </p:sp>
    </p:spTree>
    <p:extLst>
      <p:ext uri="{BB962C8B-B14F-4D97-AF65-F5344CB8AC3E}">
        <p14:creationId xmlns:p14="http://schemas.microsoft.com/office/powerpoint/2010/main" val="2337360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2445</Words>
  <Application>Microsoft Office PowerPoint</Application>
  <PresentationFormat>Widescreen</PresentationFormat>
  <Paragraphs>449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Centaur</vt:lpstr>
      <vt:lpstr>Courier New</vt:lpstr>
      <vt:lpstr>Wingdings</vt:lpstr>
      <vt:lpstr>Office Theme</vt:lpstr>
      <vt:lpstr>Introduction of  Requirement Engineering  </vt:lpstr>
      <vt:lpstr>Presentation  Credit </vt:lpstr>
      <vt:lpstr>Software Requirement Essential </vt:lpstr>
      <vt:lpstr>Software Requirement Essential </vt:lpstr>
      <vt:lpstr>Software Requirement Essential </vt:lpstr>
      <vt:lpstr>Software Requirement Essential </vt:lpstr>
      <vt:lpstr>Requirement Problem Scenario</vt:lpstr>
      <vt:lpstr>Requirement Problem Scenario</vt:lpstr>
      <vt:lpstr>Requirement Problem Scenario</vt:lpstr>
      <vt:lpstr>Importance of SW Requirements Elicitation</vt:lpstr>
      <vt:lpstr>Introduction of Requirement Engineering Importance of Software Requirements Elicitation</vt:lpstr>
      <vt:lpstr>Introduction of Requirement Engineering Importance of Software Requirements Elicitation</vt:lpstr>
      <vt:lpstr>Introduction of Requirement Engineering Importance of Software Requirements Elicitation</vt:lpstr>
      <vt:lpstr>Introduction of Requirement Engineering Importance of Software Requirements Elicitation</vt:lpstr>
      <vt:lpstr>Traceability and Documentation</vt:lpstr>
      <vt:lpstr>What is Software Requirements ?</vt:lpstr>
      <vt:lpstr>Introduction of Requirement Engineering What is Software Requirements ?</vt:lpstr>
      <vt:lpstr>Introduction of Requirement Engineering What is Software Requirements ?</vt:lpstr>
      <vt:lpstr>Introduction of Requirement Engineering What is Software Requirements ?</vt:lpstr>
      <vt:lpstr>Requirement Engineering Process </vt:lpstr>
      <vt:lpstr>Requirement Engineering Process </vt:lpstr>
      <vt:lpstr>Requirement Engineering Process </vt:lpstr>
      <vt:lpstr>Requirement Engineering Process </vt:lpstr>
      <vt:lpstr>Requirements Development </vt:lpstr>
      <vt:lpstr>Requirements Development </vt:lpstr>
      <vt:lpstr>Requirements Development </vt:lpstr>
      <vt:lpstr>Requirements Development </vt:lpstr>
      <vt:lpstr>Requirements Development </vt:lpstr>
      <vt:lpstr>Requirements Development </vt:lpstr>
      <vt:lpstr>Requirements Development </vt:lpstr>
      <vt:lpstr>Requirements Management</vt:lpstr>
      <vt:lpstr>Requirements Management</vt:lpstr>
      <vt:lpstr>Requirements Management</vt:lpstr>
      <vt:lpstr>Requirements Management</vt:lpstr>
      <vt:lpstr>Requirements Management</vt:lpstr>
      <vt:lpstr>Levels of Software Requirements</vt:lpstr>
      <vt:lpstr>Levels of Software Requirements</vt:lpstr>
      <vt:lpstr>Levels of Software Requirements</vt:lpstr>
      <vt:lpstr>Levels of Software Requirements</vt:lpstr>
      <vt:lpstr>Levels of Software Requirements</vt:lpstr>
      <vt:lpstr>Levels of Software Requirements</vt:lpstr>
      <vt:lpstr>Levels of Software Requirements</vt:lpstr>
      <vt:lpstr>  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Administrator</cp:lastModifiedBy>
  <cp:revision>329</cp:revision>
  <cp:lastPrinted>2024-09-05T10:21:43Z</cp:lastPrinted>
  <dcterms:created xsi:type="dcterms:W3CDTF">2019-12-14T13:28:19Z</dcterms:created>
  <dcterms:modified xsi:type="dcterms:W3CDTF">2025-02-18T04:05:23Z</dcterms:modified>
</cp:coreProperties>
</file>