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317" r:id="rId3"/>
    <p:sldId id="366" r:id="rId4"/>
    <p:sldId id="257" r:id="rId5"/>
    <p:sldId id="259" r:id="rId6"/>
    <p:sldId id="385" r:id="rId7"/>
    <p:sldId id="386" r:id="rId8"/>
    <p:sldId id="387" r:id="rId9"/>
    <p:sldId id="388" r:id="rId10"/>
    <p:sldId id="389" r:id="rId11"/>
    <p:sldId id="391" r:id="rId12"/>
    <p:sldId id="390" r:id="rId13"/>
    <p:sldId id="2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116" d="100"/>
          <a:sy n="116" d="100"/>
        </p:scale>
        <p:origin x="-1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17/8/4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17/8/4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17/8/4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17/8/4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blitz/segmentfault-lessons/" TargetMode="External"/><Relationship Id="rId4" Type="http://schemas.openxmlformats.org/officeDocument/2006/relationships/hyperlink" Target="https://github.com/mercyblitz/j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n/13300000098876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缓存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</a:t>
            </a:r>
            <a:r>
              <a:rPr lang="zh-CN" altLang="en-US" dirty="0" smtClean="0">
                <a:latin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</a:rPr>
              <a:t>Cache</a:t>
            </a:r>
            <a:r>
              <a:rPr lang="zh-CN" altLang="en-US" dirty="0" smtClean="0">
                <a:latin typeface="方正姚体" panose="02010601030101010101" pitchFamily="2" charset="-122"/>
              </a:rPr>
              <a:t>（</a:t>
            </a:r>
            <a:r>
              <a:rPr lang="en-US" altLang="zh-CN" dirty="0" smtClean="0">
                <a:latin typeface="方正姚体" panose="02010601030101010101" pitchFamily="2" charset="-122"/>
              </a:rPr>
              <a:t>JSR-107</a:t>
            </a:r>
            <a:r>
              <a:rPr lang="zh-CN" altLang="en-US" dirty="0" smtClean="0">
                <a:latin typeface="方正姚体" panose="02010601030101010101" pitchFamily="2" charset="-122"/>
              </a:rPr>
              <a:t>）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27931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一致性（</a:t>
            </a:r>
            <a:r>
              <a:rPr lang="en-US" altLang="zh-CN" sz="2400" dirty="0">
                <a:latin typeface="+mn-ea"/>
              </a:rPr>
              <a:t>Consistency</a:t>
            </a:r>
            <a:r>
              <a:rPr lang="zh-CN" altLang="en-US" sz="2400" dirty="0">
                <a:latin typeface="+mn-ea"/>
              </a:rPr>
              <a:t>） 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非阻塞锁（</a:t>
            </a:r>
            <a:r>
              <a:rPr lang="en-US" altLang="zh-CN" sz="1800" dirty="0" smtClean="0">
                <a:latin typeface="+mn-ea"/>
              </a:rPr>
              <a:t>lock</a:t>
            </a:r>
            <a:r>
              <a:rPr lang="en-US" altLang="zh-CN" sz="1800" dirty="0" smtClean="0">
                <a:latin typeface="+mn-ea"/>
              </a:rPr>
              <a:t>-</a:t>
            </a:r>
            <a:r>
              <a:rPr lang="en-US" altLang="zh-CN" sz="1800" dirty="0" smtClean="0">
                <a:latin typeface="+mn-ea"/>
              </a:rPr>
              <a:t>free</a:t>
            </a:r>
            <a:r>
              <a:rPr lang="zh-CN" altLang="en-US" sz="1800" dirty="0" smtClean="0">
                <a:latin typeface="+mn-ea"/>
              </a:rPr>
              <a:t>）</a:t>
            </a:r>
          </a:p>
          <a:p>
            <a:pPr lvl="2"/>
            <a:r>
              <a:rPr lang="zh-CN" altLang="en-US" sz="1600" dirty="0" smtClean="0">
                <a:latin typeface="+mn-ea"/>
              </a:rPr>
              <a:t>保障：无法</a:t>
            </a:r>
            <a:r>
              <a:rPr lang="zh-CN" altLang="en-US" sz="1600" dirty="0" smtClean="0">
                <a:latin typeface="+mn-ea"/>
              </a:rPr>
              <a:t>保证</a:t>
            </a:r>
          </a:p>
          <a:p>
            <a:pPr lvl="2"/>
            <a:r>
              <a:rPr lang="zh-CN" altLang="en-US" sz="1600" dirty="0" smtClean="0">
                <a:latin typeface="+mn-ea"/>
              </a:rPr>
              <a:t>类型：</a:t>
            </a:r>
            <a:r>
              <a:rPr lang="en-US" altLang="zh-CN" sz="1600" dirty="0" smtClean="0">
                <a:latin typeface="+mn-ea"/>
              </a:rPr>
              <a:t>Happen-Before</a:t>
            </a:r>
            <a:r>
              <a:rPr lang="zh-CN" altLang="en-US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HB</a:t>
            </a:r>
            <a:r>
              <a:rPr lang="zh-CN" altLang="en-US" sz="1600" dirty="0" smtClean="0">
                <a:latin typeface="+mn-ea"/>
              </a:rPr>
              <a:t>）</a:t>
            </a:r>
            <a:endParaRPr lang="en-US" altLang="zh-CN" sz="1400" dirty="0">
              <a:latin typeface="+mn-ea"/>
            </a:endParaRPr>
          </a:p>
          <a:p>
            <a:pPr lvl="2"/>
            <a:endParaRPr lang="en-US" altLang="zh-CN" sz="1400" dirty="0" smtClean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乐观锁（</a:t>
            </a:r>
            <a:r>
              <a:rPr lang="en-US" altLang="zh-CN" sz="1800" dirty="0">
                <a:latin typeface="+mn-ea"/>
              </a:rPr>
              <a:t>optimistic locking</a:t>
            </a:r>
            <a:r>
              <a:rPr lang="zh-CN" altLang="en-US" sz="1800" dirty="0" smtClean="0">
                <a:latin typeface="+mn-ea"/>
              </a:rPr>
              <a:t>）</a:t>
            </a:r>
          </a:p>
          <a:p>
            <a:pPr lvl="2"/>
            <a:r>
              <a:rPr lang="zh-CN" altLang="en-US" sz="1600" dirty="0" smtClean="0">
                <a:latin typeface="+mn-ea"/>
              </a:rPr>
              <a:t>一致性：</a:t>
            </a:r>
            <a:r>
              <a:rPr lang="zh-CN" altLang="en-US" sz="1600" dirty="0" smtClean="0">
                <a:latin typeface="+mn-ea"/>
              </a:rPr>
              <a:t>保证</a:t>
            </a:r>
          </a:p>
          <a:p>
            <a:pPr lvl="2"/>
            <a:r>
              <a:rPr lang="zh-CN" altLang="en-US" sz="1600" dirty="0">
                <a:latin typeface="+mn-ea"/>
              </a:rPr>
              <a:t>类型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Compare-And-Swap</a:t>
            </a:r>
            <a:r>
              <a:rPr lang="zh-CN" altLang="en-US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CAS</a:t>
            </a:r>
            <a:r>
              <a:rPr lang="zh-CN" altLang="en-US" sz="1600" dirty="0" smtClean="0">
                <a:latin typeface="+mn-ea"/>
              </a:rPr>
              <a:t>）</a:t>
            </a:r>
            <a:endParaRPr lang="zh-CN" altLang="en-US" sz="1600" dirty="0">
              <a:latin typeface="+mn-ea"/>
            </a:endParaRPr>
          </a:p>
          <a:p>
            <a:pPr marL="914400" lvl="2" indent="0">
              <a:buNone/>
            </a:pPr>
            <a:endParaRPr lang="zh-CN" altLang="en-US" sz="1600" dirty="0" smtClean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消极锁（</a:t>
            </a:r>
            <a:r>
              <a:rPr lang="en-US" altLang="zh-CN" sz="1800" dirty="0" smtClean="0">
                <a:latin typeface="+mn-ea"/>
              </a:rPr>
              <a:t>pessimistic </a:t>
            </a:r>
            <a:r>
              <a:rPr lang="en-US" altLang="zh-CN" sz="1800" dirty="0">
                <a:latin typeface="+mn-ea"/>
              </a:rPr>
              <a:t>locking</a:t>
            </a:r>
            <a:r>
              <a:rPr lang="zh-CN" altLang="en-US" sz="1800" dirty="0">
                <a:latin typeface="+mn-ea"/>
              </a:rPr>
              <a:t>）</a:t>
            </a:r>
          </a:p>
          <a:p>
            <a:pPr lvl="2"/>
            <a:r>
              <a:rPr lang="zh-CN" altLang="en-US" sz="1600" dirty="0">
                <a:latin typeface="+mn-ea"/>
              </a:rPr>
              <a:t>一致性：保证</a:t>
            </a:r>
          </a:p>
          <a:p>
            <a:pPr lvl="2"/>
            <a:r>
              <a:rPr lang="zh-CN" altLang="en-US" sz="1600" dirty="0">
                <a:latin typeface="+mn-ea"/>
              </a:rPr>
              <a:t>类型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lock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mutex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678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</a:rPr>
              <a:t>Cache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27931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介绍</a:t>
            </a: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从</a:t>
            </a:r>
            <a:r>
              <a:rPr lang="en-US" altLang="zh-CN" dirty="0">
                <a:latin typeface="+mn-ea"/>
              </a:rPr>
              <a:t>Spring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3.1</a:t>
            </a:r>
            <a:r>
              <a:rPr lang="zh-CN" altLang="en-US" dirty="0">
                <a:latin typeface="+mn-ea"/>
              </a:rPr>
              <a:t> 开始，</a:t>
            </a:r>
            <a:r>
              <a:rPr lang="en-US" altLang="zh-CN" dirty="0">
                <a:latin typeface="+mn-ea"/>
              </a:rPr>
              <a:t>Spring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Framework</a:t>
            </a:r>
            <a:r>
              <a:rPr lang="zh-CN" altLang="en-US" dirty="0">
                <a:latin typeface="+mn-ea"/>
              </a:rPr>
              <a:t> 对已有的应用程序增添缓存的支持。类似于事务的支持，在最小影响的代码，缓存抽象允许持续使用各种缓存解决方案</a:t>
            </a:r>
            <a:r>
              <a:rPr lang="zh-CN" altLang="en-US" dirty="0" smtClean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	从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.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开始，缓存抽象对</a:t>
            </a:r>
            <a:r>
              <a:rPr lang="en-US" altLang="zh-CN" dirty="0" smtClean="0">
                <a:latin typeface="+mn-ea"/>
              </a:rPr>
              <a:t>JSR</a:t>
            </a:r>
            <a:r>
              <a:rPr lang="zh-CN" altLang="en-US" dirty="0">
                <a:latin typeface="+mn-ea"/>
              </a:rPr>
              <a:t>-</a:t>
            </a:r>
            <a:r>
              <a:rPr lang="en-US" altLang="zh-CN" dirty="0" smtClean="0">
                <a:latin typeface="+mn-ea"/>
              </a:rPr>
              <a:t>107</a:t>
            </a:r>
            <a:r>
              <a:rPr lang="zh-CN" altLang="en-US" dirty="0" smtClean="0">
                <a:latin typeface="+mn-ea"/>
              </a:rPr>
              <a:t>注解以及其他自定义操作上</a:t>
            </a:r>
            <a:r>
              <a:rPr lang="zh-CN" altLang="en-US" dirty="0" smtClean="0">
                <a:latin typeface="+mn-ea"/>
              </a:rPr>
              <a:t>得到重要的提升</a:t>
            </a:r>
            <a:r>
              <a:rPr lang="zh-CN" altLang="en-US" dirty="0" smtClean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2400" dirty="0">
              <a:latin typeface="+mn-ea"/>
            </a:endParaRPr>
          </a:p>
          <a:p>
            <a:pPr lvl="0">
              <a:buClr>
                <a:srgbClr val="90C226"/>
              </a:buClr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核心接口</a:t>
            </a:r>
          </a:p>
          <a:p>
            <a:pPr lvl="1">
              <a:buClr>
                <a:srgbClr val="90C226"/>
              </a:buClr>
            </a:pPr>
            <a:r>
              <a:rPr lang="en-US" altLang="zh-CN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org.springframework.cache.CacheManager</a:t>
            </a: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r>
              <a:rPr lang="en-US" altLang="zh-CN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org.springframework.cache.Cache</a:t>
            </a:r>
            <a:endParaRPr lang="zh-CN" altLang="en-US" sz="2200" dirty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31338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</a:rPr>
              <a:t>Cache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279310"/>
          </a:xfrm>
        </p:spPr>
        <p:txBody>
          <a:bodyPr>
            <a:normAutofit/>
          </a:bodyPr>
          <a:lstStyle/>
          <a:p>
            <a:pPr lvl="0">
              <a:buClr>
                <a:srgbClr val="90C226"/>
              </a:buClr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核心注解</a:t>
            </a:r>
          </a:p>
          <a:p>
            <a:pPr lvl="1">
              <a:buClr>
                <a:srgbClr val="90C226"/>
              </a:buClr>
            </a:pPr>
            <a:r>
              <a:rPr lang="en-US" altLang="zh-CN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@Cacheable</a:t>
            </a:r>
          </a:p>
          <a:p>
            <a:pPr lvl="1">
              <a:buClr>
                <a:srgbClr val="90C226"/>
              </a:buClr>
            </a:pPr>
            <a:r>
              <a:rPr lang="zh-CN" altLang="zh-CN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@</a:t>
            </a:r>
            <a:r>
              <a:rPr lang="en-US" altLang="zh-CN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CacheEvict</a:t>
            </a: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r>
              <a:rPr lang="zh-CN" altLang="zh-CN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@</a:t>
            </a:r>
            <a:r>
              <a:rPr lang="en-US" altLang="zh-CN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CachePut</a:t>
            </a: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 lvl="1">
              <a:buClr>
                <a:srgbClr val="90C226"/>
              </a:buClr>
            </a:pPr>
            <a:r>
              <a:rPr lang="zh-CN" altLang="zh-CN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@</a:t>
            </a:r>
            <a:r>
              <a:rPr lang="en-US" altLang="zh-CN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Caching</a:t>
            </a:r>
          </a:p>
          <a:p>
            <a:pPr lvl="1">
              <a:buClr>
                <a:srgbClr val="90C226"/>
              </a:buClr>
            </a:pPr>
            <a:r>
              <a:rPr lang="zh-CN" altLang="zh-CN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@</a:t>
            </a:r>
            <a:r>
              <a:rPr lang="en-US" altLang="zh-CN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CacheConfig</a:t>
            </a: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  <a:p>
            <a:pPr>
              <a:buClr>
                <a:srgbClr val="90C226"/>
              </a:buClr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激活缓存</a:t>
            </a:r>
          </a:p>
          <a:p>
            <a:pPr lvl="1">
              <a:buClr>
                <a:srgbClr val="90C226"/>
              </a:buClr>
            </a:pPr>
            <a:r>
              <a:rPr lang="en-US" altLang="zh-CN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@</a:t>
            </a:r>
            <a:r>
              <a:rPr lang="en-US" altLang="zh-CN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EnableCaching</a:t>
            </a: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408376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51" y="1464012"/>
            <a:ext cx="3664298" cy="5021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67" y="1412418"/>
            <a:ext cx="3805727" cy="52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7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https://segmentfault.com/n/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1330000009887617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课件资源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https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://github.com/mercyblitz/segmentfault-lessons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/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</a:t>
            </a:r>
            <a:r>
              <a:rPr lang="en-US" altLang="en-US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资源</a:t>
            </a:r>
            <a:endParaRPr lang="en-US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https://github.com/mercyblitz/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jsr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98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JSR-107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Redis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整合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</a:t>
            </a:r>
            <a:r>
              <a:rPr lang="zh-CN" altLang="en-US" dirty="0" smtClean="0">
                <a:latin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</a:rPr>
              <a:t>Cache</a:t>
            </a:r>
            <a:r>
              <a:rPr lang="zh-CN" altLang="en-US" dirty="0" smtClean="0">
                <a:latin typeface="方正姚体" panose="02010601030101010101" pitchFamily="2" charset="-122"/>
              </a:rPr>
              <a:t>（</a:t>
            </a:r>
            <a:r>
              <a:rPr lang="en-US" altLang="zh-CN" dirty="0" smtClean="0">
                <a:latin typeface="方正姚体" panose="02010601030101010101" pitchFamily="2" charset="-122"/>
              </a:rPr>
              <a:t>JSR-107</a:t>
            </a:r>
            <a:r>
              <a:rPr lang="zh-CN" altLang="en-US" dirty="0" smtClean="0">
                <a:latin typeface="方正姚体" panose="02010601030101010101" pitchFamily="2" charset="-122"/>
              </a:rPr>
              <a:t>）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介绍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缓存是一种久经考验并且显著地提升应用性能以及伸缩性的技术。</a:t>
            </a:r>
            <a:r>
              <a:rPr lang="zh-CN" altLang="en-US" dirty="0" smtClean="0">
                <a:latin typeface="+mn-ea"/>
              </a:rPr>
              <a:t>缓存用作</a:t>
            </a:r>
            <a:r>
              <a:rPr lang="zh-CN" altLang="en-US" dirty="0" smtClean="0">
                <a:latin typeface="+mn-ea"/>
              </a:rPr>
              <a:t>临时</a:t>
            </a:r>
            <a:r>
              <a:rPr lang="zh-CN" altLang="en-US" dirty="0" smtClean="0">
                <a:latin typeface="+mn-ea"/>
              </a:rPr>
              <a:t>存储信息复本</a:t>
            </a:r>
            <a:r>
              <a:rPr lang="zh-CN" altLang="en-US" dirty="0" smtClean="0">
                <a:latin typeface="+mn-ea"/>
              </a:rPr>
              <a:t>，该复本未来可能被再次使用，减少再次加载或创建的成本。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lvl="0">
              <a:buClr>
                <a:srgbClr val="90C226"/>
              </a:buClr>
            </a:pP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Caching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API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为</a:t>
            </a: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 程序提供一种通用方式去创建、读取、更新以及删除缓存中的元素。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1.0</a:t>
            </a:r>
            <a:r>
              <a:rPr lang="zh-CN" altLang="en-US" sz="2400" dirty="0" smtClean="0">
                <a:latin typeface="+mn-ea"/>
              </a:rPr>
              <a:t> 规范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发布时间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smtClean="0">
                <a:latin typeface="+mn-ea"/>
              </a:rPr>
              <a:t>2013</a:t>
            </a:r>
            <a:r>
              <a:rPr lang="zh-CN" altLang="en-US" sz="2000" dirty="0" smtClean="0">
                <a:latin typeface="+mn-ea"/>
              </a:rPr>
              <a:t>年</a:t>
            </a:r>
            <a:r>
              <a:rPr lang="en-US" altLang="zh-CN" sz="2000" dirty="0" smtClean="0">
                <a:latin typeface="+mn-ea"/>
              </a:rPr>
              <a:t>12</a:t>
            </a:r>
            <a:r>
              <a:rPr lang="zh-CN" altLang="en-US" sz="2000" dirty="0" smtClean="0">
                <a:latin typeface="+mn-ea"/>
              </a:rPr>
              <a:t>月</a:t>
            </a:r>
            <a:r>
              <a:rPr lang="en-US" altLang="zh-CN" sz="2000" dirty="0" smtClean="0">
                <a:latin typeface="+mn-ea"/>
              </a:rPr>
              <a:t>16</a:t>
            </a:r>
            <a:r>
              <a:rPr lang="zh-CN" altLang="en-US" sz="2000" dirty="0" smtClean="0">
                <a:latin typeface="+mn-ea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63354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</a:t>
            </a:r>
            <a:r>
              <a:rPr lang="zh-CN" altLang="en-US" dirty="0" smtClean="0">
                <a:latin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</a:rPr>
              <a:t>Cache</a:t>
            </a:r>
            <a:r>
              <a:rPr lang="zh-CN" altLang="en-US" dirty="0" smtClean="0">
                <a:latin typeface="方正姚体" panose="02010601030101010101" pitchFamily="2" charset="-122"/>
              </a:rPr>
              <a:t>（</a:t>
            </a:r>
            <a:r>
              <a:rPr lang="en-US" altLang="zh-CN" dirty="0" smtClean="0">
                <a:latin typeface="方正姚体" panose="02010601030101010101" pitchFamily="2" charset="-122"/>
              </a:rPr>
              <a:t>JSR-107</a:t>
            </a:r>
            <a:r>
              <a:rPr lang="zh-CN" altLang="en-US" dirty="0" smtClean="0">
                <a:latin typeface="方正姚体" panose="02010601030101010101" pitchFamily="2" charset="-122"/>
              </a:rPr>
              <a:t>）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173929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非规范目标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资源和内存限制配置</a:t>
            </a:r>
            <a:endParaRPr lang="en-US" altLang="zh-CN" sz="1800" dirty="0" smtClean="0">
              <a:latin typeface="+mn-ea"/>
            </a:endParaRPr>
          </a:p>
          <a:p>
            <a:pPr marL="57150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尽管许多缓存实现提供了运行时缓存资源限制能力，不过规范并不会定义功能性的配置。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缓存存储和拓扑结构</a:t>
            </a:r>
            <a:endParaRPr lang="en-US" altLang="zh-CN" sz="1800" dirty="0" smtClean="0">
              <a:latin typeface="+mn-ea"/>
            </a:endParaRPr>
          </a:p>
          <a:p>
            <a:pPr marL="57150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规范没有规定缓存的实现存储或者信息展示。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管理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规范没有规定缓存如何管理，定义了程序化配置缓存的机制以及通过</a:t>
            </a:r>
            <a:r>
              <a:rPr lang="en-US" altLang="zh-CN" sz="1600" dirty="0" smtClean="0">
                <a:latin typeface="+mn-ea"/>
              </a:rPr>
              <a:t>Java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Management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Extensions</a:t>
            </a:r>
            <a:r>
              <a:rPr lang="zh-CN" altLang="en-US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JMX</a:t>
            </a:r>
            <a:r>
              <a:rPr lang="zh-CN" altLang="en-US" sz="1600" dirty="0" smtClean="0">
                <a:latin typeface="+mn-ea"/>
              </a:rPr>
              <a:t>）探测缓存的统计信息。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安全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规范没有规定缓存内容如何是否安全或者缓存操作如何控制。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外部资源同步</a:t>
            </a:r>
            <a:endParaRPr lang="en-US" altLang="zh-CN" sz="1800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+mn-ea"/>
              </a:rPr>
              <a:t>规范没有规定应用或缓存实现如何保持缓存与外部之间的内容同步。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443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</a:t>
            </a:r>
            <a:r>
              <a:rPr lang="zh-CN" altLang="en-US" dirty="0" smtClean="0">
                <a:latin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</a:rPr>
              <a:t>Cache</a:t>
            </a:r>
            <a:r>
              <a:rPr lang="zh-CN" altLang="en-US" dirty="0" smtClean="0">
                <a:latin typeface="方正姚体" panose="02010601030101010101" pitchFamily="2" charset="-122"/>
              </a:rPr>
              <a:t>（</a:t>
            </a:r>
            <a:r>
              <a:rPr lang="en-US" altLang="zh-CN" dirty="0" smtClean="0">
                <a:latin typeface="方正姚体" panose="02010601030101010101" pitchFamily="2" charset="-122"/>
              </a:rPr>
              <a:t>JSR-107</a:t>
            </a:r>
            <a:r>
              <a:rPr lang="zh-CN" altLang="en-US" dirty="0" smtClean="0">
                <a:latin typeface="方正姚体" panose="02010601030101010101" pitchFamily="2" charset="-122"/>
              </a:rPr>
              <a:t>）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27931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核心接口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sz="1800" dirty="0" err="1" smtClean="0">
                <a:latin typeface="+mn-ea"/>
              </a:rPr>
              <a:t>CachingProvider</a:t>
            </a:r>
            <a:endParaRPr lang="en-US" altLang="zh-CN" sz="1800" dirty="0" smtClean="0">
              <a:latin typeface="+mn-ea"/>
            </a:endParaRPr>
          </a:p>
          <a:p>
            <a:pPr marL="5715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定义构建、配置、获取、管理和控制零个以上</a:t>
            </a:r>
            <a:r>
              <a:rPr lang="en-US" altLang="zh-CN" sz="1600" dirty="0" err="1" smtClean="0">
                <a:latin typeface="+mn-ea"/>
              </a:rPr>
              <a:t>CacheManager</a:t>
            </a:r>
            <a:r>
              <a:rPr lang="zh-CN" altLang="en-US" sz="1600" dirty="0" smtClean="0">
                <a:latin typeface="+mn-ea"/>
              </a:rPr>
              <a:t>的机制，应用程序在运行时也可能读取或使用零个</a:t>
            </a:r>
            <a:r>
              <a:rPr lang="zh-CN" altLang="en-US" sz="1600" dirty="0" smtClean="0">
                <a:latin typeface="+mn-ea"/>
              </a:rPr>
              <a:t>以上的</a:t>
            </a:r>
            <a:r>
              <a:rPr lang="en-US" altLang="zh-CN" sz="1600" dirty="0" err="1">
                <a:latin typeface="+mn-ea"/>
              </a:rPr>
              <a:t>CachingProvider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800" dirty="0" err="1" smtClean="0">
                <a:latin typeface="+mn-ea"/>
              </a:rPr>
              <a:t>CacheManager</a:t>
            </a:r>
            <a:endParaRPr lang="en-US" altLang="zh-CN" sz="1800" dirty="0" smtClean="0">
              <a:latin typeface="+mn-ea"/>
            </a:endParaRPr>
          </a:p>
          <a:p>
            <a:pPr marL="5715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sz="1600" dirty="0">
                <a:latin typeface="+mn-ea"/>
              </a:rPr>
              <a:t>定义构建、配置、获取、管理和控制零个</a:t>
            </a:r>
            <a:r>
              <a:rPr lang="zh-CN" altLang="en-US" sz="1600" dirty="0" smtClean="0">
                <a:latin typeface="+mn-ea"/>
              </a:rPr>
              <a:t>以上不重名的</a:t>
            </a:r>
            <a:r>
              <a:rPr lang="en-US" altLang="zh-CN" sz="1600" dirty="0" smtClean="0">
                <a:latin typeface="+mn-ea"/>
              </a:rPr>
              <a:t>Cache</a:t>
            </a:r>
            <a:r>
              <a:rPr lang="zh-CN" altLang="en-US" sz="1600" dirty="0" smtClean="0">
                <a:latin typeface="+mn-ea"/>
              </a:rPr>
              <a:t>的</a:t>
            </a:r>
            <a:r>
              <a:rPr lang="zh-CN" altLang="en-US" sz="1600" dirty="0">
                <a:latin typeface="+mn-ea"/>
              </a:rPr>
              <a:t>机制</a:t>
            </a:r>
            <a:r>
              <a:rPr lang="zh-CN" altLang="en-US" sz="1600" dirty="0" smtClean="0">
                <a:latin typeface="+mn-ea"/>
              </a:rPr>
              <a:t>。</a:t>
            </a:r>
            <a:r>
              <a:rPr lang="en-US" altLang="zh-CN" sz="1600" dirty="0" err="1" smtClean="0">
                <a:latin typeface="+mn-ea"/>
              </a:rPr>
              <a:t>CacheManager</a:t>
            </a:r>
            <a:r>
              <a:rPr lang="zh-CN" altLang="en-US" sz="1600" dirty="0" smtClean="0">
                <a:latin typeface="+mn-ea"/>
              </a:rPr>
              <a:t> 归属单个</a:t>
            </a:r>
            <a:r>
              <a:rPr lang="en-US" altLang="zh-CN" sz="1600" dirty="0" err="1" smtClean="0">
                <a:latin typeface="+mn-ea"/>
              </a:rPr>
              <a:t>CacheProvider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</a:rPr>
              <a:t>Cache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一种类似于</a:t>
            </a:r>
            <a:r>
              <a:rPr lang="en-US" altLang="zh-CN" sz="1600" dirty="0" smtClean="0">
                <a:latin typeface="+mn-ea"/>
              </a:rPr>
              <a:t>Map</a:t>
            </a:r>
            <a:r>
              <a:rPr lang="zh-CN" altLang="en-US" sz="1600" dirty="0" smtClean="0">
                <a:latin typeface="+mn-ea"/>
              </a:rPr>
              <a:t>的数据结构，允许</a:t>
            </a:r>
            <a:r>
              <a:rPr lang="en-US" altLang="zh-CN" sz="1600" dirty="0" smtClean="0">
                <a:latin typeface="+mn-ea"/>
              </a:rPr>
              <a:t>Key-</a:t>
            </a:r>
            <a:r>
              <a:rPr lang="en-US" altLang="zh-CN" sz="1600" dirty="0" smtClean="0">
                <a:latin typeface="+mn-ea"/>
              </a:rPr>
              <a:t>Value</a:t>
            </a:r>
            <a:r>
              <a:rPr lang="zh-CN" altLang="en-US" sz="1600" dirty="0" smtClean="0">
                <a:latin typeface="+mn-ea"/>
              </a:rPr>
              <a:t>临时</a:t>
            </a:r>
            <a:r>
              <a:rPr lang="zh-CN" altLang="en-US" sz="1600" dirty="0" smtClean="0">
                <a:latin typeface="+mn-ea"/>
              </a:rPr>
              <a:t>存储</a:t>
            </a:r>
            <a:r>
              <a:rPr lang="zh-CN" altLang="en-US" sz="1600" dirty="0" smtClean="0">
                <a:latin typeface="+mn-ea"/>
              </a:rPr>
              <a:t>。</a:t>
            </a:r>
            <a:r>
              <a:rPr lang="en-US" altLang="zh-CN" sz="1600" dirty="0" smtClean="0">
                <a:latin typeface="+mn-ea"/>
              </a:rPr>
              <a:t>Cache</a:t>
            </a:r>
            <a:r>
              <a:rPr lang="zh-CN" altLang="en-US" sz="1600" dirty="0" smtClean="0">
                <a:latin typeface="+mn-ea"/>
              </a:rPr>
              <a:t>归属单个</a:t>
            </a:r>
            <a:r>
              <a:rPr lang="en-US" altLang="zh-CN" sz="1600" dirty="0" err="1" smtClean="0">
                <a:latin typeface="+mn-ea"/>
              </a:rPr>
              <a:t>CacheManager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</a:rPr>
              <a:t>Entry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单个 存储在</a:t>
            </a:r>
            <a:r>
              <a:rPr lang="en-US" altLang="zh-CN" sz="1600" dirty="0" smtClean="0">
                <a:latin typeface="+mn-ea"/>
              </a:rPr>
              <a:t>Cache</a:t>
            </a:r>
            <a:r>
              <a:rPr lang="zh-CN" altLang="en-US" sz="1600" dirty="0" smtClean="0">
                <a:latin typeface="+mn-ea"/>
              </a:rPr>
              <a:t>中的键值对。存储在缓存中的每个</a:t>
            </a:r>
            <a:r>
              <a:rPr lang="en-US" altLang="zh-CN" sz="1600" dirty="0" smtClean="0">
                <a:latin typeface="+mn-ea"/>
              </a:rPr>
              <a:t>Entry</a:t>
            </a:r>
            <a:r>
              <a:rPr lang="zh-CN" altLang="en-US" sz="1600" dirty="0" smtClean="0">
                <a:latin typeface="+mn-ea"/>
              </a:rPr>
              <a:t>存在一个持久时间。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800" dirty="0" err="1" smtClean="0">
                <a:latin typeface="+mn-ea"/>
              </a:rPr>
              <a:t>ExpiryPolicy</a:t>
            </a:r>
            <a:endParaRPr lang="en-US" altLang="zh-CN" sz="1800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+mn-ea"/>
              </a:rPr>
              <a:t>定义</a:t>
            </a:r>
            <a:r>
              <a:rPr lang="en-US" altLang="zh-CN" dirty="0" smtClean="0">
                <a:latin typeface="+mn-ea"/>
              </a:rPr>
              <a:t>Entry</a:t>
            </a:r>
            <a:r>
              <a:rPr lang="zh-CN" altLang="en-US" dirty="0" smtClean="0">
                <a:latin typeface="+mn-ea"/>
              </a:rPr>
              <a:t>的过期策略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12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</a:t>
            </a:r>
            <a:r>
              <a:rPr lang="zh-CN" altLang="en-US" dirty="0" smtClean="0">
                <a:latin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</a:rPr>
              <a:t>Cache</a:t>
            </a:r>
            <a:r>
              <a:rPr lang="zh-CN" altLang="en-US" dirty="0" smtClean="0">
                <a:latin typeface="方正姚体" panose="02010601030101010101" pitchFamily="2" charset="-122"/>
              </a:rPr>
              <a:t>（</a:t>
            </a:r>
            <a:r>
              <a:rPr lang="en-US" altLang="zh-CN" dirty="0" smtClean="0">
                <a:latin typeface="方正姚体" panose="02010601030101010101" pitchFamily="2" charset="-122"/>
              </a:rPr>
              <a:t>JSR-107</a:t>
            </a:r>
            <a:r>
              <a:rPr lang="zh-CN" altLang="en-US" dirty="0" smtClean="0">
                <a:latin typeface="方正姚体" panose="02010601030101010101" pitchFamily="2" charset="-122"/>
              </a:rPr>
              <a:t>）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27931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存储方式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值存储（</a:t>
            </a:r>
            <a:r>
              <a:rPr lang="en-US" altLang="zh-CN" sz="1800" dirty="0" smtClean="0">
                <a:latin typeface="+mn-ea"/>
              </a:rPr>
              <a:t>Store-By-Value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marL="57150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默认机制，在存储</a:t>
            </a:r>
            <a:r>
              <a:rPr lang="en-US" altLang="zh-CN" sz="1600" dirty="0" smtClean="0">
                <a:latin typeface="+mn-ea"/>
              </a:rPr>
              <a:t>Key</a:t>
            </a:r>
            <a:r>
              <a:rPr lang="zh-CN" altLang="en-US" sz="1600" dirty="0" smtClean="0">
                <a:latin typeface="+mn-ea"/>
              </a:rPr>
              <a:t>和</a:t>
            </a:r>
            <a:r>
              <a:rPr lang="en-US" altLang="zh-CN" sz="1600" dirty="0" smtClean="0">
                <a:latin typeface="+mn-ea"/>
              </a:rPr>
              <a:t>Value</a:t>
            </a:r>
            <a:r>
              <a:rPr lang="zh-CN" altLang="en-US" sz="1600" dirty="0" smtClean="0">
                <a:latin typeface="+mn-ea"/>
              </a:rPr>
              <a:t>前，需要实现创建一份复本数据，并且在读取缓存时，同样返回一份复制数据。一种简单</a:t>
            </a:r>
            <a:r>
              <a:rPr lang="zh-CN" altLang="en-US" sz="1600" dirty="0">
                <a:latin typeface="+mn-ea"/>
              </a:rPr>
              <a:t>键值复本</a:t>
            </a:r>
            <a:r>
              <a:rPr lang="zh-CN" altLang="en-US" sz="1600" dirty="0" smtClean="0">
                <a:latin typeface="+mn-ea"/>
              </a:rPr>
              <a:t>的实现方式为</a:t>
            </a:r>
            <a:r>
              <a:rPr lang="en-US" altLang="zh-CN" sz="1600" dirty="0" smtClean="0">
                <a:latin typeface="+mn-ea"/>
              </a:rPr>
              <a:t>Java</a:t>
            </a:r>
            <a:r>
              <a:rPr lang="zh-CN" altLang="en-US" sz="1600" dirty="0" smtClean="0">
                <a:latin typeface="+mn-ea"/>
              </a:rPr>
              <a:t>序列化。规范推荐自定义</a:t>
            </a:r>
            <a:r>
              <a:rPr lang="en-US" altLang="zh-CN" sz="1600" dirty="0" smtClean="0">
                <a:latin typeface="+mn-ea"/>
              </a:rPr>
              <a:t>Key</a:t>
            </a:r>
            <a:r>
              <a:rPr lang="zh-CN" altLang="en-US" sz="1600" dirty="0" smtClean="0">
                <a:latin typeface="+mn-ea"/>
              </a:rPr>
              <a:t>和</a:t>
            </a:r>
            <a:r>
              <a:rPr lang="en-US" altLang="zh-CN" sz="1600" dirty="0" smtClean="0">
                <a:latin typeface="+mn-ea"/>
              </a:rPr>
              <a:t>Value</a:t>
            </a:r>
            <a:r>
              <a:rPr lang="zh-CN" altLang="en-US" sz="1600" dirty="0" smtClean="0">
                <a:latin typeface="+mn-ea"/>
              </a:rPr>
              <a:t>类均实现标准的</a:t>
            </a:r>
            <a:r>
              <a:rPr lang="en-US" altLang="zh-CN" sz="1600" dirty="0" smtClean="0">
                <a:latin typeface="+mn-ea"/>
              </a:rPr>
              <a:t>Java</a:t>
            </a:r>
            <a:r>
              <a:rPr lang="zh-CN" altLang="en-US" sz="1600" dirty="0" smtClean="0">
                <a:latin typeface="+mn-ea"/>
              </a:rPr>
              <a:t> 序列化，用户也可以自定义实现。</a:t>
            </a:r>
            <a:endParaRPr lang="en-US" altLang="zh-CN" sz="1600" dirty="0" smtClean="0">
              <a:latin typeface="+mn-ea"/>
            </a:endParaRPr>
          </a:p>
          <a:p>
            <a:pPr marL="57150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举例：分布式缓存 </a:t>
            </a:r>
            <a:r>
              <a:rPr lang="en-US" altLang="zh-CN" sz="1600" dirty="0" smtClean="0">
                <a:latin typeface="+mn-ea"/>
              </a:rPr>
              <a:t>-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Redis</a:t>
            </a:r>
            <a:endParaRPr lang="en-US" altLang="zh-CN" sz="1600" dirty="0" smtClean="0">
              <a:latin typeface="+mn-ea"/>
            </a:endParaRPr>
          </a:p>
          <a:p>
            <a:pPr marL="57150" indent="0">
              <a:buNone/>
            </a:pP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引用存储</a:t>
            </a:r>
            <a:r>
              <a:rPr lang="zh-CN" altLang="zh-CN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Store-By-Reference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marL="5715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可选机制，存储与获取</a:t>
            </a:r>
            <a:r>
              <a:rPr lang="en-US" altLang="zh-CN" sz="1600" dirty="0" smtClean="0">
                <a:latin typeface="+mn-ea"/>
              </a:rPr>
              <a:t>Key</a:t>
            </a:r>
            <a:r>
              <a:rPr lang="zh-CN" altLang="en-US" sz="1600" dirty="0" smtClean="0">
                <a:latin typeface="+mn-ea"/>
              </a:rPr>
              <a:t>和</a:t>
            </a:r>
            <a:r>
              <a:rPr lang="en-US" altLang="zh-CN" sz="1600" dirty="0" smtClean="0">
                <a:latin typeface="+mn-ea"/>
              </a:rPr>
              <a:t>Value</a:t>
            </a:r>
            <a:r>
              <a:rPr lang="zh-CN" altLang="en-US" sz="1600" dirty="0" smtClean="0">
                <a:latin typeface="+mn-ea"/>
              </a:rPr>
              <a:t>的实现通过</a:t>
            </a:r>
            <a:r>
              <a:rPr lang="en-US" altLang="zh-CN" sz="1600" dirty="0" smtClean="0">
                <a:latin typeface="+mn-ea"/>
              </a:rPr>
              <a:t>Java</a:t>
            </a:r>
            <a:r>
              <a:rPr lang="zh-CN" altLang="en-US" sz="1600" dirty="0" smtClean="0">
                <a:latin typeface="+mn-ea"/>
              </a:rPr>
              <a:t>引用。</a:t>
            </a:r>
            <a:endParaRPr lang="en-US" altLang="zh-CN" sz="1600" dirty="0" smtClean="0">
              <a:latin typeface="+mn-ea"/>
            </a:endParaRPr>
          </a:p>
          <a:p>
            <a:pPr marL="57150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举例：</a:t>
            </a:r>
            <a:r>
              <a:rPr lang="en-US" altLang="zh-CN" sz="1600" dirty="0" smtClean="0">
                <a:latin typeface="+mn-ea"/>
              </a:rPr>
              <a:t>JVM</a:t>
            </a:r>
            <a:r>
              <a:rPr lang="zh-CN" altLang="en-US" sz="1600" dirty="0" smtClean="0">
                <a:latin typeface="+mn-ea"/>
              </a:rPr>
              <a:t>本地缓存</a:t>
            </a:r>
            <a:r>
              <a:rPr lang="zh-CN" altLang="zh-CN" sz="1600" dirty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- </a:t>
            </a:r>
            <a:r>
              <a:rPr lang="en-US" altLang="zh-CN" sz="1600" dirty="0" smtClean="0">
                <a:latin typeface="+mn-ea"/>
              </a:rPr>
              <a:t>Guava</a:t>
            </a:r>
          </a:p>
        </p:txBody>
      </p:sp>
    </p:spTree>
    <p:extLst>
      <p:ext uri="{BB962C8B-B14F-4D97-AF65-F5344CB8AC3E}">
        <p14:creationId xmlns:p14="http://schemas.microsoft.com/office/powerpoint/2010/main" val="15094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</a:t>
            </a:r>
            <a:r>
              <a:rPr lang="zh-CN" altLang="en-US" dirty="0" smtClean="0">
                <a:latin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</a:rPr>
              <a:t>Cache</a:t>
            </a:r>
            <a:r>
              <a:rPr lang="zh-CN" altLang="en-US" dirty="0" smtClean="0">
                <a:latin typeface="方正姚体" panose="02010601030101010101" pitchFamily="2" charset="-122"/>
              </a:rPr>
              <a:t>（</a:t>
            </a:r>
            <a:r>
              <a:rPr lang="en-US" altLang="zh-CN" dirty="0" smtClean="0">
                <a:latin typeface="方正姚体" panose="02010601030101010101" pitchFamily="2" charset="-122"/>
              </a:rPr>
              <a:t>JSR-107</a:t>
            </a:r>
            <a:r>
              <a:rPr lang="zh-CN" altLang="en-US" dirty="0" smtClean="0">
                <a:latin typeface="方正姚体" panose="02010601030101010101" pitchFamily="2" charset="-122"/>
              </a:rPr>
              <a:t>）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27931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Cache</a:t>
            </a:r>
            <a:r>
              <a:rPr lang="zh-CN" altLang="en-US" sz="2400" dirty="0" smtClean="0">
                <a:latin typeface="+mn-ea"/>
              </a:rPr>
              <a:t> 与 </a:t>
            </a:r>
            <a:r>
              <a:rPr lang="en-US" altLang="zh-CN" sz="2400" dirty="0" smtClean="0">
                <a:latin typeface="+mn-ea"/>
              </a:rPr>
              <a:t>Map</a:t>
            </a:r>
            <a:r>
              <a:rPr lang="zh-CN" altLang="en-US" sz="2400" dirty="0" smtClean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类似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缓存值均有关联键来存储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每个</a:t>
            </a:r>
            <a:r>
              <a:rPr lang="zh-CN" altLang="en-US" sz="1600" dirty="0" smtClean="0">
                <a:latin typeface="+mn-ea"/>
              </a:rPr>
              <a:t>值</a:t>
            </a:r>
            <a:r>
              <a:rPr lang="zh-CN" altLang="en-US" sz="1600" dirty="0" smtClean="0">
                <a:latin typeface="+mn-ea"/>
              </a:rPr>
              <a:t>可能仅关联单个键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特别注意</a:t>
            </a:r>
            <a:r>
              <a:rPr lang="en-US" altLang="zh-CN" sz="1600" dirty="0" smtClean="0">
                <a:latin typeface="+mn-ea"/>
              </a:rPr>
              <a:t>key</a:t>
            </a:r>
            <a:r>
              <a:rPr lang="zh-CN" altLang="en-US" sz="1600" dirty="0" smtClean="0">
                <a:latin typeface="+mn-ea"/>
              </a:rPr>
              <a:t>的可变性，可变的</a:t>
            </a:r>
            <a:r>
              <a:rPr lang="en-US" altLang="zh-CN" sz="1600" dirty="0" smtClean="0">
                <a:latin typeface="+mn-ea"/>
              </a:rPr>
              <a:t>key</a:t>
            </a:r>
            <a:r>
              <a:rPr lang="zh-CN" altLang="en-US" sz="1600" dirty="0" smtClean="0">
                <a:latin typeface="+mn-ea"/>
              </a:rPr>
              <a:t>可能会影响键的比较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自定义</a:t>
            </a:r>
            <a:r>
              <a:rPr lang="en-US" altLang="zh-CN" sz="1600" dirty="0" smtClean="0">
                <a:latin typeface="+mn-ea"/>
              </a:rPr>
              <a:t>Key</a:t>
            </a:r>
            <a:r>
              <a:rPr lang="zh-CN" altLang="en-US" sz="1600" smtClean="0">
                <a:latin typeface="+mn-ea"/>
              </a:rPr>
              <a:t>类应该添加</a:t>
            </a:r>
            <a:r>
              <a:rPr lang="zh-CN" altLang="en-US" sz="1600" smtClean="0">
                <a:latin typeface="+mn-ea"/>
              </a:rPr>
              <a:t>合适</a:t>
            </a:r>
            <a:r>
              <a:rPr lang="zh-CN" altLang="en-US" sz="1600" smtClean="0">
                <a:latin typeface="+mn-ea"/>
              </a:rPr>
              <a:t>的</a:t>
            </a:r>
            <a:r>
              <a:rPr lang="en-US" altLang="zh-CN" sz="1600" dirty="0" err="1" smtClean="0">
                <a:latin typeface="+mn-ea"/>
              </a:rPr>
              <a:t>Object.hashCode</a:t>
            </a:r>
            <a:r>
              <a:rPr lang="zh-CN" altLang="en-US" sz="1600" dirty="0" smtClean="0">
                <a:latin typeface="+mn-ea"/>
              </a:rPr>
              <a:t>方法</a:t>
            </a:r>
          </a:p>
          <a:p>
            <a:pPr lvl="2"/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区别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600" dirty="0" smtClean="0">
                <a:latin typeface="+mn-ea"/>
              </a:rPr>
              <a:t>缓存的键和值禁止为</a:t>
            </a:r>
            <a:r>
              <a:rPr lang="en-US" altLang="zh-CN" sz="1600" dirty="0" smtClean="0">
                <a:latin typeface="+mn-ea"/>
              </a:rPr>
              <a:t>null</a:t>
            </a:r>
          </a:p>
          <a:p>
            <a:pPr lvl="2"/>
            <a:r>
              <a:rPr lang="zh-CN" altLang="en-US" sz="1600" dirty="0" smtClean="0">
                <a:latin typeface="+mn-ea"/>
              </a:rPr>
              <a:t>缓存项可能会过期</a:t>
            </a:r>
          </a:p>
          <a:p>
            <a:pPr lvl="2"/>
            <a:r>
              <a:rPr lang="zh-CN" altLang="en-US" sz="1600" dirty="0" smtClean="0">
                <a:latin typeface="+mn-ea"/>
              </a:rPr>
              <a:t>缓存项可能被移除</a:t>
            </a:r>
          </a:p>
          <a:p>
            <a:pPr lvl="2"/>
            <a:r>
              <a:rPr lang="zh-CN" altLang="en-US" sz="1600" dirty="0" smtClean="0">
                <a:latin typeface="+mn-ea"/>
              </a:rPr>
              <a:t>缓存支持</a:t>
            </a:r>
            <a:r>
              <a:rPr lang="en-US" altLang="zh-CN" sz="1600" dirty="0" smtClean="0">
                <a:latin typeface="+mn-ea"/>
              </a:rPr>
              <a:t>Compare-And-Swap</a:t>
            </a:r>
            <a:r>
              <a:rPr lang="zh-CN" altLang="en-US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CAS</a:t>
            </a:r>
            <a:r>
              <a:rPr lang="zh-CN" altLang="en-US" sz="1600" dirty="0" smtClean="0">
                <a:latin typeface="+mn-ea"/>
              </a:rPr>
              <a:t>）操作</a:t>
            </a:r>
          </a:p>
          <a:p>
            <a:pPr lvl="2"/>
            <a:r>
              <a:rPr lang="zh-CN" altLang="en-US" sz="1600" dirty="0" smtClean="0">
                <a:latin typeface="+mn-ea"/>
              </a:rPr>
              <a:t>缓存的键和值可能需要某种方式的序列化</a:t>
            </a:r>
          </a:p>
          <a:p>
            <a:pPr lvl="2"/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35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6616</TotalTime>
  <Words>240</Words>
  <Application>Microsoft Macintosh PowerPoint</Application>
  <PresentationFormat>自定义</PresentationFormat>
  <Paragraphs>119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平面</vt:lpstr>
      <vt:lpstr>Java微服务实践  Spring Boot 缓存</vt:lpstr>
      <vt:lpstr>Java 微服务实战系列课堂</vt:lpstr>
      <vt:lpstr>Java 微服务实战系列课堂</vt:lpstr>
      <vt:lpstr>议题</vt:lpstr>
      <vt:lpstr>Java Cache（JSR-107）</vt:lpstr>
      <vt:lpstr>Java Cache（JSR-107）</vt:lpstr>
      <vt:lpstr>Java Cache（JSR-107）</vt:lpstr>
      <vt:lpstr>Java Cache（JSR-107）</vt:lpstr>
      <vt:lpstr>Java Cache（JSR-107）</vt:lpstr>
      <vt:lpstr>Java Cache（JSR-107）</vt:lpstr>
      <vt:lpstr>Spring Cache</vt:lpstr>
      <vt:lpstr>Spring Cache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1048</cp:revision>
  <cp:lastPrinted>2017-08-03T15:48:51Z</cp:lastPrinted>
  <dcterms:created xsi:type="dcterms:W3CDTF">2016-07-12T22:52:49Z</dcterms:created>
  <dcterms:modified xsi:type="dcterms:W3CDTF">2017-08-04T12:56:48Z</dcterms:modified>
</cp:coreProperties>
</file>