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317" r:id="rId3"/>
    <p:sldId id="366" r:id="rId4"/>
    <p:sldId id="257" r:id="rId5"/>
    <p:sldId id="259" r:id="rId6"/>
    <p:sldId id="393" r:id="rId7"/>
    <p:sldId id="394" r:id="rId8"/>
    <p:sldId id="395" r:id="rId9"/>
    <p:sldId id="396" r:id="rId10"/>
    <p:sldId id="398" r:id="rId11"/>
    <p:sldId id="397" r:id="rId12"/>
    <p:sldId id="402" r:id="rId13"/>
    <p:sldId id="399" r:id="rId14"/>
    <p:sldId id="400" r:id="rId15"/>
    <p:sldId id="401" r:id="rId16"/>
    <p:sldId id="404" r:id="rId17"/>
    <p:sldId id="403" r:id="rId18"/>
    <p:sldId id="29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414" autoAdjust="0"/>
  </p:normalViewPr>
  <p:slideViewPr>
    <p:cSldViewPr snapToGrid="0">
      <p:cViewPr varScale="1">
        <p:scale>
          <a:sx n="114" d="100"/>
          <a:sy n="114" d="100"/>
        </p:scale>
        <p:origin x="-23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6D4C-56BE-4E10-AEE3-52A98C7525F6}" type="datetimeFigureOut">
              <a:rPr lang="zh-CN" altLang="en-US" smtClean="0"/>
              <a:t>17/8/12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48BCF-A98A-4F7D-9791-30BEF9B96E50}" type="slidenum">
              <a:rPr lang="zh-CN" altLang="en-US" smtClean="0"/>
              <a:t>‹#›</a:t>
            </a:fld>
            <a:endParaRPr lang="zh-CN" altLang="en-US"/>
          </a:p>
        </p:txBody>
      </p:sp>
    </p:spTree>
    <p:extLst>
      <p:ext uri="{BB962C8B-B14F-4D97-AF65-F5344CB8AC3E}">
        <p14:creationId xmlns:p14="http://schemas.microsoft.com/office/powerpoint/2010/main" val="563058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A48BCF-A98A-4F7D-9791-30BEF9B96E50}" type="slidenum">
              <a:rPr lang="zh-CN" altLang="en-US" smtClean="0"/>
              <a:t>2</a:t>
            </a:fld>
            <a:endParaRPr lang="zh-CN" altLang="en-US"/>
          </a:p>
        </p:txBody>
      </p:sp>
    </p:spTree>
    <p:extLst>
      <p:ext uri="{BB962C8B-B14F-4D97-AF65-F5344CB8AC3E}">
        <p14:creationId xmlns:p14="http://schemas.microsoft.com/office/powerpoint/2010/main" val="1822126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17/8/12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17/8/12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17/8/12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17/8/12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ercyblitz/segmentfault-lessons/" TargetMode="External"/><Relationship Id="rId4" Type="http://schemas.openxmlformats.org/officeDocument/2006/relationships/hyperlink" Target="https://github.com/mercyblitz/jsr" TargetMode="External"/><Relationship Id="rId1" Type="http://schemas.openxmlformats.org/officeDocument/2006/relationships/slideLayout" Target="../slideLayouts/slideLayout2.xml"/><Relationship Id="rId2" Type="http://schemas.openxmlformats.org/officeDocument/2006/relationships/hyperlink" Target="https://segmentfault.com/n/133000000988761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32724" y="4685280"/>
            <a:ext cx="7766936" cy="1096899"/>
          </a:xfrm>
        </p:spPr>
        <p:txBody>
          <a:bodyPr/>
          <a:lstStyle/>
          <a:p>
            <a:r>
              <a:rPr lang="zh-CN" altLang="en-US" dirty="0" smtClean="0"/>
              <a:t>小马哥</a:t>
            </a:r>
            <a:endParaRPr lang="zh-CN" altLang="en-US" dirty="0"/>
          </a:p>
        </p:txBody>
      </p:sp>
      <p:sp>
        <p:nvSpPr>
          <p:cNvPr id="4" name="标题 3"/>
          <p:cNvSpPr>
            <a:spLocks noGrp="1"/>
          </p:cNvSpPr>
          <p:nvPr>
            <p:ph type="ctrTitle"/>
          </p:nvPr>
        </p:nvSpPr>
        <p:spPr>
          <a:xfrm>
            <a:off x="1520871" y="2045585"/>
            <a:ext cx="7766936" cy="2200604"/>
          </a:xfrm>
        </p:spPr>
        <p:txBody>
          <a:bodyPr/>
          <a:lstStyle/>
          <a:p>
            <a:r>
              <a:rPr kumimoji="1" lang="en-US" altLang="zh-CN" sz="6000" dirty="0" smtClean="0"/>
              <a:t>Java</a:t>
            </a:r>
            <a:r>
              <a:rPr kumimoji="1" lang="zh-CN" altLang="en-US" sz="6000" dirty="0" smtClean="0"/>
              <a:t>微服务实践</a:t>
            </a:r>
            <a:r>
              <a:rPr kumimoji="1" lang="en-US" altLang="zh-CN" sz="6000" dirty="0" smtClean="0"/>
              <a:t/>
            </a:r>
            <a:br>
              <a:rPr kumimoji="1" lang="en-US" altLang="zh-CN" sz="6000" dirty="0" smtClean="0"/>
            </a:br>
            <a:r>
              <a:rPr kumimoji="1" lang="zh-CN" altLang="en-US" sz="6000" dirty="0" smtClean="0"/>
              <a:t> </a:t>
            </a:r>
            <a:r>
              <a:rPr kumimoji="1" lang="en-US" altLang="zh-CN" sz="2400" dirty="0" smtClean="0"/>
              <a:t>Spring</a:t>
            </a:r>
            <a:r>
              <a:rPr kumimoji="1" lang="zh-CN" altLang="en-US" sz="2400" dirty="0" smtClean="0"/>
              <a:t> </a:t>
            </a:r>
            <a:r>
              <a:rPr kumimoji="1" lang="en-US" altLang="zh-CN" sz="2400" dirty="0" smtClean="0"/>
              <a:t>Boot</a:t>
            </a:r>
            <a:r>
              <a:rPr kumimoji="1" lang="zh-CN" altLang="en-US" sz="2400" smtClean="0"/>
              <a:t> </a:t>
            </a:r>
            <a:r>
              <a:rPr kumimoji="1" lang="zh-CN" altLang="en-US" sz="2400" smtClean="0"/>
              <a:t>消息</a:t>
            </a:r>
            <a:endParaRPr kumimoji="1" lang="zh-CN" altLang="en-US" dirty="0"/>
          </a:p>
        </p:txBody>
      </p:sp>
    </p:spTree>
    <p:extLst>
      <p:ext uri="{BB962C8B-B14F-4D97-AF65-F5344CB8AC3E}">
        <p14:creationId xmlns:p14="http://schemas.microsoft.com/office/powerpoint/2010/main" val="32699217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Java</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Message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Service</a:t>
            </a:r>
            <a:r>
              <a:rPr lang="zh-CN" altLang="en-US" dirty="0" smtClean="0">
                <a:latin typeface="方正姚体" panose="02010601030101010101" pitchFamily="2" charset="-122"/>
                <a:ea typeface="方正姚体" panose="02010601030101010101" pitchFamily="2" charset="-122"/>
              </a:rPr>
              <a:t>（</a:t>
            </a:r>
            <a:r>
              <a:rPr lang="en-US" altLang="zh-CN" dirty="0">
                <a:latin typeface="方正姚体" panose="02010601030101010101" pitchFamily="2" charset="-122"/>
                <a:ea typeface="方正姚体" panose="02010601030101010101" pitchFamily="2" charset="-122"/>
              </a:rPr>
              <a:t>JSR-914</a:t>
            </a:r>
            <a:r>
              <a:rPr lang="zh-CN" altLang="en-US" dirty="0">
                <a:latin typeface="方正姚体" panose="02010601030101010101" pitchFamily="2" charset="-122"/>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050463"/>
          </a:xfrm>
        </p:spPr>
        <p:txBody>
          <a:bodyPr>
            <a:normAutofit/>
          </a:bodyPr>
          <a:lstStyle/>
          <a:p>
            <a:pPr>
              <a:buClr>
                <a:srgbClr val="90C226"/>
              </a:buClr>
            </a:pPr>
            <a:r>
              <a:rPr lang="en-US" altLang="zh-CN" sz="2400" dirty="0" smtClean="0">
                <a:solidFill>
                  <a:prstClr val="black">
                    <a:lumMod val="75000"/>
                    <a:lumOff val="25000"/>
                  </a:prstClr>
                </a:solidFill>
                <a:latin typeface="华文新魏"/>
              </a:rPr>
              <a:t>JMS</a:t>
            </a:r>
            <a:r>
              <a:rPr lang="zh-CN" altLang="en-US" sz="2400" dirty="0" smtClean="0">
                <a:solidFill>
                  <a:prstClr val="black">
                    <a:lumMod val="75000"/>
                    <a:lumOff val="25000"/>
                  </a:prstClr>
                </a:solidFill>
                <a:latin typeface="华文新魏"/>
              </a:rPr>
              <a:t> 消息</a:t>
            </a:r>
            <a:r>
              <a:rPr lang="zh-CN" altLang="en-US" sz="2400" dirty="0">
                <a:solidFill>
                  <a:prstClr val="black">
                    <a:lumMod val="75000"/>
                    <a:lumOff val="25000"/>
                  </a:prstClr>
                </a:solidFill>
                <a:latin typeface="华文新魏"/>
              </a:rPr>
              <a:t>主体</a:t>
            </a:r>
            <a:r>
              <a:rPr lang="zh-CN" altLang="en-US" sz="2400" dirty="0" smtClean="0">
                <a:solidFill>
                  <a:prstClr val="black">
                    <a:lumMod val="75000"/>
                    <a:lumOff val="25000"/>
                  </a:prstClr>
                </a:solidFill>
                <a:latin typeface="华文新魏"/>
              </a:rPr>
              <a:t>（</a:t>
            </a:r>
            <a:r>
              <a:rPr lang="en-US" altLang="zh-CN" sz="2400" dirty="0" smtClean="0">
                <a:solidFill>
                  <a:prstClr val="black">
                    <a:lumMod val="75000"/>
                    <a:lumOff val="25000"/>
                  </a:prstClr>
                </a:solidFill>
                <a:latin typeface="华文新魏"/>
              </a:rPr>
              <a:t>Body</a:t>
            </a:r>
            <a:r>
              <a:rPr lang="zh-CN" altLang="en-US" sz="2400" dirty="0" smtClean="0">
                <a:solidFill>
                  <a:prstClr val="black">
                    <a:lumMod val="75000"/>
                    <a:lumOff val="25000"/>
                  </a:prstClr>
                </a:solidFill>
                <a:latin typeface="华文新魏"/>
              </a:rPr>
              <a:t>）</a:t>
            </a:r>
            <a:endParaRPr lang="en-US" altLang="zh-CN" sz="2400" dirty="0" smtClean="0">
              <a:solidFill>
                <a:prstClr val="black">
                  <a:lumMod val="75000"/>
                  <a:lumOff val="25000"/>
                </a:prstClr>
              </a:solidFill>
              <a:latin typeface="华文新魏"/>
            </a:endParaRPr>
          </a:p>
          <a:p>
            <a:pPr marL="0" lvl="0" indent="0">
              <a:buClr>
                <a:srgbClr val="90C226"/>
              </a:buClr>
              <a:buNone/>
            </a:pPr>
            <a:r>
              <a:rPr lang="en-US" altLang="zh-CN" dirty="0">
                <a:solidFill>
                  <a:prstClr val="black">
                    <a:lumMod val="75000"/>
                    <a:lumOff val="25000"/>
                  </a:prstClr>
                </a:solidFill>
                <a:latin typeface="华文新魏"/>
              </a:rPr>
              <a:t>	</a:t>
            </a:r>
            <a:r>
              <a:rPr lang="en-US" altLang="zh-CN" dirty="0" smtClean="0">
                <a:solidFill>
                  <a:prstClr val="black">
                    <a:lumMod val="75000"/>
                    <a:lumOff val="25000"/>
                  </a:prstClr>
                </a:solidFill>
                <a:latin typeface="华文新魏"/>
              </a:rPr>
              <a:t>JMS</a:t>
            </a:r>
            <a:r>
              <a:rPr lang="zh-CN" altLang="en-US" dirty="0" smtClean="0">
                <a:solidFill>
                  <a:prstClr val="black">
                    <a:lumMod val="75000"/>
                    <a:lumOff val="25000"/>
                  </a:prstClr>
                </a:solidFill>
                <a:latin typeface="华文新魏"/>
              </a:rPr>
              <a:t>提供五种消息主体的形式，每种形式通过消息接口定义：</a:t>
            </a:r>
            <a:endParaRPr lang="en-US" altLang="zh-CN" dirty="0" smtClean="0">
              <a:solidFill>
                <a:prstClr val="black">
                  <a:lumMod val="75000"/>
                  <a:lumOff val="25000"/>
                </a:prstClr>
              </a:solidFill>
              <a:latin typeface="华文新魏"/>
            </a:endParaRPr>
          </a:p>
          <a:p>
            <a:pPr lvl="1">
              <a:buClr>
                <a:srgbClr val="90C226"/>
              </a:buClr>
            </a:pPr>
            <a:r>
              <a:rPr lang="en-US" altLang="zh-CN" sz="1800" dirty="0" err="1" smtClean="0">
                <a:solidFill>
                  <a:prstClr val="black">
                    <a:lumMod val="75000"/>
                    <a:lumOff val="25000"/>
                  </a:prstClr>
                </a:solidFill>
                <a:latin typeface="华文新魏"/>
              </a:rPr>
              <a:t>StreamMessage</a:t>
            </a:r>
            <a:endParaRPr lang="en-US" altLang="zh-CN" sz="1800" dirty="0" smtClean="0">
              <a:solidFill>
                <a:prstClr val="black">
                  <a:lumMod val="75000"/>
                  <a:lumOff val="25000"/>
                </a:prstClr>
              </a:solidFill>
              <a:latin typeface="华文新魏"/>
            </a:endParaRPr>
          </a:p>
          <a:p>
            <a:pPr marL="457200" lvl="1" indent="0">
              <a:buClr>
                <a:srgbClr val="90C226"/>
              </a:buClr>
              <a:buNone/>
            </a:pPr>
            <a:r>
              <a:rPr lang="zh-CN" altLang="en-US" dirty="0" smtClean="0">
                <a:solidFill>
                  <a:prstClr val="black">
                    <a:lumMod val="75000"/>
                    <a:lumOff val="25000"/>
                  </a:prstClr>
                </a:solidFill>
                <a:latin typeface="+mn-ea"/>
              </a:rPr>
              <a:t>消息整体主体包含流式</a:t>
            </a:r>
            <a:r>
              <a:rPr lang="en-US" altLang="zh-CN" dirty="0" smtClean="0">
                <a:solidFill>
                  <a:prstClr val="black">
                    <a:lumMod val="75000"/>
                    <a:lumOff val="25000"/>
                  </a:prstClr>
                </a:solidFill>
                <a:latin typeface="+mn-ea"/>
              </a:rPr>
              <a:t>Java</a:t>
            </a:r>
            <a:r>
              <a:rPr lang="zh-CN" altLang="en-US" dirty="0" smtClean="0">
                <a:solidFill>
                  <a:prstClr val="black">
                    <a:lumMod val="75000"/>
                    <a:lumOff val="25000"/>
                  </a:prstClr>
                </a:solidFill>
                <a:latin typeface="+mn-ea"/>
              </a:rPr>
              <a:t>原生值，它是连续地被填充和读取的。</a:t>
            </a:r>
            <a:endParaRPr lang="en-US" altLang="zh-CN" dirty="0" smtClean="0">
              <a:solidFill>
                <a:prstClr val="black">
                  <a:lumMod val="75000"/>
                  <a:lumOff val="25000"/>
                </a:prstClr>
              </a:solidFill>
              <a:latin typeface="+mn-ea"/>
            </a:endParaRPr>
          </a:p>
          <a:p>
            <a:pPr lvl="1">
              <a:buClr>
                <a:srgbClr val="90C226"/>
              </a:buClr>
            </a:pPr>
            <a:r>
              <a:rPr lang="en-US" altLang="zh-CN" sz="1800" dirty="0" err="1" smtClean="0">
                <a:solidFill>
                  <a:prstClr val="black">
                    <a:lumMod val="75000"/>
                    <a:lumOff val="25000"/>
                  </a:prstClr>
                </a:solidFill>
                <a:latin typeface="华文新魏"/>
              </a:rPr>
              <a:t>MapMessage</a:t>
            </a:r>
            <a:endParaRPr lang="en-US" altLang="zh-CN" sz="1800" dirty="0" smtClean="0">
              <a:solidFill>
                <a:prstClr val="black">
                  <a:lumMod val="75000"/>
                  <a:lumOff val="25000"/>
                </a:prstClr>
              </a:solidFill>
              <a:latin typeface="华文新魏"/>
            </a:endParaRPr>
          </a:p>
          <a:p>
            <a:pPr marL="457200" lvl="1" indent="0">
              <a:buClr>
                <a:srgbClr val="90C226"/>
              </a:buClr>
              <a:buNone/>
            </a:pPr>
            <a:r>
              <a:rPr lang="zh-CN" altLang="en-US" dirty="0" smtClean="0">
                <a:solidFill>
                  <a:prstClr val="black">
                    <a:lumMod val="75000"/>
                    <a:lumOff val="25000"/>
                  </a:prstClr>
                </a:solidFill>
                <a:latin typeface="+mn-ea"/>
              </a:rPr>
              <a:t>消息整体主体包含键值对集合，其中键为字符串，值为</a:t>
            </a:r>
            <a:r>
              <a:rPr lang="en-US" altLang="zh-CN" dirty="0" smtClean="0">
                <a:solidFill>
                  <a:prstClr val="black">
                    <a:lumMod val="75000"/>
                    <a:lumOff val="25000"/>
                  </a:prstClr>
                </a:solidFill>
                <a:latin typeface="+mn-ea"/>
              </a:rPr>
              <a:t>Java</a:t>
            </a:r>
            <a:r>
              <a:rPr lang="zh-CN" altLang="en-US" dirty="0" smtClean="0">
                <a:solidFill>
                  <a:prstClr val="black">
                    <a:lumMod val="75000"/>
                    <a:lumOff val="25000"/>
                  </a:prstClr>
                </a:solidFill>
                <a:latin typeface="+mn-ea"/>
              </a:rPr>
              <a:t>原生类型。条目访问可被计算器连续地或者名称随机地访问，它的顺序并不一定。</a:t>
            </a:r>
            <a:endParaRPr lang="en-US" altLang="zh-CN" dirty="0" smtClean="0">
              <a:solidFill>
                <a:prstClr val="black">
                  <a:lumMod val="75000"/>
                  <a:lumOff val="25000"/>
                </a:prstClr>
              </a:solidFill>
              <a:latin typeface="+mn-ea"/>
            </a:endParaRPr>
          </a:p>
          <a:p>
            <a:pPr lvl="1">
              <a:buClr>
                <a:srgbClr val="90C226"/>
              </a:buClr>
            </a:pPr>
            <a:r>
              <a:rPr lang="en-US" altLang="zh-CN" sz="1800" dirty="0" err="1" smtClean="0">
                <a:solidFill>
                  <a:prstClr val="black">
                    <a:lumMod val="75000"/>
                    <a:lumOff val="25000"/>
                  </a:prstClr>
                </a:solidFill>
                <a:latin typeface="华文新魏"/>
              </a:rPr>
              <a:t>TextMessage</a:t>
            </a:r>
            <a:endParaRPr lang="en-US" altLang="zh-CN" sz="1800" dirty="0" smtClean="0">
              <a:solidFill>
                <a:prstClr val="black">
                  <a:lumMod val="75000"/>
                  <a:lumOff val="25000"/>
                </a:prstClr>
              </a:solidFill>
              <a:latin typeface="华文新魏"/>
            </a:endParaRPr>
          </a:p>
          <a:p>
            <a:pPr marL="57150" indent="0">
              <a:buClr>
                <a:srgbClr val="90C226"/>
              </a:buClr>
              <a:buNone/>
            </a:pPr>
            <a:r>
              <a:rPr lang="en-US" altLang="zh-CN" sz="2000" dirty="0">
                <a:solidFill>
                  <a:prstClr val="black">
                    <a:lumMod val="75000"/>
                    <a:lumOff val="25000"/>
                  </a:prstClr>
                </a:solidFill>
                <a:latin typeface="华文新魏"/>
              </a:rPr>
              <a:t>	</a:t>
            </a:r>
            <a:r>
              <a:rPr lang="zh-CN" altLang="en-US" sz="1600" dirty="0" smtClean="0">
                <a:solidFill>
                  <a:prstClr val="black">
                    <a:lumMod val="75000"/>
                    <a:lumOff val="25000"/>
                  </a:prstClr>
                </a:solidFill>
                <a:latin typeface="+mn-ea"/>
              </a:rPr>
              <a:t>消息整体主体包含一个</a:t>
            </a:r>
            <a:r>
              <a:rPr lang="en-US" altLang="zh-CN" sz="1600" dirty="0" smtClean="0">
                <a:solidFill>
                  <a:prstClr val="black">
                    <a:lumMod val="75000"/>
                    <a:lumOff val="25000"/>
                  </a:prstClr>
                </a:solidFill>
                <a:latin typeface="+mn-ea"/>
              </a:rPr>
              <a:t>Java</a:t>
            </a:r>
            <a:r>
              <a:rPr lang="zh-CN" altLang="en-US" sz="1600" dirty="0" smtClean="0">
                <a:solidFill>
                  <a:prstClr val="black">
                    <a:lumMod val="75000"/>
                    <a:lumOff val="25000"/>
                  </a:prstClr>
                </a:solidFill>
                <a:latin typeface="+mn-ea"/>
              </a:rPr>
              <a:t> </a:t>
            </a:r>
            <a:r>
              <a:rPr lang="en-US" altLang="zh-CN" sz="1600" dirty="0" smtClean="0">
                <a:solidFill>
                  <a:prstClr val="black">
                    <a:lumMod val="75000"/>
                    <a:lumOff val="25000"/>
                  </a:prstClr>
                </a:solidFill>
                <a:latin typeface="+mn-ea"/>
              </a:rPr>
              <a:t>String</a:t>
            </a:r>
            <a:r>
              <a:rPr lang="zh-CN" altLang="en-US" sz="1600" dirty="0" smtClean="0">
                <a:solidFill>
                  <a:prstClr val="black">
                    <a:lumMod val="75000"/>
                    <a:lumOff val="25000"/>
                  </a:prstClr>
                </a:solidFill>
                <a:latin typeface="+mn-ea"/>
              </a:rPr>
              <a:t> 对象。</a:t>
            </a:r>
            <a:endParaRPr lang="en-US" altLang="zh-CN" sz="1600" dirty="0" smtClean="0">
              <a:solidFill>
                <a:prstClr val="black">
                  <a:lumMod val="75000"/>
                  <a:lumOff val="25000"/>
                </a:prstClr>
              </a:solidFill>
              <a:latin typeface="华文新魏"/>
            </a:endParaRPr>
          </a:p>
          <a:p>
            <a:pPr lvl="1">
              <a:buClr>
                <a:srgbClr val="90C226"/>
              </a:buClr>
            </a:pPr>
            <a:r>
              <a:rPr lang="en-US" altLang="zh-CN" sz="1800" dirty="0" err="1" smtClean="0">
                <a:solidFill>
                  <a:prstClr val="black">
                    <a:lumMod val="75000"/>
                    <a:lumOff val="25000"/>
                  </a:prstClr>
                </a:solidFill>
                <a:latin typeface="华文新魏"/>
              </a:rPr>
              <a:t>ObjectMessage</a:t>
            </a:r>
            <a:endParaRPr lang="en-US" altLang="zh-CN" sz="1800" dirty="0" smtClean="0">
              <a:solidFill>
                <a:prstClr val="black">
                  <a:lumMod val="75000"/>
                  <a:lumOff val="25000"/>
                </a:prstClr>
              </a:solidFill>
              <a:latin typeface="华文新魏"/>
            </a:endParaRPr>
          </a:p>
          <a:p>
            <a:pPr marL="457200" lvl="1" indent="0">
              <a:buClr>
                <a:srgbClr val="90C226"/>
              </a:buClr>
              <a:buNone/>
            </a:pPr>
            <a:r>
              <a:rPr lang="zh-CN" altLang="en-US" dirty="0" smtClean="0">
                <a:solidFill>
                  <a:prstClr val="black">
                    <a:lumMod val="75000"/>
                    <a:lumOff val="25000"/>
                  </a:prstClr>
                </a:solidFill>
                <a:latin typeface="+mn-ea"/>
              </a:rPr>
              <a:t>消息整体主体包含一个</a:t>
            </a:r>
            <a:r>
              <a:rPr lang="en-US" altLang="zh-CN" dirty="0" err="1" smtClean="0">
                <a:solidFill>
                  <a:prstClr val="black">
                    <a:lumMod val="75000"/>
                    <a:lumOff val="25000"/>
                  </a:prstClr>
                </a:solidFill>
                <a:latin typeface="+mn-ea"/>
              </a:rPr>
              <a:t>Serializable</a:t>
            </a:r>
            <a:r>
              <a:rPr lang="zh-CN" altLang="en-US" dirty="0" smtClean="0">
                <a:solidFill>
                  <a:prstClr val="black">
                    <a:lumMod val="75000"/>
                    <a:lumOff val="25000"/>
                  </a:prstClr>
                </a:solidFill>
                <a:latin typeface="+mn-ea"/>
              </a:rPr>
              <a:t> 对象，如果需要使用集合对象，确保</a:t>
            </a:r>
            <a:r>
              <a:rPr lang="en-US" altLang="zh-CN" dirty="0" smtClean="0">
                <a:solidFill>
                  <a:prstClr val="black">
                    <a:lumMod val="75000"/>
                    <a:lumOff val="25000"/>
                  </a:prstClr>
                </a:solidFill>
                <a:latin typeface="+mn-ea"/>
              </a:rPr>
              <a:t>JDK</a:t>
            </a:r>
            <a:r>
              <a:rPr lang="zh-CN" altLang="en-US" dirty="0" smtClean="0">
                <a:solidFill>
                  <a:prstClr val="black">
                    <a:lumMod val="75000"/>
                    <a:lumOff val="25000"/>
                  </a:prstClr>
                </a:solidFill>
                <a:latin typeface="+mn-ea"/>
              </a:rPr>
              <a:t> </a:t>
            </a:r>
            <a:r>
              <a:rPr lang="zh-CN" altLang="zh-CN" dirty="0" smtClean="0">
                <a:solidFill>
                  <a:prstClr val="black">
                    <a:lumMod val="75000"/>
                    <a:lumOff val="25000"/>
                  </a:prstClr>
                </a:solidFill>
                <a:latin typeface="+mn-ea"/>
              </a:rPr>
              <a:t>1</a:t>
            </a:r>
            <a:r>
              <a:rPr lang="en-US" altLang="zh-CN" dirty="0" smtClean="0">
                <a:solidFill>
                  <a:prstClr val="black">
                    <a:lumMod val="75000"/>
                    <a:lumOff val="25000"/>
                  </a:prstClr>
                </a:solidFill>
                <a:latin typeface="+mn-ea"/>
              </a:rPr>
              <a:t>.2</a:t>
            </a:r>
            <a:r>
              <a:rPr lang="zh-CN" altLang="en-US" dirty="0" smtClean="0">
                <a:solidFill>
                  <a:prstClr val="black">
                    <a:lumMod val="75000"/>
                    <a:lumOff val="25000"/>
                  </a:prstClr>
                </a:solidFill>
                <a:latin typeface="+mn-ea"/>
              </a:rPr>
              <a:t>或更高。</a:t>
            </a:r>
            <a:endParaRPr lang="en-US" altLang="zh-CN" dirty="0" smtClean="0">
              <a:solidFill>
                <a:prstClr val="black">
                  <a:lumMod val="75000"/>
                  <a:lumOff val="25000"/>
                </a:prstClr>
              </a:solidFill>
              <a:latin typeface="+mn-ea"/>
            </a:endParaRPr>
          </a:p>
          <a:p>
            <a:pPr lvl="1">
              <a:buClr>
                <a:srgbClr val="90C226"/>
              </a:buClr>
            </a:pPr>
            <a:r>
              <a:rPr lang="en-US" altLang="zh-CN" sz="1800" dirty="0" err="1" smtClean="0">
                <a:solidFill>
                  <a:prstClr val="black">
                    <a:lumMod val="75000"/>
                    <a:lumOff val="25000"/>
                  </a:prstClr>
                </a:solidFill>
                <a:latin typeface="华文新魏"/>
              </a:rPr>
              <a:t>BytesMessage</a:t>
            </a:r>
            <a:endParaRPr lang="en-US" altLang="zh-CN" sz="1800" dirty="0" smtClean="0">
              <a:solidFill>
                <a:prstClr val="black">
                  <a:lumMod val="75000"/>
                  <a:lumOff val="25000"/>
                </a:prstClr>
              </a:solidFill>
              <a:latin typeface="华文新魏"/>
            </a:endParaRPr>
          </a:p>
          <a:p>
            <a:pPr marL="457200" lvl="1" indent="0">
              <a:buClr>
                <a:srgbClr val="90C226"/>
              </a:buClr>
              <a:buNone/>
            </a:pPr>
            <a:endParaRPr lang="en-US" altLang="zh-CN" dirty="0">
              <a:solidFill>
                <a:prstClr val="black">
                  <a:lumMod val="75000"/>
                  <a:lumOff val="25000"/>
                </a:prstClr>
              </a:solidFill>
              <a:latin typeface="华文新魏"/>
            </a:endParaRPr>
          </a:p>
          <a:p>
            <a:pPr marL="0" indent="0">
              <a:buNone/>
            </a:pPr>
            <a:endParaRPr lang="en-US" altLang="zh-CN" dirty="0" smtClean="0">
              <a:latin typeface="+mn-ea"/>
            </a:endParaRPr>
          </a:p>
        </p:txBody>
      </p:sp>
    </p:spTree>
    <p:extLst>
      <p:ext uri="{BB962C8B-B14F-4D97-AF65-F5344CB8AC3E}">
        <p14:creationId xmlns:p14="http://schemas.microsoft.com/office/powerpoint/2010/main" val="13039108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Java</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Message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Service</a:t>
            </a:r>
            <a:r>
              <a:rPr lang="zh-CN" altLang="en-US" dirty="0" smtClean="0">
                <a:latin typeface="方正姚体" panose="02010601030101010101" pitchFamily="2" charset="-122"/>
                <a:ea typeface="方正姚体" panose="02010601030101010101" pitchFamily="2" charset="-122"/>
              </a:rPr>
              <a:t>（</a:t>
            </a:r>
            <a:r>
              <a:rPr lang="en-US" altLang="zh-CN" dirty="0">
                <a:latin typeface="方正姚体" panose="02010601030101010101" pitchFamily="2" charset="-122"/>
                <a:ea typeface="方正姚体" panose="02010601030101010101" pitchFamily="2" charset="-122"/>
              </a:rPr>
              <a:t>JSR-914</a:t>
            </a:r>
            <a:r>
              <a:rPr lang="zh-CN" altLang="en-US" dirty="0">
                <a:latin typeface="方正姚体" panose="02010601030101010101" pitchFamily="2" charset="-122"/>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en-US" altLang="zh-CN" sz="2400" dirty="0" smtClean="0">
                <a:latin typeface="+mn-ea"/>
              </a:rPr>
              <a:t>JMS</a:t>
            </a:r>
            <a:r>
              <a:rPr lang="zh-CN" altLang="en-US" sz="2400" dirty="0" smtClean="0">
                <a:latin typeface="+mn-ea"/>
              </a:rPr>
              <a:t> 消息确认（</a:t>
            </a:r>
            <a:r>
              <a:rPr lang="en-US" altLang="zh-CN" sz="2400" dirty="0" smtClean="0">
                <a:latin typeface="+mn-ea"/>
              </a:rPr>
              <a:t>Acknowledgment</a:t>
            </a:r>
            <a:r>
              <a:rPr lang="zh-CN" altLang="en-US" sz="2400" dirty="0" smtClean="0">
                <a:latin typeface="+mn-ea"/>
              </a:rPr>
              <a:t>）</a:t>
            </a:r>
            <a:endParaRPr lang="en-US" altLang="zh-CN" sz="2400" dirty="0" smtClean="0">
              <a:latin typeface="+mn-ea"/>
            </a:endParaRPr>
          </a:p>
          <a:p>
            <a:pPr marL="0" indent="0">
              <a:buNone/>
            </a:pPr>
            <a:r>
              <a:rPr lang="en-US" altLang="zh-CN" dirty="0" smtClean="0">
                <a:latin typeface="+mn-ea"/>
              </a:rPr>
              <a:t>	</a:t>
            </a:r>
            <a:r>
              <a:rPr lang="zh-CN" altLang="en-US" dirty="0" smtClean="0">
                <a:latin typeface="+mn-ea"/>
              </a:rPr>
              <a:t>所有</a:t>
            </a:r>
            <a:r>
              <a:rPr lang="en-US" altLang="zh-CN" dirty="0" smtClean="0">
                <a:latin typeface="+mn-ea"/>
              </a:rPr>
              <a:t>JMS</a:t>
            </a:r>
            <a:r>
              <a:rPr lang="zh-CN" altLang="en-US" dirty="0" smtClean="0">
                <a:latin typeface="+mn-ea"/>
              </a:rPr>
              <a:t>消息支持</a:t>
            </a:r>
            <a:r>
              <a:rPr lang="en-US" altLang="zh-CN" dirty="0" smtClean="0">
                <a:latin typeface="+mn-ea"/>
              </a:rPr>
              <a:t>acknowledge</a:t>
            </a:r>
            <a:r>
              <a:rPr lang="zh-CN" altLang="en-US" dirty="0" smtClean="0">
                <a:latin typeface="+mn-ea"/>
              </a:rPr>
              <a:t>方法的使用，当客户端已规定</a:t>
            </a:r>
            <a:r>
              <a:rPr lang="en-US" altLang="zh-CN" dirty="0" smtClean="0">
                <a:latin typeface="+mn-ea"/>
              </a:rPr>
              <a:t>JMS</a:t>
            </a:r>
            <a:r>
              <a:rPr lang="zh-CN" altLang="en-US" dirty="0" smtClean="0">
                <a:latin typeface="+mn-ea"/>
              </a:rPr>
              <a:t>消息将明确地收到。如果客户端使用了消息自动确认的话，调用</a:t>
            </a:r>
            <a:r>
              <a:rPr lang="en-US" altLang="zh-CN" dirty="0" smtClean="0">
                <a:latin typeface="+mn-ea"/>
              </a:rPr>
              <a:t>acknowledge</a:t>
            </a:r>
            <a:r>
              <a:rPr lang="zh-CN" altLang="en-US" dirty="0" smtClean="0">
                <a:latin typeface="+mn-ea"/>
              </a:rPr>
              <a:t>方法将被忽略。</a:t>
            </a:r>
            <a:endParaRPr lang="en-US" altLang="zh-CN" dirty="0" smtClean="0">
              <a:latin typeface="+mn-ea"/>
            </a:endParaRPr>
          </a:p>
          <a:p>
            <a:pPr marL="0" indent="0">
              <a:buNone/>
            </a:pPr>
            <a:endParaRPr lang="en-US" altLang="zh-CN" dirty="0" smtClean="0">
              <a:latin typeface="+mn-ea"/>
            </a:endParaRPr>
          </a:p>
          <a:p>
            <a:pPr marL="0" indent="0">
              <a:buNone/>
            </a:pPr>
            <a:endParaRPr lang="en-US" altLang="zh-CN" dirty="0" smtClean="0">
              <a:latin typeface="+mn-ea"/>
            </a:endParaRPr>
          </a:p>
          <a:p>
            <a:pPr lvl="0">
              <a:buClr>
                <a:srgbClr val="90C226"/>
              </a:buClr>
            </a:pPr>
            <a:r>
              <a:rPr lang="en-US" altLang="zh-CN" sz="2400" dirty="0">
                <a:solidFill>
                  <a:prstClr val="black">
                    <a:lumMod val="75000"/>
                    <a:lumOff val="25000"/>
                  </a:prstClr>
                </a:solidFill>
                <a:latin typeface="华文新魏"/>
              </a:rPr>
              <a:t>JMS</a:t>
            </a:r>
            <a:r>
              <a:rPr lang="zh-CN" altLang="en-US" sz="2400" dirty="0">
                <a:solidFill>
                  <a:prstClr val="black">
                    <a:lumMod val="75000"/>
                    <a:lumOff val="25000"/>
                  </a:prstClr>
                </a:solidFill>
                <a:latin typeface="华文新魏"/>
              </a:rPr>
              <a:t> </a:t>
            </a:r>
            <a:r>
              <a:rPr lang="zh-CN" altLang="en-US" sz="2400" dirty="0" smtClean="0">
                <a:solidFill>
                  <a:prstClr val="black">
                    <a:lumMod val="75000"/>
                    <a:lumOff val="25000"/>
                  </a:prstClr>
                </a:solidFill>
                <a:latin typeface="华文新魏"/>
              </a:rPr>
              <a:t>消息模型</a:t>
            </a:r>
            <a:endParaRPr lang="en-US" altLang="zh-CN" sz="2400" dirty="0" smtClean="0">
              <a:solidFill>
                <a:prstClr val="black">
                  <a:lumMod val="75000"/>
                  <a:lumOff val="25000"/>
                </a:prstClr>
              </a:solidFill>
              <a:latin typeface="华文新魏"/>
            </a:endParaRPr>
          </a:p>
          <a:p>
            <a:pPr lvl="1">
              <a:buClr>
                <a:srgbClr val="90C226"/>
              </a:buClr>
            </a:pPr>
            <a:r>
              <a:rPr lang="zh-CN" altLang="en-US" sz="2200" dirty="0" smtClean="0">
                <a:solidFill>
                  <a:prstClr val="black">
                    <a:lumMod val="75000"/>
                    <a:lumOff val="25000"/>
                  </a:prstClr>
                </a:solidFill>
                <a:latin typeface="华文新魏"/>
              </a:rPr>
              <a:t>点对点模型</a:t>
            </a:r>
            <a:r>
              <a:rPr lang="zh-CN" altLang="zh-CN" sz="2200" dirty="0">
                <a:solidFill>
                  <a:prstClr val="black">
                    <a:lumMod val="75000"/>
                    <a:lumOff val="25000"/>
                  </a:prstClr>
                </a:solidFill>
                <a:latin typeface="华文新魏"/>
              </a:rPr>
              <a:t>（</a:t>
            </a:r>
            <a:r>
              <a:rPr lang="en-US" altLang="zh-CN" sz="2200" dirty="0" smtClean="0">
                <a:solidFill>
                  <a:prstClr val="black">
                    <a:lumMod val="75000"/>
                    <a:lumOff val="25000"/>
                  </a:prstClr>
                </a:solidFill>
                <a:latin typeface="华文新魏"/>
              </a:rPr>
              <a:t>Point</a:t>
            </a:r>
            <a:r>
              <a:rPr lang="en-US" altLang="zh-CN" sz="2200" dirty="0">
                <a:solidFill>
                  <a:prstClr val="black">
                    <a:lumMod val="75000"/>
                    <a:lumOff val="25000"/>
                  </a:prstClr>
                </a:solidFill>
                <a:latin typeface="华文新魏"/>
              </a:rPr>
              <a:t>-To</a:t>
            </a:r>
            <a:r>
              <a:rPr lang="zh-CN" altLang="en-US" sz="2200" dirty="0">
                <a:solidFill>
                  <a:prstClr val="black">
                    <a:lumMod val="75000"/>
                    <a:lumOff val="25000"/>
                  </a:prstClr>
                </a:solidFill>
                <a:latin typeface="华文新魏"/>
              </a:rPr>
              <a:t>-</a:t>
            </a:r>
            <a:r>
              <a:rPr lang="en-US" altLang="zh-CN" sz="2200" dirty="0" smtClean="0">
                <a:solidFill>
                  <a:prstClr val="black">
                    <a:lumMod val="75000"/>
                    <a:lumOff val="25000"/>
                  </a:prstClr>
                </a:solidFill>
                <a:latin typeface="华文新魏"/>
              </a:rPr>
              <a:t>Point</a:t>
            </a:r>
            <a:r>
              <a:rPr lang="zh-CN" altLang="en-US" sz="2200" dirty="0" smtClean="0">
                <a:solidFill>
                  <a:prstClr val="black">
                    <a:lumMod val="75000"/>
                    <a:lumOff val="25000"/>
                  </a:prstClr>
                </a:solidFill>
                <a:latin typeface="华文新魏"/>
              </a:rPr>
              <a:t> </a:t>
            </a:r>
            <a:r>
              <a:rPr lang="en-US" altLang="zh-CN" sz="2200" dirty="0" smtClean="0">
                <a:solidFill>
                  <a:prstClr val="black">
                    <a:lumMod val="75000"/>
                    <a:lumOff val="25000"/>
                  </a:prstClr>
                </a:solidFill>
                <a:latin typeface="华文新魏"/>
              </a:rPr>
              <a:t>Model</a:t>
            </a:r>
            <a:r>
              <a:rPr lang="zh-CN" altLang="en-US" sz="2200" dirty="0" smtClean="0">
                <a:solidFill>
                  <a:prstClr val="black">
                    <a:lumMod val="75000"/>
                    <a:lumOff val="25000"/>
                  </a:prstClr>
                </a:solidFill>
                <a:latin typeface="华文新魏"/>
              </a:rPr>
              <a:t> </a:t>
            </a:r>
            <a:r>
              <a:rPr lang="zh-CN" altLang="zh-CN" sz="2200" dirty="0" smtClean="0">
                <a:solidFill>
                  <a:prstClr val="black">
                    <a:lumMod val="75000"/>
                    <a:lumOff val="25000"/>
                  </a:prstClr>
                </a:solidFill>
                <a:latin typeface="华文新魏"/>
              </a:rPr>
              <a:t>）</a:t>
            </a:r>
            <a:endParaRPr lang="en-US" altLang="zh-CN" sz="2200" dirty="0" smtClean="0">
              <a:solidFill>
                <a:prstClr val="black">
                  <a:lumMod val="75000"/>
                  <a:lumOff val="25000"/>
                </a:prstClr>
              </a:solidFill>
              <a:latin typeface="华文新魏"/>
            </a:endParaRPr>
          </a:p>
          <a:p>
            <a:pPr marL="457200" lvl="1" indent="0">
              <a:buClr>
                <a:srgbClr val="90C226"/>
              </a:buClr>
              <a:buNone/>
            </a:pPr>
            <a:endParaRPr lang="en-US" altLang="zh-CN" sz="2200" dirty="0" smtClean="0">
              <a:solidFill>
                <a:prstClr val="black">
                  <a:lumMod val="75000"/>
                  <a:lumOff val="25000"/>
                </a:prstClr>
              </a:solidFill>
              <a:latin typeface="华文新魏"/>
            </a:endParaRPr>
          </a:p>
          <a:p>
            <a:pPr lvl="1">
              <a:buClr>
                <a:srgbClr val="90C226"/>
              </a:buClr>
            </a:pPr>
            <a:r>
              <a:rPr lang="zh-CN" altLang="en-US" sz="2200" dirty="0" smtClean="0">
                <a:solidFill>
                  <a:prstClr val="black">
                    <a:lumMod val="75000"/>
                    <a:lumOff val="25000"/>
                  </a:prstClr>
                </a:solidFill>
                <a:latin typeface="华文新魏"/>
              </a:rPr>
              <a:t>发布</a:t>
            </a:r>
            <a:r>
              <a:rPr lang="en-US" altLang="zh-CN" sz="2200" dirty="0" smtClean="0">
                <a:solidFill>
                  <a:prstClr val="black">
                    <a:lumMod val="75000"/>
                    <a:lumOff val="25000"/>
                  </a:prstClr>
                </a:solidFill>
                <a:latin typeface="华文新魏"/>
              </a:rPr>
              <a:t>/</a:t>
            </a:r>
            <a:r>
              <a:rPr lang="zh-CN" altLang="en-US" sz="2200" dirty="0" smtClean="0">
                <a:solidFill>
                  <a:prstClr val="black">
                    <a:lumMod val="75000"/>
                    <a:lumOff val="25000"/>
                  </a:prstClr>
                </a:solidFill>
                <a:latin typeface="华文新魏"/>
              </a:rPr>
              <a:t>订阅模型</a:t>
            </a:r>
            <a:r>
              <a:rPr lang="zh-CN" altLang="zh-CN" sz="2200" dirty="0" smtClean="0">
                <a:solidFill>
                  <a:prstClr val="black">
                    <a:lumMod val="75000"/>
                    <a:lumOff val="25000"/>
                  </a:prstClr>
                </a:solidFill>
                <a:latin typeface="华文新魏"/>
              </a:rPr>
              <a:t>（</a:t>
            </a:r>
            <a:r>
              <a:rPr lang="en-US" altLang="zh-CN" sz="2200" dirty="0" smtClean="0">
                <a:solidFill>
                  <a:prstClr val="black">
                    <a:lumMod val="75000"/>
                    <a:lumOff val="25000"/>
                  </a:prstClr>
                </a:solidFill>
                <a:latin typeface="华文新魏"/>
              </a:rPr>
              <a:t>Publish</a:t>
            </a:r>
            <a:r>
              <a:rPr lang="zh-CN" altLang="en-US" sz="2200" dirty="0" smtClean="0">
                <a:solidFill>
                  <a:prstClr val="black">
                    <a:lumMod val="75000"/>
                    <a:lumOff val="25000"/>
                  </a:prstClr>
                </a:solidFill>
                <a:latin typeface="华文新魏"/>
              </a:rPr>
              <a:t>/</a:t>
            </a:r>
            <a:r>
              <a:rPr lang="en-US" altLang="zh-CN" sz="2200" dirty="0" smtClean="0">
                <a:solidFill>
                  <a:prstClr val="black">
                    <a:lumMod val="75000"/>
                    <a:lumOff val="25000"/>
                  </a:prstClr>
                </a:solidFill>
                <a:latin typeface="华文新魏"/>
              </a:rPr>
              <a:t>subscribe</a:t>
            </a:r>
            <a:r>
              <a:rPr lang="zh-CN" altLang="en-US" sz="2200" dirty="0" smtClean="0">
                <a:solidFill>
                  <a:prstClr val="black">
                    <a:lumMod val="75000"/>
                    <a:lumOff val="25000"/>
                  </a:prstClr>
                </a:solidFill>
                <a:latin typeface="华文新魏"/>
              </a:rPr>
              <a:t> </a:t>
            </a:r>
            <a:r>
              <a:rPr lang="en-US" altLang="zh-CN" sz="2200" dirty="0" smtClean="0">
                <a:solidFill>
                  <a:prstClr val="black">
                    <a:lumMod val="75000"/>
                    <a:lumOff val="25000"/>
                  </a:prstClr>
                </a:solidFill>
                <a:latin typeface="华文新魏"/>
              </a:rPr>
              <a:t>Model</a:t>
            </a:r>
            <a:r>
              <a:rPr lang="zh-CN" altLang="en-US" sz="2200" dirty="0" smtClean="0">
                <a:solidFill>
                  <a:prstClr val="black">
                    <a:lumMod val="75000"/>
                    <a:lumOff val="25000"/>
                  </a:prstClr>
                </a:solidFill>
                <a:latin typeface="华文新魏"/>
              </a:rPr>
              <a:t>）</a:t>
            </a:r>
            <a:endParaRPr lang="en-US" altLang="zh-CN" sz="2200" dirty="0" smtClean="0">
              <a:solidFill>
                <a:prstClr val="black">
                  <a:lumMod val="75000"/>
                  <a:lumOff val="25000"/>
                </a:prstClr>
              </a:solidFill>
              <a:latin typeface="华文新魏"/>
            </a:endParaRPr>
          </a:p>
          <a:p>
            <a:pPr lvl="1">
              <a:buClr>
                <a:srgbClr val="90C226"/>
              </a:buClr>
            </a:pPr>
            <a:endParaRPr lang="en-US" altLang="zh-CN" sz="2200" dirty="0" smtClean="0">
              <a:solidFill>
                <a:prstClr val="black">
                  <a:lumMod val="75000"/>
                  <a:lumOff val="25000"/>
                </a:prstClr>
              </a:solidFill>
              <a:latin typeface="华文新魏"/>
            </a:endParaRPr>
          </a:p>
          <a:p>
            <a:pPr marL="0" lvl="0" indent="0">
              <a:buClr>
                <a:srgbClr val="90C226"/>
              </a:buClr>
              <a:buNone/>
            </a:pPr>
            <a:endParaRPr lang="en-US" altLang="zh-CN" dirty="0">
              <a:solidFill>
                <a:prstClr val="black">
                  <a:lumMod val="75000"/>
                  <a:lumOff val="25000"/>
                </a:prstClr>
              </a:solidFill>
              <a:latin typeface="华文新魏"/>
            </a:endParaRPr>
          </a:p>
          <a:p>
            <a:pPr marL="0" indent="0">
              <a:buNone/>
            </a:pPr>
            <a:endParaRPr lang="en-US" altLang="zh-CN" dirty="0" smtClean="0">
              <a:latin typeface="+mn-ea"/>
            </a:endParaRPr>
          </a:p>
        </p:txBody>
      </p:sp>
    </p:spTree>
    <p:extLst>
      <p:ext uri="{BB962C8B-B14F-4D97-AF65-F5344CB8AC3E}">
        <p14:creationId xmlns:p14="http://schemas.microsoft.com/office/powerpoint/2010/main" val="33218299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rPr>
              <a:t>高级消息队列协议（</a:t>
            </a:r>
            <a:r>
              <a:rPr lang="en-US" altLang="zh-CN" dirty="0">
                <a:latin typeface="方正姚体" panose="02010601030101010101" pitchFamily="2" charset="-122"/>
                <a:ea typeface="方正姚体" panose="02010601030101010101" pitchFamily="2" charset="-122"/>
              </a:rPr>
              <a:t>AMQP</a:t>
            </a:r>
            <a:r>
              <a:rPr lang="zh-CN" altLang="en-US" dirty="0">
                <a:latin typeface="方正姚体" panose="02010601030101010101" pitchFamily="2" charset="-122"/>
                <a:ea typeface="方正姚体" panose="02010601030101010101" pitchFamily="2" charset="-122"/>
              </a:rPr>
              <a:t>）</a:t>
            </a:r>
          </a:p>
        </p:txBody>
      </p:sp>
      <p:sp>
        <p:nvSpPr>
          <p:cNvPr id="3" name="内容占位符 2"/>
          <p:cNvSpPr>
            <a:spLocks noGrp="1"/>
          </p:cNvSpPr>
          <p:nvPr>
            <p:ph idx="1"/>
          </p:nvPr>
        </p:nvSpPr>
        <p:spPr>
          <a:xfrm>
            <a:off x="677334" y="1684071"/>
            <a:ext cx="8596668" cy="4613698"/>
          </a:xfrm>
        </p:spPr>
        <p:txBody>
          <a:bodyPr>
            <a:normAutofit lnSpcReduction="10000"/>
          </a:bodyPr>
          <a:lstStyle/>
          <a:p>
            <a:r>
              <a:rPr lang="zh-CN" altLang="en-US" sz="2400" dirty="0" smtClean="0">
                <a:latin typeface="+mn-ea"/>
              </a:rPr>
              <a:t>介绍</a:t>
            </a:r>
            <a:endParaRPr lang="en-US" altLang="zh-CN" sz="2400" dirty="0" smtClean="0">
              <a:latin typeface="+mn-ea"/>
            </a:endParaRPr>
          </a:p>
          <a:p>
            <a:pPr marL="0" indent="0">
              <a:buNone/>
            </a:pPr>
            <a:r>
              <a:rPr lang="en-US" altLang="zh-CN" dirty="0" smtClean="0">
                <a:latin typeface="+mn-ea"/>
              </a:rPr>
              <a:t>	</a:t>
            </a:r>
            <a:r>
              <a:rPr lang="zh-CN" altLang="en-US" dirty="0">
                <a:latin typeface="+mn-ea"/>
              </a:rPr>
              <a:t>高级消息队列协议（</a:t>
            </a:r>
            <a:r>
              <a:rPr lang="en-US" altLang="zh-CN" dirty="0">
                <a:latin typeface="+mn-ea"/>
              </a:rPr>
              <a:t>AMQP</a:t>
            </a:r>
            <a:r>
              <a:rPr lang="zh-CN" altLang="en-US" dirty="0" smtClean="0">
                <a:latin typeface="+mn-ea"/>
              </a:rPr>
              <a:t>），全称</a:t>
            </a:r>
            <a:r>
              <a:rPr lang="en-US" altLang="zh-CN" dirty="0" smtClean="0">
                <a:latin typeface="+mn-ea"/>
              </a:rPr>
              <a:t>Advanced</a:t>
            </a:r>
            <a:r>
              <a:rPr lang="zh-CN" altLang="en-US" dirty="0" smtClean="0">
                <a:latin typeface="+mn-ea"/>
              </a:rPr>
              <a:t> </a:t>
            </a:r>
            <a:r>
              <a:rPr lang="en-US" altLang="zh-CN" dirty="0" smtClean="0">
                <a:latin typeface="+mn-ea"/>
              </a:rPr>
              <a:t>Message</a:t>
            </a:r>
            <a:r>
              <a:rPr lang="zh-CN" altLang="en-US" dirty="0" smtClean="0">
                <a:latin typeface="+mn-ea"/>
              </a:rPr>
              <a:t> </a:t>
            </a:r>
            <a:r>
              <a:rPr lang="en-US" altLang="zh-CN" dirty="0" smtClean="0">
                <a:latin typeface="+mn-ea"/>
              </a:rPr>
              <a:t>Queuing</a:t>
            </a:r>
            <a:r>
              <a:rPr lang="zh-CN" altLang="en-US" dirty="0" smtClean="0">
                <a:latin typeface="+mn-ea"/>
              </a:rPr>
              <a:t> </a:t>
            </a:r>
            <a:r>
              <a:rPr lang="en-US" altLang="zh-CN" dirty="0" smtClean="0">
                <a:latin typeface="+mn-ea"/>
              </a:rPr>
              <a:t>Protocol</a:t>
            </a:r>
            <a:r>
              <a:rPr lang="zh-CN" altLang="en-US" dirty="0" smtClean="0">
                <a:latin typeface="+mn-ea"/>
              </a:rPr>
              <a:t>，是一种针对面向消息中间件的开放标准应用层协议，定义了面向消息、队列、路由、可靠性和安全等特性。</a:t>
            </a:r>
            <a:endParaRPr lang="en-US" altLang="zh-CN" dirty="0" smtClean="0">
              <a:latin typeface="+mn-ea"/>
            </a:endParaRPr>
          </a:p>
          <a:p>
            <a:pPr marL="0" indent="0">
              <a:buNone/>
            </a:pPr>
            <a:endParaRPr lang="en-US" altLang="zh-CN" dirty="0" smtClean="0">
              <a:latin typeface="+mn-ea"/>
            </a:endParaRPr>
          </a:p>
          <a:p>
            <a:pPr lvl="0">
              <a:buClr>
                <a:srgbClr val="90C226"/>
              </a:buClr>
            </a:pPr>
            <a:r>
              <a:rPr lang="zh-CN" altLang="en-US" sz="2400" dirty="0" smtClean="0">
                <a:solidFill>
                  <a:prstClr val="black">
                    <a:lumMod val="75000"/>
                    <a:lumOff val="25000"/>
                  </a:prstClr>
                </a:solidFill>
                <a:latin typeface="华文新魏"/>
              </a:rPr>
              <a:t>历史</a:t>
            </a:r>
            <a:endParaRPr lang="en-US" altLang="zh-CN" sz="2400" dirty="0" smtClean="0">
              <a:solidFill>
                <a:prstClr val="black">
                  <a:lumMod val="75000"/>
                  <a:lumOff val="25000"/>
                </a:prstClr>
              </a:solidFill>
              <a:latin typeface="华文新魏"/>
            </a:endParaRPr>
          </a:p>
          <a:p>
            <a:pPr lvl="1">
              <a:buClr>
                <a:srgbClr val="90C226"/>
              </a:buClr>
            </a:pPr>
            <a:r>
              <a:rPr lang="zh-CN" altLang="zh-CN" sz="2200" dirty="0" smtClean="0">
                <a:solidFill>
                  <a:prstClr val="black">
                    <a:lumMod val="75000"/>
                    <a:lumOff val="25000"/>
                  </a:prstClr>
                </a:solidFill>
                <a:latin typeface="华文新魏"/>
              </a:rPr>
              <a:t>1</a:t>
            </a:r>
            <a:r>
              <a:rPr lang="en-US" altLang="zh-CN" sz="2200" dirty="0" smtClean="0">
                <a:solidFill>
                  <a:prstClr val="black">
                    <a:lumMod val="75000"/>
                    <a:lumOff val="25000"/>
                  </a:prstClr>
                </a:solidFill>
                <a:latin typeface="华文新魏"/>
              </a:rPr>
              <a:t>.0</a:t>
            </a:r>
            <a:r>
              <a:rPr lang="zh-CN" altLang="en-US" sz="2200" dirty="0" smtClean="0">
                <a:solidFill>
                  <a:prstClr val="black">
                    <a:lumMod val="75000"/>
                    <a:lumOff val="25000"/>
                  </a:prstClr>
                </a:solidFill>
                <a:latin typeface="华文新魏"/>
              </a:rPr>
              <a:t> 协议</a:t>
            </a:r>
            <a:r>
              <a:rPr lang="zh-CN" altLang="zh-CN" sz="2200" dirty="0" smtClean="0">
                <a:solidFill>
                  <a:prstClr val="black">
                    <a:lumMod val="75000"/>
                    <a:lumOff val="25000"/>
                  </a:prstClr>
                </a:solidFill>
                <a:latin typeface="华文新魏"/>
              </a:rPr>
              <a:t>：</a:t>
            </a:r>
            <a:r>
              <a:rPr lang="en-US" altLang="zh-CN" sz="2200" dirty="0" smtClean="0">
                <a:solidFill>
                  <a:prstClr val="black">
                    <a:lumMod val="75000"/>
                    <a:lumOff val="25000"/>
                  </a:prstClr>
                </a:solidFill>
                <a:latin typeface="华文新魏"/>
              </a:rPr>
              <a:t>2011</a:t>
            </a:r>
            <a:r>
              <a:rPr lang="zh-CN" altLang="en-US" sz="2200" dirty="0" smtClean="0">
                <a:solidFill>
                  <a:prstClr val="black">
                    <a:lumMod val="75000"/>
                    <a:lumOff val="25000"/>
                  </a:prstClr>
                </a:solidFill>
                <a:latin typeface="华文新魏"/>
              </a:rPr>
              <a:t>年</a:t>
            </a:r>
            <a:r>
              <a:rPr lang="en-US" altLang="zh-CN" sz="2200" dirty="0" smtClean="0">
                <a:solidFill>
                  <a:prstClr val="black">
                    <a:lumMod val="75000"/>
                    <a:lumOff val="25000"/>
                  </a:prstClr>
                </a:solidFill>
                <a:latin typeface="华文新魏"/>
              </a:rPr>
              <a:t>10</a:t>
            </a:r>
            <a:r>
              <a:rPr lang="zh-CN" altLang="en-US" sz="2200" dirty="0" smtClean="0">
                <a:solidFill>
                  <a:prstClr val="black">
                    <a:lumMod val="75000"/>
                    <a:lumOff val="25000"/>
                  </a:prstClr>
                </a:solidFill>
                <a:latin typeface="华文新魏"/>
              </a:rPr>
              <a:t>月</a:t>
            </a:r>
            <a:r>
              <a:rPr lang="en-US" altLang="zh-CN" sz="2200" dirty="0" smtClean="0">
                <a:solidFill>
                  <a:prstClr val="black">
                    <a:lumMod val="75000"/>
                    <a:lumOff val="25000"/>
                  </a:prstClr>
                </a:solidFill>
                <a:latin typeface="华文新魏"/>
              </a:rPr>
              <a:t>30</a:t>
            </a:r>
            <a:r>
              <a:rPr lang="zh-CN" altLang="en-US" sz="2200" dirty="0" smtClean="0">
                <a:solidFill>
                  <a:prstClr val="black">
                    <a:lumMod val="75000"/>
                    <a:lumOff val="25000"/>
                  </a:prstClr>
                </a:solidFill>
                <a:latin typeface="华文新魏"/>
              </a:rPr>
              <a:t>日</a:t>
            </a:r>
            <a:endParaRPr lang="en-US" altLang="zh-CN" sz="2200" dirty="0" smtClean="0">
              <a:solidFill>
                <a:prstClr val="black">
                  <a:lumMod val="75000"/>
                  <a:lumOff val="25000"/>
                </a:prstClr>
              </a:solidFill>
              <a:latin typeface="华文新魏"/>
            </a:endParaRPr>
          </a:p>
          <a:p>
            <a:pPr lvl="1">
              <a:buClr>
                <a:srgbClr val="90C226"/>
              </a:buClr>
            </a:pPr>
            <a:endParaRPr lang="en-US" altLang="zh-CN" sz="2200" dirty="0" smtClean="0">
              <a:solidFill>
                <a:prstClr val="black">
                  <a:lumMod val="75000"/>
                  <a:lumOff val="25000"/>
                </a:prstClr>
              </a:solidFill>
              <a:latin typeface="华文新魏"/>
            </a:endParaRPr>
          </a:p>
          <a:p>
            <a:pPr>
              <a:buClr>
                <a:srgbClr val="90C226"/>
              </a:buClr>
            </a:pPr>
            <a:r>
              <a:rPr lang="zh-CN" altLang="en-US" sz="2400" dirty="0" smtClean="0">
                <a:solidFill>
                  <a:prstClr val="black">
                    <a:lumMod val="75000"/>
                    <a:lumOff val="25000"/>
                  </a:prstClr>
                </a:solidFill>
                <a:latin typeface="华文新魏"/>
              </a:rPr>
              <a:t>实现</a:t>
            </a:r>
            <a:endParaRPr lang="en-US" altLang="zh-CN" sz="2200" dirty="0" smtClean="0">
              <a:solidFill>
                <a:prstClr val="black">
                  <a:lumMod val="75000"/>
                  <a:lumOff val="25000"/>
                </a:prstClr>
              </a:solidFill>
              <a:latin typeface="华文新魏"/>
            </a:endParaRPr>
          </a:p>
          <a:p>
            <a:pPr lvl="1">
              <a:buClr>
                <a:srgbClr val="90C226"/>
              </a:buClr>
            </a:pPr>
            <a:r>
              <a:rPr lang="en-US" altLang="zh-CN" sz="2200" dirty="0" smtClean="0">
                <a:solidFill>
                  <a:prstClr val="black">
                    <a:lumMod val="75000"/>
                    <a:lumOff val="25000"/>
                  </a:prstClr>
                </a:solidFill>
                <a:latin typeface="华文新魏"/>
              </a:rPr>
              <a:t>Apache </a:t>
            </a:r>
            <a:r>
              <a:rPr lang="en-US" altLang="zh-CN" sz="2200" dirty="0" err="1" smtClean="0">
                <a:solidFill>
                  <a:prstClr val="black">
                    <a:lumMod val="75000"/>
                    <a:lumOff val="25000"/>
                  </a:prstClr>
                </a:solidFill>
                <a:latin typeface="华文新魏"/>
              </a:rPr>
              <a:t>ActiveMQ</a:t>
            </a:r>
            <a:endParaRPr lang="en-US" altLang="zh-CN" sz="2200" dirty="0" smtClean="0">
              <a:solidFill>
                <a:prstClr val="black">
                  <a:lumMod val="75000"/>
                  <a:lumOff val="25000"/>
                </a:prstClr>
              </a:solidFill>
              <a:latin typeface="华文新魏"/>
            </a:endParaRPr>
          </a:p>
          <a:p>
            <a:pPr lvl="1">
              <a:buClr>
                <a:srgbClr val="90C226"/>
              </a:buClr>
            </a:pPr>
            <a:r>
              <a:rPr lang="en-US" altLang="zh-CN" sz="2200" dirty="0" smtClean="0">
                <a:solidFill>
                  <a:prstClr val="black">
                    <a:lumMod val="75000"/>
                    <a:lumOff val="25000"/>
                  </a:prstClr>
                </a:solidFill>
                <a:latin typeface="华文新魏"/>
              </a:rPr>
              <a:t>Pivotal</a:t>
            </a:r>
            <a:r>
              <a:rPr lang="zh-CN" altLang="en-US" sz="2200" dirty="0" smtClean="0">
                <a:solidFill>
                  <a:prstClr val="black">
                    <a:lumMod val="75000"/>
                    <a:lumOff val="25000"/>
                  </a:prstClr>
                </a:solidFill>
                <a:latin typeface="华文新魏"/>
              </a:rPr>
              <a:t> </a:t>
            </a:r>
            <a:r>
              <a:rPr lang="en-US" altLang="zh-CN" sz="2200" dirty="0" err="1" smtClean="0">
                <a:solidFill>
                  <a:prstClr val="black">
                    <a:lumMod val="75000"/>
                    <a:lumOff val="25000"/>
                  </a:prstClr>
                </a:solidFill>
                <a:latin typeface="华文新魏"/>
              </a:rPr>
              <a:t>RabbitMQ</a:t>
            </a:r>
            <a:endParaRPr lang="en-US" altLang="zh-CN" sz="2200" dirty="0" smtClean="0">
              <a:solidFill>
                <a:prstClr val="black">
                  <a:lumMod val="75000"/>
                  <a:lumOff val="25000"/>
                </a:prstClr>
              </a:solidFill>
              <a:latin typeface="华文新魏"/>
            </a:endParaRPr>
          </a:p>
          <a:p>
            <a:pPr marL="0" lvl="0" indent="0">
              <a:buClr>
                <a:srgbClr val="90C226"/>
              </a:buClr>
              <a:buNone/>
            </a:pPr>
            <a:endParaRPr lang="en-US" altLang="zh-CN" dirty="0">
              <a:solidFill>
                <a:prstClr val="black">
                  <a:lumMod val="75000"/>
                  <a:lumOff val="25000"/>
                </a:prstClr>
              </a:solidFill>
              <a:latin typeface="华文新魏"/>
            </a:endParaRPr>
          </a:p>
          <a:p>
            <a:pPr marL="0" indent="0">
              <a:buNone/>
            </a:pPr>
            <a:endParaRPr lang="en-US" altLang="zh-CN" dirty="0" smtClean="0">
              <a:latin typeface="+mn-ea"/>
            </a:endParaRPr>
          </a:p>
        </p:txBody>
      </p:sp>
    </p:spTree>
    <p:extLst>
      <p:ext uri="{BB962C8B-B14F-4D97-AF65-F5344CB8AC3E}">
        <p14:creationId xmlns:p14="http://schemas.microsoft.com/office/powerpoint/2010/main" val="32192654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Apache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Kafka</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zh-CN" altLang="en-US" sz="2400" dirty="0" smtClean="0">
                <a:latin typeface="+mn-ea"/>
              </a:rPr>
              <a:t>介绍</a:t>
            </a:r>
            <a:endParaRPr lang="en-US" altLang="zh-CN" sz="2400" dirty="0" smtClean="0">
              <a:latin typeface="+mn-ea"/>
            </a:endParaRPr>
          </a:p>
          <a:p>
            <a:pPr marL="0" indent="0">
              <a:buNone/>
            </a:pPr>
            <a:r>
              <a:rPr lang="en-US" altLang="zh-CN" dirty="0" smtClean="0">
                <a:latin typeface="+mn-ea"/>
              </a:rPr>
              <a:t>	Kafka</a:t>
            </a:r>
            <a:r>
              <a:rPr lang="zh-CN" altLang="en-US" dirty="0" smtClean="0">
                <a:latin typeface="+mn-ea"/>
              </a:rPr>
              <a:t> 是一种分布式流式计算平台，用于构建实时的数据流水线以及流式计算应用，它是水平伸缩的、容错的、极其快速，并且运行在成千上万的公司的生产环境。</a:t>
            </a:r>
            <a:endParaRPr lang="en-US" altLang="zh-CN" dirty="0" smtClean="0">
              <a:latin typeface="+mn-ea"/>
            </a:endParaRPr>
          </a:p>
          <a:p>
            <a:pPr marL="0" indent="0">
              <a:buNone/>
            </a:pPr>
            <a:endParaRPr lang="en-US" altLang="zh-CN" dirty="0" smtClean="0">
              <a:latin typeface="+mn-ea"/>
            </a:endParaRPr>
          </a:p>
          <a:p>
            <a:pPr marL="0" indent="0">
              <a:buNone/>
            </a:pPr>
            <a:endParaRPr lang="en-US" altLang="zh-CN" dirty="0" smtClean="0">
              <a:latin typeface="+mn-ea"/>
            </a:endParaRPr>
          </a:p>
          <a:p>
            <a:pPr lvl="0">
              <a:buClr>
                <a:srgbClr val="90C226"/>
              </a:buClr>
            </a:pPr>
            <a:r>
              <a:rPr lang="zh-CN" altLang="en-US" sz="2400" dirty="0" smtClean="0">
                <a:solidFill>
                  <a:prstClr val="black">
                    <a:lumMod val="75000"/>
                    <a:lumOff val="25000"/>
                  </a:prstClr>
                </a:solidFill>
                <a:latin typeface="华文新魏"/>
              </a:rPr>
              <a:t>三大关键能力</a:t>
            </a:r>
            <a:endParaRPr lang="en-US" altLang="zh-CN" sz="2400" dirty="0" smtClean="0">
              <a:solidFill>
                <a:prstClr val="black">
                  <a:lumMod val="75000"/>
                  <a:lumOff val="25000"/>
                </a:prstClr>
              </a:solidFill>
              <a:latin typeface="华文新魏"/>
            </a:endParaRPr>
          </a:p>
          <a:p>
            <a:pPr lvl="1">
              <a:buClr>
                <a:srgbClr val="90C226"/>
              </a:buClr>
            </a:pPr>
            <a:r>
              <a:rPr lang="zh-CN" altLang="en-US" sz="2200" dirty="0" smtClean="0">
                <a:solidFill>
                  <a:prstClr val="black">
                    <a:lumMod val="75000"/>
                    <a:lumOff val="25000"/>
                  </a:prstClr>
                </a:solidFill>
                <a:latin typeface="华文新魏"/>
              </a:rPr>
              <a:t>发</a:t>
            </a:r>
            <a:r>
              <a:rPr lang="zh-CN" altLang="en-US" sz="2200" dirty="0">
                <a:solidFill>
                  <a:prstClr val="black">
                    <a:lumMod val="75000"/>
                    <a:lumOff val="25000"/>
                  </a:prstClr>
                </a:solidFill>
                <a:latin typeface="华文新魏"/>
              </a:rPr>
              <a:t>使用容错的方式来存储流式记录</a:t>
            </a:r>
            <a:endParaRPr lang="en-US" altLang="zh-CN" sz="2200" dirty="0">
              <a:solidFill>
                <a:prstClr val="black">
                  <a:lumMod val="75000"/>
                  <a:lumOff val="25000"/>
                </a:prstClr>
              </a:solidFill>
              <a:latin typeface="华文新魏"/>
            </a:endParaRPr>
          </a:p>
          <a:p>
            <a:pPr lvl="1">
              <a:buClr>
                <a:srgbClr val="90C226"/>
              </a:buClr>
            </a:pPr>
            <a:r>
              <a:rPr lang="zh-CN" altLang="en-US" sz="2200" smtClean="0">
                <a:solidFill>
                  <a:prstClr val="black">
                    <a:lumMod val="75000"/>
                    <a:lumOff val="25000"/>
                  </a:prstClr>
                </a:solidFill>
                <a:latin typeface="华文新魏"/>
              </a:rPr>
              <a:t>发布和订阅流式记录</a:t>
            </a:r>
            <a:r>
              <a:rPr lang="zh-CN" altLang="en-US" sz="2200" dirty="0" smtClean="0">
                <a:solidFill>
                  <a:prstClr val="black">
                    <a:lumMod val="75000"/>
                    <a:lumOff val="25000"/>
                  </a:prstClr>
                </a:solidFill>
                <a:latin typeface="华文新魏"/>
              </a:rPr>
              <a:t>，类似于消息队列或企业消息系统</a:t>
            </a:r>
            <a:endParaRPr lang="en-US" altLang="zh-CN" sz="2200" dirty="0" smtClean="0">
              <a:solidFill>
                <a:prstClr val="black">
                  <a:lumMod val="75000"/>
                  <a:lumOff val="25000"/>
                </a:prstClr>
              </a:solidFill>
              <a:latin typeface="华文新魏"/>
            </a:endParaRPr>
          </a:p>
          <a:p>
            <a:pPr lvl="1">
              <a:buClr>
                <a:srgbClr val="90C226"/>
              </a:buClr>
            </a:pPr>
            <a:r>
              <a:rPr lang="zh-CN" altLang="en-US" sz="2200" dirty="0" smtClean="0">
                <a:solidFill>
                  <a:prstClr val="black">
                    <a:lumMod val="75000"/>
                    <a:lumOff val="25000"/>
                  </a:prstClr>
                </a:solidFill>
                <a:latin typeface="华文新魏"/>
              </a:rPr>
              <a:t>处理流式记录</a:t>
            </a:r>
            <a:endParaRPr lang="en-US" altLang="zh-CN" sz="2200" dirty="0" smtClean="0">
              <a:solidFill>
                <a:prstClr val="black">
                  <a:lumMod val="75000"/>
                  <a:lumOff val="25000"/>
                </a:prstClr>
              </a:solidFill>
              <a:latin typeface="华文新魏"/>
            </a:endParaRPr>
          </a:p>
          <a:p>
            <a:pPr marL="0" lvl="0" indent="0">
              <a:buClr>
                <a:srgbClr val="90C226"/>
              </a:buClr>
              <a:buNone/>
            </a:pPr>
            <a:endParaRPr lang="en-US" altLang="zh-CN" dirty="0">
              <a:solidFill>
                <a:prstClr val="black">
                  <a:lumMod val="75000"/>
                  <a:lumOff val="25000"/>
                </a:prstClr>
              </a:solidFill>
              <a:latin typeface="华文新魏"/>
            </a:endParaRPr>
          </a:p>
          <a:p>
            <a:pPr marL="0" indent="0">
              <a:buNone/>
            </a:pPr>
            <a:endParaRPr lang="en-US" altLang="zh-CN" dirty="0" smtClean="0">
              <a:latin typeface="+mn-ea"/>
            </a:endParaRPr>
          </a:p>
        </p:txBody>
      </p:sp>
    </p:spTree>
    <p:extLst>
      <p:ext uri="{BB962C8B-B14F-4D97-AF65-F5344CB8AC3E}">
        <p14:creationId xmlns:p14="http://schemas.microsoft.com/office/powerpoint/2010/main" val="41185423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Apache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Kafka</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zh-CN" altLang="en-US" sz="2400" dirty="0" smtClean="0">
                <a:latin typeface="+mn-ea"/>
              </a:rPr>
              <a:t>优势</a:t>
            </a:r>
            <a:endParaRPr lang="en-US" altLang="zh-CN" sz="2400" dirty="0" smtClean="0">
              <a:latin typeface="+mn-ea"/>
            </a:endParaRPr>
          </a:p>
          <a:p>
            <a:pPr lvl="1"/>
            <a:r>
              <a:rPr lang="zh-CN" altLang="en-US" sz="2200" dirty="0" smtClean="0">
                <a:latin typeface="+mn-ea"/>
              </a:rPr>
              <a:t>构建实时的流式计算数据流水线</a:t>
            </a:r>
            <a:endParaRPr lang="en-US" altLang="zh-CN" sz="2200" dirty="0" smtClean="0">
              <a:latin typeface="+mn-ea"/>
            </a:endParaRPr>
          </a:p>
          <a:p>
            <a:pPr lvl="1"/>
            <a:r>
              <a:rPr lang="zh-CN" altLang="en-US" sz="2200" dirty="0" smtClean="0">
                <a:latin typeface="+mn-ea"/>
              </a:rPr>
              <a:t>构建实时的流式计算应用</a:t>
            </a:r>
            <a:endParaRPr lang="en-US" altLang="zh-CN" sz="2200" dirty="0">
              <a:latin typeface="+mn-ea"/>
            </a:endParaRPr>
          </a:p>
          <a:p>
            <a:pPr marL="0" indent="0">
              <a:buNone/>
            </a:pPr>
            <a:endParaRPr lang="en-US" altLang="zh-CN" dirty="0" smtClean="0">
              <a:latin typeface="+mn-ea"/>
            </a:endParaRPr>
          </a:p>
          <a:p>
            <a:pPr lvl="0">
              <a:buClr>
                <a:srgbClr val="90C226"/>
              </a:buClr>
            </a:pPr>
            <a:r>
              <a:rPr lang="zh-CN" altLang="en-US" sz="2400" dirty="0" smtClean="0">
                <a:solidFill>
                  <a:prstClr val="black">
                    <a:lumMod val="75000"/>
                    <a:lumOff val="25000"/>
                  </a:prstClr>
                </a:solidFill>
                <a:latin typeface="华文新魏"/>
              </a:rPr>
              <a:t>基本概念</a:t>
            </a:r>
            <a:endParaRPr lang="en-US" altLang="zh-CN" sz="2400" dirty="0" smtClean="0">
              <a:solidFill>
                <a:prstClr val="black">
                  <a:lumMod val="75000"/>
                  <a:lumOff val="25000"/>
                </a:prstClr>
              </a:solidFill>
              <a:latin typeface="华文新魏"/>
            </a:endParaRPr>
          </a:p>
          <a:p>
            <a:pPr lvl="1">
              <a:buClr>
                <a:srgbClr val="90C226"/>
              </a:buClr>
            </a:pPr>
            <a:r>
              <a:rPr lang="en-US" altLang="zh-CN" sz="2200" dirty="0" smtClean="0">
                <a:solidFill>
                  <a:prstClr val="black">
                    <a:lumMod val="75000"/>
                    <a:lumOff val="25000"/>
                  </a:prstClr>
                </a:solidFill>
                <a:latin typeface="+mn-ea"/>
              </a:rPr>
              <a:t>Kafka</a:t>
            </a:r>
            <a:r>
              <a:rPr lang="zh-CN" altLang="en-US" sz="2200" dirty="0" smtClean="0">
                <a:solidFill>
                  <a:prstClr val="black">
                    <a:lumMod val="75000"/>
                    <a:lumOff val="25000"/>
                  </a:prstClr>
                </a:solidFill>
                <a:latin typeface="+mn-ea"/>
              </a:rPr>
              <a:t>是集群式运行</a:t>
            </a:r>
            <a:endParaRPr lang="en-US" altLang="zh-CN" sz="2200" dirty="0" smtClean="0">
              <a:solidFill>
                <a:prstClr val="black">
                  <a:lumMod val="75000"/>
                  <a:lumOff val="25000"/>
                </a:prstClr>
              </a:solidFill>
              <a:latin typeface="+mn-ea"/>
            </a:endParaRPr>
          </a:p>
          <a:p>
            <a:pPr lvl="1">
              <a:buClr>
                <a:srgbClr val="90C226"/>
              </a:buClr>
            </a:pPr>
            <a:r>
              <a:rPr lang="en-US" altLang="zh-CN" sz="2200" dirty="0" smtClean="0">
                <a:solidFill>
                  <a:prstClr val="black">
                    <a:lumMod val="75000"/>
                    <a:lumOff val="25000"/>
                  </a:prstClr>
                </a:solidFill>
                <a:latin typeface="+mn-ea"/>
              </a:rPr>
              <a:t>Kafka</a:t>
            </a:r>
            <a:r>
              <a:rPr lang="zh-CN" altLang="en-US" sz="2200" dirty="0" smtClean="0">
                <a:solidFill>
                  <a:prstClr val="black">
                    <a:lumMod val="75000"/>
                    <a:lumOff val="25000"/>
                  </a:prstClr>
                </a:solidFill>
                <a:latin typeface="+mn-ea"/>
              </a:rPr>
              <a:t>集群分类存储流式记录，这种分类称为主题（</a:t>
            </a:r>
            <a:r>
              <a:rPr lang="en-US" altLang="zh-CN" sz="2200" dirty="0" smtClean="0">
                <a:solidFill>
                  <a:prstClr val="black">
                    <a:lumMod val="75000"/>
                    <a:lumOff val="25000"/>
                  </a:prstClr>
                </a:solidFill>
                <a:latin typeface="+mn-ea"/>
              </a:rPr>
              <a:t>Topic</a:t>
            </a:r>
            <a:r>
              <a:rPr lang="zh-CN" altLang="en-US" sz="2200" dirty="0" smtClean="0">
                <a:solidFill>
                  <a:prstClr val="black">
                    <a:lumMod val="75000"/>
                    <a:lumOff val="25000"/>
                  </a:prstClr>
                </a:solidFill>
                <a:latin typeface="+mn-ea"/>
              </a:rPr>
              <a:t>）</a:t>
            </a:r>
            <a:endParaRPr lang="en-US" altLang="zh-CN" sz="2200" dirty="0" smtClean="0">
              <a:solidFill>
                <a:prstClr val="black">
                  <a:lumMod val="75000"/>
                  <a:lumOff val="25000"/>
                </a:prstClr>
              </a:solidFill>
              <a:latin typeface="+mn-ea"/>
            </a:endParaRPr>
          </a:p>
          <a:p>
            <a:pPr lvl="1">
              <a:buClr>
                <a:srgbClr val="90C226"/>
              </a:buClr>
            </a:pPr>
            <a:r>
              <a:rPr lang="zh-CN" altLang="en-US" sz="2200" dirty="0" smtClean="0">
                <a:solidFill>
                  <a:prstClr val="black">
                    <a:lumMod val="75000"/>
                    <a:lumOff val="25000"/>
                  </a:prstClr>
                </a:solidFill>
                <a:latin typeface="+mn-ea"/>
              </a:rPr>
              <a:t>每条记录包含键（</a:t>
            </a:r>
            <a:r>
              <a:rPr lang="en-US" altLang="zh-CN" sz="2200" dirty="0" smtClean="0">
                <a:solidFill>
                  <a:prstClr val="black">
                    <a:lumMod val="75000"/>
                    <a:lumOff val="25000"/>
                  </a:prstClr>
                </a:solidFill>
                <a:latin typeface="+mn-ea"/>
              </a:rPr>
              <a:t>Key</a:t>
            </a:r>
            <a:r>
              <a:rPr lang="zh-CN" altLang="en-US" sz="2200" dirty="0" smtClean="0">
                <a:solidFill>
                  <a:prstClr val="black">
                    <a:lumMod val="75000"/>
                    <a:lumOff val="25000"/>
                  </a:prstClr>
                </a:solidFill>
                <a:latin typeface="+mn-ea"/>
              </a:rPr>
              <a:t>）、值（</a:t>
            </a:r>
            <a:r>
              <a:rPr lang="en-US" altLang="zh-CN" sz="2200" dirty="0" smtClean="0">
                <a:solidFill>
                  <a:prstClr val="black">
                    <a:lumMod val="75000"/>
                    <a:lumOff val="25000"/>
                  </a:prstClr>
                </a:solidFill>
                <a:latin typeface="+mn-ea"/>
              </a:rPr>
              <a:t>Value</a:t>
            </a:r>
            <a:r>
              <a:rPr lang="zh-CN" altLang="en-US" sz="2200" dirty="0" smtClean="0">
                <a:solidFill>
                  <a:prstClr val="black">
                    <a:lumMod val="75000"/>
                    <a:lumOff val="25000"/>
                  </a:prstClr>
                </a:solidFill>
                <a:latin typeface="+mn-ea"/>
              </a:rPr>
              <a:t>）、以及时间戳（</a:t>
            </a:r>
            <a:r>
              <a:rPr lang="en-US" altLang="zh-CN" sz="2200" dirty="0" smtClean="0">
                <a:solidFill>
                  <a:prstClr val="black">
                    <a:lumMod val="75000"/>
                    <a:lumOff val="25000"/>
                  </a:prstClr>
                </a:solidFill>
                <a:latin typeface="+mn-ea"/>
              </a:rPr>
              <a:t>Timestamp</a:t>
            </a:r>
            <a:r>
              <a:rPr lang="zh-CN" altLang="en-US" sz="2200" dirty="0" smtClean="0">
                <a:solidFill>
                  <a:prstClr val="black">
                    <a:lumMod val="75000"/>
                    <a:lumOff val="25000"/>
                  </a:prstClr>
                </a:solidFill>
                <a:latin typeface="+mn-ea"/>
              </a:rPr>
              <a:t>）</a:t>
            </a:r>
            <a:endParaRPr lang="en-US" altLang="zh-CN" sz="2200" dirty="0" smtClean="0">
              <a:solidFill>
                <a:prstClr val="black">
                  <a:lumMod val="75000"/>
                  <a:lumOff val="25000"/>
                </a:prstClr>
              </a:solidFill>
              <a:latin typeface="+mn-ea"/>
            </a:endParaRPr>
          </a:p>
          <a:p>
            <a:pPr marL="0" lvl="0" indent="0">
              <a:buClr>
                <a:srgbClr val="90C226"/>
              </a:buClr>
              <a:buNone/>
            </a:pPr>
            <a:endParaRPr lang="en-US" altLang="zh-CN" dirty="0">
              <a:solidFill>
                <a:prstClr val="black">
                  <a:lumMod val="75000"/>
                  <a:lumOff val="25000"/>
                </a:prstClr>
              </a:solidFill>
              <a:latin typeface="华文新魏"/>
            </a:endParaRPr>
          </a:p>
          <a:p>
            <a:pPr marL="0" indent="0">
              <a:buNone/>
            </a:pPr>
            <a:endParaRPr lang="en-US" altLang="zh-CN" dirty="0" smtClean="0">
              <a:latin typeface="+mn-ea"/>
            </a:endParaRPr>
          </a:p>
        </p:txBody>
      </p:sp>
    </p:spTree>
    <p:extLst>
      <p:ext uri="{BB962C8B-B14F-4D97-AF65-F5344CB8AC3E}">
        <p14:creationId xmlns:p14="http://schemas.microsoft.com/office/powerpoint/2010/main" val="14424418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Apache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Kafka</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zh-CN" altLang="en-US" sz="2400" dirty="0" smtClean="0">
                <a:latin typeface="+mn-ea"/>
              </a:rPr>
              <a:t>四类核心</a:t>
            </a:r>
            <a:r>
              <a:rPr lang="en-US" altLang="zh-CN" sz="2400" dirty="0" smtClean="0">
                <a:latin typeface="+mn-ea"/>
              </a:rPr>
              <a:t>API</a:t>
            </a:r>
          </a:p>
          <a:p>
            <a:pPr lvl="1"/>
            <a:r>
              <a:rPr lang="zh-CN" altLang="en-US" sz="2200" dirty="0" smtClean="0">
                <a:latin typeface="+mn-ea"/>
              </a:rPr>
              <a:t>生产者 </a:t>
            </a:r>
            <a:r>
              <a:rPr lang="en-US" altLang="zh-CN" sz="2200" dirty="0" smtClean="0">
                <a:latin typeface="+mn-ea"/>
              </a:rPr>
              <a:t>API</a:t>
            </a:r>
          </a:p>
          <a:p>
            <a:pPr marL="457200" lvl="1" indent="0">
              <a:buNone/>
            </a:pPr>
            <a:r>
              <a:rPr lang="zh-CN" altLang="en-US" sz="1800" dirty="0" smtClean="0">
                <a:latin typeface="+mn-ea"/>
              </a:rPr>
              <a:t>能够让应用发布流式记录到一个或多个主题</a:t>
            </a:r>
            <a:endParaRPr lang="en-US" altLang="zh-CN" sz="1800" dirty="0" smtClean="0">
              <a:latin typeface="+mn-ea"/>
            </a:endParaRPr>
          </a:p>
          <a:p>
            <a:pPr lvl="1"/>
            <a:r>
              <a:rPr lang="zh-CN" altLang="en-US" sz="2200" dirty="0" smtClean="0">
                <a:latin typeface="+mn-ea"/>
              </a:rPr>
              <a:t>消费者 </a:t>
            </a:r>
            <a:r>
              <a:rPr lang="en-US" altLang="zh-CN" sz="2200" dirty="0" smtClean="0">
                <a:latin typeface="+mn-ea"/>
              </a:rPr>
              <a:t>API</a:t>
            </a:r>
          </a:p>
          <a:p>
            <a:pPr marL="457200" lvl="1" indent="0">
              <a:buNone/>
            </a:pPr>
            <a:r>
              <a:rPr lang="zh-CN" altLang="en-US" sz="1800" dirty="0" smtClean="0">
                <a:latin typeface="+mn-ea"/>
              </a:rPr>
              <a:t>能够让应用订阅流式记录到一个或多个主题，并且处理他们</a:t>
            </a:r>
            <a:endParaRPr lang="en-US" altLang="zh-CN" sz="1800" dirty="0" smtClean="0">
              <a:latin typeface="+mn-ea"/>
            </a:endParaRPr>
          </a:p>
          <a:p>
            <a:pPr lvl="1"/>
            <a:r>
              <a:rPr lang="zh-CN" altLang="en-US" sz="2200" dirty="0" smtClean="0">
                <a:latin typeface="+mn-ea"/>
              </a:rPr>
              <a:t>流式 </a:t>
            </a:r>
            <a:r>
              <a:rPr lang="en-US" altLang="zh-CN" sz="2200" dirty="0" smtClean="0">
                <a:latin typeface="+mn-ea"/>
              </a:rPr>
              <a:t>API</a:t>
            </a:r>
          </a:p>
          <a:p>
            <a:pPr marL="457200" lvl="1" indent="0">
              <a:buNone/>
            </a:pPr>
            <a:r>
              <a:rPr lang="zh-CN" altLang="en-US" sz="1800" dirty="0" smtClean="0">
                <a:latin typeface="+mn-ea"/>
              </a:rPr>
              <a:t>能够让应用充当流式处理器，消费一个或多个主题的输入流，生产一个或多个主题的输出流，并且高效地将输入流转化成输出流</a:t>
            </a:r>
            <a:endParaRPr lang="en-US" altLang="zh-CN" sz="1800" dirty="0" smtClean="0">
              <a:latin typeface="+mn-ea"/>
            </a:endParaRPr>
          </a:p>
          <a:p>
            <a:pPr lvl="1"/>
            <a:r>
              <a:rPr lang="zh-CN" altLang="en-US" sz="2200" dirty="0" smtClean="0">
                <a:latin typeface="+mn-ea"/>
              </a:rPr>
              <a:t>连接器 </a:t>
            </a:r>
            <a:r>
              <a:rPr lang="en-US" altLang="zh-CN" sz="2200" dirty="0" smtClean="0">
                <a:latin typeface="+mn-ea"/>
              </a:rPr>
              <a:t>API</a:t>
            </a:r>
          </a:p>
          <a:p>
            <a:pPr marL="457200" lvl="1" indent="0">
              <a:buNone/>
            </a:pPr>
            <a:r>
              <a:rPr lang="zh-CN" altLang="en-US" sz="1800" dirty="0" smtClean="0">
                <a:latin typeface="+mn-ea"/>
              </a:rPr>
              <a:t>构建生产者和消费者之间连接</a:t>
            </a:r>
            <a:endParaRPr lang="en-US" altLang="zh-CN" sz="1800" dirty="0">
              <a:latin typeface="+mn-ea"/>
            </a:endParaRPr>
          </a:p>
          <a:p>
            <a:pPr marL="0" indent="0">
              <a:buNone/>
            </a:pPr>
            <a:endParaRPr lang="en-US" altLang="zh-CN" dirty="0" smtClean="0">
              <a:latin typeface="+mn-ea"/>
            </a:endParaRPr>
          </a:p>
          <a:p>
            <a:pPr marL="0" lvl="0" indent="0">
              <a:buClr>
                <a:srgbClr val="90C226"/>
              </a:buClr>
              <a:buNone/>
            </a:pPr>
            <a:endParaRPr lang="en-US" altLang="zh-CN" dirty="0">
              <a:solidFill>
                <a:prstClr val="black">
                  <a:lumMod val="75000"/>
                  <a:lumOff val="25000"/>
                </a:prstClr>
              </a:solidFill>
              <a:latin typeface="华文新魏"/>
            </a:endParaRPr>
          </a:p>
          <a:p>
            <a:pPr marL="0" indent="0">
              <a:buNone/>
            </a:pPr>
            <a:endParaRPr lang="en-US" altLang="zh-CN" dirty="0" smtClean="0">
              <a:latin typeface="+mn-ea"/>
            </a:endParaRPr>
          </a:p>
        </p:txBody>
      </p:sp>
    </p:spTree>
    <p:extLst>
      <p:ext uri="{BB962C8B-B14F-4D97-AF65-F5344CB8AC3E}">
        <p14:creationId xmlns:p14="http://schemas.microsoft.com/office/powerpoint/2010/main" val="26151172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Apache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Kafka</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zh-CN" altLang="en-US" sz="2400" dirty="0" smtClean="0">
                <a:latin typeface="+mn-ea"/>
              </a:rPr>
              <a:t>操作演示</a:t>
            </a:r>
            <a:endParaRPr lang="en-US" altLang="zh-CN" sz="2400" dirty="0" smtClean="0">
              <a:latin typeface="+mn-ea"/>
            </a:endParaRPr>
          </a:p>
          <a:p>
            <a:pPr lvl="1"/>
            <a:r>
              <a:rPr lang="zh-CN" altLang="en-US" sz="2200" dirty="0" smtClean="0">
                <a:latin typeface="+mn-ea"/>
              </a:rPr>
              <a:t>启动服务</a:t>
            </a:r>
            <a:endParaRPr lang="en-US" altLang="zh-CN" sz="2200" dirty="0" smtClean="0">
              <a:latin typeface="+mn-ea"/>
            </a:endParaRPr>
          </a:p>
          <a:p>
            <a:pPr lvl="2"/>
            <a:r>
              <a:rPr lang="en-US" altLang="zh-CN" sz="2000" dirty="0" smtClean="0">
                <a:latin typeface="+mn-ea"/>
              </a:rPr>
              <a:t>zookeeper</a:t>
            </a:r>
          </a:p>
          <a:p>
            <a:pPr lvl="2"/>
            <a:r>
              <a:rPr lang="en-US" altLang="zh-CN" sz="2000" dirty="0" err="1" smtClean="0">
                <a:latin typeface="+mn-ea"/>
              </a:rPr>
              <a:t>kafka</a:t>
            </a:r>
            <a:endParaRPr lang="en-US" altLang="zh-CN" sz="2000" dirty="0" smtClean="0">
              <a:latin typeface="+mn-ea"/>
            </a:endParaRPr>
          </a:p>
          <a:p>
            <a:pPr lvl="1"/>
            <a:r>
              <a:rPr lang="zh-CN" altLang="en-US" sz="2200" dirty="0" smtClean="0">
                <a:latin typeface="+mn-ea"/>
              </a:rPr>
              <a:t>创建主题</a:t>
            </a:r>
            <a:endParaRPr lang="en-US" altLang="zh-CN" sz="2200" dirty="0" smtClean="0">
              <a:latin typeface="+mn-ea"/>
            </a:endParaRPr>
          </a:p>
          <a:p>
            <a:pPr lvl="1"/>
            <a:r>
              <a:rPr lang="zh-CN" altLang="en-US" sz="2200" dirty="0" smtClean="0">
                <a:latin typeface="+mn-ea"/>
              </a:rPr>
              <a:t>生产消息</a:t>
            </a:r>
            <a:endParaRPr lang="en-US" altLang="zh-CN" sz="2200" dirty="0" smtClean="0">
              <a:latin typeface="+mn-ea"/>
            </a:endParaRPr>
          </a:p>
          <a:p>
            <a:pPr lvl="1"/>
            <a:r>
              <a:rPr lang="zh-CN" altLang="en-US" sz="2200" dirty="0" smtClean="0">
                <a:latin typeface="+mn-ea"/>
              </a:rPr>
              <a:t>消费消息</a:t>
            </a:r>
            <a:endParaRPr lang="en-US" altLang="zh-CN" sz="2200" dirty="0" smtClean="0">
              <a:latin typeface="+mn-ea"/>
            </a:endParaRPr>
          </a:p>
          <a:p>
            <a:pPr lvl="1"/>
            <a:r>
              <a:rPr lang="zh-CN" altLang="en-US" sz="2200" dirty="0" smtClean="0">
                <a:latin typeface="+mn-ea"/>
              </a:rPr>
              <a:t>搭建集群</a:t>
            </a:r>
            <a:endParaRPr lang="en-US" altLang="zh-CN" sz="2200" dirty="0" smtClean="0">
              <a:latin typeface="+mn-ea"/>
            </a:endParaRPr>
          </a:p>
          <a:p>
            <a:r>
              <a:rPr lang="zh-CN" altLang="en-US" sz="2400" dirty="0" smtClean="0">
                <a:latin typeface="+mn-ea"/>
              </a:rPr>
              <a:t>编码演示</a:t>
            </a:r>
            <a:endParaRPr lang="en-US" altLang="zh-CN" sz="2400" dirty="0" smtClean="0">
              <a:latin typeface="+mn-ea"/>
            </a:endParaRPr>
          </a:p>
          <a:p>
            <a:pPr marL="0" lvl="0" indent="0">
              <a:buClr>
                <a:srgbClr val="90C226"/>
              </a:buClr>
              <a:buNone/>
            </a:pPr>
            <a:endParaRPr lang="en-US" altLang="zh-CN" dirty="0">
              <a:solidFill>
                <a:prstClr val="black">
                  <a:lumMod val="75000"/>
                  <a:lumOff val="25000"/>
                </a:prstClr>
              </a:solidFill>
              <a:latin typeface="华文新魏"/>
            </a:endParaRPr>
          </a:p>
          <a:p>
            <a:pPr marL="0" indent="0">
              <a:buNone/>
            </a:pPr>
            <a:endParaRPr lang="en-US" altLang="zh-CN" dirty="0" smtClean="0">
              <a:latin typeface="+mn-ea"/>
            </a:endParaRPr>
          </a:p>
        </p:txBody>
      </p:sp>
    </p:spTree>
    <p:extLst>
      <p:ext uri="{BB962C8B-B14F-4D97-AF65-F5344CB8AC3E}">
        <p14:creationId xmlns:p14="http://schemas.microsoft.com/office/powerpoint/2010/main" val="212238342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Kafka</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Spring</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Boot</a:t>
            </a:r>
            <a:r>
              <a:rPr lang="zh-CN" altLang="en-US" dirty="0" smtClean="0">
                <a:latin typeface="方正姚体" panose="02010601030101010101" pitchFamily="2" charset="-122"/>
                <a:ea typeface="方正姚体" panose="02010601030101010101" pitchFamily="2" charset="-122"/>
              </a:rPr>
              <a:t> 整合</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zh-CN" altLang="en-US" sz="2400" dirty="0" smtClean="0">
                <a:latin typeface="+mn-ea"/>
              </a:rPr>
              <a:t>编码演示</a:t>
            </a:r>
            <a:endParaRPr lang="en-US" altLang="zh-CN" sz="2400" dirty="0" smtClean="0">
              <a:latin typeface="+mn-ea"/>
            </a:endParaRPr>
          </a:p>
          <a:p>
            <a:endParaRPr lang="en-US" altLang="en-US" sz="2400" dirty="0" smtClean="0">
              <a:latin typeface="+mn-ea"/>
            </a:endParaRPr>
          </a:p>
          <a:p>
            <a:pPr lvl="1"/>
            <a:r>
              <a:rPr lang="zh-CN" altLang="en-US" sz="2200" dirty="0" smtClean="0">
                <a:latin typeface="+mn-ea"/>
              </a:rPr>
              <a:t>建立连接</a:t>
            </a:r>
            <a:endParaRPr lang="en-US" altLang="zh-CN" sz="2200" dirty="0" smtClean="0">
              <a:latin typeface="+mn-ea"/>
            </a:endParaRPr>
          </a:p>
          <a:p>
            <a:pPr lvl="1"/>
            <a:endParaRPr lang="en-US" altLang="zh-CN" sz="2200" dirty="0">
              <a:latin typeface="+mn-ea"/>
            </a:endParaRPr>
          </a:p>
          <a:p>
            <a:pPr lvl="1"/>
            <a:r>
              <a:rPr lang="zh-CN" altLang="en-US" sz="2400" dirty="0" smtClean="0">
                <a:latin typeface="+mn-ea"/>
              </a:rPr>
              <a:t>生产消息</a:t>
            </a:r>
            <a:endParaRPr lang="en-US" altLang="zh-CN" sz="2400" dirty="0" smtClean="0">
              <a:latin typeface="+mn-ea"/>
            </a:endParaRPr>
          </a:p>
          <a:p>
            <a:pPr lvl="1"/>
            <a:endParaRPr lang="en-US" altLang="zh-CN" sz="2400" dirty="0">
              <a:latin typeface="+mn-ea"/>
            </a:endParaRPr>
          </a:p>
          <a:p>
            <a:pPr lvl="1"/>
            <a:r>
              <a:rPr lang="zh-CN" altLang="en-US" sz="2400" dirty="0" smtClean="0">
                <a:latin typeface="+mn-ea"/>
              </a:rPr>
              <a:t>消费消息</a:t>
            </a:r>
            <a:endParaRPr lang="en-US" altLang="zh-CN" sz="2400" dirty="0" smtClean="0">
              <a:latin typeface="+mn-ea"/>
            </a:endParaRPr>
          </a:p>
          <a:p>
            <a:pPr lvl="1"/>
            <a:endParaRPr lang="en-US" altLang="zh-CN" sz="2400" dirty="0">
              <a:latin typeface="+mn-ea"/>
            </a:endParaRPr>
          </a:p>
          <a:p>
            <a:pPr lvl="1"/>
            <a:r>
              <a:rPr lang="zh-CN" altLang="en-US" sz="2200" dirty="0" smtClean="0">
                <a:latin typeface="+mn-ea"/>
              </a:rPr>
              <a:t>消息主体序列化</a:t>
            </a:r>
            <a:r>
              <a:rPr lang="en-US" altLang="zh-CN" sz="2200" dirty="0" smtClean="0">
                <a:latin typeface="+mn-ea"/>
              </a:rPr>
              <a:t>/</a:t>
            </a:r>
            <a:r>
              <a:rPr lang="zh-CN" altLang="en-US" sz="2200" dirty="0">
                <a:latin typeface="+mn-ea"/>
              </a:rPr>
              <a:t>序列化</a:t>
            </a:r>
            <a:endParaRPr lang="en-US" altLang="zh-CN" sz="2200" dirty="0" smtClean="0">
              <a:latin typeface="+mn-ea"/>
            </a:endParaRPr>
          </a:p>
          <a:p>
            <a:pPr marL="0" lvl="0" indent="0">
              <a:buClr>
                <a:srgbClr val="90C226"/>
              </a:buClr>
              <a:buNone/>
            </a:pPr>
            <a:endParaRPr lang="en-US" altLang="zh-CN" dirty="0">
              <a:solidFill>
                <a:prstClr val="black">
                  <a:lumMod val="75000"/>
                  <a:lumOff val="25000"/>
                </a:prstClr>
              </a:solidFill>
              <a:latin typeface="华文新魏"/>
            </a:endParaRPr>
          </a:p>
          <a:p>
            <a:pPr marL="0" indent="0">
              <a:buNone/>
            </a:pPr>
            <a:endParaRPr lang="en-US" altLang="zh-CN" dirty="0" smtClean="0">
              <a:latin typeface="+mn-ea"/>
            </a:endParaRPr>
          </a:p>
        </p:txBody>
      </p:sp>
    </p:spTree>
    <p:extLst>
      <p:ext uri="{BB962C8B-B14F-4D97-AF65-F5344CB8AC3E}">
        <p14:creationId xmlns:p14="http://schemas.microsoft.com/office/powerpoint/2010/main" val="5486050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问答互动</a:t>
            </a:r>
            <a:endParaRPr lang="zh-CN" altLang="en-US" dirty="0"/>
          </a:p>
        </p:txBody>
      </p:sp>
      <p:sp>
        <p:nvSpPr>
          <p:cNvPr id="3" name="内容占位符 2"/>
          <p:cNvSpPr>
            <a:spLocks noGrp="1"/>
          </p:cNvSpPr>
          <p:nvPr>
            <p:ph idx="1"/>
          </p:nvPr>
        </p:nvSpPr>
        <p:spPr>
          <a:xfrm>
            <a:off x="677334" y="1506830"/>
            <a:ext cx="8596668" cy="5100033"/>
          </a:xfrm>
        </p:spPr>
        <p:txBody>
          <a:bodyPr>
            <a:normAutofit/>
          </a:bodyPr>
          <a:lstStyle/>
          <a:p>
            <a:pPr marL="0" indent="0">
              <a:buClr>
                <a:srgbClr val="90C226"/>
              </a:buClr>
              <a:buNone/>
            </a:pPr>
            <a:endParaRPr lang="en-US" altLang="zh-CN" sz="2000" dirty="0">
              <a:latin typeface="+mn-ea"/>
            </a:endParaRPr>
          </a:p>
          <a:p>
            <a:pPr lvl="1">
              <a:buClr>
                <a:srgbClr val="90C226"/>
              </a:buClr>
            </a:pPr>
            <a:endParaRPr lang="en-US" altLang="zh-CN" sz="2200" dirty="0" smtClean="0">
              <a:solidFill>
                <a:prstClr val="black">
                  <a:lumMod val="75000"/>
                  <a:lumOff val="25000"/>
                </a:prstClr>
              </a:solidFill>
            </a:endParaRPr>
          </a:p>
          <a:p>
            <a:pPr marL="457200" lvl="1" indent="0" algn="ctr">
              <a:buClr>
                <a:srgbClr val="90C226"/>
              </a:buClr>
              <a:buNone/>
            </a:pPr>
            <a:endParaRPr lang="en-US" altLang="zh-CN" sz="2200" dirty="0" smtClean="0">
              <a:solidFill>
                <a:prstClr val="black">
                  <a:lumMod val="75000"/>
                  <a:lumOff val="25000"/>
                </a:prstClr>
              </a:solidFill>
            </a:endParaRPr>
          </a:p>
          <a:p>
            <a:pPr marL="457200" lvl="1" indent="0" algn="ctr">
              <a:buClr>
                <a:srgbClr val="90C226"/>
              </a:buClr>
              <a:buNone/>
            </a:pPr>
            <a:r>
              <a:rPr lang="en-US" altLang="zh-CN" sz="8000" b="1" dirty="0" smtClean="0">
                <a:solidFill>
                  <a:srgbClr val="00B0F0"/>
                </a:solidFill>
              </a:rPr>
              <a:t>Q&amp;A</a:t>
            </a:r>
          </a:p>
        </p:txBody>
      </p:sp>
    </p:spTree>
    <p:extLst>
      <p:ext uri="{BB962C8B-B14F-4D97-AF65-F5344CB8AC3E}">
        <p14:creationId xmlns:p14="http://schemas.microsoft.com/office/powerpoint/2010/main" val="41551024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t>
            </a:r>
            <a:r>
              <a:rPr lang="zh-CN" altLang="en-US" dirty="0"/>
              <a:t>微服务实战系列课堂</a:t>
            </a:r>
          </a:p>
        </p:txBody>
      </p:sp>
      <p:sp>
        <p:nvSpPr>
          <p:cNvPr id="3" name="内容占位符 2"/>
          <p:cNvSpPr>
            <a:spLocks noGrp="1"/>
          </p:cNvSpPr>
          <p:nvPr>
            <p:ph idx="1"/>
          </p:nvPr>
        </p:nvSpPr>
        <p:spPr>
          <a:xfrm>
            <a:off x="702991" y="1673137"/>
            <a:ext cx="8596668" cy="3880773"/>
          </a:xfrm>
        </p:spPr>
        <p:txBody>
          <a:bodyPr/>
          <a:lstStyle/>
          <a:p>
            <a:pPr marL="0" indent="0">
              <a:buNone/>
            </a:pPr>
            <a:endParaRPr lang="en-US" altLang="zh-CN" dirty="0" smtClean="0"/>
          </a:p>
          <a:p>
            <a:pPr marL="0" indent="0">
              <a:buNone/>
            </a:pPr>
            <a:endParaRPr lang="en-US" altLang="zh-CN" dirty="0"/>
          </a:p>
          <a:p>
            <a:pPr marL="0" indent="0">
              <a:buNone/>
            </a:pPr>
            <a:r>
              <a:rPr lang="en-US" altLang="zh-CN" dirty="0" smtClean="0"/>
              <a:t>	</a:t>
            </a:r>
          </a:p>
        </p:txBody>
      </p:sp>
      <p:pic>
        <p:nvPicPr>
          <p:cNvPr id="6" name="图片 5" descr="SF 小马哥交流群.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251" y="1464012"/>
            <a:ext cx="3664298" cy="5021443"/>
          </a:xfrm>
          <a:prstGeom prst="rect">
            <a:avLst/>
          </a:prstGeom>
        </p:spPr>
      </p:pic>
      <p:pic>
        <p:nvPicPr>
          <p:cNvPr id="7" name="图片 6"/>
          <p:cNvPicPr>
            <a:picLocks noChangeAspect="1"/>
          </p:cNvPicPr>
          <p:nvPr/>
        </p:nvPicPr>
        <p:blipFill>
          <a:blip r:embed="rId4"/>
          <a:stretch>
            <a:fillRect/>
          </a:stretch>
        </p:blipFill>
        <p:spPr>
          <a:xfrm>
            <a:off x="795027" y="1438334"/>
            <a:ext cx="3805727" cy="5207440"/>
          </a:xfrm>
          <a:prstGeom prst="rect">
            <a:avLst/>
          </a:prstGeom>
        </p:spPr>
      </p:pic>
    </p:spTree>
    <p:extLst>
      <p:ext uri="{BB962C8B-B14F-4D97-AF65-F5344CB8AC3E}">
        <p14:creationId xmlns:p14="http://schemas.microsoft.com/office/powerpoint/2010/main" val="27786707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t>
            </a:r>
            <a:r>
              <a:rPr lang="zh-CN" altLang="en-US" dirty="0"/>
              <a:t>微服务实战系列课堂</a:t>
            </a:r>
          </a:p>
        </p:txBody>
      </p:sp>
      <p:sp>
        <p:nvSpPr>
          <p:cNvPr id="3" name="内容占位符 2"/>
          <p:cNvSpPr>
            <a:spLocks noGrp="1"/>
          </p:cNvSpPr>
          <p:nvPr>
            <p:ph idx="1"/>
          </p:nvPr>
        </p:nvSpPr>
        <p:spPr>
          <a:xfrm>
            <a:off x="713506" y="1532437"/>
            <a:ext cx="8596668" cy="5201311"/>
          </a:xfrm>
        </p:spPr>
        <p:txBody>
          <a:bodyPr>
            <a:normAutofit/>
          </a:bodyPr>
          <a:lstStyle/>
          <a:p>
            <a:r>
              <a:rPr lang="zh-CN" altLang="en-US" sz="2600" dirty="0" smtClean="0">
                <a:latin typeface="方正姚体" panose="02010601030101010101" pitchFamily="2" charset="-122"/>
                <a:ea typeface="方正姚体" panose="02010601030101010101" pitchFamily="2" charset="-122"/>
              </a:rPr>
              <a:t>课堂资源</a:t>
            </a:r>
            <a:endParaRPr lang="en-US" altLang="zh-CN" sz="2600" dirty="0" smtClean="0">
              <a:latin typeface="方正姚体" panose="02010601030101010101" pitchFamily="2" charset="-122"/>
              <a:ea typeface="方正姚体" panose="02010601030101010101" pitchFamily="2" charset="-122"/>
            </a:endParaRPr>
          </a:p>
          <a:p>
            <a:pPr marL="457200" lvl="1" indent="0">
              <a:buNone/>
            </a:pPr>
            <a:r>
              <a:rPr lang="en-US" altLang="zh-CN" sz="2400" dirty="0">
                <a:latin typeface="方正姚体" panose="02010601030101010101" pitchFamily="2" charset="-122"/>
                <a:ea typeface="方正姚体" panose="02010601030101010101" pitchFamily="2" charset="-122"/>
                <a:hlinkClick r:id="rId2"/>
              </a:rPr>
              <a:t>https://segmentfault.com/n/</a:t>
            </a:r>
            <a:r>
              <a:rPr lang="en-US" altLang="zh-CN" sz="2400" dirty="0" smtClean="0">
                <a:latin typeface="方正姚体" panose="02010601030101010101" pitchFamily="2" charset="-122"/>
                <a:ea typeface="方正姚体" panose="02010601030101010101" pitchFamily="2" charset="-122"/>
                <a:hlinkClick r:id="rId2"/>
              </a:rPr>
              <a:t>1330000009887617</a:t>
            </a:r>
            <a:endParaRPr lang="en-US" altLang="zh-CN" sz="2400" dirty="0" smtClean="0">
              <a:latin typeface="方正姚体" panose="02010601030101010101" pitchFamily="2" charset="-122"/>
              <a:ea typeface="方正姚体" panose="02010601030101010101" pitchFamily="2" charset="-122"/>
            </a:endParaRPr>
          </a:p>
          <a:p>
            <a:pPr lvl="1"/>
            <a:endParaRPr lang="en-US" altLang="zh-CN" sz="2400" dirty="0">
              <a:latin typeface="方正姚体" panose="02010601030101010101" pitchFamily="2" charset="-122"/>
              <a:ea typeface="方正姚体" panose="02010601030101010101" pitchFamily="2" charset="-122"/>
            </a:endParaRPr>
          </a:p>
          <a:p>
            <a:r>
              <a:rPr lang="zh-CN" altLang="en-US" sz="2600" dirty="0" smtClean="0">
                <a:latin typeface="方正姚体" panose="02010601030101010101" pitchFamily="2" charset="-122"/>
                <a:ea typeface="方正姚体" panose="02010601030101010101" pitchFamily="2" charset="-122"/>
              </a:rPr>
              <a:t>课件资源</a:t>
            </a:r>
            <a:endParaRPr lang="en-US" altLang="zh-CN" sz="2600" dirty="0" smtClean="0">
              <a:latin typeface="方正姚体" panose="02010601030101010101" pitchFamily="2" charset="-122"/>
              <a:ea typeface="方正姚体" panose="02010601030101010101" pitchFamily="2" charset="-122"/>
            </a:endParaRPr>
          </a:p>
          <a:p>
            <a:pPr marL="457200" lvl="1" indent="0">
              <a:buNone/>
            </a:pPr>
            <a:r>
              <a:rPr lang="en-US" altLang="zh-CN" sz="2400" dirty="0" smtClean="0">
                <a:latin typeface="方正姚体" panose="02010601030101010101" pitchFamily="2" charset="-122"/>
                <a:ea typeface="方正姚体" panose="02010601030101010101" pitchFamily="2" charset="-122"/>
                <a:hlinkClick r:id="rId3"/>
              </a:rPr>
              <a:t>https</a:t>
            </a:r>
            <a:r>
              <a:rPr lang="en-US" altLang="zh-CN" sz="2400" dirty="0">
                <a:latin typeface="方正姚体" panose="02010601030101010101" pitchFamily="2" charset="-122"/>
                <a:ea typeface="方正姚体" panose="02010601030101010101" pitchFamily="2" charset="-122"/>
                <a:hlinkClick r:id="rId3"/>
              </a:rPr>
              <a:t>://github.com/mercyblitz/segmentfault-lessons</a:t>
            </a:r>
            <a:r>
              <a:rPr lang="en-US" altLang="zh-CN" sz="2400" dirty="0" smtClean="0">
                <a:latin typeface="方正姚体" panose="02010601030101010101" pitchFamily="2" charset="-122"/>
                <a:ea typeface="方正姚体" panose="02010601030101010101" pitchFamily="2" charset="-122"/>
                <a:hlinkClick r:id="rId3"/>
              </a:rPr>
              <a:t>/</a:t>
            </a:r>
            <a:endParaRPr lang="en-US" altLang="zh-CN" sz="2400" dirty="0" smtClean="0">
              <a:latin typeface="方正姚体" panose="02010601030101010101" pitchFamily="2" charset="-122"/>
              <a:ea typeface="方正姚体" panose="02010601030101010101" pitchFamily="2" charset="-122"/>
            </a:endParaRPr>
          </a:p>
          <a:p>
            <a:pPr marL="0" indent="0">
              <a:buNone/>
            </a:pPr>
            <a:endParaRPr lang="en-US" altLang="zh-CN" sz="2600" dirty="0" smtClean="0">
              <a:latin typeface="方正姚体" panose="02010601030101010101" pitchFamily="2" charset="-122"/>
              <a:ea typeface="方正姚体" panose="02010601030101010101" pitchFamily="2" charset="-122"/>
            </a:endParaRPr>
          </a:p>
          <a:p>
            <a:r>
              <a:rPr lang="en-US" altLang="zh-CN" sz="2600" dirty="0" err="1" smtClean="0">
                <a:latin typeface="方正姚体" panose="02010601030101010101" pitchFamily="2" charset="-122"/>
                <a:ea typeface="方正姚体" panose="02010601030101010101" pitchFamily="2" charset="-122"/>
              </a:rPr>
              <a:t>JSR</a:t>
            </a:r>
            <a:r>
              <a:rPr lang="en-US" altLang="en-US" sz="2600" dirty="0" err="1" smtClean="0">
                <a:latin typeface="方正姚体" panose="02010601030101010101" pitchFamily="2" charset="-122"/>
                <a:ea typeface="方正姚体" panose="02010601030101010101" pitchFamily="2" charset="-122"/>
              </a:rPr>
              <a:t>资源</a:t>
            </a:r>
            <a:endParaRPr lang="en-US" altLang="en-US" sz="2600" dirty="0" smtClean="0">
              <a:latin typeface="方正姚体" panose="02010601030101010101" pitchFamily="2" charset="-122"/>
              <a:ea typeface="方正姚体" panose="02010601030101010101" pitchFamily="2" charset="-122"/>
            </a:endParaRPr>
          </a:p>
          <a:p>
            <a:pPr marL="457200" lvl="1" indent="0">
              <a:buNone/>
            </a:pPr>
            <a:r>
              <a:rPr lang="en-US" altLang="zh-CN" sz="2400" dirty="0">
                <a:latin typeface="方正姚体" panose="02010601030101010101" pitchFamily="2" charset="-122"/>
                <a:ea typeface="方正姚体" panose="02010601030101010101" pitchFamily="2" charset="-122"/>
                <a:hlinkClick r:id="rId4"/>
              </a:rPr>
              <a:t>https://github.com/mercyblitz/</a:t>
            </a:r>
            <a:r>
              <a:rPr lang="en-US" altLang="zh-CN" sz="2400" dirty="0" smtClean="0">
                <a:latin typeface="方正姚体" panose="02010601030101010101" pitchFamily="2" charset="-122"/>
                <a:ea typeface="方正姚体" panose="02010601030101010101" pitchFamily="2" charset="-122"/>
                <a:hlinkClick r:id="rId4"/>
              </a:rPr>
              <a:t>jsr</a:t>
            </a:r>
            <a:endParaRPr lang="en-US" altLang="zh-CN" sz="2400" dirty="0" smtClean="0">
              <a:latin typeface="方正姚体" panose="02010601030101010101" pitchFamily="2" charset="-122"/>
              <a:ea typeface="方正姚体" panose="02010601030101010101" pitchFamily="2" charset="-122"/>
            </a:endParaRPr>
          </a:p>
          <a:p>
            <a:pPr marL="457200" lvl="1" indent="0">
              <a:buNone/>
            </a:pPr>
            <a:endParaRPr lang="en-US" altLang="zh-CN" sz="2400" dirty="0" smtClean="0">
              <a:latin typeface="方正姚体" panose="02010601030101010101" pitchFamily="2" charset="-122"/>
              <a:ea typeface="方正姚体" panose="02010601030101010101" pitchFamily="2" charset="-122"/>
            </a:endParaRPr>
          </a:p>
          <a:p>
            <a:endParaRPr lang="en-US" altLang="zh-CN" sz="2600" dirty="0" smtClean="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9799869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议题</a:t>
            </a:r>
            <a:endParaRPr lang="zh-CN" altLang="en-US" dirty="0"/>
          </a:p>
        </p:txBody>
      </p:sp>
      <p:sp>
        <p:nvSpPr>
          <p:cNvPr id="3" name="内容占位符 2"/>
          <p:cNvSpPr>
            <a:spLocks noGrp="1"/>
          </p:cNvSpPr>
          <p:nvPr>
            <p:ph idx="1"/>
          </p:nvPr>
        </p:nvSpPr>
        <p:spPr>
          <a:xfrm>
            <a:off x="713506" y="1532437"/>
            <a:ext cx="8596668" cy="5201311"/>
          </a:xfrm>
        </p:spPr>
        <p:txBody>
          <a:bodyPr>
            <a:normAutofit/>
          </a:bodyPr>
          <a:lstStyle/>
          <a:p>
            <a:r>
              <a:rPr lang="en-US" altLang="zh-CN" sz="2600" dirty="0" smtClean="0">
                <a:latin typeface="方正姚体" panose="02010601030101010101" pitchFamily="2" charset="-122"/>
                <a:ea typeface="方正姚体" panose="02010601030101010101" pitchFamily="2" charset="-122"/>
              </a:rPr>
              <a:t>Java</a:t>
            </a:r>
            <a:r>
              <a:rPr lang="zh-CN" altLang="en-US" sz="2600" dirty="0" smtClean="0">
                <a:latin typeface="方正姚体" panose="02010601030101010101" pitchFamily="2" charset="-122"/>
                <a:ea typeface="方正姚体" panose="02010601030101010101" pitchFamily="2" charset="-122"/>
              </a:rPr>
              <a:t> </a:t>
            </a:r>
            <a:r>
              <a:rPr lang="en-US" altLang="zh-CN" sz="2600" dirty="0" smtClean="0">
                <a:latin typeface="方正姚体" panose="02010601030101010101" pitchFamily="2" charset="-122"/>
                <a:ea typeface="方正姚体" panose="02010601030101010101" pitchFamily="2" charset="-122"/>
              </a:rPr>
              <a:t>Message</a:t>
            </a:r>
            <a:r>
              <a:rPr lang="zh-CN" altLang="en-US" sz="2600" dirty="0" smtClean="0">
                <a:latin typeface="方正姚体" panose="02010601030101010101" pitchFamily="2" charset="-122"/>
                <a:ea typeface="方正姚体" panose="02010601030101010101" pitchFamily="2" charset="-122"/>
              </a:rPr>
              <a:t> </a:t>
            </a:r>
            <a:r>
              <a:rPr lang="en-US" altLang="zh-CN" sz="2600" dirty="0" smtClean="0">
                <a:latin typeface="方正姚体" panose="02010601030101010101" pitchFamily="2" charset="-122"/>
                <a:ea typeface="方正姚体" panose="02010601030101010101" pitchFamily="2" charset="-122"/>
              </a:rPr>
              <a:t>Service</a:t>
            </a:r>
            <a:r>
              <a:rPr lang="zh-CN" altLang="en-US" sz="2600" dirty="0" smtClean="0">
                <a:latin typeface="方正姚体" panose="02010601030101010101" pitchFamily="2" charset="-122"/>
                <a:ea typeface="方正姚体" panose="02010601030101010101" pitchFamily="2" charset="-122"/>
              </a:rPr>
              <a:t>（</a:t>
            </a:r>
            <a:r>
              <a:rPr lang="en-US" altLang="zh-CN" sz="2600" dirty="0" smtClean="0">
                <a:latin typeface="方正姚体" panose="02010601030101010101" pitchFamily="2" charset="-122"/>
                <a:ea typeface="方正姚体" panose="02010601030101010101" pitchFamily="2" charset="-122"/>
              </a:rPr>
              <a:t>JSR-914</a:t>
            </a:r>
            <a:r>
              <a:rPr lang="zh-CN" altLang="en-US" sz="2600" dirty="0" smtClean="0">
                <a:latin typeface="方正姚体" panose="02010601030101010101" pitchFamily="2" charset="-122"/>
                <a:ea typeface="方正姚体" panose="02010601030101010101" pitchFamily="2" charset="-122"/>
              </a:rPr>
              <a:t>）</a:t>
            </a:r>
            <a:endParaRPr lang="en-US" altLang="zh-CN" sz="2600" dirty="0" smtClean="0">
              <a:latin typeface="方正姚体" panose="02010601030101010101" pitchFamily="2" charset="-122"/>
              <a:ea typeface="方正姚体" panose="02010601030101010101" pitchFamily="2" charset="-122"/>
            </a:endParaRPr>
          </a:p>
          <a:p>
            <a:pPr marL="0" indent="0">
              <a:buNone/>
            </a:pPr>
            <a:endParaRPr lang="en-US" altLang="zh-CN" sz="2600" dirty="0" smtClean="0">
              <a:latin typeface="方正姚体" panose="02010601030101010101" pitchFamily="2" charset="-122"/>
              <a:ea typeface="方正姚体" panose="02010601030101010101" pitchFamily="2" charset="-122"/>
            </a:endParaRPr>
          </a:p>
          <a:p>
            <a:r>
              <a:rPr lang="zh-CN" altLang="en-US" sz="2600" dirty="0" smtClean="0">
                <a:latin typeface="方正姚体" panose="02010601030101010101" pitchFamily="2" charset="-122"/>
                <a:ea typeface="方正姚体" panose="02010601030101010101" pitchFamily="2" charset="-122"/>
              </a:rPr>
              <a:t>高级消息队列协议（</a:t>
            </a:r>
            <a:r>
              <a:rPr lang="en-US" altLang="zh-CN" sz="2600" dirty="0" smtClean="0">
                <a:latin typeface="方正姚体" panose="02010601030101010101" pitchFamily="2" charset="-122"/>
                <a:ea typeface="方正姚体" panose="02010601030101010101" pitchFamily="2" charset="-122"/>
              </a:rPr>
              <a:t>AMQP</a:t>
            </a:r>
            <a:r>
              <a:rPr lang="zh-CN" altLang="en-US" sz="2600" dirty="0" smtClean="0">
                <a:latin typeface="方正姚体" panose="02010601030101010101" pitchFamily="2" charset="-122"/>
                <a:ea typeface="方正姚体" panose="02010601030101010101" pitchFamily="2" charset="-122"/>
              </a:rPr>
              <a:t>）</a:t>
            </a:r>
            <a:endParaRPr lang="en-US" altLang="zh-CN" sz="2600" dirty="0" smtClean="0">
              <a:latin typeface="方正姚体" panose="02010601030101010101" pitchFamily="2" charset="-122"/>
              <a:ea typeface="方正姚体" panose="02010601030101010101" pitchFamily="2" charset="-122"/>
            </a:endParaRPr>
          </a:p>
          <a:p>
            <a:pPr marL="0" indent="0">
              <a:buNone/>
            </a:pPr>
            <a:endParaRPr lang="en-US" altLang="zh-CN" sz="2000" dirty="0" smtClean="0">
              <a:latin typeface="方正姚体" panose="02010601030101010101" pitchFamily="2" charset="-122"/>
              <a:ea typeface="方正姚体" panose="02010601030101010101" pitchFamily="2" charset="-122"/>
            </a:endParaRPr>
          </a:p>
          <a:p>
            <a:r>
              <a:rPr lang="en-US" altLang="zh-CN" sz="2600" dirty="0" smtClean="0">
                <a:latin typeface="方正姚体" panose="02010601030101010101" pitchFamily="2" charset="-122"/>
                <a:ea typeface="方正姚体" panose="02010601030101010101" pitchFamily="2" charset="-122"/>
              </a:rPr>
              <a:t>Apache</a:t>
            </a:r>
            <a:r>
              <a:rPr lang="zh-CN" altLang="en-US" sz="2600" dirty="0" smtClean="0">
                <a:latin typeface="方正姚体" panose="02010601030101010101" pitchFamily="2" charset="-122"/>
                <a:ea typeface="方正姚体" panose="02010601030101010101" pitchFamily="2" charset="-122"/>
              </a:rPr>
              <a:t> </a:t>
            </a:r>
            <a:r>
              <a:rPr lang="en-US" altLang="zh-CN" sz="2600" dirty="0" smtClean="0">
                <a:latin typeface="方正姚体" panose="02010601030101010101" pitchFamily="2" charset="-122"/>
                <a:ea typeface="方正姚体" panose="02010601030101010101" pitchFamily="2" charset="-122"/>
              </a:rPr>
              <a:t>Kafka</a:t>
            </a:r>
          </a:p>
          <a:p>
            <a:endParaRPr lang="en-US" altLang="zh-CN" sz="2600" dirty="0" smtClean="0">
              <a:latin typeface="方正姚体" panose="02010601030101010101" pitchFamily="2" charset="-122"/>
              <a:ea typeface="方正姚体" panose="02010601030101010101" pitchFamily="2" charset="-122"/>
            </a:endParaRPr>
          </a:p>
          <a:p>
            <a:r>
              <a:rPr lang="en-US" altLang="zh-CN" sz="2600" dirty="0" smtClean="0">
                <a:latin typeface="方正姚体" panose="02010601030101010101" pitchFamily="2" charset="-122"/>
                <a:ea typeface="方正姚体" panose="02010601030101010101" pitchFamily="2" charset="-122"/>
              </a:rPr>
              <a:t>Kafka</a:t>
            </a:r>
            <a:r>
              <a:rPr lang="zh-CN" altLang="en-US" sz="2600" dirty="0" smtClean="0">
                <a:latin typeface="方正姚体" panose="02010601030101010101" pitchFamily="2" charset="-122"/>
                <a:ea typeface="方正姚体" panose="02010601030101010101" pitchFamily="2" charset="-122"/>
              </a:rPr>
              <a:t> </a:t>
            </a:r>
            <a:r>
              <a:rPr lang="en-US" altLang="zh-CN" sz="2600" dirty="0" smtClean="0">
                <a:latin typeface="方正姚体" panose="02010601030101010101" pitchFamily="2" charset="-122"/>
                <a:ea typeface="方正姚体" panose="02010601030101010101" pitchFamily="2" charset="-122"/>
              </a:rPr>
              <a:t>Spring</a:t>
            </a:r>
            <a:r>
              <a:rPr lang="zh-CN" altLang="en-US" sz="2600" dirty="0" smtClean="0">
                <a:latin typeface="方正姚体" panose="02010601030101010101" pitchFamily="2" charset="-122"/>
                <a:ea typeface="方正姚体" panose="02010601030101010101" pitchFamily="2" charset="-122"/>
              </a:rPr>
              <a:t> </a:t>
            </a:r>
            <a:r>
              <a:rPr lang="en-US" altLang="zh-CN" sz="2600" dirty="0" smtClean="0">
                <a:latin typeface="方正姚体" panose="02010601030101010101" pitchFamily="2" charset="-122"/>
                <a:ea typeface="方正姚体" panose="02010601030101010101" pitchFamily="2" charset="-122"/>
              </a:rPr>
              <a:t>Boot</a:t>
            </a:r>
            <a:r>
              <a:rPr lang="zh-CN" altLang="en-US" sz="2600" dirty="0" smtClean="0">
                <a:latin typeface="方正姚体" panose="02010601030101010101" pitchFamily="2" charset="-122"/>
                <a:ea typeface="方正姚体" panose="02010601030101010101" pitchFamily="2" charset="-122"/>
              </a:rPr>
              <a:t>整合</a:t>
            </a:r>
            <a:endParaRPr lang="en-US" altLang="zh-CN" sz="2600" dirty="0" smtClean="0">
              <a:latin typeface="方正姚体" panose="02010601030101010101" pitchFamily="2" charset="-122"/>
              <a:ea typeface="方正姚体" panose="02010601030101010101" pitchFamily="2" charset="-122"/>
            </a:endParaRPr>
          </a:p>
          <a:p>
            <a:pPr marL="0" indent="0">
              <a:buNone/>
            </a:pPr>
            <a:endParaRPr lang="en-US" altLang="zh-CN" sz="2000" dirty="0" smtClean="0">
              <a:latin typeface="方正姚体" panose="02010601030101010101" pitchFamily="2" charset="-122"/>
              <a:ea typeface="方正姚体" panose="02010601030101010101" pitchFamily="2" charset="-122"/>
            </a:endParaRPr>
          </a:p>
          <a:p>
            <a:r>
              <a:rPr lang="zh-CN" altLang="en-US" sz="2600" dirty="0" smtClean="0">
                <a:latin typeface="方正姚体" panose="02010601030101010101" pitchFamily="2" charset="-122"/>
                <a:ea typeface="方正姚体" panose="02010601030101010101" pitchFamily="2" charset="-122"/>
              </a:rPr>
              <a:t>问答互动</a:t>
            </a:r>
            <a:endParaRPr lang="en-US" altLang="zh-CN" sz="2600" dirty="0" smtClean="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34089189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Java</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Message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Service</a:t>
            </a:r>
            <a:r>
              <a:rPr lang="zh-CN" altLang="en-US" dirty="0" smtClean="0">
                <a:latin typeface="方正姚体" panose="02010601030101010101" pitchFamily="2" charset="-122"/>
                <a:ea typeface="方正姚体" panose="02010601030101010101" pitchFamily="2" charset="-122"/>
              </a:rPr>
              <a:t>（</a:t>
            </a:r>
            <a:r>
              <a:rPr lang="en-US" altLang="zh-CN" dirty="0">
                <a:latin typeface="方正姚体" panose="02010601030101010101" pitchFamily="2" charset="-122"/>
                <a:ea typeface="方正姚体" panose="02010601030101010101" pitchFamily="2" charset="-122"/>
              </a:rPr>
              <a:t>JSR-914</a:t>
            </a:r>
            <a:r>
              <a:rPr lang="zh-CN" altLang="en-US" dirty="0">
                <a:latin typeface="方正姚体" panose="02010601030101010101" pitchFamily="2" charset="-122"/>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zh-CN" altLang="en-US" sz="2400" dirty="0" smtClean="0">
                <a:latin typeface="+mn-ea"/>
              </a:rPr>
              <a:t>介绍</a:t>
            </a:r>
            <a:r>
              <a:rPr lang="en-US" altLang="zh-CN" dirty="0" smtClean="0">
                <a:latin typeface="+mn-ea"/>
              </a:rPr>
              <a:t>	</a:t>
            </a:r>
          </a:p>
          <a:p>
            <a:pPr marL="0" indent="0">
              <a:buNone/>
            </a:pPr>
            <a:r>
              <a:rPr lang="en-US" altLang="zh-CN" dirty="0">
                <a:latin typeface="+mn-ea"/>
              </a:rPr>
              <a:t>	</a:t>
            </a:r>
            <a:r>
              <a:rPr lang="en-US" altLang="zh-CN" dirty="0" smtClean="0">
                <a:latin typeface="+mn-ea"/>
              </a:rPr>
              <a:t>Java</a:t>
            </a:r>
            <a:r>
              <a:rPr lang="zh-CN" altLang="en-US" dirty="0" smtClean="0">
                <a:latin typeface="+mn-ea"/>
              </a:rPr>
              <a:t> </a:t>
            </a:r>
            <a:r>
              <a:rPr lang="en-US" altLang="zh-CN" dirty="0" smtClean="0">
                <a:latin typeface="+mn-ea"/>
              </a:rPr>
              <a:t>Message</a:t>
            </a:r>
            <a:r>
              <a:rPr lang="zh-CN" altLang="en-US" dirty="0" smtClean="0">
                <a:latin typeface="+mn-ea"/>
              </a:rPr>
              <a:t> </a:t>
            </a:r>
            <a:r>
              <a:rPr lang="en-US" altLang="zh-CN" dirty="0" smtClean="0">
                <a:latin typeface="+mn-ea"/>
              </a:rPr>
              <a:t>Service</a:t>
            </a:r>
            <a:r>
              <a:rPr lang="zh-CN" altLang="en-US" dirty="0" smtClean="0">
                <a:latin typeface="+mn-ea"/>
              </a:rPr>
              <a:t>，简称</a:t>
            </a:r>
            <a:r>
              <a:rPr lang="en-US" altLang="zh-CN" dirty="0" smtClean="0">
                <a:latin typeface="+mn-ea"/>
              </a:rPr>
              <a:t>JMS</a:t>
            </a:r>
            <a:r>
              <a:rPr lang="zh-CN" altLang="en-US" dirty="0" smtClean="0">
                <a:latin typeface="+mn-ea"/>
              </a:rPr>
              <a:t>，为</a:t>
            </a:r>
            <a:r>
              <a:rPr lang="en-US" altLang="zh-CN" dirty="0" smtClean="0">
                <a:latin typeface="+mn-ea"/>
              </a:rPr>
              <a:t>Java</a:t>
            </a:r>
            <a:r>
              <a:rPr lang="zh-CN" altLang="en-US" dirty="0" smtClean="0">
                <a:latin typeface="+mn-ea"/>
              </a:rPr>
              <a:t> 程序提供一种通用的方式，来创建、发送、接收以及读取企业消息系统的消息。</a:t>
            </a:r>
            <a:endParaRPr lang="en-US" altLang="zh-CN" dirty="0" smtClean="0">
              <a:latin typeface="+mn-ea"/>
            </a:endParaRPr>
          </a:p>
          <a:p>
            <a:pPr marL="0" indent="0">
              <a:buNone/>
            </a:pPr>
            <a:endParaRPr lang="en-US" altLang="zh-CN" dirty="0" smtClean="0">
              <a:latin typeface="+mn-ea"/>
            </a:endParaRPr>
          </a:p>
          <a:p>
            <a:pPr marL="0" indent="0">
              <a:buNone/>
            </a:pPr>
            <a:endParaRPr lang="en-US" altLang="zh-CN" dirty="0" smtClean="0">
              <a:latin typeface="+mn-ea"/>
            </a:endParaRPr>
          </a:p>
          <a:p>
            <a:r>
              <a:rPr lang="zh-CN" altLang="en-US" sz="2400" dirty="0" smtClean="0">
                <a:latin typeface="+mn-ea"/>
              </a:rPr>
              <a:t>规范版本</a:t>
            </a:r>
            <a:endParaRPr lang="en-US" altLang="zh-CN" sz="2400" dirty="0">
              <a:latin typeface="+mn-ea"/>
            </a:endParaRPr>
          </a:p>
          <a:p>
            <a:pPr lvl="1"/>
            <a:r>
              <a:rPr lang="it-IT" altLang="zh-CN" sz="2000" dirty="0">
                <a:latin typeface="+mn-ea"/>
              </a:rPr>
              <a:t>JMS 1.0.2b </a:t>
            </a:r>
            <a:r>
              <a:rPr lang="it-IT" altLang="zh-CN" sz="2000" dirty="0" smtClean="0">
                <a:latin typeface="+mn-ea"/>
              </a:rPr>
              <a:t>(2001</a:t>
            </a:r>
            <a:r>
              <a:rPr lang="zh-CN" altLang="en-US" sz="2000" dirty="0" smtClean="0">
                <a:latin typeface="+mn-ea"/>
              </a:rPr>
              <a:t>年</a:t>
            </a:r>
            <a:r>
              <a:rPr lang="en-US" altLang="zh-CN" sz="2000" dirty="0" smtClean="0">
                <a:latin typeface="+mn-ea"/>
              </a:rPr>
              <a:t>6</a:t>
            </a:r>
            <a:r>
              <a:rPr lang="zh-CN" altLang="en-US" sz="2000" dirty="0" smtClean="0">
                <a:latin typeface="+mn-ea"/>
              </a:rPr>
              <a:t>月</a:t>
            </a:r>
            <a:r>
              <a:rPr lang="it-IT" altLang="zh-CN" sz="2000" dirty="0" smtClean="0">
                <a:latin typeface="+mn-ea"/>
              </a:rPr>
              <a:t>26</a:t>
            </a:r>
            <a:r>
              <a:rPr lang="zh-CN" altLang="en-US" sz="2000" dirty="0" smtClean="0">
                <a:latin typeface="+mn-ea"/>
              </a:rPr>
              <a:t>日</a:t>
            </a:r>
            <a:r>
              <a:rPr lang="it-IT" altLang="zh-CN" sz="2000" dirty="0" smtClean="0">
                <a:latin typeface="+mn-ea"/>
              </a:rPr>
              <a:t>)</a:t>
            </a:r>
          </a:p>
          <a:p>
            <a:pPr lvl="1"/>
            <a:r>
              <a:rPr lang="en-US" altLang="zh-CN" sz="2000" dirty="0" smtClean="0">
                <a:latin typeface="+mn-ea"/>
              </a:rPr>
              <a:t>JMS</a:t>
            </a:r>
            <a:r>
              <a:rPr lang="zh-CN" altLang="en-US" sz="2000" dirty="0" smtClean="0">
                <a:latin typeface="+mn-ea"/>
              </a:rPr>
              <a:t> </a:t>
            </a:r>
            <a:r>
              <a:rPr lang="en-US" altLang="zh-CN" sz="2000" dirty="0" smtClean="0">
                <a:latin typeface="+mn-ea"/>
              </a:rPr>
              <a:t>1</a:t>
            </a:r>
            <a:r>
              <a:rPr lang="zh-CN" altLang="en-US" sz="2000" dirty="0" smtClean="0">
                <a:latin typeface="+mn-ea"/>
              </a:rPr>
              <a:t>.</a:t>
            </a:r>
            <a:r>
              <a:rPr lang="en-US" altLang="zh-CN" sz="2000" dirty="0" smtClean="0">
                <a:latin typeface="+mn-ea"/>
              </a:rPr>
              <a:t>1</a:t>
            </a:r>
            <a:r>
              <a:rPr lang="zh-CN" altLang="en-US" sz="2000" dirty="0" smtClean="0">
                <a:latin typeface="+mn-ea"/>
              </a:rPr>
              <a:t> </a:t>
            </a:r>
            <a:r>
              <a:rPr lang="en-US" altLang="zh-CN" sz="2000" dirty="0" smtClean="0">
                <a:latin typeface="+mn-ea"/>
              </a:rPr>
              <a:t>(2002</a:t>
            </a:r>
            <a:r>
              <a:rPr lang="zh-CN" altLang="en-US" sz="2000" dirty="0">
                <a:latin typeface="+mn-ea"/>
              </a:rPr>
              <a:t>年</a:t>
            </a:r>
            <a:r>
              <a:rPr lang="en-US" altLang="zh-CN" sz="2000" dirty="0">
                <a:latin typeface="+mn-ea"/>
              </a:rPr>
              <a:t>4</a:t>
            </a:r>
            <a:r>
              <a:rPr lang="zh-CN" altLang="en-US" sz="2000" dirty="0">
                <a:latin typeface="+mn-ea"/>
              </a:rPr>
              <a:t>月</a:t>
            </a:r>
            <a:r>
              <a:rPr lang="en-US" altLang="zh-CN" sz="2000" dirty="0" smtClean="0">
                <a:latin typeface="+mn-ea"/>
              </a:rPr>
              <a:t>12</a:t>
            </a:r>
            <a:r>
              <a:rPr lang="zh-CN" altLang="en-US" sz="2000" dirty="0" smtClean="0">
                <a:latin typeface="+mn-ea"/>
              </a:rPr>
              <a:t>日</a:t>
            </a:r>
            <a:r>
              <a:rPr lang="en-US" altLang="zh-CN" sz="2000" dirty="0" smtClean="0">
                <a:latin typeface="+mn-ea"/>
              </a:rPr>
              <a:t>)</a:t>
            </a:r>
          </a:p>
          <a:p>
            <a:pPr lvl="1"/>
            <a:r>
              <a:rPr lang="en-US" altLang="zh-CN" sz="2000" dirty="0">
                <a:latin typeface="+mn-ea"/>
              </a:rPr>
              <a:t>JMS 2.0 </a:t>
            </a:r>
            <a:r>
              <a:rPr lang="en-US" altLang="zh-CN" sz="2000" dirty="0" smtClean="0">
                <a:latin typeface="+mn-ea"/>
              </a:rPr>
              <a:t>(2013</a:t>
            </a:r>
            <a:r>
              <a:rPr lang="zh-CN" altLang="en-US" sz="2000" dirty="0" smtClean="0">
                <a:latin typeface="+mn-ea"/>
              </a:rPr>
              <a:t>年</a:t>
            </a:r>
            <a:r>
              <a:rPr lang="en-US" altLang="zh-CN" sz="2000" dirty="0" smtClean="0">
                <a:latin typeface="+mn-ea"/>
              </a:rPr>
              <a:t>5</a:t>
            </a:r>
            <a:r>
              <a:rPr lang="zh-CN" altLang="en-US" sz="2000" dirty="0" smtClean="0">
                <a:latin typeface="+mn-ea"/>
              </a:rPr>
              <a:t>月</a:t>
            </a:r>
            <a:r>
              <a:rPr lang="en-US" altLang="zh-CN" sz="2000" dirty="0" smtClean="0">
                <a:latin typeface="+mn-ea"/>
              </a:rPr>
              <a:t>21</a:t>
            </a:r>
            <a:r>
              <a:rPr lang="zh-CN" altLang="en-US" sz="2000" dirty="0" smtClean="0">
                <a:latin typeface="+mn-ea"/>
              </a:rPr>
              <a:t>，维护状态</a:t>
            </a:r>
            <a:r>
              <a:rPr lang="en-US" altLang="zh-CN" sz="2000" dirty="0" smtClean="0">
                <a:latin typeface="+mn-ea"/>
              </a:rPr>
              <a:t>)</a:t>
            </a:r>
            <a:endParaRPr lang="zh-CN" altLang="en-US" sz="2000" dirty="0">
              <a:latin typeface="+mn-ea"/>
            </a:endParaRPr>
          </a:p>
          <a:p>
            <a:pPr marL="0" indent="0">
              <a:buNone/>
            </a:pPr>
            <a:endParaRPr lang="en-US" altLang="zh-CN" dirty="0">
              <a:latin typeface="+mn-ea"/>
            </a:endParaRPr>
          </a:p>
        </p:txBody>
      </p:sp>
    </p:spTree>
    <p:extLst>
      <p:ext uri="{BB962C8B-B14F-4D97-AF65-F5344CB8AC3E}">
        <p14:creationId xmlns:p14="http://schemas.microsoft.com/office/powerpoint/2010/main" val="36335496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Java</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Message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Service</a:t>
            </a:r>
            <a:r>
              <a:rPr lang="zh-CN" altLang="en-US" dirty="0" smtClean="0">
                <a:latin typeface="方正姚体" panose="02010601030101010101" pitchFamily="2" charset="-122"/>
                <a:ea typeface="方正姚体" panose="02010601030101010101" pitchFamily="2" charset="-122"/>
              </a:rPr>
              <a:t>（</a:t>
            </a:r>
            <a:r>
              <a:rPr lang="en-US" altLang="zh-CN" dirty="0">
                <a:latin typeface="方正姚体" panose="02010601030101010101" pitchFamily="2" charset="-122"/>
                <a:ea typeface="方正姚体" panose="02010601030101010101" pitchFamily="2" charset="-122"/>
              </a:rPr>
              <a:t>JSR-914</a:t>
            </a:r>
            <a:r>
              <a:rPr lang="zh-CN" altLang="en-US" dirty="0">
                <a:latin typeface="方正姚体" panose="02010601030101010101" pitchFamily="2" charset="-122"/>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173929"/>
          </a:xfrm>
        </p:spPr>
        <p:txBody>
          <a:bodyPr>
            <a:normAutofit/>
          </a:bodyPr>
          <a:lstStyle/>
          <a:p>
            <a:r>
              <a:rPr lang="zh-CN" altLang="en-US" sz="2400" dirty="0">
                <a:latin typeface="+mn-ea"/>
              </a:rPr>
              <a:t>面向消息中间件</a:t>
            </a:r>
            <a:r>
              <a:rPr lang="en-US" altLang="zh-CN" dirty="0" smtClean="0">
                <a:latin typeface="+mn-ea"/>
              </a:rPr>
              <a:t>	</a:t>
            </a:r>
          </a:p>
          <a:p>
            <a:pPr marL="0" indent="0">
              <a:buNone/>
            </a:pPr>
            <a:r>
              <a:rPr lang="en-US" altLang="zh-CN" dirty="0">
                <a:latin typeface="+mn-ea"/>
              </a:rPr>
              <a:t>	</a:t>
            </a:r>
            <a:r>
              <a:rPr lang="zh-CN" altLang="en-US" dirty="0">
                <a:latin typeface="+mn-ea"/>
              </a:rPr>
              <a:t>面向消息中间件</a:t>
            </a:r>
            <a:r>
              <a:rPr lang="zh-CN" altLang="zh-CN" dirty="0">
                <a:latin typeface="+mn-ea"/>
              </a:rPr>
              <a:t>（</a:t>
            </a:r>
            <a:r>
              <a:rPr lang="en-US" altLang="zh-CN" dirty="0">
                <a:latin typeface="+mn-ea"/>
              </a:rPr>
              <a:t>Message</a:t>
            </a:r>
            <a:r>
              <a:rPr lang="zh-CN" altLang="en-US" dirty="0">
                <a:latin typeface="+mn-ea"/>
              </a:rPr>
              <a:t> </a:t>
            </a:r>
            <a:r>
              <a:rPr lang="en-US" altLang="zh-CN" dirty="0">
                <a:latin typeface="+mn-ea"/>
              </a:rPr>
              <a:t>Oriented</a:t>
            </a:r>
            <a:r>
              <a:rPr lang="zh-CN" altLang="en-US" dirty="0">
                <a:latin typeface="+mn-ea"/>
              </a:rPr>
              <a:t> </a:t>
            </a:r>
            <a:r>
              <a:rPr lang="en-US" altLang="zh-CN" dirty="0">
                <a:latin typeface="+mn-ea"/>
              </a:rPr>
              <a:t>Middleware</a:t>
            </a:r>
            <a:r>
              <a:rPr lang="zh-CN" altLang="en-US" dirty="0" smtClean="0">
                <a:latin typeface="+mn-ea"/>
              </a:rPr>
              <a:t>）是一种支持在分布式系统中发送和接受消息软件或者硬件的基础设施。通过非对称平台，</a:t>
            </a:r>
            <a:r>
              <a:rPr lang="en-US" altLang="zh-CN" dirty="0" smtClean="0">
                <a:latin typeface="+mn-ea"/>
              </a:rPr>
              <a:t>MOM</a:t>
            </a:r>
            <a:r>
              <a:rPr lang="zh-CN" altLang="en-US" dirty="0" smtClean="0">
                <a:latin typeface="+mn-ea"/>
              </a:rPr>
              <a:t>让应用模块成为分布式，同时减少了开发跨操作系统和网络接口应用的复杂度。</a:t>
            </a:r>
            <a:endParaRPr lang="en-US" altLang="zh-CN" dirty="0" smtClean="0">
              <a:latin typeface="+mn-ea"/>
            </a:endParaRPr>
          </a:p>
          <a:p>
            <a:r>
              <a:rPr lang="zh-CN" altLang="en-US" sz="2400" dirty="0" smtClean="0">
                <a:latin typeface="+mn-ea"/>
              </a:rPr>
              <a:t>优势</a:t>
            </a:r>
            <a:endParaRPr lang="en-US" altLang="zh-CN" sz="2400" dirty="0" smtClean="0">
              <a:latin typeface="+mn-ea"/>
            </a:endParaRPr>
          </a:p>
          <a:p>
            <a:pPr lvl="1"/>
            <a:r>
              <a:rPr lang="zh-CN" altLang="en-US" sz="2000" dirty="0" smtClean="0">
                <a:latin typeface="+mn-ea"/>
              </a:rPr>
              <a:t>异步</a:t>
            </a:r>
            <a:endParaRPr lang="en-US" altLang="zh-CN" sz="2000" dirty="0" smtClean="0">
              <a:latin typeface="+mn-ea"/>
            </a:endParaRPr>
          </a:p>
          <a:p>
            <a:pPr lvl="1"/>
            <a:r>
              <a:rPr lang="zh-CN" altLang="en-US" sz="2000" dirty="0" smtClean="0">
                <a:latin typeface="+mn-ea"/>
              </a:rPr>
              <a:t>路由</a:t>
            </a:r>
            <a:endParaRPr lang="en-US" altLang="zh-CN" sz="2000" dirty="0" smtClean="0">
              <a:latin typeface="+mn-ea"/>
            </a:endParaRPr>
          </a:p>
          <a:p>
            <a:pPr lvl="1"/>
            <a:r>
              <a:rPr lang="zh-CN" altLang="en-US" sz="2000" dirty="0" smtClean="0">
                <a:latin typeface="+mn-ea"/>
              </a:rPr>
              <a:t>解耦</a:t>
            </a:r>
            <a:endParaRPr lang="en-US" altLang="zh-CN" sz="2000" dirty="0" smtClean="0">
              <a:latin typeface="+mn-ea"/>
            </a:endParaRPr>
          </a:p>
          <a:p>
            <a:r>
              <a:rPr lang="zh-CN" altLang="en-US" sz="2400" dirty="0" smtClean="0">
                <a:latin typeface="+mn-ea"/>
              </a:rPr>
              <a:t>不足</a:t>
            </a:r>
            <a:endParaRPr lang="en-US" altLang="zh-CN" sz="2400" dirty="0" smtClean="0">
              <a:latin typeface="+mn-ea"/>
            </a:endParaRPr>
          </a:p>
          <a:p>
            <a:pPr lvl="1"/>
            <a:r>
              <a:rPr lang="zh-CN" altLang="en-US" sz="2000" dirty="0" smtClean="0">
                <a:latin typeface="+mn-ea"/>
              </a:rPr>
              <a:t>性能</a:t>
            </a:r>
            <a:endParaRPr lang="en-US" altLang="zh-CN" sz="2000" dirty="0" smtClean="0">
              <a:latin typeface="+mn-ea"/>
            </a:endParaRPr>
          </a:p>
          <a:p>
            <a:pPr lvl="1"/>
            <a:r>
              <a:rPr lang="zh-CN" altLang="en-US" sz="2000" dirty="0" smtClean="0">
                <a:latin typeface="+mn-ea"/>
              </a:rPr>
              <a:t>可靠性</a:t>
            </a:r>
            <a:endParaRPr lang="en-US" altLang="zh-CN" sz="2000" dirty="0" smtClean="0">
              <a:latin typeface="+mn-ea"/>
            </a:endParaRPr>
          </a:p>
          <a:p>
            <a:pPr lvl="1"/>
            <a:r>
              <a:rPr lang="zh-CN" altLang="en-US" sz="2000" dirty="0" smtClean="0">
                <a:latin typeface="+mn-ea"/>
              </a:rPr>
              <a:t>复杂</a:t>
            </a:r>
            <a:endParaRPr lang="en-US" altLang="zh-CN" sz="2000" dirty="0" smtClean="0">
              <a:latin typeface="+mn-ea"/>
            </a:endParaRPr>
          </a:p>
          <a:p>
            <a:pPr marL="0" indent="0">
              <a:buNone/>
            </a:pPr>
            <a:endParaRPr lang="en-US" altLang="zh-CN" dirty="0" smtClean="0">
              <a:latin typeface="+mn-ea"/>
            </a:endParaRPr>
          </a:p>
          <a:p>
            <a:pPr marL="0" indent="0">
              <a:buNone/>
            </a:pPr>
            <a:endParaRPr lang="en-US" altLang="zh-CN" dirty="0" smtClean="0">
              <a:latin typeface="+mn-ea"/>
            </a:endParaRPr>
          </a:p>
        </p:txBody>
      </p:sp>
    </p:spTree>
    <p:extLst>
      <p:ext uri="{BB962C8B-B14F-4D97-AF65-F5344CB8AC3E}">
        <p14:creationId xmlns:p14="http://schemas.microsoft.com/office/powerpoint/2010/main" val="2363079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Java</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Message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Service</a:t>
            </a:r>
            <a:r>
              <a:rPr lang="zh-CN" altLang="en-US" dirty="0" smtClean="0">
                <a:latin typeface="方正姚体" panose="02010601030101010101" pitchFamily="2" charset="-122"/>
                <a:ea typeface="方正姚体" panose="02010601030101010101" pitchFamily="2" charset="-122"/>
              </a:rPr>
              <a:t>（</a:t>
            </a:r>
            <a:r>
              <a:rPr lang="en-US" altLang="zh-CN" dirty="0">
                <a:latin typeface="方正姚体" panose="02010601030101010101" pitchFamily="2" charset="-122"/>
                <a:ea typeface="方正姚体" panose="02010601030101010101" pitchFamily="2" charset="-122"/>
              </a:rPr>
              <a:t>JSR-914</a:t>
            </a:r>
            <a:r>
              <a:rPr lang="zh-CN" altLang="en-US" dirty="0">
                <a:latin typeface="方正姚体" panose="02010601030101010101" pitchFamily="2" charset="-122"/>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en-US" altLang="zh-CN" sz="2400" dirty="0" smtClean="0">
                <a:latin typeface="+mn-ea"/>
              </a:rPr>
              <a:t>JMS</a:t>
            </a:r>
            <a:r>
              <a:rPr lang="zh-CN" altLang="en-US" sz="2400" dirty="0" smtClean="0">
                <a:latin typeface="+mn-ea"/>
              </a:rPr>
              <a:t> 元素</a:t>
            </a:r>
            <a:endParaRPr lang="en-US" altLang="zh-CN" dirty="0">
              <a:latin typeface="+mn-ea"/>
            </a:endParaRPr>
          </a:p>
          <a:p>
            <a:pPr lvl="1"/>
            <a:r>
              <a:rPr lang="en-US" altLang="zh-CN" sz="2000" dirty="0" smtClean="0">
                <a:latin typeface="+mn-ea"/>
              </a:rPr>
              <a:t>JMS</a:t>
            </a:r>
            <a:r>
              <a:rPr lang="zh-CN" altLang="en-US" sz="2000" dirty="0" smtClean="0">
                <a:latin typeface="+mn-ea"/>
              </a:rPr>
              <a:t> 提供方（</a:t>
            </a:r>
            <a:r>
              <a:rPr lang="en-US" altLang="zh-CN" sz="2000" dirty="0" smtClean="0">
                <a:latin typeface="+mn-ea"/>
              </a:rPr>
              <a:t>Provider</a:t>
            </a:r>
            <a:r>
              <a:rPr lang="zh-CN" altLang="en-US" sz="2000" dirty="0" smtClean="0">
                <a:latin typeface="+mn-ea"/>
              </a:rPr>
              <a:t>）</a:t>
            </a:r>
            <a:r>
              <a:rPr lang="zh-CN" altLang="zh-CN" sz="2000" dirty="0" smtClean="0">
                <a:latin typeface="+mn-ea"/>
              </a:rPr>
              <a:t>：</a:t>
            </a:r>
            <a:r>
              <a:rPr lang="zh-CN" altLang="en-US" sz="2000" dirty="0" smtClean="0">
                <a:latin typeface="+mn-ea"/>
              </a:rPr>
              <a:t>实现</a:t>
            </a:r>
            <a:r>
              <a:rPr lang="en-US" altLang="zh-CN" sz="2000" dirty="0" smtClean="0">
                <a:latin typeface="+mn-ea"/>
              </a:rPr>
              <a:t>JMS</a:t>
            </a:r>
            <a:r>
              <a:rPr lang="zh-CN" altLang="en-US" sz="2000" dirty="0" smtClean="0">
                <a:latin typeface="+mn-ea"/>
              </a:rPr>
              <a:t> 接口的</a:t>
            </a:r>
            <a:r>
              <a:rPr lang="en-US" altLang="zh-CN" sz="2000" dirty="0" smtClean="0">
                <a:latin typeface="+mn-ea"/>
              </a:rPr>
              <a:t>MOM</a:t>
            </a:r>
          </a:p>
          <a:p>
            <a:pPr lvl="1"/>
            <a:r>
              <a:rPr lang="en-US" altLang="zh-CN" sz="2000" dirty="0" smtClean="0">
                <a:latin typeface="+mn-ea"/>
              </a:rPr>
              <a:t>JMS</a:t>
            </a:r>
            <a:r>
              <a:rPr lang="zh-CN" altLang="en-US" sz="2000" dirty="0" smtClean="0">
                <a:latin typeface="+mn-ea"/>
              </a:rPr>
              <a:t> 客户端（</a:t>
            </a:r>
            <a:r>
              <a:rPr lang="en-US" altLang="zh-CN" sz="2000" dirty="0" smtClean="0">
                <a:latin typeface="+mn-ea"/>
              </a:rPr>
              <a:t>Client</a:t>
            </a:r>
            <a:r>
              <a:rPr lang="zh-CN" altLang="en-US" sz="2000" dirty="0" smtClean="0">
                <a:latin typeface="+mn-ea"/>
              </a:rPr>
              <a:t>）</a:t>
            </a:r>
            <a:r>
              <a:rPr lang="zh-CN" altLang="zh-CN" sz="2000" dirty="0">
                <a:latin typeface="+mn-ea"/>
              </a:rPr>
              <a:t>：</a:t>
            </a:r>
            <a:r>
              <a:rPr lang="zh-CN" altLang="en-US" sz="2000" dirty="0" smtClean="0">
                <a:latin typeface="+mn-ea"/>
              </a:rPr>
              <a:t>生产或消费消息的应用或进程</a:t>
            </a:r>
            <a:endParaRPr lang="en-US" altLang="zh-CN" sz="2000" dirty="0" smtClean="0">
              <a:latin typeface="+mn-ea"/>
            </a:endParaRPr>
          </a:p>
          <a:p>
            <a:pPr lvl="1"/>
            <a:r>
              <a:rPr lang="en-US" altLang="zh-CN" sz="2000" dirty="0" smtClean="0">
                <a:latin typeface="+mn-ea"/>
              </a:rPr>
              <a:t>JMS</a:t>
            </a:r>
            <a:r>
              <a:rPr lang="zh-CN" altLang="en-US" sz="2000" dirty="0" smtClean="0">
                <a:latin typeface="+mn-ea"/>
              </a:rPr>
              <a:t> 生产者（</a:t>
            </a:r>
            <a:r>
              <a:rPr lang="en-US" altLang="zh-CN" sz="2000" dirty="0" smtClean="0">
                <a:latin typeface="+mn-ea"/>
              </a:rPr>
              <a:t>Producer</a:t>
            </a:r>
            <a:r>
              <a:rPr lang="zh-CN" altLang="en-US" sz="2000" dirty="0" smtClean="0">
                <a:latin typeface="+mn-ea"/>
              </a:rPr>
              <a:t>）：创建和发送消息的</a:t>
            </a:r>
            <a:r>
              <a:rPr lang="en-US" altLang="zh-CN" sz="2000" dirty="0" smtClean="0">
                <a:latin typeface="+mn-ea"/>
              </a:rPr>
              <a:t>JMS</a:t>
            </a:r>
            <a:r>
              <a:rPr lang="zh-CN" altLang="en-US" sz="2000" dirty="0" smtClean="0">
                <a:latin typeface="+mn-ea"/>
              </a:rPr>
              <a:t>客户端</a:t>
            </a:r>
            <a:endParaRPr lang="en-US" altLang="zh-CN" sz="2000" dirty="0" smtClean="0">
              <a:latin typeface="+mn-ea"/>
            </a:endParaRPr>
          </a:p>
          <a:p>
            <a:pPr lvl="1"/>
            <a:r>
              <a:rPr lang="en-US" altLang="zh-CN" sz="2000" dirty="0" smtClean="0">
                <a:latin typeface="+mn-ea"/>
              </a:rPr>
              <a:t>JMS</a:t>
            </a:r>
            <a:r>
              <a:rPr lang="zh-CN" altLang="en-US" sz="2000" dirty="0" smtClean="0">
                <a:latin typeface="+mn-ea"/>
              </a:rPr>
              <a:t> 消费者（</a:t>
            </a:r>
            <a:r>
              <a:rPr lang="en-US" altLang="zh-CN" sz="2000" dirty="0" smtClean="0">
                <a:latin typeface="+mn-ea"/>
              </a:rPr>
              <a:t>Consumer</a:t>
            </a:r>
            <a:r>
              <a:rPr lang="zh-CN" altLang="en-US" sz="2000" dirty="0" smtClean="0">
                <a:latin typeface="+mn-ea"/>
              </a:rPr>
              <a:t>）：接收消息的</a:t>
            </a:r>
            <a:r>
              <a:rPr lang="en-US" altLang="zh-CN" sz="2000" dirty="0" smtClean="0">
                <a:latin typeface="+mn-ea"/>
              </a:rPr>
              <a:t>JMS</a:t>
            </a:r>
            <a:r>
              <a:rPr lang="zh-CN" altLang="en-US" sz="2000" dirty="0" smtClean="0">
                <a:latin typeface="+mn-ea"/>
              </a:rPr>
              <a:t>客户端</a:t>
            </a:r>
            <a:endParaRPr lang="en-US" altLang="zh-CN" sz="2000" dirty="0" smtClean="0">
              <a:latin typeface="+mn-ea"/>
            </a:endParaRPr>
          </a:p>
          <a:p>
            <a:pPr lvl="1"/>
            <a:r>
              <a:rPr lang="en-US" altLang="zh-CN" sz="2000" dirty="0" smtClean="0">
                <a:latin typeface="+mn-ea"/>
              </a:rPr>
              <a:t>JMS</a:t>
            </a:r>
            <a:r>
              <a:rPr lang="zh-CN" altLang="en-US" sz="2000" dirty="0" smtClean="0">
                <a:latin typeface="+mn-ea"/>
              </a:rPr>
              <a:t> 消息    （</a:t>
            </a:r>
            <a:r>
              <a:rPr lang="en-US" altLang="zh-CN" sz="2000" dirty="0" smtClean="0">
                <a:latin typeface="+mn-ea"/>
              </a:rPr>
              <a:t>Message</a:t>
            </a:r>
            <a:r>
              <a:rPr lang="zh-CN" altLang="en-US" sz="2000" dirty="0" smtClean="0">
                <a:latin typeface="+mn-ea"/>
              </a:rPr>
              <a:t>）：</a:t>
            </a:r>
            <a:r>
              <a:rPr lang="en-US" altLang="zh-CN" sz="2000" dirty="0" smtClean="0">
                <a:latin typeface="+mn-ea"/>
              </a:rPr>
              <a:t>JMS</a:t>
            </a:r>
            <a:r>
              <a:rPr lang="zh-CN" altLang="en-US" sz="2000" dirty="0" smtClean="0">
                <a:latin typeface="+mn-ea"/>
              </a:rPr>
              <a:t>客户端之间的传输数据对象</a:t>
            </a:r>
            <a:endParaRPr lang="en-US" altLang="zh-CN" sz="2000" dirty="0" smtClean="0">
              <a:latin typeface="+mn-ea"/>
            </a:endParaRPr>
          </a:p>
          <a:p>
            <a:pPr lvl="1"/>
            <a:r>
              <a:rPr lang="en-US" altLang="zh-CN" sz="2000" dirty="0" smtClean="0">
                <a:latin typeface="+mn-ea"/>
              </a:rPr>
              <a:t>JMS</a:t>
            </a:r>
            <a:r>
              <a:rPr lang="zh-CN" altLang="en-US" sz="2000" dirty="0" smtClean="0">
                <a:latin typeface="+mn-ea"/>
              </a:rPr>
              <a:t> 队列    （</a:t>
            </a:r>
            <a:r>
              <a:rPr lang="en-US" altLang="zh-CN" sz="2000" dirty="0" smtClean="0">
                <a:latin typeface="+mn-ea"/>
              </a:rPr>
              <a:t>Queue</a:t>
            </a:r>
            <a:r>
              <a:rPr lang="zh-CN" altLang="en-US" sz="2000" dirty="0" smtClean="0">
                <a:latin typeface="+mn-ea"/>
              </a:rPr>
              <a:t>）：包含待读取消息的准备区域</a:t>
            </a:r>
            <a:endParaRPr lang="en-US" altLang="zh-CN" sz="2000" dirty="0" smtClean="0">
              <a:latin typeface="+mn-ea"/>
            </a:endParaRPr>
          </a:p>
          <a:p>
            <a:pPr lvl="1"/>
            <a:r>
              <a:rPr lang="en-US" altLang="zh-CN" sz="2000" dirty="0" smtClean="0">
                <a:latin typeface="+mn-ea"/>
              </a:rPr>
              <a:t>JMS</a:t>
            </a:r>
            <a:r>
              <a:rPr lang="zh-CN" altLang="en-US" sz="2000" dirty="0" smtClean="0">
                <a:latin typeface="+mn-ea"/>
              </a:rPr>
              <a:t> 主题    （</a:t>
            </a:r>
            <a:r>
              <a:rPr lang="en-US" altLang="zh-CN" sz="2000" dirty="0" smtClean="0">
                <a:latin typeface="+mn-ea"/>
              </a:rPr>
              <a:t>Topic</a:t>
            </a:r>
            <a:r>
              <a:rPr lang="zh-CN" altLang="en-US" sz="2000" dirty="0" smtClean="0">
                <a:latin typeface="+mn-ea"/>
              </a:rPr>
              <a:t>）：发布消息的分布机制</a:t>
            </a:r>
            <a:endParaRPr lang="en-US" altLang="zh-CN" sz="2000" dirty="0" smtClean="0">
              <a:latin typeface="+mn-ea"/>
            </a:endParaRPr>
          </a:p>
        </p:txBody>
      </p:sp>
    </p:spTree>
    <p:extLst>
      <p:ext uri="{BB962C8B-B14F-4D97-AF65-F5344CB8AC3E}">
        <p14:creationId xmlns:p14="http://schemas.microsoft.com/office/powerpoint/2010/main" val="413853241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Java</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Message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Service</a:t>
            </a:r>
            <a:r>
              <a:rPr lang="zh-CN" altLang="en-US" dirty="0" smtClean="0">
                <a:latin typeface="方正姚体" panose="02010601030101010101" pitchFamily="2" charset="-122"/>
                <a:ea typeface="方正姚体" panose="02010601030101010101" pitchFamily="2" charset="-122"/>
              </a:rPr>
              <a:t>（</a:t>
            </a:r>
            <a:r>
              <a:rPr lang="en-US" altLang="zh-CN" dirty="0">
                <a:latin typeface="方正姚体" panose="02010601030101010101" pitchFamily="2" charset="-122"/>
                <a:ea typeface="方正姚体" panose="02010601030101010101" pitchFamily="2" charset="-122"/>
              </a:rPr>
              <a:t>JSR-914</a:t>
            </a:r>
            <a:r>
              <a:rPr lang="zh-CN" altLang="en-US" dirty="0">
                <a:latin typeface="方正姚体" panose="02010601030101010101" pitchFamily="2" charset="-122"/>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en-US" altLang="zh-CN" sz="2400" dirty="0" smtClean="0">
                <a:latin typeface="+mn-ea"/>
              </a:rPr>
              <a:t>JMS</a:t>
            </a:r>
            <a:r>
              <a:rPr lang="zh-CN" altLang="en-US" sz="2400" dirty="0" smtClean="0">
                <a:latin typeface="+mn-ea"/>
              </a:rPr>
              <a:t> 消息</a:t>
            </a:r>
            <a:endParaRPr lang="en-US" altLang="zh-CN" sz="2000" dirty="0" smtClean="0">
              <a:latin typeface="+mn-ea"/>
            </a:endParaRPr>
          </a:p>
          <a:p>
            <a:pPr lvl="1"/>
            <a:r>
              <a:rPr lang="zh-CN" altLang="en-US" sz="2000" dirty="0" smtClean="0">
                <a:latin typeface="+mn-ea"/>
              </a:rPr>
              <a:t>消息头（</a:t>
            </a:r>
            <a:r>
              <a:rPr lang="en-US" altLang="zh-CN" sz="2000" dirty="0" smtClean="0">
                <a:latin typeface="+mn-ea"/>
              </a:rPr>
              <a:t>Header</a:t>
            </a:r>
            <a:r>
              <a:rPr lang="zh-CN" altLang="en-US" sz="2000" dirty="0" smtClean="0">
                <a:latin typeface="+mn-ea"/>
              </a:rPr>
              <a:t>）</a:t>
            </a:r>
            <a:endParaRPr lang="en-US" altLang="zh-CN" sz="2000" dirty="0" smtClean="0">
              <a:latin typeface="+mn-ea"/>
            </a:endParaRPr>
          </a:p>
          <a:p>
            <a:pPr marL="457200" lvl="1" indent="0">
              <a:buNone/>
            </a:pPr>
            <a:r>
              <a:rPr lang="zh-CN" altLang="en-US" sz="1800" dirty="0" smtClean="0">
                <a:latin typeface="+mn-ea"/>
              </a:rPr>
              <a:t>所有消息支持相同的头字段集合，头字段包含客户端和提供方识别和路由消息的数据。</a:t>
            </a:r>
            <a:endParaRPr lang="en-US" altLang="zh-CN" sz="2000" dirty="0" smtClean="0">
              <a:latin typeface="+mn-ea"/>
            </a:endParaRPr>
          </a:p>
          <a:p>
            <a:pPr lvl="1"/>
            <a:r>
              <a:rPr lang="zh-CN" altLang="en-US" sz="2000" dirty="0" smtClean="0">
                <a:latin typeface="+mn-ea"/>
              </a:rPr>
              <a:t>消息属性（</a:t>
            </a:r>
            <a:r>
              <a:rPr lang="en-US" altLang="zh-CN" sz="2000" dirty="0" smtClean="0">
                <a:latin typeface="+mn-ea"/>
              </a:rPr>
              <a:t>Properties</a:t>
            </a:r>
            <a:r>
              <a:rPr lang="zh-CN" altLang="en-US" sz="2000" dirty="0" smtClean="0">
                <a:latin typeface="+mn-ea"/>
              </a:rPr>
              <a:t>）</a:t>
            </a:r>
            <a:endParaRPr lang="en-US" altLang="zh-CN" sz="2000" dirty="0" smtClean="0">
              <a:latin typeface="+mn-ea"/>
            </a:endParaRPr>
          </a:p>
          <a:p>
            <a:pPr marL="457200" lvl="1" indent="0">
              <a:buNone/>
            </a:pPr>
            <a:r>
              <a:rPr lang="zh-CN" altLang="en-US" sz="1800" dirty="0" smtClean="0">
                <a:latin typeface="+mn-ea"/>
              </a:rPr>
              <a:t>除标准的头字段以外，提供一种内建机制来添加可选的消息头字段。</a:t>
            </a:r>
            <a:endParaRPr lang="en-US" altLang="zh-CN" sz="1800" dirty="0" smtClean="0">
              <a:latin typeface="+mn-ea"/>
            </a:endParaRPr>
          </a:p>
          <a:p>
            <a:pPr lvl="2"/>
            <a:r>
              <a:rPr lang="zh-CN" altLang="en-US" sz="1600" dirty="0" smtClean="0">
                <a:latin typeface="+mn-ea"/>
              </a:rPr>
              <a:t>应用特殊属性</a:t>
            </a:r>
            <a:endParaRPr lang="en-US" altLang="zh-CN" sz="1600" dirty="0" smtClean="0">
              <a:latin typeface="+mn-ea"/>
            </a:endParaRPr>
          </a:p>
          <a:p>
            <a:pPr lvl="2"/>
            <a:r>
              <a:rPr lang="zh-CN" altLang="en-US" sz="1600" dirty="0" smtClean="0">
                <a:latin typeface="+mn-ea"/>
              </a:rPr>
              <a:t>标准属性</a:t>
            </a:r>
            <a:endParaRPr lang="en-US" altLang="zh-CN" sz="1600" dirty="0" smtClean="0">
              <a:latin typeface="+mn-ea"/>
            </a:endParaRPr>
          </a:p>
          <a:p>
            <a:pPr lvl="2"/>
            <a:r>
              <a:rPr lang="zh-CN" altLang="en-US" sz="1600" dirty="0" smtClean="0">
                <a:latin typeface="+mn-ea"/>
              </a:rPr>
              <a:t>提供方特殊属性</a:t>
            </a:r>
            <a:endParaRPr lang="en-US" altLang="zh-CN" sz="1800" dirty="0" smtClean="0">
              <a:latin typeface="+mn-ea"/>
            </a:endParaRPr>
          </a:p>
          <a:p>
            <a:pPr lvl="1"/>
            <a:r>
              <a:rPr lang="zh-CN" altLang="en-US" sz="2000" dirty="0" smtClean="0">
                <a:latin typeface="+mn-ea"/>
              </a:rPr>
              <a:t>消息主体（</a:t>
            </a:r>
            <a:r>
              <a:rPr lang="en-US" altLang="zh-CN" sz="2000" dirty="0" smtClean="0">
                <a:latin typeface="+mn-ea"/>
              </a:rPr>
              <a:t>Body</a:t>
            </a:r>
            <a:r>
              <a:rPr lang="zh-CN" altLang="en-US" sz="2000" dirty="0" smtClean="0">
                <a:latin typeface="+mn-ea"/>
              </a:rPr>
              <a:t>）</a:t>
            </a:r>
            <a:endParaRPr lang="en-US" altLang="zh-CN" sz="2000" dirty="0" smtClean="0">
              <a:latin typeface="+mn-ea"/>
            </a:endParaRPr>
          </a:p>
          <a:p>
            <a:pPr marL="457200" lvl="1" indent="0">
              <a:buNone/>
            </a:pPr>
            <a:r>
              <a:rPr lang="en-US" altLang="zh-CN" sz="1800" dirty="0" smtClean="0">
                <a:latin typeface="+mn-ea"/>
              </a:rPr>
              <a:t>JMS</a:t>
            </a:r>
            <a:r>
              <a:rPr lang="zh-CN" altLang="en-US" sz="1800" dirty="0" smtClean="0">
                <a:latin typeface="+mn-ea"/>
              </a:rPr>
              <a:t>定义了多种消息主题类型，覆盖了主要的消息风格</a:t>
            </a:r>
            <a:endParaRPr lang="en-US" altLang="zh-CN" sz="1800" dirty="0" smtClean="0">
              <a:latin typeface="+mn-ea"/>
            </a:endParaRPr>
          </a:p>
        </p:txBody>
      </p:sp>
    </p:spTree>
    <p:extLst>
      <p:ext uri="{BB962C8B-B14F-4D97-AF65-F5344CB8AC3E}">
        <p14:creationId xmlns:p14="http://schemas.microsoft.com/office/powerpoint/2010/main" val="10627666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Java</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Message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Service</a:t>
            </a:r>
            <a:r>
              <a:rPr lang="zh-CN" altLang="en-US" dirty="0" smtClean="0">
                <a:latin typeface="方正姚体" panose="02010601030101010101" pitchFamily="2" charset="-122"/>
                <a:ea typeface="方正姚体" panose="02010601030101010101" pitchFamily="2" charset="-122"/>
              </a:rPr>
              <a:t>（</a:t>
            </a:r>
            <a:r>
              <a:rPr lang="en-US" altLang="zh-CN" dirty="0">
                <a:latin typeface="方正姚体" panose="02010601030101010101" pitchFamily="2" charset="-122"/>
                <a:ea typeface="方正姚体" panose="02010601030101010101" pitchFamily="2" charset="-122"/>
              </a:rPr>
              <a:t>JSR-914</a:t>
            </a:r>
            <a:r>
              <a:rPr lang="zh-CN" altLang="en-US" dirty="0">
                <a:latin typeface="方正姚体" panose="02010601030101010101" pitchFamily="2" charset="-122"/>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en-US" altLang="zh-CN" sz="2400" dirty="0" smtClean="0">
                <a:latin typeface="+mn-ea"/>
              </a:rPr>
              <a:t>JMS</a:t>
            </a:r>
            <a:r>
              <a:rPr lang="zh-CN" altLang="en-US" sz="2400" dirty="0" smtClean="0">
                <a:latin typeface="+mn-ea"/>
              </a:rPr>
              <a:t> 消息头字段（</a:t>
            </a:r>
            <a:r>
              <a:rPr lang="en-US" altLang="zh-CN" sz="2400" dirty="0" smtClean="0">
                <a:latin typeface="+mn-ea"/>
              </a:rPr>
              <a:t>Header</a:t>
            </a:r>
            <a:r>
              <a:rPr lang="zh-CN" altLang="en-US" sz="2400" dirty="0" smtClean="0">
                <a:latin typeface="+mn-ea"/>
              </a:rPr>
              <a:t> </a:t>
            </a:r>
            <a:r>
              <a:rPr lang="en-US" altLang="zh-CN" sz="2400" dirty="0" smtClean="0">
                <a:latin typeface="+mn-ea"/>
              </a:rPr>
              <a:t>Fields</a:t>
            </a:r>
            <a:r>
              <a:rPr lang="zh-CN" altLang="en-US" sz="2400" dirty="0" smtClean="0">
                <a:latin typeface="+mn-ea"/>
              </a:rPr>
              <a:t>）</a:t>
            </a:r>
            <a:endParaRPr lang="en-US" altLang="zh-CN" sz="2000" dirty="0" smtClean="0">
              <a:latin typeface="+mn-ea"/>
            </a:endParaRPr>
          </a:p>
          <a:p>
            <a:pPr lvl="1"/>
            <a:r>
              <a:rPr lang="en-US" altLang="zh-CN" sz="1800" dirty="0" err="1" smtClean="0">
                <a:latin typeface="+mn-ea"/>
              </a:rPr>
              <a:t>JMSDestination</a:t>
            </a:r>
            <a:r>
              <a:rPr lang="zh-CN" altLang="zh-CN" sz="1800" dirty="0" smtClean="0">
                <a:latin typeface="+mn-ea"/>
              </a:rPr>
              <a:t>：</a:t>
            </a:r>
            <a:r>
              <a:rPr lang="zh-CN" altLang="en-US" sz="1800" dirty="0" smtClean="0">
                <a:latin typeface="+mn-ea"/>
              </a:rPr>
              <a:t>消息发送目的地</a:t>
            </a:r>
            <a:endParaRPr lang="en-US" altLang="zh-CN" sz="1800" dirty="0" smtClean="0">
              <a:latin typeface="+mn-ea"/>
            </a:endParaRPr>
          </a:p>
          <a:p>
            <a:pPr lvl="1"/>
            <a:r>
              <a:rPr lang="en-US" altLang="zh-CN" sz="1800" dirty="0" err="1" smtClean="0">
                <a:latin typeface="+mn-ea"/>
              </a:rPr>
              <a:t>JMSDeliveryMode</a:t>
            </a:r>
            <a:r>
              <a:rPr lang="zh-CN" altLang="en-US" sz="1800" dirty="0" smtClean="0">
                <a:latin typeface="+mn-ea"/>
              </a:rPr>
              <a:t>：消息传递模式</a:t>
            </a:r>
            <a:endParaRPr lang="en-US" altLang="zh-CN" sz="1800" dirty="0" smtClean="0">
              <a:latin typeface="+mn-ea"/>
            </a:endParaRPr>
          </a:p>
          <a:p>
            <a:pPr lvl="1"/>
            <a:r>
              <a:rPr lang="en-US" altLang="zh-CN" sz="1800" dirty="0" err="1" smtClean="0">
                <a:latin typeface="+mn-ea"/>
              </a:rPr>
              <a:t>JMSMessageID</a:t>
            </a:r>
            <a:r>
              <a:rPr lang="zh-CN" altLang="en-US" sz="1800" dirty="0" smtClean="0">
                <a:latin typeface="+mn-ea"/>
              </a:rPr>
              <a:t>：消息</a:t>
            </a:r>
            <a:r>
              <a:rPr lang="en-US" altLang="zh-CN" sz="1800" dirty="0" smtClean="0">
                <a:latin typeface="+mn-ea"/>
              </a:rPr>
              <a:t>ID</a:t>
            </a:r>
          </a:p>
          <a:p>
            <a:pPr lvl="1"/>
            <a:r>
              <a:rPr lang="en-US" altLang="zh-CN" sz="1800" dirty="0" err="1" smtClean="0">
                <a:latin typeface="+mn-ea"/>
              </a:rPr>
              <a:t>JMSTimestamp</a:t>
            </a:r>
            <a:r>
              <a:rPr lang="zh-CN" altLang="en-US" sz="1800" dirty="0" smtClean="0">
                <a:latin typeface="+mn-ea"/>
              </a:rPr>
              <a:t>：消息发送时间戳</a:t>
            </a:r>
            <a:endParaRPr lang="en-US" altLang="zh-CN" sz="1800" dirty="0" smtClean="0">
              <a:latin typeface="+mn-ea"/>
            </a:endParaRPr>
          </a:p>
          <a:p>
            <a:pPr lvl="1"/>
            <a:r>
              <a:rPr lang="en-US" altLang="zh-CN" sz="1800" dirty="0" err="1" smtClean="0">
                <a:latin typeface="+mn-ea"/>
              </a:rPr>
              <a:t>JMSCorrelationID</a:t>
            </a:r>
            <a:r>
              <a:rPr lang="zh-CN" altLang="en-US" sz="1800" dirty="0" smtClean="0">
                <a:latin typeface="+mn-ea"/>
              </a:rPr>
              <a:t>：提供方特殊</a:t>
            </a:r>
            <a:r>
              <a:rPr lang="en-US" altLang="zh-CN" sz="1800" dirty="0" smtClean="0">
                <a:latin typeface="+mn-ea"/>
              </a:rPr>
              <a:t>ID</a:t>
            </a:r>
            <a:r>
              <a:rPr lang="zh-CN" altLang="en-US" sz="1800" dirty="0" smtClean="0">
                <a:latin typeface="+mn-ea"/>
              </a:rPr>
              <a:t>、应用特殊</a:t>
            </a:r>
            <a:r>
              <a:rPr lang="en-US" altLang="zh-CN" sz="1800" dirty="0" smtClean="0">
                <a:latin typeface="+mn-ea"/>
              </a:rPr>
              <a:t>ID</a:t>
            </a:r>
            <a:r>
              <a:rPr lang="zh-CN" altLang="en-US" sz="1800" dirty="0" smtClean="0">
                <a:latin typeface="+mn-ea"/>
              </a:rPr>
              <a:t>和提供方本地字节数组值</a:t>
            </a:r>
            <a:endParaRPr lang="en-US" altLang="zh-CN" sz="1800" dirty="0" smtClean="0">
              <a:latin typeface="+mn-ea"/>
            </a:endParaRPr>
          </a:p>
          <a:p>
            <a:pPr lvl="1"/>
            <a:r>
              <a:rPr lang="en-US" altLang="zh-CN" sz="1800" dirty="0" err="1" smtClean="0">
                <a:latin typeface="+mn-ea"/>
              </a:rPr>
              <a:t>JMSReplyTo</a:t>
            </a:r>
            <a:r>
              <a:rPr lang="zh-CN" altLang="en-US" sz="1800" dirty="0" smtClean="0">
                <a:latin typeface="+mn-ea"/>
              </a:rPr>
              <a:t>：消息回复地址，说明消息期待回复，可选值</a:t>
            </a:r>
            <a:endParaRPr lang="en-US" altLang="zh-CN" sz="1800" dirty="0" smtClean="0">
              <a:latin typeface="+mn-ea"/>
            </a:endParaRPr>
          </a:p>
          <a:p>
            <a:pPr lvl="1"/>
            <a:r>
              <a:rPr lang="en-US" altLang="zh-CN" sz="1800" dirty="0" err="1" smtClean="0">
                <a:latin typeface="+mn-ea"/>
              </a:rPr>
              <a:t>JMSRedelivered</a:t>
            </a:r>
            <a:r>
              <a:rPr lang="zh-CN" altLang="en-US" sz="1800" dirty="0" smtClean="0">
                <a:latin typeface="+mn-ea"/>
              </a:rPr>
              <a:t>：消息重投递标识</a:t>
            </a:r>
            <a:endParaRPr lang="en-US" altLang="zh-CN" sz="1800" dirty="0" smtClean="0">
              <a:latin typeface="+mn-ea"/>
            </a:endParaRPr>
          </a:p>
          <a:p>
            <a:pPr lvl="1"/>
            <a:r>
              <a:rPr lang="en-US" altLang="zh-CN" sz="1800" dirty="0" err="1" smtClean="0">
                <a:latin typeface="+mn-ea"/>
              </a:rPr>
              <a:t>JMSType</a:t>
            </a:r>
            <a:r>
              <a:rPr lang="zh-CN" altLang="en-US" sz="1800" dirty="0" smtClean="0">
                <a:latin typeface="+mn-ea"/>
              </a:rPr>
              <a:t>：消息客户端发送消息时的类型标识</a:t>
            </a:r>
            <a:endParaRPr lang="en-US" altLang="zh-CN" sz="1800" dirty="0" smtClean="0">
              <a:latin typeface="+mn-ea"/>
            </a:endParaRPr>
          </a:p>
          <a:p>
            <a:pPr lvl="1"/>
            <a:r>
              <a:rPr lang="en-US" altLang="zh-CN" sz="1800" dirty="0" err="1" smtClean="0">
                <a:latin typeface="+mn-ea"/>
              </a:rPr>
              <a:t>JMSExpiration</a:t>
            </a:r>
            <a:r>
              <a:rPr lang="zh-CN" altLang="en-US" sz="1800" dirty="0" smtClean="0">
                <a:latin typeface="+mn-ea"/>
              </a:rPr>
              <a:t>：消息过期</a:t>
            </a:r>
            <a:endParaRPr lang="en-US" altLang="zh-CN" sz="1800" dirty="0" smtClean="0">
              <a:latin typeface="+mn-ea"/>
            </a:endParaRPr>
          </a:p>
          <a:p>
            <a:pPr lvl="1"/>
            <a:r>
              <a:rPr lang="en-US" altLang="zh-CN" sz="1800" dirty="0" err="1" smtClean="0">
                <a:latin typeface="+mn-ea"/>
              </a:rPr>
              <a:t>JMSPriority</a:t>
            </a:r>
            <a:r>
              <a:rPr lang="zh-CN" altLang="en-US" sz="1800" dirty="0" smtClean="0">
                <a:latin typeface="+mn-ea"/>
              </a:rPr>
              <a:t>：消息优先级</a:t>
            </a:r>
            <a:endParaRPr lang="en-US" altLang="zh-CN" sz="1800" dirty="0">
              <a:latin typeface="+mn-ea"/>
            </a:endParaRPr>
          </a:p>
        </p:txBody>
      </p:sp>
    </p:spTree>
    <p:extLst>
      <p:ext uri="{BB962C8B-B14F-4D97-AF65-F5344CB8AC3E}">
        <p14:creationId xmlns:p14="http://schemas.microsoft.com/office/powerpoint/2010/main" val="23065715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8120</TotalTime>
  <Words>431</Words>
  <Application>Microsoft Macintosh PowerPoint</Application>
  <PresentationFormat>自定义</PresentationFormat>
  <Paragraphs>164</Paragraphs>
  <Slides>18</Slides>
  <Notes>1</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平面</vt:lpstr>
      <vt:lpstr>Java微服务实践  Spring Boot 消息</vt:lpstr>
      <vt:lpstr>Java 微服务实战系列课堂</vt:lpstr>
      <vt:lpstr>Java 微服务实战系列课堂</vt:lpstr>
      <vt:lpstr>议题</vt:lpstr>
      <vt:lpstr>Java Message Service（JSR-914）</vt:lpstr>
      <vt:lpstr>Java Message Service（JSR-914）</vt:lpstr>
      <vt:lpstr>Java Message Service（JSR-914）</vt:lpstr>
      <vt:lpstr>Java Message Service（JSR-914）</vt:lpstr>
      <vt:lpstr>Java Message Service（JSR-914）</vt:lpstr>
      <vt:lpstr>Java Message Service（JSR-914）</vt:lpstr>
      <vt:lpstr>Java Message Service（JSR-914）</vt:lpstr>
      <vt:lpstr>高级消息队列协议（AMQP）</vt:lpstr>
      <vt:lpstr>Apache Kafka</vt:lpstr>
      <vt:lpstr>Apache Kafka</vt:lpstr>
      <vt:lpstr>Apache Kafka</vt:lpstr>
      <vt:lpstr>Apache Kafka</vt:lpstr>
      <vt:lpstr>Kafka Spring Boot 整合</vt:lpstr>
      <vt:lpstr>问答互动</vt:lpstr>
    </vt:vector>
  </TitlesOfParts>
  <Company>ALIBABA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Java微服务实践之路</dc:title>
  <dc:creator>Mercy Ma</dc:creator>
  <cp:lastModifiedBy>Mercy Ma</cp:lastModifiedBy>
  <cp:revision>1211</cp:revision>
  <cp:lastPrinted>2017-08-03T15:48:51Z</cp:lastPrinted>
  <dcterms:created xsi:type="dcterms:W3CDTF">2016-07-12T22:52:49Z</dcterms:created>
  <dcterms:modified xsi:type="dcterms:W3CDTF">2017-08-12T08:23:04Z</dcterms:modified>
</cp:coreProperties>
</file>