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317" r:id="rId3"/>
    <p:sldId id="366" r:id="rId4"/>
    <p:sldId id="257" r:id="rId5"/>
    <p:sldId id="259" r:id="rId6"/>
    <p:sldId id="405" r:id="rId7"/>
    <p:sldId id="406" r:id="rId8"/>
    <p:sldId id="407" r:id="rId9"/>
    <p:sldId id="409" r:id="rId10"/>
    <p:sldId id="410" r:id="rId11"/>
    <p:sldId id="411" r:id="rId12"/>
    <p:sldId id="412" r:id="rId13"/>
    <p:sldId id="413" r:id="rId14"/>
    <p:sldId id="414"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99" d="100"/>
          <a:sy n="99" d="100"/>
        </p:scale>
        <p:origin x="-96" y="-4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t>17/8/12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t>‹#›</a:t>
            </a:fld>
            <a:endParaRPr lang="zh-CN" altLang="en-US"/>
          </a:p>
        </p:txBody>
      </p:sp>
    </p:spTree>
    <p:extLst>
      <p:ext uri="{BB962C8B-B14F-4D97-AF65-F5344CB8AC3E}">
        <p14:creationId xmlns:p14="http://schemas.microsoft.com/office/powerpoint/2010/main" val="56305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A48BCF-A98A-4F7D-9791-30BEF9B96E50}" type="slidenum">
              <a:rPr lang="zh-CN" altLang="en-US" smtClean="0"/>
              <a:t>2</a:t>
            </a:fld>
            <a:endParaRPr lang="zh-CN" altLang="en-US"/>
          </a:p>
        </p:txBody>
      </p:sp>
    </p:spTree>
    <p:extLst>
      <p:ext uri="{BB962C8B-B14F-4D97-AF65-F5344CB8AC3E}">
        <p14:creationId xmlns:p14="http://schemas.microsoft.com/office/powerpoint/2010/main" val="182212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17/8/12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17/8/12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rcyblitz/segmentfault-lessons/" TargetMode="External"/><Relationship Id="rId4" Type="http://schemas.openxmlformats.org/officeDocument/2006/relationships/hyperlink" Target="https://github.com/mercyblitz/jsr" TargetMode="External"/><Relationship Id="rId1" Type="http://schemas.openxmlformats.org/officeDocument/2006/relationships/slideLayout" Target="../slideLayouts/slideLayout2.xml"/><Relationship Id="rId2" Type="http://schemas.openxmlformats.org/officeDocument/2006/relationships/hyperlink" Target="https://segmentfault.com/n/13300000098876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lstStyle/>
          <a:p>
            <a:r>
              <a:rPr lang="zh-CN" altLang="en-US" dirty="0" smtClean="0"/>
              <a:t>小马哥</a:t>
            </a:r>
            <a:endParaRPr lang="zh-CN" altLang="en-US" dirty="0"/>
          </a:p>
        </p:txBody>
      </p:sp>
      <p:sp>
        <p:nvSpPr>
          <p:cNvPr id="4" name="标题 3"/>
          <p:cNvSpPr>
            <a:spLocks noGrp="1"/>
          </p:cNvSpPr>
          <p:nvPr>
            <p:ph type="ctrTitle"/>
          </p:nvPr>
        </p:nvSpPr>
        <p:spPr>
          <a:xfrm>
            <a:off x="1520871" y="2045585"/>
            <a:ext cx="7766936" cy="2200604"/>
          </a:xfrm>
        </p:spPr>
        <p:txBody>
          <a:bodyPr/>
          <a:lstStyle/>
          <a:p>
            <a:r>
              <a:rPr kumimoji="1" lang="en-US" altLang="zh-CN" sz="6000" dirty="0" smtClean="0"/>
              <a:t>Java</a:t>
            </a:r>
            <a:r>
              <a:rPr kumimoji="1" lang="zh-CN" altLang="en-US" sz="6000" dirty="0" smtClean="0"/>
              <a:t>微服务实践</a:t>
            </a:r>
            <a:r>
              <a:rPr kumimoji="1" lang="en-US" altLang="zh-CN" sz="6000" dirty="0" smtClean="0"/>
              <a:t/>
            </a:r>
            <a:br>
              <a:rPr kumimoji="1" lang="en-US" altLang="zh-CN" sz="6000" dirty="0" smtClean="0"/>
            </a:br>
            <a:r>
              <a:rPr kumimoji="1" lang="zh-CN" altLang="en-US" sz="6000" dirty="0" smtClean="0"/>
              <a:t> </a:t>
            </a:r>
            <a:r>
              <a:rPr kumimoji="1" lang="en-US" altLang="zh-CN" sz="2400" dirty="0" smtClean="0"/>
              <a:t>Spring</a:t>
            </a:r>
            <a:r>
              <a:rPr kumimoji="1" lang="zh-CN" altLang="en-US" sz="2400" dirty="0" smtClean="0"/>
              <a:t> </a:t>
            </a:r>
            <a:r>
              <a:rPr kumimoji="1" lang="en-US" altLang="zh-CN" sz="2400" dirty="0" smtClean="0"/>
              <a:t>Boot</a:t>
            </a:r>
            <a:r>
              <a:rPr kumimoji="1" lang="zh-CN" altLang="en-US" sz="2400" dirty="0" smtClean="0"/>
              <a:t> </a:t>
            </a:r>
            <a:r>
              <a:rPr kumimoji="1" lang="zh-CN" altLang="en-US" sz="2400" dirty="0" smtClean="0"/>
              <a:t>验证</a:t>
            </a:r>
            <a:endParaRPr kumimoji="1" lang="zh-CN" altLang="en-US" dirty="0"/>
          </a:p>
        </p:txBody>
      </p:sp>
    </p:spTree>
    <p:extLst>
      <p:ext uri="{BB962C8B-B14F-4D97-AF65-F5344CB8AC3E}">
        <p14:creationId xmlns:p14="http://schemas.microsoft.com/office/powerpoint/2010/main" val="3269921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Apache commons-validator</a:t>
            </a:r>
          </a:p>
        </p:txBody>
      </p:sp>
      <p:sp>
        <p:nvSpPr>
          <p:cNvPr id="3" name="内容占位符 2"/>
          <p:cNvSpPr>
            <a:spLocks noGrp="1"/>
          </p:cNvSpPr>
          <p:nvPr>
            <p:ph idx="1"/>
          </p:nvPr>
        </p:nvSpPr>
        <p:spPr>
          <a:xfrm>
            <a:off x="677334" y="1684071"/>
            <a:ext cx="8596668" cy="4909358"/>
          </a:xfrm>
        </p:spPr>
        <p:txBody>
          <a:bodyPr>
            <a:normAutofit/>
          </a:bodyPr>
          <a:lstStyle/>
          <a:p>
            <a:r>
              <a:rPr lang="zh-CN" altLang="en-US" sz="2400" dirty="0" smtClean="0">
                <a:latin typeface="+mn-ea"/>
              </a:rPr>
              <a:t>其他</a:t>
            </a:r>
            <a:r>
              <a:rPr lang="zh-CN" altLang="en-US" sz="2400" dirty="0" smtClean="0">
                <a:latin typeface="+mn-ea"/>
              </a:rPr>
              <a:t>校验器</a:t>
            </a:r>
          </a:p>
          <a:p>
            <a:pPr lvl="1"/>
            <a:r>
              <a:rPr lang="en-US" altLang="zh-CN" sz="2000" dirty="0" smtClean="0">
                <a:latin typeface="+mn-ea"/>
              </a:rPr>
              <a:t>API</a:t>
            </a:r>
            <a:endParaRPr lang="zh-CN" altLang="en-US" sz="2000" dirty="0" smtClean="0">
              <a:latin typeface="+mn-ea"/>
            </a:endParaRPr>
          </a:p>
          <a:p>
            <a:pPr lvl="2"/>
            <a:r>
              <a:rPr lang="en-US" altLang="zh-CN" sz="1800" dirty="0" err="1" smtClean="0">
                <a:latin typeface="+mn-ea"/>
              </a:rPr>
              <a:t>org.apache.commons.validator.routines.RegexValidator</a:t>
            </a:r>
            <a:endParaRPr lang="zh-CN" altLang="en-US" sz="1800" dirty="0" smtClean="0">
              <a:latin typeface="+mn-ea"/>
            </a:endParaRPr>
          </a:p>
          <a:p>
            <a:pPr lvl="2"/>
            <a:r>
              <a:rPr lang="en-US" altLang="zh-CN" sz="1800" dirty="0" err="1" smtClean="0">
                <a:latin typeface="+mn-ea"/>
              </a:rPr>
              <a:t>org.apache.commons.validator.routines.CodeValidator</a:t>
            </a:r>
            <a:endParaRPr lang="zh-CN" altLang="en-US" sz="1800" dirty="0" smtClean="0">
              <a:latin typeface="+mn-ea"/>
            </a:endParaRPr>
          </a:p>
          <a:p>
            <a:pPr lvl="2"/>
            <a:r>
              <a:rPr lang="en-US" altLang="zh-CN" sz="1800" dirty="0" err="1" smtClean="0">
                <a:latin typeface="+mn-ea"/>
              </a:rPr>
              <a:t>org.apache.commons.validator.routines.ISBNValidator</a:t>
            </a:r>
            <a:endParaRPr lang="en-US" altLang="zh-CN" sz="1800" dirty="0" smtClean="0">
              <a:latin typeface="+mn-ea"/>
            </a:endParaRPr>
          </a:p>
          <a:p>
            <a:pPr lvl="2"/>
            <a:r>
              <a:rPr lang="en-US" altLang="zh-CN" sz="1800" dirty="0" err="1" smtClean="0">
                <a:latin typeface="+mn-ea"/>
              </a:rPr>
              <a:t>org.apache.commons.validator.routines.InetAddressValidator</a:t>
            </a:r>
            <a:endParaRPr lang="en-US" altLang="zh-CN" sz="1800" dirty="0" smtClean="0">
              <a:latin typeface="+mn-ea"/>
            </a:endParaRPr>
          </a:p>
          <a:p>
            <a:pPr lvl="2"/>
            <a:r>
              <a:rPr lang="en-US" altLang="zh-CN" sz="1800" dirty="0" err="1" smtClean="0">
                <a:latin typeface="+mn-ea"/>
              </a:rPr>
              <a:t>org.apache.commons.validator.routines.EmailValidator</a:t>
            </a:r>
            <a:endParaRPr lang="en-US" altLang="zh-CN" sz="1800" dirty="0" smtClean="0">
              <a:latin typeface="+mn-ea"/>
            </a:endParaRPr>
          </a:p>
          <a:p>
            <a:pPr lvl="2"/>
            <a:r>
              <a:rPr lang="en-US" altLang="zh-CN" sz="1800" dirty="0" err="1" smtClean="0">
                <a:latin typeface="+mn-ea"/>
              </a:rPr>
              <a:t>org.apache.commons.validator.routines.UrlValidator</a:t>
            </a:r>
            <a:endParaRPr lang="zh-CN" altLang="en-US" sz="1800" dirty="0">
              <a:latin typeface="+mn-ea"/>
            </a:endParaRPr>
          </a:p>
          <a:p>
            <a:pPr lvl="2">
              <a:buClr>
                <a:srgbClr val="90C226"/>
              </a:buClr>
            </a:pPr>
            <a:r>
              <a:rPr lang="en-US" altLang="zh-CN" sz="1800" dirty="0" err="1" smtClean="0">
                <a:solidFill>
                  <a:prstClr val="black">
                    <a:lumMod val="75000"/>
                    <a:lumOff val="25000"/>
                  </a:prstClr>
                </a:solidFill>
                <a:latin typeface="+mn-ea"/>
              </a:rPr>
              <a:t>org.apache.commons.validator.routines.DomainNameValidator</a:t>
            </a:r>
            <a:endParaRPr lang="en-US" altLang="zh-CN" dirty="0" smtClean="0">
              <a:latin typeface="+mn-ea"/>
            </a:endParaRPr>
          </a:p>
          <a:p>
            <a:pPr marL="457200" lvl="1" indent="0">
              <a:buNone/>
            </a:pPr>
            <a:endParaRPr lang="en-US" altLang="zh-CN" dirty="0" smtClean="0">
              <a:latin typeface="+mn-ea"/>
            </a:endParaRPr>
          </a:p>
        </p:txBody>
      </p:sp>
    </p:spTree>
    <p:extLst>
      <p:ext uri="{BB962C8B-B14F-4D97-AF65-F5344CB8AC3E}">
        <p14:creationId xmlns:p14="http://schemas.microsoft.com/office/powerpoint/2010/main" val="16587652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Spring</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V</a:t>
            </a:r>
            <a:r>
              <a:rPr lang="en-US" altLang="zh-CN" dirty="0" smtClean="0">
                <a:latin typeface="方正姚体" panose="02010601030101010101" pitchFamily="2" charset="-122"/>
                <a:ea typeface="方正姚体" panose="02010601030101010101" pitchFamily="2" charset="-122"/>
              </a:rPr>
              <a:t>alidator</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909358"/>
          </a:xfrm>
        </p:spPr>
        <p:txBody>
          <a:bodyPr>
            <a:normAutofit/>
          </a:bodyPr>
          <a:lstStyle/>
          <a:p>
            <a:r>
              <a:rPr lang="zh-CN" altLang="en-US" sz="2400" dirty="0" smtClean="0">
                <a:latin typeface="+mn-ea"/>
              </a:rPr>
              <a:t>介绍</a:t>
            </a:r>
          </a:p>
          <a:p>
            <a:pPr marL="0" indent="0">
              <a:buNone/>
            </a:pPr>
            <a:r>
              <a:rPr lang="en-US" altLang="zh-CN" dirty="0" smtClean="0">
                <a:latin typeface="+mn-ea"/>
              </a:rPr>
              <a:t>	Spring</a:t>
            </a:r>
            <a:r>
              <a:rPr lang="zh-CN" altLang="en-US" dirty="0" smtClean="0">
                <a:latin typeface="+mn-ea"/>
              </a:rPr>
              <a:t> </a:t>
            </a:r>
            <a:r>
              <a:rPr lang="en-US" altLang="zh-CN" dirty="0" smtClean="0">
                <a:latin typeface="+mn-ea"/>
              </a:rPr>
              <a:t>Framework</a:t>
            </a:r>
            <a:r>
              <a:rPr lang="zh-CN" altLang="en-US" dirty="0" smtClean="0">
                <a:latin typeface="+mn-ea"/>
              </a:rPr>
              <a:t> 提供了</a:t>
            </a:r>
            <a:r>
              <a:rPr lang="zh-CN" altLang="en-US" dirty="0">
                <a:latin typeface="+mn-ea"/>
              </a:rPr>
              <a:t>用于校验对</a:t>
            </a:r>
            <a:r>
              <a:rPr lang="zh-CN" altLang="en-US" dirty="0" smtClean="0">
                <a:latin typeface="+mn-ea"/>
              </a:rPr>
              <a:t>象</a:t>
            </a:r>
            <a:r>
              <a:rPr lang="zh-CN" altLang="en-US" dirty="0" smtClean="0">
                <a:latin typeface="+mn-ea"/>
              </a:rPr>
              <a:t>的</a:t>
            </a:r>
            <a:r>
              <a:rPr lang="en-US" altLang="zh-CN" dirty="0" smtClean="0">
                <a:latin typeface="+mn-ea"/>
              </a:rPr>
              <a:t>Validator</a:t>
            </a:r>
            <a:r>
              <a:rPr lang="zh-CN" altLang="en-US" dirty="0" smtClean="0">
                <a:latin typeface="+mn-ea"/>
              </a:rPr>
              <a:t> 接口，在校验过程中，与 </a:t>
            </a:r>
            <a:r>
              <a:rPr lang="en-US" altLang="zh-CN" dirty="0" smtClean="0">
                <a:latin typeface="+mn-ea"/>
              </a:rPr>
              <a:t>Errors</a:t>
            </a:r>
            <a:r>
              <a:rPr lang="zh-CN" altLang="en-US" dirty="0" smtClean="0">
                <a:latin typeface="+mn-ea"/>
              </a:rPr>
              <a:t> 对象配合。校验器可以通过</a:t>
            </a:r>
            <a:r>
              <a:rPr lang="en-US" altLang="zh-CN" dirty="0" smtClean="0">
                <a:latin typeface="+mn-ea"/>
              </a:rPr>
              <a:t>Errors</a:t>
            </a:r>
            <a:r>
              <a:rPr lang="zh-CN" altLang="en-US" dirty="0" smtClean="0">
                <a:latin typeface="+mn-ea"/>
              </a:rPr>
              <a:t> 对象报告校验失败的信息。</a:t>
            </a:r>
          </a:p>
          <a:p>
            <a:r>
              <a:rPr lang="zh-CN" altLang="en-US" sz="2400" dirty="0" smtClean="0">
                <a:latin typeface="+mn-ea"/>
              </a:rPr>
              <a:t>接口定义</a:t>
            </a:r>
          </a:p>
          <a:p>
            <a:pPr marL="0" indent="0">
              <a:buNone/>
            </a:pPr>
            <a:endParaRPr lang="zh-CN" altLang="en-US" dirty="0" smtClean="0">
              <a:latin typeface="+mn-ea"/>
            </a:endParaRPr>
          </a:p>
          <a:p>
            <a:pPr marL="0" indent="0">
              <a:buNone/>
            </a:pPr>
            <a:endParaRPr lang="zh-CN" altLang="en-US" dirty="0" smtClean="0">
              <a:latin typeface="+mn-ea"/>
            </a:endParaRPr>
          </a:p>
          <a:p>
            <a:pPr marL="457200" lvl="1" indent="0">
              <a:buNone/>
            </a:pPr>
            <a:endParaRPr lang="en-US" altLang="zh-CN" dirty="0" smtClean="0">
              <a:latin typeface="+mn-ea"/>
            </a:endParaRPr>
          </a:p>
        </p:txBody>
      </p:sp>
      <p:pic>
        <p:nvPicPr>
          <p:cNvPr id="5" name="图片 4"/>
          <p:cNvPicPr>
            <a:picLocks noChangeAspect="1"/>
          </p:cNvPicPr>
          <p:nvPr/>
        </p:nvPicPr>
        <p:blipFill>
          <a:blip r:embed="rId2"/>
          <a:stretch>
            <a:fillRect/>
          </a:stretch>
        </p:blipFill>
        <p:spPr>
          <a:xfrm>
            <a:off x="2503650" y="3005639"/>
            <a:ext cx="5048164" cy="3738770"/>
          </a:xfrm>
          <a:prstGeom prst="rect">
            <a:avLst/>
          </a:prstGeom>
        </p:spPr>
      </p:pic>
    </p:spTree>
    <p:extLst>
      <p:ext uri="{BB962C8B-B14F-4D97-AF65-F5344CB8AC3E}">
        <p14:creationId xmlns:p14="http://schemas.microsoft.com/office/powerpoint/2010/main" val="26737477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Spring</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V</a:t>
            </a:r>
            <a:r>
              <a:rPr lang="en-US" altLang="zh-CN" dirty="0" smtClean="0">
                <a:latin typeface="方正姚体" panose="02010601030101010101" pitchFamily="2" charset="-122"/>
                <a:ea typeface="方正姚体" panose="02010601030101010101" pitchFamily="2" charset="-122"/>
              </a:rPr>
              <a:t>alidator</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909358"/>
          </a:xfrm>
        </p:spPr>
        <p:txBody>
          <a:bodyPr>
            <a:normAutofit/>
          </a:bodyPr>
          <a:lstStyle/>
          <a:p>
            <a:r>
              <a:rPr lang="zh-CN" altLang="en-US" sz="2400" dirty="0" smtClean="0">
                <a:latin typeface="+mn-ea"/>
              </a:rPr>
              <a:t>实现模式</a:t>
            </a:r>
          </a:p>
          <a:p>
            <a:pPr lvl="1"/>
            <a:r>
              <a:rPr lang="zh-CN" altLang="en-US" sz="2000" dirty="0" smtClean="0">
                <a:latin typeface="+mn-ea"/>
              </a:rPr>
              <a:t>实现 </a:t>
            </a:r>
            <a:r>
              <a:rPr lang="en-US" altLang="zh-CN" sz="2000" dirty="0" err="1" smtClean="0">
                <a:latin typeface="+mn-ea"/>
              </a:rPr>
              <a:t>org.springframework.validation.Validator</a:t>
            </a:r>
            <a:r>
              <a:rPr lang="zh-CN" altLang="en-US" sz="2000" dirty="0" smtClean="0">
                <a:latin typeface="+mn-ea"/>
              </a:rPr>
              <a:t>接口</a:t>
            </a:r>
          </a:p>
          <a:p>
            <a:pPr lvl="1"/>
            <a:r>
              <a:rPr lang="zh-CN" altLang="en-US" sz="2000" dirty="0" smtClean="0">
                <a:latin typeface="+mn-ea"/>
              </a:rPr>
              <a:t>实现 </a:t>
            </a:r>
            <a:r>
              <a:rPr lang="en-US" altLang="zh-CN" sz="2000" dirty="0" smtClean="0">
                <a:latin typeface="+mn-ea"/>
              </a:rPr>
              <a:t>supports</a:t>
            </a:r>
            <a:r>
              <a:rPr lang="zh-CN" altLang="en-US" sz="2000" dirty="0" smtClean="0">
                <a:latin typeface="+mn-ea"/>
              </a:rPr>
              <a:t> 方法判断是否需要支持校验</a:t>
            </a:r>
          </a:p>
          <a:p>
            <a:pPr lvl="2"/>
            <a:r>
              <a:rPr lang="zh-CN" altLang="en-US" sz="1800" dirty="0" smtClean="0">
                <a:latin typeface="+mn-ea"/>
              </a:rPr>
              <a:t>当方法返回 </a:t>
            </a:r>
            <a:r>
              <a:rPr lang="en-US" altLang="zh-CN" sz="1800" dirty="0" smtClean="0">
                <a:latin typeface="+mn-ea"/>
              </a:rPr>
              <a:t>false</a:t>
            </a:r>
            <a:r>
              <a:rPr lang="zh-CN" altLang="en-US" sz="1800" dirty="0" smtClean="0">
                <a:latin typeface="+mn-ea"/>
              </a:rPr>
              <a:t>时，视作不予校验</a:t>
            </a:r>
          </a:p>
          <a:p>
            <a:pPr lvl="1"/>
            <a:r>
              <a:rPr lang="zh-CN" altLang="en-US" sz="2000" dirty="0" smtClean="0">
                <a:latin typeface="+mn-ea"/>
              </a:rPr>
              <a:t>实现 </a:t>
            </a:r>
            <a:r>
              <a:rPr lang="en-US" altLang="zh-CN" sz="2000" dirty="0" smtClean="0">
                <a:latin typeface="+mn-ea"/>
              </a:rPr>
              <a:t>validate</a:t>
            </a:r>
            <a:r>
              <a:rPr lang="zh-CN" altLang="en-US" sz="2000" dirty="0" smtClean="0">
                <a:latin typeface="+mn-ea"/>
              </a:rPr>
              <a:t> 方法，判断 </a:t>
            </a:r>
            <a:r>
              <a:rPr lang="en-US" altLang="zh-CN" sz="2000" dirty="0" smtClean="0">
                <a:latin typeface="+mn-ea"/>
              </a:rPr>
              <a:t>target</a:t>
            </a:r>
            <a:r>
              <a:rPr lang="zh-CN" altLang="en-US" sz="2000" dirty="0" smtClean="0">
                <a:latin typeface="+mn-ea"/>
              </a:rPr>
              <a:t> 参数是否校验合法</a:t>
            </a:r>
          </a:p>
          <a:p>
            <a:pPr lvl="2"/>
            <a:r>
              <a:rPr lang="zh-CN" altLang="en-US" sz="1800" dirty="0" smtClean="0">
                <a:latin typeface="+mn-ea"/>
              </a:rPr>
              <a:t>当校验非法时，通过</a:t>
            </a:r>
            <a:r>
              <a:rPr lang="en-US" altLang="zh-CN" sz="1800" dirty="0" smtClean="0">
                <a:latin typeface="+mn-ea"/>
              </a:rPr>
              <a:t>Errors</a:t>
            </a:r>
            <a:r>
              <a:rPr lang="zh-CN" altLang="en-US" sz="1800" dirty="0" smtClean="0">
                <a:latin typeface="+mn-ea"/>
              </a:rPr>
              <a:t> 对象返回</a:t>
            </a:r>
          </a:p>
          <a:p>
            <a:pPr lvl="1"/>
            <a:r>
              <a:rPr lang="zh-CN" altLang="en-US" sz="2000" dirty="0" smtClean="0">
                <a:latin typeface="+mn-ea"/>
              </a:rPr>
              <a:t>实现 </a:t>
            </a:r>
            <a:r>
              <a:rPr lang="en-US" altLang="zh-CN" sz="2000" dirty="0" err="1" smtClean="0">
                <a:latin typeface="+mn-ea"/>
              </a:rPr>
              <a:t>MessageCodesResolver</a:t>
            </a:r>
            <a:r>
              <a:rPr lang="zh-CN" altLang="en-US" sz="2000" dirty="0" smtClean="0">
                <a:latin typeface="+mn-ea"/>
              </a:rPr>
              <a:t> 或重用框架实现，完成错误信息编码化</a:t>
            </a:r>
          </a:p>
          <a:p>
            <a:pPr marL="914400" lvl="2" indent="0">
              <a:buNone/>
            </a:pPr>
            <a:r>
              <a:rPr lang="zh-CN" altLang="en-US" sz="1800" dirty="0" smtClean="0">
                <a:latin typeface="+mn-ea"/>
              </a:rPr>
              <a:t>	</a:t>
            </a:r>
          </a:p>
          <a:p>
            <a:r>
              <a:rPr lang="zh-CN" altLang="en-US" sz="2200" dirty="0">
                <a:latin typeface="+mn-ea"/>
              </a:rPr>
              <a:t> </a:t>
            </a:r>
            <a:r>
              <a:rPr lang="zh-CN" altLang="en-US" sz="2200" dirty="0" smtClean="0">
                <a:latin typeface="+mn-ea"/>
              </a:rPr>
              <a:t>辅助</a:t>
            </a:r>
          </a:p>
          <a:p>
            <a:pPr lvl="1"/>
            <a:r>
              <a:rPr lang="zh-CN" altLang="en-US" sz="2000" dirty="0" smtClean="0">
                <a:latin typeface="+mn-ea"/>
              </a:rPr>
              <a:t>使用工具类 </a:t>
            </a:r>
            <a:r>
              <a:rPr lang="en-US" altLang="zh-CN" sz="2000" dirty="0" err="1" smtClean="0">
                <a:latin typeface="+mn-ea"/>
              </a:rPr>
              <a:t>ValidationUtils</a:t>
            </a:r>
            <a:r>
              <a:rPr lang="zh-CN" altLang="en-US" sz="2000" dirty="0">
                <a:latin typeface="+mn-ea"/>
              </a:rPr>
              <a:t> </a:t>
            </a:r>
            <a:r>
              <a:rPr lang="zh-CN" altLang="en-US" sz="2000" dirty="0" smtClean="0">
                <a:latin typeface="+mn-ea"/>
              </a:rPr>
              <a:t>， 辅助通用校验逻辑</a:t>
            </a:r>
          </a:p>
        </p:txBody>
      </p:sp>
    </p:spTree>
    <p:extLst>
      <p:ext uri="{BB962C8B-B14F-4D97-AF65-F5344CB8AC3E}">
        <p14:creationId xmlns:p14="http://schemas.microsoft.com/office/powerpoint/2010/main" val="36956730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Bean</a:t>
            </a:r>
            <a:r>
              <a:rPr lang="zh-CN" altLang="en-US" dirty="0">
                <a:latin typeface="方正姚体" panose="02010601030101010101" pitchFamily="2" charset="-122"/>
                <a:ea typeface="方正姚体" panose="02010601030101010101" pitchFamily="2" charset="-122"/>
              </a:rPr>
              <a:t> </a:t>
            </a:r>
            <a:r>
              <a:rPr lang="en-US" altLang="zh-CN" dirty="0">
                <a:latin typeface="方正姚体" panose="02010601030101010101" pitchFamily="2" charset="-122"/>
                <a:ea typeface="方正姚体" panose="02010601030101010101" pitchFamily="2" charset="-122"/>
              </a:rPr>
              <a:t>Validation</a:t>
            </a:r>
            <a:r>
              <a:rPr lang="zh-CN" altLang="en-US" dirty="0">
                <a:latin typeface="方正姚体" panose="02010601030101010101" pitchFamily="2" charset="-122"/>
                <a:ea typeface="方正姚体" panose="02010601030101010101" pitchFamily="2" charset="-122"/>
              </a:rPr>
              <a:t> </a:t>
            </a:r>
            <a:r>
              <a:rPr lang="en-US" altLang="zh-CN" dirty="0">
                <a:latin typeface="方正姚体" panose="02010601030101010101" pitchFamily="2" charset="-122"/>
                <a:ea typeface="方正姚体" panose="02010601030101010101" pitchFamily="2" charset="-122"/>
              </a:rPr>
              <a:t>1.0</a:t>
            </a:r>
            <a:r>
              <a:rPr lang="zh-CN" altLang="en-US" dirty="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JSR-303</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909358"/>
          </a:xfrm>
        </p:spPr>
        <p:txBody>
          <a:bodyPr>
            <a:normAutofit/>
          </a:bodyPr>
          <a:lstStyle/>
          <a:p>
            <a:r>
              <a:rPr lang="zh-CN" altLang="en-US" sz="2400" dirty="0" smtClean="0">
                <a:latin typeface="+mn-ea"/>
              </a:rPr>
              <a:t>介绍</a:t>
            </a:r>
          </a:p>
          <a:p>
            <a:pPr marL="0" indent="0">
              <a:buNone/>
            </a:pPr>
            <a:r>
              <a:rPr lang="en-US" altLang="zh-CN" dirty="0" smtClean="0">
                <a:latin typeface="+mn-ea"/>
              </a:rPr>
              <a:t>	Java </a:t>
            </a:r>
            <a:r>
              <a:rPr lang="en-US" altLang="zh-CN" dirty="0">
                <a:latin typeface="+mn-ea"/>
              </a:rPr>
              <a:t>API for JavaBean validation in Java EE and Java SE. The </a:t>
            </a:r>
            <a:r>
              <a:rPr lang="en-US" altLang="zh-CN" dirty="0" smtClean="0">
                <a:latin typeface="+mn-ea"/>
              </a:rPr>
              <a:t>technical</a:t>
            </a:r>
            <a:r>
              <a:rPr lang="zh-CN" altLang="en-US" dirty="0" smtClean="0">
                <a:latin typeface="+mn-ea"/>
              </a:rPr>
              <a:t> </a:t>
            </a:r>
            <a:r>
              <a:rPr lang="en-US" altLang="zh-CN" dirty="0" smtClean="0">
                <a:latin typeface="+mn-ea"/>
              </a:rPr>
              <a:t>objective </a:t>
            </a:r>
            <a:r>
              <a:rPr lang="en-US" altLang="zh-CN" dirty="0">
                <a:latin typeface="+mn-ea"/>
              </a:rPr>
              <a:t>of this work is to provide a class level constraint declaration and validation facility for the Java </a:t>
            </a:r>
            <a:r>
              <a:rPr lang="en-US" altLang="zh-CN" dirty="0" smtClean="0">
                <a:latin typeface="+mn-ea"/>
              </a:rPr>
              <a:t>application</a:t>
            </a:r>
            <a:r>
              <a:rPr lang="zh-CN" altLang="en-US" dirty="0" smtClean="0">
                <a:latin typeface="+mn-ea"/>
              </a:rPr>
              <a:t> </a:t>
            </a:r>
            <a:r>
              <a:rPr lang="en-US" altLang="zh-CN" dirty="0" smtClean="0">
                <a:latin typeface="+mn-ea"/>
              </a:rPr>
              <a:t>developer</a:t>
            </a:r>
            <a:r>
              <a:rPr lang="en-US" altLang="zh-CN" dirty="0">
                <a:latin typeface="+mn-ea"/>
              </a:rPr>
              <a:t>, as well as a constraint metadata repository and query API</a:t>
            </a:r>
            <a:r>
              <a:rPr lang="en-US" altLang="zh-CN" dirty="0" smtClean="0">
                <a:latin typeface="+mn-ea"/>
              </a:rPr>
              <a:t>.</a:t>
            </a:r>
            <a:endParaRPr lang="zh-CN" altLang="en-US" sz="2400" dirty="0" smtClean="0">
              <a:latin typeface="+mn-ea"/>
            </a:endParaRPr>
          </a:p>
          <a:p>
            <a:pPr marL="914400" lvl="2" indent="0">
              <a:buNone/>
            </a:pPr>
            <a:r>
              <a:rPr lang="zh-CN" altLang="en-US" sz="1800" dirty="0" smtClean="0">
                <a:latin typeface="+mn-ea"/>
              </a:rPr>
              <a:t>	</a:t>
            </a:r>
          </a:p>
          <a:p>
            <a:r>
              <a:rPr lang="zh-CN" altLang="en-US" sz="2200" dirty="0">
                <a:latin typeface="+mn-ea"/>
              </a:rPr>
              <a:t> </a:t>
            </a:r>
            <a:r>
              <a:rPr lang="zh-CN" altLang="en-US" sz="2200" dirty="0" smtClean="0">
                <a:latin typeface="+mn-ea"/>
              </a:rPr>
              <a:t>规范版本</a:t>
            </a:r>
          </a:p>
          <a:p>
            <a:pPr lvl="1"/>
            <a:r>
              <a:rPr lang="en-US" altLang="zh-CN" sz="2000" dirty="0" smtClean="0">
                <a:latin typeface="+mn-ea"/>
              </a:rPr>
              <a:t>2009.10.12</a:t>
            </a:r>
            <a:r>
              <a:rPr lang="zh-CN" altLang="en-US" sz="2000" dirty="0" smtClean="0">
                <a:latin typeface="+mn-ea"/>
              </a:rPr>
              <a:t> </a:t>
            </a:r>
            <a:r>
              <a:rPr lang="en-US" altLang="zh-CN" sz="2000" dirty="0" smtClean="0">
                <a:latin typeface="+mn-ea"/>
              </a:rPr>
              <a:t>Bean</a:t>
            </a:r>
            <a:r>
              <a:rPr lang="zh-CN" altLang="en-US" sz="2000" dirty="0" smtClean="0">
                <a:latin typeface="+mn-ea"/>
              </a:rPr>
              <a:t> </a:t>
            </a:r>
            <a:r>
              <a:rPr lang="en-US" altLang="zh-CN" sz="2000" dirty="0" smtClean="0">
                <a:latin typeface="+mn-ea"/>
              </a:rPr>
              <a:t>Validation</a:t>
            </a:r>
            <a:r>
              <a:rPr lang="zh-CN" altLang="en-US" sz="2000" dirty="0" smtClean="0">
                <a:latin typeface="+mn-ea"/>
              </a:rPr>
              <a:t> 1</a:t>
            </a:r>
            <a:r>
              <a:rPr lang="en-US" altLang="zh-CN" sz="2000" dirty="0" smtClean="0">
                <a:latin typeface="+mn-ea"/>
              </a:rPr>
              <a:t>.0</a:t>
            </a:r>
            <a:r>
              <a:rPr lang="zh-CN" altLang="en-US" sz="2000" dirty="0" smtClean="0">
                <a:latin typeface="+mn-ea"/>
              </a:rPr>
              <a:t>（</a:t>
            </a:r>
            <a:r>
              <a:rPr lang="en-US" altLang="zh-CN" sz="2000" dirty="0" smtClean="0">
                <a:latin typeface="+mn-ea"/>
              </a:rPr>
              <a:t>JSR-303</a:t>
            </a:r>
            <a:r>
              <a:rPr lang="zh-CN" altLang="en-US" sz="2000" dirty="0" smtClean="0">
                <a:latin typeface="+mn-ea"/>
              </a:rPr>
              <a:t>）</a:t>
            </a:r>
          </a:p>
          <a:p>
            <a:pPr lvl="1"/>
            <a:r>
              <a:rPr lang="zh-CN" altLang="zh-CN" sz="2000" dirty="0" smtClean="0">
                <a:latin typeface="+mn-ea"/>
              </a:rPr>
              <a:t>2</a:t>
            </a:r>
            <a:r>
              <a:rPr lang="en-US" altLang="zh-CN" sz="2000" dirty="0" smtClean="0">
                <a:latin typeface="+mn-ea"/>
              </a:rPr>
              <a:t>013.04.10</a:t>
            </a:r>
            <a:r>
              <a:rPr lang="zh-CN" altLang="en-US" sz="2000" dirty="0" smtClean="0">
                <a:latin typeface="+mn-ea"/>
              </a:rPr>
              <a:t> </a:t>
            </a:r>
            <a:r>
              <a:rPr lang="en-US" altLang="zh-CN" sz="2000" dirty="0" smtClean="0">
                <a:latin typeface="+mn-ea"/>
              </a:rPr>
              <a:t>Bean</a:t>
            </a:r>
            <a:r>
              <a:rPr lang="zh-CN" altLang="en-US" sz="2000" dirty="0" smtClean="0">
                <a:latin typeface="+mn-ea"/>
              </a:rPr>
              <a:t> </a:t>
            </a:r>
            <a:r>
              <a:rPr lang="en-US" altLang="zh-CN" sz="2000" dirty="0" smtClean="0">
                <a:latin typeface="+mn-ea"/>
              </a:rPr>
              <a:t>Validation</a:t>
            </a:r>
            <a:r>
              <a:rPr lang="zh-CN" altLang="en-US" sz="2000" dirty="0" smtClean="0">
                <a:latin typeface="+mn-ea"/>
              </a:rPr>
              <a:t> 1</a:t>
            </a:r>
            <a:r>
              <a:rPr lang="en-US" altLang="zh-CN" sz="2000" dirty="0" smtClean="0">
                <a:latin typeface="+mn-ea"/>
              </a:rPr>
              <a:t>.</a:t>
            </a:r>
            <a:r>
              <a:rPr lang="en-US" altLang="zh-CN" sz="2000" dirty="0" smtClean="0">
                <a:latin typeface="+mn-ea"/>
              </a:rPr>
              <a:t>1</a:t>
            </a:r>
            <a:r>
              <a:rPr lang="zh-CN" altLang="en-US" sz="2000" dirty="0" smtClean="0">
                <a:latin typeface="+mn-ea"/>
              </a:rPr>
              <a:t>（</a:t>
            </a:r>
            <a:r>
              <a:rPr lang="en-US" altLang="zh-CN" sz="2000" dirty="0" smtClean="0">
                <a:latin typeface="+mn-ea"/>
              </a:rPr>
              <a:t>JSR-3</a:t>
            </a:r>
            <a:r>
              <a:rPr lang="en-US" altLang="zh-CN" sz="2000" dirty="0" smtClean="0">
                <a:latin typeface="+mn-ea"/>
              </a:rPr>
              <a:t>4</a:t>
            </a:r>
            <a:r>
              <a:rPr lang="zh-CN" altLang="zh-CN" sz="2000" dirty="0" smtClean="0">
                <a:latin typeface="+mn-ea"/>
              </a:rPr>
              <a:t>9</a:t>
            </a:r>
            <a:r>
              <a:rPr lang="zh-CN" altLang="en-US" sz="2000" dirty="0" smtClean="0">
                <a:latin typeface="+mn-ea"/>
              </a:rPr>
              <a:t>）</a:t>
            </a:r>
          </a:p>
          <a:p>
            <a:pPr lvl="1"/>
            <a:r>
              <a:rPr lang="zh-CN" altLang="en-US" sz="2000" dirty="0" smtClean="0">
                <a:latin typeface="+mn-ea"/>
              </a:rPr>
              <a:t>2</a:t>
            </a:r>
            <a:r>
              <a:rPr lang="en-US" altLang="zh-CN" sz="2000" dirty="0" smtClean="0">
                <a:latin typeface="+mn-ea"/>
              </a:rPr>
              <a:t>017.06.21</a:t>
            </a:r>
            <a:r>
              <a:rPr lang="zh-CN" altLang="en-US" sz="2000" dirty="0" smtClean="0">
                <a:latin typeface="+mn-ea"/>
              </a:rPr>
              <a:t> </a:t>
            </a:r>
            <a:r>
              <a:rPr lang="en-US" altLang="zh-CN" sz="2000" dirty="0" smtClean="0">
                <a:latin typeface="+mn-ea"/>
              </a:rPr>
              <a:t>Bean</a:t>
            </a:r>
            <a:r>
              <a:rPr lang="zh-CN" altLang="en-US" sz="2000" dirty="0" smtClean="0">
                <a:latin typeface="+mn-ea"/>
              </a:rPr>
              <a:t> </a:t>
            </a:r>
            <a:r>
              <a:rPr lang="en-US" altLang="zh-CN" sz="2000" dirty="0" smtClean="0">
                <a:latin typeface="+mn-ea"/>
              </a:rPr>
              <a:t>Validation</a:t>
            </a:r>
            <a:r>
              <a:rPr lang="zh-CN" altLang="en-US" sz="2000" dirty="0" smtClean="0">
                <a:latin typeface="+mn-ea"/>
              </a:rPr>
              <a:t> </a:t>
            </a:r>
            <a:r>
              <a:rPr lang="zh-CN" altLang="zh-CN" sz="2000" dirty="0" smtClean="0">
                <a:latin typeface="+mn-ea"/>
              </a:rPr>
              <a:t>2</a:t>
            </a:r>
            <a:r>
              <a:rPr lang="en-US" altLang="zh-CN" sz="2000" dirty="0" smtClean="0">
                <a:latin typeface="+mn-ea"/>
              </a:rPr>
              <a:t>.0.0</a:t>
            </a:r>
            <a:r>
              <a:rPr lang="zh-CN" altLang="en-US" sz="2000" dirty="0" smtClean="0">
                <a:latin typeface="+mn-ea"/>
              </a:rPr>
              <a:t>.</a:t>
            </a:r>
            <a:r>
              <a:rPr lang="en-US" altLang="zh-CN" sz="2000" dirty="0" smtClean="0">
                <a:latin typeface="+mn-ea"/>
              </a:rPr>
              <a:t>CR1</a:t>
            </a:r>
            <a:r>
              <a:rPr lang="zh-CN" altLang="en-US" sz="2000" dirty="0" smtClean="0">
                <a:latin typeface="+mn-ea"/>
              </a:rPr>
              <a:t>（</a:t>
            </a:r>
            <a:r>
              <a:rPr lang="en-US" altLang="zh-CN" sz="2000" dirty="0" smtClean="0">
                <a:latin typeface="+mn-ea"/>
              </a:rPr>
              <a:t>JSR-380</a:t>
            </a:r>
            <a:r>
              <a:rPr lang="zh-CN" altLang="en-US" sz="2000" dirty="0" smtClean="0">
                <a:latin typeface="+mn-ea"/>
              </a:rPr>
              <a:t>）</a:t>
            </a:r>
            <a:endParaRPr lang="zh-CN" altLang="en-US" sz="2000" dirty="0">
              <a:latin typeface="+mn-ea"/>
            </a:endParaRPr>
          </a:p>
          <a:p>
            <a:pPr lvl="1"/>
            <a:endParaRPr lang="zh-CN" altLang="en-US" sz="2000" dirty="0" smtClean="0">
              <a:latin typeface="+mn-ea"/>
            </a:endParaRPr>
          </a:p>
        </p:txBody>
      </p:sp>
    </p:spTree>
    <p:extLst>
      <p:ext uri="{BB962C8B-B14F-4D97-AF65-F5344CB8AC3E}">
        <p14:creationId xmlns:p14="http://schemas.microsoft.com/office/powerpoint/2010/main" val="20846525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Bean</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Validation</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1.0</a:t>
            </a:r>
            <a:r>
              <a:rPr lang="zh-CN" altLang="en-US" dirty="0" smtClean="0">
                <a:latin typeface="方正姚体" panose="02010601030101010101" pitchFamily="2" charset="-122"/>
                <a:ea typeface="方正姚体" panose="02010601030101010101" pitchFamily="2" charset="-122"/>
              </a:rPr>
              <a:t>（</a:t>
            </a:r>
            <a:r>
              <a:rPr lang="en-US" altLang="zh-CN" dirty="0" smtClean="0">
                <a:latin typeface="方正姚体" panose="02010601030101010101" pitchFamily="2" charset="-122"/>
                <a:ea typeface="方正姚体" panose="02010601030101010101" pitchFamily="2" charset="-122"/>
              </a:rPr>
              <a:t>JSR-303</a:t>
            </a:r>
            <a:r>
              <a:rPr lang="zh-CN" altLang="en-US" dirty="0" smtClean="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909358"/>
          </a:xfrm>
        </p:spPr>
        <p:txBody>
          <a:bodyPr>
            <a:normAutofit/>
          </a:bodyPr>
          <a:lstStyle/>
          <a:p>
            <a:r>
              <a:rPr lang="zh-CN" altLang="en-US" sz="2400" dirty="0" smtClean="0">
                <a:latin typeface="+mn-ea"/>
              </a:rPr>
              <a:t>常用注解</a:t>
            </a:r>
            <a:endParaRPr lang="zh-CN" altLang="en-US" sz="2200" dirty="0" smtClean="0">
              <a:latin typeface="+mn-ea"/>
            </a:endParaRPr>
          </a:p>
          <a:p>
            <a:pPr lvl="1"/>
            <a:r>
              <a:rPr lang="en-US" altLang="zh-CN" sz="2000" dirty="0" smtClean="0">
                <a:latin typeface="+mn-ea"/>
              </a:rPr>
              <a:t>@Valid</a:t>
            </a:r>
          </a:p>
          <a:p>
            <a:pPr lvl="1"/>
            <a:r>
              <a:rPr lang="zh-CN" altLang="zh-CN" sz="2000" dirty="0" smtClean="0">
                <a:latin typeface="+mn-ea"/>
              </a:rPr>
              <a:t>@</a:t>
            </a:r>
            <a:r>
              <a:rPr lang="en-US" altLang="zh-CN" sz="2000" dirty="0" err="1" smtClean="0">
                <a:latin typeface="+mn-ea"/>
              </a:rPr>
              <a:t>NotNull</a:t>
            </a:r>
            <a:endParaRPr lang="en-US" altLang="zh-CN" sz="2000" dirty="0" smtClean="0">
              <a:latin typeface="+mn-ea"/>
            </a:endParaRPr>
          </a:p>
          <a:p>
            <a:pPr lvl="1"/>
            <a:r>
              <a:rPr lang="zh-CN" altLang="zh-CN" sz="2000" dirty="0" smtClean="0">
                <a:latin typeface="+mn-ea"/>
              </a:rPr>
              <a:t>@</a:t>
            </a:r>
            <a:r>
              <a:rPr lang="en-US" altLang="zh-CN" sz="2000" dirty="0" smtClean="0">
                <a:latin typeface="+mn-ea"/>
              </a:rPr>
              <a:t>Null</a:t>
            </a:r>
          </a:p>
          <a:p>
            <a:pPr lvl="1"/>
            <a:r>
              <a:rPr lang="zh-CN" altLang="zh-CN" sz="2000" dirty="0" smtClean="0">
                <a:latin typeface="+mn-ea"/>
              </a:rPr>
              <a:t>@</a:t>
            </a:r>
            <a:r>
              <a:rPr lang="en-US" altLang="zh-CN" sz="2000" dirty="0" smtClean="0">
                <a:latin typeface="+mn-ea"/>
              </a:rPr>
              <a:t>Size</a:t>
            </a:r>
          </a:p>
          <a:p>
            <a:pPr lvl="1"/>
            <a:r>
              <a:rPr lang="zh-CN" altLang="zh-CN" sz="2000" dirty="0" smtClean="0">
                <a:latin typeface="+mn-ea"/>
              </a:rPr>
              <a:t>@</a:t>
            </a:r>
            <a:r>
              <a:rPr lang="en-US" altLang="zh-CN" sz="2000" dirty="0" smtClean="0">
                <a:latin typeface="+mn-ea"/>
              </a:rPr>
              <a:t>Min</a:t>
            </a:r>
          </a:p>
          <a:p>
            <a:pPr lvl="1"/>
            <a:r>
              <a:rPr lang="zh-CN" altLang="zh-CN" sz="2000" dirty="0" smtClean="0">
                <a:latin typeface="+mn-ea"/>
              </a:rPr>
              <a:t>@</a:t>
            </a:r>
            <a:r>
              <a:rPr lang="en-US" altLang="zh-CN" sz="2000" dirty="0" smtClean="0">
                <a:latin typeface="+mn-ea"/>
              </a:rPr>
              <a:t>Max</a:t>
            </a:r>
          </a:p>
        </p:txBody>
      </p:sp>
    </p:spTree>
    <p:extLst>
      <p:ext uri="{BB962C8B-B14F-4D97-AF65-F5344CB8AC3E}">
        <p14:creationId xmlns:p14="http://schemas.microsoft.com/office/powerpoint/2010/main" val="22753300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问答互动</a:t>
            </a:r>
            <a:endParaRPr lang="zh-CN" altLang="en-US" dirty="0"/>
          </a:p>
        </p:txBody>
      </p:sp>
      <p:sp>
        <p:nvSpPr>
          <p:cNvPr id="3" name="内容占位符 2"/>
          <p:cNvSpPr>
            <a:spLocks noGrp="1"/>
          </p:cNvSpPr>
          <p:nvPr>
            <p:ph idx="1"/>
          </p:nvPr>
        </p:nvSpPr>
        <p:spPr>
          <a:xfrm>
            <a:off x="677334" y="1506830"/>
            <a:ext cx="8596668" cy="5100033"/>
          </a:xfrm>
        </p:spPr>
        <p:txBody>
          <a:bodyPr>
            <a:normAutofit/>
          </a:bodyPr>
          <a:lstStyle/>
          <a:p>
            <a:pPr marL="0" indent="0">
              <a:buClr>
                <a:srgbClr val="90C226"/>
              </a:buClr>
              <a:buNone/>
            </a:pPr>
            <a:endParaRPr lang="en-US" altLang="zh-CN" sz="2000" dirty="0">
              <a:latin typeface="+mn-ea"/>
            </a:endParaRPr>
          </a:p>
          <a:p>
            <a:pPr lvl="1">
              <a:buClr>
                <a:srgbClr val="90C226"/>
              </a:buClr>
            </a:pPr>
            <a:endParaRPr lang="en-US" altLang="zh-CN" sz="2200" dirty="0" smtClean="0">
              <a:solidFill>
                <a:prstClr val="black">
                  <a:lumMod val="75000"/>
                  <a:lumOff val="25000"/>
                </a:prstClr>
              </a:solidFill>
            </a:endParaRPr>
          </a:p>
          <a:p>
            <a:pPr marL="457200" lvl="1" indent="0" algn="ctr">
              <a:buClr>
                <a:srgbClr val="90C226"/>
              </a:buClr>
              <a:buNone/>
            </a:pPr>
            <a:endParaRPr lang="en-US" altLang="zh-CN" sz="2200" dirty="0" smtClean="0">
              <a:solidFill>
                <a:prstClr val="black">
                  <a:lumMod val="75000"/>
                  <a:lumOff val="25000"/>
                </a:prstClr>
              </a:solidFill>
            </a:endParaRPr>
          </a:p>
          <a:p>
            <a:pPr marL="457200" lvl="1" indent="0" algn="ctr">
              <a:buClr>
                <a:srgbClr val="90C226"/>
              </a:buClr>
              <a:buNone/>
            </a:pPr>
            <a:r>
              <a:rPr lang="en-US" altLang="zh-CN" sz="8000" b="1" dirty="0" smtClean="0">
                <a:solidFill>
                  <a:srgbClr val="00B0F0"/>
                </a:solidFill>
              </a:rPr>
              <a:t>Q&amp;A</a:t>
            </a:r>
          </a:p>
        </p:txBody>
      </p:sp>
    </p:spTree>
    <p:extLst>
      <p:ext uri="{BB962C8B-B14F-4D97-AF65-F5344CB8AC3E}">
        <p14:creationId xmlns:p14="http://schemas.microsoft.com/office/powerpoint/2010/main" val="41551024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02991" y="1673137"/>
            <a:ext cx="8596668" cy="3880773"/>
          </a:xfrm>
        </p:spPr>
        <p:txBody>
          <a:bodyPr/>
          <a:lstStyle/>
          <a:p>
            <a:pPr marL="0" indent="0">
              <a:buNone/>
            </a:pPr>
            <a:endParaRPr lang="en-US" altLang="zh-CN" dirty="0" smtClean="0"/>
          </a:p>
          <a:p>
            <a:pPr marL="0" indent="0">
              <a:buNone/>
            </a:pPr>
            <a:endParaRPr lang="en-US" altLang="zh-CN" dirty="0"/>
          </a:p>
          <a:p>
            <a:pPr marL="0" indent="0">
              <a:buNone/>
            </a:pPr>
            <a:r>
              <a:rPr lang="en-US" altLang="zh-CN" dirty="0" smtClean="0"/>
              <a:t>	</a:t>
            </a:r>
          </a:p>
        </p:txBody>
      </p:sp>
      <p:pic>
        <p:nvPicPr>
          <p:cNvPr id="6" name="图片 5" descr="SF 小马哥交流群.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51" y="1464012"/>
            <a:ext cx="3664298" cy="5021443"/>
          </a:xfrm>
          <a:prstGeom prst="rect">
            <a:avLst/>
          </a:prstGeom>
        </p:spPr>
      </p:pic>
      <p:pic>
        <p:nvPicPr>
          <p:cNvPr id="7" name="图片 6"/>
          <p:cNvPicPr>
            <a:picLocks noChangeAspect="1"/>
          </p:cNvPicPr>
          <p:nvPr/>
        </p:nvPicPr>
        <p:blipFill>
          <a:blip r:embed="rId4"/>
          <a:stretch>
            <a:fillRect/>
          </a:stretch>
        </p:blipFill>
        <p:spPr>
          <a:xfrm>
            <a:off x="795027" y="1438334"/>
            <a:ext cx="3805727" cy="5207440"/>
          </a:xfrm>
          <a:prstGeom prst="rect">
            <a:avLst/>
          </a:prstGeom>
        </p:spPr>
      </p:pic>
    </p:spTree>
    <p:extLst>
      <p:ext uri="{BB962C8B-B14F-4D97-AF65-F5344CB8AC3E}">
        <p14:creationId xmlns:p14="http://schemas.microsoft.com/office/powerpoint/2010/main" val="27786707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13506" y="1532437"/>
            <a:ext cx="8596668" cy="5201311"/>
          </a:xfrm>
        </p:spPr>
        <p:txBody>
          <a:bodyPr>
            <a:normAutofit/>
          </a:bodyPr>
          <a:lstStyle/>
          <a:p>
            <a:r>
              <a:rPr lang="zh-CN" altLang="en-US" sz="2600" dirty="0" smtClean="0">
                <a:latin typeface="方正姚体" panose="02010601030101010101" pitchFamily="2" charset="-122"/>
                <a:ea typeface="方正姚体" panose="02010601030101010101" pitchFamily="2" charset="-122"/>
              </a:rPr>
              <a:t>课堂资源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2"/>
              </a:rPr>
              <a:t>https://segmentfault.com/n/</a:t>
            </a:r>
            <a:r>
              <a:rPr lang="en-US" altLang="zh-CN" sz="2400" dirty="0" smtClean="0">
                <a:latin typeface="方正姚体" panose="02010601030101010101" pitchFamily="2" charset="-122"/>
                <a:ea typeface="方正姚体" panose="02010601030101010101" pitchFamily="2" charset="-122"/>
                <a:hlinkClick r:id="rId2"/>
              </a:rPr>
              <a:t>1330000009887617</a:t>
            </a:r>
            <a:endParaRPr lang="en-US" altLang="zh-CN" sz="2400" dirty="0" smtClean="0">
              <a:latin typeface="方正姚体" panose="02010601030101010101" pitchFamily="2" charset="-122"/>
              <a:ea typeface="方正姚体" panose="02010601030101010101" pitchFamily="2" charset="-122"/>
            </a:endParaRPr>
          </a:p>
          <a:p>
            <a:pPr lvl="1"/>
            <a:endParaRPr lang="en-US" altLang="zh-CN" sz="2400" dirty="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课件资源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smtClean="0">
                <a:latin typeface="方正姚体" panose="02010601030101010101" pitchFamily="2" charset="-122"/>
                <a:ea typeface="方正姚体" panose="02010601030101010101" pitchFamily="2" charset="-122"/>
                <a:hlinkClick r:id="rId3"/>
              </a:rPr>
              <a:t>https</a:t>
            </a:r>
            <a:r>
              <a:rPr lang="en-US" altLang="zh-CN" sz="2400" dirty="0">
                <a:latin typeface="方正姚体" panose="02010601030101010101" pitchFamily="2" charset="-122"/>
                <a:ea typeface="方正姚体" panose="02010601030101010101" pitchFamily="2" charset="-122"/>
                <a:hlinkClick r:id="rId3"/>
              </a:rPr>
              <a:t>://github.com/mercyblitz/segmentfault-lessons</a:t>
            </a:r>
            <a:r>
              <a:rPr lang="en-US" altLang="zh-CN" sz="2400" dirty="0" smtClean="0">
                <a:latin typeface="方正姚体" panose="02010601030101010101" pitchFamily="2" charset="-122"/>
                <a:ea typeface="方正姚体" panose="02010601030101010101" pitchFamily="2" charset="-122"/>
                <a:hlinkClick r:id="rId3"/>
              </a:rPr>
              <a:t>/</a:t>
            </a:r>
            <a:endParaRPr lang="en-US" altLang="zh-CN" sz="2400" dirty="0" smtClean="0">
              <a:latin typeface="方正姚体" panose="02010601030101010101" pitchFamily="2" charset="-122"/>
              <a:ea typeface="方正姚体" panose="02010601030101010101" pitchFamily="2" charset="-122"/>
            </a:endParaRPr>
          </a:p>
          <a:p>
            <a:pPr marL="0" indent="0">
              <a:buNone/>
            </a:pPr>
            <a:endParaRPr lang="en-US" altLang="zh-CN" sz="2600" dirty="0" smtClean="0">
              <a:latin typeface="方正姚体" panose="02010601030101010101" pitchFamily="2" charset="-122"/>
              <a:ea typeface="方正姚体" panose="02010601030101010101" pitchFamily="2" charset="-122"/>
            </a:endParaRPr>
          </a:p>
          <a:p>
            <a:r>
              <a:rPr lang="en-US" altLang="zh-CN" sz="2600" dirty="0" err="1" smtClean="0">
                <a:latin typeface="方正姚体" panose="02010601030101010101" pitchFamily="2" charset="-122"/>
                <a:ea typeface="方正姚体" panose="02010601030101010101" pitchFamily="2" charset="-122"/>
              </a:rPr>
              <a:t>JSR</a:t>
            </a:r>
            <a:r>
              <a:rPr lang="en-US" altLang="en-US" sz="2600" dirty="0" err="1" smtClean="0">
                <a:latin typeface="方正姚体" panose="02010601030101010101" pitchFamily="2" charset="-122"/>
                <a:ea typeface="方正姚体" panose="02010601030101010101" pitchFamily="2" charset="-122"/>
              </a:rPr>
              <a:t>资源</a:t>
            </a:r>
            <a:endParaRPr lang="en-US" altLang="en-US"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4"/>
              </a:rPr>
              <a:t>https://github.com/mercyblitz/</a:t>
            </a:r>
            <a:r>
              <a:rPr lang="en-US" altLang="zh-CN" sz="2400" dirty="0" smtClean="0">
                <a:latin typeface="方正姚体" panose="02010601030101010101" pitchFamily="2" charset="-122"/>
                <a:ea typeface="方正姚体" panose="02010601030101010101" pitchFamily="2" charset="-122"/>
                <a:hlinkClick r:id="rId4"/>
              </a:rPr>
              <a:t>jsr</a:t>
            </a:r>
            <a:endParaRPr lang="en-US" altLang="zh-CN" sz="2400" dirty="0" smtClean="0">
              <a:latin typeface="方正姚体" panose="02010601030101010101" pitchFamily="2" charset="-122"/>
              <a:ea typeface="方正姚体" panose="02010601030101010101" pitchFamily="2" charset="-122"/>
            </a:endParaRPr>
          </a:p>
          <a:p>
            <a:pPr marL="457200" lvl="1" indent="0">
              <a:buNone/>
            </a:pPr>
            <a:endParaRPr lang="en-US" altLang="zh-CN" sz="2400" dirty="0" smtClean="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979986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议题</a:t>
            </a:r>
            <a:endParaRPr lang="zh-CN" altLang="en-US" dirty="0"/>
          </a:p>
        </p:txBody>
      </p:sp>
      <p:sp>
        <p:nvSpPr>
          <p:cNvPr id="3" name="内容占位符 2"/>
          <p:cNvSpPr>
            <a:spLocks noGrp="1"/>
          </p:cNvSpPr>
          <p:nvPr>
            <p:ph idx="1"/>
          </p:nvPr>
        </p:nvSpPr>
        <p:spPr>
          <a:xfrm>
            <a:off x="713506" y="1532437"/>
            <a:ext cx="8596668" cy="5201311"/>
          </a:xfrm>
        </p:spPr>
        <p:txBody>
          <a:bodyPr>
            <a:normAutofit/>
          </a:bodyPr>
          <a:lstStyle/>
          <a:p>
            <a:r>
              <a:rPr lang="en-US" altLang="zh-CN" sz="2600" dirty="0" smtClean="0">
                <a:latin typeface="方正姚体" panose="02010601030101010101" pitchFamily="2" charset="-122"/>
                <a:ea typeface="方正姚体" panose="02010601030101010101" pitchFamily="2" charset="-122"/>
              </a:rPr>
              <a:t>Apache </a:t>
            </a:r>
            <a:r>
              <a:rPr lang="en-US" altLang="zh-CN" sz="2600" dirty="0">
                <a:latin typeface="方正姚体" panose="02010601030101010101" pitchFamily="2" charset="-122"/>
                <a:ea typeface="方正姚体" panose="02010601030101010101" pitchFamily="2" charset="-122"/>
              </a:rPr>
              <a:t>commons-validator</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Spring</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Validator</a:t>
            </a:r>
          </a:p>
          <a:p>
            <a:endParaRPr lang="en-US" altLang="zh-CN" sz="26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Bean</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Validation</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1.0</a:t>
            </a:r>
            <a:r>
              <a:rPr lang="zh-CN" altLang="en-US" sz="2600" dirty="0" smtClean="0">
                <a:latin typeface="方正姚体" panose="02010601030101010101" pitchFamily="2" charset="-122"/>
                <a:ea typeface="方正姚体" panose="02010601030101010101" pitchFamily="2" charset="-122"/>
              </a:rPr>
              <a:t>（</a:t>
            </a:r>
            <a:r>
              <a:rPr lang="en-US" altLang="zh-CN" sz="2600" dirty="0" smtClean="0">
                <a:latin typeface="方正姚体" panose="02010601030101010101" pitchFamily="2" charset="-122"/>
                <a:ea typeface="方正姚体" panose="02010601030101010101" pitchFamily="2" charset="-122"/>
              </a:rPr>
              <a:t>JSR-303</a:t>
            </a:r>
            <a:r>
              <a:rPr lang="zh-CN" altLang="en-US" sz="2600" dirty="0" smtClean="0">
                <a:latin typeface="方正姚体" panose="02010601030101010101" pitchFamily="2" charset="-122"/>
                <a:ea typeface="方正姚体" panose="02010601030101010101" pitchFamily="2" charset="-122"/>
              </a:rPr>
              <a:t>）</a:t>
            </a:r>
            <a:endParaRPr lang="en-US" altLang="zh-CN" sz="2600" dirty="0" smtClean="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Validation</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Spring</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Boot</a:t>
            </a:r>
            <a:r>
              <a:rPr lang="en-US" altLang="zh-CN" sz="2600" dirty="0" smtClean="0">
                <a:latin typeface="方正姚体" panose="02010601030101010101" pitchFamily="2" charset="-122"/>
                <a:ea typeface="方正姚体" panose="02010601030101010101" pitchFamily="2" charset="-122"/>
              </a:rPr>
              <a:t> </a:t>
            </a:r>
            <a:r>
              <a:rPr lang="zh-CN" altLang="en-US" sz="2600" dirty="0" smtClean="0">
                <a:latin typeface="方正姚体" panose="02010601030101010101" pitchFamily="2" charset="-122"/>
                <a:ea typeface="方正姚体" panose="02010601030101010101" pitchFamily="2" charset="-122"/>
              </a:rPr>
              <a:t>整合</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问答互动</a:t>
            </a:r>
            <a:endParaRPr lang="en-US" altLang="zh-CN" sz="2600" dirty="0" smtClean="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4089189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Apache commons-validator</a:t>
            </a: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介绍</a:t>
            </a:r>
            <a:r>
              <a:rPr lang="en-US" altLang="zh-CN" dirty="0" smtClean="0">
                <a:latin typeface="+mn-ea"/>
              </a:rPr>
              <a:t>	</a:t>
            </a:r>
          </a:p>
          <a:p>
            <a:pPr marL="0" indent="0">
              <a:buNone/>
            </a:pPr>
            <a:r>
              <a:rPr lang="en-US" altLang="zh-CN" dirty="0">
                <a:latin typeface="+mn-ea"/>
              </a:rPr>
              <a:t>	</a:t>
            </a:r>
            <a:r>
              <a:rPr lang="en-US" altLang="zh-CN" dirty="0">
                <a:latin typeface="+mn-ea"/>
              </a:rPr>
              <a:t>A common issue when receiving data either electronically or from user input is verifying the integrity of the data. This work is repetitive and becomes even more complicated when different sets of validation rules need to be applied to the same set of data based on locale. Error messages may also vary by locale. This package addresses some of these issues to speed development and maintenance of validation rules</a:t>
            </a:r>
            <a:r>
              <a:rPr lang="en-US" altLang="zh-CN" dirty="0" smtClean="0">
                <a:latin typeface="+mn-ea"/>
              </a:rPr>
              <a:t>.</a:t>
            </a:r>
          </a:p>
          <a:p>
            <a:pPr marL="0" indent="0">
              <a:buNone/>
            </a:pPr>
            <a:endParaRPr lang="en-US" altLang="zh-CN" dirty="0" smtClean="0">
              <a:latin typeface="+mn-ea"/>
            </a:endParaRPr>
          </a:p>
          <a:p>
            <a:r>
              <a:rPr lang="zh-CN" altLang="en-US" sz="2400" dirty="0" smtClean="0">
                <a:latin typeface="+mn-ea"/>
              </a:rPr>
              <a:t>最新</a:t>
            </a:r>
            <a:r>
              <a:rPr lang="zh-CN" altLang="en-US" sz="2400" dirty="0" smtClean="0">
                <a:latin typeface="+mn-ea"/>
              </a:rPr>
              <a:t>版本</a:t>
            </a:r>
            <a:endParaRPr lang="en-US" altLang="zh-CN" sz="2400" dirty="0">
              <a:latin typeface="+mn-ea"/>
            </a:endParaRPr>
          </a:p>
          <a:p>
            <a:pPr lvl="1"/>
            <a:r>
              <a:rPr lang="en-US" altLang="zh-CN" sz="2000" dirty="0">
                <a:latin typeface="+mn-ea"/>
              </a:rPr>
              <a:t>c</a:t>
            </a:r>
            <a:r>
              <a:rPr lang="en-US" altLang="zh-CN" sz="2000" dirty="0" smtClean="0">
                <a:latin typeface="+mn-ea"/>
              </a:rPr>
              <a:t>ommons</a:t>
            </a:r>
            <a:r>
              <a:rPr lang="zh-CN" altLang="en-US" sz="2000" dirty="0" smtClean="0">
                <a:latin typeface="+mn-ea"/>
              </a:rPr>
              <a:t>-</a:t>
            </a:r>
            <a:r>
              <a:rPr lang="en-US" altLang="zh-CN" sz="2000" dirty="0" smtClean="0">
                <a:latin typeface="+mn-ea"/>
              </a:rPr>
              <a:t>validator</a:t>
            </a:r>
            <a:r>
              <a:rPr lang="zh-CN" altLang="en-US" sz="2000" dirty="0" smtClean="0">
                <a:latin typeface="+mn-ea"/>
              </a:rPr>
              <a:t> </a:t>
            </a:r>
            <a:r>
              <a:rPr lang="en-US" altLang="zh-CN" sz="2000" dirty="0" smtClean="0">
                <a:latin typeface="+mn-ea"/>
              </a:rPr>
              <a:t>1.6</a:t>
            </a:r>
          </a:p>
          <a:p>
            <a:pPr lvl="2"/>
            <a:r>
              <a:rPr lang="zh-CN" altLang="en-US" sz="1800" dirty="0" smtClean="0">
                <a:latin typeface="+mn-ea"/>
              </a:rPr>
              <a:t>依赖 </a:t>
            </a:r>
            <a:r>
              <a:rPr lang="en-US" altLang="zh-CN" sz="1800" dirty="0" smtClean="0">
                <a:latin typeface="+mn-ea"/>
              </a:rPr>
              <a:t>JDK</a:t>
            </a:r>
            <a:r>
              <a:rPr lang="zh-CN" altLang="en-US" sz="1800" dirty="0" smtClean="0">
                <a:latin typeface="+mn-ea"/>
              </a:rPr>
              <a:t> </a:t>
            </a:r>
            <a:r>
              <a:rPr lang="en-US" altLang="zh-CN" sz="1800" dirty="0" smtClean="0">
                <a:latin typeface="+mn-ea"/>
              </a:rPr>
              <a:t>1.6</a:t>
            </a:r>
            <a:endParaRPr lang="en-US" altLang="zh-CN" sz="1800" dirty="0" smtClean="0">
              <a:latin typeface="+mn-ea"/>
            </a:endParaRPr>
          </a:p>
        </p:txBody>
      </p:sp>
    </p:spTree>
    <p:extLst>
      <p:ext uri="{BB962C8B-B14F-4D97-AF65-F5344CB8AC3E}">
        <p14:creationId xmlns:p14="http://schemas.microsoft.com/office/powerpoint/2010/main" val="3633549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Apache commons-validator</a:t>
            </a:r>
          </a:p>
        </p:txBody>
      </p:sp>
      <p:sp>
        <p:nvSpPr>
          <p:cNvPr id="3" name="内容占位符 2"/>
          <p:cNvSpPr>
            <a:spLocks noGrp="1"/>
          </p:cNvSpPr>
          <p:nvPr>
            <p:ph idx="1"/>
          </p:nvPr>
        </p:nvSpPr>
        <p:spPr>
          <a:xfrm>
            <a:off x="677334" y="1684070"/>
            <a:ext cx="8596668" cy="4960669"/>
          </a:xfrm>
        </p:spPr>
        <p:txBody>
          <a:bodyPr>
            <a:normAutofit/>
          </a:bodyPr>
          <a:lstStyle/>
          <a:p>
            <a:r>
              <a:rPr lang="zh-CN" altLang="en-US" sz="2400" dirty="0" smtClean="0">
                <a:latin typeface="+mn-ea"/>
              </a:rPr>
              <a:t>功能特性</a:t>
            </a:r>
            <a:r>
              <a:rPr lang="en-US" altLang="zh-CN" dirty="0" smtClean="0">
                <a:latin typeface="+mn-ea"/>
              </a:rPr>
              <a:t>	</a:t>
            </a:r>
            <a:endParaRPr lang="en-US" altLang="zh-CN" dirty="0" smtClean="0">
              <a:latin typeface="+mn-ea"/>
            </a:endParaRPr>
          </a:p>
          <a:p>
            <a:pPr lvl="1"/>
            <a:r>
              <a:rPr lang="zh-CN" altLang="en-US" sz="2000" dirty="0" smtClean="0">
                <a:latin typeface="+mn-ea"/>
              </a:rPr>
              <a:t>可配置的校验引擎</a:t>
            </a:r>
          </a:p>
          <a:p>
            <a:pPr lvl="1"/>
            <a:r>
              <a:rPr lang="zh-CN" altLang="en-US" sz="2000" dirty="0" smtClean="0">
                <a:latin typeface="+mn-ea"/>
              </a:rPr>
              <a:t>可重用的原生校验手段</a:t>
            </a:r>
            <a:endParaRPr lang="en-US" altLang="zh-CN" dirty="0" smtClean="0">
              <a:latin typeface="+mn-ea"/>
            </a:endParaRPr>
          </a:p>
          <a:p>
            <a:r>
              <a:rPr lang="zh-CN" altLang="en-US" sz="2400" dirty="0" smtClean="0">
                <a:latin typeface="+mn-ea"/>
              </a:rPr>
              <a:t>第三方依赖</a:t>
            </a:r>
            <a:endParaRPr lang="en-US" altLang="zh-CN" sz="2400" dirty="0" smtClean="0">
              <a:latin typeface="+mn-ea"/>
            </a:endParaRPr>
          </a:p>
          <a:p>
            <a:pPr lvl="1"/>
            <a:r>
              <a:rPr lang="en-US" altLang="zh-CN" sz="2000" dirty="0" smtClean="0">
                <a:latin typeface="+mn-ea"/>
              </a:rPr>
              <a:t>commons</a:t>
            </a:r>
            <a:r>
              <a:rPr lang="en-US" altLang="zh-CN" sz="2000" dirty="0">
                <a:latin typeface="+mn-ea"/>
              </a:rPr>
              <a:t>-</a:t>
            </a:r>
            <a:r>
              <a:rPr lang="en-US" altLang="zh-CN" sz="2000" dirty="0" smtClean="0">
                <a:latin typeface="+mn-ea"/>
              </a:rPr>
              <a:t>beanutils:1.9.2</a:t>
            </a:r>
          </a:p>
          <a:p>
            <a:pPr lvl="1"/>
            <a:r>
              <a:rPr lang="en-US" altLang="zh-CN" sz="2000" dirty="0">
                <a:latin typeface="+mn-ea"/>
              </a:rPr>
              <a:t>commons-</a:t>
            </a:r>
            <a:r>
              <a:rPr lang="en-US" altLang="zh-CN" sz="2000" dirty="0" smtClean="0">
                <a:latin typeface="+mn-ea"/>
              </a:rPr>
              <a:t>digester:1.8.1</a:t>
            </a:r>
          </a:p>
          <a:p>
            <a:pPr lvl="1"/>
            <a:r>
              <a:rPr lang="en-US" altLang="zh-CN" sz="2000" dirty="0">
                <a:latin typeface="+mn-ea"/>
              </a:rPr>
              <a:t>commons-</a:t>
            </a:r>
            <a:r>
              <a:rPr lang="en-US" altLang="zh-CN" sz="2000" dirty="0" smtClean="0">
                <a:latin typeface="+mn-ea"/>
              </a:rPr>
              <a:t>logging:1.2</a:t>
            </a:r>
          </a:p>
          <a:p>
            <a:pPr lvl="1"/>
            <a:r>
              <a:rPr lang="en-US" altLang="zh-CN" sz="2000" dirty="0">
                <a:latin typeface="+mn-ea"/>
              </a:rPr>
              <a:t>c</a:t>
            </a:r>
            <a:r>
              <a:rPr lang="en-US" altLang="zh-CN" sz="2000" dirty="0" smtClean="0">
                <a:latin typeface="+mn-ea"/>
              </a:rPr>
              <a:t>ommons-collections:3.2.2</a:t>
            </a:r>
          </a:p>
          <a:p>
            <a:r>
              <a:rPr lang="zh-CN" altLang="en-US" sz="2200" dirty="0" smtClean="0">
                <a:latin typeface="+mn-ea"/>
              </a:rPr>
              <a:t>设计模式</a:t>
            </a:r>
          </a:p>
          <a:p>
            <a:pPr lvl="1"/>
            <a:r>
              <a:rPr lang="zh-CN" altLang="en-US" sz="2000" dirty="0" smtClean="0">
                <a:latin typeface="+mn-ea"/>
              </a:rPr>
              <a:t>单例模式（</a:t>
            </a:r>
            <a:r>
              <a:rPr lang="en-US" altLang="zh-CN" sz="2000" dirty="0" smtClean="0">
                <a:latin typeface="+mn-ea"/>
              </a:rPr>
              <a:t>GoF23</a:t>
            </a:r>
            <a:r>
              <a:rPr lang="zh-CN" altLang="en-US" sz="2000" dirty="0" smtClean="0">
                <a:latin typeface="+mn-ea"/>
              </a:rPr>
              <a:t>）</a:t>
            </a:r>
          </a:p>
          <a:p>
            <a:pPr lvl="1"/>
            <a:r>
              <a:rPr lang="zh-CN" altLang="en-US" sz="2000" dirty="0" smtClean="0">
                <a:latin typeface="+mn-ea"/>
              </a:rPr>
              <a:t>校验器模式</a:t>
            </a:r>
            <a:endParaRPr lang="en-US" altLang="zh-CN" sz="2000" dirty="0" smtClean="0">
              <a:latin typeface="+mn-ea"/>
            </a:endParaRPr>
          </a:p>
        </p:txBody>
      </p:sp>
    </p:spTree>
    <p:extLst>
      <p:ext uri="{BB962C8B-B14F-4D97-AF65-F5344CB8AC3E}">
        <p14:creationId xmlns:p14="http://schemas.microsoft.com/office/powerpoint/2010/main" val="41382691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Apache commons-validator</a:t>
            </a: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验证器类型</a:t>
            </a:r>
            <a:r>
              <a:rPr lang="en-US" altLang="zh-CN" dirty="0" smtClean="0">
                <a:latin typeface="+mn-ea"/>
              </a:rPr>
              <a:t>	</a:t>
            </a:r>
            <a:endParaRPr lang="en-US" altLang="zh-CN" dirty="0" smtClean="0">
              <a:latin typeface="+mn-ea"/>
            </a:endParaRPr>
          </a:p>
          <a:p>
            <a:pPr lvl="1"/>
            <a:r>
              <a:rPr lang="en-US" altLang="zh-CN" sz="2000" dirty="0" smtClean="0">
                <a:latin typeface="+mn-ea"/>
              </a:rPr>
              <a:t>Date</a:t>
            </a:r>
            <a:r>
              <a:rPr lang="zh-CN" altLang="en-US" sz="2000" dirty="0" smtClean="0">
                <a:latin typeface="+mn-ea"/>
              </a:rPr>
              <a:t> 与 </a:t>
            </a:r>
            <a:r>
              <a:rPr lang="en-US" altLang="zh-CN" sz="2000" dirty="0" smtClean="0">
                <a:latin typeface="+mn-ea"/>
              </a:rPr>
              <a:t>Time</a:t>
            </a:r>
            <a:r>
              <a:rPr lang="zh-CN" altLang="en-US" sz="2000" dirty="0" smtClean="0">
                <a:latin typeface="+mn-ea"/>
              </a:rPr>
              <a:t> 校验器</a:t>
            </a:r>
          </a:p>
          <a:p>
            <a:pPr lvl="1"/>
            <a:r>
              <a:rPr lang="zh-CN" altLang="en-US" sz="2000" dirty="0" smtClean="0">
                <a:latin typeface="+mn-ea"/>
              </a:rPr>
              <a:t>数值校验器</a:t>
            </a:r>
          </a:p>
          <a:p>
            <a:pPr lvl="1"/>
            <a:r>
              <a:rPr lang="zh-CN" altLang="en-US" sz="2000" dirty="0" smtClean="0">
                <a:latin typeface="+mn-ea"/>
              </a:rPr>
              <a:t>正则表达式校验器</a:t>
            </a:r>
          </a:p>
          <a:p>
            <a:pPr lvl="1"/>
            <a:r>
              <a:rPr lang="en-US" altLang="zh-CN" sz="2000" dirty="0" smtClean="0">
                <a:latin typeface="+mn-ea"/>
              </a:rPr>
              <a:t>ISBN</a:t>
            </a:r>
            <a:r>
              <a:rPr lang="zh-CN" altLang="en-US" sz="2000" dirty="0" smtClean="0">
                <a:latin typeface="+mn-ea"/>
              </a:rPr>
              <a:t>校验器</a:t>
            </a:r>
          </a:p>
          <a:p>
            <a:pPr lvl="1"/>
            <a:r>
              <a:rPr lang="en-US" altLang="zh-CN" sz="2000" dirty="0" smtClean="0">
                <a:latin typeface="+mn-ea"/>
              </a:rPr>
              <a:t>IP</a:t>
            </a:r>
            <a:r>
              <a:rPr lang="zh-CN" altLang="en-US" sz="2000" dirty="0" smtClean="0">
                <a:latin typeface="+mn-ea"/>
              </a:rPr>
              <a:t> 地址校验器</a:t>
            </a:r>
          </a:p>
          <a:p>
            <a:pPr lvl="1"/>
            <a:r>
              <a:rPr lang="zh-CN" altLang="en-US" sz="2000" dirty="0" smtClean="0">
                <a:latin typeface="+mn-ea"/>
              </a:rPr>
              <a:t>邮件地址校验器</a:t>
            </a:r>
          </a:p>
          <a:p>
            <a:pPr lvl="1"/>
            <a:r>
              <a:rPr lang="en-US" altLang="zh-CN" sz="2000" dirty="0" smtClean="0">
                <a:latin typeface="+mn-ea"/>
              </a:rPr>
              <a:t>URL</a:t>
            </a:r>
            <a:r>
              <a:rPr lang="zh-CN" altLang="en-US" sz="2000" dirty="0" smtClean="0">
                <a:latin typeface="+mn-ea"/>
              </a:rPr>
              <a:t> 校验器</a:t>
            </a:r>
          </a:p>
          <a:p>
            <a:pPr lvl="1"/>
            <a:r>
              <a:rPr lang="zh-CN" altLang="en-US" sz="2000" dirty="0" smtClean="0">
                <a:latin typeface="+mn-ea"/>
              </a:rPr>
              <a:t>域名校验器</a:t>
            </a:r>
          </a:p>
          <a:p>
            <a:pPr lvl="1"/>
            <a:endParaRPr lang="en-US" altLang="zh-CN" sz="2000" dirty="0">
              <a:latin typeface="+mn-ea"/>
            </a:endParaRPr>
          </a:p>
          <a:p>
            <a:pPr marL="457200" lvl="1" indent="0">
              <a:buNone/>
            </a:pPr>
            <a:endParaRPr lang="en-US" altLang="zh-CN" dirty="0" smtClean="0">
              <a:latin typeface="+mn-ea"/>
            </a:endParaRPr>
          </a:p>
          <a:p>
            <a:pPr marL="457200" lvl="1" indent="0">
              <a:buNone/>
            </a:pPr>
            <a:endParaRPr lang="en-US" altLang="zh-CN" dirty="0" smtClean="0">
              <a:latin typeface="+mn-ea"/>
            </a:endParaRPr>
          </a:p>
        </p:txBody>
      </p:sp>
    </p:spTree>
    <p:extLst>
      <p:ext uri="{BB962C8B-B14F-4D97-AF65-F5344CB8AC3E}">
        <p14:creationId xmlns:p14="http://schemas.microsoft.com/office/powerpoint/2010/main" val="4190698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Apache commons-validator</a:t>
            </a:r>
          </a:p>
        </p:txBody>
      </p:sp>
      <p:sp>
        <p:nvSpPr>
          <p:cNvPr id="3" name="内容占位符 2"/>
          <p:cNvSpPr>
            <a:spLocks noGrp="1"/>
          </p:cNvSpPr>
          <p:nvPr>
            <p:ph idx="1"/>
          </p:nvPr>
        </p:nvSpPr>
        <p:spPr>
          <a:xfrm>
            <a:off x="677334" y="1684071"/>
            <a:ext cx="8596668" cy="4909358"/>
          </a:xfrm>
        </p:spPr>
        <p:txBody>
          <a:bodyPr>
            <a:normAutofit/>
          </a:bodyPr>
          <a:lstStyle/>
          <a:p>
            <a:r>
              <a:rPr lang="en-US" altLang="zh-CN" sz="2400" dirty="0" smtClean="0">
                <a:latin typeface="+mn-ea"/>
              </a:rPr>
              <a:t>Date</a:t>
            </a:r>
            <a:r>
              <a:rPr lang="zh-CN" altLang="en-US" sz="2400" dirty="0" smtClean="0">
                <a:latin typeface="+mn-ea"/>
              </a:rPr>
              <a:t> </a:t>
            </a:r>
            <a:r>
              <a:rPr lang="zh-CN" altLang="en-US" sz="2400" dirty="0">
                <a:latin typeface="+mn-ea"/>
              </a:rPr>
              <a:t>与 </a:t>
            </a:r>
            <a:r>
              <a:rPr lang="en-US" altLang="zh-CN" sz="2400" dirty="0">
                <a:latin typeface="+mn-ea"/>
              </a:rPr>
              <a:t>Time</a:t>
            </a:r>
            <a:r>
              <a:rPr lang="zh-CN" altLang="en-US" sz="2400" dirty="0">
                <a:latin typeface="+mn-ea"/>
              </a:rPr>
              <a:t> </a:t>
            </a:r>
            <a:r>
              <a:rPr lang="zh-CN" altLang="en-US" sz="2400" dirty="0" smtClean="0">
                <a:latin typeface="+mn-ea"/>
              </a:rPr>
              <a:t>校验器</a:t>
            </a:r>
          </a:p>
          <a:p>
            <a:pPr lvl="1"/>
            <a:r>
              <a:rPr lang="en-US" altLang="zh-CN" sz="2000" dirty="0" smtClean="0">
                <a:latin typeface="+mn-ea"/>
              </a:rPr>
              <a:t>API</a:t>
            </a:r>
            <a:endParaRPr lang="zh-CN" altLang="en-US" sz="2000" dirty="0" smtClean="0">
              <a:latin typeface="+mn-ea"/>
            </a:endParaRPr>
          </a:p>
          <a:p>
            <a:pPr lvl="2"/>
            <a:r>
              <a:rPr lang="en-US" altLang="zh-CN" sz="1800" dirty="0" err="1">
                <a:latin typeface="+mn-ea"/>
              </a:rPr>
              <a:t>org.apache.commons.validator.routines.DateValidator</a:t>
            </a:r>
            <a:endParaRPr lang="zh-CN" altLang="en-US" sz="1800" dirty="0" smtClean="0">
              <a:latin typeface="+mn-ea"/>
            </a:endParaRPr>
          </a:p>
          <a:p>
            <a:pPr lvl="2"/>
            <a:r>
              <a:rPr lang="en-US" altLang="zh-CN" sz="1800" dirty="0" err="1" smtClean="0">
                <a:latin typeface="+mn-ea"/>
              </a:rPr>
              <a:t>org.apache.commons.validator.routines.CalendarValidator</a:t>
            </a:r>
            <a:endParaRPr lang="zh-CN" altLang="en-US" sz="1800" dirty="0" smtClean="0">
              <a:latin typeface="+mn-ea"/>
            </a:endParaRPr>
          </a:p>
          <a:p>
            <a:pPr lvl="2"/>
            <a:r>
              <a:rPr lang="en-US" altLang="zh-CN" sz="1800" dirty="0" err="1" smtClean="0">
                <a:latin typeface="+mn-ea"/>
              </a:rPr>
              <a:t>org.apache.commons.validator.routines.TimeValidator</a:t>
            </a:r>
            <a:endParaRPr lang="zh-CN" altLang="en-US" sz="1800" dirty="0" smtClean="0">
              <a:latin typeface="+mn-ea"/>
            </a:endParaRPr>
          </a:p>
          <a:p>
            <a:pPr lvl="1"/>
            <a:r>
              <a:rPr lang="zh-CN" altLang="en-US" sz="2000" dirty="0" smtClean="0">
                <a:latin typeface="+mn-ea"/>
              </a:rPr>
              <a:t>使用场景</a:t>
            </a:r>
          </a:p>
          <a:p>
            <a:pPr lvl="2"/>
            <a:r>
              <a:rPr lang="zh-CN" altLang="en-US" sz="1800" dirty="0" smtClean="0">
                <a:latin typeface="+mn-ea"/>
              </a:rPr>
              <a:t>校验</a:t>
            </a:r>
          </a:p>
          <a:p>
            <a:pPr lvl="2"/>
            <a:r>
              <a:rPr lang="zh-CN" altLang="en-US" sz="1800" dirty="0" smtClean="0">
                <a:latin typeface="+mn-ea"/>
              </a:rPr>
              <a:t>格式化</a:t>
            </a:r>
          </a:p>
          <a:p>
            <a:pPr lvl="2"/>
            <a:r>
              <a:rPr lang="zh-CN" altLang="en-US" sz="1800" dirty="0" smtClean="0">
                <a:latin typeface="+mn-ea"/>
              </a:rPr>
              <a:t>时区</a:t>
            </a:r>
          </a:p>
          <a:p>
            <a:pPr lvl="2"/>
            <a:r>
              <a:rPr lang="zh-CN" altLang="en-US" sz="1800" dirty="0" smtClean="0">
                <a:latin typeface="+mn-ea"/>
              </a:rPr>
              <a:t>比较</a:t>
            </a:r>
            <a:endParaRPr lang="en-US" altLang="zh-CN" sz="1800" dirty="0" smtClean="0">
              <a:latin typeface="+mn-ea"/>
            </a:endParaRPr>
          </a:p>
          <a:p>
            <a:pPr marL="914400" lvl="2" indent="0">
              <a:buNone/>
            </a:pPr>
            <a:r>
              <a:rPr lang="en-US" altLang="zh-CN" sz="1800" dirty="0" smtClean="0">
                <a:latin typeface="+mn-ea"/>
              </a:rPr>
              <a:t>	</a:t>
            </a:r>
            <a:endParaRPr lang="en-US" altLang="zh-CN" sz="1800" dirty="0">
              <a:latin typeface="+mn-ea"/>
            </a:endParaRPr>
          </a:p>
          <a:p>
            <a:pPr marL="457200" lvl="1" indent="0">
              <a:buNone/>
            </a:pPr>
            <a:endParaRPr lang="en-US" altLang="zh-CN" dirty="0" smtClean="0">
              <a:latin typeface="+mn-ea"/>
            </a:endParaRPr>
          </a:p>
          <a:p>
            <a:pPr marL="457200" lvl="1" indent="0">
              <a:buNone/>
            </a:pPr>
            <a:endParaRPr lang="en-US" altLang="zh-CN" dirty="0" smtClean="0">
              <a:latin typeface="+mn-ea"/>
            </a:endParaRPr>
          </a:p>
        </p:txBody>
      </p:sp>
    </p:spTree>
    <p:extLst>
      <p:ext uri="{BB962C8B-B14F-4D97-AF65-F5344CB8AC3E}">
        <p14:creationId xmlns:p14="http://schemas.microsoft.com/office/powerpoint/2010/main" val="26174250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方正姚体" panose="02010601030101010101" pitchFamily="2" charset="-122"/>
                <a:ea typeface="方正姚体" panose="02010601030101010101" pitchFamily="2" charset="-122"/>
              </a:rPr>
              <a:t>Apache commons-validator</a:t>
            </a:r>
          </a:p>
        </p:txBody>
      </p:sp>
      <p:sp>
        <p:nvSpPr>
          <p:cNvPr id="3" name="内容占位符 2"/>
          <p:cNvSpPr>
            <a:spLocks noGrp="1"/>
          </p:cNvSpPr>
          <p:nvPr>
            <p:ph idx="1"/>
          </p:nvPr>
        </p:nvSpPr>
        <p:spPr>
          <a:xfrm>
            <a:off x="677334" y="1684071"/>
            <a:ext cx="8596668" cy="4909358"/>
          </a:xfrm>
        </p:spPr>
        <p:txBody>
          <a:bodyPr>
            <a:normAutofit/>
          </a:bodyPr>
          <a:lstStyle/>
          <a:p>
            <a:r>
              <a:rPr lang="zh-CN" altLang="en-US" sz="2400" dirty="0" smtClean="0">
                <a:latin typeface="+mn-ea"/>
              </a:rPr>
              <a:t>数值</a:t>
            </a:r>
            <a:r>
              <a:rPr lang="zh-CN" altLang="en-US" sz="2400" dirty="0" smtClean="0">
                <a:latin typeface="+mn-ea"/>
              </a:rPr>
              <a:t>校验器</a:t>
            </a:r>
            <a:r>
              <a:rPr lang="zh-CN" altLang="zh-CN" sz="2400" dirty="0" smtClean="0">
                <a:latin typeface="+mn-ea"/>
              </a:rPr>
              <a:t>（</a:t>
            </a:r>
            <a:r>
              <a:rPr lang="en-US" altLang="zh-CN" sz="2400" dirty="0" err="1" smtClean="0">
                <a:latin typeface="+mn-ea"/>
              </a:rPr>
              <a:t>Numberic</a:t>
            </a:r>
            <a:r>
              <a:rPr lang="zh-CN" altLang="en-US" sz="2400" dirty="0" smtClean="0">
                <a:latin typeface="+mn-ea"/>
              </a:rPr>
              <a:t>）</a:t>
            </a:r>
            <a:endParaRPr lang="zh-CN" altLang="en-US" sz="2400" dirty="0" smtClean="0">
              <a:latin typeface="+mn-ea"/>
            </a:endParaRPr>
          </a:p>
          <a:p>
            <a:pPr lvl="1"/>
            <a:r>
              <a:rPr lang="en-US" altLang="zh-CN" sz="2000" dirty="0" smtClean="0">
                <a:latin typeface="+mn-ea"/>
              </a:rPr>
              <a:t>API</a:t>
            </a:r>
            <a:endParaRPr lang="zh-CN" altLang="en-US" sz="2000" dirty="0" smtClean="0">
              <a:latin typeface="+mn-ea"/>
            </a:endParaRPr>
          </a:p>
          <a:p>
            <a:pPr lvl="2"/>
            <a:r>
              <a:rPr lang="en-US" altLang="zh-CN" sz="1800" dirty="0" err="1">
                <a:latin typeface="+mn-ea"/>
              </a:rPr>
              <a:t>org.apache.commons.validator.routines.ByteValidator</a:t>
            </a:r>
            <a:endParaRPr lang="zh-CN" altLang="en-US" sz="1800" dirty="0" smtClean="0">
              <a:latin typeface="+mn-ea"/>
            </a:endParaRPr>
          </a:p>
          <a:p>
            <a:pPr lvl="2"/>
            <a:r>
              <a:rPr lang="en-US" altLang="zh-CN" sz="1800" dirty="0" err="1">
                <a:latin typeface="+mn-ea"/>
              </a:rPr>
              <a:t>org.apache.commons.validator.routines.ShortValidator</a:t>
            </a:r>
            <a:endParaRPr lang="zh-CN" altLang="en-US" sz="1800" dirty="0" smtClean="0">
              <a:latin typeface="+mn-ea"/>
            </a:endParaRPr>
          </a:p>
          <a:p>
            <a:pPr lvl="2"/>
            <a:r>
              <a:rPr lang="en-US" altLang="zh-CN" sz="1800" dirty="0" err="1" smtClean="0">
                <a:latin typeface="+mn-ea"/>
              </a:rPr>
              <a:t>org.apache.commons.validator.routines.IntegerValidator</a:t>
            </a:r>
            <a:endParaRPr lang="en-US" altLang="zh-CN" sz="1800" dirty="0" smtClean="0">
              <a:latin typeface="+mn-ea"/>
            </a:endParaRPr>
          </a:p>
          <a:p>
            <a:pPr lvl="2"/>
            <a:r>
              <a:rPr lang="en-US" altLang="zh-CN" sz="1800" dirty="0" err="1" smtClean="0">
                <a:latin typeface="+mn-ea"/>
              </a:rPr>
              <a:t>org.apache.commons.validator.routines.LongValidator</a:t>
            </a:r>
            <a:endParaRPr lang="en-US" altLang="zh-CN" sz="1800" dirty="0" smtClean="0">
              <a:latin typeface="+mn-ea"/>
            </a:endParaRPr>
          </a:p>
          <a:p>
            <a:pPr lvl="2"/>
            <a:r>
              <a:rPr lang="en-US" altLang="zh-CN" sz="1800" dirty="0" err="1" smtClean="0">
                <a:latin typeface="+mn-ea"/>
              </a:rPr>
              <a:t>org.apache.commons.validator.routines.FloatValidator</a:t>
            </a:r>
            <a:endParaRPr lang="en-US" altLang="zh-CN" sz="1800" dirty="0" smtClean="0">
              <a:latin typeface="+mn-ea"/>
            </a:endParaRPr>
          </a:p>
          <a:p>
            <a:pPr lvl="2"/>
            <a:r>
              <a:rPr lang="en-US" altLang="zh-CN" sz="1800" dirty="0" err="1" smtClean="0">
                <a:latin typeface="+mn-ea"/>
              </a:rPr>
              <a:t>org.apache.commons.validator.routines.DoubleValidator</a:t>
            </a:r>
            <a:endParaRPr lang="zh-CN" altLang="en-US" sz="1800" dirty="0">
              <a:latin typeface="+mn-ea"/>
            </a:endParaRPr>
          </a:p>
          <a:p>
            <a:pPr lvl="2">
              <a:buClr>
                <a:srgbClr val="90C226"/>
              </a:buClr>
            </a:pPr>
            <a:r>
              <a:rPr lang="en-US" altLang="zh-CN" sz="1800" dirty="0" err="1" smtClean="0">
                <a:solidFill>
                  <a:prstClr val="black">
                    <a:lumMod val="75000"/>
                    <a:lumOff val="25000"/>
                  </a:prstClr>
                </a:solidFill>
                <a:latin typeface="+mn-ea"/>
              </a:rPr>
              <a:t>org.apache.commons.validator.routines.BigIntegerValidator</a:t>
            </a:r>
            <a:endParaRPr lang="en-US" altLang="zh-CN" sz="1800" dirty="0" smtClean="0">
              <a:solidFill>
                <a:prstClr val="black">
                  <a:lumMod val="75000"/>
                  <a:lumOff val="25000"/>
                </a:prstClr>
              </a:solidFill>
              <a:latin typeface="+mn-ea"/>
            </a:endParaRPr>
          </a:p>
          <a:p>
            <a:pPr lvl="2">
              <a:buClr>
                <a:srgbClr val="90C226"/>
              </a:buClr>
            </a:pPr>
            <a:r>
              <a:rPr lang="en-US" altLang="zh-CN" sz="1800" dirty="0" err="1" smtClean="0">
                <a:solidFill>
                  <a:prstClr val="black">
                    <a:lumMod val="75000"/>
                    <a:lumOff val="25000"/>
                  </a:prstClr>
                </a:solidFill>
                <a:latin typeface="+mn-ea"/>
              </a:rPr>
              <a:t>org.apache.commons.validator.routines.BigDecimalValidator</a:t>
            </a:r>
            <a:endParaRPr lang="en-US" altLang="zh-CN" sz="1800" dirty="0" smtClean="0">
              <a:solidFill>
                <a:prstClr val="black">
                  <a:lumMod val="75000"/>
                  <a:lumOff val="25000"/>
                </a:prstClr>
              </a:solidFill>
              <a:latin typeface="+mn-ea"/>
            </a:endParaRPr>
          </a:p>
          <a:p>
            <a:pPr lvl="2">
              <a:buClr>
                <a:srgbClr val="90C226"/>
              </a:buClr>
            </a:pPr>
            <a:r>
              <a:rPr lang="en-US" altLang="zh-CN" sz="1800" dirty="0" err="1" smtClean="0">
                <a:solidFill>
                  <a:prstClr val="black">
                    <a:lumMod val="75000"/>
                    <a:lumOff val="25000"/>
                  </a:prstClr>
                </a:solidFill>
                <a:latin typeface="+mn-ea"/>
              </a:rPr>
              <a:t>org.apache.commons.validator.routines.</a:t>
            </a:r>
            <a:r>
              <a:rPr lang="en-US" altLang="zh-CN" sz="1800" dirty="0" err="1" smtClean="0">
                <a:solidFill>
                  <a:prstClr val="black">
                    <a:lumMod val="75000"/>
                    <a:lumOff val="25000"/>
                  </a:prstClr>
                </a:solidFill>
                <a:latin typeface="+mn-ea"/>
              </a:rPr>
              <a:t>CurrencyValidator</a:t>
            </a:r>
            <a:endParaRPr lang="zh-CN" altLang="en-US" sz="1800" dirty="0">
              <a:solidFill>
                <a:prstClr val="black">
                  <a:lumMod val="75000"/>
                  <a:lumOff val="25000"/>
                </a:prstClr>
              </a:solidFill>
              <a:latin typeface="+mn-ea"/>
            </a:endParaRPr>
          </a:p>
          <a:p>
            <a:pPr lvl="2"/>
            <a:endParaRPr lang="en-US" altLang="zh-CN" dirty="0" smtClean="0">
              <a:latin typeface="+mn-ea"/>
            </a:endParaRPr>
          </a:p>
          <a:p>
            <a:pPr marL="457200" lvl="1" indent="0">
              <a:buNone/>
            </a:pPr>
            <a:endParaRPr lang="en-US" altLang="zh-CN" dirty="0" smtClean="0">
              <a:latin typeface="+mn-ea"/>
            </a:endParaRPr>
          </a:p>
        </p:txBody>
      </p:sp>
    </p:spTree>
    <p:extLst>
      <p:ext uri="{BB962C8B-B14F-4D97-AF65-F5344CB8AC3E}">
        <p14:creationId xmlns:p14="http://schemas.microsoft.com/office/powerpoint/2010/main" val="6984416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8461</TotalTime>
  <Words>203</Words>
  <Application>Microsoft Macintosh PowerPoint</Application>
  <PresentationFormat>自定义</PresentationFormat>
  <Paragraphs>127</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平面</vt:lpstr>
      <vt:lpstr>Java微服务实践  Spring Boot 验证</vt:lpstr>
      <vt:lpstr>Java 微服务实战系列课堂</vt:lpstr>
      <vt:lpstr>Java 微服务实战系列课堂</vt:lpstr>
      <vt:lpstr>议题</vt:lpstr>
      <vt:lpstr>Apache commons-validator</vt:lpstr>
      <vt:lpstr>Apache commons-validator</vt:lpstr>
      <vt:lpstr>Apache commons-validator</vt:lpstr>
      <vt:lpstr>Apache commons-validator</vt:lpstr>
      <vt:lpstr>Apache commons-validator</vt:lpstr>
      <vt:lpstr>Apache commons-validator</vt:lpstr>
      <vt:lpstr>Spring Validator</vt:lpstr>
      <vt:lpstr>Spring Validator</vt:lpstr>
      <vt:lpstr>Bean Validation 1.0（JSR-303）</vt:lpstr>
      <vt:lpstr>Bean Validation 1.0（JSR-303）</vt:lpstr>
      <vt:lpstr>问答互动</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Mercy Ma</cp:lastModifiedBy>
  <cp:revision>1291</cp:revision>
  <cp:lastPrinted>2017-08-03T15:48:51Z</cp:lastPrinted>
  <dcterms:created xsi:type="dcterms:W3CDTF">2016-07-12T22:52:49Z</dcterms:created>
  <dcterms:modified xsi:type="dcterms:W3CDTF">2017-08-12T14:01:53Z</dcterms:modified>
</cp:coreProperties>
</file>