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307" r:id="rId3"/>
    <p:sldId id="308" r:id="rId4"/>
    <p:sldId id="257" r:id="rId5"/>
    <p:sldId id="259" r:id="rId6"/>
    <p:sldId id="292" r:id="rId7"/>
    <p:sldId id="293" r:id="rId8"/>
    <p:sldId id="294" r:id="rId9"/>
    <p:sldId id="296" r:id="rId10"/>
    <p:sldId id="295" r:id="rId11"/>
    <p:sldId id="297" r:id="rId12"/>
    <p:sldId id="298" r:id="rId13"/>
    <p:sldId id="299" r:id="rId14"/>
    <p:sldId id="300" r:id="rId15"/>
    <p:sldId id="301" r:id="rId16"/>
    <p:sldId id="304" r:id="rId17"/>
    <p:sldId id="305" r:id="rId18"/>
    <p:sldId id="303" r:id="rId19"/>
    <p:sldId id="306" r:id="rId20"/>
    <p:sldId id="29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414" autoAdjust="0"/>
  </p:normalViewPr>
  <p:slideViewPr>
    <p:cSldViewPr snapToGrid="0">
      <p:cViewPr varScale="1">
        <p:scale>
          <a:sx n="99" d="100"/>
          <a:sy n="99" d="100"/>
        </p:scale>
        <p:origin x="-96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  <a:t>17/8/12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05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8BCF-A98A-4F7D-9791-30BEF9B96E5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2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17/8/12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17/8/12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rcyblitz/segmentfault-lessons/" TargetMode="External"/><Relationship Id="rId4" Type="http://schemas.openxmlformats.org/officeDocument/2006/relationships/hyperlink" Target="https://github.com/mercyblitz/js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gmentfault.com/n/133000000988761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/>
          <a:lstStyle/>
          <a:p>
            <a:r>
              <a:rPr lang="zh-CN" altLang="en-US" smtClean="0"/>
              <a:t>小马哥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2200604"/>
          </a:xfrm>
        </p:spPr>
        <p:txBody>
          <a:bodyPr/>
          <a:lstStyle/>
          <a:p>
            <a:r>
              <a:rPr kumimoji="1" lang="en-US" altLang="zh-CN" sz="6000" dirty="0" smtClean="0"/>
              <a:t>Java</a:t>
            </a:r>
            <a:r>
              <a:rPr kumimoji="1" lang="zh-CN" altLang="en-US" sz="6000" dirty="0" smtClean="0"/>
              <a:t>微服务实践</a:t>
            </a:r>
            <a:r>
              <a:rPr kumimoji="1" lang="en-US" altLang="zh-CN" sz="6000" dirty="0" smtClean="0"/>
              <a:t/>
            </a:r>
            <a:br>
              <a:rPr kumimoji="1" lang="en-US" altLang="zh-CN" sz="6000" dirty="0" smtClean="0"/>
            </a:br>
            <a:r>
              <a:rPr kumimoji="1" lang="zh-CN" altLang="en-US" sz="6000" dirty="0" smtClean="0"/>
              <a:t> </a:t>
            </a:r>
            <a:r>
              <a:rPr kumimoji="1" lang="en-US" altLang="zh-CN" sz="2400" dirty="0" smtClean="0"/>
              <a:t>Spring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Boot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Web</a:t>
            </a:r>
            <a:r>
              <a:rPr kumimoji="1" lang="zh-CN" altLang="en-US" sz="2400" dirty="0" smtClean="0"/>
              <a:t>篇（上）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92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</a:rPr>
              <a:t>动态 </a:t>
            </a:r>
            <a:r>
              <a:rPr lang="en-US" altLang="zh-CN" dirty="0" smtClean="0">
                <a:latin typeface="方正姚体" panose="02010601030101010101" pitchFamily="2" charset="-122"/>
              </a:rPr>
              <a:t>Web </a:t>
            </a:r>
            <a:r>
              <a:rPr lang="zh-CN" altLang="en-US" dirty="0">
                <a:latin typeface="方正姚体" panose="02010601030101010101" pitchFamily="2" charset="-122"/>
              </a:rPr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30163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基本解释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与静态 </a:t>
            </a:r>
            <a:r>
              <a:rPr lang="en-US" altLang="zh-CN" sz="2000" dirty="0" smtClean="0">
                <a:latin typeface="+mn-ea"/>
              </a:rPr>
              <a:t>Web</a:t>
            </a:r>
            <a:r>
              <a:rPr lang="zh-CN" altLang="en-US" sz="2000" dirty="0" smtClean="0">
                <a:latin typeface="+mn-ea"/>
              </a:rPr>
              <a:t> 内容不同，请求内容通过服务器计算而来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endParaRPr lang="en-US" altLang="zh-CN" sz="2000" dirty="0" smtClean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特点</a:t>
            </a:r>
          </a:p>
          <a:p>
            <a:pPr lvl="1"/>
            <a:r>
              <a:rPr lang="zh-CN" altLang="en-US" sz="2200" dirty="0" smtClean="0">
                <a:latin typeface="+mn-ea"/>
              </a:rPr>
              <a:t>计算类型：混合</a:t>
            </a:r>
            <a:r>
              <a:rPr lang="zh-CN" altLang="en-US" sz="2000" dirty="0" smtClean="0">
                <a:latin typeface="+mn-ea"/>
              </a:rPr>
              <a:t>类型（</a:t>
            </a:r>
            <a:r>
              <a:rPr lang="en-US" altLang="zh-CN" sz="2000" dirty="0" smtClean="0">
                <a:latin typeface="+mn-ea"/>
              </a:rPr>
              <a:t>I/O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CPU</a:t>
            </a:r>
            <a:r>
              <a:rPr lang="zh-CN" altLang="en-US" sz="2000" dirty="0" smtClean="0">
                <a:latin typeface="+mn-ea"/>
              </a:rPr>
              <a:t>、内存等）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交互方式：丰富（用户输入、客户端特征等）</a:t>
            </a:r>
          </a:p>
          <a:p>
            <a:pPr lvl="1"/>
            <a:r>
              <a:rPr lang="zh-CN" altLang="en-US" sz="2200" dirty="0" smtClean="0">
                <a:latin typeface="+mn-ea"/>
              </a:rPr>
              <a:t>资源内容：多样性</a:t>
            </a:r>
          </a:p>
          <a:p>
            <a:pPr lvl="1"/>
            <a:r>
              <a:rPr lang="zh-CN" altLang="en-US" sz="2200" dirty="0" smtClean="0">
                <a:latin typeface="+mn-ea"/>
              </a:rPr>
              <a:t>资源路径：逻辑路径（虚拟）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请求方法：</a:t>
            </a:r>
            <a:r>
              <a:rPr lang="en-US" altLang="zh-CN" sz="2200" dirty="0" smtClean="0">
                <a:latin typeface="+mn-ea"/>
              </a:rPr>
              <a:t>GET</a:t>
            </a:r>
            <a:r>
              <a:rPr lang="zh-CN" altLang="en-US" sz="2200" dirty="0" smtClean="0">
                <a:latin typeface="+mn-ea"/>
              </a:rPr>
              <a:t>、</a:t>
            </a:r>
            <a:r>
              <a:rPr lang="en-US" altLang="zh-CN" sz="2200" dirty="0" smtClean="0">
                <a:latin typeface="+mn-ea"/>
              </a:rPr>
              <a:t>HEAD</a:t>
            </a:r>
            <a:r>
              <a:rPr lang="zh-CN" altLang="en-US" sz="2200" dirty="0" smtClean="0">
                <a:latin typeface="+mn-ea"/>
              </a:rPr>
              <a:t>、</a:t>
            </a:r>
            <a:r>
              <a:rPr lang="en-US" altLang="zh-CN" sz="2200" dirty="0" smtClean="0">
                <a:latin typeface="+mn-ea"/>
              </a:rPr>
              <a:t>PUT</a:t>
            </a:r>
            <a:r>
              <a:rPr lang="zh-CN" altLang="en-US" sz="2200" dirty="0" smtClean="0">
                <a:latin typeface="+mn-ea"/>
              </a:rPr>
              <a:t>、</a:t>
            </a:r>
            <a:r>
              <a:rPr lang="en-US" altLang="zh-CN" sz="2200" dirty="0" smtClean="0">
                <a:latin typeface="+mn-ea"/>
              </a:rPr>
              <a:t>POST</a:t>
            </a:r>
            <a:r>
              <a:rPr lang="zh-CN" altLang="en-US" sz="2200" dirty="0" smtClean="0">
                <a:latin typeface="+mn-ea"/>
              </a:rPr>
              <a:t>等</a:t>
            </a:r>
            <a:endParaRPr lang="en-US" altLang="zh-CN" sz="2400" dirty="0" smtClean="0">
              <a:latin typeface="+mn-ea"/>
            </a:endParaRPr>
          </a:p>
          <a:p>
            <a:pPr lvl="1"/>
            <a:endParaRPr lang="zh-CN" altLang="en-US" sz="2200" dirty="0" smtClean="0">
              <a:latin typeface="+mn-ea"/>
            </a:endParaRPr>
          </a:p>
          <a:p>
            <a:pPr lvl="1"/>
            <a:endParaRPr lang="zh-CN" altLang="en-US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1026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</a:rPr>
              <a:t>动态 </a:t>
            </a:r>
            <a:r>
              <a:rPr lang="en-US" altLang="zh-CN" dirty="0" smtClean="0">
                <a:latin typeface="方正姚体" panose="02010601030101010101" pitchFamily="2" charset="-122"/>
              </a:rPr>
              <a:t>Web </a:t>
            </a:r>
            <a:r>
              <a:rPr lang="zh-CN" altLang="en-US" dirty="0">
                <a:latin typeface="方正姚体" panose="02010601030101010101" pitchFamily="2" charset="-122"/>
              </a:rPr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30163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常见使用场景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页面渲染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表单交互（</a:t>
            </a:r>
            <a:r>
              <a:rPr lang="en-US" altLang="zh-CN" sz="2000" dirty="0" smtClean="0">
                <a:latin typeface="+mn-ea"/>
              </a:rPr>
              <a:t>Form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AJAX</a:t>
            </a:r>
          </a:p>
          <a:p>
            <a:pPr lvl="1"/>
            <a:r>
              <a:rPr lang="en-US" altLang="zh-CN" sz="2000" dirty="0" smtClean="0">
                <a:latin typeface="+mn-ea"/>
              </a:rPr>
              <a:t>XML</a:t>
            </a:r>
          </a:p>
          <a:p>
            <a:pPr lvl="1"/>
            <a:r>
              <a:rPr lang="en-US" altLang="zh-CN" sz="2000" dirty="0" smtClean="0">
                <a:latin typeface="+mn-ea"/>
              </a:rPr>
              <a:t>JSON</a:t>
            </a:r>
            <a:r>
              <a:rPr lang="zh-CN" altLang="en-US" sz="2000" dirty="0" smtClean="0">
                <a:latin typeface="+mn-ea"/>
              </a:rPr>
              <a:t>/</a:t>
            </a:r>
            <a:r>
              <a:rPr lang="en-US" altLang="zh-CN" sz="2000" dirty="0" smtClean="0">
                <a:latin typeface="+mn-ea"/>
              </a:rPr>
              <a:t>JSONP</a:t>
            </a:r>
          </a:p>
          <a:p>
            <a:pPr lvl="1"/>
            <a:r>
              <a:rPr lang="en-US" altLang="zh-CN" sz="2000" dirty="0" smtClean="0">
                <a:latin typeface="+mn-ea"/>
              </a:rPr>
              <a:t>Web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Services(SOAP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WSDL)</a:t>
            </a:r>
          </a:p>
          <a:p>
            <a:pPr lvl="1"/>
            <a:r>
              <a:rPr lang="en-US" altLang="zh-CN" sz="2000" dirty="0" err="1" smtClean="0">
                <a:latin typeface="+mn-ea"/>
              </a:rPr>
              <a:t>WebSocket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200" dirty="0" smtClean="0">
                <a:latin typeface="+mn-ea"/>
              </a:rPr>
              <a:t>流行 </a:t>
            </a:r>
            <a:r>
              <a:rPr lang="en-US" altLang="zh-CN" sz="2200" dirty="0" smtClean="0">
                <a:latin typeface="+mn-ea"/>
              </a:rPr>
              <a:t>Java</a:t>
            </a:r>
            <a:r>
              <a:rPr lang="zh-CN" altLang="en-US" sz="2200" dirty="0" smtClean="0">
                <a:latin typeface="+mn-ea"/>
              </a:rPr>
              <a:t> </a:t>
            </a:r>
            <a:r>
              <a:rPr lang="en-US" altLang="zh-CN" sz="2200" dirty="0" smtClean="0">
                <a:latin typeface="+mn-ea"/>
              </a:rPr>
              <a:t>Web</a:t>
            </a:r>
            <a:r>
              <a:rPr lang="zh-CN" altLang="en-US" sz="2200" dirty="0" smtClean="0">
                <a:latin typeface="+mn-ea"/>
              </a:rPr>
              <a:t> 服务器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Servlet</a:t>
            </a:r>
            <a:r>
              <a:rPr lang="zh-CN" altLang="en-US" sz="2000" dirty="0" smtClean="0">
                <a:latin typeface="+mn-ea"/>
              </a:rPr>
              <a:t> 容器（</a:t>
            </a:r>
            <a:r>
              <a:rPr lang="en-US" altLang="zh-CN" sz="2000" dirty="0" smtClean="0">
                <a:latin typeface="+mn-ea"/>
              </a:rPr>
              <a:t>Tomcat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Jetty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非 </a:t>
            </a:r>
            <a:r>
              <a:rPr lang="en-US" altLang="zh-CN" sz="2000" dirty="0" smtClean="0">
                <a:latin typeface="+mn-ea"/>
              </a:rPr>
              <a:t>Servlet</a:t>
            </a:r>
            <a:r>
              <a:rPr lang="zh-CN" altLang="en-US" sz="2000" dirty="0" smtClean="0">
                <a:latin typeface="+mn-ea"/>
              </a:rPr>
              <a:t>容器（</a:t>
            </a:r>
            <a:r>
              <a:rPr lang="en-US" altLang="zh-CN" sz="2000" dirty="0" smtClean="0">
                <a:latin typeface="+mn-ea"/>
              </a:rPr>
              <a:t>Undertow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2"/>
            <a:endParaRPr lang="en-US" altLang="zh-CN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921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</a:rPr>
              <a:t>动态 </a:t>
            </a:r>
            <a:r>
              <a:rPr lang="en-US" altLang="zh-CN" dirty="0" smtClean="0">
                <a:latin typeface="方正姚体" panose="02010601030101010101" pitchFamily="2" charset="-122"/>
              </a:rPr>
              <a:t>Web </a:t>
            </a:r>
            <a:r>
              <a:rPr lang="zh-CN" altLang="en-US" dirty="0">
                <a:latin typeface="方正姚体" panose="02010601030101010101" pitchFamily="2" charset="-122"/>
              </a:rPr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30163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请求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资源定位（</a:t>
            </a:r>
            <a:r>
              <a:rPr lang="en-US" altLang="zh-CN" sz="2000" dirty="0" smtClean="0">
                <a:latin typeface="+mn-ea"/>
              </a:rPr>
              <a:t>URI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请求协议</a:t>
            </a:r>
            <a:r>
              <a:rPr lang="zh-CN" altLang="zh-CN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Protocol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请求方法</a:t>
            </a:r>
            <a:r>
              <a:rPr lang="zh-CN" altLang="zh-CN" sz="2000" dirty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Method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请求参数（</a:t>
            </a:r>
            <a:r>
              <a:rPr lang="en-US" altLang="zh-CN" sz="2000" dirty="0" smtClean="0">
                <a:latin typeface="+mn-ea"/>
              </a:rPr>
              <a:t>Parameter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请求主体（</a:t>
            </a:r>
            <a:r>
              <a:rPr lang="en-US" altLang="zh-CN" sz="2000" dirty="0">
                <a:latin typeface="+mn-ea"/>
              </a:rPr>
              <a:t>Body</a:t>
            </a:r>
            <a:r>
              <a:rPr lang="zh-CN" altLang="en-US" sz="2000" dirty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请求头（</a:t>
            </a:r>
            <a:r>
              <a:rPr lang="en-US" altLang="zh-CN" sz="2000" dirty="0" smtClean="0">
                <a:latin typeface="+mn-ea"/>
              </a:rPr>
              <a:t>Header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Cookie</a:t>
            </a:r>
          </a:p>
          <a:p>
            <a:r>
              <a:rPr lang="zh-CN" altLang="en-US" sz="2400" dirty="0" smtClean="0">
                <a:latin typeface="+mn-ea"/>
              </a:rPr>
              <a:t>响应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响应头（</a:t>
            </a:r>
            <a:r>
              <a:rPr lang="en-US" altLang="zh-CN" sz="2000" dirty="0" smtClean="0">
                <a:latin typeface="+mn-ea"/>
              </a:rPr>
              <a:t>Header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响应主体（</a:t>
            </a:r>
            <a:r>
              <a:rPr lang="en-US" altLang="zh-CN" sz="2000" dirty="0" smtClean="0">
                <a:latin typeface="+mn-ea"/>
              </a:rPr>
              <a:t>Body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endParaRPr lang="zh-CN" altLang="en-US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6041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</a:rPr>
              <a:t>动态 </a:t>
            </a:r>
            <a:r>
              <a:rPr lang="en-US" altLang="zh-CN" dirty="0" smtClean="0">
                <a:latin typeface="方正姚体" panose="02010601030101010101" pitchFamily="2" charset="-122"/>
              </a:rPr>
              <a:t>Web </a:t>
            </a:r>
            <a:r>
              <a:rPr lang="zh-CN" altLang="en-US" dirty="0">
                <a:latin typeface="方正姚体" panose="02010601030101010101" pitchFamily="2" charset="-122"/>
              </a:rPr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30163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技术</a:t>
            </a:r>
            <a:r>
              <a:rPr lang="en-US" altLang="zh-CN" sz="2400" dirty="0" smtClean="0">
                <a:latin typeface="+mn-ea"/>
              </a:rPr>
              <a:t>/</a:t>
            </a:r>
            <a:r>
              <a:rPr lang="zh-CN" altLang="en-US" sz="2400" dirty="0" smtClean="0">
                <a:latin typeface="+mn-ea"/>
              </a:rPr>
              <a:t>架构演变</a:t>
            </a:r>
            <a:endParaRPr lang="en-US" altLang="zh-CN" sz="2400" dirty="0" smtClean="0">
              <a:latin typeface="+mn-ea"/>
            </a:endParaRPr>
          </a:p>
          <a:p>
            <a:pPr lvl="1"/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CGI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Common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smtClean="0">
                <a:latin typeface="+mn-ea"/>
              </a:rPr>
              <a:t>Gateway</a:t>
            </a:r>
            <a:r>
              <a:rPr lang="zh-CN" altLang="en-US" sz="200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Interface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Servlet</a:t>
            </a:r>
          </a:p>
          <a:p>
            <a:pPr lvl="1"/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JSP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Java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Server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Page)</a:t>
            </a:r>
          </a:p>
          <a:p>
            <a:pPr lvl="1"/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Model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JSP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+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Servlet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+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JavaBeans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Model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MVC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1243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</a:rPr>
              <a:t>动态 </a:t>
            </a:r>
            <a:r>
              <a:rPr lang="en-US" altLang="zh-CN" dirty="0" smtClean="0">
                <a:latin typeface="方正姚体" panose="02010601030101010101" pitchFamily="2" charset="-122"/>
              </a:rPr>
              <a:t>Web </a:t>
            </a:r>
            <a:r>
              <a:rPr lang="zh-CN" altLang="en-US" dirty="0">
                <a:latin typeface="方正姚体" panose="02010601030101010101" pitchFamily="2" charset="-122"/>
              </a:rPr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30163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Model 1 </a:t>
            </a:r>
            <a:r>
              <a:rPr lang="zh-CN" altLang="en-US" sz="2400" dirty="0" smtClean="0">
                <a:latin typeface="+mn-ea"/>
              </a:rPr>
              <a:t>架构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38" y="2557808"/>
            <a:ext cx="66294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11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</a:rPr>
              <a:t>动态 </a:t>
            </a:r>
            <a:r>
              <a:rPr lang="en-US" altLang="zh-CN" dirty="0" smtClean="0">
                <a:latin typeface="方正姚体" panose="02010601030101010101" pitchFamily="2" charset="-122"/>
              </a:rPr>
              <a:t>Web </a:t>
            </a:r>
            <a:r>
              <a:rPr lang="zh-CN" altLang="en-US" dirty="0">
                <a:latin typeface="方正姚体" panose="02010601030101010101" pitchFamily="2" charset="-122"/>
              </a:rPr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30163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Model 2 </a:t>
            </a:r>
            <a:r>
              <a:rPr lang="zh-CN" altLang="en-US" sz="2400" dirty="0" smtClean="0">
                <a:latin typeface="+mn-ea"/>
              </a:rPr>
              <a:t>架构</a:t>
            </a:r>
            <a:r>
              <a:rPr lang="zh-CN" altLang="zh-CN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MVC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97" y="2443300"/>
            <a:ext cx="7722954" cy="317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5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</a:rPr>
              <a:t>动态 </a:t>
            </a:r>
            <a:r>
              <a:rPr lang="en-US" altLang="zh-CN" dirty="0" smtClean="0">
                <a:latin typeface="方正姚体" panose="02010601030101010101" pitchFamily="2" charset="-122"/>
              </a:rPr>
              <a:t>Web </a:t>
            </a:r>
            <a:r>
              <a:rPr lang="zh-CN" altLang="en-US" dirty="0">
                <a:latin typeface="方正姚体" panose="02010601030101010101" pitchFamily="2" charset="-122"/>
              </a:rPr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301633"/>
          </a:xfrm>
        </p:spPr>
        <p:txBody>
          <a:bodyPr>
            <a:normAutofit/>
          </a:bodyPr>
          <a:lstStyle/>
          <a:p>
            <a:r>
              <a:rPr lang="x-none" altLang="zh-CN" sz="2400" dirty="0" smtClean="0">
                <a:latin typeface="+mn-ea"/>
              </a:rPr>
              <a:t>Stru</a:t>
            </a:r>
            <a:r>
              <a:rPr lang="en-US" altLang="zh-CN" sz="2400" dirty="0" err="1" smtClean="0">
                <a:latin typeface="+mn-ea"/>
              </a:rPr>
              <a:t>ts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Web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MVC</a:t>
            </a:r>
            <a:r>
              <a:rPr lang="zh-CN" altLang="en-US" sz="2400" dirty="0" smtClean="0">
                <a:latin typeface="+mn-ea"/>
              </a:rPr>
              <a:t> 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37" y="2382380"/>
            <a:ext cx="7612211" cy="355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1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</a:rPr>
              <a:t>动态 </a:t>
            </a:r>
            <a:r>
              <a:rPr lang="en-US" altLang="zh-CN" dirty="0" smtClean="0">
                <a:latin typeface="方正姚体" panose="02010601030101010101" pitchFamily="2" charset="-122"/>
              </a:rPr>
              <a:t>Web </a:t>
            </a:r>
            <a:r>
              <a:rPr lang="zh-CN" altLang="en-US" dirty="0">
                <a:latin typeface="方正姚体" panose="02010601030101010101" pitchFamily="2" charset="-122"/>
              </a:rPr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301633"/>
          </a:xfrm>
        </p:spPr>
        <p:txBody>
          <a:bodyPr>
            <a:normAutofit/>
          </a:bodyPr>
          <a:lstStyle/>
          <a:p>
            <a:r>
              <a:rPr lang="x-none" altLang="zh-CN" sz="2400" dirty="0" smtClean="0">
                <a:latin typeface="+mn-ea"/>
              </a:rPr>
              <a:t>Spring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Web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MVC</a:t>
            </a:r>
            <a:r>
              <a:rPr lang="zh-CN" altLang="en-US" sz="2400" dirty="0" smtClean="0">
                <a:latin typeface="+mn-ea"/>
              </a:rPr>
              <a:t> 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033" y="2233273"/>
            <a:ext cx="7620000" cy="4478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5859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</a:rPr>
              <a:t>动态 </a:t>
            </a:r>
            <a:r>
              <a:rPr lang="en-US" altLang="zh-CN" dirty="0" smtClean="0">
                <a:latin typeface="方正姚体" panose="02010601030101010101" pitchFamily="2" charset="-122"/>
              </a:rPr>
              <a:t>Web </a:t>
            </a:r>
            <a:r>
              <a:rPr lang="zh-CN" altLang="en-US" dirty="0">
                <a:latin typeface="方正姚体" panose="02010601030101010101" pitchFamily="2" charset="-122"/>
              </a:rPr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30163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+mn-ea"/>
              </a:rPr>
              <a:t>Model 2 </a:t>
            </a:r>
            <a:r>
              <a:rPr lang="zh-CN" altLang="en-US" sz="2400" dirty="0" smtClean="0">
                <a:latin typeface="+mn-ea"/>
              </a:rPr>
              <a:t>与</a:t>
            </a:r>
            <a:r>
              <a:rPr lang="zh-CN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MVC</a:t>
            </a:r>
            <a:r>
              <a:rPr lang="zh-CN" altLang="en-US" sz="2400" dirty="0" smtClean="0">
                <a:latin typeface="+mn-ea"/>
              </a:rPr>
              <a:t>的细微差异</a:t>
            </a:r>
          </a:p>
          <a:p>
            <a:pPr lvl="1"/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Model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 为面向 </a:t>
            </a:r>
            <a:r>
              <a:rPr lang="en-US" altLang="zh-CN" sz="2000" dirty="0" smtClean="0">
                <a:latin typeface="+mn-ea"/>
              </a:rPr>
              <a:t>Web</a:t>
            </a:r>
            <a:r>
              <a:rPr lang="zh-CN" altLang="en-US" sz="2000" dirty="0" smtClean="0">
                <a:latin typeface="+mn-ea"/>
              </a:rPr>
              <a:t> 服务的架构，</a:t>
            </a:r>
            <a:r>
              <a:rPr lang="en-US" altLang="zh-CN" sz="2000" dirty="0" smtClean="0">
                <a:latin typeface="+mn-ea"/>
              </a:rPr>
              <a:t>MVC</a:t>
            </a:r>
            <a:r>
              <a:rPr lang="zh-CN" altLang="en-US" sz="2000" dirty="0" smtClean="0">
                <a:latin typeface="+mn-ea"/>
              </a:rPr>
              <a:t> 则是面向所有应用场景（比如：</a:t>
            </a:r>
            <a:r>
              <a:rPr lang="en-US" altLang="zh-CN" sz="2000" dirty="0" smtClean="0">
                <a:latin typeface="+mn-ea"/>
              </a:rPr>
              <a:t>PC</a:t>
            </a:r>
            <a:r>
              <a:rPr lang="zh-CN" altLang="en-US" sz="2000" dirty="0" smtClean="0">
                <a:latin typeface="+mn-ea"/>
              </a:rPr>
              <a:t>应用、无线应用）</a:t>
            </a:r>
          </a:p>
          <a:p>
            <a:pPr lvl="1"/>
            <a:endParaRPr lang="zh-CN" altLang="en-US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相对于</a:t>
            </a:r>
            <a:r>
              <a:rPr lang="en-US" altLang="zh-CN" sz="2000" dirty="0" smtClean="0">
                <a:latin typeface="+mn-ea"/>
              </a:rPr>
              <a:t>MVC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Model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中 </a:t>
            </a:r>
            <a:r>
              <a:rPr lang="en-US" altLang="zh-CN" sz="2000" dirty="0" smtClean="0">
                <a:latin typeface="+mn-ea"/>
              </a:rPr>
              <a:t>Controller</a:t>
            </a:r>
            <a:r>
              <a:rPr lang="zh-CN" altLang="en-US" sz="2000" dirty="0" smtClean="0">
                <a:latin typeface="+mn-ea"/>
              </a:rPr>
              <a:t> 细化为 </a:t>
            </a:r>
            <a:r>
              <a:rPr lang="en-US" altLang="zh-CN" sz="2000" dirty="0" smtClean="0">
                <a:latin typeface="+mn-ea"/>
              </a:rPr>
              <a:t>Front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Controller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FC</a:t>
            </a:r>
            <a:r>
              <a:rPr lang="zh-CN" altLang="en-US" sz="2000" dirty="0" smtClean="0">
                <a:latin typeface="+mn-ea"/>
              </a:rPr>
              <a:t>）和</a:t>
            </a:r>
            <a:r>
              <a:rPr lang="en-US" altLang="zh-CN" sz="2000" dirty="0" smtClean="0">
                <a:latin typeface="+mn-ea"/>
              </a:rPr>
              <a:t>Application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Controller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AC)</a:t>
            </a:r>
            <a:r>
              <a:rPr lang="zh-CN" altLang="en-US" sz="2000" dirty="0" smtClean="0">
                <a:latin typeface="+mn-ea"/>
              </a:rPr>
              <a:t>，前者（</a:t>
            </a:r>
            <a:r>
              <a:rPr lang="en-US" altLang="zh-CN" sz="2000" dirty="0" smtClean="0">
                <a:latin typeface="+mn-ea"/>
              </a:rPr>
              <a:t>FC)</a:t>
            </a:r>
            <a:r>
              <a:rPr lang="zh-CN" altLang="en-US" sz="2000" dirty="0" smtClean="0">
                <a:latin typeface="+mn-ea"/>
              </a:rPr>
              <a:t>负责路由后者（</a:t>
            </a:r>
            <a:r>
              <a:rPr lang="en-US" altLang="zh-CN" sz="2000" dirty="0" smtClean="0">
                <a:latin typeface="+mn-ea"/>
              </a:rPr>
              <a:t>AC)</a:t>
            </a:r>
            <a:r>
              <a:rPr lang="zh-CN" altLang="en-US" sz="2000" dirty="0" smtClean="0">
                <a:latin typeface="+mn-ea"/>
              </a:rPr>
              <a:t>，后者（</a:t>
            </a:r>
            <a:r>
              <a:rPr lang="en-US" altLang="zh-CN" sz="2000" dirty="0" smtClean="0">
                <a:latin typeface="+mn-ea"/>
              </a:rPr>
              <a:t>AC</a:t>
            </a:r>
            <a:r>
              <a:rPr lang="zh-CN" altLang="en-US" sz="2000" dirty="0" smtClean="0">
                <a:latin typeface="+mn-ea"/>
              </a:rPr>
              <a:t>）负责跳转视图（</a:t>
            </a:r>
            <a:r>
              <a:rPr lang="en-US" altLang="zh-CN" sz="2000" dirty="0" smtClean="0">
                <a:latin typeface="+mn-ea"/>
              </a:rPr>
              <a:t>View</a:t>
            </a:r>
            <a:r>
              <a:rPr lang="zh-CN" altLang="en-US" sz="2000" dirty="0" smtClean="0">
                <a:latin typeface="+mn-ea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4303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</a:rPr>
              <a:t>模板引擎</a:t>
            </a:r>
            <a:endParaRPr lang="zh-CN" altLang="en-US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3848979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JSP</a:t>
            </a:r>
          </a:p>
          <a:p>
            <a:endParaRPr lang="en-US" altLang="zh-CN" sz="2400" dirty="0" smtClean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Velocity</a:t>
            </a:r>
          </a:p>
          <a:p>
            <a:endParaRPr lang="en-US" altLang="zh-CN" sz="2400" dirty="0" smtClean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en-US" altLang="zh-CN" sz="2400" dirty="0" err="1" smtClean="0">
                <a:latin typeface="+mn-ea"/>
              </a:rPr>
              <a:t>Thymeleaf</a:t>
            </a:r>
            <a:endParaRPr lang="zh-CN" altLang="en-US" sz="2400" dirty="0" smtClean="0">
              <a:latin typeface="+mn-ea"/>
            </a:endParaRPr>
          </a:p>
          <a:p>
            <a:pPr lvl="1"/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0508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微服务实战系列课堂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991" y="1673137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</p:txBody>
      </p:sp>
      <p:pic>
        <p:nvPicPr>
          <p:cNvPr id="6" name="图片 5" descr="SF 小马哥交流群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251" y="1464012"/>
            <a:ext cx="3664298" cy="50214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27" y="1438334"/>
            <a:ext cx="3805727" cy="52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09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问答互动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6830"/>
            <a:ext cx="8596668" cy="5100033"/>
          </a:xfrm>
        </p:spPr>
        <p:txBody>
          <a:bodyPr>
            <a:normAutofit/>
          </a:bodyPr>
          <a:lstStyle/>
          <a:p>
            <a:pPr marL="0" indent="0">
              <a:buClr>
                <a:srgbClr val="90C226"/>
              </a:buClr>
              <a:buNone/>
            </a:pPr>
            <a:endParaRPr lang="en-US" altLang="zh-CN" sz="2000" dirty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r>
              <a:rPr lang="en-US" altLang="zh-CN" sz="8000" b="1" dirty="0" smtClean="0">
                <a:solidFill>
                  <a:srgbClr val="00B0F0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5510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微服务实战系列课堂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3506" y="1532437"/>
            <a:ext cx="8596668" cy="5201311"/>
          </a:xfrm>
        </p:spPr>
        <p:txBody>
          <a:bodyPr>
            <a:normAutofit/>
          </a:bodyPr>
          <a:lstStyle/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课堂资源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2"/>
              </a:rPr>
              <a:t>https://segmentfault.com/n/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2"/>
              </a:rPr>
              <a:t>1330000009887617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endParaRPr lang="en-US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课件资源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https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://github.com/mercyblitz/segmentfault-lessons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/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JSR</a:t>
            </a:r>
            <a:r>
              <a:rPr lang="en-US" altLang="en-US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资源</a:t>
            </a:r>
            <a:endParaRPr lang="en-US" altLang="en-US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4"/>
              </a:rPr>
              <a:t>https://github.com/mercyblitz/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4"/>
              </a:rPr>
              <a:t>jsr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7980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886871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静态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内容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动态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内容</a:t>
            </a: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模板引擎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问答互动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918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</a:rPr>
              <a:t>静态 </a:t>
            </a:r>
            <a:r>
              <a:rPr lang="en-US" altLang="zh-CN" dirty="0">
                <a:latin typeface="方正姚体" panose="02010601030101010101" pitchFamily="2" charset="-122"/>
              </a:rPr>
              <a:t>Web </a:t>
            </a:r>
            <a:r>
              <a:rPr lang="zh-CN" altLang="en-US" dirty="0">
                <a:latin typeface="方正姚体" panose="02010601030101010101" pitchFamily="2" charset="-122"/>
              </a:rPr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>
                <a:latin typeface="+mn-ea"/>
              </a:rPr>
              <a:t>基本解释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	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smtClean="0">
                <a:latin typeface="+mn-ea"/>
              </a:rPr>
              <a:t>HTTP</a:t>
            </a:r>
            <a:r>
              <a:rPr lang="zh-CN" altLang="en-US" dirty="0" smtClean="0">
                <a:latin typeface="+mn-ea"/>
              </a:rPr>
              <a:t> 请求内容由</a:t>
            </a:r>
            <a:r>
              <a:rPr lang="en-US" altLang="zh-CN" dirty="0" smtClean="0">
                <a:latin typeface="+mn-ea"/>
              </a:rPr>
              <a:t>Web</a:t>
            </a:r>
            <a:r>
              <a:rPr lang="zh-CN" altLang="en-US" dirty="0" smtClean="0">
                <a:latin typeface="+mn-ea"/>
              </a:rPr>
              <a:t> 服务器文件系统提供，常见静态</a:t>
            </a:r>
            <a:r>
              <a:rPr lang="en-US" altLang="zh-CN" dirty="0" smtClean="0">
                <a:latin typeface="+mn-ea"/>
              </a:rPr>
              <a:t>Web</a:t>
            </a:r>
            <a:r>
              <a:rPr lang="zh-CN" altLang="en-US" dirty="0" smtClean="0">
                <a:latin typeface="+mn-ea"/>
              </a:rPr>
              <a:t>内容如：</a:t>
            </a:r>
            <a:r>
              <a:rPr lang="en-US" altLang="zh-CN" dirty="0" smtClean="0">
                <a:latin typeface="+mn-ea"/>
              </a:rPr>
              <a:t>HTML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CSS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JS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JPEG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Flash</a:t>
            </a:r>
            <a:r>
              <a:rPr lang="zh-CN" altLang="en-US" dirty="0" smtClean="0">
                <a:latin typeface="+mn-ea"/>
              </a:rPr>
              <a:t>等等</a:t>
            </a:r>
          </a:p>
          <a:p>
            <a:pPr marL="457200" lvl="1" indent="0">
              <a:buNone/>
            </a:pPr>
            <a:endParaRPr lang="en-US" altLang="zh-CN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特点</a:t>
            </a:r>
          </a:p>
          <a:p>
            <a:pPr lvl="1"/>
            <a:r>
              <a:rPr lang="zh-CN" altLang="en-US" sz="2200" dirty="0" smtClean="0">
                <a:latin typeface="+mn-ea"/>
              </a:rPr>
              <a:t>计算类型：</a:t>
            </a:r>
            <a:r>
              <a:rPr lang="en-US" altLang="zh-CN" sz="2000" dirty="0" smtClean="0">
                <a:latin typeface="+mn-ea"/>
              </a:rPr>
              <a:t>I</a:t>
            </a:r>
            <a:r>
              <a:rPr lang="zh-CN" altLang="en-US" sz="2000" dirty="0">
                <a:latin typeface="+mn-ea"/>
              </a:rPr>
              <a:t>/</a:t>
            </a:r>
            <a:r>
              <a:rPr lang="en-US" altLang="zh-CN" sz="2000" dirty="0" smtClean="0">
                <a:latin typeface="+mn-ea"/>
              </a:rPr>
              <a:t>O</a:t>
            </a:r>
            <a:r>
              <a:rPr lang="zh-CN" altLang="en-US" sz="2000" dirty="0" smtClean="0">
                <a:latin typeface="+mn-ea"/>
              </a:rPr>
              <a:t> 类型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交互方式：单一</a:t>
            </a:r>
          </a:p>
          <a:p>
            <a:pPr lvl="1"/>
            <a:r>
              <a:rPr lang="zh-CN" altLang="en-US" sz="2200" dirty="0" smtClean="0">
                <a:latin typeface="+mn-ea"/>
              </a:rPr>
              <a:t>资源内容：相同（基本）</a:t>
            </a:r>
          </a:p>
          <a:p>
            <a:pPr lvl="1"/>
            <a:r>
              <a:rPr lang="zh-CN" altLang="en-US" sz="2200" dirty="0" smtClean="0">
                <a:latin typeface="+mn-ea"/>
              </a:rPr>
              <a:t>资源路劲：物理</a:t>
            </a:r>
            <a:r>
              <a:rPr lang="zh-CN" altLang="en-US" sz="2200" dirty="0">
                <a:latin typeface="+mn-ea"/>
              </a:rPr>
              <a:t>路径</a:t>
            </a:r>
            <a:r>
              <a:rPr lang="zh-CN" altLang="en-US" sz="2200" dirty="0" smtClean="0">
                <a:latin typeface="+mn-ea"/>
              </a:rPr>
              <a:t>（文件、目录）</a:t>
            </a:r>
          </a:p>
          <a:p>
            <a:pPr lvl="1"/>
            <a:r>
              <a:rPr lang="zh-CN" altLang="en-US" sz="2200" dirty="0" smtClean="0">
                <a:latin typeface="+mn-ea"/>
              </a:rPr>
              <a:t>请求方法：</a:t>
            </a:r>
            <a:r>
              <a:rPr lang="en-US" altLang="zh-CN" sz="2200" dirty="0" smtClean="0">
                <a:latin typeface="+mn-ea"/>
              </a:rPr>
              <a:t>GET</a:t>
            </a:r>
            <a:r>
              <a:rPr lang="zh-CN" altLang="en-US" sz="2200" dirty="0" smtClean="0">
                <a:latin typeface="+mn-ea"/>
              </a:rPr>
              <a:t>（主要）</a:t>
            </a:r>
          </a:p>
          <a:p>
            <a:pPr lvl="1"/>
            <a:endParaRPr lang="en-US" altLang="zh-CN" sz="2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354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</a:rPr>
              <a:t>静态 </a:t>
            </a:r>
            <a:r>
              <a:rPr lang="en-US" altLang="zh-CN" dirty="0">
                <a:latin typeface="方正姚体" panose="02010601030101010101" pitchFamily="2" charset="-122"/>
              </a:rPr>
              <a:t>Web </a:t>
            </a:r>
            <a:r>
              <a:rPr lang="zh-CN" altLang="en-US" dirty="0">
                <a:latin typeface="方正姚体" panose="02010601030101010101" pitchFamily="2" charset="-122"/>
              </a:rPr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常见使用场景</a:t>
            </a:r>
          </a:p>
          <a:p>
            <a:pPr lvl="1"/>
            <a:r>
              <a:rPr lang="zh-CN" altLang="en-US" sz="2000" dirty="0" smtClean="0">
                <a:latin typeface="+mn-ea"/>
              </a:rPr>
              <a:t>信息展示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样式文件（</a:t>
            </a:r>
            <a:r>
              <a:rPr lang="en-US" altLang="zh-CN" sz="2000" dirty="0" smtClean="0">
                <a:latin typeface="+mn-ea"/>
              </a:rPr>
              <a:t>CSS</a:t>
            </a:r>
            <a:r>
              <a:rPr lang="zh-CN" altLang="en-US" sz="2000" dirty="0" smtClean="0">
                <a:latin typeface="+mn-ea"/>
              </a:rPr>
              <a:t>）</a:t>
            </a:r>
          </a:p>
          <a:p>
            <a:pPr lvl="1"/>
            <a:r>
              <a:rPr lang="zh-CN" altLang="en-US" sz="2000" dirty="0" smtClean="0">
                <a:latin typeface="+mn-ea"/>
              </a:rPr>
              <a:t>脚本文件（</a:t>
            </a:r>
            <a:r>
              <a:rPr lang="en-US" altLang="zh-CN" sz="2000" dirty="0" smtClean="0">
                <a:latin typeface="+mn-ea"/>
              </a:rPr>
              <a:t>JS</a:t>
            </a:r>
            <a:r>
              <a:rPr lang="zh-CN" altLang="en-US" sz="2000" dirty="0">
                <a:latin typeface="+mn-ea"/>
              </a:rPr>
              <a:t>）</a:t>
            </a:r>
            <a:endParaRPr lang="zh-CN" altLang="en-US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图片（</a:t>
            </a:r>
            <a:r>
              <a:rPr lang="en-US" altLang="zh-CN" sz="2000" dirty="0" smtClean="0">
                <a:latin typeface="+mn-ea"/>
              </a:rPr>
              <a:t>JPEG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GIF</a:t>
            </a:r>
            <a:r>
              <a:rPr lang="zh-CN" altLang="en-US" sz="2000" dirty="0" smtClean="0">
                <a:latin typeface="+mn-ea"/>
              </a:rPr>
              <a:t>）</a:t>
            </a:r>
          </a:p>
          <a:p>
            <a:pPr lvl="1"/>
            <a:r>
              <a:rPr lang="zh-CN" altLang="en-US" sz="2000" dirty="0" smtClean="0">
                <a:latin typeface="+mn-ea"/>
              </a:rPr>
              <a:t>多媒体（</a:t>
            </a:r>
            <a:r>
              <a:rPr lang="en-US" altLang="zh-CN" sz="2000" dirty="0" smtClean="0">
                <a:latin typeface="+mn-ea"/>
              </a:rPr>
              <a:t>Flash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Movie</a:t>
            </a:r>
            <a:r>
              <a:rPr lang="zh-CN" altLang="en-US" sz="2000" dirty="0" smtClean="0">
                <a:latin typeface="+mn-ea"/>
              </a:rPr>
              <a:t>）</a:t>
            </a:r>
          </a:p>
          <a:p>
            <a:pPr lvl="1"/>
            <a:r>
              <a:rPr lang="zh-CN" altLang="en-US" sz="2000" dirty="0" smtClean="0">
                <a:latin typeface="+mn-ea"/>
              </a:rPr>
              <a:t>文件下载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0478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</a:rPr>
              <a:t>静态 </a:t>
            </a:r>
            <a:r>
              <a:rPr lang="en-US" altLang="zh-CN" dirty="0">
                <a:latin typeface="方正姚体" panose="02010601030101010101" pitchFamily="2" charset="-122"/>
              </a:rPr>
              <a:t>Web </a:t>
            </a:r>
            <a:r>
              <a:rPr lang="zh-CN" altLang="en-US" dirty="0">
                <a:latin typeface="方正姚体" panose="02010601030101010101" pitchFamily="2" charset="-122"/>
              </a:rPr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常见</a:t>
            </a:r>
            <a:r>
              <a:rPr lang="en-US" altLang="zh-CN" sz="2400" dirty="0" smtClean="0">
                <a:latin typeface="+mn-ea"/>
              </a:rPr>
              <a:t>Web</a:t>
            </a:r>
            <a:r>
              <a:rPr lang="zh-CN" altLang="en-US" sz="2400" dirty="0" smtClean="0">
                <a:latin typeface="+mn-ea"/>
              </a:rPr>
              <a:t>服务器</a:t>
            </a:r>
          </a:p>
          <a:p>
            <a:pPr lvl="1"/>
            <a:r>
              <a:rPr lang="en-US" altLang="zh-CN" sz="2000" dirty="0" smtClean="0">
                <a:latin typeface="+mn-ea"/>
              </a:rPr>
              <a:t>Apache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HTTP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Server</a:t>
            </a:r>
          </a:p>
          <a:p>
            <a:pPr lvl="1"/>
            <a:r>
              <a:rPr lang="en-US" altLang="zh-CN" sz="2000" dirty="0" err="1" smtClean="0">
                <a:latin typeface="+mn-ea"/>
              </a:rPr>
              <a:t>Nginx</a:t>
            </a:r>
            <a:endParaRPr lang="zh-CN" altLang="en-US" sz="20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Microsoft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IIS</a:t>
            </a:r>
          </a:p>
          <a:p>
            <a:pPr lvl="1"/>
            <a:r>
              <a:rPr lang="en-US" altLang="zh-CN" sz="2000" dirty="0" smtClean="0">
                <a:latin typeface="+mn-ea"/>
              </a:rPr>
              <a:t>GWS</a:t>
            </a:r>
          </a:p>
          <a:p>
            <a:pPr lvl="1"/>
            <a:endParaRPr lang="zh-CN" altLang="en-US" sz="2000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09" y="3912330"/>
            <a:ext cx="9066139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0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</a:rPr>
              <a:t>静态 </a:t>
            </a:r>
            <a:r>
              <a:rPr lang="en-US" altLang="zh-CN" dirty="0">
                <a:latin typeface="方正姚体" panose="02010601030101010101" pitchFamily="2" charset="-122"/>
              </a:rPr>
              <a:t>Web </a:t>
            </a:r>
            <a:r>
              <a:rPr lang="zh-CN" altLang="en-US" dirty="0">
                <a:latin typeface="方正姚体" panose="02010601030101010101" pitchFamily="2" charset="-122"/>
              </a:rPr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30163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思考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+mn-ea"/>
              </a:rPr>
              <a:t>      为什么 </a:t>
            </a:r>
            <a:r>
              <a:rPr lang="en-US" altLang="zh-CN" sz="2000" dirty="0" smtClean="0">
                <a:latin typeface="+mn-ea"/>
              </a:rPr>
              <a:t>Java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Web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Server</a:t>
            </a:r>
            <a:r>
              <a:rPr lang="zh-CN" altLang="en-US" sz="2000" dirty="0" smtClean="0">
                <a:latin typeface="+mn-ea"/>
              </a:rPr>
              <a:t> 不是常用 </a:t>
            </a:r>
            <a:r>
              <a:rPr lang="en-US" altLang="zh-CN" sz="2000" dirty="0" smtClean="0">
                <a:latin typeface="+mn-ea"/>
              </a:rPr>
              <a:t>Web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Server</a:t>
            </a:r>
            <a:r>
              <a:rPr lang="zh-CN" altLang="en-US" sz="2000" dirty="0" smtClean="0">
                <a:latin typeface="+mn-ea"/>
              </a:rPr>
              <a:t>？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参考答案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内存占用</a:t>
            </a:r>
            <a:endParaRPr lang="en-US" altLang="zh-CN" sz="2200" dirty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类型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分配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垃圾回收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被动回收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停顿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并发处理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线程池</a:t>
            </a:r>
            <a:endParaRPr lang="en-US" altLang="zh-CN" sz="1800" dirty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线程开销</a:t>
            </a:r>
            <a:endParaRPr lang="en-US" altLang="zh-CN" sz="1800" dirty="0" smtClean="0">
              <a:latin typeface="+mn-ea"/>
            </a:endParaRPr>
          </a:p>
          <a:p>
            <a:pPr lvl="2"/>
            <a:endParaRPr lang="en-US" altLang="zh-CN" sz="1800" dirty="0" smtClean="0">
              <a:latin typeface="+mn-ea"/>
            </a:endParaRPr>
          </a:p>
          <a:p>
            <a:pPr lvl="1"/>
            <a:endParaRPr lang="zh-CN" altLang="en-US" sz="2200" dirty="0" smtClean="0">
              <a:latin typeface="+mn-ea"/>
            </a:endParaRPr>
          </a:p>
          <a:p>
            <a:pPr lvl="1"/>
            <a:endParaRPr lang="zh-CN" altLang="en-US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5668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</a:rPr>
              <a:t>静态 </a:t>
            </a:r>
            <a:r>
              <a:rPr lang="en-US" altLang="zh-CN" dirty="0">
                <a:latin typeface="方正姚体" panose="02010601030101010101" pitchFamily="2" charset="-122"/>
              </a:rPr>
              <a:t>Web </a:t>
            </a:r>
            <a:r>
              <a:rPr lang="zh-CN" altLang="en-US" dirty="0">
                <a:latin typeface="方正姚体" panose="02010601030101010101" pitchFamily="2" charset="-122"/>
              </a:rPr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30163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标准优化技术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资源变化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zh-CN" altLang="en-US" sz="2000" dirty="0" smtClean="0">
                <a:latin typeface="+mn-ea"/>
              </a:rPr>
              <a:t>相应头：</a:t>
            </a:r>
            <a:r>
              <a:rPr lang="en-US" altLang="zh-CN" sz="2000" dirty="0" smtClean="0">
                <a:latin typeface="+mn-ea"/>
              </a:rPr>
              <a:t>Last-Modified</a:t>
            </a:r>
          </a:p>
          <a:p>
            <a:pPr lvl="2"/>
            <a:r>
              <a:rPr lang="zh-CN" altLang="en-US" sz="2000" dirty="0" smtClean="0">
                <a:latin typeface="+mn-ea"/>
              </a:rPr>
              <a:t>请求头：</a:t>
            </a:r>
            <a:r>
              <a:rPr lang="en-US" altLang="zh-CN" sz="2000" dirty="0" smtClean="0">
                <a:latin typeface="+mn-ea"/>
              </a:rPr>
              <a:t>If-Modified-Since</a:t>
            </a:r>
          </a:p>
          <a:p>
            <a:pPr marL="914400" lvl="2" indent="0">
              <a:buNone/>
            </a:pPr>
            <a:endParaRPr lang="en-US" altLang="zh-CN" sz="2000" dirty="0" smtClean="0">
              <a:latin typeface="+mn-ea"/>
            </a:endParaRPr>
          </a:p>
          <a:p>
            <a:pPr marL="914400" lvl="2" indent="0">
              <a:buNone/>
            </a:pP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资源缓存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zh-CN" altLang="en-US" sz="2000" dirty="0" smtClean="0">
                <a:latin typeface="+mn-ea"/>
              </a:rPr>
              <a:t>相应头：</a:t>
            </a:r>
            <a:r>
              <a:rPr lang="en-US" altLang="zh-CN" sz="2000" dirty="0" err="1" smtClean="0">
                <a:latin typeface="+mn-ea"/>
              </a:rPr>
              <a:t>ETag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2000" dirty="0" smtClean="0">
                <a:latin typeface="+mn-ea"/>
              </a:rPr>
              <a:t>请求头：</a:t>
            </a:r>
            <a:r>
              <a:rPr lang="en-US" altLang="zh-CN" sz="2000" dirty="0" smtClean="0">
                <a:latin typeface="+mn-ea"/>
              </a:rPr>
              <a:t>If-None-Match</a:t>
            </a:r>
          </a:p>
          <a:p>
            <a:pPr lvl="2"/>
            <a:endParaRPr lang="en-US" altLang="zh-CN" sz="1800" dirty="0" smtClean="0">
              <a:latin typeface="+mn-ea"/>
            </a:endParaRPr>
          </a:p>
          <a:p>
            <a:pPr lvl="1"/>
            <a:endParaRPr lang="zh-CN" altLang="en-US" sz="2200" dirty="0" smtClean="0">
              <a:latin typeface="+mn-ea"/>
            </a:endParaRPr>
          </a:p>
          <a:p>
            <a:pPr lvl="1"/>
            <a:endParaRPr lang="zh-CN" altLang="en-US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196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2883</TotalTime>
  <Words>394</Words>
  <Application>Microsoft Macintosh PowerPoint</Application>
  <PresentationFormat>自定义</PresentationFormat>
  <Paragraphs>147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平面</vt:lpstr>
      <vt:lpstr>Java微服务实践  Spring Boot Web篇（上）</vt:lpstr>
      <vt:lpstr>Java 微服务实战系列课堂</vt:lpstr>
      <vt:lpstr>Java 微服务实战系列课堂</vt:lpstr>
      <vt:lpstr>议题</vt:lpstr>
      <vt:lpstr>静态 Web 内容</vt:lpstr>
      <vt:lpstr>静态 Web 内容</vt:lpstr>
      <vt:lpstr>静态 Web 内容</vt:lpstr>
      <vt:lpstr>静态 Web 内容</vt:lpstr>
      <vt:lpstr>静态 Web 内容</vt:lpstr>
      <vt:lpstr>动态 Web 内容</vt:lpstr>
      <vt:lpstr>动态 Web 内容</vt:lpstr>
      <vt:lpstr>动态 Web 内容</vt:lpstr>
      <vt:lpstr>动态 Web 内容</vt:lpstr>
      <vt:lpstr>动态 Web 内容</vt:lpstr>
      <vt:lpstr>动态 Web 内容</vt:lpstr>
      <vt:lpstr>动态 Web 内容</vt:lpstr>
      <vt:lpstr>动态 Web 内容</vt:lpstr>
      <vt:lpstr>动态 Web 内容</vt:lpstr>
      <vt:lpstr>模板引擎</vt:lpstr>
      <vt:lpstr>问答互动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Mercy Ma</cp:lastModifiedBy>
  <cp:revision>259</cp:revision>
  <dcterms:created xsi:type="dcterms:W3CDTF">2016-07-12T22:52:49Z</dcterms:created>
  <dcterms:modified xsi:type="dcterms:W3CDTF">2017-08-12T15:23:48Z</dcterms:modified>
</cp:coreProperties>
</file>