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366" r:id="rId3"/>
    <p:sldId id="367" r:id="rId4"/>
    <p:sldId id="257" r:id="rId5"/>
    <p:sldId id="259" r:id="rId6"/>
    <p:sldId id="346" r:id="rId7"/>
    <p:sldId id="347" r:id="rId8"/>
    <p:sldId id="349" r:id="rId9"/>
    <p:sldId id="348" r:id="rId10"/>
    <p:sldId id="350" r:id="rId11"/>
    <p:sldId id="351" r:id="rId12"/>
    <p:sldId id="353" r:id="rId13"/>
    <p:sldId id="352" r:id="rId14"/>
    <p:sldId id="355" r:id="rId15"/>
    <p:sldId id="354" r:id="rId16"/>
    <p:sldId id="356" r:id="rId17"/>
    <p:sldId id="357" r:id="rId18"/>
    <p:sldId id="358" r:id="rId19"/>
    <p:sldId id="359" r:id="rId20"/>
    <p:sldId id="361" r:id="rId21"/>
    <p:sldId id="362" r:id="rId22"/>
    <p:sldId id="363" r:id="rId23"/>
    <p:sldId id="365" r:id="rId24"/>
    <p:sldId id="364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80" d="100"/>
          <a:sy n="80" d="100"/>
        </p:scale>
        <p:origin x="-8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Java Persistence 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实体关系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实体关系可能一对一、一对多、多对一或多对多，这些关系是多态性的，可以是单向或者双向。</a:t>
            </a:r>
          </a:p>
          <a:p>
            <a:pPr lvl="1"/>
            <a:r>
              <a:rPr lang="zh-CN" altLang="en-US" sz="2200" dirty="0" smtClean="0">
                <a:latin typeface="+mn-ea"/>
              </a:rPr>
              <a:t>注解表述方式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OneToOne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OneToMany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ManyToOne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ManyToMany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XML</a:t>
            </a:r>
            <a:r>
              <a:rPr lang="zh-CN" altLang="en-US" sz="2200" dirty="0">
                <a:latin typeface="+mn-ea"/>
              </a:rPr>
              <a:t>表述</a:t>
            </a:r>
            <a:r>
              <a:rPr lang="zh-CN" altLang="en-US" sz="2200" dirty="0" smtClean="0">
                <a:latin typeface="+mn-ea"/>
              </a:rPr>
              <a:t>方式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EmbeddedId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IdClass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67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实体双向关系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实体双向关系是指两实体之间不仅存在拥有方（</a:t>
            </a:r>
            <a:r>
              <a:rPr lang="en-US" altLang="zh-CN" dirty="0" smtClean="0">
                <a:latin typeface="+mn-ea"/>
              </a:rPr>
              <a:t>owning</a:t>
            </a:r>
            <a:r>
              <a:rPr lang="zh-CN" altLang="en-US" dirty="0" smtClean="0">
                <a:latin typeface="+mn-ea"/>
              </a:rPr>
              <a:t>），也存在倒转方（</a:t>
            </a:r>
            <a:r>
              <a:rPr lang="en-US" altLang="zh-CN" dirty="0" smtClean="0">
                <a:latin typeface="+mn-ea"/>
              </a:rPr>
              <a:t>inverse</a:t>
            </a:r>
            <a:r>
              <a:rPr lang="zh-CN" altLang="en-US" dirty="0" smtClean="0">
                <a:latin typeface="+mn-ea"/>
              </a:rPr>
              <a:t>）。主方决定了更新级联关系到数据库。</a:t>
            </a:r>
          </a:p>
          <a:p>
            <a:pPr lvl="1"/>
            <a:r>
              <a:rPr lang="zh-CN" altLang="en-US" sz="2200" dirty="0" smtClean="0">
                <a:latin typeface="+mn-ea"/>
              </a:rPr>
              <a:t>规则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倒转</a:t>
            </a:r>
            <a:r>
              <a:rPr lang="zh-CN" altLang="en-US" sz="1800" dirty="0" smtClean="0">
                <a:latin typeface="+mn-ea"/>
              </a:rPr>
              <a:t>必须通过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OneToOne</a:t>
            </a:r>
            <a:r>
              <a:rPr lang="zh-CN" altLang="zh-CN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OneToMany</a:t>
            </a:r>
            <a:r>
              <a:rPr lang="zh-CN" altLang="en-US" sz="1800" dirty="0" smtClean="0">
                <a:latin typeface="+mn-ea"/>
              </a:rPr>
              <a:t>或者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ManyToMany</a:t>
            </a:r>
            <a:r>
              <a:rPr lang="zh-CN" altLang="en-US" sz="1800" dirty="0" smtClean="0">
                <a:latin typeface="+mn-ea"/>
              </a:rPr>
              <a:t>中的</a:t>
            </a:r>
            <a:r>
              <a:rPr lang="en-US" altLang="zh-CN" sz="1800" dirty="0" err="1" smtClean="0">
                <a:latin typeface="+mn-ea"/>
              </a:rPr>
              <a:t>mappedBy</a:t>
            </a:r>
            <a:r>
              <a:rPr lang="zh-CN" altLang="en-US" sz="1800" dirty="0" smtClean="0">
                <a:latin typeface="+mn-ea"/>
              </a:rPr>
              <a:t>属性方法关联到</a:t>
            </a:r>
            <a:r>
              <a:rPr lang="zh-CN" altLang="en-US" sz="1800" dirty="0">
                <a:latin typeface="+mn-ea"/>
              </a:rPr>
              <a:t>拥有方</a:t>
            </a:r>
            <a:r>
              <a:rPr lang="zh-CN" altLang="en-US" sz="1800" dirty="0" smtClean="0">
                <a:latin typeface="+mn-ea"/>
              </a:rPr>
              <a:t>的字段或者属性。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一对多、多对一双向关系中的多方必须是主方，因此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ManyToOne</a:t>
            </a:r>
            <a:r>
              <a:rPr lang="zh-CN" altLang="en-US" sz="1800" dirty="0" smtClean="0">
                <a:latin typeface="+mn-ea"/>
              </a:rPr>
              <a:t> 注解不能指定</a:t>
            </a:r>
            <a:r>
              <a:rPr lang="en-US" altLang="zh-CN" sz="1800" dirty="0" err="1" smtClean="0">
                <a:latin typeface="+mn-ea"/>
              </a:rPr>
              <a:t>mappedBy</a:t>
            </a:r>
            <a:r>
              <a:rPr lang="zh-CN" altLang="en-US" sz="1800" dirty="0" smtClean="0">
                <a:latin typeface="+mn-ea"/>
              </a:rPr>
              <a:t>属性方法。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双向一对一关系中，主方相当于包含外键的一方。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双向多对多关系中，任何一方可能是</a:t>
            </a:r>
            <a:r>
              <a:rPr lang="zh-CN" altLang="en-US" sz="1800" dirty="0">
                <a:latin typeface="+mn-ea"/>
              </a:rPr>
              <a:t>拥有方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00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实体双向关系：</a:t>
            </a:r>
            <a:r>
              <a:rPr lang="zh-CN" altLang="en-US" sz="2400" dirty="0">
                <a:latin typeface="+mn-ea"/>
              </a:rPr>
              <a:t>一对一（</a:t>
            </a:r>
            <a:r>
              <a:rPr lang="en-US" altLang="zh-CN" sz="2400" dirty="0" err="1">
                <a:latin typeface="+mn-ea"/>
              </a:rPr>
              <a:t>OneToOne</a:t>
            </a:r>
            <a:r>
              <a:rPr lang="zh-CN" altLang="zh-CN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引用单个实体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引用单个实体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 smtClean="0">
                <a:latin typeface="+mn-ea"/>
              </a:rPr>
              <a:t>表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包含一个外键关联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1"/>
            <a:r>
              <a:rPr lang="zh-CN" altLang="en-US" sz="2000" dirty="0" smtClean="0">
                <a:latin typeface="+mn-ea"/>
              </a:rPr>
              <a:t>举例：客户（</a:t>
            </a:r>
            <a:r>
              <a:rPr lang="en-US" altLang="zh-CN" sz="2000" dirty="0" smtClean="0">
                <a:latin typeface="+mn-ea"/>
              </a:rPr>
              <a:t>Customer</a:t>
            </a:r>
            <a:r>
              <a:rPr lang="zh-CN" altLang="en-US" sz="2000" dirty="0" smtClean="0">
                <a:latin typeface="+mn-ea"/>
              </a:rPr>
              <a:t>）与信用卡（</a:t>
            </a:r>
            <a:r>
              <a:rPr lang="en-US" altLang="zh-CN" sz="2000" dirty="0" smtClean="0">
                <a:latin typeface="+mn-ea"/>
              </a:rPr>
              <a:t>Credit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Card</a:t>
            </a:r>
            <a:r>
              <a:rPr lang="zh-CN" altLang="en-US" sz="2000" dirty="0" smtClean="0">
                <a:latin typeface="+mn-ea"/>
              </a:rPr>
              <a:t>）的关系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85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实体双向关系：多对一（</a:t>
            </a:r>
            <a:r>
              <a:rPr lang="en-US" altLang="zh-CN" sz="2400" dirty="0" err="1" smtClean="0">
                <a:latin typeface="+mn-ea"/>
              </a:rPr>
              <a:t>ManyToOne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/一对多（</a:t>
            </a:r>
            <a:r>
              <a:rPr lang="en-US" altLang="zh-CN" sz="2400" dirty="0" err="1" smtClean="0">
                <a:latin typeface="+mn-ea"/>
              </a:rPr>
              <a:t>OneToMany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引用单个实体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引用多个实体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 smtClean="0">
                <a:latin typeface="+mn-ea"/>
              </a:rPr>
              <a:t>表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包含一个外键关联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1"/>
            <a:r>
              <a:rPr lang="zh-CN" altLang="en-US" sz="2000" dirty="0" smtClean="0">
                <a:latin typeface="+mn-ea"/>
              </a:rPr>
              <a:t>举例：店铺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Store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与</a:t>
            </a:r>
            <a:r>
              <a:rPr lang="zh-CN" altLang="en-US" sz="2000" dirty="0" smtClean="0">
                <a:latin typeface="+mn-ea"/>
              </a:rPr>
              <a:t>客户（</a:t>
            </a:r>
            <a:r>
              <a:rPr lang="en-US" altLang="zh-CN" sz="2000" dirty="0" smtClean="0">
                <a:latin typeface="+mn-ea"/>
              </a:rPr>
              <a:t>Customer</a:t>
            </a:r>
            <a:r>
              <a:rPr lang="zh-CN" altLang="en-US" sz="2000" dirty="0" smtClean="0">
                <a:latin typeface="+mn-ea"/>
              </a:rPr>
              <a:t>）的关系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85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实体双向关系：多对多（</a:t>
            </a:r>
            <a:r>
              <a:rPr lang="en-US" altLang="zh-CN" sz="2400" dirty="0" err="1" smtClean="0">
                <a:latin typeface="+mn-ea"/>
              </a:rPr>
              <a:t>ManyToMany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</a:t>
            </a:r>
            <a:r>
              <a:rPr lang="zh-CN" altLang="en-US" sz="1800" dirty="0">
                <a:latin typeface="+mn-ea"/>
              </a:rPr>
              <a:t>多个</a:t>
            </a:r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引用多个实体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 smtClean="0">
                <a:latin typeface="+mn-ea"/>
              </a:rPr>
              <a:t>存在一个</a:t>
            </a:r>
            <a:r>
              <a:rPr lang="zh-CN" altLang="en-US" sz="1800" dirty="0">
                <a:latin typeface="+mn-ea"/>
              </a:rPr>
              <a:t>名为</a:t>
            </a:r>
            <a:r>
              <a:rPr lang="en-US" altLang="zh-CN" sz="1800" dirty="0" smtClean="0">
                <a:latin typeface="+mn-ea"/>
              </a:rPr>
              <a:t>A_B</a:t>
            </a:r>
            <a:r>
              <a:rPr lang="zh-CN" altLang="en-US" sz="1800" dirty="0" smtClean="0">
                <a:latin typeface="+mn-ea"/>
              </a:rPr>
              <a:t>的关联表（拥有方表名为前缀），其中包含两个外键列，一列关联表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的主键，另外一列关联表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的主键。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举例：客户（</a:t>
            </a:r>
            <a:r>
              <a:rPr lang="en-US" altLang="zh-CN" sz="2000" dirty="0" smtClean="0">
                <a:latin typeface="+mn-ea"/>
              </a:rPr>
              <a:t>Customer</a:t>
            </a:r>
            <a:r>
              <a:rPr lang="zh-CN" altLang="en-US" sz="2000" dirty="0" smtClean="0">
                <a:latin typeface="+mn-ea"/>
              </a:rPr>
              <a:t>）与图书（图书）的关系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654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实体单向关系：</a:t>
            </a:r>
            <a:r>
              <a:rPr lang="zh-CN" altLang="en-US" sz="2400" dirty="0">
                <a:latin typeface="+mn-ea"/>
              </a:rPr>
              <a:t>一对一（</a:t>
            </a:r>
            <a:r>
              <a:rPr lang="en-US" altLang="zh-CN" sz="2400" dirty="0" err="1">
                <a:latin typeface="+mn-ea"/>
              </a:rPr>
              <a:t>OneToOne</a:t>
            </a:r>
            <a:r>
              <a:rPr lang="zh-CN" altLang="zh-CN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引用单个实体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没有引用单个实体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 smtClean="0">
                <a:latin typeface="+mn-ea"/>
              </a:rPr>
              <a:t>表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包含一个外键关联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1"/>
            <a:r>
              <a:rPr lang="zh-CN" altLang="en-US" sz="2000" dirty="0" smtClean="0">
                <a:latin typeface="+mn-ea"/>
              </a:rPr>
              <a:t>举例：客户（</a:t>
            </a:r>
            <a:r>
              <a:rPr lang="en-US" altLang="zh-CN" sz="2000" dirty="0" smtClean="0">
                <a:latin typeface="+mn-ea"/>
              </a:rPr>
              <a:t>Customer</a:t>
            </a:r>
            <a:r>
              <a:rPr lang="zh-CN" altLang="en-US" sz="2000" dirty="0" smtClean="0">
                <a:latin typeface="+mn-ea"/>
              </a:rPr>
              <a:t>）与信用卡（</a:t>
            </a:r>
            <a:r>
              <a:rPr lang="en-US" altLang="zh-CN" sz="2000" dirty="0" smtClean="0">
                <a:latin typeface="+mn-ea"/>
              </a:rPr>
              <a:t>Credit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Card</a:t>
            </a:r>
            <a:r>
              <a:rPr lang="zh-CN" altLang="en-US" sz="2000" dirty="0" smtClean="0">
                <a:latin typeface="+mn-ea"/>
              </a:rPr>
              <a:t>）的关系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66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实体单向关系：一对多（</a:t>
            </a:r>
            <a:r>
              <a:rPr lang="en-US" altLang="zh-CN" sz="2400" dirty="0" err="1" smtClean="0">
                <a:latin typeface="+mn-ea"/>
              </a:rPr>
              <a:t>OneToMany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引用多个实体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没有引用单个实体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>
                <a:latin typeface="+mn-ea"/>
              </a:rPr>
              <a:t>存在一个名为</a:t>
            </a:r>
            <a:r>
              <a:rPr lang="en-US" altLang="zh-CN" sz="1800" dirty="0">
                <a:latin typeface="+mn-ea"/>
              </a:rPr>
              <a:t>A_B</a:t>
            </a:r>
            <a:r>
              <a:rPr lang="zh-CN" altLang="en-US" sz="1800" dirty="0">
                <a:latin typeface="+mn-ea"/>
              </a:rPr>
              <a:t>的关联表（拥有方表名为前缀），其中包含两个外键列，一列关联表</a:t>
            </a:r>
            <a:r>
              <a:rPr lang="en-US" altLang="zh-CN" sz="1800" dirty="0">
                <a:latin typeface="+mn-ea"/>
              </a:rPr>
              <a:t>A</a:t>
            </a:r>
            <a:r>
              <a:rPr lang="zh-CN" altLang="en-US" sz="1800" dirty="0">
                <a:latin typeface="+mn-ea"/>
              </a:rPr>
              <a:t>的主键，另外一列关联表</a:t>
            </a:r>
            <a:r>
              <a:rPr lang="en-US" altLang="zh-CN" sz="1800" dirty="0">
                <a:latin typeface="+mn-ea"/>
              </a:rPr>
              <a:t>B</a:t>
            </a:r>
            <a:r>
              <a:rPr lang="zh-CN" altLang="en-US" sz="1800" dirty="0">
                <a:latin typeface="+mn-ea"/>
              </a:rPr>
              <a:t>的主键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11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实体单向关系：多对多（</a:t>
            </a:r>
            <a:r>
              <a:rPr lang="en-US" altLang="zh-CN" sz="2400" dirty="0" err="1" smtClean="0">
                <a:latin typeface="+mn-ea"/>
              </a:rPr>
              <a:t>ManyToMany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引用多个实体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没有引用单个实体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>
                <a:latin typeface="+mn-ea"/>
              </a:rPr>
              <a:t>存在一个名为</a:t>
            </a:r>
            <a:r>
              <a:rPr lang="en-US" altLang="zh-CN" sz="1800" dirty="0">
                <a:latin typeface="+mn-ea"/>
              </a:rPr>
              <a:t>A_B</a:t>
            </a:r>
            <a:r>
              <a:rPr lang="zh-CN" altLang="en-US" sz="1800" dirty="0">
                <a:latin typeface="+mn-ea"/>
              </a:rPr>
              <a:t>的关联表（拥有方表名为前缀），其中包含两个外键列，一列关联表</a:t>
            </a:r>
            <a:r>
              <a:rPr lang="en-US" altLang="zh-CN" sz="1800" dirty="0">
                <a:latin typeface="+mn-ea"/>
              </a:rPr>
              <a:t>A</a:t>
            </a:r>
            <a:r>
              <a:rPr lang="zh-CN" altLang="en-US" sz="1800" dirty="0">
                <a:latin typeface="+mn-ea"/>
              </a:rPr>
              <a:t>的主键，另外一列关联表</a:t>
            </a:r>
            <a:r>
              <a:rPr lang="en-US" altLang="zh-CN" sz="1800" dirty="0">
                <a:latin typeface="+mn-ea"/>
              </a:rPr>
              <a:t>B</a:t>
            </a:r>
            <a:r>
              <a:rPr lang="zh-CN" altLang="en-US" sz="1800" dirty="0">
                <a:latin typeface="+mn-ea"/>
              </a:rPr>
              <a:t>的主键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4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实体继承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Inheritance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	实体可继承其他实体。实体之间支持继承、多态关联、多态查询</a:t>
            </a:r>
          </a:p>
          <a:p>
            <a:pPr marL="0" indent="0">
              <a:buNone/>
            </a:pP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继承方式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继承抽象实体类</a:t>
            </a:r>
          </a:p>
          <a:p>
            <a:pPr lvl="3"/>
            <a:r>
              <a:rPr lang="en-US" altLang="zh-CN" sz="1600" dirty="0" smtClean="0">
                <a:latin typeface="+mn-ea"/>
              </a:rPr>
              <a:t>@Inheritance</a:t>
            </a: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继承已映射父类型</a:t>
            </a:r>
          </a:p>
          <a:p>
            <a:pPr lvl="3"/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MappedSuperclass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AssociationOverride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继承非实体类型</a:t>
            </a:r>
          </a:p>
        </p:txBody>
      </p:sp>
    </p:spTree>
    <p:extLst>
      <p:ext uri="{BB962C8B-B14F-4D97-AF65-F5344CB8AC3E}">
        <p14:creationId xmlns:p14="http://schemas.microsoft.com/office/powerpoint/2010/main" val="316648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实体操作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Operations</a:t>
            </a:r>
            <a:r>
              <a:rPr lang="zh-CN" altLang="zh-CN" sz="2400" dirty="0" smtClean="0">
                <a:latin typeface="+mn-ea"/>
              </a:rPr>
              <a:t>）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实体管理器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EntityManager</a:t>
            </a:r>
            <a:endParaRPr lang="zh-CN" altLang="en-US" sz="18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07" y="3234595"/>
            <a:ext cx="5191469" cy="2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9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6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实体实例生命周期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Life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Cycle</a:t>
            </a:r>
            <a:r>
              <a:rPr lang="zh-CN" altLang="zh-CN" sz="2400" dirty="0" smtClean="0">
                <a:latin typeface="+mn-ea"/>
              </a:rPr>
              <a:t>）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创建</a:t>
            </a:r>
          </a:p>
          <a:p>
            <a:pPr lvl="1"/>
            <a:r>
              <a:rPr lang="zh-CN" altLang="en-US" sz="2200" dirty="0" smtClean="0">
                <a:latin typeface="+mn-ea"/>
              </a:rPr>
              <a:t>持久化</a:t>
            </a:r>
          </a:p>
          <a:p>
            <a:pPr lvl="1"/>
            <a:r>
              <a:rPr lang="zh-CN" altLang="en-US" sz="2200" dirty="0" smtClean="0">
                <a:latin typeface="+mn-ea"/>
              </a:rPr>
              <a:t>移除</a:t>
            </a:r>
          </a:p>
          <a:p>
            <a:pPr lvl="1"/>
            <a:r>
              <a:rPr lang="zh-CN" altLang="en-US" sz="2200" dirty="0" smtClean="0">
                <a:latin typeface="+mn-ea"/>
              </a:rPr>
              <a:t>同步到数据库</a:t>
            </a:r>
          </a:p>
          <a:p>
            <a:pPr lvl="1"/>
            <a:r>
              <a:rPr lang="zh-CN" altLang="en-US" sz="2200" dirty="0" smtClean="0">
                <a:latin typeface="+mn-ea"/>
              </a:rPr>
              <a:t>刷新实例</a:t>
            </a:r>
          </a:p>
          <a:p>
            <a:pPr lvl="1"/>
            <a:r>
              <a:rPr lang="zh-CN" altLang="en-US" sz="2200" dirty="0" smtClean="0">
                <a:latin typeface="+mn-ea"/>
              </a:rPr>
              <a:t>淘汰</a:t>
            </a:r>
          </a:p>
          <a:p>
            <a:pPr lvl="1"/>
            <a:endParaRPr lang="en-US" altLang="zh-CN" dirty="0" smtClean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64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持久化上下文使用期限（</a:t>
            </a:r>
            <a:r>
              <a:rPr lang="en-US" altLang="zh-CN" sz="2400" dirty="0" smtClean="0">
                <a:latin typeface="+mn-ea"/>
              </a:rPr>
              <a:t>Persistence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Context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Lifetime</a:t>
            </a:r>
            <a:r>
              <a:rPr lang="zh-CN" altLang="en-US" sz="2400" dirty="0" smtClean="0">
                <a:latin typeface="+mn-ea"/>
              </a:rPr>
              <a:t>）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类型</a:t>
            </a:r>
          </a:p>
          <a:p>
            <a:pPr lvl="2"/>
            <a:r>
              <a:rPr lang="zh-CN" altLang="en-US" sz="2000" dirty="0" smtClean="0">
                <a:latin typeface="+mn-ea"/>
              </a:rPr>
              <a:t>事务类型（默认）</a:t>
            </a:r>
          </a:p>
          <a:p>
            <a:pPr lvl="2"/>
            <a:r>
              <a:rPr lang="zh-CN" altLang="en-US" sz="2000" dirty="0" smtClean="0">
                <a:latin typeface="+mn-ea"/>
              </a:rPr>
              <a:t>扩展类型</a:t>
            </a:r>
          </a:p>
          <a:p>
            <a:pPr lvl="2"/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阶段</a:t>
            </a:r>
          </a:p>
          <a:p>
            <a:pPr lvl="2"/>
            <a:r>
              <a:rPr lang="zh-CN" altLang="en-US" sz="2000" dirty="0" smtClean="0">
                <a:latin typeface="+mn-ea"/>
              </a:rPr>
              <a:t>事务提交阶段</a:t>
            </a:r>
          </a:p>
          <a:p>
            <a:pPr lvl="3"/>
            <a:r>
              <a:rPr lang="zh-CN" altLang="en-US" sz="1800" dirty="0" smtClean="0">
                <a:latin typeface="+mn-ea"/>
              </a:rPr>
              <a:t>事务类型：实体状态</a:t>
            </a:r>
            <a:r>
              <a:rPr lang="en-US" altLang="zh-CN" sz="1800" dirty="0" smtClean="0">
                <a:latin typeface="+mn-ea"/>
              </a:rPr>
              <a:t>-&gt;</a:t>
            </a:r>
            <a:r>
              <a:rPr lang="zh-CN" altLang="en-US" sz="1800" dirty="0" smtClean="0">
                <a:latin typeface="+mn-ea"/>
              </a:rPr>
              <a:t>脱管</a:t>
            </a:r>
          </a:p>
          <a:p>
            <a:pPr lvl="3"/>
            <a:r>
              <a:rPr lang="zh-CN" altLang="en-US" sz="1800" dirty="0" smtClean="0">
                <a:latin typeface="+mn-ea"/>
              </a:rPr>
              <a:t>扩展类型：实体状态</a:t>
            </a:r>
            <a:r>
              <a:rPr lang="en-US" altLang="zh-CN" sz="1800" dirty="0" smtClean="0">
                <a:latin typeface="+mn-ea"/>
              </a:rPr>
              <a:t>-&gt;</a:t>
            </a:r>
            <a:r>
              <a:rPr lang="zh-CN" altLang="en-US" sz="1800" dirty="0" smtClean="0">
                <a:latin typeface="+mn-ea"/>
              </a:rPr>
              <a:t>继续维持</a:t>
            </a:r>
          </a:p>
          <a:p>
            <a:pPr lvl="2"/>
            <a:r>
              <a:rPr lang="zh-CN" altLang="en-US" sz="2000" dirty="0" smtClean="0">
                <a:latin typeface="+mn-ea"/>
              </a:rPr>
              <a:t>事务回滚阶段</a:t>
            </a:r>
          </a:p>
          <a:p>
            <a:pPr lvl="3"/>
            <a:r>
              <a:rPr lang="zh-CN" altLang="en-US" sz="1800" dirty="0">
                <a:latin typeface="+mn-ea"/>
              </a:rPr>
              <a:t>实体状态</a:t>
            </a:r>
            <a:r>
              <a:rPr lang="en-US" altLang="zh-CN" sz="1800" dirty="0">
                <a:latin typeface="+mn-ea"/>
              </a:rPr>
              <a:t>-&gt;</a:t>
            </a:r>
            <a:r>
              <a:rPr lang="zh-CN" altLang="en-US" sz="1800" dirty="0" smtClean="0">
                <a:latin typeface="+mn-ea"/>
              </a:rPr>
              <a:t>脱管</a:t>
            </a:r>
          </a:p>
          <a:p>
            <a:pPr marL="1371600" lvl="3" indent="0">
              <a:buNone/>
            </a:pPr>
            <a:endParaRPr lang="zh-CN" altLang="en-US" sz="1800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419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实体监听器和回调方法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实体监听器</a:t>
            </a:r>
          </a:p>
          <a:p>
            <a:pPr lvl="2"/>
            <a:r>
              <a:rPr lang="zh-CN" altLang="en-US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EntityListeners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回调方法</a:t>
            </a:r>
          </a:p>
          <a:p>
            <a:pPr lvl="2"/>
            <a:r>
              <a:rPr lang="zh-CN" altLang="en-US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PrePersist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PostPersist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PreRemove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PostRemove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PreUpdate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PostUpdate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PostLoad</a:t>
            </a:r>
            <a:endParaRPr lang="zh-CN" altLang="en-US" sz="1800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16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Data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JPA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缓存（</a:t>
            </a:r>
            <a:r>
              <a:rPr lang="en-US" altLang="zh-CN" sz="2400" dirty="0" smtClean="0">
                <a:latin typeface="+mn-ea"/>
              </a:rPr>
              <a:t>Caching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查询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Query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Criteria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r>
              <a:rPr lang="zh-CN" altLang="en-US" sz="2400" dirty="0" smtClean="0">
                <a:latin typeface="+mn-ea"/>
              </a:rPr>
              <a:t>元模型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err="1" smtClean="0">
                <a:latin typeface="+mn-ea"/>
              </a:rPr>
              <a:t>Metamodel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01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x-none" altLang="zh-CN" sz="2400" dirty="0" smtClean="0">
                <a:latin typeface="+mn-ea"/>
              </a:rPr>
              <a:t>Spring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Data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Repository</a:t>
            </a:r>
          </a:p>
          <a:p>
            <a:pPr lvl="1"/>
            <a:r>
              <a:rPr lang="zh-CN" altLang="en-US" sz="2200" dirty="0" smtClean="0">
                <a:latin typeface="+mn-ea"/>
              </a:rPr>
              <a:t>核心接口</a:t>
            </a:r>
          </a:p>
          <a:p>
            <a:pPr lvl="2"/>
            <a:r>
              <a:rPr lang="en-US" altLang="zh-CN" sz="2000" dirty="0" smtClean="0">
                <a:latin typeface="+mn-ea"/>
              </a:rPr>
              <a:t>Repository</a:t>
            </a:r>
            <a:endParaRPr lang="zh-CN" altLang="en-US" sz="2000" dirty="0" smtClean="0">
              <a:latin typeface="+mn-ea"/>
            </a:endParaRPr>
          </a:p>
          <a:p>
            <a:pPr lvl="2"/>
            <a:r>
              <a:rPr lang="en-US" altLang="zh-CN" sz="2000" dirty="0" err="1" smtClean="0">
                <a:latin typeface="+mn-ea"/>
              </a:rPr>
              <a:t>CrudRepository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err="1" smtClean="0">
                <a:latin typeface="+mn-ea"/>
              </a:rPr>
              <a:t>JpaRepository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NoRepositoryBean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激活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Repository</a:t>
            </a:r>
          </a:p>
          <a:p>
            <a:pPr lvl="2"/>
            <a:r>
              <a:rPr lang="zh-CN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EnableJpaRepositories</a:t>
            </a:r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09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71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API</a:t>
            </a: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Data JPA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JPA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介绍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1.0</a:t>
            </a:r>
            <a:r>
              <a:rPr lang="zh-CN" altLang="en-US" sz="2000" dirty="0" smtClean="0">
                <a:latin typeface="+mn-ea"/>
              </a:rPr>
              <a:t>  整合查询语言（</a:t>
            </a:r>
            <a:r>
              <a:rPr lang="en-US" altLang="zh-CN" sz="2000" dirty="0" smtClean="0">
                <a:latin typeface="+mn-ea"/>
              </a:rPr>
              <a:t>Query</a:t>
            </a:r>
            <a:r>
              <a:rPr lang="zh-CN" altLang="en-US" sz="2000" dirty="0" smtClean="0">
                <a:latin typeface="+mn-ea"/>
              </a:rPr>
              <a:t>）和对象关系映射（</a:t>
            </a:r>
            <a:r>
              <a:rPr lang="en-US" altLang="zh-CN" sz="2000" dirty="0" smtClean="0">
                <a:latin typeface="+mn-ea"/>
              </a:rPr>
              <a:t>ORM</a:t>
            </a:r>
            <a:r>
              <a:rPr lang="zh-CN" altLang="en-US" sz="2000" dirty="0" smtClean="0">
                <a:latin typeface="+mn-ea"/>
              </a:rPr>
              <a:t>）元数据定义。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2.0</a:t>
            </a:r>
            <a:r>
              <a:rPr lang="zh-CN" altLang="en-US" sz="2000" dirty="0" smtClean="0">
                <a:latin typeface="+mn-ea"/>
              </a:rPr>
              <a:t> 在 </a:t>
            </a:r>
            <a:r>
              <a:rPr lang="en-US" altLang="zh-CN" sz="2000" dirty="0" smtClean="0">
                <a:latin typeface="+mn-ea"/>
              </a:rPr>
              <a:t>1.0</a:t>
            </a:r>
            <a:r>
              <a:rPr lang="zh-CN" altLang="en-US" sz="2000" dirty="0" smtClean="0">
                <a:latin typeface="+mn-ea"/>
              </a:rPr>
              <a:t> 的基础上，增加 </a:t>
            </a:r>
            <a:r>
              <a:rPr lang="en-US" altLang="zh-CN" sz="2000" dirty="0" smtClean="0">
                <a:latin typeface="+mn-ea"/>
              </a:rPr>
              <a:t>Criteria</a:t>
            </a:r>
            <a:r>
              <a:rPr lang="zh-CN" altLang="en-US" sz="2000" dirty="0" smtClean="0">
                <a:latin typeface="+mn-ea"/>
              </a:rPr>
              <a:t> 查询、元数据</a:t>
            </a:r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以及校验支持。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历史</a:t>
            </a:r>
          </a:p>
          <a:p>
            <a:pPr lvl="1"/>
            <a:r>
              <a:rPr lang="zh-CN" altLang="zh-CN" sz="2000" dirty="0" smtClean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009</a:t>
            </a:r>
            <a:r>
              <a:rPr lang="zh-CN" altLang="en-US" sz="2000" dirty="0" smtClean="0">
                <a:latin typeface="+mn-ea"/>
              </a:rPr>
              <a:t> 年 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2.0</a:t>
            </a:r>
            <a:r>
              <a:rPr lang="zh-CN" altLang="en-US" sz="2000" dirty="0" smtClean="0">
                <a:latin typeface="+mn-ea"/>
              </a:rPr>
              <a:t> 最终规范发布（</a:t>
            </a:r>
            <a:r>
              <a:rPr lang="en-US" altLang="zh-CN" sz="2000" dirty="0" smtClean="0">
                <a:latin typeface="+mn-ea"/>
              </a:rPr>
              <a:t>JSR-317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zh-CN" sz="2000" dirty="0" smtClean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006</a:t>
            </a:r>
            <a:r>
              <a:rPr lang="zh-CN" altLang="en-US" sz="2000" dirty="0" smtClean="0">
                <a:latin typeface="+mn-ea"/>
              </a:rPr>
              <a:t> 年 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1.0</a:t>
            </a:r>
            <a:r>
              <a:rPr lang="zh-CN" altLang="en-US" sz="2000" dirty="0" smtClean="0">
                <a:latin typeface="+mn-ea"/>
              </a:rPr>
              <a:t> 最终规范发布（</a:t>
            </a:r>
            <a:r>
              <a:rPr lang="en-US" altLang="zh-CN" sz="2000" dirty="0" smtClean="0">
                <a:latin typeface="+mn-ea"/>
              </a:rPr>
              <a:t>JSR-220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EJB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3.0</a:t>
            </a:r>
            <a:r>
              <a:rPr lang="zh-CN" altLang="en-US" sz="1800" dirty="0" smtClean="0">
                <a:latin typeface="+mn-ea"/>
              </a:rPr>
              <a:t> 的子规范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6033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实体（</a:t>
            </a:r>
            <a:r>
              <a:rPr lang="en-US" altLang="zh-CN" sz="2400" dirty="0" smtClean="0">
                <a:latin typeface="+mn-ea"/>
              </a:rPr>
              <a:t>Entities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轻量级持久化域（</a:t>
            </a:r>
            <a:r>
              <a:rPr lang="en-US" altLang="zh-CN" dirty="0" smtClean="0">
                <a:latin typeface="+mn-ea"/>
              </a:rPr>
              <a:t>Domain</a:t>
            </a:r>
            <a:r>
              <a:rPr lang="zh-CN" altLang="en-US" dirty="0" smtClean="0">
                <a:latin typeface="+mn-ea"/>
              </a:rPr>
              <a:t>）对象。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实体类（</a:t>
            </a:r>
            <a:r>
              <a:rPr lang="en-US" altLang="zh-CN" sz="2400" dirty="0" smtClean="0">
                <a:latin typeface="+mn-ea"/>
              </a:rPr>
              <a:t>Entity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Class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实体类可能利用辅助类或者用于表示状态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约束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实体类必须使用</a:t>
            </a:r>
            <a:r>
              <a:rPr lang="en-US" altLang="zh-CN" sz="1600" dirty="0" smtClean="0">
                <a:latin typeface="+mn-ea"/>
              </a:rPr>
              <a:t>@Entity</a:t>
            </a:r>
            <a:r>
              <a:rPr lang="zh-CN" altLang="en-US" sz="1600" dirty="0" smtClean="0">
                <a:latin typeface="+mn-ea"/>
              </a:rPr>
              <a:t>标注或者</a:t>
            </a:r>
            <a:r>
              <a:rPr lang="en-US" altLang="zh-CN" sz="1600" dirty="0" smtClean="0">
                <a:latin typeface="+mn-ea"/>
              </a:rPr>
              <a:t>XML</a:t>
            </a:r>
            <a:r>
              <a:rPr lang="zh-CN" altLang="en-US" sz="1600" dirty="0" smtClean="0">
                <a:latin typeface="+mn-ea"/>
              </a:rPr>
              <a:t>描述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实体类</a:t>
            </a:r>
            <a:r>
              <a:rPr lang="zh-CN" altLang="en-US" sz="1600" dirty="0" smtClean="0">
                <a:latin typeface="+mn-ea"/>
              </a:rPr>
              <a:t>至少包含一个默认构造器，并且构造器必须是</a:t>
            </a:r>
            <a:r>
              <a:rPr lang="en-US" altLang="zh-CN" sz="1600" dirty="0" smtClean="0">
                <a:latin typeface="+mn-ea"/>
              </a:rPr>
              <a:t>public</a:t>
            </a: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或者</a:t>
            </a:r>
            <a:r>
              <a:rPr lang="zh-CN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protected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实体类必须是顶级类，不能是枚举或者接口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实体类禁止是</a:t>
            </a:r>
            <a:r>
              <a:rPr lang="en-US" altLang="zh-CN" sz="1600" dirty="0" smtClean="0">
                <a:latin typeface="+mn-ea"/>
              </a:rPr>
              <a:t>final</a:t>
            </a:r>
            <a:r>
              <a:rPr lang="zh-CN" altLang="en-US" sz="1600" dirty="0" smtClean="0">
                <a:latin typeface="+mn-ea"/>
              </a:rPr>
              <a:t>类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实体支持继承、多态关联以及多态查询</a:t>
            </a:r>
            <a:endParaRPr lang="en-US" altLang="zh-CN" sz="16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zh-CN" dirty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57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6033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实体持久字段和属性</a:t>
            </a:r>
            <a:r>
              <a:rPr lang="en-US" altLang="zh-CN" sz="2400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实体持久状态由字段（</a:t>
            </a:r>
            <a:r>
              <a:rPr lang="en-US" altLang="zh-CN" dirty="0" smtClean="0">
                <a:latin typeface="+mn-ea"/>
              </a:rPr>
              <a:t>Fields</a:t>
            </a:r>
            <a:r>
              <a:rPr lang="zh-CN" altLang="en-US" dirty="0" smtClean="0">
                <a:latin typeface="+mn-ea"/>
              </a:rPr>
              <a:t>）或者属性（</a:t>
            </a:r>
            <a:r>
              <a:rPr lang="en-US" altLang="zh-CN" dirty="0" smtClean="0">
                <a:latin typeface="+mn-ea"/>
              </a:rPr>
              <a:t>Properties</a:t>
            </a:r>
            <a:r>
              <a:rPr lang="zh-CN" altLang="en-US" dirty="0" smtClean="0">
                <a:latin typeface="+mn-ea"/>
              </a:rPr>
              <a:t>），字段即实例的属性或变量，属性则是</a:t>
            </a:r>
            <a:r>
              <a:rPr lang="en-US" altLang="zh-CN" dirty="0" smtClean="0">
                <a:latin typeface="+mn-ea"/>
              </a:rPr>
              <a:t>JavaBeans</a:t>
            </a:r>
            <a:r>
              <a:rPr lang="zh-CN" altLang="en-US" dirty="0" smtClean="0">
                <a:latin typeface="+mn-ea"/>
              </a:rPr>
              <a:t>实例的</a:t>
            </a:r>
            <a:r>
              <a:rPr lang="en-US" altLang="zh-CN" dirty="0" smtClean="0">
                <a:latin typeface="+mn-ea"/>
              </a:rPr>
              <a:t>setter</a:t>
            </a:r>
            <a:r>
              <a:rPr lang="zh-CN" altLang="en-US" dirty="0" smtClean="0">
                <a:latin typeface="+mn-ea"/>
              </a:rPr>
              <a:t>或</a:t>
            </a:r>
            <a:r>
              <a:rPr lang="en-US" altLang="zh-CN" dirty="0" smtClean="0">
                <a:latin typeface="+mn-ea"/>
              </a:rPr>
              <a:t>getter</a:t>
            </a:r>
            <a:r>
              <a:rPr lang="zh-CN" altLang="en-US" dirty="0" smtClean="0">
                <a:latin typeface="+mn-ea"/>
              </a:rPr>
              <a:t>方法。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实例属性的访问性必须是</a:t>
            </a:r>
            <a:r>
              <a:rPr lang="en-US" altLang="zh-CN" dirty="0" smtClean="0">
                <a:latin typeface="+mn-ea"/>
              </a:rPr>
              <a:t>private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protected</a:t>
            </a:r>
            <a:r>
              <a:rPr lang="zh-CN" altLang="en-US" dirty="0" smtClean="0">
                <a:latin typeface="+mn-ea"/>
              </a:rPr>
              <a:t>或者包可见，属性的可见性必须是</a:t>
            </a:r>
            <a:r>
              <a:rPr lang="en-US" altLang="zh-CN" dirty="0" smtClean="0">
                <a:latin typeface="+mn-ea"/>
              </a:rPr>
              <a:t>public</a:t>
            </a:r>
            <a:r>
              <a:rPr lang="zh-CN" altLang="en-US" dirty="0" smtClean="0">
                <a:latin typeface="+mn-ea"/>
              </a:rPr>
              <a:t>或者</a:t>
            </a:r>
            <a:r>
              <a:rPr lang="en-US" altLang="zh-CN" dirty="0" smtClean="0">
                <a:latin typeface="+mn-ea"/>
              </a:rPr>
              <a:t>protected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字段和属性可能是单一类型值或集合类型值。</a:t>
            </a:r>
            <a:endParaRPr lang="en-US" altLang="zh-CN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持久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字段和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属性类型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原生类型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Serializable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类型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自定义类型（实现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Serializable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接口）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枚举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实体类型（包括集合实体类型）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嵌入类型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endParaRPr lang="en-US" altLang="zh-CN" sz="1800" dirty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marL="40005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954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字段和属性访问类型（</a:t>
            </a:r>
            <a:r>
              <a:rPr lang="en-US" altLang="zh-CN" sz="2400" dirty="0" smtClean="0">
                <a:latin typeface="+mn-ea"/>
              </a:rPr>
              <a:t>Access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Type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默认访问类型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非</a:t>
            </a:r>
            <a:r>
              <a:rPr lang="en-US" altLang="zh-CN" sz="1800" dirty="0" smtClean="0">
                <a:latin typeface="+mn-ea"/>
              </a:rPr>
              <a:t>transient</a:t>
            </a:r>
            <a:r>
              <a:rPr lang="zh-CN" altLang="en-US" sz="1800" dirty="0" smtClean="0">
                <a:latin typeface="+mn-ea"/>
              </a:rPr>
              <a:t> 或者</a:t>
            </a:r>
            <a:r>
              <a:rPr lang="en-US" altLang="zh-CN" sz="1800" dirty="0">
                <a:latin typeface="+mn-ea"/>
              </a:rPr>
              <a:t>@Transient</a:t>
            </a:r>
            <a:r>
              <a:rPr lang="zh-CN" altLang="en-US" sz="1800" dirty="0" smtClean="0">
                <a:latin typeface="+mn-ea"/>
              </a:rPr>
              <a:t>字段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非</a:t>
            </a:r>
            <a:r>
              <a:rPr lang="en-US" altLang="zh-CN" sz="1800" dirty="0">
                <a:latin typeface="+mn-ea"/>
              </a:rPr>
              <a:t>@</a:t>
            </a:r>
            <a:r>
              <a:rPr lang="en-US" altLang="zh-CN" sz="1800" dirty="0" smtClean="0">
                <a:latin typeface="+mn-ea"/>
              </a:rPr>
              <a:t>Transient</a:t>
            </a:r>
            <a:r>
              <a:rPr lang="zh-CN" altLang="en-US" sz="1800" dirty="0" smtClean="0">
                <a:latin typeface="+mn-ea"/>
              </a:rPr>
              <a:t> 属性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显示访问类型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注解类型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实体类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映射超类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嵌套类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注解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@Access</a:t>
            </a:r>
            <a:r>
              <a:rPr lang="zh-CN" altLang="en-US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AccessType.FIELD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 字段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smtClean="0">
                <a:latin typeface="+mn-ea"/>
              </a:rPr>
              <a:t>Access</a:t>
            </a:r>
            <a:r>
              <a:rPr lang="zh-CN" altLang="en-US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AccessType.PROPERTY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 属性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marL="40005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058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实体主键（</a:t>
            </a:r>
            <a:r>
              <a:rPr lang="en-US" altLang="zh-CN" sz="2400" dirty="0" smtClean="0">
                <a:latin typeface="+mn-ea"/>
              </a:rPr>
              <a:t>Primary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Key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每个实体必须存在主键</a:t>
            </a:r>
            <a:r>
              <a:rPr lang="zh-CN" altLang="en-US" dirty="0">
                <a:latin typeface="+mn-ea"/>
              </a:rPr>
              <a:t>，主键必须定义在实体类。</a:t>
            </a:r>
          </a:p>
          <a:p>
            <a:pPr lvl="1"/>
            <a:r>
              <a:rPr lang="zh-CN" altLang="en-US" sz="2200" dirty="0" smtClean="0">
                <a:latin typeface="+mn-ea"/>
              </a:rPr>
              <a:t>简单主键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smtClean="0">
                <a:latin typeface="+mn-ea"/>
              </a:rPr>
              <a:t>Id</a:t>
            </a:r>
          </a:p>
          <a:p>
            <a:pPr lvl="1"/>
            <a:r>
              <a:rPr lang="zh-CN" altLang="en-US" sz="2200" dirty="0" smtClean="0">
                <a:latin typeface="+mn-ea"/>
              </a:rPr>
              <a:t>复合主键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EmbeddedId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IdClass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82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4937</TotalTime>
  <Words>619</Words>
  <Application>Microsoft Macintosh PowerPoint</Application>
  <PresentationFormat>自定义</PresentationFormat>
  <Paragraphs>234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平面</vt:lpstr>
      <vt:lpstr>Java微服务实践  Spring Boot Java Persistence API</vt:lpstr>
      <vt:lpstr>Java 微服务实战系列课堂</vt:lpstr>
      <vt:lpstr>Java 微服务实战系列课堂</vt:lpstr>
      <vt:lpstr>议题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Spring Data JPA</vt:lpstr>
      <vt:lpstr>Java Persistence API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690</cp:revision>
  <dcterms:created xsi:type="dcterms:W3CDTF">2016-07-12T22:52:49Z</dcterms:created>
  <dcterms:modified xsi:type="dcterms:W3CDTF">2017-08-12T15:35:53Z</dcterms:modified>
</cp:coreProperties>
</file>