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317" r:id="rId3"/>
    <p:sldId id="366" r:id="rId4"/>
    <p:sldId id="257" r:id="rId5"/>
    <p:sldId id="259" r:id="rId6"/>
    <p:sldId id="368" r:id="rId7"/>
    <p:sldId id="367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80" r:id="rId19"/>
    <p:sldId id="379" r:id="rId20"/>
    <p:sldId id="381" r:id="rId21"/>
    <p:sldId id="382" r:id="rId22"/>
    <p:sldId id="383" r:id="rId23"/>
    <p:sldId id="384" r:id="rId24"/>
    <p:sldId id="29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414" autoAdjust="0"/>
  </p:normalViewPr>
  <p:slideViewPr>
    <p:cSldViewPr snapToGrid="0">
      <p:cViewPr varScale="1">
        <p:scale>
          <a:sx n="116" d="100"/>
          <a:sy n="116" d="100"/>
        </p:scale>
        <p:origin x="-18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  <a:t>17/7/30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05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48BCF-A98A-4F7D-9791-30BEF9B96E5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12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17/7/30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17/7/30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17/7/30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17/7/30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17/7/30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17/7/30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17/7/30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17/7/30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wnload.elastic.co/elasticsearch/release/org/elasticsearch/distribution/tar/elasticsearch/2.4.5/elasticsearch-2.4.5.tar.gz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rcyblitz/segmentfault-lessons/" TargetMode="External"/><Relationship Id="rId4" Type="http://schemas.openxmlformats.org/officeDocument/2006/relationships/hyperlink" Target="https://github.com/mercyblitz/js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gmentfault.com/n/133000000988761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724" y="4685280"/>
            <a:ext cx="7766936" cy="1096899"/>
          </a:xfrm>
        </p:spPr>
        <p:txBody>
          <a:bodyPr/>
          <a:lstStyle/>
          <a:p>
            <a:r>
              <a:rPr lang="zh-CN" altLang="en-US" dirty="0" smtClean="0"/>
              <a:t>小马哥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0871" y="2045585"/>
            <a:ext cx="7766936" cy="2200604"/>
          </a:xfrm>
        </p:spPr>
        <p:txBody>
          <a:bodyPr/>
          <a:lstStyle/>
          <a:p>
            <a:r>
              <a:rPr kumimoji="1" lang="en-US" altLang="zh-CN" sz="6000" dirty="0" smtClean="0"/>
              <a:t>Java</a:t>
            </a:r>
            <a:r>
              <a:rPr kumimoji="1" lang="zh-CN" altLang="en-US" sz="6000" dirty="0" smtClean="0"/>
              <a:t>微服务实践</a:t>
            </a:r>
            <a:r>
              <a:rPr kumimoji="1" lang="en-US" altLang="zh-CN" sz="6000" dirty="0" smtClean="0"/>
              <a:t/>
            </a:r>
            <a:br>
              <a:rPr kumimoji="1" lang="en-US" altLang="zh-CN" sz="6000" dirty="0" smtClean="0"/>
            </a:br>
            <a:r>
              <a:rPr kumimoji="1" lang="zh-CN" altLang="en-US" sz="6000" dirty="0" smtClean="0"/>
              <a:t> </a:t>
            </a:r>
            <a:r>
              <a:rPr kumimoji="1" lang="en-US" altLang="zh-CN" sz="2400" dirty="0" smtClean="0"/>
              <a:t>Spring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Boot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NoSQL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921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Elasticsearch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基本概念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文档（</a:t>
            </a:r>
            <a:r>
              <a:rPr lang="en-US" altLang="zh-CN" sz="2000" dirty="0">
                <a:latin typeface="+mn-ea"/>
              </a:rPr>
              <a:t>Document</a:t>
            </a:r>
            <a:r>
              <a:rPr lang="zh-CN" altLang="en-US" sz="2000" dirty="0">
                <a:latin typeface="+mn-ea"/>
              </a:rPr>
              <a:t>）</a:t>
            </a:r>
          </a:p>
          <a:p>
            <a:pPr marL="457200" lvl="1" indent="0">
              <a:buNone/>
            </a:pPr>
            <a:r>
              <a:rPr lang="zh-CN" altLang="en-US" sz="1800" dirty="0" smtClean="0">
                <a:latin typeface="+mn-ea"/>
              </a:rPr>
              <a:t>数据存储基本单元。文档信息能被索引，并且采用</a:t>
            </a:r>
            <a:r>
              <a:rPr lang="en-US" altLang="zh-CN" sz="1800" dirty="0" smtClean="0">
                <a:latin typeface="+mn-ea"/>
              </a:rPr>
              <a:t>JSON</a:t>
            </a:r>
            <a:r>
              <a:rPr lang="zh-CN" altLang="en-US" sz="1800" dirty="0" smtClean="0">
                <a:latin typeface="+mn-ea"/>
              </a:rPr>
              <a:t>的格式传递。</a:t>
            </a:r>
          </a:p>
          <a:p>
            <a:pPr marL="457200" lvl="1" indent="0">
              <a:buNone/>
            </a:pPr>
            <a:endParaRPr lang="zh-CN" altLang="en-US" sz="18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索引（</a:t>
            </a:r>
            <a:r>
              <a:rPr lang="en-US" altLang="zh-CN" sz="2000" dirty="0" smtClean="0">
                <a:latin typeface="+mn-ea"/>
              </a:rPr>
              <a:t>Index</a:t>
            </a:r>
            <a:r>
              <a:rPr lang="zh-CN" altLang="en-US" sz="2000" dirty="0" smtClean="0">
                <a:latin typeface="+mn-ea"/>
              </a:rPr>
              <a:t>）</a:t>
            </a:r>
          </a:p>
          <a:p>
            <a:pPr marL="457200" lvl="1" indent="0">
              <a:buNone/>
            </a:pPr>
            <a:r>
              <a:rPr lang="zh-CN" altLang="en-US" sz="1800" dirty="0" smtClean="0">
                <a:latin typeface="+mn-ea"/>
              </a:rPr>
              <a:t>一些存在相似特征的文档集合。索引通过名称来区分（必须小写），并且该名称用于关联那些为文档构建索引、查询、更新、删除操作的索引。</a:t>
            </a:r>
          </a:p>
          <a:p>
            <a:pPr marL="457200" lvl="1" indent="0">
              <a:buNone/>
            </a:pPr>
            <a:endParaRPr lang="zh-CN" altLang="en-US" sz="18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类型（</a:t>
            </a:r>
            <a:r>
              <a:rPr lang="en-US" altLang="zh-CN" sz="2000" dirty="0" smtClean="0">
                <a:latin typeface="+mn-ea"/>
              </a:rPr>
              <a:t>Type</a:t>
            </a:r>
            <a:r>
              <a:rPr lang="zh-CN" altLang="en-US" sz="2000" dirty="0" smtClean="0">
                <a:latin typeface="+mn-ea"/>
              </a:rPr>
              <a:t>）</a:t>
            </a:r>
          </a:p>
          <a:p>
            <a:pPr marL="457200" lvl="1" indent="0">
              <a:buNone/>
            </a:pPr>
            <a:r>
              <a:rPr lang="zh-CN" altLang="en-US" sz="1800" dirty="0" smtClean="0">
                <a:latin typeface="+mn-ea"/>
              </a:rPr>
              <a:t>同一个索引可被定义多个类型。类型属于索引的逻辑分类</a:t>
            </a:r>
            <a:r>
              <a:rPr lang="zh-CN" altLang="zh-CN" sz="1800" dirty="0" smtClean="0">
                <a:latin typeface="+mn-ea"/>
              </a:rPr>
              <a:t>。</a:t>
            </a:r>
            <a:r>
              <a:rPr lang="zh-CN" altLang="en-US" sz="1800" dirty="0" smtClean="0">
                <a:latin typeface="+mn-ea"/>
              </a:rPr>
              <a:t>正如博文如文档，标签为类型。</a:t>
            </a:r>
          </a:p>
        </p:txBody>
      </p:sp>
    </p:spTree>
    <p:extLst>
      <p:ext uri="{BB962C8B-B14F-4D97-AF65-F5344CB8AC3E}">
        <p14:creationId xmlns:p14="http://schemas.microsoft.com/office/powerpoint/2010/main" val="2729608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Elasticsearch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25741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基本概念</a:t>
            </a:r>
            <a:endParaRPr lang="zh-CN" altLang="en-US" sz="2000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Shards</a:t>
            </a:r>
            <a:endParaRPr lang="zh-CN" altLang="en-US" sz="2000" dirty="0" smtClean="0">
              <a:latin typeface="+mn-ea"/>
            </a:endParaRPr>
          </a:p>
          <a:p>
            <a:pPr marL="457200" lvl="1" indent="0">
              <a:buNone/>
            </a:pPr>
            <a:r>
              <a:rPr lang="zh-CN" altLang="en-US" sz="1800" dirty="0" smtClean="0">
                <a:latin typeface="+mn-ea"/>
              </a:rPr>
              <a:t>一个索引可能存储大量的数据，这些数据可能超出了单节点的限制。为了解决这个问题，需要分而治之，这种技术即是 </a:t>
            </a:r>
            <a:r>
              <a:rPr lang="en-US" altLang="zh-CN" sz="1800" dirty="0" smtClean="0">
                <a:latin typeface="+mn-ea"/>
              </a:rPr>
              <a:t>Shards</a:t>
            </a:r>
            <a:r>
              <a:rPr lang="zh-CN" altLang="en-US" sz="1800" dirty="0" smtClean="0">
                <a:latin typeface="+mn-ea"/>
              </a:rPr>
              <a:t>。</a:t>
            </a:r>
          </a:p>
          <a:p>
            <a:pPr lvl="2"/>
            <a:r>
              <a:rPr lang="zh-CN" altLang="en-US" sz="1800" dirty="0" smtClean="0">
                <a:latin typeface="+mn-ea"/>
              </a:rPr>
              <a:t>目的：</a:t>
            </a:r>
          </a:p>
          <a:p>
            <a:pPr lvl="3"/>
            <a:r>
              <a:rPr lang="zh-CN" altLang="en-US" sz="1600" dirty="0" smtClean="0">
                <a:latin typeface="+mn-ea"/>
              </a:rPr>
              <a:t>水平伸缩（</a:t>
            </a:r>
            <a:r>
              <a:rPr lang="en-US" altLang="zh-CN" sz="1600" dirty="0" smtClean="0">
                <a:latin typeface="+mn-ea"/>
              </a:rPr>
              <a:t>Horizontally</a:t>
            </a:r>
            <a:r>
              <a:rPr lang="zh-CN" altLang="en-US" sz="1600" dirty="0" smtClean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scale</a:t>
            </a:r>
            <a:r>
              <a:rPr lang="zh-CN" altLang="en-US" sz="1600" dirty="0" smtClean="0">
                <a:latin typeface="+mn-ea"/>
              </a:rPr>
              <a:t>）</a:t>
            </a:r>
          </a:p>
          <a:p>
            <a:pPr lvl="3"/>
            <a:r>
              <a:rPr lang="zh-CN" altLang="en-US" sz="1600" dirty="0" smtClean="0">
                <a:latin typeface="+mn-ea"/>
              </a:rPr>
              <a:t>并行操作，增加吞吐量</a:t>
            </a:r>
            <a:endParaRPr lang="zh-CN" altLang="en-US" sz="2000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Replicas</a:t>
            </a:r>
            <a:endParaRPr lang="zh-CN" altLang="en-US" sz="2000" dirty="0" smtClean="0">
              <a:latin typeface="+mn-ea"/>
            </a:endParaRPr>
          </a:p>
          <a:p>
            <a:pPr marL="457200" lvl="1" indent="0">
              <a:buNone/>
            </a:pPr>
            <a:r>
              <a:rPr lang="zh-CN" altLang="en-US" sz="1800" dirty="0" smtClean="0">
                <a:latin typeface="+mn-ea"/>
              </a:rPr>
              <a:t>网络环境中，单点服务可能随时存在不可用，因此需要提供</a:t>
            </a:r>
            <a:r>
              <a:rPr lang="en-US" altLang="zh-CN" sz="1800" dirty="0" smtClean="0">
                <a:latin typeface="+mn-ea"/>
              </a:rPr>
              <a:t>failover</a:t>
            </a:r>
            <a:r>
              <a:rPr lang="zh-CN" altLang="en-US" sz="1800" dirty="0" smtClean="0">
                <a:latin typeface="+mn-ea"/>
              </a:rPr>
              <a:t>的机制，因此，</a:t>
            </a:r>
            <a:r>
              <a:rPr lang="en-US" altLang="zh-CN" sz="1800" dirty="0" smtClean="0">
                <a:latin typeface="+mn-ea"/>
              </a:rPr>
              <a:t>Replicas</a:t>
            </a:r>
            <a:r>
              <a:rPr lang="zh-CN" altLang="en-US" sz="1800" dirty="0" smtClean="0">
                <a:latin typeface="+mn-ea"/>
              </a:rPr>
              <a:t>的方式能够避免服务持续不可用。</a:t>
            </a:r>
            <a:endParaRPr lang="zh-CN" altLang="en-US" sz="1800" dirty="0">
              <a:latin typeface="+mn-ea"/>
            </a:endParaRPr>
          </a:p>
          <a:p>
            <a:pPr lvl="2">
              <a:buClr>
                <a:srgbClr val="90C226"/>
              </a:buClr>
            </a:pPr>
            <a:r>
              <a:rPr lang="zh-CN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目的</a:t>
            </a:r>
            <a:r>
              <a:rPr lang="zh-CN" alt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：</a:t>
            </a:r>
          </a:p>
          <a:p>
            <a:pPr lvl="3">
              <a:buClr>
                <a:srgbClr val="90C226"/>
              </a:buClr>
            </a:pP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高可用</a:t>
            </a:r>
          </a:p>
          <a:p>
            <a:pPr lvl="3">
              <a:buClr>
                <a:srgbClr val="90C226"/>
              </a:buClr>
            </a:pP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华文新魏"/>
              </a:rPr>
              <a:t>提高吞吐量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华文新魏"/>
            </a:endParaRPr>
          </a:p>
        </p:txBody>
      </p:sp>
    </p:spTree>
    <p:extLst>
      <p:ext uri="{BB962C8B-B14F-4D97-AF65-F5344CB8AC3E}">
        <p14:creationId xmlns:p14="http://schemas.microsoft.com/office/powerpoint/2010/main" val="2768801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Elasticsearch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25741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安装</a:t>
            </a:r>
            <a:endParaRPr lang="zh-CN" altLang="en-US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步骤</a:t>
            </a:r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1800" dirty="0" smtClean="0">
                <a:latin typeface="+mn-ea"/>
              </a:rPr>
              <a:t>依赖</a:t>
            </a:r>
            <a:r>
              <a:rPr lang="zh-CN" altLang="zh-CN" sz="1800" dirty="0" smtClean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Java</a:t>
            </a:r>
            <a:r>
              <a:rPr lang="zh-CN" altLang="en-US" sz="1800" dirty="0" smtClean="0">
                <a:latin typeface="+mn-ea"/>
              </a:rPr>
              <a:t>版本 </a:t>
            </a:r>
            <a:r>
              <a:rPr lang="zh-CN" altLang="zh-CN" sz="1800" dirty="0" smtClean="0">
                <a:latin typeface="+mn-ea"/>
              </a:rPr>
              <a:t>&gt;</a:t>
            </a:r>
            <a:r>
              <a:rPr lang="en-US" altLang="zh-CN" sz="1800" dirty="0" smtClean="0">
                <a:latin typeface="+mn-ea"/>
              </a:rPr>
              <a:t>=</a:t>
            </a:r>
            <a:r>
              <a:rPr lang="zh-CN" altLang="en-US" sz="1800" dirty="0" smtClean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7</a:t>
            </a:r>
          </a:p>
          <a:p>
            <a:pPr marL="1257300" lvl="2" indent="-342900">
              <a:buFont typeface="+mj-lt"/>
              <a:buAutoNum type="arabicPeriod"/>
            </a:pPr>
            <a:endParaRPr lang="en-US" altLang="zh-CN" sz="1800" dirty="0" smtClean="0">
              <a:latin typeface="+mn-ea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1800" dirty="0" smtClean="0">
                <a:latin typeface="+mn-ea"/>
              </a:rPr>
              <a:t>下载 </a:t>
            </a:r>
            <a:r>
              <a:rPr lang="en-US" altLang="zh-CN" sz="1800" dirty="0">
                <a:latin typeface="+mn-ea"/>
                <a:hlinkClick r:id="rId2"/>
              </a:rPr>
              <a:t>elasticsearch-</a:t>
            </a:r>
            <a:r>
              <a:rPr lang="en-US" altLang="zh-CN" sz="1800" dirty="0" smtClean="0">
                <a:latin typeface="+mn-ea"/>
                <a:hlinkClick r:id="rId2"/>
              </a:rPr>
              <a:t>2.4.5</a:t>
            </a:r>
            <a:r>
              <a:rPr lang="zh-CN" altLang="en-US" sz="1800" dirty="0" smtClean="0">
                <a:latin typeface="+mn-ea"/>
                <a:hlinkClick r:id="rId2"/>
              </a:rPr>
              <a:t>.</a:t>
            </a:r>
            <a:r>
              <a:rPr lang="en-US" altLang="zh-CN" sz="1800" dirty="0" err="1" smtClean="0">
                <a:latin typeface="+mn-ea"/>
                <a:hlinkClick r:id="rId2"/>
              </a:rPr>
              <a:t>tar.gz</a:t>
            </a:r>
            <a:endParaRPr lang="en-US" altLang="zh-CN" sz="1800" dirty="0" smtClean="0">
              <a:latin typeface="+mn-ea"/>
            </a:endParaRPr>
          </a:p>
          <a:p>
            <a:pPr marL="914400" lvl="2" indent="0">
              <a:buNone/>
            </a:pPr>
            <a:endParaRPr lang="zh-CN" altLang="en-US" sz="1800" dirty="0" smtClean="0">
              <a:latin typeface="+mn-ea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1800" dirty="0" smtClean="0">
                <a:latin typeface="+mn-ea"/>
              </a:rPr>
              <a:t>解压 </a:t>
            </a:r>
            <a:r>
              <a:rPr lang="en-US" altLang="zh-CN" sz="1800" dirty="0">
                <a:latin typeface="+mn-ea"/>
              </a:rPr>
              <a:t>elasticsearch-2.4.5</a:t>
            </a:r>
            <a:r>
              <a:rPr lang="zh-CN" altLang="en-US" sz="1800" dirty="0">
                <a:latin typeface="+mn-ea"/>
              </a:rPr>
              <a:t>.</a:t>
            </a:r>
            <a:r>
              <a:rPr lang="en-US" altLang="zh-CN" sz="1800" dirty="0" err="1">
                <a:latin typeface="+mn-ea"/>
              </a:rPr>
              <a:t>tar.gz</a:t>
            </a:r>
            <a:endParaRPr lang="zh-CN" altLang="en-US" sz="1800" dirty="0">
              <a:latin typeface="+mn-ea"/>
            </a:endParaRPr>
          </a:p>
          <a:p>
            <a:pPr marL="1257300" lvl="2" indent="-342900">
              <a:buFont typeface="+mj-lt"/>
              <a:buAutoNum type="arabicPeriod"/>
            </a:pPr>
            <a:endParaRPr lang="zh-CN" altLang="en-US" sz="1800" dirty="0" smtClean="0">
              <a:latin typeface="+mn-ea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1800" dirty="0" smtClean="0">
                <a:latin typeface="+mn-ea"/>
              </a:rPr>
              <a:t>跳转至执行目录 </a:t>
            </a:r>
            <a:r>
              <a:rPr lang="en-US" altLang="zh-CN" sz="1800" dirty="0" smtClean="0">
                <a:latin typeface="+mn-ea"/>
              </a:rPr>
              <a:t>elasticsearch-2.4.5/bin</a:t>
            </a:r>
          </a:p>
          <a:p>
            <a:pPr marL="1257300" lvl="2" indent="-342900">
              <a:buFont typeface="+mj-lt"/>
              <a:buAutoNum type="arabicPeriod"/>
            </a:pPr>
            <a:endParaRPr lang="en-US" altLang="zh-CN" sz="1800" dirty="0" smtClean="0">
              <a:latin typeface="+mn-ea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1800" dirty="0" smtClean="0">
                <a:latin typeface="+mn-ea"/>
              </a:rPr>
              <a:t>执行 </a:t>
            </a:r>
            <a:r>
              <a:rPr lang="en-US" altLang="zh-CN" sz="1800" dirty="0" err="1" smtClean="0">
                <a:latin typeface="+mn-ea"/>
              </a:rPr>
              <a:t>elasticsearch</a:t>
            </a:r>
            <a:r>
              <a:rPr lang="zh-CN" altLang="en-US" sz="1800" dirty="0" smtClean="0">
                <a:latin typeface="+mn-ea"/>
              </a:rPr>
              <a:t> </a:t>
            </a:r>
            <a:r>
              <a:rPr lang="zh-CN" altLang="en-US" sz="1800" dirty="0" smtClean="0">
                <a:latin typeface="+mn-ea"/>
              </a:rPr>
              <a:t>命令</a:t>
            </a:r>
            <a:endParaRPr lang="en-US" altLang="zh-CN" sz="1800" dirty="0">
              <a:latin typeface="+mn-ea"/>
            </a:endParaRPr>
          </a:p>
          <a:p>
            <a:pPr lvl="2"/>
            <a:endParaRPr lang="en-US" altLang="zh-CN" sz="1800" dirty="0" smtClean="0">
              <a:latin typeface="+mn-ea"/>
            </a:endParaRPr>
          </a:p>
          <a:p>
            <a:pPr lvl="2"/>
            <a:endParaRPr lang="en-US" altLang="zh-CN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7595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Elasticsearch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25741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集群（</a:t>
            </a:r>
            <a:r>
              <a:rPr lang="en-US" altLang="zh-CN" sz="2400" dirty="0" smtClean="0">
                <a:latin typeface="+mn-ea"/>
              </a:rPr>
              <a:t>Cluster</a:t>
            </a:r>
            <a:r>
              <a:rPr lang="zh-CN" altLang="en-US" sz="2400" dirty="0" smtClean="0">
                <a:latin typeface="+mn-ea"/>
              </a:rPr>
              <a:t>）</a:t>
            </a:r>
            <a:endParaRPr lang="zh-CN" altLang="en-US" sz="2000" dirty="0" smtClean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1800" dirty="0" err="1" smtClean="0">
                <a:latin typeface="+mn-ea"/>
              </a:rPr>
              <a:t>Elasticsearch</a:t>
            </a:r>
            <a:r>
              <a:rPr lang="zh-CN" altLang="en-US" sz="1800" dirty="0" smtClean="0">
                <a:latin typeface="+mn-ea"/>
              </a:rPr>
              <a:t> 提供了全面并且强大的</a:t>
            </a:r>
            <a:r>
              <a:rPr lang="en-US" altLang="zh-CN" sz="1800" dirty="0" smtClean="0">
                <a:latin typeface="+mn-ea"/>
              </a:rPr>
              <a:t>REST</a:t>
            </a:r>
            <a:r>
              <a:rPr lang="zh-CN" altLang="en-US" sz="1800" dirty="0" smtClean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API</a:t>
            </a:r>
            <a:r>
              <a:rPr lang="zh-CN" altLang="en-US" sz="1800" dirty="0" smtClean="0">
                <a:latin typeface="+mn-ea"/>
              </a:rPr>
              <a:t>与集群交互。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健康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en-US" altLang="zh-CN" sz="1800" dirty="0" smtClean="0">
                <a:latin typeface="+mn-ea"/>
              </a:rPr>
              <a:t>API</a:t>
            </a:r>
            <a:endParaRPr lang="en-US" altLang="zh-CN" sz="1800" dirty="0">
              <a:latin typeface="+mn-ea"/>
            </a:endParaRPr>
          </a:p>
          <a:p>
            <a:pPr lvl="3"/>
            <a:r>
              <a:rPr lang="zh-CN" altLang="en-US" sz="1600" dirty="0" smtClean="0">
                <a:latin typeface="+mn-ea"/>
              </a:rPr>
              <a:t>集群：</a:t>
            </a:r>
            <a:r>
              <a:rPr lang="en-US" altLang="zh-CN" sz="1600" dirty="0" smtClean="0">
                <a:latin typeface="+mn-ea"/>
              </a:rPr>
              <a:t>/</a:t>
            </a:r>
            <a:r>
              <a:rPr lang="en-US" altLang="zh-CN" sz="1600" dirty="0" smtClean="0">
                <a:latin typeface="+mn-ea"/>
              </a:rPr>
              <a:t>_cat/</a:t>
            </a:r>
            <a:r>
              <a:rPr lang="en-US" altLang="zh-CN" sz="1600" dirty="0" err="1" smtClean="0">
                <a:latin typeface="+mn-ea"/>
              </a:rPr>
              <a:t>health?v</a:t>
            </a:r>
            <a:endParaRPr lang="en-US" altLang="zh-CN" sz="1600" dirty="0" smtClean="0">
              <a:latin typeface="+mn-ea"/>
            </a:endParaRPr>
          </a:p>
          <a:p>
            <a:pPr lvl="3"/>
            <a:r>
              <a:rPr lang="zh-CN" altLang="en-US" sz="1600" dirty="0" smtClean="0">
                <a:latin typeface="+mn-ea"/>
              </a:rPr>
              <a:t>节点：</a:t>
            </a:r>
            <a:r>
              <a:rPr lang="en-US" altLang="zh-CN" sz="1600" dirty="0" smtClean="0">
                <a:latin typeface="+mn-ea"/>
              </a:rPr>
              <a:t>/_cat/</a:t>
            </a:r>
            <a:r>
              <a:rPr lang="en-US" altLang="zh-CN" sz="1600" dirty="0" err="1" smtClean="0">
                <a:latin typeface="+mn-ea"/>
              </a:rPr>
              <a:t>nodes?v</a:t>
            </a:r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状态：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en-US" altLang="zh-CN" sz="1600" dirty="0" smtClean="0">
                <a:latin typeface="+mn-ea"/>
              </a:rPr>
              <a:t>green</a:t>
            </a:r>
            <a:r>
              <a:rPr lang="zh-CN" altLang="en-US" sz="1600" dirty="0" smtClean="0">
                <a:latin typeface="+mn-ea"/>
              </a:rPr>
              <a:t>：一切</a:t>
            </a:r>
            <a:r>
              <a:rPr lang="en-US" altLang="zh-CN" sz="1600" dirty="0" smtClean="0">
                <a:latin typeface="+mn-ea"/>
              </a:rPr>
              <a:t>OK</a:t>
            </a:r>
          </a:p>
          <a:p>
            <a:pPr lvl="3"/>
            <a:r>
              <a:rPr lang="en-US" altLang="zh-CN" sz="1600" dirty="0">
                <a:latin typeface="+mn-ea"/>
              </a:rPr>
              <a:t>y</a:t>
            </a:r>
            <a:r>
              <a:rPr lang="en-US" altLang="zh-CN" sz="1600" dirty="0" smtClean="0">
                <a:latin typeface="+mn-ea"/>
              </a:rPr>
              <a:t>ellow</a:t>
            </a:r>
            <a:r>
              <a:rPr lang="zh-CN" altLang="en-US" sz="1600" dirty="0" smtClean="0">
                <a:latin typeface="+mn-ea"/>
              </a:rPr>
              <a:t>：所有数据可用、</a:t>
            </a:r>
            <a:r>
              <a:rPr lang="en-US" altLang="zh-CN" sz="1600" dirty="0" smtClean="0">
                <a:latin typeface="+mn-ea"/>
              </a:rPr>
              <a:t>replicas</a:t>
            </a:r>
            <a:r>
              <a:rPr lang="zh-CN" altLang="en-US" sz="1600" dirty="0" smtClean="0">
                <a:latin typeface="+mn-ea"/>
              </a:rPr>
              <a:t>未分配</a:t>
            </a:r>
            <a:endParaRPr lang="en-US" altLang="zh-CN" sz="1600" dirty="0" smtClean="0">
              <a:latin typeface="+mn-ea"/>
            </a:endParaRPr>
          </a:p>
          <a:p>
            <a:pPr lvl="3"/>
            <a:r>
              <a:rPr lang="en-US" altLang="zh-CN" sz="1600" dirty="0">
                <a:latin typeface="+mn-ea"/>
              </a:rPr>
              <a:t>r</a:t>
            </a:r>
            <a:r>
              <a:rPr lang="en-US" altLang="zh-CN" sz="1600" dirty="0" smtClean="0">
                <a:latin typeface="+mn-ea"/>
              </a:rPr>
              <a:t>ed</a:t>
            </a:r>
            <a:r>
              <a:rPr lang="zh-CN" altLang="en-US" sz="1600" dirty="0" smtClean="0">
                <a:latin typeface="+mn-ea"/>
              </a:rPr>
              <a:t>：部分数据不可用</a:t>
            </a:r>
            <a:endParaRPr lang="zh-CN" altLang="en-US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0542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Elasticsearch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25741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索引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Index</a:t>
            </a:r>
            <a:r>
              <a:rPr lang="zh-CN" altLang="en-US" sz="2000" dirty="0" smtClean="0">
                <a:latin typeface="+mn-ea"/>
              </a:rPr>
              <a:t>）</a:t>
            </a:r>
            <a:endParaRPr lang="zh-CN" altLang="en-US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索引列表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en-US" altLang="zh-CN" sz="1800" dirty="0" smtClean="0">
                <a:latin typeface="+mn-ea"/>
              </a:rPr>
              <a:t>API</a:t>
            </a:r>
            <a:r>
              <a:rPr lang="zh-CN" altLang="en-US" sz="1800" dirty="0" smtClean="0">
                <a:latin typeface="+mn-ea"/>
              </a:rPr>
              <a:t>：</a:t>
            </a:r>
            <a:r>
              <a:rPr lang="zh-CN" altLang="zh-CN" sz="1800" dirty="0">
                <a:latin typeface="+mn-ea"/>
              </a:rPr>
              <a:t>/</a:t>
            </a:r>
            <a:r>
              <a:rPr lang="en-US" altLang="zh-CN" sz="1800" dirty="0" smtClean="0">
                <a:latin typeface="+mn-ea"/>
              </a:rPr>
              <a:t>_cat/</a:t>
            </a:r>
            <a:r>
              <a:rPr lang="en-US" altLang="zh-CN" sz="1800" dirty="0" err="1" smtClean="0">
                <a:latin typeface="+mn-ea"/>
              </a:rPr>
              <a:t>indices?v</a:t>
            </a:r>
            <a:endParaRPr lang="en-US" altLang="zh-CN" sz="1800" dirty="0" smtClean="0">
              <a:latin typeface="+mn-ea"/>
            </a:endParaRPr>
          </a:p>
          <a:p>
            <a:pPr lvl="2"/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创建索引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请求</a:t>
            </a:r>
          </a:p>
          <a:p>
            <a:pPr lvl="3"/>
            <a:r>
              <a:rPr lang="en-US" altLang="zh-CN" sz="1600" dirty="0" smtClean="0">
                <a:latin typeface="+mn-ea"/>
              </a:rPr>
              <a:t>Method</a:t>
            </a:r>
            <a:r>
              <a:rPr lang="zh-CN" altLang="en-US" sz="1600" dirty="0" smtClean="0">
                <a:latin typeface="+mn-ea"/>
              </a:rPr>
              <a:t>：</a:t>
            </a:r>
            <a:r>
              <a:rPr lang="en-US" altLang="zh-CN" sz="1600" dirty="0" smtClean="0">
                <a:latin typeface="+mn-ea"/>
              </a:rPr>
              <a:t>PUT</a:t>
            </a:r>
          </a:p>
          <a:p>
            <a:pPr lvl="3"/>
            <a:r>
              <a:rPr lang="en-US" altLang="zh-CN" sz="1600" dirty="0" smtClean="0">
                <a:latin typeface="+mn-ea"/>
              </a:rPr>
              <a:t>URL</a:t>
            </a:r>
            <a:r>
              <a:rPr lang="zh-CN" altLang="en-US" sz="1600" dirty="0" smtClean="0">
                <a:latin typeface="+mn-ea"/>
              </a:rPr>
              <a:t>：</a:t>
            </a:r>
            <a:r>
              <a:rPr lang="en-US" altLang="zh-CN" sz="1600" dirty="0" smtClean="0">
                <a:latin typeface="+mn-ea"/>
              </a:rPr>
              <a:t>/</a:t>
            </a:r>
            <a:r>
              <a:rPr lang="en-US" altLang="zh-CN" sz="1600" dirty="0" err="1" smtClean="0">
                <a:latin typeface="+mn-ea"/>
              </a:rPr>
              <a:t>segmentfault</a:t>
            </a:r>
            <a:r>
              <a:rPr lang="en-US" altLang="zh-CN" sz="1600" dirty="0" err="1" smtClean="0">
                <a:latin typeface="+mn-ea"/>
              </a:rPr>
              <a:t>?pretty</a:t>
            </a:r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相应</a:t>
            </a:r>
          </a:p>
          <a:p>
            <a:pPr lvl="3"/>
            <a:r>
              <a:rPr lang="zh-CN" altLang="en-US" sz="1600" dirty="0" smtClean="0">
                <a:latin typeface="+mn-ea"/>
              </a:rPr>
              <a:t>内容：</a:t>
            </a:r>
            <a:r>
              <a:rPr lang="en-US" altLang="zh-CN" sz="1600" dirty="0" smtClean="0"/>
              <a:t>{"</a:t>
            </a:r>
            <a:r>
              <a:rPr lang="en-US" altLang="zh-CN" sz="1600" dirty="0" err="1" smtClean="0"/>
              <a:t>acknowledged":true</a:t>
            </a:r>
            <a:r>
              <a:rPr lang="en-US" altLang="zh-CN" sz="1600" dirty="0" smtClean="0"/>
              <a:t>}</a:t>
            </a:r>
            <a:endParaRPr lang="en-US" altLang="zh-CN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565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Elasticsearch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25741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索引（</a:t>
            </a:r>
            <a:r>
              <a:rPr lang="en-US" altLang="zh-CN" sz="2400" dirty="0" smtClean="0">
                <a:latin typeface="+mn-ea"/>
              </a:rPr>
              <a:t>Index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删除索引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请求</a:t>
            </a:r>
          </a:p>
          <a:p>
            <a:pPr lvl="3"/>
            <a:r>
              <a:rPr lang="en-US" altLang="zh-CN" sz="1600" dirty="0" smtClean="0">
                <a:latin typeface="+mn-ea"/>
              </a:rPr>
              <a:t>Method</a:t>
            </a:r>
            <a:r>
              <a:rPr lang="zh-CN" altLang="en-US" sz="1600" dirty="0" smtClean="0">
                <a:latin typeface="+mn-ea"/>
              </a:rPr>
              <a:t>：</a:t>
            </a:r>
            <a:r>
              <a:rPr lang="en-US" altLang="zh-CN" sz="1600" dirty="0" smtClean="0">
                <a:latin typeface="+mn-ea"/>
              </a:rPr>
              <a:t>DELETE</a:t>
            </a:r>
          </a:p>
          <a:p>
            <a:pPr lvl="3"/>
            <a:r>
              <a:rPr lang="en-US" altLang="zh-CN" sz="1600" dirty="0" smtClean="0">
                <a:latin typeface="+mn-ea"/>
              </a:rPr>
              <a:t>URL</a:t>
            </a:r>
            <a:r>
              <a:rPr lang="zh-CN" altLang="en-US" sz="1600" dirty="0" smtClean="0">
                <a:latin typeface="+mn-ea"/>
              </a:rPr>
              <a:t>：</a:t>
            </a:r>
            <a:r>
              <a:rPr lang="en-US" altLang="zh-CN" sz="1600" dirty="0" smtClean="0">
                <a:latin typeface="+mn-ea"/>
              </a:rPr>
              <a:t>/</a:t>
            </a:r>
            <a:r>
              <a:rPr lang="en-US" altLang="zh-CN" sz="1600" dirty="0" err="1" smtClean="0">
                <a:latin typeface="+mn-ea"/>
              </a:rPr>
              <a:t>segmentfault</a:t>
            </a:r>
            <a:r>
              <a:rPr lang="en-US" altLang="zh-CN" sz="1600" dirty="0" err="1" smtClean="0">
                <a:latin typeface="+mn-ea"/>
              </a:rPr>
              <a:t>?</a:t>
            </a:r>
            <a:r>
              <a:rPr lang="en-US" altLang="zh-CN" sz="1600" dirty="0" err="1" smtClean="0">
                <a:latin typeface="+mn-ea"/>
              </a:rPr>
              <a:t>pretty</a:t>
            </a:r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相应</a:t>
            </a:r>
          </a:p>
          <a:p>
            <a:pPr lvl="3"/>
            <a:r>
              <a:rPr lang="zh-CN" altLang="en-US" sz="1600" dirty="0" smtClean="0">
                <a:latin typeface="+mn-ea"/>
              </a:rPr>
              <a:t>内容：</a:t>
            </a:r>
            <a:r>
              <a:rPr lang="en-US" altLang="zh-CN" sz="1600" dirty="0"/>
              <a:t>{"</a:t>
            </a:r>
            <a:r>
              <a:rPr lang="en-US" altLang="zh-CN" sz="1600" dirty="0" err="1"/>
              <a:t>acknowledged":true</a:t>
            </a:r>
            <a:r>
              <a:rPr lang="en-US" altLang="zh-CN" sz="1600" dirty="0"/>
              <a:t>}</a:t>
            </a:r>
            <a:endParaRPr lang="en-US" altLang="zh-CN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945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Elasticsearch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25741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文档</a:t>
            </a:r>
            <a:r>
              <a:rPr lang="zh-CN" altLang="zh-CN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Document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建立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请求</a:t>
            </a:r>
          </a:p>
          <a:p>
            <a:pPr lvl="3"/>
            <a:r>
              <a:rPr lang="en-US" altLang="zh-CN" sz="1600" dirty="0" smtClean="0">
                <a:latin typeface="+mn-ea"/>
              </a:rPr>
              <a:t>Method</a:t>
            </a:r>
            <a:r>
              <a:rPr lang="zh-CN" altLang="en-US" sz="1600" dirty="0" smtClean="0">
                <a:latin typeface="+mn-ea"/>
              </a:rPr>
              <a:t>：</a:t>
            </a:r>
            <a:r>
              <a:rPr lang="en-US" altLang="zh-CN" sz="1600" dirty="0" smtClean="0">
                <a:latin typeface="+mn-ea"/>
              </a:rPr>
              <a:t>PUT</a:t>
            </a:r>
          </a:p>
          <a:p>
            <a:pPr lvl="3"/>
            <a:r>
              <a:rPr lang="en-US" altLang="zh-CN" sz="1600" dirty="0" smtClean="0">
                <a:latin typeface="+mn-ea"/>
              </a:rPr>
              <a:t>URL</a:t>
            </a:r>
            <a:r>
              <a:rPr lang="zh-CN" altLang="en-US" sz="1600" dirty="0" smtClean="0">
                <a:latin typeface="+mn-ea"/>
              </a:rPr>
              <a:t>：</a:t>
            </a:r>
            <a:r>
              <a:rPr lang="en-US" altLang="zh-CN" sz="1600" dirty="0" smtClean="0">
                <a:latin typeface="+mn-ea"/>
              </a:rPr>
              <a:t>/</a:t>
            </a:r>
            <a:r>
              <a:rPr lang="en-US" altLang="zh-CN" sz="1600" dirty="0" err="1" smtClean="0">
                <a:latin typeface="+mn-ea"/>
              </a:rPr>
              <a:t>segmentfault</a:t>
            </a:r>
            <a:r>
              <a:rPr lang="zh-CN" altLang="zh-CN" sz="1600" dirty="0" smtClean="0">
                <a:latin typeface="+mn-ea"/>
              </a:rPr>
              <a:t>/</a:t>
            </a:r>
            <a:r>
              <a:rPr lang="en-US" altLang="zh-CN" sz="1600" dirty="0" smtClean="0">
                <a:latin typeface="+mn-ea"/>
              </a:rPr>
              <a:t>l/</a:t>
            </a:r>
            <a:r>
              <a:rPr lang="is-IS" altLang="zh-CN" sz="1600" dirty="0" smtClean="0">
                <a:latin typeface="+mn-ea"/>
              </a:rPr>
              <a:t>1500000009957330</a:t>
            </a:r>
            <a:r>
              <a:rPr lang="zh-CN" altLang="en-US" sz="1600" dirty="0" smtClean="0">
                <a:latin typeface="+mn-ea"/>
              </a:rPr>
              <a:t>?</a:t>
            </a:r>
            <a:r>
              <a:rPr lang="en-US" altLang="zh-CN" sz="1600" dirty="0" smtClean="0">
                <a:latin typeface="+mn-ea"/>
              </a:rPr>
              <a:t>pretty</a:t>
            </a:r>
            <a:endParaRPr lang="is-IS" altLang="zh-CN" sz="1600" dirty="0" smtClean="0">
              <a:latin typeface="+mn-ea"/>
            </a:endParaRPr>
          </a:p>
          <a:p>
            <a:pPr lvl="3"/>
            <a:r>
              <a:rPr lang="is-IS" altLang="zh-CN" sz="1600" dirty="0" smtClean="0">
                <a:latin typeface="+mn-ea"/>
              </a:rPr>
              <a:t>Body</a:t>
            </a:r>
            <a:r>
              <a:rPr lang="zh-CN" altLang="en-US" sz="1600" dirty="0" smtClean="0">
                <a:latin typeface="+mn-ea"/>
              </a:rPr>
              <a:t>：</a:t>
            </a:r>
            <a:r>
              <a:rPr lang="en-US" altLang="zh-CN" sz="1600" dirty="0"/>
              <a:t>{"name":"</a:t>
            </a:r>
            <a:r>
              <a:rPr lang="en-US" altLang="zh-CN" sz="1600" dirty="0" err="1"/>
              <a:t>NoSQL</a:t>
            </a:r>
            <a:r>
              <a:rPr lang="en-US" altLang="zh-CN" sz="1600" dirty="0"/>
              <a:t>"}</a:t>
            </a:r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相应</a:t>
            </a:r>
          </a:p>
          <a:p>
            <a:pPr lvl="3"/>
            <a:r>
              <a:rPr lang="zh-CN" altLang="en-US" sz="1600" dirty="0" smtClean="0">
                <a:latin typeface="+mn-ea"/>
              </a:rPr>
              <a:t>内容：</a:t>
            </a:r>
            <a:endParaRPr lang="en-US" altLang="zh-CN" sz="1600" dirty="0"/>
          </a:p>
          <a:p>
            <a:pPr marL="1371600" lvl="3" indent="0">
              <a:buNone/>
            </a:pPr>
            <a:endParaRPr lang="en-US" altLang="zh-CN" sz="1600" dirty="0" smtClean="0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099" y="4440703"/>
            <a:ext cx="39370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40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Elasticsearch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25741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文档</a:t>
            </a:r>
            <a:r>
              <a:rPr lang="zh-CN" altLang="zh-CN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Document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查询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请求</a:t>
            </a:r>
          </a:p>
          <a:p>
            <a:pPr lvl="3"/>
            <a:r>
              <a:rPr lang="en-US" altLang="zh-CN" sz="1600" dirty="0" smtClean="0">
                <a:latin typeface="+mn-ea"/>
              </a:rPr>
              <a:t>Method</a:t>
            </a:r>
            <a:r>
              <a:rPr lang="zh-CN" altLang="en-US" sz="1600" dirty="0" smtClean="0">
                <a:latin typeface="+mn-ea"/>
              </a:rPr>
              <a:t>：</a:t>
            </a:r>
            <a:r>
              <a:rPr lang="en-US" altLang="zh-CN" sz="1600" dirty="0" smtClean="0">
                <a:latin typeface="+mn-ea"/>
              </a:rPr>
              <a:t>GET</a:t>
            </a:r>
          </a:p>
          <a:p>
            <a:pPr lvl="3"/>
            <a:r>
              <a:rPr lang="en-US" altLang="zh-CN" sz="1600" dirty="0" smtClean="0">
                <a:latin typeface="+mn-ea"/>
              </a:rPr>
              <a:t>URL</a:t>
            </a:r>
            <a:r>
              <a:rPr lang="zh-CN" altLang="en-US" sz="1600" dirty="0" smtClean="0">
                <a:latin typeface="+mn-ea"/>
              </a:rPr>
              <a:t>：</a:t>
            </a:r>
            <a:r>
              <a:rPr lang="en-US" altLang="zh-CN" sz="1600" dirty="0" smtClean="0">
                <a:latin typeface="+mn-ea"/>
              </a:rPr>
              <a:t>/</a:t>
            </a:r>
            <a:r>
              <a:rPr lang="en-US" altLang="zh-CN" sz="1600" dirty="0" err="1" smtClean="0">
                <a:latin typeface="+mn-ea"/>
              </a:rPr>
              <a:t>segmentfault</a:t>
            </a:r>
            <a:r>
              <a:rPr lang="zh-CN" altLang="zh-CN" sz="1600" dirty="0" smtClean="0">
                <a:latin typeface="+mn-ea"/>
              </a:rPr>
              <a:t>/</a:t>
            </a:r>
            <a:r>
              <a:rPr lang="en-US" altLang="zh-CN" sz="1600" dirty="0" smtClean="0">
                <a:latin typeface="+mn-ea"/>
              </a:rPr>
              <a:t>l/</a:t>
            </a:r>
            <a:r>
              <a:rPr lang="is-IS" altLang="zh-CN" sz="1600" dirty="0" smtClean="0">
                <a:latin typeface="+mn-ea"/>
              </a:rPr>
              <a:t>1500000009957330</a:t>
            </a:r>
            <a:r>
              <a:rPr lang="zh-CN" altLang="en-US" sz="1600" dirty="0">
                <a:latin typeface="+mn-ea"/>
              </a:rPr>
              <a:t>?</a:t>
            </a:r>
            <a:r>
              <a:rPr lang="en-US" altLang="zh-CN" sz="1600" dirty="0">
                <a:latin typeface="+mn-ea"/>
              </a:rPr>
              <a:t>pretty</a:t>
            </a:r>
            <a:endParaRPr lang="is-IS" altLang="zh-CN" sz="16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相应</a:t>
            </a:r>
          </a:p>
          <a:p>
            <a:pPr lvl="3"/>
            <a:r>
              <a:rPr lang="zh-CN" altLang="en-US" sz="1600" dirty="0" smtClean="0">
                <a:latin typeface="+mn-ea"/>
              </a:rPr>
              <a:t>内容：</a:t>
            </a:r>
            <a:endParaRPr lang="en-US" altLang="zh-CN" sz="1600" dirty="0"/>
          </a:p>
          <a:p>
            <a:pPr marL="1371600" lvl="3" indent="0">
              <a:buNone/>
            </a:pPr>
            <a:endParaRPr lang="en-US" altLang="zh-CN" sz="1600" dirty="0" smtClean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012" y="4258949"/>
            <a:ext cx="37719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11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Elasticsearch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25741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文档</a:t>
            </a:r>
            <a:r>
              <a:rPr lang="zh-CN" altLang="zh-CN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Document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更新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请求</a:t>
            </a:r>
          </a:p>
          <a:p>
            <a:pPr lvl="3"/>
            <a:r>
              <a:rPr lang="en-US" altLang="zh-CN" sz="1600" dirty="0" smtClean="0">
                <a:latin typeface="+mn-ea"/>
              </a:rPr>
              <a:t>Method</a:t>
            </a:r>
            <a:r>
              <a:rPr lang="zh-CN" altLang="en-US" sz="1600" dirty="0" smtClean="0">
                <a:latin typeface="+mn-ea"/>
              </a:rPr>
              <a:t>：</a:t>
            </a:r>
            <a:r>
              <a:rPr lang="en-US" altLang="zh-CN" sz="1600" dirty="0" smtClean="0">
                <a:solidFill>
                  <a:srgbClr val="FF0000"/>
                </a:solidFill>
                <a:latin typeface="+mn-ea"/>
              </a:rPr>
              <a:t>POST</a:t>
            </a:r>
          </a:p>
          <a:p>
            <a:pPr lvl="3"/>
            <a:r>
              <a:rPr lang="en-US" altLang="zh-CN" sz="1600" dirty="0" smtClean="0">
                <a:latin typeface="+mn-ea"/>
              </a:rPr>
              <a:t>URL</a:t>
            </a:r>
            <a:r>
              <a:rPr lang="zh-CN" altLang="en-US" sz="1600" dirty="0" smtClean="0">
                <a:latin typeface="+mn-ea"/>
              </a:rPr>
              <a:t>：</a:t>
            </a:r>
            <a:r>
              <a:rPr lang="en-US" altLang="zh-CN" sz="1600" dirty="0" smtClean="0">
                <a:latin typeface="+mn-ea"/>
              </a:rPr>
              <a:t>/</a:t>
            </a:r>
            <a:r>
              <a:rPr lang="en-US" altLang="zh-CN" sz="1600" dirty="0" err="1" smtClean="0">
                <a:latin typeface="+mn-ea"/>
              </a:rPr>
              <a:t>segmentfault</a:t>
            </a:r>
            <a:r>
              <a:rPr lang="zh-CN" altLang="zh-CN" sz="1600" dirty="0" smtClean="0">
                <a:latin typeface="+mn-ea"/>
              </a:rPr>
              <a:t>/</a:t>
            </a:r>
            <a:r>
              <a:rPr lang="en-US" altLang="zh-CN" sz="1600" dirty="0" smtClean="0">
                <a:latin typeface="+mn-ea"/>
              </a:rPr>
              <a:t>l/</a:t>
            </a:r>
            <a:r>
              <a:rPr lang="is-IS" altLang="zh-CN" sz="1600" dirty="0" smtClean="0">
                <a:latin typeface="+mn-ea"/>
              </a:rPr>
              <a:t>1500000009957330</a:t>
            </a:r>
            <a:r>
              <a:rPr lang="zh-CN" altLang="en-US" sz="1600" dirty="0">
                <a:latin typeface="+mn-ea"/>
              </a:rPr>
              <a:t>?</a:t>
            </a:r>
            <a:r>
              <a:rPr lang="en-US" altLang="zh-CN" sz="1600" dirty="0" smtClean="0">
                <a:latin typeface="+mn-ea"/>
              </a:rPr>
              <a:t>pretty</a:t>
            </a:r>
          </a:p>
          <a:p>
            <a:pPr lvl="3"/>
            <a:r>
              <a:rPr lang="en-US" altLang="zh-CN" sz="1600" dirty="0" smtClean="0">
                <a:latin typeface="+mn-ea"/>
              </a:rPr>
              <a:t>Body</a:t>
            </a:r>
            <a:r>
              <a:rPr lang="zh-CN" altLang="en-US" sz="1600" dirty="0" smtClean="0">
                <a:latin typeface="+mn-ea"/>
              </a:rPr>
              <a:t>：</a:t>
            </a:r>
            <a:r>
              <a:rPr lang="en-US" altLang="zh-CN" sz="1600" dirty="0" smtClean="0"/>
              <a:t>{“</a:t>
            </a:r>
            <a:r>
              <a:rPr lang="en-US" altLang="zh-CN" sz="1600" dirty="0" err="1" smtClean="0"/>
              <a:t>name”:“No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SQL”}</a:t>
            </a:r>
            <a:endParaRPr lang="is-IS" altLang="zh-CN" sz="16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相应</a:t>
            </a:r>
          </a:p>
          <a:p>
            <a:pPr lvl="3"/>
            <a:r>
              <a:rPr lang="zh-CN" altLang="en-US" sz="1600" dirty="0" smtClean="0">
                <a:latin typeface="+mn-ea"/>
              </a:rPr>
              <a:t>内容：</a:t>
            </a:r>
            <a:endParaRPr lang="en-US" altLang="zh-CN" sz="1600" dirty="0"/>
          </a:p>
          <a:p>
            <a:pPr marL="1371600" lvl="3" indent="0">
              <a:buNone/>
            </a:pPr>
            <a:endParaRPr lang="en-US" altLang="zh-CN" sz="1600" dirty="0" smtClean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008" y="4606685"/>
            <a:ext cx="3429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50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Elasticsearch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25741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文档</a:t>
            </a:r>
            <a:r>
              <a:rPr lang="zh-CN" altLang="zh-CN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Document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删除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请求</a:t>
            </a:r>
          </a:p>
          <a:p>
            <a:pPr lvl="3"/>
            <a:r>
              <a:rPr lang="en-US" altLang="zh-CN" sz="1600" dirty="0" smtClean="0">
                <a:latin typeface="+mn-ea"/>
              </a:rPr>
              <a:t>Method</a:t>
            </a:r>
            <a:r>
              <a:rPr lang="zh-CN" altLang="en-US" sz="1600" dirty="0" smtClean="0">
                <a:latin typeface="+mn-ea"/>
              </a:rPr>
              <a:t>：</a:t>
            </a:r>
            <a:r>
              <a:rPr lang="en-US" altLang="zh-CN" sz="1600" dirty="0" smtClean="0">
                <a:latin typeface="+mn-ea"/>
              </a:rPr>
              <a:t>DELETE</a:t>
            </a:r>
          </a:p>
          <a:p>
            <a:pPr lvl="3"/>
            <a:r>
              <a:rPr lang="en-US" altLang="zh-CN" sz="1600" dirty="0" smtClean="0">
                <a:latin typeface="+mn-ea"/>
              </a:rPr>
              <a:t>URL</a:t>
            </a:r>
            <a:r>
              <a:rPr lang="zh-CN" altLang="en-US" sz="1600" dirty="0" smtClean="0">
                <a:latin typeface="+mn-ea"/>
              </a:rPr>
              <a:t>：</a:t>
            </a:r>
            <a:r>
              <a:rPr lang="en-US" altLang="zh-CN" sz="1600" dirty="0" smtClean="0">
                <a:latin typeface="+mn-ea"/>
              </a:rPr>
              <a:t>/</a:t>
            </a:r>
            <a:r>
              <a:rPr lang="en-US" altLang="zh-CN" sz="1600" dirty="0" err="1" smtClean="0">
                <a:latin typeface="+mn-ea"/>
              </a:rPr>
              <a:t>segmentfault</a:t>
            </a:r>
            <a:r>
              <a:rPr lang="zh-CN" altLang="zh-CN" sz="1600" dirty="0" smtClean="0">
                <a:latin typeface="+mn-ea"/>
              </a:rPr>
              <a:t>/</a:t>
            </a:r>
            <a:r>
              <a:rPr lang="en-US" altLang="zh-CN" sz="1600" dirty="0" smtClean="0">
                <a:latin typeface="+mn-ea"/>
              </a:rPr>
              <a:t>l/</a:t>
            </a:r>
            <a:r>
              <a:rPr lang="is-IS" altLang="zh-CN" sz="1600" dirty="0" smtClean="0">
                <a:latin typeface="+mn-ea"/>
              </a:rPr>
              <a:t>1500000009957330</a:t>
            </a:r>
            <a:r>
              <a:rPr lang="zh-CN" altLang="en-US" sz="1600" dirty="0">
                <a:latin typeface="+mn-ea"/>
              </a:rPr>
              <a:t>?</a:t>
            </a:r>
            <a:r>
              <a:rPr lang="en-US" altLang="zh-CN" sz="1600" dirty="0">
                <a:latin typeface="+mn-ea"/>
              </a:rPr>
              <a:t>pretty</a:t>
            </a:r>
            <a:endParaRPr lang="is-IS" altLang="zh-CN" sz="16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相应</a:t>
            </a:r>
          </a:p>
          <a:p>
            <a:pPr lvl="3"/>
            <a:r>
              <a:rPr lang="zh-CN" altLang="en-US" sz="1600" dirty="0" smtClean="0">
                <a:latin typeface="+mn-ea"/>
              </a:rPr>
              <a:t>内容：</a:t>
            </a:r>
            <a:endParaRPr lang="en-US" altLang="zh-CN" sz="1600" dirty="0"/>
          </a:p>
          <a:p>
            <a:pPr marL="1371600" lvl="3" indent="0">
              <a:buNone/>
            </a:pPr>
            <a:endParaRPr lang="en-US" altLang="zh-CN" sz="1600" dirty="0" smtClean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236" y="4263774"/>
            <a:ext cx="30734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70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微服务实战系列课堂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991" y="1673137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</p:txBody>
      </p:sp>
      <p:pic>
        <p:nvPicPr>
          <p:cNvPr id="6" name="图片 5" descr="SF 小马哥交流群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251" y="1464012"/>
            <a:ext cx="3664298" cy="50214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867" y="1412418"/>
            <a:ext cx="3805727" cy="52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70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Elasticsearch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25741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文档</a:t>
            </a:r>
            <a:r>
              <a:rPr lang="zh-CN" altLang="zh-CN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Document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批量操作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请求</a:t>
            </a:r>
          </a:p>
          <a:p>
            <a:pPr lvl="3"/>
            <a:r>
              <a:rPr lang="en-US" altLang="zh-CN" sz="1600" dirty="0" smtClean="0">
                <a:latin typeface="+mn-ea"/>
              </a:rPr>
              <a:t>Method</a:t>
            </a:r>
            <a:r>
              <a:rPr lang="zh-CN" altLang="en-US" sz="1600" dirty="0" smtClean="0">
                <a:latin typeface="+mn-ea"/>
              </a:rPr>
              <a:t>：</a:t>
            </a:r>
            <a:r>
              <a:rPr lang="en-US" altLang="zh-CN" sz="1600" dirty="0" smtClean="0">
                <a:latin typeface="+mn-ea"/>
              </a:rPr>
              <a:t>POST</a:t>
            </a:r>
          </a:p>
          <a:p>
            <a:pPr lvl="3"/>
            <a:r>
              <a:rPr lang="en-US" altLang="zh-CN" sz="1600" dirty="0" smtClean="0">
                <a:latin typeface="+mn-ea"/>
              </a:rPr>
              <a:t>URL</a:t>
            </a:r>
            <a:r>
              <a:rPr lang="zh-CN" altLang="en-US" sz="1600" dirty="0" smtClean="0">
                <a:latin typeface="+mn-ea"/>
              </a:rPr>
              <a:t>：</a:t>
            </a:r>
            <a:r>
              <a:rPr lang="en-US" altLang="zh-CN" sz="1600" dirty="0" smtClean="0">
                <a:latin typeface="+mn-ea"/>
              </a:rPr>
              <a:t>/</a:t>
            </a:r>
            <a:r>
              <a:rPr lang="en-US" altLang="zh-CN" sz="1600" dirty="0" err="1" smtClean="0">
                <a:latin typeface="+mn-ea"/>
              </a:rPr>
              <a:t>segmentfault</a:t>
            </a:r>
            <a:r>
              <a:rPr lang="zh-CN" altLang="zh-CN" sz="1600" dirty="0" smtClean="0">
                <a:latin typeface="+mn-ea"/>
              </a:rPr>
              <a:t>/</a:t>
            </a:r>
            <a:r>
              <a:rPr lang="en-US" altLang="zh-CN" sz="1600" dirty="0" smtClean="0">
                <a:latin typeface="+mn-ea"/>
              </a:rPr>
              <a:t>l/_bulk</a:t>
            </a:r>
            <a:r>
              <a:rPr lang="zh-CN" altLang="en-US" sz="1600" dirty="0" smtClean="0">
                <a:latin typeface="+mn-ea"/>
              </a:rPr>
              <a:t>?</a:t>
            </a:r>
            <a:r>
              <a:rPr lang="en-US" altLang="zh-CN" sz="1600" dirty="0" smtClean="0">
                <a:latin typeface="+mn-ea"/>
              </a:rPr>
              <a:t>pretty</a:t>
            </a:r>
          </a:p>
          <a:p>
            <a:pPr lvl="3"/>
            <a:r>
              <a:rPr lang="en-US" altLang="zh-CN" sz="1600" dirty="0" smtClean="0">
                <a:latin typeface="+mn-ea"/>
              </a:rPr>
              <a:t>Body</a:t>
            </a:r>
            <a:r>
              <a:rPr lang="zh-CN" altLang="en-US" sz="1600" dirty="0" smtClean="0">
                <a:latin typeface="+mn-ea"/>
              </a:rPr>
              <a:t>：</a:t>
            </a:r>
            <a:endParaRPr lang="en-US" altLang="zh-CN" sz="1600" dirty="0">
              <a:latin typeface="+mn-ea"/>
            </a:endParaRPr>
          </a:p>
          <a:p>
            <a:pPr marL="1371600" lvl="3" indent="0">
              <a:buNone/>
            </a:pPr>
            <a:r>
              <a:rPr lang="mr-IN" altLang="zh-CN" sz="1600" dirty="0">
                <a:latin typeface="+mn-ea"/>
              </a:rPr>
              <a:t>{"index":{"_id":"1500000009957330"}}</a:t>
            </a:r>
          </a:p>
          <a:p>
            <a:pPr marL="1371600" lvl="3" indent="0">
              <a:buNone/>
            </a:pPr>
            <a:r>
              <a:rPr lang="mr-IN" altLang="zh-CN" sz="1600" dirty="0">
                <a:latin typeface="+mn-ea"/>
              </a:rPr>
              <a:t>{"name":"NoSQL"}</a:t>
            </a:r>
          </a:p>
          <a:p>
            <a:pPr marL="1371600" lvl="3" indent="0">
              <a:buNone/>
            </a:pPr>
            <a:r>
              <a:rPr lang="mr-IN" altLang="zh-CN" sz="1600" dirty="0">
                <a:latin typeface="+mn-ea"/>
              </a:rPr>
              <a:t>{"index":{"_id":"1500000009970812"}}</a:t>
            </a:r>
          </a:p>
          <a:p>
            <a:pPr marL="1371600" lvl="3" indent="0">
              <a:buNone/>
            </a:pPr>
            <a:r>
              <a:rPr lang="mr-IN" altLang="zh-CN" sz="1600" dirty="0">
                <a:latin typeface="+mn-ea"/>
              </a:rPr>
              <a:t>{"name":"Caching"}</a:t>
            </a:r>
          </a:p>
          <a:p>
            <a:pPr marL="1371600" lvl="3" indent="0">
              <a:buNone/>
            </a:pPr>
            <a:r>
              <a:rPr lang="mr-IN" altLang="zh-CN" sz="1600" dirty="0">
                <a:latin typeface="+mn-ea"/>
              </a:rPr>
              <a:t>{"index":{"_id":"1500000009971600"}}</a:t>
            </a:r>
          </a:p>
          <a:p>
            <a:pPr marL="1371600" lvl="3" indent="0">
              <a:buNone/>
            </a:pPr>
            <a:r>
              <a:rPr lang="mr-IN" altLang="zh-CN" sz="1600" dirty="0">
                <a:latin typeface="+mn-ea"/>
              </a:rPr>
              <a:t>{"name":"Messaging"}</a:t>
            </a:r>
            <a:endParaRPr lang="is-IS" altLang="zh-CN" sz="1600" dirty="0" smtClean="0">
              <a:latin typeface="+mn-ea"/>
            </a:endParaRPr>
          </a:p>
          <a:p>
            <a:pPr marL="1371600" lvl="3" indent="0">
              <a:buNone/>
            </a:pPr>
            <a:endParaRPr lang="en-US" altLang="zh-CN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6863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Elasticsearch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25741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搜索</a:t>
            </a:r>
            <a:r>
              <a:rPr lang="zh-CN" altLang="zh-CN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Search</a:t>
            </a:r>
            <a:r>
              <a:rPr lang="zh-CN" altLang="en-US" sz="2400" smtClean="0">
                <a:latin typeface="+mn-ea"/>
              </a:rPr>
              <a:t>）</a:t>
            </a:r>
            <a:endParaRPr lang="en-US" altLang="zh-CN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3692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Elasticsearch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Spring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Boot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整合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257414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Spring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Data</a:t>
            </a:r>
            <a:r>
              <a:rPr lang="zh-CN" altLang="en-US" sz="2400" dirty="0" smtClean="0">
                <a:latin typeface="+mn-ea"/>
              </a:rPr>
              <a:t> 整合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核心接</a:t>
            </a:r>
            <a:r>
              <a:rPr lang="zh-CN" altLang="en-US" sz="2000" dirty="0">
                <a:latin typeface="+mn-ea"/>
              </a:rPr>
              <a:t>口</a:t>
            </a:r>
          </a:p>
          <a:p>
            <a:pPr lvl="2"/>
            <a:r>
              <a:rPr lang="en-US" altLang="zh-CN" sz="1800" dirty="0" err="1" smtClean="0">
                <a:latin typeface="+mn-ea"/>
              </a:rPr>
              <a:t>org.springframework.data.repository</a:t>
            </a:r>
            <a:r>
              <a:rPr lang="en-US" altLang="zh-CN" sz="1800" dirty="0" err="1" smtClean="0">
                <a:latin typeface="+mn-ea"/>
              </a:rPr>
              <a:t>.</a:t>
            </a:r>
            <a:r>
              <a:rPr lang="en-US" altLang="zh-CN" sz="1800" dirty="0" err="1" smtClean="0">
                <a:latin typeface="+mn-ea"/>
              </a:rPr>
              <a:t>Repository</a:t>
            </a:r>
            <a:endParaRPr lang="zh-CN" altLang="en-US" sz="1800" dirty="0">
              <a:latin typeface="+mn-ea"/>
            </a:endParaRPr>
          </a:p>
          <a:p>
            <a:pPr lvl="2"/>
            <a:r>
              <a:rPr lang="en-US" altLang="zh-CN" sz="1800" dirty="0" err="1" smtClean="0">
                <a:latin typeface="+mn-ea"/>
              </a:rPr>
              <a:t>org.springframework.data.repository.CrudRepository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en-US" altLang="zh-CN" sz="1800" dirty="0" err="1" smtClean="0">
                <a:latin typeface="+mn-ea"/>
              </a:rPr>
              <a:t>org.springframework.data.repository.PagingAndSortingRepository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zh-CN" sz="1800" dirty="0" smtClean="0">
                <a:latin typeface="+mn-ea"/>
              </a:rPr>
              <a:t>@</a:t>
            </a:r>
            <a:r>
              <a:rPr lang="en-US" altLang="zh-CN" sz="1800" dirty="0" err="1" smtClean="0">
                <a:latin typeface="+mn-ea"/>
              </a:rPr>
              <a:t>org.springframework.data.repository.</a:t>
            </a:r>
            <a:r>
              <a:rPr lang="en-US" altLang="zh-CN" sz="1800" dirty="0" err="1" smtClean="0">
                <a:latin typeface="+mn-ea"/>
              </a:rPr>
              <a:t>NoRepositoryBean</a:t>
            </a:r>
            <a:endParaRPr lang="en-US" altLang="zh-CN" sz="1800" dirty="0" smtClean="0">
              <a:latin typeface="+mn-ea"/>
            </a:endParaRPr>
          </a:p>
          <a:p>
            <a:pPr lvl="1"/>
            <a:endParaRPr lang="en-US" altLang="zh-CN" sz="2000" dirty="0" smtClean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pPr marL="1371600" lvl="3" indent="0">
              <a:buNone/>
            </a:pPr>
            <a:endParaRPr lang="en-US" altLang="zh-CN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7923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Elasticsearch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Spring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Boot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整合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9380304" cy="5281362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Spring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Data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err="1" smtClean="0">
                <a:latin typeface="+mn-ea"/>
              </a:rPr>
              <a:t>Elasticsearch</a:t>
            </a:r>
            <a:r>
              <a:rPr lang="zh-CN" altLang="en-US" sz="2400" dirty="0" smtClean="0">
                <a:latin typeface="+mn-ea"/>
              </a:rPr>
              <a:t>整合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操作</a:t>
            </a:r>
            <a:r>
              <a:rPr lang="zh-CN" altLang="en-US" sz="2000" dirty="0" smtClean="0">
                <a:latin typeface="+mn-ea"/>
              </a:rPr>
              <a:t>接</a:t>
            </a:r>
            <a:r>
              <a:rPr lang="zh-CN" altLang="en-US" sz="2000" dirty="0">
                <a:latin typeface="+mn-ea"/>
              </a:rPr>
              <a:t>口</a:t>
            </a:r>
          </a:p>
          <a:p>
            <a:pPr lvl="2"/>
            <a:r>
              <a:rPr lang="en-US" altLang="zh-CN" sz="1800" dirty="0" smtClean="0">
                <a:latin typeface="+mn-ea"/>
              </a:rPr>
              <a:t>org.springframework.data.elasticsearch.core.ElasticsearchOperations</a:t>
            </a:r>
          </a:p>
          <a:p>
            <a:pPr lvl="2"/>
            <a:r>
              <a:rPr lang="en-US" altLang="zh-CN" sz="1800" dirty="0" smtClean="0">
                <a:latin typeface="+mn-ea"/>
              </a:rPr>
              <a:t>org.springframework.data.elasticsearch.core.ElasticsearchTemplate</a:t>
            </a:r>
          </a:p>
          <a:p>
            <a:pPr lvl="1"/>
            <a:r>
              <a:rPr lang="zh-CN" altLang="en-US" sz="2000" dirty="0" smtClean="0">
                <a:latin typeface="+mn-ea"/>
              </a:rPr>
              <a:t>功能激活</a:t>
            </a:r>
          </a:p>
          <a:p>
            <a:pPr lvl="2"/>
            <a:r>
              <a:rPr lang="en-US" altLang="zh-CN" sz="1800" dirty="0">
                <a:latin typeface="+mn-ea"/>
              </a:rPr>
              <a:t>@</a:t>
            </a:r>
            <a:r>
              <a:rPr lang="en-US" altLang="zh-CN" sz="1800" dirty="0" smtClean="0">
                <a:latin typeface="+mn-ea"/>
              </a:rPr>
              <a:t>org.springframework.data.elasticsearch.repository.config.EnableElasticsearchRepositories</a:t>
            </a:r>
          </a:p>
          <a:p>
            <a:pPr lvl="1"/>
            <a:r>
              <a:rPr lang="zh-CN" altLang="en-US" sz="2000" dirty="0" smtClean="0">
                <a:latin typeface="+mn-ea"/>
              </a:rPr>
              <a:t>仓储接口</a:t>
            </a:r>
          </a:p>
          <a:p>
            <a:pPr lvl="2"/>
            <a:r>
              <a:rPr lang="en-US" altLang="zh-CN" sz="1800" dirty="0">
                <a:latin typeface="+mn-ea"/>
              </a:rPr>
              <a:t>org.springframework.data.elasticsearch.repository.ElasticsearchRepository</a:t>
            </a:r>
            <a:endParaRPr lang="zh-CN" altLang="en-US" sz="1800" dirty="0" smtClean="0">
              <a:latin typeface="+mn-ea"/>
            </a:endParaRPr>
          </a:p>
          <a:p>
            <a:pPr lvl="1"/>
            <a:endParaRPr lang="en-US" altLang="zh-CN" sz="1800" dirty="0" smtClean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pPr marL="1371600" lvl="3" indent="0">
              <a:buNone/>
            </a:pPr>
            <a:endParaRPr lang="en-US" altLang="zh-CN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3437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问答互动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06830"/>
            <a:ext cx="8596668" cy="5100033"/>
          </a:xfrm>
        </p:spPr>
        <p:txBody>
          <a:bodyPr>
            <a:normAutofit/>
          </a:bodyPr>
          <a:lstStyle/>
          <a:p>
            <a:pPr marL="0" indent="0">
              <a:buClr>
                <a:srgbClr val="90C226"/>
              </a:buClr>
              <a:buNone/>
            </a:pPr>
            <a:endParaRPr lang="en-US" altLang="zh-CN" sz="2000" dirty="0"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r>
              <a:rPr lang="en-US" altLang="zh-CN" sz="8000" b="1" dirty="0" smtClean="0">
                <a:solidFill>
                  <a:srgbClr val="00B0F0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155102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微服务实战系列课堂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3506" y="1532437"/>
            <a:ext cx="8596668" cy="5201311"/>
          </a:xfrm>
        </p:spPr>
        <p:txBody>
          <a:bodyPr>
            <a:normAutofit/>
          </a:bodyPr>
          <a:lstStyle/>
          <a:p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课堂资源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2"/>
              </a:rPr>
              <a:t>https://segmentfault.com/n/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2"/>
              </a:rPr>
              <a:t>1330000009887617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endParaRPr lang="en-US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课件资源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3"/>
              </a:rPr>
              <a:t>https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3"/>
              </a:rPr>
              <a:t>://github.com/mercyblitz/segmentfault-lessons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3"/>
              </a:rPr>
              <a:t>/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JSR</a:t>
            </a:r>
            <a:r>
              <a:rPr lang="en-US" altLang="en-US" sz="26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资源</a:t>
            </a:r>
            <a:endParaRPr lang="en-US" altLang="en-US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4"/>
              </a:rPr>
              <a:t>https://github.com/mercyblitz/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4"/>
              </a:rPr>
              <a:t>jsr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9986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3506" y="1532437"/>
            <a:ext cx="8596668" cy="5201311"/>
          </a:xfrm>
        </p:spPr>
        <p:txBody>
          <a:bodyPr>
            <a:normAutofit/>
          </a:bodyPr>
          <a:lstStyle/>
          <a:p>
            <a:r>
              <a:rPr lang="en-US" altLang="zh-CN" sz="26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NoSQL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0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Elasticsearch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Elasticsearch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Spring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Boot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整合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0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问答互动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8918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NoSQL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名词解释</a:t>
            </a:r>
            <a:r>
              <a:rPr lang="en-US" altLang="zh-CN" dirty="0" smtClean="0">
                <a:latin typeface="+mn-ea"/>
              </a:rPr>
              <a:t>	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NoSQL</a:t>
            </a:r>
            <a:r>
              <a:rPr lang="zh-CN" altLang="en-US" dirty="0" smtClean="0">
                <a:latin typeface="+mn-ea"/>
              </a:rPr>
              <a:t> ，通常表示</a:t>
            </a:r>
            <a:r>
              <a:rPr lang="en-US" altLang="zh-CN" dirty="0" err="1" smtClean="0">
                <a:latin typeface="+mn-ea"/>
              </a:rPr>
              <a:t>NoSQL</a:t>
            </a:r>
            <a:r>
              <a:rPr lang="zh-CN" altLang="en-US" dirty="0" smtClean="0">
                <a:latin typeface="+mn-ea"/>
              </a:rPr>
              <a:t>数据库，提供一种存储和获取数据的机制。这些数据是模型化，而关系型数据库中的非扁平关系。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多种解读</a:t>
            </a:r>
          </a:p>
          <a:p>
            <a:pPr lvl="1"/>
            <a:r>
              <a:rPr lang="en-US" altLang="zh-CN" sz="2000" dirty="0" err="1" smtClean="0">
                <a:latin typeface="+mn-ea"/>
              </a:rPr>
              <a:t>NoSQL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=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non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SQL</a:t>
            </a:r>
          </a:p>
          <a:p>
            <a:pPr lvl="1"/>
            <a:r>
              <a:rPr lang="en-US" altLang="zh-CN" sz="2000" dirty="0" err="1" smtClean="0">
                <a:latin typeface="+mn-ea"/>
              </a:rPr>
              <a:t>NoSQL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=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non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relational</a:t>
            </a:r>
          </a:p>
          <a:p>
            <a:pPr lvl="1"/>
            <a:r>
              <a:rPr lang="en-US" altLang="zh-CN" sz="2000" dirty="0" err="1" smtClean="0">
                <a:latin typeface="+mn-ea"/>
              </a:rPr>
              <a:t>NoSQL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=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not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only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SQL</a:t>
            </a:r>
          </a:p>
          <a:p>
            <a:pPr marL="457200" lvl="1" indent="0">
              <a:buNone/>
            </a:pPr>
            <a:endParaRPr lang="en-US" altLang="zh-CN" sz="2200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sz="2000" dirty="0" smtClean="0">
                <a:latin typeface="+mn-ea"/>
              </a:rPr>
              <a:t>注：</a:t>
            </a:r>
            <a:r>
              <a:rPr lang="en-US" altLang="zh-CN" sz="2000" dirty="0" smtClean="0">
                <a:latin typeface="+mn-ea"/>
              </a:rPr>
              <a:t>SQL</a:t>
            </a:r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Structured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Query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Language</a:t>
            </a:r>
            <a:r>
              <a:rPr lang="zh-CN" altLang="en-US" sz="2000" dirty="0" smtClean="0">
                <a:latin typeface="+mn-ea"/>
              </a:rPr>
              <a:t>），</a:t>
            </a:r>
            <a:r>
              <a:rPr lang="en-US" altLang="zh-CN" sz="2000" dirty="0" smtClean="0">
                <a:latin typeface="+mn-ea"/>
              </a:rPr>
              <a:t>Since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1970s</a:t>
            </a:r>
          </a:p>
        </p:txBody>
      </p:sp>
    </p:spTree>
    <p:extLst>
      <p:ext uri="{BB962C8B-B14F-4D97-AF65-F5344CB8AC3E}">
        <p14:creationId xmlns:p14="http://schemas.microsoft.com/office/powerpoint/2010/main" val="3633549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NoSQL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使用目的</a:t>
            </a:r>
            <a:r>
              <a:rPr lang="en-US" altLang="zh-CN" dirty="0" smtClean="0">
                <a:latin typeface="+mn-ea"/>
              </a:rPr>
              <a:t>	</a:t>
            </a:r>
          </a:p>
          <a:p>
            <a:pPr lvl="1"/>
            <a:r>
              <a:rPr lang="zh-CN" altLang="en-US" sz="2000" dirty="0" smtClean="0">
                <a:latin typeface="+mn-ea"/>
              </a:rPr>
              <a:t>简化设计</a:t>
            </a:r>
          </a:p>
          <a:p>
            <a:pPr lvl="1"/>
            <a:r>
              <a:rPr lang="zh-CN" altLang="en-US" sz="2000" dirty="0" smtClean="0">
                <a:latin typeface="+mn-ea"/>
              </a:rPr>
              <a:t>简单的水平伸缩</a:t>
            </a:r>
          </a:p>
          <a:p>
            <a:pPr lvl="1"/>
            <a:r>
              <a:rPr lang="zh-CN" altLang="en-US" sz="2000" dirty="0" smtClean="0">
                <a:latin typeface="+mn-ea"/>
              </a:rPr>
              <a:t>细粒度控制</a:t>
            </a:r>
          </a:p>
          <a:p>
            <a:pPr lvl="1"/>
            <a:endParaRPr lang="en-US" altLang="zh-CN" sz="20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数据结构</a:t>
            </a:r>
          </a:p>
          <a:p>
            <a:pPr lvl="1"/>
            <a:r>
              <a:rPr lang="zh-CN" altLang="en-US" sz="2000" dirty="0" smtClean="0">
                <a:latin typeface="+mn-ea"/>
              </a:rPr>
              <a:t>键值对（</a:t>
            </a:r>
            <a:r>
              <a:rPr lang="en-US" altLang="zh-CN" sz="2000" dirty="0" smtClean="0">
                <a:latin typeface="+mn-ea"/>
              </a:rPr>
              <a:t>key-value</a:t>
            </a:r>
            <a:r>
              <a:rPr lang="zh-CN" altLang="en-US" sz="2000" dirty="0" smtClean="0">
                <a:latin typeface="+mn-ea"/>
              </a:rPr>
              <a:t>） </a:t>
            </a:r>
            <a:r>
              <a:rPr lang="en-US" altLang="zh-CN" sz="2000" dirty="0" smtClean="0">
                <a:latin typeface="+mn-ea"/>
              </a:rPr>
              <a:t>-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err="1" smtClean="0">
                <a:latin typeface="+mn-ea"/>
              </a:rPr>
              <a:t>Redis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宽列（</a:t>
            </a:r>
            <a:r>
              <a:rPr lang="en-US" altLang="zh-CN" sz="2000" dirty="0" smtClean="0">
                <a:latin typeface="+mn-ea"/>
              </a:rPr>
              <a:t>wide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column</a:t>
            </a:r>
            <a:r>
              <a:rPr lang="zh-CN" altLang="en-US" sz="2000" dirty="0" smtClean="0">
                <a:latin typeface="+mn-ea"/>
              </a:rPr>
              <a:t>） </a:t>
            </a:r>
            <a:r>
              <a:rPr lang="en-US" altLang="zh-CN" sz="2000" dirty="0" smtClean="0">
                <a:latin typeface="+mn-ea"/>
              </a:rPr>
              <a:t>-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err="1" smtClean="0">
                <a:latin typeface="+mn-ea"/>
              </a:rPr>
              <a:t>Hbase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图（</a:t>
            </a:r>
            <a:r>
              <a:rPr lang="en-US" altLang="zh-CN" sz="2000" dirty="0" smtClean="0">
                <a:latin typeface="+mn-ea"/>
              </a:rPr>
              <a:t>graph</a:t>
            </a:r>
            <a:r>
              <a:rPr lang="zh-CN" altLang="en-US" sz="2000" dirty="0" smtClean="0">
                <a:latin typeface="+mn-ea"/>
              </a:rPr>
              <a:t>） </a:t>
            </a:r>
            <a:r>
              <a:rPr lang="en-US" altLang="zh-CN" sz="2000" dirty="0" smtClean="0">
                <a:latin typeface="+mn-ea"/>
              </a:rPr>
              <a:t>-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Neo4j</a:t>
            </a:r>
          </a:p>
          <a:p>
            <a:pPr lvl="1"/>
            <a:r>
              <a:rPr lang="zh-CN" altLang="en-US" sz="2000" dirty="0" smtClean="0">
                <a:latin typeface="+mn-ea"/>
              </a:rPr>
              <a:t>文档（</a:t>
            </a:r>
            <a:r>
              <a:rPr lang="en-US" altLang="zh-CN" sz="2000" dirty="0" smtClean="0">
                <a:latin typeface="+mn-ea"/>
              </a:rPr>
              <a:t>document</a:t>
            </a:r>
            <a:r>
              <a:rPr lang="zh-CN" altLang="en-US" sz="2000" dirty="0" smtClean="0">
                <a:latin typeface="+mn-ea"/>
              </a:rPr>
              <a:t>）</a:t>
            </a:r>
            <a:r>
              <a:rPr lang="en-US" altLang="zh-CN" sz="2000" dirty="0" smtClean="0">
                <a:latin typeface="+mn-ea"/>
              </a:rPr>
              <a:t>-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err="1" smtClean="0">
                <a:latin typeface="+mn-ea"/>
              </a:rPr>
              <a:t>Mongodb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6937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NoSQL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</a:rPr>
              <a:t>优势</a:t>
            </a:r>
            <a:r>
              <a:rPr lang="zh-CN" altLang="en-US" sz="2400" dirty="0" smtClean="0">
                <a:latin typeface="+mn-ea"/>
              </a:rPr>
              <a:t>（相对于关系型数据库</a:t>
            </a:r>
            <a:r>
              <a:rPr lang="zh-CN" altLang="en-US" sz="2400" dirty="0">
                <a:latin typeface="+mn-ea"/>
              </a:rPr>
              <a:t>）</a:t>
            </a:r>
            <a:r>
              <a:rPr lang="en-US" altLang="zh-CN" dirty="0" smtClean="0">
                <a:latin typeface="+mn-ea"/>
              </a:rPr>
              <a:t>	</a:t>
            </a:r>
          </a:p>
          <a:p>
            <a:pPr lvl="1"/>
            <a:r>
              <a:rPr lang="zh-CN" altLang="en-US" sz="2000" dirty="0" smtClean="0">
                <a:latin typeface="+mn-ea"/>
              </a:rPr>
              <a:t>操作执行更快</a:t>
            </a:r>
          </a:p>
          <a:p>
            <a:pPr lvl="1"/>
            <a:r>
              <a:rPr lang="zh-CN" altLang="en-US" sz="2000" dirty="0" smtClean="0">
                <a:latin typeface="+mn-ea"/>
              </a:rPr>
              <a:t>数据结构更具有弹性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不足</a:t>
            </a:r>
          </a:p>
          <a:p>
            <a:pPr lvl="1"/>
            <a:r>
              <a:rPr lang="zh-CN" altLang="en-US" sz="2000" dirty="0" smtClean="0">
                <a:latin typeface="+mn-ea"/>
              </a:rPr>
              <a:t>一致性（</a:t>
            </a:r>
            <a:r>
              <a:rPr lang="en-US" altLang="zh-CN" sz="2000" dirty="0" smtClean="0">
                <a:latin typeface="+mn-ea"/>
              </a:rPr>
              <a:t>consistency</a:t>
            </a:r>
            <a:r>
              <a:rPr lang="zh-CN" altLang="en-US" sz="2000" dirty="0" smtClean="0">
                <a:latin typeface="+mn-ea"/>
              </a:rPr>
              <a:t>）</a:t>
            </a:r>
          </a:p>
          <a:p>
            <a:r>
              <a:rPr lang="zh-CN" altLang="en-US" sz="2400" dirty="0" smtClean="0">
                <a:latin typeface="+mn-ea"/>
              </a:rPr>
              <a:t>相关原理</a:t>
            </a:r>
            <a:endParaRPr lang="zh-CN" altLang="en-US" sz="2400" dirty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CAP</a:t>
            </a:r>
            <a:r>
              <a:rPr lang="zh-CN" altLang="en-US" sz="2000" dirty="0" smtClean="0">
                <a:latin typeface="+mn-ea"/>
              </a:rPr>
              <a:t> ：一致性（</a:t>
            </a:r>
            <a:r>
              <a:rPr lang="en-US" altLang="zh-CN" sz="2000" dirty="0" smtClean="0">
                <a:latin typeface="+mn-ea"/>
              </a:rPr>
              <a:t>Consistency</a:t>
            </a:r>
            <a:r>
              <a:rPr lang="zh-CN" altLang="en-US" sz="2000" dirty="0" smtClean="0">
                <a:latin typeface="+mn-ea"/>
              </a:rPr>
              <a:t>）</a:t>
            </a:r>
            <a:r>
              <a:rPr lang="zh-CN" altLang="zh-CN" sz="2000" dirty="0" smtClean="0">
                <a:latin typeface="+mn-ea"/>
              </a:rPr>
              <a:t>、</a:t>
            </a:r>
            <a:r>
              <a:rPr lang="zh-CN" altLang="en-US" sz="2000" dirty="0" smtClean="0">
                <a:latin typeface="+mn-ea"/>
              </a:rPr>
              <a:t>可靠性（</a:t>
            </a:r>
            <a:r>
              <a:rPr lang="en-US" altLang="zh-CN" sz="2000" dirty="0" smtClean="0">
                <a:latin typeface="+mn-ea"/>
              </a:rPr>
              <a:t>Availability</a:t>
            </a:r>
            <a:r>
              <a:rPr lang="zh-CN" altLang="en-US" sz="2000" dirty="0" smtClean="0">
                <a:latin typeface="+mn-ea"/>
              </a:rPr>
              <a:t>）、区块容错（</a:t>
            </a:r>
            <a:r>
              <a:rPr lang="en-US" altLang="zh-CN" sz="2000" dirty="0" smtClean="0">
                <a:latin typeface="+mn-ea"/>
              </a:rPr>
              <a:t>Partition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tolerance</a:t>
            </a:r>
            <a:r>
              <a:rPr lang="zh-CN" altLang="en-US" sz="2000" dirty="0" smtClean="0">
                <a:latin typeface="+mn-ea"/>
              </a:rPr>
              <a:t>）</a:t>
            </a:r>
          </a:p>
          <a:p>
            <a:pPr lvl="1"/>
            <a:r>
              <a:rPr lang="en-US" altLang="zh-CN" sz="2000" dirty="0" smtClean="0">
                <a:latin typeface="+mn-ea"/>
              </a:rPr>
              <a:t>ACID</a:t>
            </a:r>
            <a:r>
              <a:rPr lang="zh-CN" altLang="en-US" sz="2000" dirty="0" smtClean="0">
                <a:latin typeface="+mn-ea"/>
              </a:rPr>
              <a:t>：原子性（</a:t>
            </a:r>
            <a:r>
              <a:rPr lang="en-US" altLang="zh-CN" sz="2000" dirty="0" smtClean="0">
                <a:latin typeface="+mn-ea"/>
              </a:rPr>
              <a:t>Atomicity</a:t>
            </a:r>
            <a:r>
              <a:rPr lang="zh-CN" altLang="en-US" sz="2000" dirty="0" smtClean="0">
                <a:latin typeface="+mn-ea"/>
              </a:rPr>
              <a:t>）</a:t>
            </a:r>
            <a:r>
              <a:rPr lang="zh-CN" altLang="zh-CN" sz="2000" dirty="0" smtClean="0">
                <a:latin typeface="+mn-ea"/>
              </a:rPr>
              <a:t>、</a:t>
            </a:r>
            <a:r>
              <a:rPr lang="zh-CN" altLang="en-US" sz="2000" dirty="0" smtClean="0">
                <a:latin typeface="+mn-ea"/>
              </a:rPr>
              <a:t>一致性（</a:t>
            </a:r>
            <a:r>
              <a:rPr lang="en-US" altLang="zh-CN" sz="2000" dirty="0" smtClean="0">
                <a:latin typeface="+mn-ea"/>
              </a:rPr>
              <a:t>Consistency</a:t>
            </a:r>
            <a:r>
              <a:rPr lang="zh-CN" altLang="en-US" sz="2000" dirty="0" smtClean="0">
                <a:latin typeface="+mn-ea"/>
              </a:rPr>
              <a:t>）、隔离性（</a:t>
            </a:r>
            <a:r>
              <a:rPr lang="en-US" altLang="zh-CN" sz="2000" dirty="0" smtClean="0">
                <a:latin typeface="+mn-ea"/>
              </a:rPr>
              <a:t>Isolation</a:t>
            </a:r>
            <a:r>
              <a:rPr lang="zh-CN" altLang="en-US" sz="2000" dirty="0" smtClean="0">
                <a:latin typeface="+mn-ea"/>
              </a:rPr>
              <a:t>）、持久性（</a:t>
            </a:r>
            <a:r>
              <a:rPr lang="en-US" altLang="zh-CN" sz="2000" dirty="0" smtClean="0">
                <a:latin typeface="+mn-ea"/>
              </a:rPr>
              <a:t>Durability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0582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Elasticsearch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>
                <a:latin typeface="+mn-ea"/>
              </a:rPr>
              <a:t>Elasticsearch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+mn-ea"/>
              </a:rPr>
              <a:t>高度伸缩的开源全文本搜索和分析引擎，能够快速地存储、搜索、分析大数据，并且接近于实时（</a:t>
            </a:r>
            <a:r>
              <a:rPr lang="en-US" altLang="zh-CN" sz="2000" dirty="0" smtClean="0">
                <a:latin typeface="+mn-ea"/>
              </a:rPr>
              <a:t>real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time</a:t>
            </a:r>
            <a:r>
              <a:rPr lang="zh-CN" altLang="en-US" sz="2000" dirty="0" smtClean="0">
                <a:latin typeface="+mn-ea"/>
              </a:rPr>
              <a:t>）。通常用于复杂的搜索功能和需求。</a:t>
            </a:r>
          </a:p>
          <a:p>
            <a:pPr marL="0" indent="0">
              <a:buNone/>
            </a:pPr>
            <a:endParaRPr lang="zh-CN" altLang="en-US" sz="20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常见使用场景</a:t>
            </a:r>
          </a:p>
          <a:p>
            <a:pPr lvl="1"/>
            <a:r>
              <a:rPr lang="zh-CN" altLang="en-US" sz="2000" dirty="0" smtClean="0">
                <a:latin typeface="+mn-ea"/>
              </a:rPr>
              <a:t>文本搜索</a:t>
            </a:r>
          </a:p>
          <a:p>
            <a:pPr lvl="1"/>
            <a:endParaRPr lang="zh-CN" altLang="en-US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日志收集</a:t>
            </a:r>
          </a:p>
          <a:p>
            <a:pPr lvl="1"/>
            <a:endParaRPr lang="zh-CN" altLang="en-US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数据分析</a:t>
            </a:r>
          </a:p>
        </p:txBody>
      </p:sp>
    </p:spTree>
    <p:extLst>
      <p:ext uri="{BB962C8B-B14F-4D97-AF65-F5344CB8AC3E}">
        <p14:creationId xmlns:p14="http://schemas.microsoft.com/office/powerpoint/2010/main" val="571500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Elasticsearch</a:t>
            </a:r>
            <a:endParaRPr lang="en-US" altLang="zh-CN" dirty="0">
              <a:latin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基本概念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近乎实时（</a:t>
            </a:r>
            <a:r>
              <a:rPr lang="en-US" altLang="zh-CN" sz="2000" dirty="0" smtClean="0">
                <a:latin typeface="+mn-ea"/>
              </a:rPr>
              <a:t>NRT</a:t>
            </a:r>
            <a:r>
              <a:rPr lang="zh-CN" altLang="en-US" sz="2000" dirty="0" smtClean="0">
                <a:latin typeface="+mn-ea"/>
              </a:rPr>
              <a:t>）</a:t>
            </a:r>
          </a:p>
          <a:p>
            <a:pPr marL="457200" lvl="1" indent="0">
              <a:buNone/>
            </a:pPr>
            <a:r>
              <a:rPr lang="zh-CN" altLang="en-US" sz="1800" b="1" dirty="0" smtClean="0">
                <a:latin typeface="+mn-ea"/>
              </a:rPr>
              <a:t>正常情况下，构建索引（写）到结果可查询（读）在一秒间。</a:t>
            </a:r>
          </a:p>
          <a:p>
            <a:pPr marL="457200" lvl="1" indent="0">
              <a:buNone/>
            </a:pPr>
            <a:endParaRPr lang="zh-CN" altLang="en-US" sz="1800" b="1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集群（</a:t>
            </a:r>
            <a:r>
              <a:rPr lang="en-US" altLang="zh-CN" sz="2000" dirty="0" smtClean="0">
                <a:latin typeface="+mn-ea"/>
              </a:rPr>
              <a:t>Cluster</a:t>
            </a:r>
            <a:r>
              <a:rPr lang="zh-CN" altLang="en-US" sz="2000" dirty="0" smtClean="0">
                <a:latin typeface="+mn-ea"/>
              </a:rPr>
              <a:t>）</a:t>
            </a:r>
          </a:p>
          <a:p>
            <a:pPr marL="457200" lvl="1" indent="0">
              <a:buNone/>
            </a:pPr>
            <a:r>
              <a:rPr lang="zh-CN" altLang="en-US" sz="1800" dirty="0" smtClean="0">
                <a:latin typeface="+mn-ea"/>
              </a:rPr>
              <a:t>一个或多个节点，集群持有整体数据，提供跨节点的索引和搜索能力。集群的名称必须是唯一的。</a:t>
            </a:r>
          </a:p>
          <a:p>
            <a:pPr marL="457200" lvl="1" indent="0">
              <a:buNone/>
            </a:pPr>
            <a:endParaRPr lang="zh-CN" altLang="en-US" sz="18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节点（</a:t>
            </a:r>
            <a:r>
              <a:rPr lang="en-US" altLang="zh-CN" sz="2000" dirty="0" smtClean="0">
                <a:latin typeface="+mn-ea"/>
              </a:rPr>
              <a:t>Node</a:t>
            </a:r>
            <a:r>
              <a:rPr lang="zh-CN" altLang="en-US" sz="2000" dirty="0" smtClean="0">
                <a:latin typeface="+mn-ea"/>
              </a:rPr>
              <a:t>）</a:t>
            </a:r>
          </a:p>
          <a:p>
            <a:pPr marL="457200" lvl="1" indent="0">
              <a:buNone/>
            </a:pPr>
            <a:r>
              <a:rPr lang="zh-CN" altLang="en-US" sz="1800" dirty="0" smtClean="0">
                <a:latin typeface="+mn-ea"/>
              </a:rPr>
              <a:t>指单台服务器，也是集群的组成单元，存储数据、参与集群的索引和搜索。其名称也是唯一的。</a:t>
            </a:r>
          </a:p>
        </p:txBody>
      </p:sp>
    </p:spTree>
    <p:extLst>
      <p:ext uri="{BB962C8B-B14F-4D97-AF65-F5344CB8AC3E}">
        <p14:creationId xmlns:p14="http://schemas.microsoft.com/office/powerpoint/2010/main" val="3020318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5666</TotalTime>
  <Words>658</Words>
  <Application>Microsoft Macintosh PowerPoint</Application>
  <PresentationFormat>自定义</PresentationFormat>
  <Paragraphs>213</Paragraphs>
  <Slides>24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平面</vt:lpstr>
      <vt:lpstr>Java微服务实践  Spring Boot NoSQL</vt:lpstr>
      <vt:lpstr>Java 微服务实战系列课堂</vt:lpstr>
      <vt:lpstr>Java 微服务实战系列课堂</vt:lpstr>
      <vt:lpstr>议题</vt:lpstr>
      <vt:lpstr>NoSQL</vt:lpstr>
      <vt:lpstr>NoSQL</vt:lpstr>
      <vt:lpstr>NoSQL</vt:lpstr>
      <vt:lpstr>Elasticsearch</vt:lpstr>
      <vt:lpstr>Elasticsearch</vt:lpstr>
      <vt:lpstr>Elasticsearch</vt:lpstr>
      <vt:lpstr>Elasticsearch</vt:lpstr>
      <vt:lpstr>Elasticsearch</vt:lpstr>
      <vt:lpstr>Elasticsearch</vt:lpstr>
      <vt:lpstr>Elasticsearch</vt:lpstr>
      <vt:lpstr>Elasticsearch</vt:lpstr>
      <vt:lpstr>Elasticsearch</vt:lpstr>
      <vt:lpstr>Elasticsearch</vt:lpstr>
      <vt:lpstr>Elasticsearch</vt:lpstr>
      <vt:lpstr>Elasticsearch</vt:lpstr>
      <vt:lpstr>Elasticsearch</vt:lpstr>
      <vt:lpstr>Elasticsearch</vt:lpstr>
      <vt:lpstr>Elasticsearch Spring Boot 整合</vt:lpstr>
      <vt:lpstr>Elasticsearch Spring Boot 整合</vt:lpstr>
      <vt:lpstr>问答互动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Mercy Ma</cp:lastModifiedBy>
  <cp:revision>897</cp:revision>
  <dcterms:created xsi:type="dcterms:W3CDTF">2016-07-12T22:52:49Z</dcterms:created>
  <dcterms:modified xsi:type="dcterms:W3CDTF">2017-07-30T13:08:04Z</dcterms:modified>
</cp:coreProperties>
</file>