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Impact of Training on Relative Weights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41140836151172"/>
          <c:y val="0.140110279723322"/>
          <c:w val="0.736097403606036"/>
          <c:h val="0.469765737155784"/>
        </c:manualLayout>
      </c:layout>
      <c:barChart>
        <c:barDir val="col"/>
        <c:grouping val="clustered"/>
        <c:ser>
          <c:idx val="0"/>
          <c:order val="0"/>
          <c:tx>
            <c:strRef>
              <c:f>Sheet1!$B$18</c:f>
              <c:strCache>
                <c:ptCount val="1"/>
                <c:pt idx="0">
                  <c:v>Before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25.2</c:v>
                </c:pt>
                <c:pt idx="1">
                  <c:v>13.0</c:v>
                </c:pt>
                <c:pt idx="2">
                  <c:v>39.8</c:v>
                </c:pt>
                <c:pt idx="3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After Training</c:v>
                </c:pt>
              </c:strCache>
            </c:strRef>
          </c:tx>
          <c:cat>
            <c:strRef>
              <c:f>Sheet1!$A$19:$A$22</c:f>
              <c:strCache>
                <c:ptCount val="4"/>
                <c:pt idx="0">
                  <c:v>Temporal</c:v>
                </c:pt>
                <c:pt idx="1">
                  <c:v>People</c:v>
                </c:pt>
                <c:pt idx="2">
                  <c:v>Subject</c:v>
                </c:pt>
                <c:pt idx="3">
                  <c:v>Body</c:v>
                </c:pt>
              </c:strCache>
            </c:strRef>
          </c:cat>
          <c:val>
            <c:numRef>
              <c:f>Sheet1!$C$19:$C$22</c:f>
              <c:numCache>
                <c:formatCode>General</c:formatCode>
                <c:ptCount val="4"/>
                <c:pt idx="0">
                  <c:v>28.6</c:v>
                </c:pt>
                <c:pt idx="1">
                  <c:v>20.2</c:v>
                </c:pt>
                <c:pt idx="2">
                  <c:v>34.4</c:v>
                </c:pt>
                <c:pt idx="3">
                  <c:v>16.8</c:v>
                </c:pt>
              </c:numCache>
            </c:numRef>
          </c:val>
        </c:ser>
        <c:axId val="481390840"/>
        <c:axId val="481434488"/>
      </c:barChart>
      <c:catAx>
        <c:axId val="481390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</c:title>
        <c:tickLblPos val="nextTo"/>
        <c:crossAx val="481434488"/>
        <c:crosses val="autoZero"/>
        <c:auto val="1"/>
        <c:lblAlgn val="ctr"/>
        <c:lblOffset val="100"/>
      </c:catAx>
      <c:valAx>
        <c:axId val="481434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Relative Weights</a:t>
                </a:r>
              </a:p>
            </c:rich>
          </c:tx>
          <c:layout/>
        </c:title>
        <c:numFmt formatCode="General" sourceLinked="1"/>
        <c:tickLblPos val="nextTo"/>
        <c:crossAx val="48139084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>
        <c:manualLayout>
          <c:xMode val="edge"/>
          <c:yMode val="edge"/>
          <c:x val="0.77327494533593"/>
          <c:y val="0.174625440466351"/>
          <c:w val="0.22672505466407"/>
          <c:h val="0.145002827685213"/>
        </c:manualLayout>
      </c:layout>
    </c:legend>
    <c:plotVisOnly val="1"/>
  </c:chart>
  <c:spPr>
    <a:ln>
      <a:solidFill>
        <a:schemeClr val="tx1"/>
      </a:solidFill>
    </a:ln>
  </c:spPr>
  <c:txPr>
    <a:bodyPr/>
    <a:lstStyle/>
    <a:p>
      <a:pPr>
        <a:defRPr sz="1800">
          <a:latin typeface="Georgia"/>
          <a:cs typeface="Georgia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1705F-E0BA-DC46-8CB0-D1C336D01925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DA908-9425-5948-B05E-6B57AFE792B1}">
      <dgm:prSet phldrT="[Text]"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  <a:latin typeface="Georgia"/>
              <a:cs typeface="Georgia"/>
            </a:rPr>
            <a:t>Random </a:t>
          </a:r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Select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63227DC4-0F62-DC43-8D8C-9F0F468A4858}" type="par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FFA5C026-EA14-7241-8A03-C97A7250A135}" type="sibTrans" cxnId="{33A6D84A-E119-DB49-AFED-450C011902EE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29D0659-DBF3-FF4F-A6FE-4236E1C1E6DC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Select Training Data Set</a:t>
          </a:r>
          <a:endParaRPr lang="en-US" dirty="0">
            <a:latin typeface="Georgia"/>
            <a:cs typeface="Georgia"/>
          </a:endParaRPr>
        </a:p>
      </dgm:t>
    </dgm:pt>
    <dgm:pt modelId="{07A0DEC9-B562-BA42-806A-BE8EA5B75752}" type="par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018CB6-B69A-CC4A-9310-409C533D1113}" type="sibTrans" cxnId="{BF265F81-3CBB-124A-9AB7-2EEE24FB07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0A07F48-E1FF-6D4D-A07E-8EB1ECCDEC74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Initialize Relative Weights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F7AEE5A-E91D-5444-8E38-00C7BB742E59}" type="par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A118DBA-C1DC-1C45-8604-0AA407E0B89D}" type="sibTrans" cxnId="{0EFBB2ED-969A-EA49-9AD1-1C24FFE0F388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A1A6EFB-CCC9-9D4C-A90B-AE821544A349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Find Initial Relative Weights for Local Similarity</a:t>
          </a:r>
          <a:endParaRPr lang="en-US" dirty="0">
            <a:latin typeface="Georgia"/>
            <a:cs typeface="Georgia"/>
          </a:endParaRPr>
        </a:p>
      </dgm:t>
    </dgm:pt>
    <dgm:pt modelId="{03D5BE02-1767-3545-97F6-F8F68A9A8261}" type="par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31132092-A27F-7841-90E9-8E8C25F18BCA}" type="sibTrans" cxnId="{C8B3FC37-0AFD-E348-9FAD-28B80AB1949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3C241C7-BBDA-7945-857F-CB1BECD026F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Learn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118064A2-6428-9949-B706-1B864D02B92C}" type="par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E2288DE1-6CED-2247-BC54-AB8D6A40BBFC}" type="sibTrans" cxnId="{CC5C1AFC-F0F2-C949-8EFB-245F4670B115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66A96539-6FC5-A946-A7A7-F2153B10B730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Learn Relative Weights</a:t>
          </a:r>
          <a:endParaRPr lang="en-US" dirty="0">
            <a:latin typeface="Georgia"/>
            <a:cs typeface="Georgia"/>
          </a:endParaRPr>
        </a:p>
      </dgm:t>
    </dgm:pt>
    <dgm:pt modelId="{D25CCDE8-8511-FA4F-87DA-C0C6F1811F15}" type="par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8A5A52FC-4171-174C-BE4B-A1676FCB6962}" type="sibTrans" cxnId="{58F1DE4D-FC72-6140-8905-ED32E71763EB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A092C352-1CEA-AF4C-A770-FDFF2A7BB67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Evaluate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C3043119-2DE8-654B-8D83-9D8FA84E9B46}" type="par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214BC011-3E84-5A40-ABC3-77DFB0CD1276}" type="sibTrans" cxnId="{2F7888CD-C96D-9346-87C6-6BEF656A3601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D13CD1B0-83D9-5145-BCD6-E51A7326F1D7}">
      <dgm:prSet phldrT="[Text]"/>
      <dgm:spPr/>
      <dgm:t>
        <a:bodyPr/>
        <a:lstStyle/>
        <a:p>
          <a:r>
            <a:rPr lang="en-US" dirty="0" smtClean="0">
              <a:latin typeface="Georgia"/>
              <a:cs typeface="Georgia"/>
            </a:rPr>
            <a:t>Evaluate Auto-Tagging Accuracy </a:t>
          </a:r>
          <a:endParaRPr lang="en-US" dirty="0">
            <a:latin typeface="Georgia"/>
            <a:cs typeface="Georgia"/>
          </a:endParaRPr>
        </a:p>
      </dgm:t>
    </dgm:pt>
    <dgm:pt modelId="{81088E42-74F3-8848-A64A-A0E1DB2508F8}" type="par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82959C3-0FCE-5D46-B6A8-D6D7FFC80824}" type="sibTrans" cxnId="{23A0A539-B9A6-5344-AFF6-0AC171C5A493}">
      <dgm:prSet/>
      <dgm:spPr/>
      <dgm:t>
        <a:bodyPr/>
        <a:lstStyle/>
        <a:p>
          <a:endParaRPr lang="en-US">
            <a:latin typeface="Georgia"/>
            <a:cs typeface="Georgia"/>
          </a:endParaRPr>
        </a:p>
      </dgm:t>
    </dgm:pt>
    <dgm:pt modelId="{5DA6B6AC-ABA3-2B41-9E84-B287273838D8}" type="pres">
      <dgm:prSet presAssocID="{3BA1705F-E0BA-DC46-8CB0-D1C336D019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0EA9E-1DA7-FB40-9240-59ACE069AF1A}" type="pres">
      <dgm:prSet presAssocID="{A092C352-1CEA-AF4C-A770-FDFF2A7BB67C}" presName="boxAndChildren" presStyleCnt="0"/>
      <dgm:spPr/>
    </dgm:pt>
    <dgm:pt modelId="{102464FE-230A-FF48-B591-F4ED733E0DAD}" type="pres">
      <dgm:prSet presAssocID="{A092C352-1CEA-AF4C-A770-FDFF2A7BB67C}" presName="parentTextBox" presStyleLbl="node1" presStyleIdx="0" presStyleCnt="4"/>
      <dgm:spPr/>
      <dgm:t>
        <a:bodyPr/>
        <a:lstStyle/>
        <a:p>
          <a:endParaRPr lang="en-US"/>
        </a:p>
      </dgm:t>
    </dgm:pt>
    <dgm:pt modelId="{B9F345E9-F1CD-BB46-A37E-D7668551CCE8}" type="pres">
      <dgm:prSet presAssocID="{A092C352-1CEA-AF4C-A770-FDFF2A7BB67C}" presName="entireBox" presStyleLbl="node1" presStyleIdx="0" presStyleCnt="4"/>
      <dgm:spPr/>
      <dgm:t>
        <a:bodyPr/>
        <a:lstStyle/>
        <a:p>
          <a:endParaRPr lang="en-US"/>
        </a:p>
      </dgm:t>
    </dgm:pt>
    <dgm:pt modelId="{E2CA06E6-8965-6940-9F4F-E6FDBE21F282}" type="pres">
      <dgm:prSet presAssocID="{A092C352-1CEA-AF4C-A770-FDFF2A7BB67C}" presName="descendantBox" presStyleCnt="0"/>
      <dgm:spPr/>
    </dgm:pt>
    <dgm:pt modelId="{906C6A75-8DEC-8146-9AA2-78FB30225788}" type="pres">
      <dgm:prSet presAssocID="{D13CD1B0-83D9-5145-BCD6-E51A7326F1D7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37782-AAF3-044A-81E7-D774D64864CD}" type="pres">
      <dgm:prSet presAssocID="{E2288DE1-6CED-2247-BC54-AB8D6A40BBFC}" presName="sp" presStyleCnt="0"/>
      <dgm:spPr/>
    </dgm:pt>
    <dgm:pt modelId="{0AD2129D-F32A-0041-A900-06DAC00272ED}" type="pres">
      <dgm:prSet presAssocID="{83C241C7-BBDA-7945-857F-CB1BECD026F6}" presName="arrowAndChildren" presStyleCnt="0"/>
      <dgm:spPr/>
    </dgm:pt>
    <dgm:pt modelId="{C5C2D940-3F9D-E24B-8BB8-8BF791AF2811}" type="pres">
      <dgm:prSet presAssocID="{83C241C7-BBDA-7945-857F-CB1BECD026F6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22CCF5B1-4963-1144-9615-9CB37A90CE71}" type="pres">
      <dgm:prSet presAssocID="{83C241C7-BBDA-7945-857F-CB1BECD026F6}" presName="arrow" presStyleLbl="node1" presStyleIdx="1" presStyleCnt="4"/>
      <dgm:spPr/>
      <dgm:t>
        <a:bodyPr/>
        <a:lstStyle/>
        <a:p>
          <a:endParaRPr lang="en-US"/>
        </a:p>
      </dgm:t>
    </dgm:pt>
    <dgm:pt modelId="{C772CB13-AAC3-5B40-91C0-DF0EA3DFA7DC}" type="pres">
      <dgm:prSet presAssocID="{83C241C7-BBDA-7945-857F-CB1BECD026F6}" presName="descendantArrow" presStyleCnt="0"/>
      <dgm:spPr/>
    </dgm:pt>
    <dgm:pt modelId="{14AF9E7B-6F59-194A-9916-A0581CF06F66}" type="pres">
      <dgm:prSet presAssocID="{66A96539-6FC5-A946-A7A7-F2153B10B730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F7EE1-6E51-BA4F-86DF-C6D93C7DC5EA}" type="pres">
      <dgm:prSet presAssocID="{AA118DBA-C1DC-1C45-8604-0AA407E0B89D}" presName="sp" presStyleCnt="0"/>
      <dgm:spPr/>
    </dgm:pt>
    <dgm:pt modelId="{9DEB2D5F-44D1-2445-8C7C-F28D1FF03B4D}" type="pres">
      <dgm:prSet presAssocID="{20A07F48-E1FF-6D4D-A07E-8EB1ECCDEC74}" presName="arrowAndChildren" presStyleCnt="0"/>
      <dgm:spPr/>
    </dgm:pt>
    <dgm:pt modelId="{E0726C17-6105-C049-85C3-448117711ED9}" type="pres">
      <dgm:prSet presAssocID="{20A07F48-E1FF-6D4D-A07E-8EB1ECCDEC74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0143F26-D35F-C444-8C04-374705C12AE1}" type="pres">
      <dgm:prSet presAssocID="{20A07F48-E1FF-6D4D-A07E-8EB1ECCDEC74}" presName="arrow" presStyleLbl="node1" presStyleIdx="2" presStyleCnt="4"/>
      <dgm:spPr/>
      <dgm:t>
        <a:bodyPr/>
        <a:lstStyle/>
        <a:p>
          <a:endParaRPr lang="en-US"/>
        </a:p>
      </dgm:t>
    </dgm:pt>
    <dgm:pt modelId="{B711FB0B-FED2-A34A-9121-E223A0A9AE78}" type="pres">
      <dgm:prSet presAssocID="{20A07F48-E1FF-6D4D-A07E-8EB1ECCDEC74}" presName="descendantArrow" presStyleCnt="0"/>
      <dgm:spPr/>
    </dgm:pt>
    <dgm:pt modelId="{89C8B710-8CB0-BA41-B2DB-C3DDDB2EB9B2}" type="pres">
      <dgm:prSet presAssocID="{6A1A6EFB-CCC9-9D4C-A90B-AE821544A349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FCBA5-0A7C-7143-A074-4B0295A9A47E}" type="pres">
      <dgm:prSet presAssocID="{FFA5C026-EA14-7241-8A03-C97A7250A135}" presName="sp" presStyleCnt="0"/>
      <dgm:spPr/>
    </dgm:pt>
    <dgm:pt modelId="{CE8A07AF-6B88-314A-9F97-DE90D40CBF29}" type="pres">
      <dgm:prSet presAssocID="{C52DA908-9425-5948-B05E-6B57AFE792B1}" presName="arrowAndChildren" presStyleCnt="0"/>
      <dgm:spPr/>
    </dgm:pt>
    <dgm:pt modelId="{4E1AEDE4-2C5C-1344-8348-BC71C5A14093}" type="pres">
      <dgm:prSet presAssocID="{C52DA908-9425-5948-B05E-6B57AFE792B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D14D93E6-8E4D-684A-9FB9-79BDD80F67EF}" type="pres">
      <dgm:prSet presAssocID="{C52DA908-9425-5948-B05E-6B57AFE792B1}" presName="arrow" presStyleLbl="node1" presStyleIdx="3" presStyleCnt="4"/>
      <dgm:spPr/>
      <dgm:t>
        <a:bodyPr/>
        <a:lstStyle/>
        <a:p>
          <a:endParaRPr lang="en-US"/>
        </a:p>
      </dgm:t>
    </dgm:pt>
    <dgm:pt modelId="{BFB3FD57-6AAA-DE46-BE1F-614ED325DF62}" type="pres">
      <dgm:prSet presAssocID="{C52DA908-9425-5948-B05E-6B57AFE792B1}" presName="descendantArrow" presStyleCnt="0"/>
      <dgm:spPr/>
    </dgm:pt>
    <dgm:pt modelId="{A60F040B-F9FF-9E48-8D63-02576270A135}" type="pres">
      <dgm:prSet presAssocID="{A29D0659-DBF3-FF4F-A6FE-4236E1C1E6DC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7888CD-C96D-9346-87C6-6BEF656A3601}" srcId="{3BA1705F-E0BA-DC46-8CB0-D1C336D01925}" destId="{A092C352-1CEA-AF4C-A770-FDFF2A7BB67C}" srcOrd="3" destOrd="0" parTransId="{C3043119-2DE8-654B-8D83-9D8FA84E9B46}" sibTransId="{214BC011-3E84-5A40-ABC3-77DFB0CD1276}"/>
    <dgm:cxn modelId="{1E538F78-A4E2-8340-92F7-B267205055C7}" type="presOf" srcId="{6A1A6EFB-CCC9-9D4C-A90B-AE821544A349}" destId="{89C8B710-8CB0-BA41-B2DB-C3DDDB2EB9B2}" srcOrd="0" destOrd="0" presId="urn:microsoft.com/office/officeart/2005/8/layout/process4"/>
    <dgm:cxn modelId="{44C41705-E151-6C4A-9227-9C4D1F1B4E67}" type="presOf" srcId="{20A07F48-E1FF-6D4D-A07E-8EB1ECCDEC74}" destId="{50143F26-D35F-C444-8C04-374705C12AE1}" srcOrd="1" destOrd="0" presId="urn:microsoft.com/office/officeart/2005/8/layout/process4"/>
    <dgm:cxn modelId="{33A6D84A-E119-DB49-AFED-450C011902EE}" srcId="{3BA1705F-E0BA-DC46-8CB0-D1C336D01925}" destId="{C52DA908-9425-5948-B05E-6B57AFE792B1}" srcOrd="0" destOrd="0" parTransId="{63227DC4-0F62-DC43-8D8C-9F0F468A4858}" sibTransId="{FFA5C026-EA14-7241-8A03-C97A7250A135}"/>
    <dgm:cxn modelId="{233E4350-8A3A-5640-9C61-5B82B20AE5AC}" type="presOf" srcId="{83C241C7-BBDA-7945-857F-CB1BECD026F6}" destId="{C5C2D940-3F9D-E24B-8BB8-8BF791AF2811}" srcOrd="0" destOrd="0" presId="urn:microsoft.com/office/officeart/2005/8/layout/process4"/>
    <dgm:cxn modelId="{CCF6E5E0-2008-3A49-B21B-E3964E4D2C8E}" type="presOf" srcId="{D13CD1B0-83D9-5145-BCD6-E51A7326F1D7}" destId="{906C6A75-8DEC-8146-9AA2-78FB30225788}" srcOrd="0" destOrd="0" presId="urn:microsoft.com/office/officeart/2005/8/layout/process4"/>
    <dgm:cxn modelId="{BF265F81-3CBB-124A-9AB7-2EEE24FB0701}" srcId="{C52DA908-9425-5948-B05E-6B57AFE792B1}" destId="{A29D0659-DBF3-FF4F-A6FE-4236E1C1E6DC}" srcOrd="0" destOrd="0" parTransId="{07A0DEC9-B562-BA42-806A-BE8EA5B75752}" sibTransId="{E2018CB6-B69A-CC4A-9310-409C533D1113}"/>
    <dgm:cxn modelId="{1D36D531-5597-8F4F-84B3-8966D60D201B}" type="presOf" srcId="{20A07F48-E1FF-6D4D-A07E-8EB1ECCDEC74}" destId="{E0726C17-6105-C049-85C3-448117711ED9}" srcOrd="0" destOrd="0" presId="urn:microsoft.com/office/officeart/2005/8/layout/process4"/>
    <dgm:cxn modelId="{0EFBB2ED-969A-EA49-9AD1-1C24FFE0F388}" srcId="{3BA1705F-E0BA-DC46-8CB0-D1C336D01925}" destId="{20A07F48-E1FF-6D4D-A07E-8EB1ECCDEC74}" srcOrd="1" destOrd="0" parTransId="{1F7AEE5A-E91D-5444-8E38-00C7BB742E59}" sibTransId="{AA118DBA-C1DC-1C45-8604-0AA407E0B89D}"/>
    <dgm:cxn modelId="{23A0A539-B9A6-5344-AFF6-0AC171C5A493}" srcId="{A092C352-1CEA-AF4C-A770-FDFF2A7BB67C}" destId="{D13CD1B0-83D9-5145-BCD6-E51A7326F1D7}" srcOrd="0" destOrd="0" parTransId="{81088E42-74F3-8848-A64A-A0E1DB2508F8}" sibTransId="{582959C3-0FCE-5D46-B6A8-D6D7FFC80824}"/>
    <dgm:cxn modelId="{2AFDE8D5-ABCD-7D47-9DCA-E75A55676D92}" type="presOf" srcId="{C52DA908-9425-5948-B05E-6B57AFE792B1}" destId="{D14D93E6-8E4D-684A-9FB9-79BDD80F67EF}" srcOrd="1" destOrd="0" presId="urn:microsoft.com/office/officeart/2005/8/layout/process4"/>
    <dgm:cxn modelId="{742B9177-5097-F34F-A919-488DB3AC03E2}" type="presOf" srcId="{3BA1705F-E0BA-DC46-8CB0-D1C336D01925}" destId="{5DA6B6AC-ABA3-2B41-9E84-B287273838D8}" srcOrd="0" destOrd="0" presId="urn:microsoft.com/office/officeart/2005/8/layout/process4"/>
    <dgm:cxn modelId="{C8B3FC37-0AFD-E348-9FAD-28B80AB19495}" srcId="{20A07F48-E1FF-6D4D-A07E-8EB1ECCDEC74}" destId="{6A1A6EFB-CCC9-9D4C-A90B-AE821544A349}" srcOrd="0" destOrd="0" parTransId="{03D5BE02-1767-3545-97F6-F8F68A9A8261}" sibTransId="{31132092-A27F-7841-90E9-8E8C25F18BCA}"/>
    <dgm:cxn modelId="{4223BEA5-9F63-8D44-B679-046556297DDD}" type="presOf" srcId="{A092C352-1CEA-AF4C-A770-FDFF2A7BB67C}" destId="{B9F345E9-F1CD-BB46-A37E-D7668551CCE8}" srcOrd="1" destOrd="0" presId="urn:microsoft.com/office/officeart/2005/8/layout/process4"/>
    <dgm:cxn modelId="{58F1DE4D-FC72-6140-8905-ED32E71763EB}" srcId="{83C241C7-BBDA-7945-857F-CB1BECD026F6}" destId="{66A96539-6FC5-A946-A7A7-F2153B10B730}" srcOrd="0" destOrd="0" parTransId="{D25CCDE8-8511-FA4F-87DA-C0C6F1811F15}" sibTransId="{8A5A52FC-4171-174C-BE4B-A1676FCB6962}"/>
    <dgm:cxn modelId="{6700744A-3506-F142-B107-6DA83323B3EE}" type="presOf" srcId="{A092C352-1CEA-AF4C-A770-FDFF2A7BB67C}" destId="{102464FE-230A-FF48-B591-F4ED733E0DAD}" srcOrd="0" destOrd="0" presId="urn:microsoft.com/office/officeart/2005/8/layout/process4"/>
    <dgm:cxn modelId="{7F877290-7098-0649-943E-0E54BE25E4A5}" type="presOf" srcId="{83C241C7-BBDA-7945-857F-CB1BECD026F6}" destId="{22CCF5B1-4963-1144-9615-9CB37A90CE71}" srcOrd="1" destOrd="0" presId="urn:microsoft.com/office/officeart/2005/8/layout/process4"/>
    <dgm:cxn modelId="{DF43C1DD-617A-3F48-8DC5-72A1EFFFEEFD}" type="presOf" srcId="{66A96539-6FC5-A946-A7A7-F2153B10B730}" destId="{14AF9E7B-6F59-194A-9916-A0581CF06F66}" srcOrd="0" destOrd="0" presId="urn:microsoft.com/office/officeart/2005/8/layout/process4"/>
    <dgm:cxn modelId="{61B2C8D6-48FB-4241-829D-D1F9A83094B4}" type="presOf" srcId="{A29D0659-DBF3-FF4F-A6FE-4236E1C1E6DC}" destId="{A60F040B-F9FF-9E48-8D63-02576270A135}" srcOrd="0" destOrd="0" presId="urn:microsoft.com/office/officeart/2005/8/layout/process4"/>
    <dgm:cxn modelId="{CC5C1AFC-F0F2-C949-8EFB-245F4670B115}" srcId="{3BA1705F-E0BA-DC46-8CB0-D1C336D01925}" destId="{83C241C7-BBDA-7945-857F-CB1BECD026F6}" srcOrd="2" destOrd="0" parTransId="{118064A2-6428-9949-B706-1B864D02B92C}" sibTransId="{E2288DE1-6CED-2247-BC54-AB8D6A40BBFC}"/>
    <dgm:cxn modelId="{A1F151EF-50B8-514B-AE50-46A69E107304}" type="presOf" srcId="{C52DA908-9425-5948-B05E-6B57AFE792B1}" destId="{4E1AEDE4-2C5C-1344-8348-BC71C5A14093}" srcOrd="0" destOrd="0" presId="urn:microsoft.com/office/officeart/2005/8/layout/process4"/>
    <dgm:cxn modelId="{7B20F977-7C87-234A-887F-5A9CE83A4493}" type="presParOf" srcId="{5DA6B6AC-ABA3-2B41-9E84-B287273838D8}" destId="{A400EA9E-1DA7-FB40-9240-59ACE069AF1A}" srcOrd="0" destOrd="0" presId="urn:microsoft.com/office/officeart/2005/8/layout/process4"/>
    <dgm:cxn modelId="{36D361C0-B082-B349-836C-EA62EFAA9179}" type="presParOf" srcId="{A400EA9E-1DA7-FB40-9240-59ACE069AF1A}" destId="{102464FE-230A-FF48-B591-F4ED733E0DAD}" srcOrd="0" destOrd="0" presId="urn:microsoft.com/office/officeart/2005/8/layout/process4"/>
    <dgm:cxn modelId="{CE826F9D-A69D-434A-9977-B781B21CEE0A}" type="presParOf" srcId="{A400EA9E-1DA7-FB40-9240-59ACE069AF1A}" destId="{B9F345E9-F1CD-BB46-A37E-D7668551CCE8}" srcOrd="1" destOrd="0" presId="urn:microsoft.com/office/officeart/2005/8/layout/process4"/>
    <dgm:cxn modelId="{48F5C405-CECB-5D4C-9926-8CAA1A393923}" type="presParOf" srcId="{A400EA9E-1DA7-FB40-9240-59ACE069AF1A}" destId="{E2CA06E6-8965-6940-9F4F-E6FDBE21F282}" srcOrd="2" destOrd="0" presId="urn:microsoft.com/office/officeart/2005/8/layout/process4"/>
    <dgm:cxn modelId="{8F63F31C-8791-6948-9A02-B4FA4B79F05A}" type="presParOf" srcId="{E2CA06E6-8965-6940-9F4F-E6FDBE21F282}" destId="{906C6A75-8DEC-8146-9AA2-78FB30225788}" srcOrd="0" destOrd="0" presId="urn:microsoft.com/office/officeart/2005/8/layout/process4"/>
    <dgm:cxn modelId="{41FDEFC6-8F3A-314A-9437-1F3F9A25ECCF}" type="presParOf" srcId="{5DA6B6AC-ABA3-2B41-9E84-B287273838D8}" destId="{0E337782-AAF3-044A-81E7-D774D64864CD}" srcOrd="1" destOrd="0" presId="urn:microsoft.com/office/officeart/2005/8/layout/process4"/>
    <dgm:cxn modelId="{60778AC4-1046-584B-8E60-7C8DFFF2004F}" type="presParOf" srcId="{5DA6B6AC-ABA3-2B41-9E84-B287273838D8}" destId="{0AD2129D-F32A-0041-A900-06DAC00272ED}" srcOrd="2" destOrd="0" presId="urn:microsoft.com/office/officeart/2005/8/layout/process4"/>
    <dgm:cxn modelId="{2684F237-0695-7C46-AAC0-4D8419657B12}" type="presParOf" srcId="{0AD2129D-F32A-0041-A900-06DAC00272ED}" destId="{C5C2D940-3F9D-E24B-8BB8-8BF791AF2811}" srcOrd="0" destOrd="0" presId="urn:microsoft.com/office/officeart/2005/8/layout/process4"/>
    <dgm:cxn modelId="{0EE21AE4-5B28-4843-BEDE-DFE2A5128058}" type="presParOf" srcId="{0AD2129D-F32A-0041-A900-06DAC00272ED}" destId="{22CCF5B1-4963-1144-9615-9CB37A90CE71}" srcOrd="1" destOrd="0" presId="urn:microsoft.com/office/officeart/2005/8/layout/process4"/>
    <dgm:cxn modelId="{62FCC71A-EAAB-E446-8DFB-825C2C6F4B9F}" type="presParOf" srcId="{0AD2129D-F32A-0041-A900-06DAC00272ED}" destId="{C772CB13-AAC3-5B40-91C0-DF0EA3DFA7DC}" srcOrd="2" destOrd="0" presId="urn:microsoft.com/office/officeart/2005/8/layout/process4"/>
    <dgm:cxn modelId="{98E99C7B-9BB3-0241-A4D1-68370C343CB5}" type="presParOf" srcId="{C772CB13-AAC3-5B40-91C0-DF0EA3DFA7DC}" destId="{14AF9E7B-6F59-194A-9916-A0581CF06F66}" srcOrd="0" destOrd="0" presId="urn:microsoft.com/office/officeart/2005/8/layout/process4"/>
    <dgm:cxn modelId="{B73D1C2A-D1D1-4A46-B683-E7EC7F1AA7B2}" type="presParOf" srcId="{5DA6B6AC-ABA3-2B41-9E84-B287273838D8}" destId="{902F7EE1-6E51-BA4F-86DF-C6D93C7DC5EA}" srcOrd="3" destOrd="0" presId="urn:microsoft.com/office/officeart/2005/8/layout/process4"/>
    <dgm:cxn modelId="{C3262D3D-6E38-2042-A47F-C523667C5BAE}" type="presParOf" srcId="{5DA6B6AC-ABA3-2B41-9E84-B287273838D8}" destId="{9DEB2D5F-44D1-2445-8C7C-F28D1FF03B4D}" srcOrd="4" destOrd="0" presId="urn:microsoft.com/office/officeart/2005/8/layout/process4"/>
    <dgm:cxn modelId="{AC44C3B7-4B94-E947-8817-6F4E42AAABCA}" type="presParOf" srcId="{9DEB2D5F-44D1-2445-8C7C-F28D1FF03B4D}" destId="{E0726C17-6105-C049-85C3-448117711ED9}" srcOrd="0" destOrd="0" presId="urn:microsoft.com/office/officeart/2005/8/layout/process4"/>
    <dgm:cxn modelId="{C8B794F1-7FCE-134A-846D-C85297611C55}" type="presParOf" srcId="{9DEB2D5F-44D1-2445-8C7C-F28D1FF03B4D}" destId="{50143F26-D35F-C444-8C04-374705C12AE1}" srcOrd="1" destOrd="0" presId="urn:microsoft.com/office/officeart/2005/8/layout/process4"/>
    <dgm:cxn modelId="{2BEBB59A-5804-0745-9255-AED34A304A49}" type="presParOf" srcId="{9DEB2D5F-44D1-2445-8C7C-F28D1FF03B4D}" destId="{B711FB0B-FED2-A34A-9121-E223A0A9AE78}" srcOrd="2" destOrd="0" presId="urn:microsoft.com/office/officeart/2005/8/layout/process4"/>
    <dgm:cxn modelId="{4083302A-90DF-E94B-9204-DDCC22A59B36}" type="presParOf" srcId="{B711FB0B-FED2-A34A-9121-E223A0A9AE78}" destId="{89C8B710-8CB0-BA41-B2DB-C3DDDB2EB9B2}" srcOrd="0" destOrd="0" presId="urn:microsoft.com/office/officeart/2005/8/layout/process4"/>
    <dgm:cxn modelId="{C506BE01-CF7E-2E49-9428-422E32DF48B0}" type="presParOf" srcId="{5DA6B6AC-ABA3-2B41-9E84-B287273838D8}" destId="{142FCBA5-0A7C-7143-A074-4B0295A9A47E}" srcOrd="5" destOrd="0" presId="urn:microsoft.com/office/officeart/2005/8/layout/process4"/>
    <dgm:cxn modelId="{96C8A1C4-6568-B341-B26A-501F68629565}" type="presParOf" srcId="{5DA6B6AC-ABA3-2B41-9E84-B287273838D8}" destId="{CE8A07AF-6B88-314A-9F97-DE90D40CBF29}" srcOrd="6" destOrd="0" presId="urn:microsoft.com/office/officeart/2005/8/layout/process4"/>
    <dgm:cxn modelId="{B338F65F-6DE3-0145-ABA2-D08D5CC953AD}" type="presParOf" srcId="{CE8A07AF-6B88-314A-9F97-DE90D40CBF29}" destId="{4E1AEDE4-2C5C-1344-8348-BC71C5A14093}" srcOrd="0" destOrd="0" presId="urn:microsoft.com/office/officeart/2005/8/layout/process4"/>
    <dgm:cxn modelId="{18AEC259-A5DD-CF48-9E0B-A2CDFFBCF532}" type="presParOf" srcId="{CE8A07AF-6B88-314A-9F97-DE90D40CBF29}" destId="{D14D93E6-8E4D-684A-9FB9-79BDD80F67EF}" srcOrd="1" destOrd="0" presId="urn:microsoft.com/office/officeart/2005/8/layout/process4"/>
    <dgm:cxn modelId="{87D3968B-D54D-C645-AB4D-2558F1C1CA9E}" type="presParOf" srcId="{CE8A07AF-6B88-314A-9F97-DE90D40CBF29}" destId="{BFB3FD57-6AAA-DE46-BE1F-614ED325DF62}" srcOrd="2" destOrd="0" presId="urn:microsoft.com/office/officeart/2005/8/layout/process4"/>
    <dgm:cxn modelId="{C8613596-5B48-E74C-B52C-630EA8DDCD94}" type="presParOf" srcId="{BFB3FD57-6AAA-DE46-BE1F-614ED325DF62}" destId="{A60F040B-F9FF-9E48-8D63-02576270A135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DE41-929C-F344-8FB3-659D3F84A00A}" type="datetimeFigureOut">
              <a:rPr lang="en-US" smtClean="0"/>
              <a:pPr/>
              <a:t>11/4/10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66799" y="762000"/>
            <a:ext cx="7480052" cy="4420344"/>
            <a:chOff x="1066799" y="762000"/>
            <a:chExt cx="7480052" cy="4420344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36068"/>
              <a:ext cx="4792410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Relational Database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038600"/>
              <a:ext cx="7467599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Full Text Search Engine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64468"/>
              <a:ext cx="2195149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Learner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63724"/>
              <a:ext cx="5048336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Matchers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762000"/>
              <a:ext cx="7480051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Web Application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1382672"/>
              <a:ext cx="2387144" cy="1760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Email Grabber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371600"/>
              <a:ext cx="2461550" cy="800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Instant Messenger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362171"/>
              <a:ext cx="2462426" cy="780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Taggy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36068"/>
              <a:ext cx="2449975" cy="4462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300" dirty="0" smtClean="0"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08828" y="228600"/>
            <a:ext cx="1148572" cy="1207532"/>
            <a:chOff x="908828" y="228600"/>
            <a:chExt cx="1148572" cy="1207532"/>
          </a:xfrm>
        </p:grpSpPr>
        <p:sp>
          <p:nvSpPr>
            <p:cNvPr id="6" name="Smiley Face 5"/>
            <p:cNvSpPr/>
            <p:nvPr/>
          </p:nvSpPr>
          <p:spPr>
            <a:xfrm>
              <a:off x="1048348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908828" y="1066800"/>
              <a:ext cx="1148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86600" y="228600"/>
            <a:ext cx="1095172" cy="1131332"/>
            <a:chOff x="7086600" y="228600"/>
            <a:chExt cx="1095172" cy="1131332"/>
          </a:xfrm>
        </p:grpSpPr>
        <p:sp>
          <p:nvSpPr>
            <p:cNvPr id="8" name="Smiley Face 7"/>
            <p:cNvSpPr/>
            <p:nvPr/>
          </p:nvSpPr>
          <p:spPr>
            <a:xfrm>
              <a:off x="7254240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7086600" y="9906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1871308" y="640080"/>
            <a:ext cx="53829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267200" y="76200"/>
            <a:ext cx="609600" cy="468868"/>
            <a:chOff x="2438400" y="1283732"/>
            <a:chExt cx="609600" cy="468868"/>
          </a:xfrm>
        </p:grpSpPr>
        <p:sp>
          <p:nvSpPr>
            <p:cNvPr id="17" name="Rectangle 16"/>
            <p:cNvSpPr/>
            <p:nvPr/>
          </p:nvSpPr>
          <p:spPr>
            <a:xfrm>
              <a:off x="2438400" y="1291828"/>
              <a:ext cx="609600" cy="4607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anchor="ctr" anchorCtr="0"/>
            <a:lstStyle/>
            <a:p>
              <a:pPr algn="ctr"/>
              <a:r>
                <a:rPr lang="en-US" sz="2300" baseline="-25000" dirty="0" smtClean="0">
                  <a:solidFill>
                    <a:schemeClr val="tx1"/>
                  </a:solidFill>
                </a:rPr>
                <a:t>@</a:t>
              </a:r>
              <a:endParaRPr lang="en-US" sz="23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 flipH="1">
              <a:off x="2418953" y="1303179"/>
              <a:ext cx="228600" cy="1897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2819400" y="1283732"/>
              <a:ext cx="228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28106" y="1510744"/>
              <a:ext cx="18609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rot="5400000">
            <a:off x="4238344" y="892334"/>
            <a:ext cx="50133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19500" y="685800"/>
            <a:ext cx="1790700" cy="914400"/>
            <a:chOff x="3619500" y="685800"/>
            <a:chExt cx="1790700" cy="914400"/>
          </a:xfrm>
        </p:grpSpPr>
        <p:sp>
          <p:nvSpPr>
            <p:cNvPr id="39" name="Rectangle 38"/>
            <p:cNvSpPr/>
            <p:nvPr/>
          </p:nvSpPr>
          <p:spPr>
            <a:xfrm>
              <a:off x="3619500" y="1143000"/>
              <a:ext cx="17907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anchor="ctr" anchorCtr="0"/>
            <a:lstStyle/>
            <a:p>
              <a:pPr algn="ctr"/>
              <a:r>
                <a:rPr lang="en-US" sz="2300" dirty="0" smtClean="0">
                  <a:solidFill>
                    <a:schemeClr val="tx1"/>
                  </a:solidFill>
                </a:rPr>
                <a:t>Project Email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0407" y="685800"/>
              <a:ext cx="49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CC:</a:t>
              </a:r>
              <a:endParaRPr lang="en-US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52400" y="1905000"/>
            <a:ext cx="8610600" cy="426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5400" y="2209800"/>
            <a:ext cx="2324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Email Grabber</a:t>
            </a:r>
          </a:p>
        </p:txBody>
      </p:sp>
      <p:cxnSp>
        <p:nvCxnSpPr>
          <p:cNvPr id="60" name="Elbow Connector 59"/>
          <p:cNvCxnSpPr>
            <a:stCxn id="39" idx="1"/>
          </p:cNvCxnSpPr>
          <p:nvPr/>
        </p:nvCxnSpPr>
        <p:spPr>
          <a:xfrm rot="10800000" flipV="1">
            <a:off x="2362200" y="1371600"/>
            <a:ext cx="1257300" cy="838200"/>
          </a:xfrm>
          <a:prstGeom prst="bentConnector3">
            <a:avLst>
              <a:gd name="adj1" fmla="val 100509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Magnetic Disk 61"/>
          <p:cNvSpPr/>
          <p:nvPr/>
        </p:nvSpPr>
        <p:spPr>
          <a:xfrm>
            <a:off x="266700" y="4953000"/>
            <a:ext cx="1562100" cy="1095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5715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</a:rPr>
              <a:t>Database</a:t>
            </a:r>
            <a:endParaRPr lang="en-US" sz="23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95400" y="3657600"/>
            <a:ext cx="2324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Filter User Stories</a:t>
            </a:r>
          </a:p>
        </p:txBody>
      </p:sp>
      <p:cxnSp>
        <p:nvCxnSpPr>
          <p:cNvPr id="75" name="Shape 74"/>
          <p:cNvCxnSpPr>
            <a:stCxn id="45" idx="1"/>
            <a:endCxn id="62" idx="1"/>
          </p:cNvCxnSpPr>
          <p:nvPr/>
        </p:nvCxnSpPr>
        <p:spPr>
          <a:xfrm rot="10800000" flipV="1">
            <a:off x="1047750" y="2438400"/>
            <a:ext cx="247650" cy="2514600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5" idx="2"/>
            <a:endCxn id="70" idx="0"/>
          </p:cNvCxnSpPr>
          <p:nvPr/>
        </p:nvCxnSpPr>
        <p:spPr>
          <a:xfrm rot="5400000">
            <a:off x="1962150" y="3162300"/>
            <a:ext cx="990600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038600" y="2514600"/>
            <a:ext cx="2590800" cy="2791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CBR System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Compute Local Similarity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Compute Global Similarity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Sort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Pick</a:t>
            </a:r>
          </a:p>
          <a:p>
            <a:pPr algn="ctr"/>
            <a:endParaRPr lang="en-US" sz="2300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0" idx="3"/>
            <a:endCxn id="79" idx="1"/>
          </p:cNvCxnSpPr>
          <p:nvPr/>
        </p:nvCxnSpPr>
        <p:spPr>
          <a:xfrm>
            <a:off x="3619500" y="3886200"/>
            <a:ext cx="419100" cy="239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86600" y="3467099"/>
            <a:ext cx="150876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Auto-Tagger</a:t>
            </a:r>
          </a:p>
        </p:txBody>
      </p:sp>
      <p:cxnSp>
        <p:nvCxnSpPr>
          <p:cNvPr id="87" name="Straight Arrow Connector 86"/>
          <p:cNvCxnSpPr>
            <a:stCxn id="79" idx="3"/>
            <a:endCxn id="82" idx="1"/>
          </p:cNvCxnSpPr>
          <p:nvPr/>
        </p:nvCxnSpPr>
        <p:spPr>
          <a:xfrm flipV="1">
            <a:off x="6629400" y="3886199"/>
            <a:ext cx="457200" cy="2397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82" idx="2"/>
            <a:endCxn id="62" idx="4"/>
          </p:cNvCxnSpPr>
          <p:nvPr/>
        </p:nvCxnSpPr>
        <p:spPr>
          <a:xfrm rot="5400000">
            <a:off x="4237276" y="1896823"/>
            <a:ext cx="1195228" cy="6012180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55142" y="6813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1</a:t>
            </a:r>
            <a:endParaRPr lang="en-US" sz="23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887071" y="1371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2</a:t>
            </a:r>
            <a:endParaRPr lang="en-US" sz="23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68170" y="407446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3</a:t>
            </a:r>
            <a:endParaRPr lang="en-US" sz="23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667000" y="300543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4</a:t>
            </a:r>
            <a:endParaRPr lang="en-US" sz="23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848600" y="4419600"/>
            <a:ext cx="33415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9</a:t>
            </a:r>
            <a:endParaRPr lang="en-US" sz="23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1518428" y="545068"/>
            <a:ext cx="1148572" cy="1207532"/>
            <a:chOff x="908828" y="228600"/>
            <a:chExt cx="1148572" cy="1207532"/>
          </a:xfrm>
        </p:grpSpPr>
        <p:sp>
          <p:nvSpPr>
            <p:cNvPr id="6" name="Smiley Face 5"/>
            <p:cNvSpPr/>
            <p:nvPr/>
          </p:nvSpPr>
          <p:spPr>
            <a:xfrm>
              <a:off x="1048348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908828" y="1066800"/>
              <a:ext cx="1148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6400800" y="545068"/>
            <a:ext cx="1095172" cy="1131332"/>
            <a:chOff x="7086600" y="228600"/>
            <a:chExt cx="1095172" cy="1131332"/>
          </a:xfrm>
        </p:grpSpPr>
        <p:sp>
          <p:nvSpPr>
            <p:cNvPr id="8" name="Smiley Face 7"/>
            <p:cNvSpPr/>
            <p:nvPr/>
          </p:nvSpPr>
          <p:spPr>
            <a:xfrm>
              <a:off x="7254240" y="228600"/>
              <a:ext cx="822960" cy="82296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7086600" y="9906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2480908" y="956548"/>
            <a:ext cx="40875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86000" y="2590800"/>
            <a:ext cx="4148837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66999" y="2895600"/>
            <a:ext cx="33868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Taggy Web Service</a:t>
            </a:r>
          </a:p>
        </p:txBody>
      </p:sp>
      <p:sp>
        <p:nvSpPr>
          <p:cNvPr id="62" name="Magnetic Disk 61"/>
          <p:cNvSpPr/>
          <p:nvPr/>
        </p:nvSpPr>
        <p:spPr>
          <a:xfrm>
            <a:off x="3581400" y="4038600"/>
            <a:ext cx="1562100" cy="1095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5715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</a:rPr>
              <a:t>Database</a:t>
            </a:r>
            <a:endParaRPr lang="en-US" sz="2300" dirty="0">
              <a:solidFill>
                <a:srgbClr val="000000"/>
              </a:solidFill>
            </a:endParaRPr>
          </a:p>
        </p:txBody>
      </p:sp>
      <p:cxnSp>
        <p:nvCxnSpPr>
          <p:cNvPr id="75" name="Shape 74"/>
          <p:cNvCxnSpPr>
            <a:stCxn id="45" idx="2"/>
            <a:endCxn id="62" idx="1"/>
          </p:cNvCxnSpPr>
          <p:nvPr/>
        </p:nvCxnSpPr>
        <p:spPr>
          <a:xfrm rot="16200000" flipH="1">
            <a:off x="4018534" y="3694684"/>
            <a:ext cx="685800" cy="203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59942" y="35052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3</a:t>
            </a:r>
            <a:endParaRPr lang="en-US" sz="2300" b="1" dirty="0"/>
          </a:p>
        </p:txBody>
      </p:sp>
      <p:sp>
        <p:nvSpPr>
          <p:cNvPr id="35" name="Cloud Callout 34"/>
          <p:cNvSpPr/>
          <p:nvPr/>
        </p:nvSpPr>
        <p:spPr>
          <a:xfrm>
            <a:off x="4053840" y="381000"/>
            <a:ext cx="822960" cy="45720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TextBox 35"/>
          <p:cNvSpPr txBox="1"/>
          <p:nvPr/>
        </p:nvSpPr>
        <p:spPr>
          <a:xfrm>
            <a:off x="4724400" y="533400"/>
            <a:ext cx="171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 Message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667000" y="1600200"/>
            <a:ext cx="33868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Instant Messenger Plug-in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099362" y="1278374"/>
            <a:ext cx="643652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9600" y="10762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1</a:t>
            </a:r>
            <a:endParaRPr lang="en-US" sz="2300" b="1" dirty="0"/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4001691" y="2475309"/>
            <a:ext cx="838200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2129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2</a:t>
            </a:r>
            <a:endParaRPr lang="en-US" sz="23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026" y="4887724"/>
            <a:ext cx="4792410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Relational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Database - </a:t>
            </a:r>
            <a:r>
              <a:rPr lang="en-US" sz="2300" dirty="0" smtClean="0">
                <a:cs typeface="Georgia"/>
              </a:rPr>
              <a:t>MySQL</a:t>
            </a:r>
            <a:endParaRPr lang="en-US" sz="2300" dirty="0" smtClean="0"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278124"/>
            <a:ext cx="7467599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Full Text Search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Engine –</a:t>
            </a:r>
            <a:r>
              <a:rPr lang="en-US" sz="2300" dirty="0" smtClean="0">
                <a:cs typeface="Georgia"/>
              </a:rPr>
              <a:t> Apache Lucene, Solr</a:t>
            </a:r>
            <a:endParaRPr lang="en-US" sz="2300" dirty="0" smtClean="0"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0025" y="3238381"/>
            <a:ext cx="2195149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Learner</a:t>
            </a:r>
            <a:r>
              <a:rPr lang="en-US" sz="2300" dirty="0" smtClean="0">
                <a:cs typeface="Georgia"/>
              </a:rPr>
              <a:t> Ruby</a:t>
            </a:r>
            <a:endParaRPr lang="en-US" sz="2300" dirty="0" smtClean="0">
              <a:cs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515" y="3233728"/>
            <a:ext cx="5048336" cy="8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Matchers - </a:t>
            </a:r>
            <a:r>
              <a:rPr lang="en-US" sz="2300" dirty="0" smtClean="0">
                <a:cs typeface="Georgia"/>
              </a:rPr>
              <a:t>Ruby</a:t>
            </a:r>
            <a:endParaRPr lang="en-US" sz="2300" dirty="0" smtClean="0"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799" y="913656"/>
            <a:ext cx="7480051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Georgia"/>
              </a:rPr>
              <a:t>Taggy Web 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Georgia"/>
              </a:rPr>
              <a:t>Application – </a:t>
            </a:r>
            <a:r>
              <a:rPr lang="en-US" sz="2300" dirty="0" smtClean="0">
                <a:cs typeface="Georgia"/>
              </a:rPr>
              <a:t>Ruby on </a:t>
            </a:r>
            <a:r>
              <a:rPr lang="en-US" sz="2300" dirty="0" smtClean="0">
                <a:cs typeface="Georgia"/>
              </a:rPr>
              <a:t>Rails</a:t>
            </a:r>
            <a:endParaRPr lang="en-US" sz="2300" dirty="0" smtClean="0"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534328"/>
            <a:ext cx="2387144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Email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Grabber</a:t>
            </a:r>
          </a:p>
          <a:p>
            <a:pPr algn="ctr"/>
            <a:r>
              <a:rPr lang="en-US" sz="2300" dirty="0" smtClean="0">
                <a:cs typeface="Georgia"/>
              </a:rPr>
              <a:t>Cron or Scheduled Tasks</a:t>
            </a:r>
            <a:endParaRPr lang="en-US" sz="2300" dirty="0" smtClean="0">
              <a:cs typeface="Georg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4426" y="1523256"/>
            <a:ext cx="2461550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cs typeface="Georgia"/>
              </a:rPr>
              <a:t>Skype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Plug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-in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425" y="2247781"/>
            <a:ext cx="2462426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solidFill>
                  <a:srgbClr val="595959"/>
                </a:solidFill>
                <a:cs typeface="Georgia"/>
              </a:rPr>
              <a:t>Taggy Web </a:t>
            </a:r>
            <a:r>
              <a:rPr lang="en-US" sz="2300" dirty="0" smtClean="0">
                <a:solidFill>
                  <a:srgbClr val="595959"/>
                </a:solidFill>
                <a:cs typeface="Georgia"/>
              </a:rPr>
              <a:t>Service</a:t>
            </a:r>
          </a:p>
          <a:p>
            <a:pPr algn="ctr"/>
            <a:r>
              <a:rPr lang="en-US" sz="2300" dirty="0" smtClean="0">
                <a:cs typeface="Georgia"/>
              </a:rPr>
              <a:t>Ruby on Rails</a:t>
            </a:r>
            <a:endParaRPr lang="en-US" sz="2300" dirty="0" smtClean="0"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425" y="4887724"/>
            <a:ext cx="2449975" cy="446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300" dirty="0" smtClean="0">
                <a:cs typeface="Georgia"/>
              </a:rPr>
              <a:t>Attached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 - </a:t>
              </a:r>
              <a:r>
                <a:rPr lang="en-US" b="1" dirty="0" smtClean="0">
                  <a:latin typeface="Georgia"/>
                  <a:cs typeface="Georgia"/>
                </a:rPr>
                <a:t>MySQL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 – </a:t>
              </a:r>
              <a:r>
                <a:rPr lang="en-US" b="1" dirty="0" smtClean="0">
                  <a:latin typeface="Georgia"/>
                  <a:cs typeface="Georgia"/>
                </a:rPr>
                <a:t>Apache Lucene, Solr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Learner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Matchers -</a:t>
              </a:r>
              <a:r>
                <a:rPr lang="en-US" b="1" dirty="0" smtClean="0">
                  <a:latin typeface="Georgia"/>
                  <a:cs typeface="Georgia"/>
                </a:rPr>
                <a:t> Ruby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 – </a:t>
              </a:r>
              <a:r>
                <a:rPr lang="en-US" b="1" dirty="0" smtClean="0">
                  <a:latin typeface="Georgia"/>
                  <a:cs typeface="Georgia"/>
                </a:rPr>
                <a:t>Ruby on Rails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300645"/>
              <a:ext cx="2387144" cy="92333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  <a:p>
              <a:pPr algn="ctr"/>
              <a:r>
                <a:rPr lang="en-US" b="1" dirty="0" smtClean="0">
                  <a:latin typeface="Georgia"/>
                  <a:cs typeface="Georgia"/>
                </a:rPr>
                <a:t>Cron/Scheduled Tasks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Skype</a:t>
              </a:r>
              <a:r>
                <a:rPr lang="en-US" dirty="0" smtClean="0">
                  <a:latin typeface="Georgia"/>
                  <a:cs typeface="Georgia"/>
                </a:rPr>
                <a:t>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</a:t>
              </a:r>
              <a:r>
                <a:rPr lang="en-US" b="1" dirty="0" smtClean="0">
                  <a:latin typeface="Georgia"/>
                  <a:cs typeface="Georgia"/>
                </a:rPr>
                <a:t>Rails</a:t>
              </a:r>
              <a:r>
                <a:rPr lang="en-US" dirty="0" smtClean="0">
                  <a:latin typeface="Georgia"/>
                  <a:cs typeface="Georgia"/>
                </a:rPr>
                <a:t>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2284272"/>
            <a:ext cx="1981200" cy="22877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1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2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3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4</a:t>
            </a: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…</a:t>
            </a:r>
            <a:endParaRPr lang="en-US" sz="2300" dirty="0" smtClean="0">
              <a:solidFill>
                <a:schemeClr val="tx1"/>
              </a:solidFill>
              <a:cs typeface="Georgia"/>
            </a:endParaRPr>
          </a:p>
          <a:p>
            <a:r>
              <a:rPr lang="en-US" sz="2300" dirty="0" smtClean="0">
                <a:solidFill>
                  <a:schemeClr val="tx1"/>
                </a:solidFill>
                <a:cs typeface="Georgia"/>
              </a:rPr>
              <a:t>User Story#</a:t>
            </a:r>
            <a:r>
              <a:rPr lang="en-US" sz="2300" dirty="0" smtClean="0">
                <a:solidFill>
                  <a:schemeClr val="tx1"/>
                </a:solidFill>
                <a:cs typeface="Georgia"/>
              </a:rPr>
              <a:t>n</a:t>
            </a:r>
            <a:endParaRPr lang="en-US" sz="23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3120" y="2284273"/>
            <a:ext cx="1712140" cy="2304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smtClean="0">
                <a:cs typeface="Georgia"/>
              </a:rPr>
              <a:t>From</a:t>
            </a:r>
          </a:p>
          <a:p>
            <a:r>
              <a:rPr lang="en-US" sz="2300" dirty="0" smtClean="0">
                <a:cs typeface="Georgia"/>
              </a:rPr>
              <a:t>To</a:t>
            </a:r>
          </a:p>
          <a:p>
            <a:r>
              <a:rPr lang="en-US" sz="2300" dirty="0" smtClean="0">
                <a:cs typeface="Georgia"/>
              </a:rPr>
              <a:t>Time</a:t>
            </a:r>
            <a:endParaRPr lang="en-US" sz="2300" dirty="0" smtClean="0">
              <a:cs typeface="Georgia"/>
            </a:endParaRPr>
          </a:p>
          <a:p>
            <a:r>
              <a:rPr lang="en-US" sz="2300" dirty="0" smtClean="0">
                <a:cs typeface="Georgia"/>
              </a:rPr>
              <a:t>Subject</a:t>
            </a:r>
          </a:p>
          <a:p>
            <a:r>
              <a:rPr lang="en-US" sz="2300" dirty="0" smtClean="0">
                <a:cs typeface="Georgia"/>
              </a:rPr>
              <a:t>Body</a:t>
            </a:r>
          </a:p>
          <a:p>
            <a:r>
              <a:rPr lang="en-US" sz="2300" dirty="0" smtClean="0">
                <a:cs typeface="Georgia"/>
              </a:rPr>
              <a:t>Attachments</a:t>
            </a:r>
            <a:endParaRPr lang="en-US" sz="2300" dirty="0"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4870" y="2971800"/>
            <a:ext cx="179373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User Story#5</a:t>
            </a:r>
          </a:p>
          <a:p>
            <a:r>
              <a:rPr lang="en-US" sz="2300" dirty="0" smtClean="0">
                <a:cs typeface="Georgia"/>
              </a:rPr>
              <a:t>User Story#k</a:t>
            </a:r>
            <a:endParaRPr lang="en-US" sz="2300" dirty="0"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67535"/>
            <a:ext cx="869499" cy="461665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Email</a:t>
            </a:r>
            <a:endParaRPr lang="en-US" sz="2300" dirty="0"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648200"/>
            <a:ext cx="1611138" cy="461665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CBR Library</a:t>
            </a:r>
            <a:endParaRPr lang="en-US" sz="2300" dirty="0">
              <a:cs typeface="Georg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969603"/>
            <a:ext cx="1687782" cy="830997"/>
          </a:xfrm>
          <a:prstGeom prst="rect">
            <a:avLst/>
          </a:prstGeom>
          <a:noFill/>
          <a:ln w="762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300" dirty="0" smtClean="0">
                <a:cs typeface="Georgia"/>
              </a:rPr>
              <a:t>Related </a:t>
            </a:r>
          </a:p>
          <a:p>
            <a:r>
              <a:rPr lang="en-US" sz="2300" dirty="0" smtClean="0">
                <a:cs typeface="Georgia"/>
              </a:rPr>
              <a:t>User Stories</a:t>
            </a:r>
            <a:endParaRPr lang="en-US" sz="2300" dirty="0">
              <a:cs typeface="Georgia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75260" y="3427412"/>
            <a:ext cx="506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13660" y="3429000"/>
            <a:ext cx="506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971800" y="172501"/>
            <a:ext cx="2370523" cy="2342099"/>
            <a:chOff x="296477" y="1546385"/>
            <a:chExt cx="2370523" cy="2342099"/>
          </a:xfrm>
        </p:grpSpPr>
        <p:pic>
          <p:nvPicPr>
            <p:cNvPr id="20" name="Picture 19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9877" y="4345684"/>
            <a:ext cx="2370523" cy="2342099"/>
            <a:chOff x="296477" y="1546385"/>
            <a:chExt cx="2370523" cy="2342099"/>
          </a:xfrm>
        </p:grpSpPr>
        <p:pic>
          <p:nvPicPr>
            <p:cNvPr id="23" name="Picture 22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477" y="1546385"/>
              <a:ext cx="2370523" cy="23420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57200" y="2209800"/>
              <a:ext cx="1530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67200" y="4513001"/>
            <a:ext cx="2362200" cy="2344999"/>
            <a:chOff x="2849177" y="2715984"/>
            <a:chExt cx="2362200" cy="2344999"/>
          </a:xfrm>
        </p:grpSpPr>
        <p:pic>
          <p:nvPicPr>
            <p:cNvPr id="29" name="Picture 28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9177" y="2715984"/>
              <a:ext cx="2362200" cy="2344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41429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3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2667000"/>
            <a:ext cx="2400965" cy="2344999"/>
            <a:chOff x="2590800" y="2667000"/>
            <a:chExt cx="2400965" cy="2344999"/>
          </a:xfrm>
        </p:grpSpPr>
        <p:pic>
          <p:nvPicPr>
            <p:cNvPr id="12" name="Picture 1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2667000"/>
              <a:ext cx="2362200" cy="234499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221817" y="3276600"/>
              <a:ext cx="176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1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1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10200" y="683881"/>
            <a:ext cx="2362200" cy="2344999"/>
            <a:chOff x="2667000" y="2715984"/>
            <a:chExt cx="2362200" cy="2344999"/>
          </a:xfrm>
        </p:grpSpPr>
        <p:pic>
          <p:nvPicPr>
            <p:cNvPr id="32" name="Picture 31" descr="jigsaw-puzzl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0" y="2715984"/>
              <a:ext cx="2362200" cy="2344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221817" y="3276600"/>
              <a:ext cx="17742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 smtClean="0">
                <a:solidFill>
                  <a:srgbClr val="FFFFFF"/>
                </a:solidFill>
              </a:endParaRPr>
            </a:p>
            <a:p>
              <a:r>
                <a:rPr lang="en-US" dirty="0" smtClean="0">
                  <a:solidFill>
                    <a:srgbClr val="FFFFFF"/>
                  </a:solidFill>
                </a:rPr>
                <a:t>Email# n</a:t>
              </a:r>
            </a:p>
            <a:p>
              <a:r>
                <a:rPr lang="en-US" dirty="0" smtClean="0">
                  <a:solidFill>
                    <a:srgbClr val="FFFFFF"/>
                  </a:solidFill>
                </a:rPr>
                <a:t>On User Story# n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86400" y="2819400"/>
            <a:ext cx="2370523" cy="2342099"/>
            <a:chOff x="457200" y="1584615"/>
            <a:chExt cx="2370523" cy="2342099"/>
          </a:xfrm>
        </p:grpSpPr>
        <p:pic>
          <p:nvPicPr>
            <p:cNvPr id="17" name="Picture 16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84615"/>
              <a:ext cx="2370523" cy="234209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1696501"/>
            <a:ext cx="2370523" cy="2342099"/>
            <a:chOff x="533400" y="1447800"/>
            <a:chExt cx="2370523" cy="2342099"/>
          </a:xfrm>
        </p:grpSpPr>
        <p:pic>
          <p:nvPicPr>
            <p:cNvPr id="6" name="Picture 5" descr="jigsaw-icon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447800"/>
              <a:ext cx="2370523" cy="23420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4247" y="2209800"/>
              <a:ext cx="1525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User Story#1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62000" y="685800"/>
          <a:ext cx="6477000" cy="518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Arrow 6"/>
          <p:cNvSpPr/>
          <p:nvPr/>
        </p:nvSpPr>
        <p:spPr>
          <a:xfrm>
            <a:off x="7239000" y="886968"/>
            <a:ext cx="762000" cy="484632"/>
          </a:xfrm>
          <a:prstGeom prst="leftArrow">
            <a:avLst/>
          </a:prstGeom>
          <a:solidFill>
            <a:schemeClr val="accent1">
              <a:alpha val="74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990600"/>
            <a:ext cx="216408" cy="45857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5257800"/>
            <a:ext cx="762000" cy="31851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05800" y="2590800"/>
            <a:ext cx="533400" cy="16002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300" dirty="0" smtClean="0">
                <a:solidFill>
                  <a:srgbClr val="000000"/>
                </a:solidFill>
                <a:latin typeface="Georgia"/>
                <a:cs typeface="Georgia"/>
              </a:rPr>
              <a:t>Iterate</a:t>
            </a:r>
            <a:endParaRPr lang="en-US" sz="230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387350" y="1130300"/>
          <a:ext cx="83693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6705601" cy="3771900"/>
          </a:xfrm>
          <a:prstGeom prst="rect">
            <a:avLst/>
          </a:prstGeom>
          <a:ln w="57150" cmpd="sng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447800" y="2819400"/>
            <a:ext cx="5943600" cy="228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2590800"/>
            <a:ext cx="4800600" cy="1213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Learn Relative Weights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349278"/>
            <a:ext cx="4800600" cy="1213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anchor="ctr" anchorCtr="0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Evaluate Auto-Tagging Accuracy</a:t>
            </a:r>
            <a:endParaRPr lang="en-US" sz="23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195873" y="4072967"/>
            <a:ext cx="539278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7" idx="2"/>
            <a:endCxn id="6" idx="0"/>
          </p:cNvCxnSpPr>
          <p:nvPr/>
        </p:nvCxnSpPr>
        <p:spPr>
          <a:xfrm rot="5400000" flipH="1">
            <a:off x="1981200" y="4076700"/>
            <a:ext cx="2971800" cy="1588"/>
          </a:xfrm>
          <a:prstGeom prst="bentConnector5">
            <a:avLst>
              <a:gd name="adj1" fmla="val -14078"/>
              <a:gd name="adj2" fmla="val -175507746"/>
              <a:gd name="adj3" fmla="val 1165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292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University of Calgary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 M. Sohan</dc:creator>
  <cp:lastModifiedBy>S. M. Sohan</cp:lastModifiedBy>
  <cp:revision>117</cp:revision>
  <dcterms:created xsi:type="dcterms:W3CDTF">2010-11-04T16:09:06Z</dcterms:created>
  <dcterms:modified xsi:type="dcterms:W3CDTF">2010-11-04T18:24:50Z</dcterms:modified>
</cp:coreProperties>
</file>