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8" r:id="rId3"/>
    <p:sldId id="257" r:id="rId4"/>
    <p:sldId id="259" r:id="rId5"/>
    <p:sldId id="260" r:id="rId6"/>
    <p:sldId id="261" r:id="rId7"/>
    <p:sldId id="262" r:id="rId8"/>
    <p:sldId id="263" r:id="rId9"/>
    <p:sldId id="264" r:id="rId10"/>
    <p:sldId id="265" r:id="rId11"/>
    <p:sldId id="268"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819E1E-2ED3-4926-BFCE-A0D44DF82FF9}" v="22" dt="2022-05-15T19:12:59.1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6102" autoAdjust="0"/>
  </p:normalViewPr>
  <p:slideViewPr>
    <p:cSldViewPr snapToGrid="0">
      <p:cViewPr varScale="1">
        <p:scale>
          <a:sx n="73" d="100"/>
          <a:sy n="73" d="100"/>
        </p:scale>
        <p:origin x="203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CCE1A1-B4EC-4CB1-9F03-86C024967160}" type="doc">
      <dgm:prSet loTypeId="urn:microsoft.com/office/officeart/2005/8/layout/vList2" loCatId="list" qsTypeId="urn:microsoft.com/office/officeart/2005/8/quickstyle/simple5" qsCatId="simple" csTypeId="urn:microsoft.com/office/officeart/2005/8/colors/colorful1" csCatId="colorful"/>
      <dgm:spPr/>
      <dgm:t>
        <a:bodyPr/>
        <a:lstStyle/>
        <a:p>
          <a:endParaRPr lang="en-US"/>
        </a:p>
      </dgm:t>
    </dgm:pt>
    <dgm:pt modelId="{55802BCF-C721-40EA-BA0F-546CEB847FD9}">
      <dgm:prSet/>
      <dgm:spPr/>
      <dgm:t>
        <a:bodyPr/>
        <a:lstStyle/>
        <a:p>
          <a:r>
            <a:rPr lang="en-US" b="0" i="0"/>
            <a:t>Does healthcare spend have any correlation with higher life expectancy?</a:t>
          </a:r>
          <a:endParaRPr lang="en-US"/>
        </a:p>
      </dgm:t>
    </dgm:pt>
    <dgm:pt modelId="{B21B71EC-B28B-4BCA-919D-CA3DC3C79D90}" type="parTrans" cxnId="{F89DAC88-CA7D-4711-9EAE-E0FB800A3504}">
      <dgm:prSet/>
      <dgm:spPr/>
      <dgm:t>
        <a:bodyPr/>
        <a:lstStyle/>
        <a:p>
          <a:endParaRPr lang="en-US"/>
        </a:p>
      </dgm:t>
    </dgm:pt>
    <dgm:pt modelId="{6FD58C29-0E87-4602-A38E-B729B1AA2EFA}" type="sibTrans" cxnId="{F89DAC88-CA7D-4711-9EAE-E0FB800A3504}">
      <dgm:prSet/>
      <dgm:spPr/>
      <dgm:t>
        <a:bodyPr/>
        <a:lstStyle/>
        <a:p>
          <a:endParaRPr lang="en-US"/>
        </a:p>
      </dgm:t>
    </dgm:pt>
    <dgm:pt modelId="{280E5A55-A405-4832-8532-1D10F6F311FA}">
      <dgm:prSet/>
      <dgm:spPr/>
      <dgm:t>
        <a:bodyPr/>
        <a:lstStyle/>
        <a:p>
          <a:r>
            <a:rPr lang="en-US" b="0" i="0"/>
            <a:t>Does a value-based care model have any correlation with higher life expectancy?</a:t>
          </a:r>
          <a:endParaRPr lang="en-US"/>
        </a:p>
      </dgm:t>
    </dgm:pt>
    <dgm:pt modelId="{1DBD3E11-CB5F-433C-851A-63BF51EA34BB}" type="parTrans" cxnId="{1260D330-4A04-4AA8-95C3-C1ED4DD5FEDE}">
      <dgm:prSet/>
      <dgm:spPr/>
      <dgm:t>
        <a:bodyPr/>
        <a:lstStyle/>
        <a:p>
          <a:endParaRPr lang="en-US"/>
        </a:p>
      </dgm:t>
    </dgm:pt>
    <dgm:pt modelId="{64D033C9-F06E-49B2-8CCE-16B9C33AA5F3}" type="sibTrans" cxnId="{1260D330-4A04-4AA8-95C3-C1ED4DD5FEDE}">
      <dgm:prSet/>
      <dgm:spPr/>
      <dgm:t>
        <a:bodyPr/>
        <a:lstStyle/>
        <a:p>
          <a:endParaRPr lang="en-US"/>
        </a:p>
      </dgm:t>
    </dgm:pt>
    <dgm:pt modelId="{846AC83E-0C77-44C5-8501-BC37642AF131}">
      <dgm:prSet/>
      <dgm:spPr/>
      <dgm:t>
        <a:bodyPr/>
        <a:lstStyle/>
        <a:p>
          <a:r>
            <a:rPr lang="en-US" b="0" i="0"/>
            <a:t>Does a pharmaceutical spend have any correlation with higher life expectancy?</a:t>
          </a:r>
          <a:endParaRPr lang="en-US"/>
        </a:p>
      </dgm:t>
    </dgm:pt>
    <dgm:pt modelId="{8347D537-0651-42DA-952B-E25DD71F45C1}" type="parTrans" cxnId="{6C27BDCD-9596-4371-BCE7-C4C542396158}">
      <dgm:prSet/>
      <dgm:spPr/>
      <dgm:t>
        <a:bodyPr/>
        <a:lstStyle/>
        <a:p>
          <a:endParaRPr lang="en-US"/>
        </a:p>
      </dgm:t>
    </dgm:pt>
    <dgm:pt modelId="{E88BEA8D-4878-4D9D-A57D-BFEF6713DB2D}" type="sibTrans" cxnId="{6C27BDCD-9596-4371-BCE7-C4C542396158}">
      <dgm:prSet/>
      <dgm:spPr/>
      <dgm:t>
        <a:bodyPr/>
        <a:lstStyle/>
        <a:p>
          <a:endParaRPr lang="en-US"/>
        </a:p>
      </dgm:t>
    </dgm:pt>
    <dgm:pt modelId="{6A557DF7-D444-4C8A-BCD5-0C92BCF3CF11}" type="pres">
      <dgm:prSet presAssocID="{AECCE1A1-B4EC-4CB1-9F03-86C024967160}" presName="linear" presStyleCnt="0">
        <dgm:presLayoutVars>
          <dgm:animLvl val="lvl"/>
          <dgm:resizeHandles val="exact"/>
        </dgm:presLayoutVars>
      </dgm:prSet>
      <dgm:spPr/>
    </dgm:pt>
    <dgm:pt modelId="{80314D53-F842-45A8-9056-7B5E911ADAAD}" type="pres">
      <dgm:prSet presAssocID="{55802BCF-C721-40EA-BA0F-546CEB847FD9}" presName="parentText" presStyleLbl="node1" presStyleIdx="0" presStyleCnt="3">
        <dgm:presLayoutVars>
          <dgm:chMax val="0"/>
          <dgm:bulletEnabled val="1"/>
        </dgm:presLayoutVars>
      </dgm:prSet>
      <dgm:spPr/>
    </dgm:pt>
    <dgm:pt modelId="{84585E2F-2F8A-49A1-8225-726B44949895}" type="pres">
      <dgm:prSet presAssocID="{6FD58C29-0E87-4602-A38E-B729B1AA2EFA}" presName="spacer" presStyleCnt="0"/>
      <dgm:spPr/>
    </dgm:pt>
    <dgm:pt modelId="{9978191D-1D39-4DEE-B3DB-71A06518A1A4}" type="pres">
      <dgm:prSet presAssocID="{280E5A55-A405-4832-8532-1D10F6F311FA}" presName="parentText" presStyleLbl="node1" presStyleIdx="1" presStyleCnt="3">
        <dgm:presLayoutVars>
          <dgm:chMax val="0"/>
          <dgm:bulletEnabled val="1"/>
        </dgm:presLayoutVars>
      </dgm:prSet>
      <dgm:spPr/>
    </dgm:pt>
    <dgm:pt modelId="{5F139624-F549-4454-B6C1-4667022FC5B1}" type="pres">
      <dgm:prSet presAssocID="{64D033C9-F06E-49B2-8CCE-16B9C33AA5F3}" presName="spacer" presStyleCnt="0"/>
      <dgm:spPr/>
    </dgm:pt>
    <dgm:pt modelId="{A1AFBBBA-B087-4A82-A63C-A7BC06C7FABC}" type="pres">
      <dgm:prSet presAssocID="{846AC83E-0C77-44C5-8501-BC37642AF131}" presName="parentText" presStyleLbl="node1" presStyleIdx="2" presStyleCnt="3">
        <dgm:presLayoutVars>
          <dgm:chMax val="0"/>
          <dgm:bulletEnabled val="1"/>
        </dgm:presLayoutVars>
      </dgm:prSet>
      <dgm:spPr/>
    </dgm:pt>
  </dgm:ptLst>
  <dgm:cxnLst>
    <dgm:cxn modelId="{72EBE52D-85AA-4E5B-B6F7-B32ACBD4FF54}" type="presOf" srcId="{846AC83E-0C77-44C5-8501-BC37642AF131}" destId="{A1AFBBBA-B087-4A82-A63C-A7BC06C7FABC}" srcOrd="0" destOrd="0" presId="urn:microsoft.com/office/officeart/2005/8/layout/vList2"/>
    <dgm:cxn modelId="{1260D330-4A04-4AA8-95C3-C1ED4DD5FEDE}" srcId="{AECCE1A1-B4EC-4CB1-9F03-86C024967160}" destId="{280E5A55-A405-4832-8532-1D10F6F311FA}" srcOrd="1" destOrd="0" parTransId="{1DBD3E11-CB5F-433C-851A-63BF51EA34BB}" sibTransId="{64D033C9-F06E-49B2-8CCE-16B9C33AA5F3}"/>
    <dgm:cxn modelId="{F89DAC88-CA7D-4711-9EAE-E0FB800A3504}" srcId="{AECCE1A1-B4EC-4CB1-9F03-86C024967160}" destId="{55802BCF-C721-40EA-BA0F-546CEB847FD9}" srcOrd="0" destOrd="0" parTransId="{B21B71EC-B28B-4BCA-919D-CA3DC3C79D90}" sibTransId="{6FD58C29-0E87-4602-A38E-B729B1AA2EFA}"/>
    <dgm:cxn modelId="{AA279AB0-07CB-4345-819E-C896B51E3C88}" type="presOf" srcId="{AECCE1A1-B4EC-4CB1-9F03-86C024967160}" destId="{6A557DF7-D444-4C8A-BCD5-0C92BCF3CF11}" srcOrd="0" destOrd="0" presId="urn:microsoft.com/office/officeart/2005/8/layout/vList2"/>
    <dgm:cxn modelId="{6C27BDCD-9596-4371-BCE7-C4C542396158}" srcId="{AECCE1A1-B4EC-4CB1-9F03-86C024967160}" destId="{846AC83E-0C77-44C5-8501-BC37642AF131}" srcOrd="2" destOrd="0" parTransId="{8347D537-0651-42DA-952B-E25DD71F45C1}" sibTransId="{E88BEA8D-4878-4D9D-A57D-BFEF6713DB2D}"/>
    <dgm:cxn modelId="{35E2DBE9-B640-48B5-A0E2-AD02C075BCB6}" type="presOf" srcId="{280E5A55-A405-4832-8532-1D10F6F311FA}" destId="{9978191D-1D39-4DEE-B3DB-71A06518A1A4}" srcOrd="0" destOrd="0" presId="urn:microsoft.com/office/officeart/2005/8/layout/vList2"/>
    <dgm:cxn modelId="{AD7033F1-1726-4829-9B3C-8C2E83278352}" type="presOf" srcId="{55802BCF-C721-40EA-BA0F-546CEB847FD9}" destId="{80314D53-F842-45A8-9056-7B5E911ADAAD}" srcOrd="0" destOrd="0" presId="urn:microsoft.com/office/officeart/2005/8/layout/vList2"/>
    <dgm:cxn modelId="{77B77932-F4AE-4AD8-80E4-C62F1BB091E4}" type="presParOf" srcId="{6A557DF7-D444-4C8A-BCD5-0C92BCF3CF11}" destId="{80314D53-F842-45A8-9056-7B5E911ADAAD}" srcOrd="0" destOrd="0" presId="urn:microsoft.com/office/officeart/2005/8/layout/vList2"/>
    <dgm:cxn modelId="{5B14ADD9-D546-4F22-8433-07F74209DC77}" type="presParOf" srcId="{6A557DF7-D444-4C8A-BCD5-0C92BCF3CF11}" destId="{84585E2F-2F8A-49A1-8225-726B44949895}" srcOrd="1" destOrd="0" presId="urn:microsoft.com/office/officeart/2005/8/layout/vList2"/>
    <dgm:cxn modelId="{CF7BF214-3700-43E1-B64B-7464258D810A}" type="presParOf" srcId="{6A557DF7-D444-4C8A-BCD5-0C92BCF3CF11}" destId="{9978191D-1D39-4DEE-B3DB-71A06518A1A4}" srcOrd="2" destOrd="0" presId="urn:microsoft.com/office/officeart/2005/8/layout/vList2"/>
    <dgm:cxn modelId="{F733403C-F2D0-4815-80F4-EE0AD8238E1D}" type="presParOf" srcId="{6A557DF7-D444-4C8A-BCD5-0C92BCF3CF11}" destId="{5F139624-F549-4454-B6C1-4667022FC5B1}" srcOrd="3" destOrd="0" presId="urn:microsoft.com/office/officeart/2005/8/layout/vList2"/>
    <dgm:cxn modelId="{8C98A153-F284-4737-9E7F-1788A38BCEF5}" type="presParOf" srcId="{6A557DF7-D444-4C8A-BCD5-0C92BCF3CF11}" destId="{A1AFBBBA-B087-4A82-A63C-A7BC06C7FABC}"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314D53-F842-45A8-9056-7B5E911ADAAD}">
      <dsp:nvSpPr>
        <dsp:cNvPr id="0" name=""/>
        <dsp:cNvSpPr/>
      </dsp:nvSpPr>
      <dsp:spPr>
        <a:xfrm>
          <a:off x="0" y="96140"/>
          <a:ext cx="8946541" cy="127296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0" i="0" kern="1200"/>
            <a:t>Does healthcare spend have any correlation with higher life expectancy?</a:t>
          </a:r>
          <a:endParaRPr lang="en-US" sz="3200" kern="1200"/>
        </a:p>
      </dsp:txBody>
      <dsp:txXfrm>
        <a:off x="62141" y="158281"/>
        <a:ext cx="8822259" cy="1148678"/>
      </dsp:txXfrm>
    </dsp:sp>
    <dsp:sp modelId="{9978191D-1D39-4DEE-B3DB-71A06518A1A4}">
      <dsp:nvSpPr>
        <dsp:cNvPr id="0" name=""/>
        <dsp:cNvSpPr/>
      </dsp:nvSpPr>
      <dsp:spPr>
        <a:xfrm>
          <a:off x="0" y="1461260"/>
          <a:ext cx="8946541" cy="1272960"/>
        </a:xfrm>
        <a:prstGeom prst="round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0" i="0" kern="1200"/>
            <a:t>Does a value-based care model have any correlation with higher life expectancy?</a:t>
          </a:r>
          <a:endParaRPr lang="en-US" sz="3200" kern="1200"/>
        </a:p>
      </dsp:txBody>
      <dsp:txXfrm>
        <a:off x="62141" y="1523401"/>
        <a:ext cx="8822259" cy="1148678"/>
      </dsp:txXfrm>
    </dsp:sp>
    <dsp:sp modelId="{A1AFBBBA-B087-4A82-A63C-A7BC06C7FABC}">
      <dsp:nvSpPr>
        <dsp:cNvPr id="0" name=""/>
        <dsp:cNvSpPr/>
      </dsp:nvSpPr>
      <dsp:spPr>
        <a:xfrm>
          <a:off x="0" y="2826380"/>
          <a:ext cx="8946541" cy="1272960"/>
        </a:xfrm>
        <a:prstGeom prst="round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0" i="0" kern="1200"/>
            <a:t>Does a pharmaceutical spend have any correlation with higher life expectancy?</a:t>
          </a:r>
          <a:endParaRPr lang="en-US" sz="3200" kern="1200"/>
        </a:p>
      </dsp:txBody>
      <dsp:txXfrm>
        <a:off x="62141" y="2888521"/>
        <a:ext cx="8822259" cy="11486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AFF81B-CE43-4589-B784-26EBF86DFEED}" type="datetimeFigureOut">
              <a:rPr lang="en-US" smtClean="0"/>
              <a:t>5/15/2022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D80E8E-4C78-417E-9B17-5EFDBD467B91}" type="slidenum">
              <a:rPr lang="en-US" smtClean="0"/>
              <a:t>‹#›</a:t>
            </a:fld>
            <a:endParaRPr lang="en-US"/>
          </a:p>
        </p:txBody>
      </p:sp>
    </p:spTree>
    <p:extLst>
      <p:ext uri="{BB962C8B-B14F-4D97-AF65-F5344CB8AC3E}">
        <p14:creationId xmlns:p14="http://schemas.microsoft.com/office/powerpoint/2010/main" val="91919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D80E8E-4C78-417E-9B17-5EFDBD467B91}" type="slidenum">
              <a:rPr lang="en-US" smtClean="0"/>
              <a:t>1</a:t>
            </a:fld>
            <a:endParaRPr lang="en-US"/>
          </a:p>
        </p:txBody>
      </p:sp>
    </p:spTree>
    <p:extLst>
      <p:ext uri="{BB962C8B-B14F-4D97-AF65-F5344CB8AC3E}">
        <p14:creationId xmlns:p14="http://schemas.microsoft.com/office/powerpoint/2010/main" val="1220234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The second analysis completed was to determine if there was a correlation between pharmaceutical spending and life expectancy. The correlation coefficient value was found to be r = 0.43641 with a p value = 0.0799. However, since the p value &gt; 0.05, the null hypothesis will not be rejected, and it can be concluded that there is no statistically significant correlation between pharmaceutical spend and increased life expectancy. </a:t>
            </a:r>
            <a:endParaRPr lang="en-US" dirty="0"/>
          </a:p>
        </p:txBody>
      </p:sp>
      <p:sp>
        <p:nvSpPr>
          <p:cNvPr id="4" name="Slide Number Placeholder 3"/>
          <p:cNvSpPr>
            <a:spLocks noGrp="1"/>
          </p:cNvSpPr>
          <p:nvPr>
            <p:ph type="sldNum" sz="quarter" idx="5"/>
          </p:nvPr>
        </p:nvSpPr>
        <p:spPr/>
        <p:txBody>
          <a:bodyPr/>
          <a:lstStyle/>
          <a:p>
            <a:fld id="{A0D80E8E-4C78-417E-9B17-5EFDBD467B91}" type="slidenum">
              <a:rPr lang="en-US" smtClean="0"/>
              <a:t>10</a:t>
            </a:fld>
            <a:endParaRPr lang="en-US"/>
          </a:p>
        </p:txBody>
      </p:sp>
    </p:spTree>
    <p:extLst>
      <p:ext uri="{BB962C8B-B14F-4D97-AF65-F5344CB8AC3E}">
        <p14:creationId xmlns:p14="http://schemas.microsoft.com/office/powerpoint/2010/main" val="1169003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The third analysis completed was to determine if there was a correlation between care model and life expectancy. The r value was found to be r = 0.33136 with a p value = 0.1939. Consequently, since the p value is again &gt;0.05, the null hypothesis will not be rejected. It can be concluded that there is no significant correlation between types of care model and life expectancy. </a:t>
            </a:r>
            <a:endParaRPr lang="en-US" dirty="0"/>
          </a:p>
        </p:txBody>
      </p:sp>
      <p:sp>
        <p:nvSpPr>
          <p:cNvPr id="4" name="Slide Number Placeholder 3"/>
          <p:cNvSpPr>
            <a:spLocks noGrp="1"/>
          </p:cNvSpPr>
          <p:nvPr>
            <p:ph type="sldNum" sz="quarter" idx="5"/>
          </p:nvPr>
        </p:nvSpPr>
        <p:spPr/>
        <p:txBody>
          <a:bodyPr/>
          <a:lstStyle/>
          <a:p>
            <a:fld id="{A0D80E8E-4C78-417E-9B17-5EFDBD467B91}" type="slidenum">
              <a:rPr lang="en-US" smtClean="0"/>
              <a:t>11</a:t>
            </a:fld>
            <a:endParaRPr lang="en-US"/>
          </a:p>
        </p:txBody>
      </p:sp>
    </p:spTree>
    <p:extLst>
      <p:ext uri="{BB962C8B-B14F-4D97-AF65-F5344CB8AC3E}">
        <p14:creationId xmlns:p14="http://schemas.microsoft.com/office/powerpoint/2010/main" val="556743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rPr>
              <a:t>In conclusion, the only significant finding was that there is a weak correlation between increased healthcare spending and life expectancy. As healthcare spending increased, life expectancy increased as well. Unfortunately, for pharmaceutical spending, no relationship was found with life expectancy. Since no significant relationship was found between the two, it could be concluded that higher pharmaceutical spend does not influence a higher life expectancy.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Since a positive or negative relationship was not found between the two variables, this does favor the idea that if the United States implemented a price cap on pharmaceuticals, life expectancy would not change. </a:t>
            </a:r>
            <a:r>
              <a:rPr lang="en-US" sz="1800" dirty="0">
                <a:solidFill>
                  <a:srgbClr val="000000"/>
                </a:solidFill>
                <a:effectLst/>
                <a:latin typeface="Times New Roman" panose="02020603050405020304" pitchFamily="18" charset="0"/>
                <a:ea typeface="Calibri" panose="020F0502020204030204" pitchFamily="34" charset="0"/>
              </a:rPr>
              <a:t>The final hypothesis was examining a relationship between care model type and life expectancy. Again, no relationship was found to be significant between the two.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While only one of the three null hypotheses was disproved, further research within this area should be conducted. Going forward, better tracking of countries type of care model should be addressed while also, data should look at what year a VBC model was implemented. Additionally, some countries have government funded healthcare while others require private insurance. This also could cause changes in healthcare spending. In the future, healthcare funding should also be normalized to account for variations in the data.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0D80E8E-4C78-417E-9B17-5EFDBD467B91}" type="slidenum">
              <a:rPr lang="en-US" smtClean="0"/>
              <a:t>12</a:t>
            </a:fld>
            <a:endParaRPr lang="en-US"/>
          </a:p>
        </p:txBody>
      </p:sp>
    </p:spTree>
    <p:extLst>
      <p:ext uri="{BB962C8B-B14F-4D97-AF65-F5344CB8AC3E}">
        <p14:creationId xmlns:p14="http://schemas.microsoft.com/office/powerpoint/2010/main" val="2713592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D80E8E-4C78-417E-9B17-5EFDBD467B91}" type="slidenum">
              <a:rPr lang="en-US" smtClean="0"/>
              <a:t>13</a:t>
            </a:fld>
            <a:endParaRPr lang="en-US"/>
          </a:p>
        </p:txBody>
      </p:sp>
    </p:spTree>
    <p:extLst>
      <p:ext uri="{BB962C8B-B14F-4D97-AF65-F5344CB8AC3E}">
        <p14:creationId xmlns:p14="http://schemas.microsoft.com/office/powerpoint/2010/main" val="795864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rPr>
              <a:t>The increasing costs associated with one’s health has created many challenges for Americans including, difficulty in affording any healthcare, preventing people from getting appropriate care or prescriptions, and the accumulation of medical bills. </a:t>
            </a:r>
            <a:r>
              <a:rPr lang="en-US" dirty="0"/>
              <a:t>Healthcare related spending reached $4.1 trillion in the United States in 2021 (Centers for Medicare &amp; Medicaid Services, 2021). In the US healthcare spending is 18.8% of GDP whereas in comparable countries, it is 12% of their respective GDP (Wager, Ortaliza, &amp; Cox, 2022). 23 million people in the US have healthcare debt over $250 with around half of those owing more than $2000 (Claxton &amp; Rae, 2022). Does this increased health spending equate to anything significant?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0D80E8E-4C78-417E-9B17-5EFDBD467B91}" type="slidenum">
              <a:rPr lang="en-US" smtClean="0"/>
              <a:t>2</a:t>
            </a:fld>
            <a:endParaRPr lang="en-US"/>
          </a:p>
        </p:txBody>
      </p:sp>
    </p:spTree>
    <p:extLst>
      <p:ext uri="{BB962C8B-B14F-4D97-AF65-F5344CB8AC3E}">
        <p14:creationId xmlns:p14="http://schemas.microsoft.com/office/powerpoint/2010/main" val="1982726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rPr>
              <a:t>The cost of pharmaceutical drugs alone in the United States has long been a topic of discussion within healthcare.</a:t>
            </a:r>
            <a:r>
              <a:rPr lang="en-US" dirty="0"/>
              <a:t> Prescription costs are 80%-160% higher in the US than other countries (Commission, 2001). </a:t>
            </a:r>
            <a:r>
              <a:rPr lang="en-US" sz="1800" dirty="0">
                <a:solidFill>
                  <a:srgbClr val="000000"/>
                </a:solidFill>
                <a:effectLst/>
                <a:latin typeface="Times New Roman" panose="02020603050405020304" pitchFamily="18" charset="0"/>
                <a:ea typeface="Calibri" panose="020F0502020204030204" pitchFamily="34" charset="0"/>
              </a:rPr>
              <a:t>Latham (2011) stated that Americans experienced a 15.73% cost increase in prescriptions from 2000-2001 and historically have spent more on “prescription drugs than citizens in other developed countries”. </a:t>
            </a:r>
            <a:r>
              <a:rPr lang="en-US" sz="1800" dirty="0">
                <a:effectLst/>
                <a:latin typeface="Times New Roman" panose="02020603050405020304" pitchFamily="18" charset="0"/>
                <a:ea typeface="Times New Roman" panose="02020603050405020304" pitchFamily="18" charset="0"/>
              </a:rPr>
              <a:t>Crémieux et al., (2004),  stated regarding higher drug costs “the cost must be compared with the benefits provided”.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If a society is paying more than others for prescription drugs, one would assume they are receiving better medicines to offset the cost.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0D80E8E-4C78-417E-9B17-5EFDBD467B91}" type="slidenum">
              <a:rPr lang="en-US" smtClean="0"/>
              <a:t>3</a:t>
            </a:fld>
            <a:endParaRPr lang="en-US"/>
          </a:p>
        </p:txBody>
      </p:sp>
    </p:spTree>
    <p:extLst>
      <p:ext uri="{BB962C8B-B14F-4D97-AF65-F5344CB8AC3E}">
        <p14:creationId xmlns:p14="http://schemas.microsoft.com/office/powerpoint/2010/main" val="2167713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effectLst/>
                <a:latin typeface="Times New Roman" panose="02020603050405020304" pitchFamily="18" charset="0"/>
                <a:ea typeface="Calibri" panose="020F0502020204030204" pitchFamily="34" charset="0"/>
              </a:rPr>
              <a:t>The United States has a healthcare focus of disease management whereas other countries have a bigger focus on disease prevention. The United States currently operates on a fee-for service approach “in which providers are paid based on the amount of healthcare services they deliver” (Catalyst, 2017). This means, the more services a physician provides, the more the physician will be paid. Value-based care is “a healthcare delivery model in which providers, including hospitals and physicians, are paid based on patient health outcomes” (Catalyst, 2017). The focus of value-based care is prevention rather than management, the opposite of fee for service.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00"/>
                </a:solidFill>
                <a:effectLst/>
                <a:latin typeface="Times New Roman" panose="02020603050405020304" pitchFamily="18" charset="0"/>
                <a:ea typeface="Calibri" panose="020F0502020204030204" pitchFamily="34" charset="0"/>
              </a:rPr>
              <a:t>In many value-based care models, physicians are paid based on quality of care and patient outcomes rather than quantity of patient visits.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00"/>
                </a:solidFill>
                <a:effectLst/>
                <a:latin typeface="Times New Roman" panose="02020603050405020304" pitchFamily="18" charset="0"/>
                <a:ea typeface="Calibri" panose="020F0502020204030204" pitchFamily="34" charset="0"/>
              </a:rPr>
              <a:t>Value-based care has shown to be beneficial for not only patients, but physicians, insurance providers, and other healthcare entities. </a:t>
            </a:r>
            <a:endParaRPr lang="en-US" dirty="0"/>
          </a:p>
        </p:txBody>
      </p:sp>
      <p:sp>
        <p:nvSpPr>
          <p:cNvPr id="4" name="Slide Number Placeholder 3"/>
          <p:cNvSpPr>
            <a:spLocks noGrp="1"/>
          </p:cNvSpPr>
          <p:nvPr>
            <p:ph type="sldNum" sz="quarter" idx="5"/>
          </p:nvPr>
        </p:nvSpPr>
        <p:spPr/>
        <p:txBody>
          <a:bodyPr/>
          <a:lstStyle/>
          <a:p>
            <a:fld id="{A0D80E8E-4C78-417E-9B17-5EFDBD467B91}" type="slidenum">
              <a:rPr lang="en-US" smtClean="0"/>
              <a:t>4</a:t>
            </a:fld>
            <a:endParaRPr lang="en-US"/>
          </a:p>
        </p:txBody>
      </p:sp>
    </p:spTree>
    <p:extLst>
      <p:ext uri="{BB962C8B-B14F-4D97-AF65-F5344CB8AC3E}">
        <p14:creationId xmlns:p14="http://schemas.microsoft.com/office/powerpoint/2010/main" val="751517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The goal of this research project was to analyze and compare healthcare spend, pharmaceutical spend and implementation of a value-based care model to life expectancy of those in the United States vs in other countries. The objective is to determine how pharmaceutical price regulation and a value-based care model could benefit the United States and ultimately, and if the effects lead to longer life. The outcome of this research project has the potential to increase quality </a:t>
            </a:r>
            <a:endParaRPr lang="en-US" dirty="0"/>
          </a:p>
        </p:txBody>
      </p:sp>
      <p:sp>
        <p:nvSpPr>
          <p:cNvPr id="4" name="Slide Number Placeholder 3"/>
          <p:cNvSpPr>
            <a:spLocks noGrp="1"/>
          </p:cNvSpPr>
          <p:nvPr>
            <p:ph type="sldNum" sz="quarter" idx="5"/>
          </p:nvPr>
        </p:nvSpPr>
        <p:spPr/>
        <p:txBody>
          <a:bodyPr/>
          <a:lstStyle/>
          <a:p>
            <a:fld id="{A0D80E8E-4C78-417E-9B17-5EFDBD467B91}" type="slidenum">
              <a:rPr lang="en-US" smtClean="0"/>
              <a:t>5</a:t>
            </a:fld>
            <a:endParaRPr lang="en-US"/>
          </a:p>
        </p:txBody>
      </p:sp>
    </p:spTree>
    <p:extLst>
      <p:ext uri="{BB962C8B-B14F-4D97-AF65-F5344CB8AC3E}">
        <p14:creationId xmlns:p14="http://schemas.microsoft.com/office/powerpoint/2010/main" val="2446832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three research questions looking to be addressed are first, does healthcare spend have any correlation with higher life expectancy? Next, does a value-based care model have any correlation with higher life expectancy? Finally, does a pharmaceutical spend have any correlation with higher life expectancy?</a:t>
            </a:r>
          </a:p>
        </p:txBody>
      </p:sp>
      <p:sp>
        <p:nvSpPr>
          <p:cNvPr id="4" name="Slide Number Placeholder 3"/>
          <p:cNvSpPr>
            <a:spLocks noGrp="1"/>
          </p:cNvSpPr>
          <p:nvPr>
            <p:ph type="sldNum" sz="quarter" idx="5"/>
          </p:nvPr>
        </p:nvSpPr>
        <p:spPr/>
        <p:txBody>
          <a:bodyPr/>
          <a:lstStyle/>
          <a:p>
            <a:fld id="{A0D80E8E-4C78-417E-9B17-5EFDBD467B91}" type="slidenum">
              <a:rPr lang="en-US" smtClean="0"/>
              <a:t>6</a:t>
            </a:fld>
            <a:endParaRPr lang="en-US"/>
          </a:p>
        </p:txBody>
      </p:sp>
    </p:spTree>
    <p:extLst>
      <p:ext uri="{BB962C8B-B14F-4D97-AF65-F5344CB8AC3E}">
        <p14:creationId xmlns:p14="http://schemas.microsoft.com/office/powerpoint/2010/main" val="2688320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on Healthcare spend by country, pharmaceutical spend by country, average life expectancy by country &amp; healthcare debt was collected from The Organization for Economic Co-operation and Development. </a:t>
            </a:r>
          </a:p>
          <a:p>
            <a:r>
              <a:rPr lang="en-US" dirty="0"/>
              <a:t>Care model data was collected from The Economist (2016). Countries were ranked on their alignment to a value-based care model and High alignment were classified as value-based care while others were listed as a tradition fee for service. </a:t>
            </a:r>
          </a:p>
          <a:p>
            <a:r>
              <a:rPr lang="en-US" dirty="0"/>
              <a:t>Data was cleaned and joined in R then correlational analyses were conducted in SAS</a:t>
            </a:r>
          </a:p>
          <a:p>
            <a:endParaRPr lang="en-US" dirty="0"/>
          </a:p>
        </p:txBody>
      </p:sp>
      <p:sp>
        <p:nvSpPr>
          <p:cNvPr id="4" name="Slide Number Placeholder 3"/>
          <p:cNvSpPr>
            <a:spLocks noGrp="1"/>
          </p:cNvSpPr>
          <p:nvPr>
            <p:ph type="sldNum" sz="quarter" idx="5"/>
          </p:nvPr>
        </p:nvSpPr>
        <p:spPr/>
        <p:txBody>
          <a:bodyPr/>
          <a:lstStyle/>
          <a:p>
            <a:fld id="{A0D80E8E-4C78-417E-9B17-5EFDBD467B91}" type="slidenum">
              <a:rPr lang="en-US" smtClean="0"/>
              <a:t>7</a:t>
            </a:fld>
            <a:endParaRPr lang="en-US"/>
          </a:p>
        </p:txBody>
      </p:sp>
    </p:spTree>
    <p:extLst>
      <p:ext uri="{BB962C8B-B14F-4D97-AF65-F5344CB8AC3E}">
        <p14:creationId xmlns:p14="http://schemas.microsoft.com/office/powerpoint/2010/main" val="3480105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was gathered from a single reporting source due to limited access. Also, Lifestyle factors cannot be controlled for, thus, any changes cannot be solely correlated to specific metrics. All personal information was protected, and any personal identifiers were removed. Informed consent was also provided where necessary</a:t>
            </a:r>
          </a:p>
        </p:txBody>
      </p:sp>
      <p:sp>
        <p:nvSpPr>
          <p:cNvPr id="4" name="Slide Number Placeholder 3"/>
          <p:cNvSpPr>
            <a:spLocks noGrp="1"/>
          </p:cNvSpPr>
          <p:nvPr>
            <p:ph type="sldNum" sz="quarter" idx="5"/>
          </p:nvPr>
        </p:nvSpPr>
        <p:spPr/>
        <p:txBody>
          <a:bodyPr/>
          <a:lstStyle/>
          <a:p>
            <a:fld id="{A0D80E8E-4C78-417E-9B17-5EFDBD467B91}" type="slidenum">
              <a:rPr lang="en-US" smtClean="0"/>
              <a:t>8</a:t>
            </a:fld>
            <a:endParaRPr lang="en-US"/>
          </a:p>
        </p:txBody>
      </p:sp>
    </p:spTree>
    <p:extLst>
      <p:ext uri="{BB962C8B-B14F-4D97-AF65-F5344CB8AC3E}">
        <p14:creationId xmlns:p14="http://schemas.microsoft.com/office/powerpoint/2010/main" val="528094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nSpc>
                <a:spcPct val="107000"/>
              </a:lnSpc>
              <a:spcBef>
                <a:spcPts val="0"/>
              </a:spcBef>
              <a:spcAft>
                <a:spcPts val="800"/>
              </a:spcAft>
              <a:buFont typeface="Courier New" panose="02070309020205020404" pitchFamily="49" charse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first analysis completed was a correlation between healthcare spend and life expectancy. The correlation coefficient was found to be r = 0.55075 with a p value = 0.0220. Ideally, an r value closer to 1 indicates a strong relationship may exist (Elliott &amp; Woodward, 2016). For this analysis, weak correlation between healthcare spend and life expectancy was discovered. Since the p value &lt;0.05, the null hypothesis can be rejected, and it can be concluded that there is a statistically significant correlation between healthcare spend and life expectancy. </a:t>
            </a:r>
          </a:p>
        </p:txBody>
      </p:sp>
      <p:sp>
        <p:nvSpPr>
          <p:cNvPr id="4" name="Slide Number Placeholder 3"/>
          <p:cNvSpPr>
            <a:spLocks noGrp="1"/>
          </p:cNvSpPr>
          <p:nvPr>
            <p:ph type="sldNum" sz="quarter" idx="5"/>
          </p:nvPr>
        </p:nvSpPr>
        <p:spPr/>
        <p:txBody>
          <a:bodyPr/>
          <a:lstStyle/>
          <a:p>
            <a:fld id="{A0D80E8E-4C78-417E-9B17-5EFDBD467B91}" type="slidenum">
              <a:rPr lang="en-US" smtClean="0"/>
              <a:t>9</a:t>
            </a:fld>
            <a:endParaRPr lang="en-US"/>
          </a:p>
        </p:txBody>
      </p:sp>
    </p:spTree>
    <p:extLst>
      <p:ext uri="{BB962C8B-B14F-4D97-AF65-F5344CB8AC3E}">
        <p14:creationId xmlns:p14="http://schemas.microsoft.com/office/powerpoint/2010/main" val="107786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524102-583F-4976-9474-D7E68A6C76D2}"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8D677-BAAE-4089-9764-9EB9578AD671}" type="slidenum">
              <a:rPr lang="en-US" smtClean="0"/>
              <a:t>‹#›</a:t>
            </a:fld>
            <a:endParaRPr lang="en-US"/>
          </a:p>
        </p:txBody>
      </p:sp>
    </p:spTree>
    <p:extLst>
      <p:ext uri="{BB962C8B-B14F-4D97-AF65-F5344CB8AC3E}">
        <p14:creationId xmlns:p14="http://schemas.microsoft.com/office/powerpoint/2010/main" val="2246159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524102-583F-4976-9474-D7E68A6C76D2}"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28D677-BAAE-4089-9764-9EB9578AD671}" type="slidenum">
              <a:rPr lang="en-US" smtClean="0"/>
              <a:t>‹#›</a:t>
            </a:fld>
            <a:endParaRPr lang="en-US"/>
          </a:p>
        </p:txBody>
      </p:sp>
    </p:spTree>
    <p:extLst>
      <p:ext uri="{BB962C8B-B14F-4D97-AF65-F5344CB8AC3E}">
        <p14:creationId xmlns:p14="http://schemas.microsoft.com/office/powerpoint/2010/main" val="2159133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E524102-583F-4976-9474-D7E68A6C76D2}"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8D677-BAAE-4089-9764-9EB9578AD671}" type="slidenum">
              <a:rPr lang="en-US" smtClean="0"/>
              <a:t>‹#›</a:t>
            </a:fld>
            <a:endParaRPr lang="en-US"/>
          </a:p>
        </p:txBody>
      </p:sp>
    </p:spTree>
    <p:extLst>
      <p:ext uri="{BB962C8B-B14F-4D97-AF65-F5344CB8AC3E}">
        <p14:creationId xmlns:p14="http://schemas.microsoft.com/office/powerpoint/2010/main" val="418501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E524102-583F-4976-9474-D7E68A6C76D2}"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8D677-BAAE-4089-9764-9EB9578AD67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19898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24102-583F-4976-9474-D7E68A6C76D2}"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8D677-BAAE-4089-9764-9EB9578AD671}" type="slidenum">
              <a:rPr lang="en-US" smtClean="0"/>
              <a:t>‹#›</a:t>
            </a:fld>
            <a:endParaRPr lang="en-US"/>
          </a:p>
        </p:txBody>
      </p:sp>
    </p:spTree>
    <p:extLst>
      <p:ext uri="{BB962C8B-B14F-4D97-AF65-F5344CB8AC3E}">
        <p14:creationId xmlns:p14="http://schemas.microsoft.com/office/powerpoint/2010/main" val="3157204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E524102-583F-4976-9474-D7E68A6C76D2}" type="datetimeFigureOut">
              <a:rPr lang="en-US" smtClean="0"/>
              <a:t>5/15/2022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8D677-BAAE-4089-9764-9EB9578AD671}" type="slidenum">
              <a:rPr lang="en-US" smtClean="0"/>
              <a:t>‹#›</a:t>
            </a:fld>
            <a:endParaRPr lang="en-US"/>
          </a:p>
        </p:txBody>
      </p:sp>
    </p:spTree>
    <p:extLst>
      <p:ext uri="{BB962C8B-B14F-4D97-AF65-F5344CB8AC3E}">
        <p14:creationId xmlns:p14="http://schemas.microsoft.com/office/powerpoint/2010/main" val="2912517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E524102-583F-4976-9474-D7E68A6C76D2}" type="datetimeFigureOut">
              <a:rPr lang="en-US" smtClean="0"/>
              <a:t>5/15/2022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8D677-BAAE-4089-9764-9EB9578AD671}" type="slidenum">
              <a:rPr lang="en-US" smtClean="0"/>
              <a:t>‹#›</a:t>
            </a:fld>
            <a:endParaRPr lang="en-US"/>
          </a:p>
        </p:txBody>
      </p:sp>
    </p:spTree>
    <p:extLst>
      <p:ext uri="{BB962C8B-B14F-4D97-AF65-F5344CB8AC3E}">
        <p14:creationId xmlns:p14="http://schemas.microsoft.com/office/powerpoint/2010/main" val="2096111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24102-583F-4976-9474-D7E68A6C76D2}"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8D677-BAAE-4089-9764-9EB9578AD671}" type="slidenum">
              <a:rPr lang="en-US" smtClean="0"/>
              <a:t>‹#›</a:t>
            </a:fld>
            <a:endParaRPr lang="en-US"/>
          </a:p>
        </p:txBody>
      </p:sp>
    </p:spTree>
    <p:extLst>
      <p:ext uri="{BB962C8B-B14F-4D97-AF65-F5344CB8AC3E}">
        <p14:creationId xmlns:p14="http://schemas.microsoft.com/office/powerpoint/2010/main" val="437307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24102-583F-4976-9474-D7E68A6C76D2}"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8D677-BAAE-4089-9764-9EB9578AD671}" type="slidenum">
              <a:rPr lang="en-US" smtClean="0"/>
              <a:t>‹#›</a:t>
            </a:fld>
            <a:endParaRPr lang="en-US"/>
          </a:p>
        </p:txBody>
      </p:sp>
    </p:spTree>
    <p:extLst>
      <p:ext uri="{BB962C8B-B14F-4D97-AF65-F5344CB8AC3E}">
        <p14:creationId xmlns:p14="http://schemas.microsoft.com/office/powerpoint/2010/main" val="3413845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E524102-583F-4976-9474-D7E68A6C76D2}"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8D677-BAAE-4089-9764-9EB9578AD671}" type="slidenum">
              <a:rPr lang="en-US" smtClean="0"/>
              <a:t>‹#›</a:t>
            </a:fld>
            <a:endParaRPr lang="en-US"/>
          </a:p>
        </p:txBody>
      </p:sp>
    </p:spTree>
    <p:extLst>
      <p:ext uri="{BB962C8B-B14F-4D97-AF65-F5344CB8AC3E}">
        <p14:creationId xmlns:p14="http://schemas.microsoft.com/office/powerpoint/2010/main" val="138937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24102-583F-4976-9474-D7E68A6C76D2}"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8D677-BAAE-4089-9764-9EB9578AD671}" type="slidenum">
              <a:rPr lang="en-US" smtClean="0"/>
              <a:t>‹#›</a:t>
            </a:fld>
            <a:endParaRPr lang="en-US"/>
          </a:p>
        </p:txBody>
      </p:sp>
    </p:spTree>
    <p:extLst>
      <p:ext uri="{BB962C8B-B14F-4D97-AF65-F5344CB8AC3E}">
        <p14:creationId xmlns:p14="http://schemas.microsoft.com/office/powerpoint/2010/main" val="3302248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524102-583F-4976-9474-D7E68A6C76D2}"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28D677-BAAE-4089-9764-9EB9578AD671}" type="slidenum">
              <a:rPr lang="en-US" smtClean="0"/>
              <a:t>‹#›</a:t>
            </a:fld>
            <a:endParaRPr lang="en-US"/>
          </a:p>
        </p:txBody>
      </p:sp>
    </p:spTree>
    <p:extLst>
      <p:ext uri="{BB962C8B-B14F-4D97-AF65-F5344CB8AC3E}">
        <p14:creationId xmlns:p14="http://schemas.microsoft.com/office/powerpoint/2010/main" val="1983486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524102-583F-4976-9474-D7E68A6C76D2}" type="datetimeFigureOut">
              <a:rPr lang="en-US" smtClean="0"/>
              <a:t>5/15/2022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28D677-BAAE-4089-9764-9EB9578AD671}" type="slidenum">
              <a:rPr lang="en-US" smtClean="0"/>
              <a:t>‹#›</a:t>
            </a:fld>
            <a:endParaRPr lang="en-US"/>
          </a:p>
        </p:txBody>
      </p:sp>
    </p:spTree>
    <p:extLst>
      <p:ext uri="{BB962C8B-B14F-4D97-AF65-F5344CB8AC3E}">
        <p14:creationId xmlns:p14="http://schemas.microsoft.com/office/powerpoint/2010/main" val="1432582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E524102-583F-4976-9474-D7E68A6C76D2}" type="datetimeFigureOut">
              <a:rPr lang="en-US" smtClean="0"/>
              <a:t>5/15/2022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B28D677-BAAE-4089-9764-9EB9578AD671}" type="slidenum">
              <a:rPr lang="en-US" smtClean="0"/>
              <a:t>‹#›</a:t>
            </a:fld>
            <a:endParaRPr lang="en-US"/>
          </a:p>
        </p:txBody>
      </p:sp>
    </p:spTree>
    <p:extLst>
      <p:ext uri="{BB962C8B-B14F-4D97-AF65-F5344CB8AC3E}">
        <p14:creationId xmlns:p14="http://schemas.microsoft.com/office/powerpoint/2010/main" val="2356062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E524102-583F-4976-9474-D7E68A6C76D2}" type="datetimeFigureOut">
              <a:rPr lang="en-US" smtClean="0"/>
              <a:t>5/15/2022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B28D677-BAAE-4089-9764-9EB9578AD671}" type="slidenum">
              <a:rPr lang="en-US" smtClean="0"/>
              <a:t>‹#›</a:t>
            </a:fld>
            <a:endParaRPr lang="en-US"/>
          </a:p>
        </p:txBody>
      </p:sp>
    </p:spTree>
    <p:extLst>
      <p:ext uri="{BB962C8B-B14F-4D97-AF65-F5344CB8AC3E}">
        <p14:creationId xmlns:p14="http://schemas.microsoft.com/office/powerpoint/2010/main" val="2504992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E524102-583F-4976-9474-D7E68A6C76D2}" type="datetimeFigureOut">
              <a:rPr lang="en-US" smtClean="0"/>
              <a:t>5/15/2022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B28D677-BAAE-4089-9764-9EB9578AD671}" type="slidenum">
              <a:rPr lang="en-US" smtClean="0"/>
              <a:t>‹#›</a:t>
            </a:fld>
            <a:endParaRPr lang="en-US"/>
          </a:p>
        </p:txBody>
      </p:sp>
    </p:spTree>
    <p:extLst>
      <p:ext uri="{BB962C8B-B14F-4D97-AF65-F5344CB8AC3E}">
        <p14:creationId xmlns:p14="http://schemas.microsoft.com/office/powerpoint/2010/main" val="1557096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524102-583F-4976-9474-D7E68A6C76D2}"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28D677-BAAE-4089-9764-9EB9578AD671}" type="slidenum">
              <a:rPr lang="en-US" smtClean="0"/>
              <a:t>‹#›</a:t>
            </a:fld>
            <a:endParaRPr lang="en-US"/>
          </a:p>
        </p:txBody>
      </p:sp>
    </p:spTree>
    <p:extLst>
      <p:ext uri="{BB962C8B-B14F-4D97-AF65-F5344CB8AC3E}">
        <p14:creationId xmlns:p14="http://schemas.microsoft.com/office/powerpoint/2010/main" val="3016685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E524102-583F-4976-9474-D7E68A6C76D2}" type="datetimeFigureOut">
              <a:rPr lang="en-US" smtClean="0"/>
              <a:t>5/15/2022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B28D677-BAAE-4089-9764-9EB9578AD671}" type="slidenum">
              <a:rPr lang="en-US" smtClean="0"/>
              <a:t>‹#›</a:t>
            </a:fld>
            <a:endParaRPr lang="en-US"/>
          </a:p>
        </p:txBody>
      </p:sp>
    </p:spTree>
    <p:extLst>
      <p:ext uri="{BB962C8B-B14F-4D97-AF65-F5344CB8AC3E}">
        <p14:creationId xmlns:p14="http://schemas.microsoft.com/office/powerpoint/2010/main" val="29299297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11.xml"/><Relationship Id="rId7"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hemeOverride" Target="../theme/themeOverride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doi.org/10.1787/data-00900-en" TargetMode="External"/><Relationship Id="rId3" Type="http://schemas.openxmlformats.org/officeDocument/2006/relationships/image" Target="../media/image1.jpeg"/><Relationship Id="rId7" Type="http://schemas.openxmlformats.org/officeDocument/2006/relationships/hyperlink" Target="https://www.tandfonline.com/doi/abs/10.1080/713832157"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doi.org/10.1016/j.amjmed.2009.12.011" TargetMode="External"/><Relationship Id="rId5" Type="http://schemas.openxmlformats.org/officeDocument/2006/relationships/hyperlink" Target="https://catalyst.nejm.org/doi/full/10.1056/CAT.17.0558" TargetMode="Externa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43"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45"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D57F2-0E5E-4F81-DD83-12A674E20BAF}"/>
              </a:ext>
            </a:extLst>
          </p:cNvPr>
          <p:cNvSpPr>
            <a:spLocks noGrp="1"/>
          </p:cNvSpPr>
          <p:nvPr>
            <p:ph type="ctrTitle"/>
          </p:nvPr>
        </p:nvSpPr>
        <p:spPr>
          <a:xfrm>
            <a:off x="965505" y="623571"/>
            <a:ext cx="10260990" cy="3523885"/>
          </a:xfrm>
        </p:spPr>
        <p:txBody>
          <a:bodyPr>
            <a:normAutofit/>
          </a:bodyPr>
          <a:lstStyle/>
          <a:p>
            <a:pPr algn="ctr">
              <a:lnSpc>
                <a:spcPct val="90000"/>
              </a:lnSpc>
            </a:pPr>
            <a:r>
              <a:rPr lang="en-US" sz="6200" dirty="0"/>
              <a:t>Relationship between life expectancy &amp; healthcare spend, pharmaceutical spend, and care models</a:t>
            </a:r>
          </a:p>
        </p:txBody>
      </p:sp>
      <p:sp>
        <p:nvSpPr>
          <p:cNvPr id="3" name="Subtitle 2">
            <a:extLst>
              <a:ext uri="{FF2B5EF4-FFF2-40B4-BE49-F238E27FC236}">
                <a16:creationId xmlns:a16="http://schemas.microsoft.com/office/drawing/2014/main" id="{278F420C-10A4-6928-C12D-6996BB3BEAD6}"/>
              </a:ext>
            </a:extLst>
          </p:cNvPr>
          <p:cNvSpPr>
            <a:spLocks noGrp="1"/>
          </p:cNvSpPr>
          <p:nvPr>
            <p:ph type="subTitle" idx="1"/>
          </p:nvPr>
        </p:nvSpPr>
        <p:spPr>
          <a:xfrm>
            <a:off x="965505" y="4777380"/>
            <a:ext cx="10260990" cy="1714860"/>
          </a:xfrm>
        </p:spPr>
        <p:txBody>
          <a:bodyPr>
            <a:normAutofit/>
          </a:bodyPr>
          <a:lstStyle/>
          <a:p>
            <a:pPr algn="ctr">
              <a:lnSpc>
                <a:spcPct val="90000"/>
              </a:lnSpc>
            </a:pPr>
            <a:r>
              <a:rPr lang="en-US" sz="1400" dirty="0">
                <a:solidFill>
                  <a:schemeClr val="bg2"/>
                </a:solidFill>
                <a:effectLst/>
                <a:latin typeface="+mj-lt"/>
                <a:ea typeface="Calibri" panose="020F0502020204030204" pitchFamily="34" charset="0"/>
                <a:cs typeface="Times New Roman" panose="02020603050405020304" pitchFamily="18" charset="0"/>
              </a:rPr>
              <a:t>Capstone Project</a:t>
            </a:r>
          </a:p>
          <a:p>
            <a:pPr algn="ctr">
              <a:lnSpc>
                <a:spcPct val="90000"/>
              </a:lnSpc>
            </a:pPr>
            <a:r>
              <a:rPr lang="en-US" sz="1400" dirty="0">
                <a:solidFill>
                  <a:schemeClr val="bg2"/>
                </a:solidFill>
                <a:effectLst/>
                <a:latin typeface="+mj-lt"/>
                <a:ea typeface="Calibri" panose="020F0502020204030204" pitchFamily="34" charset="0"/>
                <a:cs typeface="Times New Roman" panose="02020603050405020304" pitchFamily="18" charset="0"/>
              </a:rPr>
              <a:t>Sherilyn Sommerville</a:t>
            </a:r>
            <a:br>
              <a:rPr lang="en-US" sz="1400" dirty="0">
                <a:solidFill>
                  <a:schemeClr val="bg2"/>
                </a:solidFill>
                <a:effectLst/>
                <a:latin typeface="+mj-lt"/>
                <a:ea typeface="Calibri" panose="020F0502020204030204" pitchFamily="34" charset="0"/>
                <a:cs typeface="Times New Roman" panose="02020603050405020304" pitchFamily="18" charset="0"/>
              </a:rPr>
            </a:br>
            <a:r>
              <a:rPr lang="en-US" sz="1400" dirty="0">
                <a:solidFill>
                  <a:schemeClr val="bg2"/>
                </a:solidFill>
                <a:effectLst/>
                <a:latin typeface="+mj-lt"/>
                <a:ea typeface="Calibri" panose="020F0502020204030204" pitchFamily="34" charset="0"/>
                <a:cs typeface="Times New Roman" panose="02020603050405020304" pitchFamily="18" charset="0"/>
              </a:rPr>
              <a:t>Colorado State University Global</a:t>
            </a:r>
            <a:br>
              <a:rPr lang="en-US" sz="1400" dirty="0">
                <a:solidFill>
                  <a:schemeClr val="bg2"/>
                </a:solidFill>
                <a:effectLst/>
                <a:latin typeface="+mj-lt"/>
                <a:ea typeface="Calibri" panose="020F0502020204030204" pitchFamily="34" charset="0"/>
                <a:cs typeface="Times New Roman" panose="02020603050405020304" pitchFamily="18" charset="0"/>
              </a:rPr>
            </a:br>
            <a:r>
              <a:rPr lang="en-US" sz="1400" dirty="0">
                <a:solidFill>
                  <a:schemeClr val="bg2"/>
                </a:solidFill>
                <a:effectLst/>
                <a:latin typeface="+mj-lt"/>
                <a:ea typeface="Calibri" panose="020F0502020204030204" pitchFamily="34" charset="0"/>
                <a:cs typeface="Times New Roman" panose="02020603050405020304" pitchFamily="18" charset="0"/>
              </a:rPr>
              <a:t>MIS581: Capstone: Business Intelligence and Data Analytics</a:t>
            </a:r>
            <a:br>
              <a:rPr lang="en-US" sz="1400" dirty="0">
                <a:solidFill>
                  <a:schemeClr val="bg2"/>
                </a:solidFill>
                <a:effectLst/>
                <a:latin typeface="+mj-lt"/>
                <a:ea typeface="Calibri" panose="020F0502020204030204" pitchFamily="34" charset="0"/>
                <a:cs typeface="Times New Roman" panose="02020603050405020304" pitchFamily="18" charset="0"/>
              </a:rPr>
            </a:br>
            <a:r>
              <a:rPr lang="en-US" sz="1400" dirty="0">
                <a:solidFill>
                  <a:schemeClr val="bg2"/>
                </a:solidFill>
                <a:effectLst/>
                <a:latin typeface="+mj-lt"/>
                <a:ea typeface="Calibri" panose="020F0502020204030204" pitchFamily="34" charset="0"/>
                <a:cs typeface="Times New Roman" panose="02020603050405020304" pitchFamily="18" charset="0"/>
              </a:rPr>
              <a:t>Dr. </a:t>
            </a:r>
            <a:r>
              <a:rPr lang="en-US" sz="1400" dirty="0" err="1">
                <a:solidFill>
                  <a:schemeClr val="bg2"/>
                </a:solidFill>
                <a:effectLst/>
                <a:latin typeface="+mj-lt"/>
                <a:ea typeface="Calibri" panose="020F0502020204030204" pitchFamily="34" charset="0"/>
                <a:cs typeface="Times New Roman" panose="02020603050405020304" pitchFamily="18" charset="0"/>
              </a:rPr>
              <a:t>Orenthio</a:t>
            </a:r>
            <a:r>
              <a:rPr lang="en-US" sz="1400" dirty="0">
                <a:solidFill>
                  <a:schemeClr val="bg2"/>
                </a:solidFill>
                <a:effectLst/>
                <a:latin typeface="+mj-lt"/>
                <a:ea typeface="Calibri" panose="020F0502020204030204" pitchFamily="34" charset="0"/>
                <a:cs typeface="Times New Roman" panose="02020603050405020304" pitchFamily="18" charset="0"/>
              </a:rPr>
              <a:t> Goodwin</a:t>
            </a:r>
            <a:br>
              <a:rPr lang="en-US" sz="1400" dirty="0">
                <a:solidFill>
                  <a:schemeClr val="bg2"/>
                </a:solidFill>
                <a:effectLst/>
                <a:latin typeface="+mj-lt"/>
                <a:ea typeface="Calibri" panose="020F0502020204030204" pitchFamily="34" charset="0"/>
                <a:cs typeface="Times New Roman" panose="02020603050405020304" pitchFamily="18" charset="0"/>
              </a:rPr>
            </a:br>
            <a:r>
              <a:rPr lang="en-US" sz="1400" dirty="0">
                <a:solidFill>
                  <a:schemeClr val="bg2"/>
                </a:solidFill>
                <a:effectLst/>
                <a:latin typeface="+mj-lt"/>
                <a:ea typeface="Calibri" panose="020F0502020204030204" pitchFamily="34" charset="0"/>
                <a:cs typeface="Times New Roman" panose="02020603050405020304" pitchFamily="18" charset="0"/>
              </a:rPr>
              <a:t>15 May 2022</a:t>
            </a:r>
            <a:endParaRPr lang="en-US" sz="1400" dirty="0">
              <a:solidFill>
                <a:schemeClr val="bg2"/>
              </a:solidFill>
              <a:latin typeface="+mj-lt"/>
            </a:endParaRPr>
          </a:p>
          <a:p>
            <a:pPr algn="ctr">
              <a:lnSpc>
                <a:spcPct val="90000"/>
              </a:lnSpc>
            </a:pPr>
            <a:endParaRPr lang="en-US" sz="1100" dirty="0">
              <a:solidFill>
                <a:schemeClr val="bg2"/>
              </a:solidFill>
            </a:endParaRPr>
          </a:p>
        </p:txBody>
      </p:sp>
    </p:spTree>
    <p:extLst>
      <p:ext uri="{BB962C8B-B14F-4D97-AF65-F5344CB8AC3E}">
        <p14:creationId xmlns:p14="http://schemas.microsoft.com/office/powerpoint/2010/main" val="1043479930"/>
      </p:ext>
    </p:extLst>
  </p:cSld>
  <p:clrMapOvr>
    <a:masterClrMapping/>
  </p:clrMapOvr>
  <mc:AlternateContent xmlns:mc="http://schemas.openxmlformats.org/markup-compatibility/2006" xmlns:p14="http://schemas.microsoft.com/office/powerpoint/2010/main">
    <mc:Choice Requires="p14">
      <p:transition spd="slow" p14:dur="2000" advTm="15786"/>
    </mc:Choice>
    <mc:Fallback xmlns="">
      <p:transition spd="slow" advTm="1578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2" name="Picture 6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3" name="Picture 6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94" name="Oval 6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5" name="Picture 6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96" name="Picture 6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97" name="Rectangle 7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8" name="Rectangle 72">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DDAE8F-E297-49EF-5206-92C05805D46E}"/>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b="0" i="0" kern="1200">
                <a:solidFill>
                  <a:srgbClr val="EBEBEB"/>
                </a:solidFill>
                <a:latin typeface="+mj-lt"/>
                <a:ea typeface="+mj-ea"/>
                <a:cs typeface="+mj-cs"/>
              </a:rPr>
              <a:t>Results</a:t>
            </a:r>
          </a:p>
        </p:txBody>
      </p:sp>
      <p:sp>
        <p:nvSpPr>
          <p:cNvPr id="99"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00" name="Freeform: Shape 76">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10" name="Content Placeholder 9">
            <a:extLst>
              <a:ext uri="{FF2B5EF4-FFF2-40B4-BE49-F238E27FC236}">
                <a16:creationId xmlns:a16="http://schemas.microsoft.com/office/drawing/2014/main" id="{8CE96E2F-4424-6AF2-08F1-136D7067AAEF}"/>
              </a:ext>
            </a:extLst>
          </p:cNvPr>
          <p:cNvPicPr>
            <a:picLocks noGrp="1" noChangeAspect="1"/>
          </p:cNvPicPr>
          <p:nvPr>
            <p:ph sz="half" idx="2"/>
          </p:nvPr>
        </p:nvPicPr>
        <p:blipFill>
          <a:blip r:embed="rId7"/>
          <a:stretch>
            <a:fillRect/>
          </a:stretch>
        </p:blipFill>
        <p:spPr>
          <a:xfrm>
            <a:off x="6093992" y="1616910"/>
            <a:ext cx="5449889" cy="3624177"/>
          </a:xfrm>
          <a:prstGeom prst="rect">
            <a:avLst/>
          </a:prstGeom>
          <a:effectLst/>
        </p:spPr>
      </p:pic>
      <p:sp>
        <p:nvSpPr>
          <p:cNvPr id="101" name="Rectangle 78">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744CE37F-3578-FD8C-BFED-076EA7B2B456}"/>
              </a:ext>
            </a:extLst>
          </p:cNvPr>
          <p:cNvSpPr>
            <a:spLocks noGrp="1"/>
          </p:cNvSpPr>
          <p:nvPr>
            <p:ph sz="half" idx="1"/>
          </p:nvPr>
        </p:nvSpPr>
        <p:spPr>
          <a:xfrm>
            <a:off x="648931" y="2438400"/>
            <a:ext cx="4166509" cy="3785419"/>
          </a:xfrm>
        </p:spPr>
        <p:txBody>
          <a:bodyPr vert="horz" lIns="91440" tIns="45720" rIns="91440" bIns="45720" rtlCol="0">
            <a:normAutofit/>
          </a:bodyPr>
          <a:lstStyle/>
          <a:p>
            <a:r>
              <a:rPr lang="en-US" dirty="0">
                <a:solidFill>
                  <a:srgbClr val="EBEBEB"/>
                </a:solidFill>
              </a:rPr>
              <a:t>There is no statistically significant correlation between pharmaceutical spend and increased life expectancy</a:t>
            </a:r>
          </a:p>
        </p:txBody>
      </p:sp>
    </p:spTree>
    <p:extLst>
      <p:ext uri="{BB962C8B-B14F-4D97-AF65-F5344CB8AC3E}">
        <p14:creationId xmlns:p14="http://schemas.microsoft.com/office/powerpoint/2010/main" val="25649320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7671"/>
    </mc:Choice>
    <mc:Fallback xmlns="">
      <p:transition spd="slow" advTm="3767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8" name="Picture 7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0" name="Picture 7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2" name="Oval 8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84" name="Picture 8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6" name="Picture 8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8" name="Rectangle 8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0" name="Rectangle 8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1C7B0-38D8-015A-4E8B-B7C992CC7448}"/>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b="0" i="0" kern="1200">
                <a:solidFill>
                  <a:srgbClr val="EBEBEB"/>
                </a:solidFill>
                <a:latin typeface="+mj-lt"/>
                <a:ea typeface="+mj-ea"/>
                <a:cs typeface="+mj-cs"/>
              </a:rPr>
              <a:t>Results</a:t>
            </a:r>
          </a:p>
        </p:txBody>
      </p:sp>
      <p:sp>
        <p:nvSpPr>
          <p:cNvPr id="9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94" name="Freeform: Shape 9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Content Placeholder 4">
            <a:extLst>
              <a:ext uri="{FF2B5EF4-FFF2-40B4-BE49-F238E27FC236}">
                <a16:creationId xmlns:a16="http://schemas.microsoft.com/office/drawing/2014/main" id="{7B12C451-4DB8-55EE-00AA-ABCA09F8A6AE}"/>
              </a:ext>
            </a:extLst>
          </p:cNvPr>
          <p:cNvPicPr>
            <a:picLocks noGrp="1" noChangeAspect="1"/>
          </p:cNvPicPr>
          <p:nvPr>
            <p:ph sz="half" idx="2"/>
          </p:nvPr>
        </p:nvPicPr>
        <p:blipFill>
          <a:blip r:embed="rId8"/>
          <a:stretch>
            <a:fillRect/>
          </a:stretch>
        </p:blipFill>
        <p:spPr>
          <a:xfrm>
            <a:off x="6093992" y="1378478"/>
            <a:ext cx="5449889" cy="4101041"/>
          </a:xfrm>
          <a:prstGeom prst="rect">
            <a:avLst/>
          </a:prstGeom>
          <a:effectLst/>
        </p:spPr>
      </p:pic>
      <p:sp>
        <p:nvSpPr>
          <p:cNvPr id="96" name="Rectangle 9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DF557F0-C667-1EFE-40E1-0D0CAA6BE0B2}"/>
              </a:ext>
            </a:extLst>
          </p:cNvPr>
          <p:cNvSpPr>
            <a:spLocks noGrp="1"/>
          </p:cNvSpPr>
          <p:nvPr>
            <p:ph sz="half" idx="1"/>
          </p:nvPr>
        </p:nvSpPr>
        <p:spPr>
          <a:xfrm>
            <a:off x="648931" y="2438400"/>
            <a:ext cx="4166509" cy="3785419"/>
          </a:xfrm>
        </p:spPr>
        <p:txBody>
          <a:bodyPr vert="horz" lIns="91440" tIns="45720" rIns="91440" bIns="45720" rtlCol="0">
            <a:normAutofit/>
          </a:bodyPr>
          <a:lstStyle/>
          <a:p>
            <a:r>
              <a:rPr lang="en-US" dirty="0">
                <a:solidFill>
                  <a:srgbClr val="EBEBEB"/>
                </a:solidFill>
              </a:rPr>
              <a:t>There is no statistically significant correlation </a:t>
            </a:r>
            <a:r>
              <a:rPr lang="en-US" dirty="0">
                <a:solidFill>
                  <a:srgbClr val="EBEBEB"/>
                </a:solidFill>
                <a:latin typeface="+mn-lt"/>
              </a:rPr>
              <a:t>between types of care model and life expectancy.</a:t>
            </a:r>
          </a:p>
        </p:txBody>
      </p:sp>
    </p:spTree>
    <p:extLst>
      <p:ext uri="{BB962C8B-B14F-4D97-AF65-F5344CB8AC3E}">
        <p14:creationId xmlns:p14="http://schemas.microsoft.com/office/powerpoint/2010/main" val="24090513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7804"/>
    </mc:Choice>
    <mc:Fallback xmlns="">
      <p:transition spd="slow" advTm="3780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34C2B86C-6B94-C274-F32A-6B660699E2B5}"/>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In conclusion &amp; further recommendations</a:t>
            </a:r>
          </a:p>
        </p:txBody>
      </p:sp>
      <p:sp>
        <p:nvSpPr>
          <p:cNvPr id="3" name="Content Placeholder 2">
            <a:extLst>
              <a:ext uri="{FF2B5EF4-FFF2-40B4-BE49-F238E27FC236}">
                <a16:creationId xmlns:a16="http://schemas.microsoft.com/office/drawing/2014/main" id="{E3FE105C-4FE5-D6B8-9C37-8179367F2222}"/>
              </a:ext>
            </a:extLst>
          </p:cNvPr>
          <p:cNvSpPr>
            <a:spLocks noGrp="1"/>
          </p:cNvSpPr>
          <p:nvPr>
            <p:ph idx="1"/>
          </p:nvPr>
        </p:nvSpPr>
        <p:spPr>
          <a:xfrm>
            <a:off x="1103312" y="2763520"/>
            <a:ext cx="8946541" cy="3484879"/>
          </a:xfrm>
        </p:spPr>
        <p:txBody>
          <a:bodyPr>
            <a:normAutofit/>
          </a:bodyPr>
          <a:lstStyle/>
          <a:p>
            <a:pPr>
              <a:buClrTx/>
            </a:pPr>
            <a:r>
              <a:rPr lang="en-US" dirty="0"/>
              <a:t>The only significant finding was that there is a weak correlation between increased healthcare spending and life expectancy</a:t>
            </a:r>
          </a:p>
          <a:p>
            <a:pPr>
              <a:buClrTx/>
            </a:pPr>
            <a:r>
              <a:rPr lang="en-US" dirty="0"/>
              <a:t>No correlations were found between pharmaceutical spend and life expectancy or care model and life expectancy. </a:t>
            </a:r>
          </a:p>
          <a:p>
            <a:pPr>
              <a:buClrTx/>
            </a:pPr>
            <a:r>
              <a:rPr lang="en-US" dirty="0"/>
              <a:t>Further research should be conducted</a:t>
            </a:r>
          </a:p>
        </p:txBody>
      </p:sp>
    </p:spTree>
    <p:extLst>
      <p:ext uri="{BB962C8B-B14F-4D97-AF65-F5344CB8AC3E}">
        <p14:creationId xmlns:p14="http://schemas.microsoft.com/office/powerpoint/2010/main" val="13410652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09298"/>
    </mc:Choice>
    <mc:Fallback xmlns="">
      <p:transition spd="slow" advTm="10929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AA2134E6-ADBE-942B-F4E0-FAB70862EB42}"/>
              </a:ext>
            </a:extLst>
          </p:cNvPr>
          <p:cNvSpPr>
            <a:spLocks noGrp="1"/>
          </p:cNvSpPr>
          <p:nvPr>
            <p:ph type="title"/>
          </p:nvPr>
        </p:nvSpPr>
        <p:spPr>
          <a:xfrm>
            <a:off x="806195" y="804672"/>
            <a:ext cx="3521359" cy="5248656"/>
          </a:xfrm>
        </p:spPr>
        <p:txBody>
          <a:bodyPr anchor="ctr">
            <a:normAutofit/>
          </a:bodyPr>
          <a:lstStyle/>
          <a:p>
            <a:pPr algn="ctr"/>
            <a:r>
              <a:rPr lang="en-US" dirty="0"/>
              <a:t>References</a:t>
            </a:r>
            <a:endParaRPr lang="en-US"/>
          </a:p>
        </p:txBody>
      </p:sp>
      <p:sp>
        <p:nvSpPr>
          <p:cNvPr id="3" name="Content Placeholder 2">
            <a:extLst>
              <a:ext uri="{FF2B5EF4-FFF2-40B4-BE49-F238E27FC236}">
                <a16:creationId xmlns:a16="http://schemas.microsoft.com/office/drawing/2014/main" id="{F7E71C8F-D9BE-0EDF-A91E-6C424998901B}"/>
              </a:ext>
            </a:extLst>
          </p:cNvPr>
          <p:cNvSpPr>
            <a:spLocks noGrp="1"/>
          </p:cNvSpPr>
          <p:nvPr>
            <p:ph idx="1"/>
          </p:nvPr>
        </p:nvSpPr>
        <p:spPr>
          <a:xfrm>
            <a:off x="4975861" y="804671"/>
            <a:ext cx="6399930" cy="5248657"/>
          </a:xfrm>
        </p:spPr>
        <p:txBody>
          <a:bodyPr anchor="ctr">
            <a:normAutofit/>
          </a:bodyPr>
          <a:lstStyle/>
          <a:p>
            <a:pPr marL="342900" marR="0" lvl="0" indent="-342900">
              <a:lnSpc>
                <a:spcPct val="90000"/>
              </a:lnSpc>
              <a:spcBef>
                <a:spcPts val="0"/>
              </a:spcBef>
              <a:spcAft>
                <a:spcPts val="800"/>
              </a:spcAft>
              <a:buFont typeface="Arial" panose="020B0604020202020204" pitchFamily="34" charset="0"/>
              <a:buChar char="•"/>
              <a:tabLst>
                <a:tab pos="457200" algn="l"/>
              </a:tabLst>
            </a:pPr>
            <a:r>
              <a:rPr lang="en-US" sz="1000">
                <a:effectLst/>
                <a:latin typeface="Calibri" panose="020F0502020204030204" pitchFamily="34" charset="0"/>
                <a:ea typeface="Calibri" panose="020F0502020204030204" pitchFamily="34" charset="0"/>
                <a:cs typeface="Times New Roman" panose="02020603050405020304" pitchFamily="18" charset="0"/>
              </a:rPr>
              <a:t>Catalyst, NEJM. (2017). </a:t>
            </a:r>
            <a:r>
              <a:rPr lang="en-US" sz="1000" i="1">
                <a:effectLst/>
                <a:latin typeface="Calibri" panose="020F0502020204030204" pitchFamily="34" charset="0"/>
                <a:ea typeface="Calibri" panose="020F0502020204030204" pitchFamily="34" charset="0"/>
                <a:cs typeface="Times New Roman" panose="02020603050405020304" pitchFamily="18" charset="0"/>
              </a:rPr>
              <a:t>What is value-based healthcare?</a:t>
            </a:r>
            <a:r>
              <a:rPr lang="en-US" sz="1000">
                <a:effectLst/>
                <a:latin typeface="Calibri" panose="020F0502020204030204" pitchFamily="34" charset="0"/>
                <a:ea typeface="Calibri" panose="020F0502020204030204" pitchFamily="34" charset="0"/>
                <a:cs typeface="Times New Roman" panose="02020603050405020304" pitchFamily="18" charset="0"/>
              </a:rPr>
              <a:t> NEJM Catalyst. Retrieved March 27, 2022, from </a:t>
            </a:r>
            <a:r>
              <a:rPr lang="en-US" sz="1000" u="sng">
                <a:effectLst/>
                <a:latin typeface="Calibri" panose="020F0502020204030204" pitchFamily="34" charset="0"/>
                <a:ea typeface="Calibri" panose="020F0502020204030204" pitchFamily="34" charset="0"/>
                <a:cs typeface="Times New Roman" panose="02020603050405020304" pitchFamily="18" charset="0"/>
                <a:hlinkClick r:id="rId5"/>
              </a:rPr>
              <a:t>https://catalyst.nejm.org/doi/full/10.1056/CAT.17.0558</a:t>
            </a:r>
            <a:r>
              <a:rPr lang="en-US" sz="100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90000"/>
              </a:lnSpc>
              <a:spcBef>
                <a:spcPts val="0"/>
              </a:spcBef>
              <a:spcAft>
                <a:spcPts val="800"/>
              </a:spcAft>
              <a:buFont typeface="Arial" panose="020B0604020202020204" pitchFamily="34" charset="0"/>
              <a:buChar char="•"/>
              <a:tabLst>
                <a:tab pos="457200" algn="l"/>
              </a:tabLst>
            </a:pPr>
            <a:r>
              <a:rPr lang="en-US" sz="1000">
                <a:effectLst/>
                <a:latin typeface="Calibri" panose="020F0502020204030204" pitchFamily="34" charset="0"/>
                <a:ea typeface="Calibri" panose="020F0502020204030204" pitchFamily="34" charset="0"/>
                <a:cs typeface="Times New Roman" panose="02020603050405020304" pitchFamily="18" charset="0"/>
              </a:rPr>
              <a:t>Centers for Medicare &amp; Medicaid Services. (2021). </a:t>
            </a:r>
            <a:r>
              <a:rPr lang="en-US" sz="1000" i="1">
                <a:effectLst/>
                <a:latin typeface="Calibri" panose="020F0502020204030204" pitchFamily="34" charset="0"/>
                <a:ea typeface="Calibri" panose="020F0502020204030204" pitchFamily="34" charset="0"/>
                <a:cs typeface="Times New Roman" panose="02020603050405020304" pitchFamily="18" charset="0"/>
              </a:rPr>
              <a:t>Press Release National Health Spending in 2020 increases due to impact of COVID-19 pandemic</a:t>
            </a:r>
            <a:r>
              <a:rPr lang="en-US" sz="1000">
                <a:effectLst/>
                <a:latin typeface="Calibri" panose="020F0502020204030204" pitchFamily="34" charset="0"/>
                <a:ea typeface="Calibri" panose="020F0502020204030204" pitchFamily="34" charset="0"/>
                <a:cs typeface="Times New Roman" panose="02020603050405020304" pitchFamily="18" charset="0"/>
              </a:rPr>
              <a:t>. CMS. Retrieved March 27, 2022, from https://www.cms.gov/newsroom/press-releases/national-health-spending-2020-increases-due-impact-covid-19-pandemic#:~:text=Press%20release-,National%20Health%20Spending%20in%202020%20Increases,Impact%20of%20COVID%2D19%20Pandemic&amp;text=As%20with%20so%20many%20aspects,bringing%20spending%20to%20%244.1%20trillion. </a:t>
            </a:r>
          </a:p>
          <a:p>
            <a:pPr marL="342900" marR="0" lvl="0" indent="-342900">
              <a:lnSpc>
                <a:spcPct val="90000"/>
              </a:lnSpc>
              <a:spcBef>
                <a:spcPts val="0"/>
              </a:spcBef>
              <a:spcAft>
                <a:spcPts val="800"/>
              </a:spcAft>
              <a:buFont typeface="Arial" panose="020B0604020202020204" pitchFamily="34" charset="0"/>
              <a:buChar char="•"/>
              <a:tabLst>
                <a:tab pos="457200" algn="l"/>
              </a:tabLst>
            </a:pPr>
            <a:r>
              <a:rPr lang="en-US" sz="1000">
                <a:effectLst/>
                <a:latin typeface="Calibri" panose="020F0502020204030204" pitchFamily="34" charset="0"/>
                <a:ea typeface="Calibri" panose="020F0502020204030204" pitchFamily="34" charset="0"/>
                <a:cs typeface="Times New Roman" panose="02020603050405020304" pitchFamily="18" charset="0"/>
              </a:rPr>
              <a:t>Claxton, G., &amp; Rae, M. (2022). </a:t>
            </a:r>
            <a:r>
              <a:rPr lang="en-US" sz="1000" i="1">
                <a:effectLst/>
                <a:latin typeface="Calibri" panose="020F0502020204030204" pitchFamily="34" charset="0"/>
                <a:ea typeface="Calibri" panose="020F0502020204030204" pitchFamily="34" charset="0"/>
                <a:cs typeface="Times New Roman" panose="02020603050405020304" pitchFamily="18" charset="0"/>
              </a:rPr>
              <a:t>The burden of medical debt in the United States</a:t>
            </a:r>
            <a:r>
              <a:rPr lang="en-US" sz="1000">
                <a:effectLst/>
                <a:latin typeface="Calibri" panose="020F0502020204030204" pitchFamily="34" charset="0"/>
                <a:ea typeface="Calibri" panose="020F0502020204030204" pitchFamily="34" charset="0"/>
                <a:cs typeface="Times New Roman" panose="02020603050405020304" pitchFamily="18" charset="0"/>
              </a:rPr>
              <a:t>. KFF. Retrieved April 3, 2022, from https://www.kff.org/health-costs/issue-brief/the-burden-of-medical-debt-in-the-united-states/#:~:text=This%20analysis%20of%20government%20data,debt%20owe%20more%20than%20%242%2C000. </a:t>
            </a:r>
          </a:p>
          <a:p>
            <a:pPr marL="342900" marR="0" lvl="0" indent="-342900">
              <a:lnSpc>
                <a:spcPct val="90000"/>
              </a:lnSpc>
              <a:spcBef>
                <a:spcPts val="0"/>
              </a:spcBef>
              <a:spcAft>
                <a:spcPts val="800"/>
              </a:spcAft>
              <a:buFont typeface="Arial" panose="020B0604020202020204" pitchFamily="34" charset="0"/>
              <a:buChar char="•"/>
              <a:tabLst>
                <a:tab pos="457200" algn="l"/>
              </a:tabLst>
            </a:pPr>
            <a:r>
              <a:rPr lang="en-US" sz="1000">
                <a:effectLst/>
                <a:latin typeface="Calibri" panose="020F0502020204030204" pitchFamily="34" charset="0"/>
                <a:ea typeface="Calibri" panose="020F0502020204030204" pitchFamily="34" charset="0"/>
                <a:cs typeface="Times New Roman" panose="02020603050405020304" pitchFamily="18" charset="0"/>
              </a:rPr>
              <a:t>Commission, P. (2001). International Pharmaceutical Price Differences. </a:t>
            </a:r>
            <a:r>
              <a:rPr lang="en-US" sz="1000" i="1">
                <a:effectLst/>
                <a:latin typeface="Calibri" panose="020F0502020204030204" pitchFamily="34" charset="0"/>
                <a:ea typeface="Calibri" panose="020F0502020204030204" pitchFamily="34" charset="0"/>
                <a:cs typeface="Times New Roman" panose="02020603050405020304" pitchFamily="18" charset="0"/>
              </a:rPr>
              <a:t>SSRN Electronic Journal</a:t>
            </a:r>
            <a:r>
              <a:rPr lang="en-US" sz="1000">
                <a:effectLst/>
                <a:latin typeface="Calibri" panose="020F0502020204030204" pitchFamily="34" charset="0"/>
                <a:ea typeface="Calibri" panose="020F0502020204030204" pitchFamily="34" charset="0"/>
                <a:cs typeface="Times New Roman" panose="02020603050405020304" pitchFamily="18" charset="0"/>
              </a:rPr>
              <a:t>. https://doi.org/10.2139/ssrn.277602 </a:t>
            </a:r>
          </a:p>
          <a:p>
            <a:pPr marL="342900" marR="0" lvl="0" indent="-342900">
              <a:lnSpc>
                <a:spcPct val="90000"/>
              </a:lnSpc>
              <a:spcBef>
                <a:spcPts val="0"/>
              </a:spcBef>
              <a:spcAft>
                <a:spcPts val="800"/>
              </a:spcAft>
              <a:buFont typeface="Arial" panose="020B0604020202020204" pitchFamily="34" charset="0"/>
              <a:buChar char="•"/>
              <a:tabLst>
                <a:tab pos="457200" algn="l"/>
              </a:tabLst>
            </a:pPr>
            <a:r>
              <a:rPr lang="en-US" sz="1000">
                <a:effectLst/>
                <a:latin typeface="Calibri" panose="020F0502020204030204" pitchFamily="34" charset="0"/>
                <a:ea typeface="Calibri" panose="020F0502020204030204" pitchFamily="34" charset="0"/>
                <a:cs typeface="Times New Roman" panose="02020603050405020304" pitchFamily="18" charset="0"/>
              </a:rPr>
              <a:t>Crémieux, P.-Y., Meilleur, M.-C., Ouellette, P., Petit, P., </a:t>
            </a:r>
            <a:r>
              <a:rPr lang="en-US" sz="1000" err="1">
                <a:effectLst/>
                <a:latin typeface="Calibri" panose="020F0502020204030204" pitchFamily="34" charset="0"/>
                <a:ea typeface="Calibri" panose="020F0502020204030204" pitchFamily="34" charset="0"/>
                <a:cs typeface="Times New Roman" panose="02020603050405020304" pitchFamily="18" charset="0"/>
              </a:rPr>
              <a:t>Zelder</a:t>
            </a:r>
            <a:r>
              <a:rPr lang="en-US" sz="1000">
                <a:effectLst/>
                <a:latin typeface="Calibri" panose="020F0502020204030204" pitchFamily="34" charset="0"/>
                <a:ea typeface="Calibri" panose="020F0502020204030204" pitchFamily="34" charset="0"/>
                <a:cs typeface="Times New Roman" panose="02020603050405020304" pitchFamily="18" charset="0"/>
              </a:rPr>
              <a:t>, M., &amp; Potvin, K. (2004). Public and private pharmaceutical spending as determinants of Health Outcomes in Canada. </a:t>
            </a:r>
            <a:r>
              <a:rPr lang="en-US" sz="1000" i="1">
                <a:effectLst/>
                <a:latin typeface="Calibri" panose="020F0502020204030204" pitchFamily="34" charset="0"/>
                <a:ea typeface="Calibri" panose="020F0502020204030204" pitchFamily="34" charset="0"/>
                <a:cs typeface="Times New Roman" panose="02020603050405020304" pitchFamily="18" charset="0"/>
              </a:rPr>
              <a:t>Health Economics</a:t>
            </a:r>
            <a:r>
              <a:rPr lang="en-US" sz="1000">
                <a:effectLst/>
                <a:latin typeface="Calibri" panose="020F0502020204030204" pitchFamily="34" charset="0"/>
                <a:ea typeface="Calibri" panose="020F0502020204030204" pitchFamily="34" charset="0"/>
                <a:cs typeface="Times New Roman" panose="02020603050405020304" pitchFamily="18" charset="0"/>
              </a:rPr>
              <a:t>, </a:t>
            </a:r>
            <a:r>
              <a:rPr lang="en-US" sz="1000" i="1">
                <a:effectLst/>
                <a:latin typeface="Calibri" panose="020F0502020204030204" pitchFamily="34" charset="0"/>
                <a:ea typeface="Calibri" panose="020F0502020204030204" pitchFamily="34" charset="0"/>
                <a:cs typeface="Times New Roman" panose="02020603050405020304" pitchFamily="18" charset="0"/>
              </a:rPr>
              <a:t>14</a:t>
            </a:r>
            <a:r>
              <a:rPr lang="en-US" sz="1000">
                <a:effectLst/>
                <a:latin typeface="Calibri" panose="020F0502020204030204" pitchFamily="34" charset="0"/>
                <a:ea typeface="Calibri" panose="020F0502020204030204" pitchFamily="34" charset="0"/>
                <a:cs typeface="Times New Roman" panose="02020603050405020304" pitchFamily="18" charset="0"/>
              </a:rPr>
              <a:t>(2), 107–116. https://doi.org/10.1002/hec.922 </a:t>
            </a:r>
          </a:p>
          <a:p>
            <a:pPr marL="342900" marR="0" lvl="0" indent="-342900">
              <a:lnSpc>
                <a:spcPct val="90000"/>
              </a:lnSpc>
              <a:spcBef>
                <a:spcPts val="0"/>
              </a:spcBef>
              <a:spcAft>
                <a:spcPts val="800"/>
              </a:spcAft>
              <a:buFont typeface="Arial" panose="020B0604020202020204" pitchFamily="34" charset="0"/>
              <a:buChar char="•"/>
              <a:tabLst>
                <a:tab pos="457200" algn="l"/>
              </a:tabLst>
            </a:pPr>
            <a:r>
              <a:rPr lang="en-US" sz="1000">
                <a:effectLst/>
                <a:latin typeface="Calibri" panose="020F0502020204030204" pitchFamily="34" charset="0"/>
                <a:ea typeface="Calibri" panose="020F0502020204030204" pitchFamily="34" charset="0"/>
                <a:cs typeface="Times New Roman" panose="02020603050405020304" pitchFamily="18" charset="0"/>
              </a:rPr>
              <a:t>Dalen, J. E. (2010). We can reduce US health care costs. </a:t>
            </a:r>
            <a:r>
              <a:rPr lang="en-US" sz="1000" i="1">
                <a:effectLst/>
                <a:latin typeface="Calibri" panose="020F0502020204030204" pitchFamily="34" charset="0"/>
                <a:ea typeface="Calibri" panose="020F0502020204030204" pitchFamily="34" charset="0"/>
                <a:cs typeface="Times New Roman" panose="02020603050405020304" pitchFamily="18" charset="0"/>
              </a:rPr>
              <a:t>The American Journal of Medicine</a:t>
            </a:r>
            <a:r>
              <a:rPr lang="en-US" sz="1000">
                <a:effectLst/>
                <a:latin typeface="Calibri" panose="020F0502020204030204" pitchFamily="34" charset="0"/>
                <a:ea typeface="Calibri" panose="020F0502020204030204" pitchFamily="34" charset="0"/>
                <a:cs typeface="Times New Roman" panose="02020603050405020304" pitchFamily="18" charset="0"/>
              </a:rPr>
              <a:t>, </a:t>
            </a:r>
            <a:r>
              <a:rPr lang="en-US" sz="1000" i="1">
                <a:effectLst/>
                <a:latin typeface="Calibri" panose="020F0502020204030204" pitchFamily="34" charset="0"/>
                <a:ea typeface="Calibri" panose="020F0502020204030204" pitchFamily="34" charset="0"/>
                <a:cs typeface="Times New Roman" panose="02020603050405020304" pitchFamily="18" charset="0"/>
              </a:rPr>
              <a:t>123</a:t>
            </a:r>
            <a:r>
              <a:rPr lang="en-US" sz="1000">
                <a:effectLst/>
                <a:latin typeface="Calibri" panose="020F0502020204030204" pitchFamily="34" charset="0"/>
                <a:ea typeface="Calibri" panose="020F0502020204030204" pitchFamily="34" charset="0"/>
                <a:cs typeface="Times New Roman" panose="02020603050405020304" pitchFamily="18" charset="0"/>
              </a:rPr>
              <a:t>(3), 193–194. </a:t>
            </a:r>
            <a:r>
              <a:rPr lang="en-US" sz="1000" u="sng">
                <a:effectLst/>
                <a:latin typeface="Calibri" panose="020F0502020204030204" pitchFamily="34" charset="0"/>
                <a:ea typeface="Calibri" panose="020F0502020204030204" pitchFamily="34" charset="0"/>
                <a:cs typeface="Times New Roman" panose="02020603050405020304" pitchFamily="18" charset="0"/>
                <a:hlinkClick r:id="rId6"/>
              </a:rPr>
              <a:t>https://doi.org/10.1016/j.amjmed.2009.12.011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90000"/>
              </a:lnSpc>
              <a:spcBef>
                <a:spcPts val="0"/>
              </a:spcBef>
              <a:spcAft>
                <a:spcPts val="800"/>
              </a:spcAft>
              <a:buFont typeface="Arial" panose="020B0604020202020204" pitchFamily="34" charset="0"/>
              <a:buChar char="•"/>
              <a:tabLst>
                <a:tab pos="457200" algn="l"/>
              </a:tabLst>
            </a:pPr>
            <a:r>
              <a:rPr lang="en-US" sz="1000">
                <a:effectLst/>
                <a:latin typeface="Calibri" panose="020F0502020204030204" pitchFamily="34" charset="0"/>
                <a:ea typeface="Calibri" panose="020F0502020204030204" pitchFamily="34" charset="0"/>
                <a:cs typeface="Times New Roman" panose="02020603050405020304" pitchFamily="18" charset="0"/>
              </a:rPr>
              <a:t>Latham, S. (2011). </a:t>
            </a:r>
            <a:r>
              <a:rPr lang="en-US" sz="1000" i="1">
                <a:effectLst/>
                <a:latin typeface="Calibri" panose="020F0502020204030204" pitchFamily="34" charset="0"/>
                <a:ea typeface="Calibri" panose="020F0502020204030204" pitchFamily="34" charset="0"/>
                <a:cs typeface="Times New Roman" panose="02020603050405020304" pitchFamily="18" charset="0"/>
              </a:rPr>
              <a:t>Pharmaceutical costs</a:t>
            </a:r>
            <a:r>
              <a:rPr lang="en-US" sz="1000">
                <a:effectLst/>
                <a:latin typeface="Calibri" panose="020F0502020204030204" pitchFamily="34" charset="0"/>
                <a:ea typeface="Calibri" panose="020F0502020204030204" pitchFamily="34" charset="0"/>
                <a:cs typeface="Times New Roman" panose="02020603050405020304" pitchFamily="18" charset="0"/>
              </a:rPr>
              <a:t>. Taylor &amp; Francis. Retrieved March 26, 2022, from </a:t>
            </a:r>
            <a:r>
              <a:rPr lang="en-US" sz="1000" u="sng">
                <a:effectLst/>
                <a:latin typeface="Calibri" panose="020F0502020204030204" pitchFamily="34" charset="0"/>
                <a:ea typeface="Calibri" panose="020F0502020204030204" pitchFamily="34" charset="0"/>
                <a:cs typeface="Times New Roman" panose="02020603050405020304" pitchFamily="18" charset="0"/>
                <a:hlinkClick r:id="rId7"/>
              </a:rPr>
              <a:t>https://www.tandfonline.com/doi/abs/10.1080/713832157</a:t>
            </a:r>
            <a:r>
              <a:rPr lang="en-US" sz="100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90000"/>
              </a:lnSpc>
              <a:spcBef>
                <a:spcPts val="0"/>
              </a:spcBef>
              <a:spcAft>
                <a:spcPts val="800"/>
              </a:spcAft>
              <a:buFont typeface="Arial" panose="020B0604020202020204" pitchFamily="34" charset="0"/>
              <a:buChar char="•"/>
              <a:tabLst>
                <a:tab pos="457200" algn="l"/>
              </a:tabLst>
            </a:pPr>
            <a:r>
              <a:rPr lang="en-US" sz="1000">
                <a:effectLst/>
                <a:latin typeface="Calibri" panose="020F0502020204030204" pitchFamily="34" charset="0"/>
                <a:ea typeface="Calibri" panose="020F0502020204030204" pitchFamily="34" charset="0"/>
                <a:cs typeface="Times New Roman" panose="02020603050405020304" pitchFamily="18" charset="0"/>
              </a:rPr>
              <a:t>OECD (2022), "Data warehouse", </a:t>
            </a:r>
            <a:r>
              <a:rPr lang="en-US" sz="1000" i="1" err="1">
                <a:effectLst/>
                <a:latin typeface="Calibri" panose="020F0502020204030204" pitchFamily="34" charset="0"/>
                <a:ea typeface="Calibri" panose="020F0502020204030204" pitchFamily="34" charset="0"/>
                <a:cs typeface="Times New Roman" panose="02020603050405020304" pitchFamily="18" charset="0"/>
              </a:rPr>
              <a:t>OECD.Stat</a:t>
            </a:r>
            <a:r>
              <a:rPr lang="en-US" sz="1000">
                <a:effectLst/>
                <a:latin typeface="Calibri" panose="020F0502020204030204" pitchFamily="34" charset="0"/>
                <a:ea typeface="Calibri" panose="020F0502020204030204" pitchFamily="34" charset="0"/>
                <a:cs typeface="Times New Roman" panose="02020603050405020304" pitchFamily="18" charset="0"/>
              </a:rPr>
              <a:t> (database), </a:t>
            </a:r>
            <a:r>
              <a:rPr lang="en-US" sz="1000" u="sng">
                <a:effectLst/>
                <a:latin typeface="Calibri" panose="020F0502020204030204" pitchFamily="34" charset="0"/>
                <a:ea typeface="Calibri" panose="020F0502020204030204" pitchFamily="34" charset="0"/>
                <a:cs typeface="Times New Roman" panose="02020603050405020304" pitchFamily="18" charset="0"/>
                <a:hlinkClick r:id="rId8"/>
              </a:rPr>
              <a:t>https://doi.org/10.1787/data-00900-en</a:t>
            </a:r>
            <a:r>
              <a:rPr lang="en-US" sz="100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90000"/>
              </a:lnSpc>
              <a:spcBef>
                <a:spcPts val="0"/>
              </a:spcBef>
              <a:spcAft>
                <a:spcPts val="800"/>
              </a:spcAft>
              <a:buFont typeface="Arial" panose="020B0604020202020204" pitchFamily="34" charset="0"/>
              <a:buChar char="•"/>
              <a:tabLst>
                <a:tab pos="457200" algn="l"/>
              </a:tabLst>
            </a:pPr>
            <a:r>
              <a:rPr lang="en-US" sz="1000">
                <a:effectLst/>
                <a:latin typeface="Calibri" panose="020F0502020204030204" pitchFamily="34" charset="0"/>
                <a:ea typeface="Calibri" panose="020F0502020204030204" pitchFamily="34" charset="0"/>
                <a:cs typeface="Times New Roman" panose="02020603050405020304" pitchFamily="18" charset="0"/>
              </a:rPr>
              <a:t>The Economist. (2016). </a:t>
            </a:r>
            <a:r>
              <a:rPr lang="en-US" sz="1000" i="1">
                <a:effectLst/>
                <a:latin typeface="Calibri" panose="020F0502020204030204" pitchFamily="34" charset="0"/>
                <a:ea typeface="Calibri" panose="020F0502020204030204" pitchFamily="34" charset="0"/>
                <a:cs typeface="Times New Roman" panose="02020603050405020304" pitchFamily="18" charset="0"/>
              </a:rPr>
              <a:t>Value-based healthcare: A global assessment</a:t>
            </a:r>
            <a:r>
              <a:rPr lang="en-US" sz="1000">
                <a:effectLst/>
                <a:latin typeface="Calibri" panose="020F0502020204030204" pitchFamily="34" charset="0"/>
                <a:ea typeface="Calibri" panose="020F0502020204030204" pitchFamily="34" charset="0"/>
                <a:cs typeface="Times New Roman" panose="02020603050405020304" pitchFamily="18" charset="0"/>
              </a:rPr>
              <a:t>. Economist Intelligence Unit. Retrieved May 1, 2022, from https://www.eiu.com/n/ </a:t>
            </a:r>
          </a:p>
          <a:p>
            <a:pPr marL="342900" marR="0" lvl="0" indent="-342900">
              <a:lnSpc>
                <a:spcPct val="90000"/>
              </a:lnSpc>
              <a:spcBef>
                <a:spcPts val="0"/>
              </a:spcBef>
              <a:spcAft>
                <a:spcPts val="800"/>
              </a:spcAft>
              <a:buFont typeface="Arial" panose="020B0604020202020204" pitchFamily="34" charset="0"/>
              <a:buChar char="•"/>
              <a:tabLst>
                <a:tab pos="457200" algn="l"/>
              </a:tabLst>
            </a:pPr>
            <a:r>
              <a:rPr lang="en-US" sz="1000">
                <a:effectLst/>
                <a:latin typeface="Calibri" panose="020F0502020204030204" pitchFamily="34" charset="0"/>
                <a:ea typeface="Calibri" panose="020F0502020204030204" pitchFamily="34" charset="0"/>
                <a:cs typeface="Times New Roman" panose="02020603050405020304" pitchFamily="18" charset="0"/>
              </a:rPr>
              <a:t>Wager, E., Ortaliza, J., &amp; Cox, C. (2022). </a:t>
            </a:r>
            <a:r>
              <a:rPr lang="en-US" sz="1000" i="1">
                <a:effectLst/>
                <a:latin typeface="Calibri" panose="020F0502020204030204" pitchFamily="34" charset="0"/>
                <a:ea typeface="Calibri" panose="020F0502020204030204" pitchFamily="34" charset="0"/>
                <a:cs typeface="Times New Roman" panose="02020603050405020304" pitchFamily="18" charset="0"/>
              </a:rPr>
              <a:t>How does health spending in the U.S. compare to other countries?</a:t>
            </a:r>
            <a:r>
              <a:rPr lang="en-US" sz="1000">
                <a:effectLst/>
                <a:latin typeface="Calibri" panose="020F0502020204030204" pitchFamily="34" charset="0"/>
                <a:ea typeface="Calibri" panose="020F0502020204030204" pitchFamily="34" charset="0"/>
                <a:cs typeface="Times New Roman" panose="02020603050405020304" pitchFamily="18" charset="0"/>
              </a:rPr>
              <a:t> Peterson-KFF Health System Tracker. Retrieved March 27, 2022, from https://www.healthsystemtracker.org/chart-collection/health-spending-u-s-compare-countries-2/#:~:text=Health%20spending%20per%20person%20in,half%20that%20of%20the%20U.S. </a:t>
            </a:r>
          </a:p>
          <a:p>
            <a:pPr>
              <a:lnSpc>
                <a:spcPct val="90000"/>
              </a:lnSpc>
            </a:pPr>
            <a:endParaRPr lang="en-US" sz="10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5135090"/>
      </p:ext>
    </p:extLst>
  </p:cSld>
  <p:clrMapOvr>
    <a:masterClrMapping/>
  </p:clrMapOvr>
  <mc:AlternateContent xmlns:mc="http://schemas.openxmlformats.org/markup-compatibility/2006" xmlns:p14="http://schemas.microsoft.com/office/powerpoint/2010/main">
    <mc:Choice Requires="p14">
      <p:transition spd="slow" p14:dur="2000" advTm="17835"/>
    </mc:Choice>
    <mc:Fallback xmlns="">
      <p:transition spd="slow" advTm="1783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Rectangle 11">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6" name="Freeform: Shape 15">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itle 3">
            <a:extLst>
              <a:ext uri="{FF2B5EF4-FFF2-40B4-BE49-F238E27FC236}">
                <a16:creationId xmlns:a16="http://schemas.microsoft.com/office/drawing/2014/main" id="{55577548-3593-5CC5-E206-C67DA36846C8}"/>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Healthcare spending</a:t>
            </a:r>
          </a:p>
        </p:txBody>
      </p:sp>
      <p:sp>
        <p:nvSpPr>
          <p:cNvPr id="5" name="Content Placeholder 4">
            <a:extLst>
              <a:ext uri="{FF2B5EF4-FFF2-40B4-BE49-F238E27FC236}">
                <a16:creationId xmlns:a16="http://schemas.microsoft.com/office/drawing/2014/main" id="{FE8C0299-DB28-3825-8251-BDC1811A753D}"/>
              </a:ext>
            </a:extLst>
          </p:cNvPr>
          <p:cNvSpPr>
            <a:spLocks noGrp="1"/>
          </p:cNvSpPr>
          <p:nvPr>
            <p:ph idx="1"/>
          </p:nvPr>
        </p:nvSpPr>
        <p:spPr>
          <a:xfrm>
            <a:off x="1103312" y="2763520"/>
            <a:ext cx="8946541" cy="3484879"/>
          </a:xfrm>
        </p:spPr>
        <p:txBody>
          <a:bodyPr>
            <a:normAutofit/>
          </a:bodyPr>
          <a:lstStyle/>
          <a:p>
            <a:pPr>
              <a:buClr>
                <a:schemeClr val="tx2"/>
              </a:buClr>
            </a:pPr>
            <a:r>
              <a:rPr lang="en-US" dirty="0"/>
              <a:t>Healthcare related spending reached $4.1 trillion in the United States in 2021 (Centers for Medicare &amp; Medicaid Services, 2021).</a:t>
            </a:r>
          </a:p>
          <a:p>
            <a:pPr>
              <a:buClr>
                <a:schemeClr val="tx2"/>
              </a:buClr>
            </a:pPr>
            <a:r>
              <a:rPr lang="en-US" dirty="0"/>
              <a:t>In the US healthcare spending is 18.8% of GDP whereas in comparable countries, it is 12% of their respective GDP (Wager, Ortaliza, &amp; Cox, 2022). </a:t>
            </a:r>
          </a:p>
          <a:p>
            <a:pPr>
              <a:buClrTx/>
            </a:pPr>
            <a:r>
              <a:rPr lang="en-US" dirty="0"/>
              <a:t>23 million people in the US have healthcare debt (Claxton &amp; Rae, 2022)</a:t>
            </a:r>
          </a:p>
          <a:p>
            <a:pPr marL="0" indent="0">
              <a:buNone/>
            </a:pPr>
            <a:endParaRPr lang="en-US" dirty="0"/>
          </a:p>
        </p:txBody>
      </p:sp>
    </p:spTree>
    <p:extLst>
      <p:ext uri="{BB962C8B-B14F-4D97-AF65-F5344CB8AC3E}">
        <p14:creationId xmlns:p14="http://schemas.microsoft.com/office/powerpoint/2010/main" val="3785714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52644"/>
    </mc:Choice>
    <mc:Fallback xmlns="">
      <p:transition spd="slow" advTm="5264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5D9A9463-5699-02D3-CFEC-7E17FF707138}"/>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Pharmaceutical price regulation</a:t>
            </a:r>
          </a:p>
        </p:txBody>
      </p:sp>
      <p:sp>
        <p:nvSpPr>
          <p:cNvPr id="3" name="Content Placeholder 2">
            <a:extLst>
              <a:ext uri="{FF2B5EF4-FFF2-40B4-BE49-F238E27FC236}">
                <a16:creationId xmlns:a16="http://schemas.microsoft.com/office/drawing/2014/main" id="{E427EC08-1FF5-ACA5-8720-32E17B165C92}"/>
              </a:ext>
            </a:extLst>
          </p:cNvPr>
          <p:cNvSpPr>
            <a:spLocks noGrp="1"/>
          </p:cNvSpPr>
          <p:nvPr>
            <p:ph idx="1"/>
          </p:nvPr>
        </p:nvSpPr>
        <p:spPr>
          <a:xfrm>
            <a:off x="1103312" y="2763520"/>
            <a:ext cx="8946541" cy="3484879"/>
          </a:xfrm>
        </p:spPr>
        <p:txBody>
          <a:bodyPr>
            <a:normAutofit/>
          </a:bodyPr>
          <a:lstStyle/>
          <a:p>
            <a:pPr>
              <a:buClrTx/>
            </a:pPr>
            <a:r>
              <a:rPr lang="en-US" dirty="0"/>
              <a:t>Prescription costs are 80%-160% higher in the US than other countries (Commission, 2001). </a:t>
            </a:r>
          </a:p>
          <a:p>
            <a:pPr>
              <a:buClrTx/>
            </a:pPr>
            <a:r>
              <a:rPr lang="en-US" dirty="0"/>
              <a:t>Americans experienced a 15.73% cost increase in prescriptions from 2000-2001 and historically have spent more on “prescription drugs than citizens in other developed countries” (Latham, 2011)</a:t>
            </a:r>
          </a:p>
          <a:p>
            <a:pPr>
              <a:buClrTx/>
            </a:pPr>
            <a:r>
              <a:rPr lang="en-US" dirty="0"/>
              <a:t>Does the higher associated cost relate to better benefits?</a:t>
            </a:r>
          </a:p>
        </p:txBody>
      </p:sp>
    </p:spTree>
    <p:extLst>
      <p:ext uri="{BB962C8B-B14F-4D97-AF65-F5344CB8AC3E}">
        <p14:creationId xmlns:p14="http://schemas.microsoft.com/office/powerpoint/2010/main" val="24924845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43741"/>
    </mc:Choice>
    <mc:Fallback xmlns="">
      <p:transition spd="slow" advTm="4374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F6540634-2DFE-5F27-9D02-E42D0A81BEFE}"/>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Care models</a:t>
            </a:r>
          </a:p>
        </p:txBody>
      </p:sp>
      <p:sp>
        <p:nvSpPr>
          <p:cNvPr id="3" name="Content Placeholder 2">
            <a:extLst>
              <a:ext uri="{FF2B5EF4-FFF2-40B4-BE49-F238E27FC236}">
                <a16:creationId xmlns:a16="http://schemas.microsoft.com/office/drawing/2014/main" id="{0B175D4D-61D7-A943-168A-4A734C4EE0E6}"/>
              </a:ext>
            </a:extLst>
          </p:cNvPr>
          <p:cNvSpPr>
            <a:spLocks noGrp="1"/>
          </p:cNvSpPr>
          <p:nvPr>
            <p:ph idx="1"/>
          </p:nvPr>
        </p:nvSpPr>
        <p:spPr>
          <a:xfrm>
            <a:off x="1103312" y="2763520"/>
            <a:ext cx="8946541" cy="3484879"/>
          </a:xfrm>
        </p:spPr>
        <p:txBody>
          <a:bodyPr>
            <a:normAutofit/>
          </a:bodyPr>
          <a:lstStyle/>
          <a:p>
            <a:pPr>
              <a:buClrTx/>
            </a:pPr>
            <a:r>
              <a:rPr lang="en-US" dirty="0"/>
              <a:t>Fee-for-service</a:t>
            </a:r>
          </a:p>
          <a:p>
            <a:pPr lvl="1">
              <a:buClrTx/>
            </a:pPr>
            <a:r>
              <a:rPr lang="en-US" dirty="0"/>
              <a:t>Providers are paid based on the amount of healthcare services they deliver (Catalyst, 2017). </a:t>
            </a:r>
          </a:p>
          <a:p>
            <a:pPr lvl="1">
              <a:buClrTx/>
            </a:pPr>
            <a:r>
              <a:rPr lang="en-US" dirty="0"/>
              <a:t>The US primarily operates on fee-for service</a:t>
            </a:r>
          </a:p>
          <a:p>
            <a:pPr>
              <a:buClrTx/>
            </a:pPr>
            <a:r>
              <a:rPr lang="en-US" dirty="0"/>
              <a:t>Value-based care</a:t>
            </a:r>
          </a:p>
          <a:p>
            <a:pPr lvl="1">
              <a:buClrTx/>
            </a:pPr>
            <a:r>
              <a:rPr lang="en-US" dirty="0"/>
              <a:t>A healthcare delivery model in which providers, including hospitals and physicians, are paid based on patient health outcomes (Catalyst, 2017).</a:t>
            </a:r>
          </a:p>
          <a:p>
            <a:pPr lvl="1">
              <a:buClrTx/>
            </a:pPr>
            <a:r>
              <a:rPr lang="en-US" dirty="0"/>
              <a:t>Can be more beneficial for healthcare spending, patient outcomes, physicians, insurance providers, and other healthcare entities</a:t>
            </a:r>
          </a:p>
          <a:p>
            <a:pPr lvl="1">
              <a:buClrTx/>
            </a:pPr>
            <a:endParaRPr lang="en-US" dirty="0"/>
          </a:p>
        </p:txBody>
      </p:sp>
    </p:spTree>
    <p:extLst>
      <p:ext uri="{BB962C8B-B14F-4D97-AF65-F5344CB8AC3E}">
        <p14:creationId xmlns:p14="http://schemas.microsoft.com/office/powerpoint/2010/main" val="10655541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66580"/>
    </mc:Choice>
    <mc:Fallback xmlns="">
      <p:transition spd="slow" advTm="6658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763DB6C3-CAEE-F48C-D029-CBE9EBB07186}"/>
              </a:ext>
            </a:extLst>
          </p:cNvPr>
          <p:cNvSpPr>
            <a:spLocks noGrp="1"/>
          </p:cNvSpPr>
          <p:nvPr>
            <p:ph type="title"/>
          </p:nvPr>
        </p:nvSpPr>
        <p:spPr>
          <a:xfrm>
            <a:off x="806195" y="804672"/>
            <a:ext cx="3521359" cy="5248656"/>
          </a:xfrm>
        </p:spPr>
        <p:txBody>
          <a:bodyPr anchor="ctr">
            <a:normAutofit/>
          </a:bodyPr>
          <a:lstStyle/>
          <a:p>
            <a:pPr algn="ctr"/>
            <a:r>
              <a:rPr lang="en-US" dirty="0"/>
              <a:t>Overview of study</a:t>
            </a:r>
            <a:endParaRPr lang="en-US"/>
          </a:p>
        </p:txBody>
      </p:sp>
      <p:sp>
        <p:nvSpPr>
          <p:cNvPr id="3" name="Content Placeholder 2">
            <a:extLst>
              <a:ext uri="{FF2B5EF4-FFF2-40B4-BE49-F238E27FC236}">
                <a16:creationId xmlns:a16="http://schemas.microsoft.com/office/drawing/2014/main" id="{B1F02027-B64A-4CF2-FD10-C4663FCEDA5B}"/>
              </a:ext>
            </a:extLst>
          </p:cNvPr>
          <p:cNvSpPr>
            <a:spLocks noGrp="1"/>
          </p:cNvSpPr>
          <p:nvPr>
            <p:ph idx="1"/>
          </p:nvPr>
        </p:nvSpPr>
        <p:spPr>
          <a:xfrm>
            <a:off x="4975861" y="804671"/>
            <a:ext cx="6399930" cy="5248657"/>
          </a:xfrm>
        </p:spPr>
        <p:txBody>
          <a:bodyPr anchor="ctr">
            <a:normAutofit/>
          </a:bodyPr>
          <a:lstStyle/>
          <a:p>
            <a:r>
              <a:rPr lang="en-US" dirty="0"/>
              <a:t>The goal of this research project was to analyze and compare healthcare spend, pharmaceutical spend and implementation of a value-based care model to life expectancy of those in the United States vs in other countries. </a:t>
            </a:r>
          </a:p>
        </p:txBody>
      </p:sp>
    </p:spTree>
    <p:extLst>
      <p:ext uri="{BB962C8B-B14F-4D97-AF65-F5344CB8AC3E}">
        <p14:creationId xmlns:p14="http://schemas.microsoft.com/office/powerpoint/2010/main" val="2095940274"/>
      </p:ext>
    </p:extLst>
  </p:cSld>
  <p:clrMapOvr>
    <a:masterClrMapping/>
  </p:clrMapOvr>
  <mc:AlternateContent xmlns:mc="http://schemas.openxmlformats.org/markup-compatibility/2006" xmlns:p14="http://schemas.microsoft.com/office/powerpoint/2010/main">
    <mc:Choice Requires="p14">
      <p:transition spd="slow" p14:dur="2000" advTm="41241"/>
    </mc:Choice>
    <mc:Fallback xmlns="">
      <p:transition spd="slow" advTm="4124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98FB-312F-DEF7-E102-885D5D614381}"/>
              </a:ext>
            </a:extLst>
          </p:cNvPr>
          <p:cNvSpPr>
            <a:spLocks noGrp="1"/>
          </p:cNvSpPr>
          <p:nvPr>
            <p:ph type="title"/>
          </p:nvPr>
        </p:nvSpPr>
        <p:spPr>
          <a:xfrm>
            <a:off x="646111" y="452718"/>
            <a:ext cx="9404723" cy="1400530"/>
          </a:xfrm>
        </p:spPr>
        <p:txBody>
          <a:bodyPr>
            <a:normAutofit/>
          </a:bodyPr>
          <a:lstStyle/>
          <a:p>
            <a:r>
              <a:rPr lang="en-US"/>
              <a:t>Research questions</a:t>
            </a:r>
          </a:p>
        </p:txBody>
      </p:sp>
      <p:sp>
        <p:nvSpPr>
          <p:cNvPr id="20" name="Rectangle 19">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F9CA5A03-B02E-BFD0-0D79-43587C7DD197}"/>
              </a:ext>
            </a:extLst>
          </p:cNvPr>
          <p:cNvGraphicFramePr>
            <a:graphicFrameLocks noGrp="1"/>
          </p:cNvGraphicFramePr>
          <p:nvPr>
            <p:ph idx="1"/>
            <p:extLst>
              <p:ext uri="{D42A27DB-BD31-4B8C-83A1-F6EECF244321}">
                <p14:modId xmlns:p14="http://schemas.microsoft.com/office/powerpoint/2010/main" val="4071855533"/>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69127914"/>
      </p:ext>
    </p:extLst>
  </p:cSld>
  <p:clrMapOvr>
    <a:masterClrMapping/>
  </p:clrMapOvr>
  <mc:AlternateContent xmlns:mc="http://schemas.openxmlformats.org/markup-compatibility/2006" xmlns:p14="http://schemas.microsoft.com/office/powerpoint/2010/main">
    <mc:Choice Requires="p14">
      <p:transition spd="slow" p14:dur="2000" advTm="26821"/>
    </mc:Choice>
    <mc:Fallback xmlns="">
      <p:transition spd="slow" advTm="2682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7" name="Rectangle 26">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9"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31" name="Freeform: Shape 30">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CE42FAE8-EE19-52B8-216C-627970824CDD}"/>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Methods &amp; Methodology</a:t>
            </a:r>
          </a:p>
        </p:txBody>
      </p:sp>
      <p:sp>
        <p:nvSpPr>
          <p:cNvPr id="3" name="Content Placeholder 2">
            <a:extLst>
              <a:ext uri="{FF2B5EF4-FFF2-40B4-BE49-F238E27FC236}">
                <a16:creationId xmlns:a16="http://schemas.microsoft.com/office/drawing/2014/main" id="{42B35E75-DA66-4269-7596-99CCA05D1564}"/>
              </a:ext>
            </a:extLst>
          </p:cNvPr>
          <p:cNvSpPr>
            <a:spLocks noGrp="1"/>
          </p:cNvSpPr>
          <p:nvPr>
            <p:ph idx="1"/>
          </p:nvPr>
        </p:nvSpPr>
        <p:spPr>
          <a:xfrm>
            <a:off x="1103312" y="2763520"/>
            <a:ext cx="8946541" cy="3484879"/>
          </a:xfrm>
        </p:spPr>
        <p:txBody>
          <a:bodyPr>
            <a:normAutofit/>
          </a:bodyPr>
          <a:lstStyle/>
          <a:p>
            <a:pPr>
              <a:lnSpc>
                <a:spcPct val="90000"/>
              </a:lnSpc>
              <a:buClrTx/>
            </a:pPr>
            <a:r>
              <a:rPr lang="en-US" dirty="0"/>
              <a:t>Data was collected from The Organization for Economic Co-operation and Development</a:t>
            </a:r>
          </a:p>
          <a:p>
            <a:pPr lvl="1">
              <a:lnSpc>
                <a:spcPct val="90000"/>
              </a:lnSpc>
              <a:buClrTx/>
            </a:pPr>
            <a:r>
              <a:rPr lang="en-US" dirty="0"/>
              <a:t>Healthcare spend by country, pharmaceutical spend by country, average life expectancy by country &amp; healthcare debt</a:t>
            </a:r>
          </a:p>
          <a:p>
            <a:pPr>
              <a:lnSpc>
                <a:spcPct val="90000"/>
              </a:lnSpc>
              <a:buClrTx/>
            </a:pPr>
            <a:r>
              <a:rPr lang="en-US" dirty="0"/>
              <a:t>Care model data was collected from The Economist (2016)</a:t>
            </a:r>
          </a:p>
          <a:p>
            <a:pPr lvl="1">
              <a:lnSpc>
                <a:spcPct val="90000"/>
              </a:lnSpc>
              <a:buClrTx/>
            </a:pPr>
            <a:r>
              <a:rPr lang="en-US" dirty="0"/>
              <a:t>Countries were ranked on their alignment to a value-based care model</a:t>
            </a:r>
          </a:p>
          <a:p>
            <a:pPr lvl="1">
              <a:lnSpc>
                <a:spcPct val="90000"/>
              </a:lnSpc>
              <a:buClrTx/>
            </a:pPr>
            <a:r>
              <a:rPr lang="en-US" dirty="0"/>
              <a:t>High alignment were classified as value-based care while others were listed as a tradition fee for service</a:t>
            </a:r>
          </a:p>
          <a:p>
            <a:pPr>
              <a:lnSpc>
                <a:spcPct val="90000"/>
              </a:lnSpc>
              <a:buClrTx/>
            </a:pPr>
            <a:r>
              <a:rPr lang="en-US" dirty="0"/>
              <a:t>Data was cleaned and joined in R then correlational analyses were conducted in SAS</a:t>
            </a:r>
          </a:p>
        </p:txBody>
      </p:sp>
    </p:spTree>
    <p:extLst>
      <p:ext uri="{BB962C8B-B14F-4D97-AF65-F5344CB8AC3E}">
        <p14:creationId xmlns:p14="http://schemas.microsoft.com/office/powerpoint/2010/main" val="22922351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47585"/>
    </mc:Choice>
    <mc:Fallback xmlns="">
      <p:transition spd="slow" advTm="4758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3A24A2BC-9901-D95A-D6BF-94A587325267}"/>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Limitations and ethical considerations</a:t>
            </a:r>
          </a:p>
        </p:txBody>
      </p:sp>
      <p:sp>
        <p:nvSpPr>
          <p:cNvPr id="3" name="Content Placeholder 2">
            <a:extLst>
              <a:ext uri="{FF2B5EF4-FFF2-40B4-BE49-F238E27FC236}">
                <a16:creationId xmlns:a16="http://schemas.microsoft.com/office/drawing/2014/main" id="{A844FBE5-0C01-674E-C189-4D324E551966}"/>
              </a:ext>
            </a:extLst>
          </p:cNvPr>
          <p:cNvSpPr>
            <a:spLocks noGrp="1"/>
          </p:cNvSpPr>
          <p:nvPr>
            <p:ph idx="1"/>
          </p:nvPr>
        </p:nvSpPr>
        <p:spPr>
          <a:xfrm>
            <a:off x="1103312" y="2763520"/>
            <a:ext cx="8946541" cy="3484879"/>
          </a:xfrm>
        </p:spPr>
        <p:txBody>
          <a:bodyPr>
            <a:normAutofit/>
          </a:bodyPr>
          <a:lstStyle/>
          <a:p>
            <a:pPr>
              <a:buClrTx/>
            </a:pPr>
            <a:r>
              <a:rPr lang="en-US" dirty="0"/>
              <a:t>The data was gathered from a single reporting source due to limited access</a:t>
            </a:r>
          </a:p>
          <a:p>
            <a:pPr>
              <a:buClrTx/>
            </a:pPr>
            <a:r>
              <a:rPr lang="en-US" dirty="0"/>
              <a:t>Lifestyle factors cannot be controlled for, thus, any changes cannot be solely correlated to certain factors</a:t>
            </a:r>
          </a:p>
          <a:p>
            <a:pPr>
              <a:buClrTx/>
            </a:pPr>
            <a:r>
              <a:rPr lang="en-US" dirty="0"/>
              <a:t>The respect for all personal information collected was be upheld</a:t>
            </a:r>
          </a:p>
          <a:p>
            <a:pPr>
              <a:buClrTx/>
            </a:pPr>
            <a:r>
              <a:rPr lang="en-US" dirty="0"/>
              <a:t>Informed consent was provided where necessary</a:t>
            </a:r>
          </a:p>
        </p:txBody>
      </p:sp>
    </p:spTree>
    <p:extLst>
      <p:ext uri="{BB962C8B-B14F-4D97-AF65-F5344CB8AC3E}">
        <p14:creationId xmlns:p14="http://schemas.microsoft.com/office/powerpoint/2010/main" val="29893657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7715"/>
    </mc:Choice>
    <mc:Fallback xmlns="">
      <p:transition spd="slow" advTm="3771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F9354E-4874-8E43-BDA0-A704E3876C9C}"/>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b="0" i="0" kern="1200">
                <a:solidFill>
                  <a:srgbClr val="EBEBEB"/>
                </a:solidFill>
                <a:latin typeface="+mj-lt"/>
                <a:ea typeface="+mj-ea"/>
                <a:cs typeface="+mj-cs"/>
              </a:rPr>
              <a:t>Results</a:t>
            </a:r>
          </a:p>
        </p:txBody>
      </p:sp>
      <p:sp>
        <p:nvSpPr>
          <p:cNvPr id="25"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7" name="Freeform: Shape 26">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6" name="Content Placeholder 5" descr="Table&#10;&#10;Description automatically generated">
            <a:extLst>
              <a:ext uri="{FF2B5EF4-FFF2-40B4-BE49-F238E27FC236}">
                <a16:creationId xmlns:a16="http://schemas.microsoft.com/office/drawing/2014/main" id="{4F33D694-268D-D5B3-9AC5-92D2AAE60C7C}"/>
              </a:ext>
            </a:extLst>
          </p:cNvPr>
          <p:cNvPicPr>
            <a:picLocks noGrp="1" noChangeAspect="1"/>
          </p:cNvPicPr>
          <p:nvPr>
            <p:ph sz="half" idx="2"/>
          </p:nvPr>
        </p:nvPicPr>
        <p:blipFill>
          <a:blip r:embed="rId7"/>
          <a:stretch>
            <a:fillRect/>
          </a:stretch>
        </p:blipFill>
        <p:spPr>
          <a:xfrm>
            <a:off x="6093992" y="1640945"/>
            <a:ext cx="5449889" cy="3576106"/>
          </a:xfrm>
          <a:prstGeom prst="rect">
            <a:avLst/>
          </a:prstGeom>
          <a:ln>
            <a:solidFill>
              <a:schemeClr val="tx1"/>
            </a:solidFill>
          </a:ln>
          <a:effectLst/>
        </p:spPr>
      </p:pic>
      <p:sp>
        <p:nvSpPr>
          <p:cNvPr id="29" name="Rectangle 28">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Content Placeholder 3">
            <a:extLst>
              <a:ext uri="{FF2B5EF4-FFF2-40B4-BE49-F238E27FC236}">
                <a16:creationId xmlns:a16="http://schemas.microsoft.com/office/drawing/2014/main" id="{003E0C5A-0203-993D-E1FF-3EC047FCFC12}"/>
              </a:ext>
            </a:extLst>
          </p:cNvPr>
          <p:cNvSpPr>
            <a:spLocks noGrp="1"/>
          </p:cNvSpPr>
          <p:nvPr>
            <p:ph sz="half" idx="1"/>
          </p:nvPr>
        </p:nvSpPr>
        <p:spPr>
          <a:xfrm>
            <a:off x="648931" y="2438400"/>
            <a:ext cx="4166509" cy="3785419"/>
          </a:xfrm>
        </p:spPr>
        <p:txBody>
          <a:bodyPr vert="horz" lIns="91440" tIns="45720" rIns="91440" bIns="45720" rtlCol="0">
            <a:normAutofit/>
          </a:bodyPr>
          <a:lstStyle/>
          <a:p>
            <a:r>
              <a:rPr lang="en-US">
                <a:solidFill>
                  <a:srgbClr val="EBEBEB"/>
                </a:solidFill>
              </a:rPr>
              <a:t>A weak correlation between healthcare spend and life expectancy was reported. </a:t>
            </a:r>
          </a:p>
          <a:p>
            <a:endParaRPr lang="en-US">
              <a:solidFill>
                <a:srgbClr val="EBEBEB"/>
              </a:solidFill>
            </a:endParaRPr>
          </a:p>
        </p:txBody>
      </p:sp>
    </p:spTree>
    <p:extLst>
      <p:ext uri="{BB962C8B-B14F-4D97-AF65-F5344CB8AC3E}">
        <p14:creationId xmlns:p14="http://schemas.microsoft.com/office/powerpoint/2010/main" val="40144807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44352"/>
    </mc:Choice>
    <mc:Fallback xmlns="">
      <p:transition spd="slow" advTm="44352"/>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TM10001115[[fn=Parcel]]</Template>
  <TotalTime>291</TotalTime>
  <Words>2233</Words>
  <Application>Microsoft Office PowerPoint</Application>
  <PresentationFormat>Widescreen</PresentationFormat>
  <Paragraphs>83</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Courier New</vt:lpstr>
      <vt:lpstr>Times New Roman</vt:lpstr>
      <vt:lpstr>Wingdings 3</vt:lpstr>
      <vt:lpstr>Ion</vt:lpstr>
      <vt:lpstr>Relationship between life expectancy &amp; healthcare spend, pharmaceutical spend, and care models</vt:lpstr>
      <vt:lpstr>Healthcare spending</vt:lpstr>
      <vt:lpstr>Pharmaceutical price regulation</vt:lpstr>
      <vt:lpstr>Care models</vt:lpstr>
      <vt:lpstr>Overview of study</vt:lpstr>
      <vt:lpstr>Research questions</vt:lpstr>
      <vt:lpstr>Methods &amp; Methodology</vt:lpstr>
      <vt:lpstr>Limitations and ethical considerations</vt:lpstr>
      <vt:lpstr>Results</vt:lpstr>
      <vt:lpstr>Results</vt:lpstr>
      <vt:lpstr>Results</vt:lpstr>
      <vt:lpstr>In conclusion &amp; further recommendations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Sherilyn Sommerville</dc:creator>
  <cp:lastModifiedBy>Sherilyn Sommerville</cp:lastModifiedBy>
  <cp:revision>2</cp:revision>
  <dcterms:created xsi:type="dcterms:W3CDTF">2022-05-15T14:21:53Z</dcterms:created>
  <dcterms:modified xsi:type="dcterms:W3CDTF">2022-05-15T19:42:05Z</dcterms:modified>
</cp:coreProperties>
</file>