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70" r:id="rId8"/>
    <p:sldId id="271" r:id="rId9"/>
    <p:sldId id="259" r:id="rId10"/>
    <p:sldId id="265" r:id="rId11"/>
    <p:sldId id="261" r:id="rId12"/>
    <p:sldId id="266" r:id="rId13"/>
    <p:sldId id="267" r:id="rId14"/>
    <p:sldId id="262" r:id="rId15"/>
    <p:sldId id="263" r:id="rId16"/>
    <p:sldId id="264"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8" y="1254507"/>
            <a:ext cx="10993549" cy="919894"/>
          </a:xfrm>
        </p:spPr>
        <p:txBody>
          <a:bodyPr>
            <a:noAutofit/>
          </a:bodyPr>
          <a:lstStyle/>
          <a:p>
            <a:pPr algn="l"/>
            <a:r>
              <a:rPr lang="en-IN" sz="2400" b="0" i="0" u="none" strike="noStrike" baseline="0" dirty="0">
                <a:solidFill>
                  <a:srgbClr val="000000"/>
                </a:solidFill>
                <a:latin typeface="Calibri" panose="020F0502020204030204" pitchFamily="34" charset="0"/>
              </a:rPr>
              <a:t>MACHINE INTELLIGENCE</a:t>
            </a:r>
            <a:br>
              <a:rPr lang="en-IN" sz="2400" b="0" i="0" u="none" strike="noStrike" baseline="0" dirty="0">
                <a:solidFill>
                  <a:srgbClr val="000000"/>
                </a:solidFill>
                <a:latin typeface="Calibri" panose="020F0502020204030204" pitchFamily="34" charset="0"/>
              </a:rPr>
            </a:br>
            <a:r>
              <a:rPr lang="en-US" sz="2400" b="1" i="0" u="none" strike="noStrike" baseline="0" dirty="0">
                <a:solidFill>
                  <a:srgbClr val="000000"/>
                </a:solidFill>
                <a:latin typeface="Cambria" panose="02040503050406030204" pitchFamily="18" charset="0"/>
              </a:rPr>
              <a:t>Building a predictive model to predict the likelihood of a customer churning </a:t>
            </a:r>
            <a:endParaRPr lang="en-US" sz="24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8" y="2335710"/>
            <a:ext cx="10993546" cy="758587"/>
          </a:xfrm>
        </p:spPr>
        <p:txBody>
          <a:bodyPr>
            <a:noAutofit/>
          </a:bodyPr>
          <a:lstStyle/>
          <a:p>
            <a:r>
              <a:rPr lang="en-US" sz="2400" b="1" dirty="0">
                <a:latin typeface="Arial" panose="020B0604020202020204" pitchFamily="34" charset="0"/>
                <a:cs typeface="Arial" panose="020B0604020202020204" pitchFamily="34" charset="0"/>
              </a:rPr>
              <a:t>- S M SUTHARSAN RAJ</a:t>
            </a:r>
          </a:p>
          <a:p>
            <a:endParaRPr lang="en-US" sz="24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3155" y="3255606"/>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4" name="Picture 3">
            <a:extLst>
              <a:ext uri="{FF2B5EF4-FFF2-40B4-BE49-F238E27FC236}">
                <a16:creationId xmlns:a16="http://schemas.microsoft.com/office/drawing/2014/main" id="{08D4F2B9-B32D-32A3-2B3D-07F6D6454BCB}"/>
              </a:ext>
            </a:extLst>
          </p:cNvPr>
          <p:cNvPicPr>
            <a:picLocks noChangeAspect="1"/>
          </p:cNvPicPr>
          <p:nvPr/>
        </p:nvPicPr>
        <p:blipFill>
          <a:blip r:embed="rId2"/>
          <a:stretch>
            <a:fillRect/>
          </a:stretch>
        </p:blipFill>
        <p:spPr>
          <a:xfrm>
            <a:off x="904875" y="1503997"/>
            <a:ext cx="3867150" cy="2867025"/>
          </a:xfrm>
          <a:prstGeom prst="rect">
            <a:avLst/>
          </a:prstGeom>
        </p:spPr>
      </p:pic>
      <p:pic>
        <p:nvPicPr>
          <p:cNvPr id="8" name="Picture 7">
            <a:extLst>
              <a:ext uri="{FF2B5EF4-FFF2-40B4-BE49-F238E27FC236}">
                <a16:creationId xmlns:a16="http://schemas.microsoft.com/office/drawing/2014/main" id="{DB8F0342-B075-108B-802F-16BA57BE93E8}"/>
              </a:ext>
            </a:extLst>
          </p:cNvPr>
          <p:cNvPicPr>
            <a:picLocks noChangeAspect="1"/>
          </p:cNvPicPr>
          <p:nvPr/>
        </p:nvPicPr>
        <p:blipFill>
          <a:blip r:embed="rId3"/>
          <a:stretch>
            <a:fillRect/>
          </a:stretch>
        </p:blipFill>
        <p:spPr>
          <a:xfrm>
            <a:off x="5582241" y="1142680"/>
            <a:ext cx="3080571" cy="5280979"/>
          </a:xfrm>
          <a:prstGeom prst="rect">
            <a:avLst/>
          </a:prstGeom>
        </p:spPr>
      </p:pic>
      <p:pic>
        <p:nvPicPr>
          <p:cNvPr id="10" name="Picture 9">
            <a:extLst>
              <a:ext uri="{FF2B5EF4-FFF2-40B4-BE49-F238E27FC236}">
                <a16:creationId xmlns:a16="http://schemas.microsoft.com/office/drawing/2014/main" id="{E7CF84E7-8C48-466D-4D99-240DD2929052}"/>
              </a:ext>
            </a:extLst>
          </p:cNvPr>
          <p:cNvPicPr>
            <a:picLocks noChangeAspect="1"/>
          </p:cNvPicPr>
          <p:nvPr/>
        </p:nvPicPr>
        <p:blipFill>
          <a:blip r:embed="rId4"/>
          <a:stretch>
            <a:fillRect/>
          </a:stretch>
        </p:blipFill>
        <p:spPr>
          <a:xfrm>
            <a:off x="8918673" y="1692312"/>
            <a:ext cx="1836957" cy="2539991"/>
          </a:xfrm>
          <a:prstGeom prst="rect">
            <a:avLst/>
          </a:prstGeom>
        </p:spPr>
      </p:pic>
      <p:sp>
        <p:nvSpPr>
          <p:cNvPr id="11" name="TextBox 10">
            <a:extLst>
              <a:ext uri="{FF2B5EF4-FFF2-40B4-BE49-F238E27FC236}">
                <a16:creationId xmlns:a16="http://schemas.microsoft.com/office/drawing/2014/main" id="{2DF0AD9F-9E83-0FF6-5ADE-89377E93C494}"/>
              </a:ext>
            </a:extLst>
          </p:cNvPr>
          <p:cNvSpPr txBox="1"/>
          <p:nvPr/>
        </p:nvSpPr>
        <p:spPr>
          <a:xfrm>
            <a:off x="904875" y="4709160"/>
            <a:ext cx="4421505" cy="923330"/>
          </a:xfrm>
          <a:prstGeom prst="rect">
            <a:avLst/>
          </a:prstGeom>
          <a:noFill/>
        </p:spPr>
        <p:txBody>
          <a:bodyPr wrap="square" rtlCol="0">
            <a:spAutoFit/>
          </a:bodyPr>
          <a:lstStyle/>
          <a:p>
            <a:r>
              <a:rPr lang="en-IN" dirty="0"/>
              <a:t>This heat map and the above slide represent the different customer level features</a:t>
            </a:r>
          </a:p>
        </p:txBody>
      </p:sp>
      <p:sp>
        <p:nvSpPr>
          <p:cNvPr id="12" name="TextBox 11">
            <a:extLst>
              <a:ext uri="{FF2B5EF4-FFF2-40B4-BE49-F238E27FC236}">
                <a16:creationId xmlns:a16="http://schemas.microsoft.com/office/drawing/2014/main" id="{8C0A99B5-DBC2-2C20-3002-5D04389CB418}"/>
              </a:ext>
            </a:extLst>
          </p:cNvPr>
          <p:cNvSpPr txBox="1"/>
          <p:nvPr/>
        </p:nvSpPr>
        <p:spPr>
          <a:xfrm>
            <a:off x="8034337" y="4247495"/>
            <a:ext cx="3921443" cy="646331"/>
          </a:xfrm>
          <a:prstGeom prst="rect">
            <a:avLst/>
          </a:prstGeom>
          <a:noFill/>
        </p:spPr>
        <p:txBody>
          <a:bodyPr wrap="square" rtlCol="0">
            <a:spAutoFit/>
          </a:bodyPr>
          <a:lstStyle/>
          <a:p>
            <a:r>
              <a:rPr lang="en-IN" dirty="0"/>
              <a:t>The decision tree using ID3 algorithm.</a:t>
            </a:r>
          </a:p>
          <a:p>
            <a:r>
              <a:rPr lang="en-IN" dirty="0"/>
              <a:t>Output in dictionary format.</a:t>
            </a:r>
          </a:p>
        </p:txBody>
      </p:sp>
    </p:spTree>
    <p:extLst>
      <p:ext uri="{BB962C8B-B14F-4D97-AF65-F5344CB8AC3E}">
        <p14:creationId xmlns:p14="http://schemas.microsoft.com/office/powerpoint/2010/main" val="161962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5" name="Picture 4">
            <a:extLst>
              <a:ext uri="{FF2B5EF4-FFF2-40B4-BE49-F238E27FC236}">
                <a16:creationId xmlns:a16="http://schemas.microsoft.com/office/drawing/2014/main" id="{E6CB630E-C6E1-3AB5-F5E1-5F2DE224F2A1}"/>
              </a:ext>
            </a:extLst>
          </p:cNvPr>
          <p:cNvPicPr>
            <a:picLocks noChangeAspect="1"/>
          </p:cNvPicPr>
          <p:nvPr/>
        </p:nvPicPr>
        <p:blipFill>
          <a:blip r:embed="rId2"/>
          <a:stretch>
            <a:fillRect/>
          </a:stretch>
        </p:blipFill>
        <p:spPr>
          <a:xfrm>
            <a:off x="581192" y="971550"/>
            <a:ext cx="8928568" cy="5886450"/>
          </a:xfrm>
          <a:prstGeom prst="rect">
            <a:avLst/>
          </a:prstGeom>
        </p:spPr>
      </p:pic>
      <p:sp>
        <p:nvSpPr>
          <p:cNvPr id="6" name="TextBox 5">
            <a:extLst>
              <a:ext uri="{FF2B5EF4-FFF2-40B4-BE49-F238E27FC236}">
                <a16:creationId xmlns:a16="http://schemas.microsoft.com/office/drawing/2014/main" id="{5278D478-0704-9A0C-66F0-C502CA432173}"/>
              </a:ext>
            </a:extLst>
          </p:cNvPr>
          <p:cNvSpPr txBox="1"/>
          <p:nvPr/>
        </p:nvSpPr>
        <p:spPr>
          <a:xfrm>
            <a:off x="9989820" y="1908810"/>
            <a:ext cx="2057400" cy="1477328"/>
          </a:xfrm>
          <a:prstGeom prst="rect">
            <a:avLst/>
          </a:prstGeom>
          <a:noFill/>
        </p:spPr>
        <p:txBody>
          <a:bodyPr wrap="square" rtlCol="0">
            <a:spAutoFit/>
          </a:bodyPr>
          <a:lstStyle/>
          <a:p>
            <a:r>
              <a:rPr lang="en-IN" dirty="0"/>
              <a:t>The plotting of the ID3 decision tree, representing the complete classification.</a:t>
            </a:r>
          </a:p>
        </p:txBody>
      </p:sp>
    </p:spTree>
    <p:extLst>
      <p:ext uri="{BB962C8B-B14F-4D97-AF65-F5344CB8AC3E}">
        <p14:creationId xmlns:p14="http://schemas.microsoft.com/office/powerpoint/2010/main" val="263662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5" name="Picture 4">
            <a:extLst>
              <a:ext uri="{FF2B5EF4-FFF2-40B4-BE49-F238E27FC236}">
                <a16:creationId xmlns:a16="http://schemas.microsoft.com/office/drawing/2014/main" id="{E0FB28A9-1D16-C40F-0FE5-CB41DB5530F2}"/>
              </a:ext>
            </a:extLst>
          </p:cNvPr>
          <p:cNvPicPr>
            <a:picLocks noChangeAspect="1"/>
          </p:cNvPicPr>
          <p:nvPr/>
        </p:nvPicPr>
        <p:blipFill>
          <a:blip r:embed="rId2"/>
          <a:stretch>
            <a:fillRect/>
          </a:stretch>
        </p:blipFill>
        <p:spPr>
          <a:xfrm>
            <a:off x="581192" y="673008"/>
            <a:ext cx="8430689" cy="6184992"/>
          </a:xfrm>
          <a:prstGeom prst="rect">
            <a:avLst/>
          </a:prstGeom>
        </p:spPr>
      </p:pic>
      <p:sp>
        <p:nvSpPr>
          <p:cNvPr id="6" name="TextBox 5">
            <a:extLst>
              <a:ext uri="{FF2B5EF4-FFF2-40B4-BE49-F238E27FC236}">
                <a16:creationId xmlns:a16="http://schemas.microsoft.com/office/drawing/2014/main" id="{1130AE40-C064-738B-BA19-3F32AEB5F950}"/>
              </a:ext>
            </a:extLst>
          </p:cNvPr>
          <p:cNvSpPr txBox="1"/>
          <p:nvPr/>
        </p:nvSpPr>
        <p:spPr>
          <a:xfrm>
            <a:off x="9201150" y="2205990"/>
            <a:ext cx="2057400" cy="2031325"/>
          </a:xfrm>
          <a:prstGeom prst="rect">
            <a:avLst/>
          </a:prstGeom>
          <a:noFill/>
        </p:spPr>
        <p:txBody>
          <a:bodyPr wrap="square" rtlCol="0">
            <a:spAutoFit/>
          </a:bodyPr>
          <a:lstStyle/>
          <a:p>
            <a:r>
              <a:rPr lang="en-IN" dirty="0"/>
              <a:t>The plotting of the ID3 decision tree, representing the complete classification for only 3 levels</a:t>
            </a:r>
          </a:p>
          <a:p>
            <a:r>
              <a:rPr lang="en-IN" b="1" dirty="0"/>
              <a:t>A MAGNIFIED VIEW</a:t>
            </a:r>
          </a:p>
        </p:txBody>
      </p:sp>
    </p:spTree>
    <p:extLst>
      <p:ext uri="{BB962C8B-B14F-4D97-AF65-F5344CB8AC3E}">
        <p14:creationId xmlns:p14="http://schemas.microsoft.com/office/powerpoint/2010/main" val="261762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5" name="Picture 4">
            <a:extLst>
              <a:ext uri="{FF2B5EF4-FFF2-40B4-BE49-F238E27FC236}">
                <a16:creationId xmlns:a16="http://schemas.microsoft.com/office/drawing/2014/main" id="{5B538D50-EDDF-8E96-0057-E90A1CCCC1BB}"/>
              </a:ext>
            </a:extLst>
          </p:cNvPr>
          <p:cNvPicPr>
            <a:picLocks noChangeAspect="1"/>
          </p:cNvPicPr>
          <p:nvPr/>
        </p:nvPicPr>
        <p:blipFill>
          <a:blip r:embed="rId2"/>
          <a:stretch>
            <a:fillRect/>
          </a:stretch>
        </p:blipFill>
        <p:spPr>
          <a:xfrm>
            <a:off x="708660" y="1275397"/>
            <a:ext cx="5040629" cy="4061055"/>
          </a:xfrm>
          <a:prstGeom prst="rect">
            <a:avLst/>
          </a:prstGeom>
        </p:spPr>
      </p:pic>
      <p:pic>
        <p:nvPicPr>
          <p:cNvPr id="7" name="Picture 6">
            <a:extLst>
              <a:ext uri="{FF2B5EF4-FFF2-40B4-BE49-F238E27FC236}">
                <a16:creationId xmlns:a16="http://schemas.microsoft.com/office/drawing/2014/main" id="{679FA658-3CB1-2CE6-5FCA-576CF3B64527}"/>
              </a:ext>
            </a:extLst>
          </p:cNvPr>
          <p:cNvPicPr>
            <a:picLocks noChangeAspect="1"/>
          </p:cNvPicPr>
          <p:nvPr/>
        </p:nvPicPr>
        <p:blipFill>
          <a:blip r:embed="rId3"/>
          <a:stretch>
            <a:fillRect/>
          </a:stretch>
        </p:blipFill>
        <p:spPr>
          <a:xfrm>
            <a:off x="6278760" y="1742979"/>
            <a:ext cx="4763834" cy="3372042"/>
          </a:xfrm>
          <a:prstGeom prst="rect">
            <a:avLst/>
          </a:prstGeom>
        </p:spPr>
      </p:pic>
      <p:sp>
        <p:nvSpPr>
          <p:cNvPr id="12" name="TextBox 11">
            <a:extLst>
              <a:ext uri="{FF2B5EF4-FFF2-40B4-BE49-F238E27FC236}">
                <a16:creationId xmlns:a16="http://schemas.microsoft.com/office/drawing/2014/main" id="{E9C8D29A-24E3-26AE-068F-A15E2F52068E}"/>
              </a:ext>
            </a:extLst>
          </p:cNvPr>
          <p:cNvSpPr txBox="1"/>
          <p:nvPr/>
        </p:nvSpPr>
        <p:spPr>
          <a:xfrm>
            <a:off x="1046010" y="5582603"/>
            <a:ext cx="4474679" cy="369332"/>
          </a:xfrm>
          <a:prstGeom prst="rect">
            <a:avLst/>
          </a:prstGeom>
          <a:noFill/>
        </p:spPr>
        <p:txBody>
          <a:bodyPr wrap="square" rtlCol="0">
            <a:spAutoFit/>
          </a:bodyPr>
          <a:lstStyle/>
          <a:p>
            <a:r>
              <a:rPr lang="en-IN" dirty="0"/>
              <a:t>Accuracy and classification report of ID3</a:t>
            </a:r>
          </a:p>
        </p:txBody>
      </p:sp>
      <p:sp>
        <p:nvSpPr>
          <p:cNvPr id="13" name="TextBox 12">
            <a:extLst>
              <a:ext uri="{FF2B5EF4-FFF2-40B4-BE49-F238E27FC236}">
                <a16:creationId xmlns:a16="http://schemas.microsoft.com/office/drawing/2014/main" id="{923A9E09-B52A-A2A2-01AA-BE2D5F8B80A9}"/>
              </a:ext>
            </a:extLst>
          </p:cNvPr>
          <p:cNvSpPr txBox="1"/>
          <p:nvPr/>
        </p:nvSpPr>
        <p:spPr>
          <a:xfrm>
            <a:off x="6278760" y="5577722"/>
            <a:ext cx="4474679" cy="369332"/>
          </a:xfrm>
          <a:prstGeom prst="rect">
            <a:avLst/>
          </a:prstGeom>
          <a:noFill/>
        </p:spPr>
        <p:txBody>
          <a:bodyPr wrap="square" rtlCol="0">
            <a:spAutoFit/>
          </a:bodyPr>
          <a:lstStyle/>
          <a:p>
            <a:r>
              <a:rPr lang="en-IN" dirty="0"/>
              <a:t>Accuracy and classification report of SVM</a:t>
            </a:r>
          </a:p>
        </p:txBody>
      </p:sp>
    </p:spTree>
    <p:extLst>
      <p:ext uri="{BB962C8B-B14F-4D97-AF65-F5344CB8AC3E}">
        <p14:creationId xmlns:p14="http://schemas.microsoft.com/office/powerpoint/2010/main" val="330031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5" name="Picture 4">
            <a:extLst>
              <a:ext uri="{FF2B5EF4-FFF2-40B4-BE49-F238E27FC236}">
                <a16:creationId xmlns:a16="http://schemas.microsoft.com/office/drawing/2014/main" id="{9CAE28D2-E081-7530-EF49-417DABD427CC}"/>
              </a:ext>
            </a:extLst>
          </p:cNvPr>
          <p:cNvPicPr>
            <a:picLocks noChangeAspect="1"/>
          </p:cNvPicPr>
          <p:nvPr/>
        </p:nvPicPr>
        <p:blipFill>
          <a:blip r:embed="rId2"/>
          <a:stretch>
            <a:fillRect/>
          </a:stretch>
        </p:blipFill>
        <p:spPr>
          <a:xfrm>
            <a:off x="401541" y="1113623"/>
            <a:ext cx="6330729" cy="5717214"/>
          </a:xfrm>
          <a:prstGeom prst="rect">
            <a:avLst/>
          </a:prstGeom>
        </p:spPr>
      </p:pic>
      <p:pic>
        <p:nvPicPr>
          <p:cNvPr id="7" name="Picture 6">
            <a:extLst>
              <a:ext uri="{FF2B5EF4-FFF2-40B4-BE49-F238E27FC236}">
                <a16:creationId xmlns:a16="http://schemas.microsoft.com/office/drawing/2014/main" id="{B082740E-950F-4442-110C-4C46549455EF}"/>
              </a:ext>
            </a:extLst>
          </p:cNvPr>
          <p:cNvPicPr>
            <a:picLocks noChangeAspect="1"/>
          </p:cNvPicPr>
          <p:nvPr/>
        </p:nvPicPr>
        <p:blipFill>
          <a:blip r:embed="rId3"/>
          <a:stretch>
            <a:fillRect/>
          </a:stretch>
        </p:blipFill>
        <p:spPr>
          <a:xfrm>
            <a:off x="6919509" y="1722671"/>
            <a:ext cx="5071443" cy="3412658"/>
          </a:xfrm>
          <a:prstGeom prst="rect">
            <a:avLst/>
          </a:prstGeom>
        </p:spPr>
      </p:pic>
      <p:sp>
        <p:nvSpPr>
          <p:cNvPr id="8" name="TextBox 7">
            <a:extLst>
              <a:ext uri="{FF2B5EF4-FFF2-40B4-BE49-F238E27FC236}">
                <a16:creationId xmlns:a16="http://schemas.microsoft.com/office/drawing/2014/main" id="{5B2BC263-7776-C833-2A53-3953062BC561}"/>
              </a:ext>
            </a:extLst>
          </p:cNvPr>
          <p:cNvSpPr txBox="1"/>
          <p:nvPr/>
        </p:nvSpPr>
        <p:spPr>
          <a:xfrm>
            <a:off x="6732270" y="5559711"/>
            <a:ext cx="4474679" cy="369332"/>
          </a:xfrm>
          <a:prstGeom prst="rect">
            <a:avLst/>
          </a:prstGeom>
          <a:noFill/>
        </p:spPr>
        <p:txBody>
          <a:bodyPr wrap="square" rtlCol="0">
            <a:spAutoFit/>
          </a:bodyPr>
          <a:lstStyle/>
          <a:p>
            <a:r>
              <a:rPr lang="en-IN" dirty="0"/>
              <a:t>Accuracy and classification report of ANN</a:t>
            </a:r>
          </a:p>
        </p:txBody>
      </p:sp>
    </p:spTree>
    <p:extLst>
      <p:ext uri="{BB962C8B-B14F-4D97-AF65-F5344CB8AC3E}">
        <p14:creationId xmlns:p14="http://schemas.microsoft.com/office/powerpoint/2010/main" val="263780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4" name="Picture 3">
            <a:extLst>
              <a:ext uri="{FF2B5EF4-FFF2-40B4-BE49-F238E27FC236}">
                <a16:creationId xmlns:a16="http://schemas.microsoft.com/office/drawing/2014/main" id="{03F56B0E-DB06-9B50-15F6-4CEC19231310}"/>
              </a:ext>
            </a:extLst>
          </p:cNvPr>
          <p:cNvPicPr>
            <a:picLocks noChangeAspect="1"/>
          </p:cNvPicPr>
          <p:nvPr/>
        </p:nvPicPr>
        <p:blipFill>
          <a:blip r:embed="rId2"/>
          <a:stretch>
            <a:fillRect/>
          </a:stretch>
        </p:blipFill>
        <p:spPr>
          <a:xfrm>
            <a:off x="968398" y="1495235"/>
            <a:ext cx="4220164" cy="2724530"/>
          </a:xfrm>
          <a:prstGeom prst="rect">
            <a:avLst/>
          </a:prstGeom>
        </p:spPr>
      </p:pic>
      <p:sp>
        <p:nvSpPr>
          <p:cNvPr id="5" name="TextBox 4">
            <a:extLst>
              <a:ext uri="{FF2B5EF4-FFF2-40B4-BE49-F238E27FC236}">
                <a16:creationId xmlns:a16="http://schemas.microsoft.com/office/drawing/2014/main" id="{45D3288B-A401-F694-4F34-F5CA2BCE9F22}"/>
              </a:ext>
            </a:extLst>
          </p:cNvPr>
          <p:cNvSpPr txBox="1"/>
          <p:nvPr/>
        </p:nvSpPr>
        <p:spPr>
          <a:xfrm>
            <a:off x="713883" y="4416711"/>
            <a:ext cx="4474679" cy="369332"/>
          </a:xfrm>
          <a:prstGeom prst="rect">
            <a:avLst/>
          </a:prstGeom>
          <a:noFill/>
        </p:spPr>
        <p:txBody>
          <a:bodyPr wrap="square" rtlCol="0">
            <a:spAutoFit/>
          </a:bodyPr>
          <a:lstStyle/>
          <a:p>
            <a:r>
              <a:rPr lang="en-IN" dirty="0"/>
              <a:t>ROC : Same for all the 3 classifications</a:t>
            </a:r>
          </a:p>
        </p:txBody>
      </p:sp>
      <p:pic>
        <p:nvPicPr>
          <p:cNvPr id="7" name="Picture 6">
            <a:extLst>
              <a:ext uri="{FF2B5EF4-FFF2-40B4-BE49-F238E27FC236}">
                <a16:creationId xmlns:a16="http://schemas.microsoft.com/office/drawing/2014/main" id="{2DFCFFB5-9326-115B-2696-D56FFC53E141}"/>
              </a:ext>
            </a:extLst>
          </p:cNvPr>
          <p:cNvPicPr>
            <a:picLocks noChangeAspect="1"/>
          </p:cNvPicPr>
          <p:nvPr/>
        </p:nvPicPr>
        <p:blipFill>
          <a:blip r:embed="rId3"/>
          <a:stretch>
            <a:fillRect/>
          </a:stretch>
        </p:blipFill>
        <p:spPr>
          <a:xfrm>
            <a:off x="7003438" y="1678307"/>
            <a:ext cx="4220164" cy="3653390"/>
          </a:xfrm>
          <a:prstGeom prst="rect">
            <a:avLst/>
          </a:prstGeom>
        </p:spPr>
      </p:pic>
    </p:spTree>
    <p:extLst>
      <p:ext uri="{BB962C8B-B14F-4D97-AF65-F5344CB8AC3E}">
        <p14:creationId xmlns:p14="http://schemas.microsoft.com/office/powerpoint/2010/main" val="206089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37097"/>
          </a:xfrm>
        </p:spPr>
        <p:txBody>
          <a:bodyPr/>
          <a:lstStyle/>
          <a:p>
            <a:r>
              <a:rPr lang="en-US" dirty="0"/>
              <a:t>ABSTRACT</a:t>
            </a:r>
          </a:p>
        </p:txBody>
      </p:sp>
      <p:sp>
        <p:nvSpPr>
          <p:cNvPr id="5" name="Content Placeholder 4">
            <a:extLst>
              <a:ext uri="{FF2B5EF4-FFF2-40B4-BE49-F238E27FC236}">
                <a16:creationId xmlns:a16="http://schemas.microsoft.com/office/drawing/2014/main" id="{C5810854-1730-D52D-FA58-820F1B70A1A4}"/>
              </a:ext>
            </a:extLst>
          </p:cNvPr>
          <p:cNvSpPr>
            <a:spLocks noGrp="1"/>
          </p:cNvSpPr>
          <p:nvPr>
            <p:ph idx="1"/>
          </p:nvPr>
        </p:nvSpPr>
        <p:spPr>
          <a:xfrm>
            <a:off x="581192" y="1371600"/>
            <a:ext cx="11029615" cy="4603750"/>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3" name="TextBox 2">
            <a:extLst>
              <a:ext uri="{FF2B5EF4-FFF2-40B4-BE49-F238E27FC236}">
                <a16:creationId xmlns:a16="http://schemas.microsoft.com/office/drawing/2014/main" id="{6761AC24-672D-7219-89BD-C9D0B636C2AE}"/>
              </a:ext>
            </a:extLst>
          </p:cNvPr>
          <p:cNvSpPr txBox="1"/>
          <p:nvPr/>
        </p:nvSpPr>
        <p:spPr>
          <a:xfrm>
            <a:off x="491491" y="1474470"/>
            <a:ext cx="8206739" cy="5078313"/>
          </a:xfrm>
          <a:prstGeom prst="rect">
            <a:avLst/>
          </a:prstGeom>
          <a:noFill/>
        </p:spPr>
        <p:txBody>
          <a:bodyPr wrap="square" rtlCol="0">
            <a:spAutoFit/>
          </a:bodyPr>
          <a:lstStyle/>
          <a:p>
            <a:pPr algn="l"/>
            <a:r>
              <a:rPr lang="en-IN" dirty="0"/>
              <a:t>This assignment is about the customer churn prediction where the customers who purchased items from </a:t>
            </a:r>
            <a:r>
              <a:rPr lang="en-US" sz="1800" b="0" i="0" u="none" strike="noStrike" baseline="0" dirty="0">
                <a:solidFill>
                  <a:srgbClr val="000000"/>
                </a:solidFill>
                <a:latin typeface="Calibri" panose="020F0502020204030204" pitchFamily="34" charset="0"/>
              </a:rPr>
              <a:t>between 1st Dec 2010 to 31st Aug 2011 </a:t>
            </a:r>
            <a:r>
              <a:rPr lang="en-IN" sz="1800" b="0" i="0" u="none" strike="noStrike" baseline="0" dirty="0">
                <a:solidFill>
                  <a:srgbClr val="000000"/>
                </a:solidFill>
                <a:latin typeface="Calibri" panose="020F0502020204030204" pitchFamily="34" charset="0"/>
              </a:rPr>
              <a:t>did not make any subsequent purchase in </a:t>
            </a:r>
            <a:r>
              <a:rPr lang="en-US" sz="1800" b="0" i="0" u="none" strike="noStrike" baseline="0" dirty="0">
                <a:solidFill>
                  <a:srgbClr val="000000"/>
                </a:solidFill>
                <a:latin typeface="Calibri" panose="020F0502020204030204" pitchFamily="34" charset="0"/>
              </a:rPr>
              <a:t> the period Sep 2011 to Dec 2011. Such customers are named as </a:t>
            </a:r>
            <a:r>
              <a:rPr lang="en-US" sz="1800" b="1" i="0" u="none" strike="noStrike" baseline="0" dirty="0">
                <a:solidFill>
                  <a:srgbClr val="000000"/>
                </a:solidFill>
                <a:latin typeface="Calibri" panose="020F0502020204030204" pitchFamily="34" charset="0"/>
              </a:rPr>
              <a:t>churn</a:t>
            </a:r>
            <a:r>
              <a:rPr lang="en-US" sz="1800" b="0" i="0" u="none" strike="noStrike" baseline="0" dirty="0">
                <a:solidFill>
                  <a:srgbClr val="000000"/>
                </a:solidFill>
                <a:latin typeface="Calibri" panose="020F0502020204030204" pitchFamily="34" charset="0"/>
              </a:rPr>
              <a:t>. The other customers who made the purchase are labelled as </a:t>
            </a:r>
            <a:r>
              <a:rPr lang="en-US" sz="1800" b="1" i="0" u="none" strike="noStrike" baseline="0" dirty="0">
                <a:solidFill>
                  <a:srgbClr val="000000"/>
                </a:solidFill>
                <a:latin typeface="Calibri" panose="020F0502020204030204" pitchFamily="34" charset="0"/>
              </a:rPr>
              <a:t>not churn</a:t>
            </a:r>
            <a:r>
              <a:rPr lang="en-US" sz="1800" b="0" i="0" u="none" strike="noStrike" baseline="0" dirty="0">
                <a:solidFill>
                  <a:srgbClr val="000000"/>
                </a:solidFill>
                <a:latin typeface="Calibri" panose="020F0502020204030204" pitchFamily="34" charset="0"/>
              </a:rPr>
              <a:t>. So this kind of labelling approach is taken care by the ID3 decision tree where we classify the customers based on the above 2 labels. Basically we create a target variable of taking customers in the above date range and then apply the classification algorithm.</a:t>
            </a:r>
          </a:p>
          <a:p>
            <a:pPr algn="l"/>
            <a:r>
              <a:rPr lang="en-US" dirty="0">
                <a:solidFill>
                  <a:srgbClr val="000000"/>
                </a:solidFill>
                <a:latin typeface="Calibri" panose="020F0502020204030204" pitchFamily="34" charset="0"/>
              </a:rPr>
              <a:t>Also we create a customer level features such as displaying the product names which is very much relevant for the customers. In addition we display the country code of the products and various statistical features for the customers.</a:t>
            </a:r>
          </a:p>
          <a:p>
            <a:pPr algn="l"/>
            <a:endParaRPr lang="en-US" dirty="0">
              <a:solidFill>
                <a:srgbClr val="000000"/>
              </a:solidFill>
              <a:latin typeface="Calibri" panose="020F0502020204030204" pitchFamily="34" charset="0"/>
            </a:endParaRPr>
          </a:p>
          <a:p>
            <a:pPr algn="l"/>
            <a:r>
              <a:rPr lang="en-US" dirty="0">
                <a:solidFill>
                  <a:srgbClr val="000000"/>
                </a:solidFill>
                <a:latin typeface="Calibri" panose="020F0502020204030204" pitchFamily="34" charset="0"/>
              </a:rPr>
              <a:t>Later we plot the ID3 tree for classification of Churn and Not Churn.</a:t>
            </a:r>
          </a:p>
          <a:p>
            <a:pPr algn="l"/>
            <a:r>
              <a:rPr lang="en-US" dirty="0">
                <a:solidFill>
                  <a:srgbClr val="000000"/>
                </a:solidFill>
                <a:latin typeface="Calibri" panose="020F0502020204030204" pitchFamily="34" charset="0"/>
              </a:rPr>
              <a:t>Finally we give the accuracy and classification report including the Confusion matrix, accuracy, </a:t>
            </a:r>
            <a:r>
              <a:rPr lang="en-US" dirty="0" err="1">
                <a:solidFill>
                  <a:srgbClr val="000000"/>
                </a:solidFill>
                <a:latin typeface="Calibri" panose="020F0502020204030204" pitchFamily="34" charset="0"/>
              </a:rPr>
              <a:t>etc</a:t>
            </a:r>
            <a:r>
              <a:rPr lang="en-US" dirty="0">
                <a:solidFill>
                  <a:srgbClr val="000000"/>
                </a:solidFill>
                <a:latin typeface="Calibri" panose="020F0502020204030204" pitchFamily="34" charset="0"/>
              </a:rPr>
              <a:t>…</a:t>
            </a:r>
          </a:p>
          <a:p>
            <a:pPr algn="l"/>
            <a:r>
              <a:rPr lang="en-US" dirty="0">
                <a:solidFill>
                  <a:srgbClr val="000000"/>
                </a:solidFill>
                <a:latin typeface="Calibri" panose="020F0502020204030204" pitchFamily="34" charset="0"/>
              </a:rPr>
              <a:t>In addition we do the classification using SVM, ANN and display the accuracy and classification report for the same.</a:t>
            </a:r>
          </a:p>
          <a:p>
            <a:pPr algn="l"/>
            <a:r>
              <a:rPr lang="en-US" dirty="0">
                <a:solidFill>
                  <a:srgbClr val="000000"/>
                </a:solidFill>
                <a:latin typeface="Calibri" panose="020F0502020204030204" pitchFamily="34" charset="0"/>
              </a:rPr>
              <a:t>Hence, by this we even constructed the comparative table for ID3, SVM and ANN.</a:t>
            </a:r>
          </a:p>
          <a:p>
            <a:pPr algn="l"/>
            <a:endParaRPr lang="en-IN" dirty="0"/>
          </a:p>
        </p:txBody>
      </p:sp>
      <p:pic>
        <p:nvPicPr>
          <p:cNvPr id="1026" name="Picture 2" descr="Decision Trees For Classification (ID3)| Machine Learning | by Ashwin  Prasad | Analytics Vidhya | Medium">
            <a:extLst>
              <a:ext uri="{FF2B5EF4-FFF2-40B4-BE49-F238E27FC236}">
                <a16:creationId xmlns:a16="http://schemas.microsoft.com/office/drawing/2014/main" id="{FE6E9919-679B-DA92-7FD9-2C37B2CC0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680210"/>
            <a:ext cx="3429000" cy="1920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ied Deep Learning - Part 1: Artificial Neural Networks | by Arden  Dertat | Towards Data Science">
            <a:extLst>
              <a:ext uri="{FF2B5EF4-FFF2-40B4-BE49-F238E27FC236}">
                <a16:creationId xmlns:a16="http://schemas.microsoft.com/office/drawing/2014/main" id="{44985A3A-13FF-56A7-6D07-324082C9F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966210"/>
            <a:ext cx="3429000" cy="223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37097"/>
          </a:xfrm>
        </p:spPr>
        <p:txBody>
          <a:bodyPr/>
          <a:lstStyle/>
          <a:p>
            <a:r>
              <a:rPr lang="en-US" dirty="0"/>
              <a:t>FLOWCHART-ID3</a:t>
            </a:r>
          </a:p>
        </p:txBody>
      </p:sp>
      <p:pic>
        <p:nvPicPr>
          <p:cNvPr id="8" name="Picture 7">
            <a:extLst>
              <a:ext uri="{FF2B5EF4-FFF2-40B4-BE49-F238E27FC236}">
                <a16:creationId xmlns:a16="http://schemas.microsoft.com/office/drawing/2014/main" id="{E6E62182-E583-ADD7-802F-808EA89B134C}"/>
              </a:ext>
            </a:extLst>
          </p:cNvPr>
          <p:cNvPicPr>
            <a:picLocks noChangeAspect="1"/>
          </p:cNvPicPr>
          <p:nvPr/>
        </p:nvPicPr>
        <p:blipFill>
          <a:blip r:embed="rId2"/>
          <a:stretch>
            <a:fillRect/>
          </a:stretch>
        </p:blipFill>
        <p:spPr>
          <a:xfrm>
            <a:off x="472440" y="1631469"/>
            <a:ext cx="5715000" cy="4524375"/>
          </a:xfrm>
          <a:prstGeom prst="rect">
            <a:avLst/>
          </a:prstGeom>
        </p:spPr>
      </p:pic>
      <p:pic>
        <p:nvPicPr>
          <p:cNvPr id="10" name="Picture 9">
            <a:extLst>
              <a:ext uri="{FF2B5EF4-FFF2-40B4-BE49-F238E27FC236}">
                <a16:creationId xmlns:a16="http://schemas.microsoft.com/office/drawing/2014/main" id="{010BE34A-E407-33EA-5E3A-E6DF07FAB405}"/>
              </a:ext>
            </a:extLst>
          </p:cNvPr>
          <p:cNvPicPr>
            <a:picLocks noChangeAspect="1"/>
          </p:cNvPicPr>
          <p:nvPr/>
        </p:nvPicPr>
        <p:blipFill>
          <a:blip r:embed="rId3"/>
          <a:stretch>
            <a:fillRect/>
          </a:stretch>
        </p:blipFill>
        <p:spPr>
          <a:xfrm>
            <a:off x="8306400" y="822960"/>
            <a:ext cx="2666400" cy="5795010"/>
          </a:xfrm>
          <a:prstGeom prst="rect">
            <a:avLst/>
          </a:prstGeom>
        </p:spPr>
      </p:pic>
      <p:sp>
        <p:nvSpPr>
          <p:cNvPr id="11" name="TextBox 10">
            <a:extLst>
              <a:ext uri="{FF2B5EF4-FFF2-40B4-BE49-F238E27FC236}">
                <a16:creationId xmlns:a16="http://schemas.microsoft.com/office/drawing/2014/main" id="{1024EBD3-612A-8693-0F30-C6148BF275EE}"/>
              </a:ext>
            </a:extLst>
          </p:cNvPr>
          <p:cNvSpPr txBox="1"/>
          <p:nvPr/>
        </p:nvSpPr>
        <p:spPr>
          <a:xfrm>
            <a:off x="6427470" y="3282280"/>
            <a:ext cx="2118960" cy="646331"/>
          </a:xfrm>
          <a:prstGeom prst="rect">
            <a:avLst/>
          </a:prstGeom>
          <a:noFill/>
        </p:spPr>
        <p:txBody>
          <a:bodyPr wrap="square" rtlCol="0">
            <a:spAutoFit/>
          </a:bodyPr>
          <a:lstStyle/>
          <a:p>
            <a:r>
              <a:rPr lang="en-IN" b="1" dirty="0"/>
              <a:t>THE ID3 FLOWCHART</a:t>
            </a:r>
          </a:p>
        </p:txBody>
      </p:sp>
    </p:spTree>
    <p:extLst>
      <p:ext uri="{BB962C8B-B14F-4D97-AF65-F5344CB8AC3E}">
        <p14:creationId xmlns:p14="http://schemas.microsoft.com/office/powerpoint/2010/main" val="15836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21172" y="576426"/>
            <a:ext cx="11029616" cy="537097"/>
          </a:xfrm>
        </p:spPr>
        <p:txBody>
          <a:bodyPr/>
          <a:lstStyle/>
          <a:p>
            <a:r>
              <a:rPr lang="en-US" dirty="0"/>
              <a:t>FLOWCHART-SVM</a:t>
            </a:r>
          </a:p>
        </p:txBody>
      </p:sp>
      <p:pic>
        <p:nvPicPr>
          <p:cNvPr id="4" name="Picture 3">
            <a:extLst>
              <a:ext uri="{FF2B5EF4-FFF2-40B4-BE49-F238E27FC236}">
                <a16:creationId xmlns:a16="http://schemas.microsoft.com/office/drawing/2014/main" id="{7E2CE5BC-E6B9-789F-2ADA-0F4315B67CA6}"/>
              </a:ext>
            </a:extLst>
          </p:cNvPr>
          <p:cNvPicPr>
            <a:picLocks noChangeAspect="1"/>
          </p:cNvPicPr>
          <p:nvPr/>
        </p:nvPicPr>
        <p:blipFill>
          <a:blip r:embed="rId2"/>
          <a:stretch>
            <a:fillRect/>
          </a:stretch>
        </p:blipFill>
        <p:spPr>
          <a:xfrm>
            <a:off x="1040130" y="1239253"/>
            <a:ext cx="3520439" cy="5618747"/>
          </a:xfrm>
          <a:prstGeom prst="rect">
            <a:avLst/>
          </a:prstGeom>
        </p:spPr>
      </p:pic>
      <p:pic>
        <p:nvPicPr>
          <p:cNvPr id="6" name="Picture 5">
            <a:extLst>
              <a:ext uri="{FF2B5EF4-FFF2-40B4-BE49-F238E27FC236}">
                <a16:creationId xmlns:a16="http://schemas.microsoft.com/office/drawing/2014/main" id="{5AFF7C14-F75A-DA45-A21A-E3DDEC6C09C1}"/>
              </a:ext>
            </a:extLst>
          </p:cNvPr>
          <p:cNvPicPr>
            <a:picLocks noChangeAspect="1"/>
          </p:cNvPicPr>
          <p:nvPr/>
        </p:nvPicPr>
        <p:blipFill>
          <a:blip r:embed="rId3"/>
          <a:stretch>
            <a:fillRect/>
          </a:stretch>
        </p:blipFill>
        <p:spPr>
          <a:xfrm>
            <a:off x="7326630" y="1479069"/>
            <a:ext cx="3962400" cy="4676775"/>
          </a:xfrm>
          <a:prstGeom prst="rect">
            <a:avLst/>
          </a:prstGeom>
        </p:spPr>
      </p:pic>
      <p:sp>
        <p:nvSpPr>
          <p:cNvPr id="7" name="TextBox 6">
            <a:extLst>
              <a:ext uri="{FF2B5EF4-FFF2-40B4-BE49-F238E27FC236}">
                <a16:creationId xmlns:a16="http://schemas.microsoft.com/office/drawing/2014/main" id="{6F72E571-14FA-1F6F-4078-EAADE8226E67}"/>
              </a:ext>
            </a:extLst>
          </p:cNvPr>
          <p:cNvSpPr txBox="1"/>
          <p:nvPr/>
        </p:nvSpPr>
        <p:spPr>
          <a:xfrm>
            <a:off x="5036520" y="2905090"/>
            <a:ext cx="2118960" cy="646331"/>
          </a:xfrm>
          <a:prstGeom prst="rect">
            <a:avLst/>
          </a:prstGeom>
          <a:noFill/>
        </p:spPr>
        <p:txBody>
          <a:bodyPr wrap="square" rtlCol="0">
            <a:spAutoFit/>
          </a:bodyPr>
          <a:lstStyle/>
          <a:p>
            <a:r>
              <a:rPr lang="en-IN" b="1" dirty="0"/>
              <a:t>THE SVM FLOWCHART</a:t>
            </a:r>
          </a:p>
        </p:txBody>
      </p:sp>
    </p:spTree>
    <p:extLst>
      <p:ext uri="{BB962C8B-B14F-4D97-AF65-F5344CB8AC3E}">
        <p14:creationId xmlns:p14="http://schemas.microsoft.com/office/powerpoint/2010/main" val="372531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37097"/>
          </a:xfrm>
        </p:spPr>
        <p:txBody>
          <a:bodyPr/>
          <a:lstStyle/>
          <a:p>
            <a:r>
              <a:rPr lang="en-US" dirty="0"/>
              <a:t>FLOWCHART-ANN</a:t>
            </a:r>
          </a:p>
        </p:txBody>
      </p:sp>
      <p:pic>
        <p:nvPicPr>
          <p:cNvPr id="4" name="Picture 3">
            <a:extLst>
              <a:ext uri="{FF2B5EF4-FFF2-40B4-BE49-F238E27FC236}">
                <a16:creationId xmlns:a16="http://schemas.microsoft.com/office/drawing/2014/main" id="{6F8D2E4E-072C-921D-A0D7-D125267135F9}"/>
              </a:ext>
            </a:extLst>
          </p:cNvPr>
          <p:cNvPicPr>
            <a:picLocks noChangeAspect="1"/>
          </p:cNvPicPr>
          <p:nvPr/>
        </p:nvPicPr>
        <p:blipFill>
          <a:blip r:embed="rId2"/>
          <a:stretch>
            <a:fillRect/>
          </a:stretch>
        </p:blipFill>
        <p:spPr>
          <a:xfrm>
            <a:off x="422909" y="1239253"/>
            <a:ext cx="6389371" cy="5339296"/>
          </a:xfrm>
          <a:prstGeom prst="rect">
            <a:avLst/>
          </a:prstGeom>
        </p:spPr>
      </p:pic>
      <p:pic>
        <p:nvPicPr>
          <p:cNvPr id="6" name="Picture 5">
            <a:extLst>
              <a:ext uri="{FF2B5EF4-FFF2-40B4-BE49-F238E27FC236}">
                <a16:creationId xmlns:a16="http://schemas.microsoft.com/office/drawing/2014/main" id="{D0CBBE07-35A0-4F52-F434-31933CA56B63}"/>
              </a:ext>
            </a:extLst>
          </p:cNvPr>
          <p:cNvPicPr>
            <a:picLocks noChangeAspect="1"/>
          </p:cNvPicPr>
          <p:nvPr/>
        </p:nvPicPr>
        <p:blipFill>
          <a:blip r:embed="rId3"/>
          <a:stretch>
            <a:fillRect/>
          </a:stretch>
        </p:blipFill>
        <p:spPr>
          <a:xfrm>
            <a:off x="7025895" y="1441608"/>
            <a:ext cx="5166105" cy="3974783"/>
          </a:xfrm>
          <a:prstGeom prst="rect">
            <a:avLst/>
          </a:prstGeom>
        </p:spPr>
      </p:pic>
    </p:spTree>
    <p:extLst>
      <p:ext uri="{BB962C8B-B14F-4D97-AF65-F5344CB8AC3E}">
        <p14:creationId xmlns:p14="http://schemas.microsoft.com/office/powerpoint/2010/main" val="1576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620452"/>
            <a:ext cx="11029616" cy="537097"/>
          </a:xfrm>
        </p:spPr>
        <p:txBody>
          <a:bodyPr/>
          <a:lstStyle/>
          <a:p>
            <a:r>
              <a:rPr lang="en-US" dirty="0"/>
              <a:t>PYTHON PACKAGES USED</a:t>
            </a:r>
          </a:p>
        </p:txBody>
      </p:sp>
      <p:sp>
        <p:nvSpPr>
          <p:cNvPr id="5" name="Content Placeholder 4">
            <a:extLst>
              <a:ext uri="{FF2B5EF4-FFF2-40B4-BE49-F238E27FC236}">
                <a16:creationId xmlns:a16="http://schemas.microsoft.com/office/drawing/2014/main" id="{C5810854-1730-D52D-FA58-820F1B70A1A4}"/>
              </a:ext>
            </a:extLst>
          </p:cNvPr>
          <p:cNvSpPr>
            <a:spLocks noGrp="1"/>
          </p:cNvSpPr>
          <p:nvPr>
            <p:ph idx="1"/>
          </p:nvPr>
        </p:nvSpPr>
        <p:spPr>
          <a:xfrm>
            <a:off x="316230" y="1588771"/>
            <a:ext cx="5970270" cy="5163820"/>
          </a:xfrm>
        </p:spPr>
        <p:txBody>
          <a:bodyPr>
            <a:noAutofit/>
          </a:bodyPr>
          <a:lstStyle/>
          <a:p>
            <a:r>
              <a:rPr lang="en-IN" sz="1800" b="1" dirty="0">
                <a:solidFill>
                  <a:srgbClr val="6A9955"/>
                </a:solidFill>
                <a:effectLst/>
                <a:latin typeface="Consolas" panose="020B0609020204030204" pitchFamily="49" charset="0"/>
              </a:rPr>
              <a:t># GENERAL LIBRARIES FOR DATASET</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numpy</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as</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np</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matplotlib</a:t>
            </a:r>
            <a:r>
              <a:rPr lang="en-IN" sz="1800" b="1" dirty="0" err="1">
                <a:solidFill>
                  <a:srgbClr val="D4D4D4"/>
                </a:solidFill>
                <a:effectLst/>
                <a:latin typeface="Consolas" panose="020B0609020204030204" pitchFamily="49" charset="0"/>
              </a:rPr>
              <a:t>.</a:t>
            </a:r>
            <a:r>
              <a:rPr lang="en-IN" sz="1800" b="1" dirty="0" err="1">
                <a:solidFill>
                  <a:srgbClr val="4EC9B0"/>
                </a:solidFill>
                <a:effectLst/>
                <a:latin typeface="Consolas" panose="020B0609020204030204" pitchFamily="49" charset="0"/>
              </a:rPr>
              <a:t>pyplot</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as</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plt</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pandas</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as</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pd</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seaborn</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as</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sns</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datetime</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as</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dt</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math</a:t>
            </a:r>
            <a:endParaRPr lang="en-IN" sz="1800" b="1" dirty="0">
              <a:solidFill>
                <a:srgbClr val="D4D4D4"/>
              </a:solidFill>
              <a:effectLst/>
              <a:latin typeface="Consolas" panose="020B0609020204030204" pitchFamily="49" charset="0"/>
            </a:endParaRPr>
          </a:p>
          <a:p>
            <a:r>
              <a:rPr lang="en-IN" sz="1800" b="1" dirty="0">
                <a:solidFill>
                  <a:srgbClr val="6A9955"/>
                </a:solidFill>
                <a:effectLst/>
                <a:latin typeface="Consolas" panose="020B0609020204030204" pitchFamily="49" charset="0"/>
              </a:rPr>
              <a:t># FOR ID3 DECISION TREE</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from</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sklearn</a:t>
            </a:r>
            <a:r>
              <a:rPr lang="en-IN" sz="1800" b="1" dirty="0" err="1">
                <a:solidFill>
                  <a:srgbClr val="D4D4D4"/>
                </a:solidFill>
                <a:effectLst/>
                <a:latin typeface="Consolas" panose="020B0609020204030204" pitchFamily="49" charset="0"/>
              </a:rPr>
              <a:t>.</a:t>
            </a:r>
            <a:r>
              <a:rPr lang="en-IN" sz="1800" b="1" dirty="0" err="1">
                <a:solidFill>
                  <a:srgbClr val="4EC9B0"/>
                </a:solidFill>
                <a:effectLst/>
                <a:latin typeface="Consolas" panose="020B0609020204030204" pitchFamily="49" charset="0"/>
              </a:rPr>
              <a:t>preprocessing</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StandardScaler</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from</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sklearn</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a:solidFill>
                  <a:srgbClr val="4EC9B0"/>
                </a:solidFill>
                <a:effectLst/>
                <a:latin typeface="Consolas" panose="020B0609020204030204" pitchFamily="49" charset="0"/>
              </a:rPr>
              <a:t>tree</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from</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sklearn</a:t>
            </a:r>
            <a:r>
              <a:rPr lang="en-IN" sz="1800" b="1" dirty="0" err="1">
                <a:solidFill>
                  <a:srgbClr val="D4D4D4"/>
                </a:solidFill>
                <a:effectLst/>
                <a:latin typeface="Consolas" panose="020B0609020204030204" pitchFamily="49" charset="0"/>
              </a:rPr>
              <a:t>.</a:t>
            </a:r>
            <a:r>
              <a:rPr lang="en-IN" sz="1800" b="1" dirty="0" err="1">
                <a:solidFill>
                  <a:srgbClr val="4EC9B0"/>
                </a:solidFill>
                <a:effectLst/>
                <a:latin typeface="Consolas" panose="020B0609020204030204" pitchFamily="49" charset="0"/>
              </a:rPr>
              <a:t>tree</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DecisionTreeClassifier</a:t>
            </a:r>
            <a:endParaRPr lang="en-IN" sz="1800" b="1" dirty="0">
              <a:solidFill>
                <a:srgbClr val="D4D4D4"/>
              </a:solidFill>
              <a:effectLst/>
              <a:latin typeface="Consolas" panose="020B0609020204030204" pitchFamily="49" charset="0"/>
            </a:endParaRPr>
          </a:p>
          <a:p>
            <a:r>
              <a:rPr lang="en-IN" sz="1800" b="1" dirty="0">
                <a:solidFill>
                  <a:srgbClr val="C586C0"/>
                </a:solidFill>
                <a:effectLst/>
                <a:latin typeface="Consolas" panose="020B0609020204030204" pitchFamily="49" charset="0"/>
              </a:rPr>
              <a:t>from</a:t>
            </a:r>
            <a:r>
              <a:rPr lang="en-IN" sz="1800" b="1" dirty="0">
                <a:solidFill>
                  <a:srgbClr val="D4D4D4"/>
                </a:solidFill>
                <a:effectLst/>
                <a:latin typeface="Consolas" panose="020B0609020204030204" pitchFamily="49" charset="0"/>
              </a:rPr>
              <a:t> </a:t>
            </a:r>
            <a:r>
              <a:rPr lang="en-IN" sz="1800" b="1" dirty="0" err="1">
                <a:solidFill>
                  <a:srgbClr val="4EC9B0"/>
                </a:solidFill>
                <a:effectLst/>
                <a:latin typeface="Consolas" panose="020B0609020204030204" pitchFamily="49" charset="0"/>
              </a:rPr>
              <a:t>numpy</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import</a:t>
            </a:r>
            <a:r>
              <a:rPr lang="en-IN" sz="1800" b="1" dirty="0">
                <a:solidFill>
                  <a:srgbClr val="D4D4D4"/>
                </a:solidFill>
                <a:effectLst/>
                <a:latin typeface="Consolas" panose="020B0609020204030204" pitchFamily="49" charset="0"/>
              </a:rPr>
              <a:t> </a:t>
            </a:r>
            <a:r>
              <a:rPr lang="en-IN" sz="1800" b="1" dirty="0">
                <a:solidFill>
                  <a:srgbClr val="9CDCFE"/>
                </a:solidFill>
                <a:effectLst/>
                <a:latin typeface="Consolas" panose="020B0609020204030204" pitchFamily="49" charset="0"/>
              </a:rPr>
              <a:t>log2</a:t>
            </a:r>
            <a:r>
              <a:rPr lang="en-IN" sz="1800" b="1" dirty="0">
                <a:solidFill>
                  <a:srgbClr val="D4D4D4"/>
                </a:solidFill>
                <a:effectLst/>
                <a:latin typeface="Consolas" panose="020B0609020204030204" pitchFamily="49" charset="0"/>
              </a:rPr>
              <a:t> </a:t>
            </a:r>
            <a:r>
              <a:rPr lang="en-IN" sz="1800" b="1" dirty="0">
                <a:solidFill>
                  <a:srgbClr val="C586C0"/>
                </a:solidFill>
                <a:effectLst/>
                <a:latin typeface="Consolas" panose="020B0609020204030204" pitchFamily="49" charset="0"/>
              </a:rPr>
              <a:t>as</a:t>
            </a:r>
            <a:r>
              <a:rPr lang="en-IN" sz="1800" b="1" dirty="0">
                <a:solidFill>
                  <a:srgbClr val="D4D4D4"/>
                </a:solidFill>
                <a:effectLst/>
                <a:latin typeface="Consolas" panose="020B0609020204030204" pitchFamily="49" charset="0"/>
              </a:rPr>
              <a:t> </a:t>
            </a:r>
            <a:r>
              <a:rPr lang="en-IN" sz="1800" b="1" dirty="0">
                <a:solidFill>
                  <a:srgbClr val="9CDCFE"/>
                </a:solidFill>
                <a:effectLst/>
                <a:latin typeface="Consolas" panose="020B0609020204030204" pitchFamily="49" charset="0"/>
              </a:rPr>
              <a:t>log</a:t>
            </a:r>
            <a:endParaRPr lang="en-IN" sz="1800" b="1" dirty="0">
              <a:solidFill>
                <a:srgbClr val="D4D4D4"/>
              </a:solidFill>
              <a:effectLst/>
              <a:latin typeface="Consolas" panose="020B0609020204030204" pitchFamily="49" charset="0"/>
            </a:endParaRPr>
          </a:p>
          <a:p>
            <a:endParaRPr lang="en-IN" sz="1800" b="1" dirty="0"/>
          </a:p>
        </p:txBody>
      </p:sp>
      <p:sp>
        <p:nvSpPr>
          <p:cNvPr id="4" name="TextBox 3">
            <a:extLst>
              <a:ext uri="{FF2B5EF4-FFF2-40B4-BE49-F238E27FC236}">
                <a16:creationId xmlns:a16="http://schemas.microsoft.com/office/drawing/2014/main" id="{7F42003D-C989-2386-6638-E6633A9B2E81}"/>
              </a:ext>
            </a:extLst>
          </p:cNvPr>
          <p:cNvSpPr txBox="1"/>
          <p:nvPr/>
        </p:nvSpPr>
        <p:spPr>
          <a:xfrm>
            <a:off x="6286500" y="703441"/>
            <a:ext cx="5795010" cy="5909310"/>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6A9955"/>
                </a:solidFill>
                <a:effectLst/>
                <a:latin typeface="Consolas" panose="020B0609020204030204" pitchFamily="49" charset="0"/>
              </a:rPr>
              <a:t># FOR SVM</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svm</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a:solidFill>
                  <a:srgbClr val="4EC9B0"/>
                </a:solidFill>
                <a:effectLst/>
                <a:latin typeface="Consolas" panose="020B0609020204030204" pitchFamily="49" charset="0"/>
              </a:rPr>
              <a:t>SVC</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svm</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svm</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LinearSVC</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pipeline</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a:solidFill>
                  <a:srgbClr val="4EC9B0"/>
                </a:solidFill>
                <a:effectLst/>
                <a:latin typeface="Consolas" panose="020B0609020204030204" pitchFamily="49" charset="0"/>
              </a:rPr>
              <a:t>Pipeline</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6A9955"/>
                </a:solidFill>
                <a:effectLst/>
                <a:latin typeface="Consolas" panose="020B0609020204030204" pitchFamily="49" charset="0"/>
              </a:rPr>
              <a:t># FOR ANN</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neural_network</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MLPClassifier</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6A9955"/>
                </a:solidFill>
                <a:effectLst/>
                <a:latin typeface="Consolas" panose="020B0609020204030204" pitchFamily="49" charset="0"/>
              </a:rPr>
              <a:t># FOR THE STATISTICS IN EACH MODEL</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metrics</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DCDCAA"/>
                </a:solidFill>
                <a:effectLst/>
                <a:latin typeface="Consolas" panose="020B0609020204030204" pitchFamily="49" charset="0"/>
              </a:rPr>
              <a:t>confusion_matrix</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metrics</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DCDCAA"/>
                </a:solidFill>
                <a:effectLst/>
                <a:latin typeface="Consolas" panose="020B0609020204030204" pitchFamily="49" charset="0"/>
              </a:rPr>
              <a:t>classification_report</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metrics</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DCDCAA"/>
                </a:solidFill>
                <a:effectLst/>
                <a:latin typeface="Consolas" panose="020B0609020204030204" pitchFamily="49" charset="0"/>
              </a:rPr>
              <a:t>roc_auc_score</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metrics</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DCDCAA"/>
                </a:solidFill>
                <a:effectLst/>
                <a:latin typeface="Consolas" panose="020B0609020204030204" pitchFamily="49" charset="0"/>
              </a:rPr>
              <a:t>roc_curve</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err="1">
                <a:solidFill>
                  <a:srgbClr val="D4D4D4"/>
                </a:solidFill>
                <a:effectLst/>
                <a:latin typeface="Consolas" panose="020B0609020204030204" pitchFamily="49" charset="0"/>
              </a:rPr>
              <a:t>.</a:t>
            </a:r>
            <a:r>
              <a:rPr lang="en-IN" b="1" dirty="0" err="1">
                <a:solidFill>
                  <a:srgbClr val="4EC9B0"/>
                </a:solidFill>
                <a:effectLst/>
                <a:latin typeface="Consolas" panose="020B0609020204030204" pitchFamily="49" charset="0"/>
              </a:rPr>
              <a:t>model_selection</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err="1">
                <a:solidFill>
                  <a:srgbClr val="DCDCAA"/>
                </a:solidFill>
                <a:effectLst/>
                <a:latin typeface="Consolas" panose="020B0609020204030204" pitchFamily="49" charset="0"/>
              </a:rPr>
              <a:t>train_test_split</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from</a:t>
            </a:r>
            <a:r>
              <a:rPr lang="en-IN" b="1" dirty="0">
                <a:solidFill>
                  <a:srgbClr val="D4D4D4"/>
                </a:solidFill>
                <a:effectLst/>
                <a:latin typeface="Consolas" panose="020B0609020204030204" pitchFamily="49" charset="0"/>
              </a:rPr>
              <a:t> </a:t>
            </a:r>
            <a:r>
              <a:rPr lang="en-IN" b="1" dirty="0" err="1">
                <a:solidFill>
                  <a:srgbClr val="4EC9B0"/>
                </a:solidFill>
                <a:effectLst/>
                <a:latin typeface="Consolas" panose="020B0609020204030204" pitchFamily="49" charset="0"/>
              </a:rPr>
              <a:t>sklearn</a:t>
            </a:r>
            <a:r>
              <a:rPr lang="en-IN" b="1" dirty="0">
                <a:solidFill>
                  <a:srgbClr val="D4D4D4"/>
                </a:solidFill>
                <a:effectLst/>
                <a:latin typeface="Consolas" panose="020B0609020204030204" pitchFamily="49" charset="0"/>
              </a:rPr>
              <a:t> </a:t>
            </a: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a:solidFill>
                  <a:srgbClr val="4EC9B0"/>
                </a:solidFill>
                <a:effectLst/>
                <a:latin typeface="Consolas" panose="020B0609020204030204" pitchFamily="49" charset="0"/>
              </a:rPr>
              <a:t>metrics</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a:solidFill>
                  <a:srgbClr val="C586C0"/>
                </a:solidFill>
                <a:effectLst/>
                <a:latin typeface="Consolas" panose="020B0609020204030204" pitchFamily="49" charset="0"/>
              </a:rPr>
              <a:t>import</a:t>
            </a:r>
            <a:r>
              <a:rPr lang="en-IN" b="1" dirty="0">
                <a:solidFill>
                  <a:srgbClr val="D4D4D4"/>
                </a:solidFill>
                <a:effectLst/>
                <a:latin typeface="Consolas" panose="020B0609020204030204" pitchFamily="49" charset="0"/>
              </a:rPr>
              <a:t> </a:t>
            </a:r>
            <a:r>
              <a:rPr lang="en-IN" b="1" dirty="0">
                <a:solidFill>
                  <a:srgbClr val="4EC9B0"/>
                </a:solidFill>
                <a:effectLst/>
                <a:latin typeface="Consolas" panose="020B0609020204030204" pitchFamily="49" charset="0"/>
              </a:rPr>
              <a:t>warnings</a:t>
            </a:r>
            <a:endParaRPr lang="en-IN" b="1"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IN" b="1" dirty="0" err="1">
                <a:solidFill>
                  <a:srgbClr val="4EC9B0"/>
                </a:solidFill>
                <a:effectLst/>
                <a:latin typeface="Consolas" panose="020B0609020204030204" pitchFamily="49" charset="0"/>
              </a:rPr>
              <a:t>warnings</a:t>
            </a:r>
            <a:r>
              <a:rPr lang="en-IN" b="1" dirty="0" err="1">
                <a:solidFill>
                  <a:srgbClr val="D4D4D4"/>
                </a:solidFill>
                <a:effectLst/>
                <a:latin typeface="Consolas" panose="020B0609020204030204" pitchFamily="49" charset="0"/>
              </a:rPr>
              <a:t>.</a:t>
            </a:r>
            <a:r>
              <a:rPr lang="en-IN" b="1" dirty="0" err="1">
                <a:solidFill>
                  <a:srgbClr val="DCDCAA"/>
                </a:solidFill>
                <a:effectLst/>
                <a:latin typeface="Consolas" panose="020B0609020204030204" pitchFamily="49" charset="0"/>
              </a:rPr>
              <a:t>filterwarnings</a:t>
            </a:r>
            <a:r>
              <a:rPr lang="en-IN" b="1" dirty="0">
                <a:solidFill>
                  <a:srgbClr val="D4D4D4"/>
                </a:solidFill>
                <a:effectLst/>
                <a:latin typeface="Consolas" panose="020B0609020204030204" pitchFamily="49" charset="0"/>
              </a:rPr>
              <a:t>(</a:t>
            </a:r>
            <a:r>
              <a:rPr lang="en-IN" b="1" dirty="0">
                <a:solidFill>
                  <a:srgbClr val="CE9178"/>
                </a:solidFill>
                <a:effectLst/>
                <a:latin typeface="Consolas" panose="020B0609020204030204" pitchFamily="49" charset="0"/>
              </a:rPr>
              <a:t>'ignore'</a:t>
            </a:r>
            <a:r>
              <a:rPr lang="en-IN" b="1" dirty="0">
                <a:solidFill>
                  <a:srgbClr val="D4D4D4"/>
                </a:solidFill>
                <a:effectLst/>
                <a:latin typeface="Consolas" panose="020B0609020204030204" pitchFamily="49" charset="0"/>
              </a:rPr>
              <a:t>)</a:t>
            </a:r>
          </a:p>
          <a:p>
            <a:pPr marL="285750" indent="-285750">
              <a:buFont typeface="Arial" panose="020B0604020202020204" pitchFamily="34" charset="0"/>
              <a:buChar char="•"/>
            </a:pPr>
            <a:r>
              <a:rPr lang="en-IN" b="1" dirty="0">
                <a:solidFill>
                  <a:srgbClr val="D4D4D4"/>
                </a:solidFill>
                <a:effectLst/>
                <a:latin typeface="Consolas" panose="020B0609020204030204" pitchFamily="49" charset="0"/>
              </a:rPr>
              <a:t>%matplotlib inline</a:t>
            </a:r>
          </a:p>
        </p:txBody>
      </p:sp>
    </p:spTree>
    <p:extLst>
      <p:ext uri="{BB962C8B-B14F-4D97-AF65-F5344CB8AC3E}">
        <p14:creationId xmlns:p14="http://schemas.microsoft.com/office/powerpoint/2010/main" val="125383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4" name="Picture 3">
            <a:extLst>
              <a:ext uri="{FF2B5EF4-FFF2-40B4-BE49-F238E27FC236}">
                <a16:creationId xmlns:a16="http://schemas.microsoft.com/office/drawing/2014/main" id="{55D723D5-B5F4-14F8-AAD3-EB3EE573F32D}"/>
              </a:ext>
            </a:extLst>
          </p:cNvPr>
          <p:cNvPicPr>
            <a:picLocks noChangeAspect="1"/>
          </p:cNvPicPr>
          <p:nvPr/>
        </p:nvPicPr>
        <p:blipFill>
          <a:blip r:embed="rId2"/>
          <a:stretch>
            <a:fillRect/>
          </a:stretch>
        </p:blipFill>
        <p:spPr>
          <a:xfrm>
            <a:off x="398312" y="1033613"/>
            <a:ext cx="7516274" cy="5744377"/>
          </a:xfrm>
          <a:prstGeom prst="rect">
            <a:avLst/>
          </a:prstGeom>
        </p:spPr>
      </p:pic>
      <p:sp>
        <p:nvSpPr>
          <p:cNvPr id="3" name="TextBox 2">
            <a:extLst>
              <a:ext uri="{FF2B5EF4-FFF2-40B4-BE49-F238E27FC236}">
                <a16:creationId xmlns:a16="http://schemas.microsoft.com/office/drawing/2014/main" id="{71F16D4F-A281-0136-2301-BBBCAD74E93D}"/>
              </a:ext>
            </a:extLst>
          </p:cNvPr>
          <p:cNvSpPr txBox="1"/>
          <p:nvPr/>
        </p:nvSpPr>
        <p:spPr>
          <a:xfrm>
            <a:off x="8355330" y="2439503"/>
            <a:ext cx="3438358" cy="2031325"/>
          </a:xfrm>
          <a:prstGeom prst="rect">
            <a:avLst/>
          </a:prstGeom>
          <a:noFill/>
        </p:spPr>
        <p:txBody>
          <a:bodyPr wrap="square" rtlCol="0">
            <a:spAutoFit/>
          </a:bodyPr>
          <a:lstStyle/>
          <a:p>
            <a:r>
              <a:rPr lang="en-IN" dirty="0"/>
              <a:t>The 2 </a:t>
            </a:r>
            <a:r>
              <a:rPr lang="en-IN" dirty="0" err="1"/>
              <a:t>dataframes</a:t>
            </a:r>
            <a:r>
              <a:rPr lang="en-IN" dirty="0"/>
              <a:t> DF1 and DF2 representing the given ranges where the customers who purchased items from </a:t>
            </a:r>
            <a:r>
              <a:rPr lang="en-US" sz="1800" b="0" i="0" u="none" strike="noStrike" baseline="0" dirty="0">
                <a:solidFill>
                  <a:srgbClr val="000000"/>
                </a:solidFill>
                <a:latin typeface="Calibri" panose="020F0502020204030204" pitchFamily="34" charset="0"/>
              </a:rPr>
              <a:t>between 1st Dec 2010 to 31st Aug 2011 </a:t>
            </a:r>
            <a:r>
              <a:rPr lang="en-IN" sz="1800" b="0" i="0" u="none" strike="noStrike" baseline="0" dirty="0">
                <a:solidFill>
                  <a:srgbClr val="000000"/>
                </a:solidFill>
                <a:latin typeface="Calibri" panose="020F0502020204030204" pitchFamily="34" charset="0"/>
              </a:rPr>
              <a:t>did made subsequent purchase in </a:t>
            </a:r>
            <a:r>
              <a:rPr lang="en-US" sz="1800" b="0" i="0" u="none" strike="noStrike" baseline="0" dirty="0">
                <a:solidFill>
                  <a:srgbClr val="000000"/>
                </a:solidFill>
                <a:latin typeface="Calibri" panose="020F0502020204030204" pitchFamily="34" charset="0"/>
              </a:rPr>
              <a:t> the period Sep 2011 to Dec 2011. </a:t>
            </a:r>
            <a:endParaRPr lang="en-IN" dirty="0"/>
          </a:p>
        </p:txBody>
      </p:sp>
    </p:spTree>
    <p:extLst>
      <p:ext uri="{BB962C8B-B14F-4D97-AF65-F5344CB8AC3E}">
        <p14:creationId xmlns:p14="http://schemas.microsoft.com/office/powerpoint/2010/main" val="381220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7" name="Picture 6">
            <a:extLst>
              <a:ext uri="{FF2B5EF4-FFF2-40B4-BE49-F238E27FC236}">
                <a16:creationId xmlns:a16="http://schemas.microsoft.com/office/drawing/2014/main" id="{8652EC96-4437-917B-F431-0D44DB82F705}"/>
              </a:ext>
            </a:extLst>
          </p:cNvPr>
          <p:cNvPicPr>
            <a:picLocks noChangeAspect="1"/>
          </p:cNvPicPr>
          <p:nvPr/>
        </p:nvPicPr>
        <p:blipFill>
          <a:blip r:embed="rId2"/>
          <a:stretch>
            <a:fillRect/>
          </a:stretch>
        </p:blipFill>
        <p:spPr>
          <a:xfrm>
            <a:off x="581192" y="1893317"/>
            <a:ext cx="8040222" cy="3620005"/>
          </a:xfrm>
          <a:prstGeom prst="rect">
            <a:avLst/>
          </a:prstGeom>
        </p:spPr>
      </p:pic>
      <p:sp>
        <p:nvSpPr>
          <p:cNvPr id="8" name="TextBox 7">
            <a:extLst>
              <a:ext uri="{FF2B5EF4-FFF2-40B4-BE49-F238E27FC236}">
                <a16:creationId xmlns:a16="http://schemas.microsoft.com/office/drawing/2014/main" id="{7B032478-69C3-FB2E-C820-9DB4A63140C9}"/>
              </a:ext>
            </a:extLst>
          </p:cNvPr>
          <p:cNvSpPr txBox="1"/>
          <p:nvPr/>
        </p:nvSpPr>
        <p:spPr>
          <a:xfrm>
            <a:off x="8469630" y="2779989"/>
            <a:ext cx="3438358" cy="923330"/>
          </a:xfrm>
          <a:prstGeom prst="rect">
            <a:avLst/>
          </a:prstGeom>
          <a:noFill/>
        </p:spPr>
        <p:txBody>
          <a:bodyPr wrap="square" rtlCol="0">
            <a:spAutoFit/>
          </a:bodyPr>
          <a:lstStyle/>
          <a:p>
            <a:r>
              <a:rPr lang="en-IN" dirty="0"/>
              <a:t>Target variable creation for the customers who are only labelled as churn.</a:t>
            </a:r>
          </a:p>
        </p:txBody>
      </p:sp>
    </p:spTree>
    <p:extLst>
      <p:ext uri="{BB962C8B-B14F-4D97-AF65-F5344CB8AC3E}">
        <p14:creationId xmlns:p14="http://schemas.microsoft.com/office/powerpoint/2010/main" val="161358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76526"/>
            <a:ext cx="11029616" cy="537097"/>
          </a:xfrm>
        </p:spPr>
        <p:txBody>
          <a:bodyPr/>
          <a:lstStyle/>
          <a:p>
            <a:r>
              <a:rPr lang="en-US" dirty="0"/>
              <a:t>OUTPUT SCREENSHOTS</a:t>
            </a:r>
          </a:p>
        </p:txBody>
      </p:sp>
      <p:pic>
        <p:nvPicPr>
          <p:cNvPr id="4" name="Picture 3">
            <a:extLst>
              <a:ext uri="{FF2B5EF4-FFF2-40B4-BE49-F238E27FC236}">
                <a16:creationId xmlns:a16="http://schemas.microsoft.com/office/drawing/2014/main" id="{E97B17CA-87EC-00D7-83D7-A05ED10C8FB4}"/>
              </a:ext>
            </a:extLst>
          </p:cNvPr>
          <p:cNvPicPr>
            <a:picLocks noChangeAspect="1"/>
          </p:cNvPicPr>
          <p:nvPr/>
        </p:nvPicPr>
        <p:blipFill>
          <a:blip r:embed="rId2"/>
          <a:stretch>
            <a:fillRect/>
          </a:stretch>
        </p:blipFill>
        <p:spPr>
          <a:xfrm>
            <a:off x="581192" y="1262883"/>
            <a:ext cx="3353268" cy="1886213"/>
          </a:xfrm>
          <a:prstGeom prst="rect">
            <a:avLst/>
          </a:prstGeom>
        </p:spPr>
      </p:pic>
      <p:pic>
        <p:nvPicPr>
          <p:cNvPr id="6" name="Picture 5">
            <a:extLst>
              <a:ext uri="{FF2B5EF4-FFF2-40B4-BE49-F238E27FC236}">
                <a16:creationId xmlns:a16="http://schemas.microsoft.com/office/drawing/2014/main" id="{67EB5D63-BE11-F49A-2476-D6C6AC6B0B76}"/>
              </a:ext>
            </a:extLst>
          </p:cNvPr>
          <p:cNvPicPr>
            <a:picLocks noChangeAspect="1"/>
          </p:cNvPicPr>
          <p:nvPr/>
        </p:nvPicPr>
        <p:blipFill>
          <a:blip r:embed="rId3"/>
          <a:stretch>
            <a:fillRect/>
          </a:stretch>
        </p:blipFill>
        <p:spPr>
          <a:xfrm>
            <a:off x="581192" y="3429000"/>
            <a:ext cx="2139148" cy="283868"/>
          </a:xfrm>
          <a:prstGeom prst="rect">
            <a:avLst/>
          </a:prstGeom>
        </p:spPr>
      </p:pic>
      <p:pic>
        <p:nvPicPr>
          <p:cNvPr id="8" name="Picture 7">
            <a:extLst>
              <a:ext uri="{FF2B5EF4-FFF2-40B4-BE49-F238E27FC236}">
                <a16:creationId xmlns:a16="http://schemas.microsoft.com/office/drawing/2014/main" id="{C1B5DEA1-BBDF-E3CD-DC9B-C567A551F006}"/>
              </a:ext>
            </a:extLst>
          </p:cNvPr>
          <p:cNvPicPr>
            <a:picLocks noChangeAspect="1"/>
          </p:cNvPicPr>
          <p:nvPr/>
        </p:nvPicPr>
        <p:blipFill>
          <a:blip r:embed="rId4"/>
          <a:stretch>
            <a:fillRect/>
          </a:stretch>
        </p:blipFill>
        <p:spPr>
          <a:xfrm>
            <a:off x="4484019" y="576526"/>
            <a:ext cx="3223962" cy="3223962"/>
          </a:xfrm>
          <a:prstGeom prst="rect">
            <a:avLst/>
          </a:prstGeom>
        </p:spPr>
      </p:pic>
      <p:pic>
        <p:nvPicPr>
          <p:cNvPr id="10" name="Picture 9">
            <a:extLst>
              <a:ext uri="{FF2B5EF4-FFF2-40B4-BE49-F238E27FC236}">
                <a16:creationId xmlns:a16="http://schemas.microsoft.com/office/drawing/2014/main" id="{74611D66-9ED1-AC9B-0E60-F049308DB692}"/>
              </a:ext>
            </a:extLst>
          </p:cNvPr>
          <p:cNvPicPr>
            <a:picLocks noChangeAspect="1"/>
          </p:cNvPicPr>
          <p:nvPr/>
        </p:nvPicPr>
        <p:blipFill>
          <a:blip r:embed="rId5"/>
          <a:stretch>
            <a:fillRect/>
          </a:stretch>
        </p:blipFill>
        <p:spPr>
          <a:xfrm>
            <a:off x="8308574" y="576526"/>
            <a:ext cx="3223962" cy="3223962"/>
          </a:xfrm>
          <a:prstGeom prst="rect">
            <a:avLst/>
          </a:prstGeom>
        </p:spPr>
      </p:pic>
      <p:pic>
        <p:nvPicPr>
          <p:cNvPr id="12" name="Picture 11">
            <a:extLst>
              <a:ext uri="{FF2B5EF4-FFF2-40B4-BE49-F238E27FC236}">
                <a16:creationId xmlns:a16="http://schemas.microsoft.com/office/drawing/2014/main" id="{D4F4C832-606C-5DEC-7AF6-924A948CB7A4}"/>
              </a:ext>
            </a:extLst>
          </p:cNvPr>
          <p:cNvPicPr>
            <a:picLocks noChangeAspect="1"/>
          </p:cNvPicPr>
          <p:nvPr/>
        </p:nvPicPr>
        <p:blipFill>
          <a:blip r:embed="rId6"/>
          <a:stretch>
            <a:fillRect/>
          </a:stretch>
        </p:blipFill>
        <p:spPr>
          <a:xfrm>
            <a:off x="581192" y="3695737"/>
            <a:ext cx="3030688" cy="3030688"/>
          </a:xfrm>
          <a:prstGeom prst="rect">
            <a:avLst/>
          </a:prstGeom>
        </p:spPr>
      </p:pic>
      <p:pic>
        <p:nvPicPr>
          <p:cNvPr id="14" name="Picture 13">
            <a:extLst>
              <a:ext uri="{FF2B5EF4-FFF2-40B4-BE49-F238E27FC236}">
                <a16:creationId xmlns:a16="http://schemas.microsoft.com/office/drawing/2014/main" id="{C28655D3-4AD9-CDED-DBFA-3F0E65F2092D}"/>
              </a:ext>
            </a:extLst>
          </p:cNvPr>
          <p:cNvPicPr>
            <a:picLocks noChangeAspect="1"/>
          </p:cNvPicPr>
          <p:nvPr/>
        </p:nvPicPr>
        <p:blipFill>
          <a:blip r:embed="rId7"/>
          <a:stretch>
            <a:fillRect/>
          </a:stretch>
        </p:blipFill>
        <p:spPr>
          <a:xfrm>
            <a:off x="4484020" y="3706541"/>
            <a:ext cx="3223962" cy="3151459"/>
          </a:xfrm>
          <a:prstGeom prst="rect">
            <a:avLst/>
          </a:prstGeom>
        </p:spPr>
      </p:pic>
      <p:pic>
        <p:nvPicPr>
          <p:cNvPr id="16" name="Picture 15">
            <a:extLst>
              <a:ext uri="{FF2B5EF4-FFF2-40B4-BE49-F238E27FC236}">
                <a16:creationId xmlns:a16="http://schemas.microsoft.com/office/drawing/2014/main" id="{8DFCC21E-9B4B-38EC-7F7A-B0566B337AD4}"/>
              </a:ext>
            </a:extLst>
          </p:cNvPr>
          <p:cNvPicPr>
            <a:picLocks noChangeAspect="1"/>
          </p:cNvPicPr>
          <p:nvPr/>
        </p:nvPicPr>
        <p:blipFill>
          <a:blip r:embed="rId8"/>
          <a:stretch>
            <a:fillRect/>
          </a:stretch>
        </p:blipFill>
        <p:spPr>
          <a:xfrm>
            <a:off x="8308573" y="3800488"/>
            <a:ext cx="3223963" cy="3057512"/>
          </a:xfrm>
          <a:prstGeom prst="rect">
            <a:avLst/>
          </a:prstGeom>
        </p:spPr>
      </p:pic>
    </p:spTree>
    <p:extLst>
      <p:ext uri="{BB962C8B-B14F-4D97-AF65-F5344CB8AC3E}">
        <p14:creationId xmlns:p14="http://schemas.microsoft.com/office/powerpoint/2010/main" val="302962906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{3D26AC40-9C54-4054-B7A0-84175184113E}tf33552983_win32</Template>
  <TotalTime>386</TotalTime>
  <Words>559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Consolas</vt:lpstr>
      <vt:lpstr>Franklin Gothic Book</vt:lpstr>
      <vt:lpstr>Franklin Gothic Demi</vt:lpstr>
      <vt:lpstr>Wingdings 2</vt:lpstr>
      <vt:lpstr>DividendVTI</vt:lpstr>
      <vt:lpstr>MACHINE INTELLIGENCE Building a predictive model to predict the likelihood of a customer churning </vt:lpstr>
      <vt:lpstr>ABSTRACT</vt:lpstr>
      <vt:lpstr>FLOWCHART-ID3</vt:lpstr>
      <vt:lpstr>FLOWCHART-SVM</vt:lpstr>
      <vt:lpstr>FLOWCHART-ANN</vt:lpstr>
      <vt:lpstr>PYTHON PACKAGES USED</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 - Assignment 1 : CASE STUDY (UE20Cs302) Building a predictive model to predict the likelihood of a customer churning </dc:title>
  <dc:creator>S M SUTHARSAN RAJ</dc:creator>
  <cp:lastModifiedBy>S M SUTHARSAN RAJ</cp:lastModifiedBy>
  <cp:revision>6</cp:revision>
  <dcterms:created xsi:type="dcterms:W3CDTF">2022-10-22T18:43:58Z</dcterms:created>
  <dcterms:modified xsi:type="dcterms:W3CDTF">2022-12-28T14:38:43Z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