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7" r:id="rId5"/>
    <p:sldId id="258" r:id="rId6"/>
    <p:sldId id="259" r:id="rId7"/>
    <p:sldId id="260" r:id="rId8"/>
    <p:sldId id="261" r:id="rId9"/>
    <p:sldId id="262" r:id="rId10"/>
    <p:sldId id="263" r:id="rId11"/>
    <p:sldId id="264" r:id="rId12"/>
    <p:sldId id="265" r:id="rId13"/>
    <p:sldId id="266" r:id="rId14"/>
    <p:sldId id="267" r:id="rId15"/>
    <p:sldId id="269"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0570A8-8802-4B8C-8AD7-D61E95CA4159}">
          <p14:sldIdLst>
            <p14:sldId id="257"/>
          </p14:sldIdLst>
        </p14:section>
        <p14:section name="Untitled Section" id="{831CC508-96CF-4F21-B157-45928CC8F875}">
          <p14:sldIdLst>
            <p14:sldId id="258"/>
            <p14:sldId id="259"/>
            <p14:sldId id="260"/>
            <p14:sldId id="261"/>
            <p14:sldId id="262"/>
            <p14:sldId id="263"/>
            <p14:sldId id="264"/>
            <p14:sldId id="265"/>
            <p14:sldId id="266"/>
            <p14:sldId id="267"/>
            <p14:sldId id="26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0764" autoAdjust="0"/>
  </p:normalViewPr>
  <p:slideViewPr>
    <p:cSldViewPr snapToGrid="0">
      <p:cViewPr varScale="1">
        <p:scale>
          <a:sx n="73" d="100"/>
          <a:sy n="73" d="100"/>
        </p:scale>
        <p:origin x="5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193F6-135E-42CB-A04F-08BAF231D751}" type="datetimeFigureOut">
              <a:rPr lang="en-IN" smtClean="0"/>
              <a:t>06-09-2022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AEEE8-DCE2-4811-8FA0-14064D508BEE}" type="slidenum">
              <a:rPr lang="en-IN" smtClean="0"/>
              <a:t>‹#›</a:t>
            </a:fld>
            <a:endParaRPr lang="en-IN"/>
          </a:p>
        </p:txBody>
      </p:sp>
    </p:spTree>
    <p:extLst>
      <p:ext uri="{BB962C8B-B14F-4D97-AF65-F5344CB8AC3E}">
        <p14:creationId xmlns:p14="http://schemas.microsoft.com/office/powerpoint/2010/main" val="183773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ortinet.com/resources/cyberglossary/osi-mode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https://resources.infosecinstitute.com/topic/port-scanning-using-scapy/</a:t>
            </a:r>
          </a:p>
        </p:txBody>
      </p:sp>
      <p:sp>
        <p:nvSpPr>
          <p:cNvPr id="4" name="Slide Number Placeholder 3"/>
          <p:cNvSpPr>
            <a:spLocks noGrp="1"/>
          </p:cNvSpPr>
          <p:nvPr>
            <p:ph type="sldNum" sz="quarter" idx="5"/>
          </p:nvPr>
        </p:nvSpPr>
        <p:spPr/>
        <p:txBody>
          <a:bodyPr/>
          <a:lstStyle/>
          <a:p>
            <a:fld id="{E26AEEE8-DCE2-4811-8FA0-14064D508BEE}" type="slidenum">
              <a:rPr lang="en-IN" smtClean="0"/>
              <a:t>2</a:t>
            </a:fld>
            <a:endParaRPr lang="en-IN"/>
          </a:p>
        </p:txBody>
      </p:sp>
    </p:spTree>
    <p:extLst>
      <p:ext uri="{BB962C8B-B14F-4D97-AF65-F5344CB8AC3E}">
        <p14:creationId xmlns:p14="http://schemas.microsoft.com/office/powerpoint/2010/main" val="169831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arial" panose="020B0604020202020204" pitchFamily="34" charset="0"/>
              </a:rPr>
              <a:t>The SYN flag </a:t>
            </a:r>
            <a:r>
              <a:rPr lang="en-US" b="1" i="0" dirty="0">
                <a:solidFill>
                  <a:srgbClr val="BDC1C6"/>
                </a:solidFill>
                <a:effectLst/>
                <a:latin typeface="arial" panose="020B0604020202020204" pitchFamily="34" charset="0"/>
              </a:rPr>
              <a:t>synchronizes sequence numbers to initiate a TCP connection</a:t>
            </a:r>
            <a:r>
              <a:rPr lang="en-US" b="0" i="0" dirty="0">
                <a:solidFill>
                  <a:srgbClr val="BDC1C6"/>
                </a:solidFill>
                <a:effectLst/>
                <a:latin typeface="arial" panose="020B0604020202020204" pitchFamily="34" charset="0"/>
              </a:rPr>
              <a:t>. The FIN flag indicates the end of data transmission to finish a TCP connection. Their purposes are mutually exclusive.</a:t>
            </a:r>
          </a:p>
          <a:p>
            <a:r>
              <a:rPr lang="en-US" b="0" i="0" dirty="0">
                <a:solidFill>
                  <a:srgbClr val="BDC1C6"/>
                </a:solidFill>
                <a:effectLst/>
                <a:latin typeface="arial" panose="020B0604020202020204" pitchFamily="34" charset="0"/>
              </a:rPr>
              <a:t>A TCP segment is sent with the RST flag </a:t>
            </a:r>
            <a:r>
              <a:rPr lang="en-US" b="1" i="0" dirty="0">
                <a:solidFill>
                  <a:srgbClr val="BDC1C6"/>
                </a:solidFill>
                <a:effectLst/>
                <a:latin typeface="arial" panose="020B0604020202020204" pitchFamily="34" charset="0"/>
              </a:rPr>
              <a:t>whenever a segment arrives that does not meet the criteria for a referenced connection</a:t>
            </a:r>
            <a:r>
              <a:rPr lang="en-US" b="0" i="0" dirty="0">
                <a:solidFill>
                  <a:srgbClr val="BDC1C6"/>
                </a:solidFill>
                <a:effectLst/>
                <a:latin typeface="arial" panose="020B0604020202020204" pitchFamily="34" charset="0"/>
              </a:rPr>
              <a:t>. For example, a TCP segment is sent with a RST flag when a connection request is received on the destination port, but no process is listening at that port.</a:t>
            </a:r>
            <a:endParaRPr lang="en-IN" dirty="0"/>
          </a:p>
        </p:txBody>
      </p:sp>
      <p:sp>
        <p:nvSpPr>
          <p:cNvPr id="4" name="Slide Number Placeholder 3"/>
          <p:cNvSpPr>
            <a:spLocks noGrp="1"/>
          </p:cNvSpPr>
          <p:nvPr>
            <p:ph type="sldNum" sz="quarter" idx="5"/>
          </p:nvPr>
        </p:nvSpPr>
        <p:spPr/>
        <p:txBody>
          <a:bodyPr/>
          <a:lstStyle/>
          <a:p>
            <a:fld id="{E26AEEE8-DCE2-4811-8FA0-14064D508BEE}" type="slidenum">
              <a:rPr lang="en-IN" smtClean="0"/>
              <a:t>3</a:t>
            </a:fld>
            <a:endParaRPr lang="en-IN"/>
          </a:p>
        </p:txBody>
      </p:sp>
    </p:spTree>
    <p:extLst>
      <p:ext uri="{BB962C8B-B14F-4D97-AF65-F5344CB8AC3E}">
        <p14:creationId xmlns:p14="http://schemas.microsoft.com/office/powerpoint/2010/main" val="1771863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Inter"/>
              </a:rPr>
              <a:t>A </a:t>
            </a:r>
            <a:r>
              <a:rPr lang="en-US" b="1" i="0" dirty="0">
                <a:solidFill>
                  <a:srgbClr val="000000"/>
                </a:solidFill>
                <a:effectLst/>
                <a:latin typeface="Inter"/>
              </a:rPr>
              <a:t>stateful firewall</a:t>
            </a:r>
            <a:r>
              <a:rPr lang="en-US" b="0" i="0" dirty="0">
                <a:solidFill>
                  <a:srgbClr val="000000"/>
                </a:solidFill>
                <a:effectLst/>
                <a:latin typeface="Inter"/>
              </a:rPr>
              <a:t> is a kind of firewall that keeps track and monitors the state of active network connections while analyzing incoming traffic and looking for potential traffic and data risks. This firewall is situated at Layers 3 and 4 of the </a:t>
            </a:r>
            <a:r>
              <a:rPr lang="en-US" b="0" i="0" u="none" strike="noStrike" dirty="0">
                <a:solidFill>
                  <a:srgbClr val="2B74A4"/>
                </a:solidFill>
                <a:effectLst/>
                <a:latin typeface="Inter"/>
                <a:hlinkClick r:id="rId3"/>
              </a:rPr>
              <a:t>Open Systems Interconnection (OSI)</a:t>
            </a:r>
            <a:r>
              <a:rPr lang="en-US" b="0" i="0" dirty="0">
                <a:solidFill>
                  <a:srgbClr val="000000"/>
                </a:solidFill>
                <a:effectLst/>
                <a:latin typeface="Inter"/>
              </a:rPr>
              <a:t> model. </a:t>
            </a:r>
            <a:endParaRPr lang="en-IN" dirty="0"/>
          </a:p>
        </p:txBody>
      </p:sp>
      <p:sp>
        <p:nvSpPr>
          <p:cNvPr id="4" name="Slide Number Placeholder 3"/>
          <p:cNvSpPr>
            <a:spLocks noGrp="1"/>
          </p:cNvSpPr>
          <p:nvPr>
            <p:ph type="sldNum" sz="quarter" idx="5"/>
          </p:nvPr>
        </p:nvSpPr>
        <p:spPr/>
        <p:txBody>
          <a:bodyPr/>
          <a:lstStyle/>
          <a:p>
            <a:fld id="{E26AEEE8-DCE2-4811-8FA0-14064D508BEE}" type="slidenum">
              <a:rPr lang="en-IN" smtClean="0"/>
              <a:t>8</a:t>
            </a:fld>
            <a:endParaRPr lang="en-IN"/>
          </a:p>
        </p:txBody>
      </p:sp>
    </p:spTree>
    <p:extLst>
      <p:ext uri="{BB962C8B-B14F-4D97-AF65-F5344CB8AC3E}">
        <p14:creationId xmlns:p14="http://schemas.microsoft.com/office/powerpoint/2010/main" val="85642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6AEEE8-DCE2-4811-8FA0-14064D508BEE}" type="slidenum">
              <a:rPr lang="en-IN" smtClean="0"/>
              <a:t>12</a:t>
            </a:fld>
            <a:endParaRPr lang="en-IN"/>
          </a:p>
        </p:txBody>
      </p:sp>
    </p:spTree>
    <p:extLst>
      <p:ext uri="{BB962C8B-B14F-4D97-AF65-F5344CB8AC3E}">
        <p14:creationId xmlns:p14="http://schemas.microsoft.com/office/powerpoint/2010/main" val="255617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9/6/2022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9/6/2022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9/6/2022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9/6/2022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9/6/2022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9/6/2022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6715" y="784536"/>
            <a:ext cx="10993549" cy="736180"/>
          </a:xfrm>
        </p:spPr>
        <p:txBody>
          <a:bodyPr>
            <a:normAutofit fontScale="90000"/>
          </a:bodyPr>
          <a:lstStyle/>
          <a:p>
            <a:br>
              <a:rPr lang="en-US" dirty="0">
                <a:solidFill>
                  <a:srgbClr val="FF0000"/>
                </a:solidFill>
              </a:rPr>
            </a:br>
            <a:r>
              <a:rPr lang="en-US" dirty="0">
                <a:solidFill>
                  <a:srgbClr val="FF0000"/>
                </a:solidFill>
              </a:rPr>
              <a:t>TCP PORT SCANNER USING PYTHON &amp; SCAPY</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756613"/>
            <a:ext cx="10993546" cy="1321698"/>
          </a:xfrm>
        </p:spPr>
        <p:txBody>
          <a:bodyPr>
            <a:normAutofit/>
          </a:bodyPr>
          <a:lstStyle/>
          <a:p>
            <a:r>
              <a:rPr lang="en-US" b="1" dirty="0"/>
              <a:t>- S M SUTHARSAN RAJ</a:t>
            </a:r>
          </a:p>
          <a:p>
            <a:endParaRPr lang="en-US" b="1" dirty="0"/>
          </a:p>
          <a:p>
            <a:endParaRPr lang="en-US" b="1"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2725132"/>
            <a:ext cx="11260667" cy="3667201"/>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D963-97D3-4953-9A82-D4C0BCB8F333}"/>
              </a:ext>
            </a:extLst>
          </p:cNvPr>
          <p:cNvSpPr>
            <a:spLocks noGrp="1"/>
          </p:cNvSpPr>
          <p:nvPr>
            <p:ph type="title"/>
          </p:nvPr>
        </p:nvSpPr>
        <p:spPr>
          <a:xfrm>
            <a:off x="581192" y="702156"/>
            <a:ext cx="11029616" cy="589434"/>
          </a:xfrm>
        </p:spPr>
        <p:txBody>
          <a:bodyPr/>
          <a:lstStyle/>
          <a:p>
            <a:r>
              <a:rPr lang="en-IN" dirty="0">
                <a:solidFill>
                  <a:srgbClr val="FF0000"/>
                </a:solidFill>
              </a:rPr>
              <a:t>UDP SCAN</a:t>
            </a:r>
          </a:p>
        </p:txBody>
      </p:sp>
      <p:sp>
        <p:nvSpPr>
          <p:cNvPr id="5" name="TextBox 4">
            <a:extLst>
              <a:ext uri="{FF2B5EF4-FFF2-40B4-BE49-F238E27FC236}">
                <a16:creationId xmlns:a16="http://schemas.microsoft.com/office/drawing/2014/main" id="{3E540454-CBEB-43CA-8C6B-5DE8D99D4E17}"/>
              </a:ext>
            </a:extLst>
          </p:cNvPr>
          <p:cNvSpPr txBox="1"/>
          <p:nvPr/>
        </p:nvSpPr>
        <p:spPr>
          <a:xfrm>
            <a:off x="411480" y="1485900"/>
            <a:ext cx="5897880" cy="4801314"/>
          </a:xfrm>
          <a:prstGeom prst="rect">
            <a:avLst/>
          </a:prstGeom>
          <a:noFill/>
        </p:spPr>
        <p:txBody>
          <a:bodyPr wrap="square" rtlCol="0">
            <a:spAutoFit/>
          </a:bodyPr>
          <a:lstStyle/>
          <a:p>
            <a:pPr algn="l"/>
            <a:r>
              <a:rPr lang="en-US" b="0" i="0" dirty="0">
                <a:solidFill>
                  <a:srgbClr val="212529"/>
                </a:solidFill>
                <a:effectLst/>
                <a:latin typeface="Open Sans" panose="020B0604020202020204" pitchFamily="34" charset="0"/>
              </a:rPr>
              <a:t>TCP is a connection-oriented protocol and UDP is a connection-less protocol.</a:t>
            </a:r>
          </a:p>
          <a:p>
            <a:pPr algn="l"/>
            <a:r>
              <a:rPr lang="en-US" b="0" i="0" dirty="0">
                <a:solidFill>
                  <a:srgbClr val="212529"/>
                </a:solidFill>
                <a:effectLst/>
                <a:latin typeface="Open Sans" panose="020B0604020202020204" pitchFamily="34" charset="0"/>
              </a:rPr>
              <a:t>A Connection-less protocol is a protocol in which a packet transfer takes place without checking if there is a communication channel available between the client and the server. The data is just sent on to the destination, assuming that the destination is available.</a:t>
            </a:r>
          </a:p>
          <a:p>
            <a:pPr algn="l"/>
            <a:endParaRPr lang="en-US" b="0" i="0" dirty="0">
              <a:solidFill>
                <a:srgbClr val="212529"/>
              </a:solidFill>
              <a:effectLst/>
              <a:latin typeface="Open Sans" panose="020B0604020202020204" pitchFamily="34" charset="0"/>
            </a:endParaRPr>
          </a:p>
          <a:p>
            <a:pPr algn="l"/>
            <a:r>
              <a:rPr lang="en-US" b="0" i="0" dirty="0">
                <a:solidFill>
                  <a:srgbClr val="212529"/>
                </a:solidFill>
                <a:effectLst/>
                <a:latin typeface="Open Sans" panose="020B0604020202020204" pitchFamily="34" charset="0"/>
              </a:rPr>
              <a:t>The client sends a UDP packet with the port number to connect to. If the server responds to the client with a UDP packet, then that particular port is open on the server.</a:t>
            </a:r>
          </a:p>
          <a:p>
            <a:br>
              <a:rPr lang="en-US" dirty="0"/>
            </a:br>
            <a:endParaRPr lang="en-US" b="0" i="0" dirty="0">
              <a:solidFill>
                <a:srgbClr val="212529"/>
              </a:solidFill>
              <a:effectLst/>
              <a:latin typeface="Open Sans" panose="020B0604020202020204" pitchFamily="34" charset="0"/>
            </a:endParaRPr>
          </a:p>
          <a:p>
            <a:br>
              <a:rPr lang="en-US" dirty="0"/>
            </a:br>
            <a:endParaRPr lang="en-IN" dirty="0"/>
          </a:p>
        </p:txBody>
      </p:sp>
      <p:pic>
        <p:nvPicPr>
          <p:cNvPr id="7" name="Picture 6">
            <a:extLst>
              <a:ext uri="{FF2B5EF4-FFF2-40B4-BE49-F238E27FC236}">
                <a16:creationId xmlns:a16="http://schemas.microsoft.com/office/drawing/2014/main" id="{FA4FA325-C0DB-4E95-B600-8BD03E03662E}"/>
              </a:ext>
            </a:extLst>
          </p:cNvPr>
          <p:cNvPicPr>
            <a:picLocks noChangeAspect="1"/>
          </p:cNvPicPr>
          <p:nvPr/>
        </p:nvPicPr>
        <p:blipFill>
          <a:blip r:embed="rId2"/>
          <a:stretch>
            <a:fillRect/>
          </a:stretch>
        </p:blipFill>
        <p:spPr>
          <a:xfrm>
            <a:off x="6096000" y="702157"/>
            <a:ext cx="5684520" cy="2966874"/>
          </a:xfrm>
          <a:prstGeom prst="rect">
            <a:avLst/>
          </a:prstGeom>
        </p:spPr>
      </p:pic>
      <p:pic>
        <p:nvPicPr>
          <p:cNvPr id="11" name="Picture 10">
            <a:extLst>
              <a:ext uri="{FF2B5EF4-FFF2-40B4-BE49-F238E27FC236}">
                <a16:creationId xmlns:a16="http://schemas.microsoft.com/office/drawing/2014/main" id="{C0264D5E-B4E6-4CE0-9D71-C2879AEF22C3}"/>
              </a:ext>
            </a:extLst>
          </p:cNvPr>
          <p:cNvPicPr>
            <a:picLocks noChangeAspect="1"/>
          </p:cNvPicPr>
          <p:nvPr/>
        </p:nvPicPr>
        <p:blipFill>
          <a:blip r:embed="rId3"/>
          <a:stretch>
            <a:fillRect/>
          </a:stretch>
        </p:blipFill>
        <p:spPr>
          <a:xfrm>
            <a:off x="6229350" y="3486151"/>
            <a:ext cx="5594818" cy="3228975"/>
          </a:xfrm>
          <a:prstGeom prst="rect">
            <a:avLst/>
          </a:prstGeom>
        </p:spPr>
      </p:pic>
    </p:spTree>
    <p:extLst>
      <p:ext uri="{BB962C8B-B14F-4D97-AF65-F5344CB8AC3E}">
        <p14:creationId xmlns:p14="http://schemas.microsoft.com/office/powerpoint/2010/main" val="251152457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DAFE-C0B1-491D-96CA-0597D2AA310D}"/>
              </a:ext>
            </a:extLst>
          </p:cNvPr>
          <p:cNvSpPr>
            <a:spLocks noGrp="1"/>
          </p:cNvSpPr>
          <p:nvPr>
            <p:ph type="title"/>
          </p:nvPr>
        </p:nvSpPr>
        <p:spPr>
          <a:xfrm>
            <a:off x="581192" y="702156"/>
            <a:ext cx="11029616" cy="497994"/>
          </a:xfrm>
        </p:spPr>
        <p:txBody>
          <a:bodyPr>
            <a:normAutofit fontScale="90000"/>
          </a:bodyPr>
          <a:lstStyle/>
          <a:p>
            <a:r>
              <a:rPr lang="en-IN" dirty="0">
                <a:solidFill>
                  <a:srgbClr val="FF0000"/>
                </a:solidFill>
              </a:rPr>
              <a:t>UDP SCAN CONTD….</a:t>
            </a:r>
          </a:p>
        </p:txBody>
      </p:sp>
      <p:sp>
        <p:nvSpPr>
          <p:cNvPr id="4" name="TextBox 3">
            <a:extLst>
              <a:ext uri="{FF2B5EF4-FFF2-40B4-BE49-F238E27FC236}">
                <a16:creationId xmlns:a16="http://schemas.microsoft.com/office/drawing/2014/main" id="{10C1FE48-2F6E-421A-BC0C-41ACA591D0A3}"/>
              </a:ext>
            </a:extLst>
          </p:cNvPr>
          <p:cNvSpPr txBox="1"/>
          <p:nvPr/>
        </p:nvSpPr>
        <p:spPr>
          <a:xfrm>
            <a:off x="365760" y="1325880"/>
            <a:ext cx="5143500" cy="4247317"/>
          </a:xfrm>
          <a:prstGeom prst="rect">
            <a:avLst/>
          </a:prstGeom>
          <a:noFill/>
        </p:spPr>
        <p:txBody>
          <a:bodyPr wrap="square" rtlCol="0">
            <a:spAutoFit/>
          </a:bodyPr>
          <a:lstStyle/>
          <a:p>
            <a:pPr algn="l"/>
            <a:r>
              <a:rPr lang="en-US" b="0" i="0" dirty="0">
                <a:solidFill>
                  <a:srgbClr val="212529"/>
                </a:solidFill>
                <a:effectLst/>
                <a:latin typeface="Open Sans" panose="020B0604020202020204" pitchFamily="34" charset="0"/>
              </a:rPr>
              <a:t>The client sends a UDP packet and the port number it wants to connect to, but the server responds with an ICMP port unreachable error type 3 and code 3, meaning that the port is closed on the server.</a:t>
            </a:r>
          </a:p>
          <a:p>
            <a:pPr algn="l"/>
            <a:br>
              <a:rPr lang="en-US" dirty="0"/>
            </a:br>
            <a:r>
              <a:rPr lang="en-US" b="0" i="0" dirty="0">
                <a:solidFill>
                  <a:srgbClr val="212529"/>
                </a:solidFill>
                <a:effectLst/>
                <a:latin typeface="Open Sans" panose="020B0604020202020204" pitchFamily="34" charset="0"/>
              </a:rPr>
              <a:t>If the server responds to the client with an ICMP error type 3 and code 1, 2, 9, 10, or 13, then that port on the server is filtered.</a:t>
            </a:r>
          </a:p>
          <a:p>
            <a:br>
              <a:rPr lang="en-US" dirty="0"/>
            </a:br>
            <a:r>
              <a:rPr lang="en-US" b="0" i="0" dirty="0">
                <a:solidFill>
                  <a:srgbClr val="212529"/>
                </a:solidFill>
                <a:effectLst/>
                <a:latin typeface="Open Sans" panose="020B0604020202020204" pitchFamily="34" charset="0"/>
              </a:rPr>
              <a:t>If the server sends no response to the client’s UDP request packet for that port, it can be concluded that the port on the server is either open or filtered. No final state of the port can be decided.</a:t>
            </a:r>
            <a:endParaRPr lang="en-IN" dirty="0"/>
          </a:p>
        </p:txBody>
      </p:sp>
      <p:pic>
        <p:nvPicPr>
          <p:cNvPr id="6" name="Picture 5">
            <a:extLst>
              <a:ext uri="{FF2B5EF4-FFF2-40B4-BE49-F238E27FC236}">
                <a16:creationId xmlns:a16="http://schemas.microsoft.com/office/drawing/2014/main" id="{7F8FA8A4-B100-49BD-B38E-43CBE5C4ABC1}"/>
              </a:ext>
            </a:extLst>
          </p:cNvPr>
          <p:cNvPicPr>
            <a:picLocks noChangeAspect="1"/>
          </p:cNvPicPr>
          <p:nvPr/>
        </p:nvPicPr>
        <p:blipFill>
          <a:blip r:embed="rId2"/>
          <a:stretch>
            <a:fillRect/>
          </a:stretch>
        </p:blipFill>
        <p:spPr>
          <a:xfrm>
            <a:off x="5509260" y="702156"/>
            <a:ext cx="6316980" cy="3228975"/>
          </a:xfrm>
          <a:prstGeom prst="rect">
            <a:avLst/>
          </a:prstGeom>
        </p:spPr>
      </p:pic>
      <p:pic>
        <p:nvPicPr>
          <p:cNvPr id="8" name="Picture 7">
            <a:extLst>
              <a:ext uri="{FF2B5EF4-FFF2-40B4-BE49-F238E27FC236}">
                <a16:creationId xmlns:a16="http://schemas.microsoft.com/office/drawing/2014/main" id="{BD235FE0-078C-43F6-84AA-7C632FEFF807}"/>
              </a:ext>
            </a:extLst>
          </p:cNvPr>
          <p:cNvPicPr>
            <a:picLocks noChangeAspect="1"/>
          </p:cNvPicPr>
          <p:nvPr/>
        </p:nvPicPr>
        <p:blipFill>
          <a:blip r:embed="rId3"/>
          <a:stretch>
            <a:fillRect/>
          </a:stretch>
        </p:blipFill>
        <p:spPr>
          <a:xfrm>
            <a:off x="5657850" y="3629025"/>
            <a:ext cx="6430327" cy="3228975"/>
          </a:xfrm>
          <a:prstGeom prst="rect">
            <a:avLst/>
          </a:prstGeom>
        </p:spPr>
      </p:pic>
    </p:spTree>
    <p:extLst>
      <p:ext uri="{BB962C8B-B14F-4D97-AF65-F5344CB8AC3E}">
        <p14:creationId xmlns:p14="http://schemas.microsoft.com/office/powerpoint/2010/main" val="952346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6D2B-0FAE-478D-A588-ED512F154B5D}"/>
              </a:ext>
            </a:extLst>
          </p:cNvPr>
          <p:cNvSpPr>
            <a:spLocks noGrp="1"/>
          </p:cNvSpPr>
          <p:nvPr>
            <p:ph type="title"/>
          </p:nvPr>
        </p:nvSpPr>
        <p:spPr>
          <a:xfrm>
            <a:off x="581192" y="702156"/>
            <a:ext cx="11029616" cy="476939"/>
          </a:xfrm>
        </p:spPr>
        <p:txBody>
          <a:bodyPr>
            <a:normAutofit fontScale="90000"/>
          </a:bodyPr>
          <a:lstStyle/>
          <a:p>
            <a:r>
              <a:rPr lang="en-IN" dirty="0">
                <a:solidFill>
                  <a:srgbClr val="FF0000"/>
                </a:solidFill>
              </a:rPr>
              <a:t>SCAPY FUNCTIONS USED</a:t>
            </a:r>
          </a:p>
        </p:txBody>
      </p:sp>
      <p:sp>
        <p:nvSpPr>
          <p:cNvPr id="3" name="Content Placeholder 2">
            <a:extLst>
              <a:ext uri="{FF2B5EF4-FFF2-40B4-BE49-F238E27FC236}">
                <a16:creationId xmlns:a16="http://schemas.microsoft.com/office/drawing/2014/main" id="{B0CBCD1D-060C-4B2B-A0EC-1463F9BFC31C}"/>
              </a:ext>
            </a:extLst>
          </p:cNvPr>
          <p:cNvSpPr>
            <a:spLocks noGrp="1"/>
          </p:cNvSpPr>
          <p:nvPr>
            <p:ph idx="1"/>
          </p:nvPr>
        </p:nvSpPr>
        <p:spPr>
          <a:xfrm>
            <a:off x="581192" y="1179095"/>
            <a:ext cx="11029615" cy="4796255"/>
          </a:xfrm>
        </p:spPr>
        <p:txBody>
          <a:bodyPr>
            <a:normAutofit/>
          </a:bodyPr>
          <a:lstStyle/>
          <a:p>
            <a:r>
              <a:rPr lang="en-IN" sz="2000" b="1" i="0" dirty="0" err="1">
                <a:solidFill>
                  <a:srgbClr val="212529"/>
                </a:solidFill>
                <a:effectLst/>
                <a:latin typeface="Open Sans" panose="020B0606030504020204" pitchFamily="34" charset="0"/>
              </a:rPr>
              <a:t>RandShort</a:t>
            </a:r>
            <a:r>
              <a:rPr lang="en-IN" sz="2000" b="1" i="0" dirty="0">
                <a:solidFill>
                  <a:srgbClr val="212529"/>
                </a:solidFill>
                <a:effectLst/>
                <a:latin typeface="Open Sans" panose="020B0606030504020204" pitchFamily="34" charset="0"/>
              </a:rPr>
              <a:t>() : </a:t>
            </a:r>
            <a:r>
              <a:rPr lang="en-IN" sz="2000" b="0" i="0" dirty="0">
                <a:solidFill>
                  <a:srgbClr val="212529"/>
                </a:solidFill>
                <a:effectLst/>
                <a:latin typeface="Open Sans" panose="020B0606030504020204" pitchFamily="34" charset="0"/>
              </a:rPr>
              <a:t>Generates a random number.</a:t>
            </a:r>
          </a:p>
          <a:p>
            <a:r>
              <a:rPr lang="en-IN" sz="2000" b="1" i="0" dirty="0">
                <a:solidFill>
                  <a:srgbClr val="212529"/>
                </a:solidFill>
                <a:effectLst/>
                <a:latin typeface="Open Sans" panose="020B0606030504020204" pitchFamily="34" charset="0"/>
              </a:rPr>
              <a:t>type() : </a:t>
            </a:r>
            <a:r>
              <a:rPr lang="en-US" sz="2000" b="0" i="0" dirty="0">
                <a:solidFill>
                  <a:srgbClr val="212529"/>
                </a:solidFill>
                <a:effectLst/>
                <a:latin typeface="Open Sans" panose="020B0606030504020204" pitchFamily="34" charset="0"/>
              </a:rPr>
              <a:t>Gets the type of data in a particular variable; it is passed as an argument.</a:t>
            </a:r>
          </a:p>
          <a:p>
            <a:r>
              <a:rPr lang="en-IN" sz="2000" b="1" dirty="0">
                <a:solidFill>
                  <a:srgbClr val="212529"/>
                </a:solidFill>
                <a:latin typeface="Open Sans" panose="020B0606030504020204" pitchFamily="34" charset="0"/>
              </a:rPr>
              <a:t>s</a:t>
            </a:r>
            <a:r>
              <a:rPr lang="en-IN" sz="2000" b="1" i="0" dirty="0">
                <a:solidFill>
                  <a:srgbClr val="212529"/>
                </a:solidFill>
                <a:effectLst/>
                <a:latin typeface="Open Sans" panose="020B0606030504020204" pitchFamily="34" charset="0"/>
              </a:rPr>
              <a:t>port</a:t>
            </a:r>
            <a:r>
              <a:rPr lang="en-US" sz="2000" dirty="0">
                <a:solidFill>
                  <a:srgbClr val="212529"/>
                </a:solidFill>
                <a:latin typeface="Open Sans" panose="020B0606030504020204" pitchFamily="34" charset="0"/>
              </a:rPr>
              <a:t> : </a:t>
            </a:r>
            <a:r>
              <a:rPr lang="en-IN" sz="2000" b="0" i="0" dirty="0">
                <a:solidFill>
                  <a:srgbClr val="212529"/>
                </a:solidFill>
                <a:effectLst/>
                <a:latin typeface="Open Sans" panose="020B0606030504020204" pitchFamily="34" charset="0"/>
              </a:rPr>
              <a:t>The source port number.</a:t>
            </a:r>
            <a:endParaRPr lang="en-US" sz="2000" dirty="0">
              <a:solidFill>
                <a:srgbClr val="212529"/>
              </a:solidFill>
              <a:latin typeface="Open Sans" panose="020B0606030504020204" pitchFamily="34" charset="0"/>
            </a:endParaRPr>
          </a:p>
          <a:p>
            <a:r>
              <a:rPr lang="en-IN" sz="2000" b="1" dirty="0" err="1">
                <a:solidFill>
                  <a:srgbClr val="212529"/>
                </a:solidFill>
                <a:latin typeface="Open Sans" panose="020B0606030504020204" pitchFamily="34" charset="0"/>
              </a:rPr>
              <a:t>d</a:t>
            </a:r>
            <a:r>
              <a:rPr lang="en-IN" sz="2000" b="1" i="0" dirty="0" err="1">
                <a:solidFill>
                  <a:srgbClr val="212529"/>
                </a:solidFill>
                <a:effectLst/>
                <a:latin typeface="Open Sans" panose="020B0606030504020204" pitchFamily="34" charset="0"/>
              </a:rPr>
              <a:t>port</a:t>
            </a:r>
            <a:r>
              <a:rPr lang="en-US" sz="2000" b="1" i="0" dirty="0">
                <a:solidFill>
                  <a:srgbClr val="212529"/>
                </a:solidFill>
                <a:effectLst/>
                <a:latin typeface="Open Sans" panose="020B0606030504020204" pitchFamily="34" charset="0"/>
              </a:rPr>
              <a:t>: </a:t>
            </a:r>
            <a:r>
              <a:rPr lang="en-IN" sz="2000" b="0" i="0" dirty="0">
                <a:solidFill>
                  <a:srgbClr val="212529"/>
                </a:solidFill>
                <a:effectLst/>
                <a:latin typeface="Open Sans" panose="020B0606030504020204" pitchFamily="34" charset="0"/>
              </a:rPr>
              <a:t>The destination port number.</a:t>
            </a:r>
          </a:p>
          <a:p>
            <a:r>
              <a:rPr lang="en-IN" sz="2000" b="1" i="0" dirty="0">
                <a:solidFill>
                  <a:srgbClr val="212529"/>
                </a:solidFill>
                <a:effectLst/>
                <a:latin typeface="Open Sans" panose="020B0606030504020204" pitchFamily="34" charset="0"/>
              </a:rPr>
              <a:t>timeout</a:t>
            </a:r>
            <a:r>
              <a:rPr lang="en-IN" sz="2000" dirty="0">
                <a:solidFill>
                  <a:srgbClr val="212529"/>
                </a:solidFill>
                <a:latin typeface="Open Sans" panose="020B0606030504020204" pitchFamily="34" charset="0"/>
              </a:rPr>
              <a:t> : </a:t>
            </a:r>
            <a:r>
              <a:rPr lang="en-US" sz="2000" b="0" i="0" dirty="0">
                <a:solidFill>
                  <a:srgbClr val="212529"/>
                </a:solidFill>
                <a:effectLst/>
                <a:latin typeface="Open Sans" panose="020B0606030504020204" pitchFamily="34" charset="0"/>
              </a:rPr>
              <a:t>The amount of time to wait for the response of a sent request packet.</a:t>
            </a:r>
          </a:p>
          <a:p>
            <a:r>
              <a:rPr lang="en-IN" sz="2000" b="1" i="0" dirty="0" err="1">
                <a:solidFill>
                  <a:srgbClr val="212529"/>
                </a:solidFill>
                <a:effectLst/>
                <a:latin typeface="Open Sans" panose="020B0606030504020204" pitchFamily="34" charset="0"/>
              </a:rPr>
              <a:t>haslayer</a:t>
            </a:r>
            <a:r>
              <a:rPr lang="en-IN" sz="2000" b="1" i="0" dirty="0">
                <a:solidFill>
                  <a:srgbClr val="212529"/>
                </a:solidFill>
                <a:effectLst/>
                <a:latin typeface="Open Sans" panose="020B0606030504020204" pitchFamily="34" charset="0"/>
              </a:rPr>
              <a:t>() : </a:t>
            </a:r>
            <a:r>
              <a:rPr lang="en-US" sz="2000" b="0" i="0" dirty="0">
                <a:solidFill>
                  <a:srgbClr val="212529"/>
                </a:solidFill>
                <a:effectLst/>
                <a:latin typeface="Open Sans" panose="020B0606030504020204" pitchFamily="34" charset="0"/>
              </a:rPr>
              <a:t>To find a particular layer like TCP or UDP or ICMP is present of not inside a packet.</a:t>
            </a:r>
          </a:p>
          <a:p>
            <a:r>
              <a:rPr lang="en-IN" sz="2000" b="1" i="0" dirty="0" err="1">
                <a:solidFill>
                  <a:srgbClr val="212529"/>
                </a:solidFill>
                <a:effectLst/>
                <a:latin typeface="Open Sans" panose="020B0606030504020204" pitchFamily="34" charset="0"/>
              </a:rPr>
              <a:t>getlayer</a:t>
            </a:r>
            <a:r>
              <a:rPr lang="en-IN" sz="2000" b="1" i="0" dirty="0">
                <a:solidFill>
                  <a:srgbClr val="212529"/>
                </a:solidFill>
                <a:effectLst/>
                <a:latin typeface="Open Sans" panose="020B0606030504020204" pitchFamily="34" charset="0"/>
              </a:rPr>
              <a:t>()</a:t>
            </a:r>
            <a:r>
              <a:rPr lang="en-US" sz="2000" dirty="0">
                <a:solidFill>
                  <a:srgbClr val="212529"/>
                </a:solidFill>
                <a:latin typeface="Open Sans" panose="020B0606030504020204" pitchFamily="34" charset="0"/>
              </a:rPr>
              <a:t> : </a:t>
            </a:r>
            <a:r>
              <a:rPr lang="en-US" sz="2000" b="0" i="0" dirty="0">
                <a:solidFill>
                  <a:srgbClr val="212529"/>
                </a:solidFill>
                <a:effectLst/>
                <a:latin typeface="Open Sans" panose="020B0606030504020204" pitchFamily="34" charset="0"/>
              </a:rPr>
              <a:t>To get the a particular value from a layer like TCP or UDP or ICMP present inside a packet</a:t>
            </a:r>
            <a:r>
              <a:rPr lang="en-US" sz="2000" dirty="0">
                <a:solidFill>
                  <a:srgbClr val="212529"/>
                </a:solidFill>
                <a:latin typeface="Open Sans" panose="020B0606030504020204" pitchFamily="34" charset="0"/>
              </a:rPr>
              <a:t>.</a:t>
            </a:r>
            <a:endParaRPr lang="en-IN" sz="2000" dirty="0"/>
          </a:p>
        </p:txBody>
      </p:sp>
    </p:spTree>
    <p:extLst>
      <p:ext uri="{BB962C8B-B14F-4D97-AF65-F5344CB8AC3E}">
        <p14:creationId xmlns:p14="http://schemas.microsoft.com/office/powerpoint/2010/main" val="29737313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E1A1-2792-4882-9895-635F072C2486}"/>
              </a:ext>
            </a:extLst>
          </p:cNvPr>
          <p:cNvSpPr>
            <a:spLocks noGrp="1"/>
          </p:cNvSpPr>
          <p:nvPr>
            <p:ph type="title"/>
          </p:nvPr>
        </p:nvSpPr>
        <p:spPr>
          <a:xfrm>
            <a:off x="581192" y="702156"/>
            <a:ext cx="11029616" cy="692304"/>
          </a:xfrm>
        </p:spPr>
        <p:txBody>
          <a:bodyPr/>
          <a:lstStyle/>
          <a:p>
            <a:r>
              <a:rPr lang="en-IN" dirty="0"/>
              <a:t>END</a:t>
            </a:r>
          </a:p>
        </p:txBody>
      </p:sp>
      <p:sp>
        <p:nvSpPr>
          <p:cNvPr id="4" name="TextBox 3">
            <a:extLst>
              <a:ext uri="{FF2B5EF4-FFF2-40B4-BE49-F238E27FC236}">
                <a16:creationId xmlns:a16="http://schemas.microsoft.com/office/drawing/2014/main" id="{7A6D5454-B816-4258-91D9-7FAFDFC66FAB}"/>
              </a:ext>
            </a:extLst>
          </p:cNvPr>
          <p:cNvSpPr txBox="1"/>
          <p:nvPr/>
        </p:nvSpPr>
        <p:spPr>
          <a:xfrm>
            <a:off x="480060" y="1817370"/>
            <a:ext cx="9932670" cy="2400657"/>
          </a:xfrm>
          <a:prstGeom prst="rect">
            <a:avLst/>
          </a:prstGeom>
          <a:noFill/>
        </p:spPr>
        <p:txBody>
          <a:bodyPr wrap="square" rtlCol="0">
            <a:spAutoFit/>
          </a:bodyPr>
          <a:lstStyle/>
          <a:p>
            <a:endParaRPr lang="en-IN" sz="5400" dirty="0"/>
          </a:p>
          <a:p>
            <a:r>
              <a:rPr lang="en-IN" sz="5400" dirty="0"/>
              <a:t>			</a:t>
            </a:r>
            <a:r>
              <a:rPr lang="en-IN" sz="9600" dirty="0">
                <a:solidFill>
                  <a:srgbClr val="FF0000"/>
                </a:solidFill>
              </a:rPr>
              <a:t>THANK YOU</a:t>
            </a:r>
          </a:p>
        </p:txBody>
      </p:sp>
    </p:spTree>
    <p:extLst>
      <p:ext uri="{BB962C8B-B14F-4D97-AF65-F5344CB8AC3E}">
        <p14:creationId xmlns:p14="http://schemas.microsoft.com/office/powerpoint/2010/main" val="12890401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304466" y="882650"/>
            <a:ext cx="11029616" cy="614680"/>
          </a:xfrm>
        </p:spPr>
        <p:txBody>
          <a:bodyPr/>
          <a:lstStyle/>
          <a:p>
            <a:r>
              <a:rPr lang="en-US" dirty="0"/>
              <a:t>INTRODUCTION</a:t>
            </a:r>
          </a:p>
        </p:txBody>
      </p:sp>
      <p:sp>
        <p:nvSpPr>
          <p:cNvPr id="8" name="TextBox 7">
            <a:extLst>
              <a:ext uri="{FF2B5EF4-FFF2-40B4-BE49-F238E27FC236}">
                <a16:creationId xmlns:a16="http://schemas.microsoft.com/office/drawing/2014/main" id="{899E4C16-4B89-48CA-858C-1FF311E9DBF8}"/>
              </a:ext>
            </a:extLst>
          </p:cNvPr>
          <p:cNvSpPr txBox="1"/>
          <p:nvPr/>
        </p:nvSpPr>
        <p:spPr>
          <a:xfrm>
            <a:off x="400050" y="1783080"/>
            <a:ext cx="11692890" cy="5139869"/>
          </a:xfrm>
          <a:prstGeom prst="rect">
            <a:avLst/>
          </a:prstGeom>
          <a:noFill/>
        </p:spPr>
        <p:txBody>
          <a:bodyPr wrap="square" rtlCol="0">
            <a:spAutoFit/>
          </a:bodyPr>
          <a:lstStyle/>
          <a:p>
            <a:r>
              <a:rPr lang="en-IN" sz="2800" dirty="0">
                <a:solidFill>
                  <a:srgbClr val="FF0000"/>
                </a:solidFill>
              </a:rPr>
              <a:t>TCP PORT SCANNER USING PYTHON AND SCAPY</a:t>
            </a:r>
          </a:p>
          <a:p>
            <a:r>
              <a:rPr lang="en-IN" sz="2800" dirty="0"/>
              <a:t>Python version used : 2.7</a:t>
            </a:r>
          </a:p>
          <a:p>
            <a:r>
              <a:rPr lang="en-IN" sz="2800" dirty="0" err="1"/>
              <a:t>Scapy</a:t>
            </a:r>
            <a:r>
              <a:rPr lang="en-IN" sz="2800" dirty="0"/>
              <a:t> version used   : 2.4</a:t>
            </a:r>
          </a:p>
          <a:p>
            <a:r>
              <a:rPr lang="en-IN" sz="2800" dirty="0"/>
              <a:t>OS Used                     : Ubuntu 20.04</a:t>
            </a:r>
          </a:p>
          <a:p>
            <a:r>
              <a:rPr lang="en-IN" sz="2400" dirty="0" err="1"/>
              <a:t>Scapy</a:t>
            </a:r>
            <a:r>
              <a:rPr lang="en-IN" sz="2400" dirty="0"/>
              <a:t> is a python program that </a:t>
            </a:r>
          </a:p>
          <a:p>
            <a:r>
              <a:rPr lang="en-IN" sz="2400" dirty="0"/>
              <a:t>enables the user to send, sniff ,</a:t>
            </a:r>
          </a:p>
          <a:p>
            <a:r>
              <a:rPr lang="en-IN" sz="2400" dirty="0"/>
              <a:t>dissect and forge network packets.</a:t>
            </a:r>
          </a:p>
          <a:p>
            <a:r>
              <a:rPr lang="en-IN" sz="2400" dirty="0"/>
              <a:t>It is used for interacting with the </a:t>
            </a:r>
          </a:p>
          <a:p>
            <a:r>
              <a:rPr lang="en-IN" sz="2400" dirty="0"/>
              <a:t>packets on the network. We can work </a:t>
            </a:r>
          </a:p>
          <a:p>
            <a:r>
              <a:rPr lang="en-IN" sz="2400" dirty="0"/>
              <a:t>with it as a library(i.e. </a:t>
            </a:r>
          </a:p>
          <a:p>
            <a:r>
              <a:rPr lang="en-IN" sz="2400" dirty="0"/>
              <a:t>importing in python program) or in an </a:t>
            </a:r>
          </a:p>
          <a:p>
            <a:r>
              <a:rPr lang="en-IN" sz="2400" dirty="0"/>
              <a:t>interactive shell mode.</a:t>
            </a:r>
          </a:p>
          <a:p>
            <a:endParaRPr lang="en-IN" sz="2400" dirty="0"/>
          </a:p>
        </p:txBody>
      </p:sp>
      <p:pic>
        <p:nvPicPr>
          <p:cNvPr id="10" name="Picture 9">
            <a:extLst>
              <a:ext uri="{FF2B5EF4-FFF2-40B4-BE49-F238E27FC236}">
                <a16:creationId xmlns:a16="http://schemas.microsoft.com/office/drawing/2014/main" id="{43799F5F-48A9-4516-A3BB-188D3623770C}"/>
              </a:ext>
            </a:extLst>
          </p:cNvPr>
          <p:cNvPicPr>
            <a:picLocks noChangeAspect="1"/>
          </p:cNvPicPr>
          <p:nvPr/>
        </p:nvPicPr>
        <p:blipFill>
          <a:blip r:embed="rId3"/>
          <a:stretch>
            <a:fillRect/>
          </a:stretch>
        </p:blipFill>
        <p:spPr>
          <a:xfrm>
            <a:off x="5920740" y="2322095"/>
            <a:ext cx="6046470" cy="38176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3784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B229-8D03-4B7E-BA65-0E57D0A16279}"/>
              </a:ext>
            </a:extLst>
          </p:cNvPr>
          <p:cNvSpPr>
            <a:spLocks noGrp="1"/>
          </p:cNvSpPr>
          <p:nvPr>
            <p:ph type="title"/>
          </p:nvPr>
        </p:nvSpPr>
        <p:spPr>
          <a:xfrm>
            <a:off x="581192" y="702156"/>
            <a:ext cx="11029616" cy="703734"/>
          </a:xfrm>
        </p:spPr>
        <p:txBody>
          <a:bodyPr>
            <a:normAutofit/>
          </a:bodyPr>
          <a:lstStyle/>
          <a:p>
            <a:r>
              <a:rPr lang="en-IN" b="1" i="0" dirty="0">
                <a:solidFill>
                  <a:srgbClr val="FF0000"/>
                </a:solidFill>
                <a:effectLst/>
                <a:latin typeface="Roboto Slab"/>
              </a:rPr>
              <a:t>TCP connect scan</a:t>
            </a:r>
            <a:endParaRPr lang="en-IN" dirty="0">
              <a:solidFill>
                <a:srgbClr val="FF0000"/>
              </a:solidFill>
            </a:endParaRPr>
          </a:p>
        </p:txBody>
      </p:sp>
      <p:sp>
        <p:nvSpPr>
          <p:cNvPr id="4" name="TextBox 3">
            <a:extLst>
              <a:ext uri="{FF2B5EF4-FFF2-40B4-BE49-F238E27FC236}">
                <a16:creationId xmlns:a16="http://schemas.microsoft.com/office/drawing/2014/main" id="{EA1574CA-AE26-49A7-BEDA-65580D990D4C}"/>
              </a:ext>
            </a:extLst>
          </p:cNvPr>
          <p:cNvSpPr txBox="1"/>
          <p:nvPr/>
        </p:nvSpPr>
        <p:spPr>
          <a:xfrm>
            <a:off x="581192" y="1516544"/>
            <a:ext cx="5979628" cy="6186309"/>
          </a:xfrm>
          <a:prstGeom prst="rect">
            <a:avLst/>
          </a:prstGeom>
          <a:noFill/>
        </p:spPr>
        <p:txBody>
          <a:bodyPr wrap="square" rtlCol="0">
            <a:spAutoFit/>
          </a:bodyPr>
          <a:lstStyle/>
          <a:p>
            <a:pPr algn="l"/>
            <a:r>
              <a:rPr lang="en-US" b="0" i="0" dirty="0">
                <a:solidFill>
                  <a:srgbClr val="212529"/>
                </a:solidFill>
                <a:effectLst/>
                <a:latin typeface="Open Sans" panose="020B0604020202020204" pitchFamily="34" charset="0"/>
              </a:rPr>
              <a:t>TCP connect is a three-way handshake between the client and the server. If the three-way handshake takes place, then communication has been established.</a:t>
            </a:r>
          </a:p>
          <a:p>
            <a:pPr algn="l"/>
            <a:r>
              <a:rPr lang="en-US" b="0" i="0" dirty="0">
                <a:solidFill>
                  <a:srgbClr val="212529"/>
                </a:solidFill>
                <a:effectLst/>
                <a:latin typeface="Open Sans" panose="020B0604020202020204" pitchFamily="34" charset="0"/>
              </a:rPr>
              <a:t>A client trying to connect to a server on port 80 initializes the connection by sending a TCP packet with the SYN flag set and the port to which it wants to connect . If the port is open on the server and is accepting connections, it responds with a TCP packet with the SYN and ACK flags set. The connection is established by the client sending an acknowledgement ACK and RST flag in the final handshake. If this three-way handshake is completed, then the port on the server is open.</a:t>
            </a:r>
          </a:p>
          <a:p>
            <a:r>
              <a:rPr lang="en-US" b="1" i="0" dirty="0">
                <a:solidFill>
                  <a:srgbClr val="212529"/>
                </a:solidFill>
                <a:effectLst/>
                <a:latin typeface="Open Sans" panose="020B0604020202020204" pitchFamily="34" charset="0"/>
              </a:rPr>
              <a:t>The client sends the first handshake using the SYN flag and port to connect to the server in a TCP packet. If the server responds with a RST instead of a SYN-ACK, then that particular port is closed on the server.</a:t>
            </a:r>
            <a:br>
              <a:rPr lang="en-US" b="1" dirty="0"/>
            </a:br>
            <a:endParaRPr lang="en-US" b="1" i="0" dirty="0">
              <a:solidFill>
                <a:srgbClr val="212529"/>
              </a:solidFill>
              <a:effectLst/>
              <a:latin typeface="Open Sans" panose="020B0604020202020204" pitchFamily="34" charset="0"/>
            </a:endParaRPr>
          </a:p>
          <a:p>
            <a:br>
              <a:rPr lang="en-US" dirty="0"/>
            </a:br>
            <a:endParaRPr lang="en-IN" dirty="0"/>
          </a:p>
        </p:txBody>
      </p:sp>
      <p:pic>
        <p:nvPicPr>
          <p:cNvPr id="6" name="Picture 5">
            <a:extLst>
              <a:ext uri="{FF2B5EF4-FFF2-40B4-BE49-F238E27FC236}">
                <a16:creationId xmlns:a16="http://schemas.microsoft.com/office/drawing/2014/main" id="{890C365F-6F23-42ED-B8D4-4FA917C7F7E2}"/>
              </a:ext>
            </a:extLst>
          </p:cNvPr>
          <p:cNvPicPr>
            <a:picLocks noChangeAspect="1"/>
          </p:cNvPicPr>
          <p:nvPr/>
        </p:nvPicPr>
        <p:blipFill>
          <a:blip r:embed="rId3"/>
          <a:stretch>
            <a:fillRect/>
          </a:stretch>
        </p:blipFill>
        <p:spPr>
          <a:xfrm>
            <a:off x="6436894" y="591502"/>
            <a:ext cx="5507455" cy="3228975"/>
          </a:xfrm>
          <a:prstGeom prst="rect">
            <a:avLst/>
          </a:prstGeom>
        </p:spPr>
      </p:pic>
      <p:pic>
        <p:nvPicPr>
          <p:cNvPr id="8" name="Picture 7">
            <a:extLst>
              <a:ext uri="{FF2B5EF4-FFF2-40B4-BE49-F238E27FC236}">
                <a16:creationId xmlns:a16="http://schemas.microsoft.com/office/drawing/2014/main" id="{9C0F7388-69F2-41D0-9FDC-027D3C0A59A7}"/>
              </a:ext>
            </a:extLst>
          </p:cNvPr>
          <p:cNvPicPr>
            <a:picLocks noChangeAspect="1"/>
          </p:cNvPicPr>
          <p:nvPr/>
        </p:nvPicPr>
        <p:blipFill>
          <a:blip r:embed="rId4"/>
          <a:stretch>
            <a:fillRect/>
          </a:stretch>
        </p:blipFill>
        <p:spPr>
          <a:xfrm>
            <a:off x="6560820" y="3429000"/>
            <a:ext cx="5383529" cy="3228975"/>
          </a:xfrm>
          <a:prstGeom prst="rect">
            <a:avLst/>
          </a:prstGeom>
        </p:spPr>
      </p:pic>
    </p:spTree>
    <p:extLst>
      <p:ext uri="{BB962C8B-B14F-4D97-AF65-F5344CB8AC3E}">
        <p14:creationId xmlns:p14="http://schemas.microsoft.com/office/powerpoint/2010/main" val="265823412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49C3-84F8-4EF4-8C1B-B00AFAE254CE}"/>
              </a:ext>
            </a:extLst>
          </p:cNvPr>
          <p:cNvSpPr>
            <a:spLocks noGrp="1"/>
          </p:cNvSpPr>
          <p:nvPr>
            <p:ph type="title"/>
          </p:nvPr>
        </p:nvSpPr>
        <p:spPr>
          <a:xfrm>
            <a:off x="409742" y="674370"/>
            <a:ext cx="11029616" cy="582930"/>
          </a:xfrm>
        </p:spPr>
        <p:txBody>
          <a:bodyPr>
            <a:noAutofit/>
          </a:bodyPr>
          <a:lstStyle/>
          <a:p>
            <a:br>
              <a:rPr lang="en-IN" sz="2400" b="1" i="0" dirty="0">
                <a:solidFill>
                  <a:srgbClr val="00334A"/>
                </a:solidFill>
                <a:effectLst/>
                <a:latin typeface="Roboto Slab"/>
              </a:rPr>
            </a:br>
            <a:endParaRPr lang="en-IN" sz="2400" dirty="0"/>
          </a:p>
        </p:txBody>
      </p:sp>
      <p:sp>
        <p:nvSpPr>
          <p:cNvPr id="5" name="TextBox 4">
            <a:extLst>
              <a:ext uri="{FF2B5EF4-FFF2-40B4-BE49-F238E27FC236}">
                <a16:creationId xmlns:a16="http://schemas.microsoft.com/office/drawing/2014/main" id="{B33A89C2-A1E3-49CD-A8A8-5EF3AEF468ED}"/>
              </a:ext>
            </a:extLst>
          </p:cNvPr>
          <p:cNvSpPr txBox="1"/>
          <p:nvPr/>
        </p:nvSpPr>
        <p:spPr>
          <a:xfrm>
            <a:off x="660083" y="674370"/>
            <a:ext cx="6097904" cy="461665"/>
          </a:xfrm>
          <a:prstGeom prst="rect">
            <a:avLst/>
          </a:prstGeom>
          <a:noFill/>
        </p:spPr>
        <p:txBody>
          <a:bodyPr wrap="square">
            <a:spAutoFit/>
          </a:bodyPr>
          <a:lstStyle/>
          <a:p>
            <a:r>
              <a:rPr lang="en-IN" sz="2400" b="1" i="0" dirty="0">
                <a:solidFill>
                  <a:srgbClr val="FF0000"/>
                </a:solidFill>
                <a:effectLst/>
                <a:latin typeface="Roboto Slab"/>
              </a:rPr>
              <a:t>TCP STEALTH SCAN</a:t>
            </a:r>
            <a:endParaRPr lang="en-IN" sz="2400" dirty="0">
              <a:solidFill>
                <a:srgbClr val="FF0000"/>
              </a:solidFill>
            </a:endParaRPr>
          </a:p>
        </p:txBody>
      </p:sp>
      <p:sp>
        <p:nvSpPr>
          <p:cNvPr id="6" name="TextBox 5">
            <a:extLst>
              <a:ext uri="{FF2B5EF4-FFF2-40B4-BE49-F238E27FC236}">
                <a16:creationId xmlns:a16="http://schemas.microsoft.com/office/drawing/2014/main" id="{D3D83F89-62F7-4662-90B1-C308799BD01C}"/>
              </a:ext>
            </a:extLst>
          </p:cNvPr>
          <p:cNvSpPr txBox="1"/>
          <p:nvPr/>
        </p:nvSpPr>
        <p:spPr>
          <a:xfrm>
            <a:off x="409742" y="1136035"/>
            <a:ext cx="4630888" cy="4801314"/>
          </a:xfrm>
          <a:prstGeom prst="rect">
            <a:avLst/>
          </a:prstGeom>
          <a:noFill/>
        </p:spPr>
        <p:txBody>
          <a:bodyPr wrap="square" rtlCol="0">
            <a:spAutoFit/>
          </a:bodyPr>
          <a:lstStyle/>
          <a:p>
            <a:pPr algn="l"/>
            <a:r>
              <a:rPr lang="en-US" b="0" i="0" dirty="0">
                <a:solidFill>
                  <a:srgbClr val="212529"/>
                </a:solidFill>
                <a:effectLst/>
                <a:latin typeface="Open Sans" panose="020B0604020202020204" pitchFamily="34" charset="0"/>
              </a:rPr>
              <a:t>This technique is similar to the TCP connect scan. The client sends a TCP packet with the SYN flag set and the port number to connect to. If the port is open, the server responds with the SYN and ACK flags inside a TCP packet. But this time the client sends a RST flag in a TCP packet and not RST+ACK, which was the case in the TCP connect scan. </a:t>
            </a:r>
            <a:r>
              <a:rPr lang="en-US" b="1" i="0" dirty="0">
                <a:solidFill>
                  <a:srgbClr val="212529"/>
                </a:solidFill>
                <a:effectLst/>
                <a:latin typeface="Open Sans" panose="020B0604020202020204" pitchFamily="34" charset="0"/>
              </a:rPr>
              <a:t>This technique is used to avoid port scanning detection by firewalls.</a:t>
            </a:r>
          </a:p>
          <a:p>
            <a:br>
              <a:rPr lang="en-US" dirty="0"/>
            </a:br>
            <a:r>
              <a:rPr lang="en-US" b="0" i="0" dirty="0">
                <a:solidFill>
                  <a:srgbClr val="212529"/>
                </a:solidFill>
                <a:effectLst/>
                <a:latin typeface="Open Sans" panose="020B0604020202020204" pitchFamily="34" charset="0"/>
              </a:rPr>
              <a:t>The closed port check is same as that of TCP connect scan. The server responds with an RST flag set inside a TCP packet to indicate that the port is closed on the server</a:t>
            </a:r>
            <a:endParaRPr lang="en-IN" dirty="0"/>
          </a:p>
        </p:txBody>
      </p:sp>
      <p:pic>
        <p:nvPicPr>
          <p:cNvPr id="8" name="Picture 7">
            <a:extLst>
              <a:ext uri="{FF2B5EF4-FFF2-40B4-BE49-F238E27FC236}">
                <a16:creationId xmlns:a16="http://schemas.microsoft.com/office/drawing/2014/main" id="{F1CC3F1C-0DC3-4C08-9017-F25D63AD7EC7}"/>
              </a:ext>
            </a:extLst>
          </p:cNvPr>
          <p:cNvPicPr>
            <a:picLocks noChangeAspect="1"/>
          </p:cNvPicPr>
          <p:nvPr/>
        </p:nvPicPr>
        <p:blipFill>
          <a:blip r:embed="rId2"/>
          <a:stretch>
            <a:fillRect/>
          </a:stretch>
        </p:blipFill>
        <p:spPr>
          <a:xfrm>
            <a:off x="5040630" y="674370"/>
            <a:ext cx="6649069" cy="3228975"/>
          </a:xfrm>
          <a:prstGeom prst="rect">
            <a:avLst/>
          </a:prstGeom>
        </p:spPr>
      </p:pic>
      <p:pic>
        <p:nvPicPr>
          <p:cNvPr id="10" name="Picture 9">
            <a:extLst>
              <a:ext uri="{FF2B5EF4-FFF2-40B4-BE49-F238E27FC236}">
                <a16:creationId xmlns:a16="http://schemas.microsoft.com/office/drawing/2014/main" id="{B1DEB924-91EA-4FB4-95A8-ECEBD700965A}"/>
              </a:ext>
            </a:extLst>
          </p:cNvPr>
          <p:cNvPicPr>
            <a:picLocks noChangeAspect="1"/>
          </p:cNvPicPr>
          <p:nvPr/>
        </p:nvPicPr>
        <p:blipFill>
          <a:blip r:embed="rId3"/>
          <a:stretch>
            <a:fillRect/>
          </a:stretch>
        </p:blipFill>
        <p:spPr>
          <a:xfrm>
            <a:off x="5040630" y="3629025"/>
            <a:ext cx="6939272" cy="3228975"/>
          </a:xfrm>
          <a:prstGeom prst="rect">
            <a:avLst/>
          </a:prstGeom>
        </p:spPr>
      </p:pic>
    </p:spTree>
    <p:extLst>
      <p:ext uri="{BB962C8B-B14F-4D97-AF65-F5344CB8AC3E}">
        <p14:creationId xmlns:p14="http://schemas.microsoft.com/office/powerpoint/2010/main" val="79573300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27D1-56FA-419A-B768-B965051CA7EC}"/>
              </a:ext>
            </a:extLst>
          </p:cNvPr>
          <p:cNvSpPr>
            <a:spLocks noGrp="1"/>
          </p:cNvSpPr>
          <p:nvPr>
            <p:ph type="title"/>
          </p:nvPr>
        </p:nvSpPr>
        <p:spPr>
          <a:xfrm>
            <a:off x="581192" y="702156"/>
            <a:ext cx="11029616" cy="520854"/>
          </a:xfrm>
        </p:spPr>
        <p:txBody>
          <a:bodyPr/>
          <a:lstStyle/>
          <a:p>
            <a:r>
              <a:rPr lang="en-IN" dirty="0">
                <a:solidFill>
                  <a:srgbClr val="FF0000"/>
                </a:solidFill>
              </a:rPr>
              <a:t>XMAS SCAN</a:t>
            </a:r>
          </a:p>
        </p:txBody>
      </p:sp>
      <p:sp>
        <p:nvSpPr>
          <p:cNvPr id="4" name="TextBox 3">
            <a:extLst>
              <a:ext uri="{FF2B5EF4-FFF2-40B4-BE49-F238E27FC236}">
                <a16:creationId xmlns:a16="http://schemas.microsoft.com/office/drawing/2014/main" id="{E695413B-BC49-48AE-A876-B84CEC0582ED}"/>
              </a:ext>
            </a:extLst>
          </p:cNvPr>
          <p:cNvSpPr txBox="1"/>
          <p:nvPr/>
        </p:nvSpPr>
        <p:spPr>
          <a:xfrm>
            <a:off x="251460" y="1140678"/>
            <a:ext cx="5532120" cy="3416320"/>
          </a:xfrm>
          <a:prstGeom prst="rect">
            <a:avLst/>
          </a:prstGeom>
          <a:noFill/>
        </p:spPr>
        <p:txBody>
          <a:bodyPr wrap="square" rtlCol="0">
            <a:spAutoFit/>
          </a:bodyPr>
          <a:lstStyle/>
          <a:p>
            <a:pPr algn="l"/>
            <a:r>
              <a:rPr lang="en-US" b="0" i="0" dirty="0">
                <a:solidFill>
                  <a:srgbClr val="212529"/>
                </a:solidFill>
                <a:effectLst/>
                <a:latin typeface="Open Sans" panose="020B0604020202020204" pitchFamily="34" charset="0"/>
              </a:rPr>
              <a:t>In the XMAS scan, a TCP packet with the PSH, FIN, and URG flags set, along with the port to connect to, is sent to the server. </a:t>
            </a:r>
            <a:r>
              <a:rPr lang="en-US" b="1" i="0" dirty="0">
                <a:solidFill>
                  <a:srgbClr val="212529"/>
                </a:solidFill>
                <a:effectLst/>
                <a:latin typeface="Open Sans" panose="020B0604020202020204" pitchFamily="34" charset="0"/>
              </a:rPr>
              <a:t>If the port is open, then there will be no response from the server.</a:t>
            </a:r>
            <a:br>
              <a:rPr lang="en-US" b="1" dirty="0"/>
            </a:br>
            <a:r>
              <a:rPr lang="en-US" b="1" i="0" dirty="0">
                <a:solidFill>
                  <a:srgbClr val="212529"/>
                </a:solidFill>
                <a:effectLst/>
                <a:latin typeface="Open Sans" panose="020B0604020202020204" pitchFamily="34" charset="0"/>
              </a:rPr>
              <a:t>If the server responds with the RST flag set inside a TCP packet, the port is closed on the server.</a:t>
            </a:r>
            <a:endParaRPr lang="en-US" b="1" dirty="0">
              <a:solidFill>
                <a:srgbClr val="212529"/>
              </a:solidFill>
              <a:latin typeface="Open Sans" panose="020B0604020202020204" pitchFamily="34" charset="0"/>
            </a:endParaRPr>
          </a:p>
          <a:p>
            <a:r>
              <a:rPr lang="en-US" b="0" i="0" dirty="0">
                <a:solidFill>
                  <a:srgbClr val="212529"/>
                </a:solidFill>
                <a:effectLst/>
                <a:latin typeface="Open Sans" panose="020B0604020202020204" pitchFamily="34" charset="0"/>
              </a:rPr>
              <a:t>If the server responds with the ICMP packet with an ICMP unreachable error type 3 and ICMP code 1, 2, 3, 9, 10, or 13, then the port is filtered and it cannot be inferred from the response whether the port is open or closed.</a:t>
            </a:r>
            <a:endParaRPr lang="en-IN" dirty="0"/>
          </a:p>
        </p:txBody>
      </p:sp>
      <p:pic>
        <p:nvPicPr>
          <p:cNvPr id="6" name="Picture 5">
            <a:extLst>
              <a:ext uri="{FF2B5EF4-FFF2-40B4-BE49-F238E27FC236}">
                <a16:creationId xmlns:a16="http://schemas.microsoft.com/office/drawing/2014/main" id="{04487A0B-19CD-44ED-AD76-4259525A1A8D}"/>
              </a:ext>
            </a:extLst>
          </p:cNvPr>
          <p:cNvPicPr>
            <a:picLocks noChangeAspect="1"/>
          </p:cNvPicPr>
          <p:nvPr/>
        </p:nvPicPr>
        <p:blipFill>
          <a:blip r:embed="rId2"/>
          <a:stretch>
            <a:fillRect/>
          </a:stretch>
        </p:blipFill>
        <p:spPr>
          <a:xfrm>
            <a:off x="5600700" y="702156"/>
            <a:ext cx="6010108" cy="3139320"/>
          </a:xfrm>
          <a:prstGeom prst="rect">
            <a:avLst/>
          </a:prstGeom>
        </p:spPr>
      </p:pic>
      <p:pic>
        <p:nvPicPr>
          <p:cNvPr id="8" name="Picture 7">
            <a:extLst>
              <a:ext uri="{FF2B5EF4-FFF2-40B4-BE49-F238E27FC236}">
                <a16:creationId xmlns:a16="http://schemas.microsoft.com/office/drawing/2014/main" id="{B93EE742-595A-4771-AA1F-BBBD27C28CA2}"/>
              </a:ext>
            </a:extLst>
          </p:cNvPr>
          <p:cNvPicPr>
            <a:picLocks noChangeAspect="1"/>
          </p:cNvPicPr>
          <p:nvPr/>
        </p:nvPicPr>
        <p:blipFill>
          <a:blip r:embed="rId3"/>
          <a:stretch>
            <a:fillRect/>
          </a:stretch>
        </p:blipFill>
        <p:spPr>
          <a:xfrm>
            <a:off x="6096000" y="3428999"/>
            <a:ext cx="6059723" cy="3188969"/>
          </a:xfrm>
          <a:prstGeom prst="rect">
            <a:avLst/>
          </a:prstGeom>
        </p:spPr>
      </p:pic>
      <p:pic>
        <p:nvPicPr>
          <p:cNvPr id="10" name="Picture 9">
            <a:extLst>
              <a:ext uri="{FF2B5EF4-FFF2-40B4-BE49-F238E27FC236}">
                <a16:creationId xmlns:a16="http://schemas.microsoft.com/office/drawing/2014/main" id="{A66E206A-8347-4199-BBD8-149FF605BDA8}"/>
              </a:ext>
            </a:extLst>
          </p:cNvPr>
          <p:cNvPicPr>
            <a:picLocks noChangeAspect="1"/>
          </p:cNvPicPr>
          <p:nvPr/>
        </p:nvPicPr>
        <p:blipFill>
          <a:blip r:embed="rId4"/>
          <a:stretch>
            <a:fillRect/>
          </a:stretch>
        </p:blipFill>
        <p:spPr>
          <a:xfrm>
            <a:off x="245828" y="4171949"/>
            <a:ext cx="5850172" cy="2686052"/>
          </a:xfrm>
          <a:prstGeom prst="rect">
            <a:avLst/>
          </a:prstGeom>
        </p:spPr>
      </p:pic>
    </p:spTree>
    <p:extLst>
      <p:ext uri="{BB962C8B-B14F-4D97-AF65-F5344CB8AC3E}">
        <p14:creationId xmlns:p14="http://schemas.microsoft.com/office/powerpoint/2010/main" val="372331152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BAC4-83FC-4028-AB78-5D99C4B993BD}"/>
              </a:ext>
            </a:extLst>
          </p:cNvPr>
          <p:cNvSpPr>
            <a:spLocks noGrp="1"/>
          </p:cNvSpPr>
          <p:nvPr>
            <p:ph type="title"/>
          </p:nvPr>
        </p:nvSpPr>
        <p:spPr>
          <a:xfrm>
            <a:off x="581192" y="702156"/>
            <a:ext cx="11029616" cy="417984"/>
          </a:xfrm>
        </p:spPr>
        <p:txBody>
          <a:bodyPr>
            <a:normAutofit fontScale="90000"/>
          </a:bodyPr>
          <a:lstStyle/>
          <a:p>
            <a:r>
              <a:rPr lang="en-IN" dirty="0">
                <a:solidFill>
                  <a:srgbClr val="FF0000"/>
                </a:solidFill>
              </a:rPr>
              <a:t>FIN SCAN</a:t>
            </a:r>
          </a:p>
        </p:txBody>
      </p:sp>
      <p:sp>
        <p:nvSpPr>
          <p:cNvPr id="4" name="TextBox 3">
            <a:extLst>
              <a:ext uri="{FF2B5EF4-FFF2-40B4-BE49-F238E27FC236}">
                <a16:creationId xmlns:a16="http://schemas.microsoft.com/office/drawing/2014/main" id="{CF0C58EC-C0BC-4FD0-9210-7C55AB68F981}"/>
              </a:ext>
            </a:extLst>
          </p:cNvPr>
          <p:cNvSpPr txBox="1"/>
          <p:nvPr/>
        </p:nvSpPr>
        <p:spPr>
          <a:xfrm>
            <a:off x="114300" y="1280160"/>
            <a:ext cx="5936198" cy="3139321"/>
          </a:xfrm>
          <a:prstGeom prst="rect">
            <a:avLst/>
          </a:prstGeom>
          <a:noFill/>
        </p:spPr>
        <p:txBody>
          <a:bodyPr wrap="square" rtlCol="0">
            <a:spAutoFit/>
          </a:bodyPr>
          <a:lstStyle/>
          <a:p>
            <a:pPr algn="l"/>
            <a:r>
              <a:rPr lang="en-US" b="0" i="0" dirty="0">
                <a:solidFill>
                  <a:srgbClr val="212529"/>
                </a:solidFill>
                <a:effectLst/>
                <a:latin typeface="Open Sans" panose="020B0604020202020204" pitchFamily="34" charset="0"/>
              </a:rPr>
              <a:t>The FIN scan utilizes the FIN flag inside the TCP packet, along with the port number to connect to on the server. </a:t>
            </a:r>
            <a:r>
              <a:rPr lang="en-US" b="1" i="0" dirty="0">
                <a:solidFill>
                  <a:srgbClr val="212529"/>
                </a:solidFill>
                <a:effectLst/>
                <a:latin typeface="Open Sans" panose="020B0604020202020204" pitchFamily="34" charset="0"/>
              </a:rPr>
              <a:t>If there is no response from the server, then the port is open.</a:t>
            </a:r>
            <a:br>
              <a:rPr lang="en-US" b="1" dirty="0"/>
            </a:br>
            <a:r>
              <a:rPr lang="en-US" b="1" i="0" dirty="0">
                <a:solidFill>
                  <a:srgbClr val="212529"/>
                </a:solidFill>
                <a:effectLst/>
                <a:latin typeface="Open Sans" panose="020B0604020202020204" pitchFamily="34" charset="0"/>
              </a:rPr>
              <a:t>If the server responds with an RST flag set in the TCP packet for the FIN scan request packet, then the port is closed on the server.</a:t>
            </a:r>
            <a:endParaRPr lang="en-US" b="1" dirty="0">
              <a:solidFill>
                <a:srgbClr val="212529"/>
              </a:solidFill>
              <a:latin typeface="Open Sans" panose="020B0604020202020204" pitchFamily="34" charset="0"/>
            </a:endParaRPr>
          </a:p>
          <a:p>
            <a:r>
              <a:rPr lang="en-US" b="0" i="0" dirty="0">
                <a:solidFill>
                  <a:srgbClr val="212529"/>
                </a:solidFill>
                <a:effectLst/>
                <a:latin typeface="Open Sans" panose="020B0604020202020204" pitchFamily="34" charset="0"/>
              </a:rPr>
              <a:t>An ICMP packet with ICMP type 3 and code 1, 2, 3, 9, 10, or 13 in response to the FIN scan packet from the client means that the port is filtered and the port state cannot be found.</a:t>
            </a:r>
            <a:endParaRPr lang="en-IN" dirty="0"/>
          </a:p>
        </p:txBody>
      </p:sp>
      <p:pic>
        <p:nvPicPr>
          <p:cNvPr id="6" name="Picture 5">
            <a:extLst>
              <a:ext uri="{FF2B5EF4-FFF2-40B4-BE49-F238E27FC236}">
                <a16:creationId xmlns:a16="http://schemas.microsoft.com/office/drawing/2014/main" id="{0517716B-E7C5-4D32-8076-0B26BE5CC6AB}"/>
              </a:ext>
            </a:extLst>
          </p:cNvPr>
          <p:cNvPicPr>
            <a:picLocks noChangeAspect="1"/>
          </p:cNvPicPr>
          <p:nvPr/>
        </p:nvPicPr>
        <p:blipFill>
          <a:blip r:embed="rId2"/>
          <a:stretch>
            <a:fillRect/>
          </a:stretch>
        </p:blipFill>
        <p:spPr>
          <a:xfrm>
            <a:off x="5918048" y="587856"/>
            <a:ext cx="5952958" cy="3228975"/>
          </a:xfrm>
          <a:prstGeom prst="rect">
            <a:avLst/>
          </a:prstGeom>
        </p:spPr>
      </p:pic>
      <p:pic>
        <p:nvPicPr>
          <p:cNvPr id="8" name="Picture 7">
            <a:extLst>
              <a:ext uri="{FF2B5EF4-FFF2-40B4-BE49-F238E27FC236}">
                <a16:creationId xmlns:a16="http://schemas.microsoft.com/office/drawing/2014/main" id="{B184A499-F4F5-4914-AF97-78D7E21535CB}"/>
              </a:ext>
            </a:extLst>
          </p:cNvPr>
          <p:cNvPicPr>
            <a:picLocks noChangeAspect="1"/>
          </p:cNvPicPr>
          <p:nvPr/>
        </p:nvPicPr>
        <p:blipFill>
          <a:blip r:embed="rId3"/>
          <a:stretch>
            <a:fillRect/>
          </a:stretch>
        </p:blipFill>
        <p:spPr>
          <a:xfrm>
            <a:off x="5934808" y="3518654"/>
            <a:ext cx="5936199" cy="3139321"/>
          </a:xfrm>
          <a:prstGeom prst="rect">
            <a:avLst/>
          </a:prstGeom>
        </p:spPr>
      </p:pic>
      <p:pic>
        <p:nvPicPr>
          <p:cNvPr id="10" name="Picture 9">
            <a:extLst>
              <a:ext uri="{FF2B5EF4-FFF2-40B4-BE49-F238E27FC236}">
                <a16:creationId xmlns:a16="http://schemas.microsoft.com/office/drawing/2014/main" id="{D73F0AC9-54E9-475E-AB55-1D5C569DF53E}"/>
              </a:ext>
            </a:extLst>
          </p:cNvPr>
          <p:cNvPicPr>
            <a:picLocks noChangeAspect="1"/>
          </p:cNvPicPr>
          <p:nvPr/>
        </p:nvPicPr>
        <p:blipFill>
          <a:blip r:embed="rId4"/>
          <a:stretch>
            <a:fillRect/>
          </a:stretch>
        </p:blipFill>
        <p:spPr>
          <a:xfrm>
            <a:off x="114299" y="4286250"/>
            <a:ext cx="5981701" cy="2461379"/>
          </a:xfrm>
          <a:prstGeom prst="rect">
            <a:avLst/>
          </a:prstGeom>
        </p:spPr>
      </p:pic>
    </p:spTree>
    <p:extLst>
      <p:ext uri="{BB962C8B-B14F-4D97-AF65-F5344CB8AC3E}">
        <p14:creationId xmlns:p14="http://schemas.microsoft.com/office/powerpoint/2010/main" val="94037471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3768-766C-4CDD-A752-3251E6334F15}"/>
              </a:ext>
            </a:extLst>
          </p:cNvPr>
          <p:cNvSpPr>
            <a:spLocks noGrp="1"/>
          </p:cNvSpPr>
          <p:nvPr>
            <p:ph type="title"/>
          </p:nvPr>
        </p:nvSpPr>
        <p:spPr>
          <a:xfrm>
            <a:off x="581192" y="702156"/>
            <a:ext cx="11029616" cy="463704"/>
          </a:xfrm>
        </p:spPr>
        <p:txBody>
          <a:bodyPr>
            <a:normAutofit fontScale="90000"/>
          </a:bodyPr>
          <a:lstStyle/>
          <a:p>
            <a:r>
              <a:rPr lang="en-IN" dirty="0">
                <a:solidFill>
                  <a:srgbClr val="FF0000"/>
                </a:solidFill>
              </a:rPr>
              <a:t>NULL SCAN</a:t>
            </a:r>
          </a:p>
        </p:txBody>
      </p:sp>
      <p:sp>
        <p:nvSpPr>
          <p:cNvPr id="4" name="TextBox 3">
            <a:extLst>
              <a:ext uri="{FF2B5EF4-FFF2-40B4-BE49-F238E27FC236}">
                <a16:creationId xmlns:a16="http://schemas.microsoft.com/office/drawing/2014/main" id="{9D0C3E60-2A03-4A42-B16C-79A9D29141FF}"/>
              </a:ext>
            </a:extLst>
          </p:cNvPr>
          <p:cNvSpPr txBox="1"/>
          <p:nvPr/>
        </p:nvSpPr>
        <p:spPr>
          <a:xfrm>
            <a:off x="377190" y="1291590"/>
            <a:ext cx="5589270" cy="3139321"/>
          </a:xfrm>
          <a:prstGeom prst="rect">
            <a:avLst/>
          </a:prstGeom>
          <a:noFill/>
        </p:spPr>
        <p:txBody>
          <a:bodyPr wrap="square" rtlCol="0">
            <a:spAutoFit/>
          </a:bodyPr>
          <a:lstStyle/>
          <a:p>
            <a:pPr algn="l"/>
            <a:r>
              <a:rPr lang="en-US" b="0" i="0" dirty="0">
                <a:solidFill>
                  <a:srgbClr val="212529"/>
                </a:solidFill>
                <a:effectLst/>
                <a:latin typeface="Open Sans" panose="020B0604020202020204" pitchFamily="34" charset="0"/>
              </a:rPr>
              <a:t>In a NULL scan, no flag is set inside the TCP packet. The TCP packet is sent along with the port number only to the server. </a:t>
            </a:r>
            <a:r>
              <a:rPr lang="en-US" b="1" i="0" dirty="0">
                <a:solidFill>
                  <a:srgbClr val="212529"/>
                </a:solidFill>
                <a:effectLst/>
                <a:latin typeface="Open Sans" panose="020B0604020202020204" pitchFamily="34" charset="0"/>
              </a:rPr>
              <a:t>If the server sends no response to the NULL scan packet, then that particular port is open.</a:t>
            </a:r>
          </a:p>
          <a:p>
            <a:pPr algn="l"/>
            <a:r>
              <a:rPr lang="en-US" b="1" i="0" dirty="0">
                <a:solidFill>
                  <a:srgbClr val="212529"/>
                </a:solidFill>
                <a:effectLst/>
                <a:latin typeface="Open Sans" panose="020B0604020202020204" pitchFamily="34" charset="0"/>
              </a:rPr>
              <a:t>If the server responds with the RST flag set in a TCP packet, then the port is closed on the server.</a:t>
            </a:r>
          </a:p>
          <a:p>
            <a:r>
              <a:rPr lang="en-US" b="0" i="0" dirty="0">
                <a:solidFill>
                  <a:srgbClr val="212529"/>
                </a:solidFill>
                <a:effectLst/>
                <a:latin typeface="Open Sans" panose="020B0604020202020204" pitchFamily="34" charset="0"/>
              </a:rPr>
              <a:t>An ICMP error of type 3 and code 1, 2, 3, 9, 10, or 13 means the port is filtered on the server.</a:t>
            </a:r>
            <a:br>
              <a:rPr lang="en-US" dirty="0"/>
            </a:br>
            <a:endParaRPr lang="en-IN" dirty="0"/>
          </a:p>
        </p:txBody>
      </p:sp>
      <p:pic>
        <p:nvPicPr>
          <p:cNvPr id="6" name="Picture 5">
            <a:extLst>
              <a:ext uri="{FF2B5EF4-FFF2-40B4-BE49-F238E27FC236}">
                <a16:creationId xmlns:a16="http://schemas.microsoft.com/office/drawing/2014/main" id="{4750CA6F-D406-4882-B761-2C87A8BA5BA5}"/>
              </a:ext>
            </a:extLst>
          </p:cNvPr>
          <p:cNvPicPr>
            <a:picLocks noChangeAspect="1"/>
          </p:cNvPicPr>
          <p:nvPr/>
        </p:nvPicPr>
        <p:blipFill>
          <a:blip r:embed="rId2"/>
          <a:stretch>
            <a:fillRect/>
          </a:stretch>
        </p:blipFill>
        <p:spPr>
          <a:xfrm>
            <a:off x="5966461" y="702156"/>
            <a:ext cx="6115049" cy="3110195"/>
          </a:xfrm>
          <a:prstGeom prst="rect">
            <a:avLst/>
          </a:prstGeom>
        </p:spPr>
      </p:pic>
      <p:pic>
        <p:nvPicPr>
          <p:cNvPr id="8" name="Picture 7">
            <a:extLst>
              <a:ext uri="{FF2B5EF4-FFF2-40B4-BE49-F238E27FC236}">
                <a16:creationId xmlns:a16="http://schemas.microsoft.com/office/drawing/2014/main" id="{17DE0090-CDE6-4778-A4A2-01C74F8CEA74}"/>
              </a:ext>
            </a:extLst>
          </p:cNvPr>
          <p:cNvPicPr>
            <a:picLocks noChangeAspect="1"/>
          </p:cNvPicPr>
          <p:nvPr/>
        </p:nvPicPr>
        <p:blipFill>
          <a:blip r:embed="rId3"/>
          <a:stretch>
            <a:fillRect/>
          </a:stretch>
        </p:blipFill>
        <p:spPr>
          <a:xfrm>
            <a:off x="6297452" y="3629025"/>
            <a:ext cx="5784058" cy="3228975"/>
          </a:xfrm>
          <a:prstGeom prst="rect">
            <a:avLst/>
          </a:prstGeom>
        </p:spPr>
      </p:pic>
      <p:pic>
        <p:nvPicPr>
          <p:cNvPr id="10" name="Picture 9">
            <a:extLst>
              <a:ext uri="{FF2B5EF4-FFF2-40B4-BE49-F238E27FC236}">
                <a16:creationId xmlns:a16="http://schemas.microsoft.com/office/drawing/2014/main" id="{26AE3FE6-46FC-4843-A473-6F406393594B}"/>
              </a:ext>
            </a:extLst>
          </p:cNvPr>
          <p:cNvPicPr>
            <a:picLocks noChangeAspect="1"/>
          </p:cNvPicPr>
          <p:nvPr/>
        </p:nvPicPr>
        <p:blipFill>
          <a:blip r:embed="rId4"/>
          <a:stretch>
            <a:fillRect/>
          </a:stretch>
        </p:blipFill>
        <p:spPr>
          <a:xfrm>
            <a:off x="110489" y="3812351"/>
            <a:ext cx="6186963" cy="2862322"/>
          </a:xfrm>
          <a:prstGeom prst="rect">
            <a:avLst/>
          </a:prstGeom>
        </p:spPr>
      </p:pic>
    </p:spTree>
    <p:extLst>
      <p:ext uri="{BB962C8B-B14F-4D97-AF65-F5344CB8AC3E}">
        <p14:creationId xmlns:p14="http://schemas.microsoft.com/office/powerpoint/2010/main" val="403667539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186C-24A1-4474-96E5-34275E8CF7A3}"/>
              </a:ext>
            </a:extLst>
          </p:cNvPr>
          <p:cNvSpPr>
            <a:spLocks noGrp="1"/>
          </p:cNvSpPr>
          <p:nvPr>
            <p:ph type="title"/>
          </p:nvPr>
        </p:nvSpPr>
        <p:spPr>
          <a:xfrm>
            <a:off x="581192" y="702156"/>
            <a:ext cx="11029616" cy="395124"/>
          </a:xfrm>
        </p:spPr>
        <p:txBody>
          <a:bodyPr>
            <a:normAutofit fontScale="90000"/>
          </a:bodyPr>
          <a:lstStyle/>
          <a:p>
            <a:r>
              <a:rPr lang="en-IN" dirty="0">
                <a:solidFill>
                  <a:srgbClr val="FF0000"/>
                </a:solidFill>
              </a:rPr>
              <a:t>TCP ACK SCAN</a:t>
            </a:r>
          </a:p>
        </p:txBody>
      </p:sp>
      <p:sp>
        <p:nvSpPr>
          <p:cNvPr id="6" name="TextBox 5">
            <a:extLst>
              <a:ext uri="{FF2B5EF4-FFF2-40B4-BE49-F238E27FC236}">
                <a16:creationId xmlns:a16="http://schemas.microsoft.com/office/drawing/2014/main" id="{0515CC15-7A9E-46B8-A47A-D705ABBDD128}"/>
              </a:ext>
            </a:extLst>
          </p:cNvPr>
          <p:cNvSpPr txBox="1"/>
          <p:nvPr/>
        </p:nvSpPr>
        <p:spPr>
          <a:xfrm>
            <a:off x="260033" y="1178898"/>
            <a:ext cx="4804336" cy="5078313"/>
          </a:xfrm>
          <a:prstGeom prst="rect">
            <a:avLst/>
          </a:prstGeom>
          <a:noFill/>
        </p:spPr>
        <p:txBody>
          <a:bodyPr wrap="square">
            <a:spAutoFit/>
          </a:bodyPr>
          <a:lstStyle/>
          <a:p>
            <a:pPr algn="l"/>
            <a:r>
              <a:rPr lang="en-US" b="0" i="0" dirty="0">
                <a:solidFill>
                  <a:srgbClr val="212529"/>
                </a:solidFill>
                <a:effectLst/>
                <a:latin typeface="Open Sans" panose="020B0604020202020204" pitchFamily="34" charset="0"/>
              </a:rPr>
              <a:t>The TCP ACK scan is not used to find the open or closed state of a port; rather, </a:t>
            </a:r>
            <a:r>
              <a:rPr lang="en-US" b="1" i="0" dirty="0">
                <a:solidFill>
                  <a:srgbClr val="212529"/>
                </a:solidFill>
                <a:effectLst/>
                <a:latin typeface="Open Sans" panose="020B0604020202020204" pitchFamily="34" charset="0"/>
              </a:rPr>
              <a:t>it is used to find if a stateful firewall is present on the server or not. </a:t>
            </a:r>
            <a:r>
              <a:rPr lang="en-US" b="0" i="0" dirty="0">
                <a:solidFill>
                  <a:srgbClr val="212529"/>
                </a:solidFill>
                <a:effectLst/>
                <a:latin typeface="Open Sans" panose="020B0604020202020204" pitchFamily="34" charset="0"/>
              </a:rPr>
              <a:t>It only tells if the port is filtered or not. This scan type cannot find the open/closed state of the port.</a:t>
            </a:r>
          </a:p>
          <a:p>
            <a:pPr algn="l"/>
            <a:r>
              <a:rPr lang="en-US" b="0" i="0" dirty="0">
                <a:solidFill>
                  <a:srgbClr val="212529"/>
                </a:solidFill>
                <a:effectLst/>
                <a:latin typeface="Open Sans" panose="020B0604020202020204" pitchFamily="34" charset="0"/>
              </a:rPr>
              <a:t>A TCP packet with the ACK flag set and the port number to connect to is sent to the server. If the server responds with the RST flag set inside a TCP packet, then the port is unfiltered and a stateful firewall is absent.</a:t>
            </a:r>
            <a:br>
              <a:rPr lang="en-US" dirty="0"/>
            </a:br>
            <a:r>
              <a:rPr lang="en-US" b="0" i="0" dirty="0">
                <a:solidFill>
                  <a:srgbClr val="212529"/>
                </a:solidFill>
                <a:effectLst/>
                <a:latin typeface="Open Sans" panose="020B0604020202020204" pitchFamily="34" charset="0"/>
              </a:rPr>
              <a:t>If the server doesn’t respond to our TCK ACK scan packet or if it responds with a TCP packet with ICMP type 3 or code 1, 2, 3, 9, 10, or 13 set, then the port is filtered and a stateful firewall is present.</a:t>
            </a:r>
            <a:br>
              <a:rPr lang="en-US" dirty="0"/>
            </a:br>
            <a:endParaRPr lang="en-IN" dirty="0"/>
          </a:p>
        </p:txBody>
      </p:sp>
      <p:pic>
        <p:nvPicPr>
          <p:cNvPr id="8" name="Picture 7">
            <a:extLst>
              <a:ext uri="{FF2B5EF4-FFF2-40B4-BE49-F238E27FC236}">
                <a16:creationId xmlns:a16="http://schemas.microsoft.com/office/drawing/2014/main" id="{1387961B-FA73-4444-B4FD-2D0586189CC6}"/>
              </a:ext>
            </a:extLst>
          </p:cNvPr>
          <p:cNvPicPr>
            <a:picLocks noChangeAspect="1"/>
          </p:cNvPicPr>
          <p:nvPr/>
        </p:nvPicPr>
        <p:blipFill>
          <a:blip r:embed="rId3"/>
          <a:stretch>
            <a:fillRect/>
          </a:stretch>
        </p:blipFill>
        <p:spPr>
          <a:xfrm>
            <a:off x="4962525" y="702156"/>
            <a:ext cx="7130415" cy="3017520"/>
          </a:xfrm>
          <a:prstGeom prst="rect">
            <a:avLst/>
          </a:prstGeom>
        </p:spPr>
      </p:pic>
      <p:pic>
        <p:nvPicPr>
          <p:cNvPr id="10" name="Picture 9">
            <a:extLst>
              <a:ext uri="{FF2B5EF4-FFF2-40B4-BE49-F238E27FC236}">
                <a16:creationId xmlns:a16="http://schemas.microsoft.com/office/drawing/2014/main" id="{72EBA394-F8D8-4ED7-B9B6-435B85BCD58D}"/>
              </a:ext>
            </a:extLst>
          </p:cNvPr>
          <p:cNvPicPr>
            <a:picLocks noChangeAspect="1"/>
          </p:cNvPicPr>
          <p:nvPr/>
        </p:nvPicPr>
        <p:blipFill>
          <a:blip r:embed="rId4"/>
          <a:stretch>
            <a:fillRect/>
          </a:stretch>
        </p:blipFill>
        <p:spPr>
          <a:xfrm>
            <a:off x="4962525" y="3429000"/>
            <a:ext cx="7229475" cy="3228975"/>
          </a:xfrm>
          <a:prstGeom prst="rect">
            <a:avLst/>
          </a:prstGeom>
        </p:spPr>
      </p:pic>
    </p:spTree>
    <p:extLst>
      <p:ext uri="{BB962C8B-B14F-4D97-AF65-F5344CB8AC3E}">
        <p14:creationId xmlns:p14="http://schemas.microsoft.com/office/powerpoint/2010/main" val="293336926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4DB2-76F9-43E8-8DFD-77ACB6A24CAD}"/>
              </a:ext>
            </a:extLst>
          </p:cNvPr>
          <p:cNvSpPr>
            <a:spLocks noGrp="1"/>
          </p:cNvSpPr>
          <p:nvPr>
            <p:ph type="title"/>
          </p:nvPr>
        </p:nvSpPr>
        <p:spPr>
          <a:xfrm>
            <a:off x="581192" y="702156"/>
            <a:ext cx="11029616" cy="372264"/>
          </a:xfrm>
        </p:spPr>
        <p:txBody>
          <a:bodyPr>
            <a:normAutofit fontScale="90000"/>
          </a:bodyPr>
          <a:lstStyle/>
          <a:p>
            <a:r>
              <a:rPr lang="en-IN" dirty="0" err="1">
                <a:solidFill>
                  <a:srgbClr val="FF0000"/>
                </a:solidFill>
              </a:rPr>
              <a:t>Tcp</a:t>
            </a:r>
            <a:r>
              <a:rPr lang="en-IN" dirty="0">
                <a:solidFill>
                  <a:srgbClr val="FF0000"/>
                </a:solidFill>
              </a:rPr>
              <a:t> WINDOW SCAN</a:t>
            </a:r>
          </a:p>
        </p:txBody>
      </p:sp>
      <p:sp>
        <p:nvSpPr>
          <p:cNvPr id="5" name="TextBox 4">
            <a:extLst>
              <a:ext uri="{FF2B5EF4-FFF2-40B4-BE49-F238E27FC236}">
                <a16:creationId xmlns:a16="http://schemas.microsoft.com/office/drawing/2014/main" id="{345EBF15-0298-4F34-B17E-6EB4ABCC584E}"/>
              </a:ext>
            </a:extLst>
          </p:cNvPr>
          <p:cNvSpPr txBox="1"/>
          <p:nvPr/>
        </p:nvSpPr>
        <p:spPr>
          <a:xfrm>
            <a:off x="342900" y="1211580"/>
            <a:ext cx="3943350" cy="5355312"/>
          </a:xfrm>
          <a:prstGeom prst="rect">
            <a:avLst/>
          </a:prstGeom>
          <a:noFill/>
        </p:spPr>
        <p:txBody>
          <a:bodyPr wrap="square" rtlCol="0">
            <a:spAutoFit/>
          </a:bodyPr>
          <a:lstStyle/>
          <a:p>
            <a:pPr algn="l"/>
            <a:r>
              <a:rPr lang="en-US" b="0" i="0" dirty="0">
                <a:solidFill>
                  <a:srgbClr val="212529"/>
                </a:solidFill>
                <a:effectLst/>
                <a:latin typeface="Open Sans" panose="020B0604020202020204" pitchFamily="34" charset="0"/>
              </a:rPr>
              <a:t>A TCP window scan uses the same technique as that of TCP ACK scan. It also sends a TCP packet with the ACK flag set and the port number to connect to. But this scan type can be used to find the state of the port on the server. In a TCP ACK scan, an RST indicates an unfiltered state. But in a TCP windows scan, when an RST is received from the server, it then checks the value of the windows size. If the value of window size is positive, then the port is open on the server. If the windows size of the TCP packet with the RST flag set to zero, then the port is closed on the server.</a:t>
            </a:r>
          </a:p>
          <a:p>
            <a:br>
              <a:rPr lang="en-US" dirty="0"/>
            </a:br>
            <a:endParaRPr lang="en-IN" dirty="0"/>
          </a:p>
        </p:txBody>
      </p:sp>
      <p:pic>
        <p:nvPicPr>
          <p:cNvPr id="7" name="Picture 6">
            <a:extLst>
              <a:ext uri="{FF2B5EF4-FFF2-40B4-BE49-F238E27FC236}">
                <a16:creationId xmlns:a16="http://schemas.microsoft.com/office/drawing/2014/main" id="{5B5F1ED6-C7CE-4700-9EFE-B0E5BACD9FC9}"/>
              </a:ext>
            </a:extLst>
          </p:cNvPr>
          <p:cNvPicPr>
            <a:picLocks noChangeAspect="1"/>
          </p:cNvPicPr>
          <p:nvPr/>
        </p:nvPicPr>
        <p:blipFill>
          <a:blip r:embed="rId2"/>
          <a:stretch>
            <a:fillRect/>
          </a:stretch>
        </p:blipFill>
        <p:spPr>
          <a:xfrm>
            <a:off x="4381333" y="702157"/>
            <a:ext cx="7229475" cy="3081174"/>
          </a:xfrm>
          <a:prstGeom prst="rect">
            <a:avLst/>
          </a:prstGeom>
        </p:spPr>
      </p:pic>
      <p:pic>
        <p:nvPicPr>
          <p:cNvPr id="9" name="Picture 8">
            <a:extLst>
              <a:ext uri="{FF2B5EF4-FFF2-40B4-BE49-F238E27FC236}">
                <a16:creationId xmlns:a16="http://schemas.microsoft.com/office/drawing/2014/main" id="{B238C874-30AB-4771-8A5A-AF1588EFACD2}"/>
              </a:ext>
            </a:extLst>
          </p:cNvPr>
          <p:cNvPicPr>
            <a:picLocks noChangeAspect="1"/>
          </p:cNvPicPr>
          <p:nvPr/>
        </p:nvPicPr>
        <p:blipFill>
          <a:blip r:embed="rId3"/>
          <a:stretch>
            <a:fillRect/>
          </a:stretch>
        </p:blipFill>
        <p:spPr>
          <a:xfrm>
            <a:off x="4476416" y="3685387"/>
            <a:ext cx="7229475" cy="3081174"/>
          </a:xfrm>
          <a:prstGeom prst="rect">
            <a:avLst/>
          </a:prstGeom>
        </p:spPr>
      </p:pic>
    </p:spTree>
    <p:extLst>
      <p:ext uri="{BB962C8B-B14F-4D97-AF65-F5344CB8AC3E}">
        <p14:creationId xmlns:p14="http://schemas.microsoft.com/office/powerpoint/2010/main" val="10947850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{B86C3F71-4E53-42B5-B1A3-1CE2444807F5}tf33552983_win32</Template>
  <TotalTime>152</TotalTime>
  <Words>1534</Words>
  <Application>Microsoft Office PowerPoint</Application>
  <PresentationFormat>Widescreen</PresentationFormat>
  <Paragraphs>70</Paragraphs>
  <Slides>13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Franklin Gothic Book</vt:lpstr>
      <vt:lpstr>Franklin Gothic Demi</vt:lpstr>
      <vt:lpstr>Inter</vt:lpstr>
      <vt:lpstr>Open Sans</vt:lpstr>
      <vt:lpstr>Roboto Slab</vt:lpstr>
      <vt:lpstr>Wingdings 2</vt:lpstr>
      <vt:lpstr>DividendVTI</vt:lpstr>
      <vt:lpstr> TCP PORT SCANNER USING PYTHON &amp; SCAPY</vt:lpstr>
      <vt:lpstr>INTRODUCTION</vt:lpstr>
      <vt:lpstr>TCP connect scan</vt:lpstr>
      <vt:lpstr> </vt:lpstr>
      <vt:lpstr>XMAS SCAN</vt:lpstr>
      <vt:lpstr>FIN SCAN</vt:lpstr>
      <vt:lpstr>NULL SCAN</vt:lpstr>
      <vt:lpstr>TCP ACK SCAN</vt:lpstr>
      <vt:lpstr>Tcp WINDOW SCAN</vt:lpstr>
      <vt:lpstr>UDP SCAN</vt:lpstr>
      <vt:lpstr>UDP SCAN CONTD….</vt:lpstr>
      <vt:lpstr>SCAPY FUNCTIONS USED</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N PROJECT 2:INDUSTRIAL PROBLEM TCP PORT SCANNER USING PYTHON &amp; SCAPY</dc:title>
  <dc:creator>S M SUTHARSAN RAJ</dc:creator>
  <cp:lastModifiedBy>S M SUTHARSAN RAJ</cp:lastModifiedBy>
  <cp:revision>19</cp:revision>
  <dcterms:created xsi:type="dcterms:W3CDTF">2022-04-15T11:17:03Z</dcterms:created>
  <dcterms:modified xsi:type="dcterms:W3CDTF">2022-09-06T14:50:54Z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