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905d264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905d264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905d264a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905d264a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9e1d6c57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9e1d6c57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905d264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905d264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905d264a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905d264a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905d264a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905d264a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9e1d6c57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9e1d6c57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905d264a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905d264a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905d264a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905d264a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905d264a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905d264a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905d264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905d26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905d264a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905d264a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905d264a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905d264a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905d264a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905d264a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905d264a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905d264a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905d264a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905d264a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905d264a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4905d264a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905d264a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905d264a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9e1d6c57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9e1d6c5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9e1d6c5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9e1d6c5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9e1d6c57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9e1d6c57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9e1d6c57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9e1d6c57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9e1d6c57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9e1d6c57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9e1d6c57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9e1d6c57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9e1d6c57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9e1d6c57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9e1d6c57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9e1d6c57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9e1d6c57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9e1d6c57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9e1d6c57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9e1d6c57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9e1d6c57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49e1d6c57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9e1d6c57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9e1d6c5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9e1d6c57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49e1d6c57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9e1d6c57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49e1d6c57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9e1d6c57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9e1d6c57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9e1d6c57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49e1d6c57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9e1d6c57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9e1d6c57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9e1d6c57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9e1d6c57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905d264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905d264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905d264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905d264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905d264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905d264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jpg"/><Relationship Id="rId4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Relationship Id="rId4" Type="http://schemas.openxmlformats.org/officeDocument/2006/relationships/image" Target="../media/image2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at</a:t>
            </a:r>
            <a:br>
              <a:rPr lang="en"/>
            </a:br>
            <a:r>
              <a:rPr lang="en"/>
              <a:t>STAR ELECTRONICS GmbH &amp; Co. KG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</a:t>
            </a:r>
            <a:br>
              <a:rPr lang="en"/>
            </a:br>
            <a:r>
              <a:rPr lang="en"/>
              <a:t>Syed Muhammad Saim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0" y="416275"/>
            <a:ext cx="9327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TRAINING - Automotive Bus Systems And Communication Protocols</a:t>
            </a:r>
            <a:endParaRPr sz="232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Controller Area Network Flexible Data-Rate (CAN-FD)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Upgraded version of CAN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Five times  more data rates than CAN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Length increased to 64 bytes from 8 bytes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0" y="317500"/>
            <a:ext cx="932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TRAINING - Automotive Bus Systems And Communication Protocols</a:t>
            </a:r>
            <a:endParaRPr sz="2320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08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FlexRay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data rate at 10 megabits/second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be used where CAN is already employed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Topologies include point-to-point links, </a:t>
            </a:r>
            <a:r>
              <a:rPr lang="en"/>
              <a:t>passive</a:t>
            </a:r>
            <a:r>
              <a:rPr lang="en"/>
              <a:t> stars, linear passive buses, active star networks, cascaded active stars, hybrid </a:t>
            </a:r>
            <a:r>
              <a:rPr lang="en"/>
              <a:t>topologies</a:t>
            </a:r>
            <a:r>
              <a:rPr lang="en"/>
              <a:t>, dual channel topologies.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966125"/>
            <a:ext cx="629602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254875" y="464120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8: CAN, CAN-FD, FlexRay Comparison [3].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776100"/>
            <a:ext cx="8520600" cy="4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1: Gateway Testing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Motivation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CAPL GUI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My Contribution 1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My Contribution 2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My Contribution 3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2: Black-Box Testing - Field Programmable Gate Arrays (FPGA)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Motivation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Flashing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Programmable Logic Device (CPLD)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FlexTinys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Cables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My Contributions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3: Regression Testing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Motivation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 Setup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My Contributions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My Internship Evaluation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Academic Relevance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Skills Learned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Pros and Cons of the Internship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Bibliography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Gateway Testing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Motivation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9384"/>
            <a:ext cx="9143999" cy="252663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2943475" y="4349875"/>
            <a:ext cx="51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9: Gateway Testing Workflow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1: Gateway Testing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Communication Access Programming Language (CAPL) Generator GUI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623" y="1921398"/>
            <a:ext cx="5433350" cy="24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2350750" y="4442450"/>
            <a:ext cx="3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10: CAPL Generator Software.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1: Gateway Testing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Communication Access Programming Language Generator (CAPL) Generator GUI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50" y="1842425"/>
            <a:ext cx="38997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875" y="2245463"/>
            <a:ext cx="470535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-50225" y="4810350"/>
            <a:ext cx="40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11: </a:t>
            </a:r>
            <a:r>
              <a:rPr lang="en"/>
              <a:t>CAPL Generator Use-Case Diagram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5304225" y="4410150"/>
            <a:ext cx="38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12: CAPL Generator Activity Diagram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1: Gateway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My Contribution 1: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50" y="1904550"/>
            <a:ext cx="78486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1: Gateway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Contribution 2: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050" y="1584425"/>
            <a:ext cx="6550525" cy="33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1: Gateway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Contribution 3: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used GroupBy Method</a:t>
            </a:r>
            <a:br>
              <a:rPr lang="en"/>
            </a:br>
            <a:r>
              <a:rPr lang="en"/>
              <a:t>with lambda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325" y="944325"/>
            <a:ext cx="5426326" cy="401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76100"/>
            <a:ext cx="8520600" cy="4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Introduction of the Company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Softwares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Hardwares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Tools Used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Jenkins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Tortoise SVN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Intel Quartus Prime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Ranorex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Training - Automotive Bus Systems and Communication Protocols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FlexConfig RBS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Scalable service-Oriented MiddlewarE over IP (SOME/IP)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Controller Area Network (CAN)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Controller Area Network Flexible Data-Rate (CAN-FD)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FlexRay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1: Gateway Testing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Motivation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CAPL GUI</a:t>
            </a:r>
            <a:endParaRPr/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My Contribution 1</a:t>
            </a:r>
            <a:endParaRPr/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My Contribution 2</a:t>
            </a:r>
            <a:endParaRPr/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My Contribution 3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2: Black-Box Testing - Field Programmable Gate Arrays (FPGA</a:t>
            </a:r>
            <a:r>
              <a:rPr lang="en"/>
              <a:t>)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Motivation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Flashing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Programmable Logic Device (CPLD)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FlexTinys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Cables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My Contributions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3: Regression Testing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Motivation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 Setup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My Contributions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My Internship Evaluation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Academic Relevance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Skills Learned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Pros and Cons of the Internship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Bibliography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776100"/>
            <a:ext cx="8520600" cy="4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2: Black-Box Testing - Field Programmable Gate Arrays (FPGA)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 Programmable Logic Device (CPLD)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FlexTinys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Contributions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3: Regression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Contributions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Internship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Relevance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Skills Learned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 and Cons of the Internship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Bibliography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0" y="1416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Black-Box Testing - Field Programmable Gate Arrays (FPGA)</a:t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1999125" y="258180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120575" y="1054825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focused only on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detailed understanding is not necessary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6402"/>
            <a:ext cx="3380425" cy="30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/>
        </p:nvSpPr>
        <p:spPr>
          <a:xfrm>
            <a:off x="2461250" y="4590975"/>
            <a:ext cx="53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13: FPGA-Image Testing Use-Case Diagram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0" y="1416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Black-Box Testing - Field Programmable Gate Arrays (FPGA)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Flashing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</a:t>
            </a:r>
            <a:r>
              <a:rPr lang="en"/>
              <a:t>lashing FPGA-Image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</a:t>
            </a:r>
            <a:r>
              <a:rPr lang="en"/>
              <a:t>nstalled on Flex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</a:t>
            </a:r>
            <a:r>
              <a:rPr lang="en"/>
              <a:t>roject binary file (.s19)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800" y="976300"/>
            <a:ext cx="401955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/>
        </p:nvSpPr>
        <p:spPr>
          <a:xfrm>
            <a:off x="4693700" y="4229325"/>
            <a:ext cx="54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14: Flashing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0" y="1416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Black-Box Testing - Field Programmable Gate Arrays (FPGA)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221275" y="1152475"/>
            <a:ext cx="187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Flashing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</a:t>
            </a:r>
            <a:r>
              <a:rPr lang="en"/>
              <a:t>hows informationof deivce.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975" y="582775"/>
            <a:ext cx="6825450" cy="45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/>
        </p:nvSpPr>
        <p:spPr>
          <a:xfrm>
            <a:off x="-40200" y="47383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15: Diagnosis Page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0" y="1416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Black-Box Testing - Field Programmable Gate Arrays (FPGA)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252400" y="1132375"/>
            <a:ext cx="264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Complex Programmable Logic Device (CPLD)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2 main </a:t>
            </a:r>
            <a:r>
              <a:rPr lang="en"/>
              <a:t>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with the help of Joint Test Ation Group (JTAG)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206" y="1464275"/>
            <a:ext cx="575651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/>
        </p:nvSpPr>
        <p:spPr>
          <a:xfrm>
            <a:off x="3315150" y="474330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16: Intel Quartus Prime with connected Hardwares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1416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Black-Box Testing - Field Programmable Gate Arrays (FPGA)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150975" y="1102250"/>
            <a:ext cx="166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FlexTinys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</a:t>
            </a:r>
            <a:r>
              <a:rPr lang="en"/>
              <a:t>mall system on chip boards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plugged inside the FlexDeives and FlexCards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75" y="1781175"/>
            <a:ext cx="6322149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947" y="3845625"/>
            <a:ext cx="2972175" cy="12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/>
        </p:nvSpPr>
        <p:spPr>
          <a:xfrm>
            <a:off x="4339825" y="3362325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17: FlexTinys Information</a:t>
            </a:r>
            <a:endParaRPr/>
          </a:p>
        </p:txBody>
      </p:sp>
      <p:sp>
        <p:nvSpPr>
          <p:cNvPr id="237" name="Google Shape;237;p37"/>
          <p:cNvSpPr txBox="1"/>
          <p:nvPr/>
        </p:nvSpPr>
        <p:spPr>
          <a:xfrm>
            <a:off x="4420175" y="4648275"/>
            <a:ext cx="37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18: FlexTinys [4].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0" y="1416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Black-Box Testing - Field Programmable Gate Arrays (FPGA)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221275" y="1377238"/>
            <a:ext cx="26520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4.Cables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</a:t>
            </a:r>
            <a:r>
              <a:rPr lang="en"/>
              <a:t>pecial cables</a:t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678" y="803672"/>
            <a:ext cx="2465448" cy="31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125" y="622175"/>
            <a:ext cx="2863075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 txBox="1"/>
          <p:nvPr/>
        </p:nvSpPr>
        <p:spPr>
          <a:xfrm>
            <a:off x="3927975" y="41145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19: Cables</a:t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5876875" y="4743300"/>
            <a:ext cx="25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20: Project Results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2: Black-Box Testing - Field Programmable Gate Arrays (FPGA)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My Contributions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</a:t>
            </a:r>
            <a:r>
              <a:rPr lang="en"/>
              <a:t>pdated the </a:t>
            </a:r>
            <a:r>
              <a:rPr lang="en"/>
              <a:t>concerned</a:t>
            </a:r>
            <a:r>
              <a:rPr lang="en"/>
              <a:t> department after checking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</a:t>
            </a:r>
            <a:r>
              <a:rPr lang="en"/>
              <a:t>ested number of FPGA Images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776100"/>
            <a:ext cx="8520600" cy="4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3: Regression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Contributions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Internship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Relevance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Skills Learned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 and Cons of the Internship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Bibliography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3 - Regression Testing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</a:t>
            </a:r>
            <a:r>
              <a:rPr lang="en"/>
              <a:t>est an application after any change</a:t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225" y="1706875"/>
            <a:ext cx="401955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1"/>
          <p:cNvSpPr txBox="1"/>
          <p:nvPr/>
        </p:nvSpPr>
        <p:spPr>
          <a:xfrm>
            <a:off x="4932525" y="4460375"/>
            <a:ext cx="42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21: Regression Testing Workflow [5].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The Company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</a:t>
            </a:r>
            <a:r>
              <a:rPr lang="en"/>
              <a:t>eadquarter in Böblingen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Situated worldwide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STAR Electronics is part of STAR Cooperation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</a:t>
            </a:r>
            <a:r>
              <a:rPr lang="en"/>
              <a:t>pecialist in automotive electronics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Consulting services for complex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</a:t>
            </a:r>
            <a:r>
              <a:rPr lang="en"/>
              <a:t>rovides right hardware  and software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725" y="1425147"/>
            <a:ext cx="3021700" cy="2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365375" y="4703625"/>
            <a:ext cx="52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1: Field Of Activity Of STAR GmbH &amp; Co. KG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24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3 - Regression Testing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404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Test 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Testsuites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Smart Folders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Recoridings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Events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800" y="696950"/>
            <a:ext cx="7174200" cy="43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-40200" y="3847600"/>
            <a:ext cx="192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22: Ranorex Software with added Testsuites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3 - Regression Testing</a:t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38" y="1615225"/>
            <a:ext cx="39909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925" y="3271713"/>
            <a:ext cx="550545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3"/>
          <p:cNvSpPr txBox="1"/>
          <p:nvPr/>
        </p:nvSpPr>
        <p:spPr>
          <a:xfrm>
            <a:off x="6630300" y="2190000"/>
            <a:ext cx="25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23: Disabling Button</a:t>
            </a:r>
            <a:endParaRPr/>
          </a:p>
        </p:txBody>
      </p:sp>
      <p:sp>
        <p:nvSpPr>
          <p:cNvPr id="285" name="Google Shape;285;p43"/>
          <p:cNvSpPr txBox="1"/>
          <p:nvPr/>
        </p:nvSpPr>
        <p:spPr>
          <a:xfrm>
            <a:off x="6268650" y="4703625"/>
            <a:ext cx="27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24: Actions and Events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3 - Regression Testing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22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</a:t>
            </a:r>
            <a:r>
              <a:rPr lang="en"/>
              <a:t>ssential element of Ranorex Software</a:t>
            </a:r>
            <a:endParaRPr/>
          </a:p>
        </p:txBody>
      </p:sp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700" y="1152475"/>
            <a:ext cx="6403751" cy="40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4"/>
          <p:cNvSpPr txBox="1"/>
          <p:nvPr/>
        </p:nvSpPr>
        <p:spPr>
          <a:xfrm>
            <a:off x="0" y="47036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25: Ranorex Spy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3 - Regression Testing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988" y="1489373"/>
            <a:ext cx="651661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072" y="70325"/>
            <a:ext cx="66901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6"/>
          <p:cNvSpPr txBox="1"/>
          <p:nvPr/>
        </p:nvSpPr>
        <p:spPr>
          <a:xfrm>
            <a:off x="-80350" y="45909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26: FlowChart Diagram for written code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311700" y="776100"/>
            <a:ext cx="8520600" cy="4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Internship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Relevance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Skills Learned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 and Cons of the Internship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Bibliography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Internship Evaluation</a:t>
            </a:r>
            <a:endParaRPr/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Academic Relevance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Internship Evaluation</a:t>
            </a:r>
            <a:endParaRPr/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</a:t>
            </a:r>
            <a:r>
              <a:rPr lang="en"/>
              <a:t>Skills</a:t>
            </a:r>
            <a:r>
              <a:rPr lang="en"/>
              <a:t> Learned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Internship Evaluation</a:t>
            </a:r>
            <a:endParaRPr/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Pros and Cons of Internship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311700" y="776100"/>
            <a:ext cx="8520600" cy="4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Bibliography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the Company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11450"/>
            <a:ext cx="43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</a:t>
            </a:r>
            <a:r>
              <a:rPr lang="en"/>
              <a:t>sed together with FlexDevices and FlexCards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</a:t>
            </a:r>
            <a:r>
              <a:rPr lang="en"/>
              <a:t>upports all kind of bus communication protocols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50" y="1111438"/>
            <a:ext cx="39433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992825" y="4743300"/>
            <a:ext cx="55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2: Flex Config RBS Software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STAR Electronics GmbH Co. KG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Flexconfig rbs software documentation. 66(3):254–272, 2016.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STAR Electronics GmbH Co. KG. Scalable service-oriented middleware over ip (some/ip) documentation. 69(11):13450–13466, 2016.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STAR Electronics GmbH Co. KG. Flexray. star-cooperation.de, 3(2):125–138, 2016.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STAR electronics GmbH Co. KG. Flextinys documentation. IEEE transactions on industrial electronics, 54(4):1824–1842, 2016.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kira K Onoma, Wei-Tek Tsai, Mustafa Poonawala, and Hiroshi Suganuma. Regression testing in an industrial environment. Communications of the ACM, 41(5):81–86, 1998.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the Company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22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Hardwares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FlexDevice 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v</a:t>
            </a:r>
            <a:r>
              <a:rPr lang="en"/>
              <a:t>ersatile bus control unit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One FlexTiny and 3 connectors for wires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FlexDevice 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5 FlexTinys and 5 connectors for wires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1 </a:t>
            </a:r>
            <a:r>
              <a:rPr lang="en"/>
              <a:t>ARM Cortex A9 Dual Core Processor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1GB DDR3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FlexDevice L²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5 FlexTinys and 5 connectors for wires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2 ARM Cortex A9 Dual Core Processor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2 GB DDR3 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797" y="1703122"/>
            <a:ext cx="1328925" cy="8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963" y="3930169"/>
            <a:ext cx="918900" cy="10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813" y="2870756"/>
            <a:ext cx="769230" cy="8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288725" y="2099600"/>
            <a:ext cx="28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3: FlexDevice 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369100" y="3355325"/>
            <a:ext cx="27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4: FlexDevice L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369100" y="4611050"/>
            <a:ext cx="21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5: FlexDevice L²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776100"/>
            <a:ext cx="8520600" cy="4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Training - Automotive Bus Systems and Communication Protocols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FlexConfig RBS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Scalable service-Oriented MiddlewarE over IP (SOME/IP)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Controller Area Network (CAN)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Controller Area Network Flexible Data-Rate (CAN-FD)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FlexRay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1: Gateway Testing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Motivation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CAPL GUI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My Contribution 1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My Contribution 2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My Contribution 3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2: Black-Box Testing - Field Programmable Gate Arrays (FPGA)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Motivation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Flashing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Programmable Logic Device (CPLD)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FlexTinys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Cables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My Contributions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3: Regression Testing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Motivation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 Setup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My Contributions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My Internship Evaluation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Academic Relevance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Skills Learned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Pros and Cons of the Internship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Bibliography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0" y="268100"/>
            <a:ext cx="932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TRAINING - Automotive Bus Systems And Communication Protocols</a:t>
            </a:r>
            <a:endParaRPr sz="232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FLEXCONFIG RBS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 Bus Simulation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Transparent Gateway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FlexConfig Gateway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 Complementation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525" y="1376425"/>
            <a:ext cx="493395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932525" y="3727025"/>
            <a:ext cx="38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6: Transparent Gateway Structure [1].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0" y="0"/>
            <a:ext cx="932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TRAINING - Automotive Bus Systems And Communication Protocols</a:t>
            </a:r>
            <a:endParaRPr sz="232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Scalable service-Oriented MiddlewarE over IP (SOME/IP)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ervice based (not signal based)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otifier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etter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etter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688" y="2241363"/>
            <a:ext cx="62198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942575" y="4670250"/>
            <a:ext cx="4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7: SOME/IP [2].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-35275" y="409225"/>
            <a:ext cx="932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TRAINING - Automotive Bus Systems And Communication Protocols</a:t>
            </a:r>
            <a:endParaRPr sz="232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Controller Area Network (CAN)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oriented, multi-master, serial </a:t>
            </a:r>
            <a:r>
              <a:rPr lang="en"/>
              <a:t>asynchronous</a:t>
            </a:r>
            <a:r>
              <a:rPr lang="en"/>
              <a:t> communication bus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dependable data exchange between ECUs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Automobiles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Automation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Elevators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Lightning </a:t>
            </a:r>
            <a:r>
              <a:rPr lang="en"/>
              <a:t>control</a:t>
            </a:r>
            <a:r>
              <a:rPr lang="en"/>
              <a:t> system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Overhead bits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 of two wires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Latency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