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lah zafar" initials="az" lastIdx="3" clrIdx="0">
    <p:extLst>
      <p:ext uri="{19B8F6BF-5375-455C-9EA6-DF929625EA0E}">
        <p15:presenceInfo xmlns:p15="http://schemas.microsoft.com/office/powerpoint/2012/main" userId="abdullah zaf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319CDE-F6AB-4566-8D9F-676FF8678D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E983FAC-A894-49F1-83B4-1FFB65664CFC}">
      <dgm:prSet/>
      <dgm:spPr/>
      <dgm:t>
        <a:bodyPr/>
        <a:lstStyle/>
        <a:p>
          <a:r>
            <a:rPr lang="en-US"/>
            <a:t>MCPS can be thought of as IoT</a:t>
          </a:r>
        </a:p>
      </dgm:t>
    </dgm:pt>
    <dgm:pt modelId="{AB5DCE31-43DE-4D4B-AC1B-DA670638B858}" type="parTrans" cxnId="{2D3567D9-E655-43A1-B08A-02C84671BA56}">
      <dgm:prSet/>
      <dgm:spPr/>
      <dgm:t>
        <a:bodyPr/>
        <a:lstStyle/>
        <a:p>
          <a:endParaRPr lang="en-US"/>
        </a:p>
      </dgm:t>
    </dgm:pt>
    <dgm:pt modelId="{8E5A14CA-966C-47C0-983A-E2570FA617E2}" type="sibTrans" cxnId="{2D3567D9-E655-43A1-B08A-02C84671BA56}">
      <dgm:prSet/>
      <dgm:spPr/>
      <dgm:t>
        <a:bodyPr/>
        <a:lstStyle/>
        <a:p>
          <a:endParaRPr lang="en-US"/>
        </a:p>
      </dgm:t>
    </dgm:pt>
    <dgm:pt modelId="{5FDB2EE8-0AF0-4F8F-B7DC-A8E8C556DD42}">
      <dgm:prSet/>
      <dgm:spPr/>
      <dgm:t>
        <a:bodyPr/>
        <a:lstStyle/>
        <a:p>
          <a:r>
            <a:rPr lang="en-US"/>
            <a:t>Engineering and science-based design and progress are supported by implementation technologies and platforms</a:t>
          </a:r>
        </a:p>
      </dgm:t>
    </dgm:pt>
    <dgm:pt modelId="{4B4A86C0-298D-4A75-A4CF-C75148D1CE7E}" type="parTrans" cxnId="{0B3255F1-407B-4978-8929-A565B5D16C8E}">
      <dgm:prSet/>
      <dgm:spPr/>
      <dgm:t>
        <a:bodyPr/>
        <a:lstStyle/>
        <a:p>
          <a:endParaRPr lang="en-US"/>
        </a:p>
      </dgm:t>
    </dgm:pt>
    <dgm:pt modelId="{A7303C84-FEDC-4BDE-BFF3-F33EEAFA4DA1}" type="sibTrans" cxnId="{0B3255F1-407B-4978-8929-A565B5D16C8E}">
      <dgm:prSet/>
      <dgm:spPr/>
      <dgm:t>
        <a:bodyPr/>
        <a:lstStyle/>
        <a:p>
          <a:endParaRPr lang="en-US"/>
        </a:p>
      </dgm:t>
    </dgm:pt>
    <dgm:pt modelId="{0D229C0B-5582-4DC2-8067-0E2ED1A2C00A}">
      <dgm:prSet/>
      <dgm:spPr/>
      <dgm:t>
        <a:bodyPr/>
        <a:lstStyle/>
        <a:p>
          <a:r>
            <a:rPr lang="en-US"/>
            <a:t>New ways to advancing end-to-end, development, and principled tools</a:t>
          </a:r>
        </a:p>
      </dgm:t>
    </dgm:pt>
    <dgm:pt modelId="{09068FAB-D2A1-4544-A92A-70254BFFD226}" type="parTrans" cxnId="{D87A5002-1F33-467A-BB57-4C5F7E5DE679}">
      <dgm:prSet/>
      <dgm:spPr/>
      <dgm:t>
        <a:bodyPr/>
        <a:lstStyle/>
        <a:p>
          <a:endParaRPr lang="en-US"/>
        </a:p>
      </dgm:t>
    </dgm:pt>
    <dgm:pt modelId="{1D8473E3-1AA8-41A4-9282-0CABCC1907DD}" type="sibTrans" cxnId="{D87A5002-1F33-467A-BB57-4C5F7E5DE679}">
      <dgm:prSet/>
      <dgm:spPr/>
      <dgm:t>
        <a:bodyPr/>
        <a:lstStyle/>
        <a:p>
          <a:endParaRPr lang="en-US"/>
        </a:p>
      </dgm:t>
    </dgm:pt>
    <dgm:pt modelId="{636EBE46-F8C5-4632-BE29-2E82D1E1EEE3}">
      <dgm:prSet/>
      <dgm:spPr/>
      <dgm:t>
        <a:bodyPr/>
        <a:lstStyle/>
        <a:p>
          <a:r>
            <a:rPr lang="en-US"/>
            <a:t>Medical information is synthesized, and medical systems progress towards CPS</a:t>
          </a:r>
        </a:p>
      </dgm:t>
    </dgm:pt>
    <dgm:pt modelId="{7B4EB9E9-276F-42C6-9BF5-640DD108EEDF}" type="parTrans" cxnId="{69130143-C213-4D2F-B5BB-F2F8867D0B0A}">
      <dgm:prSet/>
      <dgm:spPr/>
      <dgm:t>
        <a:bodyPr/>
        <a:lstStyle/>
        <a:p>
          <a:endParaRPr lang="en-US"/>
        </a:p>
      </dgm:t>
    </dgm:pt>
    <dgm:pt modelId="{E0D364BD-FFD3-48EE-9CEA-287CB5657271}" type="sibTrans" cxnId="{69130143-C213-4D2F-B5BB-F2F8867D0B0A}">
      <dgm:prSet/>
      <dgm:spPr/>
      <dgm:t>
        <a:bodyPr/>
        <a:lstStyle/>
        <a:p>
          <a:endParaRPr lang="en-US"/>
        </a:p>
      </dgm:t>
    </dgm:pt>
    <dgm:pt modelId="{1EC1D181-5F66-47D5-805E-515B9C81C9BA}">
      <dgm:prSet/>
      <dgm:spPr/>
      <dgm:t>
        <a:bodyPr/>
        <a:lstStyle/>
        <a:p>
          <a:r>
            <a:rPr lang="en-US"/>
            <a:t>Innovative services</a:t>
          </a:r>
        </a:p>
      </dgm:t>
    </dgm:pt>
    <dgm:pt modelId="{AB539451-6A70-44FB-B208-7B4B1C40B7A1}" type="parTrans" cxnId="{770084F4-1E37-4DE5-BF01-C21B5AF82C52}">
      <dgm:prSet/>
      <dgm:spPr/>
      <dgm:t>
        <a:bodyPr/>
        <a:lstStyle/>
        <a:p>
          <a:endParaRPr lang="en-US"/>
        </a:p>
      </dgm:t>
    </dgm:pt>
    <dgm:pt modelId="{FA0C4831-52ED-40A6-B55C-D4585DB63DDE}" type="sibTrans" cxnId="{770084F4-1E37-4DE5-BF01-C21B5AF82C52}">
      <dgm:prSet/>
      <dgm:spPr/>
      <dgm:t>
        <a:bodyPr/>
        <a:lstStyle/>
        <a:p>
          <a:endParaRPr lang="en-US"/>
        </a:p>
      </dgm:t>
    </dgm:pt>
    <dgm:pt modelId="{AA96A4FB-70D4-47CC-8A9A-16C07543E5B2}" type="pres">
      <dgm:prSet presAssocID="{ED319CDE-F6AB-4566-8D9F-676FF8678DF9}" presName="root" presStyleCnt="0">
        <dgm:presLayoutVars>
          <dgm:dir/>
          <dgm:resizeHandles val="exact"/>
        </dgm:presLayoutVars>
      </dgm:prSet>
      <dgm:spPr/>
    </dgm:pt>
    <dgm:pt modelId="{3A707C23-5EAB-4D8B-BF45-DFB48F33D6C3}" type="pres">
      <dgm:prSet presAssocID="{1E983FAC-A894-49F1-83B4-1FFB65664CFC}" presName="compNode" presStyleCnt="0"/>
      <dgm:spPr/>
    </dgm:pt>
    <dgm:pt modelId="{3D04350B-D9DA-491F-87C9-84A681D5CD7D}" type="pres">
      <dgm:prSet presAssocID="{1E983FAC-A894-49F1-83B4-1FFB65664CFC}" presName="bgRect" presStyleLbl="bgShp" presStyleIdx="0" presStyleCnt="5"/>
      <dgm:spPr/>
    </dgm:pt>
    <dgm:pt modelId="{0F27D59C-0E88-4AD1-93A3-AB7D724CA860}" type="pres">
      <dgm:prSet presAssocID="{1E983FAC-A894-49F1-83B4-1FFB65664CF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13C3D61-C52A-4706-84A5-18CE09178280}" type="pres">
      <dgm:prSet presAssocID="{1E983FAC-A894-49F1-83B4-1FFB65664CFC}" presName="spaceRect" presStyleCnt="0"/>
      <dgm:spPr/>
    </dgm:pt>
    <dgm:pt modelId="{33046EE4-0129-409E-B93C-BCE2CCFEFF40}" type="pres">
      <dgm:prSet presAssocID="{1E983FAC-A894-49F1-83B4-1FFB65664CFC}" presName="parTx" presStyleLbl="revTx" presStyleIdx="0" presStyleCnt="5">
        <dgm:presLayoutVars>
          <dgm:chMax val="0"/>
          <dgm:chPref val="0"/>
        </dgm:presLayoutVars>
      </dgm:prSet>
      <dgm:spPr/>
    </dgm:pt>
    <dgm:pt modelId="{CD82EF20-9874-4106-93AC-491B1FADCC83}" type="pres">
      <dgm:prSet presAssocID="{8E5A14CA-966C-47C0-983A-E2570FA617E2}" presName="sibTrans" presStyleCnt="0"/>
      <dgm:spPr/>
    </dgm:pt>
    <dgm:pt modelId="{C39964CE-E3D5-4F45-BA86-7E7681741391}" type="pres">
      <dgm:prSet presAssocID="{5FDB2EE8-0AF0-4F8F-B7DC-A8E8C556DD42}" presName="compNode" presStyleCnt="0"/>
      <dgm:spPr/>
    </dgm:pt>
    <dgm:pt modelId="{3DAB34E3-0956-4042-88AB-59F8ACC6D472}" type="pres">
      <dgm:prSet presAssocID="{5FDB2EE8-0AF0-4F8F-B7DC-A8E8C556DD42}" presName="bgRect" presStyleLbl="bgShp" presStyleIdx="1" presStyleCnt="5"/>
      <dgm:spPr/>
    </dgm:pt>
    <dgm:pt modelId="{185B69C7-96E3-4D0B-B487-B6E4E89143BC}" type="pres">
      <dgm:prSet presAssocID="{5FDB2EE8-0AF0-4F8F-B7DC-A8E8C556DD4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C777513-279C-431F-B17C-B4F54B294B5F}" type="pres">
      <dgm:prSet presAssocID="{5FDB2EE8-0AF0-4F8F-B7DC-A8E8C556DD42}" presName="spaceRect" presStyleCnt="0"/>
      <dgm:spPr/>
    </dgm:pt>
    <dgm:pt modelId="{53C11773-51B3-42D8-A4C1-0CDDD822F6DA}" type="pres">
      <dgm:prSet presAssocID="{5FDB2EE8-0AF0-4F8F-B7DC-A8E8C556DD42}" presName="parTx" presStyleLbl="revTx" presStyleIdx="1" presStyleCnt="5">
        <dgm:presLayoutVars>
          <dgm:chMax val="0"/>
          <dgm:chPref val="0"/>
        </dgm:presLayoutVars>
      </dgm:prSet>
      <dgm:spPr/>
    </dgm:pt>
    <dgm:pt modelId="{CC0A963C-BD69-4E77-B59C-1677EEC0CF3F}" type="pres">
      <dgm:prSet presAssocID="{A7303C84-FEDC-4BDE-BFF3-F33EEAFA4DA1}" presName="sibTrans" presStyleCnt="0"/>
      <dgm:spPr/>
    </dgm:pt>
    <dgm:pt modelId="{51A2F580-64F4-4B34-B120-2C08539F98BD}" type="pres">
      <dgm:prSet presAssocID="{0D229C0B-5582-4DC2-8067-0E2ED1A2C00A}" presName="compNode" presStyleCnt="0"/>
      <dgm:spPr/>
    </dgm:pt>
    <dgm:pt modelId="{1820EB63-FCEC-49F9-97F2-E155CF90BB20}" type="pres">
      <dgm:prSet presAssocID="{0D229C0B-5582-4DC2-8067-0E2ED1A2C00A}" presName="bgRect" presStyleLbl="bgShp" presStyleIdx="2" presStyleCnt="5"/>
      <dgm:spPr/>
    </dgm:pt>
    <dgm:pt modelId="{C889217D-C8D4-41E6-9B15-DE35AC0FA537}" type="pres">
      <dgm:prSet presAssocID="{0D229C0B-5582-4DC2-8067-0E2ED1A2C00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176FF4B-48F4-45D7-AF1A-021B88C5B232}" type="pres">
      <dgm:prSet presAssocID="{0D229C0B-5582-4DC2-8067-0E2ED1A2C00A}" presName="spaceRect" presStyleCnt="0"/>
      <dgm:spPr/>
    </dgm:pt>
    <dgm:pt modelId="{A8AF93A9-6922-4D2B-A9B2-2B05E752C871}" type="pres">
      <dgm:prSet presAssocID="{0D229C0B-5582-4DC2-8067-0E2ED1A2C00A}" presName="parTx" presStyleLbl="revTx" presStyleIdx="2" presStyleCnt="5">
        <dgm:presLayoutVars>
          <dgm:chMax val="0"/>
          <dgm:chPref val="0"/>
        </dgm:presLayoutVars>
      </dgm:prSet>
      <dgm:spPr/>
    </dgm:pt>
    <dgm:pt modelId="{3840CB7D-806E-4B32-AA1F-569CD5765DEE}" type="pres">
      <dgm:prSet presAssocID="{1D8473E3-1AA8-41A4-9282-0CABCC1907DD}" presName="sibTrans" presStyleCnt="0"/>
      <dgm:spPr/>
    </dgm:pt>
    <dgm:pt modelId="{CD44FB30-CA6D-4D37-9D29-0E8A2CC80999}" type="pres">
      <dgm:prSet presAssocID="{636EBE46-F8C5-4632-BE29-2E82D1E1EEE3}" presName="compNode" presStyleCnt="0"/>
      <dgm:spPr/>
    </dgm:pt>
    <dgm:pt modelId="{ECF489EF-CE0C-4B0B-BFE3-8D432AA821E1}" type="pres">
      <dgm:prSet presAssocID="{636EBE46-F8C5-4632-BE29-2E82D1E1EEE3}" presName="bgRect" presStyleLbl="bgShp" presStyleIdx="3" presStyleCnt="5"/>
      <dgm:spPr/>
    </dgm:pt>
    <dgm:pt modelId="{49D8CA26-EE33-4D57-80C6-813A98D606A2}" type="pres">
      <dgm:prSet presAssocID="{636EBE46-F8C5-4632-BE29-2E82D1E1EEE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B57C38BC-060E-413F-9A6A-FA0AECA86473}" type="pres">
      <dgm:prSet presAssocID="{636EBE46-F8C5-4632-BE29-2E82D1E1EEE3}" presName="spaceRect" presStyleCnt="0"/>
      <dgm:spPr/>
    </dgm:pt>
    <dgm:pt modelId="{0FA045A8-5E3E-416C-8AE8-6E0C2D705082}" type="pres">
      <dgm:prSet presAssocID="{636EBE46-F8C5-4632-BE29-2E82D1E1EEE3}" presName="parTx" presStyleLbl="revTx" presStyleIdx="3" presStyleCnt="5">
        <dgm:presLayoutVars>
          <dgm:chMax val="0"/>
          <dgm:chPref val="0"/>
        </dgm:presLayoutVars>
      </dgm:prSet>
      <dgm:spPr/>
    </dgm:pt>
    <dgm:pt modelId="{F980A3CE-5721-4364-9F8C-AE6E274A8CF4}" type="pres">
      <dgm:prSet presAssocID="{E0D364BD-FFD3-48EE-9CEA-287CB5657271}" presName="sibTrans" presStyleCnt="0"/>
      <dgm:spPr/>
    </dgm:pt>
    <dgm:pt modelId="{C8DA74FF-3E0C-45C2-B093-45D6B5E6593B}" type="pres">
      <dgm:prSet presAssocID="{1EC1D181-5F66-47D5-805E-515B9C81C9BA}" presName="compNode" presStyleCnt="0"/>
      <dgm:spPr/>
    </dgm:pt>
    <dgm:pt modelId="{DF42311F-3C90-4910-8B9E-FB1EF4E6892D}" type="pres">
      <dgm:prSet presAssocID="{1EC1D181-5F66-47D5-805E-515B9C81C9BA}" presName="bgRect" presStyleLbl="bgShp" presStyleIdx="4" presStyleCnt="5"/>
      <dgm:spPr/>
    </dgm:pt>
    <dgm:pt modelId="{1D0FDA2F-477F-4FB2-A755-603F52224C22}" type="pres">
      <dgm:prSet presAssocID="{1EC1D181-5F66-47D5-805E-515B9C81C9B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98280F82-26BF-475D-B008-BA1DF1EB63E9}" type="pres">
      <dgm:prSet presAssocID="{1EC1D181-5F66-47D5-805E-515B9C81C9BA}" presName="spaceRect" presStyleCnt="0"/>
      <dgm:spPr/>
    </dgm:pt>
    <dgm:pt modelId="{C5D8CF87-B8B5-462E-82DC-6027611C0A6C}" type="pres">
      <dgm:prSet presAssocID="{1EC1D181-5F66-47D5-805E-515B9C81C9B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87A5002-1F33-467A-BB57-4C5F7E5DE679}" srcId="{ED319CDE-F6AB-4566-8D9F-676FF8678DF9}" destId="{0D229C0B-5582-4DC2-8067-0E2ED1A2C00A}" srcOrd="2" destOrd="0" parTransId="{09068FAB-D2A1-4544-A92A-70254BFFD226}" sibTransId="{1D8473E3-1AA8-41A4-9282-0CABCC1907DD}"/>
    <dgm:cxn modelId="{69130143-C213-4D2F-B5BB-F2F8867D0B0A}" srcId="{ED319CDE-F6AB-4566-8D9F-676FF8678DF9}" destId="{636EBE46-F8C5-4632-BE29-2E82D1E1EEE3}" srcOrd="3" destOrd="0" parTransId="{7B4EB9E9-276F-42C6-9BF5-640DD108EEDF}" sibTransId="{E0D364BD-FFD3-48EE-9CEA-287CB5657271}"/>
    <dgm:cxn modelId="{D7460568-F73B-47A0-81D0-39569C34EA76}" type="presOf" srcId="{0D229C0B-5582-4DC2-8067-0E2ED1A2C00A}" destId="{A8AF93A9-6922-4D2B-A9B2-2B05E752C871}" srcOrd="0" destOrd="0" presId="urn:microsoft.com/office/officeart/2018/2/layout/IconVerticalSolidList"/>
    <dgm:cxn modelId="{648740B6-657A-45CC-94C4-C95CDB938900}" type="presOf" srcId="{ED319CDE-F6AB-4566-8D9F-676FF8678DF9}" destId="{AA96A4FB-70D4-47CC-8A9A-16C07543E5B2}" srcOrd="0" destOrd="0" presId="urn:microsoft.com/office/officeart/2018/2/layout/IconVerticalSolidList"/>
    <dgm:cxn modelId="{02B902BB-D263-4930-8858-CA1B4A4B1D36}" type="presOf" srcId="{1E983FAC-A894-49F1-83B4-1FFB65664CFC}" destId="{33046EE4-0129-409E-B93C-BCE2CCFEFF40}" srcOrd="0" destOrd="0" presId="urn:microsoft.com/office/officeart/2018/2/layout/IconVerticalSolidList"/>
    <dgm:cxn modelId="{2A21B8CB-37A1-4DED-871B-D6B1FAE2A833}" type="presOf" srcId="{636EBE46-F8C5-4632-BE29-2E82D1E1EEE3}" destId="{0FA045A8-5E3E-416C-8AE8-6E0C2D705082}" srcOrd="0" destOrd="0" presId="urn:microsoft.com/office/officeart/2018/2/layout/IconVerticalSolidList"/>
    <dgm:cxn modelId="{F8F42DD0-0C34-47DA-8B1D-85E74013B777}" type="presOf" srcId="{1EC1D181-5F66-47D5-805E-515B9C81C9BA}" destId="{C5D8CF87-B8B5-462E-82DC-6027611C0A6C}" srcOrd="0" destOrd="0" presId="urn:microsoft.com/office/officeart/2018/2/layout/IconVerticalSolidList"/>
    <dgm:cxn modelId="{72E7DCD4-05E2-43C4-8CF9-0E4AA352C4EF}" type="presOf" srcId="{5FDB2EE8-0AF0-4F8F-B7DC-A8E8C556DD42}" destId="{53C11773-51B3-42D8-A4C1-0CDDD822F6DA}" srcOrd="0" destOrd="0" presId="urn:microsoft.com/office/officeart/2018/2/layout/IconVerticalSolidList"/>
    <dgm:cxn modelId="{2D3567D9-E655-43A1-B08A-02C84671BA56}" srcId="{ED319CDE-F6AB-4566-8D9F-676FF8678DF9}" destId="{1E983FAC-A894-49F1-83B4-1FFB65664CFC}" srcOrd="0" destOrd="0" parTransId="{AB5DCE31-43DE-4D4B-AC1B-DA670638B858}" sibTransId="{8E5A14CA-966C-47C0-983A-E2570FA617E2}"/>
    <dgm:cxn modelId="{0B3255F1-407B-4978-8929-A565B5D16C8E}" srcId="{ED319CDE-F6AB-4566-8D9F-676FF8678DF9}" destId="{5FDB2EE8-0AF0-4F8F-B7DC-A8E8C556DD42}" srcOrd="1" destOrd="0" parTransId="{4B4A86C0-298D-4A75-A4CF-C75148D1CE7E}" sibTransId="{A7303C84-FEDC-4BDE-BFF3-F33EEAFA4DA1}"/>
    <dgm:cxn modelId="{770084F4-1E37-4DE5-BF01-C21B5AF82C52}" srcId="{ED319CDE-F6AB-4566-8D9F-676FF8678DF9}" destId="{1EC1D181-5F66-47D5-805E-515B9C81C9BA}" srcOrd="4" destOrd="0" parTransId="{AB539451-6A70-44FB-B208-7B4B1C40B7A1}" sibTransId="{FA0C4831-52ED-40A6-B55C-D4585DB63DDE}"/>
    <dgm:cxn modelId="{506E7810-D978-42B2-B3FB-187C35C8D634}" type="presParOf" srcId="{AA96A4FB-70D4-47CC-8A9A-16C07543E5B2}" destId="{3A707C23-5EAB-4D8B-BF45-DFB48F33D6C3}" srcOrd="0" destOrd="0" presId="urn:microsoft.com/office/officeart/2018/2/layout/IconVerticalSolidList"/>
    <dgm:cxn modelId="{509DFA3B-9E11-4C02-85C7-44CF90CFCC24}" type="presParOf" srcId="{3A707C23-5EAB-4D8B-BF45-DFB48F33D6C3}" destId="{3D04350B-D9DA-491F-87C9-84A681D5CD7D}" srcOrd="0" destOrd="0" presId="urn:microsoft.com/office/officeart/2018/2/layout/IconVerticalSolidList"/>
    <dgm:cxn modelId="{2638A329-71A7-4310-9E73-08C20AC0C0C4}" type="presParOf" srcId="{3A707C23-5EAB-4D8B-BF45-DFB48F33D6C3}" destId="{0F27D59C-0E88-4AD1-93A3-AB7D724CA860}" srcOrd="1" destOrd="0" presId="urn:microsoft.com/office/officeart/2018/2/layout/IconVerticalSolidList"/>
    <dgm:cxn modelId="{E76F75E3-36F5-49A1-858E-489ED255F20C}" type="presParOf" srcId="{3A707C23-5EAB-4D8B-BF45-DFB48F33D6C3}" destId="{913C3D61-C52A-4706-84A5-18CE09178280}" srcOrd="2" destOrd="0" presId="urn:microsoft.com/office/officeart/2018/2/layout/IconVerticalSolidList"/>
    <dgm:cxn modelId="{5C2D02AD-A5F6-4638-AA8C-E123118CCD9B}" type="presParOf" srcId="{3A707C23-5EAB-4D8B-BF45-DFB48F33D6C3}" destId="{33046EE4-0129-409E-B93C-BCE2CCFEFF40}" srcOrd="3" destOrd="0" presId="urn:microsoft.com/office/officeart/2018/2/layout/IconVerticalSolidList"/>
    <dgm:cxn modelId="{4A1581BD-3759-4636-B9E5-3DBA9A954397}" type="presParOf" srcId="{AA96A4FB-70D4-47CC-8A9A-16C07543E5B2}" destId="{CD82EF20-9874-4106-93AC-491B1FADCC83}" srcOrd="1" destOrd="0" presId="urn:microsoft.com/office/officeart/2018/2/layout/IconVerticalSolidList"/>
    <dgm:cxn modelId="{2FC6FB1D-DE34-45BF-A20D-D7CE71D498B9}" type="presParOf" srcId="{AA96A4FB-70D4-47CC-8A9A-16C07543E5B2}" destId="{C39964CE-E3D5-4F45-BA86-7E7681741391}" srcOrd="2" destOrd="0" presId="urn:microsoft.com/office/officeart/2018/2/layout/IconVerticalSolidList"/>
    <dgm:cxn modelId="{D6890907-B8FE-4CCE-B8EB-6A01168CBF63}" type="presParOf" srcId="{C39964CE-E3D5-4F45-BA86-7E7681741391}" destId="{3DAB34E3-0956-4042-88AB-59F8ACC6D472}" srcOrd="0" destOrd="0" presId="urn:microsoft.com/office/officeart/2018/2/layout/IconVerticalSolidList"/>
    <dgm:cxn modelId="{AB6E9339-311C-480B-AB3B-2EC6406DB147}" type="presParOf" srcId="{C39964CE-E3D5-4F45-BA86-7E7681741391}" destId="{185B69C7-96E3-4D0B-B487-B6E4E89143BC}" srcOrd="1" destOrd="0" presId="urn:microsoft.com/office/officeart/2018/2/layout/IconVerticalSolidList"/>
    <dgm:cxn modelId="{5F9EF730-9956-4D1F-8170-5372541AC820}" type="presParOf" srcId="{C39964CE-E3D5-4F45-BA86-7E7681741391}" destId="{1C777513-279C-431F-B17C-B4F54B294B5F}" srcOrd="2" destOrd="0" presId="urn:microsoft.com/office/officeart/2018/2/layout/IconVerticalSolidList"/>
    <dgm:cxn modelId="{575FBBA3-9EA8-4894-9229-AE56A93A76D0}" type="presParOf" srcId="{C39964CE-E3D5-4F45-BA86-7E7681741391}" destId="{53C11773-51B3-42D8-A4C1-0CDDD822F6DA}" srcOrd="3" destOrd="0" presId="urn:microsoft.com/office/officeart/2018/2/layout/IconVerticalSolidList"/>
    <dgm:cxn modelId="{365382AF-8E28-472D-B6CD-2C1D356BD10A}" type="presParOf" srcId="{AA96A4FB-70D4-47CC-8A9A-16C07543E5B2}" destId="{CC0A963C-BD69-4E77-B59C-1677EEC0CF3F}" srcOrd="3" destOrd="0" presId="urn:microsoft.com/office/officeart/2018/2/layout/IconVerticalSolidList"/>
    <dgm:cxn modelId="{6D5C619C-AAE1-436F-B568-51BCE06B2F88}" type="presParOf" srcId="{AA96A4FB-70D4-47CC-8A9A-16C07543E5B2}" destId="{51A2F580-64F4-4B34-B120-2C08539F98BD}" srcOrd="4" destOrd="0" presId="urn:microsoft.com/office/officeart/2018/2/layout/IconVerticalSolidList"/>
    <dgm:cxn modelId="{FEBF3FD3-E4A1-4B0D-98C9-F4BDE5245793}" type="presParOf" srcId="{51A2F580-64F4-4B34-B120-2C08539F98BD}" destId="{1820EB63-FCEC-49F9-97F2-E155CF90BB20}" srcOrd="0" destOrd="0" presId="urn:microsoft.com/office/officeart/2018/2/layout/IconVerticalSolidList"/>
    <dgm:cxn modelId="{5AB2D403-A6B6-4627-9726-9BA4CCAB5A43}" type="presParOf" srcId="{51A2F580-64F4-4B34-B120-2C08539F98BD}" destId="{C889217D-C8D4-41E6-9B15-DE35AC0FA537}" srcOrd="1" destOrd="0" presId="urn:microsoft.com/office/officeart/2018/2/layout/IconVerticalSolidList"/>
    <dgm:cxn modelId="{27DFB3C9-B9C0-406B-B855-D86A97FDD531}" type="presParOf" srcId="{51A2F580-64F4-4B34-B120-2C08539F98BD}" destId="{E176FF4B-48F4-45D7-AF1A-021B88C5B232}" srcOrd="2" destOrd="0" presId="urn:microsoft.com/office/officeart/2018/2/layout/IconVerticalSolidList"/>
    <dgm:cxn modelId="{A5E9BD52-9DD9-4C45-A0A7-8D0E23820065}" type="presParOf" srcId="{51A2F580-64F4-4B34-B120-2C08539F98BD}" destId="{A8AF93A9-6922-4D2B-A9B2-2B05E752C871}" srcOrd="3" destOrd="0" presId="urn:microsoft.com/office/officeart/2018/2/layout/IconVerticalSolidList"/>
    <dgm:cxn modelId="{6FBF1F8E-21AD-49DE-92F6-8EFDE9D4F394}" type="presParOf" srcId="{AA96A4FB-70D4-47CC-8A9A-16C07543E5B2}" destId="{3840CB7D-806E-4B32-AA1F-569CD5765DEE}" srcOrd="5" destOrd="0" presId="urn:microsoft.com/office/officeart/2018/2/layout/IconVerticalSolidList"/>
    <dgm:cxn modelId="{A897B889-A378-489D-BD4D-B1AE04A501E3}" type="presParOf" srcId="{AA96A4FB-70D4-47CC-8A9A-16C07543E5B2}" destId="{CD44FB30-CA6D-4D37-9D29-0E8A2CC80999}" srcOrd="6" destOrd="0" presId="urn:microsoft.com/office/officeart/2018/2/layout/IconVerticalSolidList"/>
    <dgm:cxn modelId="{7D9683D7-508E-4EED-B67A-F7A1D46BBCCC}" type="presParOf" srcId="{CD44FB30-CA6D-4D37-9D29-0E8A2CC80999}" destId="{ECF489EF-CE0C-4B0B-BFE3-8D432AA821E1}" srcOrd="0" destOrd="0" presId="urn:microsoft.com/office/officeart/2018/2/layout/IconVerticalSolidList"/>
    <dgm:cxn modelId="{0566477D-C1E9-4E85-AFF5-81121EAF3156}" type="presParOf" srcId="{CD44FB30-CA6D-4D37-9D29-0E8A2CC80999}" destId="{49D8CA26-EE33-4D57-80C6-813A98D606A2}" srcOrd="1" destOrd="0" presId="urn:microsoft.com/office/officeart/2018/2/layout/IconVerticalSolidList"/>
    <dgm:cxn modelId="{4E1A8C06-582F-4AE4-8B87-F9F6102818E7}" type="presParOf" srcId="{CD44FB30-CA6D-4D37-9D29-0E8A2CC80999}" destId="{B57C38BC-060E-413F-9A6A-FA0AECA86473}" srcOrd="2" destOrd="0" presId="urn:microsoft.com/office/officeart/2018/2/layout/IconVerticalSolidList"/>
    <dgm:cxn modelId="{5F9B2F0C-E273-42B7-AED9-76DA8B961534}" type="presParOf" srcId="{CD44FB30-CA6D-4D37-9D29-0E8A2CC80999}" destId="{0FA045A8-5E3E-416C-8AE8-6E0C2D705082}" srcOrd="3" destOrd="0" presId="urn:microsoft.com/office/officeart/2018/2/layout/IconVerticalSolidList"/>
    <dgm:cxn modelId="{CC79653B-134B-4990-830C-3E9B8D181285}" type="presParOf" srcId="{AA96A4FB-70D4-47CC-8A9A-16C07543E5B2}" destId="{F980A3CE-5721-4364-9F8C-AE6E274A8CF4}" srcOrd="7" destOrd="0" presId="urn:microsoft.com/office/officeart/2018/2/layout/IconVerticalSolidList"/>
    <dgm:cxn modelId="{41B73AD6-F828-4EE1-A049-5FE64E68D21E}" type="presParOf" srcId="{AA96A4FB-70D4-47CC-8A9A-16C07543E5B2}" destId="{C8DA74FF-3E0C-45C2-B093-45D6B5E6593B}" srcOrd="8" destOrd="0" presId="urn:microsoft.com/office/officeart/2018/2/layout/IconVerticalSolidList"/>
    <dgm:cxn modelId="{243774D5-03DE-4FFB-A4F4-AAF496DD8767}" type="presParOf" srcId="{C8DA74FF-3E0C-45C2-B093-45D6B5E6593B}" destId="{DF42311F-3C90-4910-8B9E-FB1EF4E6892D}" srcOrd="0" destOrd="0" presId="urn:microsoft.com/office/officeart/2018/2/layout/IconVerticalSolidList"/>
    <dgm:cxn modelId="{DB40ECC9-0CCF-4B06-AC76-F173D4518588}" type="presParOf" srcId="{C8DA74FF-3E0C-45C2-B093-45D6B5E6593B}" destId="{1D0FDA2F-477F-4FB2-A755-603F52224C22}" srcOrd="1" destOrd="0" presId="urn:microsoft.com/office/officeart/2018/2/layout/IconVerticalSolidList"/>
    <dgm:cxn modelId="{95D0A899-48A4-424D-A606-6E38A93599D6}" type="presParOf" srcId="{C8DA74FF-3E0C-45C2-B093-45D6B5E6593B}" destId="{98280F82-26BF-475D-B008-BA1DF1EB63E9}" srcOrd="2" destOrd="0" presId="urn:microsoft.com/office/officeart/2018/2/layout/IconVerticalSolidList"/>
    <dgm:cxn modelId="{285735A5-88B9-41D3-94CC-9835E24B5DB6}" type="presParOf" srcId="{C8DA74FF-3E0C-45C2-B093-45D6B5E6593B}" destId="{C5D8CF87-B8B5-462E-82DC-6027611C0A6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4350B-D9DA-491F-87C9-84A681D5CD7D}">
      <dsp:nvSpPr>
        <dsp:cNvPr id="0" name=""/>
        <dsp:cNvSpPr/>
      </dsp:nvSpPr>
      <dsp:spPr>
        <a:xfrm>
          <a:off x="0" y="4300"/>
          <a:ext cx="6263640" cy="9160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27D59C-0E88-4AD1-93A3-AB7D724CA860}">
      <dsp:nvSpPr>
        <dsp:cNvPr id="0" name=""/>
        <dsp:cNvSpPr/>
      </dsp:nvSpPr>
      <dsp:spPr>
        <a:xfrm>
          <a:off x="277094" y="210403"/>
          <a:ext cx="503807" cy="503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046EE4-0129-409E-B93C-BCE2CCFEFF40}">
      <dsp:nvSpPr>
        <dsp:cNvPr id="0" name=""/>
        <dsp:cNvSpPr/>
      </dsp:nvSpPr>
      <dsp:spPr>
        <a:xfrm>
          <a:off x="1057996" y="4300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MCPS can be thought of as IoT</a:t>
          </a:r>
        </a:p>
      </dsp:txBody>
      <dsp:txXfrm>
        <a:off x="1057996" y="4300"/>
        <a:ext cx="5205643" cy="916014"/>
      </dsp:txXfrm>
    </dsp:sp>
    <dsp:sp modelId="{3DAB34E3-0956-4042-88AB-59F8ACC6D472}">
      <dsp:nvSpPr>
        <dsp:cNvPr id="0" name=""/>
        <dsp:cNvSpPr/>
      </dsp:nvSpPr>
      <dsp:spPr>
        <a:xfrm>
          <a:off x="0" y="1149318"/>
          <a:ext cx="6263640" cy="9160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5B69C7-96E3-4D0B-B487-B6E4E89143BC}">
      <dsp:nvSpPr>
        <dsp:cNvPr id="0" name=""/>
        <dsp:cNvSpPr/>
      </dsp:nvSpPr>
      <dsp:spPr>
        <a:xfrm>
          <a:off x="277094" y="1355421"/>
          <a:ext cx="503807" cy="503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11773-51B3-42D8-A4C1-0CDDD822F6DA}">
      <dsp:nvSpPr>
        <dsp:cNvPr id="0" name=""/>
        <dsp:cNvSpPr/>
      </dsp:nvSpPr>
      <dsp:spPr>
        <a:xfrm>
          <a:off x="1057996" y="1149318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Engineering and science-based design and progress are supported by implementation technologies and platforms</a:t>
          </a:r>
        </a:p>
      </dsp:txBody>
      <dsp:txXfrm>
        <a:off x="1057996" y="1149318"/>
        <a:ext cx="5205643" cy="916014"/>
      </dsp:txXfrm>
    </dsp:sp>
    <dsp:sp modelId="{1820EB63-FCEC-49F9-97F2-E155CF90BB20}">
      <dsp:nvSpPr>
        <dsp:cNvPr id="0" name=""/>
        <dsp:cNvSpPr/>
      </dsp:nvSpPr>
      <dsp:spPr>
        <a:xfrm>
          <a:off x="0" y="2294336"/>
          <a:ext cx="6263640" cy="9160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89217D-C8D4-41E6-9B15-DE35AC0FA537}">
      <dsp:nvSpPr>
        <dsp:cNvPr id="0" name=""/>
        <dsp:cNvSpPr/>
      </dsp:nvSpPr>
      <dsp:spPr>
        <a:xfrm>
          <a:off x="277094" y="2500440"/>
          <a:ext cx="503807" cy="5038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AF93A9-6922-4D2B-A9B2-2B05E752C871}">
      <dsp:nvSpPr>
        <dsp:cNvPr id="0" name=""/>
        <dsp:cNvSpPr/>
      </dsp:nvSpPr>
      <dsp:spPr>
        <a:xfrm>
          <a:off x="1057996" y="2294336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New ways to advancing end-to-end, development, and principled tools</a:t>
          </a:r>
        </a:p>
      </dsp:txBody>
      <dsp:txXfrm>
        <a:off x="1057996" y="2294336"/>
        <a:ext cx="5205643" cy="916014"/>
      </dsp:txXfrm>
    </dsp:sp>
    <dsp:sp modelId="{ECF489EF-CE0C-4B0B-BFE3-8D432AA821E1}">
      <dsp:nvSpPr>
        <dsp:cNvPr id="0" name=""/>
        <dsp:cNvSpPr/>
      </dsp:nvSpPr>
      <dsp:spPr>
        <a:xfrm>
          <a:off x="0" y="3439354"/>
          <a:ext cx="6263640" cy="9160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D8CA26-EE33-4D57-80C6-813A98D606A2}">
      <dsp:nvSpPr>
        <dsp:cNvPr id="0" name=""/>
        <dsp:cNvSpPr/>
      </dsp:nvSpPr>
      <dsp:spPr>
        <a:xfrm>
          <a:off x="277094" y="3645458"/>
          <a:ext cx="503807" cy="5038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045A8-5E3E-416C-8AE8-6E0C2D705082}">
      <dsp:nvSpPr>
        <dsp:cNvPr id="0" name=""/>
        <dsp:cNvSpPr/>
      </dsp:nvSpPr>
      <dsp:spPr>
        <a:xfrm>
          <a:off x="1057996" y="3439354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Medical information is synthesized, and medical systems progress towards CPS</a:t>
          </a:r>
        </a:p>
      </dsp:txBody>
      <dsp:txXfrm>
        <a:off x="1057996" y="3439354"/>
        <a:ext cx="5205643" cy="916014"/>
      </dsp:txXfrm>
    </dsp:sp>
    <dsp:sp modelId="{DF42311F-3C90-4910-8B9E-FB1EF4E6892D}">
      <dsp:nvSpPr>
        <dsp:cNvPr id="0" name=""/>
        <dsp:cNvSpPr/>
      </dsp:nvSpPr>
      <dsp:spPr>
        <a:xfrm>
          <a:off x="0" y="4584372"/>
          <a:ext cx="6263640" cy="9160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0FDA2F-477F-4FB2-A755-603F52224C22}">
      <dsp:nvSpPr>
        <dsp:cNvPr id="0" name=""/>
        <dsp:cNvSpPr/>
      </dsp:nvSpPr>
      <dsp:spPr>
        <a:xfrm>
          <a:off x="277094" y="4790476"/>
          <a:ext cx="503807" cy="5038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D8CF87-B8B5-462E-82DC-6027611C0A6C}">
      <dsp:nvSpPr>
        <dsp:cNvPr id="0" name=""/>
        <dsp:cNvSpPr/>
      </dsp:nvSpPr>
      <dsp:spPr>
        <a:xfrm>
          <a:off x="1057996" y="4584372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Innovative services</a:t>
          </a:r>
        </a:p>
      </dsp:txBody>
      <dsp:txXfrm>
        <a:off x="1057996" y="4584372"/>
        <a:ext cx="5205643" cy="916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6548C-2BC4-4645-9E4E-04F33449CE09}" type="datetimeFigureOut">
              <a:rPr lang="en-DE" smtClean="0"/>
              <a:t>18/06/2021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56A33-F82F-4154-B0F9-46ACF79E885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37898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56A33-F82F-4154-B0F9-46ACF79E8852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6097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B4226-824F-4A75-A153-9520FACC2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70480-36BF-40DA-9070-8594AFD3F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250FF-92CF-4ED3-BF9A-86EB10E1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5A1B-CA98-41EB-8867-90597C3AECDC}" type="datetimeFigureOut">
              <a:rPr lang="en-DE" smtClean="0"/>
              <a:t>18/06/2021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E7AB2-190D-4236-81A9-0A1ECA127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AAAB8-01C5-4B65-B5CC-3FE50931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5233-E03A-4438-93CF-2E5DB42F8F3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075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010C-ED47-4342-9193-8BBF45F1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37C6A9-586C-46F3-8F5E-47AF03F59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4BD75-61F2-4257-BA28-87EE89E28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5A1B-CA98-41EB-8867-90597C3AECDC}" type="datetimeFigureOut">
              <a:rPr lang="en-DE" smtClean="0"/>
              <a:t>18/06/2021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27314-318A-4281-BF92-DB6B09D3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05BE9-FB6C-47A8-8D34-CABFE9FB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5233-E03A-4438-93CF-2E5DB42F8F3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730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25813-8293-4B02-B6FF-624C94BFD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89331-F38F-441C-9508-847203989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409B3-4FD2-4B37-B1A4-CFB8DDDF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5A1B-CA98-41EB-8867-90597C3AECDC}" type="datetimeFigureOut">
              <a:rPr lang="en-DE" smtClean="0"/>
              <a:t>18/06/2021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9EDC5-1E15-4474-A536-0990EAEAE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16A20-D833-4BEE-8F2E-E5A2EA87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5233-E03A-4438-93CF-2E5DB42F8F3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390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5F97-3AD0-40EB-9ABB-726A6711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73727-6E87-479B-AAE3-0A09AA648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DFE16-99DA-4633-9BFE-4AAAFCB95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5A1B-CA98-41EB-8867-90597C3AECDC}" type="datetimeFigureOut">
              <a:rPr lang="en-DE" smtClean="0"/>
              <a:t>18/06/2021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2A696-1A99-43AC-8F20-5D72493A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DC852-92FA-40F2-9329-55AE0AD2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5233-E03A-4438-93CF-2E5DB42F8F3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2869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2928-948C-4CD8-AA59-7BB33DC09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42B9B-D37B-43EF-B473-3995F07DC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86BDB-1091-41BF-8C79-8E50DA74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5A1B-CA98-41EB-8867-90597C3AECDC}" type="datetimeFigureOut">
              <a:rPr lang="en-DE" smtClean="0"/>
              <a:t>18/06/2021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ADF5A-F4C3-43D4-A4D2-14563A3C8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A8226-71CE-4F8F-84ED-2AB710A2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5233-E03A-4438-93CF-2E5DB42F8F3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165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D2ABC-B96F-4BB1-9A4E-F5F1B656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542F4-DAD8-406B-95D6-BDD6EB96C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E9B9B-B566-4CFC-8ACB-4C6F8E4A9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8DC69-E825-48EC-9A93-2D53B07D6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5A1B-CA98-41EB-8867-90597C3AECDC}" type="datetimeFigureOut">
              <a:rPr lang="en-DE" smtClean="0"/>
              <a:t>18/06/2021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DA605-4055-4962-A746-0D0F2C15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63CB3-E6F4-4D9A-9A5B-87AB62BFC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5233-E03A-4438-93CF-2E5DB42F8F3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0846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14B01-99AC-4004-BF25-953FE9EA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221E5-FAAE-4EAA-91DF-CA0145272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5BD4E-E802-446B-AA8C-23E763BA6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A4908F-42D3-4646-AC5A-251053065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265A1B-510B-4BC9-8EC1-6C75A62B6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A5102-1FCA-4994-8695-BEAFE88F6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5A1B-CA98-41EB-8867-90597C3AECDC}" type="datetimeFigureOut">
              <a:rPr lang="en-DE" smtClean="0"/>
              <a:t>18/06/2021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A79E41-6E8A-404D-B02F-7CDC6C642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34151-4EF2-4DB9-860E-0E83625A0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5233-E03A-4438-93CF-2E5DB42F8F3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453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453E-DCA2-418C-A22D-E6DDC39EA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4CB7FE-F7F9-4758-9462-D188940A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5A1B-CA98-41EB-8867-90597C3AECDC}" type="datetimeFigureOut">
              <a:rPr lang="en-DE" smtClean="0"/>
              <a:t>18/06/2021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70AF5-F1FD-4E6C-8A32-0AB155C9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BDCB4-18CF-4EDA-AD63-45EE2E55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5233-E03A-4438-93CF-2E5DB42F8F3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23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6892F-2A82-44B4-9273-22163753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5A1B-CA98-41EB-8867-90597C3AECDC}" type="datetimeFigureOut">
              <a:rPr lang="en-DE" smtClean="0"/>
              <a:t>18/06/2021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1EFED-6F4F-4BC3-AF3A-F80A9A269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3F8BA-0435-43D1-9BDD-222A1D7D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5233-E03A-4438-93CF-2E5DB42F8F3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5369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E13B-0365-4F1C-80B1-E703C0F5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3476-39C1-46C4-A590-CB3C6D383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673BC-1FB1-4B32-870F-51D52A11C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D1B89-C985-4DE4-B862-738249B9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5A1B-CA98-41EB-8867-90597C3AECDC}" type="datetimeFigureOut">
              <a:rPr lang="en-DE" smtClean="0"/>
              <a:t>18/06/2021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648D-52C7-41F5-AE93-8D689234A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1BAF5-F3A4-48A9-8045-79CB9B7A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5233-E03A-4438-93CF-2E5DB42F8F3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197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A14EE-B271-4B00-BFBE-3DF3986C4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ECC70-BBE0-46D8-9773-D07DD2CA32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57D8D-715A-4C46-9CC1-2AB7B225B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B4BEB-3B0A-4F13-8DA4-D9F83A4A5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5A1B-CA98-41EB-8867-90597C3AECDC}" type="datetimeFigureOut">
              <a:rPr lang="en-DE" smtClean="0"/>
              <a:t>18/06/2021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11A8E-FD15-4572-9C98-0525A72E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DA741-8565-40FF-B438-6930E0F2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5233-E03A-4438-93CF-2E5DB42F8F3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9876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8C7303-BDAF-4E1E-8847-A9F558EAF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3E4C1-153D-43BE-A153-033372F40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FDDC8-9729-46EB-9195-C049464D8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75A1B-CA98-41EB-8867-90597C3AECDC}" type="datetimeFigureOut">
              <a:rPr lang="en-DE" smtClean="0"/>
              <a:t>18/06/2021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41D0C-040B-468F-9F30-8E1930BF5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A5486-B0D3-4F9C-8D22-4BF4644B7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95233-E03A-4438-93CF-2E5DB42F8F3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8948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surgery-hospital-1807541/" TargetMode="External"/><Relationship Id="rId2" Type="http://schemas.openxmlformats.org/officeDocument/2006/relationships/hyperlink" Target="https://pixabay.com/photos/internet-cyber-network-finger-3484137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photos/cyber-security-online-computer-2296269/" TargetMode="External"/><Relationship Id="rId5" Type="http://schemas.openxmlformats.org/officeDocument/2006/relationships/hyperlink" Target="https://pixabay.com/vectors/anatomy-biology-brain-thought-mind-1751201/" TargetMode="External"/><Relationship Id="rId4" Type="http://schemas.openxmlformats.org/officeDocument/2006/relationships/hyperlink" Target="https://pixabay.com/photos/cyber-security-network-internet-2377718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843D7-CC98-4C9D-8748-2FFB6B680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Medical Cyber-Physical System</a:t>
            </a:r>
            <a:endParaRPr lang="en-D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461B2-908B-475A-868C-14C4FBADC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Presesnter</a:t>
            </a:r>
            <a:r>
              <a:rPr lang="en-US" dirty="0"/>
              <a:t>: Syed Muhammad Saim</a:t>
            </a:r>
            <a:endParaRPr lang="en-DE" dirty="0"/>
          </a:p>
        </p:txBody>
      </p:sp>
      <p:pic>
        <p:nvPicPr>
          <p:cNvPr id="5" name="Picture 4" descr="A picture containing map&#10;&#10;Description automatically generated">
            <a:extLst>
              <a:ext uri="{FF2B5EF4-FFF2-40B4-BE49-F238E27FC236}">
                <a16:creationId xmlns:a16="http://schemas.microsoft.com/office/drawing/2014/main" id="{B971484F-95C0-4E4F-A5B4-B7E829705D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7" r="8700" b="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BFA9D2-A580-485E-AFCE-5C460879F97E}"/>
              </a:ext>
            </a:extLst>
          </p:cNvPr>
          <p:cNvSpPr txBox="1"/>
          <p:nvPr/>
        </p:nvSpPr>
        <p:spPr>
          <a:xfrm>
            <a:off x="11297882" y="6488668"/>
            <a:ext cx="89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Figure1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900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513F69C-3D6D-4E72-9289-5BC3584D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59B2AA-5333-4363-ADDA-27E96EFEA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7223" y="557189"/>
            <a:ext cx="3826577" cy="1671566"/>
          </a:xfrm>
        </p:spPr>
        <p:txBody>
          <a:bodyPr>
            <a:normAutofit/>
          </a:bodyPr>
          <a:lstStyle/>
          <a:p>
            <a:r>
              <a:rPr lang="en-US" sz="4000"/>
              <a:t>Introduction</a:t>
            </a:r>
            <a:endParaRPr lang="en-DE" sz="4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9D9C3C-8D05-4B63-89D6-B1B98350B9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" r="40801" b="3"/>
          <a:stretch/>
        </p:blipFill>
        <p:spPr>
          <a:xfrm>
            <a:off x="20" y="-1"/>
            <a:ext cx="3997732" cy="4469126"/>
          </a:xfrm>
          <a:prstGeom prst="rect">
            <a:avLst/>
          </a:prstGeom>
        </p:spPr>
      </p:pic>
      <p:pic>
        <p:nvPicPr>
          <p:cNvPr id="13" name="Picture 12" descr="A picture containing map&#10;&#10;Description automatically generated">
            <a:extLst>
              <a:ext uri="{FF2B5EF4-FFF2-40B4-BE49-F238E27FC236}">
                <a16:creationId xmlns:a16="http://schemas.microsoft.com/office/drawing/2014/main" id="{786C0784-D601-46B3-8114-34BA307AAE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7" r="-1" b="10985"/>
          <a:stretch/>
        </p:blipFill>
        <p:spPr>
          <a:xfrm>
            <a:off x="4184069" y="-2"/>
            <a:ext cx="3027239" cy="2226220"/>
          </a:xfrm>
          <a:prstGeom prst="rect">
            <a:avLst/>
          </a:prstGeom>
        </p:spPr>
      </p:pic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58B6DC25-C188-49FE-B1D1-33EB9A8500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5" r="-4" b="-4"/>
          <a:stretch/>
        </p:blipFill>
        <p:spPr>
          <a:xfrm>
            <a:off x="4184069" y="2406570"/>
            <a:ext cx="3027239" cy="2050948"/>
          </a:xfrm>
          <a:prstGeom prst="rect">
            <a:avLst/>
          </a:prstGeom>
        </p:spPr>
      </p:pic>
      <p:pic>
        <p:nvPicPr>
          <p:cNvPr id="11" name="Picture 10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FC35E7B5-3989-455C-8651-D72D89843C0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" r="6739" b="6"/>
          <a:stretch/>
        </p:blipFill>
        <p:spPr>
          <a:xfrm>
            <a:off x="-3717" y="4638290"/>
            <a:ext cx="3020892" cy="2219710"/>
          </a:xfrm>
          <a:prstGeom prst="rect">
            <a:avLst/>
          </a:prstGeom>
        </p:spPr>
      </p:pic>
      <p:pic>
        <p:nvPicPr>
          <p:cNvPr id="9" name="Picture 8" descr="A picture containing indoor, bed, scene, room&#10;&#10;Description automatically generated">
            <a:extLst>
              <a:ext uri="{FF2B5EF4-FFF2-40B4-BE49-F238E27FC236}">
                <a16:creationId xmlns:a16="http://schemas.microsoft.com/office/drawing/2014/main" id="{E78CD3F6-1213-4317-AAD5-E394B7DC0B8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4" r="3" b="945"/>
          <a:stretch/>
        </p:blipFill>
        <p:spPr>
          <a:xfrm>
            <a:off x="3184628" y="4629236"/>
            <a:ext cx="4026679" cy="22287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98CB2-A424-4B24-96D5-D163DF238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8760" y="2226218"/>
            <a:ext cx="4810191" cy="4631782"/>
          </a:xfrm>
        </p:spPr>
        <p:txBody>
          <a:bodyPr>
            <a:normAutofit/>
          </a:bodyPr>
          <a:lstStyle/>
          <a:p>
            <a:r>
              <a:rPr lang="en-US" sz="2000" dirty="0"/>
              <a:t>What is Cyber-Physical System?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Unification of physical processes and cyber world</a:t>
            </a:r>
          </a:p>
          <a:p>
            <a:r>
              <a:rPr lang="en-US" sz="2000" dirty="0"/>
              <a:t>Need of CPS in healthcare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Poor medical care quality</a:t>
            </a:r>
          </a:p>
          <a:p>
            <a:r>
              <a:rPr lang="en-US" sz="2000" dirty="0"/>
              <a:t>Current enhancements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Security and reliability, sensing capabilities</a:t>
            </a:r>
          </a:p>
          <a:p>
            <a:r>
              <a:rPr lang="en-US" sz="2000" dirty="0"/>
              <a:t>Linked with other Cyber-Physical Systems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err="1"/>
              <a:t>CPSS,NCS,etc</a:t>
            </a:r>
            <a:endParaRPr lang="en-US" sz="1600" dirty="0"/>
          </a:p>
          <a:p>
            <a:r>
              <a:rPr lang="en-US" sz="2000" dirty="0"/>
              <a:t>Protection of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Malicious attacks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74709B-E6C6-4F99-A7C0-5FA4E633C82E}"/>
              </a:ext>
            </a:extLst>
          </p:cNvPr>
          <p:cNvSpPr txBox="1"/>
          <p:nvPr/>
        </p:nvSpPr>
        <p:spPr>
          <a:xfrm>
            <a:off x="7126664" y="6574527"/>
            <a:ext cx="159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Figure1,2,3,4,5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46231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51734E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B1A33-9B07-4644-AC4B-325911A4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Technicalities</a:t>
            </a:r>
            <a:endParaRPr lang="en-DE">
              <a:solidFill>
                <a:srgbClr val="FFFFFF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B4E27F3-A46F-43D6-9B1B-9F5D5B4A29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5"/>
          <a:stretch/>
        </p:blipFill>
        <p:spPr>
          <a:xfrm>
            <a:off x="327547" y="2285998"/>
            <a:ext cx="7058306" cy="424915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34DF5-CB45-41C6-B0C9-D0847F5E8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Conventional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>
                <a:solidFill>
                  <a:srgbClr val="FFFFFF"/>
                </a:solidFill>
              </a:rPr>
              <a:t>Thought of as closed loops</a:t>
            </a:r>
          </a:p>
          <a:p>
            <a:r>
              <a:rPr lang="en-US" sz="2000">
                <a:solidFill>
                  <a:srgbClr val="FFFFFF"/>
                </a:solidFill>
              </a:rPr>
              <a:t>MCPS is introduced</a:t>
            </a:r>
          </a:p>
          <a:p>
            <a:r>
              <a:rPr lang="en-US" sz="2000">
                <a:solidFill>
                  <a:srgbClr val="FFFFFF"/>
                </a:solidFill>
              </a:rPr>
              <a:t>Smart Alarm Systems</a:t>
            </a:r>
          </a:p>
          <a:p>
            <a:r>
              <a:rPr lang="en-US" sz="2000">
                <a:solidFill>
                  <a:srgbClr val="FFFFFF"/>
                </a:solidFill>
              </a:rPr>
              <a:t>Decision Support Entity</a:t>
            </a:r>
          </a:p>
          <a:p>
            <a:r>
              <a:rPr lang="en-US" sz="2000">
                <a:solidFill>
                  <a:srgbClr val="FFFFFF"/>
                </a:solidFill>
              </a:rPr>
              <a:t>Other Developments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>
                <a:solidFill>
                  <a:srgbClr val="FFFFFF"/>
                </a:solidFill>
              </a:rPr>
              <a:t>Software, Interoperability, Context Awareness, Autonomy, Certifiability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solidFill>
                  <a:srgbClr val="FFFFFF"/>
                </a:solidFill>
              </a:rPr>
              <a:t>Sec incident response and Digital Forensics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F16AF5-1C85-40E4-878D-D892F7B19E33}"/>
              </a:ext>
            </a:extLst>
          </p:cNvPr>
          <p:cNvSpPr txBox="1"/>
          <p:nvPr/>
        </p:nvSpPr>
        <p:spPr>
          <a:xfrm>
            <a:off x="327547" y="6127132"/>
            <a:ext cx="7058306" cy="40802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Figure6</a:t>
            </a:r>
            <a:endParaRPr lang="en-DE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97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355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21448-AF0A-4B66-873D-A6A549D21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Forensic Frame Work</a:t>
            </a:r>
            <a:endParaRPr lang="en-DE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0040613-A8C2-4C26-AADC-0DF060046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" y="2432305"/>
            <a:ext cx="7056669" cy="410285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B2CB8-1ACD-416A-AA76-40BDFCC9E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Forensic readiness Principle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</a:rPr>
              <a:t>Define circumstances,  Determine sources, Evidences, Policies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Security Requirements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Privacy Requirements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Medical Requirement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rgbClr val="FFFFFF"/>
                </a:solidFill>
              </a:rPr>
              <a:t>E.g</a:t>
            </a:r>
            <a:r>
              <a:rPr lang="en-US" sz="2000" dirty="0">
                <a:solidFill>
                  <a:srgbClr val="FFFFFF"/>
                </a:solidFill>
              </a:rPr>
              <a:t> infusion pump to provide insulin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Safety Requirements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Software and Hardware requirements</a:t>
            </a:r>
            <a:endParaRPr lang="en-DE" sz="2000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B7DE8D-7ADC-4E89-8401-551537C245F0}"/>
              </a:ext>
            </a:extLst>
          </p:cNvPr>
          <p:cNvSpPr txBox="1"/>
          <p:nvPr/>
        </p:nvSpPr>
        <p:spPr>
          <a:xfrm>
            <a:off x="6471453" y="649679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Figure7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772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76340-627A-4ABD-AF24-947A4DF08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Future Medical Devices</a:t>
            </a:r>
            <a:endParaRPr lang="en-DE" sz="60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35749C-04D4-401F-869E-DBEC1E6EEF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6149569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071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05F4-2F7C-4420-9EB2-CCD7FF948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261" y="590062"/>
            <a:ext cx="5409655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6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82AB-9298-4B3B-917E-A9265F54D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Summary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1FC73-E5A9-4AC8-B64B-ADD55280D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Technicalities</a:t>
            </a:r>
          </a:p>
          <a:p>
            <a:r>
              <a:rPr lang="en-US" sz="2000" dirty="0"/>
              <a:t>Forensic Frame-Work</a:t>
            </a:r>
          </a:p>
          <a:p>
            <a:r>
              <a:rPr lang="en-US" sz="2000" dirty="0"/>
              <a:t>Future Medical Devices</a:t>
            </a:r>
            <a:endParaRPr lang="en-D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728AF-FEDF-4196-B3E9-CDC3ED5084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881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AC8A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87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151C-C736-41CC-9DBC-7B9FD0ED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  <a:endParaRPr lang="en-DE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CC5EB-603F-4B21-88DC-0FC752409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1900">
                <a:hlinkClick r:id="rId2"/>
              </a:rPr>
              <a:t>https://pixabay.com/photos/internet-cyber-network-finger-3484137/</a:t>
            </a:r>
            <a:r>
              <a:rPr lang="en-US" sz="1900"/>
              <a:t> - Figure1</a:t>
            </a:r>
          </a:p>
          <a:p>
            <a:r>
              <a:rPr lang="en-US" sz="1900">
                <a:hlinkClick r:id="rId3"/>
              </a:rPr>
              <a:t>https://pixabay.com/photos/surgery-hospital-1807541/</a:t>
            </a:r>
            <a:r>
              <a:rPr lang="en-US" sz="1900"/>
              <a:t> - Figure2</a:t>
            </a:r>
          </a:p>
          <a:p>
            <a:r>
              <a:rPr lang="en-US" sz="1900">
                <a:hlinkClick r:id="rId4"/>
              </a:rPr>
              <a:t>https://pixabay.com/photos/cyber-security-network-internet-2377718/</a:t>
            </a:r>
            <a:r>
              <a:rPr lang="en-US" sz="1900"/>
              <a:t> - Figure3</a:t>
            </a:r>
          </a:p>
          <a:p>
            <a:r>
              <a:rPr lang="en-US" sz="1900">
                <a:hlinkClick r:id="rId5"/>
              </a:rPr>
              <a:t>https://pixabay.com/vectors/anatomy-biology-brain-thought-mind-1751201/</a:t>
            </a:r>
            <a:r>
              <a:rPr lang="en-US" sz="1900"/>
              <a:t> - Figure4</a:t>
            </a:r>
          </a:p>
          <a:p>
            <a:r>
              <a:rPr lang="en-US" sz="1900">
                <a:hlinkClick r:id="rId6"/>
              </a:rPr>
              <a:t>https://pixabay.com/photos/cyber-security-online-computer-2296269/</a:t>
            </a:r>
            <a:r>
              <a:rPr lang="en-US" sz="1900"/>
              <a:t> - Figure5</a:t>
            </a:r>
          </a:p>
          <a:p>
            <a:r>
              <a:rPr lang="en-US" sz="190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Grispos G.</a:t>
            </a:r>
            <a:r>
              <a:rPr lang="en-US" sz="19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Glisson W. B., Choo K. R. July (2017) Medical Cyber Physical Systems Development, Philadelphia  PA USA :IEEE Retrieved </a:t>
            </a:r>
            <a:r>
              <a:rPr lang="en-US" sz="1900"/>
              <a:t>- Figure6</a:t>
            </a:r>
          </a:p>
          <a:p>
            <a:r>
              <a:rPr lang="en-DE" sz="19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Insup Lee, Oleg Sokolsky, Sanjian Chen, John Hatcliff, Eunkyoung Jee, BaekGyu Kim, Andrew King, Margaret Mullen-Fortino, Soojin Park, Alexander Roederer, and Krishna Venkatasubramanian, "Challenges and Research Directions in Medical Cyber-Physical Systems", Proceedings of the IEEE 100(1), 75-90. January 2012.</a:t>
            </a:r>
            <a:r>
              <a:rPr lang="en-US" sz="1900"/>
              <a:t>– figure 7</a:t>
            </a:r>
          </a:p>
        </p:txBody>
      </p:sp>
    </p:spTree>
    <p:extLst>
      <p:ext uri="{BB962C8B-B14F-4D97-AF65-F5344CB8AC3E}">
        <p14:creationId xmlns:p14="http://schemas.microsoft.com/office/powerpoint/2010/main" val="1191056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80B14-9F56-439C-956F-6B9508B0F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185982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Precious Time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1FB0C438-56D4-409D-A1B1-03D5E800E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1957" y="2354239"/>
            <a:ext cx="3948085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339</Words>
  <Application>Microsoft Office PowerPoint</Application>
  <PresentationFormat>Widescreen</PresentationFormat>
  <Paragraphs>57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Medical Cyber-Physical System</vt:lpstr>
      <vt:lpstr>Introduction</vt:lpstr>
      <vt:lpstr>Technicalities</vt:lpstr>
      <vt:lpstr>Forensic Frame Work</vt:lpstr>
      <vt:lpstr>Future Medical Devices</vt:lpstr>
      <vt:lpstr>Conclusion</vt:lpstr>
      <vt:lpstr>Summary</vt:lpstr>
      <vt:lpstr>References</vt:lpstr>
      <vt:lpstr>Thank You For Your Precious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Cyber-Physical System</dc:title>
  <dc:creator>abdullah zafar</dc:creator>
  <cp:lastModifiedBy>abdullah zafar</cp:lastModifiedBy>
  <cp:revision>15</cp:revision>
  <dcterms:created xsi:type="dcterms:W3CDTF">2021-06-17T17:32:04Z</dcterms:created>
  <dcterms:modified xsi:type="dcterms:W3CDTF">2021-06-18T10:41:09Z</dcterms:modified>
</cp:coreProperties>
</file>