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0"/>
  </p:notesMasterIdLst>
  <p:handoutMasterIdLst>
    <p:handoutMasterId r:id="rId31"/>
  </p:handoutMasterIdLst>
  <p:sldIdLst>
    <p:sldId id="352" r:id="rId2"/>
    <p:sldId id="288" r:id="rId3"/>
    <p:sldId id="353" r:id="rId4"/>
    <p:sldId id="354" r:id="rId5"/>
    <p:sldId id="355" r:id="rId6"/>
    <p:sldId id="356" r:id="rId7"/>
    <p:sldId id="357" r:id="rId8"/>
    <p:sldId id="359" r:id="rId9"/>
    <p:sldId id="360" r:id="rId10"/>
    <p:sldId id="361" r:id="rId11"/>
    <p:sldId id="362" r:id="rId12"/>
    <p:sldId id="358" r:id="rId13"/>
    <p:sldId id="363" r:id="rId14"/>
    <p:sldId id="364" r:id="rId15"/>
    <p:sldId id="366" r:id="rId16"/>
    <p:sldId id="365" r:id="rId17"/>
    <p:sldId id="367" r:id="rId18"/>
    <p:sldId id="368" r:id="rId19"/>
    <p:sldId id="370" r:id="rId20"/>
    <p:sldId id="369" r:id="rId21"/>
    <p:sldId id="372" r:id="rId22"/>
    <p:sldId id="373" r:id="rId23"/>
    <p:sldId id="374" r:id="rId24"/>
    <p:sldId id="375" r:id="rId25"/>
    <p:sldId id="376" r:id="rId26"/>
    <p:sldId id="377" r:id="rId27"/>
    <p:sldId id="378" r:id="rId28"/>
    <p:sldId id="294" r:id="rId29"/>
  </p:sldIdLst>
  <p:sldSz cx="9144000" cy="5143500" type="screen16x9"/>
  <p:notesSz cx="6858000" cy="9144000"/>
  <p:embeddedFontLst>
    <p:embeddedFont>
      <p:font typeface="Apto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C6E5BD-E8BE-47DB-9AEC-ABEE67D3FA92}">
          <p14:sldIdLst>
            <p14:sldId id="352"/>
            <p14:sldId id="288"/>
            <p14:sldId id="353"/>
            <p14:sldId id="354"/>
            <p14:sldId id="355"/>
            <p14:sldId id="356"/>
            <p14:sldId id="357"/>
            <p14:sldId id="359"/>
            <p14:sldId id="360"/>
            <p14:sldId id="361"/>
            <p14:sldId id="362"/>
            <p14:sldId id="358"/>
            <p14:sldId id="363"/>
            <p14:sldId id="364"/>
            <p14:sldId id="366"/>
            <p14:sldId id="365"/>
            <p14:sldId id="367"/>
            <p14:sldId id="368"/>
            <p14:sldId id="370"/>
            <p14:sldId id="369"/>
            <p14:sldId id="372"/>
            <p14:sldId id="373"/>
            <p14:sldId id="374"/>
            <p14:sldId id="375"/>
            <p14:sldId id="376"/>
            <p14:sldId id="377"/>
            <p14:sldId id="378"/>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956" autoAdjust="0"/>
  </p:normalViewPr>
  <p:slideViewPr>
    <p:cSldViewPr snapToGrid="0">
      <p:cViewPr varScale="1">
        <p:scale>
          <a:sx n="95" d="100"/>
          <a:sy n="95" d="100"/>
        </p:scale>
        <p:origin x="1114" y="67"/>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315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3303C-0331-C986-672C-315062DE3E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4C163-6CA8-5ECB-C6BB-C29BBFB4F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3EA7F-9DC8-4297-AF6C-E6FFB2DD0B6A}" type="datetimeFigureOut">
              <a:rPr lang="en-US" smtClean="0"/>
              <a:t>10/18/2023</a:t>
            </a:fld>
            <a:endParaRPr lang="en-US"/>
          </a:p>
        </p:txBody>
      </p:sp>
      <p:sp>
        <p:nvSpPr>
          <p:cNvPr id="4" name="Footer Placeholder 3">
            <a:extLst>
              <a:ext uri="{FF2B5EF4-FFF2-40B4-BE49-F238E27FC236}">
                <a16:creationId xmlns:a16="http://schemas.microsoft.com/office/drawing/2014/main" id="{579DE869-6EDC-CCD6-2B1C-A6CD5AE20C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DC9EF-0112-0ED0-17D7-9BD3E75E3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1BA4E-9ADF-4641-B0D3-C080B151C4B9}" type="slidenum">
              <a:rPr lang="en-US" smtClean="0"/>
              <a:t>‹#›</a:t>
            </a:fld>
            <a:endParaRPr lang="en-US"/>
          </a:p>
        </p:txBody>
      </p:sp>
    </p:spTree>
    <p:extLst>
      <p:ext uri="{BB962C8B-B14F-4D97-AF65-F5344CB8AC3E}">
        <p14:creationId xmlns:p14="http://schemas.microsoft.com/office/powerpoint/2010/main" val="26961649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97365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90118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5816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9135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987088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133685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311911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79323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193530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48656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5246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01625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677679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656621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06755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07738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84637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25627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9264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11106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784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13170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799467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67049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57366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573311" y="4548917"/>
            <a:ext cx="335366" cy="393600"/>
          </a:xfrm>
          <a:prstGeom prst="rect">
            <a:avLst/>
          </a:prstGeom>
          <a:noFill/>
          <a:ln>
            <a:noFill/>
          </a:ln>
        </p:spPr>
        <p:txBody>
          <a:bodyPr spcFirstLastPara="1" wrap="square" lIns="91425" tIns="91425" rIns="91425" bIns="91425" anchor="ctr" anchorCtr="0">
            <a:noAutofit/>
          </a:bodyPr>
          <a:lstStyle>
            <a:lvl1pPr lvl="0">
              <a:buNone/>
              <a:defRPr sz="10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421564" cy="246221"/>
          </a:xfrm>
          <a:prstGeom prst="rect">
            <a:avLst/>
          </a:prstGeom>
          <a:noFill/>
        </p:spPr>
        <p:txBody>
          <a:bodyPr wrap="square" rtlCol="0">
            <a:spAutoFit/>
          </a:bodyPr>
          <a:lstStyle/>
          <a:p>
            <a:r>
              <a:rPr lang="en-US" sz="1000" dirty="0">
                <a:solidFill>
                  <a:schemeClr val="tx1"/>
                </a:solidFill>
                <a:latin typeface="Aptos" panose="020B0004020202020204" pitchFamily="34" charset="0"/>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162831" y="4598894"/>
            <a:ext cx="818337" cy="246221"/>
          </a:xfrm>
          <a:prstGeom prst="rect">
            <a:avLst/>
          </a:prstGeom>
          <a:noFill/>
        </p:spPr>
        <p:txBody>
          <a:bodyPr wrap="square" rtlCol="0">
            <a:spAutoFit/>
          </a:bodyPr>
          <a:lstStyle/>
          <a:p>
            <a:r>
              <a:rPr lang="en-US" sz="1000" b="0" dirty="0">
                <a:solidFill>
                  <a:schemeClr val="tx1"/>
                </a:solidFill>
                <a:latin typeface="Aptos" panose="020B0004020202020204" pitchFamily="34" charset="0"/>
              </a:rPr>
              <a:t>ACL Basic</a:t>
            </a:r>
          </a:p>
        </p:txBody>
      </p:sp>
      <p:sp>
        <p:nvSpPr>
          <p:cNvPr id="5" name="Slide Number Placeholder 4">
            <a:extLst>
              <a:ext uri="{FF2B5EF4-FFF2-40B4-BE49-F238E27FC236}">
                <a16:creationId xmlns:a16="http://schemas.microsoft.com/office/drawing/2014/main" id="{25EA552C-4C9D-3498-CDC7-9A49A43DDF06}"/>
              </a:ext>
            </a:extLst>
          </p:cNvPr>
          <p:cNvSpPr>
            <a:spLocks noGrp="1"/>
          </p:cNvSpPr>
          <p:nvPr>
            <p:ph type="sldNum" sz="quarter" idx="4"/>
          </p:nvPr>
        </p:nvSpPr>
        <p:spPr>
          <a:xfrm>
            <a:off x="8353984" y="4584685"/>
            <a:ext cx="447115" cy="274637"/>
          </a:xfrm>
          <a:prstGeom prst="rect">
            <a:avLst/>
          </a:prstGeom>
        </p:spPr>
        <p:txBody>
          <a:bodyPr vert="horz" lIns="91440" tIns="45720" rIns="91440" bIns="45720" rtlCol="0" anchor="ctr"/>
          <a:lstStyle>
            <a:lvl1pPr algn="ctr">
              <a:defRPr sz="1200">
                <a:solidFill>
                  <a:schemeClr val="tx1"/>
                </a:solidFill>
                <a:latin typeface="Aptos" panose="020B0004020202020204" pitchFamily="34" charset="0"/>
              </a:defRPr>
            </a:lvl1pPr>
          </a:lstStyle>
          <a:p>
            <a:fld id="{99615116-4F68-4671-80FD-21CB182DB82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jpg"/><Relationship Id="rId7"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39.png"/><Relationship Id="rId9" Type="http://schemas.openxmlformats.org/officeDocument/2006/relationships/hyperlink" Target="https://github.com/smsufi"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learningnetwork.cisco.com/s/question/0D53i00000KsokACAR/editing-numbered-named-acls" TargetMode="External"/><Relationship Id="rId3" Type="http://schemas.openxmlformats.org/officeDocument/2006/relationships/hyperlink" Target="https://www.cisco.com/c/en/us/support/docs/security/ios-firewall/23602-confaccesslists.html#anc0" TargetMode="External"/><Relationship Id="rId7" Type="http://schemas.openxmlformats.org/officeDocument/2006/relationships/hyperlink" Target="https://www.techtarget.com/searchnetworking/definition/access-control-list-ACL#:~:text=Access%20control%20lists%20are%20used%20for%20controlling%20permissions%20to%20a,devices%20that%20users%20access%20directly" TargetMode="External"/><Relationship Id="rId2" Type="http://schemas.openxmlformats.org/officeDocument/2006/relationships/hyperlink" Target="https://en.wikipedia.org/wiki/Access-control_list" TargetMode="External"/><Relationship Id="rId1" Type="http://schemas.openxmlformats.org/officeDocument/2006/relationships/slideLayout" Target="../slideLayouts/slideLayout10.xml"/><Relationship Id="rId6" Type="http://schemas.openxmlformats.org/officeDocument/2006/relationships/hyperlink" Target="https://www.cbtnuggets.com/blog/technology/networking/networking-basics-what-are-wildcard-masks-and-how-do-they-work" TargetMode="External"/><Relationship Id="rId5" Type="http://schemas.openxmlformats.org/officeDocument/2006/relationships/hyperlink" Target="https://www.youtube.com/watch?v=ZmcFK_qJRqE&amp;list=PLJqb_j53o7BhgMyY_SlaHDCZtjaQlDYEs" TargetMode="External"/><Relationship Id="rId10" Type="http://schemas.openxmlformats.org/officeDocument/2006/relationships/hyperlink" Target="https://techhub.hpe.com/eginfolib/networking/docs/switches/RA/15-18/5998-8151_ra_2620_asg/content/ch10s10.html" TargetMode="External"/><Relationship Id="rId4" Type="http://schemas.openxmlformats.org/officeDocument/2006/relationships/hyperlink" Target="https://www.geeksforgeeks.org/access-lists-acl/" TargetMode="External"/><Relationship Id="rId9" Type="http://schemas.openxmlformats.org/officeDocument/2006/relationships/hyperlink" Target="https://learningnetwork.cisco.com/s/question/0D53i00000Kt6wXCAR/difference-between-numbered-acl-and-named-ac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5931673" cy="523220"/>
          </a:xfrm>
          <a:prstGeom prst="rect">
            <a:avLst/>
          </a:prstGeom>
          <a:noFill/>
        </p:spPr>
        <p:txBody>
          <a:bodyPr wrap="square" rtlCol="0">
            <a:spAutoFit/>
          </a:bodyPr>
          <a:lstStyle/>
          <a:p>
            <a:r>
              <a:rPr lang="en-US" sz="2800" b="1" dirty="0"/>
              <a:t>Access Control List </a:t>
            </a:r>
            <a:r>
              <a:rPr lang="en-US" sz="1600" dirty="0"/>
              <a:t>(Basic)</a:t>
            </a:r>
            <a:endParaRPr lang="en-US" sz="1600" dirty="0">
              <a:latin typeface="Aptos" panose="020B0004020202020204" pitchFamily="34" charset="0"/>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3896A5-6DCE-3B44-459D-7C7A10DFCB36}"/>
              </a:ext>
            </a:extLst>
          </p:cNvPr>
          <p:cNvPicPr>
            <a:picLocks noChangeAspect="1"/>
          </p:cNvPicPr>
          <p:nvPr/>
        </p:nvPicPr>
        <p:blipFill>
          <a:blip r:embed="rId3"/>
          <a:srcRect/>
          <a:stretch/>
        </p:blipFill>
        <p:spPr>
          <a:xfrm>
            <a:off x="801491" y="2916449"/>
            <a:ext cx="2619889" cy="1071773"/>
          </a:xfrm>
          <a:prstGeom prst="rect">
            <a:avLst/>
          </a:prstGeom>
          <a:ln w="19050">
            <a:solidFill>
              <a:schemeClr val="tx1"/>
            </a:solidFill>
          </a:ln>
        </p:spPr>
      </p:pic>
      <p:pic>
        <p:nvPicPr>
          <p:cNvPr id="9" name="Picture 8">
            <a:extLst>
              <a:ext uri="{FF2B5EF4-FFF2-40B4-BE49-F238E27FC236}">
                <a16:creationId xmlns:a16="http://schemas.microsoft.com/office/drawing/2014/main" id="{B644C23F-D1FC-6E97-179B-30C90B262C7E}"/>
              </a:ext>
            </a:extLst>
          </p:cNvPr>
          <p:cNvPicPr>
            <a:picLocks noChangeAspect="1"/>
          </p:cNvPicPr>
          <p:nvPr/>
        </p:nvPicPr>
        <p:blipFill>
          <a:blip r:embed="rId4"/>
          <a:srcRect/>
          <a:stretch/>
        </p:blipFill>
        <p:spPr>
          <a:xfrm>
            <a:off x="3972177" y="967650"/>
            <a:ext cx="3000892" cy="1816504"/>
          </a:xfrm>
          <a:prstGeom prst="rect">
            <a:avLst/>
          </a:prstGeom>
          <a:ln w="19050">
            <a:solidFill>
              <a:schemeClr val="tx1"/>
            </a:solidFill>
          </a:ln>
        </p:spPr>
      </p:pic>
      <p:pic>
        <p:nvPicPr>
          <p:cNvPr id="3" name="Picture 2">
            <a:extLst>
              <a:ext uri="{FF2B5EF4-FFF2-40B4-BE49-F238E27FC236}">
                <a16:creationId xmlns:a16="http://schemas.microsoft.com/office/drawing/2014/main" id="{539F1A52-F83E-6D2F-8F78-511FFD82220C}"/>
              </a:ext>
            </a:extLst>
          </p:cNvPr>
          <p:cNvPicPr>
            <a:picLocks noChangeAspect="1"/>
          </p:cNvPicPr>
          <p:nvPr/>
        </p:nvPicPr>
        <p:blipFill>
          <a:blip r:embed="rId5"/>
          <a:srcRect/>
          <a:stretch/>
        </p:blipFill>
        <p:spPr>
          <a:xfrm>
            <a:off x="798379" y="968187"/>
            <a:ext cx="3000891" cy="1816504"/>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10</a:t>
            </a:fld>
            <a:endParaRPr lang="en"/>
          </a:p>
        </p:txBody>
      </p:sp>
      <p:sp>
        <p:nvSpPr>
          <p:cNvPr id="12" name="TextBox 11">
            <a:extLst>
              <a:ext uri="{FF2B5EF4-FFF2-40B4-BE49-F238E27FC236}">
                <a16:creationId xmlns:a16="http://schemas.microsoft.com/office/drawing/2014/main" id="{57117033-E0AB-19E6-FB64-03EFE6064A99}"/>
              </a:ext>
            </a:extLst>
          </p:cNvPr>
          <p:cNvSpPr txBox="1"/>
          <p:nvPr/>
        </p:nvSpPr>
        <p:spPr>
          <a:xfrm>
            <a:off x="3521828" y="1028700"/>
            <a:ext cx="441960" cy="246221"/>
          </a:xfrm>
          <a:prstGeom prst="rect">
            <a:avLst/>
          </a:prstGeom>
          <a:noFill/>
        </p:spPr>
        <p:txBody>
          <a:bodyPr wrap="square" rtlCol="0">
            <a:spAutoFit/>
          </a:bodyPr>
          <a:lstStyle/>
          <a:p>
            <a:r>
              <a:rPr lang="en-US" sz="1000" b="1" dirty="0">
                <a:solidFill>
                  <a:srgbClr val="C00000"/>
                </a:solidFill>
              </a:rPr>
              <a:t>1</a:t>
            </a:r>
          </a:p>
        </p:txBody>
      </p:sp>
      <p:sp>
        <p:nvSpPr>
          <p:cNvPr id="13" name="TextBox 12">
            <a:extLst>
              <a:ext uri="{FF2B5EF4-FFF2-40B4-BE49-F238E27FC236}">
                <a16:creationId xmlns:a16="http://schemas.microsoft.com/office/drawing/2014/main" id="{A3511D0E-90AA-BCF8-7D3A-DBEE718CFD88}"/>
              </a:ext>
            </a:extLst>
          </p:cNvPr>
          <p:cNvSpPr txBox="1"/>
          <p:nvPr/>
        </p:nvSpPr>
        <p:spPr>
          <a:xfrm>
            <a:off x="6684128" y="1028700"/>
            <a:ext cx="441960" cy="246221"/>
          </a:xfrm>
          <a:prstGeom prst="rect">
            <a:avLst/>
          </a:prstGeom>
          <a:noFill/>
        </p:spPr>
        <p:txBody>
          <a:bodyPr wrap="square" rtlCol="0">
            <a:spAutoFit/>
          </a:bodyPr>
          <a:lstStyle/>
          <a:p>
            <a:r>
              <a:rPr lang="en-US" sz="1000" b="1" dirty="0">
                <a:solidFill>
                  <a:srgbClr val="C00000"/>
                </a:solidFill>
              </a:rPr>
              <a:t>2</a:t>
            </a:r>
          </a:p>
        </p:txBody>
      </p:sp>
      <p:sp>
        <p:nvSpPr>
          <p:cNvPr id="14" name="TextBox 13">
            <a:extLst>
              <a:ext uri="{FF2B5EF4-FFF2-40B4-BE49-F238E27FC236}">
                <a16:creationId xmlns:a16="http://schemas.microsoft.com/office/drawing/2014/main" id="{1A57BE89-B286-ADDE-58AC-0205CEB0844E}"/>
              </a:ext>
            </a:extLst>
          </p:cNvPr>
          <p:cNvSpPr txBox="1"/>
          <p:nvPr/>
        </p:nvSpPr>
        <p:spPr>
          <a:xfrm>
            <a:off x="3156068" y="3691984"/>
            <a:ext cx="441960" cy="246221"/>
          </a:xfrm>
          <a:prstGeom prst="rect">
            <a:avLst/>
          </a:prstGeom>
          <a:noFill/>
        </p:spPr>
        <p:txBody>
          <a:bodyPr wrap="square" rtlCol="0">
            <a:spAutoFit/>
          </a:bodyPr>
          <a:lstStyle/>
          <a:p>
            <a:r>
              <a:rPr lang="en-US" sz="1000" b="1" dirty="0">
                <a:solidFill>
                  <a:srgbClr val="C00000"/>
                </a:solidFill>
              </a:rPr>
              <a:t>3</a:t>
            </a:r>
          </a:p>
        </p:txBody>
      </p:sp>
      <p:sp>
        <p:nvSpPr>
          <p:cNvPr id="16" name="Rectangle 15">
            <a:extLst>
              <a:ext uri="{FF2B5EF4-FFF2-40B4-BE49-F238E27FC236}">
                <a16:creationId xmlns:a16="http://schemas.microsoft.com/office/drawing/2014/main" id="{DBF26DEA-6776-28A9-D918-7197231ABBD8}"/>
              </a:ext>
            </a:extLst>
          </p:cNvPr>
          <p:cNvSpPr/>
          <p:nvPr/>
        </p:nvSpPr>
        <p:spPr>
          <a:xfrm>
            <a:off x="906780" y="1084076"/>
            <a:ext cx="187452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ADAFB533-559D-4B3F-0219-B7B71A112E40}"/>
              </a:ext>
            </a:extLst>
          </p:cNvPr>
          <p:cNvSpPr/>
          <p:nvPr/>
        </p:nvSpPr>
        <p:spPr>
          <a:xfrm>
            <a:off x="899160" y="1407926"/>
            <a:ext cx="187452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2" name="Rectangle 21">
            <a:extLst>
              <a:ext uri="{FF2B5EF4-FFF2-40B4-BE49-F238E27FC236}">
                <a16:creationId xmlns:a16="http://schemas.microsoft.com/office/drawing/2014/main" id="{E57C2E5C-E79A-E517-2ACE-DA4819884494}"/>
              </a:ext>
            </a:extLst>
          </p:cNvPr>
          <p:cNvSpPr/>
          <p:nvPr/>
        </p:nvSpPr>
        <p:spPr>
          <a:xfrm>
            <a:off x="899160" y="2256032"/>
            <a:ext cx="123825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3" name="Rectangle 22">
            <a:extLst>
              <a:ext uri="{FF2B5EF4-FFF2-40B4-BE49-F238E27FC236}">
                <a16:creationId xmlns:a16="http://schemas.microsoft.com/office/drawing/2014/main" id="{83F20B59-36B9-CA79-30D9-0795D778768D}"/>
              </a:ext>
            </a:extLst>
          </p:cNvPr>
          <p:cNvSpPr/>
          <p:nvPr/>
        </p:nvSpPr>
        <p:spPr>
          <a:xfrm>
            <a:off x="1390650" y="2680466"/>
            <a:ext cx="223266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4" name="Rectangle 23">
            <a:extLst>
              <a:ext uri="{FF2B5EF4-FFF2-40B4-BE49-F238E27FC236}">
                <a16:creationId xmlns:a16="http://schemas.microsoft.com/office/drawing/2014/main" id="{1A46B465-70F2-3FEB-8F4D-025547926B47}"/>
              </a:ext>
            </a:extLst>
          </p:cNvPr>
          <p:cNvSpPr/>
          <p:nvPr/>
        </p:nvSpPr>
        <p:spPr>
          <a:xfrm>
            <a:off x="4570476" y="2661797"/>
            <a:ext cx="2049399"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7" name="Rectangle 26">
            <a:extLst>
              <a:ext uri="{FF2B5EF4-FFF2-40B4-BE49-F238E27FC236}">
                <a16:creationId xmlns:a16="http://schemas.microsoft.com/office/drawing/2014/main" id="{1152CE6D-89E1-850F-B4BA-7992A90330DA}"/>
              </a:ext>
            </a:extLst>
          </p:cNvPr>
          <p:cNvSpPr/>
          <p:nvPr/>
        </p:nvSpPr>
        <p:spPr>
          <a:xfrm>
            <a:off x="4076700" y="1096268"/>
            <a:ext cx="187452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8" name="Rectangle 27">
            <a:extLst>
              <a:ext uri="{FF2B5EF4-FFF2-40B4-BE49-F238E27FC236}">
                <a16:creationId xmlns:a16="http://schemas.microsoft.com/office/drawing/2014/main" id="{781399A1-8AE4-3359-E66B-4DD53756BE3B}"/>
              </a:ext>
            </a:extLst>
          </p:cNvPr>
          <p:cNvSpPr/>
          <p:nvPr/>
        </p:nvSpPr>
        <p:spPr>
          <a:xfrm>
            <a:off x="4075176" y="1432310"/>
            <a:ext cx="187452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0" name="Rectangle 29">
            <a:extLst>
              <a:ext uri="{FF2B5EF4-FFF2-40B4-BE49-F238E27FC236}">
                <a16:creationId xmlns:a16="http://schemas.microsoft.com/office/drawing/2014/main" id="{23B28038-AB58-DE4C-BA48-535A4624869A}"/>
              </a:ext>
            </a:extLst>
          </p:cNvPr>
          <p:cNvSpPr/>
          <p:nvPr/>
        </p:nvSpPr>
        <p:spPr>
          <a:xfrm>
            <a:off x="4069080" y="2103632"/>
            <a:ext cx="1671828"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8" name="Rectangle 37">
            <a:extLst>
              <a:ext uri="{FF2B5EF4-FFF2-40B4-BE49-F238E27FC236}">
                <a16:creationId xmlns:a16="http://schemas.microsoft.com/office/drawing/2014/main" id="{B0B81C5D-734D-246C-6FB0-27F212B2CB69}"/>
              </a:ext>
            </a:extLst>
          </p:cNvPr>
          <p:cNvSpPr/>
          <p:nvPr/>
        </p:nvSpPr>
        <p:spPr>
          <a:xfrm>
            <a:off x="4069080" y="2323088"/>
            <a:ext cx="120243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41" name="Rectangle 40">
            <a:extLst>
              <a:ext uri="{FF2B5EF4-FFF2-40B4-BE49-F238E27FC236}">
                <a16:creationId xmlns:a16="http://schemas.microsoft.com/office/drawing/2014/main" id="{C25EDE9D-4484-86FE-402B-F8A518F1DC44}"/>
              </a:ext>
            </a:extLst>
          </p:cNvPr>
          <p:cNvSpPr/>
          <p:nvPr/>
        </p:nvSpPr>
        <p:spPr>
          <a:xfrm>
            <a:off x="907160" y="3137666"/>
            <a:ext cx="2464689"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42" name="Rectangle 41">
            <a:extLst>
              <a:ext uri="{FF2B5EF4-FFF2-40B4-BE49-F238E27FC236}">
                <a16:creationId xmlns:a16="http://schemas.microsoft.com/office/drawing/2014/main" id="{97EB44DF-D6EE-09EC-442F-8648033945CE}"/>
              </a:ext>
            </a:extLst>
          </p:cNvPr>
          <p:cNvSpPr/>
          <p:nvPr/>
        </p:nvSpPr>
        <p:spPr>
          <a:xfrm>
            <a:off x="899541" y="3560576"/>
            <a:ext cx="118453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48" name="Rectangle 47">
            <a:extLst>
              <a:ext uri="{FF2B5EF4-FFF2-40B4-BE49-F238E27FC236}">
                <a16:creationId xmlns:a16="http://schemas.microsoft.com/office/drawing/2014/main" id="{9E44C3E2-65CA-DC3A-8EDA-98FD42221A54}"/>
              </a:ext>
            </a:extLst>
          </p:cNvPr>
          <p:cNvSpPr/>
          <p:nvPr/>
        </p:nvSpPr>
        <p:spPr>
          <a:xfrm>
            <a:off x="1554861" y="3876806"/>
            <a:ext cx="118453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52" name="TextBox 51">
            <a:extLst>
              <a:ext uri="{FF2B5EF4-FFF2-40B4-BE49-F238E27FC236}">
                <a16:creationId xmlns:a16="http://schemas.microsoft.com/office/drawing/2014/main" id="{428F05C2-FB6B-9048-5186-A4AA6F98CAE7}"/>
              </a:ext>
            </a:extLst>
          </p:cNvPr>
          <p:cNvSpPr txBox="1"/>
          <p:nvPr/>
        </p:nvSpPr>
        <p:spPr>
          <a:xfrm>
            <a:off x="7077592" y="835595"/>
            <a:ext cx="1831085" cy="3295454"/>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effectLst/>
              </a:rPr>
              <a:t>Host 192.168.1.100 </a:t>
            </a:r>
            <a:r>
              <a:rPr lang="en-US" sz="1000" dirty="0">
                <a:solidFill>
                  <a:schemeClr val="tx1"/>
                </a:solidFill>
                <a:effectLst/>
              </a:rPr>
              <a:t>cannot ping hosts and servers of 192.168.2.0 network</a:t>
            </a:r>
          </a:p>
          <a:p>
            <a:pPr>
              <a:lnSpc>
                <a:spcPct val="150000"/>
              </a:lnSpc>
            </a:pPr>
            <a:r>
              <a:rPr lang="en-US" sz="1000" b="1" dirty="0">
                <a:solidFill>
                  <a:schemeClr val="tx1"/>
                </a:solidFill>
                <a:effectLst/>
              </a:rPr>
              <a:t>2.   </a:t>
            </a:r>
            <a:r>
              <a:rPr lang="en-US" sz="1000" b="1" i="1" dirty="0">
                <a:solidFill>
                  <a:schemeClr val="tx1"/>
                </a:solidFill>
                <a:effectLst/>
              </a:rPr>
              <a:t>Server 192.168.3.200 </a:t>
            </a:r>
            <a:r>
              <a:rPr lang="en-US" sz="1000" dirty="0">
                <a:solidFill>
                  <a:schemeClr val="tx1"/>
                </a:solidFill>
                <a:effectLst/>
              </a:rPr>
              <a:t>cannot ping hosts and servers of 192.168.2.0 network</a:t>
            </a:r>
          </a:p>
          <a:p>
            <a:pPr>
              <a:lnSpc>
                <a:spcPct val="150000"/>
              </a:lnSpc>
            </a:pPr>
            <a:r>
              <a:rPr lang="en-US" sz="1000" b="1" dirty="0">
                <a:solidFill>
                  <a:schemeClr val="tx1"/>
                </a:solidFill>
              </a:rPr>
              <a:t>3.   </a:t>
            </a:r>
            <a:r>
              <a:rPr lang="en-US" sz="1000" dirty="0">
                <a:solidFill>
                  <a:schemeClr val="tx1"/>
                </a:solidFill>
              </a:rPr>
              <a:t>Other host/network can ping independently</a:t>
            </a:r>
            <a:br>
              <a:rPr lang="en-US" sz="1000" dirty="0">
                <a:solidFill>
                  <a:schemeClr val="tx1"/>
                </a:solidFill>
              </a:rPr>
            </a:br>
            <a:endParaRPr lang="en-US" sz="1000" dirty="0">
              <a:solidFill>
                <a:schemeClr val="tx1"/>
              </a:solidFill>
            </a:endParaRPr>
          </a:p>
          <a:p>
            <a:pPr>
              <a:lnSpc>
                <a:spcPct val="150000"/>
              </a:lnSpc>
            </a:pPr>
            <a:r>
              <a:rPr lang="en-US" sz="1000" dirty="0">
                <a:solidFill>
                  <a:schemeClr val="tx1"/>
                </a:solidFill>
              </a:rPr>
              <a:t>There is OSPF route from each network to every other network.</a:t>
            </a:r>
          </a:p>
        </p:txBody>
      </p:sp>
      <p:pic>
        <p:nvPicPr>
          <p:cNvPr id="11" name="Picture 10">
            <a:extLst>
              <a:ext uri="{FF2B5EF4-FFF2-40B4-BE49-F238E27FC236}">
                <a16:creationId xmlns:a16="http://schemas.microsoft.com/office/drawing/2014/main" id="{EBE2F59A-42CE-79D5-22D3-09122F2A93E2}"/>
              </a:ext>
            </a:extLst>
          </p:cNvPr>
          <p:cNvPicPr>
            <a:picLocks noChangeAspect="1"/>
          </p:cNvPicPr>
          <p:nvPr/>
        </p:nvPicPr>
        <p:blipFill>
          <a:blip r:embed="rId6"/>
          <a:srcRect/>
          <a:stretch/>
        </p:blipFill>
        <p:spPr>
          <a:xfrm>
            <a:off x="3598028" y="2921549"/>
            <a:ext cx="3375041" cy="1388624"/>
          </a:xfrm>
          <a:prstGeom prst="rect">
            <a:avLst/>
          </a:prstGeom>
          <a:ln w="19050">
            <a:solidFill>
              <a:schemeClr val="tx1"/>
            </a:solidFill>
          </a:ln>
        </p:spPr>
      </p:pic>
    </p:spTree>
    <p:extLst>
      <p:ext uri="{BB962C8B-B14F-4D97-AF65-F5344CB8AC3E}">
        <p14:creationId xmlns:p14="http://schemas.microsoft.com/office/powerpoint/2010/main" val="188841817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11</a:t>
            </a:fld>
            <a:endParaRPr lang="en"/>
          </a:p>
        </p:txBody>
      </p:sp>
      <p:pic>
        <p:nvPicPr>
          <p:cNvPr id="7" name="Picture 6">
            <a:extLst>
              <a:ext uri="{FF2B5EF4-FFF2-40B4-BE49-F238E27FC236}">
                <a16:creationId xmlns:a16="http://schemas.microsoft.com/office/drawing/2014/main" id="{92618F9D-A66B-702C-F65E-7FE406D887F0}"/>
              </a:ext>
            </a:extLst>
          </p:cNvPr>
          <p:cNvPicPr>
            <a:picLocks noChangeAspect="1"/>
          </p:cNvPicPr>
          <p:nvPr/>
        </p:nvPicPr>
        <p:blipFill>
          <a:blip r:embed="rId3"/>
          <a:srcRect/>
          <a:stretch/>
        </p:blipFill>
        <p:spPr>
          <a:xfrm>
            <a:off x="4177147" y="969032"/>
            <a:ext cx="3151475" cy="2719048"/>
          </a:xfrm>
          <a:prstGeom prst="rect">
            <a:avLst/>
          </a:prstGeom>
          <a:ln w="19050">
            <a:solidFill>
              <a:schemeClr val="tx1"/>
            </a:solidFill>
          </a:ln>
        </p:spPr>
      </p:pic>
      <p:pic>
        <p:nvPicPr>
          <p:cNvPr id="8" name="Picture 7">
            <a:extLst>
              <a:ext uri="{FF2B5EF4-FFF2-40B4-BE49-F238E27FC236}">
                <a16:creationId xmlns:a16="http://schemas.microsoft.com/office/drawing/2014/main" id="{612FB075-F527-B94A-F883-597CD063492A}"/>
              </a:ext>
            </a:extLst>
          </p:cNvPr>
          <p:cNvPicPr>
            <a:picLocks noChangeAspect="1"/>
          </p:cNvPicPr>
          <p:nvPr/>
        </p:nvPicPr>
        <p:blipFill>
          <a:blip r:embed="rId4"/>
          <a:srcRect/>
          <a:stretch/>
        </p:blipFill>
        <p:spPr>
          <a:xfrm>
            <a:off x="793869" y="969032"/>
            <a:ext cx="3162764" cy="2703442"/>
          </a:xfrm>
          <a:prstGeom prst="rect">
            <a:avLst/>
          </a:prstGeom>
          <a:ln w="19050">
            <a:solidFill>
              <a:schemeClr val="tx1"/>
            </a:solidFill>
          </a:ln>
        </p:spPr>
      </p:pic>
      <p:sp>
        <p:nvSpPr>
          <p:cNvPr id="12" name="Rectangle 11">
            <a:extLst>
              <a:ext uri="{FF2B5EF4-FFF2-40B4-BE49-F238E27FC236}">
                <a16:creationId xmlns:a16="http://schemas.microsoft.com/office/drawing/2014/main" id="{185BC277-6F40-748A-486E-E8AA81F9388C}"/>
              </a:ext>
            </a:extLst>
          </p:cNvPr>
          <p:cNvSpPr/>
          <p:nvPr/>
        </p:nvSpPr>
        <p:spPr>
          <a:xfrm>
            <a:off x="999610" y="99060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Rectangle 12">
            <a:extLst>
              <a:ext uri="{FF2B5EF4-FFF2-40B4-BE49-F238E27FC236}">
                <a16:creationId xmlns:a16="http://schemas.microsoft.com/office/drawing/2014/main" id="{EBAB1798-91D8-4A5C-8712-63E3079C9955}"/>
              </a:ext>
            </a:extLst>
          </p:cNvPr>
          <p:cNvSpPr/>
          <p:nvPr/>
        </p:nvSpPr>
        <p:spPr>
          <a:xfrm>
            <a:off x="999610" y="2250268"/>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4" name="Rectangle 13">
            <a:extLst>
              <a:ext uri="{FF2B5EF4-FFF2-40B4-BE49-F238E27FC236}">
                <a16:creationId xmlns:a16="http://schemas.microsoft.com/office/drawing/2014/main" id="{18D9F4E3-9FDD-1019-83EF-83D3B5628EE0}"/>
              </a:ext>
            </a:extLst>
          </p:cNvPr>
          <p:cNvSpPr/>
          <p:nvPr/>
        </p:nvSpPr>
        <p:spPr>
          <a:xfrm>
            <a:off x="4367650" y="2229948"/>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57C904D2-C18E-A784-2DD2-3AC7740CFF1E}"/>
              </a:ext>
            </a:extLst>
          </p:cNvPr>
          <p:cNvSpPr/>
          <p:nvPr/>
        </p:nvSpPr>
        <p:spPr>
          <a:xfrm>
            <a:off x="4367650" y="98044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TextBox 17">
            <a:extLst>
              <a:ext uri="{FF2B5EF4-FFF2-40B4-BE49-F238E27FC236}">
                <a16:creationId xmlns:a16="http://schemas.microsoft.com/office/drawing/2014/main" id="{67FDD69F-151C-4329-20F2-3BA650DB99CF}"/>
              </a:ext>
            </a:extLst>
          </p:cNvPr>
          <p:cNvSpPr txBox="1"/>
          <p:nvPr/>
        </p:nvSpPr>
        <p:spPr>
          <a:xfrm>
            <a:off x="1657991" y="3788954"/>
            <a:ext cx="1434519" cy="215444"/>
          </a:xfrm>
          <a:prstGeom prst="rect">
            <a:avLst/>
          </a:prstGeom>
          <a:noFill/>
        </p:spPr>
        <p:txBody>
          <a:bodyPr wrap="square" rtlCol="0">
            <a:spAutoFit/>
          </a:bodyPr>
          <a:lstStyle/>
          <a:p>
            <a:r>
              <a:rPr lang="en-US" sz="800" b="1" dirty="0"/>
              <a:t>From PC-1 192.168.1.100 </a:t>
            </a:r>
          </a:p>
        </p:txBody>
      </p:sp>
      <p:sp>
        <p:nvSpPr>
          <p:cNvPr id="19" name="TextBox 18">
            <a:extLst>
              <a:ext uri="{FF2B5EF4-FFF2-40B4-BE49-F238E27FC236}">
                <a16:creationId xmlns:a16="http://schemas.microsoft.com/office/drawing/2014/main" id="{B87DF217-2434-1803-BD2C-5A20BA99E5B9}"/>
              </a:ext>
            </a:extLst>
          </p:cNvPr>
          <p:cNvSpPr txBox="1"/>
          <p:nvPr/>
        </p:nvSpPr>
        <p:spPr>
          <a:xfrm>
            <a:off x="4932534" y="3797343"/>
            <a:ext cx="1640700" cy="215444"/>
          </a:xfrm>
          <a:prstGeom prst="rect">
            <a:avLst/>
          </a:prstGeom>
          <a:noFill/>
        </p:spPr>
        <p:txBody>
          <a:bodyPr wrap="square" rtlCol="0">
            <a:spAutoFit/>
          </a:bodyPr>
          <a:lstStyle/>
          <a:p>
            <a:r>
              <a:rPr lang="en-US" sz="800" b="1" dirty="0"/>
              <a:t>From Server-3 192.168.3.200 </a:t>
            </a:r>
          </a:p>
        </p:txBody>
      </p:sp>
    </p:spTree>
    <p:extLst>
      <p:ext uri="{BB962C8B-B14F-4D97-AF65-F5344CB8AC3E}">
        <p14:creationId xmlns:p14="http://schemas.microsoft.com/office/powerpoint/2010/main" val="306024518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3A809F7-F780-9B4D-2C16-417558A97807}"/>
              </a:ext>
            </a:extLst>
          </p:cNvPr>
          <p:cNvPicPr>
            <a:picLocks noChangeAspect="1"/>
          </p:cNvPicPr>
          <p:nvPr/>
        </p:nvPicPr>
        <p:blipFill>
          <a:blip r:embed="rId3"/>
          <a:srcRect/>
          <a:stretch/>
        </p:blipFill>
        <p:spPr>
          <a:xfrm>
            <a:off x="795255" y="964299"/>
            <a:ext cx="3215818" cy="740147"/>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12</a:t>
            </a:fld>
            <a:endParaRPr lang="en"/>
          </a:p>
        </p:txBody>
      </p:sp>
      <p:pic>
        <p:nvPicPr>
          <p:cNvPr id="8" name="Picture 7">
            <a:extLst>
              <a:ext uri="{FF2B5EF4-FFF2-40B4-BE49-F238E27FC236}">
                <a16:creationId xmlns:a16="http://schemas.microsoft.com/office/drawing/2014/main" id="{39DB693E-54AE-9221-F50C-D9CD4409C262}"/>
              </a:ext>
            </a:extLst>
          </p:cNvPr>
          <p:cNvPicPr>
            <a:picLocks noChangeAspect="1"/>
          </p:cNvPicPr>
          <p:nvPr/>
        </p:nvPicPr>
        <p:blipFill>
          <a:blip r:embed="rId4"/>
          <a:srcRect/>
          <a:stretch/>
        </p:blipFill>
        <p:spPr>
          <a:xfrm>
            <a:off x="4205831" y="968875"/>
            <a:ext cx="3222349" cy="740147"/>
          </a:xfrm>
          <a:prstGeom prst="rect">
            <a:avLst/>
          </a:prstGeom>
          <a:ln w="19050">
            <a:solidFill>
              <a:schemeClr val="tx1"/>
            </a:solidFill>
          </a:ln>
        </p:spPr>
      </p:pic>
      <p:sp>
        <p:nvSpPr>
          <p:cNvPr id="9" name="Rectangle 8">
            <a:extLst>
              <a:ext uri="{FF2B5EF4-FFF2-40B4-BE49-F238E27FC236}">
                <a16:creationId xmlns:a16="http://schemas.microsoft.com/office/drawing/2014/main" id="{53E14BDE-6672-7931-2770-ED38E530F3D6}"/>
              </a:ext>
            </a:extLst>
          </p:cNvPr>
          <p:cNvSpPr/>
          <p:nvPr/>
        </p:nvSpPr>
        <p:spPr>
          <a:xfrm>
            <a:off x="2923660" y="1267964"/>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0" name="Rectangle 9">
            <a:extLst>
              <a:ext uri="{FF2B5EF4-FFF2-40B4-BE49-F238E27FC236}">
                <a16:creationId xmlns:a16="http://schemas.microsoft.com/office/drawing/2014/main" id="{225B4A5F-6719-65AD-F11A-9CB944F91E21}"/>
              </a:ext>
            </a:extLst>
          </p:cNvPr>
          <p:cNvSpPr/>
          <p:nvPr/>
        </p:nvSpPr>
        <p:spPr>
          <a:xfrm>
            <a:off x="2923660" y="1397504"/>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TextBox 12">
            <a:extLst>
              <a:ext uri="{FF2B5EF4-FFF2-40B4-BE49-F238E27FC236}">
                <a16:creationId xmlns:a16="http://schemas.microsoft.com/office/drawing/2014/main" id="{B0CF4FE5-F125-554D-ED33-8DD61084198B}"/>
              </a:ext>
            </a:extLst>
          </p:cNvPr>
          <p:cNvSpPr txBox="1"/>
          <p:nvPr/>
        </p:nvSpPr>
        <p:spPr>
          <a:xfrm>
            <a:off x="651806" y="1831204"/>
            <a:ext cx="7006294" cy="28337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Named ACLs are </a:t>
            </a:r>
            <a:r>
              <a:rPr lang="en-US" sz="1000" b="1" i="1" dirty="0">
                <a:solidFill>
                  <a:schemeClr val="tx1"/>
                </a:solidFill>
                <a:latin typeface="+mj-lt"/>
                <a:ea typeface="Tahoma" panose="020B0604030504040204" pitchFamily="34" charset="0"/>
                <a:cs typeface="Tahoma" panose="020B0604030504040204" pitchFamily="34" charset="0"/>
              </a:rPr>
              <a:t>case-sensitive</a:t>
            </a:r>
            <a:r>
              <a:rPr lang="en-US" sz="1000" dirty="0">
                <a:solidFill>
                  <a:schemeClr val="tx1"/>
                </a:solidFill>
                <a:latin typeface="+mj-lt"/>
                <a:ea typeface="Tahoma" panose="020B0604030504040204" pitchFamily="34" charset="0"/>
                <a:cs typeface="Tahoma" panose="020B0604030504040204" pitchFamily="34" charset="0"/>
              </a:rPr>
              <a:t>. Commands for </a:t>
            </a:r>
            <a:r>
              <a:rPr lang="en-US" sz="1000" b="1" i="1" dirty="0">
                <a:solidFill>
                  <a:schemeClr val="tx1"/>
                </a:solidFill>
                <a:latin typeface="+mj-lt"/>
                <a:ea typeface="Tahoma" panose="020B0604030504040204" pitchFamily="34" charset="0"/>
                <a:cs typeface="Tahoma" panose="020B0604030504040204" pitchFamily="34" charset="0"/>
              </a:rPr>
              <a:t>named</a:t>
            </a:r>
            <a:r>
              <a:rPr lang="en-US" sz="1000" dirty="0">
                <a:solidFill>
                  <a:schemeClr val="tx1"/>
                </a:solidFill>
                <a:latin typeface="+mj-lt"/>
                <a:ea typeface="Tahoma" panose="020B0604030504040204" pitchFamily="34" charset="0"/>
                <a:cs typeface="Tahoma" panose="020B0604030504040204" pitchFamily="34" charset="0"/>
              </a:rPr>
              <a:t> standard ACLs-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&lt;standard/extended&gt;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 &lt;source address&gt; &lt;source wildcard mask&gt;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a:t>
            </a:r>
            <a:r>
              <a:rPr lang="en-US" sz="1000" b="1" i="1" dirty="0">
                <a:solidFill>
                  <a:schemeClr val="tx1"/>
                </a:solidFill>
                <a:latin typeface="+mj-lt"/>
                <a:ea typeface="Tahoma" panose="020B0604030504040204" pitchFamily="34" charset="0"/>
                <a:cs typeface="Tahoma" panose="020B0604030504040204" pitchFamily="34" charset="0"/>
              </a:rPr>
              <a:t> any’</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named</a:t>
            </a:r>
            <a:r>
              <a:rPr lang="en-US" sz="1000" dirty="0">
                <a:solidFill>
                  <a:schemeClr val="tx1"/>
                </a:solidFill>
                <a:latin typeface="+mj-lt"/>
                <a:ea typeface="Tahoma" panose="020B0604030504040204" pitchFamily="34" charset="0"/>
                <a:cs typeface="Tahoma" panose="020B0604030504040204" pitchFamily="34" charset="0"/>
              </a:rPr>
              <a:t> standard ACL on single host-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 &lt;source host address&gt;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a:t>
            </a:r>
            <a:r>
              <a:rPr lang="en-US" sz="1000" b="1" i="1" dirty="0">
                <a:solidFill>
                  <a:schemeClr val="tx1"/>
                </a:solidFill>
                <a:latin typeface="+mj-lt"/>
                <a:ea typeface="Tahoma" panose="020B0604030504040204" pitchFamily="34" charset="0"/>
                <a:cs typeface="Tahoma" panose="020B0604030504040204" pitchFamily="34" charset="0"/>
              </a:rPr>
              <a:t> host </a:t>
            </a:r>
            <a:r>
              <a:rPr lang="en-US" sz="1000" b="1" i="1" dirty="0">
                <a:solidFill>
                  <a:srgbClr val="C00000"/>
                </a:solidFill>
                <a:latin typeface="+mj-lt"/>
                <a:ea typeface="Tahoma" panose="020B0604030504040204" pitchFamily="34" charset="0"/>
                <a:cs typeface="Tahoma" panose="020B0604030504040204" pitchFamily="34" charset="0"/>
              </a:rPr>
              <a:t>&lt;source host address&gt;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 &lt;source host address&gt;</a:t>
            </a:r>
            <a:r>
              <a:rPr lang="en-US" sz="1000" b="1" i="1" dirty="0">
                <a:solidFill>
                  <a:schemeClr val="tx1"/>
                </a:solidFill>
                <a:latin typeface="+mj-lt"/>
                <a:ea typeface="Tahoma" panose="020B0604030504040204" pitchFamily="34" charset="0"/>
                <a:cs typeface="Tahoma" panose="020B0604030504040204" pitchFamily="34" charset="0"/>
              </a:rPr>
              <a:t> 0.0.0.0’</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After creating ACLs, it is time to </a:t>
            </a:r>
            <a:r>
              <a:rPr lang="en-US" sz="1000" b="1" i="1" dirty="0">
                <a:solidFill>
                  <a:schemeClr val="tx1"/>
                </a:solidFill>
                <a:latin typeface="+mj-lt"/>
                <a:ea typeface="Tahoma" panose="020B0604030504040204" pitchFamily="34" charset="0"/>
                <a:cs typeface="Tahoma" panose="020B0604030504040204" pitchFamily="34" charset="0"/>
              </a:rPr>
              <a:t>apply</a:t>
            </a:r>
            <a:r>
              <a:rPr lang="en-US" sz="1000" dirty="0">
                <a:solidFill>
                  <a:schemeClr val="tx1"/>
                </a:solidFill>
                <a:latin typeface="+mj-lt"/>
                <a:ea typeface="Tahoma" panose="020B0604030504040204" pitchFamily="34" charset="0"/>
                <a:cs typeface="Tahoma" panose="020B0604030504040204" pitchFamily="34" charset="0"/>
              </a:rPr>
              <a:t> the ACLs on the </a:t>
            </a:r>
            <a:r>
              <a:rPr lang="en-US" sz="1000" b="1" i="1" dirty="0">
                <a:solidFill>
                  <a:schemeClr val="tx1"/>
                </a:solidFill>
                <a:latin typeface="+mj-lt"/>
                <a:ea typeface="Tahoma" panose="020B0604030504040204" pitchFamily="34" charset="0"/>
                <a:cs typeface="Tahoma" panose="020B0604030504040204" pitchFamily="34" charset="0"/>
              </a:rPr>
              <a:t>right interface and direction </a:t>
            </a:r>
            <a:r>
              <a:rPr lang="en-US" sz="1000" dirty="0">
                <a:solidFill>
                  <a:schemeClr val="tx1"/>
                </a:solidFill>
                <a:latin typeface="+mj-lt"/>
                <a:ea typeface="Tahoma" panose="020B0604030504040204" pitchFamily="34" charset="0"/>
                <a:cs typeface="Tahoma" panose="020B0604030504040204" pitchFamily="34" charset="0"/>
              </a:rPr>
              <a:t>using following commands-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access-group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 &lt;in/out&gt;’</a:t>
            </a:r>
            <a:br>
              <a:rPr lang="en-US" sz="1000" b="1" i="1" dirty="0">
                <a:solidFill>
                  <a:schemeClr val="tx1"/>
                </a:solidFill>
                <a:latin typeface="+mj-lt"/>
                <a:ea typeface="Tahoma" panose="020B0604030504040204" pitchFamily="34" charset="0"/>
                <a:cs typeface="Tahoma" panose="020B0604030504040204" pitchFamily="34" charset="0"/>
              </a:rPr>
            </a:b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91BF633-1F8D-A464-9BF8-8E4AE1809D69}"/>
              </a:ext>
            </a:extLst>
          </p:cNvPr>
          <p:cNvSpPr/>
          <p:nvPr/>
        </p:nvSpPr>
        <p:spPr>
          <a:xfrm>
            <a:off x="2058790" y="1538474"/>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80862247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72EC8B6D-4A1D-ABD6-07B9-96F7E7B11349}"/>
              </a:ext>
            </a:extLst>
          </p:cNvPr>
          <p:cNvPicPr>
            <a:picLocks noChangeAspect="1"/>
          </p:cNvPicPr>
          <p:nvPr/>
        </p:nvPicPr>
        <p:blipFill>
          <a:blip r:embed="rId3"/>
          <a:srcRect/>
          <a:stretch/>
        </p:blipFill>
        <p:spPr>
          <a:xfrm>
            <a:off x="4555039" y="3311823"/>
            <a:ext cx="2863152" cy="682449"/>
          </a:xfrm>
          <a:prstGeom prst="rect">
            <a:avLst/>
          </a:prstGeom>
          <a:ln w="19050">
            <a:solidFill>
              <a:schemeClr val="tx1"/>
            </a:solidFill>
          </a:ln>
        </p:spPr>
      </p:pic>
      <p:pic>
        <p:nvPicPr>
          <p:cNvPr id="31" name="Picture 30">
            <a:extLst>
              <a:ext uri="{FF2B5EF4-FFF2-40B4-BE49-F238E27FC236}">
                <a16:creationId xmlns:a16="http://schemas.microsoft.com/office/drawing/2014/main" id="{3F4C5C52-B4BE-B94D-E2A4-A3A51A77A9F0}"/>
              </a:ext>
            </a:extLst>
          </p:cNvPr>
          <p:cNvPicPr>
            <a:picLocks noChangeAspect="1"/>
          </p:cNvPicPr>
          <p:nvPr/>
        </p:nvPicPr>
        <p:blipFill>
          <a:blip r:embed="rId4"/>
          <a:srcRect/>
          <a:stretch/>
        </p:blipFill>
        <p:spPr>
          <a:xfrm>
            <a:off x="798379" y="1945002"/>
            <a:ext cx="3092447" cy="1236979"/>
          </a:xfrm>
          <a:prstGeom prst="rect">
            <a:avLst/>
          </a:prstGeom>
          <a:ln w="19050">
            <a:solidFill>
              <a:schemeClr val="tx1"/>
            </a:solidFill>
          </a:ln>
        </p:spPr>
      </p:pic>
      <p:pic>
        <p:nvPicPr>
          <p:cNvPr id="25" name="Picture 24">
            <a:extLst>
              <a:ext uri="{FF2B5EF4-FFF2-40B4-BE49-F238E27FC236}">
                <a16:creationId xmlns:a16="http://schemas.microsoft.com/office/drawing/2014/main" id="{45288A0B-5FAA-5A20-3636-BBF1A28FD495}"/>
              </a:ext>
            </a:extLst>
          </p:cNvPr>
          <p:cNvPicPr>
            <a:picLocks noChangeAspect="1"/>
          </p:cNvPicPr>
          <p:nvPr/>
        </p:nvPicPr>
        <p:blipFill>
          <a:blip r:embed="rId5"/>
          <a:srcRect/>
          <a:stretch/>
        </p:blipFill>
        <p:spPr>
          <a:xfrm>
            <a:off x="798379" y="3304258"/>
            <a:ext cx="2699997" cy="746153"/>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13</a:t>
            </a:fld>
            <a:endParaRPr lang="en"/>
          </a:p>
        </p:txBody>
      </p:sp>
      <p:sp>
        <p:nvSpPr>
          <p:cNvPr id="52" name="TextBox 51">
            <a:extLst>
              <a:ext uri="{FF2B5EF4-FFF2-40B4-BE49-F238E27FC236}">
                <a16:creationId xmlns:a16="http://schemas.microsoft.com/office/drawing/2014/main" id="{428F05C2-FB6B-9048-5186-A4AA6F98CAE7}"/>
              </a:ext>
            </a:extLst>
          </p:cNvPr>
          <p:cNvSpPr txBox="1"/>
          <p:nvPr/>
        </p:nvSpPr>
        <p:spPr>
          <a:xfrm>
            <a:off x="678181" y="835595"/>
            <a:ext cx="3985260" cy="987130"/>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rPr>
              <a:t>Server</a:t>
            </a:r>
            <a:r>
              <a:rPr lang="en-US" sz="1000" b="1" i="1" dirty="0">
                <a:solidFill>
                  <a:schemeClr val="tx1"/>
                </a:solidFill>
                <a:effectLst/>
              </a:rPr>
              <a:t> 192.168.1.200 </a:t>
            </a:r>
            <a:r>
              <a:rPr lang="en-US" sz="1000" dirty="0">
                <a:solidFill>
                  <a:schemeClr val="tx1"/>
                </a:solidFill>
                <a:effectLst/>
              </a:rPr>
              <a:t>cannot ping 192.168.3.0 network</a:t>
            </a:r>
          </a:p>
          <a:p>
            <a:pPr>
              <a:lnSpc>
                <a:spcPct val="150000"/>
              </a:lnSpc>
            </a:pPr>
            <a:r>
              <a:rPr lang="en-US" sz="1000" b="1" dirty="0">
                <a:solidFill>
                  <a:schemeClr val="tx1"/>
                </a:solidFill>
                <a:effectLst/>
              </a:rPr>
              <a:t>2.   </a:t>
            </a:r>
            <a:r>
              <a:rPr lang="en-US" sz="1000" b="1" i="1" dirty="0">
                <a:solidFill>
                  <a:schemeClr val="tx1"/>
                </a:solidFill>
              </a:rPr>
              <a:t>Host</a:t>
            </a:r>
            <a:r>
              <a:rPr lang="en-US" sz="1000" b="1" i="1" dirty="0">
                <a:solidFill>
                  <a:schemeClr val="tx1"/>
                </a:solidFill>
                <a:effectLst/>
              </a:rPr>
              <a:t> 192.168.2.100 </a:t>
            </a:r>
            <a:r>
              <a:rPr lang="en-US" sz="1000" dirty="0">
                <a:solidFill>
                  <a:schemeClr val="tx1"/>
                </a:solidFill>
                <a:effectLst/>
              </a:rPr>
              <a:t>cannot ping 192.168.3.0 network</a:t>
            </a:r>
          </a:p>
          <a:p>
            <a:pPr>
              <a:lnSpc>
                <a:spcPct val="150000"/>
              </a:lnSpc>
            </a:pPr>
            <a:r>
              <a:rPr lang="en-US" sz="1000" b="1" dirty="0">
                <a:solidFill>
                  <a:schemeClr val="tx1"/>
                </a:solidFill>
              </a:rPr>
              <a:t>3.   </a:t>
            </a:r>
            <a:r>
              <a:rPr lang="en-US" sz="1000" dirty="0">
                <a:solidFill>
                  <a:schemeClr val="tx1"/>
                </a:solidFill>
              </a:rPr>
              <a:t>Other host/network can ping independently</a:t>
            </a:r>
          </a:p>
          <a:p>
            <a:pPr>
              <a:lnSpc>
                <a:spcPct val="150000"/>
              </a:lnSpc>
            </a:pPr>
            <a:r>
              <a:rPr lang="en-US" sz="1000" dirty="0">
                <a:solidFill>
                  <a:schemeClr val="tx1"/>
                </a:solidFill>
              </a:rPr>
              <a:t>There is OSPF route from each network to every other network.</a:t>
            </a:r>
          </a:p>
        </p:txBody>
      </p:sp>
      <p:pic>
        <p:nvPicPr>
          <p:cNvPr id="7" name="Picture 6">
            <a:extLst>
              <a:ext uri="{FF2B5EF4-FFF2-40B4-BE49-F238E27FC236}">
                <a16:creationId xmlns:a16="http://schemas.microsoft.com/office/drawing/2014/main" id="{600A9B4F-333A-3FB4-F7F0-88496BC0B389}"/>
              </a:ext>
            </a:extLst>
          </p:cNvPr>
          <p:cNvPicPr>
            <a:picLocks noChangeAspect="1"/>
          </p:cNvPicPr>
          <p:nvPr/>
        </p:nvPicPr>
        <p:blipFill>
          <a:blip r:embed="rId6"/>
          <a:srcRect/>
          <a:stretch/>
        </p:blipFill>
        <p:spPr>
          <a:xfrm>
            <a:off x="4555039" y="891450"/>
            <a:ext cx="3596207" cy="2290531"/>
          </a:xfrm>
          <a:prstGeom prst="rect">
            <a:avLst/>
          </a:prstGeom>
          <a:ln w="19050">
            <a:solidFill>
              <a:schemeClr val="tx1"/>
            </a:solidFill>
          </a:ln>
        </p:spPr>
      </p:pic>
      <p:sp>
        <p:nvSpPr>
          <p:cNvPr id="8" name="Rectangle 7">
            <a:extLst>
              <a:ext uri="{FF2B5EF4-FFF2-40B4-BE49-F238E27FC236}">
                <a16:creationId xmlns:a16="http://schemas.microsoft.com/office/drawing/2014/main" id="{0F2883FE-A910-0CBE-796E-7EC0D60AA89C}"/>
              </a:ext>
            </a:extLst>
          </p:cNvPr>
          <p:cNvSpPr/>
          <p:nvPr/>
        </p:nvSpPr>
        <p:spPr>
          <a:xfrm>
            <a:off x="4678679" y="1149227"/>
            <a:ext cx="183451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5" name="Rectangle 14">
            <a:extLst>
              <a:ext uri="{FF2B5EF4-FFF2-40B4-BE49-F238E27FC236}">
                <a16:creationId xmlns:a16="http://schemas.microsoft.com/office/drawing/2014/main" id="{EA822C32-F46B-DA69-7B0E-C2A2BDD2B1D3}"/>
              </a:ext>
            </a:extLst>
          </p:cNvPr>
          <p:cNvSpPr/>
          <p:nvPr/>
        </p:nvSpPr>
        <p:spPr>
          <a:xfrm>
            <a:off x="4674869" y="1505462"/>
            <a:ext cx="150114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Rectangle 17">
            <a:extLst>
              <a:ext uri="{FF2B5EF4-FFF2-40B4-BE49-F238E27FC236}">
                <a16:creationId xmlns:a16="http://schemas.microsoft.com/office/drawing/2014/main" id="{A6AC2973-6455-81A1-874E-1A2310DBF88A}"/>
              </a:ext>
            </a:extLst>
          </p:cNvPr>
          <p:cNvSpPr/>
          <p:nvPr/>
        </p:nvSpPr>
        <p:spPr>
          <a:xfrm>
            <a:off x="4678679" y="2106409"/>
            <a:ext cx="255460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9" name="Rectangle 18">
            <a:extLst>
              <a:ext uri="{FF2B5EF4-FFF2-40B4-BE49-F238E27FC236}">
                <a16:creationId xmlns:a16="http://schemas.microsoft.com/office/drawing/2014/main" id="{AAE3E639-9BDB-DA7D-056A-B1FC23F13130}"/>
              </a:ext>
            </a:extLst>
          </p:cNvPr>
          <p:cNvSpPr/>
          <p:nvPr/>
        </p:nvSpPr>
        <p:spPr>
          <a:xfrm>
            <a:off x="5747385" y="2699648"/>
            <a:ext cx="114300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0" name="Rectangle 19">
            <a:extLst>
              <a:ext uri="{FF2B5EF4-FFF2-40B4-BE49-F238E27FC236}">
                <a16:creationId xmlns:a16="http://schemas.microsoft.com/office/drawing/2014/main" id="{F3D7338C-AC2B-5FD3-234A-828B995BA784}"/>
              </a:ext>
            </a:extLst>
          </p:cNvPr>
          <p:cNvSpPr/>
          <p:nvPr/>
        </p:nvSpPr>
        <p:spPr>
          <a:xfrm>
            <a:off x="5749289" y="2819663"/>
            <a:ext cx="142303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1" name="Rectangle 20">
            <a:extLst>
              <a:ext uri="{FF2B5EF4-FFF2-40B4-BE49-F238E27FC236}">
                <a16:creationId xmlns:a16="http://schemas.microsoft.com/office/drawing/2014/main" id="{74E68BAA-8B5E-0BBC-489B-1062463CE8A8}"/>
              </a:ext>
            </a:extLst>
          </p:cNvPr>
          <p:cNvSpPr/>
          <p:nvPr/>
        </p:nvSpPr>
        <p:spPr>
          <a:xfrm>
            <a:off x="5751195" y="2941583"/>
            <a:ext cx="66865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3" name="Rectangle 32">
            <a:extLst>
              <a:ext uri="{FF2B5EF4-FFF2-40B4-BE49-F238E27FC236}">
                <a16:creationId xmlns:a16="http://schemas.microsoft.com/office/drawing/2014/main" id="{4191BF64-0404-F8B6-F325-D427657F7A42}"/>
              </a:ext>
            </a:extLst>
          </p:cNvPr>
          <p:cNvSpPr/>
          <p:nvPr/>
        </p:nvSpPr>
        <p:spPr>
          <a:xfrm>
            <a:off x="918210" y="2331983"/>
            <a:ext cx="159258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4" name="Rectangle 33">
            <a:extLst>
              <a:ext uri="{FF2B5EF4-FFF2-40B4-BE49-F238E27FC236}">
                <a16:creationId xmlns:a16="http://schemas.microsoft.com/office/drawing/2014/main" id="{198D6E88-0E5C-6A98-406C-75D885AC1DB4}"/>
              </a:ext>
            </a:extLst>
          </p:cNvPr>
          <p:cNvSpPr/>
          <p:nvPr/>
        </p:nvSpPr>
        <p:spPr>
          <a:xfrm>
            <a:off x="918210" y="2577728"/>
            <a:ext cx="129349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5" name="Rectangle 34">
            <a:extLst>
              <a:ext uri="{FF2B5EF4-FFF2-40B4-BE49-F238E27FC236}">
                <a16:creationId xmlns:a16="http://schemas.microsoft.com/office/drawing/2014/main" id="{D73E17B9-A983-C8A6-5AB2-482A6439E048}"/>
              </a:ext>
            </a:extLst>
          </p:cNvPr>
          <p:cNvSpPr/>
          <p:nvPr/>
        </p:nvSpPr>
        <p:spPr>
          <a:xfrm>
            <a:off x="1667510" y="3070488"/>
            <a:ext cx="147193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6" name="Rectangle 35">
            <a:extLst>
              <a:ext uri="{FF2B5EF4-FFF2-40B4-BE49-F238E27FC236}">
                <a16:creationId xmlns:a16="http://schemas.microsoft.com/office/drawing/2014/main" id="{0E3D28EA-E8F1-9B32-A4E3-5FB875B5EA13}"/>
              </a:ext>
            </a:extLst>
          </p:cNvPr>
          <p:cNvSpPr/>
          <p:nvPr/>
        </p:nvSpPr>
        <p:spPr>
          <a:xfrm>
            <a:off x="6520180" y="3597284"/>
            <a:ext cx="82397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7" name="Rectangle 36">
            <a:extLst>
              <a:ext uri="{FF2B5EF4-FFF2-40B4-BE49-F238E27FC236}">
                <a16:creationId xmlns:a16="http://schemas.microsoft.com/office/drawing/2014/main" id="{23ED63F7-24D8-8BFC-F712-03911F937812}"/>
              </a:ext>
            </a:extLst>
          </p:cNvPr>
          <p:cNvSpPr/>
          <p:nvPr/>
        </p:nvSpPr>
        <p:spPr>
          <a:xfrm>
            <a:off x="6520180" y="3724284"/>
            <a:ext cx="82397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3175">
                  <a:solidFill>
                    <a:schemeClr val="tx1"/>
                  </a:solidFill>
                </a:ln>
              </a:rPr>
              <a:t> </a:t>
            </a:r>
          </a:p>
        </p:txBody>
      </p:sp>
      <p:sp>
        <p:nvSpPr>
          <p:cNvPr id="39" name="Rectangle 38">
            <a:extLst>
              <a:ext uri="{FF2B5EF4-FFF2-40B4-BE49-F238E27FC236}">
                <a16:creationId xmlns:a16="http://schemas.microsoft.com/office/drawing/2014/main" id="{E658B463-B98E-4DF6-3AF8-C2CE78EFDA0F}"/>
              </a:ext>
            </a:extLst>
          </p:cNvPr>
          <p:cNvSpPr/>
          <p:nvPr/>
        </p:nvSpPr>
        <p:spPr>
          <a:xfrm>
            <a:off x="5707380" y="3848744"/>
            <a:ext cx="94742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3175">
                  <a:solidFill>
                    <a:schemeClr val="tx1"/>
                  </a:solidFill>
                </a:ln>
              </a:rPr>
              <a:t> </a:t>
            </a:r>
          </a:p>
        </p:txBody>
      </p:sp>
    </p:spTree>
    <p:extLst>
      <p:ext uri="{BB962C8B-B14F-4D97-AF65-F5344CB8AC3E}">
        <p14:creationId xmlns:p14="http://schemas.microsoft.com/office/powerpoint/2010/main" val="245371763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20C5FD-26AF-C1B1-EC00-639DD7C3B469}"/>
              </a:ext>
            </a:extLst>
          </p:cNvPr>
          <p:cNvPicPr>
            <a:picLocks noChangeAspect="1"/>
          </p:cNvPicPr>
          <p:nvPr/>
        </p:nvPicPr>
        <p:blipFill>
          <a:blip r:embed="rId3"/>
          <a:srcRect/>
          <a:stretch/>
        </p:blipFill>
        <p:spPr>
          <a:xfrm>
            <a:off x="4186412" y="967300"/>
            <a:ext cx="3151475" cy="3460596"/>
          </a:xfrm>
          <a:prstGeom prst="rect">
            <a:avLst/>
          </a:prstGeom>
          <a:ln w="19050">
            <a:solidFill>
              <a:schemeClr val="tx1"/>
            </a:solidFill>
          </a:ln>
        </p:spPr>
      </p:pic>
      <p:pic>
        <p:nvPicPr>
          <p:cNvPr id="3" name="Picture 2">
            <a:extLst>
              <a:ext uri="{FF2B5EF4-FFF2-40B4-BE49-F238E27FC236}">
                <a16:creationId xmlns:a16="http://schemas.microsoft.com/office/drawing/2014/main" id="{26229FC6-C841-7B5A-1F48-86971AD6D4AC}"/>
              </a:ext>
            </a:extLst>
          </p:cNvPr>
          <p:cNvPicPr>
            <a:picLocks noChangeAspect="1"/>
          </p:cNvPicPr>
          <p:nvPr/>
        </p:nvPicPr>
        <p:blipFill>
          <a:blip r:embed="rId4"/>
          <a:srcRect/>
          <a:stretch/>
        </p:blipFill>
        <p:spPr>
          <a:xfrm>
            <a:off x="793767" y="969215"/>
            <a:ext cx="3162763" cy="3460596"/>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14</a:t>
            </a:fld>
            <a:endParaRPr lang="en"/>
          </a:p>
        </p:txBody>
      </p:sp>
      <p:sp>
        <p:nvSpPr>
          <p:cNvPr id="12" name="Rectangle 11">
            <a:extLst>
              <a:ext uri="{FF2B5EF4-FFF2-40B4-BE49-F238E27FC236}">
                <a16:creationId xmlns:a16="http://schemas.microsoft.com/office/drawing/2014/main" id="{185BC277-6F40-748A-486E-E8AA81F9388C}"/>
              </a:ext>
            </a:extLst>
          </p:cNvPr>
          <p:cNvSpPr/>
          <p:nvPr/>
        </p:nvSpPr>
        <p:spPr>
          <a:xfrm>
            <a:off x="999610" y="96774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Rectangle 12">
            <a:extLst>
              <a:ext uri="{FF2B5EF4-FFF2-40B4-BE49-F238E27FC236}">
                <a16:creationId xmlns:a16="http://schemas.microsoft.com/office/drawing/2014/main" id="{EBAB1798-91D8-4A5C-8712-63E3079C9955}"/>
              </a:ext>
            </a:extLst>
          </p:cNvPr>
          <p:cNvSpPr/>
          <p:nvPr/>
        </p:nvSpPr>
        <p:spPr>
          <a:xfrm>
            <a:off x="999610" y="2268048"/>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4" name="Rectangle 13">
            <a:extLst>
              <a:ext uri="{FF2B5EF4-FFF2-40B4-BE49-F238E27FC236}">
                <a16:creationId xmlns:a16="http://schemas.microsoft.com/office/drawing/2014/main" id="{18D9F4E3-9FDD-1019-83EF-83D3B5628EE0}"/>
              </a:ext>
            </a:extLst>
          </p:cNvPr>
          <p:cNvSpPr/>
          <p:nvPr/>
        </p:nvSpPr>
        <p:spPr>
          <a:xfrm>
            <a:off x="4377810" y="2252808"/>
            <a:ext cx="100445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57C904D2-C18E-A784-2DD2-3AC7740CFF1E}"/>
              </a:ext>
            </a:extLst>
          </p:cNvPr>
          <p:cNvSpPr/>
          <p:nvPr/>
        </p:nvSpPr>
        <p:spPr>
          <a:xfrm>
            <a:off x="4367650" y="97282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TextBox 17">
            <a:extLst>
              <a:ext uri="{FF2B5EF4-FFF2-40B4-BE49-F238E27FC236}">
                <a16:creationId xmlns:a16="http://schemas.microsoft.com/office/drawing/2014/main" id="{67FDD69F-151C-4329-20F2-3BA650DB99CF}"/>
              </a:ext>
            </a:extLst>
          </p:cNvPr>
          <p:cNvSpPr txBox="1"/>
          <p:nvPr/>
        </p:nvSpPr>
        <p:spPr>
          <a:xfrm>
            <a:off x="1584893" y="4429811"/>
            <a:ext cx="1580509" cy="215444"/>
          </a:xfrm>
          <a:prstGeom prst="rect">
            <a:avLst/>
          </a:prstGeom>
          <a:noFill/>
        </p:spPr>
        <p:txBody>
          <a:bodyPr wrap="square" rtlCol="0">
            <a:spAutoFit/>
          </a:bodyPr>
          <a:lstStyle/>
          <a:p>
            <a:r>
              <a:rPr lang="en-US" sz="800" b="1" dirty="0"/>
              <a:t>From Server-1 192.168.1.200 </a:t>
            </a:r>
          </a:p>
        </p:txBody>
      </p:sp>
      <p:sp>
        <p:nvSpPr>
          <p:cNvPr id="19" name="TextBox 18">
            <a:extLst>
              <a:ext uri="{FF2B5EF4-FFF2-40B4-BE49-F238E27FC236}">
                <a16:creationId xmlns:a16="http://schemas.microsoft.com/office/drawing/2014/main" id="{B87DF217-2434-1803-BD2C-5A20BA99E5B9}"/>
              </a:ext>
            </a:extLst>
          </p:cNvPr>
          <p:cNvSpPr txBox="1"/>
          <p:nvPr/>
        </p:nvSpPr>
        <p:spPr>
          <a:xfrm>
            <a:off x="4932534" y="4429811"/>
            <a:ext cx="1640700" cy="215444"/>
          </a:xfrm>
          <a:prstGeom prst="rect">
            <a:avLst/>
          </a:prstGeom>
          <a:noFill/>
        </p:spPr>
        <p:txBody>
          <a:bodyPr wrap="square" rtlCol="0">
            <a:spAutoFit/>
          </a:bodyPr>
          <a:lstStyle/>
          <a:p>
            <a:r>
              <a:rPr lang="en-US" sz="800" b="1" dirty="0"/>
              <a:t>From Host-2 192.168.2.100 </a:t>
            </a:r>
          </a:p>
        </p:txBody>
      </p:sp>
      <p:sp>
        <p:nvSpPr>
          <p:cNvPr id="4" name="Rectangle 3">
            <a:extLst>
              <a:ext uri="{FF2B5EF4-FFF2-40B4-BE49-F238E27FC236}">
                <a16:creationId xmlns:a16="http://schemas.microsoft.com/office/drawing/2014/main" id="{01A86F20-2B1F-A14D-3183-70C3F65A4BF0}"/>
              </a:ext>
            </a:extLst>
          </p:cNvPr>
          <p:cNvSpPr/>
          <p:nvPr/>
        </p:nvSpPr>
        <p:spPr>
          <a:xfrm>
            <a:off x="999610" y="3370408"/>
            <a:ext cx="90920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9" name="Rectangle 8">
            <a:extLst>
              <a:ext uri="{FF2B5EF4-FFF2-40B4-BE49-F238E27FC236}">
                <a16:creationId xmlns:a16="http://schemas.microsoft.com/office/drawing/2014/main" id="{8F95FEC9-59BD-2ADD-3599-89E8829A0A8A}"/>
              </a:ext>
            </a:extLst>
          </p:cNvPr>
          <p:cNvSpPr/>
          <p:nvPr/>
        </p:nvSpPr>
        <p:spPr>
          <a:xfrm>
            <a:off x="4382890" y="3347548"/>
            <a:ext cx="89523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363449162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52847670-ACA0-B5C4-4472-583068387E5C}"/>
              </a:ext>
            </a:extLst>
          </p:cNvPr>
          <p:cNvCxnSpPr>
            <a:cxnSpLocks/>
          </p:cNvCxnSpPr>
          <p:nvPr/>
        </p:nvCxnSpPr>
        <p:spPr>
          <a:xfrm>
            <a:off x="1196340" y="1451106"/>
            <a:ext cx="2464715" cy="9277"/>
          </a:xfrm>
          <a:prstGeom prst="line">
            <a:avLst/>
          </a:prstGeom>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38050CB6-4D49-9415-4BAF-BA38BDC45A80}"/>
              </a:ext>
            </a:extLst>
          </p:cNvPr>
          <p:cNvSpPr txBox="1"/>
          <p:nvPr/>
        </p:nvSpPr>
        <p:spPr>
          <a:xfrm>
            <a:off x="584023" y="2258171"/>
            <a:ext cx="1256387" cy="1910459"/>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000" b="1" dirty="0"/>
              <a:t>HTTP (80)</a:t>
            </a:r>
          </a:p>
          <a:p>
            <a:pPr marL="285750" indent="-285750">
              <a:lnSpc>
                <a:spcPct val="150000"/>
              </a:lnSpc>
              <a:buFont typeface="Arial" panose="020B0604020202020204" pitchFamily="34" charset="0"/>
              <a:buChar char="•"/>
            </a:pPr>
            <a:r>
              <a:rPr lang="en-US" sz="1000" b="1" dirty="0"/>
              <a:t>Telnet (23)</a:t>
            </a:r>
          </a:p>
          <a:p>
            <a:pPr marL="285750" indent="-285750">
              <a:lnSpc>
                <a:spcPct val="150000"/>
              </a:lnSpc>
              <a:buFont typeface="Arial" panose="020B0604020202020204" pitchFamily="34" charset="0"/>
              <a:buChar char="•"/>
            </a:pPr>
            <a:r>
              <a:rPr lang="en-US" sz="1000" b="1" dirty="0"/>
              <a:t>SSH (22)</a:t>
            </a:r>
          </a:p>
          <a:p>
            <a:pPr marL="285750" indent="-285750">
              <a:lnSpc>
                <a:spcPct val="150000"/>
              </a:lnSpc>
              <a:buFont typeface="Arial" panose="020B0604020202020204" pitchFamily="34" charset="0"/>
              <a:buChar char="•"/>
            </a:pPr>
            <a:r>
              <a:rPr lang="en-US" sz="1000" b="1" dirty="0"/>
              <a:t>FTP (20, 21)</a:t>
            </a:r>
          </a:p>
          <a:p>
            <a:pPr marL="285750" indent="-285750">
              <a:lnSpc>
                <a:spcPct val="150000"/>
              </a:lnSpc>
              <a:buFont typeface="Arial" panose="020B0604020202020204" pitchFamily="34" charset="0"/>
              <a:buChar char="•"/>
            </a:pPr>
            <a:r>
              <a:rPr lang="en-US" sz="1000" b="1" dirty="0"/>
              <a:t>SMTP (25)</a:t>
            </a:r>
          </a:p>
          <a:p>
            <a:pPr marL="285750" indent="-285750">
              <a:lnSpc>
                <a:spcPct val="150000"/>
              </a:lnSpc>
              <a:buFont typeface="Arial" panose="020B0604020202020204" pitchFamily="34" charset="0"/>
              <a:buChar char="•"/>
            </a:pPr>
            <a:r>
              <a:rPr lang="en-US" sz="1000" b="1" dirty="0"/>
              <a:t>DNS (53)</a:t>
            </a:r>
          </a:p>
          <a:p>
            <a:pPr marL="285750" indent="-285750">
              <a:lnSpc>
                <a:spcPct val="150000"/>
              </a:lnSpc>
              <a:buFont typeface="Arial" panose="020B0604020202020204" pitchFamily="34" charset="0"/>
              <a:buChar char="•"/>
            </a:pPr>
            <a:r>
              <a:rPr lang="en-US" sz="1000" b="1" dirty="0"/>
              <a:t>POP3 (110)</a:t>
            </a:r>
          </a:p>
          <a:p>
            <a:pPr marL="285750" indent="-285750">
              <a:lnSpc>
                <a:spcPct val="150000"/>
              </a:lnSpc>
              <a:buFont typeface="Arial" panose="020B0604020202020204" pitchFamily="34" charset="0"/>
              <a:buChar char="•"/>
            </a:pPr>
            <a:r>
              <a:rPr lang="en-US" sz="1000" b="1" dirty="0"/>
              <a:t>SSL (443)</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Protocols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15</a:t>
            </a:fld>
            <a:endParaRPr lang="en"/>
          </a:p>
        </p:txBody>
      </p:sp>
      <p:sp>
        <p:nvSpPr>
          <p:cNvPr id="7" name="Rectangle 6">
            <a:extLst>
              <a:ext uri="{FF2B5EF4-FFF2-40B4-BE49-F238E27FC236}">
                <a16:creationId xmlns:a16="http://schemas.microsoft.com/office/drawing/2014/main" id="{2A137964-64B8-0EB2-0F4B-37130DB5151A}"/>
              </a:ext>
            </a:extLst>
          </p:cNvPr>
          <p:cNvSpPr/>
          <p:nvPr/>
        </p:nvSpPr>
        <p:spPr>
          <a:xfrm>
            <a:off x="2122196" y="1676400"/>
            <a:ext cx="747423" cy="196696"/>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UDP</a:t>
            </a:r>
          </a:p>
        </p:txBody>
      </p:sp>
      <p:sp>
        <p:nvSpPr>
          <p:cNvPr id="8" name="Rectangle 7">
            <a:extLst>
              <a:ext uri="{FF2B5EF4-FFF2-40B4-BE49-F238E27FC236}">
                <a16:creationId xmlns:a16="http://schemas.microsoft.com/office/drawing/2014/main" id="{F45ABDCE-9882-966A-7F7E-919B1E9EDD6C}"/>
              </a:ext>
            </a:extLst>
          </p:cNvPr>
          <p:cNvSpPr/>
          <p:nvPr/>
        </p:nvSpPr>
        <p:spPr>
          <a:xfrm>
            <a:off x="836214" y="1677727"/>
            <a:ext cx="747423" cy="196696"/>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TCP</a:t>
            </a:r>
          </a:p>
        </p:txBody>
      </p:sp>
      <p:sp>
        <p:nvSpPr>
          <p:cNvPr id="10" name="Rectangle 9">
            <a:extLst>
              <a:ext uri="{FF2B5EF4-FFF2-40B4-BE49-F238E27FC236}">
                <a16:creationId xmlns:a16="http://schemas.microsoft.com/office/drawing/2014/main" id="{903998B1-9C9F-9625-522A-E20A4DDB5236}"/>
              </a:ext>
            </a:extLst>
          </p:cNvPr>
          <p:cNvSpPr/>
          <p:nvPr/>
        </p:nvSpPr>
        <p:spPr>
          <a:xfrm>
            <a:off x="3270883" y="1676400"/>
            <a:ext cx="747423" cy="196696"/>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ICMP</a:t>
            </a:r>
          </a:p>
        </p:txBody>
      </p:sp>
      <p:cxnSp>
        <p:nvCxnSpPr>
          <p:cNvPr id="15" name="Straight Arrow Connector 14">
            <a:extLst>
              <a:ext uri="{FF2B5EF4-FFF2-40B4-BE49-F238E27FC236}">
                <a16:creationId xmlns:a16="http://schemas.microsoft.com/office/drawing/2014/main" id="{98CD621C-D07B-C9C7-105D-8B31CD7DE855}"/>
              </a:ext>
            </a:extLst>
          </p:cNvPr>
          <p:cNvCxnSpPr>
            <a:stCxn id="8" idx="2"/>
          </p:cNvCxnSpPr>
          <p:nvPr/>
        </p:nvCxnSpPr>
        <p:spPr>
          <a:xfrm flipH="1">
            <a:off x="1209925" y="1874423"/>
            <a:ext cx="1" cy="374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B47C790A-4AA0-93D8-DE44-BC02B9FFB1BE}"/>
              </a:ext>
            </a:extLst>
          </p:cNvPr>
          <p:cNvSpPr txBox="1"/>
          <p:nvPr/>
        </p:nvSpPr>
        <p:spPr>
          <a:xfrm>
            <a:off x="1840411" y="2259495"/>
            <a:ext cx="1347404" cy="1217962"/>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000" b="1" dirty="0"/>
              <a:t>DNS (53)</a:t>
            </a:r>
          </a:p>
          <a:p>
            <a:pPr marL="285750" indent="-285750">
              <a:lnSpc>
                <a:spcPct val="150000"/>
              </a:lnSpc>
              <a:buFont typeface="Arial" panose="020B0604020202020204" pitchFamily="34" charset="0"/>
              <a:buChar char="•"/>
            </a:pPr>
            <a:r>
              <a:rPr lang="en-US" sz="1000" b="1" dirty="0"/>
              <a:t>DHCP (67, 68)</a:t>
            </a:r>
          </a:p>
          <a:p>
            <a:pPr marL="285750" indent="-285750">
              <a:lnSpc>
                <a:spcPct val="150000"/>
              </a:lnSpc>
              <a:buFont typeface="Arial" panose="020B0604020202020204" pitchFamily="34" charset="0"/>
              <a:buChar char="•"/>
            </a:pPr>
            <a:r>
              <a:rPr lang="en-US" sz="1000" b="1" dirty="0"/>
              <a:t>TFTP (69)</a:t>
            </a:r>
          </a:p>
          <a:p>
            <a:pPr marL="285750" indent="-285750">
              <a:lnSpc>
                <a:spcPct val="150000"/>
              </a:lnSpc>
              <a:buFont typeface="Arial" panose="020B0604020202020204" pitchFamily="34" charset="0"/>
              <a:buChar char="•"/>
            </a:pPr>
            <a:r>
              <a:rPr lang="en-US" sz="1000" b="1" dirty="0"/>
              <a:t>SNMP (161)</a:t>
            </a:r>
          </a:p>
          <a:p>
            <a:pPr marL="285750" indent="-285750">
              <a:lnSpc>
                <a:spcPct val="150000"/>
              </a:lnSpc>
              <a:buFont typeface="Arial" panose="020B0604020202020204" pitchFamily="34" charset="0"/>
              <a:buChar char="•"/>
            </a:pPr>
            <a:r>
              <a:rPr lang="en-US" sz="1000" b="1" dirty="0"/>
              <a:t>Syslog (514)</a:t>
            </a:r>
          </a:p>
        </p:txBody>
      </p:sp>
      <p:sp>
        <p:nvSpPr>
          <p:cNvPr id="24" name="TextBox 23">
            <a:extLst>
              <a:ext uri="{FF2B5EF4-FFF2-40B4-BE49-F238E27FC236}">
                <a16:creationId xmlns:a16="http://schemas.microsoft.com/office/drawing/2014/main" id="{752981C2-7B70-FFF2-01C8-E883B1E47745}"/>
              </a:ext>
            </a:extLst>
          </p:cNvPr>
          <p:cNvSpPr txBox="1"/>
          <p:nvPr/>
        </p:nvSpPr>
        <p:spPr>
          <a:xfrm>
            <a:off x="3181938" y="2260820"/>
            <a:ext cx="952372" cy="525465"/>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000" b="1" dirty="0"/>
              <a:t>Ping</a:t>
            </a:r>
          </a:p>
          <a:p>
            <a:pPr marL="285750" indent="-285750">
              <a:lnSpc>
                <a:spcPct val="150000"/>
              </a:lnSpc>
              <a:buFont typeface="Arial" panose="020B0604020202020204" pitchFamily="34" charset="0"/>
              <a:buChar char="•"/>
            </a:pPr>
            <a:r>
              <a:rPr lang="en-US" sz="1000" b="1" dirty="0" err="1"/>
              <a:t>Tracert</a:t>
            </a:r>
            <a:endParaRPr lang="en-US" sz="1000" b="1" dirty="0"/>
          </a:p>
        </p:txBody>
      </p:sp>
      <p:graphicFrame>
        <p:nvGraphicFramePr>
          <p:cNvPr id="27" name="Table 27">
            <a:extLst>
              <a:ext uri="{FF2B5EF4-FFF2-40B4-BE49-F238E27FC236}">
                <a16:creationId xmlns:a16="http://schemas.microsoft.com/office/drawing/2014/main" id="{A58081A9-689A-CE64-B1E4-E730BFC7A6A8}"/>
              </a:ext>
            </a:extLst>
          </p:cNvPr>
          <p:cNvGraphicFramePr>
            <a:graphicFrameLocks noGrp="1"/>
          </p:cNvGraphicFramePr>
          <p:nvPr>
            <p:extLst>
              <p:ext uri="{D42A27DB-BD31-4B8C-83A1-F6EECF244321}">
                <p14:modId xmlns:p14="http://schemas.microsoft.com/office/powerpoint/2010/main" val="2141958119"/>
              </p:ext>
            </p:extLst>
          </p:nvPr>
        </p:nvGraphicFramePr>
        <p:xfrm>
          <a:off x="5770022" y="999956"/>
          <a:ext cx="2937750" cy="3230880"/>
        </p:xfrm>
        <a:graphic>
          <a:graphicData uri="http://schemas.openxmlformats.org/drawingml/2006/table">
            <a:tbl>
              <a:tblPr firstRow="1" bandRow="1">
                <a:tableStyleId>{3B4B98B0-60AC-42C2-AFA5-B58CD77FA1E5}</a:tableStyleId>
              </a:tblPr>
              <a:tblGrid>
                <a:gridCol w="846455">
                  <a:extLst>
                    <a:ext uri="{9D8B030D-6E8A-4147-A177-3AD203B41FA5}">
                      <a16:colId xmlns:a16="http://schemas.microsoft.com/office/drawing/2014/main" val="3858977893"/>
                    </a:ext>
                  </a:extLst>
                </a:gridCol>
                <a:gridCol w="1049655">
                  <a:extLst>
                    <a:ext uri="{9D8B030D-6E8A-4147-A177-3AD203B41FA5}">
                      <a16:colId xmlns:a16="http://schemas.microsoft.com/office/drawing/2014/main" val="1937262720"/>
                    </a:ext>
                  </a:extLst>
                </a:gridCol>
                <a:gridCol w="1041640">
                  <a:extLst>
                    <a:ext uri="{9D8B030D-6E8A-4147-A177-3AD203B41FA5}">
                      <a16:colId xmlns:a16="http://schemas.microsoft.com/office/drawing/2014/main" val="1941072994"/>
                    </a:ext>
                  </a:extLst>
                </a:gridCol>
              </a:tblGrid>
              <a:tr h="128341">
                <a:tc>
                  <a:txBody>
                    <a:bodyPr/>
                    <a:lstStyle/>
                    <a:p>
                      <a:pPr algn="ctr"/>
                      <a:r>
                        <a:rPr lang="en-US" sz="1000" b="1" dirty="0">
                          <a:solidFill>
                            <a:schemeClr val="tx1"/>
                          </a:solidFill>
                        </a:rPr>
                        <a:t>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000" b="1" dirty="0">
                          <a:solidFill>
                            <a:schemeClr val="tx1"/>
                          </a:solidFill>
                        </a:rPr>
                        <a:t>ACL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000" b="1" dirty="0">
                          <a:solidFill>
                            <a:schemeClr val="tx1"/>
                          </a:solidFill>
                        </a:rPr>
                        <a:t>Port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68828485"/>
                  </a:ext>
                </a:extLst>
              </a:tr>
              <a:tr h="128341">
                <a:tc>
                  <a:txBody>
                    <a:bodyPr/>
                    <a:lstStyle/>
                    <a:p>
                      <a:pPr algn="ctr"/>
                      <a:r>
                        <a:rPr lang="en-US" sz="800" b="1" dirty="0">
                          <a:solidFill>
                            <a:schemeClr val="tx1"/>
                          </a:solidFill>
                        </a:rPr>
                        <a:t>FTP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‘ftp-data’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1029936"/>
                  </a:ext>
                </a:extLst>
              </a:tr>
              <a:tr h="128341">
                <a:tc>
                  <a:txBody>
                    <a:bodyPr/>
                    <a:lstStyle/>
                    <a:p>
                      <a:pPr algn="ctr"/>
                      <a:r>
                        <a:rPr lang="en-US" sz="800" b="1" dirty="0">
                          <a:solidFill>
                            <a:schemeClr val="tx1"/>
                          </a:solidFill>
                        </a:rPr>
                        <a:t>FTP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‘ftp’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310885"/>
                  </a:ext>
                </a:extLst>
              </a:tr>
              <a:tr h="128341">
                <a:tc>
                  <a:txBody>
                    <a:bodyPr/>
                    <a:lstStyle/>
                    <a:p>
                      <a:pPr algn="ctr"/>
                      <a:r>
                        <a:rPr lang="en-US" sz="800" b="1" dirty="0">
                          <a:solidFill>
                            <a:schemeClr val="tx1"/>
                          </a:solidFill>
                        </a:rPr>
                        <a:t>SSH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09380"/>
                  </a:ext>
                </a:extLst>
              </a:tr>
              <a:tr h="128341">
                <a:tc>
                  <a:txBody>
                    <a:bodyPr/>
                    <a:lstStyle/>
                    <a:p>
                      <a:pPr algn="ctr"/>
                      <a:r>
                        <a:rPr lang="en-US" sz="800" b="1" dirty="0">
                          <a:solidFill>
                            <a:schemeClr val="tx1"/>
                          </a:solidFill>
                        </a:rPr>
                        <a:t>Telnet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‘telnet’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380745"/>
                  </a:ext>
                </a:extLst>
              </a:tr>
              <a:tr h="128341">
                <a:tc>
                  <a:txBody>
                    <a:bodyPr/>
                    <a:lstStyle/>
                    <a:p>
                      <a:pPr algn="ctr"/>
                      <a:r>
                        <a:rPr lang="en-US" sz="800" b="1" dirty="0">
                          <a:solidFill>
                            <a:schemeClr val="tx1"/>
                          </a:solidFill>
                        </a:rPr>
                        <a:t>SMTP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‘smtp’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299950"/>
                  </a:ext>
                </a:extLst>
              </a:tr>
              <a:tr h="186796">
                <a:tc>
                  <a:txBody>
                    <a:bodyPr/>
                    <a:lstStyle/>
                    <a:p>
                      <a:pPr algn="ctr"/>
                      <a:r>
                        <a:rPr lang="en-US" sz="800" b="1" dirty="0">
                          <a:solidFill>
                            <a:schemeClr val="tx1"/>
                          </a:solidFill>
                        </a:rPr>
                        <a:t>DNS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‘domain’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375387"/>
                  </a:ext>
                </a:extLst>
              </a:tr>
              <a:tr h="128341">
                <a:tc>
                  <a:txBody>
                    <a:bodyPr/>
                    <a:lstStyle/>
                    <a:p>
                      <a:pPr algn="ctr"/>
                      <a:r>
                        <a:rPr lang="en-US" sz="800" b="1" dirty="0">
                          <a:solidFill>
                            <a:schemeClr val="tx1"/>
                          </a:solidFill>
                        </a:rPr>
                        <a:t>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r>
                        <a:rPr lang="en-US" sz="800" b="1" i="1" dirty="0" err="1">
                          <a:solidFill>
                            <a:schemeClr val="tx1"/>
                          </a:solidFill>
                        </a:rPr>
                        <a:t>bootps</a:t>
                      </a: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920364"/>
                  </a:ext>
                </a:extLst>
              </a:tr>
              <a:tr h="128341">
                <a:tc>
                  <a:txBody>
                    <a:bodyPr/>
                    <a:lstStyle/>
                    <a:p>
                      <a:pPr algn="ctr"/>
                      <a:r>
                        <a:rPr lang="en-US" sz="800" b="1" dirty="0">
                          <a:solidFill>
                            <a:schemeClr val="tx1"/>
                          </a:solidFill>
                        </a:rPr>
                        <a:t>DHCP Client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r>
                        <a:rPr lang="en-US" sz="800" b="1" i="1" dirty="0" err="1">
                          <a:solidFill>
                            <a:schemeClr val="tx1"/>
                          </a:solidFill>
                        </a:rPr>
                        <a:t>bootpc</a:t>
                      </a: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903376"/>
                  </a:ext>
                </a:extLst>
              </a:tr>
              <a:tr h="128341">
                <a:tc>
                  <a:txBody>
                    <a:bodyPr/>
                    <a:lstStyle/>
                    <a:p>
                      <a:pPr algn="ctr"/>
                      <a:r>
                        <a:rPr lang="en-US" sz="800" b="1" dirty="0">
                          <a:solidFill>
                            <a:schemeClr val="tx1"/>
                          </a:solidFill>
                        </a:rPr>
                        <a:t>TFTP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r>
                        <a:rPr lang="en-US" sz="800" b="1" i="1" dirty="0" err="1">
                          <a:solidFill>
                            <a:schemeClr val="tx1"/>
                          </a:solidFill>
                        </a:rPr>
                        <a:t>tftp</a:t>
                      </a: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558253"/>
                  </a:ext>
                </a:extLst>
              </a:tr>
              <a:tr h="128341">
                <a:tc>
                  <a:txBody>
                    <a:bodyPr/>
                    <a:lstStyle/>
                    <a:p>
                      <a:pPr algn="ctr"/>
                      <a:r>
                        <a:rPr lang="en-US" sz="800" b="1" dirty="0">
                          <a:solidFill>
                            <a:schemeClr val="tx1"/>
                          </a:solidFill>
                        </a:rPr>
                        <a:t>HTTP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‘www’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559409"/>
                  </a:ext>
                </a:extLst>
              </a:tr>
              <a:tr h="128341">
                <a:tc>
                  <a:txBody>
                    <a:bodyPr/>
                    <a:lstStyle/>
                    <a:p>
                      <a:pPr algn="ctr"/>
                      <a:r>
                        <a:rPr lang="en-US" sz="800" b="1" dirty="0">
                          <a:solidFill>
                            <a:schemeClr val="tx1"/>
                          </a:solidFill>
                        </a:rPr>
                        <a:t>POP3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‘pop3’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367637"/>
                  </a:ext>
                </a:extLst>
              </a:tr>
              <a:tr h="128341">
                <a:tc>
                  <a:txBody>
                    <a:bodyPr/>
                    <a:lstStyle/>
                    <a:p>
                      <a:pPr algn="ctr"/>
                      <a:r>
                        <a:rPr lang="en-US" sz="800" b="1" dirty="0">
                          <a:solidFill>
                            <a:schemeClr val="tx1"/>
                          </a:solidFill>
                        </a:rPr>
                        <a:t>SNMP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r>
                        <a:rPr lang="en-US" sz="800" b="1" i="1" dirty="0" err="1">
                          <a:solidFill>
                            <a:schemeClr val="tx1"/>
                          </a:solidFill>
                        </a:rPr>
                        <a:t>snmp</a:t>
                      </a: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161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425574"/>
                  </a:ext>
                </a:extLst>
              </a:tr>
              <a:tr h="128341">
                <a:tc>
                  <a:txBody>
                    <a:bodyPr/>
                    <a:lstStyle/>
                    <a:p>
                      <a:pPr algn="ctr"/>
                      <a:r>
                        <a:rPr lang="en-US" sz="800" b="1" dirty="0">
                          <a:solidFill>
                            <a:schemeClr val="tx1"/>
                          </a:solidFill>
                        </a:rPr>
                        <a:t>SSL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443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257306"/>
                  </a:ext>
                </a:extLst>
              </a:tr>
              <a:tr h="128341">
                <a:tc>
                  <a:txBody>
                    <a:bodyPr/>
                    <a:lstStyle/>
                    <a:p>
                      <a:pPr algn="ctr"/>
                      <a:r>
                        <a:rPr lang="en-US" sz="800" b="1" dirty="0">
                          <a:solidFill>
                            <a:schemeClr val="tx1"/>
                          </a:solidFill>
                        </a:rPr>
                        <a:t>Syslog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i="0" dirty="0">
                          <a:solidFill>
                            <a:schemeClr val="tx1"/>
                          </a:solidFill>
                        </a:rPr>
                        <a:t>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4404020"/>
                  </a:ext>
                </a:extLst>
              </a:tr>
            </a:tbl>
          </a:graphicData>
        </a:graphic>
      </p:graphicFrame>
      <p:sp>
        <p:nvSpPr>
          <p:cNvPr id="28" name="Rectangle 27">
            <a:extLst>
              <a:ext uri="{FF2B5EF4-FFF2-40B4-BE49-F238E27FC236}">
                <a16:creationId xmlns:a16="http://schemas.microsoft.com/office/drawing/2014/main" id="{469210A9-5A54-A095-998E-654953DF1006}"/>
              </a:ext>
            </a:extLst>
          </p:cNvPr>
          <p:cNvSpPr/>
          <p:nvPr/>
        </p:nvSpPr>
        <p:spPr>
          <a:xfrm>
            <a:off x="4205925" y="999868"/>
            <a:ext cx="1381759" cy="254442"/>
          </a:xfrm>
          <a:prstGeom prst="rect">
            <a:avLst/>
          </a:prstGeom>
          <a:solidFill>
            <a:schemeClr val="accent6">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Other Protocols</a:t>
            </a:r>
          </a:p>
        </p:txBody>
      </p:sp>
      <p:cxnSp>
        <p:nvCxnSpPr>
          <p:cNvPr id="29" name="Straight Arrow Connector 28">
            <a:extLst>
              <a:ext uri="{FF2B5EF4-FFF2-40B4-BE49-F238E27FC236}">
                <a16:creationId xmlns:a16="http://schemas.microsoft.com/office/drawing/2014/main" id="{8848D74A-9221-903C-A25E-535AABDC0682}"/>
              </a:ext>
            </a:extLst>
          </p:cNvPr>
          <p:cNvCxnSpPr>
            <a:cxnSpLocks/>
            <a:stCxn id="28" idx="2"/>
          </p:cNvCxnSpPr>
          <p:nvPr/>
        </p:nvCxnSpPr>
        <p:spPr>
          <a:xfrm>
            <a:off x="4896805" y="1254310"/>
            <a:ext cx="2632" cy="412147"/>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6A8CB225-24BD-2407-7547-B9C754CBA37C}"/>
              </a:ext>
            </a:extLst>
          </p:cNvPr>
          <p:cNvSpPr txBox="1"/>
          <p:nvPr/>
        </p:nvSpPr>
        <p:spPr>
          <a:xfrm>
            <a:off x="4443059" y="1675728"/>
            <a:ext cx="928085" cy="1217962"/>
          </a:xfrm>
          <a:prstGeom prst="rect">
            <a:avLst/>
          </a:prstGeom>
          <a:solidFill>
            <a:schemeClr val="accent1">
              <a:lumMod val="20000"/>
              <a:lumOff val="80000"/>
            </a:schemeClr>
          </a:solidFill>
          <a:ln w="28575">
            <a:solidFill>
              <a:schemeClr val="tx1"/>
            </a:solidFill>
          </a:ln>
        </p:spPr>
        <p:txBody>
          <a:bodyPr wrap="square" rtlCol="0">
            <a:spAutoFit/>
          </a:bodyPr>
          <a:lstStyle/>
          <a:p>
            <a:pPr marL="285750" indent="-285750">
              <a:lnSpc>
                <a:spcPct val="150000"/>
              </a:lnSpc>
              <a:buFont typeface="Wingdings" panose="05000000000000000000" pitchFamily="2" charset="2"/>
              <a:buChar char="Ø"/>
            </a:pPr>
            <a:r>
              <a:rPr lang="en-US" sz="1000" b="1" dirty="0"/>
              <a:t>GRE</a:t>
            </a:r>
          </a:p>
          <a:p>
            <a:pPr marL="285750" indent="-285750">
              <a:lnSpc>
                <a:spcPct val="150000"/>
              </a:lnSpc>
              <a:buFont typeface="Wingdings" panose="05000000000000000000" pitchFamily="2" charset="2"/>
              <a:buChar char="Ø"/>
            </a:pPr>
            <a:r>
              <a:rPr lang="en-US" sz="1000" b="1" dirty="0"/>
              <a:t>OSPF</a:t>
            </a:r>
          </a:p>
          <a:p>
            <a:pPr marL="285750" indent="-285750">
              <a:lnSpc>
                <a:spcPct val="150000"/>
              </a:lnSpc>
              <a:buFont typeface="Wingdings" panose="05000000000000000000" pitchFamily="2" charset="2"/>
              <a:buChar char="Ø"/>
            </a:pPr>
            <a:r>
              <a:rPr lang="en-US" sz="1000" b="1" dirty="0"/>
              <a:t>EIGRP</a:t>
            </a:r>
          </a:p>
          <a:p>
            <a:pPr marL="285750" indent="-285750">
              <a:lnSpc>
                <a:spcPct val="150000"/>
              </a:lnSpc>
              <a:buFont typeface="Wingdings" panose="05000000000000000000" pitchFamily="2" charset="2"/>
              <a:buChar char="Ø"/>
            </a:pPr>
            <a:r>
              <a:rPr lang="en-US" sz="1000" b="1" dirty="0"/>
              <a:t>AHP</a:t>
            </a:r>
          </a:p>
          <a:p>
            <a:pPr marL="285750" indent="-285750">
              <a:lnSpc>
                <a:spcPct val="150000"/>
              </a:lnSpc>
              <a:buFont typeface="Wingdings" panose="05000000000000000000" pitchFamily="2" charset="2"/>
              <a:buChar char="Ø"/>
            </a:pPr>
            <a:r>
              <a:rPr lang="en-US" sz="1000" b="1" dirty="0"/>
              <a:t>ESP</a:t>
            </a:r>
          </a:p>
        </p:txBody>
      </p:sp>
      <p:sp>
        <p:nvSpPr>
          <p:cNvPr id="31" name="TextBox 30">
            <a:extLst>
              <a:ext uri="{FF2B5EF4-FFF2-40B4-BE49-F238E27FC236}">
                <a16:creationId xmlns:a16="http://schemas.microsoft.com/office/drawing/2014/main" id="{A0E6DFD5-2CCB-B776-6C1B-299B12A22B60}"/>
              </a:ext>
            </a:extLst>
          </p:cNvPr>
          <p:cNvSpPr txBox="1"/>
          <p:nvPr/>
        </p:nvSpPr>
        <p:spPr>
          <a:xfrm>
            <a:off x="3187815" y="3646061"/>
            <a:ext cx="2542158" cy="584775"/>
          </a:xfrm>
          <a:prstGeom prst="rect">
            <a:avLst/>
          </a:prstGeom>
          <a:noFill/>
        </p:spPr>
        <p:txBody>
          <a:bodyPr wrap="square" rtlCol="0">
            <a:spAutoFit/>
          </a:bodyPr>
          <a:lstStyle/>
          <a:p>
            <a:r>
              <a:rPr lang="en-US" sz="800" dirty="0"/>
              <a:t>***GRE – Generic Routing Encapsulation Tunneling</a:t>
            </a:r>
          </a:p>
          <a:p>
            <a:r>
              <a:rPr lang="en-US" sz="800" dirty="0"/>
              <a:t>***AHP – Authentication Header Protocol</a:t>
            </a:r>
          </a:p>
          <a:p>
            <a:r>
              <a:rPr lang="en-US" sz="800" dirty="0"/>
              <a:t>***ESP – Encapsulation Security Payload</a:t>
            </a:r>
          </a:p>
          <a:p>
            <a:r>
              <a:rPr lang="en-US" sz="800" dirty="0"/>
              <a:t>***SSL – Secure Sockets Layer</a:t>
            </a:r>
          </a:p>
        </p:txBody>
      </p:sp>
      <p:sp>
        <p:nvSpPr>
          <p:cNvPr id="35" name="Rectangle 34">
            <a:extLst>
              <a:ext uri="{FF2B5EF4-FFF2-40B4-BE49-F238E27FC236}">
                <a16:creationId xmlns:a16="http://schemas.microsoft.com/office/drawing/2014/main" id="{39A456A2-1864-D5F1-A2A1-F3E30F41A8E4}"/>
              </a:ext>
            </a:extLst>
          </p:cNvPr>
          <p:cNvSpPr/>
          <p:nvPr/>
        </p:nvSpPr>
        <p:spPr>
          <a:xfrm>
            <a:off x="2132797" y="999868"/>
            <a:ext cx="747423" cy="256060"/>
          </a:xfrm>
          <a:prstGeom prst="rect">
            <a:avLst/>
          </a:prstGeom>
          <a:solidFill>
            <a:schemeClr val="accent6">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TCP/IP</a:t>
            </a:r>
          </a:p>
        </p:txBody>
      </p:sp>
      <p:cxnSp>
        <p:nvCxnSpPr>
          <p:cNvPr id="36" name="Straight Arrow Connector 35">
            <a:extLst>
              <a:ext uri="{FF2B5EF4-FFF2-40B4-BE49-F238E27FC236}">
                <a16:creationId xmlns:a16="http://schemas.microsoft.com/office/drawing/2014/main" id="{BAB4950B-3825-9AAC-944F-EFDFA941477C}"/>
              </a:ext>
            </a:extLst>
          </p:cNvPr>
          <p:cNvCxnSpPr/>
          <p:nvPr/>
        </p:nvCxnSpPr>
        <p:spPr>
          <a:xfrm flipH="1">
            <a:off x="2587621" y="1886615"/>
            <a:ext cx="1" cy="374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1394354-866B-E9FC-F21D-2603C6794033}"/>
              </a:ext>
            </a:extLst>
          </p:cNvPr>
          <p:cNvCxnSpPr/>
          <p:nvPr/>
        </p:nvCxnSpPr>
        <p:spPr>
          <a:xfrm flipH="1">
            <a:off x="3655707" y="1880519"/>
            <a:ext cx="1" cy="374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26E06152-E5B6-732C-BC0E-44271E72F11D}"/>
              </a:ext>
            </a:extLst>
          </p:cNvPr>
          <p:cNvCxnSpPr>
            <a:cxnSpLocks/>
          </p:cNvCxnSpPr>
          <p:nvPr/>
        </p:nvCxnSpPr>
        <p:spPr>
          <a:xfrm>
            <a:off x="2502084" y="1254310"/>
            <a:ext cx="2632" cy="412147"/>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2C0C846C-D797-37B3-ABD4-4700E5C14DF4}"/>
              </a:ext>
            </a:extLst>
          </p:cNvPr>
          <p:cNvCxnSpPr>
            <a:cxnSpLocks/>
          </p:cNvCxnSpPr>
          <p:nvPr/>
        </p:nvCxnSpPr>
        <p:spPr>
          <a:xfrm>
            <a:off x="1209925" y="1454916"/>
            <a:ext cx="284" cy="210609"/>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76D4A7B-0CE9-27F0-63AE-74D110E575C4}"/>
              </a:ext>
            </a:extLst>
          </p:cNvPr>
          <p:cNvCxnSpPr>
            <a:cxnSpLocks/>
          </p:cNvCxnSpPr>
          <p:nvPr/>
        </p:nvCxnSpPr>
        <p:spPr>
          <a:xfrm>
            <a:off x="3652659" y="1454916"/>
            <a:ext cx="284" cy="210609"/>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3371999"/>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35920"/>
            <a:ext cx="8256871"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Can be named of numbered. Range of Extended ACL number is </a:t>
            </a:r>
            <a:r>
              <a:rPr lang="en-US" sz="1000" b="1" i="1" dirty="0">
                <a:solidFill>
                  <a:schemeClr val="tx1"/>
                </a:solidFill>
                <a:latin typeface="+mj-lt"/>
                <a:ea typeface="Tahoma" panose="020B0604030504040204" pitchFamily="34" charset="0"/>
                <a:cs typeface="Tahoma" panose="020B0604030504040204" pitchFamily="34" charset="0"/>
              </a:rPr>
              <a:t>(100-199)</a:t>
            </a:r>
            <a:r>
              <a:rPr lang="en-US" sz="1000" dirty="0">
                <a:solidFill>
                  <a:schemeClr val="tx1"/>
                </a:solidFill>
                <a:latin typeface="+mj-lt"/>
                <a:ea typeface="Tahoma" panose="020B0604030504040204" pitchFamily="34" charset="0"/>
                <a:cs typeface="Tahoma" panose="020B0604030504040204" pitchFamily="34" charset="0"/>
              </a:rPr>
              <a:t> or </a:t>
            </a:r>
            <a:r>
              <a:rPr lang="en-US" sz="1000" b="1" i="1" dirty="0">
                <a:solidFill>
                  <a:schemeClr val="tx1"/>
                </a:solidFill>
                <a:latin typeface="+mj-lt"/>
                <a:ea typeface="Tahoma" panose="020B0604030504040204" pitchFamily="34" charset="0"/>
                <a:cs typeface="Tahoma" panose="020B0604030504040204" pitchFamily="34" charset="0"/>
              </a:rPr>
              <a:t>(2000-2699)</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Extended ACLs should be placed </a:t>
            </a:r>
            <a:r>
              <a:rPr lang="en-US" sz="1000" b="1" i="1" dirty="0">
                <a:solidFill>
                  <a:schemeClr val="tx1"/>
                </a:solidFill>
                <a:latin typeface="+mj-lt"/>
                <a:ea typeface="Tahoma" panose="020B0604030504040204" pitchFamily="34" charset="0"/>
                <a:cs typeface="Tahoma" panose="020B0604030504040204" pitchFamily="34" charset="0"/>
              </a:rPr>
              <a:t>near to the source </a:t>
            </a:r>
            <a:r>
              <a:rPr lang="en-US" sz="1000" dirty="0">
                <a:solidFill>
                  <a:schemeClr val="tx1"/>
                </a:solidFill>
                <a:latin typeface="+mj-lt"/>
                <a:ea typeface="Tahoma" panose="020B0604030504040204" pitchFamily="34" charset="0"/>
                <a:cs typeface="Tahoma" panose="020B0604030504040204" pitchFamily="34" charset="0"/>
              </a:rPr>
              <a:t>of the packets to save some </a:t>
            </a:r>
            <a:r>
              <a:rPr lang="en-US" sz="1000" b="1" i="1" dirty="0">
                <a:solidFill>
                  <a:schemeClr val="tx1"/>
                </a:solidFill>
                <a:latin typeface="+mj-lt"/>
                <a:ea typeface="Tahoma" panose="020B0604030504040204" pitchFamily="34" charset="0"/>
                <a:cs typeface="Tahoma" panose="020B0604030504040204" pitchFamily="34" charset="0"/>
              </a:rPr>
              <a:t>bandwidth</a:t>
            </a:r>
            <a:r>
              <a:rPr lang="en-US" sz="1000" dirty="0">
                <a:solidFill>
                  <a:schemeClr val="tx1"/>
                </a:solidFill>
                <a:latin typeface="+mj-lt"/>
                <a:ea typeface="Tahoma" panose="020B0604030504040204" pitchFamily="34" charset="0"/>
                <a:cs typeface="Tahoma" panose="020B0604030504040204" pitchFamily="34" charset="0"/>
              </a:rPr>
              <a:t> (not always).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Extended ACLs can filter traffic </a:t>
            </a:r>
            <a:r>
              <a:rPr lang="en-US" sz="1000" b="1" i="1" dirty="0">
                <a:solidFill>
                  <a:schemeClr val="tx1"/>
                </a:solidFill>
                <a:latin typeface="+mj-lt"/>
                <a:ea typeface="Tahoma" panose="020B0604030504040204" pitchFamily="34" charset="0"/>
                <a:cs typeface="Tahoma" panose="020B0604030504040204" pitchFamily="34" charset="0"/>
              </a:rPr>
              <a:t>based on the source IP </a:t>
            </a:r>
            <a:r>
              <a:rPr lang="en-US" sz="1000" dirty="0">
                <a:solidFill>
                  <a:schemeClr val="tx1"/>
                </a:solidFill>
                <a:latin typeface="+mj-lt"/>
                <a:ea typeface="Tahoma" panose="020B0604030504040204" pitchFamily="34" charset="0"/>
                <a:cs typeface="Tahoma" panose="020B0604030504040204" pitchFamily="34" charset="0"/>
              </a:rPr>
              <a:t>(Network, Host or Subnet), </a:t>
            </a:r>
            <a:r>
              <a:rPr lang="en-US" sz="1000" b="1" i="1" dirty="0">
                <a:solidFill>
                  <a:schemeClr val="tx1"/>
                </a:solidFill>
                <a:latin typeface="+mj-lt"/>
                <a:ea typeface="Tahoma" panose="020B0604030504040204" pitchFamily="34" charset="0"/>
                <a:cs typeface="Tahoma" panose="020B0604030504040204" pitchFamily="34" charset="0"/>
              </a:rPr>
              <a:t>destination IP, port no, protocols </a:t>
            </a:r>
            <a:r>
              <a:rPr lang="en-US" sz="1000" dirty="0">
                <a:solidFill>
                  <a:schemeClr val="tx1"/>
                </a:solidFill>
                <a:latin typeface="+mj-lt"/>
                <a:ea typeface="Tahoma" panose="020B0604030504040204" pitchFamily="34" charset="0"/>
                <a:cs typeface="Tahoma" panose="020B0604030504040204" pitchFamily="34" charset="0"/>
              </a:rPr>
              <a:t>and </a:t>
            </a:r>
            <a:r>
              <a:rPr lang="en-US" sz="1000" b="1" i="1" dirty="0">
                <a:solidFill>
                  <a:schemeClr val="tx1"/>
                </a:solidFill>
                <a:latin typeface="+mj-lt"/>
                <a:ea typeface="Tahoma" panose="020B0604030504040204" pitchFamily="34" charset="0"/>
                <a:cs typeface="Tahoma" panose="020B0604030504040204" pitchFamily="34" charset="0"/>
              </a:rPr>
              <a:t>services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There is an </a:t>
            </a:r>
            <a:r>
              <a:rPr lang="en-US" sz="1000" b="1" i="1" dirty="0">
                <a:solidFill>
                  <a:schemeClr val="tx1"/>
                </a:solidFill>
                <a:latin typeface="+mj-lt"/>
                <a:ea typeface="Tahoma" panose="020B0604030504040204" pitchFamily="34" charset="0"/>
                <a:cs typeface="Tahoma" panose="020B0604030504040204" pitchFamily="34" charset="0"/>
              </a:rPr>
              <a:t>implicit denial </a:t>
            </a:r>
            <a:r>
              <a:rPr lang="en-US" sz="1000" dirty="0">
                <a:solidFill>
                  <a:schemeClr val="tx1"/>
                </a:solidFill>
                <a:latin typeface="+mj-lt"/>
                <a:ea typeface="Tahoma" panose="020B0604030504040204" pitchFamily="34" charset="0"/>
                <a:cs typeface="Tahoma" panose="020B0604030504040204" pitchFamily="34" charset="0"/>
              </a:rPr>
              <a:t>at the end of every ACL, if no condition or rule matches then the packet will be discarded.</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Extended ACL </a:t>
            </a:r>
            <a:r>
              <a:rPr lang="en-US" sz="1000" b="1" i="1" dirty="0">
                <a:solidFill>
                  <a:schemeClr val="tx1"/>
                </a:solidFill>
                <a:latin typeface="+mj-lt"/>
                <a:ea typeface="Tahoma" panose="020B0604030504040204" pitchFamily="34" charset="0"/>
                <a:cs typeface="Tahoma" panose="020B0604030504040204" pitchFamily="34" charset="0"/>
              </a:rPr>
              <a:t>operators</a:t>
            </a:r>
            <a:r>
              <a:rPr lang="en-US" sz="1000" dirty="0">
                <a:solidFill>
                  <a:schemeClr val="tx1"/>
                </a:solidFill>
                <a:latin typeface="+mj-lt"/>
                <a:ea typeface="Tahoma" panose="020B0604030504040204" pitchFamily="34" charset="0"/>
                <a:cs typeface="Tahoma" panose="020B0604030504040204" pitchFamily="34" charset="0"/>
              </a:rPr>
              <a:t> are used to match TCP and UDP Port Numbers. Operators are optional to use, </a:t>
            </a:r>
            <a:r>
              <a:rPr lang="en-US" sz="1000" b="1" i="1" dirty="0">
                <a:solidFill>
                  <a:schemeClr val="tx1"/>
                </a:solidFill>
                <a:latin typeface="+mj-lt"/>
                <a:ea typeface="Tahoma" panose="020B0604030504040204" pitchFamily="34" charset="0"/>
                <a:cs typeface="Tahoma" panose="020B0604030504040204" pitchFamily="34" charset="0"/>
              </a:rPr>
              <a:t>not mandatory</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numbered</a:t>
            </a:r>
            <a:r>
              <a:rPr lang="en-US" sz="1000" dirty="0">
                <a:solidFill>
                  <a:schemeClr val="tx1"/>
                </a:solidFill>
                <a:latin typeface="+mj-lt"/>
                <a:ea typeface="Tahoma" panose="020B0604030504040204" pitchFamily="34" charset="0"/>
                <a:cs typeface="Tahoma" panose="020B0604030504040204" pitchFamily="34" charset="0"/>
              </a:rPr>
              <a:t> extended ACLs-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 &lt;source&gt;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&lt;destination&gt;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&lt;service/port&gt;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 any any’</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numbered</a:t>
            </a:r>
            <a:r>
              <a:rPr lang="en-US" sz="1000" dirty="0">
                <a:solidFill>
                  <a:schemeClr val="tx1"/>
                </a:solidFill>
                <a:latin typeface="+mj-lt"/>
                <a:ea typeface="Tahoma" panose="020B0604030504040204" pitchFamily="34" charset="0"/>
                <a:cs typeface="Tahoma" panose="020B0604030504040204" pitchFamily="34" charset="0"/>
              </a:rPr>
              <a:t> extended ACL on single host-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 &lt;source&gt;…..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a:t>
            </a:r>
            <a:r>
              <a:rPr lang="en-US" sz="1000" b="1" i="1" dirty="0">
                <a:solidFill>
                  <a:schemeClr val="tx1"/>
                </a:solidFill>
                <a:latin typeface="+mj-lt"/>
                <a:ea typeface="Tahoma" panose="020B0604030504040204" pitchFamily="34" charset="0"/>
                <a:cs typeface="Tahoma" panose="020B0604030504040204" pitchFamily="34" charset="0"/>
              </a:rPr>
              <a:t> host </a:t>
            </a:r>
            <a:r>
              <a:rPr lang="en-US" sz="1000" b="1" i="1" dirty="0">
                <a:solidFill>
                  <a:srgbClr val="C00000"/>
                </a:solidFill>
                <a:latin typeface="+mj-lt"/>
                <a:ea typeface="Tahoma" panose="020B0604030504040204" pitchFamily="34" charset="0"/>
                <a:cs typeface="Tahoma" panose="020B0604030504040204" pitchFamily="34" charset="0"/>
              </a:rPr>
              <a:t>&lt;source&gt;…..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 &lt;source&gt;</a:t>
            </a:r>
            <a:r>
              <a:rPr lang="en-US" sz="1000" b="1" i="1" dirty="0">
                <a:solidFill>
                  <a:schemeClr val="tx1"/>
                </a:solidFill>
                <a:latin typeface="+mj-lt"/>
                <a:ea typeface="Tahoma" panose="020B0604030504040204" pitchFamily="34" charset="0"/>
                <a:cs typeface="Tahoma" panose="020B0604030504040204" pitchFamily="34" charset="0"/>
              </a:rPr>
              <a:t> 0.0.0.0 </a:t>
            </a:r>
            <a:r>
              <a:rPr lang="en-US" sz="1000" b="1" i="1" dirty="0">
                <a:solidFill>
                  <a:srgbClr val="C00000"/>
                </a:solidFill>
                <a:latin typeface="+mj-lt"/>
                <a:ea typeface="Tahoma" panose="020B0604030504040204" pitchFamily="34" charset="0"/>
                <a:cs typeface="Tahoma" panose="020B0604030504040204" pitchFamily="34" charset="0"/>
              </a:rPr>
              <a: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Apply </a:t>
            </a:r>
            <a:r>
              <a:rPr lang="en-US" sz="1000" dirty="0">
                <a:solidFill>
                  <a:schemeClr val="tx1"/>
                </a:solidFill>
                <a:latin typeface="+mj-lt"/>
                <a:ea typeface="Tahoma" panose="020B0604030504040204" pitchFamily="34" charset="0"/>
                <a:cs typeface="Tahoma" panose="020B0604030504040204" pitchFamily="34" charset="0"/>
              </a:rPr>
              <a:t>the ACLs on the </a:t>
            </a:r>
            <a:r>
              <a:rPr lang="en-US" sz="1000" b="1" i="1" dirty="0">
                <a:solidFill>
                  <a:schemeClr val="tx1"/>
                </a:solidFill>
                <a:latin typeface="+mj-lt"/>
                <a:ea typeface="Tahoma" panose="020B0604030504040204" pitchFamily="34" charset="0"/>
                <a:cs typeface="Tahoma" panose="020B0604030504040204" pitchFamily="34" charset="0"/>
              </a:rPr>
              <a:t>right interface and direction </a:t>
            </a:r>
            <a:r>
              <a:rPr lang="en-US" sz="1000" dirty="0">
                <a:solidFill>
                  <a:schemeClr val="tx1"/>
                </a:solidFill>
                <a:latin typeface="+mj-lt"/>
                <a:ea typeface="Tahoma" panose="020B0604030504040204" pitchFamily="34" charset="0"/>
                <a:cs typeface="Tahoma" panose="020B0604030504040204" pitchFamily="34" charset="0"/>
              </a:rPr>
              <a:t>using following commands-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access-group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&lt;in/out&gt;’</a:t>
            </a:r>
            <a:br>
              <a:rPr lang="en-US" sz="1000" b="1" i="1" dirty="0">
                <a:solidFill>
                  <a:schemeClr val="tx1"/>
                </a:solidFill>
                <a:latin typeface="+mj-lt"/>
                <a:ea typeface="Tahoma" panose="020B0604030504040204" pitchFamily="34" charset="0"/>
                <a:cs typeface="Tahoma" panose="020B0604030504040204" pitchFamily="34" charset="0"/>
              </a:rPr>
            </a:b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16</a:t>
            </a:fld>
            <a:endParaRPr lang="en"/>
          </a:p>
        </p:txBody>
      </p:sp>
      <p:sp>
        <p:nvSpPr>
          <p:cNvPr id="3" name="TextBox 2">
            <a:extLst>
              <a:ext uri="{FF2B5EF4-FFF2-40B4-BE49-F238E27FC236}">
                <a16:creationId xmlns:a16="http://schemas.microsoft.com/office/drawing/2014/main" id="{19E61C48-C51A-5008-EA93-A12059740211}"/>
              </a:ext>
            </a:extLst>
          </p:cNvPr>
          <p:cNvSpPr txBox="1"/>
          <p:nvPr/>
        </p:nvSpPr>
        <p:spPr>
          <a:xfrm>
            <a:off x="6258187" y="2743200"/>
            <a:ext cx="2443361" cy="1448795"/>
          </a:xfrm>
          <a:prstGeom prst="rect">
            <a:avLst/>
          </a:prstGeom>
          <a:noFill/>
          <a:ln w="19050">
            <a:solidFill>
              <a:schemeClr val="tx1"/>
            </a:solidFill>
          </a:ln>
        </p:spPr>
        <p:txBody>
          <a:bodyPr wrap="square" rtlCol="0">
            <a:spAutoFit/>
          </a:bodyPr>
          <a:lstStyle/>
          <a:p>
            <a:pPr>
              <a:lnSpc>
                <a:spcPct val="150000"/>
              </a:lnSpc>
            </a:pPr>
            <a:r>
              <a:rPr lang="en-US" sz="1000" b="1" u="sng" dirty="0"/>
              <a:t>Most used ACL Operators:</a:t>
            </a:r>
          </a:p>
          <a:p>
            <a:pPr marL="171450" indent="-171450">
              <a:lnSpc>
                <a:spcPct val="150000"/>
              </a:lnSpc>
              <a:buFont typeface="Arial" panose="020B0604020202020204" pitchFamily="34" charset="0"/>
              <a:buChar char="•"/>
            </a:pPr>
            <a:r>
              <a:rPr lang="en-US" sz="1000" b="1" i="1" dirty="0">
                <a:solidFill>
                  <a:schemeClr val="accent6">
                    <a:lumMod val="50000"/>
                  </a:schemeClr>
                </a:solidFill>
              </a:rPr>
              <a:t>‘eq’ </a:t>
            </a:r>
            <a:r>
              <a:rPr lang="en-US" sz="1000" b="1" dirty="0"/>
              <a:t>– Equal To</a:t>
            </a:r>
          </a:p>
          <a:p>
            <a:pPr marL="171450" indent="-171450">
              <a:lnSpc>
                <a:spcPct val="150000"/>
              </a:lnSpc>
              <a:buFont typeface="Arial" panose="020B0604020202020204" pitchFamily="34" charset="0"/>
              <a:buChar char="•"/>
            </a:pPr>
            <a:r>
              <a:rPr lang="en-US" sz="1000" b="1" i="1" dirty="0">
                <a:solidFill>
                  <a:schemeClr val="accent6">
                    <a:lumMod val="50000"/>
                  </a:schemeClr>
                </a:solidFill>
              </a:rPr>
              <a:t>‘</a:t>
            </a:r>
            <a:r>
              <a:rPr lang="en-US" sz="1000" b="1" i="1" dirty="0" err="1">
                <a:solidFill>
                  <a:schemeClr val="accent6">
                    <a:lumMod val="50000"/>
                  </a:schemeClr>
                </a:solidFill>
              </a:rPr>
              <a:t>neq</a:t>
            </a:r>
            <a:r>
              <a:rPr lang="en-US" sz="1000" b="1" i="1" dirty="0">
                <a:solidFill>
                  <a:schemeClr val="accent6">
                    <a:lumMod val="50000"/>
                  </a:schemeClr>
                </a:solidFill>
              </a:rPr>
              <a:t>’ </a:t>
            </a:r>
            <a:r>
              <a:rPr lang="en-US" sz="1000" b="1" dirty="0"/>
              <a:t>– Not Equal To</a:t>
            </a:r>
          </a:p>
          <a:p>
            <a:pPr marL="171450" indent="-171450">
              <a:lnSpc>
                <a:spcPct val="150000"/>
              </a:lnSpc>
              <a:buFont typeface="Arial" panose="020B0604020202020204" pitchFamily="34" charset="0"/>
              <a:buChar char="•"/>
            </a:pPr>
            <a:r>
              <a:rPr lang="en-US" sz="1000" b="1" i="1" dirty="0">
                <a:solidFill>
                  <a:schemeClr val="accent6">
                    <a:lumMod val="50000"/>
                  </a:schemeClr>
                </a:solidFill>
              </a:rPr>
              <a:t>‘</a:t>
            </a:r>
            <a:r>
              <a:rPr lang="en-US" sz="1000" b="1" i="1" dirty="0" err="1">
                <a:solidFill>
                  <a:schemeClr val="accent6">
                    <a:lumMod val="50000"/>
                  </a:schemeClr>
                </a:solidFill>
              </a:rPr>
              <a:t>lt</a:t>
            </a:r>
            <a:r>
              <a:rPr lang="en-US" sz="1000" b="1" i="1" dirty="0">
                <a:solidFill>
                  <a:schemeClr val="accent6">
                    <a:lumMod val="50000"/>
                  </a:schemeClr>
                </a:solidFill>
              </a:rPr>
              <a:t>’ </a:t>
            </a:r>
            <a:r>
              <a:rPr lang="en-US" sz="1000" b="1" dirty="0"/>
              <a:t>– Less Than</a:t>
            </a:r>
          </a:p>
          <a:p>
            <a:pPr marL="171450" indent="-171450">
              <a:lnSpc>
                <a:spcPct val="150000"/>
              </a:lnSpc>
              <a:buFont typeface="Arial" panose="020B0604020202020204" pitchFamily="34" charset="0"/>
              <a:buChar char="•"/>
            </a:pPr>
            <a:r>
              <a:rPr lang="en-US" sz="1000" b="1" i="1" dirty="0">
                <a:solidFill>
                  <a:schemeClr val="accent6">
                    <a:lumMod val="50000"/>
                  </a:schemeClr>
                </a:solidFill>
              </a:rPr>
              <a:t>‘</a:t>
            </a:r>
            <a:r>
              <a:rPr lang="en-US" sz="1000" b="1" i="1" dirty="0" err="1">
                <a:solidFill>
                  <a:schemeClr val="accent6">
                    <a:lumMod val="50000"/>
                  </a:schemeClr>
                </a:solidFill>
              </a:rPr>
              <a:t>gt</a:t>
            </a:r>
            <a:r>
              <a:rPr lang="en-US" sz="1000" b="1" i="1" dirty="0">
                <a:solidFill>
                  <a:schemeClr val="accent6">
                    <a:lumMod val="50000"/>
                  </a:schemeClr>
                </a:solidFill>
              </a:rPr>
              <a:t>’</a:t>
            </a:r>
            <a:r>
              <a:rPr lang="en-US" sz="1000" b="1" dirty="0">
                <a:solidFill>
                  <a:schemeClr val="accent6">
                    <a:lumMod val="50000"/>
                  </a:schemeClr>
                </a:solidFill>
              </a:rPr>
              <a:t> </a:t>
            </a:r>
            <a:r>
              <a:rPr lang="en-US" sz="1000" b="1" dirty="0"/>
              <a:t>– Greater Than</a:t>
            </a:r>
          </a:p>
          <a:p>
            <a:pPr marL="171450" indent="-171450">
              <a:lnSpc>
                <a:spcPct val="150000"/>
              </a:lnSpc>
              <a:buFont typeface="Arial" panose="020B0604020202020204" pitchFamily="34" charset="0"/>
              <a:buChar char="•"/>
            </a:pPr>
            <a:r>
              <a:rPr lang="en-US" sz="1000" b="1" i="1" dirty="0">
                <a:solidFill>
                  <a:schemeClr val="accent6">
                    <a:lumMod val="50000"/>
                  </a:schemeClr>
                </a:solidFill>
              </a:rPr>
              <a:t>‘range’</a:t>
            </a:r>
            <a:r>
              <a:rPr lang="en-US" sz="1000" b="1" dirty="0"/>
              <a:t> – Range of Port Number</a:t>
            </a:r>
          </a:p>
        </p:txBody>
      </p:sp>
    </p:spTree>
    <p:extLst>
      <p:ext uri="{BB962C8B-B14F-4D97-AF65-F5344CB8AC3E}">
        <p14:creationId xmlns:p14="http://schemas.microsoft.com/office/powerpoint/2010/main" val="319312369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17</a:t>
            </a:fld>
            <a:endParaRPr lang="en"/>
          </a:p>
        </p:txBody>
      </p:sp>
      <p:pic>
        <p:nvPicPr>
          <p:cNvPr id="7" name="Picture 6">
            <a:extLst>
              <a:ext uri="{FF2B5EF4-FFF2-40B4-BE49-F238E27FC236}">
                <a16:creationId xmlns:a16="http://schemas.microsoft.com/office/drawing/2014/main" id="{98AB4B7E-38C2-F944-F47E-A0898C80D1A1}"/>
              </a:ext>
            </a:extLst>
          </p:cNvPr>
          <p:cNvPicPr>
            <a:picLocks noChangeAspect="1"/>
          </p:cNvPicPr>
          <p:nvPr/>
        </p:nvPicPr>
        <p:blipFill>
          <a:blip r:embed="rId3"/>
          <a:stretch>
            <a:fillRect/>
          </a:stretch>
        </p:blipFill>
        <p:spPr>
          <a:xfrm>
            <a:off x="1284032" y="874643"/>
            <a:ext cx="703704" cy="703704"/>
          </a:xfrm>
          <a:prstGeom prst="rect">
            <a:avLst/>
          </a:prstGeom>
        </p:spPr>
      </p:pic>
      <p:pic>
        <p:nvPicPr>
          <p:cNvPr id="10" name="Picture 9">
            <a:extLst>
              <a:ext uri="{FF2B5EF4-FFF2-40B4-BE49-F238E27FC236}">
                <a16:creationId xmlns:a16="http://schemas.microsoft.com/office/drawing/2014/main" id="{361B14EC-C271-3BB1-8339-ABF525F4DFFF}"/>
              </a:ext>
            </a:extLst>
          </p:cNvPr>
          <p:cNvPicPr>
            <a:picLocks noChangeAspect="1"/>
          </p:cNvPicPr>
          <p:nvPr/>
        </p:nvPicPr>
        <p:blipFill>
          <a:blip r:embed="rId3"/>
          <a:stretch>
            <a:fillRect/>
          </a:stretch>
        </p:blipFill>
        <p:spPr>
          <a:xfrm>
            <a:off x="3310986" y="874643"/>
            <a:ext cx="703704" cy="703704"/>
          </a:xfrm>
          <a:prstGeom prst="rect">
            <a:avLst/>
          </a:prstGeom>
        </p:spPr>
      </p:pic>
      <p:pic>
        <p:nvPicPr>
          <p:cNvPr id="11" name="Picture 10">
            <a:extLst>
              <a:ext uri="{FF2B5EF4-FFF2-40B4-BE49-F238E27FC236}">
                <a16:creationId xmlns:a16="http://schemas.microsoft.com/office/drawing/2014/main" id="{E958086D-3DE2-E4EE-FC6D-812F489305A2}"/>
              </a:ext>
            </a:extLst>
          </p:cNvPr>
          <p:cNvPicPr>
            <a:picLocks noChangeAspect="1"/>
          </p:cNvPicPr>
          <p:nvPr/>
        </p:nvPicPr>
        <p:blipFill>
          <a:blip r:embed="rId3"/>
          <a:stretch>
            <a:fillRect/>
          </a:stretch>
        </p:blipFill>
        <p:spPr>
          <a:xfrm>
            <a:off x="5337940" y="874643"/>
            <a:ext cx="703704" cy="703704"/>
          </a:xfrm>
          <a:prstGeom prst="rect">
            <a:avLst/>
          </a:prstGeom>
        </p:spPr>
      </p:pic>
      <p:sp>
        <p:nvSpPr>
          <p:cNvPr id="15" name="TextBox 14">
            <a:extLst>
              <a:ext uri="{FF2B5EF4-FFF2-40B4-BE49-F238E27FC236}">
                <a16:creationId xmlns:a16="http://schemas.microsoft.com/office/drawing/2014/main" id="{7077BFE6-DFB7-4BC8-7F07-0A5181E486FA}"/>
              </a:ext>
            </a:extLst>
          </p:cNvPr>
          <p:cNvSpPr txBox="1"/>
          <p:nvPr/>
        </p:nvSpPr>
        <p:spPr>
          <a:xfrm>
            <a:off x="3012440" y="1071471"/>
            <a:ext cx="610437" cy="200055"/>
          </a:xfrm>
          <a:prstGeom prst="rect">
            <a:avLst/>
          </a:prstGeom>
          <a:noFill/>
        </p:spPr>
        <p:txBody>
          <a:bodyPr wrap="square" rtlCol="0">
            <a:spAutoFit/>
          </a:bodyPr>
          <a:lstStyle/>
          <a:p>
            <a:r>
              <a:rPr lang="en-US" sz="700" b="1" dirty="0"/>
              <a:t>Se0/1/0</a:t>
            </a:r>
          </a:p>
        </p:txBody>
      </p:sp>
      <p:sp>
        <p:nvSpPr>
          <p:cNvPr id="18" name="TextBox 17">
            <a:extLst>
              <a:ext uri="{FF2B5EF4-FFF2-40B4-BE49-F238E27FC236}">
                <a16:creationId xmlns:a16="http://schemas.microsoft.com/office/drawing/2014/main" id="{C0D9FD14-43FC-7D77-1779-52298156284B}"/>
              </a:ext>
            </a:extLst>
          </p:cNvPr>
          <p:cNvSpPr txBox="1"/>
          <p:nvPr/>
        </p:nvSpPr>
        <p:spPr>
          <a:xfrm>
            <a:off x="1783080" y="1051151"/>
            <a:ext cx="610437" cy="200055"/>
          </a:xfrm>
          <a:prstGeom prst="rect">
            <a:avLst/>
          </a:prstGeom>
          <a:noFill/>
        </p:spPr>
        <p:txBody>
          <a:bodyPr wrap="square" rtlCol="0">
            <a:spAutoFit/>
          </a:bodyPr>
          <a:lstStyle/>
          <a:p>
            <a:r>
              <a:rPr lang="en-US" sz="700" b="1" dirty="0"/>
              <a:t>Se0/1/0</a:t>
            </a:r>
          </a:p>
        </p:txBody>
      </p:sp>
      <p:sp>
        <p:nvSpPr>
          <p:cNvPr id="19" name="TextBox 18">
            <a:extLst>
              <a:ext uri="{FF2B5EF4-FFF2-40B4-BE49-F238E27FC236}">
                <a16:creationId xmlns:a16="http://schemas.microsoft.com/office/drawing/2014/main" id="{A5FF9D65-B8A8-9FCE-B885-C9BD14C285B5}"/>
              </a:ext>
            </a:extLst>
          </p:cNvPr>
          <p:cNvSpPr txBox="1"/>
          <p:nvPr/>
        </p:nvSpPr>
        <p:spPr>
          <a:xfrm>
            <a:off x="5049520" y="1071471"/>
            <a:ext cx="610437" cy="200055"/>
          </a:xfrm>
          <a:prstGeom prst="rect">
            <a:avLst/>
          </a:prstGeom>
          <a:noFill/>
        </p:spPr>
        <p:txBody>
          <a:bodyPr wrap="square" rtlCol="0">
            <a:spAutoFit/>
          </a:bodyPr>
          <a:lstStyle/>
          <a:p>
            <a:r>
              <a:rPr lang="en-US" sz="700" b="1" dirty="0"/>
              <a:t>Se0/1/0</a:t>
            </a:r>
          </a:p>
        </p:txBody>
      </p:sp>
      <p:sp>
        <p:nvSpPr>
          <p:cNvPr id="20" name="TextBox 19">
            <a:extLst>
              <a:ext uri="{FF2B5EF4-FFF2-40B4-BE49-F238E27FC236}">
                <a16:creationId xmlns:a16="http://schemas.microsoft.com/office/drawing/2014/main" id="{A6D946C0-E1CB-4D02-68D2-E0A9359994CB}"/>
              </a:ext>
            </a:extLst>
          </p:cNvPr>
          <p:cNvSpPr txBox="1"/>
          <p:nvPr/>
        </p:nvSpPr>
        <p:spPr>
          <a:xfrm>
            <a:off x="3815080" y="1051151"/>
            <a:ext cx="610437" cy="200055"/>
          </a:xfrm>
          <a:prstGeom prst="rect">
            <a:avLst/>
          </a:prstGeom>
          <a:noFill/>
        </p:spPr>
        <p:txBody>
          <a:bodyPr wrap="square" rtlCol="0">
            <a:spAutoFit/>
          </a:bodyPr>
          <a:lstStyle/>
          <a:p>
            <a:r>
              <a:rPr lang="en-US" sz="700" b="1" dirty="0"/>
              <a:t>Se0/1/1</a:t>
            </a:r>
          </a:p>
        </p:txBody>
      </p:sp>
      <p:cxnSp>
        <p:nvCxnSpPr>
          <p:cNvPr id="21" name="Straight Connector 20">
            <a:extLst>
              <a:ext uri="{FF2B5EF4-FFF2-40B4-BE49-F238E27FC236}">
                <a16:creationId xmlns:a16="http://schemas.microsoft.com/office/drawing/2014/main" id="{D8C3EA0A-5B14-9968-1DBF-BD3FE93DE7B1}"/>
              </a:ext>
            </a:extLst>
          </p:cNvPr>
          <p:cNvCxnSpPr>
            <a:cxnSpLocks/>
          </p:cNvCxnSpPr>
          <p:nvPr/>
        </p:nvCxnSpPr>
        <p:spPr>
          <a:xfrm>
            <a:off x="1640840" y="136311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52B7553-B58D-28C0-3865-B95BFC003F44}"/>
              </a:ext>
            </a:extLst>
          </p:cNvPr>
          <p:cNvCxnSpPr>
            <a:cxnSpLocks/>
          </p:cNvCxnSpPr>
          <p:nvPr/>
        </p:nvCxnSpPr>
        <p:spPr>
          <a:xfrm>
            <a:off x="3675380" y="136565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A3D9CE8-BD75-96A6-1427-44D613C1D121}"/>
              </a:ext>
            </a:extLst>
          </p:cNvPr>
          <p:cNvCxnSpPr>
            <a:cxnSpLocks/>
          </p:cNvCxnSpPr>
          <p:nvPr/>
        </p:nvCxnSpPr>
        <p:spPr>
          <a:xfrm>
            <a:off x="5697220" y="136057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2C4F8E67-7859-C39B-43D2-0C1DB5035D6D}"/>
              </a:ext>
            </a:extLst>
          </p:cNvPr>
          <p:cNvCxnSpPr>
            <a:cxnSpLocks/>
          </p:cNvCxnSpPr>
          <p:nvPr/>
        </p:nvCxnSpPr>
        <p:spPr>
          <a:xfrm>
            <a:off x="1833880" y="1234440"/>
            <a:ext cx="1622056" cy="37086"/>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31" name="Connector: Elbow 30">
            <a:extLst>
              <a:ext uri="{FF2B5EF4-FFF2-40B4-BE49-F238E27FC236}">
                <a16:creationId xmlns:a16="http://schemas.microsoft.com/office/drawing/2014/main" id="{E50EFDD8-5188-B567-71FB-F788831E5E83}"/>
              </a:ext>
            </a:extLst>
          </p:cNvPr>
          <p:cNvCxnSpPr>
            <a:cxnSpLocks/>
          </p:cNvCxnSpPr>
          <p:nvPr/>
        </p:nvCxnSpPr>
        <p:spPr>
          <a:xfrm>
            <a:off x="3860800" y="1234440"/>
            <a:ext cx="1622056" cy="37086"/>
          </a:xfrm>
          <a:prstGeom prst="bentConnector3">
            <a:avLst/>
          </a:prstGeom>
        </p:spPr>
        <p:style>
          <a:lnRef idx="2">
            <a:schemeClr val="accent6"/>
          </a:lnRef>
          <a:fillRef idx="0">
            <a:schemeClr val="accent6"/>
          </a:fillRef>
          <a:effectRef idx="1">
            <a:schemeClr val="accent6"/>
          </a:effectRef>
          <a:fontRef idx="minor">
            <a:schemeClr val="tx1"/>
          </a:fontRef>
        </p:style>
      </p:cxnSp>
      <p:sp>
        <p:nvSpPr>
          <p:cNvPr id="32" name="TextBox 31">
            <a:extLst>
              <a:ext uri="{FF2B5EF4-FFF2-40B4-BE49-F238E27FC236}">
                <a16:creationId xmlns:a16="http://schemas.microsoft.com/office/drawing/2014/main" id="{56EFB233-B30D-B9EC-5D9E-52478F37C357}"/>
              </a:ext>
            </a:extLst>
          </p:cNvPr>
          <p:cNvSpPr txBox="1"/>
          <p:nvPr/>
        </p:nvSpPr>
        <p:spPr>
          <a:xfrm>
            <a:off x="1784783" y="1051151"/>
            <a:ext cx="610437" cy="200055"/>
          </a:xfrm>
          <a:prstGeom prst="rect">
            <a:avLst/>
          </a:prstGeom>
          <a:noFill/>
        </p:spPr>
        <p:txBody>
          <a:bodyPr wrap="square" rtlCol="0">
            <a:spAutoFit/>
          </a:bodyPr>
          <a:lstStyle/>
          <a:p>
            <a:r>
              <a:rPr lang="en-US" sz="700" b="1" dirty="0"/>
              <a:t>Se0/1/0</a:t>
            </a:r>
          </a:p>
        </p:txBody>
      </p:sp>
      <p:sp>
        <p:nvSpPr>
          <p:cNvPr id="33" name="TextBox 32">
            <a:extLst>
              <a:ext uri="{FF2B5EF4-FFF2-40B4-BE49-F238E27FC236}">
                <a16:creationId xmlns:a16="http://schemas.microsoft.com/office/drawing/2014/main" id="{E2EB87C1-3D87-4582-F5D9-5827A6B91CBD}"/>
              </a:ext>
            </a:extLst>
          </p:cNvPr>
          <p:cNvSpPr txBox="1"/>
          <p:nvPr/>
        </p:nvSpPr>
        <p:spPr>
          <a:xfrm>
            <a:off x="1767802" y="1224280"/>
            <a:ext cx="664430" cy="200055"/>
          </a:xfrm>
          <a:prstGeom prst="rect">
            <a:avLst/>
          </a:prstGeom>
          <a:noFill/>
        </p:spPr>
        <p:txBody>
          <a:bodyPr wrap="square" rtlCol="0">
            <a:spAutoFit/>
          </a:bodyPr>
          <a:lstStyle/>
          <a:p>
            <a:r>
              <a:rPr lang="en-US" sz="700" dirty="0"/>
              <a:t>10.0.1.1/29</a:t>
            </a:r>
          </a:p>
        </p:txBody>
      </p:sp>
      <p:sp>
        <p:nvSpPr>
          <p:cNvPr id="34" name="TextBox 33">
            <a:extLst>
              <a:ext uri="{FF2B5EF4-FFF2-40B4-BE49-F238E27FC236}">
                <a16:creationId xmlns:a16="http://schemas.microsoft.com/office/drawing/2014/main" id="{60B6F54F-3765-809B-0FF6-1BE792A888AB}"/>
              </a:ext>
            </a:extLst>
          </p:cNvPr>
          <p:cNvSpPr txBox="1"/>
          <p:nvPr/>
        </p:nvSpPr>
        <p:spPr>
          <a:xfrm>
            <a:off x="2900642" y="1270000"/>
            <a:ext cx="664430" cy="200055"/>
          </a:xfrm>
          <a:prstGeom prst="rect">
            <a:avLst/>
          </a:prstGeom>
          <a:noFill/>
        </p:spPr>
        <p:txBody>
          <a:bodyPr wrap="square" rtlCol="0">
            <a:spAutoFit/>
          </a:bodyPr>
          <a:lstStyle/>
          <a:p>
            <a:r>
              <a:rPr lang="en-US" sz="700" dirty="0"/>
              <a:t>10.0.1.2/29</a:t>
            </a:r>
          </a:p>
        </p:txBody>
      </p:sp>
      <p:sp>
        <p:nvSpPr>
          <p:cNvPr id="35" name="TextBox 34">
            <a:extLst>
              <a:ext uri="{FF2B5EF4-FFF2-40B4-BE49-F238E27FC236}">
                <a16:creationId xmlns:a16="http://schemas.microsoft.com/office/drawing/2014/main" id="{C9BAF310-A758-53B5-C82A-77CEBD3BD9A5}"/>
              </a:ext>
            </a:extLst>
          </p:cNvPr>
          <p:cNvSpPr txBox="1"/>
          <p:nvPr/>
        </p:nvSpPr>
        <p:spPr>
          <a:xfrm>
            <a:off x="3799802" y="1224280"/>
            <a:ext cx="664430" cy="200055"/>
          </a:xfrm>
          <a:prstGeom prst="rect">
            <a:avLst/>
          </a:prstGeom>
          <a:noFill/>
        </p:spPr>
        <p:txBody>
          <a:bodyPr wrap="square" rtlCol="0">
            <a:spAutoFit/>
          </a:bodyPr>
          <a:lstStyle/>
          <a:p>
            <a:r>
              <a:rPr lang="en-US" sz="700" dirty="0"/>
              <a:t>10.0.1.9/29</a:t>
            </a:r>
          </a:p>
        </p:txBody>
      </p:sp>
      <p:sp>
        <p:nvSpPr>
          <p:cNvPr id="36" name="TextBox 35">
            <a:extLst>
              <a:ext uri="{FF2B5EF4-FFF2-40B4-BE49-F238E27FC236}">
                <a16:creationId xmlns:a16="http://schemas.microsoft.com/office/drawing/2014/main" id="{C51BFDC1-6A70-8DB4-4925-826D193EC19B}"/>
              </a:ext>
            </a:extLst>
          </p:cNvPr>
          <p:cNvSpPr txBox="1"/>
          <p:nvPr/>
        </p:nvSpPr>
        <p:spPr>
          <a:xfrm>
            <a:off x="4912608" y="1270000"/>
            <a:ext cx="679384" cy="200055"/>
          </a:xfrm>
          <a:prstGeom prst="rect">
            <a:avLst/>
          </a:prstGeom>
          <a:noFill/>
        </p:spPr>
        <p:txBody>
          <a:bodyPr wrap="square" rtlCol="0">
            <a:spAutoFit/>
          </a:bodyPr>
          <a:lstStyle/>
          <a:p>
            <a:r>
              <a:rPr lang="en-US" sz="700" dirty="0"/>
              <a:t>10.0.1.10/29</a:t>
            </a:r>
          </a:p>
        </p:txBody>
      </p:sp>
      <p:sp>
        <p:nvSpPr>
          <p:cNvPr id="37" name="TextBox 36">
            <a:extLst>
              <a:ext uri="{FF2B5EF4-FFF2-40B4-BE49-F238E27FC236}">
                <a16:creationId xmlns:a16="http://schemas.microsoft.com/office/drawing/2014/main" id="{9653E6AF-637A-DF5E-8FC5-15F9D8D7BB41}"/>
              </a:ext>
            </a:extLst>
          </p:cNvPr>
          <p:cNvSpPr txBox="1"/>
          <p:nvPr/>
        </p:nvSpPr>
        <p:spPr>
          <a:xfrm>
            <a:off x="1154863" y="1361031"/>
            <a:ext cx="610437" cy="200055"/>
          </a:xfrm>
          <a:prstGeom prst="rect">
            <a:avLst/>
          </a:prstGeom>
          <a:noFill/>
        </p:spPr>
        <p:txBody>
          <a:bodyPr wrap="square" rtlCol="0">
            <a:spAutoFit/>
          </a:bodyPr>
          <a:lstStyle/>
          <a:p>
            <a:r>
              <a:rPr lang="en-US" sz="700" b="1" dirty="0"/>
              <a:t>Gig0/0/0</a:t>
            </a:r>
          </a:p>
        </p:txBody>
      </p:sp>
      <p:sp>
        <p:nvSpPr>
          <p:cNvPr id="40" name="TextBox 39">
            <a:extLst>
              <a:ext uri="{FF2B5EF4-FFF2-40B4-BE49-F238E27FC236}">
                <a16:creationId xmlns:a16="http://schemas.microsoft.com/office/drawing/2014/main" id="{6C29ED70-8C05-448A-3517-E6164A04B0D9}"/>
              </a:ext>
            </a:extLst>
          </p:cNvPr>
          <p:cNvSpPr txBox="1"/>
          <p:nvPr/>
        </p:nvSpPr>
        <p:spPr>
          <a:xfrm>
            <a:off x="1584556" y="1361031"/>
            <a:ext cx="824753" cy="200055"/>
          </a:xfrm>
          <a:prstGeom prst="rect">
            <a:avLst/>
          </a:prstGeom>
          <a:noFill/>
        </p:spPr>
        <p:txBody>
          <a:bodyPr wrap="square" rtlCol="0">
            <a:spAutoFit/>
          </a:bodyPr>
          <a:lstStyle/>
          <a:p>
            <a:r>
              <a:rPr lang="en-US" sz="700" dirty="0"/>
              <a:t>192.168.1.1/24</a:t>
            </a:r>
          </a:p>
        </p:txBody>
      </p:sp>
      <p:sp>
        <p:nvSpPr>
          <p:cNvPr id="43" name="TextBox 42">
            <a:extLst>
              <a:ext uri="{FF2B5EF4-FFF2-40B4-BE49-F238E27FC236}">
                <a16:creationId xmlns:a16="http://schemas.microsoft.com/office/drawing/2014/main" id="{5BCF1FA2-ADD6-36B2-0837-518F966581E2}"/>
              </a:ext>
            </a:extLst>
          </p:cNvPr>
          <p:cNvSpPr txBox="1"/>
          <p:nvPr/>
        </p:nvSpPr>
        <p:spPr>
          <a:xfrm>
            <a:off x="3191943" y="1361031"/>
            <a:ext cx="610437" cy="200055"/>
          </a:xfrm>
          <a:prstGeom prst="rect">
            <a:avLst/>
          </a:prstGeom>
          <a:noFill/>
        </p:spPr>
        <p:txBody>
          <a:bodyPr wrap="square" rtlCol="0">
            <a:spAutoFit/>
          </a:bodyPr>
          <a:lstStyle/>
          <a:p>
            <a:r>
              <a:rPr lang="en-US" sz="700" b="1" dirty="0"/>
              <a:t>Gig0/0/0</a:t>
            </a:r>
          </a:p>
        </p:txBody>
      </p:sp>
      <p:sp>
        <p:nvSpPr>
          <p:cNvPr id="44" name="TextBox 43">
            <a:extLst>
              <a:ext uri="{FF2B5EF4-FFF2-40B4-BE49-F238E27FC236}">
                <a16:creationId xmlns:a16="http://schemas.microsoft.com/office/drawing/2014/main" id="{245D0FF9-3C81-080A-CA82-A2AD653F0FCA}"/>
              </a:ext>
            </a:extLst>
          </p:cNvPr>
          <p:cNvSpPr txBox="1"/>
          <p:nvPr/>
        </p:nvSpPr>
        <p:spPr>
          <a:xfrm>
            <a:off x="3621636" y="1361031"/>
            <a:ext cx="824753" cy="200055"/>
          </a:xfrm>
          <a:prstGeom prst="rect">
            <a:avLst/>
          </a:prstGeom>
          <a:noFill/>
        </p:spPr>
        <p:txBody>
          <a:bodyPr wrap="square" rtlCol="0">
            <a:spAutoFit/>
          </a:bodyPr>
          <a:lstStyle/>
          <a:p>
            <a:r>
              <a:rPr lang="en-US" sz="700" dirty="0"/>
              <a:t>192.168.2.1/24</a:t>
            </a:r>
          </a:p>
        </p:txBody>
      </p:sp>
      <p:sp>
        <p:nvSpPr>
          <p:cNvPr id="45" name="TextBox 44">
            <a:extLst>
              <a:ext uri="{FF2B5EF4-FFF2-40B4-BE49-F238E27FC236}">
                <a16:creationId xmlns:a16="http://schemas.microsoft.com/office/drawing/2014/main" id="{C777F3F9-8748-281D-162F-F01287377A2E}"/>
              </a:ext>
            </a:extLst>
          </p:cNvPr>
          <p:cNvSpPr txBox="1"/>
          <p:nvPr/>
        </p:nvSpPr>
        <p:spPr>
          <a:xfrm>
            <a:off x="5208703" y="1361031"/>
            <a:ext cx="610437" cy="200055"/>
          </a:xfrm>
          <a:prstGeom prst="rect">
            <a:avLst/>
          </a:prstGeom>
          <a:noFill/>
        </p:spPr>
        <p:txBody>
          <a:bodyPr wrap="square" rtlCol="0">
            <a:spAutoFit/>
          </a:bodyPr>
          <a:lstStyle/>
          <a:p>
            <a:r>
              <a:rPr lang="en-US" sz="700" b="1" dirty="0"/>
              <a:t>Gig0/0/0</a:t>
            </a:r>
          </a:p>
        </p:txBody>
      </p:sp>
      <p:sp>
        <p:nvSpPr>
          <p:cNvPr id="46" name="TextBox 45">
            <a:extLst>
              <a:ext uri="{FF2B5EF4-FFF2-40B4-BE49-F238E27FC236}">
                <a16:creationId xmlns:a16="http://schemas.microsoft.com/office/drawing/2014/main" id="{CD53281B-B5E2-1E41-7E90-AFF53B530A6F}"/>
              </a:ext>
            </a:extLst>
          </p:cNvPr>
          <p:cNvSpPr txBox="1"/>
          <p:nvPr/>
        </p:nvSpPr>
        <p:spPr>
          <a:xfrm>
            <a:off x="5638396" y="1361031"/>
            <a:ext cx="824753" cy="200055"/>
          </a:xfrm>
          <a:prstGeom prst="rect">
            <a:avLst/>
          </a:prstGeom>
          <a:noFill/>
        </p:spPr>
        <p:txBody>
          <a:bodyPr wrap="square" rtlCol="0">
            <a:spAutoFit/>
          </a:bodyPr>
          <a:lstStyle/>
          <a:p>
            <a:r>
              <a:rPr lang="en-US" sz="700" dirty="0"/>
              <a:t>192.168.3.1/24</a:t>
            </a:r>
          </a:p>
        </p:txBody>
      </p:sp>
      <p:sp>
        <p:nvSpPr>
          <p:cNvPr id="47" name="TextBox 46">
            <a:extLst>
              <a:ext uri="{FF2B5EF4-FFF2-40B4-BE49-F238E27FC236}">
                <a16:creationId xmlns:a16="http://schemas.microsoft.com/office/drawing/2014/main" id="{8C24A561-D462-0750-619E-9DE52202C909}"/>
              </a:ext>
            </a:extLst>
          </p:cNvPr>
          <p:cNvSpPr txBox="1"/>
          <p:nvPr/>
        </p:nvSpPr>
        <p:spPr>
          <a:xfrm>
            <a:off x="1281863" y="1823311"/>
            <a:ext cx="610437" cy="200055"/>
          </a:xfrm>
          <a:prstGeom prst="rect">
            <a:avLst/>
          </a:prstGeom>
          <a:noFill/>
        </p:spPr>
        <p:txBody>
          <a:bodyPr wrap="square" rtlCol="0">
            <a:spAutoFit/>
          </a:bodyPr>
          <a:lstStyle/>
          <a:p>
            <a:r>
              <a:rPr lang="en-US" sz="700" b="1" dirty="0"/>
              <a:t>Fa0/1</a:t>
            </a:r>
          </a:p>
        </p:txBody>
      </p:sp>
      <p:sp>
        <p:nvSpPr>
          <p:cNvPr id="49" name="TextBox 48">
            <a:extLst>
              <a:ext uri="{FF2B5EF4-FFF2-40B4-BE49-F238E27FC236}">
                <a16:creationId xmlns:a16="http://schemas.microsoft.com/office/drawing/2014/main" id="{D49BFC12-B9C5-BFEF-932B-4E68DF07D51A}"/>
              </a:ext>
            </a:extLst>
          </p:cNvPr>
          <p:cNvSpPr txBox="1"/>
          <p:nvPr/>
        </p:nvSpPr>
        <p:spPr>
          <a:xfrm>
            <a:off x="3313863" y="1823311"/>
            <a:ext cx="610437" cy="200055"/>
          </a:xfrm>
          <a:prstGeom prst="rect">
            <a:avLst/>
          </a:prstGeom>
          <a:noFill/>
        </p:spPr>
        <p:txBody>
          <a:bodyPr wrap="square" rtlCol="0">
            <a:spAutoFit/>
          </a:bodyPr>
          <a:lstStyle/>
          <a:p>
            <a:r>
              <a:rPr lang="en-US" sz="700" b="1" dirty="0"/>
              <a:t>Fa0/1</a:t>
            </a:r>
          </a:p>
        </p:txBody>
      </p:sp>
      <p:sp>
        <p:nvSpPr>
          <p:cNvPr id="50" name="TextBox 49">
            <a:extLst>
              <a:ext uri="{FF2B5EF4-FFF2-40B4-BE49-F238E27FC236}">
                <a16:creationId xmlns:a16="http://schemas.microsoft.com/office/drawing/2014/main" id="{8FC8300F-57E0-CA1D-2BBD-13C116B4B0D0}"/>
              </a:ext>
            </a:extLst>
          </p:cNvPr>
          <p:cNvSpPr txBox="1"/>
          <p:nvPr/>
        </p:nvSpPr>
        <p:spPr>
          <a:xfrm>
            <a:off x="5335703" y="1823311"/>
            <a:ext cx="610437" cy="200055"/>
          </a:xfrm>
          <a:prstGeom prst="rect">
            <a:avLst/>
          </a:prstGeom>
          <a:noFill/>
        </p:spPr>
        <p:txBody>
          <a:bodyPr wrap="square" rtlCol="0">
            <a:spAutoFit/>
          </a:bodyPr>
          <a:lstStyle/>
          <a:p>
            <a:r>
              <a:rPr lang="en-US" sz="700" b="1" dirty="0"/>
              <a:t>Fa0/1</a:t>
            </a:r>
          </a:p>
        </p:txBody>
      </p:sp>
      <p:sp>
        <p:nvSpPr>
          <p:cNvPr id="51" name="TextBox 50">
            <a:extLst>
              <a:ext uri="{FF2B5EF4-FFF2-40B4-BE49-F238E27FC236}">
                <a16:creationId xmlns:a16="http://schemas.microsoft.com/office/drawing/2014/main" id="{5274427F-DF40-AD7C-1529-D5C69183BD8E}"/>
              </a:ext>
            </a:extLst>
          </p:cNvPr>
          <p:cNvSpPr txBox="1"/>
          <p:nvPr/>
        </p:nvSpPr>
        <p:spPr>
          <a:xfrm>
            <a:off x="6591660" y="1051151"/>
            <a:ext cx="2174462" cy="1679627"/>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effectLst/>
              </a:rPr>
              <a:t>Host 192.168.1.100 </a:t>
            </a:r>
            <a:r>
              <a:rPr lang="en-US" sz="1000" dirty="0">
                <a:solidFill>
                  <a:schemeClr val="tx1"/>
                </a:solidFill>
                <a:effectLst/>
              </a:rPr>
              <a:t>cannot ping hosts of 192.168.2.0 network</a:t>
            </a:r>
          </a:p>
          <a:p>
            <a:pPr>
              <a:lnSpc>
                <a:spcPct val="150000"/>
              </a:lnSpc>
            </a:pPr>
            <a:r>
              <a:rPr lang="en-US" sz="1000" b="1" dirty="0">
                <a:solidFill>
                  <a:schemeClr val="tx1"/>
                </a:solidFill>
                <a:effectLst/>
              </a:rPr>
              <a:t>2.   </a:t>
            </a:r>
            <a:r>
              <a:rPr lang="en-US" sz="1000" b="1" i="1" dirty="0">
                <a:solidFill>
                  <a:schemeClr val="tx1"/>
                </a:solidFill>
              </a:rPr>
              <a:t>Network</a:t>
            </a:r>
            <a:r>
              <a:rPr lang="en-US" sz="1000" b="1" i="1" dirty="0">
                <a:solidFill>
                  <a:schemeClr val="tx1"/>
                </a:solidFill>
                <a:effectLst/>
              </a:rPr>
              <a:t> 192.168.3.200 </a:t>
            </a:r>
            <a:r>
              <a:rPr lang="en-US" sz="1000" dirty="0">
                <a:solidFill>
                  <a:schemeClr val="tx1"/>
                </a:solidFill>
                <a:effectLst/>
              </a:rPr>
              <a:t>cannot access web servers of 192.168.2.0 network</a:t>
            </a:r>
          </a:p>
          <a:p>
            <a:pPr>
              <a:lnSpc>
                <a:spcPct val="150000"/>
              </a:lnSpc>
            </a:pPr>
            <a:r>
              <a:rPr lang="en-US" sz="1000" b="1" dirty="0">
                <a:solidFill>
                  <a:schemeClr val="tx1"/>
                </a:solidFill>
              </a:rPr>
              <a:t>3.   </a:t>
            </a:r>
            <a:r>
              <a:rPr lang="en-US" sz="1000" dirty="0">
                <a:solidFill>
                  <a:schemeClr val="tx1"/>
                </a:solidFill>
              </a:rPr>
              <a:t>Other host/network can reach independently</a:t>
            </a:r>
          </a:p>
        </p:txBody>
      </p:sp>
      <p:cxnSp>
        <p:nvCxnSpPr>
          <p:cNvPr id="9" name="Straight Connector 8">
            <a:extLst>
              <a:ext uri="{FF2B5EF4-FFF2-40B4-BE49-F238E27FC236}">
                <a16:creationId xmlns:a16="http://schemas.microsoft.com/office/drawing/2014/main" id="{7851A643-DBDE-35B7-D135-5B7E487EA2E9}"/>
              </a:ext>
            </a:extLst>
          </p:cNvPr>
          <p:cNvCxnSpPr>
            <a:cxnSpLocks/>
          </p:cNvCxnSpPr>
          <p:nvPr/>
        </p:nvCxnSpPr>
        <p:spPr>
          <a:xfrm flipH="1">
            <a:off x="1281863" y="225313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234D6AD9-0131-9D38-C0D7-B5B9F59124F3}"/>
              </a:ext>
            </a:extLst>
          </p:cNvPr>
          <p:cNvCxnSpPr>
            <a:cxnSpLocks/>
          </p:cNvCxnSpPr>
          <p:nvPr/>
        </p:nvCxnSpPr>
        <p:spPr>
          <a:xfrm>
            <a:off x="1640840" y="2247035"/>
            <a:ext cx="291592" cy="68514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5C85CAC1-4095-662F-FC6F-B46A9949F060}"/>
              </a:ext>
            </a:extLst>
          </p:cNvPr>
          <p:cNvCxnSpPr>
            <a:cxnSpLocks/>
          </p:cNvCxnSpPr>
          <p:nvPr/>
        </p:nvCxnSpPr>
        <p:spPr>
          <a:xfrm flipH="1">
            <a:off x="3329103" y="225313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0A80AF6F-0C11-62A6-BAFC-14F7A6E59053}"/>
              </a:ext>
            </a:extLst>
          </p:cNvPr>
          <p:cNvCxnSpPr>
            <a:cxnSpLocks/>
          </p:cNvCxnSpPr>
          <p:nvPr/>
        </p:nvCxnSpPr>
        <p:spPr>
          <a:xfrm>
            <a:off x="3688080" y="2247035"/>
            <a:ext cx="291592" cy="685141"/>
          </a:xfrm>
          <a:prstGeom prst="line">
            <a:avLst/>
          </a:prstGeom>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12EAD1A8-B60D-E9C3-2158-08D6FBF40E38}"/>
              </a:ext>
            </a:extLst>
          </p:cNvPr>
          <p:cNvPicPr>
            <a:picLocks noChangeAspect="1"/>
          </p:cNvPicPr>
          <p:nvPr/>
        </p:nvPicPr>
        <p:blipFill>
          <a:blip r:embed="rId4"/>
          <a:stretch>
            <a:fillRect/>
          </a:stretch>
        </p:blipFill>
        <p:spPr>
          <a:xfrm>
            <a:off x="3292091" y="1767354"/>
            <a:ext cx="761746" cy="761746"/>
          </a:xfrm>
          <a:prstGeom prst="rect">
            <a:avLst/>
          </a:prstGeom>
        </p:spPr>
      </p:pic>
      <p:cxnSp>
        <p:nvCxnSpPr>
          <p:cNvPr id="22" name="Straight Connector 21">
            <a:extLst>
              <a:ext uri="{FF2B5EF4-FFF2-40B4-BE49-F238E27FC236}">
                <a16:creationId xmlns:a16="http://schemas.microsoft.com/office/drawing/2014/main" id="{8C197246-EBBE-AE68-7A4C-3BF5A7E4EC44}"/>
              </a:ext>
            </a:extLst>
          </p:cNvPr>
          <p:cNvCxnSpPr>
            <a:cxnSpLocks/>
          </p:cNvCxnSpPr>
          <p:nvPr/>
        </p:nvCxnSpPr>
        <p:spPr>
          <a:xfrm flipH="1">
            <a:off x="5350943" y="225821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362D9AB-90E3-8FA9-F7CF-AC018958FAE8}"/>
              </a:ext>
            </a:extLst>
          </p:cNvPr>
          <p:cNvCxnSpPr>
            <a:cxnSpLocks/>
          </p:cNvCxnSpPr>
          <p:nvPr/>
        </p:nvCxnSpPr>
        <p:spPr>
          <a:xfrm>
            <a:off x="5709920" y="2247035"/>
            <a:ext cx="291592" cy="685141"/>
          </a:xfrm>
          <a:prstGeom prst="line">
            <a:avLst/>
          </a:prstGeom>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9C1AA2AB-6FAA-AE2E-AFEF-1606EE425B1A}"/>
              </a:ext>
            </a:extLst>
          </p:cNvPr>
          <p:cNvPicPr>
            <a:picLocks noChangeAspect="1"/>
          </p:cNvPicPr>
          <p:nvPr/>
        </p:nvPicPr>
        <p:blipFill>
          <a:blip r:embed="rId4"/>
          <a:stretch>
            <a:fillRect/>
          </a:stretch>
        </p:blipFill>
        <p:spPr>
          <a:xfrm>
            <a:off x="5313931" y="1767354"/>
            <a:ext cx="761746" cy="761746"/>
          </a:xfrm>
          <a:prstGeom prst="rect">
            <a:avLst/>
          </a:prstGeom>
        </p:spPr>
      </p:pic>
      <p:pic>
        <p:nvPicPr>
          <p:cNvPr id="27" name="Picture 26">
            <a:extLst>
              <a:ext uri="{FF2B5EF4-FFF2-40B4-BE49-F238E27FC236}">
                <a16:creationId xmlns:a16="http://schemas.microsoft.com/office/drawing/2014/main" id="{C36F148D-ECEF-0896-53D2-31D97912A6BE}"/>
              </a:ext>
            </a:extLst>
          </p:cNvPr>
          <p:cNvPicPr>
            <a:picLocks noChangeAspect="1"/>
          </p:cNvPicPr>
          <p:nvPr/>
        </p:nvPicPr>
        <p:blipFill>
          <a:blip r:embed="rId5"/>
          <a:stretch>
            <a:fillRect/>
          </a:stretch>
        </p:blipFill>
        <p:spPr>
          <a:xfrm>
            <a:off x="1699211" y="2891536"/>
            <a:ext cx="472100" cy="472100"/>
          </a:xfrm>
          <a:prstGeom prst="rect">
            <a:avLst/>
          </a:prstGeom>
        </p:spPr>
      </p:pic>
      <p:pic>
        <p:nvPicPr>
          <p:cNvPr id="30" name="Picture 29">
            <a:extLst>
              <a:ext uri="{FF2B5EF4-FFF2-40B4-BE49-F238E27FC236}">
                <a16:creationId xmlns:a16="http://schemas.microsoft.com/office/drawing/2014/main" id="{527F1BCB-6ED1-CA03-553D-AC36627788A2}"/>
              </a:ext>
            </a:extLst>
          </p:cNvPr>
          <p:cNvPicPr>
            <a:picLocks noChangeAspect="1"/>
          </p:cNvPicPr>
          <p:nvPr/>
        </p:nvPicPr>
        <p:blipFill>
          <a:blip r:embed="rId6"/>
          <a:stretch>
            <a:fillRect/>
          </a:stretch>
        </p:blipFill>
        <p:spPr>
          <a:xfrm>
            <a:off x="933246" y="2911856"/>
            <a:ext cx="548904" cy="422119"/>
          </a:xfrm>
          <a:prstGeom prst="rect">
            <a:avLst/>
          </a:prstGeom>
        </p:spPr>
      </p:pic>
      <p:pic>
        <p:nvPicPr>
          <p:cNvPr id="38" name="Picture 37">
            <a:extLst>
              <a:ext uri="{FF2B5EF4-FFF2-40B4-BE49-F238E27FC236}">
                <a16:creationId xmlns:a16="http://schemas.microsoft.com/office/drawing/2014/main" id="{3B374818-351E-7796-8710-70151A3D5985}"/>
              </a:ext>
            </a:extLst>
          </p:cNvPr>
          <p:cNvPicPr>
            <a:picLocks noChangeAspect="1"/>
          </p:cNvPicPr>
          <p:nvPr/>
        </p:nvPicPr>
        <p:blipFill>
          <a:blip r:embed="rId5"/>
          <a:stretch>
            <a:fillRect/>
          </a:stretch>
        </p:blipFill>
        <p:spPr>
          <a:xfrm>
            <a:off x="3746451" y="2886456"/>
            <a:ext cx="472100" cy="472100"/>
          </a:xfrm>
          <a:prstGeom prst="rect">
            <a:avLst/>
          </a:prstGeom>
        </p:spPr>
      </p:pic>
      <p:pic>
        <p:nvPicPr>
          <p:cNvPr id="39" name="Picture 38">
            <a:extLst>
              <a:ext uri="{FF2B5EF4-FFF2-40B4-BE49-F238E27FC236}">
                <a16:creationId xmlns:a16="http://schemas.microsoft.com/office/drawing/2014/main" id="{1BB2BBDA-4333-62CF-E815-D520C68F7E16}"/>
              </a:ext>
            </a:extLst>
          </p:cNvPr>
          <p:cNvPicPr>
            <a:picLocks noChangeAspect="1"/>
          </p:cNvPicPr>
          <p:nvPr/>
        </p:nvPicPr>
        <p:blipFill>
          <a:blip r:embed="rId6"/>
          <a:stretch>
            <a:fillRect/>
          </a:stretch>
        </p:blipFill>
        <p:spPr>
          <a:xfrm>
            <a:off x="2980486" y="2906776"/>
            <a:ext cx="548904" cy="422119"/>
          </a:xfrm>
          <a:prstGeom prst="rect">
            <a:avLst/>
          </a:prstGeom>
        </p:spPr>
      </p:pic>
      <p:pic>
        <p:nvPicPr>
          <p:cNvPr id="41" name="Picture 40">
            <a:extLst>
              <a:ext uri="{FF2B5EF4-FFF2-40B4-BE49-F238E27FC236}">
                <a16:creationId xmlns:a16="http://schemas.microsoft.com/office/drawing/2014/main" id="{3DC7564C-715C-44CF-FA68-86033BF7F48F}"/>
              </a:ext>
            </a:extLst>
          </p:cNvPr>
          <p:cNvPicPr>
            <a:picLocks noChangeAspect="1"/>
          </p:cNvPicPr>
          <p:nvPr/>
        </p:nvPicPr>
        <p:blipFill>
          <a:blip r:embed="rId5"/>
          <a:stretch>
            <a:fillRect/>
          </a:stretch>
        </p:blipFill>
        <p:spPr>
          <a:xfrm>
            <a:off x="5778451" y="2891536"/>
            <a:ext cx="472100" cy="472100"/>
          </a:xfrm>
          <a:prstGeom prst="rect">
            <a:avLst/>
          </a:prstGeom>
        </p:spPr>
      </p:pic>
      <p:pic>
        <p:nvPicPr>
          <p:cNvPr id="42" name="Picture 41">
            <a:extLst>
              <a:ext uri="{FF2B5EF4-FFF2-40B4-BE49-F238E27FC236}">
                <a16:creationId xmlns:a16="http://schemas.microsoft.com/office/drawing/2014/main" id="{6EDF4CBC-4C21-71EA-526B-D0EDA523B209}"/>
              </a:ext>
            </a:extLst>
          </p:cNvPr>
          <p:cNvPicPr>
            <a:picLocks noChangeAspect="1"/>
          </p:cNvPicPr>
          <p:nvPr/>
        </p:nvPicPr>
        <p:blipFill>
          <a:blip r:embed="rId6"/>
          <a:stretch>
            <a:fillRect/>
          </a:stretch>
        </p:blipFill>
        <p:spPr>
          <a:xfrm>
            <a:off x="5012486" y="2911856"/>
            <a:ext cx="548904" cy="422119"/>
          </a:xfrm>
          <a:prstGeom prst="rect">
            <a:avLst/>
          </a:prstGeom>
        </p:spPr>
      </p:pic>
      <p:sp>
        <p:nvSpPr>
          <p:cNvPr id="48" name="TextBox 47">
            <a:extLst>
              <a:ext uri="{FF2B5EF4-FFF2-40B4-BE49-F238E27FC236}">
                <a16:creationId xmlns:a16="http://schemas.microsoft.com/office/drawing/2014/main" id="{FBC1D871-C787-00FE-6D27-6CD41DE36593}"/>
              </a:ext>
            </a:extLst>
          </p:cNvPr>
          <p:cNvSpPr txBox="1"/>
          <p:nvPr/>
        </p:nvSpPr>
        <p:spPr>
          <a:xfrm>
            <a:off x="1190423" y="2288131"/>
            <a:ext cx="458037" cy="200055"/>
          </a:xfrm>
          <a:prstGeom prst="rect">
            <a:avLst/>
          </a:prstGeom>
          <a:noFill/>
        </p:spPr>
        <p:txBody>
          <a:bodyPr wrap="square" rtlCol="0">
            <a:spAutoFit/>
          </a:bodyPr>
          <a:lstStyle/>
          <a:p>
            <a:r>
              <a:rPr lang="en-US" sz="700" b="1" dirty="0"/>
              <a:t>Fa0/2</a:t>
            </a:r>
          </a:p>
        </p:txBody>
      </p:sp>
      <p:sp>
        <p:nvSpPr>
          <p:cNvPr id="52" name="TextBox 51">
            <a:extLst>
              <a:ext uri="{FF2B5EF4-FFF2-40B4-BE49-F238E27FC236}">
                <a16:creationId xmlns:a16="http://schemas.microsoft.com/office/drawing/2014/main" id="{03DA184D-97D0-0EB1-CC34-C20268BE4682}"/>
              </a:ext>
            </a:extLst>
          </p:cNvPr>
          <p:cNvSpPr txBox="1"/>
          <p:nvPr/>
        </p:nvSpPr>
        <p:spPr>
          <a:xfrm>
            <a:off x="1676146" y="2287096"/>
            <a:ext cx="458037" cy="200055"/>
          </a:xfrm>
          <a:prstGeom prst="rect">
            <a:avLst/>
          </a:prstGeom>
          <a:noFill/>
        </p:spPr>
        <p:txBody>
          <a:bodyPr wrap="square" rtlCol="0">
            <a:spAutoFit/>
          </a:bodyPr>
          <a:lstStyle/>
          <a:p>
            <a:r>
              <a:rPr lang="en-US" sz="700" b="1" dirty="0"/>
              <a:t>Fa0/3</a:t>
            </a:r>
          </a:p>
        </p:txBody>
      </p:sp>
      <p:sp>
        <p:nvSpPr>
          <p:cNvPr id="53" name="TextBox 52">
            <a:extLst>
              <a:ext uri="{FF2B5EF4-FFF2-40B4-BE49-F238E27FC236}">
                <a16:creationId xmlns:a16="http://schemas.microsoft.com/office/drawing/2014/main" id="{BC39C37C-D3A9-400C-9697-C56C749B9DDD}"/>
              </a:ext>
            </a:extLst>
          </p:cNvPr>
          <p:cNvSpPr txBox="1"/>
          <p:nvPr/>
        </p:nvSpPr>
        <p:spPr>
          <a:xfrm>
            <a:off x="3232583" y="2288131"/>
            <a:ext cx="458037" cy="200055"/>
          </a:xfrm>
          <a:prstGeom prst="rect">
            <a:avLst/>
          </a:prstGeom>
          <a:noFill/>
        </p:spPr>
        <p:txBody>
          <a:bodyPr wrap="square" rtlCol="0">
            <a:spAutoFit/>
          </a:bodyPr>
          <a:lstStyle/>
          <a:p>
            <a:r>
              <a:rPr lang="en-US" sz="700" b="1" dirty="0"/>
              <a:t>Fa0/2</a:t>
            </a:r>
          </a:p>
        </p:txBody>
      </p:sp>
      <p:sp>
        <p:nvSpPr>
          <p:cNvPr id="54" name="TextBox 53">
            <a:extLst>
              <a:ext uri="{FF2B5EF4-FFF2-40B4-BE49-F238E27FC236}">
                <a16:creationId xmlns:a16="http://schemas.microsoft.com/office/drawing/2014/main" id="{03E40AEF-C918-2251-752C-5E8CB1736533}"/>
              </a:ext>
            </a:extLst>
          </p:cNvPr>
          <p:cNvSpPr txBox="1"/>
          <p:nvPr/>
        </p:nvSpPr>
        <p:spPr>
          <a:xfrm>
            <a:off x="3718306" y="2287096"/>
            <a:ext cx="458037" cy="200055"/>
          </a:xfrm>
          <a:prstGeom prst="rect">
            <a:avLst/>
          </a:prstGeom>
          <a:noFill/>
        </p:spPr>
        <p:txBody>
          <a:bodyPr wrap="square" rtlCol="0">
            <a:spAutoFit/>
          </a:bodyPr>
          <a:lstStyle/>
          <a:p>
            <a:r>
              <a:rPr lang="en-US" sz="700" b="1" dirty="0"/>
              <a:t>Fa0/3</a:t>
            </a:r>
          </a:p>
        </p:txBody>
      </p:sp>
      <p:sp>
        <p:nvSpPr>
          <p:cNvPr id="55" name="TextBox 54">
            <a:extLst>
              <a:ext uri="{FF2B5EF4-FFF2-40B4-BE49-F238E27FC236}">
                <a16:creationId xmlns:a16="http://schemas.microsoft.com/office/drawing/2014/main" id="{B7E2688E-DD28-D939-210D-275DE1B8B6A1}"/>
              </a:ext>
            </a:extLst>
          </p:cNvPr>
          <p:cNvSpPr txBox="1"/>
          <p:nvPr/>
        </p:nvSpPr>
        <p:spPr>
          <a:xfrm>
            <a:off x="5244263" y="2288131"/>
            <a:ext cx="458037" cy="200055"/>
          </a:xfrm>
          <a:prstGeom prst="rect">
            <a:avLst/>
          </a:prstGeom>
          <a:noFill/>
        </p:spPr>
        <p:txBody>
          <a:bodyPr wrap="square" rtlCol="0">
            <a:spAutoFit/>
          </a:bodyPr>
          <a:lstStyle/>
          <a:p>
            <a:r>
              <a:rPr lang="en-US" sz="700" b="1" dirty="0"/>
              <a:t>Fa0/2</a:t>
            </a:r>
          </a:p>
        </p:txBody>
      </p:sp>
      <p:sp>
        <p:nvSpPr>
          <p:cNvPr id="56" name="TextBox 55">
            <a:extLst>
              <a:ext uri="{FF2B5EF4-FFF2-40B4-BE49-F238E27FC236}">
                <a16:creationId xmlns:a16="http://schemas.microsoft.com/office/drawing/2014/main" id="{ED876741-F756-C32F-E464-22F1053F7467}"/>
              </a:ext>
            </a:extLst>
          </p:cNvPr>
          <p:cNvSpPr txBox="1"/>
          <p:nvPr/>
        </p:nvSpPr>
        <p:spPr>
          <a:xfrm>
            <a:off x="5729986" y="2287096"/>
            <a:ext cx="458037" cy="200055"/>
          </a:xfrm>
          <a:prstGeom prst="rect">
            <a:avLst/>
          </a:prstGeom>
          <a:noFill/>
        </p:spPr>
        <p:txBody>
          <a:bodyPr wrap="square" rtlCol="0">
            <a:spAutoFit/>
          </a:bodyPr>
          <a:lstStyle/>
          <a:p>
            <a:r>
              <a:rPr lang="en-US" sz="700" b="1" dirty="0"/>
              <a:t>Fa0/3</a:t>
            </a:r>
          </a:p>
        </p:txBody>
      </p:sp>
      <p:pic>
        <p:nvPicPr>
          <p:cNvPr id="4" name="Picture 3">
            <a:extLst>
              <a:ext uri="{FF2B5EF4-FFF2-40B4-BE49-F238E27FC236}">
                <a16:creationId xmlns:a16="http://schemas.microsoft.com/office/drawing/2014/main" id="{76B03AFC-7096-B7DE-EE80-8B44C584586D}"/>
              </a:ext>
            </a:extLst>
          </p:cNvPr>
          <p:cNvPicPr>
            <a:picLocks noChangeAspect="1"/>
          </p:cNvPicPr>
          <p:nvPr/>
        </p:nvPicPr>
        <p:blipFill>
          <a:blip r:embed="rId4"/>
          <a:stretch>
            <a:fillRect/>
          </a:stretch>
        </p:blipFill>
        <p:spPr>
          <a:xfrm>
            <a:off x="1255011" y="1767354"/>
            <a:ext cx="761746" cy="761746"/>
          </a:xfrm>
          <a:prstGeom prst="rect">
            <a:avLst/>
          </a:prstGeom>
        </p:spPr>
      </p:pic>
      <p:sp>
        <p:nvSpPr>
          <p:cNvPr id="57" name="TextBox 56">
            <a:extLst>
              <a:ext uri="{FF2B5EF4-FFF2-40B4-BE49-F238E27FC236}">
                <a16:creationId xmlns:a16="http://schemas.microsoft.com/office/drawing/2014/main" id="{3BC7BC30-2836-74C0-941C-DA74150F8EE6}"/>
              </a:ext>
            </a:extLst>
          </p:cNvPr>
          <p:cNvSpPr txBox="1"/>
          <p:nvPr/>
        </p:nvSpPr>
        <p:spPr>
          <a:xfrm>
            <a:off x="1038023" y="3339691"/>
            <a:ext cx="458037" cy="200055"/>
          </a:xfrm>
          <a:prstGeom prst="rect">
            <a:avLst/>
          </a:prstGeom>
          <a:noFill/>
        </p:spPr>
        <p:txBody>
          <a:bodyPr wrap="square" rtlCol="0">
            <a:spAutoFit/>
          </a:bodyPr>
          <a:lstStyle/>
          <a:p>
            <a:r>
              <a:rPr lang="en-US" sz="700" b="1" dirty="0"/>
              <a:t>PC-1</a:t>
            </a:r>
          </a:p>
        </p:txBody>
      </p:sp>
      <p:sp>
        <p:nvSpPr>
          <p:cNvPr id="58" name="TextBox 57">
            <a:extLst>
              <a:ext uri="{FF2B5EF4-FFF2-40B4-BE49-F238E27FC236}">
                <a16:creationId xmlns:a16="http://schemas.microsoft.com/office/drawing/2014/main" id="{CDF8C6C3-8148-AF5B-D715-F1F4E82CECBA}"/>
              </a:ext>
            </a:extLst>
          </p:cNvPr>
          <p:cNvSpPr txBox="1"/>
          <p:nvPr/>
        </p:nvSpPr>
        <p:spPr>
          <a:xfrm>
            <a:off x="1662863" y="3339691"/>
            <a:ext cx="574877" cy="200055"/>
          </a:xfrm>
          <a:prstGeom prst="rect">
            <a:avLst/>
          </a:prstGeom>
          <a:noFill/>
        </p:spPr>
        <p:txBody>
          <a:bodyPr wrap="square" rtlCol="0">
            <a:spAutoFit/>
          </a:bodyPr>
          <a:lstStyle/>
          <a:p>
            <a:r>
              <a:rPr lang="en-US" sz="700" b="1" dirty="0"/>
              <a:t>Server-1</a:t>
            </a:r>
          </a:p>
        </p:txBody>
      </p:sp>
      <p:sp>
        <p:nvSpPr>
          <p:cNvPr id="59" name="TextBox 58">
            <a:extLst>
              <a:ext uri="{FF2B5EF4-FFF2-40B4-BE49-F238E27FC236}">
                <a16:creationId xmlns:a16="http://schemas.microsoft.com/office/drawing/2014/main" id="{9D6ED2DF-3CFF-DDAD-EE8B-4822C83E7D6A}"/>
              </a:ext>
            </a:extLst>
          </p:cNvPr>
          <p:cNvSpPr txBox="1"/>
          <p:nvPr/>
        </p:nvSpPr>
        <p:spPr>
          <a:xfrm>
            <a:off x="3095423" y="3339691"/>
            <a:ext cx="458037" cy="200055"/>
          </a:xfrm>
          <a:prstGeom prst="rect">
            <a:avLst/>
          </a:prstGeom>
          <a:noFill/>
        </p:spPr>
        <p:txBody>
          <a:bodyPr wrap="square" rtlCol="0">
            <a:spAutoFit/>
          </a:bodyPr>
          <a:lstStyle/>
          <a:p>
            <a:r>
              <a:rPr lang="en-US" sz="700" b="1" dirty="0"/>
              <a:t>PC-2</a:t>
            </a:r>
          </a:p>
        </p:txBody>
      </p:sp>
      <p:sp>
        <p:nvSpPr>
          <p:cNvPr id="60" name="TextBox 59">
            <a:extLst>
              <a:ext uri="{FF2B5EF4-FFF2-40B4-BE49-F238E27FC236}">
                <a16:creationId xmlns:a16="http://schemas.microsoft.com/office/drawing/2014/main" id="{1CF0E38B-5DBB-D61B-B1CD-D4FC5313999D}"/>
              </a:ext>
            </a:extLst>
          </p:cNvPr>
          <p:cNvSpPr txBox="1"/>
          <p:nvPr/>
        </p:nvSpPr>
        <p:spPr>
          <a:xfrm>
            <a:off x="3720263" y="3339691"/>
            <a:ext cx="574877" cy="200055"/>
          </a:xfrm>
          <a:prstGeom prst="rect">
            <a:avLst/>
          </a:prstGeom>
          <a:noFill/>
        </p:spPr>
        <p:txBody>
          <a:bodyPr wrap="square" rtlCol="0">
            <a:spAutoFit/>
          </a:bodyPr>
          <a:lstStyle/>
          <a:p>
            <a:r>
              <a:rPr lang="en-US" sz="700" b="1" dirty="0"/>
              <a:t>Server-2</a:t>
            </a:r>
          </a:p>
        </p:txBody>
      </p:sp>
      <p:sp>
        <p:nvSpPr>
          <p:cNvPr id="61" name="TextBox 60">
            <a:extLst>
              <a:ext uri="{FF2B5EF4-FFF2-40B4-BE49-F238E27FC236}">
                <a16:creationId xmlns:a16="http://schemas.microsoft.com/office/drawing/2014/main" id="{150B0570-AEF0-3AC7-E3E9-209C2D9512CE}"/>
              </a:ext>
            </a:extLst>
          </p:cNvPr>
          <p:cNvSpPr txBox="1"/>
          <p:nvPr/>
        </p:nvSpPr>
        <p:spPr>
          <a:xfrm>
            <a:off x="5129963" y="3339691"/>
            <a:ext cx="458037" cy="200055"/>
          </a:xfrm>
          <a:prstGeom prst="rect">
            <a:avLst/>
          </a:prstGeom>
          <a:noFill/>
        </p:spPr>
        <p:txBody>
          <a:bodyPr wrap="square" rtlCol="0">
            <a:spAutoFit/>
          </a:bodyPr>
          <a:lstStyle/>
          <a:p>
            <a:r>
              <a:rPr lang="en-US" sz="700" b="1" dirty="0"/>
              <a:t>PC-3</a:t>
            </a:r>
          </a:p>
        </p:txBody>
      </p:sp>
      <p:sp>
        <p:nvSpPr>
          <p:cNvPr id="62" name="TextBox 61">
            <a:extLst>
              <a:ext uri="{FF2B5EF4-FFF2-40B4-BE49-F238E27FC236}">
                <a16:creationId xmlns:a16="http://schemas.microsoft.com/office/drawing/2014/main" id="{7F5CAFB6-988B-B9EE-4C27-4386582983AC}"/>
              </a:ext>
            </a:extLst>
          </p:cNvPr>
          <p:cNvSpPr txBox="1"/>
          <p:nvPr/>
        </p:nvSpPr>
        <p:spPr>
          <a:xfrm>
            <a:off x="5754803" y="3339691"/>
            <a:ext cx="574877" cy="200055"/>
          </a:xfrm>
          <a:prstGeom prst="rect">
            <a:avLst/>
          </a:prstGeom>
          <a:noFill/>
        </p:spPr>
        <p:txBody>
          <a:bodyPr wrap="square" rtlCol="0">
            <a:spAutoFit/>
          </a:bodyPr>
          <a:lstStyle/>
          <a:p>
            <a:r>
              <a:rPr lang="en-US" sz="700" b="1" dirty="0"/>
              <a:t>Server-3</a:t>
            </a:r>
          </a:p>
        </p:txBody>
      </p:sp>
      <p:sp>
        <p:nvSpPr>
          <p:cNvPr id="63" name="TextBox 62">
            <a:extLst>
              <a:ext uri="{FF2B5EF4-FFF2-40B4-BE49-F238E27FC236}">
                <a16:creationId xmlns:a16="http://schemas.microsoft.com/office/drawing/2014/main" id="{7F81735E-BD5B-0B7F-10B2-6CD9926E9BD3}"/>
              </a:ext>
            </a:extLst>
          </p:cNvPr>
          <p:cNvSpPr txBox="1"/>
          <p:nvPr/>
        </p:nvSpPr>
        <p:spPr>
          <a:xfrm>
            <a:off x="860656" y="3471771"/>
            <a:ext cx="824753" cy="200055"/>
          </a:xfrm>
          <a:prstGeom prst="rect">
            <a:avLst/>
          </a:prstGeom>
          <a:noFill/>
        </p:spPr>
        <p:txBody>
          <a:bodyPr wrap="square" rtlCol="0">
            <a:spAutoFit/>
          </a:bodyPr>
          <a:lstStyle/>
          <a:p>
            <a:r>
              <a:rPr lang="en-US" sz="700" dirty="0"/>
              <a:t>192.168.1.100</a:t>
            </a:r>
          </a:p>
        </p:txBody>
      </p:sp>
      <p:sp>
        <p:nvSpPr>
          <p:cNvPr id="64" name="TextBox 63">
            <a:extLst>
              <a:ext uri="{FF2B5EF4-FFF2-40B4-BE49-F238E27FC236}">
                <a16:creationId xmlns:a16="http://schemas.microsoft.com/office/drawing/2014/main" id="{3E8531F1-429E-C830-70D5-6E0AD913FA24}"/>
              </a:ext>
            </a:extLst>
          </p:cNvPr>
          <p:cNvSpPr txBox="1"/>
          <p:nvPr/>
        </p:nvSpPr>
        <p:spPr>
          <a:xfrm>
            <a:off x="1569316" y="3471771"/>
            <a:ext cx="824753" cy="200055"/>
          </a:xfrm>
          <a:prstGeom prst="rect">
            <a:avLst/>
          </a:prstGeom>
          <a:noFill/>
        </p:spPr>
        <p:txBody>
          <a:bodyPr wrap="square" rtlCol="0">
            <a:spAutoFit/>
          </a:bodyPr>
          <a:lstStyle/>
          <a:p>
            <a:r>
              <a:rPr lang="en-US" sz="700" dirty="0"/>
              <a:t>192.168.1.200</a:t>
            </a:r>
          </a:p>
        </p:txBody>
      </p:sp>
      <p:sp>
        <p:nvSpPr>
          <p:cNvPr id="65" name="TextBox 64">
            <a:extLst>
              <a:ext uri="{FF2B5EF4-FFF2-40B4-BE49-F238E27FC236}">
                <a16:creationId xmlns:a16="http://schemas.microsoft.com/office/drawing/2014/main" id="{A3EFB9F0-8838-F9CB-52B5-BFEF45BB1F25}"/>
              </a:ext>
            </a:extLst>
          </p:cNvPr>
          <p:cNvSpPr txBox="1"/>
          <p:nvPr/>
        </p:nvSpPr>
        <p:spPr>
          <a:xfrm>
            <a:off x="2910436" y="3471771"/>
            <a:ext cx="824753" cy="200055"/>
          </a:xfrm>
          <a:prstGeom prst="rect">
            <a:avLst/>
          </a:prstGeom>
          <a:noFill/>
        </p:spPr>
        <p:txBody>
          <a:bodyPr wrap="square" rtlCol="0">
            <a:spAutoFit/>
          </a:bodyPr>
          <a:lstStyle/>
          <a:p>
            <a:r>
              <a:rPr lang="en-US" sz="700" dirty="0"/>
              <a:t>192.168.2.100</a:t>
            </a:r>
          </a:p>
        </p:txBody>
      </p:sp>
      <p:sp>
        <p:nvSpPr>
          <p:cNvPr id="66" name="TextBox 65">
            <a:extLst>
              <a:ext uri="{FF2B5EF4-FFF2-40B4-BE49-F238E27FC236}">
                <a16:creationId xmlns:a16="http://schemas.microsoft.com/office/drawing/2014/main" id="{8DEEEBB2-3823-41B8-CE81-A79236276F64}"/>
              </a:ext>
            </a:extLst>
          </p:cNvPr>
          <p:cNvSpPr txBox="1"/>
          <p:nvPr/>
        </p:nvSpPr>
        <p:spPr>
          <a:xfrm>
            <a:off x="3619096" y="3471771"/>
            <a:ext cx="824753" cy="200055"/>
          </a:xfrm>
          <a:prstGeom prst="rect">
            <a:avLst/>
          </a:prstGeom>
          <a:noFill/>
        </p:spPr>
        <p:txBody>
          <a:bodyPr wrap="square" rtlCol="0">
            <a:spAutoFit/>
          </a:bodyPr>
          <a:lstStyle/>
          <a:p>
            <a:r>
              <a:rPr lang="en-US" sz="700" dirty="0"/>
              <a:t>192.168.2.200</a:t>
            </a:r>
          </a:p>
        </p:txBody>
      </p:sp>
      <p:sp>
        <p:nvSpPr>
          <p:cNvPr id="67" name="TextBox 66">
            <a:extLst>
              <a:ext uri="{FF2B5EF4-FFF2-40B4-BE49-F238E27FC236}">
                <a16:creationId xmlns:a16="http://schemas.microsoft.com/office/drawing/2014/main" id="{22045FA8-3EEB-449B-3574-4D7F0C1A948D}"/>
              </a:ext>
            </a:extLst>
          </p:cNvPr>
          <p:cNvSpPr txBox="1"/>
          <p:nvPr/>
        </p:nvSpPr>
        <p:spPr>
          <a:xfrm>
            <a:off x="4952596" y="3471771"/>
            <a:ext cx="824753" cy="200055"/>
          </a:xfrm>
          <a:prstGeom prst="rect">
            <a:avLst/>
          </a:prstGeom>
          <a:noFill/>
        </p:spPr>
        <p:txBody>
          <a:bodyPr wrap="square" rtlCol="0">
            <a:spAutoFit/>
          </a:bodyPr>
          <a:lstStyle/>
          <a:p>
            <a:r>
              <a:rPr lang="en-US" sz="700" dirty="0"/>
              <a:t>192.168.3.100</a:t>
            </a:r>
          </a:p>
        </p:txBody>
      </p:sp>
      <p:sp>
        <p:nvSpPr>
          <p:cNvPr id="68" name="TextBox 67">
            <a:extLst>
              <a:ext uri="{FF2B5EF4-FFF2-40B4-BE49-F238E27FC236}">
                <a16:creationId xmlns:a16="http://schemas.microsoft.com/office/drawing/2014/main" id="{3A57E243-CB34-3270-9B39-14DB3D35C024}"/>
              </a:ext>
            </a:extLst>
          </p:cNvPr>
          <p:cNvSpPr txBox="1"/>
          <p:nvPr/>
        </p:nvSpPr>
        <p:spPr>
          <a:xfrm>
            <a:off x="5661256" y="3471771"/>
            <a:ext cx="824753" cy="200055"/>
          </a:xfrm>
          <a:prstGeom prst="rect">
            <a:avLst/>
          </a:prstGeom>
          <a:noFill/>
        </p:spPr>
        <p:txBody>
          <a:bodyPr wrap="square" rtlCol="0">
            <a:spAutoFit/>
          </a:bodyPr>
          <a:lstStyle/>
          <a:p>
            <a:r>
              <a:rPr lang="en-US" sz="700" dirty="0"/>
              <a:t>192.168.3.200</a:t>
            </a:r>
          </a:p>
        </p:txBody>
      </p:sp>
    </p:spTree>
    <p:extLst>
      <p:ext uri="{BB962C8B-B14F-4D97-AF65-F5344CB8AC3E}">
        <p14:creationId xmlns:p14="http://schemas.microsoft.com/office/powerpoint/2010/main" val="187419494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BC087B-4152-EDA6-4DFA-52202A018766}"/>
              </a:ext>
            </a:extLst>
          </p:cNvPr>
          <p:cNvPicPr>
            <a:picLocks noChangeAspect="1"/>
          </p:cNvPicPr>
          <p:nvPr/>
        </p:nvPicPr>
        <p:blipFill>
          <a:blip r:embed="rId3"/>
          <a:srcRect/>
          <a:stretch/>
        </p:blipFill>
        <p:spPr>
          <a:xfrm>
            <a:off x="789415" y="960985"/>
            <a:ext cx="3730982" cy="3153815"/>
          </a:xfrm>
          <a:prstGeom prst="rect">
            <a:avLst/>
          </a:prstGeom>
          <a:ln w="19050">
            <a:solidFill>
              <a:schemeClr val="tx1"/>
            </a:solidFill>
          </a:ln>
        </p:spPr>
      </p:pic>
      <p:pic>
        <p:nvPicPr>
          <p:cNvPr id="3" name="Picture 2">
            <a:extLst>
              <a:ext uri="{FF2B5EF4-FFF2-40B4-BE49-F238E27FC236}">
                <a16:creationId xmlns:a16="http://schemas.microsoft.com/office/drawing/2014/main" id="{539F1A52-F83E-6D2F-8F78-511FFD82220C}"/>
              </a:ext>
            </a:extLst>
          </p:cNvPr>
          <p:cNvPicPr>
            <a:picLocks noChangeAspect="1"/>
          </p:cNvPicPr>
          <p:nvPr/>
        </p:nvPicPr>
        <p:blipFill>
          <a:blip r:embed="rId4"/>
          <a:srcRect/>
          <a:stretch/>
        </p:blipFill>
        <p:spPr>
          <a:xfrm>
            <a:off x="4541800" y="1623924"/>
            <a:ext cx="4290070" cy="2696616"/>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18</a:t>
            </a:fld>
            <a:endParaRPr lang="en"/>
          </a:p>
        </p:txBody>
      </p:sp>
      <p:sp>
        <p:nvSpPr>
          <p:cNvPr id="12" name="TextBox 11">
            <a:extLst>
              <a:ext uri="{FF2B5EF4-FFF2-40B4-BE49-F238E27FC236}">
                <a16:creationId xmlns:a16="http://schemas.microsoft.com/office/drawing/2014/main" id="{57117033-E0AB-19E6-FB64-03EFE6064A99}"/>
              </a:ext>
            </a:extLst>
          </p:cNvPr>
          <p:cNvSpPr txBox="1"/>
          <p:nvPr/>
        </p:nvSpPr>
        <p:spPr>
          <a:xfrm>
            <a:off x="4222868" y="1028700"/>
            <a:ext cx="441960" cy="246221"/>
          </a:xfrm>
          <a:prstGeom prst="rect">
            <a:avLst/>
          </a:prstGeom>
          <a:noFill/>
        </p:spPr>
        <p:txBody>
          <a:bodyPr wrap="square" rtlCol="0">
            <a:spAutoFit/>
          </a:bodyPr>
          <a:lstStyle/>
          <a:p>
            <a:r>
              <a:rPr lang="en-US" sz="1000" b="1" dirty="0">
                <a:solidFill>
                  <a:srgbClr val="C00000"/>
                </a:solidFill>
              </a:rPr>
              <a:t>1</a:t>
            </a:r>
          </a:p>
        </p:txBody>
      </p:sp>
      <p:sp>
        <p:nvSpPr>
          <p:cNvPr id="16" name="Rectangle 15">
            <a:extLst>
              <a:ext uri="{FF2B5EF4-FFF2-40B4-BE49-F238E27FC236}">
                <a16:creationId xmlns:a16="http://schemas.microsoft.com/office/drawing/2014/main" id="{DBF26DEA-6776-28A9-D918-7197231ABBD8}"/>
              </a:ext>
            </a:extLst>
          </p:cNvPr>
          <p:cNvSpPr/>
          <p:nvPr/>
        </p:nvSpPr>
        <p:spPr>
          <a:xfrm>
            <a:off x="893445" y="1158371"/>
            <a:ext cx="168783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ADAFB533-559D-4B3F-0219-B7B71A112E40}"/>
              </a:ext>
            </a:extLst>
          </p:cNvPr>
          <p:cNvSpPr/>
          <p:nvPr/>
        </p:nvSpPr>
        <p:spPr>
          <a:xfrm>
            <a:off x="893445" y="1353983"/>
            <a:ext cx="165925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2" name="Rectangle 21">
            <a:extLst>
              <a:ext uri="{FF2B5EF4-FFF2-40B4-BE49-F238E27FC236}">
                <a16:creationId xmlns:a16="http://schemas.microsoft.com/office/drawing/2014/main" id="{E57C2E5C-E79A-E517-2ACE-DA4819884494}"/>
              </a:ext>
            </a:extLst>
          </p:cNvPr>
          <p:cNvSpPr/>
          <p:nvPr/>
        </p:nvSpPr>
        <p:spPr>
          <a:xfrm>
            <a:off x="887729" y="2109948"/>
            <a:ext cx="195262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3" name="Rectangle 22">
            <a:extLst>
              <a:ext uri="{FF2B5EF4-FFF2-40B4-BE49-F238E27FC236}">
                <a16:creationId xmlns:a16="http://schemas.microsoft.com/office/drawing/2014/main" id="{83F20B59-36B9-CA79-30D9-0795D778768D}"/>
              </a:ext>
            </a:extLst>
          </p:cNvPr>
          <p:cNvSpPr/>
          <p:nvPr/>
        </p:nvSpPr>
        <p:spPr>
          <a:xfrm>
            <a:off x="887729" y="2869948"/>
            <a:ext cx="144399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48" name="Rectangle 47">
            <a:extLst>
              <a:ext uri="{FF2B5EF4-FFF2-40B4-BE49-F238E27FC236}">
                <a16:creationId xmlns:a16="http://schemas.microsoft.com/office/drawing/2014/main" id="{9E44C3E2-65CA-DC3A-8EDA-98FD42221A54}"/>
              </a:ext>
            </a:extLst>
          </p:cNvPr>
          <p:cNvSpPr/>
          <p:nvPr/>
        </p:nvSpPr>
        <p:spPr>
          <a:xfrm>
            <a:off x="1271776" y="4002536"/>
            <a:ext cx="3083054"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5" name="Rectangle 14">
            <a:extLst>
              <a:ext uri="{FF2B5EF4-FFF2-40B4-BE49-F238E27FC236}">
                <a16:creationId xmlns:a16="http://schemas.microsoft.com/office/drawing/2014/main" id="{9AE31AA1-E91D-D1FF-D5C2-23D5C7A258D6}"/>
              </a:ext>
            </a:extLst>
          </p:cNvPr>
          <p:cNvSpPr/>
          <p:nvPr/>
        </p:nvSpPr>
        <p:spPr>
          <a:xfrm>
            <a:off x="4642485" y="2395351"/>
            <a:ext cx="179070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Rectangle 17">
            <a:extLst>
              <a:ext uri="{FF2B5EF4-FFF2-40B4-BE49-F238E27FC236}">
                <a16:creationId xmlns:a16="http://schemas.microsoft.com/office/drawing/2014/main" id="{FD8F6C38-D942-AE3F-3D19-B58C0E6CA81A}"/>
              </a:ext>
            </a:extLst>
          </p:cNvPr>
          <p:cNvSpPr/>
          <p:nvPr/>
        </p:nvSpPr>
        <p:spPr>
          <a:xfrm>
            <a:off x="4642484" y="2778891"/>
            <a:ext cx="265747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9" name="Rectangle 18">
            <a:extLst>
              <a:ext uri="{FF2B5EF4-FFF2-40B4-BE49-F238E27FC236}">
                <a16:creationId xmlns:a16="http://schemas.microsoft.com/office/drawing/2014/main" id="{50775CD5-B061-97BC-E5A1-223F7C136B51}"/>
              </a:ext>
            </a:extLst>
          </p:cNvPr>
          <p:cNvSpPr/>
          <p:nvPr/>
        </p:nvSpPr>
        <p:spPr>
          <a:xfrm>
            <a:off x="4634864" y="4114931"/>
            <a:ext cx="179070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0" name="Rectangle 19">
            <a:extLst>
              <a:ext uri="{FF2B5EF4-FFF2-40B4-BE49-F238E27FC236}">
                <a16:creationId xmlns:a16="http://schemas.microsoft.com/office/drawing/2014/main" id="{AA47CF64-A918-E0BB-C08D-9A0C1528732B}"/>
              </a:ext>
            </a:extLst>
          </p:cNvPr>
          <p:cNvSpPr/>
          <p:nvPr/>
        </p:nvSpPr>
        <p:spPr>
          <a:xfrm>
            <a:off x="4647565" y="3634871"/>
            <a:ext cx="111315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1" name="Rectangle 20">
            <a:extLst>
              <a:ext uri="{FF2B5EF4-FFF2-40B4-BE49-F238E27FC236}">
                <a16:creationId xmlns:a16="http://schemas.microsoft.com/office/drawing/2014/main" id="{5A007FAE-09E6-BDC3-F8E3-68BBA8032AB8}"/>
              </a:ext>
            </a:extLst>
          </p:cNvPr>
          <p:cNvSpPr/>
          <p:nvPr/>
        </p:nvSpPr>
        <p:spPr>
          <a:xfrm>
            <a:off x="5038724" y="4211451"/>
            <a:ext cx="370903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5" name="TextBox 24">
            <a:extLst>
              <a:ext uri="{FF2B5EF4-FFF2-40B4-BE49-F238E27FC236}">
                <a16:creationId xmlns:a16="http://schemas.microsoft.com/office/drawing/2014/main" id="{33606EA9-C283-DB5B-0290-EBA8CB7ED736}"/>
              </a:ext>
            </a:extLst>
          </p:cNvPr>
          <p:cNvSpPr txBox="1"/>
          <p:nvPr/>
        </p:nvSpPr>
        <p:spPr>
          <a:xfrm>
            <a:off x="8505308" y="1691640"/>
            <a:ext cx="441960" cy="246221"/>
          </a:xfrm>
          <a:prstGeom prst="rect">
            <a:avLst/>
          </a:prstGeom>
          <a:noFill/>
        </p:spPr>
        <p:txBody>
          <a:bodyPr wrap="square" rtlCol="0">
            <a:spAutoFit/>
          </a:bodyPr>
          <a:lstStyle/>
          <a:p>
            <a:r>
              <a:rPr lang="en-US" sz="1000" b="1" dirty="0">
                <a:solidFill>
                  <a:srgbClr val="C00000"/>
                </a:solidFill>
              </a:rPr>
              <a:t>2</a:t>
            </a:r>
          </a:p>
        </p:txBody>
      </p:sp>
      <p:sp>
        <p:nvSpPr>
          <p:cNvPr id="4" name="TextBox 3">
            <a:extLst>
              <a:ext uri="{FF2B5EF4-FFF2-40B4-BE49-F238E27FC236}">
                <a16:creationId xmlns:a16="http://schemas.microsoft.com/office/drawing/2014/main" id="{E20DFFC4-E63D-F940-C1CD-F81CC6D00E2F}"/>
              </a:ext>
            </a:extLst>
          </p:cNvPr>
          <p:cNvSpPr txBox="1"/>
          <p:nvPr/>
        </p:nvSpPr>
        <p:spPr>
          <a:xfrm>
            <a:off x="4549420" y="806728"/>
            <a:ext cx="4719902" cy="756297"/>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effectLst/>
              </a:rPr>
              <a:t>Host 192.168.1.100 </a:t>
            </a:r>
            <a:r>
              <a:rPr lang="en-US" sz="1000" dirty="0">
                <a:solidFill>
                  <a:schemeClr val="tx1"/>
                </a:solidFill>
                <a:effectLst/>
              </a:rPr>
              <a:t>cannot ping hosts of 192.168.2.0 network</a:t>
            </a:r>
          </a:p>
          <a:p>
            <a:pPr>
              <a:lnSpc>
                <a:spcPct val="150000"/>
              </a:lnSpc>
            </a:pPr>
            <a:r>
              <a:rPr lang="en-US" sz="1000" b="1" dirty="0">
                <a:solidFill>
                  <a:schemeClr val="tx1"/>
                </a:solidFill>
                <a:effectLst/>
              </a:rPr>
              <a:t>2.   </a:t>
            </a:r>
            <a:r>
              <a:rPr lang="en-US" sz="1000" b="1" i="1" dirty="0">
                <a:solidFill>
                  <a:schemeClr val="tx1"/>
                </a:solidFill>
              </a:rPr>
              <a:t>Network</a:t>
            </a:r>
            <a:r>
              <a:rPr lang="en-US" sz="1000" b="1" i="1" dirty="0">
                <a:solidFill>
                  <a:schemeClr val="tx1"/>
                </a:solidFill>
                <a:effectLst/>
              </a:rPr>
              <a:t> 192.168.3.200 </a:t>
            </a:r>
            <a:r>
              <a:rPr lang="en-US" sz="1000" dirty="0">
                <a:solidFill>
                  <a:schemeClr val="tx1"/>
                </a:solidFill>
                <a:effectLst/>
              </a:rPr>
              <a:t>cannot access web </a:t>
            </a:r>
            <a:r>
              <a:rPr lang="en-US" sz="1000" dirty="0">
                <a:solidFill>
                  <a:schemeClr val="tx1"/>
                </a:solidFill>
              </a:rPr>
              <a:t>http</a:t>
            </a:r>
            <a:r>
              <a:rPr lang="en-US" sz="1000" dirty="0">
                <a:solidFill>
                  <a:schemeClr val="tx1"/>
                </a:solidFill>
                <a:effectLst/>
              </a:rPr>
              <a:t> of 192.168.2.0 network</a:t>
            </a:r>
          </a:p>
          <a:p>
            <a:pPr>
              <a:lnSpc>
                <a:spcPct val="150000"/>
              </a:lnSpc>
            </a:pPr>
            <a:r>
              <a:rPr lang="en-US" sz="1000" b="1" dirty="0">
                <a:solidFill>
                  <a:schemeClr val="tx1"/>
                </a:solidFill>
              </a:rPr>
              <a:t>3.   </a:t>
            </a:r>
            <a:r>
              <a:rPr lang="en-US" sz="1000" dirty="0">
                <a:solidFill>
                  <a:schemeClr val="tx1"/>
                </a:solidFill>
              </a:rPr>
              <a:t>Other host/network can reach independently</a:t>
            </a:r>
          </a:p>
        </p:txBody>
      </p:sp>
    </p:spTree>
    <p:extLst>
      <p:ext uri="{BB962C8B-B14F-4D97-AF65-F5344CB8AC3E}">
        <p14:creationId xmlns:p14="http://schemas.microsoft.com/office/powerpoint/2010/main" val="424001529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EFEBB-A878-CE50-B120-0A303C32E707}"/>
              </a:ext>
            </a:extLst>
          </p:cNvPr>
          <p:cNvPicPr>
            <a:picLocks noChangeAspect="1"/>
          </p:cNvPicPr>
          <p:nvPr/>
        </p:nvPicPr>
        <p:blipFill>
          <a:blip r:embed="rId3"/>
          <a:srcRect/>
          <a:stretch/>
        </p:blipFill>
        <p:spPr>
          <a:xfrm>
            <a:off x="4337168" y="2046818"/>
            <a:ext cx="4236143" cy="613740"/>
          </a:xfrm>
          <a:prstGeom prst="rect">
            <a:avLst/>
          </a:prstGeom>
          <a:ln w="19050">
            <a:solidFill>
              <a:schemeClr val="tx1"/>
            </a:solidFill>
          </a:ln>
        </p:spPr>
      </p:pic>
      <p:pic>
        <p:nvPicPr>
          <p:cNvPr id="26" name="Picture 25">
            <a:extLst>
              <a:ext uri="{FF2B5EF4-FFF2-40B4-BE49-F238E27FC236}">
                <a16:creationId xmlns:a16="http://schemas.microsoft.com/office/drawing/2014/main" id="{4DDE73EC-2558-0BD2-CA71-BC13978BE5AB}"/>
              </a:ext>
            </a:extLst>
          </p:cNvPr>
          <p:cNvPicPr>
            <a:picLocks noChangeAspect="1"/>
          </p:cNvPicPr>
          <p:nvPr/>
        </p:nvPicPr>
        <p:blipFill>
          <a:blip r:embed="rId4"/>
          <a:srcRect/>
          <a:stretch/>
        </p:blipFill>
        <p:spPr>
          <a:xfrm>
            <a:off x="4341159" y="953217"/>
            <a:ext cx="2801348" cy="897519"/>
          </a:xfrm>
          <a:prstGeom prst="rect">
            <a:avLst/>
          </a:prstGeom>
          <a:ln w="19050">
            <a:solidFill>
              <a:schemeClr val="tx1"/>
            </a:solidFill>
          </a:ln>
        </p:spPr>
      </p:pic>
      <p:pic>
        <p:nvPicPr>
          <p:cNvPr id="9" name="Picture 8">
            <a:extLst>
              <a:ext uri="{FF2B5EF4-FFF2-40B4-BE49-F238E27FC236}">
                <a16:creationId xmlns:a16="http://schemas.microsoft.com/office/drawing/2014/main" id="{FD524F63-A284-3747-7C0B-326BB9A9E1D9}"/>
              </a:ext>
            </a:extLst>
          </p:cNvPr>
          <p:cNvPicPr>
            <a:picLocks noChangeAspect="1"/>
          </p:cNvPicPr>
          <p:nvPr/>
        </p:nvPicPr>
        <p:blipFill>
          <a:blip r:embed="rId5"/>
          <a:srcRect/>
          <a:stretch/>
        </p:blipFill>
        <p:spPr>
          <a:xfrm>
            <a:off x="4337168" y="2834828"/>
            <a:ext cx="4385525" cy="597686"/>
          </a:xfrm>
          <a:prstGeom prst="rect">
            <a:avLst/>
          </a:prstGeom>
          <a:ln w="19050">
            <a:solidFill>
              <a:schemeClr val="tx1"/>
            </a:solidFill>
          </a:ln>
        </p:spPr>
      </p:pic>
      <p:sp>
        <p:nvSpPr>
          <p:cNvPr id="10" name="Rectangle 9">
            <a:extLst>
              <a:ext uri="{FF2B5EF4-FFF2-40B4-BE49-F238E27FC236}">
                <a16:creationId xmlns:a16="http://schemas.microsoft.com/office/drawing/2014/main" id="{9C6FAD6D-CEF9-C760-2F32-56908A1AA974}"/>
              </a:ext>
            </a:extLst>
          </p:cNvPr>
          <p:cNvSpPr/>
          <p:nvPr/>
        </p:nvSpPr>
        <p:spPr>
          <a:xfrm>
            <a:off x="4514849" y="2066133"/>
            <a:ext cx="91440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1" name="Rectangle 10">
            <a:extLst>
              <a:ext uri="{FF2B5EF4-FFF2-40B4-BE49-F238E27FC236}">
                <a16:creationId xmlns:a16="http://schemas.microsoft.com/office/drawing/2014/main" id="{EE61AFE9-8F1D-F529-EF0A-57E3E91666CC}"/>
              </a:ext>
            </a:extLst>
          </p:cNvPr>
          <p:cNvSpPr/>
          <p:nvPr/>
        </p:nvSpPr>
        <p:spPr>
          <a:xfrm>
            <a:off x="4537709" y="2858613"/>
            <a:ext cx="236220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pic>
        <p:nvPicPr>
          <p:cNvPr id="4" name="Picture 3">
            <a:extLst>
              <a:ext uri="{FF2B5EF4-FFF2-40B4-BE49-F238E27FC236}">
                <a16:creationId xmlns:a16="http://schemas.microsoft.com/office/drawing/2014/main" id="{2616FF67-E141-B81B-148E-3CE8B92714BB}"/>
              </a:ext>
            </a:extLst>
          </p:cNvPr>
          <p:cNvPicPr>
            <a:picLocks noChangeAspect="1"/>
          </p:cNvPicPr>
          <p:nvPr/>
        </p:nvPicPr>
        <p:blipFill>
          <a:blip r:embed="rId6"/>
          <a:srcRect/>
          <a:stretch/>
        </p:blipFill>
        <p:spPr>
          <a:xfrm>
            <a:off x="791454" y="963776"/>
            <a:ext cx="3386891" cy="3153815"/>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19</a:t>
            </a:fld>
            <a:endParaRPr lang="en"/>
          </a:p>
        </p:txBody>
      </p:sp>
      <p:sp>
        <p:nvSpPr>
          <p:cNvPr id="12" name="TextBox 11">
            <a:extLst>
              <a:ext uri="{FF2B5EF4-FFF2-40B4-BE49-F238E27FC236}">
                <a16:creationId xmlns:a16="http://schemas.microsoft.com/office/drawing/2014/main" id="{57117033-E0AB-19E6-FB64-03EFE6064A99}"/>
              </a:ext>
            </a:extLst>
          </p:cNvPr>
          <p:cNvSpPr txBox="1"/>
          <p:nvPr/>
        </p:nvSpPr>
        <p:spPr>
          <a:xfrm>
            <a:off x="3895208" y="1005840"/>
            <a:ext cx="441960" cy="246221"/>
          </a:xfrm>
          <a:prstGeom prst="rect">
            <a:avLst/>
          </a:prstGeom>
          <a:noFill/>
        </p:spPr>
        <p:txBody>
          <a:bodyPr wrap="square" rtlCol="0">
            <a:spAutoFit/>
          </a:bodyPr>
          <a:lstStyle/>
          <a:p>
            <a:r>
              <a:rPr lang="en-US" sz="1000" b="1" dirty="0">
                <a:solidFill>
                  <a:srgbClr val="C00000"/>
                </a:solidFill>
              </a:rPr>
              <a:t>3</a:t>
            </a:r>
          </a:p>
        </p:txBody>
      </p:sp>
      <p:sp>
        <p:nvSpPr>
          <p:cNvPr id="16" name="Rectangle 15">
            <a:extLst>
              <a:ext uri="{FF2B5EF4-FFF2-40B4-BE49-F238E27FC236}">
                <a16:creationId xmlns:a16="http://schemas.microsoft.com/office/drawing/2014/main" id="{DBF26DEA-6776-28A9-D918-7197231ABBD8}"/>
              </a:ext>
            </a:extLst>
          </p:cNvPr>
          <p:cNvSpPr/>
          <p:nvPr/>
        </p:nvSpPr>
        <p:spPr>
          <a:xfrm>
            <a:off x="895349" y="1209806"/>
            <a:ext cx="206311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2" name="Rectangle 21">
            <a:extLst>
              <a:ext uri="{FF2B5EF4-FFF2-40B4-BE49-F238E27FC236}">
                <a16:creationId xmlns:a16="http://schemas.microsoft.com/office/drawing/2014/main" id="{E57C2E5C-E79A-E517-2ACE-DA4819884494}"/>
              </a:ext>
            </a:extLst>
          </p:cNvPr>
          <p:cNvSpPr/>
          <p:nvPr/>
        </p:nvSpPr>
        <p:spPr>
          <a:xfrm>
            <a:off x="906779" y="2378553"/>
            <a:ext cx="216979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3" name="Rectangle 22">
            <a:extLst>
              <a:ext uri="{FF2B5EF4-FFF2-40B4-BE49-F238E27FC236}">
                <a16:creationId xmlns:a16="http://schemas.microsoft.com/office/drawing/2014/main" id="{83F20B59-36B9-CA79-30D9-0795D778768D}"/>
              </a:ext>
            </a:extLst>
          </p:cNvPr>
          <p:cNvSpPr/>
          <p:nvPr/>
        </p:nvSpPr>
        <p:spPr>
          <a:xfrm>
            <a:off x="910589" y="2843278"/>
            <a:ext cx="144399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48" name="Rectangle 47">
            <a:extLst>
              <a:ext uri="{FF2B5EF4-FFF2-40B4-BE49-F238E27FC236}">
                <a16:creationId xmlns:a16="http://schemas.microsoft.com/office/drawing/2014/main" id="{9E44C3E2-65CA-DC3A-8EDA-98FD42221A54}"/>
              </a:ext>
            </a:extLst>
          </p:cNvPr>
          <p:cNvSpPr/>
          <p:nvPr/>
        </p:nvSpPr>
        <p:spPr>
          <a:xfrm>
            <a:off x="1391791" y="4004441"/>
            <a:ext cx="2050544"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6" name="Rectangle 5">
            <a:extLst>
              <a:ext uri="{FF2B5EF4-FFF2-40B4-BE49-F238E27FC236}">
                <a16:creationId xmlns:a16="http://schemas.microsoft.com/office/drawing/2014/main" id="{63FB1136-8BD5-DFB8-7AEA-2D8FEB5FB0D1}"/>
              </a:ext>
            </a:extLst>
          </p:cNvPr>
          <p:cNvSpPr/>
          <p:nvPr/>
        </p:nvSpPr>
        <p:spPr>
          <a:xfrm>
            <a:off x="912494" y="3310003"/>
            <a:ext cx="173545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TextBox 12">
            <a:extLst>
              <a:ext uri="{FF2B5EF4-FFF2-40B4-BE49-F238E27FC236}">
                <a16:creationId xmlns:a16="http://schemas.microsoft.com/office/drawing/2014/main" id="{3DC111B7-1453-1C31-5F64-92CC8FDEDA9E}"/>
              </a:ext>
            </a:extLst>
          </p:cNvPr>
          <p:cNvSpPr txBox="1"/>
          <p:nvPr/>
        </p:nvSpPr>
        <p:spPr>
          <a:xfrm>
            <a:off x="4337168" y="3577590"/>
            <a:ext cx="4385524" cy="400110"/>
          </a:xfrm>
          <a:prstGeom prst="rect">
            <a:avLst/>
          </a:prstGeom>
          <a:noFill/>
        </p:spPr>
        <p:txBody>
          <a:bodyPr wrap="square" rtlCol="0">
            <a:spAutoFit/>
          </a:bodyPr>
          <a:lstStyle/>
          <a:p>
            <a:r>
              <a:rPr lang="en-US" sz="1000" b="1" dirty="0"/>
              <a:t>***Extended ACLs could be applied in Router R1 and R3 also, not on Router R2 to save Bandwidth.</a:t>
            </a:r>
          </a:p>
        </p:txBody>
      </p:sp>
      <p:sp>
        <p:nvSpPr>
          <p:cNvPr id="27" name="Rectangle 26">
            <a:extLst>
              <a:ext uri="{FF2B5EF4-FFF2-40B4-BE49-F238E27FC236}">
                <a16:creationId xmlns:a16="http://schemas.microsoft.com/office/drawing/2014/main" id="{2E3F081A-ACBF-05F2-EEA0-B0D0957FF243}"/>
              </a:ext>
            </a:extLst>
          </p:cNvPr>
          <p:cNvSpPr/>
          <p:nvPr/>
        </p:nvSpPr>
        <p:spPr>
          <a:xfrm>
            <a:off x="4446269" y="1184753"/>
            <a:ext cx="252857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8" name="Rectangle 27">
            <a:extLst>
              <a:ext uri="{FF2B5EF4-FFF2-40B4-BE49-F238E27FC236}">
                <a16:creationId xmlns:a16="http://schemas.microsoft.com/office/drawing/2014/main" id="{619611D1-872D-A520-AB62-46211485431C}"/>
              </a:ext>
            </a:extLst>
          </p:cNvPr>
          <p:cNvSpPr/>
          <p:nvPr/>
        </p:nvSpPr>
        <p:spPr>
          <a:xfrm>
            <a:off x="4436109" y="1624173"/>
            <a:ext cx="120523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9" name="Rectangle 28">
            <a:extLst>
              <a:ext uri="{FF2B5EF4-FFF2-40B4-BE49-F238E27FC236}">
                <a16:creationId xmlns:a16="http://schemas.microsoft.com/office/drawing/2014/main" id="{21B1A0DD-F99C-40E3-E465-E2F39823B761}"/>
              </a:ext>
            </a:extLst>
          </p:cNvPr>
          <p:cNvSpPr/>
          <p:nvPr/>
        </p:nvSpPr>
        <p:spPr>
          <a:xfrm>
            <a:off x="5058409" y="1725773"/>
            <a:ext cx="137033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8" name="Rectangle 7">
            <a:extLst>
              <a:ext uri="{FF2B5EF4-FFF2-40B4-BE49-F238E27FC236}">
                <a16:creationId xmlns:a16="http://schemas.microsoft.com/office/drawing/2014/main" id="{CAAB0503-556C-7C05-C3F5-D3FC8A3164CE}"/>
              </a:ext>
            </a:extLst>
          </p:cNvPr>
          <p:cNvSpPr/>
          <p:nvPr/>
        </p:nvSpPr>
        <p:spPr>
          <a:xfrm>
            <a:off x="5684519" y="2489043"/>
            <a:ext cx="78486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4" name="Rectangle 13">
            <a:extLst>
              <a:ext uri="{FF2B5EF4-FFF2-40B4-BE49-F238E27FC236}">
                <a16:creationId xmlns:a16="http://schemas.microsoft.com/office/drawing/2014/main" id="{D7F4E0D0-308E-E718-6A5A-5716037753E0}"/>
              </a:ext>
            </a:extLst>
          </p:cNvPr>
          <p:cNvSpPr/>
          <p:nvPr/>
        </p:nvSpPr>
        <p:spPr>
          <a:xfrm>
            <a:off x="7274559" y="2275683"/>
            <a:ext cx="74422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5" name="Rectangle 14">
            <a:extLst>
              <a:ext uri="{FF2B5EF4-FFF2-40B4-BE49-F238E27FC236}">
                <a16:creationId xmlns:a16="http://schemas.microsoft.com/office/drawing/2014/main" id="{B8445502-9C24-CC3C-9079-00905BAC7E99}"/>
              </a:ext>
            </a:extLst>
          </p:cNvPr>
          <p:cNvSpPr/>
          <p:nvPr/>
        </p:nvSpPr>
        <p:spPr>
          <a:xfrm>
            <a:off x="7772399" y="2382363"/>
            <a:ext cx="74422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176384179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295454"/>
          </a:xfrm>
          <a:prstGeom prst="rect">
            <a:avLst/>
          </a:prstGeom>
          <a:noFill/>
        </p:spPr>
        <p:txBody>
          <a:bodyPr wrap="square" rtlCol="0">
            <a:spAutoFit/>
          </a:bodyPr>
          <a:lstStyle/>
          <a:p>
            <a:pPr algn="just">
              <a:lnSpc>
                <a:spcPct val="150000"/>
              </a:lnSpc>
            </a:pPr>
            <a:r>
              <a:rPr lang="en-US" sz="1000" b="0" i="0" dirty="0">
                <a:solidFill>
                  <a:schemeClr val="tx1"/>
                </a:solidFill>
                <a:effectLst/>
                <a:latin typeface="+mj-lt"/>
              </a:rPr>
              <a:t>In the early days of computer networking, when the internet was in its infancy, security was not a significant concern. Networks were small and tightly controlled. However, as networks grew in size and complexity, the need for security measures became apparent.</a:t>
            </a:r>
            <a:r>
              <a:rPr lang="en-US" sz="1000" b="0" i="0" dirty="0">
                <a:solidFill>
                  <a:schemeClr val="tx1"/>
                </a:solidFill>
                <a:effectLst/>
                <a:latin typeface="+mj-lt"/>
                <a:ea typeface="Tahoma" panose="020B0604030504040204" pitchFamily="34" charset="0"/>
                <a:cs typeface="Tahoma" panose="020B0604030504040204" pitchFamily="34" charset="0"/>
              </a:rPr>
              <a:t> ACLs (Access C</a:t>
            </a:r>
            <a:r>
              <a:rPr lang="en-US" sz="1000" dirty="0">
                <a:solidFill>
                  <a:schemeClr val="tx1"/>
                </a:solidFill>
                <a:latin typeface="+mj-lt"/>
                <a:ea typeface="Tahoma" panose="020B0604030504040204" pitchFamily="34" charset="0"/>
                <a:cs typeface="Tahoma" panose="020B0604030504040204" pitchFamily="34" charset="0"/>
              </a:rPr>
              <a:t>ontrol List) were </a:t>
            </a:r>
            <a:r>
              <a:rPr lang="en-US" sz="1000" b="1" i="1" dirty="0">
                <a:solidFill>
                  <a:schemeClr val="tx1"/>
                </a:solidFill>
                <a:latin typeface="+mj-lt"/>
                <a:ea typeface="Tahoma" panose="020B0604030504040204" pitchFamily="34" charset="0"/>
                <a:cs typeface="Tahoma" panose="020B0604030504040204" pitchFamily="34" charset="0"/>
              </a:rPr>
              <a:t>first introduced </a:t>
            </a:r>
            <a:r>
              <a:rPr lang="en-US" sz="1000" dirty="0">
                <a:solidFill>
                  <a:schemeClr val="tx1"/>
                </a:solidFill>
                <a:latin typeface="+mj-lt"/>
                <a:ea typeface="Tahoma" panose="020B0604030504040204" pitchFamily="34" charset="0"/>
                <a:cs typeface="Tahoma" panose="020B0604030504040204" pitchFamily="34" charset="0"/>
              </a:rPr>
              <a:t>in the </a:t>
            </a:r>
            <a:r>
              <a:rPr lang="en-US" sz="1000" b="1" i="1" dirty="0">
                <a:solidFill>
                  <a:schemeClr val="tx1"/>
                </a:solidFill>
                <a:latin typeface="+mj-lt"/>
                <a:ea typeface="Tahoma" panose="020B0604030504040204" pitchFamily="34" charset="0"/>
                <a:cs typeface="Tahoma" panose="020B0604030504040204" pitchFamily="34" charset="0"/>
              </a:rPr>
              <a:t>Multics operating system </a:t>
            </a:r>
            <a:r>
              <a:rPr lang="en-US" sz="1000" dirty="0">
                <a:solidFill>
                  <a:schemeClr val="tx1"/>
                </a:solidFill>
                <a:latin typeface="+mj-lt"/>
                <a:ea typeface="Tahoma" panose="020B0604030504040204" pitchFamily="34" charset="0"/>
                <a:cs typeface="Tahoma" panose="020B0604030504040204" pitchFamily="34" charset="0"/>
              </a:rPr>
              <a:t>in </a:t>
            </a:r>
            <a:r>
              <a:rPr lang="en-US" sz="1000" b="1" i="1" dirty="0">
                <a:solidFill>
                  <a:schemeClr val="tx1"/>
                </a:solidFill>
                <a:latin typeface="+mj-lt"/>
                <a:ea typeface="Tahoma" panose="020B0604030504040204" pitchFamily="34" charset="0"/>
                <a:cs typeface="Tahoma" panose="020B0604030504040204" pitchFamily="34" charset="0"/>
              </a:rPr>
              <a:t>1965</a:t>
            </a:r>
            <a:r>
              <a:rPr lang="en-US" sz="1000" dirty="0">
                <a:solidFill>
                  <a:schemeClr val="tx1"/>
                </a:solidFill>
                <a:latin typeface="+mj-lt"/>
                <a:ea typeface="Tahoma" panose="020B0604030504040204" pitchFamily="34" charset="0"/>
                <a:cs typeface="Tahoma" panose="020B0604030504040204" pitchFamily="34" charset="0"/>
              </a:rPr>
              <a:t>. Multics was a groundbreaking OS that introduced many concepts that are still used today, including ACLs. ACLs were originally used to control to files and directories, but they have since been extended to other types of resources and now a common feature of most OS and network devices. They are used to protect resources from unauthorized access and to enforce security policies.</a:t>
            </a:r>
          </a:p>
          <a:p>
            <a:pPr algn="just">
              <a:lnSpc>
                <a:spcPct val="150000"/>
              </a:lnSpc>
            </a:pPr>
            <a:endParaRPr lang="en-US" sz="1000" b="1"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Why do we need ACLs?</a:t>
            </a:r>
          </a:p>
          <a:p>
            <a:pPr marL="171450" indent="-1714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Prevent unauthorized </a:t>
            </a:r>
            <a:r>
              <a:rPr lang="en-US" sz="1000" dirty="0">
                <a:solidFill>
                  <a:schemeClr val="tx1"/>
                </a:solidFill>
                <a:latin typeface="+mj-lt"/>
                <a:ea typeface="Tahoma" panose="020B0604030504040204" pitchFamily="34" charset="0"/>
                <a:cs typeface="Tahoma" panose="020B0604030504040204" pitchFamily="34" charset="0"/>
              </a:rPr>
              <a:t>users from accessing our </a:t>
            </a:r>
            <a:r>
              <a:rPr lang="en-US" sz="1000" b="1" i="1" dirty="0">
                <a:solidFill>
                  <a:schemeClr val="tx1"/>
                </a:solidFill>
                <a:latin typeface="+mj-lt"/>
                <a:ea typeface="Tahoma" panose="020B0604030504040204" pitchFamily="34" charset="0"/>
                <a:cs typeface="Tahoma" panose="020B0604030504040204" pitchFamily="34" charset="0"/>
              </a:rPr>
              <a:t>files and directories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Prevent unauthorized users from accessing our </a:t>
            </a:r>
            <a:r>
              <a:rPr lang="en-US" sz="1000" b="1" i="1" dirty="0">
                <a:solidFill>
                  <a:schemeClr val="tx1"/>
                </a:solidFill>
                <a:latin typeface="+mj-lt"/>
                <a:ea typeface="Tahoma" panose="020B0604030504040204" pitchFamily="34" charset="0"/>
                <a:cs typeface="Tahoma" panose="020B0604030504040204" pitchFamily="34" charset="0"/>
              </a:rPr>
              <a:t>networks and applications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Prevent unauthorized users from </a:t>
            </a:r>
            <a:r>
              <a:rPr lang="en-US" sz="1000" b="1" i="1" dirty="0">
                <a:solidFill>
                  <a:schemeClr val="tx1"/>
                </a:solidFill>
                <a:latin typeface="+mj-lt"/>
                <a:ea typeface="Tahoma" panose="020B0604030504040204" pitchFamily="34" charset="0"/>
                <a:cs typeface="Tahoma" panose="020B0604030504040204" pitchFamily="34" charset="0"/>
              </a:rPr>
              <a:t>making changes to our systems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Ensure that only authorized users can perform certain actions, such as </a:t>
            </a:r>
            <a:r>
              <a:rPr lang="en-US" sz="1000" b="1" i="1" dirty="0">
                <a:solidFill>
                  <a:schemeClr val="tx1"/>
                </a:solidFill>
                <a:latin typeface="+mj-lt"/>
                <a:ea typeface="Tahoma" panose="020B0604030504040204" pitchFamily="34" charset="0"/>
                <a:cs typeface="Tahoma" panose="020B0604030504040204" pitchFamily="34" charset="0"/>
              </a:rPr>
              <a:t>deleting files or creating new users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ACLs can also be used to define traffic to Network Address Translate (NAT), encrypt or filter non-IP protocols such as AppleTalk or IPX.</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ACLs are used in troubleshooting network issues and implementing QoS (Quality of Services) policies.</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Introduction</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a:t>
            </a:fld>
            <a:endParaRPr lang="en"/>
          </a:p>
        </p:txBody>
      </p:sp>
    </p:spTree>
    <p:extLst>
      <p:ext uri="{BB962C8B-B14F-4D97-AF65-F5344CB8AC3E}">
        <p14:creationId xmlns:p14="http://schemas.microsoft.com/office/powerpoint/2010/main" val="27301446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618F9D-A66B-702C-F65E-7FE406D887F0}"/>
              </a:ext>
            </a:extLst>
          </p:cNvPr>
          <p:cNvPicPr>
            <a:picLocks noChangeAspect="1"/>
          </p:cNvPicPr>
          <p:nvPr/>
        </p:nvPicPr>
        <p:blipFill>
          <a:blip r:embed="rId3"/>
          <a:srcRect/>
          <a:stretch/>
        </p:blipFill>
        <p:spPr>
          <a:xfrm>
            <a:off x="4177146" y="2267841"/>
            <a:ext cx="3151475" cy="1951990"/>
          </a:xfrm>
          <a:prstGeom prst="rect">
            <a:avLst/>
          </a:prstGeom>
          <a:ln w="19050">
            <a:solidFill>
              <a:schemeClr val="tx1"/>
            </a:solidFill>
          </a:ln>
        </p:spPr>
      </p:pic>
      <p:pic>
        <p:nvPicPr>
          <p:cNvPr id="4" name="Picture 3">
            <a:extLst>
              <a:ext uri="{FF2B5EF4-FFF2-40B4-BE49-F238E27FC236}">
                <a16:creationId xmlns:a16="http://schemas.microsoft.com/office/drawing/2014/main" id="{5240A3E8-976F-4275-D840-A44E99C1A535}"/>
              </a:ext>
            </a:extLst>
          </p:cNvPr>
          <p:cNvPicPr>
            <a:picLocks noChangeAspect="1"/>
          </p:cNvPicPr>
          <p:nvPr/>
        </p:nvPicPr>
        <p:blipFill rotWithShape="1">
          <a:blip r:embed="rId4"/>
          <a:srcRect b="27034"/>
          <a:stretch/>
        </p:blipFill>
        <p:spPr>
          <a:xfrm>
            <a:off x="4177146" y="967896"/>
            <a:ext cx="3151475" cy="1158084"/>
          </a:xfrm>
          <a:prstGeom prst="rect">
            <a:avLst/>
          </a:prstGeom>
          <a:ln w="19050">
            <a:solidFill>
              <a:schemeClr val="tx1"/>
            </a:solidFill>
          </a:ln>
        </p:spPr>
      </p:pic>
      <p:pic>
        <p:nvPicPr>
          <p:cNvPr id="3" name="Picture 2">
            <a:extLst>
              <a:ext uri="{FF2B5EF4-FFF2-40B4-BE49-F238E27FC236}">
                <a16:creationId xmlns:a16="http://schemas.microsoft.com/office/drawing/2014/main" id="{A64D6D39-3CDA-BD26-9628-BDBAA723967B}"/>
              </a:ext>
            </a:extLst>
          </p:cNvPr>
          <p:cNvPicPr>
            <a:picLocks noChangeAspect="1"/>
          </p:cNvPicPr>
          <p:nvPr/>
        </p:nvPicPr>
        <p:blipFill>
          <a:blip r:embed="rId5"/>
          <a:srcRect/>
          <a:stretch/>
        </p:blipFill>
        <p:spPr>
          <a:xfrm>
            <a:off x="799341" y="967896"/>
            <a:ext cx="3151817" cy="2703442"/>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20</a:t>
            </a:fld>
            <a:endParaRPr lang="en"/>
          </a:p>
        </p:txBody>
      </p:sp>
      <p:sp>
        <p:nvSpPr>
          <p:cNvPr id="12" name="Rectangle 11">
            <a:extLst>
              <a:ext uri="{FF2B5EF4-FFF2-40B4-BE49-F238E27FC236}">
                <a16:creationId xmlns:a16="http://schemas.microsoft.com/office/drawing/2014/main" id="{185BC277-6F40-748A-486E-E8AA81F9388C}"/>
              </a:ext>
            </a:extLst>
          </p:cNvPr>
          <p:cNvSpPr/>
          <p:nvPr/>
        </p:nvSpPr>
        <p:spPr>
          <a:xfrm>
            <a:off x="1004690" y="97536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Rectangle 12">
            <a:extLst>
              <a:ext uri="{FF2B5EF4-FFF2-40B4-BE49-F238E27FC236}">
                <a16:creationId xmlns:a16="http://schemas.microsoft.com/office/drawing/2014/main" id="{EBAB1798-91D8-4A5C-8712-63E3079C9955}"/>
              </a:ext>
            </a:extLst>
          </p:cNvPr>
          <p:cNvSpPr/>
          <p:nvPr/>
        </p:nvSpPr>
        <p:spPr>
          <a:xfrm>
            <a:off x="999610" y="2237568"/>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4" name="Rectangle 13">
            <a:extLst>
              <a:ext uri="{FF2B5EF4-FFF2-40B4-BE49-F238E27FC236}">
                <a16:creationId xmlns:a16="http://schemas.microsoft.com/office/drawing/2014/main" id="{18D9F4E3-9FDD-1019-83EF-83D3B5628EE0}"/>
              </a:ext>
            </a:extLst>
          </p:cNvPr>
          <p:cNvSpPr/>
          <p:nvPr/>
        </p:nvSpPr>
        <p:spPr>
          <a:xfrm>
            <a:off x="4723250" y="2900508"/>
            <a:ext cx="93015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57C904D2-C18E-A784-2DD2-3AC7740CFF1E}"/>
              </a:ext>
            </a:extLst>
          </p:cNvPr>
          <p:cNvSpPr/>
          <p:nvPr/>
        </p:nvSpPr>
        <p:spPr>
          <a:xfrm>
            <a:off x="4713090" y="1630680"/>
            <a:ext cx="95111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TextBox 17">
            <a:extLst>
              <a:ext uri="{FF2B5EF4-FFF2-40B4-BE49-F238E27FC236}">
                <a16:creationId xmlns:a16="http://schemas.microsoft.com/office/drawing/2014/main" id="{67FDD69F-151C-4329-20F2-3BA650DB99CF}"/>
              </a:ext>
            </a:extLst>
          </p:cNvPr>
          <p:cNvSpPr txBox="1"/>
          <p:nvPr/>
        </p:nvSpPr>
        <p:spPr>
          <a:xfrm>
            <a:off x="1657991" y="3750854"/>
            <a:ext cx="1434519" cy="215444"/>
          </a:xfrm>
          <a:prstGeom prst="rect">
            <a:avLst/>
          </a:prstGeom>
          <a:noFill/>
        </p:spPr>
        <p:txBody>
          <a:bodyPr wrap="square" rtlCol="0">
            <a:spAutoFit/>
          </a:bodyPr>
          <a:lstStyle/>
          <a:p>
            <a:r>
              <a:rPr lang="en-US" sz="800" b="1" dirty="0"/>
              <a:t>From PC-1 192.168.1.100 </a:t>
            </a:r>
          </a:p>
        </p:txBody>
      </p:sp>
      <p:sp>
        <p:nvSpPr>
          <p:cNvPr id="19" name="TextBox 18">
            <a:extLst>
              <a:ext uri="{FF2B5EF4-FFF2-40B4-BE49-F238E27FC236}">
                <a16:creationId xmlns:a16="http://schemas.microsoft.com/office/drawing/2014/main" id="{B87DF217-2434-1803-BD2C-5A20BA99E5B9}"/>
              </a:ext>
            </a:extLst>
          </p:cNvPr>
          <p:cNvSpPr txBox="1"/>
          <p:nvPr/>
        </p:nvSpPr>
        <p:spPr>
          <a:xfrm>
            <a:off x="4932534" y="4300263"/>
            <a:ext cx="1640700" cy="215444"/>
          </a:xfrm>
          <a:prstGeom prst="rect">
            <a:avLst/>
          </a:prstGeom>
          <a:noFill/>
        </p:spPr>
        <p:txBody>
          <a:bodyPr wrap="square" rtlCol="0">
            <a:spAutoFit/>
          </a:bodyPr>
          <a:lstStyle/>
          <a:p>
            <a:r>
              <a:rPr lang="en-US" sz="800" b="1" dirty="0"/>
              <a:t>From Server-3 192.168.3.200 </a:t>
            </a:r>
          </a:p>
        </p:txBody>
      </p:sp>
      <p:sp>
        <p:nvSpPr>
          <p:cNvPr id="6" name="Rectangle 5">
            <a:extLst>
              <a:ext uri="{FF2B5EF4-FFF2-40B4-BE49-F238E27FC236}">
                <a16:creationId xmlns:a16="http://schemas.microsoft.com/office/drawing/2014/main" id="{121BF63D-AF0E-0FC9-9216-1F671068F43A}"/>
              </a:ext>
            </a:extLst>
          </p:cNvPr>
          <p:cNvSpPr/>
          <p:nvPr/>
        </p:nvSpPr>
        <p:spPr>
          <a:xfrm>
            <a:off x="4291450" y="1808480"/>
            <a:ext cx="7034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340263151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21</a:t>
            </a:fld>
            <a:endParaRPr lang="en"/>
          </a:p>
        </p:txBody>
      </p:sp>
      <p:sp>
        <p:nvSpPr>
          <p:cNvPr id="13" name="TextBox 12">
            <a:extLst>
              <a:ext uri="{FF2B5EF4-FFF2-40B4-BE49-F238E27FC236}">
                <a16:creationId xmlns:a16="http://schemas.microsoft.com/office/drawing/2014/main" id="{B0CF4FE5-F125-554D-ED33-8DD61084198B}"/>
              </a:ext>
            </a:extLst>
          </p:cNvPr>
          <p:cNvSpPr txBox="1"/>
          <p:nvPr/>
        </p:nvSpPr>
        <p:spPr>
          <a:xfrm>
            <a:off x="651805" y="848224"/>
            <a:ext cx="8492195" cy="28337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Named ACLs are </a:t>
            </a:r>
            <a:r>
              <a:rPr lang="en-US" sz="1000" b="1" i="1" dirty="0">
                <a:solidFill>
                  <a:schemeClr val="tx1"/>
                </a:solidFill>
                <a:latin typeface="+mj-lt"/>
                <a:ea typeface="Tahoma" panose="020B0604030504040204" pitchFamily="34" charset="0"/>
                <a:cs typeface="Tahoma" panose="020B0604030504040204" pitchFamily="34" charset="0"/>
              </a:rPr>
              <a:t>case-sensitive</a:t>
            </a:r>
            <a:r>
              <a:rPr lang="en-US" sz="1000" dirty="0">
                <a:solidFill>
                  <a:schemeClr val="tx1"/>
                </a:solidFill>
                <a:latin typeface="+mj-lt"/>
                <a:ea typeface="Tahoma" panose="020B0604030504040204" pitchFamily="34" charset="0"/>
                <a:cs typeface="Tahoma" panose="020B0604030504040204" pitchFamily="34" charset="0"/>
              </a:rPr>
              <a:t>. Commands for </a:t>
            </a:r>
            <a:r>
              <a:rPr lang="en-US" sz="1000" b="1" i="1" dirty="0">
                <a:solidFill>
                  <a:schemeClr val="tx1"/>
                </a:solidFill>
                <a:latin typeface="+mj-lt"/>
                <a:ea typeface="Tahoma" panose="020B0604030504040204" pitchFamily="34" charset="0"/>
                <a:cs typeface="Tahoma" panose="020B0604030504040204" pitchFamily="34" charset="0"/>
              </a:rPr>
              <a:t>named</a:t>
            </a:r>
            <a:r>
              <a:rPr lang="en-US" sz="1000" dirty="0">
                <a:solidFill>
                  <a:schemeClr val="tx1"/>
                </a:solidFill>
                <a:latin typeface="+mj-lt"/>
                <a:ea typeface="Tahoma" panose="020B0604030504040204" pitchFamily="34" charset="0"/>
                <a:cs typeface="Tahoma" panose="020B0604030504040204" pitchFamily="34" charset="0"/>
              </a:rPr>
              <a:t> extended ACLs-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&lt;extended&gt;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a:t>
            </a:r>
            <a:r>
              <a:rPr lang="en-US" sz="1000" b="1" i="1" dirty="0" err="1">
                <a:solidFill>
                  <a:schemeClr val="tx1"/>
                </a:solidFill>
                <a:latin typeface="+mj-lt"/>
                <a:ea typeface="Tahoma" panose="020B0604030504040204" pitchFamily="34" charset="0"/>
                <a:cs typeface="Tahoma" panose="020B0604030504040204" pitchFamily="34" charset="0"/>
              </a:rPr>
              <a:t>ext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 &lt;protocol&gt; &lt;source&gt;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&lt;destination&gt;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&lt;service/port&gt;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a:t>
            </a:r>
            <a:r>
              <a:rPr lang="en-US" sz="1000" b="1" i="1" dirty="0" err="1">
                <a:solidFill>
                  <a:schemeClr val="tx1"/>
                </a:solidFill>
                <a:latin typeface="+mj-lt"/>
                <a:ea typeface="Tahoma" panose="020B0604030504040204" pitchFamily="34" charset="0"/>
                <a:cs typeface="Tahoma" panose="020B0604030504040204" pitchFamily="34" charset="0"/>
              </a:rPr>
              <a:t>ext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&lt;permit/deny&gt; &lt;</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 any </a:t>
            </a:r>
            <a:r>
              <a:rPr lang="en-US" sz="1000" b="1" i="1" dirty="0" err="1">
                <a:solidFill>
                  <a:schemeClr val="tx1"/>
                </a:solidFill>
                <a:latin typeface="+mj-lt"/>
                <a:ea typeface="Tahoma" panose="020B0604030504040204" pitchFamily="34" charset="0"/>
                <a:cs typeface="Tahoma" panose="020B0604030504040204" pitchFamily="34" charset="0"/>
              </a:rPr>
              <a:t>any</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named</a:t>
            </a:r>
            <a:r>
              <a:rPr lang="en-US" sz="1000" dirty="0">
                <a:solidFill>
                  <a:schemeClr val="tx1"/>
                </a:solidFill>
                <a:latin typeface="+mj-lt"/>
                <a:ea typeface="Tahoma" panose="020B0604030504040204" pitchFamily="34" charset="0"/>
                <a:cs typeface="Tahoma" panose="020B0604030504040204" pitchFamily="34" charset="0"/>
              </a:rPr>
              <a:t> extended ACL on single host-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a:t>
            </a:r>
            <a:r>
              <a:rPr lang="en-US" sz="1000" b="1" i="1" dirty="0" err="1">
                <a:solidFill>
                  <a:schemeClr val="tx1"/>
                </a:solidFill>
                <a:latin typeface="+mj-lt"/>
                <a:ea typeface="Tahoma" panose="020B0604030504040204" pitchFamily="34" charset="0"/>
                <a:cs typeface="Tahoma" panose="020B0604030504040204" pitchFamily="34" charset="0"/>
              </a:rPr>
              <a:t>ext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err="1">
                <a:solidFill>
                  <a:schemeClr val="tx1"/>
                </a:solidFill>
                <a:latin typeface="+mj-lt"/>
                <a:ea typeface="Tahoma" panose="020B0604030504040204" pitchFamily="34" charset="0"/>
                <a:cs typeface="Tahoma" panose="020B0604030504040204" pitchFamily="34" charset="0"/>
              </a:rPr>
              <a:t>acl</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&lt;permit/deny&gt; &lt;protocol&gt; &lt;source&gt;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&lt;destination&gt;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&lt;service/port&gt;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a:t>
            </a:r>
            <a:r>
              <a:rPr lang="en-US" sz="1000" b="1" i="1" dirty="0" err="1">
                <a:solidFill>
                  <a:schemeClr val="tx1"/>
                </a:solidFill>
                <a:latin typeface="+mj-lt"/>
                <a:ea typeface="Tahoma" panose="020B0604030504040204" pitchFamily="34" charset="0"/>
                <a:cs typeface="Tahoma" panose="020B0604030504040204" pitchFamily="34" charset="0"/>
              </a:rPr>
              <a:t>ext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err="1">
                <a:solidFill>
                  <a:schemeClr val="tx1"/>
                </a:solidFill>
                <a:latin typeface="+mj-lt"/>
                <a:ea typeface="Tahoma" panose="020B0604030504040204" pitchFamily="34" charset="0"/>
                <a:cs typeface="Tahoma" panose="020B0604030504040204" pitchFamily="34" charset="0"/>
              </a:rPr>
              <a:t>acl</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&lt;permit/deny&gt; &lt;protocol&gt;</a:t>
            </a:r>
            <a:r>
              <a:rPr lang="en-US" sz="1000" b="1" i="1" dirty="0">
                <a:solidFill>
                  <a:schemeClr val="tx1"/>
                </a:solidFill>
                <a:latin typeface="+mj-lt"/>
                <a:ea typeface="Tahoma" panose="020B0604030504040204" pitchFamily="34" charset="0"/>
                <a:cs typeface="Tahoma" panose="020B0604030504040204" pitchFamily="34" charset="0"/>
              </a:rPr>
              <a:t> host </a:t>
            </a:r>
            <a:r>
              <a:rPr lang="en-US" sz="1000" b="1" i="1" dirty="0">
                <a:solidFill>
                  <a:srgbClr val="C00000"/>
                </a:solidFill>
                <a:latin typeface="+mj-lt"/>
                <a:ea typeface="Tahoma" panose="020B0604030504040204" pitchFamily="34" charset="0"/>
                <a:cs typeface="Tahoma" panose="020B0604030504040204" pitchFamily="34" charset="0"/>
              </a:rPr>
              <a:t>&lt;source&gt;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&lt;destination&gt;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&lt;service/port&gt;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a:t>
            </a:r>
            <a:r>
              <a:rPr lang="en-US" sz="1000" b="1" i="1" dirty="0" err="1">
                <a:solidFill>
                  <a:schemeClr val="tx1"/>
                </a:solidFill>
                <a:latin typeface="+mj-lt"/>
                <a:ea typeface="Tahoma" panose="020B0604030504040204" pitchFamily="34" charset="0"/>
                <a:cs typeface="Tahoma" panose="020B0604030504040204" pitchFamily="34" charset="0"/>
              </a:rPr>
              <a:t>ext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err="1">
                <a:solidFill>
                  <a:schemeClr val="tx1"/>
                </a:solidFill>
                <a:latin typeface="+mj-lt"/>
                <a:ea typeface="Tahoma" panose="020B0604030504040204" pitchFamily="34" charset="0"/>
                <a:cs typeface="Tahoma" panose="020B0604030504040204" pitchFamily="34" charset="0"/>
              </a:rPr>
              <a:t>acl</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&lt;permit/deny&gt; &lt;protocol&gt; &lt;source&gt;</a:t>
            </a:r>
            <a:r>
              <a:rPr lang="en-US" sz="1000" b="1" i="1" dirty="0">
                <a:solidFill>
                  <a:schemeClr val="tx1"/>
                </a:solidFill>
                <a:latin typeface="+mj-lt"/>
                <a:ea typeface="Tahoma" panose="020B0604030504040204" pitchFamily="34" charset="0"/>
                <a:cs typeface="Tahoma" panose="020B0604030504040204" pitchFamily="34" charset="0"/>
              </a:rPr>
              <a:t> 0.0.0.0 </a:t>
            </a:r>
            <a:r>
              <a:rPr lang="en-US" sz="1000" b="1" i="1" dirty="0">
                <a:solidFill>
                  <a:srgbClr val="C00000"/>
                </a:solidFill>
                <a:latin typeface="+mj-lt"/>
                <a:ea typeface="Tahoma" panose="020B0604030504040204" pitchFamily="34" charset="0"/>
                <a:cs typeface="Tahoma" panose="020B0604030504040204" pitchFamily="34" charset="0"/>
              </a:rPr>
              <a:t>&lt;destination&gt;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&lt;service/port&gt;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After creating ACLs, it is time to </a:t>
            </a:r>
            <a:r>
              <a:rPr lang="en-US" sz="1000" b="1" i="1" dirty="0">
                <a:solidFill>
                  <a:schemeClr val="tx1"/>
                </a:solidFill>
                <a:latin typeface="+mj-lt"/>
                <a:ea typeface="Tahoma" panose="020B0604030504040204" pitchFamily="34" charset="0"/>
                <a:cs typeface="Tahoma" panose="020B0604030504040204" pitchFamily="34" charset="0"/>
              </a:rPr>
              <a:t>apply</a:t>
            </a:r>
            <a:r>
              <a:rPr lang="en-US" sz="1000" dirty="0">
                <a:solidFill>
                  <a:schemeClr val="tx1"/>
                </a:solidFill>
                <a:latin typeface="+mj-lt"/>
                <a:ea typeface="Tahoma" panose="020B0604030504040204" pitchFamily="34" charset="0"/>
                <a:cs typeface="Tahoma" panose="020B0604030504040204" pitchFamily="34" charset="0"/>
              </a:rPr>
              <a:t> the ACLs on the </a:t>
            </a:r>
            <a:r>
              <a:rPr lang="en-US" sz="1000" b="1" i="1" dirty="0">
                <a:solidFill>
                  <a:schemeClr val="tx1"/>
                </a:solidFill>
                <a:latin typeface="+mj-lt"/>
                <a:ea typeface="Tahoma" panose="020B0604030504040204" pitchFamily="34" charset="0"/>
                <a:cs typeface="Tahoma" panose="020B0604030504040204" pitchFamily="34" charset="0"/>
              </a:rPr>
              <a:t>right interface and direction </a:t>
            </a:r>
            <a:r>
              <a:rPr lang="en-US" sz="1000" dirty="0">
                <a:solidFill>
                  <a:schemeClr val="tx1"/>
                </a:solidFill>
                <a:latin typeface="+mj-lt"/>
                <a:ea typeface="Tahoma" panose="020B0604030504040204" pitchFamily="34" charset="0"/>
                <a:cs typeface="Tahoma" panose="020B0604030504040204" pitchFamily="34" charset="0"/>
              </a:rPr>
              <a:t>using following commands-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access-group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 &lt;in/out&gt;’</a:t>
            </a:r>
            <a:br>
              <a:rPr lang="en-US" sz="1000" b="1" i="1" dirty="0">
                <a:solidFill>
                  <a:schemeClr val="tx1"/>
                </a:solidFill>
                <a:latin typeface="+mj-lt"/>
                <a:ea typeface="Tahoma" panose="020B0604030504040204" pitchFamily="34" charset="0"/>
                <a:cs typeface="Tahoma" panose="020B0604030504040204" pitchFamily="34" charset="0"/>
              </a:rPr>
            </a:br>
            <a:endParaRPr lang="en-US" sz="1000" dirty="0">
              <a:solidFill>
                <a:schemeClr val="tx1"/>
              </a:solidFill>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6542370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0D5821-4956-94E0-D038-3ED6D3C3920C}"/>
              </a:ext>
            </a:extLst>
          </p:cNvPr>
          <p:cNvPicPr>
            <a:picLocks noChangeAspect="1"/>
          </p:cNvPicPr>
          <p:nvPr/>
        </p:nvPicPr>
        <p:blipFill>
          <a:blip r:embed="rId3"/>
          <a:srcRect/>
          <a:stretch/>
        </p:blipFill>
        <p:spPr>
          <a:xfrm>
            <a:off x="4323390" y="3308803"/>
            <a:ext cx="4518296" cy="682449"/>
          </a:xfrm>
          <a:prstGeom prst="rect">
            <a:avLst/>
          </a:prstGeom>
          <a:ln w="19050">
            <a:solidFill>
              <a:schemeClr val="tx1"/>
            </a:solidFill>
          </a:ln>
        </p:spPr>
      </p:pic>
      <p:pic>
        <p:nvPicPr>
          <p:cNvPr id="6" name="Picture 5">
            <a:extLst>
              <a:ext uri="{FF2B5EF4-FFF2-40B4-BE49-F238E27FC236}">
                <a16:creationId xmlns:a16="http://schemas.microsoft.com/office/drawing/2014/main" id="{EF0005A5-3226-DAF3-9E0A-010F776D5F6A}"/>
              </a:ext>
            </a:extLst>
          </p:cNvPr>
          <p:cNvPicPr>
            <a:picLocks noChangeAspect="1"/>
          </p:cNvPicPr>
          <p:nvPr/>
        </p:nvPicPr>
        <p:blipFill>
          <a:blip r:embed="rId4"/>
          <a:srcRect/>
          <a:stretch/>
        </p:blipFill>
        <p:spPr>
          <a:xfrm>
            <a:off x="798379" y="3303170"/>
            <a:ext cx="3279967" cy="746152"/>
          </a:xfrm>
          <a:prstGeom prst="rect">
            <a:avLst/>
          </a:prstGeom>
          <a:ln w="19050">
            <a:solidFill>
              <a:schemeClr val="tx1"/>
            </a:solidFill>
          </a:ln>
        </p:spPr>
      </p:pic>
      <p:pic>
        <p:nvPicPr>
          <p:cNvPr id="4" name="Picture 3">
            <a:extLst>
              <a:ext uri="{FF2B5EF4-FFF2-40B4-BE49-F238E27FC236}">
                <a16:creationId xmlns:a16="http://schemas.microsoft.com/office/drawing/2014/main" id="{40DEBA7C-8E09-A625-B4F3-32D66242E0C6}"/>
              </a:ext>
            </a:extLst>
          </p:cNvPr>
          <p:cNvPicPr>
            <a:picLocks noChangeAspect="1"/>
          </p:cNvPicPr>
          <p:nvPr/>
        </p:nvPicPr>
        <p:blipFill>
          <a:blip r:embed="rId5"/>
          <a:srcRect/>
          <a:stretch/>
        </p:blipFill>
        <p:spPr>
          <a:xfrm>
            <a:off x="799180" y="1945002"/>
            <a:ext cx="3054268" cy="1236979"/>
          </a:xfrm>
          <a:prstGeom prst="rect">
            <a:avLst/>
          </a:prstGeom>
          <a:ln w="19050">
            <a:solidFill>
              <a:schemeClr val="tx1"/>
            </a:solidFill>
          </a:ln>
        </p:spPr>
      </p:pic>
      <p:pic>
        <p:nvPicPr>
          <p:cNvPr id="3" name="Picture 2">
            <a:extLst>
              <a:ext uri="{FF2B5EF4-FFF2-40B4-BE49-F238E27FC236}">
                <a16:creationId xmlns:a16="http://schemas.microsoft.com/office/drawing/2014/main" id="{E8E3FC48-372C-20D3-1268-BFD576282EAB}"/>
              </a:ext>
            </a:extLst>
          </p:cNvPr>
          <p:cNvPicPr>
            <a:picLocks noChangeAspect="1"/>
          </p:cNvPicPr>
          <p:nvPr/>
        </p:nvPicPr>
        <p:blipFill>
          <a:blip r:embed="rId6"/>
          <a:srcRect/>
          <a:stretch/>
        </p:blipFill>
        <p:spPr>
          <a:xfrm>
            <a:off x="4556437" y="891633"/>
            <a:ext cx="4281306" cy="2290348"/>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22</a:t>
            </a:fld>
            <a:endParaRPr lang="en"/>
          </a:p>
        </p:txBody>
      </p:sp>
      <p:sp>
        <p:nvSpPr>
          <p:cNvPr id="52" name="TextBox 51">
            <a:extLst>
              <a:ext uri="{FF2B5EF4-FFF2-40B4-BE49-F238E27FC236}">
                <a16:creationId xmlns:a16="http://schemas.microsoft.com/office/drawing/2014/main" id="{428F05C2-FB6B-9048-5186-A4AA6F98CAE7}"/>
              </a:ext>
            </a:extLst>
          </p:cNvPr>
          <p:cNvSpPr txBox="1"/>
          <p:nvPr/>
        </p:nvSpPr>
        <p:spPr>
          <a:xfrm>
            <a:off x="678181" y="835595"/>
            <a:ext cx="3985260" cy="987130"/>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rPr>
              <a:t>Server</a:t>
            </a:r>
            <a:r>
              <a:rPr lang="en-US" sz="1000" b="1" i="1" dirty="0">
                <a:solidFill>
                  <a:schemeClr val="tx1"/>
                </a:solidFill>
                <a:effectLst/>
              </a:rPr>
              <a:t> 192.168.1.200 </a:t>
            </a:r>
            <a:r>
              <a:rPr lang="en-US" sz="1000" dirty="0">
                <a:solidFill>
                  <a:schemeClr val="tx1"/>
                </a:solidFill>
                <a:effectLst/>
              </a:rPr>
              <a:t>cannot ping 192.168.3.0 network</a:t>
            </a:r>
          </a:p>
          <a:p>
            <a:pPr>
              <a:lnSpc>
                <a:spcPct val="150000"/>
              </a:lnSpc>
            </a:pPr>
            <a:r>
              <a:rPr lang="en-US" sz="1000" b="1" dirty="0">
                <a:solidFill>
                  <a:schemeClr val="tx1"/>
                </a:solidFill>
                <a:effectLst/>
              </a:rPr>
              <a:t>2.   </a:t>
            </a:r>
            <a:r>
              <a:rPr lang="en-US" sz="1000" b="1" i="1" dirty="0">
                <a:solidFill>
                  <a:schemeClr val="tx1"/>
                </a:solidFill>
              </a:rPr>
              <a:t>Host</a:t>
            </a:r>
            <a:r>
              <a:rPr lang="en-US" sz="1000" b="1" i="1" dirty="0">
                <a:solidFill>
                  <a:schemeClr val="tx1"/>
                </a:solidFill>
                <a:effectLst/>
              </a:rPr>
              <a:t> 192.168.2.100 </a:t>
            </a:r>
            <a:r>
              <a:rPr lang="en-US" sz="1000" dirty="0">
                <a:solidFill>
                  <a:schemeClr val="tx1"/>
                </a:solidFill>
                <a:effectLst/>
              </a:rPr>
              <a:t>cannot ping 192.168.3.0 network</a:t>
            </a:r>
          </a:p>
          <a:p>
            <a:pPr>
              <a:lnSpc>
                <a:spcPct val="150000"/>
              </a:lnSpc>
            </a:pPr>
            <a:r>
              <a:rPr lang="en-US" sz="1000" b="1" dirty="0">
                <a:solidFill>
                  <a:schemeClr val="tx1"/>
                </a:solidFill>
              </a:rPr>
              <a:t>3.   </a:t>
            </a:r>
            <a:r>
              <a:rPr lang="en-US" sz="1000" dirty="0">
                <a:solidFill>
                  <a:schemeClr val="tx1"/>
                </a:solidFill>
              </a:rPr>
              <a:t>Other host/network can ping independently</a:t>
            </a:r>
          </a:p>
          <a:p>
            <a:pPr>
              <a:lnSpc>
                <a:spcPct val="150000"/>
              </a:lnSpc>
            </a:pPr>
            <a:r>
              <a:rPr lang="en-US" sz="1000" dirty="0">
                <a:solidFill>
                  <a:schemeClr val="tx1"/>
                </a:solidFill>
              </a:rPr>
              <a:t>There is OSPF route from each network to every other network.</a:t>
            </a:r>
          </a:p>
        </p:txBody>
      </p:sp>
      <p:sp>
        <p:nvSpPr>
          <p:cNvPr id="8" name="Rectangle 7">
            <a:extLst>
              <a:ext uri="{FF2B5EF4-FFF2-40B4-BE49-F238E27FC236}">
                <a16:creationId xmlns:a16="http://schemas.microsoft.com/office/drawing/2014/main" id="{0F2883FE-A910-0CBE-796E-7EC0D60AA89C}"/>
              </a:ext>
            </a:extLst>
          </p:cNvPr>
          <p:cNvSpPr/>
          <p:nvPr/>
        </p:nvSpPr>
        <p:spPr>
          <a:xfrm>
            <a:off x="4678679" y="1031117"/>
            <a:ext cx="183451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5" name="Rectangle 14">
            <a:extLst>
              <a:ext uri="{FF2B5EF4-FFF2-40B4-BE49-F238E27FC236}">
                <a16:creationId xmlns:a16="http://schemas.microsoft.com/office/drawing/2014/main" id="{EA822C32-F46B-DA69-7B0E-C2A2BDD2B1D3}"/>
              </a:ext>
            </a:extLst>
          </p:cNvPr>
          <p:cNvSpPr/>
          <p:nvPr/>
        </p:nvSpPr>
        <p:spPr>
          <a:xfrm>
            <a:off x="4674869" y="1505462"/>
            <a:ext cx="103251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Rectangle 17">
            <a:extLst>
              <a:ext uri="{FF2B5EF4-FFF2-40B4-BE49-F238E27FC236}">
                <a16:creationId xmlns:a16="http://schemas.microsoft.com/office/drawing/2014/main" id="{A6AC2973-6455-81A1-874E-1A2310DBF88A}"/>
              </a:ext>
            </a:extLst>
          </p:cNvPr>
          <p:cNvSpPr/>
          <p:nvPr/>
        </p:nvSpPr>
        <p:spPr>
          <a:xfrm>
            <a:off x="4678679" y="2106409"/>
            <a:ext cx="255460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9" name="Rectangle 18">
            <a:extLst>
              <a:ext uri="{FF2B5EF4-FFF2-40B4-BE49-F238E27FC236}">
                <a16:creationId xmlns:a16="http://schemas.microsoft.com/office/drawing/2014/main" id="{AAE3E639-9BDB-DA7D-056A-B1FC23F13130}"/>
              </a:ext>
            </a:extLst>
          </p:cNvPr>
          <p:cNvSpPr/>
          <p:nvPr/>
        </p:nvSpPr>
        <p:spPr>
          <a:xfrm>
            <a:off x="5747384" y="2701553"/>
            <a:ext cx="304609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0" name="Rectangle 19">
            <a:extLst>
              <a:ext uri="{FF2B5EF4-FFF2-40B4-BE49-F238E27FC236}">
                <a16:creationId xmlns:a16="http://schemas.microsoft.com/office/drawing/2014/main" id="{F3D7338C-AC2B-5FD3-234A-828B995BA784}"/>
              </a:ext>
            </a:extLst>
          </p:cNvPr>
          <p:cNvSpPr/>
          <p:nvPr/>
        </p:nvSpPr>
        <p:spPr>
          <a:xfrm>
            <a:off x="5749289" y="2823473"/>
            <a:ext cx="3044191"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1" name="Rectangle 20">
            <a:extLst>
              <a:ext uri="{FF2B5EF4-FFF2-40B4-BE49-F238E27FC236}">
                <a16:creationId xmlns:a16="http://schemas.microsoft.com/office/drawing/2014/main" id="{74E68BAA-8B5E-0BBC-489B-1062463CE8A8}"/>
              </a:ext>
            </a:extLst>
          </p:cNvPr>
          <p:cNvSpPr/>
          <p:nvPr/>
        </p:nvSpPr>
        <p:spPr>
          <a:xfrm>
            <a:off x="5751195" y="2945393"/>
            <a:ext cx="109728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3" name="Rectangle 32">
            <a:extLst>
              <a:ext uri="{FF2B5EF4-FFF2-40B4-BE49-F238E27FC236}">
                <a16:creationId xmlns:a16="http://schemas.microsoft.com/office/drawing/2014/main" id="{4191BF64-0404-F8B6-F325-D427657F7A42}"/>
              </a:ext>
            </a:extLst>
          </p:cNvPr>
          <p:cNvSpPr/>
          <p:nvPr/>
        </p:nvSpPr>
        <p:spPr>
          <a:xfrm>
            <a:off x="918210" y="2331983"/>
            <a:ext cx="159258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4" name="Rectangle 33">
            <a:extLst>
              <a:ext uri="{FF2B5EF4-FFF2-40B4-BE49-F238E27FC236}">
                <a16:creationId xmlns:a16="http://schemas.microsoft.com/office/drawing/2014/main" id="{198D6E88-0E5C-6A98-406C-75D885AC1DB4}"/>
              </a:ext>
            </a:extLst>
          </p:cNvPr>
          <p:cNvSpPr/>
          <p:nvPr/>
        </p:nvSpPr>
        <p:spPr>
          <a:xfrm>
            <a:off x="918210" y="2577728"/>
            <a:ext cx="1293495"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5" name="Rectangle 34">
            <a:extLst>
              <a:ext uri="{FF2B5EF4-FFF2-40B4-BE49-F238E27FC236}">
                <a16:creationId xmlns:a16="http://schemas.microsoft.com/office/drawing/2014/main" id="{D73E17B9-A983-C8A6-5AB2-482A6439E048}"/>
              </a:ext>
            </a:extLst>
          </p:cNvPr>
          <p:cNvSpPr/>
          <p:nvPr/>
        </p:nvSpPr>
        <p:spPr>
          <a:xfrm>
            <a:off x="1667510" y="3068964"/>
            <a:ext cx="147193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6" name="Rectangle 35">
            <a:extLst>
              <a:ext uri="{FF2B5EF4-FFF2-40B4-BE49-F238E27FC236}">
                <a16:creationId xmlns:a16="http://schemas.microsoft.com/office/drawing/2014/main" id="{0E3D28EA-E8F1-9B32-A4E3-5FB875B5EA13}"/>
              </a:ext>
            </a:extLst>
          </p:cNvPr>
          <p:cNvSpPr/>
          <p:nvPr/>
        </p:nvSpPr>
        <p:spPr>
          <a:xfrm>
            <a:off x="7977505" y="3599189"/>
            <a:ext cx="82397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37" name="Rectangle 36">
            <a:extLst>
              <a:ext uri="{FF2B5EF4-FFF2-40B4-BE49-F238E27FC236}">
                <a16:creationId xmlns:a16="http://schemas.microsoft.com/office/drawing/2014/main" id="{23ED63F7-24D8-8BFC-F712-03911F937812}"/>
              </a:ext>
            </a:extLst>
          </p:cNvPr>
          <p:cNvSpPr/>
          <p:nvPr/>
        </p:nvSpPr>
        <p:spPr>
          <a:xfrm>
            <a:off x="7977505" y="3726189"/>
            <a:ext cx="823976"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3175">
                  <a:solidFill>
                    <a:schemeClr val="tx1"/>
                  </a:solidFill>
                </a:ln>
              </a:rPr>
              <a:t> </a:t>
            </a:r>
          </a:p>
        </p:txBody>
      </p:sp>
      <p:sp>
        <p:nvSpPr>
          <p:cNvPr id="39" name="Rectangle 38">
            <a:extLst>
              <a:ext uri="{FF2B5EF4-FFF2-40B4-BE49-F238E27FC236}">
                <a16:creationId xmlns:a16="http://schemas.microsoft.com/office/drawing/2014/main" id="{E658B463-B98E-4DF6-3AF8-C2CE78EFDA0F}"/>
              </a:ext>
            </a:extLst>
          </p:cNvPr>
          <p:cNvSpPr/>
          <p:nvPr/>
        </p:nvSpPr>
        <p:spPr>
          <a:xfrm>
            <a:off x="5907405" y="3852554"/>
            <a:ext cx="899160" cy="9702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3175">
                  <a:solidFill>
                    <a:schemeClr val="tx1"/>
                  </a:solidFill>
                </a:ln>
              </a:rPr>
              <a:t> </a:t>
            </a:r>
          </a:p>
        </p:txBody>
      </p:sp>
    </p:spTree>
    <p:extLst>
      <p:ext uri="{BB962C8B-B14F-4D97-AF65-F5344CB8AC3E}">
        <p14:creationId xmlns:p14="http://schemas.microsoft.com/office/powerpoint/2010/main" val="168349089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20C5FD-26AF-C1B1-EC00-639DD7C3B469}"/>
              </a:ext>
            </a:extLst>
          </p:cNvPr>
          <p:cNvPicPr>
            <a:picLocks noChangeAspect="1"/>
          </p:cNvPicPr>
          <p:nvPr/>
        </p:nvPicPr>
        <p:blipFill>
          <a:blip r:embed="rId3"/>
          <a:srcRect/>
          <a:stretch/>
        </p:blipFill>
        <p:spPr>
          <a:xfrm>
            <a:off x="4186412" y="967300"/>
            <a:ext cx="3151475" cy="3460596"/>
          </a:xfrm>
          <a:prstGeom prst="rect">
            <a:avLst/>
          </a:prstGeom>
          <a:ln w="19050">
            <a:solidFill>
              <a:schemeClr val="tx1"/>
            </a:solidFill>
          </a:ln>
        </p:spPr>
      </p:pic>
      <p:pic>
        <p:nvPicPr>
          <p:cNvPr id="3" name="Picture 2">
            <a:extLst>
              <a:ext uri="{FF2B5EF4-FFF2-40B4-BE49-F238E27FC236}">
                <a16:creationId xmlns:a16="http://schemas.microsoft.com/office/drawing/2014/main" id="{26229FC6-C841-7B5A-1F48-86971AD6D4AC}"/>
              </a:ext>
            </a:extLst>
          </p:cNvPr>
          <p:cNvPicPr>
            <a:picLocks noChangeAspect="1"/>
          </p:cNvPicPr>
          <p:nvPr/>
        </p:nvPicPr>
        <p:blipFill>
          <a:blip r:embed="rId4"/>
          <a:srcRect/>
          <a:stretch/>
        </p:blipFill>
        <p:spPr>
          <a:xfrm>
            <a:off x="793767" y="969215"/>
            <a:ext cx="3162763" cy="3460596"/>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Extended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23</a:t>
            </a:fld>
            <a:endParaRPr lang="en"/>
          </a:p>
        </p:txBody>
      </p:sp>
      <p:sp>
        <p:nvSpPr>
          <p:cNvPr id="12" name="Rectangle 11">
            <a:extLst>
              <a:ext uri="{FF2B5EF4-FFF2-40B4-BE49-F238E27FC236}">
                <a16:creationId xmlns:a16="http://schemas.microsoft.com/office/drawing/2014/main" id="{185BC277-6F40-748A-486E-E8AA81F9388C}"/>
              </a:ext>
            </a:extLst>
          </p:cNvPr>
          <p:cNvSpPr/>
          <p:nvPr/>
        </p:nvSpPr>
        <p:spPr>
          <a:xfrm>
            <a:off x="999610" y="96774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3" name="Rectangle 12">
            <a:extLst>
              <a:ext uri="{FF2B5EF4-FFF2-40B4-BE49-F238E27FC236}">
                <a16:creationId xmlns:a16="http://schemas.microsoft.com/office/drawing/2014/main" id="{EBAB1798-91D8-4A5C-8712-63E3079C9955}"/>
              </a:ext>
            </a:extLst>
          </p:cNvPr>
          <p:cNvSpPr/>
          <p:nvPr/>
        </p:nvSpPr>
        <p:spPr>
          <a:xfrm>
            <a:off x="999610" y="2268048"/>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4" name="Rectangle 13">
            <a:extLst>
              <a:ext uri="{FF2B5EF4-FFF2-40B4-BE49-F238E27FC236}">
                <a16:creationId xmlns:a16="http://schemas.microsoft.com/office/drawing/2014/main" id="{18D9F4E3-9FDD-1019-83EF-83D3B5628EE0}"/>
              </a:ext>
            </a:extLst>
          </p:cNvPr>
          <p:cNvSpPr/>
          <p:nvPr/>
        </p:nvSpPr>
        <p:spPr>
          <a:xfrm>
            <a:off x="4377810" y="2252808"/>
            <a:ext cx="100445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7" name="Rectangle 16">
            <a:extLst>
              <a:ext uri="{FF2B5EF4-FFF2-40B4-BE49-F238E27FC236}">
                <a16:creationId xmlns:a16="http://schemas.microsoft.com/office/drawing/2014/main" id="{57C904D2-C18E-A784-2DD2-3AC7740CFF1E}"/>
              </a:ext>
            </a:extLst>
          </p:cNvPr>
          <p:cNvSpPr/>
          <p:nvPr/>
        </p:nvSpPr>
        <p:spPr>
          <a:xfrm>
            <a:off x="4367650" y="972820"/>
            <a:ext cx="1008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18" name="TextBox 17">
            <a:extLst>
              <a:ext uri="{FF2B5EF4-FFF2-40B4-BE49-F238E27FC236}">
                <a16:creationId xmlns:a16="http://schemas.microsoft.com/office/drawing/2014/main" id="{67FDD69F-151C-4329-20F2-3BA650DB99CF}"/>
              </a:ext>
            </a:extLst>
          </p:cNvPr>
          <p:cNvSpPr txBox="1"/>
          <p:nvPr/>
        </p:nvSpPr>
        <p:spPr>
          <a:xfrm>
            <a:off x="1584893" y="4429811"/>
            <a:ext cx="1580509" cy="215444"/>
          </a:xfrm>
          <a:prstGeom prst="rect">
            <a:avLst/>
          </a:prstGeom>
          <a:noFill/>
        </p:spPr>
        <p:txBody>
          <a:bodyPr wrap="square" rtlCol="0">
            <a:spAutoFit/>
          </a:bodyPr>
          <a:lstStyle/>
          <a:p>
            <a:r>
              <a:rPr lang="en-US" sz="800" b="1" dirty="0"/>
              <a:t>From Server-1 192.168.1.200 </a:t>
            </a:r>
          </a:p>
        </p:txBody>
      </p:sp>
      <p:sp>
        <p:nvSpPr>
          <p:cNvPr id="19" name="TextBox 18">
            <a:extLst>
              <a:ext uri="{FF2B5EF4-FFF2-40B4-BE49-F238E27FC236}">
                <a16:creationId xmlns:a16="http://schemas.microsoft.com/office/drawing/2014/main" id="{B87DF217-2434-1803-BD2C-5A20BA99E5B9}"/>
              </a:ext>
            </a:extLst>
          </p:cNvPr>
          <p:cNvSpPr txBox="1"/>
          <p:nvPr/>
        </p:nvSpPr>
        <p:spPr>
          <a:xfrm>
            <a:off x="4932534" y="4429811"/>
            <a:ext cx="1640700" cy="215444"/>
          </a:xfrm>
          <a:prstGeom prst="rect">
            <a:avLst/>
          </a:prstGeom>
          <a:noFill/>
        </p:spPr>
        <p:txBody>
          <a:bodyPr wrap="square" rtlCol="0">
            <a:spAutoFit/>
          </a:bodyPr>
          <a:lstStyle/>
          <a:p>
            <a:r>
              <a:rPr lang="en-US" sz="800" b="1" dirty="0"/>
              <a:t>From Host-2 192.168.2.100 </a:t>
            </a:r>
          </a:p>
        </p:txBody>
      </p:sp>
      <p:sp>
        <p:nvSpPr>
          <p:cNvPr id="4" name="Rectangle 3">
            <a:extLst>
              <a:ext uri="{FF2B5EF4-FFF2-40B4-BE49-F238E27FC236}">
                <a16:creationId xmlns:a16="http://schemas.microsoft.com/office/drawing/2014/main" id="{01A86F20-2B1F-A14D-3183-70C3F65A4BF0}"/>
              </a:ext>
            </a:extLst>
          </p:cNvPr>
          <p:cNvSpPr/>
          <p:nvPr/>
        </p:nvSpPr>
        <p:spPr>
          <a:xfrm>
            <a:off x="999610" y="3370408"/>
            <a:ext cx="90920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9" name="Rectangle 8">
            <a:extLst>
              <a:ext uri="{FF2B5EF4-FFF2-40B4-BE49-F238E27FC236}">
                <a16:creationId xmlns:a16="http://schemas.microsoft.com/office/drawing/2014/main" id="{8F95FEC9-59BD-2ADD-3599-89E8829A0A8A}"/>
              </a:ext>
            </a:extLst>
          </p:cNvPr>
          <p:cNvSpPr/>
          <p:nvPr/>
        </p:nvSpPr>
        <p:spPr>
          <a:xfrm>
            <a:off x="4382890" y="3347548"/>
            <a:ext cx="89523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356961352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ACLs Editing</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24</a:t>
            </a:fld>
            <a:endParaRPr lang="en"/>
          </a:p>
        </p:txBody>
      </p:sp>
      <p:sp>
        <p:nvSpPr>
          <p:cNvPr id="13" name="TextBox 12">
            <a:extLst>
              <a:ext uri="{FF2B5EF4-FFF2-40B4-BE49-F238E27FC236}">
                <a16:creationId xmlns:a16="http://schemas.microsoft.com/office/drawing/2014/main" id="{B0CF4FE5-F125-554D-ED33-8DD61084198B}"/>
              </a:ext>
            </a:extLst>
          </p:cNvPr>
          <p:cNvSpPr txBox="1"/>
          <p:nvPr/>
        </p:nvSpPr>
        <p:spPr>
          <a:xfrm>
            <a:off x="651805" y="848224"/>
            <a:ext cx="8118815"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In </a:t>
            </a:r>
            <a:r>
              <a:rPr lang="en-US" sz="1000" b="1" i="1" dirty="0">
                <a:solidFill>
                  <a:schemeClr val="tx1"/>
                </a:solidFill>
                <a:latin typeface="+mj-lt"/>
                <a:ea typeface="Tahoma" panose="020B0604030504040204" pitchFamily="34" charset="0"/>
                <a:cs typeface="Tahoma" panose="020B0604030504040204" pitchFamily="34" charset="0"/>
              </a:rPr>
              <a:t>old version of IOS</a:t>
            </a:r>
            <a:r>
              <a:rPr lang="en-US" sz="1000" dirty="0">
                <a:solidFill>
                  <a:schemeClr val="tx1"/>
                </a:solidFill>
                <a:latin typeface="+mj-lt"/>
                <a:ea typeface="Tahoma" panose="020B0604030504040204" pitchFamily="34" charset="0"/>
                <a:cs typeface="Tahoma" panose="020B0604030504040204" pitchFamily="34" charset="0"/>
              </a:rPr>
              <a:t>, numbered ACLs (Standard or Extended) </a:t>
            </a:r>
            <a:r>
              <a:rPr lang="en-US" sz="1000" b="1" i="1" dirty="0">
                <a:solidFill>
                  <a:schemeClr val="tx1"/>
                </a:solidFill>
                <a:latin typeface="+mj-lt"/>
                <a:ea typeface="Tahoma" panose="020B0604030504040204" pitchFamily="34" charset="0"/>
                <a:cs typeface="Tahoma" panose="020B0604030504040204" pitchFamily="34" charset="0"/>
              </a:rPr>
              <a:t>could not be edited</a:t>
            </a:r>
            <a:r>
              <a:rPr lang="en-US" sz="1000" dirty="0">
                <a:solidFill>
                  <a:schemeClr val="tx1"/>
                </a:solidFill>
                <a:latin typeface="+mj-lt"/>
                <a:ea typeface="Tahoma" panose="020B0604030504040204" pitchFamily="34" charset="0"/>
                <a:cs typeface="Tahoma" panose="020B0604030504040204" pitchFamily="34" charset="0"/>
              </a:rPr>
              <a:t>. To simply delete a line from the ACL, the user had to delete the entire ACL and then reconfigure it.</a:t>
            </a:r>
          </a:p>
          <a:p>
            <a:pPr marL="171450" indent="-1714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By default</a:t>
            </a:r>
            <a:r>
              <a:rPr lang="en-US" sz="1000" dirty="0">
                <a:solidFill>
                  <a:schemeClr val="tx1"/>
                </a:solidFill>
                <a:latin typeface="+mj-lt"/>
                <a:ea typeface="Tahoma" panose="020B0604030504040204" pitchFamily="34" charset="0"/>
                <a:cs typeface="Tahoma" panose="020B0604030504040204" pitchFamily="34" charset="0"/>
              </a:rPr>
              <a:t>, new ACL statements will be </a:t>
            </a:r>
            <a:r>
              <a:rPr lang="en-US" sz="1000" b="1" i="1" dirty="0">
                <a:solidFill>
                  <a:schemeClr val="tx1"/>
                </a:solidFill>
                <a:latin typeface="+mj-lt"/>
                <a:ea typeface="Tahoma" panose="020B0604030504040204" pitchFamily="34" charset="0"/>
                <a:cs typeface="Tahoma" panose="020B0604030504040204" pitchFamily="34" charset="0"/>
              </a:rPr>
              <a:t>added in the last in sequence</a:t>
            </a:r>
            <a:r>
              <a:rPr lang="en-US" sz="1000" dirty="0">
                <a:solidFill>
                  <a:schemeClr val="tx1"/>
                </a:solidFill>
                <a:latin typeface="+mj-lt"/>
                <a:ea typeface="Tahoma" panose="020B0604030504040204" pitchFamily="34" charset="0"/>
                <a:cs typeface="Tahoma" panose="020B0604030504040204" pitchFamily="34" charset="0"/>
              </a:rPr>
              <a:t>. If we wanted to add line in between, we had to copy entire ACL into a notepad, re-arrange the ACEs, and the after deleting old ACL we had to create a new ACL with updated sequenced ACEs.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However, the ability to edit numbered ACLs was introduced in </a:t>
            </a:r>
            <a:r>
              <a:rPr lang="en-US" sz="1000" b="1" i="1" dirty="0">
                <a:solidFill>
                  <a:schemeClr val="tx1"/>
                </a:solidFill>
                <a:latin typeface="+mj-lt"/>
                <a:ea typeface="Tahoma" panose="020B0604030504040204" pitchFamily="34" charset="0"/>
                <a:cs typeface="Tahoma" panose="020B0604030504040204" pitchFamily="34" charset="0"/>
              </a:rPr>
              <a:t>Cisco IOS version 12.3(2)T</a:t>
            </a:r>
            <a:r>
              <a:rPr lang="en-US" sz="1000" dirty="0">
                <a:solidFill>
                  <a:schemeClr val="tx1"/>
                </a:solidFill>
                <a:latin typeface="+mj-lt"/>
                <a:ea typeface="Tahoma" panose="020B0604030504040204" pitchFamily="34" charset="0"/>
                <a:cs typeface="Tahoma" panose="020B0604030504040204" pitchFamily="34" charset="0"/>
              </a:rPr>
              <a:t>, released in 2006. So, all modern versions of Cisco IOS support editing numbered ACLs.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To verify the version of Cisco IOS running, use the command- </a:t>
            </a:r>
            <a:r>
              <a:rPr lang="en-US" sz="1000" b="1" i="1" dirty="0">
                <a:solidFill>
                  <a:schemeClr val="tx1"/>
                </a:solidFill>
                <a:latin typeface="+mj-lt"/>
                <a:ea typeface="Tahoma" panose="020B0604030504040204" pitchFamily="34" charset="0"/>
                <a:cs typeface="Tahoma" panose="020B0604030504040204" pitchFamily="34" charset="0"/>
              </a:rPr>
              <a:t>‘Router# show version’</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It is </a:t>
            </a:r>
            <a:r>
              <a:rPr lang="en-US" sz="1000" b="1" i="1" dirty="0">
                <a:solidFill>
                  <a:schemeClr val="tx1"/>
                </a:solidFill>
                <a:latin typeface="+mj-lt"/>
                <a:ea typeface="Tahoma" panose="020B0604030504040204" pitchFamily="34" charset="0"/>
                <a:cs typeface="Tahoma" panose="020B0604030504040204" pitchFamily="34" charset="0"/>
              </a:rPr>
              <a:t>recommended</a:t>
            </a:r>
            <a:r>
              <a:rPr lang="en-US" sz="1000" dirty="0">
                <a:solidFill>
                  <a:schemeClr val="tx1"/>
                </a:solidFill>
                <a:latin typeface="+mj-lt"/>
                <a:ea typeface="Tahoma" panose="020B0604030504040204" pitchFamily="34" charset="0"/>
                <a:cs typeface="Tahoma" panose="020B0604030504040204" pitchFamily="34" charset="0"/>
              </a:rPr>
              <a:t> to use </a:t>
            </a:r>
            <a:r>
              <a:rPr lang="en-US" sz="1000" b="1" i="1" dirty="0">
                <a:solidFill>
                  <a:schemeClr val="tx1"/>
                </a:solidFill>
                <a:latin typeface="+mj-lt"/>
                <a:ea typeface="Tahoma" panose="020B0604030504040204" pitchFamily="34" charset="0"/>
                <a:cs typeface="Tahoma" panose="020B0604030504040204" pitchFamily="34" charset="0"/>
              </a:rPr>
              <a:t>Named ACLs </a:t>
            </a:r>
            <a:r>
              <a:rPr lang="en-US" sz="1000" dirty="0">
                <a:solidFill>
                  <a:schemeClr val="tx1"/>
                </a:solidFill>
                <a:latin typeface="+mj-lt"/>
                <a:ea typeface="Tahoma" panose="020B0604030504040204" pitchFamily="34" charset="0"/>
                <a:cs typeface="Tahoma" panose="020B0604030504040204" pitchFamily="34" charset="0"/>
              </a:rPr>
              <a:t>instead of numbered ACLs. Because Named ACLs are more flexible and easier to remember and manage than numbered ACLs. They can be applied to </a:t>
            </a:r>
            <a:r>
              <a:rPr lang="en-US" sz="1000" b="1" i="1" dirty="0">
                <a:solidFill>
                  <a:schemeClr val="tx1"/>
                </a:solidFill>
                <a:latin typeface="+mj-lt"/>
                <a:ea typeface="Tahoma" panose="020B0604030504040204" pitchFamily="34" charset="0"/>
                <a:cs typeface="Tahoma" panose="020B0604030504040204" pitchFamily="34" charset="0"/>
              </a:rPr>
              <a:t>multiple interfaces </a:t>
            </a:r>
            <a:r>
              <a:rPr lang="en-US" sz="1000" dirty="0">
                <a:solidFill>
                  <a:schemeClr val="tx1"/>
                </a:solidFill>
                <a:latin typeface="+mj-lt"/>
                <a:ea typeface="Tahoma" panose="020B0604030504040204" pitchFamily="34" charset="0"/>
                <a:cs typeface="Tahoma" panose="020B0604030504040204" pitchFamily="34" charset="0"/>
              </a:rPr>
              <a:t>and they can be </a:t>
            </a:r>
            <a:r>
              <a:rPr lang="en-US" sz="1000" b="1" i="1" dirty="0">
                <a:solidFill>
                  <a:schemeClr val="tx1"/>
                </a:solidFill>
                <a:latin typeface="+mj-lt"/>
                <a:ea typeface="Tahoma" panose="020B0604030504040204" pitchFamily="34" charset="0"/>
                <a:cs typeface="Tahoma" panose="020B0604030504040204" pitchFamily="34" charset="0"/>
              </a:rPr>
              <a:t>used in firewall policies </a:t>
            </a:r>
            <a:r>
              <a:rPr lang="en-US" sz="1000" dirty="0">
                <a:solidFill>
                  <a:schemeClr val="tx1"/>
                </a:solidFill>
                <a:latin typeface="+mj-lt"/>
                <a:ea typeface="Tahoma" panose="020B0604030504040204" pitchFamily="34" charset="0"/>
                <a:cs typeface="Tahoma" panose="020B0604030504040204" pitchFamily="34" charset="0"/>
              </a:rPr>
              <a:t>and </a:t>
            </a:r>
            <a:r>
              <a:rPr lang="en-US" sz="1000" b="1" i="1" dirty="0">
                <a:solidFill>
                  <a:schemeClr val="tx1"/>
                </a:solidFill>
                <a:latin typeface="+mj-lt"/>
                <a:ea typeface="Tahoma" panose="020B0604030504040204" pitchFamily="34" charset="0"/>
                <a:cs typeface="Tahoma" panose="020B0604030504040204" pitchFamily="34" charset="0"/>
              </a:rPr>
              <a:t>routing protocols</a:t>
            </a:r>
            <a:r>
              <a:rPr lang="en-US" sz="1000" dirty="0">
                <a:solidFill>
                  <a:schemeClr val="tx1"/>
                </a:solidFill>
                <a:latin typeface="+mj-lt"/>
                <a:ea typeface="Tahoma" panose="020B0604030504040204" pitchFamily="34" charset="0"/>
                <a:cs typeface="Tahoma" panose="020B0604030504040204" pitchFamily="34" charset="0"/>
              </a:rPr>
              <a:t> where numbered ACLs have limitations using in firewalls. Named ACLs can be edited in all the existing Cisco IOS versions.</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i="0" dirty="0">
                <a:solidFill>
                  <a:schemeClr val="tx1"/>
                </a:solidFill>
                <a:effectLst/>
                <a:latin typeface="+mj-lt"/>
              </a:rPr>
              <a:t>Inserting an ACE in an existing ACL-</a:t>
            </a:r>
            <a:br>
              <a:rPr lang="en-US" sz="1000" dirty="0">
                <a:solidFill>
                  <a:schemeClr val="tx1"/>
                </a:solidFill>
                <a:effectLst/>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&lt;standard/extended&gt;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&lt;sequence number&gt; &lt;permit/deny&gt; &lt;source&gt;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Deleting</a:t>
            </a:r>
            <a:r>
              <a:rPr lang="en-US" sz="1000" i="0" dirty="0">
                <a:solidFill>
                  <a:schemeClr val="tx1"/>
                </a:solidFill>
                <a:effectLst/>
                <a:latin typeface="+mj-lt"/>
              </a:rPr>
              <a:t> an ACE in an existing ACL-</a:t>
            </a:r>
            <a:br>
              <a:rPr lang="en-US" sz="1000" dirty="0">
                <a:solidFill>
                  <a:schemeClr val="tx1"/>
                </a:solidFill>
                <a:effectLst/>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&lt;standard/extended&gt;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no </a:t>
            </a:r>
            <a:r>
              <a:rPr lang="en-US" sz="1000" b="1" i="1" dirty="0">
                <a:solidFill>
                  <a:srgbClr val="C00000"/>
                </a:solidFill>
                <a:latin typeface="+mj-lt"/>
                <a:ea typeface="Tahoma" panose="020B0604030504040204" pitchFamily="34" charset="0"/>
                <a:cs typeface="Tahoma" panose="020B0604030504040204" pitchFamily="34" charset="0"/>
              </a:rPr>
              <a:t>&lt;sequence number&gt;</a:t>
            </a:r>
            <a:r>
              <a:rPr lang="en-US" sz="1000" b="1" i="1" dirty="0">
                <a:solidFill>
                  <a:schemeClr val="tx1"/>
                </a:solidFill>
                <a:latin typeface="+mj-lt"/>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66187127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F59E6E-EC92-CD76-4ED9-ACCF65EDA0C2}"/>
              </a:ext>
            </a:extLst>
          </p:cNvPr>
          <p:cNvPicPr>
            <a:picLocks noChangeAspect="1"/>
          </p:cNvPicPr>
          <p:nvPr/>
        </p:nvPicPr>
        <p:blipFill>
          <a:blip r:embed="rId3"/>
          <a:srcRect/>
          <a:stretch/>
        </p:blipFill>
        <p:spPr>
          <a:xfrm>
            <a:off x="793767" y="974554"/>
            <a:ext cx="4080616" cy="3191686"/>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ACLs Editing</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25</a:t>
            </a:fld>
            <a:endParaRPr lang="en"/>
          </a:p>
        </p:txBody>
      </p:sp>
      <p:pic>
        <p:nvPicPr>
          <p:cNvPr id="8" name="Picture 7">
            <a:extLst>
              <a:ext uri="{FF2B5EF4-FFF2-40B4-BE49-F238E27FC236}">
                <a16:creationId xmlns:a16="http://schemas.microsoft.com/office/drawing/2014/main" id="{5482B78D-DF3E-9047-1EEE-0D0811752205}"/>
              </a:ext>
            </a:extLst>
          </p:cNvPr>
          <p:cNvPicPr>
            <a:picLocks noChangeAspect="1"/>
          </p:cNvPicPr>
          <p:nvPr/>
        </p:nvPicPr>
        <p:blipFill>
          <a:blip r:embed="rId4"/>
          <a:srcRect/>
          <a:stretch/>
        </p:blipFill>
        <p:spPr>
          <a:xfrm>
            <a:off x="5016616" y="979392"/>
            <a:ext cx="2345111" cy="799074"/>
          </a:xfrm>
          <a:prstGeom prst="rect">
            <a:avLst/>
          </a:prstGeom>
          <a:ln w="19050">
            <a:solidFill>
              <a:schemeClr val="tx1"/>
            </a:solidFill>
          </a:ln>
        </p:spPr>
      </p:pic>
      <p:pic>
        <p:nvPicPr>
          <p:cNvPr id="16" name="Picture 15">
            <a:extLst>
              <a:ext uri="{FF2B5EF4-FFF2-40B4-BE49-F238E27FC236}">
                <a16:creationId xmlns:a16="http://schemas.microsoft.com/office/drawing/2014/main" id="{3C6B334C-4AF6-921F-1933-6B0A6ABEEF7F}"/>
              </a:ext>
            </a:extLst>
          </p:cNvPr>
          <p:cNvPicPr>
            <a:picLocks noChangeAspect="1"/>
          </p:cNvPicPr>
          <p:nvPr/>
        </p:nvPicPr>
        <p:blipFill>
          <a:blip r:embed="rId5"/>
          <a:srcRect/>
          <a:stretch/>
        </p:blipFill>
        <p:spPr>
          <a:xfrm>
            <a:off x="5016616" y="2431151"/>
            <a:ext cx="3192564" cy="1735089"/>
          </a:xfrm>
          <a:prstGeom prst="rect">
            <a:avLst/>
          </a:prstGeom>
          <a:ln w="19050">
            <a:solidFill>
              <a:schemeClr val="tx1"/>
            </a:solidFill>
          </a:ln>
        </p:spPr>
      </p:pic>
      <p:sp>
        <p:nvSpPr>
          <p:cNvPr id="20" name="Rectangle 19">
            <a:extLst>
              <a:ext uri="{FF2B5EF4-FFF2-40B4-BE49-F238E27FC236}">
                <a16:creationId xmlns:a16="http://schemas.microsoft.com/office/drawing/2014/main" id="{FC2572D5-715C-4969-D7FF-6C9DB50BE2B2}"/>
              </a:ext>
            </a:extLst>
          </p:cNvPr>
          <p:cNvSpPr/>
          <p:nvPr/>
        </p:nvSpPr>
        <p:spPr>
          <a:xfrm>
            <a:off x="952500" y="2215033"/>
            <a:ext cx="216662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1" name="Rectangle 20">
            <a:extLst>
              <a:ext uri="{FF2B5EF4-FFF2-40B4-BE49-F238E27FC236}">
                <a16:creationId xmlns:a16="http://schemas.microsoft.com/office/drawing/2014/main" id="{53903183-105A-07DA-B526-0571A4F8DF2F}"/>
              </a:ext>
            </a:extLst>
          </p:cNvPr>
          <p:cNvSpPr/>
          <p:nvPr/>
        </p:nvSpPr>
        <p:spPr>
          <a:xfrm>
            <a:off x="2186940" y="3167533"/>
            <a:ext cx="180784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2" name="Rectangle 21">
            <a:extLst>
              <a:ext uri="{FF2B5EF4-FFF2-40B4-BE49-F238E27FC236}">
                <a16:creationId xmlns:a16="http://schemas.microsoft.com/office/drawing/2014/main" id="{80C54040-088F-90E3-22B7-31CC73BC2C46}"/>
              </a:ext>
            </a:extLst>
          </p:cNvPr>
          <p:cNvSpPr/>
          <p:nvPr/>
        </p:nvSpPr>
        <p:spPr>
          <a:xfrm>
            <a:off x="1089660" y="3700933"/>
            <a:ext cx="180784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3" name="Rectangle 22">
            <a:extLst>
              <a:ext uri="{FF2B5EF4-FFF2-40B4-BE49-F238E27FC236}">
                <a16:creationId xmlns:a16="http://schemas.microsoft.com/office/drawing/2014/main" id="{67FA10B7-DADA-84E6-0CBD-92785C256E90}"/>
              </a:ext>
            </a:extLst>
          </p:cNvPr>
          <p:cNvSpPr/>
          <p:nvPr/>
        </p:nvSpPr>
        <p:spPr>
          <a:xfrm>
            <a:off x="6372225" y="3282881"/>
            <a:ext cx="45529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24" name="Rectangle 23">
            <a:extLst>
              <a:ext uri="{FF2B5EF4-FFF2-40B4-BE49-F238E27FC236}">
                <a16:creationId xmlns:a16="http://schemas.microsoft.com/office/drawing/2014/main" id="{B2BAFB0D-86E0-A427-41BC-A57394523838}"/>
              </a:ext>
            </a:extLst>
          </p:cNvPr>
          <p:cNvSpPr/>
          <p:nvPr/>
        </p:nvSpPr>
        <p:spPr>
          <a:xfrm>
            <a:off x="5158741" y="2729161"/>
            <a:ext cx="22326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cxnSp>
        <p:nvCxnSpPr>
          <p:cNvPr id="26" name="Straight Arrow Connector 25">
            <a:extLst>
              <a:ext uri="{FF2B5EF4-FFF2-40B4-BE49-F238E27FC236}">
                <a16:creationId xmlns:a16="http://schemas.microsoft.com/office/drawing/2014/main" id="{A34B5888-9E06-9231-7CD0-C8DAC3056421}"/>
              </a:ext>
            </a:extLst>
          </p:cNvPr>
          <p:cNvCxnSpPr>
            <a:cxnSpLocks/>
          </p:cNvCxnSpPr>
          <p:nvPr/>
        </p:nvCxnSpPr>
        <p:spPr>
          <a:xfrm flipH="1">
            <a:off x="4724400" y="1542288"/>
            <a:ext cx="39014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824B832C-8C48-5874-6F38-3F36C2541773}"/>
              </a:ext>
            </a:extLst>
          </p:cNvPr>
          <p:cNvCxnSpPr>
            <a:cxnSpLocks/>
          </p:cNvCxnSpPr>
          <p:nvPr/>
        </p:nvCxnSpPr>
        <p:spPr>
          <a:xfrm>
            <a:off x="4718304" y="3011424"/>
            <a:ext cx="39014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8460270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ACLs Editing</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26</a:t>
            </a:fld>
            <a:endParaRPr lang="en"/>
          </a:p>
        </p:txBody>
      </p:sp>
      <p:sp>
        <p:nvSpPr>
          <p:cNvPr id="13" name="TextBox 12">
            <a:extLst>
              <a:ext uri="{FF2B5EF4-FFF2-40B4-BE49-F238E27FC236}">
                <a16:creationId xmlns:a16="http://schemas.microsoft.com/office/drawing/2014/main" id="{B0CF4FE5-F125-554D-ED33-8DD61084198B}"/>
              </a:ext>
            </a:extLst>
          </p:cNvPr>
          <p:cNvSpPr txBox="1"/>
          <p:nvPr/>
        </p:nvSpPr>
        <p:spPr>
          <a:xfrm>
            <a:off x="651805" y="848224"/>
            <a:ext cx="8118815" cy="121796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Remarking</a:t>
            </a:r>
            <a:r>
              <a:rPr lang="en-US" sz="1000" i="0" dirty="0">
                <a:solidFill>
                  <a:schemeClr val="tx1"/>
                </a:solidFill>
                <a:effectLst/>
                <a:latin typeface="+mj-lt"/>
              </a:rPr>
              <a:t> the ACEs in an existing named ACL-</a:t>
            </a:r>
            <a:br>
              <a:rPr lang="en-US" sz="1000" dirty="0">
                <a:solidFill>
                  <a:schemeClr val="tx1"/>
                </a:solidFill>
                <a:effectLst/>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access-list </a:t>
            </a:r>
            <a:r>
              <a:rPr lang="en-US" sz="1000" b="1" i="1" dirty="0">
                <a:solidFill>
                  <a:srgbClr val="C00000"/>
                </a:solidFill>
                <a:latin typeface="+mj-lt"/>
                <a:ea typeface="Tahoma" panose="020B0604030504040204" pitchFamily="34" charset="0"/>
                <a:cs typeface="Tahoma" panose="020B0604030504040204" pitchFamily="34" charset="0"/>
              </a:rPr>
              <a:t>&lt;standard/extended&gt;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‘Router(config-std-</a:t>
            </a:r>
            <a:r>
              <a:rPr lang="en-US" sz="1000" b="1" i="1" dirty="0" err="1">
                <a:solidFill>
                  <a:schemeClr val="tx1"/>
                </a:solidFill>
                <a:latin typeface="+mj-lt"/>
                <a:ea typeface="Tahoma" panose="020B0604030504040204" pitchFamily="34" charset="0"/>
                <a:cs typeface="Tahoma" panose="020B0604030504040204" pitchFamily="34" charset="0"/>
              </a:rPr>
              <a:t>nacl</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&lt;remark&gt; &lt;remarking-string&gt;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Remarking</a:t>
            </a:r>
            <a:r>
              <a:rPr lang="en-US" sz="1000" i="0" dirty="0">
                <a:solidFill>
                  <a:schemeClr val="tx1"/>
                </a:solidFill>
                <a:effectLst/>
                <a:latin typeface="+mj-lt"/>
              </a:rPr>
              <a:t> the ACEs in an existing numbered ACL-</a:t>
            </a:r>
            <a:br>
              <a:rPr lang="en-US" sz="1000" dirty="0">
                <a:solidFill>
                  <a:schemeClr val="tx1"/>
                </a:solidFill>
                <a:effectLst/>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a:t>
            </a:r>
            <a:r>
              <a:rPr lang="en-US" sz="1000" b="1" i="1" dirty="0">
                <a:solidFill>
                  <a:schemeClr val="tx1"/>
                </a:solidFill>
                <a:latin typeface="+mj-lt"/>
                <a:ea typeface="Tahoma" panose="020B0604030504040204" pitchFamily="34" charset="0"/>
                <a:cs typeface="Tahoma" panose="020B0604030504040204" pitchFamily="34" charset="0"/>
              </a:rPr>
              <a:t>remark</a:t>
            </a:r>
            <a:r>
              <a:rPr lang="en-US" sz="1000" b="1" i="1" dirty="0">
                <a:solidFill>
                  <a:srgbClr val="C00000"/>
                </a:solidFill>
                <a:latin typeface="+mj-lt"/>
                <a:ea typeface="Tahoma" panose="020B0604030504040204" pitchFamily="34" charset="0"/>
                <a:cs typeface="Tahoma" panose="020B0604030504040204" pitchFamily="34" charset="0"/>
              </a:rPr>
              <a:t> &lt;remarking-string&gt;</a:t>
            </a:r>
            <a:r>
              <a:rPr lang="en-US" sz="1000" b="1" i="1" dirty="0">
                <a:solidFill>
                  <a:schemeClr val="tx1"/>
                </a:solidFill>
                <a:latin typeface="+mj-lt"/>
                <a:ea typeface="Tahoma" panose="020B0604030504040204" pitchFamily="34" charset="0"/>
                <a:cs typeface="Tahoma" panose="020B0604030504040204" pitchFamily="34" charset="0"/>
              </a:rPr>
              <a:t>’</a:t>
            </a:r>
          </a:p>
        </p:txBody>
      </p:sp>
      <p:pic>
        <p:nvPicPr>
          <p:cNvPr id="3" name="Picture 2">
            <a:extLst>
              <a:ext uri="{FF2B5EF4-FFF2-40B4-BE49-F238E27FC236}">
                <a16:creationId xmlns:a16="http://schemas.microsoft.com/office/drawing/2014/main" id="{A62542FD-7064-716A-720A-BE6DE8385259}"/>
              </a:ext>
            </a:extLst>
          </p:cNvPr>
          <p:cNvPicPr>
            <a:picLocks noChangeAspect="1"/>
          </p:cNvPicPr>
          <p:nvPr/>
        </p:nvPicPr>
        <p:blipFill>
          <a:blip r:embed="rId3"/>
          <a:srcRect/>
          <a:stretch/>
        </p:blipFill>
        <p:spPr>
          <a:xfrm>
            <a:off x="793766" y="2193305"/>
            <a:ext cx="5361715" cy="994511"/>
          </a:xfrm>
          <a:prstGeom prst="rect">
            <a:avLst/>
          </a:prstGeom>
          <a:ln w="19050">
            <a:solidFill>
              <a:schemeClr val="tx1"/>
            </a:solidFill>
          </a:ln>
        </p:spPr>
      </p:pic>
      <p:pic>
        <p:nvPicPr>
          <p:cNvPr id="4" name="Picture 3">
            <a:extLst>
              <a:ext uri="{FF2B5EF4-FFF2-40B4-BE49-F238E27FC236}">
                <a16:creationId xmlns:a16="http://schemas.microsoft.com/office/drawing/2014/main" id="{16B0C1A1-3E53-C81F-618B-7D50FDC63A4B}"/>
              </a:ext>
            </a:extLst>
          </p:cNvPr>
          <p:cNvPicPr>
            <a:picLocks noChangeAspect="1"/>
          </p:cNvPicPr>
          <p:nvPr/>
        </p:nvPicPr>
        <p:blipFill>
          <a:blip r:embed="rId4"/>
          <a:srcRect/>
          <a:stretch/>
        </p:blipFill>
        <p:spPr>
          <a:xfrm>
            <a:off x="793765" y="3314935"/>
            <a:ext cx="5361715" cy="960306"/>
          </a:xfrm>
          <a:prstGeom prst="rect">
            <a:avLst/>
          </a:prstGeom>
          <a:ln w="19050">
            <a:solidFill>
              <a:schemeClr val="tx1"/>
            </a:solidFill>
          </a:ln>
        </p:spPr>
      </p:pic>
      <p:sp>
        <p:nvSpPr>
          <p:cNvPr id="6" name="Rectangle 5">
            <a:extLst>
              <a:ext uri="{FF2B5EF4-FFF2-40B4-BE49-F238E27FC236}">
                <a16:creationId xmlns:a16="http://schemas.microsoft.com/office/drawing/2014/main" id="{AA17578F-1F55-BB99-827E-889A87221EED}"/>
              </a:ext>
            </a:extLst>
          </p:cNvPr>
          <p:cNvSpPr/>
          <p:nvPr/>
        </p:nvSpPr>
        <p:spPr>
          <a:xfrm>
            <a:off x="952500" y="2633117"/>
            <a:ext cx="236474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7" name="Rectangle 6">
            <a:extLst>
              <a:ext uri="{FF2B5EF4-FFF2-40B4-BE49-F238E27FC236}">
                <a16:creationId xmlns:a16="http://schemas.microsoft.com/office/drawing/2014/main" id="{4EBCAB00-D448-7A55-7C11-3DE2B783DF9D}"/>
              </a:ext>
            </a:extLst>
          </p:cNvPr>
          <p:cNvSpPr/>
          <p:nvPr/>
        </p:nvSpPr>
        <p:spPr>
          <a:xfrm>
            <a:off x="1572260" y="3044597"/>
            <a:ext cx="4493260"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
        <p:nvSpPr>
          <p:cNvPr id="8" name="Rectangle 7">
            <a:extLst>
              <a:ext uri="{FF2B5EF4-FFF2-40B4-BE49-F238E27FC236}">
                <a16:creationId xmlns:a16="http://schemas.microsoft.com/office/drawing/2014/main" id="{5C5C51C5-6B4A-06D7-41FB-59E507A8C28D}"/>
              </a:ext>
            </a:extLst>
          </p:cNvPr>
          <p:cNvSpPr/>
          <p:nvPr/>
        </p:nvSpPr>
        <p:spPr>
          <a:xfrm>
            <a:off x="817245" y="3984397"/>
            <a:ext cx="5172075" cy="121920"/>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endParaRPr>
          </a:p>
        </p:txBody>
      </p:sp>
    </p:spTree>
    <p:extLst>
      <p:ext uri="{BB962C8B-B14F-4D97-AF65-F5344CB8AC3E}">
        <p14:creationId xmlns:p14="http://schemas.microsoft.com/office/powerpoint/2010/main" val="8546648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186813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5D63-C664-2DF8-1BA9-6C7400B4260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References</a:t>
            </a:r>
          </a:p>
        </p:txBody>
      </p:sp>
      <p:sp>
        <p:nvSpPr>
          <p:cNvPr id="4" name="TextBox 3">
            <a:extLst>
              <a:ext uri="{FF2B5EF4-FFF2-40B4-BE49-F238E27FC236}">
                <a16:creationId xmlns:a16="http://schemas.microsoft.com/office/drawing/2014/main" id="{3641A51B-9B90-36D7-6F66-DFCA24E0AEF0}"/>
              </a:ext>
            </a:extLst>
          </p:cNvPr>
          <p:cNvSpPr txBox="1"/>
          <p:nvPr/>
        </p:nvSpPr>
        <p:spPr>
          <a:xfrm>
            <a:off x="747421" y="863817"/>
            <a:ext cx="7871793" cy="28337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rgbClr val="374151"/>
                </a:solidFill>
                <a:latin typeface="+mj-lt"/>
                <a:hlinkClick r:id="rId2"/>
              </a:rPr>
              <a:t>https://en.wikipedia.org/wiki/Access-control_list</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3"/>
              </a:rPr>
              <a:t>https://www.cisco.com/c/en/us/support/docs/security/ios-firewall/23602-confaccesslists.html#anc0</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4"/>
              </a:rPr>
              <a:t>https://www.geeksforgeeks.org/access-lists-acl/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5"/>
              </a:rPr>
              <a:t>https://www.youtube.com/watch?v=ZmcFK_qJRqE&amp;list=PLJqb_j53o7BhgMyY_SlaHDCZtjaQlDYEs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6"/>
              </a:rPr>
              <a:t>https://www.cbtnuggets.com/blog/technology/networking/networking-basics-what-are-wildcard-masks-and-how-do-they-work</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7"/>
              </a:rPr>
              <a:t>https://www.techtarget.com/searchnetworking/definition/access-control-list-ACL#:~:text=Access%20control%20lists%20are%20used%20for%20controlling%20permissions%20to%20a,devices%20that%20users%20access%20directly</a:t>
            </a:r>
            <a:r>
              <a:rPr lang="en-US" sz="1000" dirty="0">
                <a:solidFill>
                  <a:srgbClr val="374151"/>
                </a:solidFill>
                <a:latin typeface="+mj-lt"/>
              </a:rPr>
              <a:t>.</a:t>
            </a:r>
          </a:p>
          <a:p>
            <a:pPr marL="171450" indent="-171450">
              <a:lnSpc>
                <a:spcPct val="150000"/>
              </a:lnSpc>
              <a:buFont typeface="Arial" panose="020B0604020202020204" pitchFamily="34" charset="0"/>
              <a:buChar char="•"/>
            </a:pPr>
            <a:r>
              <a:rPr lang="en-US" sz="1000" dirty="0">
                <a:solidFill>
                  <a:srgbClr val="374151"/>
                </a:solidFill>
                <a:latin typeface="+mj-lt"/>
                <a:hlinkClick r:id="rId8"/>
              </a:rPr>
              <a:t>https://learningnetwork.cisco.com/s/question/0D53i00000KsokACAR/editing-numbered-named-acls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9"/>
              </a:rPr>
              <a:t>https://learningnetwork.cisco.com/s/question/0D53i00000Kt6wXCAR/difference-between-numbered-acl-and-named-acl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0"/>
              </a:rPr>
              <a:t>https://techhub.hpe.com/eginfolib/networking/docs/switches/RA/15-18/5998-8151_ra_2620_asg/content/ch10s10.html</a:t>
            </a:r>
            <a:endParaRPr lang="en-US" sz="1000" dirty="0">
              <a:solidFill>
                <a:srgbClr val="374151"/>
              </a:solidFill>
              <a:latin typeface="+mj-lt"/>
            </a:endParaRPr>
          </a:p>
          <a:p>
            <a:pPr marL="171450" indent="-171450">
              <a:lnSpc>
                <a:spcPct val="150000"/>
              </a:lnSpc>
              <a:buFont typeface="Arial" panose="020B0604020202020204" pitchFamily="34" charset="0"/>
              <a:buChar char="•"/>
            </a:pPr>
            <a:endParaRPr lang="en-US" sz="1000" dirty="0">
              <a:solidFill>
                <a:srgbClr val="374151"/>
              </a:solidFill>
              <a:latin typeface="+mj-lt"/>
            </a:endParaRPr>
          </a:p>
        </p:txBody>
      </p:sp>
      <p:sp>
        <p:nvSpPr>
          <p:cNvPr id="3" name="Slide Number Placeholder 2">
            <a:extLst>
              <a:ext uri="{FF2B5EF4-FFF2-40B4-BE49-F238E27FC236}">
                <a16:creationId xmlns:a16="http://schemas.microsoft.com/office/drawing/2014/main" id="{03BB474A-AFD6-EF96-1497-15903915481F}"/>
              </a:ext>
            </a:extLst>
          </p:cNvPr>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228479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114689" cy="2141292"/>
          </a:xfrm>
          <a:prstGeom prst="rect">
            <a:avLst/>
          </a:prstGeom>
          <a:noFill/>
        </p:spPr>
        <p:txBody>
          <a:bodyPr wrap="square" rtlCol="0">
            <a:spAutoFit/>
          </a:bodyPr>
          <a:lstStyle/>
          <a:p>
            <a:pPr algn="just">
              <a:lnSpc>
                <a:spcPct val="150000"/>
              </a:lnSpc>
            </a:pPr>
            <a:r>
              <a:rPr lang="en-US" sz="1000" dirty="0">
                <a:solidFill>
                  <a:schemeClr val="tx1"/>
                </a:solidFill>
                <a:latin typeface="+mj-lt"/>
              </a:rPr>
              <a:t>ACL</a:t>
            </a:r>
            <a:r>
              <a:rPr lang="en-US" sz="1000" b="0" i="0" dirty="0">
                <a:solidFill>
                  <a:schemeClr val="tx1"/>
                </a:solidFill>
                <a:effectLst/>
                <a:latin typeface="+mj-lt"/>
              </a:rPr>
              <a:t> is a set of rules defined for </a:t>
            </a:r>
            <a:r>
              <a:rPr lang="en-US" sz="1000" b="1" i="1" dirty="0">
                <a:solidFill>
                  <a:schemeClr val="tx1"/>
                </a:solidFill>
                <a:effectLst/>
                <a:latin typeface="+mj-lt"/>
              </a:rPr>
              <a:t>controlling network traffic </a:t>
            </a:r>
            <a:r>
              <a:rPr lang="en-US" sz="1000" b="0" i="0" dirty="0">
                <a:solidFill>
                  <a:schemeClr val="tx1"/>
                </a:solidFill>
                <a:effectLst/>
                <a:latin typeface="+mj-lt"/>
              </a:rPr>
              <a:t>and reducing network attacks. ACLs are used to </a:t>
            </a:r>
            <a:r>
              <a:rPr lang="en-US" sz="1000" b="1" i="1" dirty="0">
                <a:solidFill>
                  <a:schemeClr val="tx1"/>
                </a:solidFill>
                <a:effectLst/>
                <a:latin typeface="+mj-lt"/>
              </a:rPr>
              <a:t>filter traffic </a:t>
            </a:r>
            <a:r>
              <a:rPr lang="en-US" sz="1000" b="0" i="0" dirty="0">
                <a:solidFill>
                  <a:schemeClr val="tx1"/>
                </a:solidFill>
                <a:effectLst/>
                <a:latin typeface="+mj-lt"/>
              </a:rPr>
              <a:t>based on the set of rules defined for the incoming or outgoing of the network. ACL set of rules matches </a:t>
            </a:r>
            <a:r>
              <a:rPr lang="en-US" sz="1000" b="1" i="1" dirty="0">
                <a:solidFill>
                  <a:schemeClr val="tx1"/>
                </a:solidFill>
                <a:effectLst/>
                <a:latin typeface="+mj-lt"/>
              </a:rPr>
              <a:t>source IP, destination IP address, IP protocol, ports</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ACLs use </a:t>
            </a:r>
            <a:r>
              <a:rPr lang="en-US" sz="1000" b="1" i="1" dirty="0">
                <a:solidFill>
                  <a:schemeClr val="tx1"/>
                </a:solidFill>
                <a:latin typeface="+mj-lt"/>
                <a:ea typeface="Tahoma" panose="020B0604030504040204" pitchFamily="34" charset="0"/>
                <a:cs typeface="Tahoma" panose="020B0604030504040204" pitchFamily="34" charset="0"/>
              </a:rPr>
              <a:t>first-match logic</a:t>
            </a:r>
            <a:r>
              <a:rPr lang="en-US" sz="1000" dirty="0">
                <a:solidFill>
                  <a:schemeClr val="tx1"/>
                </a:solidFill>
                <a:latin typeface="+mj-lt"/>
                <a:ea typeface="Tahoma" panose="020B0604030504040204" pitchFamily="34" charset="0"/>
                <a:cs typeface="Tahoma" panose="020B0604030504040204" pitchFamily="34" charset="0"/>
              </a:rPr>
              <a:t>. That means, the set of rules defined are matched serial wise (</a:t>
            </a:r>
            <a:r>
              <a:rPr lang="en-US" sz="1000" b="1" i="1" dirty="0">
                <a:solidFill>
                  <a:schemeClr val="tx1"/>
                </a:solidFill>
                <a:latin typeface="+mj-lt"/>
                <a:ea typeface="Tahoma" panose="020B0604030504040204" pitchFamily="34" charset="0"/>
                <a:cs typeface="Tahoma" panose="020B0604030504040204" pitchFamily="34" charset="0"/>
              </a:rPr>
              <a:t>sequential order</a:t>
            </a:r>
            <a:r>
              <a:rPr lang="en-US" sz="1000" dirty="0">
                <a:solidFill>
                  <a:schemeClr val="tx1"/>
                </a:solidFill>
                <a:latin typeface="+mj-lt"/>
                <a:ea typeface="Tahoma" panose="020B0604030504040204" pitchFamily="34" charset="0"/>
                <a:cs typeface="Tahoma" panose="020B0604030504040204" pitchFamily="34" charset="0"/>
              </a:rPr>
              <a:t>). Matching stars with the first line, then 2</a:t>
            </a:r>
            <a:r>
              <a:rPr lang="en-US" sz="1000" baseline="30000" dirty="0">
                <a:solidFill>
                  <a:schemeClr val="tx1"/>
                </a:solidFill>
                <a:latin typeface="+mj-lt"/>
                <a:ea typeface="Tahoma" panose="020B0604030504040204" pitchFamily="34" charset="0"/>
                <a:cs typeface="Tahoma" panose="020B0604030504040204" pitchFamily="34" charset="0"/>
              </a:rPr>
              <a:t>nd</a:t>
            </a:r>
            <a:r>
              <a:rPr lang="en-US" sz="1000" dirty="0">
                <a:solidFill>
                  <a:schemeClr val="tx1"/>
                </a:solidFill>
                <a:latin typeface="+mj-lt"/>
                <a:ea typeface="Tahoma" panose="020B0604030504040204" pitchFamily="34" charset="0"/>
                <a:cs typeface="Tahoma" panose="020B0604030504040204" pitchFamily="34" charset="0"/>
              </a:rPr>
              <a:t> , then 3</a:t>
            </a:r>
            <a:r>
              <a:rPr lang="en-US" sz="1000" baseline="30000" dirty="0">
                <a:solidFill>
                  <a:schemeClr val="tx1"/>
                </a:solidFill>
                <a:latin typeface="+mj-lt"/>
                <a:ea typeface="Tahoma" panose="020B0604030504040204" pitchFamily="34" charset="0"/>
                <a:cs typeface="Tahoma" panose="020B0604030504040204" pitchFamily="34" charset="0"/>
              </a:rPr>
              <a:t>rd</a:t>
            </a:r>
            <a:r>
              <a:rPr lang="en-US" sz="1000" dirty="0">
                <a:solidFill>
                  <a:schemeClr val="tx1"/>
                </a:solidFill>
                <a:latin typeface="+mj-lt"/>
                <a:ea typeface="Tahoma" panose="020B0604030504040204" pitchFamily="34" charset="0"/>
                <a:cs typeface="Tahoma" panose="020B0604030504040204" pitchFamily="34" charset="0"/>
              </a:rPr>
              <a:t> and so on.</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 packets are </a:t>
            </a:r>
            <a:r>
              <a:rPr lang="en-US" sz="1000" b="1" i="1" dirty="0">
                <a:solidFill>
                  <a:schemeClr val="tx1"/>
                </a:solidFill>
                <a:latin typeface="+mj-lt"/>
                <a:ea typeface="Tahoma" panose="020B0604030504040204" pitchFamily="34" charset="0"/>
                <a:cs typeface="Tahoma" panose="020B0604030504040204" pitchFamily="34" charset="0"/>
              </a:rPr>
              <a:t>matched only until it matches one rule</a:t>
            </a:r>
            <a:r>
              <a:rPr lang="en-US" sz="1000" dirty="0">
                <a:solidFill>
                  <a:schemeClr val="tx1"/>
                </a:solidFill>
                <a:latin typeface="+mj-lt"/>
                <a:ea typeface="Tahoma" panose="020B0604030504040204" pitchFamily="34" charset="0"/>
                <a:cs typeface="Tahoma" panose="020B0604030504040204" pitchFamily="34" charset="0"/>
              </a:rPr>
              <a:t>. Once a rule is matched then no further comparison takes place and that rule will be performed.</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There is an </a:t>
            </a:r>
            <a:r>
              <a:rPr lang="en-US" sz="1000" b="1" i="1" dirty="0">
                <a:solidFill>
                  <a:schemeClr val="tx1"/>
                </a:solidFill>
                <a:latin typeface="+mj-lt"/>
                <a:ea typeface="Tahoma" panose="020B0604030504040204" pitchFamily="34" charset="0"/>
                <a:cs typeface="Tahoma" panose="020B0604030504040204" pitchFamily="34" charset="0"/>
              </a:rPr>
              <a:t>implicit denial </a:t>
            </a:r>
            <a:r>
              <a:rPr lang="en-US" sz="1000" dirty="0">
                <a:solidFill>
                  <a:schemeClr val="tx1"/>
                </a:solidFill>
                <a:latin typeface="+mj-lt"/>
                <a:ea typeface="Tahoma" panose="020B0604030504040204" pitchFamily="34" charset="0"/>
                <a:cs typeface="Tahoma" panose="020B0604030504040204" pitchFamily="34" charset="0"/>
              </a:rPr>
              <a:t>at the end of every ACL, if no condition or rule matches then the packet will be discarded.</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Each rules or lines are called </a:t>
            </a:r>
            <a:r>
              <a:rPr lang="en-US" sz="1000" b="1" i="1" dirty="0">
                <a:solidFill>
                  <a:schemeClr val="tx1"/>
                </a:solidFill>
                <a:latin typeface="+mj-lt"/>
                <a:ea typeface="Tahoma" panose="020B0604030504040204" pitchFamily="34" charset="0"/>
                <a:cs typeface="Tahoma" panose="020B0604030504040204" pitchFamily="34" charset="0"/>
              </a:rPr>
              <a:t>ACE</a:t>
            </a:r>
            <a:r>
              <a:rPr lang="en-US" sz="1000" dirty="0">
                <a:solidFill>
                  <a:schemeClr val="tx1"/>
                </a:solidFill>
                <a:latin typeface="+mj-lt"/>
                <a:ea typeface="Tahoma" panose="020B0604030504040204" pitchFamily="34" charset="0"/>
                <a:cs typeface="Tahoma" panose="020B0604030504040204" pitchFamily="34" charset="0"/>
              </a:rPr>
              <a:t> (Access Control Entries) or ACL statements. A group of ACEs or rules referred as ACL.</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Key Features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a:t>
            </a:fld>
            <a:endParaRPr lang="en"/>
          </a:p>
        </p:txBody>
      </p:sp>
    </p:spTree>
    <p:extLst>
      <p:ext uri="{BB962C8B-B14F-4D97-AF65-F5344CB8AC3E}">
        <p14:creationId xmlns:p14="http://schemas.microsoft.com/office/powerpoint/2010/main" val="272102666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987951"/>
          </a:xfrm>
          <a:prstGeom prst="rect">
            <a:avLst/>
          </a:prstGeom>
          <a:noFill/>
        </p:spPr>
        <p:txBody>
          <a:bodyPr wrap="square" rtlCol="0">
            <a:spAutoFit/>
          </a:bodyPr>
          <a:lstStyle/>
          <a:p>
            <a:pPr algn="just">
              <a:lnSpc>
                <a:spcPct val="150000"/>
              </a:lnSpc>
            </a:pPr>
            <a:r>
              <a:rPr lang="en-US" sz="1000" dirty="0">
                <a:solidFill>
                  <a:schemeClr val="tx1"/>
                </a:solidFill>
                <a:latin typeface="+mj-lt"/>
              </a:rPr>
              <a:t>There are two basic types of ACLs-</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Filesystem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These work as filters, managing access to directories or files. A filesystem ACL gives the operating system instructions as to the users that are allowed to access the system, as well as the privileges they are entitled to once they are inside.</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Networking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M</a:t>
            </a:r>
            <a:r>
              <a:rPr lang="en-US" sz="1000" b="0" i="0" dirty="0">
                <a:solidFill>
                  <a:schemeClr val="tx1"/>
                </a:solidFill>
                <a:effectLst/>
                <a:latin typeface="+mj-lt"/>
              </a:rPr>
              <a:t>anage network access by providing instructions to network switches and routers that specify the types of traffic that are allowed to interface with the network. These ACLs also specify user permissions once inside the network. The network administrator predefines the networking ACL rules. In this way, they function similar to a firewall.</a:t>
            </a:r>
          </a:p>
          <a:p>
            <a:pPr algn="just">
              <a:lnSpc>
                <a:spcPct val="150000"/>
              </a:lnSpc>
            </a:pPr>
            <a:endParaRPr lang="en-US" sz="1000" u="sng"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ACLs can also be categorized by the way they identify traffic. These two are widely used ACL types-</a:t>
            </a:r>
            <a:endParaRPr lang="en-US" sz="1000"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Standard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Standard ACLs are the </a:t>
            </a:r>
            <a:r>
              <a:rPr lang="en-US" sz="1000" b="1" i="1" dirty="0">
                <a:solidFill>
                  <a:schemeClr val="tx1"/>
                </a:solidFill>
                <a:latin typeface="+mj-lt"/>
                <a:ea typeface="Tahoma" panose="020B0604030504040204" pitchFamily="34" charset="0"/>
                <a:cs typeface="Tahoma" panose="020B0604030504040204" pitchFamily="34" charset="0"/>
              </a:rPr>
              <a:t>simpler</a:t>
            </a:r>
            <a:r>
              <a:rPr lang="en-US" sz="1000" dirty="0">
                <a:solidFill>
                  <a:schemeClr val="tx1"/>
                </a:solidFill>
                <a:latin typeface="+mj-lt"/>
                <a:ea typeface="Tahoma" panose="020B0604030504040204" pitchFamily="34" charset="0"/>
                <a:cs typeface="Tahoma" panose="020B0604030504040204" pitchFamily="34" charset="0"/>
              </a:rPr>
              <a:t> type of ACL. It can only filter traffic </a:t>
            </a:r>
            <a:r>
              <a:rPr lang="en-US" sz="1000" b="1" i="1" dirty="0">
                <a:solidFill>
                  <a:schemeClr val="tx1"/>
                </a:solidFill>
                <a:latin typeface="+mj-lt"/>
                <a:ea typeface="Tahoma" panose="020B0604030504040204" pitchFamily="34" charset="0"/>
                <a:cs typeface="Tahoma" panose="020B0604030504040204" pitchFamily="34" charset="0"/>
              </a:rPr>
              <a:t>based on the source IP Address </a:t>
            </a:r>
            <a:r>
              <a:rPr lang="en-US" sz="1000" dirty="0">
                <a:solidFill>
                  <a:schemeClr val="tx1"/>
                </a:solidFill>
                <a:latin typeface="+mj-lt"/>
                <a:ea typeface="Tahoma" panose="020B0604030504040204" pitchFamily="34" charset="0"/>
                <a:cs typeface="Tahoma" panose="020B0604030504040204" pitchFamily="34" charset="0"/>
              </a:rPr>
              <a:t>(Network, Host or Subnet).</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Extended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Extended ACLs can filter traffic </a:t>
            </a:r>
            <a:r>
              <a:rPr lang="en-US" sz="1000" b="1" i="1" dirty="0">
                <a:solidFill>
                  <a:schemeClr val="tx1"/>
                </a:solidFill>
                <a:latin typeface="+mj-lt"/>
                <a:ea typeface="Tahoma" panose="020B0604030504040204" pitchFamily="34" charset="0"/>
                <a:cs typeface="Tahoma" panose="020B0604030504040204" pitchFamily="34" charset="0"/>
              </a:rPr>
              <a:t>based on </a:t>
            </a:r>
            <a:r>
              <a:rPr lang="en-US" sz="1000" dirty="0">
                <a:solidFill>
                  <a:schemeClr val="tx1"/>
                </a:solidFill>
                <a:latin typeface="+mj-lt"/>
                <a:ea typeface="Tahoma" panose="020B0604030504040204" pitchFamily="34" charset="0"/>
                <a:cs typeface="Tahoma" panose="020B0604030504040204" pitchFamily="34" charset="0"/>
              </a:rPr>
              <a:t>a wider range of criteria, including </a:t>
            </a:r>
            <a:r>
              <a:rPr lang="en-US" sz="1000" b="1" i="1" dirty="0">
                <a:solidFill>
                  <a:schemeClr val="tx1"/>
                </a:solidFill>
                <a:latin typeface="+mj-lt"/>
                <a:ea typeface="Tahoma" panose="020B0604030504040204" pitchFamily="34" charset="0"/>
                <a:cs typeface="Tahoma" panose="020B0604030504040204" pitchFamily="34" charset="0"/>
              </a:rPr>
              <a:t>source IP addresses, destination IP addresses, port numbers, protocol type and ICMP message type</a:t>
            </a:r>
            <a:r>
              <a:rPr lang="en-US" sz="1000" dirty="0">
                <a:solidFill>
                  <a:schemeClr val="tx1"/>
                </a:solidFill>
                <a:latin typeface="+mj-lt"/>
                <a:ea typeface="Tahoma" panose="020B0604030504040204" pitchFamily="34" charset="0"/>
                <a:cs typeface="Tahoma" panose="020B0604030504040204" pitchFamily="34" charset="0"/>
              </a:rPr>
              <a:t>.</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ACLs can also be classified by where they are applied-</a:t>
            </a:r>
          </a:p>
          <a:p>
            <a:pPr marL="285750" indent="-285750" algn="just">
              <a:lnSpc>
                <a:spcPct val="150000"/>
              </a:lnSpc>
              <a:buAutoNum type="romanLcParenR"/>
            </a:pPr>
            <a:r>
              <a:rPr lang="en-US" sz="1000" b="1" dirty="0">
                <a:solidFill>
                  <a:schemeClr val="tx1"/>
                </a:solidFill>
                <a:latin typeface="+mj-lt"/>
                <a:ea typeface="Tahoma" panose="020B0604030504040204" pitchFamily="34" charset="0"/>
                <a:cs typeface="Tahoma" panose="020B0604030504040204" pitchFamily="34" charset="0"/>
              </a:rPr>
              <a:t>Interface ACLs		ii) Router ACLs		iii) Firewall ACLs</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Types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4</a:t>
            </a:fld>
            <a:endParaRPr lang="en"/>
          </a:p>
        </p:txBody>
      </p:sp>
    </p:spTree>
    <p:extLst>
      <p:ext uri="{BB962C8B-B14F-4D97-AF65-F5344CB8AC3E}">
        <p14:creationId xmlns:p14="http://schemas.microsoft.com/office/powerpoint/2010/main" val="225268930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5" y="844309"/>
            <a:ext cx="8256871" cy="3757119"/>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In addition to these two main types of ACLs, there are also a number of other types of ACLs-</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Reflexive ACLs</a:t>
            </a:r>
            <a:r>
              <a:rPr lang="en-US" sz="1000" b="1" dirty="0">
                <a:solidFill>
                  <a:schemeClr val="tx1"/>
                </a:solidFill>
                <a:latin typeface="+mj-lt"/>
                <a:ea typeface="Tahoma" panose="020B0604030504040204" pitchFamily="34" charset="0"/>
                <a:cs typeface="Tahoma" panose="020B0604030504040204" pitchFamily="34" charset="0"/>
              </a:rPr>
              <a:t>:</a:t>
            </a:r>
            <a:r>
              <a:rPr lang="en-US" sz="1000" dirty="0">
                <a:solidFill>
                  <a:schemeClr val="tx1"/>
                </a:solidFill>
                <a:latin typeface="+mj-lt"/>
                <a:ea typeface="Tahoma" panose="020B0604030504040204" pitchFamily="34" charset="0"/>
                <a:cs typeface="Tahoma" panose="020B0604030504040204" pitchFamily="34" charset="0"/>
              </a:rPr>
              <a:t> A type of extended ACL that can be used to filter traffic generated by the router itself. In other words, these are used to permit inbound traffic in response to outbound traffic.</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Dynamic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A type of ACL that can be updated dynamically based on information from other sources, such as routing protocols or security devices. They are often used in conjunction with authentication mechanisms such as RADIUS or TACACS+ to control user access.</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Numbered ACLs</a:t>
            </a:r>
            <a:r>
              <a:rPr lang="en-US" sz="1000" dirty="0">
                <a:solidFill>
                  <a:schemeClr val="tx1"/>
                </a:solidFill>
                <a:latin typeface="+mj-lt"/>
                <a:ea typeface="Tahoma" panose="020B0604030504040204" pitchFamily="34" charset="0"/>
                <a:cs typeface="Tahoma" panose="020B0604030504040204" pitchFamily="34" charset="0"/>
              </a:rPr>
              <a:t>: A type of ACL that is identified by a </a:t>
            </a:r>
            <a:r>
              <a:rPr lang="en-US" sz="1000" b="1" i="1" dirty="0">
                <a:solidFill>
                  <a:schemeClr val="tx1"/>
                </a:solidFill>
                <a:latin typeface="+mj-lt"/>
                <a:ea typeface="Tahoma" panose="020B0604030504040204" pitchFamily="34" charset="0"/>
                <a:cs typeface="Tahoma" panose="020B0604030504040204" pitchFamily="34" charset="0"/>
              </a:rPr>
              <a:t>numeric value</a:t>
            </a:r>
            <a:r>
              <a:rPr lang="en-US" sz="1000" dirty="0">
                <a:solidFill>
                  <a:schemeClr val="tx1"/>
                </a:solidFill>
                <a:latin typeface="+mj-lt"/>
                <a:ea typeface="Tahoma" panose="020B0604030504040204" pitchFamily="34" charset="0"/>
                <a:cs typeface="Tahoma" panose="020B0604030504040204" pitchFamily="34" charset="0"/>
              </a:rPr>
              <a:t>.</a:t>
            </a:r>
            <a:endParaRPr lang="en-US" sz="1000" b="1" u="sng" dirty="0">
              <a:solidFill>
                <a:schemeClr val="tx1"/>
              </a:solidFill>
              <a:latin typeface="+mj-lt"/>
              <a:ea typeface="Tahoma" panose="020B0604030504040204" pitchFamily="34" charset="0"/>
              <a:cs typeface="Tahoma" panose="020B0604030504040204" pitchFamily="34" charset="0"/>
            </a:endParaRP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Named ACLs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A type of ACL that can be given a </a:t>
            </a:r>
            <a:r>
              <a:rPr lang="en-US" sz="1000" b="1" i="1" dirty="0">
                <a:solidFill>
                  <a:schemeClr val="tx1"/>
                </a:solidFill>
                <a:latin typeface="+mj-lt"/>
                <a:ea typeface="Tahoma" panose="020B0604030504040204" pitchFamily="34" charset="0"/>
                <a:cs typeface="Tahoma" panose="020B0604030504040204" pitchFamily="34" charset="0"/>
              </a:rPr>
              <a:t>descriptive name</a:t>
            </a:r>
            <a:r>
              <a:rPr lang="en-US" sz="1000" dirty="0">
                <a:solidFill>
                  <a:schemeClr val="tx1"/>
                </a:solidFill>
                <a:latin typeface="+mj-lt"/>
                <a:ea typeface="Tahoma" panose="020B0604030504040204" pitchFamily="34" charset="0"/>
                <a:cs typeface="Tahoma" panose="020B0604030504040204" pitchFamily="34" charset="0"/>
              </a:rPr>
              <a:t>. This can make it easier to manage and maintain ACLs, specially in large network.</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endParaRPr lang="en-US" sz="1000" b="1" dirty="0">
              <a:solidFill>
                <a:schemeClr val="tx1"/>
              </a:solidFill>
              <a:latin typeface="+mj-lt"/>
              <a:ea typeface="Tahoma" panose="020B0604030504040204" pitchFamily="34" charset="0"/>
              <a:cs typeface="Tahoma" panose="020B0604030504040204" pitchFamily="34" charset="0"/>
            </a:endParaRPr>
          </a:p>
          <a:p>
            <a:pPr algn="just">
              <a:lnSpc>
                <a:spcPct val="150000"/>
              </a:lnSpc>
            </a:pPr>
            <a:endParaRPr lang="en-US" sz="1000" b="1" dirty="0">
              <a:solidFill>
                <a:schemeClr val="tx1"/>
              </a:solidFill>
              <a:latin typeface="+mj-lt"/>
              <a:ea typeface="Tahoma" panose="020B0604030504040204" pitchFamily="34" charset="0"/>
              <a:cs typeface="Tahoma" panose="020B0604030504040204" pitchFamily="34" charset="0"/>
            </a:endParaRP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According to direction, ACL can be divided into two types-</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Inbound</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Any packet </a:t>
            </a:r>
            <a:r>
              <a:rPr lang="en-US" sz="1000" b="1" i="1" dirty="0">
                <a:solidFill>
                  <a:schemeClr val="tx1"/>
                </a:solidFill>
                <a:latin typeface="+mj-lt"/>
                <a:ea typeface="Tahoma" panose="020B0604030504040204" pitchFamily="34" charset="0"/>
                <a:cs typeface="Tahoma" panose="020B0604030504040204" pitchFamily="34" charset="0"/>
              </a:rPr>
              <a:t>coming to the router</a:t>
            </a:r>
            <a:r>
              <a:rPr lang="en-US" sz="1000" dirty="0">
                <a:solidFill>
                  <a:schemeClr val="tx1"/>
                </a:solidFill>
                <a:latin typeface="+mj-lt"/>
                <a:ea typeface="Tahoma" panose="020B0604030504040204" pitchFamily="34" charset="0"/>
                <a:cs typeface="Tahoma" panose="020B0604030504040204" pitchFamily="34" charset="0"/>
              </a:rPr>
              <a:t>, before the router makes its forwarding (routing) decisions.</a:t>
            </a:r>
            <a:endParaRPr lang="en-US" sz="1000" b="1"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Outbound</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Any packet </a:t>
            </a:r>
            <a:r>
              <a:rPr lang="en-US" sz="1000" b="1" i="1" dirty="0">
                <a:solidFill>
                  <a:schemeClr val="tx1"/>
                </a:solidFill>
                <a:latin typeface="+mj-lt"/>
                <a:ea typeface="Tahoma" panose="020B0604030504040204" pitchFamily="34" charset="0"/>
                <a:cs typeface="Tahoma" panose="020B0604030504040204" pitchFamily="34" charset="0"/>
              </a:rPr>
              <a:t>going out of the router</a:t>
            </a:r>
            <a:r>
              <a:rPr lang="en-US" sz="1000" dirty="0">
                <a:solidFill>
                  <a:schemeClr val="tx1"/>
                </a:solidFill>
                <a:latin typeface="+mj-lt"/>
                <a:ea typeface="Tahoma" panose="020B0604030504040204" pitchFamily="34" charset="0"/>
                <a:cs typeface="Tahoma" panose="020B0604030504040204" pitchFamily="34" charset="0"/>
              </a:rPr>
              <a:t>, after the router makes its forwarding decisions and has determined the exit interface.</a:t>
            </a: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***Only one inbound and one outbound ACL can be defined in an interface.</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Types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5</a:t>
            </a:fld>
            <a:endParaRPr lang="en"/>
          </a:p>
        </p:txBody>
      </p:sp>
      <p:pic>
        <p:nvPicPr>
          <p:cNvPr id="4" name="Picture 3">
            <a:extLst>
              <a:ext uri="{FF2B5EF4-FFF2-40B4-BE49-F238E27FC236}">
                <a16:creationId xmlns:a16="http://schemas.microsoft.com/office/drawing/2014/main" id="{9D66B3C5-380B-6247-2239-A9D7A7FAD923}"/>
              </a:ext>
            </a:extLst>
          </p:cNvPr>
          <p:cNvPicPr>
            <a:picLocks noChangeAspect="1"/>
          </p:cNvPicPr>
          <p:nvPr/>
        </p:nvPicPr>
        <p:blipFill>
          <a:blip r:embed="rId3"/>
          <a:stretch>
            <a:fillRect/>
          </a:stretch>
        </p:blipFill>
        <p:spPr>
          <a:xfrm>
            <a:off x="3973542" y="2747918"/>
            <a:ext cx="910730" cy="910730"/>
          </a:xfrm>
          <a:prstGeom prst="rect">
            <a:avLst/>
          </a:prstGeom>
        </p:spPr>
      </p:pic>
      <p:cxnSp>
        <p:nvCxnSpPr>
          <p:cNvPr id="8" name="Straight Connector 7">
            <a:extLst>
              <a:ext uri="{FF2B5EF4-FFF2-40B4-BE49-F238E27FC236}">
                <a16:creationId xmlns:a16="http://schemas.microsoft.com/office/drawing/2014/main" id="{16DAC2FB-F31D-2EC9-6B9E-4FB668A7B844}"/>
              </a:ext>
            </a:extLst>
          </p:cNvPr>
          <p:cNvCxnSpPr/>
          <p:nvPr/>
        </p:nvCxnSpPr>
        <p:spPr>
          <a:xfrm>
            <a:off x="4689446" y="3196205"/>
            <a:ext cx="1208015"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1BE1A116-64D6-EDEB-DF78-7173A42EBD0B}"/>
              </a:ext>
            </a:extLst>
          </p:cNvPr>
          <p:cNvCxnSpPr/>
          <p:nvPr/>
        </p:nvCxnSpPr>
        <p:spPr>
          <a:xfrm>
            <a:off x="2954321" y="3197603"/>
            <a:ext cx="1208015"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E9ECCF4-70B0-3EF2-7411-C861621B7287}"/>
              </a:ext>
            </a:extLst>
          </p:cNvPr>
          <p:cNvSpPr txBox="1"/>
          <p:nvPr/>
        </p:nvSpPr>
        <p:spPr>
          <a:xfrm>
            <a:off x="4681057" y="2980761"/>
            <a:ext cx="486561" cy="215444"/>
          </a:xfrm>
          <a:prstGeom prst="rect">
            <a:avLst/>
          </a:prstGeom>
          <a:noFill/>
        </p:spPr>
        <p:txBody>
          <a:bodyPr wrap="square" rtlCol="0">
            <a:spAutoFit/>
          </a:bodyPr>
          <a:lstStyle/>
          <a:p>
            <a:r>
              <a:rPr lang="en-US" sz="800" b="1" dirty="0"/>
              <a:t>Fa0/1</a:t>
            </a:r>
          </a:p>
        </p:txBody>
      </p:sp>
      <p:sp>
        <p:nvSpPr>
          <p:cNvPr id="11" name="TextBox 10">
            <a:extLst>
              <a:ext uri="{FF2B5EF4-FFF2-40B4-BE49-F238E27FC236}">
                <a16:creationId xmlns:a16="http://schemas.microsoft.com/office/drawing/2014/main" id="{5C17EA1E-2C7B-A393-2A47-45E0BE6F580E}"/>
              </a:ext>
            </a:extLst>
          </p:cNvPr>
          <p:cNvSpPr txBox="1"/>
          <p:nvPr/>
        </p:nvSpPr>
        <p:spPr>
          <a:xfrm>
            <a:off x="3759665" y="2982159"/>
            <a:ext cx="486561" cy="215444"/>
          </a:xfrm>
          <a:prstGeom prst="rect">
            <a:avLst/>
          </a:prstGeom>
          <a:noFill/>
        </p:spPr>
        <p:txBody>
          <a:bodyPr wrap="square" rtlCol="0">
            <a:spAutoFit/>
          </a:bodyPr>
          <a:lstStyle/>
          <a:p>
            <a:r>
              <a:rPr lang="en-US" sz="800" b="1" dirty="0"/>
              <a:t>Fa0/0</a:t>
            </a:r>
          </a:p>
        </p:txBody>
      </p:sp>
      <p:cxnSp>
        <p:nvCxnSpPr>
          <p:cNvPr id="13" name="Straight Arrow Connector 12">
            <a:extLst>
              <a:ext uri="{FF2B5EF4-FFF2-40B4-BE49-F238E27FC236}">
                <a16:creationId xmlns:a16="http://schemas.microsoft.com/office/drawing/2014/main" id="{10B93590-6FFB-59D0-AC43-814692154F3C}"/>
              </a:ext>
            </a:extLst>
          </p:cNvPr>
          <p:cNvCxnSpPr/>
          <p:nvPr/>
        </p:nvCxnSpPr>
        <p:spPr>
          <a:xfrm>
            <a:off x="3691156" y="2734811"/>
            <a:ext cx="471180" cy="0"/>
          </a:xfrm>
          <a:prstGeom prst="straightConnector1">
            <a:avLst/>
          </a:prstGeom>
          <a:ln>
            <a:solidFill>
              <a:schemeClr val="accent2">
                <a:lumMod val="50000"/>
              </a:schemeClr>
            </a:solidFill>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60E0C7E3-5204-2059-AC91-E55268624DEA}"/>
              </a:ext>
            </a:extLst>
          </p:cNvPr>
          <p:cNvCxnSpPr/>
          <p:nvPr/>
        </p:nvCxnSpPr>
        <p:spPr>
          <a:xfrm>
            <a:off x="4674067" y="2736209"/>
            <a:ext cx="4711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E5160168-06AF-F9D8-325E-1C994DF36738}"/>
              </a:ext>
            </a:extLst>
          </p:cNvPr>
          <p:cNvCxnSpPr>
            <a:cxnSpLocks/>
          </p:cNvCxnSpPr>
          <p:nvPr/>
        </p:nvCxnSpPr>
        <p:spPr>
          <a:xfrm flipH="1">
            <a:off x="4655890" y="2930554"/>
            <a:ext cx="472581" cy="0"/>
          </a:xfrm>
          <a:prstGeom prst="straightConnector1">
            <a:avLst/>
          </a:prstGeom>
          <a:ln>
            <a:solidFill>
              <a:schemeClr val="accent2">
                <a:lumMod val="50000"/>
              </a:schemeClr>
            </a:solidFill>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a16="http://schemas.microsoft.com/office/drawing/2014/main" id="{09D16E30-EF3F-E33E-FFAA-99D3B41F216D}"/>
              </a:ext>
            </a:extLst>
          </p:cNvPr>
          <p:cNvCxnSpPr>
            <a:cxnSpLocks/>
          </p:cNvCxnSpPr>
          <p:nvPr/>
        </p:nvCxnSpPr>
        <p:spPr>
          <a:xfrm flipH="1">
            <a:off x="3692553" y="2931952"/>
            <a:ext cx="472581"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Rectangle 18">
            <a:extLst>
              <a:ext uri="{FF2B5EF4-FFF2-40B4-BE49-F238E27FC236}">
                <a16:creationId xmlns:a16="http://schemas.microsoft.com/office/drawing/2014/main" id="{4FDE67C3-8F09-E726-8EA9-AC994532684B}"/>
              </a:ext>
            </a:extLst>
          </p:cNvPr>
          <p:cNvSpPr/>
          <p:nvPr/>
        </p:nvSpPr>
        <p:spPr>
          <a:xfrm>
            <a:off x="5244519" y="2878823"/>
            <a:ext cx="374707" cy="191543"/>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IN</a:t>
            </a:r>
          </a:p>
        </p:txBody>
      </p:sp>
      <p:sp>
        <p:nvSpPr>
          <p:cNvPr id="20" name="Rectangle 19">
            <a:extLst>
              <a:ext uri="{FF2B5EF4-FFF2-40B4-BE49-F238E27FC236}">
                <a16:creationId xmlns:a16="http://schemas.microsoft.com/office/drawing/2014/main" id="{EA741640-6B1E-4903-BB17-CD4B54FA6B84}"/>
              </a:ext>
            </a:extLst>
          </p:cNvPr>
          <p:cNvSpPr/>
          <p:nvPr/>
        </p:nvSpPr>
        <p:spPr>
          <a:xfrm>
            <a:off x="5229140" y="2636941"/>
            <a:ext cx="406864" cy="17993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OUT</a:t>
            </a:r>
          </a:p>
        </p:txBody>
      </p:sp>
      <p:sp>
        <p:nvSpPr>
          <p:cNvPr id="21" name="Rectangle 20">
            <a:extLst>
              <a:ext uri="{FF2B5EF4-FFF2-40B4-BE49-F238E27FC236}">
                <a16:creationId xmlns:a16="http://schemas.microsoft.com/office/drawing/2014/main" id="{45027DDB-5FCF-6250-B828-222AC07A427C}"/>
              </a:ext>
            </a:extLst>
          </p:cNvPr>
          <p:cNvSpPr/>
          <p:nvPr/>
        </p:nvSpPr>
        <p:spPr>
          <a:xfrm>
            <a:off x="3183622" y="2881620"/>
            <a:ext cx="406864" cy="17993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OUT</a:t>
            </a:r>
          </a:p>
        </p:txBody>
      </p:sp>
      <p:sp>
        <p:nvSpPr>
          <p:cNvPr id="22" name="Rectangle 21">
            <a:extLst>
              <a:ext uri="{FF2B5EF4-FFF2-40B4-BE49-F238E27FC236}">
                <a16:creationId xmlns:a16="http://schemas.microsoft.com/office/drawing/2014/main" id="{14115C24-4BE3-791F-BDF7-8B5B2394FBFC}"/>
              </a:ext>
            </a:extLst>
          </p:cNvPr>
          <p:cNvSpPr/>
          <p:nvPr/>
        </p:nvSpPr>
        <p:spPr>
          <a:xfrm>
            <a:off x="3199001" y="2636940"/>
            <a:ext cx="374707" cy="191543"/>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IN</a:t>
            </a:r>
          </a:p>
        </p:txBody>
      </p:sp>
      <p:cxnSp>
        <p:nvCxnSpPr>
          <p:cNvPr id="24" name="Straight Connector 23">
            <a:extLst>
              <a:ext uri="{FF2B5EF4-FFF2-40B4-BE49-F238E27FC236}">
                <a16:creationId xmlns:a16="http://schemas.microsoft.com/office/drawing/2014/main" id="{345853A9-FC80-529F-9C9E-A8B78B59731C}"/>
              </a:ext>
            </a:extLst>
          </p:cNvPr>
          <p:cNvCxnSpPr/>
          <p:nvPr/>
        </p:nvCxnSpPr>
        <p:spPr>
          <a:xfrm>
            <a:off x="2945932" y="2659798"/>
            <a:ext cx="0" cy="80485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86F6F2B-F75E-2F54-F204-6B703346BE5F}"/>
              </a:ext>
            </a:extLst>
          </p:cNvPr>
          <p:cNvCxnSpPr/>
          <p:nvPr/>
        </p:nvCxnSpPr>
        <p:spPr>
          <a:xfrm>
            <a:off x="5900258" y="2661196"/>
            <a:ext cx="0" cy="80485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9426308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4309"/>
            <a:ext cx="8171352" cy="3107454"/>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 wildcard mask is a </a:t>
            </a:r>
            <a:r>
              <a:rPr lang="en-US" sz="1000" b="1" i="1" dirty="0">
                <a:solidFill>
                  <a:schemeClr val="tx1"/>
                </a:solidFill>
                <a:latin typeface="+mj-lt"/>
                <a:ea typeface="Tahoma" panose="020B0604030504040204" pitchFamily="34" charset="0"/>
                <a:cs typeface="Tahoma" panose="020B0604030504040204" pitchFamily="34" charset="0"/>
              </a:rPr>
              <a:t>bitmask</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used to specify range of IP addresses. It tells the IOS which portion of the </a:t>
            </a:r>
            <a:r>
              <a:rPr lang="en-US" sz="1000" b="1" i="1" dirty="0">
                <a:solidFill>
                  <a:schemeClr val="tx1"/>
                </a:solidFill>
                <a:latin typeface="+mj-lt"/>
                <a:ea typeface="Tahoma" panose="020B0604030504040204" pitchFamily="34" charset="0"/>
                <a:cs typeface="Tahoma" panose="020B0604030504040204" pitchFamily="34" charset="0"/>
              </a:rPr>
              <a:t>bits to match or ignore</a:t>
            </a:r>
            <a:r>
              <a:rPr lang="en-US" sz="1000" dirty="0">
                <a:solidFill>
                  <a:schemeClr val="tx1"/>
                </a:solidFill>
                <a:latin typeface="+mj-lt"/>
                <a:ea typeface="Tahoma" panose="020B0604030504040204" pitchFamily="34" charset="0"/>
                <a:cs typeface="Tahoma" panose="020B0604030504040204" pitchFamily="34" charset="0"/>
              </a:rPr>
              <a:t>. A wildcard mask is a </a:t>
            </a:r>
            <a:r>
              <a:rPr lang="en-US" sz="1000" b="1" i="1" dirty="0">
                <a:solidFill>
                  <a:schemeClr val="tx1"/>
                </a:solidFill>
                <a:latin typeface="+mj-lt"/>
                <a:ea typeface="Tahoma" panose="020B0604030504040204" pitchFamily="34" charset="0"/>
                <a:cs typeface="Tahoma" panose="020B0604030504040204" pitchFamily="34" charset="0"/>
              </a:rPr>
              <a:t>32-bit bitmask</a:t>
            </a:r>
            <a:r>
              <a:rPr lang="en-US" sz="1000" dirty="0">
                <a:solidFill>
                  <a:schemeClr val="tx1"/>
                </a:solidFill>
                <a:latin typeface="+mj-lt"/>
                <a:ea typeface="Tahoma" panose="020B0604030504040204" pitchFamily="34" charset="0"/>
                <a:cs typeface="Tahoma" panose="020B0604030504040204" pitchFamily="34" charset="0"/>
              </a:rPr>
              <a:t>, similar to a subnet mask, but it works in the opposite way.</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Decimal 0 – </a:t>
            </a:r>
            <a:r>
              <a:rPr lang="en-US" sz="1000" dirty="0">
                <a:solidFill>
                  <a:schemeClr val="tx1"/>
                </a:solidFill>
                <a:latin typeface="+mj-lt"/>
                <a:ea typeface="Tahoma" panose="020B0604030504040204" pitchFamily="34" charset="0"/>
                <a:cs typeface="Tahoma" panose="020B0604030504040204" pitchFamily="34" charset="0"/>
              </a:rPr>
              <a:t>The router </a:t>
            </a:r>
            <a:r>
              <a:rPr lang="en-US" sz="1000" b="1" i="1" dirty="0">
                <a:solidFill>
                  <a:schemeClr val="tx1"/>
                </a:solidFill>
                <a:latin typeface="+mj-lt"/>
                <a:ea typeface="Tahoma" panose="020B0604030504040204" pitchFamily="34" charset="0"/>
                <a:cs typeface="Tahoma" panose="020B0604030504040204" pitchFamily="34" charset="0"/>
              </a:rPr>
              <a:t>must compare </a:t>
            </a:r>
            <a:r>
              <a:rPr lang="en-US" sz="1000" dirty="0">
                <a:solidFill>
                  <a:schemeClr val="tx1"/>
                </a:solidFill>
                <a:latin typeface="+mj-lt"/>
                <a:ea typeface="Tahoma" panose="020B0604030504040204" pitchFamily="34" charset="0"/>
                <a:cs typeface="Tahoma" panose="020B0604030504040204" pitchFamily="34" charset="0"/>
              </a:rPr>
              <a:t>this octet as normal.</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Decimal 255 –</a:t>
            </a:r>
            <a:r>
              <a:rPr lang="en-US" sz="1000" dirty="0">
                <a:solidFill>
                  <a:schemeClr val="tx1"/>
                </a:solidFill>
                <a:latin typeface="+mj-lt"/>
                <a:ea typeface="Tahoma" panose="020B0604030504040204" pitchFamily="34" charset="0"/>
                <a:cs typeface="Tahoma" panose="020B0604030504040204" pitchFamily="34" charset="0"/>
              </a:rPr>
              <a:t> The router </a:t>
            </a:r>
            <a:r>
              <a:rPr lang="en-US" sz="1000" b="1" i="1" dirty="0">
                <a:solidFill>
                  <a:schemeClr val="tx1"/>
                </a:solidFill>
                <a:latin typeface="+mj-lt"/>
                <a:ea typeface="Tahoma" panose="020B0604030504040204" pitchFamily="34" charset="0"/>
                <a:cs typeface="Tahoma" panose="020B0604030504040204" pitchFamily="34" charset="0"/>
              </a:rPr>
              <a:t>ignores </a:t>
            </a:r>
            <a:r>
              <a:rPr lang="en-US" sz="1000" dirty="0">
                <a:solidFill>
                  <a:schemeClr val="tx1"/>
                </a:solidFill>
                <a:latin typeface="+mj-lt"/>
                <a:ea typeface="Tahoma" panose="020B0604030504040204" pitchFamily="34" charset="0"/>
                <a:cs typeface="Tahoma" panose="020B0604030504040204" pitchFamily="34" charset="0"/>
              </a:rPr>
              <a:t>this octet, considering it to already match.</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To match a specific but in an IP address, the corresponding bit in the wildcard mask must be zero.</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To ignore a specific bit in an IP address, the corresponding bit in the wildcard mask must be one.</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l" fontAlgn="base">
              <a:lnSpc>
                <a:spcPct val="150000"/>
              </a:lnSpc>
            </a:pPr>
            <a:r>
              <a:rPr lang="en-US" sz="1000" b="0" i="0" dirty="0">
                <a:solidFill>
                  <a:schemeClr val="tx1"/>
                </a:solidFill>
                <a:effectLst/>
                <a:latin typeface="+mj-lt"/>
              </a:rPr>
              <a:t>Notice the ACL equivalents-</a:t>
            </a:r>
          </a:p>
          <a:p>
            <a:pPr marL="171450" indent="-171450" algn="l" fontAlgn="base">
              <a:lnSpc>
                <a:spcPct val="150000"/>
              </a:lnSpc>
              <a:buFont typeface="Arial" panose="020B0604020202020204" pitchFamily="34" charset="0"/>
              <a:buChar char="•"/>
            </a:pPr>
            <a:r>
              <a:rPr lang="en-US" sz="1000" b="0" i="0" dirty="0">
                <a:solidFill>
                  <a:schemeClr val="tx1"/>
                </a:solidFill>
                <a:effectLst/>
                <a:latin typeface="+mj-lt"/>
              </a:rPr>
              <a:t>The source/wildcard of </a:t>
            </a:r>
            <a:r>
              <a:rPr lang="en-US" sz="1000" b="1" i="1" dirty="0">
                <a:solidFill>
                  <a:schemeClr val="tx1"/>
                </a:solidFill>
                <a:effectLst/>
                <a:latin typeface="+mj-lt"/>
              </a:rPr>
              <a:t>0.0.0.0/255.255.255.255 </a:t>
            </a:r>
            <a:r>
              <a:rPr lang="en-US" sz="1000" b="0" i="0" dirty="0">
                <a:solidFill>
                  <a:schemeClr val="tx1"/>
                </a:solidFill>
                <a:effectLst/>
                <a:latin typeface="+mj-lt"/>
              </a:rPr>
              <a:t>means </a:t>
            </a:r>
            <a:r>
              <a:rPr lang="en-US" sz="1000" b="1" i="1" dirty="0">
                <a:solidFill>
                  <a:schemeClr val="tx1"/>
                </a:solidFill>
                <a:effectLst/>
                <a:latin typeface="+mj-lt"/>
              </a:rPr>
              <a:t>any (host)</a:t>
            </a:r>
            <a:r>
              <a:rPr lang="en-US" sz="1000" b="1" i="0" dirty="0">
                <a:solidFill>
                  <a:schemeClr val="tx1"/>
                </a:solidFill>
                <a:effectLst/>
                <a:latin typeface="+mj-lt"/>
              </a:rPr>
              <a:t>.</a:t>
            </a:r>
            <a:endParaRPr lang="en-US" sz="1000" b="0" i="0" dirty="0">
              <a:solidFill>
                <a:schemeClr val="tx1"/>
              </a:solidFill>
              <a:effectLst/>
              <a:latin typeface="+mj-lt"/>
            </a:endParaRPr>
          </a:p>
          <a:p>
            <a:pPr marL="171450" indent="-171450" algn="l" fontAlgn="base">
              <a:lnSpc>
                <a:spcPct val="150000"/>
              </a:lnSpc>
              <a:buFont typeface="Arial" panose="020B0604020202020204" pitchFamily="34" charset="0"/>
              <a:buChar char="•"/>
            </a:pPr>
            <a:r>
              <a:rPr lang="en-US" sz="1000" b="0" i="0" dirty="0">
                <a:solidFill>
                  <a:schemeClr val="tx1"/>
                </a:solidFill>
                <a:effectLst/>
                <a:latin typeface="+mj-lt"/>
              </a:rPr>
              <a:t>The source/wildcard of </a:t>
            </a:r>
            <a:r>
              <a:rPr lang="en-US" sz="1000" b="1" i="1" dirty="0">
                <a:solidFill>
                  <a:schemeClr val="tx1"/>
                </a:solidFill>
                <a:effectLst/>
                <a:latin typeface="+mj-lt"/>
              </a:rPr>
              <a:t>10.1.1.2/0.0.0.0</a:t>
            </a:r>
            <a:r>
              <a:rPr lang="en-US" sz="1000" b="0" i="0" dirty="0">
                <a:solidFill>
                  <a:schemeClr val="tx1"/>
                </a:solidFill>
                <a:effectLst/>
                <a:latin typeface="+mj-lt"/>
              </a:rPr>
              <a:t> is the </a:t>
            </a:r>
            <a:r>
              <a:rPr lang="en-US" sz="1000" b="1" i="1" dirty="0">
                <a:solidFill>
                  <a:schemeClr val="tx1"/>
                </a:solidFill>
                <a:effectLst/>
                <a:latin typeface="+mj-lt"/>
              </a:rPr>
              <a:t>same</a:t>
            </a:r>
            <a:r>
              <a:rPr lang="en-US" sz="1000" b="0" i="0" dirty="0">
                <a:solidFill>
                  <a:schemeClr val="tx1"/>
                </a:solidFill>
                <a:effectLst/>
                <a:latin typeface="+mj-lt"/>
              </a:rPr>
              <a:t> as </a:t>
            </a:r>
            <a:r>
              <a:rPr lang="en-US" sz="1000" b="1" i="1" dirty="0">
                <a:solidFill>
                  <a:schemeClr val="tx1"/>
                </a:solidFill>
                <a:effectLst/>
                <a:latin typeface="+mj-lt"/>
              </a:rPr>
              <a:t>host 10.1.1.2</a:t>
            </a:r>
            <a:r>
              <a:rPr lang="en-US" sz="1000" b="0" i="0" dirty="0">
                <a:solidFill>
                  <a:schemeClr val="tx1"/>
                </a:solidFill>
                <a:effectLst/>
                <a:latin typeface="+mj-lt"/>
              </a:rPr>
              <a:t>.</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Wildcard mask is also used for </a:t>
            </a:r>
            <a:r>
              <a:rPr lang="en-US" sz="1000" b="1" i="1" dirty="0">
                <a:solidFill>
                  <a:schemeClr val="tx1"/>
                </a:solidFill>
                <a:latin typeface="+mj-lt"/>
                <a:ea typeface="Tahoma" panose="020B0604030504040204" pitchFamily="34" charset="0"/>
                <a:cs typeface="Tahoma" panose="020B0604030504040204" pitchFamily="34" charset="0"/>
              </a:rPr>
              <a:t>network summarization</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Network summarization or route aggregation is the act of taking two or more IP networks and using a single IP network to represent them all.</a:t>
            </a: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Wild Card Mask</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6</a:t>
            </a:fld>
            <a:endParaRPr lang="en"/>
          </a:p>
        </p:txBody>
      </p:sp>
    </p:spTree>
    <p:extLst>
      <p:ext uri="{BB962C8B-B14F-4D97-AF65-F5344CB8AC3E}">
        <p14:creationId xmlns:p14="http://schemas.microsoft.com/office/powerpoint/2010/main" val="299313651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Wild Card Mask</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7</a:t>
            </a:fld>
            <a:endParaRPr lang="en"/>
          </a:p>
        </p:txBody>
      </p:sp>
      <p:graphicFrame>
        <p:nvGraphicFramePr>
          <p:cNvPr id="4" name="Table 6">
            <a:extLst>
              <a:ext uri="{FF2B5EF4-FFF2-40B4-BE49-F238E27FC236}">
                <a16:creationId xmlns:a16="http://schemas.microsoft.com/office/drawing/2014/main" id="{5B307856-21A4-A3EE-4419-FC34D3B4CA81}"/>
              </a:ext>
            </a:extLst>
          </p:cNvPr>
          <p:cNvGraphicFramePr>
            <a:graphicFrameLocks noGrp="1"/>
          </p:cNvGraphicFramePr>
          <p:nvPr>
            <p:extLst>
              <p:ext uri="{D42A27DB-BD31-4B8C-83A1-F6EECF244321}">
                <p14:modId xmlns:p14="http://schemas.microsoft.com/office/powerpoint/2010/main" val="1222388778"/>
              </p:ext>
            </p:extLst>
          </p:nvPr>
        </p:nvGraphicFramePr>
        <p:xfrm>
          <a:off x="802106" y="986790"/>
          <a:ext cx="6096000" cy="316992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906883295"/>
                    </a:ext>
                  </a:extLst>
                </a:gridCol>
                <a:gridCol w="2032000">
                  <a:extLst>
                    <a:ext uri="{9D8B030D-6E8A-4147-A177-3AD203B41FA5}">
                      <a16:colId xmlns:a16="http://schemas.microsoft.com/office/drawing/2014/main" val="1042929499"/>
                    </a:ext>
                  </a:extLst>
                </a:gridCol>
                <a:gridCol w="2032000">
                  <a:extLst>
                    <a:ext uri="{9D8B030D-6E8A-4147-A177-3AD203B41FA5}">
                      <a16:colId xmlns:a16="http://schemas.microsoft.com/office/drawing/2014/main" val="3170168662"/>
                    </a:ext>
                  </a:extLst>
                </a:gridCol>
              </a:tblGrid>
              <a:tr h="138933">
                <a:tc>
                  <a:txBody>
                    <a:bodyPr/>
                    <a:lstStyle/>
                    <a:p>
                      <a:pPr algn="ctr"/>
                      <a:r>
                        <a:rPr lang="en-US" sz="1000" dirty="0"/>
                        <a:t>Subnet Mask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000" dirty="0"/>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000" dirty="0"/>
                        <a:t>Wildcard Mask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990797090"/>
                  </a:ext>
                </a:extLst>
              </a:tr>
              <a:tr h="138933">
                <a:tc>
                  <a:txBody>
                    <a:bodyPr/>
                    <a:lstStyle/>
                    <a:p>
                      <a:pPr algn="ctr"/>
                      <a:r>
                        <a:rPr lang="en-US" sz="1000" b="1"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255.255.255.255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403779"/>
                  </a:ext>
                </a:extLst>
              </a:tr>
              <a:tr h="138933">
                <a:tc>
                  <a:txBody>
                    <a:bodyPr/>
                    <a:lstStyle/>
                    <a:p>
                      <a:pPr algn="ctr"/>
                      <a:r>
                        <a:rPr lang="en-US" sz="1000" b="1" dirty="0"/>
                        <a:t>255.0.0.0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0.255.255.255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084116"/>
                  </a:ext>
                </a:extLst>
              </a:tr>
              <a:tr h="138933">
                <a:tc>
                  <a:txBody>
                    <a:bodyPr/>
                    <a:lstStyle/>
                    <a:p>
                      <a:pPr algn="ctr"/>
                      <a:r>
                        <a:rPr lang="en-US" sz="1000" b="1" dirty="0"/>
                        <a:t>255.255.0.0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0.0.255.255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493706"/>
                  </a:ext>
                </a:extLst>
              </a:tr>
              <a:tr h="138933">
                <a:tc>
                  <a:txBody>
                    <a:bodyPr/>
                    <a:lstStyle/>
                    <a:p>
                      <a:pPr algn="ctr"/>
                      <a:r>
                        <a:rPr lang="en-US" sz="1000" b="1" dirty="0"/>
                        <a:t>255.255.255.0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0.0.0.255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7951719"/>
                  </a:ext>
                </a:extLst>
              </a:tr>
              <a:tr h="138933">
                <a:tc>
                  <a:txBody>
                    <a:bodyPr/>
                    <a:lstStyle/>
                    <a:p>
                      <a:pPr algn="ctr"/>
                      <a:r>
                        <a:rPr lang="en-US" sz="1000" dirty="0"/>
                        <a:t>255.255.255.128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92911"/>
                  </a:ext>
                </a:extLst>
              </a:tr>
              <a:tr h="138933">
                <a:tc>
                  <a:txBody>
                    <a:bodyPr/>
                    <a:lstStyle/>
                    <a:p>
                      <a:pPr algn="ctr"/>
                      <a:r>
                        <a:rPr lang="en-US" sz="1000" dirty="0"/>
                        <a:t>255.255.255.192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838168"/>
                  </a:ext>
                </a:extLst>
              </a:tr>
              <a:tr h="138933">
                <a:tc>
                  <a:txBody>
                    <a:bodyPr/>
                    <a:lstStyle/>
                    <a:p>
                      <a:pPr algn="ctr"/>
                      <a:r>
                        <a:rPr lang="en-US" sz="1000" dirty="0"/>
                        <a:t>255.255.255.224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315962"/>
                  </a:ext>
                </a:extLst>
              </a:tr>
              <a:tr h="138933">
                <a:tc>
                  <a:txBody>
                    <a:bodyPr/>
                    <a:lstStyle/>
                    <a:p>
                      <a:pPr algn="ctr"/>
                      <a:r>
                        <a:rPr lang="en-US" sz="1000" dirty="0"/>
                        <a:t>255.255.255.240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899775"/>
                  </a:ext>
                </a:extLst>
              </a:tr>
              <a:tr h="138933">
                <a:tc>
                  <a:txBody>
                    <a:bodyPr/>
                    <a:lstStyle/>
                    <a:p>
                      <a:pPr algn="ctr"/>
                      <a:r>
                        <a:rPr lang="en-US" sz="1000" dirty="0"/>
                        <a:t>255.255.255.248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889666"/>
                  </a:ext>
                </a:extLst>
              </a:tr>
              <a:tr h="138933">
                <a:tc>
                  <a:txBody>
                    <a:bodyPr/>
                    <a:lstStyle/>
                    <a:p>
                      <a:pPr algn="ctr"/>
                      <a:r>
                        <a:rPr lang="en-US" sz="1000" dirty="0"/>
                        <a:t>255.255.255.252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9016990"/>
                  </a:ext>
                </a:extLst>
              </a:tr>
              <a:tr h="138933">
                <a:tc>
                  <a:txBody>
                    <a:bodyPr/>
                    <a:lstStyle/>
                    <a:p>
                      <a:pPr algn="ctr"/>
                      <a:r>
                        <a:rPr lang="en-US" sz="1000" dirty="0"/>
                        <a:t>255.255.255.254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723334"/>
                  </a:ext>
                </a:extLst>
              </a:tr>
              <a:tr h="138933">
                <a:tc>
                  <a:txBody>
                    <a:bodyPr/>
                    <a:lstStyle/>
                    <a:p>
                      <a:pPr algn="ctr"/>
                      <a:r>
                        <a:rPr lang="en-US" sz="1000" b="1" dirty="0"/>
                        <a:t>255.255.255.255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164967"/>
                  </a:ext>
                </a:extLst>
              </a:tr>
            </a:tbl>
          </a:graphicData>
        </a:graphic>
      </p:graphicFrame>
    </p:spTree>
    <p:extLst>
      <p:ext uri="{BB962C8B-B14F-4D97-AF65-F5344CB8AC3E}">
        <p14:creationId xmlns:p14="http://schemas.microsoft.com/office/powerpoint/2010/main" val="36043233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4309"/>
            <a:ext cx="8171352"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Can be named of numbered. Range of Standard ACL number is </a:t>
            </a:r>
            <a:r>
              <a:rPr lang="en-US" sz="1000" b="1" i="1" dirty="0">
                <a:solidFill>
                  <a:schemeClr val="tx1"/>
                </a:solidFill>
                <a:latin typeface="+mj-lt"/>
                <a:ea typeface="Tahoma" panose="020B0604030504040204" pitchFamily="34" charset="0"/>
                <a:cs typeface="Tahoma" panose="020B0604030504040204" pitchFamily="34" charset="0"/>
              </a:rPr>
              <a:t>(1-99) </a:t>
            </a:r>
            <a:r>
              <a:rPr lang="en-US" sz="1000" dirty="0">
                <a:solidFill>
                  <a:schemeClr val="tx1"/>
                </a:solidFill>
                <a:latin typeface="+mj-lt"/>
                <a:ea typeface="Tahoma" panose="020B0604030504040204" pitchFamily="34" charset="0"/>
                <a:cs typeface="Tahoma" panose="020B0604030504040204" pitchFamily="34" charset="0"/>
              </a:rPr>
              <a:t>or </a:t>
            </a:r>
            <a:r>
              <a:rPr lang="en-US" sz="1000" b="1" i="1" dirty="0">
                <a:solidFill>
                  <a:schemeClr val="tx1"/>
                </a:solidFill>
                <a:latin typeface="+mj-lt"/>
                <a:ea typeface="Tahoma" panose="020B0604030504040204" pitchFamily="34" charset="0"/>
                <a:cs typeface="Tahoma" panose="020B0604030504040204" pitchFamily="34" charset="0"/>
              </a:rPr>
              <a:t>(1300-1999)</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ACL must be applied on the transit router and interface.</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Standard ACLs should be placed </a:t>
            </a:r>
            <a:r>
              <a:rPr lang="en-US" sz="1000" b="1" i="1" dirty="0">
                <a:solidFill>
                  <a:schemeClr val="tx1"/>
                </a:solidFill>
                <a:latin typeface="+mj-lt"/>
                <a:ea typeface="Tahoma" panose="020B0604030504040204" pitchFamily="34" charset="0"/>
                <a:cs typeface="Tahoma" panose="020B0604030504040204" pitchFamily="34" charset="0"/>
              </a:rPr>
              <a:t>near to the destination </a:t>
            </a:r>
            <a:r>
              <a:rPr lang="en-US" sz="1000" dirty="0">
                <a:solidFill>
                  <a:schemeClr val="tx1"/>
                </a:solidFill>
                <a:latin typeface="+mj-lt"/>
                <a:ea typeface="Tahoma" panose="020B0604030504040204" pitchFamily="34" charset="0"/>
                <a:cs typeface="Tahoma" panose="020B0604030504040204" pitchFamily="34" charset="0"/>
              </a:rPr>
              <a:t>of the packets (not always).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Standard ACLs can only filter traffic based on the </a:t>
            </a:r>
            <a:r>
              <a:rPr lang="en-US" sz="1000" b="1" i="1" dirty="0">
                <a:solidFill>
                  <a:schemeClr val="tx1"/>
                </a:solidFill>
                <a:latin typeface="+mj-lt"/>
                <a:ea typeface="Tahoma" panose="020B0604030504040204" pitchFamily="34" charset="0"/>
                <a:cs typeface="Tahoma" panose="020B0604030504040204" pitchFamily="34" charset="0"/>
              </a:rPr>
              <a:t>source IP Address </a:t>
            </a:r>
            <a:r>
              <a:rPr lang="en-US" sz="1000" dirty="0">
                <a:solidFill>
                  <a:schemeClr val="tx1"/>
                </a:solidFill>
                <a:latin typeface="+mj-lt"/>
                <a:ea typeface="Tahoma" panose="020B0604030504040204" pitchFamily="34" charset="0"/>
                <a:cs typeface="Tahoma" panose="020B0604030504040204" pitchFamily="34" charset="0"/>
              </a:rPr>
              <a:t>(Network, Host or Subnet).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There is an </a:t>
            </a:r>
            <a:r>
              <a:rPr lang="en-US" sz="1000" b="1" i="1" dirty="0">
                <a:solidFill>
                  <a:schemeClr val="tx1"/>
                </a:solidFill>
                <a:latin typeface="+mj-lt"/>
                <a:ea typeface="Tahoma" panose="020B0604030504040204" pitchFamily="34" charset="0"/>
                <a:cs typeface="Tahoma" panose="020B0604030504040204" pitchFamily="34" charset="0"/>
              </a:rPr>
              <a:t>implicit denial </a:t>
            </a:r>
            <a:r>
              <a:rPr lang="en-US" sz="1000" dirty="0">
                <a:solidFill>
                  <a:schemeClr val="tx1"/>
                </a:solidFill>
                <a:latin typeface="+mj-lt"/>
                <a:ea typeface="Tahoma" panose="020B0604030504040204" pitchFamily="34" charset="0"/>
                <a:cs typeface="Tahoma" panose="020B0604030504040204" pitchFamily="34" charset="0"/>
              </a:rPr>
              <a:t>at the end of every ACL, if no condition or rule matches then the packet will be discarded.</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numbered</a:t>
            </a:r>
            <a:r>
              <a:rPr lang="en-US" sz="1000" dirty="0">
                <a:solidFill>
                  <a:schemeClr val="tx1"/>
                </a:solidFill>
                <a:latin typeface="+mj-lt"/>
                <a:ea typeface="Tahoma" panose="020B0604030504040204" pitchFamily="34" charset="0"/>
                <a:cs typeface="Tahoma" panose="020B0604030504040204" pitchFamily="34" charset="0"/>
              </a:rPr>
              <a:t> standard ACLs-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&lt;source address&gt; &lt;source wildcard mask&gt;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a:t>
            </a:r>
            <a:r>
              <a:rPr lang="en-US" sz="1000" b="1" i="1" dirty="0">
                <a:solidFill>
                  <a:schemeClr val="tx1"/>
                </a:solidFill>
                <a:latin typeface="+mj-lt"/>
                <a:ea typeface="Tahoma" panose="020B0604030504040204" pitchFamily="34" charset="0"/>
                <a:cs typeface="Tahoma" panose="020B0604030504040204" pitchFamily="34" charset="0"/>
              </a:rPr>
              <a:t> any’</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Commands for </a:t>
            </a:r>
            <a:r>
              <a:rPr lang="en-US" sz="1000" b="1" i="1" dirty="0">
                <a:solidFill>
                  <a:schemeClr val="tx1"/>
                </a:solidFill>
                <a:latin typeface="+mj-lt"/>
                <a:ea typeface="Tahoma" panose="020B0604030504040204" pitchFamily="34" charset="0"/>
                <a:cs typeface="Tahoma" panose="020B0604030504040204" pitchFamily="34" charset="0"/>
              </a:rPr>
              <a:t>numbered</a:t>
            </a:r>
            <a:r>
              <a:rPr lang="en-US" sz="1000" dirty="0">
                <a:solidFill>
                  <a:schemeClr val="tx1"/>
                </a:solidFill>
                <a:latin typeface="+mj-lt"/>
                <a:ea typeface="Tahoma" panose="020B0604030504040204" pitchFamily="34" charset="0"/>
                <a:cs typeface="Tahoma" panose="020B0604030504040204" pitchFamily="34" charset="0"/>
              </a:rPr>
              <a:t> standard ACL on single host-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&lt;source host address&gt;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a:t>
            </a:r>
            <a:r>
              <a:rPr lang="en-US" sz="1000" b="1" i="1" dirty="0">
                <a:solidFill>
                  <a:schemeClr val="tx1"/>
                </a:solidFill>
                <a:latin typeface="+mj-lt"/>
                <a:ea typeface="Tahoma" panose="020B0604030504040204" pitchFamily="34" charset="0"/>
                <a:cs typeface="Tahoma" panose="020B0604030504040204" pitchFamily="34" charset="0"/>
              </a:rPr>
              <a:t> host </a:t>
            </a:r>
            <a:r>
              <a:rPr lang="en-US" sz="1000" b="1" i="1" dirty="0">
                <a:solidFill>
                  <a:srgbClr val="C00000"/>
                </a:solidFill>
                <a:latin typeface="+mj-lt"/>
                <a:ea typeface="Tahoma" panose="020B0604030504040204" pitchFamily="34" charset="0"/>
                <a:cs typeface="Tahoma" panose="020B0604030504040204" pitchFamily="34" charset="0"/>
              </a:rPr>
              <a:t>&lt;source host address&gt;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&lt;source host address&gt;</a:t>
            </a:r>
            <a:r>
              <a:rPr lang="en-US" sz="1000" b="1" i="1" dirty="0">
                <a:solidFill>
                  <a:schemeClr val="tx1"/>
                </a:solidFill>
                <a:latin typeface="+mj-lt"/>
                <a:ea typeface="Tahoma" panose="020B0604030504040204" pitchFamily="34" charset="0"/>
                <a:cs typeface="Tahoma" panose="020B0604030504040204" pitchFamily="34" charset="0"/>
              </a:rPr>
              <a:t> 0.0.0.0’</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After creating ACLs, it is time to </a:t>
            </a:r>
            <a:r>
              <a:rPr lang="en-US" sz="1000" b="1" i="1" dirty="0">
                <a:solidFill>
                  <a:schemeClr val="tx1"/>
                </a:solidFill>
                <a:latin typeface="+mj-lt"/>
                <a:ea typeface="Tahoma" panose="020B0604030504040204" pitchFamily="34" charset="0"/>
                <a:cs typeface="Tahoma" panose="020B0604030504040204" pitchFamily="34" charset="0"/>
              </a:rPr>
              <a:t>apply</a:t>
            </a:r>
            <a:r>
              <a:rPr lang="en-US" sz="1000" dirty="0">
                <a:solidFill>
                  <a:schemeClr val="tx1"/>
                </a:solidFill>
                <a:latin typeface="+mj-lt"/>
                <a:ea typeface="Tahoma" panose="020B0604030504040204" pitchFamily="34" charset="0"/>
                <a:cs typeface="Tahoma" panose="020B0604030504040204" pitchFamily="34" charset="0"/>
              </a:rPr>
              <a:t> the ACLs on the </a:t>
            </a:r>
            <a:r>
              <a:rPr lang="en-US" sz="1000" b="1" i="1" dirty="0">
                <a:solidFill>
                  <a:schemeClr val="tx1"/>
                </a:solidFill>
                <a:latin typeface="+mj-lt"/>
                <a:ea typeface="Tahoma" panose="020B0604030504040204" pitchFamily="34" charset="0"/>
                <a:cs typeface="Tahoma" panose="020B0604030504040204" pitchFamily="34" charset="0"/>
              </a:rPr>
              <a:t>right interface and direction </a:t>
            </a:r>
            <a:r>
              <a:rPr lang="en-US" sz="1000" dirty="0">
                <a:solidFill>
                  <a:schemeClr val="tx1"/>
                </a:solidFill>
                <a:latin typeface="+mj-lt"/>
                <a:ea typeface="Tahoma" panose="020B0604030504040204" pitchFamily="34" charset="0"/>
                <a:cs typeface="Tahoma" panose="020B0604030504040204" pitchFamily="34" charset="0"/>
              </a:rPr>
              <a:t>using following commands-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access-group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&lt;in/out&gt;’</a:t>
            </a:r>
            <a:br>
              <a:rPr lang="en-US" sz="1000" b="1" i="1" dirty="0">
                <a:solidFill>
                  <a:schemeClr val="tx1"/>
                </a:solidFill>
                <a:latin typeface="+mj-lt"/>
                <a:ea typeface="Tahoma" panose="020B0604030504040204" pitchFamily="34" charset="0"/>
                <a:cs typeface="Tahoma" panose="020B0604030504040204" pitchFamily="34" charset="0"/>
              </a:rPr>
            </a:b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8</a:t>
            </a:fld>
            <a:endParaRPr lang="en"/>
          </a:p>
        </p:txBody>
      </p:sp>
    </p:spTree>
    <p:extLst>
      <p:ext uri="{BB962C8B-B14F-4D97-AF65-F5344CB8AC3E}">
        <p14:creationId xmlns:p14="http://schemas.microsoft.com/office/powerpoint/2010/main" val="343550623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Standard ACLs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9</a:t>
            </a:fld>
            <a:endParaRPr lang="en"/>
          </a:p>
        </p:txBody>
      </p:sp>
      <p:pic>
        <p:nvPicPr>
          <p:cNvPr id="7" name="Picture 6">
            <a:extLst>
              <a:ext uri="{FF2B5EF4-FFF2-40B4-BE49-F238E27FC236}">
                <a16:creationId xmlns:a16="http://schemas.microsoft.com/office/drawing/2014/main" id="{98AB4B7E-38C2-F944-F47E-A0898C80D1A1}"/>
              </a:ext>
            </a:extLst>
          </p:cNvPr>
          <p:cNvPicPr>
            <a:picLocks noChangeAspect="1"/>
          </p:cNvPicPr>
          <p:nvPr/>
        </p:nvPicPr>
        <p:blipFill>
          <a:blip r:embed="rId3"/>
          <a:stretch>
            <a:fillRect/>
          </a:stretch>
        </p:blipFill>
        <p:spPr>
          <a:xfrm>
            <a:off x="1284032" y="874643"/>
            <a:ext cx="703704" cy="703704"/>
          </a:xfrm>
          <a:prstGeom prst="rect">
            <a:avLst/>
          </a:prstGeom>
        </p:spPr>
      </p:pic>
      <p:pic>
        <p:nvPicPr>
          <p:cNvPr id="10" name="Picture 9">
            <a:extLst>
              <a:ext uri="{FF2B5EF4-FFF2-40B4-BE49-F238E27FC236}">
                <a16:creationId xmlns:a16="http://schemas.microsoft.com/office/drawing/2014/main" id="{361B14EC-C271-3BB1-8339-ABF525F4DFFF}"/>
              </a:ext>
            </a:extLst>
          </p:cNvPr>
          <p:cNvPicPr>
            <a:picLocks noChangeAspect="1"/>
          </p:cNvPicPr>
          <p:nvPr/>
        </p:nvPicPr>
        <p:blipFill>
          <a:blip r:embed="rId3"/>
          <a:stretch>
            <a:fillRect/>
          </a:stretch>
        </p:blipFill>
        <p:spPr>
          <a:xfrm>
            <a:off x="3310986" y="874643"/>
            <a:ext cx="703704" cy="703704"/>
          </a:xfrm>
          <a:prstGeom prst="rect">
            <a:avLst/>
          </a:prstGeom>
        </p:spPr>
      </p:pic>
      <p:pic>
        <p:nvPicPr>
          <p:cNvPr id="11" name="Picture 10">
            <a:extLst>
              <a:ext uri="{FF2B5EF4-FFF2-40B4-BE49-F238E27FC236}">
                <a16:creationId xmlns:a16="http://schemas.microsoft.com/office/drawing/2014/main" id="{E958086D-3DE2-E4EE-FC6D-812F489305A2}"/>
              </a:ext>
            </a:extLst>
          </p:cNvPr>
          <p:cNvPicPr>
            <a:picLocks noChangeAspect="1"/>
          </p:cNvPicPr>
          <p:nvPr/>
        </p:nvPicPr>
        <p:blipFill>
          <a:blip r:embed="rId3"/>
          <a:stretch>
            <a:fillRect/>
          </a:stretch>
        </p:blipFill>
        <p:spPr>
          <a:xfrm>
            <a:off x="5337940" y="874643"/>
            <a:ext cx="703704" cy="703704"/>
          </a:xfrm>
          <a:prstGeom prst="rect">
            <a:avLst/>
          </a:prstGeom>
        </p:spPr>
      </p:pic>
      <p:sp>
        <p:nvSpPr>
          <p:cNvPr id="15" name="TextBox 14">
            <a:extLst>
              <a:ext uri="{FF2B5EF4-FFF2-40B4-BE49-F238E27FC236}">
                <a16:creationId xmlns:a16="http://schemas.microsoft.com/office/drawing/2014/main" id="{7077BFE6-DFB7-4BC8-7F07-0A5181E486FA}"/>
              </a:ext>
            </a:extLst>
          </p:cNvPr>
          <p:cNvSpPr txBox="1"/>
          <p:nvPr/>
        </p:nvSpPr>
        <p:spPr>
          <a:xfrm>
            <a:off x="3012440" y="1071471"/>
            <a:ext cx="610437" cy="200055"/>
          </a:xfrm>
          <a:prstGeom prst="rect">
            <a:avLst/>
          </a:prstGeom>
          <a:noFill/>
        </p:spPr>
        <p:txBody>
          <a:bodyPr wrap="square" rtlCol="0">
            <a:spAutoFit/>
          </a:bodyPr>
          <a:lstStyle/>
          <a:p>
            <a:r>
              <a:rPr lang="en-US" sz="700" b="1" dirty="0"/>
              <a:t>Se0/1/0</a:t>
            </a:r>
          </a:p>
        </p:txBody>
      </p:sp>
      <p:sp>
        <p:nvSpPr>
          <p:cNvPr id="18" name="TextBox 17">
            <a:extLst>
              <a:ext uri="{FF2B5EF4-FFF2-40B4-BE49-F238E27FC236}">
                <a16:creationId xmlns:a16="http://schemas.microsoft.com/office/drawing/2014/main" id="{C0D9FD14-43FC-7D77-1779-52298156284B}"/>
              </a:ext>
            </a:extLst>
          </p:cNvPr>
          <p:cNvSpPr txBox="1"/>
          <p:nvPr/>
        </p:nvSpPr>
        <p:spPr>
          <a:xfrm>
            <a:off x="1783080" y="1051151"/>
            <a:ext cx="610437" cy="200055"/>
          </a:xfrm>
          <a:prstGeom prst="rect">
            <a:avLst/>
          </a:prstGeom>
          <a:noFill/>
        </p:spPr>
        <p:txBody>
          <a:bodyPr wrap="square" rtlCol="0">
            <a:spAutoFit/>
          </a:bodyPr>
          <a:lstStyle/>
          <a:p>
            <a:r>
              <a:rPr lang="en-US" sz="700" b="1" dirty="0"/>
              <a:t>Se0/1/0</a:t>
            </a:r>
          </a:p>
        </p:txBody>
      </p:sp>
      <p:sp>
        <p:nvSpPr>
          <p:cNvPr id="19" name="TextBox 18">
            <a:extLst>
              <a:ext uri="{FF2B5EF4-FFF2-40B4-BE49-F238E27FC236}">
                <a16:creationId xmlns:a16="http://schemas.microsoft.com/office/drawing/2014/main" id="{A5FF9D65-B8A8-9FCE-B885-C9BD14C285B5}"/>
              </a:ext>
            </a:extLst>
          </p:cNvPr>
          <p:cNvSpPr txBox="1"/>
          <p:nvPr/>
        </p:nvSpPr>
        <p:spPr>
          <a:xfrm>
            <a:off x="5049520" y="1071471"/>
            <a:ext cx="610437" cy="200055"/>
          </a:xfrm>
          <a:prstGeom prst="rect">
            <a:avLst/>
          </a:prstGeom>
          <a:noFill/>
        </p:spPr>
        <p:txBody>
          <a:bodyPr wrap="square" rtlCol="0">
            <a:spAutoFit/>
          </a:bodyPr>
          <a:lstStyle/>
          <a:p>
            <a:r>
              <a:rPr lang="en-US" sz="700" b="1" dirty="0"/>
              <a:t>Se0/1/0</a:t>
            </a:r>
          </a:p>
        </p:txBody>
      </p:sp>
      <p:sp>
        <p:nvSpPr>
          <p:cNvPr id="20" name="TextBox 19">
            <a:extLst>
              <a:ext uri="{FF2B5EF4-FFF2-40B4-BE49-F238E27FC236}">
                <a16:creationId xmlns:a16="http://schemas.microsoft.com/office/drawing/2014/main" id="{A6D946C0-E1CB-4D02-68D2-E0A9359994CB}"/>
              </a:ext>
            </a:extLst>
          </p:cNvPr>
          <p:cNvSpPr txBox="1"/>
          <p:nvPr/>
        </p:nvSpPr>
        <p:spPr>
          <a:xfrm>
            <a:off x="3815080" y="1051151"/>
            <a:ext cx="610437" cy="200055"/>
          </a:xfrm>
          <a:prstGeom prst="rect">
            <a:avLst/>
          </a:prstGeom>
          <a:noFill/>
        </p:spPr>
        <p:txBody>
          <a:bodyPr wrap="square" rtlCol="0">
            <a:spAutoFit/>
          </a:bodyPr>
          <a:lstStyle/>
          <a:p>
            <a:r>
              <a:rPr lang="en-US" sz="700" b="1" dirty="0"/>
              <a:t>Se0/1/1</a:t>
            </a:r>
          </a:p>
        </p:txBody>
      </p:sp>
      <p:cxnSp>
        <p:nvCxnSpPr>
          <p:cNvPr id="21" name="Straight Connector 20">
            <a:extLst>
              <a:ext uri="{FF2B5EF4-FFF2-40B4-BE49-F238E27FC236}">
                <a16:creationId xmlns:a16="http://schemas.microsoft.com/office/drawing/2014/main" id="{D8C3EA0A-5B14-9968-1DBF-BD3FE93DE7B1}"/>
              </a:ext>
            </a:extLst>
          </p:cNvPr>
          <p:cNvCxnSpPr>
            <a:cxnSpLocks/>
          </p:cNvCxnSpPr>
          <p:nvPr/>
        </p:nvCxnSpPr>
        <p:spPr>
          <a:xfrm>
            <a:off x="1640840" y="136311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52B7553-B58D-28C0-3865-B95BFC003F44}"/>
              </a:ext>
            </a:extLst>
          </p:cNvPr>
          <p:cNvCxnSpPr>
            <a:cxnSpLocks/>
          </p:cNvCxnSpPr>
          <p:nvPr/>
        </p:nvCxnSpPr>
        <p:spPr>
          <a:xfrm>
            <a:off x="3675380" y="136565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A3D9CE8-BD75-96A6-1427-44D613C1D121}"/>
              </a:ext>
            </a:extLst>
          </p:cNvPr>
          <p:cNvCxnSpPr>
            <a:cxnSpLocks/>
          </p:cNvCxnSpPr>
          <p:nvPr/>
        </p:nvCxnSpPr>
        <p:spPr>
          <a:xfrm>
            <a:off x="5697220" y="1360575"/>
            <a:ext cx="124" cy="646025"/>
          </a:xfrm>
          <a:prstGeom prst="line">
            <a:avLst/>
          </a:prstGeom>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2C4F8E67-7859-C39B-43D2-0C1DB5035D6D}"/>
              </a:ext>
            </a:extLst>
          </p:cNvPr>
          <p:cNvCxnSpPr>
            <a:cxnSpLocks/>
          </p:cNvCxnSpPr>
          <p:nvPr/>
        </p:nvCxnSpPr>
        <p:spPr>
          <a:xfrm>
            <a:off x="1833880" y="1234440"/>
            <a:ext cx="1622056" cy="37086"/>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31" name="Connector: Elbow 30">
            <a:extLst>
              <a:ext uri="{FF2B5EF4-FFF2-40B4-BE49-F238E27FC236}">
                <a16:creationId xmlns:a16="http://schemas.microsoft.com/office/drawing/2014/main" id="{E50EFDD8-5188-B567-71FB-F788831E5E83}"/>
              </a:ext>
            </a:extLst>
          </p:cNvPr>
          <p:cNvCxnSpPr>
            <a:cxnSpLocks/>
          </p:cNvCxnSpPr>
          <p:nvPr/>
        </p:nvCxnSpPr>
        <p:spPr>
          <a:xfrm>
            <a:off x="3860800" y="1234440"/>
            <a:ext cx="1622056" cy="37086"/>
          </a:xfrm>
          <a:prstGeom prst="bentConnector3">
            <a:avLst/>
          </a:prstGeom>
        </p:spPr>
        <p:style>
          <a:lnRef idx="2">
            <a:schemeClr val="accent6"/>
          </a:lnRef>
          <a:fillRef idx="0">
            <a:schemeClr val="accent6"/>
          </a:fillRef>
          <a:effectRef idx="1">
            <a:schemeClr val="accent6"/>
          </a:effectRef>
          <a:fontRef idx="minor">
            <a:schemeClr val="tx1"/>
          </a:fontRef>
        </p:style>
      </p:cxnSp>
      <p:sp>
        <p:nvSpPr>
          <p:cNvPr id="32" name="TextBox 31">
            <a:extLst>
              <a:ext uri="{FF2B5EF4-FFF2-40B4-BE49-F238E27FC236}">
                <a16:creationId xmlns:a16="http://schemas.microsoft.com/office/drawing/2014/main" id="{56EFB233-B30D-B9EC-5D9E-52478F37C357}"/>
              </a:ext>
            </a:extLst>
          </p:cNvPr>
          <p:cNvSpPr txBox="1"/>
          <p:nvPr/>
        </p:nvSpPr>
        <p:spPr>
          <a:xfrm>
            <a:off x="1784783" y="1051151"/>
            <a:ext cx="610437" cy="200055"/>
          </a:xfrm>
          <a:prstGeom prst="rect">
            <a:avLst/>
          </a:prstGeom>
          <a:noFill/>
        </p:spPr>
        <p:txBody>
          <a:bodyPr wrap="square" rtlCol="0">
            <a:spAutoFit/>
          </a:bodyPr>
          <a:lstStyle/>
          <a:p>
            <a:r>
              <a:rPr lang="en-US" sz="700" b="1" dirty="0"/>
              <a:t>Se0/1/0</a:t>
            </a:r>
          </a:p>
        </p:txBody>
      </p:sp>
      <p:sp>
        <p:nvSpPr>
          <p:cNvPr id="33" name="TextBox 32">
            <a:extLst>
              <a:ext uri="{FF2B5EF4-FFF2-40B4-BE49-F238E27FC236}">
                <a16:creationId xmlns:a16="http://schemas.microsoft.com/office/drawing/2014/main" id="{E2EB87C1-3D87-4582-F5D9-5827A6B91CBD}"/>
              </a:ext>
            </a:extLst>
          </p:cNvPr>
          <p:cNvSpPr txBox="1"/>
          <p:nvPr/>
        </p:nvSpPr>
        <p:spPr>
          <a:xfrm>
            <a:off x="1767802" y="1224280"/>
            <a:ext cx="664430" cy="200055"/>
          </a:xfrm>
          <a:prstGeom prst="rect">
            <a:avLst/>
          </a:prstGeom>
          <a:noFill/>
        </p:spPr>
        <p:txBody>
          <a:bodyPr wrap="square" rtlCol="0">
            <a:spAutoFit/>
          </a:bodyPr>
          <a:lstStyle/>
          <a:p>
            <a:r>
              <a:rPr lang="en-US" sz="700" dirty="0"/>
              <a:t>10.0.1.1/29</a:t>
            </a:r>
          </a:p>
        </p:txBody>
      </p:sp>
      <p:sp>
        <p:nvSpPr>
          <p:cNvPr id="34" name="TextBox 33">
            <a:extLst>
              <a:ext uri="{FF2B5EF4-FFF2-40B4-BE49-F238E27FC236}">
                <a16:creationId xmlns:a16="http://schemas.microsoft.com/office/drawing/2014/main" id="{60B6F54F-3765-809B-0FF6-1BE792A888AB}"/>
              </a:ext>
            </a:extLst>
          </p:cNvPr>
          <p:cNvSpPr txBox="1"/>
          <p:nvPr/>
        </p:nvSpPr>
        <p:spPr>
          <a:xfrm>
            <a:off x="2900642" y="1270000"/>
            <a:ext cx="664430" cy="200055"/>
          </a:xfrm>
          <a:prstGeom prst="rect">
            <a:avLst/>
          </a:prstGeom>
          <a:noFill/>
        </p:spPr>
        <p:txBody>
          <a:bodyPr wrap="square" rtlCol="0">
            <a:spAutoFit/>
          </a:bodyPr>
          <a:lstStyle/>
          <a:p>
            <a:r>
              <a:rPr lang="en-US" sz="700" dirty="0"/>
              <a:t>10.0.1.2/29</a:t>
            </a:r>
          </a:p>
        </p:txBody>
      </p:sp>
      <p:sp>
        <p:nvSpPr>
          <p:cNvPr id="35" name="TextBox 34">
            <a:extLst>
              <a:ext uri="{FF2B5EF4-FFF2-40B4-BE49-F238E27FC236}">
                <a16:creationId xmlns:a16="http://schemas.microsoft.com/office/drawing/2014/main" id="{C9BAF310-A758-53B5-C82A-77CEBD3BD9A5}"/>
              </a:ext>
            </a:extLst>
          </p:cNvPr>
          <p:cNvSpPr txBox="1"/>
          <p:nvPr/>
        </p:nvSpPr>
        <p:spPr>
          <a:xfrm>
            <a:off x="3799802" y="1224280"/>
            <a:ext cx="664430" cy="200055"/>
          </a:xfrm>
          <a:prstGeom prst="rect">
            <a:avLst/>
          </a:prstGeom>
          <a:noFill/>
        </p:spPr>
        <p:txBody>
          <a:bodyPr wrap="square" rtlCol="0">
            <a:spAutoFit/>
          </a:bodyPr>
          <a:lstStyle/>
          <a:p>
            <a:r>
              <a:rPr lang="en-US" sz="700" dirty="0"/>
              <a:t>10.0.1.9/29</a:t>
            </a:r>
          </a:p>
        </p:txBody>
      </p:sp>
      <p:sp>
        <p:nvSpPr>
          <p:cNvPr id="36" name="TextBox 35">
            <a:extLst>
              <a:ext uri="{FF2B5EF4-FFF2-40B4-BE49-F238E27FC236}">
                <a16:creationId xmlns:a16="http://schemas.microsoft.com/office/drawing/2014/main" id="{C51BFDC1-6A70-8DB4-4925-826D193EC19B}"/>
              </a:ext>
            </a:extLst>
          </p:cNvPr>
          <p:cNvSpPr txBox="1"/>
          <p:nvPr/>
        </p:nvSpPr>
        <p:spPr>
          <a:xfrm>
            <a:off x="4912608" y="1270000"/>
            <a:ext cx="679384" cy="200055"/>
          </a:xfrm>
          <a:prstGeom prst="rect">
            <a:avLst/>
          </a:prstGeom>
          <a:noFill/>
        </p:spPr>
        <p:txBody>
          <a:bodyPr wrap="square" rtlCol="0">
            <a:spAutoFit/>
          </a:bodyPr>
          <a:lstStyle/>
          <a:p>
            <a:r>
              <a:rPr lang="en-US" sz="700" dirty="0"/>
              <a:t>10.0.1.10/29</a:t>
            </a:r>
          </a:p>
        </p:txBody>
      </p:sp>
      <p:sp>
        <p:nvSpPr>
          <p:cNvPr id="37" name="TextBox 36">
            <a:extLst>
              <a:ext uri="{FF2B5EF4-FFF2-40B4-BE49-F238E27FC236}">
                <a16:creationId xmlns:a16="http://schemas.microsoft.com/office/drawing/2014/main" id="{9653E6AF-637A-DF5E-8FC5-15F9D8D7BB41}"/>
              </a:ext>
            </a:extLst>
          </p:cNvPr>
          <p:cNvSpPr txBox="1"/>
          <p:nvPr/>
        </p:nvSpPr>
        <p:spPr>
          <a:xfrm>
            <a:off x="1154863" y="1361031"/>
            <a:ext cx="610437" cy="200055"/>
          </a:xfrm>
          <a:prstGeom prst="rect">
            <a:avLst/>
          </a:prstGeom>
          <a:noFill/>
        </p:spPr>
        <p:txBody>
          <a:bodyPr wrap="square" rtlCol="0">
            <a:spAutoFit/>
          </a:bodyPr>
          <a:lstStyle/>
          <a:p>
            <a:r>
              <a:rPr lang="en-US" sz="700" b="1" dirty="0"/>
              <a:t>Gig0/0/0</a:t>
            </a:r>
          </a:p>
        </p:txBody>
      </p:sp>
      <p:sp>
        <p:nvSpPr>
          <p:cNvPr id="40" name="TextBox 39">
            <a:extLst>
              <a:ext uri="{FF2B5EF4-FFF2-40B4-BE49-F238E27FC236}">
                <a16:creationId xmlns:a16="http://schemas.microsoft.com/office/drawing/2014/main" id="{6C29ED70-8C05-448A-3517-E6164A04B0D9}"/>
              </a:ext>
            </a:extLst>
          </p:cNvPr>
          <p:cNvSpPr txBox="1"/>
          <p:nvPr/>
        </p:nvSpPr>
        <p:spPr>
          <a:xfrm>
            <a:off x="1584556" y="1361031"/>
            <a:ext cx="824753" cy="200055"/>
          </a:xfrm>
          <a:prstGeom prst="rect">
            <a:avLst/>
          </a:prstGeom>
          <a:noFill/>
        </p:spPr>
        <p:txBody>
          <a:bodyPr wrap="square" rtlCol="0">
            <a:spAutoFit/>
          </a:bodyPr>
          <a:lstStyle/>
          <a:p>
            <a:r>
              <a:rPr lang="en-US" sz="700" dirty="0"/>
              <a:t>192.168.1.1/24</a:t>
            </a:r>
          </a:p>
        </p:txBody>
      </p:sp>
      <p:sp>
        <p:nvSpPr>
          <p:cNvPr id="43" name="TextBox 42">
            <a:extLst>
              <a:ext uri="{FF2B5EF4-FFF2-40B4-BE49-F238E27FC236}">
                <a16:creationId xmlns:a16="http://schemas.microsoft.com/office/drawing/2014/main" id="{5BCF1FA2-ADD6-36B2-0837-518F966581E2}"/>
              </a:ext>
            </a:extLst>
          </p:cNvPr>
          <p:cNvSpPr txBox="1"/>
          <p:nvPr/>
        </p:nvSpPr>
        <p:spPr>
          <a:xfrm>
            <a:off x="3191943" y="1361031"/>
            <a:ext cx="610437" cy="200055"/>
          </a:xfrm>
          <a:prstGeom prst="rect">
            <a:avLst/>
          </a:prstGeom>
          <a:noFill/>
        </p:spPr>
        <p:txBody>
          <a:bodyPr wrap="square" rtlCol="0">
            <a:spAutoFit/>
          </a:bodyPr>
          <a:lstStyle/>
          <a:p>
            <a:r>
              <a:rPr lang="en-US" sz="700" b="1" dirty="0"/>
              <a:t>Gig0/0/0</a:t>
            </a:r>
          </a:p>
        </p:txBody>
      </p:sp>
      <p:sp>
        <p:nvSpPr>
          <p:cNvPr id="44" name="TextBox 43">
            <a:extLst>
              <a:ext uri="{FF2B5EF4-FFF2-40B4-BE49-F238E27FC236}">
                <a16:creationId xmlns:a16="http://schemas.microsoft.com/office/drawing/2014/main" id="{245D0FF9-3C81-080A-CA82-A2AD653F0FCA}"/>
              </a:ext>
            </a:extLst>
          </p:cNvPr>
          <p:cNvSpPr txBox="1"/>
          <p:nvPr/>
        </p:nvSpPr>
        <p:spPr>
          <a:xfrm>
            <a:off x="3621636" y="1361031"/>
            <a:ext cx="824753" cy="200055"/>
          </a:xfrm>
          <a:prstGeom prst="rect">
            <a:avLst/>
          </a:prstGeom>
          <a:noFill/>
        </p:spPr>
        <p:txBody>
          <a:bodyPr wrap="square" rtlCol="0">
            <a:spAutoFit/>
          </a:bodyPr>
          <a:lstStyle/>
          <a:p>
            <a:r>
              <a:rPr lang="en-US" sz="700" dirty="0"/>
              <a:t>192.168.2.1/24</a:t>
            </a:r>
          </a:p>
        </p:txBody>
      </p:sp>
      <p:sp>
        <p:nvSpPr>
          <p:cNvPr id="45" name="TextBox 44">
            <a:extLst>
              <a:ext uri="{FF2B5EF4-FFF2-40B4-BE49-F238E27FC236}">
                <a16:creationId xmlns:a16="http://schemas.microsoft.com/office/drawing/2014/main" id="{C777F3F9-8748-281D-162F-F01287377A2E}"/>
              </a:ext>
            </a:extLst>
          </p:cNvPr>
          <p:cNvSpPr txBox="1"/>
          <p:nvPr/>
        </p:nvSpPr>
        <p:spPr>
          <a:xfrm>
            <a:off x="5208703" y="1361031"/>
            <a:ext cx="610437" cy="200055"/>
          </a:xfrm>
          <a:prstGeom prst="rect">
            <a:avLst/>
          </a:prstGeom>
          <a:noFill/>
        </p:spPr>
        <p:txBody>
          <a:bodyPr wrap="square" rtlCol="0">
            <a:spAutoFit/>
          </a:bodyPr>
          <a:lstStyle/>
          <a:p>
            <a:r>
              <a:rPr lang="en-US" sz="700" b="1" dirty="0"/>
              <a:t>Gig0/0/0</a:t>
            </a:r>
          </a:p>
        </p:txBody>
      </p:sp>
      <p:sp>
        <p:nvSpPr>
          <p:cNvPr id="46" name="TextBox 45">
            <a:extLst>
              <a:ext uri="{FF2B5EF4-FFF2-40B4-BE49-F238E27FC236}">
                <a16:creationId xmlns:a16="http://schemas.microsoft.com/office/drawing/2014/main" id="{CD53281B-B5E2-1E41-7E90-AFF53B530A6F}"/>
              </a:ext>
            </a:extLst>
          </p:cNvPr>
          <p:cNvSpPr txBox="1"/>
          <p:nvPr/>
        </p:nvSpPr>
        <p:spPr>
          <a:xfrm>
            <a:off x="5638396" y="1361031"/>
            <a:ext cx="824753" cy="200055"/>
          </a:xfrm>
          <a:prstGeom prst="rect">
            <a:avLst/>
          </a:prstGeom>
          <a:noFill/>
        </p:spPr>
        <p:txBody>
          <a:bodyPr wrap="square" rtlCol="0">
            <a:spAutoFit/>
          </a:bodyPr>
          <a:lstStyle/>
          <a:p>
            <a:r>
              <a:rPr lang="en-US" sz="700" dirty="0"/>
              <a:t>192.168.3.1/24</a:t>
            </a:r>
          </a:p>
        </p:txBody>
      </p:sp>
      <p:sp>
        <p:nvSpPr>
          <p:cNvPr id="47" name="TextBox 46">
            <a:extLst>
              <a:ext uri="{FF2B5EF4-FFF2-40B4-BE49-F238E27FC236}">
                <a16:creationId xmlns:a16="http://schemas.microsoft.com/office/drawing/2014/main" id="{8C24A561-D462-0750-619E-9DE52202C909}"/>
              </a:ext>
            </a:extLst>
          </p:cNvPr>
          <p:cNvSpPr txBox="1"/>
          <p:nvPr/>
        </p:nvSpPr>
        <p:spPr>
          <a:xfrm>
            <a:off x="1281863" y="1823311"/>
            <a:ext cx="610437" cy="200055"/>
          </a:xfrm>
          <a:prstGeom prst="rect">
            <a:avLst/>
          </a:prstGeom>
          <a:noFill/>
        </p:spPr>
        <p:txBody>
          <a:bodyPr wrap="square" rtlCol="0">
            <a:spAutoFit/>
          </a:bodyPr>
          <a:lstStyle/>
          <a:p>
            <a:r>
              <a:rPr lang="en-US" sz="700" b="1" dirty="0"/>
              <a:t>Fa0/1</a:t>
            </a:r>
          </a:p>
        </p:txBody>
      </p:sp>
      <p:sp>
        <p:nvSpPr>
          <p:cNvPr id="49" name="TextBox 48">
            <a:extLst>
              <a:ext uri="{FF2B5EF4-FFF2-40B4-BE49-F238E27FC236}">
                <a16:creationId xmlns:a16="http://schemas.microsoft.com/office/drawing/2014/main" id="{D49BFC12-B9C5-BFEF-932B-4E68DF07D51A}"/>
              </a:ext>
            </a:extLst>
          </p:cNvPr>
          <p:cNvSpPr txBox="1"/>
          <p:nvPr/>
        </p:nvSpPr>
        <p:spPr>
          <a:xfrm>
            <a:off x="3313863" y="1823311"/>
            <a:ext cx="610437" cy="200055"/>
          </a:xfrm>
          <a:prstGeom prst="rect">
            <a:avLst/>
          </a:prstGeom>
          <a:noFill/>
        </p:spPr>
        <p:txBody>
          <a:bodyPr wrap="square" rtlCol="0">
            <a:spAutoFit/>
          </a:bodyPr>
          <a:lstStyle/>
          <a:p>
            <a:r>
              <a:rPr lang="en-US" sz="700" b="1" dirty="0"/>
              <a:t>Fa0/1</a:t>
            </a:r>
          </a:p>
        </p:txBody>
      </p:sp>
      <p:sp>
        <p:nvSpPr>
          <p:cNvPr id="50" name="TextBox 49">
            <a:extLst>
              <a:ext uri="{FF2B5EF4-FFF2-40B4-BE49-F238E27FC236}">
                <a16:creationId xmlns:a16="http://schemas.microsoft.com/office/drawing/2014/main" id="{8FC8300F-57E0-CA1D-2BBD-13C116B4B0D0}"/>
              </a:ext>
            </a:extLst>
          </p:cNvPr>
          <p:cNvSpPr txBox="1"/>
          <p:nvPr/>
        </p:nvSpPr>
        <p:spPr>
          <a:xfrm>
            <a:off x="5335703" y="1823311"/>
            <a:ext cx="610437" cy="200055"/>
          </a:xfrm>
          <a:prstGeom prst="rect">
            <a:avLst/>
          </a:prstGeom>
          <a:noFill/>
        </p:spPr>
        <p:txBody>
          <a:bodyPr wrap="square" rtlCol="0">
            <a:spAutoFit/>
          </a:bodyPr>
          <a:lstStyle/>
          <a:p>
            <a:r>
              <a:rPr lang="en-US" sz="700" b="1" dirty="0"/>
              <a:t>Fa0/1</a:t>
            </a:r>
          </a:p>
        </p:txBody>
      </p:sp>
      <p:sp>
        <p:nvSpPr>
          <p:cNvPr id="51" name="TextBox 50">
            <a:extLst>
              <a:ext uri="{FF2B5EF4-FFF2-40B4-BE49-F238E27FC236}">
                <a16:creationId xmlns:a16="http://schemas.microsoft.com/office/drawing/2014/main" id="{5274427F-DF40-AD7C-1529-D5C69183BD8E}"/>
              </a:ext>
            </a:extLst>
          </p:cNvPr>
          <p:cNvSpPr txBox="1"/>
          <p:nvPr/>
        </p:nvSpPr>
        <p:spPr>
          <a:xfrm>
            <a:off x="6591660" y="1051151"/>
            <a:ext cx="2026796" cy="1910459"/>
          </a:xfrm>
          <a:prstGeom prst="rect">
            <a:avLst/>
          </a:prstGeom>
          <a:noFill/>
        </p:spPr>
        <p:txBody>
          <a:bodyPr wrap="square" rtlCol="0">
            <a:spAutoFit/>
          </a:bodyPr>
          <a:lstStyle/>
          <a:p>
            <a:pPr>
              <a:lnSpc>
                <a:spcPct val="150000"/>
              </a:lnSpc>
            </a:pPr>
            <a:r>
              <a:rPr lang="en-US" sz="1000" b="1" dirty="0">
                <a:solidFill>
                  <a:schemeClr val="tx1"/>
                </a:solidFill>
              </a:rPr>
              <a:t>1.</a:t>
            </a:r>
            <a:r>
              <a:rPr lang="en-US" sz="1000" dirty="0">
                <a:solidFill>
                  <a:schemeClr val="tx1"/>
                </a:solidFill>
              </a:rPr>
              <a:t>   </a:t>
            </a:r>
            <a:r>
              <a:rPr lang="en-US" sz="1000" b="1" i="1" dirty="0">
                <a:solidFill>
                  <a:schemeClr val="tx1"/>
                </a:solidFill>
                <a:effectLst/>
              </a:rPr>
              <a:t>Host 192.168.1.100 </a:t>
            </a:r>
            <a:r>
              <a:rPr lang="en-US" sz="1000" dirty="0">
                <a:solidFill>
                  <a:schemeClr val="tx1"/>
                </a:solidFill>
                <a:effectLst/>
              </a:rPr>
              <a:t>cannot ping hosts and servers of 192.168.2.0 network</a:t>
            </a:r>
          </a:p>
          <a:p>
            <a:pPr>
              <a:lnSpc>
                <a:spcPct val="150000"/>
              </a:lnSpc>
            </a:pPr>
            <a:r>
              <a:rPr lang="en-US" sz="1000" b="1" dirty="0">
                <a:solidFill>
                  <a:schemeClr val="tx1"/>
                </a:solidFill>
                <a:effectLst/>
              </a:rPr>
              <a:t>2.   </a:t>
            </a:r>
            <a:r>
              <a:rPr lang="en-US" sz="1000" b="1" i="1" dirty="0">
                <a:solidFill>
                  <a:schemeClr val="tx1"/>
                </a:solidFill>
                <a:effectLst/>
              </a:rPr>
              <a:t>Server 192.168.3.200 </a:t>
            </a:r>
            <a:r>
              <a:rPr lang="en-US" sz="1000" dirty="0">
                <a:solidFill>
                  <a:schemeClr val="tx1"/>
                </a:solidFill>
                <a:effectLst/>
              </a:rPr>
              <a:t>cannot ping hosts and servers of 192.168.2.0 network</a:t>
            </a:r>
          </a:p>
          <a:p>
            <a:pPr>
              <a:lnSpc>
                <a:spcPct val="150000"/>
              </a:lnSpc>
            </a:pPr>
            <a:r>
              <a:rPr lang="en-US" sz="1000" b="1" dirty="0">
                <a:solidFill>
                  <a:schemeClr val="tx1"/>
                </a:solidFill>
              </a:rPr>
              <a:t>3.   </a:t>
            </a:r>
            <a:r>
              <a:rPr lang="en-US" sz="1000" dirty="0">
                <a:solidFill>
                  <a:schemeClr val="tx1"/>
                </a:solidFill>
              </a:rPr>
              <a:t>Other host/network can ping independently</a:t>
            </a:r>
          </a:p>
        </p:txBody>
      </p:sp>
      <p:cxnSp>
        <p:nvCxnSpPr>
          <p:cNvPr id="9" name="Straight Connector 8">
            <a:extLst>
              <a:ext uri="{FF2B5EF4-FFF2-40B4-BE49-F238E27FC236}">
                <a16:creationId xmlns:a16="http://schemas.microsoft.com/office/drawing/2014/main" id="{7851A643-DBDE-35B7-D135-5B7E487EA2E9}"/>
              </a:ext>
            </a:extLst>
          </p:cNvPr>
          <p:cNvCxnSpPr>
            <a:cxnSpLocks/>
          </p:cNvCxnSpPr>
          <p:nvPr/>
        </p:nvCxnSpPr>
        <p:spPr>
          <a:xfrm flipH="1">
            <a:off x="1281863" y="225313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234D6AD9-0131-9D38-C0D7-B5B9F59124F3}"/>
              </a:ext>
            </a:extLst>
          </p:cNvPr>
          <p:cNvCxnSpPr>
            <a:cxnSpLocks/>
          </p:cNvCxnSpPr>
          <p:nvPr/>
        </p:nvCxnSpPr>
        <p:spPr>
          <a:xfrm>
            <a:off x="1640840" y="2247035"/>
            <a:ext cx="291592" cy="68514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5C85CAC1-4095-662F-FC6F-B46A9949F060}"/>
              </a:ext>
            </a:extLst>
          </p:cNvPr>
          <p:cNvCxnSpPr>
            <a:cxnSpLocks/>
          </p:cNvCxnSpPr>
          <p:nvPr/>
        </p:nvCxnSpPr>
        <p:spPr>
          <a:xfrm flipH="1">
            <a:off x="3329103" y="225313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0A80AF6F-0C11-62A6-BAFC-14F7A6E59053}"/>
              </a:ext>
            </a:extLst>
          </p:cNvPr>
          <p:cNvCxnSpPr>
            <a:cxnSpLocks/>
          </p:cNvCxnSpPr>
          <p:nvPr/>
        </p:nvCxnSpPr>
        <p:spPr>
          <a:xfrm>
            <a:off x="3688080" y="2247035"/>
            <a:ext cx="291592" cy="685141"/>
          </a:xfrm>
          <a:prstGeom prst="line">
            <a:avLst/>
          </a:prstGeom>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12EAD1A8-B60D-E9C3-2158-08D6FBF40E38}"/>
              </a:ext>
            </a:extLst>
          </p:cNvPr>
          <p:cNvPicPr>
            <a:picLocks noChangeAspect="1"/>
          </p:cNvPicPr>
          <p:nvPr/>
        </p:nvPicPr>
        <p:blipFill>
          <a:blip r:embed="rId4"/>
          <a:stretch>
            <a:fillRect/>
          </a:stretch>
        </p:blipFill>
        <p:spPr>
          <a:xfrm>
            <a:off x="3292091" y="1767354"/>
            <a:ext cx="761746" cy="761746"/>
          </a:xfrm>
          <a:prstGeom prst="rect">
            <a:avLst/>
          </a:prstGeom>
        </p:spPr>
      </p:pic>
      <p:cxnSp>
        <p:nvCxnSpPr>
          <p:cNvPr id="22" name="Straight Connector 21">
            <a:extLst>
              <a:ext uri="{FF2B5EF4-FFF2-40B4-BE49-F238E27FC236}">
                <a16:creationId xmlns:a16="http://schemas.microsoft.com/office/drawing/2014/main" id="{8C197246-EBBE-AE68-7A4C-3BF5A7E4EC44}"/>
              </a:ext>
            </a:extLst>
          </p:cNvPr>
          <p:cNvCxnSpPr>
            <a:cxnSpLocks/>
          </p:cNvCxnSpPr>
          <p:nvPr/>
        </p:nvCxnSpPr>
        <p:spPr>
          <a:xfrm flipH="1">
            <a:off x="5350943" y="2258211"/>
            <a:ext cx="358977" cy="679045"/>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362D9AB-90E3-8FA9-F7CF-AC018958FAE8}"/>
              </a:ext>
            </a:extLst>
          </p:cNvPr>
          <p:cNvCxnSpPr>
            <a:cxnSpLocks/>
          </p:cNvCxnSpPr>
          <p:nvPr/>
        </p:nvCxnSpPr>
        <p:spPr>
          <a:xfrm>
            <a:off x="5709920" y="2247035"/>
            <a:ext cx="291592" cy="685141"/>
          </a:xfrm>
          <a:prstGeom prst="line">
            <a:avLst/>
          </a:prstGeom>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9C1AA2AB-6FAA-AE2E-AFEF-1606EE425B1A}"/>
              </a:ext>
            </a:extLst>
          </p:cNvPr>
          <p:cNvPicPr>
            <a:picLocks noChangeAspect="1"/>
          </p:cNvPicPr>
          <p:nvPr/>
        </p:nvPicPr>
        <p:blipFill>
          <a:blip r:embed="rId4"/>
          <a:stretch>
            <a:fillRect/>
          </a:stretch>
        </p:blipFill>
        <p:spPr>
          <a:xfrm>
            <a:off x="5313931" y="1767354"/>
            <a:ext cx="761746" cy="761746"/>
          </a:xfrm>
          <a:prstGeom prst="rect">
            <a:avLst/>
          </a:prstGeom>
        </p:spPr>
      </p:pic>
      <p:pic>
        <p:nvPicPr>
          <p:cNvPr id="27" name="Picture 26">
            <a:extLst>
              <a:ext uri="{FF2B5EF4-FFF2-40B4-BE49-F238E27FC236}">
                <a16:creationId xmlns:a16="http://schemas.microsoft.com/office/drawing/2014/main" id="{C36F148D-ECEF-0896-53D2-31D97912A6BE}"/>
              </a:ext>
            </a:extLst>
          </p:cNvPr>
          <p:cNvPicPr>
            <a:picLocks noChangeAspect="1"/>
          </p:cNvPicPr>
          <p:nvPr/>
        </p:nvPicPr>
        <p:blipFill>
          <a:blip r:embed="rId5"/>
          <a:stretch>
            <a:fillRect/>
          </a:stretch>
        </p:blipFill>
        <p:spPr>
          <a:xfrm>
            <a:off x="1699211" y="2891536"/>
            <a:ext cx="472100" cy="472100"/>
          </a:xfrm>
          <a:prstGeom prst="rect">
            <a:avLst/>
          </a:prstGeom>
        </p:spPr>
      </p:pic>
      <p:pic>
        <p:nvPicPr>
          <p:cNvPr id="30" name="Picture 29">
            <a:extLst>
              <a:ext uri="{FF2B5EF4-FFF2-40B4-BE49-F238E27FC236}">
                <a16:creationId xmlns:a16="http://schemas.microsoft.com/office/drawing/2014/main" id="{527F1BCB-6ED1-CA03-553D-AC36627788A2}"/>
              </a:ext>
            </a:extLst>
          </p:cNvPr>
          <p:cNvPicPr>
            <a:picLocks noChangeAspect="1"/>
          </p:cNvPicPr>
          <p:nvPr/>
        </p:nvPicPr>
        <p:blipFill>
          <a:blip r:embed="rId6"/>
          <a:stretch>
            <a:fillRect/>
          </a:stretch>
        </p:blipFill>
        <p:spPr>
          <a:xfrm>
            <a:off x="933246" y="2911856"/>
            <a:ext cx="548904" cy="422119"/>
          </a:xfrm>
          <a:prstGeom prst="rect">
            <a:avLst/>
          </a:prstGeom>
        </p:spPr>
      </p:pic>
      <p:pic>
        <p:nvPicPr>
          <p:cNvPr id="38" name="Picture 37">
            <a:extLst>
              <a:ext uri="{FF2B5EF4-FFF2-40B4-BE49-F238E27FC236}">
                <a16:creationId xmlns:a16="http://schemas.microsoft.com/office/drawing/2014/main" id="{3B374818-351E-7796-8710-70151A3D5985}"/>
              </a:ext>
            </a:extLst>
          </p:cNvPr>
          <p:cNvPicPr>
            <a:picLocks noChangeAspect="1"/>
          </p:cNvPicPr>
          <p:nvPr/>
        </p:nvPicPr>
        <p:blipFill>
          <a:blip r:embed="rId5"/>
          <a:stretch>
            <a:fillRect/>
          </a:stretch>
        </p:blipFill>
        <p:spPr>
          <a:xfrm>
            <a:off x="3746451" y="2886456"/>
            <a:ext cx="472100" cy="472100"/>
          </a:xfrm>
          <a:prstGeom prst="rect">
            <a:avLst/>
          </a:prstGeom>
        </p:spPr>
      </p:pic>
      <p:pic>
        <p:nvPicPr>
          <p:cNvPr id="39" name="Picture 38">
            <a:extLst>
              <a:ext uri="{FF2B5EF4-FFF2-40B4-BE49-F238E27FC236}">
                <a16:creationId xmlns:a16="http://schemas.microsoft.com/office/drawing/2014/main" id="{1BB2BBDA-4333-62CF-E815-D520C68F7E16}"/>
              </a:ext>
            </a:extLst>
          </p:cNvPr>
          <p:cNvPicPr>
            <a:picLocks noChangeAspect="1"/>
          </p:cNvPicPr>
          <p:nvPr/>
        </p:nvPicPr>
        <p:blipFill>
          <a:blip r:embed="rId6"/>
          <a:stretch>
            <a:fillRect/>
          </a:stretch>
        </p:blipFill>
        <p:spPr>
          <a:xfrm>
            <a:off x="2980486" y="2906776"/>
            <a:ext cx="548904" cy="422119"/>
          </a:xfrm>
          <a:prstGeom prst="rect">
            <a:avLst/>
          </a:prstGeom>
        </p:spPr>
      </p:pic>
      <p:pic>
        <p:nvPicPr>
          <p:cNvPr id="41" name="Picture 40">
            <a:extLst>
              <a:ext uri="{FF2B5EF4-FFF2-40B4-BE49-F238E27FC236}">
                <a16:creationId xmlns:a16="http://schemas.microsoft.com/office/drawing/2014/main" id="{3DC7564C-715C-44CF-FA68-86033BF7F48F}"/>
              </a:ext>
            </a:extLst>
          </p:cNvPr>
          <p:cNvPicPr>
            <a:picLocks noChangeAspect="1"/>
          </p:cNvPicPr>
          <p:nvPr/>
        </p:nvPicPr>
        <p:blipFill>
          <a:blip r:embed="rId5"/>
          <a:stretch>
            <a:fillRect/>
          </a:stretch>
        </p:blipFill>
        <p:spPr>
          <a:xfrm>
            <a:off x="5778451" y="2891536"/>
            <a:ext cx="472100" cy="472100"/>
          </a:xfrm>
          <a:prstGeom prst="rect">
            <a:avLst/>
          </a:prstGeom>
        </p:spPr>
      </p:pic>
      <p:pic>
        <p:nvPicPr>
          <p:cNvPr id="42" name="Picture 41">
            <a:extLst>
              <a:ext uri="{FF2B5EF4-FFF2-40B4-BE49-F238E27FC236}">
                <a16:creationId xmlns:a16="http://schemas.microsoft.com/office/drawing/2014/main" id="{6EDF4CBC-4C21-71EA-526B-D0EDA523B209}"/>
              </a:ext>
            </a:extLst>
          </p:cNvPr>
          <p:cNvPicPr>
            <a:picLocks noChangeAspect="1"/>
          </p:cNvPicPr>
          <p:nvPr/>
        </p:nvPicPr>
        <p:blipFill>
          <a:blip r:embed="rId6"/>
          <a:stretch>
            <a:fillRect/>
          </a:stretch>
        </p:blipFill>
        <p:spPr>
          <a:xfrm>
            <a:off x="5012486" y="2911856"/>
            <a:ext cx="548904" cy="422119"/>
          </a:xfrm>
          <a:prstGeom prst="rect">
            <a:avLst/>
          </a:prstGeom>
        </p:spPr>
      </p:pic>
      <p:sp>
        <p:nvSpPr>
          <p:cNvPr id="48" name="TextBox 47">
            <a:extLst>
              <a:ext uri="{FF2B5EF4-FFF2-40B4-BE49-F238E27FC236}">
                <a16:creationId xmlns:a16="http://schemas.microsoft.com/office/drawing/2014/main" id="{FBC1D871-C787-00FE-6D27-6CD41DE36593}"/>
              </a:ext>
            </a:extLst>
          </p:cNvPr>
          <p:cNvSpPr txBox="1"/>
          <p:nvPr/>
        </p:nvSpPr>
        <p:spPr>
          <a:xfrm>
            <a:off x="1190423" y="2288131"/>
            <a:ext cx="458037" cy="200055"/>
          </a:xfrm>
          <a:prstGeom prst="rect">
            <a:avLst/>
          </a:prstGeom>
          <a:noFill/>
        </p:spPr>
        <p:txBody>
          <a:bodyPr wrap="square" rtlCol="0">
            <a:spAutoFit/>
          </a:bodyPr>
          <a:lstStyle/>
          <a:p>
            <a:r>
              <a:rPr lang="en-US" sz="700" b="1" dirty="0"/>
              <a:t>Fa0/2</a:t>
            </a:r>
          </a:p>
        </p:txBody>
      </p:sp>
      <p:sp>
        <p:nvSpPr>
          <p:cNvPr id="52" name="TextBox 51">
            <a:extLst>
              <a:ext uri="{FF2B5EF4-FFF2-40B4-BE49-F238E27FC236}">
                <a16:creationId xmlns:a16="http://schemas.microsoft.com/office/drawing/2014/main" id="{03DA184D-97D0-0EB1-CC34-C20268BE4682}"/>
              </a:ext>
            </a:extLst>
          </p:cNvPr>
          <p:cNvSpPr txBox="1"/>
          <p:nvPr/>
        </p:nvSpPr>
        <p:spPr>
          <a:xfrm>
            <a:off x="1676146" y="2287096"/>
            <a:ext cx="458037" cy="200055"/>
          </a:xfrm>
          <a:prstGeom prst="rect">
            <a:avLst/>
          </a:prstGeom>
          <a:noFill/>
        </p:spPr>
        <p:txBody>
          <a:bodyPr wrap="square" rtlCol="0">
            <a:spAutoFit/>
          </a:bodyPr>
          <a:lstStyle/>
          <a:p>
            <a:r>
              <a:rPr lang="en-US" sz="700" b="1" dirty="0"/>
              <a:t>Fa0/3</a:t>
            </a:r>
          </a:p>
        </p:txBody>
      </p:sp>
      <p:sp>
        <p:nvSpPr>
          <p:cNvPr id="53" name="TextBox 52">
            <a:extLst>
              <a:ext uri="{FF2B5EF4-FFF2-40B4-BE49-F238E27FC236}">
                <a16:creationId xmlns:a16="http://schemas.microsoft.com/office/drawing/2014/main" id="{BC39C37C-D3A9-400C-9697-C56C749B9DDD}"/>
              </a:ext>
            </a:extLst>
          </p:cNvPr>
          <p:cNvSpPr txBox="1"/>
          <p:nvPr/>
        </p:nvSpPr>
        <p:spPr>
          <a:xfrm>
            <a:off x="3232583" y="2288131"/>
            <a:ext cx="458037" cy="200055"/>
          </a:xfrm>
          <a:prstGeom prst="rect">
            <a:avLst/>
          </a:prstGeom>
          <a:noFill/>
        </p:spPr>
        <p:txBody>
          <a:bodyPr wrap="square" rtlCol="0">
            <a:spAutoFit/>
          </a:bodyPr>
          <a:lstStyle/>
          <a:p>
            <a:r>
              <a:rPr lang="en-US" sz="700" b="1" dirty="0"/>
              <a:t>Fa0/2</a:t>
            </a:r>
          </a:p>
        </p:txBody>
      </p:sp>
      <p:sp>
        <p:nvSpPr>
          <p:cNvPr id="54" name="TextBox 53">
            <a:extLst>
              <a:ext uri="{FF2B5EF4-FFF2-40B4-BE49-F238E27FC236}">
                <a16:creationId xmlns:a16="http://schemas.microsoft.com/office/drawing/2014/main" id="{03E40AEF-C918-2251-752C-5E8CB1736533}"/>
              </a:ext>
            </a:extLst>
          </p:cNvPr>
          <p:cNvSpPr txBox="1"/>
          <p:nvPr/>
        </p:nvSpPr>
        <p:spPr>
          <a:xfrm>
            <a:off x="3718306" y="2287096"/>
            <a:ext cx="458037" cy="200055"/>
          </a:xfrm>
          <a:prstGeom prst="rect">
            <a:avLst/>
          </a:prstGeom>
          <a:noFill/>
        </p:spPr>
        <p:txBody>
          <a:bodyPr wrap="square" rtlCol="0">
            <a:spAutoFit/>
          </a:bodyPr>
          <a:lstStyle/>
          <a:p>
            <a:r>
              <a:rPr lang="en-US" sz="700" b="1" dirty="0"/>
              <a:t>Fa0/3</a:t>
            </a:r>
          </a:p>
        </p:txBody>
      </p:sp>
      <p:sp>
        <p:nvSpPr>
          <p:cNvPr id="55" name="TextBox 54">
            <a:extLst>
              <a:ext uri="{FF2B5EF4-FFF2-40B4-BE49-F238E27FC236}">
                <a16:creationId xmlns:a16="http://schemas.microsoft.com/office/drawing/2014/main" id="{B7E2688E-DD28-D939-210D-275DE1B8B6A1}"/>
              </a:ext>
            </a:extLst>
          </p:cNvPr>
          <p:cNvSpPr txBox="1"/>
          <p:nvPr/>
        </p:nvSpPr>
        <p:spPr>
          <a:xfrm>
            <a:off x="5244263" y="2288131"/>
            <a:ext cx="458037" cy="200055"/>
          </a:xfrm>
          <a:prstGeom prst="rect">
            <a:avLst/>
          </a:prstGeom>
          <a:noFill/>
        </p:spPr>
        <p:txBody>
          <a:bodyPr wrap="square" rtlCol="0">
            <a:spAutoFit/>
          </a:bodyPr>
          <a:lstStyle/>
          <a:p>
            <a:r>
              <a:rPr lang="en-US" sz="700" b="1" dirty="0"/>
              <a:t>Fa0/2</a:t>
            </a:r>
          </a:p>
        </p:txBody>
      </p:sp>
      <p:sp>
        <p:nvSpPr>
          <p:cNvPr id="56" name="TextBox 55">
            <a:extLst>
              <a:ext uri="{FF2B5EF4-FFF2-40B4-BE49-F238E27FC236}">
                <a16:creationId xmlns:a16="http://schemas.microsoft.com/office/drawing/2014/main" id="{ED876741-F756-C32F-E464-22F1053F7467}"/>
              </a:ext>
            </a:extLst>
          </p:cNvPr>
          <p:cNvSpPr txBox="1"/>
          <p:nvPr/>
        </p:nvSpPr>
        <p:spPr>
          <a:xfrm>
            <a:off x="5729986" y="2287096"/>
            <a:ext cx="458037" cy="200055"/>
          </a:xfrm>
          <a:prstGeom prst="rect">
            <a:avLst/>
          </a:prstGeom>
          <a:noFill/>
        </p:spPr>
        <p:txBody>
          <a:bodyPr wrap="square" rtlCol="0">
            <a:spAutoFit/>
          </a:bodyPr>
          <a:lstStyle/>
          <a:p>
            <a:r>
              <a:rPr lang="en-US" sz="700" b="1" dirty="0"/>
              <a:t>Fa0/3</a:t>
            </a:r>
          </a:p>
        </p:txBody>
      </p:sp>
      <p:pic>
        <p:nvPicPr>
          <p:cNvPr id="4" name="Picture 3">
            <a:extLst>
              <a:ext uri="{FF2B5EF4-FFF2-40B4-BE49-F238E27FC236}">
                <a16:creationId xmlns:a16="http://schemas.microsoft.com/office/drawing/2014/main" id="{76B03AFC-7096-B7DE-EE80-8B44C584586D}"/>
              </a:ext>
            </a:extLst>
          </p:cNvPr>
          <p:cNvPicPr>
            <a:picLocks noChangeAspect="1"/>
          </p:cNvPicPr>
          <p:nvPr/>
        </p:nvPicPr>
        <p:blipFill>
          <a:blip r:embed="rId4"/>
          <a:stretch>
            <a:fillRect/>
          </a:stretch>
        </p:blipFill>
        <p:spPr>
          <a:xfrm>
            <a:off x="1255011" y="1767354"/>
            <a:ext cx="761746" cy="761746"/>
          </a:xfrm>
          <a:prstGeom prst="rect">
            <a:avLst/>
          </a:prstGeom>
        </p:spPr>
      </p:pic>
      <p:sp>
        <p:nvSpPr>
          <p:cNvPr id="57" name="TextBox 56">
            <a:extLst>
              <a:ext uri="{FF2B5EF4-FFF2-40B4-BE49-F238E27FC236}">
                <a16:creationId xmlns:a16="http://schemas.microsoft.com/office/drawing/2014/main" id="{3BC7BC30-2836-74C0-941C-DA74150F8EE6}"/>
              </a:ext>
            </a:extLst>
          </p:cNvPr>
          <p:cNvSpPr txBox="1"/>
          <p:nvPr/>
        </p:nvSpPr>
        <p:spPr>
          <a:xfrm>
            <a:off x="1038023" y="3339691"/>
            <a:ext cx="458037" cy="200055"/>
          </a:xfrm>
          <a:prstGeom prst="rect">
            <a:avLst/>
          </a:prstGeom>
          <a:noFill/>
        </p:spPr>
        <p:txBody>
          <a:bodyPr wrap="square" rtlCol="0">
            <a:spAutoFit/>
          </a:bodyPr>
          <a:lstStyle/>
          <a:p>
            <a:r>
              <a:rPr lang="en-US" sz="700" b="1" dirty="0"/>
              <a:t>PC-1</a:t>
            </a:r>
          </a:p>
        </p:txBody>
      </p:sp>
      <p:sp>
        <p:nvSpPr>
          <p:cNvPr id="58" name="TextBox 57">
            <a:extLst>
              <a:ext uri="{FF2B5EF4-FFF2-40B4-BE49-F238E27FC236}">
                <a16:creationId xmlns:a16="http://schemas.microsoft.com/office/drawing/2014/main" id="{CDF8C6C3-8148-AF5B-D715-F1F4E82CECBA}"/>
              </a:ext>
            </a:extLst>
          </p:cNvPr>
          <p:cNvSpPr txBox="1"/>
          <p:nvPr/>
        </p:nvSpPr>
        <p:spPr>
          <a:xfrm>
            <a:off x="1662863" y="3339691"/>
            <a:ext cx="574877" cy="200055"/>
          </a:xfrm>
          <a:prstGeom prst="rect">
            <a:avLst/>
          </a:prstGeom>
          <a:noFill/>
        </p:spPr>
        <p:txBody>
          <a:bodyPr wrap="square" rtlCol="0">
            <a:spAutoFit/>
          </a:bodyPr>
          <a:lstStyle/>
          <a:p>
            <a:r>
              <a:rPr lang="en-US" sz="700" b="1" dirty="0"/>
              <a:t>Server-1</a:t>
            </a:r>
          </a:p>
        </p:txBody>
      </p:sp>
      <p:sp>
        <p:nvSpPr>
          <p:cNvPr id="59" name="TextBox 58">
            <a:extLst>
              <a:ext uri="{FF2B5EF4-FFF2-40B4-BE49-F238E27FC236}">
                <a16:creationId xmlns:a16="http://schemas.microsoft.com/office/drawing/2014/main" id="{9D6ED2DF-3CFF-DDAD-EE8B-4822C83E7D6A}"/>
              </a:ext>
            </a:extLst>
          </p:cNvPr>
          <p:cNvSpPr txBox="1"/>
          <p:nvPr/>
        </p:nvSpPr>
        <p:spPr>
          <a:xfrm>
            <a:off x="3095423" y="3339691"/>
            <a:ext cx="458037" cy="200055"/>
          </a:xfrm>
          <a:prstGeom prst="rect">
            <a:avLst/>
          </a:prstGeom>
          <a:noFill/>
        </p:spPr>
        <p:txBody>
          <a:bodyPr wrap="square" rtlCol="0">
            <a:spAutoFit/>
          </a:bodyPr>
          <a:lstStyle/>
          <a:p>
            <a:r>
              <a:rPr lang="en-US" sz="700" b="1" dirty="0"/>
              <a:t>PC-2</a:t>
            </a:r>
          </a:p>
        </p:txBody>
      </p:sp>
      <p:sp>
        <p:nvSpPr>
          <p:cNvPr id="60" name="TextBox 59">
            <a:extLst>
              <a:ext uri="{FF2B5EF4-FFF2-40B4-BE49-F238E27FC236}">
                <a16:creationId xmlns:a16="http://schemas.microsoft.com/office/drawing/2014/main" id="{1CF0E38B-5DBB-D61B-B1CD-D4FC5313999D}"/>
              </a:ext>
            </a:extLst>
          </p:cNvPr>
          <p:cNvSpPr txBox="1"/>
          <p:nvPr/>
        </p:nvSpPr>
        <p:spPr>
          <a:xfrm>
            <a:off x="3720263" y="3339691"/>
            <a:ext cx="574877" cy="200055"/>
          </a:xfrm>
          <a:prstGeom prst="rect">
            <a:avLst/>
          </a:prstGeom>
          <a:noFill/>
        </p:spPr>
        <p:txBody>
          <a:bodyPr wrap="square" rtlCol="0">
            <a:spAutoFit/>
          </a:bodyPr>
          <a:lstStyle/>
          <a:p>
            <a:r>
              <a:rPr lang="en-US" sz="700" b="1" dirty="0"/>
              <a:t>Server-2</a:t>
            </a:r>
          </a:p>
        </p:txBody>
      </p:sp>
      <p:sp>
        <p:nvSpPr>
          <p:cNvPr id="61" name="TextBox 60">
            <a:extLst>
              <a:ext uri="{FF2B5EF4-FFF2-40B4-BE49-F238E27FC236}">
                <a16:creationId xmlns:a16="http://schemas.microsoft.com/office/drawing/2014/main" id="{150B0570-AEF0-3AC7-E3E9-209C2D9512CE}"/>
              </a:ext>
            </a:extLst>
          </p:cNvPr>
          <p:cNvSpPr txBox="1"/>
          <p:nvPr/>
        </p:nvSpPr>
        <p:spPr>
          <a:xfrm>
            <a:off x="5129963" y="3339691"/>
            <a:ext cx="458037" cy="200055"/>
          </a:xfrm>
          <a:prstGeom prst="rect">
            <a:avLst/>
          </a:prstGeom>
          <a:noFill/>
        </p:spPr>
        <p:txBody>
          <a:bodyPr wrap="square" rtlCol="0">
            <a:spAutoFit/>
          </a:bodyPr>
          <a:lstStyle/>
          <a:p>
            <a:r>
              <a:rPr lang="en-US" sz="700" b="1" dirty="0"/>
              <a:t>PC-3</a:t>
            </a:r>
          </a:p>
        </p:txBody>
      </p:sp>
      <p:sp>
        <p:nvSpPr>
          <p:cNvPr id="62" name="TextBox 61">
            <a:extLst>
              <a:ext uri="{FF2B5EF4-FFF2-40B4-BE49-F238E27FC236}">
                <a16:creationId xmlns:a16="http://schemas.microsoft.com/office/drawing/2014/main" id="{7F5CAFB6-988B-B9EE-4C27-4386582983AC}"/>
              </a:ext>
            </a:extLst>
          </p:cNvPr>
          <p:cNvSpPr txBox="1"/>
          <p:nvPr/>
        </p:nvSpPr>
        <p:spPr>
          <a:xfrm>
            <a:off x="5754803" y="3339691"/>
            <a:ext cx="574877" cy="200055"/>
          </a:xfrm>
          <a:prstGeom prst="rect">
            <a:avLst/>
          </a:prstGeom>
          <a:noFill/>
        </p:spPr>
        <p:txBody>
          <a:bodyPr wrap="square" rtlCol="0">
            <a:spAutoFit/>
          </a:bodyPr>
          <a:lstStyle/>
          <a:p>
            <a:r>
              <a:rPr lang="en-US" sz="700" b="1" dirty="0"/>
              <a:t>Server-3</a:t>
            </a:r>
          </a:p>
        </p:txBody>
      </p:sp>
      <p:sp>
        <p:nvSpPr>
          <p:cNvPr id="63" name="TextBox 62">
            <a:extLst>
              <a:ext uri="{FF2B5EF4-FFF2-40B4-BE49-F238E27FC236}">
                <a16:creationId xmlns:a16="http://schemas.microsoft.com/office/drawing/2014/main" id="{7F81735E-BD5B-0B7F-10B2-6CD9926E9BD3}"/>
              </a:ext>
            </a:extLst>
          </p:cNvPr>
          <p:cNvSpPr txBox="1"/>
          <p:nvPr/>
        </p:nvSpPr>
        <p:spPr>
          <a:xfrm>
            <a:off x="860656" y="3471771"/>
            <a:ext cx="824753" cy="200055"/>
          </a:xfrm>
          <a:prstGeom prst="rect">
            <a:avLst/>
          </a:prstGeom>
          <a:noFill/>
        </p:spPr>
        <p:txBody>
          <a:bodyPr wrap="square" rtlCol="0">
            <a:spAutoFit/>
          </a:bodyPr>
          <a:lstStyle/>
          <a:p>
            <a:r>
              <a:rPr lang="en-US" sz="700" dirty="0"/>
              <a:t>192.168.1.100</a:t>
            </a:r>
          </a:p>
        </p:txBody>
      </p:sp>
      <p:sp>
        <p:nvSpPr>
          <p:cNvPr id="64" name="TextBox 63">
            <a:extLst>
              <a:ext uri="{FF2B5EF4-FFF2-40B4-BE49-F238E27FC236}">
                <a16:creationId xmlns:a16="http://schemas.microsoft.com/office/drawing/2014/main" id="{3E8531F1-429E-C830-70D5-6E0AD913FA24}"/>
              </a:ext>
            </a:extLst>
          </p:cNvPr>
          <p:cNvSpPr txBox="1"/>
          <p:nvPr/>
        </p:nvSpPr>
        <p:spPr>
          <a:xfrm>
            <a:off x="1569316" y="3471771"/>
            <a:ext cx="824753" cy="200055"/>
          </a:xfrm>
          <a:prstGeom prst="rect">
            <a:avLst/>
          </a:prstGeom>
          <a:noFill/>
        </p:spPr>
        <p:txBody>
          <a:bodyPr wrap="square" rtlCol="0">
            <a:spAutoFit/>
          </a:bodyPr>
          <a:lstStyle/>
          <a:p>
            <a:r>
              <a:rPr lang="en-US" sz="700" dirty="0"/>
              <a:t>192.168.1.200</a:t>
            </a:r>
          </a:p>
        </p:txBody>
      </p:sp>
      <p:sp>
        <p:nvSpPr>
          <p:cNvPr id="65" name="TextBox 64">
            <a:extLst>
              <a:ext uri="{FF2B5EF4-FFF2-40B4-BE49-F238E27FC236}">
                <a16:creationId xmlns:a16="http://schemas.microsoft.com/office/drawing/2014/main" id="{A3EFB9F0-8838-F9CB-52B5-BFEF45BB1F25}"/>
              </a:ext>
            </a:extLst>
          </p:cNvPr>
          <p:cNvSpPr txBox="1"/>
          <p:nvPr/>
        </p:nvSpPr>
        <p:spPr>
          <a:xfrm>
            <a:off x="2910436" y="3471771"/>
            <a:ext cx="824753" cy="200055"/>
          </a:xfrm>
          <a:prstGeom prst="rect">
            <a:avLst/>
          </a:prstGeom>
          <a:noFill/>
        </p:spPr>
        <p:txBody>
          <a:bodyPr wrap="square" rtlCol="0">
            <a:spAutoFit/>
          </a:bodyPr>
          <a:lstStyle/>
          <a:p>
            <a:r>
              <a:rPr lang="en-US" sz="700" dirty="0"/>
              <a:t>192.168.2.100</a:t>
            </a:r>
          </a:p>
        </p:txBody>
      </p:sp>
      <p:sp>
        <p:nvSpPr>
          <p:cNvPr id="66" name="TextBox 65">
            <a:extLst>
              <a:ext uri="{FF2B5EF4-FFF2-40B4-BE49-F238E27FC236}">
                <a16:creationId xmlns:a16="http://schemas.microsoft.com/office/drawing/2014/main" id="{8DEEEBB2-3823-41B8-CE81-A79236276F64}"/>
              </a:ext>
            </a:extLst>
          </p:cNvPr>
          <p:cNvSpPr txBox="1"/>
          <p:nvPr/>
        </p:nvSpPr>
        <p:spPr>
          <a:xfrm>
            <a:off x="3619096" y="3471771"/>
            <a:ext cx="824753" cy="200055"/>
          </a:xfrm>
          <a:prstGeom prst="rect">
            <a:avLst/>
          </a:prstGeom>
          <a:noFill/>
        </p:spPr>
        <p:txBody>
          <a:bodyPr wrap="square" rtlCol="0">
            <a:spAutoFit/>
          </a:bodyPr>
          <a:lstStyle/>
          <a:p>
            <a:r>
              <a:rPr lang="en-US" sz="700" dirty="0"/>
              <a:t>192.168.2.200</a:t>
            </a:r>
          </a:p>
        </p:txBody>
      </p:sp>
      <p:sp>
        <p:nvSpPr>
          <p:cNvPr id="67" name="TextBox 66">
            <a:extLst>
              <a:ext uri="{FF2B5EF4-FFF2-40B4-BE49-F238E27FC236}">
                <a16:creationId xmlns:a16="http://schemas.microsoft.com/office/drawing/2014/main" id="{22045FA8-3EEB-449B-3574-4D7F0C1A948D}"/>
              </a:ext>
            </a:extLst>
          </p:cNvPr>
          <p:cNvSpPr txBox="1"/>
          <p:nvPr/>
        </p:nvSpPr>
        <p:spPr>
          <a:xfrm>
            <a:off x="4952596" y="3471771"/>
            <a:ext cx="824753" cy="200055"/>
          </a:xfrm>
          <a:prstGeom prst="rect">
            <a:avLst/>
          </a:prstGeom>
          <a:noFill/>
        </p:spPr>
        <p:txBody>
          <a:bodyPr wrap="square" rtlCol="0">
            <a:spAutoFit/>
          </a:bodyPr>
          <a:lstStyle/>
          <a:p>
            <a:r>
              <a:rPr lang="en-US" sz="700" dirty="0"/>
              <a:t>192.168.3.100</a:t>
            </a:r>
          </a:p>
        </p:txBody>
      </p:sp>
      <p:sp>
        <p:nvSpPr>
          <p:cNvPr id="68" name="TextBox 67">
            <a:extLst>
              <a:ext uri="{FF2B5EF4-FFF2-40B4-BE49-F238E27FC236}">
                <a16:creationId xmlns:a16="http://schemas.microsoft.com/office/drawing/2014/main" id="{3A57E243-CB34-3270-9B39-14DB3D35C024}"/>
              </a:ext>
            </a:extLst>
          </p:cNvPr>
          <p:cNvSpPr txBox="1"/>
          <p:nvPr/>
        </p:nvSpPr>
        <p:spPr>
          <a:xfrm>
            <a:off x="5661256" y="3471771"/>
            <a:ext cx="824753" cy="200055"/>
          </a:xfrm>
          <a:prstGeom prst="rect">
            <a:avLst/>
          </a:prstGeom>
          <a:noFill/>
        </p:spPr>
        <p:txBody>
          <a:bodyPr wrap="square" rtlCol="0">
            <a:spAutoFit/>
          </a:bodyPr>
          <a:lstStyle/>
          <a:p>
            <a:r>
              <a:rPr lang="en-US" sz="700" dirty="0"/>
              <a:t>192.168.3.200</a:t>
            </a:r>
          </a:p>
        </p:txBody>
      </p:sp>
    </p:spTree>
    <p:extLst>
      <p:ext uri="{BB962C8B-B14F-4D97-AF65-F5344CB8AC3E}">
        <p14:creationId xmlns:p14="http://schemas.microsoft.com/office/powerpoint/2010/main" val="53062174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5838</TotalTime>
  <Words>3289</Words>
  <Application>Microsoft Office PowerPoint</Application>
  <PresentationFormat>On-screen Show (16:9)</PresentationFormat>
  <Paragraphs>385</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Aptos</vt:lpstr>
      <vt:lpstr>Wingdings</vt:lpstr>
      <vt:lpstr>Process Diagrams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342</cp:revision>
  <dcterms:modified xsi:type="dcterms:W3CDTF">2023-10-18T07:53:35Z</dcterms:modified>
</cp:coreProperties>
</file>