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8"/>
  </p:notesMasterIdLst>
  <p:handoutMasterIdLst>
    <p:handoutMasterId r:id="rId29"/>
  </p:handoutMasterIdLst>
  <p:sldIdLst>
    <p:sldId id="352" r:id="rId2"/>
    <p:sldId id="288" r:id="rId3"/>
    <p:sldId id="384" r:id="rId4"/>
    <p:sldId id="385" r:id="rId5"/>
    <p:sldId id="386" r:id="rId6"/>
    <p:sldId id="388" r:id="rId7"/>
    <p:sldId id="389" r:id="rId8"/>
    <p:sldId id="391" r:id="rId9"/>
    <p:sldId id="393" r:id="rId10"/>
    <p:sldId id="394" r:id="rId11"/>
    <p:sldId id="392" r:id="rId12"/>
    <p:sldId id="395" r:id="rId13"/>
    <p:sldId id="390" r:id="rId14"/>
    <p:sldId id="396" r:id="rId15"/>
    <p:sldId id="397" r:id="rId16"/>
    <p:sldId id="398" r:id="rId17"/>
    <p:sldId id="399" r:id="rId18"/>
    <p:sldId id="400" r:id="rId19"/>
    <p:sldId id="401" r:id="rId20"/>
    <p:sldId id="402" r:id="rId21"/>
    <p:sldId id="403" r:id="rId22"/>
    <p:sldId id="404" r:id="rId23"/>
    <p:sldId id="405" r:id="rId24"/>
    <p:sldId id="407" r:id="rId25"/>
    <p:sldId id="408" r:id="rId26"/>
    <p:sldId id="371" r:id="rId27"/>
  </p:sldIdLst>
  <p:sldSz cx="9144000" cy="5143500" type="screen16x9"/>
  <p:notesSz cx="6858000" cy="9144000"/>
  <p:embeddedFontLst>
    <p:embeddedFont>
      <p:font typeface="Aptos"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AC6E5BD-E8BE-47DB-9AEC-ABEE67D3FA92}">
          <p14:sldIdLst>
            <p14:sldId id="352"/>
            <p14:sldId id="288"/>
            <p14:sldId id="384"/>
            <p14:sldId id="385"/>
            <p14:sldId id="386"/>
            <p14:sldId id="388"/>
            <p14:sldId id="389"/>
            <p14:sldId id="391"/>
            <p14:sldId id="393"/>
            <p14:sldId id="394"/>
            <p14:sldId id="392"/>
            <p14:sldId id="395"/>
            <p14:sldId id="390"/>
            <p14:sldId id="396"/>
            <p14:sldId id="397"/>
            <p14:sldId id="398"/>
            <p14:sldId id="399"/>
            <p14:sldId id="400"/>
            <p14:sldId id="401"/>
            <p14:sldId id="402"/>
            <p14:sldId id="403"/>
            <p14:sldId id="404"/>
            <p14:sldId id="405"/>
            <p14:sldId id="407"/>
            <p14:sldId id="408"/>
            <p14:sldId id="3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5165" autoAdjust="0"/>
  </p:normalViewPr>
  <p:slideViewPr>
    <p:cSldViewPr snapToGrid="0">
      <p:cViewPr varScale="1">
        <p:scale>
          <a:sx n="112" d="100"/>
          <a:sy n="112" d="100"/>
        </p:scale>
        <p:origin x="634" y="77"/>
      </p:cViewPr>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65" d="100"/>
          <a:sy n="65" d="100"/>
        </p:scale>
        <p:origin x="3154" y="1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63303C-0331-C986-672C-315062DE3E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4C163-6CA8-5ECB-C6BB-C29BBFB4FE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D3EA7F-9DC8-4297-AF6C-E6FFB2DD0B6A}" type="datetimeFigureOut">
              <a:rPr lang="en-US" smtClean="0"/>
              <a:t>10/20/2023</a:t>
            </a:fld>
            <a:endParaRPr lang="en-US"/>
          </a:p>
        </p:txBody>
      </p:sp>
      <p:sp>
        <p:nvSpPr>
          <p:cNvPr id="4" name="Footer Placeholder 3">
            <a:extLst>
              <a:ext uri="{FF2B5EF4-FFF2-40B4-BE49-F238E27FC236}">
                <a16:creationId xmlns:a16="http://schemas.microsoft.com/office/drawing/2014/main" id="{579DE869-6EDC-CCD6-2B1C-A6CD5AE20C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DC9EF-0112-0ED0-17D7-9BD3E75E35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1BA4E-9ADF-4641-B0D3-C080B151C4B9}" type="slidenum">
              <a:rPr lang="en-US" smtClean="0"/>
              <a:t>‹#›</a:t>
            </a:fld>
            <a:endParaRPr lang="en-US"/>
          </a:p>
        </p:txBody>
      </p:sp>
    </p:spTree>
    <p:extLst>
      <p:ext uri="{BB962C8B-B14F-4D97-AF65-F5344CB8AC3E}">
        <p14:creationId xmlns:p14="http://schemas.microsoft.com/office/powerpoint/2010/main" val="26961649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410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85246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3824119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2733440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endParaRPr lang="en-US" b="1" i="0" dirty="0">
              <a:solidFill>
                <a:srgbClr val="374151"/>
              </a:solidFill>
              <a:effectLst/>
              <a:latin typeface="+mj-lt"/>
            </a:endParaRPr>
          </a:p>
        </p:txBody>
      </p:sp>
    </p:spTree>
    <p:extLst>
      <p:ext uri="{BB962C8B-B14F-4D97-AF65-F5344CB8AC3E}">
        <p14:creationId xmlns:p14="http://schemas.microsoft.com/office/powerpoint/2010/main" val="322790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1041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5458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573311" y="4548917"/>
            <a:ext cx="335366" cy="393600"/>
          </a:xfrm>
          <a:prstGeom prst="rect">
            <a:avLst/>
          </a:prstGeom>
          <a:noFill/>
          <a:ln>
            <a:noFill/>
          </a:ln>
        </p:spPr>
        <p:txBody>
          <a:bodyPr spcFirstLastPara="1" wrap="square" lIns="91425" tIns="91425" rIns="91425" bIns="91425" anchor="ctr" anchorCtr="0">
            <a:noAutofit/>
          </a:bodyPr>
          <a:lstStyle>
            <a:lvl1pPr lvl="0">
              <a:buNone/>
              <a:defRPr sz="10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smtClean="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2" name="Rectangle 1">
            <a:extLst>
              <a:ext uri="{FF2B5EF4-FFF2-40B4-BE49-F238E27FC236}">
                <a16:creationId xmlns:a16="http://schemas.microsoft.com/office/drawing/2014/main" id="{7B2D242C-CEA5-E4FE-8E5A-3179BEAF7E00}"/>
              </a:ext>
            </a:extLst>
          </p:cNvPr>
          <p:cNvSpPr/>
          <p:nvPr userDrawn="1"/>
        </p:nvSpPr>
        <p:spPr>
          <a:xfrm rot="20246820">
            <a:off x="3084012" y="1662293"/>
            <a:ext cx="2714089" cy="1750729"/>
          </a:xfrm>
          <a:prstGeom prst="rect">
            <a:avLst/>
          </a:prstGeom>
          <a:blipFill dpi="0" rotWithShape="1">
            <a:blip r:embed="rId1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FFB32CF-2D7D-9EF2-2DA5-EE66C836A4AB}"/>
              </a:ext>
            </a:extLst>
          </p:cNvPr>
          <p:cNvSpPr txBox="1"/>
          <p:nvPr userDrawn="1"/>
        </p:nvSpPr>
        <p:spPr>
          <a:xfrm>
            <a:off x="342901" y="4598894"/>
            <a:ext cx="2421564" cy="246221"/>
          </a:xfrm>
          <a:prstGeom prst="rect">
            <a:avLst/>
          </a:prstGeom>
          <a:noFill/>
        </p:spPr>
        <p:txBody>
          <a:bodyPr wrap="square" rtlCol="0">
            <a:spAutoFit/>
          </a:bodyPr>
          <a:lstStyle/>
          <a:p>
            <a:r>
              <a:rPr lang="en-US" sz="1000" dirty="0">
                <a:solidFill>
                  <a:schemeClr val="tx1"/>
                </a:solidFill>
                <a:latin typeface="Aptos" panose="020B0004020202020204" pitchFamily="34" charset="0"/>
              </a:rPr>
              <a:t>www.linkedin.com/in/smsufi</a:t>
            </a:r>
          </a:p>
        </p:txBody>
      </p:sp>
      <p:sp>
        <p:nvSpPr>
          <p:cNvPr id="4" name="TextBox 3">
            <a:extLst>
              <a:ext uri="{FF2B5EF4-FFF2-40B4-BE49-F238E27FC236}">
                <a16:creationId xmlns:a16="http://schemas.microsoft.com/office/drawing/2014/main" id="{B3941497-6632-3B01-FD1E-7CE3296E7E1E}"/>
              </a:ext>
            </a:extLst>
          </p:cNvPr>
          <p:cNvSpPr txBox="1"/>
          <p:nvPr userDrawn="1"/>
        </p:nvSpPr>
        <p:spPr>
          <a:xfrm>
            <a:off x="4162831" y="4598894"/>
            <a:ext cx="818337" cy="246221"/>
          </a:xfrm>
          <a:prstGeom prst="rect">
            <a:avLst/>
          </a:prstGeom>
          <a:noFill/>
        </p:spPr>
        <p:txBody>
          <a:bodyPr wrap="square" rtlCol="0">
            <a:spAutoFit/>
          </a:bodyPr>
          <a:lstStyle/>
          <a:p>
            <a:r>
              <a:rPr lang="en-US" sz="1000" b="0" dirty="0">
                <a:solidFill>
                  <a:schemeClr val="tx1"/>
                </a:solidFill>
                <a:latin typeface="Aptos" panose="020B0004020202020204" pitchFamily="34" charset="0"/>
              </a:rPr>
              <a:t>FHRP Basic</a:t>
            </a:r>
          </a:p>
        </p:txBody>
      </p:sp>
      <p:sp>
        <p:nvSpPr>
          <p:cNvPr id="5" name="Slide Number Placeholder 4">
            <a:extLst>
              <a:ext uri="{FF2B5EF4-FFF2-40B4-BE49-F238E27FC236}">
                <a16:creationId xmlns:a16="http://schemas.microsoft.com/office/drawing/2014/main" id="{25EA552C-4C9D-3498-CDC7-9A49A43DDF06}"/>
              </a:ext>
            </a:extLst>
          </p:cNvPr>
          <p:cNvSpPr>
            <a:spLocks noGrp="1"/>
          </p:cNvSpPr>
          <p:nvPr>
            <p:ph type="sldNum" sz="quarter" idx="4"/>
          </p:nvPr>
        </p:nvSpPr>
        <p:spPr>
          <a:xfrm>
            <a:off x="8353984" y="4584685"/>
            <a:ext cx="447115" cy="274637"/>
          </a:xfrm>
          <a:prstGeom prst="rect">
            <a:avLst/>
          </a:prstGeom>
        </p:spPr>
        <p:txBody>
          <a:bodyPr vert="horz" lIns="91440" tIns="45720" rIns="91440" bIns="45720" rtlCol="0" anchor="ctr"/>
          <a:lstStyle>
            <a:lvl1pPr algn="ctr">
              <a:defRPr sz="1200">
                <a:solidFill>
                  <a:schemeClr val="tx1"/>
                </a:solidFill>
                <a:latin typeface="Aptos" panose="020B0004020202020204" pitchFamily="34" charset="0"/>
              </a:defRPr>
            </a:lvl1pPr>
          </a:lstStyle>
          <a:p>
            <a:fld id="{99615116-4F68-4671-80FD-21CB182DB826}"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7">
          <p15:clr>
            <a:srgbClr val="EA4335"/>
          </p15:clr>
        </p15:guide>
        <p15:guide id="4" pos="5313">
          <p15:clr>
            <a:srgbClr val="EA4335"/>
          </p15:clr>
        </p15:guide>
        <p15:guide id="5" orient="horz" pos="338">
          <p15:clr>
            <a:srgbClr val="EA4335"/>
          </p15:clr>
        </p15:guide>
        <p15:guide id="6" orient="horz" pos="290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0.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0.xml"/><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0.xml"/><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0.xml"/><Relationship Id="rId5" Type="http://schemas.openxmlformats.org/officeDocument/2006/relationships/image" Target="../media/image59.png"/><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2.jpg"/><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mailto:safwanm.cse@gmail.com" TargetMode="External"/><Relationship Id="rId5" Type="http://schemas.openxmlformats.org/officeDocument/2006/relationships/hyperlink" Target="http://www.linkedin.com/in/smsufi" TargetMode="External"/><Relationship Id="rId4" Type="http://schemas.openxmlformats.org/officeDocument/2006/relationships/image" Target="../media/image60.png"/><Relationship Id="rId9" Type="http://schemas.openxmlformats.org/officeDocument/2006/relationships/hyperlink" Target="https://github.com/smsuf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A386F-0685-1080-3680-4E6892B96CD8}"/>
              </a:ext>
            </a:extLst>
          </p:cNvPr>
          <p:cNvPicPr>
            <a:picLocks noChangeAspect="1"/>
          </p:cNvPicPr>
          <p:nvPr/>
        </p:nvPicPr>
        <p:blipFill>
          <a:blip r:embed="rId3"/>
          <a:srcRect/>
          <a:stretch/>
        </p:blipFill>
        <p:spPr>
          <a:xfrm>
            <a:off x="0" y="0"/>
            <a:ext cx="9144000" cy="5143500"/>
          </a:xfrm>
          <a:prstGeom prst="rect">
            <a:avLst/>
          </a:prstGeom>
        </p:spPr>
      </p:pic>
      <p:sp>
        <p:nvSpPr>
          <p:cNvPr id="4" name="TextBox 3">
            <a:extLst>
              <a:ext uri="{FF2B5EF4-FFF2-40B4-BE49-F238E27FC236}">
                <a16:creationId xmlns:a16="http://schemas.microsoft.com/office/drawing/2014/main" id="{F59DB410-DF6E-5AE6-6632-85C0D050F75F}"/>
              </a:ext>
            </a:extLst>
          </p:cNvPr>
          <p:cNvSpPr txBox="1"/>
          <p:nvPr/>
        </p:nvSpPr>
        <p:spPr>
          <a:xfrm>
            <a:off x="1391478" y="2310140"/>
            <a:ext cx="6276639" cy="523220"/>
          </a:xfrm>
          <a:prstGeom prst="rect">
            <a:avLst/>
          </a:prstGeom>
          <a:noFill/>
        </p:spPr>
        <p:txBody>
          <a:bodyPr wrap="square" rtlCol="0">
            <a:spAutoFit/>
          </a:bodyPr>
          <a:lstStyle/>
          <a:p>
            <a:r>
              <a:rPr lang="en-US" sz="2800" b="1" dirty="0"/>
              <a:t>First Hop Redundancy Protocol </a:t>
            </a:r>
            <a:r>
              <a:rPr lang="en-US" sz="1600" dirty="0"/>
              <a:t>(Basic)</a:t>
            </a:r>
            <a:endParaRPr lang="en-US" sz="1600" dirty="0">
              <a:latin typeface="Aptos" panose="020B0004020202020204" pitchFamily="34" charset="0"/>
            </a:endParaRPr>
          </a:p>
        </p:txBody>
      </p:sp>
      <p:sp>
        <p:nvSpPr>
          <p:cNvPr id="5" name="TextBox 4">
            <a:extLst>
              <a:ext uri="{FF2B5EF4-FFF2-40B4-BE49-F238E27FC236}">
                <a16:creationId xmlns:a16="http://schemas.microsoft.com/office/drawing/2014/main" id="{C8764082-D563-123F-53E5-62276CA66017}"/>
              </a:ext>
            </a:extLst>
          </p:cNvPr>
          <p:cNvSpPr txBox="1"/>
          <p:nvPr/>
        </p:nvSpPr>
        <p:spPr>
          <a:xfrm>
            <a:off x="6679096" y="3671760"/>
            <a:ext cx="2130950" cy="492443"/>
          </a:xfrm>
          <a:prstGeom prst="rect">
            <a:avLst/>
          </a:prstGeom>
          <a:noFill/>
        </p:spPr>
        <p:txBody>
          <a:bodyPr wrap="square" rtlCol="0">
            <a:spAutoFit/>
          </a:bodyPr>
          <a:lstStyle/>
          <a:p>
            <a:r>
              <a:rPr lang="en-US" b="1" dirty="0">
                <a:latin typeface="Aptos" panose="020B0004020202020204" pitchFamily="34" charset="0"/>
              </a:rPr>
              <a:t>Safwan Muntasir (Sufi)</a:t>
            </a:r>
            <a:br>
              <a:rPr lang="en-US" dirty="0">
                <a:latin typeface="Aptos" panose="020B0004020202020204" pitchFamily="34" charset="0"/>
              </a:rPr>
            </a:br>
            <a:r>
              <a:rPr lang="en-US" sz="1100" dirty="0">
                <a:latin typeface="Aptos" panose="020B0004020202020204" pitchFamily="34" charset="0"/>
              </a:rPr>
              <a:t>Networking Enthusiast</a:t>
            </a:r>
            <a:endParaRPr lang="en-US" dirty="0">
              <a:latin typeface="Aptos" panose="020B0004020202020204" pitchFamily="34" charset="0"/>
            </a:endParaRPr>
          </a:p>
        </p:txBody>
      </p:sp>
      <p:cxnSp>
        <p:nvCxnSpPr>
          <p:cNvPr id="7" name="Straight Connector 6">
            <a:extLst>
              <a:ext uri="{FF2B5EF4-FFF2-40B4-BE49-F238E27FC236}">
                <a16:creationId xmlns:a16="http://schemas.microsoft.com/office/drawing/2014/main" id="{0D86B24E-DF01-4156-DBC8-09DD8138B67B}"/>
              </a:ext>
            </a:extLst>
          </p:cNvPr>
          <p:cNvCxnSpPr/>
          <p:nvPr/>
        </p:nvCxnSpPr>
        <p:spPr>
          <a:xfrm>
            <a:off x="6535972" y="3640983"/>
            <a:ext cx="0" cy="553997"/>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655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F2919B-6D51-483B-9E2B-B17CE1AFA4C9}"/>
              </a:ext>
            </a:extLst>
          </p:cNvPr>
          <p:cNvPicPr>
            <a:picLocks noChangeAspect="1"/>
          </p:cNvPicPr>
          <p:nvPr/>
        </p:nvPicPr>
        <p:blipFill>
          <a:blip r:embed="rId2"/>
          <a:srcRect/>
          <a:stretch/>
        </p:blipFill>
        <p:spPr>
          <a:xfrm>
            <a:off x="643749" y="2405868"/>
            <a:ext cx="3923761" cy="198717"/>
          </a:xfrm>
          <a:prstGeom prst="rect">
            <a:avLst/>
          </a:prstGeom>
        </p:spPr>
      </p:pic>
      <p:sp>
        <p:nvSpPr>
          <p:cNvPr id="11" name="TextBox 10">
            <a:extLst>
              <a:ext uri="{FF2B5EF4-FFF2-40B4-BE49-F238E27FC236}">
                <a16:creationId xmlns:a16="http://schemas.microsoft.com/office/drawing/2014/main" id="{2DEDE91C-3082-41CF-B7D2-A037616E4C91}"/>
              </a:ext>
            </a:extLst>
          </p:cNvPr>
          <p:cNvSpPr txBox="1"/>
          <p:nvPr/>
        </p:nvSpPr>
        <p:spPr>
          <a:xfrm>
            <a:off x="569701" y="857850"/>
            <a:ext cx="3678951" cy="294632"/>
          </a:xfrm>
          <a:prstGeom prst="rect">
            <a:avLst/>
          </a:prstGeom>
          <a:noFill/>
        </p:spPr>
        <p:txBody>
          <a:bodyPr wrap="square" rtlCol="0">
            <a:spAutoFit/>
          </a:bodyPr>
          <a:lstStyle/>
          <a:p>
            <a:pPr>
              <a:lnSpc>
                <a:spcPct val="150000"/>
              </a:lnSpc>
            </a:pPr>
            <a:r>
              <a:rPr lang="en-US" sz="1000" dirty="0"/>
              <a:t>When the ISP-end interface goes down-</a:t>
            </a:r>
          </a:p>
        </p:txBody>
      </p:sp>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10</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Hot Standby Router Protocol (HSRP)</a:t>
            </a:r>
          </a:p>
        </p:txBody>
      </p:sp>
      <p:pic>
        <p:nvPicPr>
          <p:cNvPr id="9" name="Picture 8">
            <a:extLst>
              <a:ext uri="{FF2B5EF4-FFF2-40B4-BE49-F238E27FC236}">
                <a16:creationId xmlns:a16="http://schemas.microsoft.com/office/drawing/2014/main" id="{BAD3F18E-CB10-4B79-AD54-1D46F805480E}"/>
              </a:ext>
            </a:extLst>
          </p:cNvPr>
          <p:cNvPicPr>
            <a:picLocks noChangeAspect="1"/>
          </p:cNvPicPr>
          <p:nvPr/>
        </p:nvPicPr>
        <p:blipFill>
          <a:blip r:embed="rId3"/>
          <a:srcRect/>
          <a:stretch/>
        </p:blipFill>
        <p:spPr>
          <a:xfrm>
            <a:off x="643749" y="1163195"/>
            <a:ext cx="3923761" cy="1146834"/>
          </a:xfrm>
          <a:prstGeom prst="rect">
            <a:avLst/>
          </a:prstGeom>
        </p:spPr>
      </p:pic>
      <p:pic>
        <p:nvPicPr>
          <p:cNvPr id="10" name="Picture 9">
            <a:extLst>
              <a:ext uri="{FF2B5EF4-FFF2-40B4-BE49-F238E27FC236}">
                <a16:creationId xmlns:a16="http://schemas.microsoft.com/office/drawing/2014/main" id="{3DE174B6-9692-4ED7-9BA9-E5E17FFFF71F}"/>
              </a:ext>
            </a:extLst>
          </p:cNvPr>
          <p:cNvPicPr>
            <a:picLocks noChangeAspect="1"/>
          </p:cNvPicPr>
          <p:nvPr/>
        </p:nvPicPr>
        <p:blipFill>
          <a:blip r:embed="rId4"/>
          <a:srcRect/>
          <a:stretch/>
        </p:blipFill>
        <p:spPr>
          <a:xfrm>
            <a:off x="643748" y="3897237"/>
            <a:ext cx="3923761" cy="368530"/>
          </a:xfrm>
          <a:prstGeom prst="rect">
            <a:avLst/>
          </a:prstGeom>
        </p:spPr>
      </p:pic>
      <p:sp>
        <p:nvSpPr>
          <p:cNvPr id="12" name="TextBox 11">
            <a:extLst>
              <a:ext uri="{FF2B5EF4-FFF2-40B4-BE49-F238E27FC236}">
                <a16:creationId xmlns:a16="http://schemas.microsoft.com/office/drawing/2014/main" id="{138AB4A3-9D90-4AF5-8E90-D3F2CBC54C49}"/>
              </a:ext>
            </a:extLst>
          </p:cNvPr>
          <p:cNvSpPr txBox="1"/>
          <p:nvPr/>
        </p:nvSpPr>
        <p:spPr>
          <a:xfrm>
            <a:off x="569701" y="2793494"/>
            <a:ext cx="3678951" cy="294632"/>
          </a:xfrm>
          <a:prstGeom prst="rect">
            <a:avLst/>
          </a:prstGeom>
          <a:noFill/>
        </p:spPr>
        <p:txBody>
          <a:bodyPr wrap="square" rtlCol="0">
            <a:spAutoFit/>
          </a:bodyPr>
          <a:lstStyle/>
          <a:p>
            <a:pPr>
              <a:lnSpc>
                <a:spcPct val="150000"/>
              </a:lnSpc>
            </a:pPr>
            <a:r>
              <a:rPr lang="en-US" sz="1000" dirty="0"/>
              <a:t>When the ISP-end interface comes up-</a:t>
            </a:r>
          </a:p>
        </p:txBody>
      </p:sp>
      <p:pic>
        <p:nvPicPr>
          <p:cNvPr id="16" name="Picture 15">
            <a:extLst>
              <a:ext uri="{FF2B5EF4-FFF2-40B4-BE49-F238E27FC236}">
                <a16:creationId xmlns:a16="http://schemas.microsoft.com/office/drawing/2014/main" id="{B3614FF1-43D5-4E0A-B48B-2530209E17D5}"/>
              </a:ext>
            </a:extLst>
          </p:cNvPr>
          <p:cNvPicPr>
            <a:picLocks noChangeAspect="1"/>
          </p:cNvPicPr>
          <p:nvPr/>
        </p:nvPicPr>
        <p:blipFill>
          <a:blip r:embed="rId5"/>
          <a:srcRect/>
          <a:stretch/>
        </p:blipFill>
        <p:spPr>
          <a:xfrm>
            <a:off x="643749" y="3095475"/>
            <a:ext cx="3923761" cy="706853"/>
          </a:xfrm>
          <a:prstGeom prst="rect">
            <a:avLst/>
          </a:prstGeom>
        </p:spPr>
      </p:pic>
      <p:pic>
        <p:nvPicPr>
          <p:cNvPr id="17" name="Picture 16">
            <a:extLst>
              <a:ext uri="{FF2B5EF4-FFF2-40B4-BE49-F238E27FC236}">
                <a16:creationId xmlns:a16="http://schemas.microsoft.com/office/drawing/2014/main" id="{8D576F0C-1B68-4949-953F-D4E70041E6F9}"/>
              </a:ext>
            </a:extLst>
          </p:cNvPr>
          <p:cNvPicPr>
            <a:picLocks noChangeAspect="1"/>
          </p:cNvPicPr>
          <p:nvPr/>
        </p:nvPicPr>
        <p:blipFill>
          <a:blip r:embed="rId6"/>
          <a:srcRect/>
          <a:stretch/>
        </p:blipFill>
        <p:spPr>
          <a:xfrm>
            <a:off x="4649549" y="1165090"/>
            <a:ext cx="3923761" cy="1507433"/>
          </a:xfrm>
          <a:prstGeom prst="rect">
            <a:avLst/>
          </a:prstGeom>
        </p:spPr>
      </p:pic>
      <p:sp>
        <p:nvSpPr>
          <p:cNvPr id="18" name="TextBox 17">
            <a:extLst>
              <a:ext uri="{FF2B5EF4-FFF2-40B4-BE49-F238E27FC236}">
                <a16:creationId xmlns:a16="http://schemas.microsoft.com/office/drawing/2014/main" id="{88C3E64E-30F0-4584-BCC0-A683C48409BE}"/>
              </a:ext>
            </a:extLst>
          </p:cNvPr>
          <p:cNvSpPr txBox="1"/>
          <p:nvPr/>
        </p:nvSpPr>
        <p:spPr>
          <a:xfrm>
            <a:off x="4636385" y="857851"/>
            <a:ext cx="3678951" cy="294632"/>
          </a:xfrm>
          <a:prstGeom prst="rect">
            <a:avLst/>
          </a:prstGeom>
          <a:noFill/>
        </p:spPr>
        <p:txBody>
          <a:bodyPr wrap="square" rtlCol="0">
            <a:spAutoFit/>
          </a:bodyPr>
          <a:lstStyle/>
          <a:p>
            <a:pPr>
              <a:lnSpc>
                <a:spcPct val="150000"/>
              </a:lnSpc>
            </a:pPr>
            <a:r>
              <a:rPr lang="en-US" sz="1000" dirty="0"/>
              <a:t>Ping test from PC1-</a:t>
            </a:r>
          </a:p>
        </p:txBody>
      </p:sp>
      <p:sp>
        <p:nvSpPr>
          <p:cNvPr id="19" name="TextBox 18">
            <a:extLst>
              <a:ext uri="{FF2B5EF4-FFF2-40B4-BE49-F238E27FC236}">
                <a16:creationId xmlns:a16="http://schemas.microsoft.com/office/drawing/2014/main" id="{7E087F5D-BB7A-426B-9019-2284F7E11714}"/>
              </a:ext>
            </a:extLst>
          </p:cNvPr>
          <p:cNvSpPr txBox="1"/>
          <p:nvPr/>
        </p:nvSpPr>
        <p:spPr>
          <a:xfrm>
            <a:off x="4636384" y="2970325"/>
            <a:ext cx="3863867" cy="14487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t>Commands to show HSRP interface status-</a:t>
            </a:r>
            <a:br>
              <a:rPr lang="en-US" sz="1000" dirty="0"/>
            </a:br>
            <a:r>
              <a:rPr lang="en-US" sz="1000" b="1" i="1" dirty="0"/>
              <a:t>‘RTR# show running-config interface </a:t>
            </a:r>
            <a:r>
              <a:rPr lang="en-US" sz="1000" b="1" i="1" dirty="0">
                <a:solidFill>
                  <a:srgbClr val="C00000"/>
                </a:solidFill>
              </a:rPr>
              <a:t>&lt;interface name&gt;</a:t>
            </a:r>
            <a:r>
              <a:rPr lang="en-US" sz="1000" b="1" i="1" dirty="0"/>
              <a:t>’</a:t>
            </a:r>
            <a:endParaRPr lang="en-US" sz="1000" dirty="0"/>
          </a:p>
          <a:p>
            <a:pPr marL="171450" indent="-171450">
              <a:lnSpc>
                <a:spcPct val="150000"/>
              </a:lnSpc>
              <a:buFont typeface="Arial" panose="020B0604020202020204" pitchFamily="34" charset="0"/>
              <a:buChar char="•"/>
            </a:pPr>
            <a:r>
              <a:rPr lang="en-US" sz="1000" dirty="0"/>
              <a:t>Commands to show HSRP status-</a:t>
            </a:r>
            <a:br>
              <a:rPr lang="en-US" sz="1000" dirty="0"/>
            </a:br>
            <a:r>
              <a:rPr lang="en-US" sz="1000" b="1" i="1" dirty="0"/>
              <a:t>‘RTR# show standby’</a:t>
            </a:r>
          </a:p>
          <a:p>
            <a:pPr marL="171450" indent="-171450">
              <a:lnSpc>
                <a:spcPct val="150000"/>
              </a:lnSpc>
              <a:buFont typeface="Arial" panose="020B0604020202020204" pitchFamily="34" charset="0"/>
              <a:buChar char="•"/>
            </a:pPr>
            <a:r>
              <a:rPr lang="en-US" sz="1000" dirty="0"/>
              <a:t>Commands to show HSRP status in brief-</a:t>
            </a:r>
            <a:br>
              <a:rPr lang="en-US" sz="1000" dirty="0"/>
            </a:br>
            <a:r>
              <a:rPr lang="en-US" sz="1000" b="1" i="1" dirty="0"/>
              <a:t>‘RTR# show standby brief’</a:t>
            </a:r>
            <a:endParaRPr lang="en-US" sz="1000" dirty="0"/>
          </a:p>
        </p:txBody>
      </p:sp>
      <p:sp>
        <p:nvSpPr>
          <p:cNvPr id="13" name="Rectangle 12">
            <a:extLst>
              <a:ext uri="{FF2B5EF4-FFF2-40B4-BE49-F238E27FC236}">
                <a16:creationId xmlns:a16="http://schemas.microsoft.com/office/drawing/2014/main" id="{DF47CC87-ECA6-4045-9FD5-74BE6C2F6252}"/>
              </a:ext>
            </a:extLst>
          </p:cNvPr>
          <p:cNvSpPr/>
          <p:nvPr/>
        </p:nvSpPr>
        <p:spPr>
          <a:xfrm>
            <a:off x="1263779" y="1350392"/>
            <a:ext cx="38595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46DD00-09DC-4690-A88B-BFFFCED70833}"/>
              </a:ext>
            </a:extLst>
          </p:cNvPr>
          <p:cNvSpPr/>
          <p:nvPr/>
        </p:nvSpPr>
        <p:spPr>
          <a:xfrm>
            <a:off x="1589534" y="1521842"/>
            <a:ext cx="2597656"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160EC3F-A7B4-4F47-AE86-47A740E7F3EF}"/>
              </a:ext>
            </a:extLst>
          </p:cNvPr>
          <p:cNvSpPr/>
          <p:nvPr/>
        </p:nvSpPr>
        <p:spPr>
          <a:xfrm>
            <a:off x="1591438" y="1862837"/>
            <a:ext cx="2828161"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DC2D8A4-9B6F-41BC-AE5A-11D643D0A8A4}"/>
              </a:ext>
            </a:extLst>
          </p:cNvPr>
          <p:cNvSpPr/>
          <p:nvPr/>
        </p:nvSpPr>
        <p:spPr>
          <a:xfrm>
            <a:off x="1591438" y="2213357"/>
            <a:ext cx="286626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C686CC8-5B88-4DFB-BA1F-742832122EB0}"/>
              </a:ext>
            </a:extLst>
          </p:cNvPr>
          <p:cNvSpPr/>
          <p:nvPr/>
        </p:nvSpPr>
        <p:spPr>
          <a:xfrm>
            <a:off x="1591437" y="2504822"/>
            <a:ext cx="291769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6FB4B8-0CF6-4879-A262-629679D44D8A}"/>
              </a:ext>
            </a:extLst>
          </p:cNvPr>
          <p:cNvSpPr/>
          <p:nvPr/>
        </p:nvSpPr>
        <p:spPr>
          <a:xfrm>
            <a:off x="1258063" y="3108072"/>
            <a:ext cx="496441"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C8E2C4-76A4-45F8-ADBB-131D6B049BF8}"/>
              </a:ext>
            </a:extLst>
          </p:cNvPr>
          <p:cNvSpPr/>
          <p:nvPr/>
        </p:nvSpPr>
        <p:spPr>
          <a:xfrm>
            <a:off x="1589533" y="3452877"/>
            <a:ext cx="263004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8035DCA-79AD-428E-98B8-2627BC205623}"/>
              </a:ext>
            </a:extLst>
          </p:cNvPr>
          <p:cNvSpPr/>
          <p:nvPr/>
        </p:nvSpPr>
        <p:spPr>
          <a:xfrm>
            <a:off x="1589533" y="3536697"/>
            <a:ext cx="289674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66F2E40-E2D1-4570-84D0-340D47C1B9E1}"/>
              </a:ext>
            </a:extLst>
          </p:cNvPr>
          <p:cNvSpPr/>
          <p:nvPr/>
        </p:nvSpPr>
        <p:spPr>
          <a:xfrm>
            <a:off x="1595248" y="3993897"/>
            <a:ext cx="2824351"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28092-EA47-44F2-B6AD-12373E195249}"/>
              </a:ext>
            </a:extLst>
          </p:cNvPr>
          <p:cNvSpPr/>
          <p:nvPr/>
        </p:nvSpPr>
        <p:spPr>
          <a:xfrm>
            <a:off x="1595248" y="4167252"/>
            <a:ext cx="286245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614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513ECA-7BD4-4889-B124-9950E09905C1}"/>
              </a:ext>
            </a:extLst>
          </p:cNvPr>
          <p:cNvPicPr>
            <a:picLocks noChangeAspect="1"/>
          </p:cNvPicPr>
          <p:nvPr/>
        </p:nvPicPr>
        <p:blipFill>
          <a:blip r:embed="rId2"/>
          <a:srcRect/>
          <a:stretch/>
        </p:blipFill>
        <p:spPr>
          <a:xfrm>
            <a:off x="643749" y="923121"/>
            <a:ext cx="3923761" cy="3644107"/>
          </a:xfrm>
          <a:prstGeom prst="rect">
            <a:avLst/>
          </a:prstGeom>
        </p:spPr>
      </p:pic>
      <p:pic>
        <p:nvPicPr>
          <p:cNvPr id="9" name="Picture 8">
            <a:extLst>
              <a:ext uri="{FF2B5EF4-FFF2-40B4-BE49-F238E27FC236}">
                <a16:creationId xmlns:a16="http://schemas.microsoft.com/office/drawing/2014/main" id="{C70F8ABB-4EB5-4F7F-A285-4C5C05C505FA}"/>
              </a:ext>
            </a:extLst>
          </p:cNvPr>
          <p:cNvPicPr>
            <a:picLocks noChangeAspect="1"/>
          </p:cNvPicPr>
          <p:nvPr/>
        </p:nvPicPr>
        <p:blipFill>
          <a:blip r:embed="rId3"/>
          <a:srcRect/>
          <a:stretch/>
        </p:blipFill>
        <p:spPr>
          <a:xfrm>
            <a:off x="4654283" y="661128"/>
            <a:ext cx="3923761" cy="3902037"/>
          </a:xfrm>
          <a:prstGeom prst="rect">
            <a:avLst/>
          </a:prstGeom>
        </p:spPr>
      </p:pic>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11</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Hot Standby Router Protocol (HSRP)</a:t>
            </a:r>
          </a:p>
        </p:txBody>
      </p:sp>
      <p:sp>
        <p:nvSpPr>
          <p:cNvPr id="6" name="Rectangle 5">
            <a:extLst>
              <a:ext uri="{FF2B5EF4-FFF2-40B4-BE49-F238E27FC236}">
                <a16:creationId xmlns:a16="http://schemas.microsoft.com/office/drawing/2014/main" id="{5E619E1A-454C-4B2E-BD31-ABABEC5ADE06}"/>
              </a:ext>
            </a:extLst>
          </p:cNvPr>
          <p:cNvSpPr/>
          <p:nvPr/>
        </p:nvSpPr>
        <p:spPr>
          <a:xfrm>
            <a:off x="816103" y="947802"/>
            <a:ext cx="127939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6C5A69-34F0-467F-A001-0CCF6D084CF5}"/>
              </a:ext>
            </a:extLst>
          </p:cNvPr>
          <p:cNvSpPr/>
          <p:nvPr/>
        </p:nvSpPr>
        <p:spPr>
          <a:xfrm>
            <a:off x="661163" y="1460882"/>
            <a:ext cx="1779777" cy="61175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6C197D-A4E2-4C56-8D7D-F69ACC5980A8}"/>
              </a:ext>
            </a:extLst>
          </p:cNvPr>
          <p:cNvSpPr/>
          <p:nvPr/>
        </p:nvSpPr>
        <p:spPr>
          <a:xfrm>
            <a:off x="816103" y="2395602"/>
            <a:ext cx="66979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EF0389-ADCF-4824-A736-10A92568DEE0}"/>
              </a:ext>
            </a:extLst>
          </p:cNvPr>
          <p:cNvSpPr/>
          <p:nvPr/>
        </p:nvSpPr>
        <p:spPr>
          <a:xfrm>
            <a:off x="1568578" y="2498472"/>
            <a:ext cx="103174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B85E70-8A32-4D00-A4B7-5640423F5455}"/>
              </a:ext>
            </a:extLst>
          </p:cNvPr>
          <p:cNvSpPr/>
          <p:nvPr/>
        </p:nvSpPr>
        <p:spPr>
          <a:xfrm>
            <a:off x="751333" y="2601342"/>
            <a:ext cx="88315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25ADE5-ABBC-41D6-8682-91B7D725DCBF}"/>
              </a:ext>
            </a:extLst>
          </p:cNvPr>
          <p:cNvSpPr/>
          <p:nvPr/>
        </p:nvSpPr>
        <p:spPr>
          <a:xfrm>
            <a:off x="751333" y="2805177"/>
            <a:ext cx="160134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D87329-0447-4BE6-A082-8F3E5696C816}"/>
              </a:ext>
            </a:extLst>
          </p:cNvPr>
          <p:cNvSpPr/>
          <p:nvPr/>
        </p:nvSpPr>
        <p:spPr>
          <a:xfrm>
            <a:off x="751332" y="2909952"/>
            <a:ext cx="231571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2E62DA7-C4BB-4D4C-9460-1EA6FAAFFED1}"/>
              </a:ext>
            </a:extLst>
          </p:cNvPr>
          <p:cNvSpPr/>
          <p:nvPr/>
        </p:nvSpPr>
        <p:spPr>
          <a:xfrm>
            <a:off x="852297" y="3014727"/>
            <a:ext cx="2934843"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055F73-F917-48CE-92FF-1799DE5DA88E}"/>
              </a:ext>
            </a:extLst>
          </p:cNvPr>
          <p:cNvSpPr/>
          <p:nvPr/>
        </p:nvSpPr>
        <p:spPr>
          <a:xfrm>
            <a:off x="751333" y="3119502"/>
            <a:ext cx="84886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4221C2-E150-4AC5-AE6C-B7F34F7E52E3}"/>
              </a:ext>
            </a:extLst>
          </p:cNvPr>
          <p:cNvSpPr/>
          <p:nvPr/>
        </p:nvSpPr>
        <p:spPr>
          <a:xfrm>
            <a:off x="1679068" y="3119502"/>
            <a:ext cx="87172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EBD2FF3-3BA0-4296-8263-3E438DBA68FD}"/>
              </a:ext>
            </a:extLst>
          </p:cNvPr>
          <p:cNvSpPr/>
          <p:nvPr/>
        </p:nvSpPr>
        <p:spPr>
          <a:xfrm>
            <a:off x="749428" y="3325242"/>
            <a:ext cx="97650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0AFA33-B460-4923-891F-E3AD5E8590EA}"/>
              </a:ext>
            </a:extLst>
          </p:cNvPr>
          <p:cNvSpPr/>
          <p:nvPr/>
        </p:nvSpPr>
        <p:spPr>
          <a:xfrm>
            <a:off x="749428" y="3431287"/>
            <a:ext cx="206235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81F6DB-A915-454A-A7B6-2C4A198C8195}"/>
              </a:ext>
            </a:extLst>
          </p:cNvPr>
          <p:cNvSpPr/>
          <p:nvPr/>
        </p:nvSpPr>
        <p:spPr>
          <a:xfrm>
            <a:off x="749428" y="3635122"/>
            <a:ext cx="123939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DE7A073-343F-468F-810C-A6ECCAA9B252}"/>
              </a:ext>
            </a:extLst>
          </p:cNvPr>
          <p:cNvSpPr/>
          <p:nvPr/>
        </p:nvSpPr>
        <p:spPr>
          <a:xfrm>
            <a:off x="852298" y="3532887"/>
            <a:ext cx="156324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DE4C2B7-4629-42F0-BFC2-AD9024FA1871}"/>
              </a:ext>
            </a:extLst>
          </p:cNvPr>
          <p:cNvSpPr/>
          <p:nvPr/>
        </p:nvSpPr>
        <p:spPr>
          <a:xfrm>
            <a:off x="749428" y="3736722"/>
            <a:ext cx="139560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E869E6-8EEC-4002-9286-0A932FCFE8F5}"/>
              </a:ext>
            </a:extLst>
          </p:cNvPr>
          <p:cNvSpPr/>
          <p:nvPr/>
        </p:nvSpPr>
        <p:spPr>
          <a:xfrm>
            <a:off x="819913" y="4049142"/>
            <a:ext cx="97078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5AA10E3-6D3A-4FCF-91BC-B85E2B49098A}"/>
              </a:ext>
            </a:extLst>
          </p:cNvPr>
          <p:cNvSpPr/>
          <p:nvPr/>
        </p:nvSpPr>
        <p:spPr>
          <a:xfrm>
            <a:off x="659893" y="4459987"/>
            <a:ext cx="381876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BE2B408-C3E4-4CB3-944E-A01B9D7EABD6}"/>
              </a:ext>
            </a:extLst>
          </p:cNvPr>
          <p:cNvSpPr/>
          <p:nvPr/>
        </p:nvSpPr>
        <p:spPr>
          <a:xfrm>
            <a:off x="816103" y="4049142"/>
            <a:ext cx="97078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3E7A1CF-9A13-45BD-85C5-817F88C7D3C1}"/>
              </a:ext>
            </a:extLst>
          </p:cNvPr>
          <p:cNvSpPr/>
          <p:nvPr/>
        </p:nvSpPr>
        <p:spPr>
          <a:xfrm>
            <a:off x="656083" y="4459987"/>
            <a:ext cx="381876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BAFD500-24A9-488F-B8C4-326162EABB37}"/>
              </a:ext>
            </a:extLst>
          </p:cNvPr>
          <p:cNvSpPr/>
          <p:nvPr/>
        </p:nvSpPr>
        <p:spPr>
          <a:xfrm>
            <a:off x="4822699" y="673863"/>
            <a:ext cx="1299971"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1256998-2F73-4EBB-87C4-489F3ED2E2C7}"/>
              </a:ext>
            </a:extLst>
          </p:cNvPr>
          <p:cNvSpPr/>
          <p:nvPr/>
        </p:nvSpPr>
        <p:spPr>
          <a:xfrm>
            <a:off x="4667759" y="1177672"/>
            <a:ext cx="1779777" cy="84391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5D780D7-5539-4AA1-A35F-D996C11AC1AB}"/>
              </a:ext>
            </a:extLst>
          </p:cNvPr>
          <p:cNvSpPr/>
          <p:nvPr/>
        </p:nvSpPr>
        <p:spPr>
          <a:xfrm>
            <a:off x="4822699" y="2346453"/>
            <a:ext cx="66979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48C3544-B2CE-462A-8987-4020672D0C5F}"/>
              </a:ext>
            </a:extLst>
          </p:cNvPr>
          <p:cNvSpPr/>
          <p:nvPr/>
        </p:nvSpPr>
        <p:spPr>
          <a:xfrm>
            <a:off x="5575174" y="2449323"/>
            <a:ext cx="103174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E5A6595-7046-4E54-9BE7-A12D1B6DDA7A}"/>
              </a:ext>
            </a:extLst>
          </p:cNvPr>
          <p:cNvSpPr/>
          <p:nvPr/>
        </p:nvSpPr>
        <p:spPr>
          <a:xfrm>
            <a:off x="4757929" y="2552193"/>
            <a:ext cx="846581"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20585F8-520C-4444-9A19-421707F4E8C6}"/>
              </a:ext>
            </a:extLst>
          </p:cNvPr>
          <p:cNvSpPr/>
          <p:nvPr/>
        </p:nvSpPr>
        <p:spPr>
          <a:xfrm>
            <a:off x="4757928" y="2759838"/>
            <a:ext cx="1616201"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ACB0A9B-6936-448B-A3A7-89EB8FDC4328}"/>
              </a:ext>
            </a:extLst>
          </p:cNvPr>
          <p:cNvSpPr/>
          <p:nvPr/>
        </p:nvSpPr>
        <p:spPr>
          <a:xfrm>
            <a:off x="4757928" y="2864613"/>
            <a:ext cx="233629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58ADA63-0356-4FE3-BA57-F9E282D8BE6F}"/>
              </a:ext>
            </a:extLst>
          </p:cNvPr>
          <p:cNvSpPr/>
          <p:nvPr/>
        </p:nvSpPr>
        <p:spPr>
          <a:xfrm>
            <a:off x="4858893" y="2969388"/>
            <a:ext cx="295160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783F17F-22C3-485A-9E08-AA15CC793E8F}"/>
              </a:ext>
            </a:extLst>
          </p:cNvPr>
          <p:cNvSpPr/>
          <p:nvPr/>
        </p:nvSpPr>
        <p:spPr>
          <a:xfrm>
            <a:off x="4757929" y="3074163"/>
            <a:ext cx="87172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4AC9C17-0959-47B4-B1B2-93A32279FDF7}"/>
              </a:ext>
            </a:extLst>
          </p:cNvPr>
          <p:cNvSpPr/>
          <p:nvPr/>
        </p:nvSpPr>
        <p:spPr>
          <a:xfrm>
            <a:off x="5691379" y="3074163"/>
            <a:ext cx="87172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0C63EA1-F53C-4D82-9DAA-9E21CB0A8854}"/>
              </a:ext>
            </a:extLst>
          </p:cNvPr>
          <p:cNvSpPr/>
          <p:nvPr/>
        </p:nvSpPr>
        <p:spPr>
          <a:xfrm>
            <a:off x="4756024" y="3281808"/>
            <a:ext cx="997076"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F5D78BB-E987-4A4C-8E90-2EBF23C5FAE1}"/>
              </a:ext>
            </a:extLst>
          </p:cNvPr>
          <p:cNvSpPr/>
          <p:nvPr/>
        </p:nvSpPr>
        <p:spPr>
          <a:xfrm>
            <a:off x="4756024" y="3387853"/>
            <a:ext cx="1199006"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94CB68B-6637-4A88-90D1-0A55887E8592}"/>
              </a:ext>
            </a:extLst>
          </p:cNvPr>
          <p:cNvSpPr/>
          <p:nvPr/>
        </p:nvSpPr>
        <p:spPr>
          <a:xfrm>
            <a:off x="4756024" y="3597403"/>
            <a:ext cx="156324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C82E5FD-7DEF-4E99-B231-B396E39526CC}"/>
              </a:ext>
            </a:extLst>
          </p:cNvPr>
          <p:cNvSpPr/>
          <p:nvPr/>
        </p:nvSpPr>
        <p:spPr>
          <a:xfrm>
            <a:off x="4756024" y="3493263"/>
            <a:ext cx="2128646"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CD2A390-C0CF-408E-B3FF-F7327C9FB720}"/>
              </a:ext>
            </a:extLst>
          </p:cNvPr>
          <p:cNvSpPr/>
          <p:nvPr/>
        </p:nvSpPr>
        <p:spPr>
          <a:xfrm>
            <a:off x="4756024" y="3700908"/>
            <a:ext cx="2631566"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7A369AC-A039-4FF6-8B8D-FD91067D918F}"/>
              </a:ext>
            </a:extLst>
          </p:cNvPr>
          <p:cNvSpPr/>
          <p:nvPr/>
        </p:nvSpPr>
        <p:spPr>
          <a:xfrm>
            <a:off x="4822699" y="4015233"/>
            <a:ext cx="97078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9A2CE45-0498-46E5-A640-D481C46DADDE}"/>
              </a:ext>
            </a:extLst>
          </p:cNvPr>
          <p:cNvSpPr/>
          <p:nvPr/>
        </p:nvSpPr>
        <p:spPr>
          <a:xfrm>
            <a:off x="4662679" y="4427983"/>
            <a:ext cx="381876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894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97BA91B-10A9-4AD7-93A0-E6EA9EE60EFC}"/>
              </a:ext>
            </a:extLst>
          </p:cNvPr>
          <p:cNvPicPr>
            <a:picLocks noChangeAspect="1"/>
          </p:cNvPicPr>
          <p:nvPr/>
        </p:nvPicPr>
        <p:blipFill>
          <a:blip r:embed="rId2"/>
          <a:srcRect/>
          <a:stretch/>
        </p:blipFill>
        <p:spPr>
          <a:xfrm>
            <a:off x="4764938" y="1451951"/>
            <a:ext cx="3808373" cy="3136580"/>
          </a:xfrm>
          <a:prstGeom prst="rect">
            <a:avLst/>
          </a:prstGeom>
        </p:spPr>
      </p:pic>
      <p:sp>
        <p:nvSpPr>
          <p:cNvPr id="11" name="TextBox 10">
            <a:extLst>
              <a:ext uri="{FF2B5EF4-FFF2-40B4-BE49-F238E27FC236}">
                <a16:creationId xmlns:a16="http://schemas.microsoft.com/office/drawing/2014/main" id="{2DEDE91C-3082-41CF-B7D2-A037616E4C91}"/>
              </a:ext>
            </a:extLst>
          </p:cNvPr>
          <p:cNvSpPr txBox="1"/>
          <p:nvPr/>
        </p:nvSpPr>
        <p:spPr>
          <a:xfrm>
            <a:off x="569700" y="857850"/>
            <a:ext cx="8205331" cy="756297"/>
          </a:xfrm>
          <a:prstGeom prst="rect">
            <a:avLst/>
          </a:prstGeom>
          <a:noFill/>
        </p:spPr>
        <p:txBody>
          <a:bodyPr wrap="square" rtlCol="0">
            <a:spAutoFit/>
          </a:bodyPr>
          <a:lstStyle/>
          <a:p>
            <a:pPr algn="just">
              <a:lnSpc>
                <a:spcPct val="150000"/>
              </a:lnSpc>
            </a:pPr>
            <a:r>
              <a:rPr lang="en-US" sz="1000" dirty="0"/>
              <a:t>HSRP </a:t>
            </a:r>
            <a:r>
              <a:rPr lang="en-US" sz="1000" b="1" dirty="0"/>
              <a:t>does not support load-balancing</a:t>
            </a:r>
            <a:r>
              <a:rPr lang="en-US" sz="1000" dirty="0"/>
              <a:t>. But we can make the router to </a:t>
            </a:r>
            <a:r>
              <a:rPr lang="en-US" sz="1000" b="1" dirty="0"/>
              <a:t>support load sharing </a:t>
            </a:r>
            <a:r>
              <a:rPr lang="en-US" sz="1000" dirty="0"/>
              <a:t>by adding </a:t>
            </a:r>
            <a:r>
              <a:rPr lang="en-US" sz="1000" b="1" dirty="0"/>
              <a:t>multiple groups</a:t>
            </a:r>
            <a:r>
              <a:rPr lang="en-US" sz="1000" dirty="0"/>
              <a:t>. The secret technique is, create another HSRP group. In the second group make the active router as standby and the standby router as active router.</a:t>
            </a:r>
          </a:p>
          <a:p>
            <a:pPr algn="just">
              <a:lnSpc>
                <a:spcPct val="150000"/>
              </a:lnSpc>
            </a:pPr>
            <a:r>
              <a:rPr lang="en-US" sz="1000" dirty="0"/>
              <a:t>Try it on yourself before watching the following commands!</a:t>
            </a:r>
          </a:p>
        </p:txBody>
      </p:sp>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12</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Hot Standby Router Protocol (HSRP)</a:t>
            </a:r>
          </a:p>
        </p:txBody>
      </p:sp>
      <p:pic>
        <p:nvPicPr>
          <p:cNvPr id="10" name="Picture 9">
            <a:extLst>
              <a:ext uri="{FF2B5EF4-FFF2-40B4-BE49-F238E27FC236}">
                <a16:creationId xmlns:a16="http://schemas.microsoft.com/office/drawing/2014/main" id="{3DE174B6-9692-4ED7-9BA9-E5E17FFFF71F}"/>
              </a:ext>
            </a:extLst>
          </p:cNvPr>
          <p:cNvPicPr>
            <a:picLocks noChangeAspect="1"/>
          </p:cNvPicPr>
          <p:nvPr/>
        </p:nvPicPr>
        <p:blipFill>
          <a:blip r:embed="rId3"/>
          <a:srcRect/>
          <a:stretch/>
        </p:blipFill>
        <p:spPr>
          <a:xfrm>
            <a:off x="643747" y="1680356"/>
            <a:ext cx="4010093" cy="1291387"/>
          </a:xfrm>
          <a:prstGeom prst="rect">
            <a:avLst/>
          </a:prstGeom>
        </p:spPr>
      </p:pic>
      <p:pic>
        <p:nvPicPr>
          <p:cNvPr id="14" name="Picture 13">
            <a:extLst>
              <a:ext uri="{FF2B5EF4-FFF2-40B4-BE49-F238E27FC236}">
                <a16:creationId xmlns:a16="http://schemas.microsoft.com/office/drawing/2014/main" id="{C23D6BF3-485D-45A1-A9A6-57BCF3D65627}"/>
              </a:ext>
            </a:extLst>
          </p:cNvPr>
          <p:cNvPicPr>
            <a:picLocks noChangeAspect="1"/>
          </p:cNvPicPr>
          <p:nvPr/>
        </p:nvPicPr>
        <p:blipFill>
          <a:blip r:embed="rId4"/>
          <a:srcRect/>
          <a:stretch/>
        </p:blipFill>
        <p:spPr>
          <a:xfrm>
            <a:off x="634083" y="3100074"/>
            <a:ext cx="4010093" cy="1106755"/>
          </a:xfrm>
          <a:prstGeom prst="rect">
            <a:avLst/>
          </a:prstGeom>
        </p:spPr>
      </p:pic>
      <p:sp>
        <p:nvSpPr>
          <p:cNvPr id="8" name="Rectangle 7">
            <a:extLst>
              <a:ext uri="{FF2B5EF4-FFF2-40B4-BE49-F238E27FC236}">
                <a16:creationId xmlns:a16="http://schemas.microsoft.com/office/drawing/2014/main" id="{C7C078EE-B28D-43B8-96E1-5066D4BA1045}"/>
              </a:ext>
            </a:extLst>
          </p:cNvPr>
          <p:cNvSpPr/>
          <p:nvPr/>
        </p:nvSpPr>
        <p:spPr>
          <a:xfrm>
            <a:off x="1292354" y="1788246"/>
            <a:ext cx="987932"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E9C7888-52CB-40FA-B405-6E8685123E90}"/>
              </a:ext>
            </a:extLst>
          </p:cNvPr>
          <p:cNvSpPr/>
          <p:nvPr/>
        </p:nvSpPr>
        <p:spPr>
          <a:xfrm>
            <a:off x="1292354" y="1877782"/>
            <a:ext cx="799336" cy="89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BF172B-FBF6-46A3-8CCE-D33E9E8D670E}"/>
              </a:ext>
            </a:extLst>
          </p:cNvPr>
          <p:cNvSpPr/>
          <p:nvPr/>
        </p:nvSpPr>
        <p:spPr>
          <a:xfrm>
            <a:off x="1292353" y="1967317"/>
            <a:ext cx="1029841" cy="89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A55D42F-9E4E-43C9-996E-78D7B00BC30A}"/>
              </a:ext>
            </a:extLst>
          </p:cNvPr>
          <p:cNvSpPr/>
          <p:nvPr/>
        </p:nvSpPr>
        <p:spPr>
          <a:xfrm>
            <a:off x="1292353" y="2056852"/>
            <a:ext cx="1086991" cy="89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B3816BA-685B-414F-818E-D54320AFC734}"/>
              </a:ext>
            </a:extLst>
          </p:cNvPr>
          <p:cNvSpPr/>
          <p:nvPr/>
        </p:nvSpPr>
        <p:spPr>
          <a:xfrm>
            <a:off x="1292353" y="2418802"/>
            <a:ext cx="987933" cy="89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D55EC7E-3A8C-4BC0-BD51-AEE777766947}"/>
              </a:ext>
            </a:extLst>
          </p:cNvPr>
          <p:cNvSpPr/>
          <p:nvPr/>
        </p:nvSpPr>
        <p:spPr>
          <a:xfrm>
            <a:off x="1635253" y="2235922"/>
            <a:ext cx="2993897" cy="89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1A6F0A-636F-4D77-BC7A-FACDAB3BE359}"/>
              </a:ext>
            </a:extLst>
          </p:cNvPr>
          <p:cNvSpPr/>
          <p:nvPr/>
        </p:nvSpPr>
        <p:spPr>
          <a:xfrm>
            <a:off x="654178" y="2784561"/>
            <a:ext cx="3367277" cy="167513"/>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452030-66FB-407A-9156-A9E181066C09}"/>
              </a:ext>
            </a:extLst>
          </p:cNvPr>
          <p:cNvSpPr/>
          <p:nvPr/>
        </p:nvSpPr>
        <p:spPr>
          <a:xfrm>
            <a:off x="1282828" y="3196042"/>
            <a:ext cx="987933" cy="89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EABAC80-5D45-455C-A202-B881E1023404}"/>
              </a:ext>
            </a:extLst>
          </p:cNvPr>
          <p:cNvSpPr/>
          <p:nvPr/>
        </p:nvSpPr>
        <p:spPr>
          <a:xfrm>
            <a:off x="1159004" y="1698711"/>
            <a:ext cx="73456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871CB8-530B-4A08-A59C-604634EEAFAA}"/>
              </a:ext>
            </a:extLst>
          </p:cNvPr>
          <p:cNvSpPr/>
          <p:nvPr/>
        </p:nvSpPr>
        <p:spPr>
          <a:xfrm>
            <a:off x="1143764" y="3106507"/>
            <a:ext cx="717422" cy="89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2A4D2AD-E58D-42EB-B92F-6C796576E3C3}"/>
              </a:ext>
            </a:extLst>
          </p:cNvPr>
          <p:cNvSpPr/>
          <p:nvPr/>
        </p:nvSpPr>
        <p:spPr>
          <a:xfrm>
            <a:off x="1282828" y="3285577"/>
            <a:ext cx="808861" cy="89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7E10339-AF68-4C67-8821-1BC3BDB8B2D5}"/>
              </a:ext>
            </a:extLst>
          </p:cNvPr>
          <p:cNvSpPr/>
          <p:nvPr/>
        </p:nvSpPr>
        <p:spPr>
          <a:xfrm>
            <a:off x="1282828" y="3653242"/>
            <a:ext cx="987933" cy="89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1CF4920-5A3F-4687-9B5B-C31C19ED0487}"/>
              </a:ext>
            </a:extLst>
          </p:cNvPr>
          <p:cNvSpPr/>
          <p:nvPr/>
        </p:nvSpPr>
        <p:spPr>
          <a:xfrm>
            <a:off x="1625728" y="3472267"/>
            <a:ext cx="3003422" cy="89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360091F-F99A-4ADF-B697-BA1D5251C845}"/>
              </a:ext>
            </a:extLst>
          </p:cNvPr>
          <p:cNvSpPr/>
          <p:nvPr/>
        </p:nvSpPr>
        <p:spPr>
          <a:xfrm>
            <a:off x="642748" y="4017097"/>
            <a:ext cx="3422522" cy="89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0AEE80D-005F-4117-95A5-070A0E65B229}"/>
              </a:ext>
            </a:extLst>
          </p:cNvPr>
          <p:cNvSpPr/>
          <p:nvPr/>
        </p:nvSpPr>
        <p:spPr>
          <a:xfrm>
            <a:off x="642748" y="4106632"/>
            <a:ext cx="3422522" cy="8953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0C5FA13-A67C-4A49-8095-2DD7417A1467}"/>
              </a:ext>
            </a:extLst>
          </p:cNvPr>
          <p:cNvSpPr/>
          <p:nvPr/>
        </p:nvSpPr>
        <p:spPr>
          <a:xfrm>
            <a:off x="4948430" y="1478915"/>
            <a:ext cx="713230"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9B3E44D-690F-4863-A207-8BC4F34D6012}"/>
              </a:ext>
            </a:extLst>
          </p:cNvPr>
          <p:cNvSpPr/>
          <p:nvPr/>
        </p:nvSpPr>
        <p:spPr>
          <a:xfrm>
            <a:off x="5766310" y="1590675"/>
            <a:ext cx="1106930"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4AAE455-8957-4E0F-90FD-982509ECE824}"/>
              </a:ext>
            </a:extLst>
          </p:cNvPr>
          <p:cNvSpPr/>
          <p:nvPr/>
        </p:nvSpPr>
        <p:spPr>
          <a:xfrm>
            <a:off x="4874770" y="1702435"/>
            <a:ext cx="891540"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2B391A8-068A-4795-9E95-65E99AA78922}"/>
              </a:ext>
            </a:extLst>
          </p:cNvPr>
          <p:cNvSpPr/>
          <p:nvPr/>
        </p:nvSpPr>
        <p:spPr>
          <a:xfrm>
            <a:off x="4874134" y="1920240"/>
            <a:ext cx="173050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95E08F9-FDE0-46A7-BC0C-E6ED6F25A01D}"/>
              </a:ext>
            </a:extLst>
          </p:cNvPr>
          <p:cNvSpPr/>
          <p:nvPr/>
        </p:nvSpPr>
        <p:spPr>
          <a:xfrm>
            <a:off x="4874134" y="2030730"/>
            <a:ext cx="249821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8114CE8-52B5-4D3C-9779-EFCCAA5FA3B5}"/>
              </a:ext>
            </a:extLst>
          </p:cNvPr>
          <p:cNvSpPr/>
          <p:nvPr/>
        </p:nvSpPr>
        <p:spPr>
          <a:xfrm>
            <a:off x="5001769" y="2141220"/>
            <a:ext cx="242773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93E275F-5F1F-49C1-9E21-5972FDB4480C}"/>
              </a:ext>
            </a:extLst>
          </p:cNvPr>
          <p:cNvSpPr/>
          <p:nvPr/>
        </p:nvSpPr>
        <p:spPr>
          <a:xfrm>
            <a:off x="4874134" y="2253615"/>
            <a:ext cx="196291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45BBB05-F387-4DAB-94DA-FD7BABC1C6FA}"/>
              </a:ext>
            </a:extLst>
          </p:cNvPr>
          <p:cNvSpPr/>
          <p:nvPr/>
        </p:nvSpPr>
        <p:spPr>
          <a:xfrm>
            <a:off x="4876040" y="2478405"/>
            <a:ext cx="108089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0ED002-7498-4798-8933-6CDF2287212C}"/>
              </a:ext>
            </a:extLst>
          </p:cNvPr>
          <p:cNvSpPr/>
          <p:nvPr/>
        </p:nvSpPr>
        <p:spPr>
          <a:xfrm>
            <a:off x="4876039" y="2590800"/>
            <a:ext cx="1267585"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D6B095B-9FE9-482C-BC11-A29C02A5FDB1}"/>
              </a:ext>
            </a:extLst>
          </p:cNvPr>
          <p:cNvSpPr/>
          <p:nvPr/>
        </p:nvSpPr>
        <p:spPr>
          <a:xfrm>
            <a:off x="4876039" y="2703195"/>
            <a:ext cx="229247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81C0E58-54E3-4333-9B2C-01C14D05561E}"/>
              </a:ext>
            </a:extLst>
          </p:cNvPr>
          <p:cNvSpPr/>
          <p:nvPr/>
        </p:nvSpPr>
        <p:spPr>
          <a:xfrm>
            <a:off x="4877944" y="2813685"/>
            <a:ext cx="166001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1CFE5C8-DDE2-4B6E-B998-8B2719B6EAC5}"/>
              </a:ext>
            </a:extLst>
          </p:cNvPr>
          <p:cNvSpPr/>
          <p:nvPr/>
        </p:nvSpPr>
        <p:spPr>
          <a:xfrm>
            <a:off x="5766310" y="3036570"/>
            <a:ext cx="1106930"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A3DE697-8A51-4CA3-BB26-1399BE3C2CBA}"/>
              </a:ext>
            </a:extLst>
          </p:cNvPr>
          <p:cNvSpPr/>
          <p:nvPr/>
        </p:nvSpPr>
        <p:spPr>
          <a:xfrm>
            <a:off x="4874770" y="3148330"/>
            <a:ext cx="891540"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6D4DF77-E9AF-4F41-957B-F8A5F9FD7A1C}"/>
              </a:ext>
            </a:extLst>
          </p:cNvPr>
          <p:cNvSpPr/>
          <p:nvPr/>
        </p:nvSpPr>
        <p:spPr>
          <a:xfrm>
            <a:off x="4874134" y="3366135"/>
            <a:ext cx="173050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DF44DEA-A44E-436F-98BC-4D73252D4F72}"/>
              </a:ext>
            </a:extLst>
          </p:cNvPr>
          <p:cNvSpPr/>
          <p:nvPr/>
        </p:nvSpPr>
        <p:spPr>
          <a:xfrm>
            <a:off x="4874134" y="3476625"/>
            <a:ext cx="249821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FC98DF-BC6B-455D-84EA-B32916155B66}"/>
              </a:ext>
            </a:extLst>
          </p:cNvPr>
          <p:cNvSpPr/>
          <p:nvPr/>
        </p:nvSpPr>
        <p:spPr>
          <a:xfrm>
            <a:off x="5001769" y="3587115"/>
            <a:ext cx="242773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465B1A0-BD82-4EA7-989D-F401BA7F756F}"/>
              </a:ext>
            </a:extLst>
          </p:cNvPr>
          <p:cNvSpPr/>
          <p:nvPr/>
        </p:nvSpPr>
        <p:spPr>
          <a:xfrm>
            <a:off x="4874134" y="3699510"/>
            <a:ext cx="196291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613E305-A20F-450D-B3CE-F4DA5AFBFAE2}"/>
              </a:ext>
            </a:extLst>
          </p:cNvPr>
          <p:cNvSpPr/>
          <p:nvPr/>
        </p:nvSpPr>
        <p:spPr>
          <a:xfrm>
            <a:off x="4876040" y="3924300"/>
            <a:ext cx="108089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78541F3-5F54-4D2C-BC60-126072AC6C0F}"/>
              </a:ext>
            </a:extLst>
          </p:cNvPr>
          <p:cNvSpPr/>
          <p:nvPr/>
        </p:nvSpPr>
        <p:spPr>
          <a:xfrm>
            <a:off x="4876039" y="4036695"/>
            <a:ext cx="222770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DAB51EA-060E-4B22-B068-308E9284B171}"/>
              </a:ext>
            </a:extLst>
          </p:cNvPr>
          <p:cNvSpPr/>
          <p:nvPr/>
        </p:nvSpPr>
        <p:spPr>
          <a:xfrm>
            <a:off x="4876039" y="4149090"/>
            <a:ext cx="180098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41C1821-8E54-4124-82D7-AB96AF6D0FA3}"/>
              </a:ext>
            </a:extLst>
          </p:cNvPr>
          <p:cNvSpPr/>
          <p:nvPr/>
        </p:nvSpPr>
        <p:spPr>
          <a:xfrm>
            <a:off x="4877944" y="4259580"/>
            <a:ext cx="134188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521A033-36CD-4384-96A4-C9E9E9F8A242}"/>
              </a:ext>
            </a:extLst>
          </p:cNvPr>
          <p:cNvSpPr/>
          <p:nvPr/>
        </p:nvSpPr>
        <p:spPr>
          <a:xfrm>
            <a:off x="4877944" y="4370070"/>
            <a:ext cx="150571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77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13</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Virtual Router Redundancy Protocol (VRRP)</a:t>
            </a:r>
          </a:p>
        </p:txBody>
      </p:sp>
      <p:sp>
        <p:nvSpPr>
          <p:cNvPr id="6" name="TextBox 5">
            <a:extLst>
              <a:ext uri="{FF2B5EF4-FFF2-40B4-BE49-F238E27FC236}">
                <a16:creationId xmlns:a16="http://schemas.microsoft.com/office/drawing/2014/main" id="{8E377B3C-2CCE-4D1E-B1CA-A916FC3B16CB}"/>
              </a:ext>
            </a:extLst>
          </p:cNvPr>
          <p:cNvSpPr txBox="1"/>
          <p:nvPr/>
        </p:nvSpPr>
        <p:spPr>
          <a:xfrm>
            <a:off x="651806" y="848689"/>
            <a:ext cx="8111194" cy="3295454"/>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IEEE Standard Protocol </a:t>
            </a:r>
            <a:r>
              <a:rPr lang="en-US" sz="1000" dirty="0">
                <a:solidFill>
                  <a:schemeClr val="tx1"/>
                </a:solidFill>
                <a:latin typeface="+mj-lt"/>
                <a:ea typeface="Tahoma" panose="020B0604030504040204" pitchFamily="34" charset="0"/>
                <a:cs typeface="Tahoma" panose="020B0604030504040204" pitchFamily="34" charset="0"/>
              </a:rPr>
              <a:t>(RFC3768).</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Multicast group IPv4 </a:t>
            </a:r>
            <a:r>
              <a:rPr lang="en-US" sz="1000" dirty="0">
                <a:solidFill>
                  <a:schemeClr val="tx1"/>
                </a:solidFill>
                <a:latin typeface="+mj-lt"/>
                <a:ea typeface="Tahoma" panose="020B0604030504040204" pitchFamily="34" charset="0"/>
                <a:cs typeface="Tahoma" panose="020B0604030504040204" pitchFamily="34" charset="0"/>
              </a:rPr>
              <a:t>address in VRRP is </a:t>
            </a:r>
            <a:r>
              <a:rPr lang="en-US" sz="1000" b="1" dirty="0">
                <a:solidFill>
                  <a:schemeClr val="tx1"/>
                </a:solidFill>
                <a:latin typeface="+mj-lt"/>
                <a:ea typeface="Tahoma" panose="020B0604030504040204" pitchFamily="34" charset="0"/>
                <a:cs typeface="Tahoma" panose="020B0604030504040204" pitchFamily="34" charset="0"/>
              </a:rPr>
              <a:t>224.0.0.18</a:t>
            </a:r>
            <a:r>
              <a:rPr lang="en-US" sz="1000" dirty="0">
                <a:solidFill>
                  <a:schemeClr val="tx1"/>
                </a:solidFill>
                <a:latin typeface="+mj-lt"/>
                <a:ea typeface="Tahoma" panose="020B0604030504040204" pitchFamily="34" charset="0"/>
                <a:cs typeface="Tahoma" panose="020B0604030504040204" pitchFamily="34" charset="0"/>
              </a:rPr>
              <a:t> and </a:t>
            </a:r>
            <a:r>
              <a:rPr lang="en-US" sz="1000" b="1" dirty="0">
                <a:solidFill>
                  <a:schemeClr val="tx1"/>
                </a:solidFill>
                <a:latin typeface="+mj-lt"/>
                <a:ea typeface="Tahoma" panose="020B0604030504040204" pitchFamily="34" charset="0"/>
                <a:cs typeface="Tahoma" panose="020B0604030504040204" pitchFamily="34" charset="0"/>
              </a:rPr>
              <a:t>IPv6</a:t>
            </a:r>
            <a:r>
              <a:rPr lang="en-US" sz="1000" dirty="0">
                <a:solidFill>
                  <a:schemeClr val="tx1"/>
                </a:solidFill>
                <a:latin typeface="+mj-lt"/>
                <a:ea typeface="Tahoma" panose="020B0604030504040204" pitchFamily="34" charset="0"/>
                <a:cs typeface="Tahoma" panose="020B0604030504040204" pitchFamily="34" charset="0"/>
              </a:rPr>
              <a:t> is </a:t>
            </a:r>
            <a:r>
              <a:rPr lang="en-US" sz="1000" b="1" dirty="0">
                <a:solidFill>
                  <a:schemeClr val="tx1"/>
                </a:solidFill>
                <a:latin typeface="+mj-lt"/>
                <a:ea typeface="Tahoma" panose="020B0604030504040204" pitchFamily="34" charset="0"/>
                <a:cs typeface="Tahoma" panose="020B0604030504040204" pitchFamily="34" charset="0"/>
              </a:rPr>
              <a:t>FF02:0:0:0:0:0:0:12</a:t>
            </a:r>
            <a:r>
              <a:rPr lang="en-US" sz="1000" dirty="0">
                <a:solidFill>
                  <a:schemeClr val="tx1"/>
                </a:solidFill>
                <a:latin typeface="+mj-lt"/>
                <a:ea typeface="Tahoma" panose="020B0604030504040204" pitchFamily="34" charset="0"/>
                <a:cs typeface="Tahoma" panose="020B0604030504040204" pitchFamily="34" charset="0"/>
              </a:rPr>
              <a:t> (or FF02::12).</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Group Virtual Mac Address </a:t>
            </a:r>
            <a:r>
              <a:rPr lang="en-US" sz="1000" dirty="0">
                <a:solidFill>
                  <a:schemeClr val="tx1"/>
                </a:solidFill>
                <a:latin typeface="+mj-lt"/>
                <a:ea typeface="Tahoma" panose="020B0604030504040204" pitchFamily="34" charset="0"/>
                <a:cs typeface="Tahoma" panose="020B0604030504040204" pitchFamily="34" charset="0"/>
              </a:rPr>
              <a:t>in VRRP is </a:t>
            </a:r>
            <a:r>
              <a:rPr lang="en-US" sz="1000" b="1" dirty="0">
                <a:solidFill>
                  <a:schemeClr val="tx1"/>
                </a:solidFill>
                <a:latin typeface="+mj-lt"/>
                <a:ea typeface="Tahoma" panose="020B0604030504040204" pitchFamily="34" charset="0"/>
                <a:cs typeface="Tahoma" panose="020B0604030504040204" pitchFamily="34" charset="0"/>
              </a:rPr>
              <a:t>0000.5E00.01XX</a:t>
            </a:r>
            <a:r>
              <a:rPr lang="en-US" sz="1000" dirty="0">
                <a:solidFill>
                  <a:schemeClr val="tx1"/>
                </a:solidFill>
                <a:latin typeface="+mj-lt"/>
                <a:ea typeface="Tahoma" panose="020B0604030504040204" pitchFamily="34" charset="0"/>
                <a:cs typeface="Tahoma" panose="020B0604030504040204" pitchFamily="34" charset="0"/>
              </a:rPr>
              <a:t> for </a:t>
            </a:r>
            <a:r>
              <a:rPr lang="en-US" sz="1000" b="1" dirty="0">
                <a:solidFill>
                  <a:schemeClr val="tx1"/>
                </a:solidFill>
                <a:latin typeface="+mj-lt"/>
                <a:ea typeface="Tahoma" panose="020B0604030504040204" pitchFamily="34" charset="0"/>
                <a:cs typeface="Tahoma" panose="020B0604030504040204" pitchFamily="34" charset="0"/>
              </a:rPr>
              <a:t>IPv4</a:t>
            </a:r>
            <a:r>
              <a:rPr lang="en-US" sz="1000" dirty="0">
                <a:solidFill>
                  <a:schemeClr val="tx1"/>
                </a:solidFill>
                <a:latin typeface="+mj-lt"/>
                <a:ea typeface="Tahoma" panose="020B0604030504040204" pitchFamily="34" charset="0"/>
                <a:cs typeface="Tahoma" panose="020B0604030504040204" pitchFamily="34" charset="0"/>
              </a:rPr>
              <a:t> and in VRRPv3 is </a:t>
            </a:r>
            <a:r>
              <a:rPr lang="en-US" sz="1000" b="1" dirty="0">
                <a:solidFill>
                  <a:schemeClr val="tx1"/>
                </a:solidFill>
                <a:latin typeface="+mj-lt"/>
                <a:ea typeface="Tahoma" panose="020B0604030504040204" pitchFamily="34" charset="0"/>
                <a:cs typeface="Tahoma" panose="020B0604030504040204" pitchFamily="34" charset="0"/>
              </a:rPr>
              <a:t>0000.5E00.02XX</a:t>
            </a:r>
            <a:r>
              <a:rPr lang="en-US" sz="1000" dirty="0">
                <a:solidFill>
                  <a:schemeClr val="tx1"/>
                </a:solidFill>
                <a:latin typeface="+mj-lt"/>
                <a:ea typeface="Tahoma" panose="020B0604030504040204" pitchFamily="34" charset="0"/>
                <a:cs typeface="Tahoma" panose="020B0604030504040204" pitchFamily="34" charset="0"/>
              </a:rPr>
              <a:t> for </a:t>
            </a:r>
            <a:r>
              <a:rPr lang="en-US" sz="1000" b="1" dirty="0">
                <a:solidFill>
                  <a:schemeClr val="tx1"/>
                </a:solidFill>
                <a:latin typeface="+mj-lt"/>
                <a:ea typeface="Tahoma" panose="020B0604030504040204" pitchFamily="34" charset="0"/>
                <a:cs typeface="Tahoma" panose="020B0604030504040204" pitchFamily="34" charset="0"/>
              </a:rPr>
              <a:t>IPv6</a:t>
            </a:r>
            <a:r>
              <a:rPr lang="en-US" sz="1000" dirty="0">
                <a:solidFill>
                  <a:schemeClr val="tx1"/>
                </a:solidFill>
                <a:latin typeface="+mj-lt"/>
                <a:ea typeface="Tahoma" panose="020B0604030504040204" pitchFamily="34" charset="0"/>
                <a:cs typeface="Tahoma" panose="020B0604030504040204" pitchFamily="34" charset="0"/>
              </a:rPr>
              <a:t> (Group id in XX positions).</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Group number </a:t>
            </a:r>
            <a:r>
              <a:rPr lang="en-US" sz="1000" dirty="0">
                <a:solidFill>
                  <a:schemeClr val="tx1"/>
                </a:solidFill>
                <a:latin typeface="+mj-lt"/>
                <a:ea typeface="Tahoma" panose="020B0604030504040204" pitchFamily="34" charset="0"/>
                <a:cs typeface="Tahoma" panose="020B0604030504040204" pitchFamily="34" charset="0"/>
              </a:rPr>
              <a:t>range in VRRPv1 and VRRPv2 is </a:t>
            </a:r>
            <a:r>
              <a:rPr lang="en-US" sz="1000" b="1" dirty="0">
                <a:solidFill>
                  <a:schemeClr val="tx1"/>
                </a:solidFill>
                <a:latin typeface="+mj-lt"/>
                <a:ea typeface="Tahoma" panose="020B0604030504040204" pitchFamily="34" charset="0"/>
                <a:cs typeface="Tahoma" panose="020B0604030504040204" pitchFamily="34" charset="0"/>
              </a:rPr>
              <a:t>0 to 255 </a:t>
            </a:r>
            <a:r>
              <a:rPr lang="en-US" sz="1000" dirty="0">
                <a:solidFill>
                  <a:schemeClr val="tx1"/>
                </a:solidFill>
                <a:latin typeface="+mj-lt"/>
                <a:ea typeface="Tahoma" panose="020B0604030504040204" pitchFamily="34" charset="0"/>
                <a:cs typeface="Tahoma" panose="020B0604030504040204" pitchFamily="34" charset="0"/>
              </a:rPr>
              <a:t>and in VRRPv3 is </a:t>
            </a:r>
            <a:r>
              <a:rPr lang="en-US" sz="1000" b="1" dirty="0">
                <a:solidFill>
                  <a:schemeClr val="tx1"/>
                </a:solidFill>
                <a:latin typeface="+mj-lt"/>
                <a:ea typeface="Tahoma" panose="020B0604030504040204" pitchFamily="34" charset="0"/>
                <a:cs typeface="Tahoma" panose="020B0604030504040204" pitchFamily="34" charset="0"/>
              </a:rPr>
              <a:t>0 to 4095</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IPv6 </a:t>
            </a:r>
            <a:r>
              <a:rPr lang="en-US" sz="1000" dirty="0">
                <a:solidFill>
                  <a:schemeClr val="tx1"/>
                </a:solidFill>
                <a:latin typeface="+mj-lt"/>
                <a:ea typeface="Tahoma" panose="020B0604030504040204" pitchFamily="34" charset="0"/>
                <a:cs typeface="Tahoma" panose="020B0604030504040204" pitchFamily="34" charset="0"/>
              </a:rPr>
              <a:t>is supported in VRRPv3.</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Millisecond timer </a:t>
            </a:r>
            <a:r>
              <a:rPr lang="en-US" sz="1000" dirty="0">
                <a:solidFill>
                  <a:schemeClr val="tx1"/>
                </a:solidFill>
                <a:latin typeface="+mj-lt"/>
                <a:ea typeface="Tahoma" panose="020B0604030504040204" pitchFamily="34" charset="0"/>
                <a:cs typeface="Tahoma" panose="020B0604030504040204" pitchFamily="34" charset="0"/>
              </a:rPr>
              <a:t>values are advertised and learned in VRRPv3.</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Send and receive </a:t>
            </a:r>
            <a:r>
              <a:rPr lang="en-US" sz="1000" b="1" dirty="0">
                <a:solidFill>
                  <a:schemeClr val="tx1"/>
                </a:solidFill>
                <a:latin typeface="+mj-lt"/>
                <a:ea typeface="Tahoma" panose="020B0604030504040204" pitchFamily="34" charset="0"/>
                <a:cs typeface="Tahoma" panose="020B0604030504040204" pitchFamily="34" charset="0"/>
              </a:rPr>
              <a:t>multicast UDP </a:t>
            </a:r>
            <a:r>
              <a:rPr lang="en-US" sz="1000" b="1" i="1" dirty="0">
                <a:solidFill>
                  <a:schemeClr val="tx1"/>
                </a:solidFill>
                <a:latin typeface="+mj-lt"/>
                <a:ea typeface="Tahoma" panose="020B0604030504040204" pitchFamily="34" charset="0"/>
                <a:cs typeface="Tahoma" panose="020B0604030504040204" pitchFamily="34" charset="0"/>
              </a:rPr>
              <a:t>Hello Pa</a:t>
            </a:r>
            <a:r>
              <a:rPr lang="en-US" sz="1000" i="1" dirty="0">
                <a:solidFill>
                  <a:schemeClr val="tx1"/>
                </a:solidFill>
                <a:latin typeface="+mj-lt"/>
                <a:ea typeface="Tahoma" panose="020B0604030504040204" pitchFamily="34" charset="0"/>
                <a:cs typeface="Tahoma" panose="020B0604030504040204" pitchFamily="34" charset="0"/>
              </a:rPr>
              <a:t>ckets </a:t>
            </a:r>
            <a:r>
              <a:rPr lang="en-US" sz="1000" dirty="0">
                <a:solidFill>
                  <a:schemeClr val="tx1"/>
                </a:solidFill>
                <a:latin typeface="+mj-lt"/>
                <a:ea typeface="Tahoma" panose="020B0604030504040204" pitchFamily="34" charset="0"/>
                <a:cs typeface="Tahoma" panose="020B0604030504040204" pitchFamily="34" charset="0"/>
              </a:rPr>
              <a:t>in every </a:t>
            </a:r>
            <a:r>
              <a:rPr lang="en-US" sz="1000" b="1" dirty="0">
                <a:solidFill>
                  <a:schemeClr val="tx1"/>
                </a:solidFill>
                <a:latin typeface="+mj-lt"/>
                <a:ea typeface="Tahoma" panose="020B0604030504040204" pitchFamily="34" charset="0"/>
                <a:cs typeface="Tahoma" panose="020B0604030504040204" pitchFamily="34" charset="0"/>
              </a:rPr>
              <a:t>1 second</a:t>
            </a:r>
            <a:r>
              <a:rPr lang="en-US" sz="1000" dirty="0">
                <a:solidFill>
                  <a:schemeClr val="tx1"/>
                </a:solidFill>
                <a:latin typeface="+mj-lt"/>
                <a:ea typeface="Tahoma" panose="020B0604030504040204" pitchFamily="34" charset="0"/>
                <a:cs typeface="Tahoma" panose="020B0604030504040204" pitchFamily="34" charset="0"/>
              </a:rPr>
              <a:t> and Hold Time is </a:t>
            </a:r>
            <a:r>
              <a:rPr lang="en-US" sz="1000" b="1" dirty="0">
                <a:solidFill>
                  <a:schemeClr val="tx1"/>
                </a:solidFill>
                <a:latin typeface="+mj-lt"/>
                <a:ea typeface="Tahoma" panose="020B0604030504040204" pitchFamily="34" charset="0"/>
                <a:cs typeface="Tahoma" panose="020B0604030504040204" pitchFamily="34" charset="0"/>
              </a:rPr>
              <a:t>3 seconds</a:t>
            </a:r>
            <a:r>
              <a:rPr lang="en-US" sz="1000" dirty="0">
                <a:solidFill>
                  <a:schemeClr val="tx1"/>
                </a:solidFill>
                <a:latin typeface="+mj-lt"/>
                <a:ea typeface="Tahoma" panose="020B0604030504040204" pitchFamily="34" charset="0"/>
                <a:cs typeface="Tahoma" panose="020B0604030504040204" pitchFamily="34" charset="0"/>
              </a:rPr>
              <a:t> by default.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Uses </a:t>
            </a:r>
            <a:r>
              <a:rPr lang="en-US" sz="1000" b="1" dirty="0">
                <a:solidFill>
                  <a:schemeClr val="tx1"/>
                </a:solidFill>
                <a:latin typeface="+mj-lt"/>
                <a:ea typeface="Tahoma" panose="020B0604030504040204" pitchFamily="34" charset="0"/>
                <a:cs typeface="Tahoma" panose="020B0604030504040204" pitchFamily="34" charset="0"/>
              </a:rPr>
              <a:t>UDP port 112</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One Master Router </a:t>
            </a:r>
            <a:r>
              <a:rPr lang="en-US" sz="1000" dirty="0">
                <a:solidFill>
                  <a:schemeClr val="tx1"/>
                </a:solidFill>
                <a:latin typeface="+mj-lt"/>
                <a:ea typeface="Tahoma" panose="020B0604030504040204" pitchFamily="34" charset="0"/>
                <a:cs typeface="Tahoma" panose="020B0604030504040204" pitchFamily="34" charset="0"/>
              </a:rPr>
              <a:t>election based on Highest Priority and Highest IP address in tiebreaker, the rest are </a:t>
            </a:r>
            <a:r>
              <a:rPr lang="en-US" sz="1000" b="1" dirty="0">
                <a:solidFill>
                  <a:schemeClr val="tx1"/>
                </a:solidFill>
                <a:latin typeface="+mj-lt"/>
                <a:ea typeface="Tahoma" panose="020B0604030504040204" pitchFamily="34" charset="0"/>
                <a:cs typeface="Tahoma" panose="020B0604030504040204" pitchFamily="34" charset="0"/>
              </a:rPr>
              <a:t>Backup Routers</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Priority can be set from </a:t>
            </a:r>
            <a:r>
              <a:rPr lang="en-US" sz="1000" b="1" dirty="0">
                <a:solidFill>
                  <a:schemeClr val="tx1"/>
                </a:solidFill>
                <a:latin typeface="+mj-lt"/>
                <a:ea typeface="Tahoma" panose="020B0604030504040204" pitchFamily="34" charset="0"/>
                <a:cs typeface="Tahoma" panose="020B0604030504040204" pitchFamily="34" charset="0"/>
              </a:rPr>
              <a:t>1 to 254</a:t>
            </a:r>
            <a:r>
              <a:rPr lang="en-US" sz="1000" dirty="0">
                <a:solidFill>
                  <a:schemeClr val="tx1"/>
                </a:solidFill>
                <a:latin typeface="+mj-lt"/>
                <a:ea typeface="Tahoma" panose="020B0604030504040204" pitchFamily="34" charset="0"/>
                <a:cs typeface="Tahoma" panose="020B0604030504040204" pitchFamily="34" charset="0"/>
              </a:rPr>
              <a:t>, priority </a:t>
            </a:r>
            <a:r>
              <a:rPr lang="en-US" sz="1000" b="1" dirty="0">
                <a:solidFill>
                  <a:schemeClr val="tx1"/>
                </a:solidFill>
                <a:latin typeface="+mj-lt"/>
                <a:ea typeface="Tahoma" panose="020B0604030504040204" pitchFamily="34" charset="0"/>
                <a:cs typeface="Tahoma" panose="020B0604030504040204" pitchFamily="34" charset="0"/>
              </a:rPr>
              <a:t>255</a:t>
            </a:r>
            <a:r>
              <a:rPr lang="en-US" sz="1000" dirty="0">
                <a:solidFill>
                  <a:schemeClr val="tx1"/>
                </a:solidFill>
                <a:latin typeface="+mj-lt"/>
                <a:ea typeface="Tahoma" panose="020B0604030504040204" pitchFamily="34" charset="0"/>
                <a:cs typeface="Tahoma" panose="020B0604030504040204" pitchFamily="34" charset="0"/>
              </a:rPr>
              <a:t> is reserved for the </a:t>
            </a:r>
            <a:r>
              <a:rPr lang="en-US" sz="1000" b="1" dirty="0">
                <a:solidFill>
                  <a:schemeClr val="tx1"/>
                </a:solidFill>
                <a:latin typeface="+mj-lt"/>
                <a:ea typeface="Tahoma" panose="020B0604030504040204" pitchFamily="34" charset="0"/>
                <a:cs typeface="Tahoma" panose="020B0604030504040204" pitchFamily="34" charset="0"/>
              </a:rPr>
              <a:t>master router </a:t>
            </a:r>
            <a:r>
              <a:rPr lang="en-US" sz="1000" dirty="0">
                <a:solidFill>
                  <a:schemeClr val="tx1"/>
                </a:solidFill>
                <a:latin typeface="+mj-lt"/>
                <a:ea typeface="Tahoma" panose="020B0604030504040204" pitchFamily="34" charset="0"/>
                <a:cs typeface="Tahoma" panose="020B0604030504040204" pitchFamily="34" charset="0"/>
              </a:rPr>
              <a:t>(range 1 to 255).</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Preemptive</a:t>
            </a:r>
            <a:r>
              <a:rPr lang="en-US" sz="1000" dirty="0">
                <a:solidFill>
                  <a:schemeClr val="tx1"/>
                </a:solidFill>
                <a:latin typeface="+mj-lt"/>
                <a:ea typeface="Tahoma" panose="020B0604030504040204" pitchFamily="34" charset="0"/>
                <a:cs typeface="Tahoma" panose="020B0604030504040204" pitchFamily="34" charset="0"/>
              </a:rPr>
              <a:t> by default in VRRPv2 and VRRPv3.</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Simple </a:t>
            </a:r>
            <a:r>
              <a:rPr lang="en-US" sz="1000" dirty="0">
                <a:solidFill>
                  <a:schemeClr val="tx1"/>
                </a:solidFill>
                <a:latin typeface="+mj-lt"/>
                <a:ea typeface="Tahoma" panose="020B0604030504040204" pitchFamily="34" charset="0"/>
                <a:cs typeface="Tahoma" panose="020B0604030504040204" pitchFamily="34" charset="0"/>
              </a:rPr>
              <a:t>and </a:t>
            </a:r>
            <a:r>
              <a:rPr lang="en-US" sz="1000" b="1" dirty="0">
                <a:solidFill>
                  <a:schemeClr val="tx1"/>
                </a:solidFill>
                <a:latin typeface="+mj-lt"/>
                <a:ea typeface="Tahoma" panose="020B0604030504040204" pitchFamily="34" charset="0"/>
                <a:cs typeface="Tahoma" panose="020B0604030504040204" pitchFamily="34" charset="0"/>
              </a:rPr>
              <a:t>MD5 authentication </a:t>
            </a:r>
            <a:r>
              <a:rPr lang="en-US" sz="1000" dirty="0">
                <a:solidFill>
                  <a:schemeClr val="tx1"/>
                </a:solidFill>
                <a:latin typeface="+mj-lt"/>
                <a:ea typeface="Tahoma" panose="020B0604030504040204" pitchFamily="34" charset="0"/>
                <a:cs typeface="Tahoma" panose="020B0604030504040204" pitchFamily="34" charset="0"/>
              </a:rPr>
              <a:t>is supported in VRRPv2 only.</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Interface IP </a:t>
            </a:r>
            <a:r>
              <a:rPr lang="en-US" sz="1000" dirty="0">
                <a:solidFill>
                  <a:schemeClr val="tx1"/>
                </a:solidFill>
                <a:latin typeface="+mj-lt"/>
                <a:ea typeface="Tahoma" panose="020B0604030504040204" pitchFamily="34" charset="0"/>
                <a:cs typeface="Tahoma" panose="020B0604030504040204" pitchFamily="34" charset="0"/>
              </a:rPr>
              <a:t>can be used as </a:t>
            </a:r>
            <a:r>
              <a:rPr lang="en-US" sz="1000" b="1" dirty="0">
                <a:solidFill>
                  <a:schemeClr val="tx1"/>
                </a:solidFill>
                <a:latin typeface="+mj-lt"/>
                <a:ea typeface="Tahoma" panose="020B0604030504040204" pitchFamily="34" charset="0"/>
                <a:cs typeface="Tahoma" panose="020B0604030504040204" pitchFamily="34" charset="0"/>
              </a:rPr>
              <a:t>Virtual IP </a:t>
            </a:r>
            <a:r>
              <a:rPr lang="en-US" sz="1000" dirty="0">
                <a:solidFill>
                  <a:schemeClr val="tx1"/>
                </a:solidFill>
                <a:latin typeface="+mj-lt"/>
                <a:ea typeface="Tahoma" panose="020B0604030504040204" pitchFamily="34" charset="0"/>
                <a:cs typeface="Tahoma" panose="020B0604030504040204" pitchFamily="34" charset="0"/>
              </a:rPr>
              <a:t>in VRRP.</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The following conditions have to be same in every router in VRRP-</a:t>
            </a:r>
          </a:p>
        </p:txBody>
      </p:sp>
      <p:sp>
        <p:nvSpPr>
          <p:cNvPr id="7" name="TextBox 6">
            <a:extLst>
              <a:ext uri="{FF2B5EF4-FFF2-40B4-BE49-F238E27FC236}">
                <a16:creationId xmlns:a16="http://schemas.microsoft.com/office/drawing/2014/main" id="{8F6A7538-56DA-4E6D-8D6A-B117A7167FB4}"/>
              </a:ext>
            </a:extLst>
          </p:cNvPr>
          <p:cNvSpPr txBox="1"/>
          <p:nvPr/>
        </p:nvSpPr>
        <p:spPr>
          <a:xfrm>
            <a:off x="915686" y="4067486"/>
            <a:ext cx="1708480" cy="525465"/>
          </a:xfrm>
          <a:prstGeom prst="rect">
            <a:avLst/>
          </a:prstGeom>
          <a:noFill/>
        </p:spPr>
        <p:txBody>
          <a:bodyPr wrap="square" rtlCol="0">
            <a:spAutoFit/>
          </a:bodyPr>
          <a:lstStyle/>
          <a:p>
            <a:pPr marL="228600" indent="-228600">
              <a:lnSpc>
                <a:spcPct val="150000"/>
              </a:lnSpc>
              <a:buFont typeface="+mj-lt"/>
              <a:buAutoNum type="arabicPeriod"/>
            </a:pPr>
            <a:r>
              <a:rPr lang="en-US" sz="1000" dirty="0"/>
              <a:t>Group Number</a:t>
            </a:r>
          </a:p>
          <a:p>
            <a:pPr marL="228600" indent="-228600">
              <a:lnSpc>
                <a:spcPct val="150000"/>
              </a:lnSpc>
              <a:buFont typeface="+mj-lt"/>
              <a:buAutoNum type="arabicPeriod"/>
            </a:pPr>
            <a:r>
              <a:rPr lang="en-US" sz="1000" dirty="0"/>
              <a:t>Virtual IP Address</a:t>
            </a:r>
          </a:p>
        </p:txBody>
      </p:sp>
      <p:sp>
        <p:nvSpPr>
          <p:cNvPr id="8" name="TextBox 7">
            <a:extLst>
              <a:ext uri="{FF2B5EF4-FFF2-40B4-BE49-F238E27FC236}">
                <a16:creationId xmlns:a16="http://schemas.microsoft.com/office/drawing/2014/main" id="{6B3EF980-F938-4C26-8FCC-97F6F45A181A}"/>
              </a:ext>
            </a:extLst>
          </p:cNvPr>
          <p:cNvSpPr txBox="1"/>
          <p:nvPr/>
        </p:nvSpPr>
        <p:spPr>
          <a:xfrm>
            <a:off x="2768547" y="4065545"/>
            <a:ext cx="1740567" cy="525465"/>
          </a:xfrm>
          <a:prstGeom prst="rect">
            <a:avLst/>
          </a:prstGeom>
          <a:noFill/>
        </p:spPr>
        <p:txBody>
          <a:bodyPr wrap="square" rtlCol="0">
            <a:spAutoFit/>
          </a:bodyPr>
          <a:lstStyle/>
          <a:p>
            <a:pPr marL="228600" indent="-228600">
              <a:lnSpc>
                <a:spcPct val="150000"/>
              </a:lnSpc>
              <a:buAutoNum type="arabicPeriod" startAt="3"/>
            </a:pPr>
            <a:r>
              <a:rPr lang="en-US" sz="1000" dirty="0"/>
              <a:t>Subnet Mask</a:t>
            </a:r>
          </a:p>
          <a:p>
            <a:pPr marL="228600" indent="-228600">
              <a:lnSpc>
                <a:spcPct val="150000"/>
              </a:lnSpc>
              <a:buAutoNum type="arabicPeriod" startAt="3"/>
            </a:pPr>
            <a:r>
              <a:rPr lang="en-US" sz="1000" dirty="0"/>
              <a:t>Virtual MAC Address</a:t>
            </a:r>
          </a:p>
        </p:txBody>
      </p:sp>
      <p:sp>
        <p:nvSpPr>
          <p:cNvPr id="12" name="TextBox 11">
            <a:extLst>
              <a:ext uri="{FF2B5EF4-FFF2-40B4-BE49-F238E27FC236}">
                <a16:creationId xmlns:a16="http://schemas.microsoft.com/office/drawing/2014/main" id="{413CA901-313B-4156-B557-3027652C5715}"/>
              </a:ext>
            </a:extLst>
          </p:cNvPr>
          <p:cNvSpPr txBox="1"/>
          <p:nvPr/>
        </p:nvSpPr>
        <p:spPr>
          <a:xfrm>
            <a:off x="6682805" y="4065545"/>
            <a:ext cx="2060132" cy="525465"/>
          </a:xfrm>
          <a:prstGeom prst="rect">
            <a:avLst/>
          </a:prstGeom>
          <a:noFill/>
        </p:spPr>
        <p:txBody>
          <a:bodyPr wrap="square" rtlCol="0">
            <a:spAutoFit/>
          </a:bodyPr>
          <a:lstStyle/>
          <a:p>
            <a:pPr marL="228600" indent="-228600">
              <a:lnSpc>
                <a:spcPct val="150000"/>
              </a:lnSpc>
              <a:buAutoNum type="arabicPeriod" startAt="7"/>
            </a:pPr>
            <a:r>
              <a:rPr lang="en-US" sz="1000" dirty="0"/>
              <a:t>Version</a:t>
            </a:r>
          </a:p>
          <a:p>
            <a:pPr marL="228600" indent="-228600">
              <a:lnSpc>
                <a:spcPct val="150000"/>
              </a:lnSpc>
              <a:buAutoNum type="arabicPeriod" startAt="7"/>
            </a:pPr>
            <a:r>
              <a:rPr lang="en-US" sz="1000" dirty="0"/>
              <a:t>Authentication (if used)</a:t>
            </a:r>
          </a:p>
        </p:txBody>
      </p:sp>
      <p:sp>
        <p:nvSpPr>
          <p:cNvPr id="13" name="TextBox 12">
            <a:extLst>
              <a:ext uri="{FF2B5EF4-FFF2-40B4-BE49-F238E27FC236}">
                <a16:creationId xmlns:a16="http://schemas.microsoft.com/office/drawing/2014/main" id="{CDA55D40-9DCB-4F24-A300-8F8C3FD8A6BF}"/>
              </a:ext>
            </a:extLst>
          </p:cNvPr>
          <p:cNvSpPr txBox="1"/>
          <p:nvPr/>
        </p:nvSpPr>
        <p:spPr>
          <a:xfrm>
            <a:off x="4813912" y="4065545"/>
            <a:ext cx="1843562" cy="525465"/>
          </a:xfrm>
          <a:prstGeom prst="rect">
            <a:avLst/>
          </a:prstGeom>
          <a:noFill/>
        </p:spPr>
        <p:txBody>
          <a:bodyPr wrap="square" rtlCol="0">
            <a:spAutoFit/>
          </a:bodyPr>
          <a:lstStyle/>
          <a:p>
            <a:pPr marL="228600" indent="-228600">
              <a:lnSpc>
                <a:spcPct val="150000"/>
              </a:lnSpc>
              <a:buAutoNum type="arabicPeriod" startAt="5"/>
            </a:pPr>
            <a:r>
              <a:rPr lang="en-US" sz="1000" dirty="0"/>
              <a:t>Hello &amp; Hold Timer</a:t>
            </a:r>
          </a:p>
          <a:p>
            <a:pPr marL="228600" indent="-228600">
              <a:lnSpc>
                <a:spcPct val="150000"/>
              </a:lnSpc>
              <a:buAutoNum type="arabicPeriod" startAt="5"/>
            </a:pPr>
            <a:r>
              <a:rPr lang="en-US" sz="1000" dirty="0"/>
              <a:t>Preemption Settings</a:t>
            </a:r>
          </a:p>
        </p:txBody>
      </p:sp>
    </p:spTree>
    <p:extLst>
      <p:ext uri="{BB962C8B-B14F-4D97-AF65-F5344CB8AC3E}">
        <p14:creationId xmlns:p14="http://schemas.microsoft.com/office/powerpoint/2010/main" val="1994452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FA23046-6BFA-4BA3-83E8-4749047528A7}"/>
              </a:ext>
            </a:extLst>
          </p:cNvPr>
          <p:cNvPicPr>
            <a:picLocks noChangeAspect="1"/>
          </p:cNvPicPr>
          <p:nvPr/>
        </p:nvPicPr>
        <p:blipFill>
          <a:blip r:embed="rId2"/>
          <a:srcRect/>
          <a:stretch/>
        </p:blipFill>
        <p:spPr>
          <a:xfrm>
            <a:off x="710778" y="949363"/>
            <a:ext cx="7866792" cy="2598123"/>
          </a:xfrm>
          <a:prstGeom prst="rect">
            <a:avLst/>
          </a:prstGeom>
          <a:ln>
            <a:solidFill>
              <a:schemeClr val="tx1"/>
            </a:solidFill>
          </a:ln>
        </p:spPr>
      </p:pic>
      <p:sp>
        <p:nvSpPr>
          <p:cNvPr id="2" name="Slide Number Placeholder 1">
            <a:extLst>
              <a:ext uri="{FF2B5EF4-FFF2-40B4-BE49-F238E27FC236}">
                <a16:creationId xmlns:a16="http://schemas.microsoft.com/office/drawing/2014/main" id="{FC5160F2-6E4C-48D6-8EE2-8D5B9634214C}"/>
              </a:ext>
            </a:extLst>
          </p:cNvPr>
          <p:cNvSpPr>
            <a:spLocks noGrp="1"/>
          </p:cNvSpPr>
          <p:nvPr>
            <p:ph type="sldNum" idx="12"/>
          </p:nvPr>
        </p:nvSpPr>
        <p:spPr/>
        <p:txBody>
          <a:bodyPr/>
          <a:lstStyle/>
          <a:p>
            <a:pPr algn="l"/>
            <a:fld id="{00000000-1234-1234-1234-123412341234}" type="slidenum">
              <a:rPr lang="en" smtClean="0"/>
              <a:pPr algn="l"/>
              <a:t>14</a:t>
            </a:fld>
            <a:endParaRPr lang="en"/>
          </a:p>
        </p:txBody>
      </p:sp>
      <p:sp>
        <p:nvSpPr>
          <p:cNvPr id="6" name="Title 1">
            <a:extLst>
              <a:ext uri="{FF2B5EF4-FFF2-40B4-BE49-F238E27FC236}">
                <a16:creationId xmlns:a16="http://schemas.microsoft.com/office/drawing/2014/main" id="{3797DD67-EC3D-425A-948C-5115A058E368}"/>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Virtual Router Redundancy Protocol (VRRP)</a:t>
            </a:r>
          </a:p>
        </p:txBody>
      </p:sp>
      <p:sp>
        <p:nvSpPr>
          <p:cNvPr id="8" name="TextBox 7">
            <a:extLst>
              <a:ext uri="{FF2B5EF4-FFF2-40B4-BE49-F238E27FC236}">
                <a16:creationId xmlns:a16="http://schemas.microsoft.com/office/drawing/2014/main" id="{7DB4A8A7-E4D3-45B9-8101-CDBFED2C3996}"/>
              </a:ext>
            </a:extLst>
          </p:cNvPr>
          <p:cNvSpPr txBox="1"/>
          <p:nvPr/>
        </p:nvSpPr>
        <p:spPr>
          <a:xfrm>
            <a:off x="693420" y="3558540"/>
            <a:ext cx="4274820" cy="1031886"/>
          </a:xfrm>
          <a:prstGeom prst="rect">
            <a:avLst/>
          </a:prstGeom>
          <a:noFill/>
        </p:spPr>
        <p:txBody>
          <a:bodyPr wrap="square" rtlCol="0">
            <a:spAutoFit/>
          </a:bodyPr>
          <a:lstStyle/>
          <a:p>
            <a:pPr>
              <a:lnSpc>
                <a:spcPct val="150000"/>
              </a:lnSpc>
            </a:pPr>
            <a:r>
              <a:rPr lang="en-US" sz="1050" b="1" dirty="0"/>
              <a:t>***This lab/topology was created in GNS3 2.2.43</a:t>
            </a:r>
          </a:p>
          <a:p>
            <a:pPr>
              <a:lnSpc>
                <a:spcPct val="150000"/>
              </a:lnSpc>
            </a:pPr>
            <a:r>
              <a:rPr lang="en-US" sz="1050" dirty="0"/>
              <a:t>***Routers/ISP Cloud: Cisco Catalyst 7200 Series Router</a:t>
            </a:r>
          </a:p>
          <a:p>
            <a:pPr>
              <a:lnSpc>
                <a:spcPct val="150000"/>
              </a:lnSpc>
            </a:pPr>
            <a:r>
              <a:rPr lang="en-US" sz="1050" dirty="0"/>
              <a:t>***Switch: GNS3 Default Ethernet Switch</a:t>
            </a:r>
          </a:p>
          <a:p>
            <a:pPr>
              <a:lnSpc>
                <a:spcPct val="150000"/>
              </a:lnSpc>
            </a:pPr>
            <a:r>
              <a:rPr lang="en-US" sz="1050" dirty="0"/>
              <a:t>***PCs/Server: Cisco Catalyst 3600 Series Router</a:t>
            </a:r>
          </a:p>
        </p:txBody>
      </p:sp>
    </p:spTree>
    <p:extLst>
      <p:ext uri="{BB962C8B-B14F-4D97-AF65-F5344CB8AC3E}">
        <p14:creationId xmlns:p14="http://schemas.microsoft.com/office/powerpoint/2010/main" val="222024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75D3719-DEC4-4CCE-881E-BF9D65FC0A6A}"/>
              </a:ext>
            </a:extLst>
          </p:cNvPr>
          <p:cNvPicPr>
            <a:picLocks noChangeAspect="1"/>
          </p:cNvPicPr>
          <p:nvPr/>
        </p:nvPicPr>
        <p:blipFill>
          <a:blip r:embed="rId2"/>
          <a:srcRect/>
          <a:stretch/>
        </p:blipFill>
        <p:spPr>
          <a:xfrm>
            <a:off x="4650616" y="922055"/>
            <a:ext cx="4089524" cy="3043022"/>
          </a:xfrm>
          <a:prstGeom prst="rect">
            <a:avLst/>
          </a:prstGeom>
        </p:spPr>
      </p:pic>
      <p:pic>
        <p:nvPicPr>
          <p:cNvPr id="10" name="Picture 9">
            <a:extLst>
              <a:ext uri="{FF2B5EF4-FFF2-40B4-BE49-F238E27FC236}">
                <a16:creationId xmlns:a16="http://schemas.microsoft.com/office/drawing/2014/main" id="{E71D8584-9F5C-431C-964F-FD992B2C244D}"/>
              </a:ext>
            </a:extLst>
          </p:cNvPr>
          <p:cNvPicPr>
            <a:picLocks noChangeAspect="1"/>
          </p:cNvPicPr>
          <p:nvPr/>
        </p:nvPicPr>
        <p:blipFill>
          <a:blip r:embed="rId3"/>
          <a:srcRect/>
          <a:stretch/>
        </p:blipFill>
        <p:spPr>
          <a:xfrm>
            <a:off x="642495" y="1564048"/>
            <a:ext cx="3921851" cy="1893026"/>
          </a:xfrm>
          <a:prstGeom prst="rect">
            <a:avLst/>
          </a:prstGeom>
        </p:spPr>
      </p:pic>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15</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Virtual Router Redundancy Protocol (VRRP)</a:t>
            </a:r>
          </a:p>
        </p:txBody>
      </p:sp>
      <p:pic>
        <p:nvPicPr>
          <p:cNvPr id="8" name="Picture 7">
            <a:extLst>
              <a:ext uri="{FF2B5EF4-FFF2-40B4-BE49-F238E27FC236}">
                <a16:creationId xmlns:a16="http://schemas.microsoft.com/office/drawing/2014/main" id="{C7E3B402-2E7D-4C50-84F6-A94AA995AAAD}"/>
              </a:ext>
            </a:extLst>
          </p:cNvPr>
          <p:cNvPicPr>
            <a:picLocks noChangeAspect="1"/>
          </p:cNvPicPr>
          <p:nvPr/>
        </p:nvPicPr>
        <p:blipFill>
          <a:blip r:embed="rId4"/>
          <a:srcRect/>
          <a:stretch/>
        </p:blipFill>
        <p:spPr>
          <a:xfrm>
            <a:off x="642495" y="3536472"/>
            <a:ext cx="3925016" cy="426265"/>
          </a:xfrm>
          <a:prstGeom prst="rect">
            <a:avLst/>
          </a:prstGeom>
        </p:spPr>
      </p:pic>
      <p:pic>
        <p:nvPicPr>
          <p:cNvPr id="15" name="Picture 14">
            <a:extLst>
              <a:ext uri="{FF2B5EF4-FFF2-40B4-BE49-F238E27FC236}">
                <a16:creationId xmlns:a16="http://schemas.microsoft.com/office/drawing/2014/main" id="{BA24FDB1-838C-4211-A188-5CB5A6FD618F}"/>
              </a:ext>
            </a:extLst>
          </p:cNvPr>
          <p:cNvPicPr>
            <a:picLocks noChangeAspect="1"/>
          </p:cNvPicPr>
          <p:nvPr/>
        </p:nvPicPr>
        <p:blipFill>
          <a:blip r:embed="rId5"/>
          <a:srcRect/>
          <a:stretch/>
        </p:blipFill>
        <p:spPr>
          <a:xfrm>
            <a:off x="4650616" y="4057622"/>
            <a:ext cx="4089524" cy="541585"/>
          </a:xfrm>
          <a:prstGeom prst="rect">
            <a:avLst/>
          </a:prstGeom>
        </p:spPr>
      </p:pic>
      <p:sp>
        <p:nvSpPr>
          <p:cNvPr id="18" name="TextBox 17">
            <a:extLst>
              <a:ext uri="{FF2B5EF4-FFF2-40B4-BE49-F238E27FC236}">
                <a16:creationId xmlns:a16="http://schemas.microsoft.com/office/drawing/2014/main" id="{13ECE9D6-8519-463D-9093-190BEA2111CB}"/>
              </a:ext>
            </a:extLst>
          </p:cNvPr>
          <p:cNvSpPr txBox="1"/>
          <p:nvPr/>
        </p:nvSpPr>
        <p:spPr>
          <a:xfrm>
            <a:off x="567157" y="784853"/>
            <a:ext cx="4125917" cy="756297"/>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VRRP in Cisco Routers-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name&gt;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‘RTR(config-if)# </a:t>
            </a:r>
            <a:r>
              <a:rPr lang="en-US" sz="1000" b="1" i="1" dirty="0" err="1">
                <a:solidFill>
                  <a:schemeClr val="tx1"/>
                </a:solidFill>
                <a:latin typeface="+mj-lt"/>
                <a:ea typeface="Tahoma" panose="020B0604030504040204" pitchFamily="34" charset="0"/>
                <a:cs typeface="Tahoma" panose="020B0604030504040204" pitchFamily="34" charset="0"/>
              </a:rPr>
              <a:t>vrrp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&lt;group id&gt;</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&lt;virtual IP address&gt;</a:t>
            </a:r>
            <a:r>
              <a:rPr lang="en-US" sz="1000" b="1" i="1" dirty="0">
                <a:solidFill>
                  <a:schemeClr val="tx1"/>
                </a:solidFill>
                <a:latin typeface="+mj-lt"/>
                <a:ea typeface="Tahoma" panose="020B0604030504040204" pitchFamily="34" charset="0"/>
                <a:cs typeface="Tahoma" panose="020B0604030504040204" pitchFamily="34" charset="0"/>
              </a:rPr>
              <a:t>’</a:t>
            </a:r>
          </a:p>
        </p:txBody>
      </p:sp>
      <p:sp>
        <p:nvSpPr>
          <p:cNvPr id="19" name="TextBox 18">
            <a:extLst>
              <a:ext uri="{FF2B5EF4-FFF2-40B4-BE49-F238E27FC236}">
                <a16:creationId xmlns:a16="http://schemas.microsoft.com/office/drawing/2014/main" id="{B2DA69C8-0BD8-46BA-A760-921D9C08473F}"/>
              </a:ext>
            </a:extLst>
          </p:cNvPr>
          <p:cNvSpPr txBox="1"/>
          <p:nvPr/>
        </p:nvSpPr>
        <p:spPr>
          <a:xfrm>
            <a:off x="569991" y="3954768"/>
            <a:ext cx="4125917" cy="525465"/>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1000" dirty="0"/>
              <a:t>Commands to change priority of the router-</a:t>
            </a:r>
            <a:br>
              <a:rPr lang="en-US" sz="1000" dirty="0"/>
            </a:br>
            <a:r>
              <a:rPr lang="en-US" sz="1000" b="1" i="1" dirty="0"/>
              <a:t>‘RTR(config-if)# </a:t>
            </a:r>
            <a:r>
              <a:rPr lang="en-US" sz="1000" b="1" i="1" dirty="0" err="1"/>
              <a:t>vrrp</a:t>
            </a:r>
            <a:r>
              <a:rPr lang="en-US" sz="1000" b="1" i="1" dirty="0"/>
              <a:t> </a:t>
            </a:r>
            <a:r>
              <a:rPr lang="en-US" sz="1000" b="1" i="1" dirty="0">
                <a:solidFill>
                  <a:srgbClr val="C00000"/>
                </a:solidFill>
              </a:rPr>
              <a:t>&lt;group id&gt; </a:t>
            </a:r>
            <a:r>
              <a:rPr lang="en-US" sz="1000" b="1" i="1" dirty="0"/>
              <a:t>priority </a:t>
            </a:r>
            <a:r>
              <a:rPr lang="en-US" sz="1000" b="1" i="1" dirty="0">
                <a:solidFill>
                  <a:srgbClr val="C00000"/>
                </a:solidFill>
              </a:rPr>
              <a:t>&lt;1-254&gt;</a:t>
            </a:r>
            <a:r>
              <a:rPr lang="en-US" sz="1000" b="1" i="1" dirty="0"/>
              <a:t>’</a:t>
            </a:r>
            <a:endParaRPr lang="en-US" sz="1000" dirty="0"/>
          </a:p>
        </p:txBody>
      </p:sp>
      <p:sp>
        <p:nvSpPr>
          <p:cNvPr id="14" name="Rectangle 13">
            <a:extLst>
              <a:ext uri="{FF2B5EF4-FFF2-40B4-BE49-F238E27FC236}">
                <a16:creationId xmlns:a16="http://schemas.microsoft.com/office/drawing/2014/main" id="{08D8C6E2-92C8-4984-9CA5-3C348051F3B0}"/>
              </a:ext>
            </a:extLst>
          </p:cNvPr>
          <p:cNvSpPr/>
          <p:nvPr/>
        </p:nvSpPr>
        <p:spPr>
          <a:xfrm>
            <a:off x="1197104" y="1572981"/>
            <a:ext cx="78028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A58298B-5DD8-4FCC-A376-B16A065338EB}"/>
              </a:ext>
            </a:extLst>
          </p:cNvPr>
          <p:cNvSpPr/>
          <p:nvPr/>
        </p:nvSpPr>
        <p:spPr>
          <a:xfrm>
            <a:off x="745618" y="1774911"/>
            <a:ext cx="107175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E0DEE64-3BE0-43FE-B6E1-46D486AB9F0B}"/>
              </a:ext>
            </a:extLst>
          </p:cNvPr>
          <p:cNvSpPr/>
          <p:nvPr/>
        </p:nvSpPr>
        <p:spPr>
          <a:xfrm>
            <a:off x="745618" y="2266401"/>
            <a:ext cx="3546347"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3A3E474-B79F-4A6B-8452-727266CDFB97}"/>
              </a:ext>
            </a:extLst>
          </p:cNvPr>
          <p:cNvSpPr/>
          <p:nvPr/>
        </p:nvSpPr>
        <p:spPr>
          <a:xfrm>
            <a:off x="1347599" y="2957916"/>
            <a:ext cx="984122"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1914D61-F278-4F2B-B946-037A0B6FC70C}"/>
              </a:ext>
            </a:extLst>
          </p:cNvPr>
          <p:cNvSpPr/>
          <p:nvPr/>
        </p:nvSpPr>
        <p:spPr>
          <a:xfrm>
            <a:off x="1717168" y="3154131"/>
            <a:ext cx="273672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5403261-B161-4551-A982-C8BE565A2995}"/>
              </a:ext>
            </a:extLst>
          </p:cNvPr>
          <p:cNvSpPr/>
          <p:nvPr/>
        </p:nvSpPr>
        <p:spPr>
          <a:xfrm>
            <a:off x="1717168" y="3352251"/>
            <a:ext cx="2824352"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D1F69D8-B42F-4970-AF3F-C8C849D60CA7}"/>
              </a:ext>
            </a:extLst>
          </p:cNvPr>
          <p:cNvSpPr/>
          <p:nvPr/>
        </p:nvSpPr>
        <p:spPr>
          <a:xfrm>
            <a:off x="1747648" y="3855171"/>
            <a:ext cx="2793872"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6116A297-4ECC-44F9-8FED-B7E0B50C1042}"/>
              </a:ext>
            </a:extLst>
          </p:cNvPr>
          <p:cNvSpPr/>
          <p:nvPr/>
        </p:nvSpPr>
        <p:spPr>
          <a:xfrm>
            <a:off x="1362839" y="3655146"/>
            <a:ext cx="984122"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D7AB8DF-A672-4A7D-962B-622709AC12EF}"/>
              </a:ext>
            </a:extLst>
          </p:cNvPr>
          <p:cNvSpPr/>
          <p:nvPr/>
        </p:nvSpPr>
        <p:spPr>
          <a:xfrm>
            <a:off x="1214249" y="3548466"/>
            <a:ext cx="81838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4F6D273-18F8-4286-9968-48B452ABAC1D}"/>
              </a:ext>
            </a:extLst>
          </p:cNvPr>
          <p:cNvSpPr/>
          <p:nvPr/>
        </p:nvSpPr>
        <p:spPr>
          <a:xfrm>
            <a:off x="4746753" y="1379941"/>
            <a:ext cx="1962657"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4173E16-FC1B-457E-9479-433F5F0FABCF}"/>
              </a:ext>
            </a:extLst>
          </p:cNvPr>
          <p:cNvSpPr/>
          <p:nvPr/>
        </p:nvSpPr>
        <p:spPr>
          <a:xfrm>
            <a:off x="4746753" y="1909531"/>
            <a:ext cx="1086357"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0DF6801-D0E6-4394-BA44-15C583773B46}"/>
              </a:ext>
            </a:extLst>
          </p:cNvPr>
          <p:cNvSpPr/>
          <p:nvPr/>
        </p:nvSpPr>
        <p:spPr>
          <a:xfrm>
            <a:off x="5288026" y="2087648"/>
            <a:ext cx="953007"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F196588-E5F7-451E-A9D1-CCCC308FF792}"/>
              </a:ext>
            </a:extLst>
          </p:cNvPr>
          <p:cNvSpPr/>
          <p:nvPr/>
        </p:nvSpPr>
        <p:spPr>
          <a:xfrm>
            <a:off x="5626862" y="2265766"/>
            <a:ext cx="2545587"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3DBBEA1-01B5-4976-AA30-47A0FA8A95BD}"/>
              </a:ext>
            </a:extLst>
          </p:cNvPr>
          <p:cNvSpPr/>
          <p:nvPr/>
        </p:nvSpPr>
        <p:spPr>
          <a:xfrm>
            <a:off x="5626863" y="2622001"/>
            <a:ext cx="246938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3CD127D-593C-46EF-817F-A256F22F170F}"/>
              </a:ext>
            </a:extLst>
          </p:cNvPr>
          <p:cNvSpPr/>
          <p:nvPr/>
        </p:nvSpPr>
        <p:spPr>
          <a:xfrm>
            <a:off x="5288027" y="2443883"/>
            <a:ext cx="407924"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A2C2481-BA83-4210-A57B-7E1D9C87C051}"/>
              </a:ext>
            </a:extLst>
          </p:cNvPr>
          <p:cNvSpPr/>
          <p:nvPr/>
        </p:nvSpPr>
        <p:spPr>
          <a:xfrm>
            <a:off x="5288026" y="3156353"/>
            <a:ext cx="545084"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D842173-6A92-4822-BEC8-8BE0FBB9A174}"/>
              </a:ext>
            </a:extLst>
          </p:cNvPr>
          <p:cNvSpPr/>
          <p:nvPr/>
        </p:nvSpPr>
        <p:spPr>
          <a:xfrm>
            <a:off x="5626863" y="3336376"/>
            <a:ext cx="246938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C8C2EBA-74A5-48DA-8B6A-C00DB396FF30}"/>
              </a:ext>
            </a:extLst>
          </p:cNvPr>
          <p:cNvSpPr/>
          <p:nvPr/>
        </p:nvSpPr>
        <p:spPr>
          <a:xfrm>
            <a:off x="5626863" y="3869776"/>
            <a:ext cx="254558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70810EF-EEE9-4F3F-83A9-56A0416A2873}"/>
              </a:ext>
            </a:extLst>
          </p:cNvPr>
          <p:cNvSpPr/>
          <p:nvPr/>
        </p:nvSpPr>
        <p:spPr>
          <a:xfrm>
            <a:off x="5617338" y="4161241"/>
            <a:ext cx="254558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33C7EA9-B8FF-4B06-A5DF-1503EAB385AC}"/>
              </a:ext>
            </a:extLst>
          </p:cNvPr>
          <p:cNvSpPr/>
          <p:nvPr/>
        </p:nvSpPr>
        <p:spPr>
          <a:xfrm>
            <a:off x="5617338" y="4334596"/>
            <a:ext cx="254558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E30C181-CE93-406D-8242-EEF87F10C93D}"/>
              </a:ext>
            </a:extLst>
          </p:cNvPr>
          <p:cNvSpPr/>
          <p:nvPr/>
        </p:nvSpPr>
        <p:spPr>
          <a:xfrm>
            <a:off x="5617338" y="4507951"/>
            <a:ext cx="254558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21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3B2E32D-2DBB-4A0C-AF19-AC0A7BDE5BA4}"/>
              </a:ext>
            </a:extLst>
          </p:cNvPr>
          <p:cNvPicPr>
            <a:picLocks noChangeAspect="1"/>
          </p:cNvPicPr>
          <p:nvPr/>
        </p:nvPicPr>
        <p:blipFill>
          <a:blip r:embed="rId2"/>
          <a:srcRect/>
          <a:stretch/>
        </p:blipFill>
        <p:spPr>
          <a:xfrm>
            <a:off x="4670317" y="3219432"/>
            <a:ext cx="4069823" cy="740312"/>
          </a:xfrm>
          <a:prstGeom prst="rect">
            <a:avLst/>
          </a:prstGeom>
        </p:spPr>
      </p:pic>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16</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Virtual Router Redundancy Protocol (VRRP)</a:t>
            </a:r>
          </a:p>
        </p:txBody>
      </p:sp>
      <p:pic>
        <p:nvPicPr>
          <p:cNvPr id="10" name="Picture 9">
            <a:extLst>
              <a:ext uri="{FF2B5EF4-FFF2-40B4-BE49-F238E27FC236}">
                <a16:creationId xmlns:a16="http://schemas.microsoft.com/office/drawing/2014/main" id="{E71D8584-9F5C-431C-964F-FD992B2C244D}"/>
              </a:ext>
            </a:extLst>
          </p:cNvPr>
          <p:cNvPicPr>
            <a:picLocks noChangeAspect="1"/>
          </p:cNvPicPr>
          <p:nvPr/>
        </p:nvPicPr>
        <p:blipFill>
          <a:blip r:embed="rId3"/>
          <a:srcRect/>
          <a:stretch/>
        </p:blipFill>
        <p:spPr>
          <a:xfrm>
            <a:off x="643749" y="1346655"/>
            <a:ext cx="3923761" cy="1849462"/>
          </a:xfrm>
          <a:prstGeom prst="rect">
            <a:avLst/>
          </a:prstGeom>
        </p:spPr>
      </p:pic>
      <p:sp>
        <p:nvSpPr>
          <p:cNvPr id="7" name="TextBox 6">
            <a:extLst>
              <a:ext uri="{FF2B5EF4-FFF2-40B4-BE49-F238E27FC236}">
                <a16:creationId xmlns:a16="http://schemas.microsoft.com/office/drawing/2014/main" id="{E27140BA-D970-4C28-B511-09C04CCFD6E9}"/>
              </a:ext>
            </a:extLst>
          </p:cNvPr>
          <p:cNvSpPr txBox="1"/>
          <p:nvPr/>
        </p:nvSpPr>
        <p:spPr>
          <a:xfrm>
            <a:off x="568281" y="786412"/>
            <a:ext cx="6281698" cy="52546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t>Commands to track interfaces in VRRP-</a:t>
            </a:r>
            <a:br>
              <a:rPr lang="en-US" sz="1000" dirty="0"/>
            </a:br>
            <a:r>
              <a:rPr lang="en-US" sz="1000" b="1" i="1" dirty="0"/>
              <a:t>‘RTR(config-if)# </a:t>
            </a:r>
            <a:r>
              <a:rPr lang="en-US" sz="1000" b="1" i="1" dirty="0" err="1"/>
              <a:t>vrrp</a:t>
            </a:r>
            <a:r>
              <a:rPr lang="en-US" sz="1000" b="1" i="1" dirty="0"/>
              <a:t> </a:t>
            </a:r>
            <a:r>
              <a:rPr lang="en-US" sz="1000" b="1" i="1" dirty="0">
                <a:solidFill>
                  <a:srgbClr val="C00000"/>
                </a:solidFill>
              </a:rPr>
              <a:t>&lt;group id&gt; </a:t>
            </a:r>
            <a:r>
              <a:rPr lang="en-US" sz="1000" b="1" i="1" dirty="0"/>
              <a:t>track </a:t>
            </a:r>
            <a:r>
              <a:rPr lang="en-US" sz="1000" b="1" i="1" dirty="0">
                <a:solidFill>
                  <a:srgbClr val="C00000"/>
                </a:solidFill>
              </a:rPr>
              <a:t>&lt;tracked object no&gt; </a:t>
            </a:r>
            <a:r>
              <a:rPr lang="en-US" sz="1000" b="1" i="1" dirty="0"/>
              <a:t>decrement </a:t>
            </a:r>
            <a:r>
              <a:rPr lang="en-US" sz="1000" b="1" i="1" dirty="0">
                <a:solidFill>
                  <a:srgbClr val="C00000"/>
                </a:solidFill>
              </a:rPr>
              <a:t>&lt;priority decrement value&gt;</a:t>
            </a:r>
            <a:r>
              <a:rPr lang="en-US" sz="1000" b="1" i="1" dirty="0"/>
              <a:t>’</a:t>
            </a:r>
          </a:p>
        </p:txBody>
      </p:sp>
      <p:pic>
        <p:nvPicPr>
          <p:cNvPr id="12" name="Picture 11">
            <a:extLst>
              <a:ext uri="{FF2B5EF4-FFF2-40B4-BE49-F238E27FC236}">
                <a16:creationId xmlns:a16="http://schemas.microsoft.com/office/drawing/2014/main" id="{E2B0977B-3318-4302-B8F8-B9092849E9E8}"/>
              </a:ext>
            </a:extLst>
          </p:cNvPr>
          <p:cNvPicPr>
            <a:picLocks noChangeAspect="1"/>
          </p:cNvPicPr>
          <p:nvPr/>
        </p:nvPicPr>
        <p:blipFill>
          <a:blip r:embed="rId4"/>
          <a:srcRect/>
          <a:stretch/>
        </p:blipFill>
        <p:spPr>
          <a:xfrm>
            <a:off x="4670317" y="4086448"/>
            <a:ext cx="4069823" cy="377966"/>
          </a:xfrm>
          <a:prstGeom prst="rect">
            <a:avLst/>
          </a:prstGeom>
        </p:spPr>
      </p:pic>
      <p:sp>
        <p:nvSpPr>
          <p:cNvPr id="14" name="TextBox 13">
            <a:extLst>
              <a:ext uri="{FF2B5EF4-FFF2-40B4-BE49-F238E27FC236}">
                <a16:creationId xmlns:a16="http://schemas.microsoft.com/office/drawing/2014/main" id="{E18B2632-18ED-43CB-8C87-8D32C39D0529}"/>
              </a:ext>
            </a:extLst>
          </p:cNvPr>
          <p:cNvSpPr txBox="1"/>
          <p:nvPr/>
        </p:nvSpPr>
        <p:spPr>
          <a:xfrm>
            <a:off x="4563979" y="1745879"/>
            <a:ext cx="4251158" cy="1448795"/>
          </a:xfrm>
          <a:prstGeom prst="rect">
            <a:avLst/>
          </a:prstGeom>
          <a:noFill/>
        </p:spPr>
        <p:txBody>
          <a:bodyPr wrap="square">
            <a:spAutoFit/>
          </a:bodyPr>
          <a:lstStyle/>
          <a:p>
            <a:pPr algn="just">
              <a:lnSpc>
                <a:spcPct val="150000"/>
              </a:lnSpc>
            </a:pPr>
            <a:r>
              <a:rPr lang="en-US" sz="1000" dirty="0"/>
              <a:t>VRRP </a:t>
            </a:r>
            <a:r>
              <a:rPr lang="en-US" sz="1000" b="1" dirty="0"/>
              <a:t>does not support load-balancing</a:t>
            </a:r>
            <a:r>
              <a:rPr lang="en-US" sz="1000" dirty="0"/>
              <a:t>. But we can make the router to support </a:t>
            </a:r>
            <a:r>
              <a:rPr lang="en-US" sz="1000" b="1" dirty="0"/>
              <a:t>load sharing </a:t>
            </a:r>
            <a:r>
              <a:rPr lang="en-US" sz="1000" dirty="0"/>
              <a:t>by adding </a:t>
            </a:r>
            <a:r>
              <a:rPr lang="en-US" sz="1000" b="1" dirty="0"/>
              <a:t>multiple groups</a:t>
            </a:r>
            <a:r>
              <a:rPr lang="en-US" sz="1000" dirty="0"/>
              <a:t>. The secret technique is, create another VRRP group. In the second group make the master router as backup and the backup router as master router.</a:t>
            </a:r>
          </a:p>
          <a:p>
            <a:pPr algn="just">
              <a:lnSpc>
                <a:spcPct val="150000"/>
              </a:lnSpc>
            </a:pPr>
            <a:endParaRPr lang="en-US" sz="1000" dirty="0"/>
          </a:p>
          <a:p>
            <a:pPr algn="just">
              <a:lnSpc>
                <a:spcPct val="150000"/>
              </a:lnSpc>
            </a:pPr>
            <a:r>
              <a:rPr lang="en-US" sz="1000" dirty="0"/>
              <a:t>Try it on yourself before watching the following commands!</a:t>
            </a:r>
          </a:p>
        </p:txBody>
      </p:sp>
      <p:sp>
        <p:nvSpPr>
          <p:cNvPr id="15" name="TextBox 14">
            <a:extLst>
              <a:ext uri="{FF2B5EF4-FFF2-40B4-BE49-F238E27FC236}">
                <a16:creationId xmlns:a16="http://schemas.microsoft.com/office/drawing/2014/main" id="{6ABFEE6D-BC80-424C-84E8-0F5F3E5D6A1C}"/>
              </a:ext>
            </a:extLst>
          </p:cNvPr>
          <p:cNvSpPr txBox="1"/>
          <p:nvPr/>
        </p:nvSpPr>
        <p:spPr>
          <a:xfrm>
            <a:off x="567157" y="3184706"/>
            <a:ext cx="3863867" cy="14487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t>Commands to show VRRP interface status-</a:t>
            </a:r>
            <a:br>
              <a:rPr lang="en-US" sz="1000" dirty="0"/>
            </a:br>
            <a:r>
              <a:rPr lang="en-US" sz="1000" b="1" i="1" dirty="0"/>
              <a:t>‘RTR# show running-config interface </a:t>
            </a:r>
            <a:r>
              <a:rPr lang="en-US" sz="1000" b="1" i="1" dirty="0">
                <a:solidFill>
                  <a:srgbClr val="C00000"/>
                </a:solidFill>
              </a:rPr>
              <a:t>&lt;interface name&gt;</a:t>
            </a:r>
            <a:r>
              <a:rPr lang="en-US" sz="1000" b="1" i="1" dirty="0"/>
              <a:t>’</a:t>
            </a:r>
            <a:endParaRPr lang="en-US" sz="1000" dirty="0"/>
          </a:p>
          <a:p>
            <a:pPr marL="171450" indent="-171450">
              <a:lnSpc>
                <a:spcPct val="150000"/>
              </a:lnSpc>
              <a:buFont typeface="Arial" panose="020B0604020202020204" pitchFamily="34" charset="0"/>
              <a:buChar char="•"/>
            </a:pPr>
            <a:r>
              <a:rPr lang="en-US" sz="1000" dirty="0"/>
              <a:t>Commands to show VRRP status-</a:t>
            </a:r>
            <a:br>
              <a:rPr lang="en-US" sz="1000" dirty="0"/>
            </a:br>
            <a:r>
              <a:rPr lang="en-US" sz="1000" b="1" i="1" dirty="0"/>
              <a:t>‘RTR# show </a:t>
            </a:r>
            <a:r>
              <a:rPr lang="en-US" sz="1000" b="1" i="1" dirty="0" err="1"/>
              <a:t>vrrp</a:t>
            </a:r>
            <a:r>
              <a:rPr lang="en-US" sz="1000" b="1" i="1" dirty="0"/>
              <a:t>’</a:t>
            </a:r>
          </a:p>
          <a:p>
            <a:pPr marL="171450" indent="-171450">
              <a:lnSpc>
                <a:spcPct val="150000"/>
              </a:lnSpc>
              <a:buFont typeface="Arial" panose="020B0604020202020204" pitchFamily="34" charset="0"/>
              <a:buChar char="•"/>
            </a:pPr>
            <a:r>
              <a:rPr lang="en-US" sz="1000" dirty="0"/>
              <a:t>Commands to show VRRP status in brief-</a:t>
            </a:r>
            <a:br>
              <a:rPr lang="en-US" sz="1000" dirty="0"/>
            </a:br>
            <a:r>
              <a:rPr lang="en-US" sz="1000" b="1" i="1" dirty="0"/>
              <a:t>‘RTR# show </a:t>
            </a:r>
            <a:r>
              <a:rPr lang="en-US" sz="1000" b="1" i="1" dirty="0" err="1"/>
              <a:t>vrrp</a:t>
            </a:r>
            <a:r>
              <a:rPr lang="en-US" sz="1000" b="1" i="1" dirty="0"/>
              <a:t> brief’</a:t>
            </a:r>
            <a:endParaRPr lang="en-US" sz="1000" dirty="0"/>
          </a:p>
        </p:txBody>
      </p:sp>
      <p:sp>
        <p:nvSpPr>
          <p:cNvPr id="16" name="Rectangle 15">
            <a:extLst>
              <a:ext uri="{FF2B5EF4-FFF2-40B4-BE49-F238E27FC236}">
                <a16:creationId xmlns:a16="http://schemas.microsoft.com/office/drawing/2014/main" id="{4F778F77-F535-427E-8D6C-76EFC28242AF}"/>
              </a:ext>
            </a:extLst>
          </p:cNvPr>
          <p:cNvSpPr/>
          <p:nvPr/>
        </p:nvSpPr>
        <p:spPr>
          <a:xfrm>
            <a:off x="736094" y="2054857"/>
            <a:ext cx="134988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9FA66CD-3913-4FF9-9839-4919B36D7E09}"/>
              </a:ext>
            </a:extLst>
          </p:cNvPr>
          <p:cNvSpPr/>
          <p:nvPr/>
        </p:nvSpPr>
        <p:spPr>
          <a:xfrm>
            <a:off x="736094" y="2313937"/>
            <a:ext cx="105270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222DE8A-77D8-4345-A3FB-B465A152CEAA}"/>
              </a:ext>
            </a:extLst>
          </p:cNvPr>
          <p:cNvSpPr/>
          <p:nvPr/>
        </p:nvSpPr>
        <p:spPr>
          <a:xfrm>
            <a:off x="736094" y="2578732"/>
            <a:ext cx="130606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0134B9-8025-4402-B76A-444B52CF6281}"/>
              </a:ext>
            </a:extLst>
          </p:cNvPr>
          <p:cNvSpPr/>
          <p:nvPr/>
        </p:nvSpPr>
        <p:spPr>
          <a:xfrm>
            <a:off x="736094" y="2921632"/>
            <a:ext cx="110223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5667B5A-6C8F-47FC-BD0C-48C6EEACEEB6}"/>
              </a:ext>
            </a:extLst>
          </p:cNvPr>
          <p:cNvSpPr/>
          <p:nvPr/>
        </p:nvSpPr>
        <p:spPr>
          <a:xfrm>
            <a:off x="1259969" y="3100702"/>
            <a:ext cx="126225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DC8924-5E94-453D-ACEA-D580F74F42A1}"/>
              </a:ext>
            </a:extLst>
          </p:cNvPr>
          <p:cNvSpPr/>
          <p:nvPr/>
        </p:nvSpPr>
        <p:spPr>
          <a:xfrm>
            <a:off x="5178554" y="3228337"/>
            <a:ext cx="74790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DA9A345-244B-4858-9AAF-620E35A07465}"/>
              </a:ext>
            </a:extLst>
          </p:cNvPr>
          <p:cNvSpPr/>
          <p:nvPr/>
        </p:nvSpPr>
        <p:spPr>
          <a:xfrm>
            <a:off x="5315714" y="3317872"/>
            <a:ext cx="90030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722C7C6-4F0F-44B3-94E0-D6AB195E7879}"/>
              </a:ext>
            </a:extLst>
          </p:cNvPr>
          <p:cNvSpPr/>
          <p:nvPr/>
        </p:nvSpPr>
        <p:spPr>
          <a:xfrm>
            <a:off x="5315714" y="3407407"/>
            <a:ext cx="96316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D022D9B-8F1D-419C-8951-BC9ED0D9C44F}"/>
              </a:ext>
            </a:extLst>
          </p:cNvPr>
          <p:cNvSpPr/>
          <p:nvPr/>
        </p:nvSpPr>
        <p:spPr>
          <a:xfrm>
            <a:off x="5315713" y="3496942"/>
            <a:ext cx="131940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EEDC7CF-15BE-446D-8CD2-BF374162DF93}"/>
              </a:ext>
            </a:extLst>
          </p:cNvPr>
          <p:cNvSpPr/>
          <p:nvPr/>
        </p:nvSpPr>
        <p:spPr>
          <a:xfrm>
            <a:off x="5662423" y="3683632"/>
            <a:ext cx="2540507"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5BEE52-D853-4EAC-9006-85DEEA80A03B}"/>
              </a:ext>
            </a:extLst>
          </p:cNvPr>
          <p:cNvSpPr/>
          <p:nvPr/>
        </p:nvSpPr>
        <p:spPr>
          <a:xfrm>
            <a:off x="5662423" y="3864607"/>
            <a:ext cx="2601467"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BC40822-4841-403F-B61E-C34D09143B80}"/>
              </a:ext>
            </a:extLst>
          </p:cNvPr>
          <p:cNvSpPr/>
          <p:nvPr/>
        </p:nvSpPr>
        <p:spPr>
          <a:xfrm>
            <a:off x="5189984" y="4091302"/>
            <a:ext cx="736472"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6D04696-5123-44B2-9A5E-D1D3AFB1E6A8}"/>
              </a:ext>
            </a:extLst>
          </p:cNvPr>
          <p:cNvSpPr/>
          <p:nvPr/>
        </p:nvSpPr>
        <p:spPr>
          <a:xfrm>
            <a:off x="5321428" y="4180837"/>
            <a:ext cx="90792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9BD4B94-2571-4BF8-9AD2-31B50D098873}"/>
              </a:ext>
            </a:extLst>
          </p:cNvPr>
          <p:cNvSpPr/>
          <p:nvPr/>
        </p:nvSpPr>
        <p:spPr>
          <a:xfrm>
            <a:off x="5675758" y="4367527"/>
            <a:ext cx="2527172"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114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DFB9FF9-2586-44CA-92E1-9E182670B488}"/>
              </a:ext>
            </a:extLst>
          </p:cNvPr>
          <p:cNvPicPr>
            <a:picLocks noChangeAspect="1"/>
          </p:cNvPicPr>
          <p:nvPr/>
        </p:nvPicPr>
        <p:blipFill>
          <a:blip r:embed="rId2"/>
          <a:srcRect/>
          <a:stretch/>
        </p:blipFill>
        <p:spPr>
          <a:xfrm>
            <a:off x="639890" y="916435"/>
            <a:ext cx="3923761" cy="1170114"/>
          </a:xfrm>
          <a:prstGeom prst="rect">
            <a:avLst/>
          </a:prstGeom>
        </p:spPr>
      </p:pic>
      <p:pic>
        <p:nvPicPr>
          <p:cNvPr id="13" name="Picture 12">
            <a:extLst>
              <a:ext uri="{FF2B5EF4-FFF2-40B4-BE49-F238E27FC236}">
                <a16:creationId xmlns:a16="http://schemas.microsoft.com/office/drawing/2014/main" id="{03B2E32D-2DBB-4A0C-AF19-AC0A7BDE5BA4}"/>
              </a:ext>
            </a:extLst>
          </p:cNvPr>
          <p:cNvPicPr>
            <a:picLocks noChangeAspect="1"/>
          </p:cNvPicPr>
          <p:nvPr/>
        </p:nvPicPr>
        <p:blipFill>
          <a:blip r:embed="rId3"/>
          <a:srcRect/>
          <a:stretch/>
        </p:blipFill>
        <p:spPr>
          <a:xfrm>
            <a:off x="4670317" y="916435"/>
            <a:ext cx="3923761" cy="1170114"/>
          </a:xfrm>
          <a:prstGeom prst="rect">
            <a:avLst/>
          </a:prstGeom>
        </p:spPr>
      </p:pic>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17</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Virtual Router Redundancy Protocol (VRRP)</a:t>
            </a:r>
          </a:p>
        </p:txBody>
      </p:sp>
      <p:pic>
        <p:nvPicPr>
          <p:cNvPr id="10" name="Picture 9">
            <a:extLst>
              <a:ext uri="{FF2B5EF4-FFF2-40B4-BE49-F238E27FC236}">
                <a16:creationId xmlns:a16="http://schemas.microsoft.com/office/drawing/2014/main" id="{E71D8584-9F5C-431C-964F-FD992B2C244D}"/>
              </a:ext>
            </a:extLst>
          </p:cNvPr>
          <p:cNvPicPr>
            <a:picLocks noChangeAspect="1"/>
          </p:cNvPicPr>
          <p:nvPr/>
        </p:nvPicPr>
        <p:blipFill>
          <a:blip r:embed="rId4"/>
          <a:srcRect/>
          <a:stretch/>
        </p:blipFill>
        <p:spPr>
          <a:xfrm>
            <a:off x="639890" y="2178032"/>
            <a:ext cx="3923760" cy="2410100"/>
          </a:xfrm>
          <a:prstGeom prst="rect">
            <a:avLst/>
          </a:prstGeom>
        </p:spPr>
      </p:pic>
      <p:pic>
        <p:nvPicPr>
          <p:cNvPr id="12" name="Picture 11">
            <a:extLst>
              <a:ext uri="{FF2B5EF4-FFF2-40B4-BE49-F238E27FC236}">
                <a16:creationId xmlns:a16="http://schemas.microsoft.com/office/drawing/2014/main" id="{E2B0977B-3318-4302-B8F8-B9092849E9E8}"/>
              </a:ext>
            </a:extLst>
          </p:cNvPr>
          <p:cNvPicPr>
            <a:picLocks noChangeAspect="1"/>
          </p:cNvPicPr>
          <p:nvPr/>
        </p:nvPicPr>
        <p:blipFill>
          <a:blip r:embed="rId5"/>
          <a:srcRect/>
          <a:stretch/>
        </p:blipFill>
        <p:spPr>
          <a:xfrm>
            <a:off x="4670318" y="2178032"/>
            <a:ext cx="3923760" cy="2410100"/>
          </a:xfrm>
          <a:prstGeom prst="rect">
            <a:avLst/>
          </a:prstGeom>
        </p:spPr>
      </p:pic>
      <p:sp>
        <p:nvSpPr>
          <p:cNvPr id="16" name="Rectangle 15">
            <a:extLst>
              <a:ext uri="{FF2B5EF4-FFF2-40B4-BE49-F238E27FC236}">
                <a16:creationId xmlns:a16="http://schemas.microsoft.com/office/drawing/2014/main" id="{4A349E47-C33B-4688-8F39-928E817424AB}"/>
              </a:ext>
            </a:extLst>
          </p:cNvPr>
          <p:cNvSpPr/>
          <p:nvPr/>
        </p:nvSpPr>
        <p:spPr>
          <a:xfrm>
            <a:off x="783719" y="923579"/>
            <a:ext cx="159753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A790BF1-65C1-4846-9B32-99D5875BE86C}"/>
              </a:ext>
            </a:extLst>
          </p:cNvPr>
          <p:cNvSpPr/>
          <p:nvPr/>
        </p:nvSpPr>
        <p:spPr>
          <a:xfrm>
            <a:off x="652275" y="1367444"/>
            <a:ext cx="1576576" cy="62518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53ABEE-F5FA-4EA6-91E3-CF1BF2708CEB}"/>
              </a:ext>
            </a:extLst>
          </p:cNvPr>
          <p:cNvSpPr/>
          <p:nvPr/>
        </p:nvSpPr>
        <p:spPr>
          <a:xfrm>
            <a:off x="783720" y="2199929"/>
            <a:ext cx="433576"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C8460B-65E6-4C07-A3D9-80E324649B74}"/>
              </a:ext>
            </a:extLst>
          </p:cNvPr>
          <p:cNvSpPr/>
          <p:nvPr/>
        </p:nvSpPr>
        <p:spPr>
          <a:xfrm>
            <a:off x="1418085" y="2287559"/>
            <a:ext cx="433576"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140DAF7-921F-4448-A902-961AFF684A10}"/>
              </a:ext>
            </a:extLst>
          </p:cNvPr>
          <p:cNvSpPr/>
          <p:nvPr/>
        </p:nvSpPr>
        <p:spPr>
          <a:xfrm>
            <a:off x="728475" y="2373284"/>
            <a:ext cx="68961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5465F9C-5BA8-4DE4-84C1-55B288F4D3F2}"/>
              </a:ext>
            </a:extLst>
          </p:cNvPr>
          <p:cNvSpPr/>
          <p:nvPr/>
        </p:nvSpPr>
        <p:spPr>
          <a:xfrm>
            <a:off x="728475" y="2460914"/>
            <a:ext cx="136131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269CA06-3797-4E8B-91F7-46FD4C4D4C82}"/>
              </a:ext>
            </a:extLst>
          </p:cNvPr>
          <p:cNvSpPr/>
          <p:nvPr/>
        </p:nvSpPr>
        <p:spPr>
          <a:xfrm>
            <a:off x="728475" y="2548544"/>
            <a:ext cx="167373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FC00D69-715D-4D31-A9BD-6183BC96B324}"/>
              </a:ext>
            </a:extLst>
          </p:cNvPr>
          <p:cNvSpPr/>
          <p:nvPr/>
        </p:nvSpPr>
        <p:spPr>
          <a:xfrm>
            <a:off x="728475" y="2636174"/>
            <a:ext cx="158991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F6D71DC-8B09-4B34-97A4-0A7E3B37505E}"/>
              </a:ext>
            </a:extLst>
          </p:cNvPr>
          <p:cNvSpPr/>
          <p:nvPr/>
        </p:nvSpPr>
        <p:spPr>
          <a:xfrm>
            <a:off x="728475" y="2723804"/>
            <a:ext cx="852675"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6D62C12-94E6-4A31-B5A1-720263B404FE}"/>
              </a:ext>
            </a:extLst>
          </p:cNvPr>
          <p:cNvSpPr/>
          <p:nvPr/>
        </p:nvSpPr>
        <p:spPr>
          <a:xfrm>
            <a:off x="728475" y="2811434"/>
            <a:ext cx="711705"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5AE4AC2-7D55-4A13-AB38-B615A28EA64A}"/>
              </a:ext>
            </a:extLst>
          </p:cNvPr>
          <p:cNvSpPr/>
          <p:nvPr/>
        </p:nvSpPr>
        <p:spPr>
          <a:xfrm>
            <a:off x="728474" y="2899064"/>
            <a:ext cx="2258565"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A95C06E-A4EE-463E-8A42-BF759D0C2C4E}"/>
              </a:ext>
            </a:extLst>
          </p:cNvPr>
          <p:cNvSpPr/>
          <p:nvPr/>
        </p:nvSpPr>
        <p:spPr>
          <a:xfrm>
            <a:off x="728475" y="2986694"/>
            <a:ext cx="1908046"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A1605B1-A067-40A2-BA8F-92739FF3E729}"/>
              </a:ext>
            </a:extLst>
          </p:cNvPr>
          <p:cNvSpPr/>
          <p:nvPr/>
        </p:nvSpPr>
        <p:spPr>
          <a:xfrm>
            <a:off x="728475" y="3074324"/>
            <a:ext cx="151752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18F1498-51A3-4C52-BC84-A8A2E5812BA2}"/>
              </a:ext>
            </a:extLst>
          </p:cNvPr>
          <p:cNvSpPr/>
          <p:nvPr/>
        </p:nvSpPr>
        <p:spPr>
          <a:xfrm>
            <a:off x="1418085" y="3257204"/>
            <a:ext cx="432845"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0674986-1E6A-4E40-A9EA-43058C6DAAA1}"/>
              </a:ext>
            </a:extLst>
          </p:cNvPr>
          <p:cNvSpPr/>
          <p:nvPr/>
        </p:nvSpPr>
        <p:spPr>
          <a:xfrm>
            <a:off x="728475" y="3342929"/>
            <a:ext cx="688447"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D0FF3C4-7BA9-4025-9622-A6C492CB0611}"/>
              </a:ext>
            </a:extLst>
          </p:cNvPr>
          <p:cNvSpPr/>
          <p:nvPr/>
        </p:nvSpPr>
        <p:spPr>
          <a:xfrm>
            <a:off x="728475" y="3430559"/>
            <a:ext cx="1359014"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DF98DA-AF9B-4C4D-92CA-1A53CF036324}"/>
              </a:ext>
            </a:extLst>
          </p:cNvPr>
          <p:cNvSpPr/>
          <p:nvPr/>
        </p:nvSpPr>
        <p:spPr>
          <a:xfrm>
            <a:off x="728475" y="3518189"/>
            <a:ext cx="1670907"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29CE470-5BC7-470B-B3B5-446A2D1CDBC2}"/>
              </a:ext>
            </a:extLst>
          </p:cNvPr>
          <p:cNvSpPr/>
          <p:nvPr/>
        </p:nvSpPr>
        <p:spPr>
          <a:xfrm>
            <a:off x="728475" y="3605819"/>
            <a:ext cx="1587229"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4DD7F9B-A358-466E-9963-1F39FFE457B7}"/>
              </a:ext>
            </a:extLst>
          </p:cNvPr>
          <p:cNvSpPr/>
          <p:nvPr/>
        </p:nvSpPr>
        <p:spPr>
          <a:xfrm>
            <a:off x="728475" y="3693449"/>
            <a:ext cx="851237"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25D0B87-B851-4898-B3FC-6C391CBDBC3E}"/>
              </a:ext>
            </a:extLst>
          </p:cNvPr>
          <p:cNvSpPr/>
          <p:nvPr/>
        </p:nvSpPr>
        <p:spPr>
          <a:xfrm>
            <a:off x="728475" y="3781079"/>
            <a:ext cx="710505"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FBE7360-BE43-42A5-9DC1-80E01C72805C}"/>
              </a:ext>
            </a:extLst>
          </p:cNvPr>
          <p:cNvSpPr/>
          <p:nvPr/>
        </p:nvSpPr>
        <p:spPr>
          <a:xfrm>
            <a:off x="728475" y="3868709"/>
            <a:ext cx="1904828"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B3D859C-3E27-4BDC-B613-DFDAA8D9C296}"/>
              </a:ext>
            </a:extLst>
          </p:cNvPr>
          <p:cNvSpPr/>
          <p:nvPr/>
        </p:nvSpPr>
        <p:spPr>
          <a:xfrm>
            <a:off x="728475" y="3956339"/>
            <a:ext cx="1904828"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2BF81CA-AC7E-45F1-A7E4-151D948A0590}"/>
              </a:ext>
            </a:extLst>
          </p:cNvPr>
          <p:cNvSpPr/>
          <p:nvPr/>
        </p:nvSpPr>
        <p:spPr>
          <a:xfrm>
            <a:off x="728475" y="4043969"/>
            <a:ext cx="1514961"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8DE9F83-B8D2-4015-A6CD-9CD90BAE5519}"/>
              </a:ext>
            </a:extLst>
          </p:cNvPr>
          <p:cNvSpPr/>
          <p:nvPr/>
        </p:nvSpPr>
        <p:spPr>
          <a:xfrm>
            <a:off x="781816" y="4223039"/>
            <a:ext cx="69837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D7D94B6-2796-4856-8E7F-8570B9116BF1}"/>
              </a:ext>
            </a:extLst>
          </p:cNvPr>
          <p:cNvSpPr/>
          <p:nvPr/>
        </p:nvSpPr>
        <p:spPr>
          <a:xfrm>
            <a:off x="650370" y="4400204"/>
            <a:ext cx="336918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D05F2D3-EF44-428B-942A-72E1B4E873FF}"/>
              </a:ext>
            </a:extLst>
          </p:cNvPr>
          <p:cNvSpPr/>
          <p:nvPr/>
        </p:nvSpPr>
        <p:spPr>
          <a:xfrm>
            <a:off x="650370" y="4487834"/>
            <a:ext cx="336918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36A75C6-66FB-491D-AE9E-3FE77E25E100}"/>
              </a:ext>
            </a:extLst>
          </p:cNvPr>
          <p:cNvSpPr/>
          <p:nvPr/>
        </p:nvSpPr>
        <p:spPr>
          <a:xfrm>
            <a:off x="783718" y="922281"/>
            <a:ext cx="159753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E68F3EA-AE1E-4866-A14A-65E37876A7AA}"/>
              </a:ext>
            </a:extLst>
          </p:cNvPr>
          <p:cNvSpPr/>
          <p:nvPr/>
        </p:nvSpPr>
        <p:spPr>
          <a:xfrm>
            <a:off x="652274" y="1366146"/>
            <a:ext cx="1576576" cy="62518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FA89A09-5376-48A3-825C-EF9560024196}"/>
              </a:ext>
            </a:extLst>
          </p:cNvPr>
          <p:cNvSpPr/>
          <p:nvPr/>
        </p:nvSpPr>
        <p:spPr>
          <a:xfrm>
            <a:off x="783719" y="2198631"/>
            <a:ext cx="433576"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222D82C-C94A-42B3-84FF-CF4811034884}"/>
              </a:ext>
            </a:extLst>
          </p:cNvPr>
          <p:cNvSpPr/>
          <p:nvPr/>
        </p:nvSpPr>
        <p:spPr>
          <a:xfrm>
            <a:off x="1418084" y="2286261"/>
            <a:ext cx="433576"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43A6FEC-D389-460E-8C7B-CF22E8795B3D}"/>
              </a:ext>
            </a:extLst>
          </p:cNvPr>
          <p:cNvSpPr/>
          <p:nvPr/>
        </p:nvSpPr>
        <p:spPr>
          <a:xfrm>
            <a:off x="728474" y="2371986"/>
            <a:ext cx="68961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24C1FDF-B6A3-40B6-8D2A-9C29381811AD}"/>
              </a:ext>
            </a:extLst>
          </p:cNvPr>
          <p:cNvSpPr/>
          <p:nvPr/>
        </p:nvSpPr>
        <p:spPr>
          <a:xfrm>
            <a:off x="728474" y="2459616"/>
            <a:ext cx="136131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E5B665E-2749-44F5-A730-F09A708F69F2}"/>
              </a:ext>
            </a:extLst>
          </p:cNvPr>
          <p:cNvSpPr/>
          <p:nvPr/>
        </p:nvSpPr>
        <p:spPr>
          <a:xfrm>
            <a:off x="728474" y="2547246"/>
            <a:ext cx="167373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2476E4F-E188-4902-B76C-70FA8B47653C}"/>
              </a:ext>
            </a:extLst>
          </p:cNvPr>
          <p:cNvSpPr/>
          <p:nvPr/>
        </p:nvSpPr>
        <p:spPr>
          <a:xfrm>
            <a:off x="728474" y="2636174"/>
            <a:ext cx="158991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1BADE5F-5F2A-44C1-80CD-01B9E4819430}"/>
              </a:ext>
            </a:extLst>
          </p:cNvPr>
          <p:cNvSpPr/>
          <p:nvPr/>
        </p:nvSpPr>
        <p:spPr>
          <a:xfrm>
            <a:off x="783717" y="922281"/>
            <a:ext cx="159753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3AEF3C8-0F40-4507-8417-24E59B7B483F}"/>
              </a:ext>
            </a:extLst>
          </p:cNvPr>
          <p:cNvSpPr/>
          <p:nvPr/>
        </p:nvSpPr>
        <p:spPr>
          <a:xfrm>
            <a:off x="652273" y="1366146"/>
            <a:ext cx="1576576" cy="62518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E077826-1E51-48BF-8FDA-E4139E84B1C3}"/>
              </a:ext>
            </a:extLst>
          </p:cNvPr>
          <p:cNvSpPr/>
          <p:nvPr/>
        </p:nvSpPr>
        <p:spPr>
          <a:xfrm>
            <a:off x="783718" y="2198631"/>
            <a:ext cx="433576"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CFE8FE0-F59F-41B0-8E2C-431423931C36}"/>
              </a:ext>
            </a:extLst>
          </p:cNvPr>
          <p:cNvSpPr/>
          <p:nvPr/>
        </p:nvSpPr>
        <p:spPr>
          <a:xfrm>
            <a:off x="1418083" y="2286261"/>
            <a:ext cx="433576"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2F8B37E-8FDB-4F3E-B912-033DDD78B830}"/>
              </a:ext>
            </a:extLst>
          </p:cNvPr>
          <p:cNvSpPr/>
          <p:nvPr/>
        </p:nvSpPr>
        <p:spPr>
          <a:xfrm>
            <a:off x="728473" y="2371986"/>
            <a:ext cx="68961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BB460E2-01E6-4333-9D77-A48905D589E3}"/>
              </a:ext>
            </a:extLst>
          </p:cNvPr>
          <p:cNvSpPr/>
          <p:nvPr/>
        </p:nvSpPr>
        <p:spPr>
          <a:xfrm>
            <a:off x="728473" y="2459616"/>
            <a:ext cx="136131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828F661-CF7C-48D4-89BA-356926838AED}"/>
              </a:ext>
            </a:extLst>
          </p:cNvPr>
          <p:cNvSpPr/>
          <p:nvPr/>
        </p:nvSpPr>
        <p:spPr>
          <a:xfrm>
            <a:off x="728473" y="2547246"/>
            <a:ext cx="167373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F8C9F94-550C-43A3-A9B4-EA964668BAEF}"/>
              </a:ext>
            </a:extLst>
          </p:cNvPr>
          <p:cNvSpPr/>
          <p:nvPr/>
        </p:nvSpPr>
        <p:spPr>
          <a:xfrm>
            <a:off x="4759455" y="2723804"/>
            <a:ext cx="852675"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9229AA0-DC7B-4055-A373-0839C7E49B0F}"/>
              </a:ext>
            </a:extLst>
          </p:cNvPr>
          <p:cNvSpPr/>
          <p:nvPr/>
        </p:nvSpPr>
        <p:spPr>
          <a:xfrm>
            <a:off x="4759455" y="2811434"/>
            <a:ext cx="711705"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5744B46-2A32-41E6-8655-3E882C1D7EFD}"/>
              </a:ext>
            </a:extLst>
          </p:cNvPr>
          <p:cNvSpPr/>
          <p:nvPr/>
        </p:nvSpPr>
        <p:spPr>
          <a:xfrm>
            <a:off x="4759454" y="2899064"/>
            <a:ext cx="1904829"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570AFD9-BF2A-46FF-8E7E-210EE2F8228B}"/>
              </a:ext>
            </a:extLst>
          </p:cNvPr>
          <p:cNvSpPr/>
          <p:nvPr/>
        </p:nvSpPr>
        <p:spPr>
          <a:xfrm>
            <a:off x="4759455" y="2986694"/>
            <a:ext cx="1908046"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13236CC-847C-4802-A691-95F3906E2AD3}"/>
              </a:ext>
            </a:extLst>
          </p:cNvPr>
          <p:cNvSpPr/>
          <p:nvPr/>
        </p:nvSpPr>
        <p:spPr>
          <a:xfrm>
            <a:off x="4759455" y="3074324"/>
            <a:ext cx="151752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AFCEF27-8714-4856-8B03-DC54B66AED27}"/>
              </a:ext>
            </a:extLst>
          </p:cNvPr>
          <p:cNvSpPr/>
          <p:nvPr/>
        </p:nvSpPr>
        <p:spPr>
          <a:xfrm>
            <a:off x="5449065" y="3257204"/>
            <a:ext cx="432845"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0B0B098-3E67-4366-8A73-1BDEBC49BF18}"/>
              </a:ext>
            </a:extLst>
          </p:cNvPr>
          <p:cNvSpPr/>
          <p:nvPr/>
        </p:nvSpPr>
        <p:spPr>
          <a:xfrm>
            <a:off x="4759455" y="3342929"/>
            <a:ext cx="688447"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DE2278E4-0391-44AC-8EAC-C222D79722ED}"/>
              </a:ext>
            </a:extLst>
          </p:cNvPr>
          <p:cNvSpPr/>
          <p:nvPr/>
        </p:nvSpPr>
        <p:spPr>
          <a:xfrm>
            <a:off x="4759455" y="3430559"/>
            <a:ext cx="1359014"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D292996-DD60-4070-83D8-D55320E2127E}"/>
              </a:ext>
            </a:extLst>
          </p:cNvPr>
          <p:cNvSpPr/>
          <p:nvPr/>
        </p:nvSpPr>
        <p:spPr>
          <a:xfrm>
            <a:off x="4759455" y="3518189"/>
            <a:ext cx="1670907"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452EBE3-7CFF-4953-8BB8-079DE7B12C7F}"/>
              </a:ext>
            </a:extLst>
          </p:cNvPr>
          <p:cNvSpPr/>
          <p:nvPr/>
        </p:nvSpPr>
        <p:spPr>
          <a:xfrm>
            <a:off x="4759455" y="3605819"/>
            <a:ext cx="1587229"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CD69C84-E398-40DE-8368-962F9C28D1EF}"/>
              </a:ext>
            </a:extLst>
          </p:cNvPr>
          <p:cNvSpPr/>
          <p:nvPr/>
        </p:nvSpPr>
        <p:spPr>
          <a:xfrm>
            <a:off x="4759455" y="3693449"/>
            <a:ext cx="851237"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EE6ACE7-7359-48F6-AADA-7600FA55C0D7}"/>
              </a:ext>
            </a:extLst>
          </p:cNvPr>
          <p:cNvSpPr/>
          <p:nvPr/>
        </p:nvSpPr>
        <p:spPr>
          <a:xfrm>
            <a:off x="4759455" y="3781079"/>
            <a:ext cx="710505"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F44D63F-2B57-464B-A21E-55B975C88F30}"/>
              </a:ext>
            </a:extLst>
          </p:cNvPr>
          <p:cNvSpPr/>
          <p:nvPr/>
        </p:nvSpPr>
        <p:spPr>
          <a:xfrm>
            <a:off x="4759455" y="3868709"/>
            <a:ext cx="225285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113B059-DCE6-4478-A1AC-DC1FE046A7AE}"/>
              </a:ext>
            </a:extLst>
          </p:cNvPr>
          <p:cNvSpPr/>
          <p:nvPr/>
        </p:nvSpPr>
        <p:spPr>
          <a:xfrm>
            <a:off x="4759455" y="3956339"/>
            <a:ext cx="1904828"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F770BAC-7BD5-4009-9293-6829BFB026C2}"/>
              </a:ext>
            </a:extLst>
          </p:cNvPr>
          <p:cNvSpPr/>
          <p:nvPr/>
        </p:nvSpPr>
        <p:spPr>
          <a:xfrm>
            <a:off x="4759455" y="4043969"/>
            <a:ext cx="1514961"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E5A331C-A859-427B-AE47-EE911BB5A1B2}"/>
              </a:ext>
            </a:extLst>
          </p:cNvPr>
          <p:cNvSpPr/>
          <p:nvPr/>
        </p:nvSpPr>
        <p:spPr>
          <a:xfrm>
            <a:off x="4812796" y="4223039"/>
            <a:ext cx="69837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9041EAE-CAE4-4D25-991D-51FBEE02AA96}"/>
              </a:ext>
            </a:extLst>
          </p:cNvPr>
          <p:cNvSpPr/>
          <p:nvPr/>
        </p:nvSpPr>
        <p:spPr>
          <a:xfrm>
            <a:off x="4681350" y="4400204"/>
            <a:ext cx="336918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AC7AE9C-D981-4122-B55D-4F1DACDB5982}"/>
              </a:ext>
            </a:extLst>
          </p:cNvPr>
          <p:cNvSpPr/>
          <p:nvPr/>
        </p:nvSpPr>
        <p:spPr>
          <a:xfrm>
            <a:off x="4681350" y="4487834"/>
            <a:ext cx="336918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33092AC-73CD-4016-881E-A7F14080A0B8}"/>
              </a:ext>
            </a:extLst>
          </p:cNvPr>
          <p:cNvSpPr/>
          <p:nvPr/>
        </p:nvSpPr>
        <p:spPr>
          <a:xfrm>
            <a:off x="4759454" y="2636174"/>
            <a:ext cx="158991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58BB430-9509-4A9B-9599-F98734A9028C}"/>
              </a:ext>
            </a:extLst>
          </p:cNvPr>
          <p:cNvSpPr/>
          <p:nvPr/>
        </p:nvSpPr>
        <p:spPr>
          <a:xfrm>
            <a:off x="4814697" y="922281"/>
            <a:ext cx="159753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6810FCB2-A672-4C1D-B1CE-ACD4B202E602}"/>
              </a:ext>
            </a:extLst>
          </p:cNvPr>
          <p:cNvSpPr/>
          <p:nvPr/>
        </p:nvSpPr>
        <p:spPr>
          <a:xfrm>
            <a:off x="4683253" y="1366146"/>
            <a:ext cx="1576576" cy="62518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7590218-6347-4B01-9F1F-3C216EE10223}"/>
              </a:ext>
            </a:extLst>
          </p:cNvPr>
          <p:cNvSpPr/>
          <p:nvPr/>
        </p:nvSpPr>
        <p:spPr>
          <a:xfrm>
            <a:off x="4814698" y="2198631"/>
            <a:ext cx="433576"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597D9B41-A420-43C0-8836-BEE1A75A9820}"/>
              </a:ext>
            </a:extLst>
          </p:cNvPr>
          <p:cNvSpPr/>
          <p:nvPr/>
        </p:nvSpPr>
        <p:spPr>
          <a:xfrm>
            <a:off x="5449063" y="2286261"/>
            <a:ext cx="433576"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061E01E3-1BA2-44E4-BFD8-4CF5D72A6E22}"/>
              </a:ext>
            </a:extLst>
          </p:cNvPr>
          <p:cNvSpPr/>
          <p:nvPr/>
        </p:nvSpPr>
        <p:spPr>
          <a:xfrm>
            <a:off x="4759453" y="2371986"/>
            <a:ext cx="68961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8602EB4-47D0-48FF-BF67-A3F7DBDBD70C}"/>
              </a:ext>
            </a:extLst>
          </p:cNvPr>
          <p:cNvSpPr/>
          <p:nvPr/>
        </p:nvSpPr>
        <p:spPr>
          <a:xfrm>
            <a:off x="4759453" y="2459616"/>
            <a:ext cx="136131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11AE83B-DC69-4C24-AF6F-3FE72E7BCABB}"/>
              </a:ext>
            </a:extLst>
          </p:cNvPr>
          <p:cNvSpPr/>
          <p:nvPr/>
        </p:nvSpPr>
        <p:spPr>
          <a:xfrm>
            <a:off x="4759453" y="2547246"/>
            <a:ext cx="1673730" cy="8416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997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18</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Gateway Load Balancing Protocol (GLBP)</a:t>
            </a:r>
          </a:p>
        </p:txBody>
      </p:sp>
      <p:sp>
        <p:nvSpPr>
          <p:cNvPr id="6" name="TextBox 5">
            <a:extLst>
              <a:ext uri="{FF2B5EF4-FFF2-40B4-BE49-F238E27FC236}">
                <a16:creationId xmlns:a16="http://schemas.microsoft.com/office/drawing/2014/main" id="{8E377B3C-2CCE-4D1E-B1CA-A916FC3B16CB}"/>
              </a:ext>
            </a:extLst>
          </p:cNvPr>
          <p:cNvSpPr txBox="1"/>
          <p:nvPr/>
        </p:nvSpPr>
        <p:spPr>
          <a:xfrm>
            <a:off x="651806" y="848689"/>
            <a:ext cx="8111194" cy="3757119"/>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Cisco Proprietary</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Multicast group IPv4 </a:t>
            </a:r>
            <a:r>
              <a:rPr lang="en-US" sz="1000" dirty="0">
                <a:solidFill>
                  <a:schemeClr val="tx1"/>
                </a:solidFill>
                <a:latin typeface="+mj-lt"/>
                <a:ea typeface="Tahoma" panose="020B0604030504040204" pitchFamily="34" charset="0"/>
                <a:cs typeface="Tahoma" panose="020B0604030504040204" pitchFamily="34" charset="0"/>
              </a:rPr>
              <a:t>address in GLBP is </a:t>
            </a:r>
            <a:r>
              <a:rPr lang="en-US" sz="1000" b="1" dirty="0">
                <a:solidFill>
                  <a:schemeClr val="tx1"/>
                </a:solidFill>
                <a:latin typeface="+mj-lt"/>
                <a:ea typeface="Tahoma" panose="020B0604030504040204" pitchFamily="34" charset="0"/>
                <a:cs typeface="Tahoma" panose="020B0604030504040204" pitchFamily="34" charset="0"/>
              </a:rPr>
              <a:t>224.0.0.102 </a:t>
            </a:r>
            <a:r>
              <a:rPr lang="en-US" sz="1000" dirty="0">
                <a:solidFill>
                  <a:schemeClr val="tx1"/>
                </a:solidFill>
                <a:latin typeface="+mj-lt"/>
                <a:ea typeface="Tahoma" panose="020B0604030504040204" pitchFamily="34" charset="0"/>
                <a:cs typeface="Tahoma" panose="020B0604030504040204" pitchFamily="34" charset="0"/>
              </a:rPr>
              <a:t>and </a:t>
            </a:r>
            <a:r>
              <a:rPr lang="en-US" sz="1000" b="1" dirty="0">
                <a:solidFill>
                  <a:schemeClr val="tx1"/>
                </a:solidFill>
                <a:latin typeface="+mj-lt"/>
                <a:ea typeface="Tahoma" panose="020B0604030504040204" pitchFamily="34" charset="0"/>
                <a:cs typeface="Tahoma" panose="020B0604030504040204" pitchFamily="34" charset="0"/>
              </a:rPr>
              <a:t>IPv6 </a:t>
            </a:r>
            <a:r>
              <a:rPr lang="en-US" sz="1000" dirty="0">
                <a:solidFill>
                  <a:schemeClr val="tx1"/>
                </a:solidFill>
                <a:latin typeface="+mj-lt"/>
                <a:ea typeface="Tahoma" panose="020B0604030504040204" pitchFamily="34" charset="0"/>
                <a:cs typeface="Tahoma" panose="020B0604030504040204" pitchFamily="34" charset="0"/>
              </a:rPr>
              <a:t>address is </a:t>
            </a:r>
            <a:r>
              <a:rPr lang="en-US" sz="1000" b="1" i="0" dirty="0">
                <a:solidFill>
                  <a:schemeClr val="tx1"/>
                </a:solidFill>
                <a:effectLst/>
                <a:latin typeface="+mj-lt"/>
              </a:rPr>
              <a:t>FF02::6:1</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Group Virtual Mac Address </a:t>
            </a:r>
            <a:r>
              <a:rPr lang="en-US" sz="1000" dirty="0">
                <a:solidFill>
                  <a:schemeClr val="tx1"/>
                </a:solidFill>
                <a:latin typeface="+mj-lt"/>
                <a:ea typeface="Tahoma" panose="020B0604030504040204" pitchFamily="34" charset="0"/>
                <a:cs typeface="Tahoma" panose="020B0604030504040204" pitchFamily="34" charset="0"/>
              </a:rPr>
              <a:t>in GLBP is </a:t>
            </a:r>
            <a:r>
              <a:rPr lang="en-US" sz="1000" b="1" dirty="0">
                <a:solidFill>
                  <a:schemeClr val="tx1"/>
                </a:solidFill>
                <a:latin typeface="+mj-lt"/>
                <a:ea typeface="Tahoma" panose="020B0604030504040204" pitchFamily="34" charset="0"/>
                <a:cs typeface="Tahoma" panose="020B0604030504040204" pitchFamily="34" charset="0"/>
              </a:rPr>
              <a:t>0007.B400.XXYY </a:t>
            </a:r>
            <a:r>
              <a:rPr lang="en-US" sz="1000" dirty="0">
                <a:solidFill>
                  <a:schemeClr val="tx1"/>
                </a:solidFill>
                <a:latin typeface="+mj-lt"/>
                <a:ea typeface="Tahoma" panose="020B0604030504040204" pitchFamily="34" charset="0"/>
                <a:cs typeface="Tahoma" panose="020B0604030504040204" pitchFamily="34" charset="0"/>
              </a:rPr>
              <a:t>(Group id in XX position and AVF router id in YY position).</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Group number </a:t>
            </a:r>
            <a:r>
              <a:rPr lang="en-US" sz="1000" dirty="0">
                <a:solidFill>
                  <a:schemeClr val="tx1"/>
                </a:solidFill>
                <a:latin typeface="+mj-lt"/>
                <a:ea typeface="Tahoma" panose="020B0604030504040204" pitchFamily="34" charset="0"/>
                <a:cs typeface="Tahoma" panose="020B0604030504040204" pitchFamily="34" charset="0"/>
              </a:rPr>
              <a:t>range in GLBPv1 </a:t>
            </a:r>
            <a:r>
              <a:rPr lang="en-US" sz="1000" b="1" dirty="0">
                <a:solidFill>
                  <a:schemeClr val="tx1"/>
                </a:solidFill>
                <a:latin typeface="+mj-lt"/>
                <a:ea typeface="Tahoma" panose="020B0604030504040204" pitchFamily="34" charset="0"/>
                <a:cs typeface="Tahoma" panose="020B0604030504040204" pitchFamily="34" charset="0"/>
              </a:rPr>
              <a:t>is 0 to 255 </a:t>
            </a:r>
            <a:r>
              <a:rPr lang="en-US" sz="1000" dirty="0">
                <a:solidFill>
                  <a:schemeClr val="tx1"/>
                </a:solidFill>
                <a:latin typeface="+mj-lt"/>
                <a:ea typeface="Tahoma" panose="020B0604030504040204" pitchFamily="34" charset="0"/>
                <a:cs typeface="Tahoma" panose="020B0604030504040204" pitchFamily="34" charset="0"/>
              </a:rPr>
              <a:t>and in GLBPv2 is </a:t>
            </a:r>
            <a:r>
              <a:rPr lang="en-US" sz="1000" b="1" dirty="0">
                <a:solidFill>
                  <a:schemeClr val="tx1"/>
                </a:solidFill>
                <a:latin typeface="+mj-lt"/>
                <a:ea typeface="Tahoma" panose="020B0604030504040204" pitchFamily="34" charset="0"/>
                <a:cs typeface="Tahoma" panose="020B0604030504040204" pitchFamily="34" charset="0"/>
              </a:rPr>
              <a:t>0 to 1023</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IPv6</a:t>
            </a:r>
            <a:r>
              <a:rPr lang="en-US" sz="1000" dirty="0">
                <a:solidFill>
                  <a:schemeClr val="tx1"/>
                </a:solidFill>
                <a:latin typeface="+mj-lt"/>
                <a:ea typeface="Tahoma" panose="020B0604030504040204" pitchFamily="34" charset="0"/>
                <a:cs typeface="Tahoma" panose="020B0604030504040204" pitchFamily="34" charset="0"/>
              </a:rPr>
              <a:t> is supported in GLBPv2.</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Send and receive </a:t>
            </a:r>
            <a:r>
              <a:rPr lang="en-US" sz="1000" b="1" dirty="0">
                <a:solidFill>
                  <a:schemeClr val="tx1"/>
                </a:solidFill>
                <a:latin typeface="+mj-lt"/>
                <a:ea typeface="Tahoma" panose="020B0604030504040204" pitchFamily="34" charset="0"/>
                <a:cs typeface="Tahoma" panose="020B0604030504040204" pitchFamily="34" charset="0"/>
              </a:rPr>
              <a:t>multicast UDP </a:t>
            </a:r>
            <a:r>
              <a:rPr lang="en-US" sz="1000" b="1" i="1" dirty="0">
                <a:solidFill>
                  <a:schemeClr val="tx1"/>
                </a:solidFill>
                <a:latin typeface="+mj-lt"/>
                <a:ea typeface="Tahoma" panose="020B0604030504040204" pitchFamily="34" charset="0"/>
                <a:cs typeface="Tahoma" panose="020B0604030504040204" pitchFamily="34" charset="0"/>
              </a:rPr>
              <a:t>Hello Packets </a:t>
            </a:r>
            <a:r>
              <a:rPr lang="en-US" sz="1000" dirty="0">
                <a:solidFill>
                  <a:schemeClr val="tx1"/>
                </a:solidFill>
                <a:latin typeface="+mj-lt"/>
                <a:ea typeface="Tahoma" panose="020B0604030504040204" pitchFamily="34" charset="0"/>
                <a:cs typeface="Tahoma" panose="020B0604030504040204" pitchFamily="34" charset="0"/>
              </a:rPr>
              <a:t>in every </a:t>
            </a:r>
            <a:r>
              <a:rPr lang="en-US" sz="1000" b="1" dirty="0">
                <a:solidFill>
                  <a:schemeClr val="tx1"/>
                </a:solidFill>
                <a:latin typeface="+mj-lt"/>
                <a:ea typeface="Tahoma" panose="020B0604030504040204" pitchFamily="34" charset="0"/>
                <a:cs typeface="Tahoma" panose="020B0604030504040204" pitchFamily="34" charset="0"/>
              </a:rPr>
              <a:t>3 second </a:t>
            </a:r>
            <a:r>
              <a:rPr lang="en-US" sz="1000" dirty="0">
                <a:solidFill>
                  <a:schemeClr val="tx1"/>
                </a:solidFill>
                <a:latin typeface="+mj-lt"/>
                <a:ea typeface="Tahoma" panose="020B0604030504040204" pitchFamily="34" charset="0"/>
                <a:cs typeface="Tahoma" panose="020B0604030504040204" pitchFamily="34" charset="0"/>
              </a:rPr>
              <a:t>and Hold Time is </a:t>
            </a:r>
            <a:r>
              <a:rPr lang="en-US" sz="1000" b="1" dirty="0">
                <a:solidFill>
                  <a:schemeClr val="tx1"/>
                </a:solidFill>
                <a:latin typeface="+mj-lt"/>
                <a:ea typeface="Tahoma" panose="020B0604030504040204" pitchFamily="34" charset="0"/>
                <a:cs typeface="Tahoma" panose="020B0604030504040204" pitchFamily="34" charset="0"/>
              </a:rPr>
              <a:t>10 seconds </a:t>
            </a:r>
            <a:r>
              <a:rPr lang="en-US" sz="1000" dirty="0">
                <a:solidFill>
                  <a:schemeClr val="tx1"/>
                </a:solidFill>
                <a:latin typeface="+mj-lt"/>
                <a:ea typeface="Tahoma" panose="020B0604030504040204" pitchFamily="34" charset="0"/>
                <a:cs typeface="Tahoma" panose="020B0604030504040204" pitchFamily="34" charset="0"/>
              </a:rPr>
              <a:t>by default.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Uses </a:t>
            </a:r>
            <a:r>
              <a:rPr lang="en-US" sz="1000" b="1" dirty="0">
                <a:solidFill>
                  <a:schemeClr val="tx1"/>
                </a:solidFill>
                <a:latin typeface="+mj-lt"/>
                <a:ea typeface="Tahoma" panose="020B0604030504040204" pitchFamily="34" charset="0"/>
                <a:cs typeface="Tahoma" panose="020B0604030504040204" pitchFamily="34" charset="0"/>
              </a:rPr>
              <a:t>UDP port 3222</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One router is elected as the </a:t>
            </a:r>
            <a:r>
              <a:rPr lang="en-US" sz="1000" b="1" i="0" dirty="0">
                <a:solidFill>
                  <a:schemeClr val="tx1"/>
                </a:solidFill>
                <a:effectLst/>
                <a:latin typeface="+mj-lt"/>
              </a:rPr>
              <a:t>AVG (Active Virtual Gateway)</a:t>
            </a:r>
            <a:r>
              <a:rPr lang="en-US" sz="1000" b="0" i="0" dirty="0">
                <a:solidFill>
                  <a:schemeClr val="tx1"/>
                </a:solidFill>
                <a:effectLst/>
                <a:latin typeface="+mj-lt"/>
              </a:rPr>
              <a:t>, based on </a:t>
            </a:r>
            <a:r>
              <a:rPr lang="en-US" sz="1000" dirty="0">
                <a:solidFill>
                  <a:schemeClr val="tx1"/>
                </a:solidFill>
                <a:latin typeface="+mj-lt"/>
              </a:rPr>
              <a:t>Highest Priority] and Highest IP address in tiebreaker, </a:t>
            </a:r>
            <a:r>
              <a:rPr lang="en-US" sz="1000" b="0" i="0" dirty="0">
                <a:solidFill>
                  <a:schemeClr val="tx1"/>
                </a:solidFill>
                <a:effectLst/>
                <a:latin typeface="+mj-lt"/>
              </a:rPr>
              <a:t>which </a:t>
            </a:r>
            <a:r>
              <a:rPr lang="en-US" sz="1000" b="1" i="0" dirty="0">
                <a:solidFill>
                  <a:schemeClr val="tx1"/>
                </a:solidFill>
                <a:effectLst/>
                <a:latin typeface="+mj-lt"/>
              </a:rPr>
              <a:t>performs load balancing </a:t>
            </a:r>
            <a:r>
              <a:rPr lang="en-US" sz="1000" b="0" i="0" dirty="0">
                <a:solidFill>
                  <a:schemeClr val="tx1"/>
                </a:solidFill>
                <a:effectLst/>
                <a:latin typeface="+mj-lt"/>
              </a:rPr>
              <a:t>duties, up to Four routers are </a:t>
            </a:r>
            <a:r>
              <a:rPr lang="en-US" sz="1000" b="1" i="0" dirty="0">
                <a:solidFill>
                  <a:schemeClr val="tx1"/>
                </a:solidFill>
                <a:effectLst/>
                <a:latin typeface="+mj-lt"/>
              </a:rPr>
              <a:t>AVFs (Active Virtual Forwarders)</a:t>
            </a:r>
            <a:r>
              <a:rPr lang="en-US" sz="1000" b="0" i="0" dirty="0">
                <a:solidFill>
                  <a:schemeClr val="tx1"/>
                </a:solidFill>
                <a:effectLst/>
                <a:latin typeface="+mj-lt"/>
              </a:rPr>
              <a:t>, which </a:t>
            </a:r>
            <a:r>
              <a:rPr lang="en-US" sz="1000" b="1" i="0" dirty="0">
                <a:solidFill>
                  <a:schemeClr val="tx1"/>
                </a:solidFill>
                <a:effectLst/>
                <a:latin typeface="+mj-lt"/>
              </a:rPr>
              <a:t>assist in load balancing </a:t>
            </a:r>
            <a:r>
              <a:rPr lang="en-US" sz="1000" b="0" i="0" dirty="0">
                <a:solidFill>
                  <a:schemeClr val="tx1"/>
                </a:solidFill>
                <a:effectLst/>
                <a:latin typeface="+mj-lt"/>
              </a:rPr>
              <a:t>in GLBP, and up to </a:t>
            </a:r>
            <a:r>
              <a:rPr lang="en-US" sz="1000" b="1" i="0" dirty="0">
                <a:solidFill>
                  <a:schemeClr val="tx1"/>
                </a:solidFill>
                <a:effectLst/>
                <a:latin typeface="+mj-lt"/>
              </a:rPr>
              <a:t>1024 Virtual Routers </a:t>
            </a:r>
            <a:r>
              <a:rPr lang="en-US" sz="1000" b="0" i="0" dirty="0">
                <a:solidFill>
                  <a:schemeClr val="tx1"/>
                </a:solidFill>
                <a:effectLst/>
                <a:latin typeface="+mj-lt"/>
              </a:rPr>
              <a:t>can exist in GLBP.</a:t>
            </a:r>
          </a:p>
          <a:p>
            <a:pPr marL="171450" indent="-171450" algn="just">
              <a:lnSpc>
                <a:spcPct val="150000"/>
              </a:lnSpc>
              <a:buFont typeface="Arial" panose="020B0604020202020204" pitchFamily="34" charset="0"/>
              <a:buChar char="•"/>
            </a:pPr>
            <a:r>
              <a:rPr lang="en-US" sz="1000" dirty="0">
                <a:solidFill>
                  <a:schemeClr val="tx1"/>
                </a:solidFill>
                <a:latin typeface="+mj-lt"/>
              </a:rPr>
              <a:t>A router becoming AVF or not depends on </a:t>
            </a:r>
            <a:r>
              <a:rPr lang="en-US" sz="1000" b="1" dirty="0">
                <a:solidFill>
                  <a:schemeClr val="tx1"/>
                </a:solidFill>
                <a:latin typeface="+mj-lt"/>
              </a:rPr>
              <a:t>Weighted Values </a:t>
            </a:r>
            <a:r>
              <a:rPr lang="en-US" sz="1000" dirty="0">
                <a:solidFill>
                  <a:schemeClr val="tx1"/>
                </a:solidFill>
                <a:latin typeface="+mj-lt"/>
              </a:rPr>
              <a:t>of the routers. Having weighted </a:t>
            </a:r>
            <a:r>
              <a:rPr lang="en-US" sz="1000" b="1" dirty="0">
                <a:solidFill>
                  <a:schemeClr val="tx1"/>
                </a:solidFill>
                <a:latin typeface="+mj-lt"/>
              </a:rPr>
              <a:t>value 0</a:t>
            </a:r>
            <a:r>
              <a:rPr lang="en-US" sz="1000" dirty="0">
                <a:solidFill>
                  <a:schemeClr val="tx1"/>
                </a:solidFill>
                <a:latin typeface="+mj-lt"/>
              </a:rPr>
              <a:t>, that router </a:t>
            </a:r>
            <a:r>
              <a:rPr lang="en-US" sz="1000" b="1" dirty="0">
                <a:solidFill>
                  <a:schemeClr val="tx1"/>
                </a:solidFill>
                <a:latin typeface="+mj-lt"/>
              </a:rPr>
              <a:t>will not become AVR</a:t>
            </a:r>
            <a:r>
              <a:rPr lang="en-US" sz="1000" dirty="0">
                <a:solidFill>
                  <a:schemeClr val="tx1"/>
                </a:solidFill>
                <a:latin typeface="+mj-lt"/>
              </a:rPr>
              <a:t>.</a:t>
            </a:r>
            <a:endParaRPr lang="en-US" sz="1000" b="0" i="0" dirty="0">
              <a:solidFill>
                <a:schemeClr val="tx1"/>
              </a:solidFill>
              <a:effectLst/>
              <a:latin typeface="+mj-lt"/>
            </a:endParaRP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Provides </a:t>
            </a:r>
            <a:r>
              <a:rPr lang="en-US" sz="1000" b="1" i="0" dirty="0">
                <a:solidFill>
                  <a:schemeClr val="tx1"/>
                </a:solidFill>
                <a:effectLst/>
                <a:latin typeface="+mj-lt"/>
              </a:rPr>
              <a:t>automatic failover </a:t>
            </a:r>
            <a:r>
              <a:rPr lang="en-US" sz="1000" b="0" i="0" dirty="0">
                <a:solidFill>
                  <a:schemeClr val="tx1"/>
                </a:solidFill>
                <a:effectLst/>
                <a:latin typeface="+mj-lt"/>
              </a:rPr>
              <a:t>in case the AVG becomes unavailable.</a:t>
            </a:r>
          </a:p>
          <a:p>
            <a:pPr marL="171450" indent="-171450" algn="just">
              <a:lnSpc>
                <a:spcPct val="150000"/>
              </a:lnSpc>
              <a:buFont typeface="Arial" panose="020B0604020202020204" pitchFamily="34" charset="0"/>
              <a:buChar char="•"/>
            </a:pPr>
            <a:r>
              <a:rPr lang="en-US" sz="1000" b="1" dirty="0">
                <a:solidFill>
                  <a:schemeClr val="tx1"/>
                </a:solidFill>
                <a:latin typeface="+mj-lt"/>
              </a:rPr>
              <a:t>AVG assign </a:t>
            </a:r>
            <a:r>
              <a:rPr lang="en-US" sz="1000" dirty="0">
                <a:solidFill>
                  <a:schemeClr val="tx1"/>
                </a:solidFill>
                <a:latin typeface="+mj-lt"/>
              </a:rPr>
              <a:t>the </a:t>
            </a:r>
            <a:r>
              <a:rPr lang="en-US" sz="1000" b="1" dirty="0">
                <a:solidFill>
                  <a:schemeClr val="tx1"/>
                </a:solidFill>
                <a:latin typeface="+mj-lt"/>
              </a:rPr>
              <a:t>virtual MAC </a:t>
            </a:r>
            <a:r>
              <a:rPr lang="en-US" sz="1000" dirty="0">
                <a:solidFill>
                  <a:schemeClr val="tx1"/>
                </a:solidFill>
                <a:latin typeface="+mj-lt"/>
              </a:rPr>
              <a:t>address to AVF routers.</a:t>
            </a:r>
            <a:endParaRPr lang="en-US" sz="1000" b="0" i="0" dirty="0">
              <a:solidFill>
                <a:schemeClr val="tx1"/>
              </a:solidFill>
              <a:effectLst/>
              <a:latin typeface="+mj-lt"/>
            </a:endParaRPr>
          </a:p>
          <a:p>
            <a:pPr marL="171450" indent="-171450" algn="just">
              <a:lnSpc>
                <a:spcPct val="150000"/>
              </a:lnSpc>
              <a:buFont typeface="Arial" panose="020B0604020202020204" pitchFamily="34" charset="0"/>
              <a:buChar char="•"/>
            </a:pPr>
            <a:r>
              <a:rPr lang="en-US" sz="1000" b="0" i="0" dirty="0">
                <a:solidFill>
                  <a:schemeClr val="tx1"/>
                </a:solidFill>
                <a:effectLst/>
                <a:latin typeface="+mj-lt"/>
              </a:rPr>
              <a:t>Customizable load-balancing algorithms, including </a:t>
            </a:r>
            <a:r>
              <a:rPr lang="en-US" sz="1000" b="1" i="0" dirty="0">
                <a:solidFill>
                  <a:schemeClr val="tx1"/>
                </a:solidFill>
                <a:effectLst/>
                <a:latin typeface="+mj-lt"/>
              </a:rPr>
              <a:t>round-robin</a:t>
            </a:r>
            <a:r>
              <a:rPr lang="en-US" sz="1000" b="0" i="0" dirty="0">
                <a:solidFill>
                  <a:schemeClr val="tx1"/>
                </a:solidFill>
                <a:effectLst/>
                <a:latin typeface="+mj-lt"/>
              </a:rPr>
              <a:t> and </a:t>
            </a:r>
            <a:r>
              <a:rPr lang="en-US" sz="1000" b="1" i="0" dirty="0">
                <a:solidFill>
                  <a:schemeClr val="tx1"/>
                </a:solidFill>
                <a:effectLst/>
                <a:latin typeface="+mj-lt"/>
              </a:rPr>
              <a:t>weighted load balancing</a:t>
            </a:r>
            <a:r>
              <a:rPr lang="en-US" sz="1000" b="0" i="0" dirty="0">
                <a:solidFill>
                  <a:schemeClr val="tx1"/>
                </a:solidFill>
                <a:effectLst/>
                <a:latin typeface="+mj-lt"/>
              </a:rPr>
              <a:t>.</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Non-preemptive</a:t>
            </a:r>
            <a:r>
              <a:rPr lang="en-US" sz="1000" dirty="0">
                <a:solidFill>
                  <a:schemeClr val="tx1"/>
                </a:solidFill>
                <a:latin typeface="+mj-lt"/>
                <a:ea typeface="Tahoma" panose="020B0604030504040204" pitchFamily="34" charset="0"/>
                <a:cs typeface="Tahoma" panose="020B0604030504040204" pitchFamily="34" charset="0"/>
              </a:rPr>
              <a:t> by default in GLBP.</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Simple</a:t>
            </a:r>
            <a:r>
              <a:rPr lang="en-US" sz="1000" dirty="0">
                <a:solidFill>
                  <a:schemeClr val="tx1"/>
                </a:solidFill>
                <a:latin typeface="+mj-lt"/>
                <a:ea typeface="Tahoma" panose="020B0604030504040204" pitchFamily="34" charset="0"/>
                <a:cs typeface="Tahoma" panose="020B0604030504040204" pitchFamily="34" charset="0"/>
              </a:rPr>
              <a:t> and </a:t>
            </a:r>
            <a:r>
              <a:rPr lang="en-US" sz="1000" b="1" dirty="0">
                <a:solidFill>
                  <a:schemeClr val="tx1"/>
                </a:solidFill>
                <a:latin typeface="+mj-lt"/>
                <a:ea typeface="Tahoma" panose="020B0604030504040204" pitchFamily="34" charset="0"/>
                <a:cs typeface="Tahoma" panose="020B0604030504040204" pitchFamily="34" charset="0"/>
              </a:rPr>
              <a:t>MD5 authentication </a:t>
            </a:r>
            <a:r>
              <a:rPr lang="en-US" sz="1000" dirty="0">
                <a:solidFill>
                  <a:schemeClr val="tx1"/>
                </a:solidFill>
                <a:latin typeface="+mj-lt"/>
                <a:ea typeface="Tahoma" panose="020B0604030504040204" pitchFamily="34" charset="0"/>
                <a:cs typeface="Tahoma" panose="020B0604030504040204" pitchFamily="34" charset="0"/>
              </a:rPr>
              <a:t>is supported in GLBPv2.</a:t>
            </a:r>
          </a:p>
        </p:txBody>
      </p:sp>
    </p:spTree>
    <p:extLst>
      <p:ext uri="{BB962C8B-B14F-4D97-AF65-F5344CB8AC3E}">
        <p14:creationId xmlns:p14="http://schemas.microsoft.com/office/powerpoint/2010/main" val="118017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5160F2-6E4C-48D6-8EE2-8D5B9634214C}"/>
              </a:ext>
            </a:extLst>
          </p:cNvPr>
          <p:cNvSpPr>
            <a:spLocks noGrp="1"/>
          </p:cNvSpPr>
          <p:nvPr>
            <p:ph type="sldNum" idx="12"/>
          </p:nvPr>
        </p:nvSpPr>
        <p:spPr/>
        <p:txBody>
          <a:bodyPr/>
          <a:lstStyle/>
          <a:p>
            <a:pPr algn="l"/>
            <a:fld id="{00000000-1234-1234-1234-123412341234}" type="slidenum">
              <a:rPr lang="en" smtClean="0"/>
              <a:pPr algn="l"/>
              <a:t>19</a:t>
            </a:fld>
            <a:endParaRPr lang="en"/>
          </a:p>
        </p:txBody>
      </p:sp>
      <p:sp>
        <p:nvSpPr>
          <p:cNvPr id="6" name="Title 1">
            <a:extLst>
              <a:ext uri="{FF2B5EF4-FFF2-40B4-BE49-F238E27FC236}">
                <a16:creationId xmlns:a16="http://schemas.microsoft.com/office/drawing/2014/main" id="{3797DD67-EC3D-425A-948C-5115A058E368}"/>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Gateway Load Balancing Protocol (GLBP)</a:t>
            </a:r>
          </a:p>
        </p:txBody>
      </p:sp>
      <p:sp>
        <p:nvSpPr>
          <p:cNvPr id="8" name="TextBox 7">
            <a:extLst>
              <a:ext uri="{FF2B5EF4-FFF2-40B4-BE49-F238E27FC236}">
                <a16:creationId xmlns:a16="http://schemas.microsoft.com/office/drawing/2014/main" id="{7DB4A8A7-E4D3-45B9-8101-CDBFED2C3996}"/>
              </a:ext>
            </a:extLst>
          </p:cNvPr>
          <p:cNvSpPr txBox="1"/>
          <p:nvPr/>
        </p:nvSpPr>
        <p:spPr>
          <a:xfrm>
            <a:off x="6951375" y="874643"/>
            <a:ext cx="1857259" cy="2728504"/>
          </a:xfrm>
          <a:prstGeom prst="rect">
            <a:avLst/>
          </a:prstGeom>
          <a:noFill/>
        </p:spPr>
        <p:txBody>
          <a:bodyPr wrap="square" rtlCol="0">
            <a:spAutoFit/>
          </a:bodyPr>
          <a:lstStyle/>
          <a:p>
            <a:pPr>
              <a:lnSpc>
                <a:spcPct val="150000"/>
              </a:lnSpc>
            </a:pPr>
            <a:r>
              <a:rPr lang="en-US" sz="1050" b="1" dirty="0"/>
              <a:t>***This lab/topology was created in GNS3 2.2.43</a:t>
            </a:r>
          </a:p>
          <a:p>
            <a:pPr>
              <a:lnSpc>
                <a:spcPct val="150000"/>
              </a:lnSpc>
            </a:pPr>
            <a:endParaRPr lang="en-US" sz="1050" b="1" dirty="0"/>
          </a:p>
          <a:p>
            <a:pPr>
              <a:lnSpc>
                <a:spcPct val="150000"/>
              </a:lnSpc>
            </a:pPr>
            <a:r>
              <a:rPr lang="en-US" sz="1050" dirty="0"/>
              <a:t>***Routers/ISP Cloud: Cisco Catalyst 7200 Series Router</a:t>
            </a:r>
          </a:p>
          <a:p>
            <a:pPr>
              <a:lnSpc>
                <a:spcPct val="150000"/>
              </a:lnSpc>
            </a:pPr>
            <a:endParaRPr lang="en-US" sz="1050" dirty="0"/>
          </a:p>
          <a:p>
            <a:pPr>
              <a:lnSpc>
                <a:spcPct val="150000"/>
              </a:lnSpc>
            </a:pPr>
            <a:r>
              <a:rPr lang="en-US" sz="1050" dirty="0"/>
              <a:t>***Switch: GNS3 Default Ethernet Switch</a:t>
            </a:r>
          </a:p>
          <a:p>
            <a:pPr>
              <a:lnSpc>
                <a:spcPct val="150000"/>
              </a:lnSpc>
            </a:pPr>
            <a:endParaRPr lang="en-US" sz="1050" dirty="0"/>
          </a:p>
          <a:p>
            <a:pPr>
              <a:lnSpc>
                <a:spcPct val="150000"/>
              </a:lnSpc>
            </a:pPr>
            <a:r>
              <a:rPr lang="en-US" sz="1050" dirty="0"/>
              <a:t>***PCs/Server: Cisco Catalyst 3600 Series Router</a:t>
            </a:r>
          </a:p>
        </p:txBody>
      </p:sp>
      <p:pic>
        <p:nvPicPr>
          <p:cNvPr id="7" name="Picture 6">
            <a:extLst>
              <a:ext uri="{FF2B5EF4-FFF2-40B4-BE49-F238E27FC236}">
                <a16:creationId xmlns:a16="http://schemas.microsoft.com/office/drawing/2014/main" id="{12830954-3931-40BD-A2D0-CE962DDDC8E6}"/>
              </a:ext>
            </a:extLst>
          </p:cNvPr>
          <p:cNvPicPr>
            <a:picLocks noChangeAspect="1"/>
          </p:cNvPicPr>
          <p:nvPr/>
        </p:nvPicPr>
        <p:blipFill>
          <a:blip r:embed="rId2"/>
          <a:srcRect/>
          <a:stretch/>
        </p:blipFill>
        <p:spPr>
          <a:xfrm>
            <a:off x="710778" y="960418"/>
            <a:ext cx="6222131" cy="3250636"/>
          </a:xfrm>
          <a:prstGeom prst="rect">
            <a:avLst/>
          </a:prstGeom>
          <a:ln>
            <a:solidFill>
              <a:schemeClr val="tx1"/>
            </a:solidFill>
          </a:ln>
        </p:spPr>
      </p:pic>
    </p:spTree>
    <p:extLst>
      <p:ext uri="{BB962C8B-B14F-4D97-AF65-F5344CB8AC3E}">
        <p14:creationId xmlns:p14="http://schemas.microsoft.com/office/powerpoint/2010/main" val="367713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038969" cy="3295454"/>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The </a:t>
            </a:r>
            <a:r>
              <a:rPr lang="en-US" sz="1000" b="1" dirty="0">
                <a:solidFill>
                  <a:schemeClr val="tx1"/>
                </a:solidFill>
                <a:latin typeface="+mj-lt"/>
                <a:ea typeface="Tahoma" panose="020B0604030504040204" pitchFamily="34" charset="0"/>
                <a:cs typeface="Tahoma" panose="020B0604030504040204" pitchFamily="34" charset="0"/>
              </a:rPr>
              <a:t>First Hop Redundancy Protocol </a:t>
            </a:r>
            <a:r>
              <a:rPr lang="en-US" sz="1000" dirty="0">
                <a:solidFill>
                  <a:schemeClr val="tx1"/>
                </a:solidFill>
                <a:latin typeface="+mj-lt"/>
                <a:ea typeface="Tahoma" panose="020B0604030504040204" pitchFamily="34" charset="0"/>
                <a:cs typeface="Tahoma" panose="020B0604030504040204" pitchFamily="34" charset="0"/>
              </a:rPr>
              <a:t>(FHRP) was developed by </a:t>
            </a:r>
            <a:r>
              <a:rPr lang="en-US" sz="1000" b="1" dirty="0">
                <a:solidFill>
                  <a:schemeClr val="tx1"/>
                </a:solidFill>
                <a:latin typeface="+mj-lt"/>
                <a:ea typeface="Tahoma" panose="020B0604030504040204" pitchFamily="34" charset="0"/>
                <a:cs typeface="Tahoma" panose="020B0604030504040204" pitchFamily="34" charset="0"/>
              </a:rPr>
              <a:t>Cisco</a:t>
            </a:r>
            <a:r>
              <a:rPr lang="en-US" sz="1000" dirty="0">
                <a:solidFill>
                  <a:schemeClr val="tx1"/>
                </a:solidFill>
                <a:latin typeface="+mj-lt"/>
                <a:ea typeface="Tahoma" panose="020B0604030504040204" pitchFamily="34" charset="0"/>
                <a:cs typeface="Tahoma" panose="020B0604030504040204" pitchFamily="34" charset="0"/>
              </a:rPr>
              <a:t> in the early </a:t>
            </a:r>
            <a:r>
              <a:rPr lang="en-US" sz="1000" b="1" dirty="0">
                <a:solidFill>
                  <a:schemeClr val="tx1"/>
                </a:solidFill>
                <a:latin typeface="+mj-lt"/>
                <a:ea typeface="Tahoma" panose="020B0604030504040204" pitchFamily="34" charset="0"/>
                <a:cs typeface="Tahoma" panose="020B0604030504040204" pitchFamily="34" charset="0"/>
              </a:rPr>
              <a:t>1990s</a:t>
            </a:r>
            <a:r>
              <a:rPr lang="en-US" sz="1000" dirty="0">
                <a:solidFill>
                  <a:schemeClr val="tx1"/>
                </a:solidFill>
                <a:latin typeface="+mj-lt"/>
                <a:ea typeface="Tahoma" panose="020B0604030504040204" pitchFamily="34" charset="0"/>
                <a:cs typeface="Tahoma" panose="020B0604030504040204" pitchFamily="34" charset="0"/>
              </a:rPr>
              <a:t>. Hot Standby Router Protocol (HSRP) was designed </a:t>
            </a:r>
            <a:r>
              <a:rPr lang="en-US" sz="1000" b="1" dirty="0">
                <a:solidFill>
                  <a:schemeClr val="tx1"/>
                </a:solidFill>
                <a:latin typeface="+mj-lt"/>
                <a:ea typeface="Tahoma" panose="020B0604030504040204" pitchFamily="34" charset="0"/>
                <a:cs typeface="Tahoma" panose="020B0604030504040204" pitchFamily="34" charset="0"/>
              </a:rPr>
              <a:t>to provide redundancy </a:t>
            </a:r>
            <a:r>
              <a:rPr lang="en-US" sz="1000" dirty="0">
                <a:solidFill>
                  <a:schemeClr val="tx1"/>
                </a:solidFill>
                <a:latin typeface="+mj-lt"/>
                <a:ea typeface="Tahoma" panose="020B0604030504040204" pitchFamily="34" charset="0"/>
                <a:cs typeface="Tahoma" panose="020B0604030504040204" pitchFamily="34" charset="0"/>
              </a:rPr>
              <a:t>for Cisco Routers, but it became popular with other vendors as well. In </a:t>
            </a:r>
            <a:r>
              <a:rPr lang="en-US" sz="1000" b="1" dirty="0">
                <a:solidFill>
                  <a:schemeClr val="tx1"/>
                </a:solidFill>
                <a:latin typeface="+mj-lt"/>
                <a:ea typeface="Tahoma" panose="020B0604030504040204" pitchFamily="34" charset="0"/>
                <a:cs typeface="Tahoma" panose="020B0604030504040204" pitchFamily="34" charset="0"/>
              </a:rPr>
              <a:t>1997</a:t>
            </a:r>
            <a:r>
              <a:rPr lang="en-US" sz="1000" dirty="0">
                <a:solidFill>
                  <a:schemeClr val="tx1"/>
                </a:solidFill>
                <a:latin typeface="+mj-lt"/>
                <a:ea typeface="Tahoma" panose="020B0604030504040204" pitchFamily="34" charset="0"/>
                <a:cs typeface="Tahoma" panose="020B0604030504040204" pitchFamily="34" charset="0"/>
              </a:rPr>
              <a:t>, the Internet Engineering Task Force (IETF) published a draft standard for a new FHRP protocol called </a:t>
            </a:r>
            <a:r>
              <a:rPr lang="en-US" sz="1000" b="1" dirty="0">
                <a:solidFill>
                  <a:schemeClr val="tx1"/>
                </a:solidFill>
                <a:latin typeface="+mj-lt"/>
                <a:ea typeface="Tahoma" panose="020B0604030504040204" pitchFamily="34" charset="0"/>
                <a:cs typeface="Tahoma" panose="020B0604030504040204" pitchFamily="34" charset="0"/>
              </a:rPr>
              <a:t>Virtual Router Redundancy Protocol </a:t>
            </a:r>
            <a:r>
              <a:rPr lang="en-US" sz="1000" dirty="0">
                <a:solidFill>
                  <a:schemeClr val="tx1"/>
                </a:solidFill>
                <a:latin typeface="+mj-lt"/>
                <a:ea typeface="Tahoma" panose="020B0604030504040204" pitchFamily="34" charset="0"/>
                <a:cs typeface="Tahoma" panose="020B0604030504040204" pitchFamily="34" charset="0"/>
              </a:rPr>
              <a:t>(VRRP). VRRP was designed to be an </a:t>
            </a:r>
            <a:r>
              <a:rPr lang="en-US" sz="1000" b="1" dirty="0">
                <a:solidFill>
                  <a:schemeClr val="tx1"/>
                </a:solidFill>
                <a:latin typeface="+mj-lt"/>
                <a:ea typeface="Tahoma" panose="020B0604030504040204" pitchFamily="34" charset="0"/>
                <a:cs typeface="Tahoma" panose="020B0604030504040204" pitchFamily="34" charset="0"/>
              </a:rPr>
              <a:t>open standard</a:t>
            </a:r>
            <a:r>
              <a:rPr lang="en-US" sz="1000" dirty="0">
                <a:solidFill>
                  <a:schemeClr val="tx1"/>
                </a:solidFill>
                <a:latin typeface="+mj-lt"/>
                <a:ea typeface="Tahoma" panose="020B0604030504040204" pitchFamily="34" charset="0"/>
                <a:cs typeface="Tahoma" panose="020B0604030504040204" pitchFamily="34" charset="0"/>
              </a:rPr>
              <a:t> FHRP protocol that could be used by routers from different vendors. VRRP was eventually finalized and published as an IETF standard in </a:t>
            </a:r>
            <a:r>
              <a:rPr lang="en-US" sz="1000" b="1" dirty="0">
                <a:solidFill>
                  <a:schemeClr val="tx1"/>
                </a:solidFill>
                <a:latin typeface="+mj-lt"/>
                <a:ea typeface="Tahoma" panose="020B0604030504040204" pitchFamily="34" charset="0"/>
                <a:cs typeface="Tahoma" panose="020B0604030504040204" pitchFamily="34" charset="0"/>
              </a:rPr>
              <a:t>2002</a:t>
            </a:r>
            <a:r>
              <a:rPr lang="en-US" sz="1000" dirty="0">
                <a:solidFill>
                  <a:schemeClr val="tx1"/>
                </a:solidFill>
                <a:latin typeface="+mj-lt"/>
                <a:ea typeface="Tahoma" panose="020B0604030504040204" pitchFamily="34" charset="0"/>
                <a:cs typeface="Tahoma" panose="020B0604030504040204" pitchFamily="34" charset="0"/>
              </a:rPr>
              <a:t>. </a:t>
            </a:r>
            <a:r>
              <a:rPr lang="en-US" sz="1000" b="0" i="0" dirty="0">
                <a:solidFill>
                  <a:schemeClr val="tx1"/>
                </a:solidFill>
                <a:effectLst/>
                <a:latin typeface="+mj-lt"/>
              </a:rPr>
              <a:t>The VRRP protocol was defined in </a:t>
            </a:r>
            <a:r>
              <a:rPr lang="en-US" sz="1000" b="1" i="0" dirty="0">
                <a:solidFill>
                  <a:schemeClr val="tx1"/>
                </a:solidFill>
                <a:effectLst/>
                <a:latin typeface="+mj-lt"/>
              </a:rPr>
              <a:t>RFC 2338 </a:t>
            </a:r>
            <a:r>
              <a:rPr lang="en-US" sz="1000" b="0" i="0" dirty="0">
                <a:solidFill>
                  <a:schemeClr val="tx1"/>
                </a:solidFill>
                <a:effectLst/>
                <a:latin typeface="+mj-lt"/>
              </a:rPr>
              <a:t>in </a:t>
            </a:r>
            <a:r>
              <a:rPr lang="en-US" sz="1000" b="1" i="0" dirty="0">
                <a:solidFill>
                  <a:schemeClr val="tx1"/>
                </a:solidFill>
                <a:effectLst/>
                <a:latin typeface="+mj-lt"/>
              </a:rPr>
              <a:t>1998</a:t>
            </a:r>
            <a:r>
              <a:rPr lang="en-US" sz="1000" b="0" i="0" dirty="0">
                <a:solidFill>
                  <a:schemeClr val="tx1"/>
                </a:solidFill>
                <a:effectLst/>
                <a:latin typeface="+mj-lt"/>
              </a:rPr>
              <a:t> and later </a:t>
            </a:r>
            <a:r>
              <a:rPr lang="en-US" sz="1000" b="1" i="0" dirty="0">
                <a:solidFill>
                  <a:schemeClr val="tx1"/>
                </a:solidFill>
                <a:effectLst/>
                <a:latin typeface="+mj-lt"/>
              </a:rPr>
              <a:t>updated</a:t>
            </a:r>
            <a:r>
              <a:rPr lang="en-US" sz="1000" b="0" i="0" dirty="0">
                <a:solidFill>
                  <a:schemeClr val="tx1"/>
                </a:solidFill>
                <a:effectLst/>
                <a:latin typeface="+mj-lt"/>
              </a:rPr>
              <a:t> in </a:t>
            </a:r>
            <a:r>
              <a:rPr lang="en-US" sz="1000" b="1" i="0" dirty="0">
                <a:solidFill>
                  <a:schemeClr val="tx1"/>
                </a:solidFill>
                <a:effectLst/>
                <a:latin typeface="+mj-lt"/>
              </a:rPr>
              <a:t>RFC 5798</a:t>
            </a:r>
            <a:r>
              <a:rPr lang="en-US" sz="1000" b="0" i="0" dirty="0">
                <a:solidFill>
                  <a:schemeClr val="tx1"/>
                </a:solidFill>
                <a:effectLst/>
                <a:latin typeface="+mj-lt"/>
              </a:rPr>
              <a:t>.</a:t>
            </a:r>
            <a:r>
              <a:rPr lang="en-US" sz="1000" dirty="0">
                <a:solidFill>
                  <a:schemeClr val="tx1"/>
                </a:solidFill>
                <a:latin typeface="+mj-lt"/>
                <a:ea typeface="Tahoma" panose="020B0604030504040204" pitchFamily="34" charset="0"/>
                <a:cs typeface="Tahoma" panose="020B0604030504040204" pitchFamily="34" charset="0"/>
              </a:rPr>
              <a:t>In early </a:t>
            </a:r>
            <a:r>
              <a:rPr lang="en-US" sz="1000" b="1" dirty="0">
                <a:solidFill>
                  <a:schemeClr val="tx1"/>
                </a:solidFill>
                <a:latin typeface="+mj-lt"/>
                <a:ea typeface="Tahoma" panose="020B0604030504040204" pitchFamily="34" charset="0"/>
                <a:cs typeface="Tahoma" panose="020B0604030504040204" pitchFamily="34" charset="0"/>
              </a:rPr>
              <a:t>2000s</a:t>
            </a:r>
            <a:r>
              <a:rPr lang="en-US" sz="1000" dirty="0">
                <a:solidFill>
                  <a:schemeClr val="tx1"/>
                </a:solidFill>
                <a:latin typeface="+mj-lt"/>
                <a:ea typeface="Tahoma" panose="020B0604030504040204" pitchFamily="34" charset="0"/>
                <a:cs typeface="Tahoma" panose="020B0604030504040204" pitchFamily="34" charset="0"/>
              </a:rPr>
              <a:t>, another FHRP protocol named </a:t>
            </a:r>
            <a:r>
              <a:rPr lang="en-US" sz="1000" b="1" dirty="0">
                <a:solidFill>
                  <a:schemeClr val="tx1"/>
                </a:solidFill>
                <a:latin typeface="+mj-lt"/>
                <a:ea typeface="Tahoma" panose="020B0604030504040204" pitchFamily="34" charset="0"/>
                <a:cs typeface="Tahoma" panose="020B0604030504040204" pitchFamily="34" charset="0"/>
              </a:rPr>
              <a:t>Gateway Load Balancing Protocol </a:t>
            </a:r>
            <a:r>
              <a:rPr lang="en-US" sz="1000" dirty="0">
                <a:solidFill>
                  <a:schemeClr val="tx1"/>
                </a:solidFill>
                <a:latin typeface="+mj-lt"/>
                <a:ea typeface="Tahoma" panose="020B0604030504040204" pitchFamily="34" charset="0"/>
                <a:cs typeface="Tahoma" panose="020B0604030504040204" pitchFamily="34" charset="0"/>
              </a:rPr>
              <a:t>(GLBP) was developed by </a:t>
            </a:r>
            <a:r>
              <a:rPr lang="en-US" sz="1000" b="1" dirty="0">
                <a:solidFill>
                  <a:schemeClr val="tx1"/>
                </a:solidFill>
                <a:latin typeface="+mj-lt"/>
                <a:ea typeface="Tahoma" panose="020B0604030504040204" pitchFamily="34" charset="0"/>
                <a:cs typeface="Tahoma" panose="020B0604030504040204" pitchFamily="34" charset="0"/>
              </a:rPr>
              <a:t>Cisco</a:t>
            </a:r>
            <a:r>
              <a:rPr lang="en-US" sz="1000" dirty="0">
                <a:solidFill>
                  <a:schemeClr val="tx1"/>
                </a:solidFill>
                <a:latin typeface="+mj-lt"/>
                <a:ea typeface="Tahoma" panose="020B0604030504040204" pitchFamily="34" charset="0"/>
                <a:cs typeface="Tahoma" panose="020B0604030504040204" pitchFamily="34" charset="0"/>
              </a:rPr>
              <a:t> and introduced some limitations of HSRP and VRRP. It was designed to offer not only redundancy but also </a:t>
            </a:r>
            <a:r>
              <a:rPr lang="en-US" sz="1000" b="1" dirty="0">
                <a:solidFill>
                  <a:schemeClr val="tx1"/>
                </a:solidFill>
                <a:latin typeface="+mj-lt"/>
                <a:ea typeface="Tahoma" panose="020B0604030504040204" pitchFamily="34" charset="0"/>
                <a:cs typeface="Tahoma" panose="020B0604030504040204" pitchFamily="34" charset="0"/>
              </a:rPr>
              <a:t>load balancing </a:t>
            </a:r>
            <a:r>
              <a:rPr lang="en-US" sz="1000" dirty="0">
                <a:solidFill>
                  <a:schemeClr val="tx1"/>
                </a:solidFill>
                <a:latin typeface="+mj-lt"/>
                <a:ea typeface="Tahoma" panose="020B0604030504040204" pitchFamily="34" charset="0"/>
                <a:cs typeface="Tahoma" panose="020B0604030504040204" pitchFamily="34" charset="0"/>
              </a:rPr>
              <a:t>of traffic across multiple routers.</a:t>
            </a: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The history of the different versions of FHRP protocols is as follows:</a:t>
            </a: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HSRP - </a:t>
            </a:r>
          </a:p>
          <a:p>
            <a:pPr algn="just">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VRRP -</a:t>
            </a:r>
          </a:p>
          <a:p>
            <a:pPr algn="just">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gn="just">
              <a:lnSpc>
                <a:spcPct val="150000"/>
              </a:lnSpc>
            </a:pPr>
            <a:endParaRPr lang="en-US" sz="1000"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GLBP -  </a:t>
            </a: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Introduction</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2</a:t>
            </a:fld>
            <a:endParaRPr lang="en"/>
          </a:p>
        </p:txBody>
      </p:sp>
      <p:sp>
        <p:nvSpPr>
          <p:cNvPr id="3" name="TextBox 2">
            <a:extLst>
              <a:ext uri="{FF2B5EF4-FFF2-40B4-BE49-F238E27FC236}">
                <a16:creationId xmlns:a16="http://schemas.microsoft.com/office/drawing/2014/main" id="{B5789F56-7637-447C-B58A-815B6CD76857}"/>
              </a:ext>
            </a:extLst>
          </p:cNvPr>
          <p:cNvSpPr txBox="1"/>
          <p:nvPr/>
        </p:nvSpPr>
        <p:spPr>
          <a:xfrm>
            <a:off x="1165860" y="2674620"/>
            <a:ext cx="5768340" cy="52546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Version 1: Released in 1992.</a:t>
            </a:r>
          </a:p>
          <a:p>
            <a:pPr marL="171450" lvl="1"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Version 2: Released in 1995 with support for multiple standby routers and load balancing.</a:t>
            </a:r>
          </a:p>
        </p:txBody>
      </p:sp>
      <p:sp>
        <p:nvSpPr>
          <p:cNvPr id="4" name="TextBox 3">
            <a:extLst>
              <a:ext uri="{FF2B5EF4-FFF2-40B4-BE49-F238E27FC236}">
                <a16:creationId xmlns:a16="http://schemas.microsoft.com/office/drawing/2014/main" id="{9D9078C2-171A-4242-A4BA-31ED0F562551}"/>
              </a:ext>
            </a:extLst>
          </p:cNvPr>
          <p:cNvSpPr txBox="1"/>
          <p:nvPr/>
        </p:nvSpPr>
        <p:spPr>
          <a:xfrm>
            <a:off x="1158240" y="3130597"/>
            <a:ext cx="6583680" cy="756297"/>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Version 1: Released in 1998 as a draft standard.</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Version 2: Released in 2002 as an IETF standard.</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Version 3: Released in 2012 with support for IPv^6 and other new features.</a:t>
            </a:r>
          </a:p>
        </p:txBody>
      </p:sp>
      <p:sp>
        <p:nvSpPr>
          <p:cNvPr id="7" name="TextBox 6">
            <a:extLst>
              <a:ext uri="{FF2B5EF4-FFF2-40B4-BE49-F238E27FC236}">
                <a16:creationId xmlns:a16="http://schemas.microsoft.com/office/drawing/2014/main" id="{64298721-E0E7-44D0-8285-395CBC4094AE}"/>
              </a:ext>
            </a:extLst>
          </p:cNvPr>
          <p:cNvSpPr txBox="1"/>
          <p:nvPr/>
        </p:nvSpPr>
        <p:spPr>
          <a:xfrm>
            <a:off x="1158240" y="3816397"/>
            <a:ext cx="6583680" cy="525465"/>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Version 1: Released in 2001 as a draft standard.</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Version 2: Released in 2004 as an Cisco Proprietary Protocol.</a:t>
            </a:r>
          </a:p>
        </p:txBody>
      </p:sp>
    </p:spTree>
    <p:extLst>
      <p:ext uri="{BB962C8B-B14F-4D97-AF65-F5344CB8AC3E}">
        <p14:creationId xmlns:p14="http://schemas.microsoft.com/office/powerpoint/2010/main" val="2730144654"/>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E3B402-2E7D-4C50-84F6-A94AA995AAAD}"/>
              </a:ext>
            </a:extLst>
          </p:cNvPr>
          <p:cNvPicPr>
            <a:picLocks noChangeAspect="1"/>
          </p:cNvPicPr>
          <p:nvPr/>
        </p:nvPicPr>
        <p:blipFill>
          <a:blip r:embed="rId2"/>
          <a:srcRect/>
          <a:stretch/>
        </p:blipFill>
        <p:spPr>
          <a:xfrm>
            <a:off x="4693074" y="975942"/>
            <a:ext cx="3921851" cy="2002266"/>
          </a:xfrm>
          <a:prstGeom prst="rect">
            <a:avLst/>
          </a:prstGeom>
        </p:spPr>
      </p:pic>
      <p:pic>
        <p:nvPicPr>
          <p:cNvPr id="10" name="Picture 9">
            <a:extLst>
              <a:ext uri="{FF2B5EF4-FFF2-40B4-BE49-F238E27FC236}">
                <a16:creationId xmlns:a16="http://schemas.microsoft.com/office/drawing/2014/main" id="{E71D8584-9F5C-431C-964F-FD992B2C244D}"/>
              </a:ext>
            </a:extLst>
          </p:cNvPr>
          <p:cNvPicPr>
            <a:picLocks noChangeAspect="1"/>
          </p:cNvPicPr>
          <p:nvPr/>
        </p:nvPicPr>
        <p:blipFill>
          <a:blip r:embed="rId3"/>
          <a:srcRect/>
          <a:stretch/>
        </p:blipFill>
        <p:spPr>
          <a:xfrm>
            <a:off x="4693074" y="3061811"/>
            <a:ext cx="3921851" cy="450995"/>
          </a:xfrm>
          <a:prstGeom prst="rect">
            <a:avLst/>
          </a:prstGeom>
        </p:spPr>
      </p:pic>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20</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Gateway Load Balancing Protocol (GLBP)</a:t>
            </a:r>
          </a:p>
        </p:txBody>
      </p:sp>
      <p:sp>
        <p:nvSpPr>
          <p:cNvPr id="18" name="TextBox 17">
            <a:extLst>
              <a:ext uri="{FF2B5EF4-FFF2-40B4-BE49-F238E27FC236}">
                <a16:creationId xmlns:a16="http://schemas.microsoft.com/office/drawing/2014/main" id="{13ECE9D6-8519-463D-9093-190BEA2111CB}"/>
              </a:ext>
            </a:extLst>
          </p:cNvPr>
          <p:cNvSpPr txBox="1"/>
          <p:nvPr/>
        </p:nvSpPr>
        <p:spPr>
          <a:xfrm>
            <a:off x="567157" y="784853"/>
            <a:ext cx="4125917" cy="756297"/>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GLBP in Cisco Routers-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name&gt;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‘RTR(config-if)# </a:t>
            </a:r>
            <a:r>
              <a:rPr lang="en-US" sz="1000" b="1" i="1" dirty="0" err="1">
                <a:solidFill>
                  <a:schemeClr val="tx1"/>
                </a:solidFill>
                <a:latin typeface="+mj-lt"/>
                <a:ea typeface="Tahoma" panose="020B0604030504040204" pitchFamily="34" charset="0"/>
                <a:cs typeface="Tahoma" panose="020B0604030504040204" pitchFamily="34" charset="0"/>
              </a:rPr>
              <a:t>glbp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&lt;group id&gt;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&lt;virtual IP address&gt;’</a:t>
            </a:r>
          </a:p>
        </p:txBody>
      </p:sp>
      <p:pic>
        <p:nvPicPr>
          <p:cNvPr id="11" name="Picture 10">
            <a:extLst>
              <a:ext uri="{FF2B5EF4-FFF2-40B4-BE49-F238E27FC236}">
                <a16:creationId xmlns:a16="http://schemas.microsoft.com/office/drawing/2014/main" id="{B4303910-6FD2-4FF8-989B-8197EB896A47}"/>
              </a:ext>
            </a:extLst>
          </p:cNvPr>
          <p:cNvPicPr>
            <a:picLocks noChangeAspect="1"/>
          </p:cNvPicPr>
          <p:nvPr/>
        </p:nvPicPr>
        <p:blipFill>
          <a:blip r:embed="rId4"/>
          <a:srcRect/>
          <a:stretch/>
        </p:blipFill>
        <p:spPr>
          <a:xfrm>
            <a:off x="4693074" y="3596409"/>
            <a:ext cx="3921851" cy="449341"/>
          </a:xfrm>
          <a:prstGeom prst="rect">
            <a:avLst/>
          </a:prstGeom>
        </p:spPr>
      </p:pic>
      <p:pic>
        <p:nvPicPr>
          <p:cNvPr id="12" name="Picture 11">
            <a:extLst>
              <a:ext uri="{FF2B5EF4-FFF2-40B4-BE49-F238E27FC236}">
                <a16:creationId xmlns:a16="http://schemas.microsoft.com/office/drawing/2014/main" id="{3198772A-ABCC-407E-A712-1CF5A0F081CA}"/>
              </a:ext>
            </a:extLst>
          </p:cNvPr>
          <p:cNvPicPr>
            <a:picLocks noChangeAspect="1"/>
          </p:cNvPicPr>
          <p:nvPr/>
        </p:nvPicPr>
        <p:blipFill>
          <a:blip r:embed="rId5"/>
          <a:srcRect/>
          <a:stretch/>
        </p:blipFill>
        <p:spPr>
          <a:xfrm>
            <a:off x="4693074" y="4129353"/>
            <a:ext cx="3921851" cy="439766"/>
          </a:xfrm>
          <a:prstGeom prst="rect">
            <a:avLst/>
          </a:prstGeom>
        </p:spPr>
      </p:pic>
      <p:sp>
        <p:nvSpPr>
          <p:cNvPr id="14" name="TextBox 13">
            <a:extLst>
              <a:ext uri="{FF2B5EF4-FFF2-40B4-BE49-F238E27FC236}">
                <a16:creationId xmlns:a16="http://schemas.microsoft.com/office/drawing/2014/main" id="{310AB71F-8269-41D4-B084-2B8FA4B0C822}"/>
              </a:ext>
            </a:extLst>
          </p:cNvPr>
          <p:cNvSpPr txBox="1"/>
          <p:nvPr/>
        </p:nvSpPr>
        <p:spPr>
          <a:xfrm>
            <a:off x="569991" y="1460211"/>
            <a:ext cx="4125917" cy="525465"/>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1000" dirty="0"/>
              <a:t>Commands to change priority of the router-</a:t>
            </a:r>
            <a:br>
              <a:rPr lang="en-US" sz="1000" dirty="0"/>
            </a:br>
            <a:r>
              <a:rPr lang="en-US" sz="1000" b="1" i="1" dirty="0"/>
              <a:t>‘RTR(config-if)# </a:t>
            </a:r>
            <a:r>
              <a:rPr lang="en-US" sz="1000" b="1" i="1" dirty="0" err="1"/>
              <a:t>glbp</a:t>
            </a:r>
            <a:r>
              <a:rPr lang="en-US" sz="1000" b="1" i="1" dirty="0"/>
              <a:t> </a:t>
            </a:r>
            <a:r>
              <a:rPr lang="en-US" sz="1000" b="1" i="1" dirty="0">
                <a:solidFill>
                  <a:srgbClr val="C00000"/>
                </a:solidFill>
              </a:rPr>
              <a:t>&lt;group id&gt; </a:t>
            </a:r>
            <a:r>
              <a:rPr lang="en-US" sz="1000" b="1" i="1" dirty="0"/>
              <a:t>priority </a:t>
            </a:r>
            <a:r>
              <a:rPr lang="en-US" sz="1000" b="1" i="1" dirty="0">
                <a:solidFill>
                  <a:srgbClr val="C00000"/>
                </a:solidFill>
              </a:rPr>
              <a:t>&lt;1-255&gt;</a:t>
            </a:r>
            <a:r>
              <a:rPr lang="en-US" sz="1000" b="1" i="1" dirty="0"/>
              <a:t>’</a:t>
            </a:r>
            <a:endParaRPr lang="en-US" sz="1000" dirty="0"/>
          </a:p>
        </p:txBody>
      </p:sp>
      <p:pic>
        <p:nvPicPr>
          <p:cNvPr id="17" name="Picture 16">
            <a:extLst>
              <a:ext uri="{FF2B5EF4-FFF2-40B4-BE49-F238E27FC236}">
                <a16:creationId xmlns:a16="http://schemas.microsoft.com/office/drawing/2014/main" id="{498AF9B1-8054-4B5D-AC81-A3AFAC1F17AB}"/>
              </a:ext>
            </a:extLst>
          </p:cNvPr>
          <p:cNvPicPr>
            <a:picLocks noChangeAspect="1"/>
          </p:cNvPicPr>
          <p:nvPr/>
        </p:nvPicPr>
        <p:blipFill>
          <a:blip r:embed="rId6"/>
          <a:srcRect/>
          <a:stretch/>
        </p:blipFill>
        <p:spPr>
          <a:xfrm>
            <a:off x="642126" y="2003131"/>
            <a:ext cx="3921851" cy="1739037"/>
          </a:xfrm>
          <a:prstGeom prst="rect">
            <a:avLst/>
          </a:prstGeom>
        </p:spPr>
      </p:pic>
      <p:pic>
        <p:nvPicPr>
          <p:cNvPr id="20" name="Picture 19">
            <a:extLst>
              <a:ext uri="{FF2B5EF4-FFF2-40B4-BE49-F238E27FC236}">
                <a16:creationId xmlns:a16="http://schemas.microsoft.com/office/drawing/2014/main" id="{48B43EC4-06E3-49D9-A7AB-76C9E0356C09}"/>
              </a:ext>
            </a:extLst>
          </p:cNvPr>
          <p:cNvPicPr>
            <a:picLocks noChangeAspect="1"/>
          </p:cNvPicPr>
          <p:nvPr/>
        </p:nvPicPr>
        <p:blipFill>
          <a:blip r:embed="rId7"/>
          <a:srcRect/>
          <a:stretch/>
        </p:blipFill>
        <p:spPr>
          <a:xfrm>
            <a:off x="642127" y="3810929"/>
            <a:ext cx="3921851" cy="180397"/>
          </a:xfrm>
          <a:prstGeom prst="rect">
            <a:avLst/>
          </a:prstGeom>
        </p:spPr>
      </p:pic>
      <p:pic>
        <p:nvPicPr>
          <p:cNvPr id="21" name="Picture 20">
            <a:extLst>
              <a:ext uri="{FF2B5EF4-FFF2-40B4-BE49-F238E27FC236}">
                <a16:creationId xmlns:a16="http://schemas.microsoft.com/office/drawing/2014/main" id="{27452A97-5776-44FE-AD56-5EA10BDCEC68}"/>
              </a:ext>
            </a:extLst>
          </p:cNvPr>
          <p:cNvPicPr>
            <a:picLocks noChangeAspect="1"/>
          </p:cNvPicPr>
          <p:nvPr/>
        </p:nvPicPr>
        <p:blipFill>
          <a:blip r:embed="rId8"/>
          <a:srcRect/>
          <a:stretch/>
        </p:blipFill>
        <p:spPr>
          <a:xfrm>
            <a:off x="642126" y="4055119"/>
            <a:ext cx="3921851" cy="187614"/>
          </a:xfrm>
          <a:prstGeom prst="rect">
            <a:avLst/>
          </a:prstGeom>
        </p:spPr>
      </p:pic>
      <p:pic>
        <p:nvPicPr>
          <p:cNvPr id="22" name="Picture 21">
            <a:extLst>
              <a:ext uri="{FF2B5EF4-FFF2-40B4-BE49-F238E27FC236}">
                <a16:creationId xmlns:a16="http://schemas.microsoft.com/office/drawing/2014/main" id="{50C5DDFC-406E-4A6E-B567-89E4D0E02A2B}"/>
              </a:ext>
            </a:extLst>
          </p:cNvPr>
          <p:cNvPicPr>
            <a:picLocks noChangeAspect="1"/>
          </p:cNvPicPr>
          <p:nvPr/>
        </p:nvPicPr>
        <p:blipFill>
          <a:blip r:embed="rId9"/>
          <a:srcRect/>
          <a:stretch/>
        </p:blipFill>
        <p:spPr>
          <a:xfrm>
            <a:off x="642126" y="4295423"/>
            <a:ext cx="3929874" cy="278381"/>
          </a:xfrm>
          <a:prstGeom prst="rect">
            <a:avLst/>
          </a:prstGeom>
        </p:spPr>
      </p:pic>
      <p:sp>
        <p:nvSpPr>
          <p:cNvPr id="26" name="Rectangle 25">
            <a:extLst>
              <a:ext uri="{FF2B5EF4-FFF2-40B4-BE49-F238E27FC236}">
                <a16:creationId xmlns:a16="http://schemas.microsoft.com/office/drawing/2014/main" id="{DB5912C9-83BB-4E61-8D89-B01B54E68461}"/>
              </a:ext>
            </a:extLst>
          </p:cNvPr>
          <p:cNvSpPr/>
          <p:nvPr/>
        </p:nvSpPr>
        <p:spPr>
          <a:xfrm>
            <a:off x="728472" y="2704980"/>
            <a:ext cx="261670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416A817-E710-4EC9-8F87-148C95895F40}"/>
              </a:ext>
            </a:extLst>
          </p:cNvPr>
          <p:cNvSpPr/>
          <p:nvPr/>
        </p:nvSpPr>
        <p:spPr>
          <a:xfrm>
            <a:off x="728472" y="3308865"/>
            <a:ext cx="10717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C6E1F7-1382-4D8F-B19C-19B0029A54F6}"/>
              </a:ext>
            </a:extLst>
          </p:cNvPr>
          <p:cNvSpPr/>
          <p:nvPr/>
        </p:nvSpPr>
        <p:spPr>
          <a:xfrm>
            <a:off x="1259967" y="3135510"/>
            <a:ext cx="74028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8E186F-2980-4BA8-933D-1EAF9022FBEA}"/>
              </a:ext>
            </a:extLst>
          </p:cNvPr>
          <p:cNvSpPr/>
          <p:nvPr/>
        </p:nvSpPr>
        <p:spPr>
          <a:xfrm>
            <a:off x="1259967" y="3482220"/>
            <a:ext cx="9574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F893C80-4B10-447C-A9E4-DF48500A523E}"/>
              </a:ext>
            </a:extLst>
          </p:cNvPr>
          <p:cNvSpPr/>
          <p:nvPr/>
        </p:nvSpPr>
        <p:spPr>
          <a:xfrm>
            <a:off x="1591436" y="3647955"/>
            <a:ext cx="2919604"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58CB1AC-F20A-4724-A66A-2668EB4F29EE}"/>
              </a:ext>
            </a:extLst>
          </p:cNvPr>
          <p:cNvSpPr/>
          <p:nvPr/>
        </p:nvSpPr>
        <p:spPr>
          <a:xfrm>
            <a:off x="1259967" y="3819405"/>
            <a:ext cx="74028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FC34AC6-49A1-4744-ACE2-6732E10F2337}"/>
              </a:ext>
            </a:extLst>
          </p:cNvPr>
          <p:cNvSpPr/>
          <p:nvPr/>
        </p:nvSpPr>
        <p:spPr>
          <a:xfrm>
            <a:off x="1259967" y="4072770"/>
            <a:ext cx="74028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F2D354F-DBA3-4B82-BAB7-FE5EC5B2BF6A}"/>
              </a:ext>
            </a:extLst>
          </p:cNvPr>
          <p:cNvSpPr/>
          <p:nvPr/>
        </p:nvSpPr>
        <p:spPr>
          <a:xfrm>
            <a:off x="1261872" y="4307085"/>
            <a:ext cx="74028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A309BB-DBF1-4BC7-B743-6C0C1ECF9AC4}"/>
              </a:ext>
            </a:extLst>
          </p:cNvPr>
          <p:cNvSpPr/>
          <p:nvPr/>
        </p:nvSpPr>
        <p:spPr>
          <a:xfrm>
            <a:off x="1591436" y="4476630"/>
            <a:ext cx="2919604"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43F586-47F4-44F9-A320-CACABA353C49}"/>
              </a:ext>
            </a:extLst>
          </p:cNvPr>
          <p:cNvSpPr/>
          <p:nvPr/>
        </p:nvSpPr>
        <p:spPr>
          <a:xfrm>
            <a:off x="5181092" y="984130"/>
            <a:ext cx="69964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2D73F0-8B52-458B-A180-F6360F1D50AD}"/>
              </a:ext>
            </a:extLst>
          </p:cNvPr>
          <p:cNvSpPr/>
          <p:nvPr/>
        </p:nvSpPr>
        <p:spPr>
          <a:xfrm>
            <a:off x="4784852" y="1157485"/>
            <a:ext cx="98729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5E0A4D7-C8B6-4DDD-940F-67F6BC35AA92}"/>
              </a:ext>
            </a:extLst>
          </p:cNvPr>
          <p:cNvSpPr/>
          <p:nvPr/>
        </p:nvSpPr>
        <p:spPr>
          <a:xfrm>
            <a:off x="4784852" y="1673740"/>
            <a:ext cx="241604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C740C85-F473-4BA5-BC7A-8DEE8874B9B8}"/>
              </a:ext>
            </a:extLst>
          </p:cNvPr>
          <p:cNvSpPr/>
          <p:nvPr/>
        </p:nvSpPr>
        <p:spPr>
          <a:xfrm>
            <a:off x="5306822" y="2450980"/>
            <a:ext cx="90347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604A298-BE7E-44A2-A9B7-50C4E097216C}"/>
              </a:ext>
            </a:extLst>
          </p:cNvPr>
          <p:cNvSpPr/>
          <p:nvPr/>
        </p:nvSpPr>
        <p:spPr>
          <a:xfrm>
            <a:off x="5651627" y="2622430"/>
            <a:ext cx="288467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21D5780-42C4-4D4D-A87B-3A1F51FB5561}"/>
              </a:ext>
            </a:extLst>
          </p:cNvPr>
          <p:cNvSpPr/>
          <p:nvPr/>
        </p:nvSpPr>
        <p:spPr>
          <a:xfrm>
            <a:off x="4704842" y="2797690"/>
            <a:ext cx="3886708" cy="16458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BB71E49-9CD6-4BFE-A3C1-9579F0ED23D2}"/>
              </a:ext>
            </a:extLst>
          </p:cNvPr>
          <p:cNvSpPr/>
          <p:nvPr/>
        </p:nvSpPr>
        <p:spPr>
          <a:xfrm>
            <a:off x="4704842" y="3336805"/>
            <a:ext cx="3886708" cy="16458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6C48CE0-38F0-438B-8285-1F8DC0865B90}"/>
              </a:ext>
            </a:extLst>
          </p:cNvPr>
          <p:cNvSpPr/>
          <p:nvPr/>
        </p:nvSpPr>
        <p:spPr>
          <a:xfrm>
            <a:off x="5306822" y="3161545"/>
            <a:ext cx="90347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A1C2845-6B1D-4C45-960B-80139CAB2D21}"/>
              </a:ext>
            </a:extLst>
          </p:cNvPr>
          <p:cNvSpPr/>
          <p:nvPr/>
        </p:nvSpPr>
        <p:spPr>
          <a:xfrm>
            <a:off x="5179187" y="3072010"/>
            <a:ext cx="70154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74ABD2-5F2E-48C6-9E4A-631F0E77BC93}"/>
              </a:ext>
            </a:extLst>
          </p:cNvPr>
          <p:cNvSpPr/>
          <p:nvPr/>
        </p:nvSpPr>
        <p:spPr>
          <a:xfrm>
            <a:off x="4704842" y="3862585"/>
            <a:ext cx="3886708" cy="16458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82C15A5-374C-44CB-B822-B0C402AEAC79}"/>
              </a:ext>
            </a:extLst>
          </p:cNvPr>
          <p:cNvSpPr/>
          <p:nvPr/>
        </p:nvSpPr>
        <p:spPr>
          <a:xfrm>
            <a:off x="5306822" y="3687325"/>
            <a:ext cx="90347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39E6F95-4FC4-46DE-99F6-DB7A561F71D2}"/>
              </a:ext>
            </a:extLst>
          </p:cNvPr>
          <p:cNvSpPr/>
          <p:nvPr/>
        </p:nvSpPr>
        <p:spPr>
          <a:xfrm>
            <a:off x="5179187" y="3597790"/>
            <a:ext cx="70154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8A52ECA-DF77-44B7-BB65-F6DF8A329B23}"/>
              </a:ext>
            </a:extLst>
          </p:cNvPr>
          <p:cNvSpPr/>
          <p:nvPr/>
        </p:nvSpPr>
        <p:spPr>
          <a:xfrm>
            <a:off x="4704842" y="4395985"/>
            <a:ext cx="3886708" cy="16458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AD2473-D658-4C75-AD06-3D851C101289}"/>
              </a:ext>
            </a:extLst>
          </p:cNvPr>
          <p:cNvSpPr/>
          <p:nvPr/>
        </p:nvSpPr>
        <p:spPr>
          <a:xfrm>
            <a:off x="5306822" y="4220725"/>
            <a:ext cx="90347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74E77D9-B246-46DF-8E34-BAC7DC76FA49}"/>
              </a:ext>
            </a:extLst>
          </p:cNvPr>
          <p:cNvSpPr/>
          <p:nvPr/>
        </p:nvSpPr>
        <p:spPr>
          <a:xfrm>
            <a:off x="5179187" y="4131190"/>
            <a:ext cx="70154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989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71D8584-9F5C-431C-964F-FD992B2C244D}"/>
              </a:ext>
            </a:extLst>
          </p:cNvPr>
          <p:cNvPicPr>
            <a:picLocks noChangeAspect="1"/>
          </p:cNvPicPr>
          <p:nvPr/>
        </p:nvPicPr>
        <p:blipFill>
          <a:blip r:embed="rId2"/>
          <a:srcRect/>
          <a:stretch/>
        </p:blipFill>
        <p:spPr>
          <a:xfrm>
            <a:off x="642126" y="1361451"/>
            <a:ext cx="3921850" cy="3018216"/>
          </a:xfrm>
          <a:prstGeom prst="rect">
            <a:avLst/>
          </a:prstGeom>
        </p:spPr>
      </p:pic>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21</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Gateway Load Balancing Protocol (GLBP)</a:t>
            </a:r>
          </a:p>
        </p:txBody>
      </p:sp>
      <p:sp>
        <p:nvSpPr>
          <p:cNvPr id="18" name="TextBox 17">
            <a:extLst>
              <a:ext uri="{FF2B5EF4-FFF2-40B4-BE49-F238E27FC236}">
                <a16:creationId xmlns:a16="http://schemas.microsoft.com/office/drawing/2014/main" id="{13ECE9D6-8519-463D-9093-190BEA2111CB}"/>
              </a:ext>
            </a:extLst>
          </p:cNvPr>
          <p:cNvSpPr txBox="1"/>
          <p:nvPr/>
        </p:nvSpPr>
        <p:spPr>
          <a:xfrm>
            <a:off x="567157" y="784853"/>
            <a:ext cx="4943306" cy="525465"/>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creating Track object in routers-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 track </a:t>
            </a:r>
            <a:r>
              <a:rPr lang="en-US" sz="1000" b="1" i="1" dirty="0">
                <a:solidFill>
                  <a:srgbClr val="C00000"/>
                </a:solidFill>
                <a:latin typeface="+mj-lt"/>
                <a:ea typeface="Tahoma" panose="020B0604030504040204" pitchFamily="34" charset="0"/>
                <a:cs typeface="Tahoma" panose="020B0604030504040204" pitchFamily="34" charset="0"/>
              </a:rPr>
              <a:t>&lt;track object no&gt; </a:t>
            </a:r>
            <a:r>
              <a:rPr lang="en-US" sz="1000" b="1" i="1" dirty="0">
                <a:solidFill>
                  <a:schemeClr val="tx1"/>
                </a:solidFill>
                <a:latin typeface="+mj-lt"/>
                <a:ea typeface="Tahoma" panose="020B0604030504040204" pitchFamily="34" charset="0"/>
                <a:cs typeface="Tahoma" panose="020B0604030504040204" pitchFamily="34" charset="0"/>
              </a:rPr>
              <a:t>interface </a:t>
            </a:r>
            <a:r>
              <a:rPr lang="en-US" sz="1000" b="1" i="1" dirty="0">
                <a:solidFill>
                  <a:srgbClr val="C00000"/>
                </a:solidFill>
                <a:latin typeface="+mj-lt"/>
                <a:ea typeface="Tahoma" panose="020B0604030504040204" pitchFamily="34" charset="0"/>
                <a:cs typeface="Tahoma" panose="020B0604030504040204" pitchFamily="34" charset="0"/>
              </a:rPr>
              <a:t>&lt;interface no&gt; </a:t>
            </a:r>
            <a:r>
              <a:rPr lang="en-US" sz="1000" b="1" i="1" dirty="0">
                <a:solidFill>
                  <a:schemeClr val="tx1"/>
                </a:solidFill>
                <a:latin typeface="+mj-lt"/>
                <a:ea typeface="Tahoma" panose="020B0604030504040204" pitchFamily="34" charset="0"/>
                <a:cs typeface="Tahoma" panose="020B0604030504040204" pitchFamily="34" charset="0"/>
              </a:rPr>
              <a:t>line-protocol’</a:t>
            </a:r>
          </a:p>
        </p:txBody>
      </p:sp>
      <p:sp>
        <p:nvSpPr>
          <p:cNvPr id="3" name="TextBox 2">
            <a:extLst>
              <a:ext uri="{FF2B5EF4-FFF2-40B4-BE49-F238E27FC236}">
                <a16:creationId xmlns:a16="http://schemas.microsoft.com/office/drawing/2014/main" id="{6DF05045-246D-4F1F-B70D-CF19452493E0}"/>
              </a:ext>
            </a:extLst>
          </p:cNvPr>
          <p:cNvSpPr txBox="1"/>
          <p:nvPr/>
        </p:nvSpPr>
        <p:spPr>
          <a:xfrm>
            <a:off x="4684294" y="1361451"/>
            <a:ext cx="4159456" cy="3064622"/>
          </a:xfrm>
          <a:prstGeom prst="rect">
            <a:avLst/>
          </a:prstGeom>
          <a:noFill/>
        </p:spPr>
        <p:txBody>
          <a:bodyPr wrap="square" rtlCol="0">
            <a:spAutoFit/>
          </a:bodyPr>
          <a:lstStyle/>
          <a:p>
            <a:pPr algn="just">
              <a:lnSpc>
                <a:spcPct val="150000"/>
              </a:lnSpc>
            </a:pPr>
            <a:r>
              <a:rPr lang="en-US" sz="1000" b="1" i="0" dirty="0">
                <a:solidFill>
                  <a:schemeClr val="tx1"/>
                </a:solidFill>
                <a:effectLst/>
                <a:latin typeface="+mj-lt"/>
              </a:rPr>
              <a:t>Track</a:t>
            </a:r>
            <a:r>
              <a:rPr lang="en-US" sz="1000" b="0" i="0" dirty="0">
                <a:solidFill>
                  <a:schemeClr val="tx1"/>
                </a:solidFill>
                <a:effectLst/>
                <a:latin typeface="+mj-lt"/>
              </a:rPr>
              <a:t> is a feature of GLBP that allows you to </a:t>
            </a:r>
            <a:r>
              <a:rPr lang="en-US" sz="1000" b="1" i="0" dirty="0">
                <a:solidFill>
                  <a:schemeClr val="tx1"/>
                </a:solidFill>
                <a:effectLst/>
                <a:latin typeface="+mj-lt"/>
              </a:rPr>
              <a:t>monitor the status of an interface</a:t>
            </a:r>
            <a:r>
              <a:rPr lang="en-US" sz="1000" b="0" i="0" dirty="0">
                <a:solidFill>
                  <a:schemeClr val="tx1"/>
                </a:solidFill>
                <a:effectLst/>
                <a:latin typeface="+mj-lt"/>
              </a:rPr>
              <a:t> or other object and </a:t>
            </a:r>
            <a:r>
              <a:rPr lang="en-US" sz="1000" b="1" i="0" dirty="0">
                <a:solidFill>
                  <a:schemeClr val="tx1"/>
                </a:solidFill>
                <a:effectLst/>
                <a:latin typeface="+mj-lt"/>
              </a:rPr>
              <a:t>dynamically adjust </a:t>
            </a:r>
            <a:r>
              <a:rPr lang="en-US" sz="1000" b="0" i="0" dirty="0">
                <a:solidFill>
                  <a:schemeClr val="tx1"/>
                </a:solidFill>
                <a:effectLst/>
                <a:latin typeface="+mj-lt"/>
              </a:rPr>
              <a:t>the GLBP group's </a:t>
            </a:r>
            <a:r>
              <a:rPr lang="en-US" sz="1000" b="1" i="0" dirty="0">
                <a:solidFill>
                  <a:schemeClr val="tx1"/>
                </a:solidFill>
                <a:effectLst/>
                <a:latin typeface="+mj-lt"/>
              </a:rPr>
              <a:t>weighting</a:t>
            </a:r>
            <a:r>
              <a:rPr lang="en-US" sz="1000" b="0" i="0" dirty="0">
                <a:solidFill>
                  <a:schemeClr val="tx1"/>
                </a:solidFill>
                <a:effectLst/>
                <a:latin typeface="+mj-lt"/>
              </a:rPr>
              <a:t> based on the results of the tracking. This can be used to improve the performance and reliability of the GLBP group.</a:t>
            </a:r>
          </a:p>
          <a:p>
            <a:pPr algn="just">
              <a:lnSpc>
                <a:spcPct val="150000"/>
              </a:lnSpc>
            </a:pPr>
            <a:endParaRPr lang="en-US" sz="1000" dirty="0">
              <a:solidFill>
                <a:schemeClr val="tx1"/>
              </a:solidFill>
              <a:latin typeface="+mj-lt"/>
            </a:endParaRPr>
          </a:p>
          <a:p>
            <a:pPr algn="just">
              <a:lnSpc>
                <a:spcPct val="150000"/>
              </a:lnSpc>
            </a:pPr>
            <a:r>
              <a:rPr lang="en-US" sz="1000" b="0" i="0" dirty="0">
                <a:solidFill>
                  <a:srgbClr val="1F1F1F"/>
                </a:solidFill>
                <a:effectLst/>
                <a:latin typeface="+mj-lt"/>
              </a:rPr>
              <a:t>The </a:t>
            </a:r>
            <a:r>
              <a:rPr lang="en-US" sz="1000" b="1" i="0" dirty="0">
                <a:solidFill>
                  <a:srgbClr val="1F1F1F"/>
                </a:solidFill>
                <a:effectLst/>
                <a:latin typeface="+mj-lt"/>
              </a:rPr>
              <a:t>priority</a:t>
            </a:r>
            <a:r>
              <a:rPr lang="en-US" sz="1000" b="0" i="0" dirty="0">
                <a:solidFill>
                  <a:srgbClr val="1F1F1F"/>
                </a:solidFill>
                <a:effectLst/>
                <a:latin typeface="+mj-lt"/>
              </a:rPr>
              <a:t> value is used to determine which device in a GLBP group will become the </a:t>
            </a:r>
            <a:r>
              <a:rPr lang="en-US" sz="1000" b="1" i="0" dirty="0">
                <a:solidFill>
                  <a:srgbClr val="1F1F1F"/>
                </a:solidFill>
                <a:effectLst/>
                <a:latin typeface="+mj-lt"/>
              </a:rPr>
              <a:t>active router</a:t>
            </a:r>
            <a:r>
              <a:rPr lang="en-US" sz="1000" b="0" i="0" dirty="0">
                <a:solidFill>
                  <a:srgbClr val="1F1F1F"/>
                </a:solidFill>
                <a:effectLst/>
                <a:latin typeface="+mj-lt"/>
              </a:rPr>
              <a:t>. The device with the highest priority will become the active router.</a:t>
            </a:r>
          </a:p>
          <a:p>
            <a:pPr algn="just">
              <a:lnSpc>
                <a:spcPct val="150000"/>
              </a:lnSpc>
            </a:pPr>
            <a:endParaRPr lang="en-US" sz="1000" dirty="0">
              <a:solidFill>
                <a:srgbClr val="1F1F1F"/>
              </a:solidFill>
              <a:latin typeface="+mj-lt"/>
            </a:endParaRPr>
          </a:p>
          <a:p>
            <a:pPr algn="just">
              <a:lnSpc>
                <a:spcPct val="150000"/>
              </a:lnSpc>
            </a:pPr>
            <a:r>
              <a:rPr lang="en-US" sz="1000" b="0" i="0" dirty="0">
                <a:solidFill>
                  <a:srgbClr val="1F1F1F"/>
                </a:solidFill>
                <a:effectLst/>
                <a:latin typeface="+mj-lt"/>
              </a:rPr>
              <a:t>The </a:t>
            </a:r>
            <a:r>
              <a:rPr lang="en-US" sz="1000" b="1" i="0" dirty="0">
                <a:solidFill>
                  <a:srgbClr val="1F1F1F"/>
                </a:solidFill>
                <a:effectLst/>
                <a:latin typeface="+mj-lt"/>
              </a:rPr>
              <a:t>weight value </a:t>
            </a:r>
            <a:r>
              <a:rPr lang="en-US" sz="1000" b="0" i="0" dirty="0">
                <a:solidFill>
                  <a:srgbClr val="1F1F1F"/>
                </a:solidFill>
                <a:effectLst/>
                <a:latin typeface="+mj-lt"/>
              </a:rPr>
              <a:t>is used to determine </a:t>
            </a:r>
            <a:r>
              <a:rPr lang="en-US" sz="1000" b="1" i="0" dirty="0">
                <a:solidFill>
                  <a:srgbClr val="1F1F1F"/>
                </a:solidFill>
                <a:effectLst/>
                <a:latin typeface="+mj-lt"/>
              </a:rPr>
              <a:t>how traffic will be distributed </a:t>
            </a:r>
            <a:r>
              <a:rPr lang="en-US" sz="1000" b="0" i="0" dirty="0">
                <a:solidFill>
                  <a:srgbClr val="1F1F1F"/>
                </a:solidFill>
                <a:effectLst/>
                <a:latin typeface="+mj-lt"/>
              </a:rPr>
              <a:t>across the devices in a GLBP group. The default weight value is </a:t>
            </a:r>
            <a:r>
              <a:rPr lang="en-US" sz="1000" b="1" i="0" dirty="0">
                <a:solidFill>
                  <a:srgbClr val="1F1F1F"/>
                </a:solidFill>
                <a:effectLst/>
                <a:latin typeface="+mj-lt"/>
              </a:rPr>
              <a:t>100</a:t>
            </a:r>
            <a:r>
              <a:rPr lang="en-US" sz="1000" b="0" i="0" dirty="0">
                <a:solidFill>
                  <a:srgbClr val="1F1F1F"/>
                </a:solidFill>
                <a:effectLst/>
                <a:latin typeface="+mj-lt"/>
              </a:rPr>
              <a:t>. </a:t>
            </a:r>
            <a:r>
              <a:rPr lang="en-US" sz="1000" dirty="0">
                <a:solidFill>
                  <a:srgbClr val="1F1F1F"/>
                </a:solidFill>
                <a:latin typeface="+mj-lt"/>
              </a:rPr>
              <a:t>The router having weight </a:t>
            </a:r>
            <a:r>
              <a:rPr lang="en-US" sz="1000" b="1" dirty="0">
                <a:solidFill>
                  <a:srgbClr val="1F1F1F"/>
                </a:solidFill>
                <a:latin typeface="+mj-lt"/>
              </a:rPr>
              <a:t>value 0 will not forward traffic</a:t>
            </a:r>
            <a:r>
              <a:rPr lang="en-US" sz="1000" dirty="0">
                <a:solidFill>
                  <a:srgbClr val="1F1F1F"/>
                </a:solidFill>
                <a:latin typeface="+mj-lt"/>
              </a:rPr>
              <a:t>, but if that router is AVG. it will </a:t>
            </a:r>
            <a:r>
              <a:rPr lang="en-US" sz="1000" b="1" dirty="0">
                <a:solidFill>
                  <a:srgbClr val="1F1F1F"/>
                </a:solidFill>
                <a:latin typeface="+mj-lt"/>
              </a:rPr>
              <a:t>control the AVF</a:t>
            </a:r>
            <a:r>
              <a:rPr lang="en-US" sz="1000" dirty="0">
                <a:solidFill>
                  <a:srgbClr val="1F1F1F"/>
                </a:solidFill>
                <a:latin typeface="+mj-lt"/>
              </a:rPr>
              <a:t> routers. </a:t>
            </a:r>
            <a:endParaRPr lang="en-US" sz="1000" dirty="0">
              <a:solidFill>
                <a:schemeClr val="tx1"/>
              </a:solidFill>
              <a:latin typeface="+mj-lt"/>
            </a:endParaRPr>
          </a:p>
        </p:txBody>
      </p:sp>
      <p:sp>
        <p:nvSpPr>
          <p:cNvPr id="23" name="Rectangle 22">
            <a:extLst>
              <a:ext uri="{FF2B5EF4-FFF2-40B4-BE49-F238E27FC236}">
                <a16:creationId xmlns:a16="http://schemas.microsoft.com/office/drawing/2014/main" id="{5F5E9DA3-B03D-4F01-9BD3-21E6A0EDE42B}"/>
              </a:ext>
            </a:extLst>
          </p:cNvPr>
          <p:cNvSpPr/>
          <p:nvPr/>
        </p:nvSpPr>
        <p:spPr>
          <a:xfrm>
            <a:off x="725932" y="1555853"/>
            <a:ext cx="186867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4AA0FC-F0C6-42A9-80DE-1C53278A7163}"/>
              </a:ext>
            </a:extLst>
          </p:cNvPr>
          <p:cNvSpPr/>
          <p:nvPr/>
        </p:nvSpPr>
        <p:spPr>
          <a:xfrm>
            <a:off x="725932" y="3310358"/>
            <a:ext cx="117144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DB8B3A4-4E73-4215-A934-C65503BE1254}"/>
              </a:ext>
            </a:extLst>
          </p:cNvPr>
          <p:cNvSpPr/>
          <p:nvPr/>
        </p:nvSpPr>
        <p:spPr>
          <a:xfrm>
            <a:off x="725932" y="4102838"/>
            <a:ext cx="198297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D0868C-E68B-41AE-BF34-AC58D0C8209C}"/>
              </a:ext>
            </a:extLst>
          </p:cNvPr>
          <p:cNvSpPr/>
          <p:nvPr/>
        </p:nvSpPr>
        <p:spPr>
          <a:xfrm>
            <a:off x="1137412" y="4274288"/>
            <a:ext cx="167436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919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766238D-8364-478D-9285-D6554BEDCFC6}"/>
              </a:ext>
            </a:extLst>
          </p:cNvPr>
          <p:cNvPicPr>
            <a:picLocks noChangeAspect="1"/>
          </p:cNvPicPr>
          <p:nvPr/>
        </p:nvPicPr>
        <p:blipFill>
          <a:blip r:embed="rId2"/>
          <a:stretch>
            <a:fillRect/>
          </a:stretch>
        </p:blipFill>
        <p:spPr>
          <a:xfrm>
            <a:off x="4860441" y="967926"/>
            <a:ext cx="3921850" cy="235820"/>
          </a:xfrm>
          <a:prstGeom prst="rect">
            <a:avLst/>
          </a:prstGeom>
        </p:spPr>
      </p:pic>
      <p:pic>
        <p:nvPicPr>
          <p:cNvPr id="19" name="Picture 18">
            <a:extLst>
              <a:ext uri="{FF2B5EF4-FFF2-40B4-BE49-F238E27FC236}">
                <a16:creationId xmlns:a16="http://schemas.microsoft.com/office/drawing/2014/main" id="{E48C3E1D-DEB9-46B2-B845-57A8605454FE}"/>
              </a:ext>
            </a:extLst>
          </p:cNvPr>
          <p:cNvPicPr>
            <a:picLocks noChangeAspect="1"/>
          </p:cNvPicPr>
          <p:nvPr/>
        </p:nvPicPr>
        <p:blipFill>
          <a:blip r:embed="rId3"/>
          <a:srcRect/>
          <a:stretch/>
        </p:blipFill>
        <p:spPr>
          <a:xfrm>
            <a:off x="4860441" y="1263516"/>
            <a:ext cx="3921850" cy="3084067"/>
          </a:xfrm>
          <a:prstGeom prst="rect">
            <a:avLst/>
          </a:prstGeom>
        </p:spPr>
      </p:pic>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22</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Gateway Load Balancing Protocol (GLBP)</a:t>
            </a:r>
          </a:p>
        </p:txBody>
      </p:sp>
      <p:sp>
        <p:nvSpPr>
          <p:cNvPr id="18" name="TextBox 17">
            <a:extLst>
              <a:ext uri="{FF2B5EF4-FFF2-40B4-BE49-F238E27FC236}">
                <a16:creationId xmlns:a16="http://schemas.microsoft.com/office/drawing/2014/main" id="{13ECE9D6-8519-463D-9093-190BEA2111CB}"/>
              </a:ext>
            </a:extLst>
          </p:cNvPr>
          <p:cNvSpPr txBox="1"/>
          <p:nvPr/>
        </p:nvSpPr>
        <p:spPr>
          <a:xfrm>
            <a:off x="567157" y="784853"/>
            <a:ext cx="4223207" cy="3757119"/>
          </a:xfrm>
          <a:prstGeom prst="rect">
            <a:avLst/>
          </a:prstGeom>
          <a:noFill/>
        </p:spPr>
        <p:txBody>
          <a:bodyPr wrap="square">
            <a:spAutoFit/>
          </a:bodyPr>
          <a:lstStyle/>
          <a:p>
            <a:pPr>
              <a:lnSpc>
                <a:spcPct val="150000"/>
              </a:lnSpc>
            </a:pPr>
            <a:r>
              <a:rPr lang="en-US" sz="1000" dirty="0">
                <a:solidFill>
                  <a:schemeClr val="tx1"/>
                </a:solidFill>
                <a:latin typeface="+mj-lt"/>
                <a:ea typeface="Tahoma" panose="020B0604030504040204" pitchFamily="34" charset="0"/>
                <a:cs typeface="Tahoma" panose="020B0604030504040204" pitchFamily="34" charset="0"/>
              </a:rPr>
              <a:t>Commands for creating configuring track and weight value on the routers-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name&gt;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‘RTR(config-if)# </a:t>
            </a:r>
            <a:r>
              <a:rPr lang="en-US" sz="1000" b="1" i="1" dirty="0" err="1">
                <a:solidFill>
                  <a:schemeClr val="tx1"/>
                </a:solidFill>
                <a:latin typeface="+mj-lt"/>
                <a:ea typeface="Tahoma" panose="020B0604030504040204" pitchFamily="34" charset="0"/>
                <a:cs typeface="Tahoma" panose="020B0604030504040204" pitchFamily="34" charset="0"/>
              </a:rPr>
              <a:t>glbp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&lt;group no&gt; </a:t>
            </a:r>
            <a:r>
              <a:rPr lang="en-US" sz="1000" b="1" i="1" dirty="0">
                <a:solidFill>
                  <a:schemeClr val="tx1"/>
                </a:solidFill>
                <a:latin typeface="+mj-lt"/>
                <a:ea typeface="Tahoma" panose="020B0604030504040204" pitchFamily="34" charset="0"/>
                <a:cs typeface="Tahoma" panose="020B0604030504040204" pitchFamily="34" charset="0"/>
              </a:rPr>
              <a:t>weighting track </a:t>
            </a:r>
            <a:r>
              <a:rPr lang="en-US" sz="1000" b="1" i="1" dirty="0">
                <a:solidFill>
                  <a:srgbClr val="C00000"/>
                </a:solidFill>
                <a:latin typeface="+mj-lt"/>
                <a:ea typeface="Tahoma" panose="020B0604030504040204" pitchFamily="34" charset="0"/>
                <a:cs typeface="Tahoma" panose="020B0604030504040204" pitchFamily="34" charset="0"/>
              </a:rPr>
              <a:t>&lt;track object no&gt;</a:t>
            </a:r>
            <a:r>
              <a:rPr lang="en-US" sz="1000" b="1" i="1" dirty="0">
                <a:solidFill>
                  <a:schemeClr val="tx1"/>
                </a:solidFill>
                <a:latin typeface="+mj-lt"/>
                <a:ea typeface="Tahoma" panose="020B0604030504040204" pitchFamily="34" charset="0"/>
                <a:cs typeface="Tahoma" panose="020B0604030504040204" pitchFamily="34" charset="0"/>
              </a:rPr>
              <a:t> 	  decrement </a:t>
            </a:r>
            <a:r>
              <a:rPr lang="en-US" sz="1000" b="1" i="1" dirty="0">
                <a:solidFill>
                  <a:srgbClr val="C00000"/>
                </a:solidFill>
                <a:latin typeface="+mj-lt"/>
                <a:ea typeface="Tahoma" panose="020B0604030504040204" pitchFamily="34" charset="0"/>
                <a:cs typeface="Tahoma" panose="020B0604030504040204" pitchFamily="34" charset="0"/>
              </a:rPr>
              <a:t>&lt;decrement weighting value&gt;</a:t>
            </a:r>
            <a:r>
              <a:rPr lang="en-US" sz="1000" b="1" i="1" dirty="0">
                <a:solidFill>
                  <a:schemeClr val="tx1"/>
                </a:solidFill>
                <a:latin typeface="+mj-lt"/>
                <a:ea typeface="Tahoma" panose="020B0604030504040204" pitchFamily="34" charset="0"/>
                <a:cs typeface="Tahoma" panose="020B0604030504040204" pitchFamily="34" charset="0"/>
              </a:rPr>
              <a: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‘RTR(config-if)# </a:t>
            </a:r>
            <a:r>
              <a:rPr lang="en-US" sz="1000" b="1" i="1" dirty="0" err="1">
                <a:solidFill>
                  <a:schemeClr val="tx1"/>
                </a:solidFill>
                <a:latin typeface="+mj-lt"/>
                <a:ea typeface="Tahoma" panose="020B0604030504040204" pitchFamily="34" charset="0"/>
                <a:cs typeface="Tahoma" panose="020B0604030504040204" pitchFamily="34" charset="0"/>
              </a:rPr>
              <a:t>glbp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&lt;group no&gt; </a:t>
            </a:r>
            <a:r>
              <a:rPr lang="en-US" sz="1000" b="1" i="1" dirty="0">
                <a:solidFill>
                  <a:schemeClr val="tx1"/>
                </a:solidFill>
                <a:latin typeface="+mj-lt"/>
                <a:ea typeface="Tahoma" panose="020B0604030504040204" pitchFamily="34" charset="0"/>
                <a:cs typeface="Tahoma" panose="020B0604030504040204" pitchFamily="34" charset="0"/>
              </a:rPr>
              <a:t>weighting </a:t>
            </a:r>
            <a:r>
              <a:rPr lang="en-US" sz="1000" b="1" i="1" dirty="0">
                <a:solidFill>
                  <a:srgbClr val="C00000"/>
                </a:solidFill>
                <a:latin typeface="+mj-lt"/>
                <a:ea typeface="Tahoma" panose="020B0604030504040204" pitchFamily="34" charset="0"/>
                <a:cs typeface="Tahoma" panose="020B0604030504040204" pitchFamily="34" charset="0"/>
              </a:rPr>
              <a:t>&lt;max value&gt; </a:t>
            </a:r>
            <a:r>
              <a:rPr lang="en-US" sz="1000" b="1" i="1" dirty="0">
                <a:solidFill>
                  <a:schemeClr val="tx1"/>
                </a:solidFill>
                <a:latin typeface="+mj-lt"/>
                <a:ea typeface="Tahoma" panose="020B0604030504040204" pitchFamily="34" charset="0"/>
                <a:cs typeface="Tahoma" panose="020B0604030504040204" pitchFamily="34" charset="0"/>
              </a:rPr>
              <a:t>lower	  </a:t>
            </a:r>
            <a:r>
              <a:rPr lang="en-US" sz="1000" b="1" i="1" dirty="0">
                <a:solidFill>
                  <a:srgbClr val="C00000"/>
                </a:solidFill>
                <a:latin typeface="+mj-lt"/>
                <a:ea typeface="Tahoma" panose="020B0604030504040204" pitchFamily="34" charset="0"/>
                <a:cs typeface="Tahoma" panose="020B0604030504040204" pitchFamily="34" charset="0"/>
              </a:rPr>
              <a:t>&lt;lower threshold&gt; </a:t>
            </a:r>
            <a:r>
              <a:rPr lang="en-US" sz="1000" b="1" i="1" dirty="0">
                <a:solidFill>
                  <a:schemeClr val="tx1"/>
                </a:solidFill>
                <a:latin typeface="+mj-lt"/>
                <a:ea typeface="Tahoma" panose="020B0604030504040204" pitchFamily="34" charset="0"/>
                <a:cs typeface="Tahoma" panose="020B0604030504040204" pitchFamily="34" charset="0"/>
              </a:rPr>
              <a:t>upper </a:t>
            </a:r>
            <a:r>
              <a:rPr lang="en-US" sz="1000" b="1" i="1" dirty="0">
                <a:solidFill>
                  <a:srgbClr val="C00000"/>
                </a:solidFill>
                <a:latin typeface="+mj-lt"/>
                <a:ea typeface="Tahoma" panose="020B0604030504040204" pitchFamily="34" charset="0"/>
                <a:cs typeface="Tahoma" panose="020B0604030504040204" pitchFamily="34" charset="0"/>
              </a:rPr>
              <a:t>&lt;upper threshold&gt;</a:t>
            </a:r>
            <a:r>
              <a:rPr lang="en-US" sz="1000" b="1" i="1" dirty="0">
                <a:solidFill>
                  <a:schemeClr val="tx1"/>
                </a:solidFill>
                <a:latin typeface="+mj-lt"/>
                <a:ea typeface="Tahoma" panose="020B0604030504040204" pitchFamily="34" charset="0"/>
                <a:cs typeface="Tahoma" panose="020B0604030504040204" pitchFamily="34" charset="0"/>
              </a:rPr>
              <a:t>’</a:t>
            </a:r>
          </a:p>
          <a:p>
            <a:pPr>
              <a:lnSpc>
                <a:spcPct val="150000"/>
              </a:lnSpc>
            </a:pPr>
            <a:endParaRPr lang="en-US" sz="1000" b="1" i="1" dirty="0">
              <a:solidFill>
                <a:schemeClr val="tx1"/>
              </a:solidFill>
              <a:latin typeface="+mj-lt"/>
              <a:ea typeface="Tahoma" panose="020B0604030504040204" pitchFamily="34" charset="0"/>
              <a:cs typeface="Tahoma" panose="020B0604030504040204" pitchFamily="34" charset="0"/>
            </a:endParaRPr>
          </a:p>
          <a:p>
            <a:pPr algn="just">
              <a:lnSpc>
                <a:spcPct val="150000"/>
              </a:lnSpc>
            </a:pPr>
            <a:r>
              <a:rPr lang="en-US" sz="1000" b="1" dirty="0">
                <a:solidFill>
                  <a:schemeClr val="tx1"/>
                </a:solidFill>
                <a:latin typeface="+mj-lt"/>
                <a:ea typeface="Tahoma" panose="020B0604030504040204" pitchFamily="34" charset="0"/>
                <a:cs typeface="Tahoma" panose="020B0604030504040204" pitchFamily="34" charset="0"/>
              </a:rPr>
              <a:t>There are two ways to track</a:t>
            </a:r>
            <a:r>
              <a:rPr lang="en-US" sz="1000" dirty="0">
                <a:solidFill>
                  <a:schemeClr val="tx1"/>
                </a:solidFill>
                <a:latin typeface="+mj-lt"/>
                <a:ea typeface="Tahoma" panose="020B0604030504040204" pitchFamily="34" charset="0"/>
                <a:cs typeface="Tahoma" panose="020B0604030504040204" pitchFamily="34" charset="0"/>
              </a:rPr>
              <a:t>. The shortcut way is if the tracked interface goes down, immediately weighted value of that router will become zero. Therefore, it will not forward traffic as long as the interface comes up. </a:t>
            </a:r>
            <a:r>
              <a:rPr lang="en-US" sz="1000" b="1" dirty="0">
                <a:solidFill>
                  <a:schemeClr val="tx1"/>
                </a:solidFill>
                <a:latin typeface="+mj-lt"/>
                <a:ea typeface="Tahoma" panose="020B0604030504040204" pitchFamily="34" charset="0"/>
                <a:cs typeface="Tahoma" panose="020B0604030504040204" pitchFamily="34" charset="0"/>
              </a:rPr>
              <a:t>Default decrement value is 10</a:t>
            </a:r>
            <a:r>
              <a:rPr lang="en-US" sz="1000" dirty="0">
                <a:solidFill>
                  <a:schemeClr val="tx1"/>
                </a:solidFill>
                <a:latin typeface="+mj-lt"/>
                <a:ea typeface="Tahoma" panose="020B0604030504040204" pitchFamily="34" charset="0"/>
                <a:cs typeface="Tahoma" panose="020B0604030504040204" pitchFamily="34" charset="0"/>
              </a:rPr>
              <a:t>.</a:t>
            </a: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Another way is creating a weighting threshold value. If the weighted value is less than the threshold, the router will not forward traffic. When the interface will come up, the weighted value will be greater than the threshold value and the router will resume forwarding traffic.</a:t>
            </a:r>
          </a:p>
        </p:txBody>
      </p:sp>
      <p:sp>
        <p:nvSpPr>
          <p:cNvPr id="11" name="Rectangle 10">
            <a:extLst>
              <a:ext uri="{FF2B5EF4-FFF2-40B4-BE49-F238E27FC236}">
                <a16:creationId xmlns:a16="http://schemas.microsoft.com/office/drawing/2014/main" id="{99B10E41-AF05-4353-AE1A-96479D9A1B31}"/>
              </a:ext>
            </a:extLst>
          </p:cNvPr>
          <p:cNvSpPr/>
          <p:nvPr/>
        </p:nvSpPr>
        <p:spPr>
          <a:xfrm>
            <a:off x="5479163" y="1067357"/>
            <a:ext cx="1790317"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27DBEF0-1D72-4C84-A244-FE94B54EDDE0}"/>
              </a:ext>
            </a:extLst>
          </p:cNvPr>
          <p:cNvSpPr/>
          <p:nvPr/>
        </p:nvSpPr>
        <p:spPr>
          <a:xfrm>
            <a:off x="5479163" y="2501822"/>
            <a:ext cx="1790317"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EE939EB-F16E-491D-8E32-D785A254A715}"/>
              </a:ext>
            </a:extLst>
          </p:cNvPr>
          <p:cNvSpPr/>
          <p:nvPr/>
        </p:nvSpPr>
        <p:spPr>
          <a:xfrm>
            <a:off x="4941954" y="1446452"/>
            <a:ext cx="1255012"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9E7488-D2CA-4AFD-BC42-D3AEDE86974D}"/>
              </a:ext>
            </a:extLst>
          </p:cNvPr>
          <p:cNvSpPr/>
          <p:nvPr/>
        </p:nvSpPr>
        <p:spPr>
          <a:xfrm>
            <a:off x="4941954" y="1711247"/>
            <a:ext cx="108927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270C5A-9D6F-48F6-817D-78AF67C3BCE8}"/>
              </a:ext>
            </a:extLst>
          </p:cNvPr>
          <p:cNvSpPr/>
          <p:nvPr/>
        </p:nvSpPr>
        <p:spPr>
          <a:xfrm>
            <a:off x="4941953" y="1976042"/>
            <a:ext cx="137693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4569A15-CD39-4E09-AE9F-961680677645}"/>
              </a:ext>
            </a:extLst>
          </p:cNvPr>
          <p:cNvSpPr/>
          <p:nvPr/>
        </p:nvSpPr>
        <p:spPr>
          <a:xfrm>
            <a:off x="4941954" y="2324657"/>
            <a:ext cx="1117852"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20DFBA0-CBB6-4832-B520-C5EC51E4F89C}"/>
              </a:ext>
            </a:extLst>
          </p:cNvPr>
          <p:cNvSpPr/>
          <p:nvPr/>
        </p:nvSpPr>
        <p:spPr>
          <a:xfrm>
            <a:off x="4941954" y="2675177"/>
            <a:ext cx="146265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765C076-E04B-47AB-A46E-A82A51C77462}"/>
              </a:ext>
            </a:extLst>
          </p:cNvPr>
          <p:cNvSpPr/>
          <p:nvPr/>
        </p:nvSpPr>
        <p:spPr>
          <a:xfrm>
            <a:off x="4941954" y="3027602"/>
            <a:ext cx="146265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6DB575F-0323-4CBC-8E6A-FD6C82AAD513}"/>
              </a:ext>
            </a:extLst>
          </p:cNvPr>
          <p:cNvSpPr/>
          <p:nvPr/>
        </p:nvSpPr>
        <p:spPr>
          <a:xfrm>
            <a:off x="4941954" y="3465752"/>
            <a:ext cx="177126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069CFFE-A46F-47D0-9A61-CEB1C424F958}"/>
              </a:ext>
            </a:extLst>
          </p:cNvPr>
          <p:cNvSpPr/>
          <p:nvPr/>
        </p:nvSpPr>
        <p:spPr>
          <a:xfrm>
            <a:off x="4941954" y="3732452"/>
            <a:ext cx="1462656"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3B72B76-197A-49DC-A362-0B95C46BA699}"/>
              </a:ext>
            </a:extLst>
          </p:cNvPr>
          <p:cNvSpPr/>
          <p:nvPr/>
        </p:nvSpPr>
        <p:spPr>
          <a:xfrm>
            <a:off x="4941953" y="4082972"/>
            <a:ext cx="1853181"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C022D1-3CE5-409E-BAD3-E2A8AA32D98C}"/>
              </a:ext>
            </a:extLst>
          </p:cNvPr>
          <p:cNvSpPr/>
          <p:nvPr/>
        </p:nvSpPr>
        <p:spPr>
          <a:xfrm>
            <a:off x="5479163" y="4254422"/>
            <a:ext cx="1837942"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756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71D8584-9F5C-431C-964F-FD992B2C244D}"/>
              </a:ext>
            </a:extLst>
          </p:cNvPr>
          <p:cNvPicPr>
            <a:picLocks noChangeAspect="1"/>
          </p:cNvPicPr>
          <p:nvPr/>
        </p:nvPicPr>
        <p:blipFill>
          <a:blip r:embed="rId2"/>
          <a:srcRect/>
          <a:stretch/>
        </p:blipFill>
        <p:spPr>
          <a:xfrm>
            <a:off x="5218459" y="618016"/>
            <a:ext cx="3316256" cy="2157268"/>
          </a:xfrm>
          <a:prstGeom prst="rect">
            <a:avLst/>
          </a:prstGeom>
        </p:spPr>
      </p:pic>
      <p:pic>
        <p:nvPicPr>
          <p:cNvPr id="22" name="Picture 21">
            <a:extLst>
              <a:ext uri="{FF2B5EF4-FFF2-40B4-BE49-F238E27FC236}">
                <a16:creationId xmlns:a16="http://schemas.microsoft.com/office/drawing/2014/main" id="{50C5DDFC-406E-4A6E-B567-89E4D0E02A2B}"/>
              </a:ext>
            </a:extLst>
          </p:cNvPr>
          <p:cNvPicPr>
            <a:picLocks noChangeAspect="1"/>
          </p:cNvPicPr>
          <p:nvPr/>
        </p:nvPicPr>
        <p:blipFill>
          <a:blip r:embed="rId3"/>
          <a:srcRect/>
          <a:stretch/>
        </p:blipFill>
        <p:spPr>
          <a:xfrm>
            <a:off x="642126" y="2458724"/>
            <a:ext cx="3929874" cy="1928617"/>
          </a:xfrm>
          <a:prstGeom prst="rect">
            <a:avLst/>
          </a:prstGeom>
        </p:spPr>
      </p:pic>
      <p:sp>
        <p:nvSpPr>
          <p:cNvPr id="15" name="TextBox 14">
            <a:extLst>
              <a:ext uri="{FF2B5EF4-FFF2-40B4-BE49-F238E27FC236}">
                <a16:creationId xmlns:a16="http://schemas.microsoft.com/office/drawing/2014/main" id="{28BD5FA2-1F89-42D4-AC25-4D2C44425A0E}"/>
              </a:ext>
            </a:extLst>
          </p:cNvPr>
          <p:cNvSpPr txBox="1"/>
          <p:nvPr/>
        </p:nvSpPr>
        <p:spPr>
          <a:xfrm>
            <a:off x="567157" y="791845"/>
            <a:ext cx="3863867" cy="167962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t>Commands to show GLBP interface status-</a:t>
            </a:r>
            <a:br>
              <a:rPr lang="en-US" sz="1000" dirty="0"/>
            </a:br>
            <a:r>
              <a:rPr lang="en-US" sz="1000" b="1" i="1" dirty="0"/>
              <a:t>‘RTR# show running-config interface </a:t>
            </a:r>
            <a:r>
              <a:rPr lang="en-US" sz="1000" b="1" i="1" dirty="0">
                <a:solidFill>
                  <a:srgbClr val="C00000"/>
                </a:solidFill>
              </a:rPr>
              <a:t>&lt;interface name&gt;</a:t>
            </a:r>
            <a:r>
              <a:rPr lang="en-US" sz="1000" b="1" i="1" dirty="0"/>
              <a:t>’</a:t>
            </a:r>
            <a:endParaRPr lang="en-US" sz="1000" dirty="0"/>
          </a:p>
          <a:p>
            <a:pPr marL="171450" indent="-171450">
              <a:lnSpc>
                <a:spcPct val="150000"/>
              </a:lnSpc>
              <a:buFont typeface="Arial" panose="020B0604020202020204" pitchFamily="34" charset="0"/>
              <a:buChar char="•"/>
            </a:pPr>
            <a:r>
              <a:rPr lang="en-US" sz="1000" dirty="0"/>
              <a:t>Commands to show GLBP status-</a:t>
            </a:r>
            <a:br>
              <a:rPr lang="en-US" sz="1000" dirty="0"/>
            </a:br>
            <a:r>
              <a:rPr lang="en-US" sz="1000" b="1" i="1" dirty="0"/>
              <a:t>‘RTR# show </a:t>
            </a:r>
            <a:r>
              <a:rPr lang="en-US" sz="1000" b="1" i="1" dirty="0" err="1"/>
              <a:t>glbp</a:t>
            </a:r>
            <a:r>
              <a:rPr lang="en-US" sz="1000" b="1" i="1" dirty="0"/>
              <a:t>’</a:t>
            </a:r>
          </a:p>
          <a:p>
            <a:pPr marL="171450" indent="-171450">
              <a:lnSpc>
                <a:spcPct val="150000"/>
              </a:lnSpc>
              <a:buFont typeface="Arial" panose="020B0604020202020204" pitchFamily="34" charset="0"/>
              <a:buChar char="•"/>
            </a:pPr>
            <a:r>
              <a:rPr lang="en-US" sz="1000" dirty="0"/>
              <a:t>Commands to show VRRP status in brief-</a:t>
            </a:r>
            <a:br>
              <a:rPr lang="en-US" sz="1000" dirty="0"/>
            </a:br>
            <a:r>
              <a:rPr lang="en-US" sz="1000" b="1" i="1" dirty="0"/>
              <a:t>‘RTR# show </a:t>
            </a:r>
            <a:r>
              <a:rPr lang="en-US" sz="1000" b="1" i="1" dirty="0" err="1"/>
              <a:t>glbp</a:t>
            </a:r>
            <a:r>
              <a:rPr lang="en-US" sz="1000" b="1" i="1" dirty="0"/>
              <a:t> brief’</a:t>
            </a:r>
            <a:endParaRPr lang="en-US" sz="1000" dirty="0"/>
          </a:p>
          <a:p>
            <a:pPr>
              <a:lnSpc>
                <a:spcPct val="150000"/>
              </a:lnSpc>
            </a:pPr>
            <a:r>
              <a:rPr lang="en-US" sz="1000" dirty="0"/>
              <a:t>Details of the Active AVG router-</a:t>
            </a:r>
          </a:p>
        </p:txBody>
      </p:sp>
      <p:pic>
        <p:nvPicPr>
          <p:cNvPr id="8" name="Picture 7">
            <a:extLst>
              <a:ext uri="{FF2B5EF4-FFF2-40B4-BE49-F238E27FC236}">
                <a16:creationId xmlns:a16="http://schemas.microsoft.com/office/drawing/2014/main" id="{C7E3B402-2E7D-4C50-84F6-A94AA995AAAD}"/>
              </a:ext>
            </a:extLst>
          </p:cNvPr>
          <p:cNvPicPr>
            <a:picLocks noChangeAspect="1"/>
          </p:cNvPicPr>
          <p:nvPr/>
        </p:nvPicPr>
        <p:blipFill>
          <a:blip r:embed="rId4"/>
          <a:srcRect/>
          <a:stretch/>
        </p:blipFill>
        <p:spPr>
          <a:xfrm>
            <a:off x="5218458" y="2775244"/>
            <a:ext cx="3316256" cy="1855378"/>
          </a:xfrm>
          <a:prstGeom prst="rect">
            <a:avLst/>
          </a:prstGeom>
        </p:spPr>
      </p:pic>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23</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Gateway Load Balancing Protocol (GLBP)</a:t>
            </a:r>
          </a:p>
        </p:txBody>
      </p:sp>
      <p:sp>
        <p:nvSpPr>
          <p:cNvPr id="16" name="Rectangle 15">
            <a:extLst>
              <a:ext uri="{FF2B5EF4-FFF2-40B4-BE49-F238E27FC236}">
                <a16:creationId xmlns:a16="http://schemas.microsoft.com/office/drawing/2014/main" id="{D5966888-E19F-4D24-B3B2-D916D7DDCE0A}"/>
              </a:ext>
            </a:extLst>
          </p:cNvPr>
          <p:cNvSpPr/>
          <p:nvPr/>
        </p:nvSpPr>
        <p:spPr>
          <a:xfrm>
            <a:off x="781272" y="2465032"/>
            <a:ext cx="157330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C7A8C50-0410-422C-8452-839FEBF1DED2}"/>
              </a:ext>
            </a:extLst>
          </p:cNvPr>
          <p:cNvSpPr/>
          <p:nvPr/>
        </p:nvSpPr>
        <p:spPr>
          <a:xfrm>
            <a:off x="646652" y="2901912"/>
            <a:ext cx="1829848" cy="702348"/>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91891D9-0828-4305-8139-AA728CB322F1}"/>
              </a:ext>
            </a:extLst>
          </p:cNvPr>
          <p:cNvSpPr/>
          <p:nvPr/>
        </p:nvSpPr>
        <p:spPr>
          <a:xfrm>
            <a:off x="783812" y="3770592"/>
            <a:ext cx="70716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379C885-7109-472C-8663-3E5C6A107A9D}"/>
              </a:ext>
            </a:extLst>
          </p:cNvPr>
          <p:cNvSpPr/>
          <p:nvPr/>
        </p:nvSpPr>
        <p:spPr>
          <a:xfrm>
            <a:off x="650461" y="3945852"/>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03AA907-7CFF-42DF-982C-919A5CE4EC85}"/>
              </a:ext>
            </a:extLst>
          </p:cNvPr>
          <p:cNvSpPr/>
          <p:nvPr/>
        </p:nvSpPr>
        <p:spPr>
          <a:xfrm>
            <a:off x="650461" y="4033482"/>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330AF9-9E19-43AC-A0C3-F02EA99699D3}"/>
              </a:ext>
            </a:extLst>
          </p:cNvPr>
          <p:cNvSpPr/>
          <p:nvPr/>
        </p:nvSpPr>
        <p:spPr>
          <a:xfrm>
            <a:off x="650461" y="4121112"/>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A6A042-BA37-4F82-8456-F22B8728E56A}"/>
              </a:ext>
            </a:extLst>
          </p:cNvPr>
          <p:cNvSpPr/>
          <p:nvPr/>
        </p:nvSpPr>
        <p:spPr>
          <a:xfrm>
            <a:off x="650461" y="4208742"/>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248AD4-6F8E-4C72-BEE1-83D594AC710A}"/>
              </a:ext>
            </a:extLst>
          </p:cNvPr>
          <p:cNvSpPr/>
          <p:nvPr/>
        </p:nvSpPr>
        <p:spPr>
          <a:xfrm>
            <a:off x="650461" y="4296372"/>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E6DE410-BB10-4EB6-BAD1-240B993D6B65}"/>
              </a:ext>
            </a:extLst>
          </p:cNvPr>
          <p:cNvSpPr/>
          <p:nvPr/>
        </p:nvSpPr>
        <p:spPr>
          <a:xfrm>
            <a:off x="5335492" y="626708"/>
            <a:ext cx="362363"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B3FC88-696A-44EB-8233-EDD66A511917}"/>
              </a:ext>
            </a:extLst>
          </p:cNvPr>
          <p:cNvSpPr/>
          <p:nvPr/>
        </p:nvSpPr>
        <p:spPr>
          <a:xfrm>
            <a:off x="5882227" y="699098"/>
            <a:ext cx="362363"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BC8E122-F00A-4EE1-AA83-1DA0B9BD65EF}"/>
              </a:ext>
            </a:extLst>
          </p:cNvPr>
          <p:cNvSpPr/>
          <p:nvPr/>
        </p:nvSpPr>
        <p:spPr>
          <a:xfrm>
            <a:off x="5285962" y="771488"/>
            <a:ext cx="596265"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1B7FEC4-EC77-433C-9E21-D466873AF833}"/>
              </a:ext>
            </a:extLst>
          </p:cNvPr>
          <p:cNvSpPr/>
          <p:nvPr/>
        </p:nvSpPr>
        <p:spPr>
          <a:xfrm>
            <a:off x="5285962" y="921983"/>
            <a:ext cx="1177703"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E022FB9-597D-4651-BE49-F243C251A277}"/>
              </a:ext>
            </a:extLst>
          </p:cNvPr>
          <p:cNvSpPr/>
          <p:nvPr/>
        </p:nvSpPr>
        <p:spPr>
          <a:xfrm>
            <a:off x="5285962" y="994373"/>
            <a:ext cx="1305338"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946FFF4-ECB0-4439-8AFB-93B8E746E9C9}"/>
              </a:ext>
            </a:extLst>
          </p:cNvPr>
          <p:cNvSpPr/>
          <p:nvPr/>
        </p:nvSpPr>
        <p:spPr>
          <a:xfrm>
            <a:off x="5285962" y="1217258"/>
            <a:ext cx="724313"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FDB27A6-12F1-42D1-99F2-E7BBB85BB822}"/>
              </a:ext>
            </a:extLst>
          </p:cNvPr>
          <p:cNvSpPr/>
          <p:nvPr/>
        </p:nvSpPr>
        <p:spPr>
          <a:xfrm>
            <a:off x="5285962" y="1291553"/>
            <a:ext cx="596265"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D4F9A41-025A-4802-ACBD-C56010F1B7BE}"/>
              </a:ext>
            </a:extLst>
          </p:cNvPr>
          <p:cNvSpPr/>
          <p:nvPr/>
        </p:nvSpPr>
        <p:spPr>
          <a:xfrm>
            <a:off x="5285962" y="1365848"/>
            <a:ext cx="1276763"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0C3ADA7-99AF-4DA8-B5BA-4C9469E4F12A}"/>
              </a:ext>
            </a:extLst>
          </p:cNvPr>
          <p:cNvSpPr/>
          <p:nvPr/>
        </p:nvSpPr>
        <p:spPr>
          <a:xfrm>
            <a:off x="5285963" y="1440143"/>
            <a:ext cx="958628"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B334959-9EF9-4FD3-810C-5463E414D998}"/>
              </a:ext>
            </a:extLst>
          </p:cNvPr>
          <p:cNvSpPr/>
          <p:nvPr/>
        </p:nvSpPr>
        <p:spPr>
          <a:xfrm>
            <a:off x="5285962" y="1516343"/>
            <a:ext cx="2377853"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5BA6500-8DBA-4916-9D0A-8FC0C8B08865}"/>
              </a:ext>
            </a:extLst>
          </p:cNvPr>
          <p:cNvSpPr/>
          <p:nvPr/>
        </p:nvSpPr>
        <p:spPr>
          <a:xfrm>
            <a:off x="5365973" y="1592543"/>
            <a:ext cx="1394872"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48C3C9A-9697-48CA-82DB-70BCD31FFF42}"/>
              </a:ext>
            </a:extLst>
          </p:cNvPr>
          <p:cNvSpPr/>
          <p:nvPr/>
        </p:nvSpPr>
        <p:spPr>
          <a:xfrm>
            <a:off x="5285962" y="1668743"/>
            <a:ext cx="1053877"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DE9730E-1ADA-4F52-B24C-F5CA8C76B4B3}"/>
              </a:ext>
            </a:extLst>
          </p:cNvPr>
          <p:cNvSpPr/>
          <p:nvPr/>
        </p:nvSpPr>
        <p:spPr>
          <a:xfrm>
            <a:off x="5365972" y="1811618"/>
            <a:ext cx="1175798" cy="29687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B2EBE42-2EB1-4966-88AD-348787A577DE}"/>
              </a:ext>
            </a:extLst>
          </p:cNvPr>
          <p:cNvSpPr/>
          <p:nvPr/>
        </p:nvSpPr>
        <p:spPr>
          <a:xfrm>
            <a:off x="5285963" y="2184998"/>
            <a:ext cx="467138"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B2F1004-73ED-427E-8BD7-6B8BE0315E02}"/>
              </a:ext>
            </a:extLst>
          </p:cNvPr>
          <p:cNvSpPr/>
          <p:nvPr/>
        </p:nvSpPr>
        <p:spPr>
          <a:xfrm>
            <a:off x="5365973" y="2257388"/>
            <a:ext cx="2503582" cy="51785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EB5DBF4-725B-475D-8E88-643EE2C7A895}"/>
              </a:ext>
            </a:extLst>
          </p:cNvPr>
          <p:cNvSpPr/>
          <p:nvPr/>
        </p:nvSpPr>
        <p:spPr>
          <a:xfrm>
            <a:off x="5285963" y="2775548"/>
            <a:ext cx="467138"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7B34117-326B-4C7F-B051-4AEE88629263}"/>
              </a:ext>
            </a:extLst>
          </p:cNvPr>
          <p:cNvSpPr/>
          <p:nvPr/>
        </p:nvSpPr>
        <p:spPr>
          <a:xfrm>
            <a:off x="5365973" y="2847938"/>
            <a:ext cx="2503582" cy="59592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66FC60E-967E-4302-A520-5B03BCAC8CB6}"/>
              </a:ext>
            </a:extLst>
          </p:cNvPr>
          <p:cNvSpPr/>
          <p:nvPr/>
        </p:nvSpPr>
        <p:spPr>
          <a:xfrm>
            <a:off x="5285963" y="3444203"/>
            <a:ext cx="467138"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4C2B299-C612-4638-BAB1-E6C20AC36171}"/>
              </a:ext>
            </a:extLst>
          </p:cNvPr>
          <p:cNvSpPr/>
          <p:nvPr/>
        </p:nvSpPr>
        <p:spPr>
          <a:xfrm>
            <a:off x="5365973" y="3516593"/>
            <a:ext cx="2503582" cy="51785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721B66B-E608-440E-81C9-ADC6A736B9CC}"/>
              </a:ext>
            </a:extLst>
          </p:cNvPr>
          <p:cNvSpPr/>
          <p:nvPr/>
        </p:nvSpPr>
        <p:spPr>
          <a:xfrm>
            <a:off x="5285963" y="4034753"/>
            <a:ext cx="467138"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624246F-CCB8-4DC6-9804-85EFA0794EF2}"/>
              </a:ext>
            </a:extLst>
          </p:cNvPr>
          <p:cNvSpPr/>
          <p:nvPr/>
        </p:nvSpPr>
        <p:spPr>
          <a:xfrm>
            <a:off x="5365973" y="4107143"/>
            <a:ext cx="2503582" cy="51785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860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995C938-0DFB-4A52-A2C1-55D0ED37BD4C}"/>
              </a:ext>
            </a:extLst>
          </p:cNvPr>
          <p:cNvPicPr>
            <a:picLocks noChangeAspect="1"/>
          </p:cNvPicPr>
          <p:nvPr/>
        </p:nvPicPr>
        <p:blipFill>
          <a:blip r:embed="rId2"/>
          <a:srcRect/>
          <a:stretch/>
        </p:blipFill>
        <p:spPr>
          <a:xfrm>
            <a:off x="4953057" y="2890158"/>
            <a:ext cx="3580378" cy="1689992"/>
          </a:xfrm>
          <a:prstGeom prst="rect">
            <a:avLst/>
          </a:prstGeom>
        </p:spPr>
      </p:pic>
      <p:pic>
        <p:nvPicPr>
          <p:cNvPr id="18" name="Picture 17">
            <a:extLst>
              <a:ext uri="{FF2B5EF4-FFF2-40B4-BE49-F238E27FC236}">
                <a16:creationId xmlns:a16="http://schemas.microsoft.com/office/drawing/2014/main" id="{70887EAB-0972-49AD-8928-75A7956AB3A7}"/>
              </a:ext>
            </a:extLst>
          </p:cNvPr>
          <p:cNvPicPr>
            <a:picLocks noChangeAspect="1"/>
          </p:cNvPicPr>
          <p:nvPr/>
        </p:nvPicPr>
        <p:blipFill>
          <a:blip r:embed="rId3"/>
          <a:srcRect/>
          <a:stretch/>
        </p:blipFill>
        <p:spPr>
          <a:xfrm>
            <a:off x="4953674" y="785655"/>
            <a:ext cx="3580378" cy="2104503"/>
          </a:xfrm>
          <a:prstGeom prst="rect">
            <a:avLst/>
          </a:prstGeom>
        </p:spPr>
      </p:pic>
      <p:pic>
        <p:nvPicPr>
          <p:cNvPr id="17" name="Picture 16">
            <a:extLst>
              <a:ext uri="{FF2B5EF4-FFF2-40B4-BE49-F238E27FC236}">
                <a16:creationId xmlns:a16="http://schemas.microsoft.com/office/drawing/2014/main" id="{371D05AB-0E84-42BA-A911-63FC7C4A6F76}"/>
              </a:ext>
            </a:extLst>
          </p:cNvPr>
          <p:cNvPicPr>
            <a:picLocks noChangeAspect="1"/>
          </p:cNvPicPr>
          <p:nvPr/>
        </p:nvPicPr>
        <p:blipFill>
          <a:blip r:embed="rId4"/>
          <a:srcRect/>
          <a:stretch/>
        </p:blipFill>
        <p:spPr>
          <a:xfrm>
            <a:off x="642125" y="1103011"/>
            <a:ext cx="3929874" cy="1677964"/>
          </a:xfrm>
          <a:prstGeom prst="rect">
            <a:avLst/>
          </a:prstGeom>
        </p:spPr>
      </p:pic>
      <p:pic>
        <p:nvPicPr>
          <p:cNvPr id="13" name="Picture 12">
            <a:extLst>
              <a:ext uri="{FF2B5EF4-FFF2-40B4-BE49-F238E27FC236}">
                <a16:creationId xmlns:a16="http://schemas.microsoft.com/office/drawing/2014/main" id="{68E4EBC9-C105-426D-8257-A82F5FB25A25}"/>
              </a:ext>
            </a:extLst>
          </p:cNvPr>
          <p:cNvPicPr>
            <a:picLocks noChangeAspect="1"/>
          </p:cNvPicPr>
          <p:nvPr/>
        </p:nvPicPr>
        <p:blipFill>
          <a:blip r:embed="rId4"/>
          <a:srcRect/>
          <a:stretch/>
        </p:blipFill>
        <p:spPr>
          <a:xfrm>
            <a:off x="642125" y="1094744"/>
            <a:ext cx="3929874" cy="1677964"/>
          </a:xfrm>
          <a:prstGeom prst="rect">
            <a:avLst/>
          </a:prstGeom>
        </p:spPr>
      </p:pic>
      <p:sp>
        <p:nvSpPr>
          <p:cNvPr id="15" name="TextBox 14">
            <a:extLst>
              <a:ext uri="{FF2B5EF4-FFF2-40B4-BE49-F238E27FC236}">
                <a16:creationId xmlns:a16="http://schemas.microsoft.com/office/drawing/2014/main" id="{28BD5FA2-1F89-42D4-AC25-4D2C44425A0E}"/>
              </a:ext>
            </a:extLst>
          </p:cNvPr>
          <p:cNvSpPr txBox="1"/>
          <p:nvPr/>
        </p:nvSpPr>
        <p:spPr>
          <a:xfrm>
            <a:off x="567157" y="791845"/>
            <a:ext cx="3863867" cy="294632"/>
          </a:xfrm>
          <a:prstGeom prst="rect">
            <a:avLst/>
          </a:prstGeom>
          <a:noFill/>
        </p:spPr>
        <p:txBody>
          <a:bodyPr wrap="square" rtlCol="0">
            <a:spAutoFit/>
          </a:bodyPr>
          <a:lstStyle/>
          <a:p>
            <a:pPr>
              <a:lnSpc>
                <a:spcPct val="150000"/>
              </a:lnSpc>
            </a:pPr>
            <a:r>
              <a:rPr lang="en-US" sz="1000" dirty="0"/>
              <a:t>Details of the Standby AVF router-</a:t>
            </a:r>
          </a:p>
        </p:txBody>
      </p:sp>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24</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Gateway Load Balancing Protocol (GLBP)</a:t>
            </a:r>
          </a:p>
        </p:txBody>
      </p:sp>
      <p:sp>
        <p:nvSpPr>
          <p:cNvPr id="20" name="Rectangle 19">
            <a:extLst>
              <a:ext uri="{FF2B5EF4-FFF2-40B4-BE49-F238E27FC236}">
                <a16:creationId xmlns:a16="http://schemas.microsoft.com/office/drawing/2014/main" id="{66081963-1DC8-4229-B646-D38D29A22FA1}"/>
              </a:ext>
            </a:extLst>
          </p:cNvPr>
          <p:cNvSpPr/>
          <p:nvPr/>
        </p:nvSpPr>
        <p:spPr>
          <a:xfrm>
            <a:off x="781272" y="1099528"/>
            <a:ext cx="157330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7D7D433-C056-4E48-9CF2-C11555253AD3}"/>
              </a:ext>
            </a:extLst>
          </p:cNvPr>
          <p:cNvSpPr/>
          <p:nvPr/>
        </p:nvSpPr>
        <p:spPr>
          <a:xfrm>
            <a:off x="646652" y="1536408"/>
            <a:ext cx="1573308" cy="440982"/>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BD27662-E0D9-46D1-9BAF-0E375B18F44A}"/>
              </a:ext>
            </a:extLst>
          </p:cNvPr>
          <p:cNvSpPr/>
          <p:nvPr/>
        </p:nvSpPr>
        <p:spPr>
          <a:xfrm>
            <a:off x="783812" y="2153628"/>
            <a:ext cx="70716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AEDF8AC-409B-44E0-8AF3-4193EDA2FD68}"/>
              </a:ext>
            </a:extLst>
          </p:cNvPr>
          <p:cNvSpPr/>
          <p:nvPr/>
        </p:nvSpPr>
        <p:spPr>
          <a:xfrm>
            <a:off x="650461" y="2328888"/>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D93822B-9C34-4DE2-BCC8-8253360ADD66}"/>
              </a:ext>
            </a:extLst>
          </p:cNvPr>
          <p:cNvSpPr/>
          <p:nvPr/>
        </p:nvSpPr>
        <p:spPr>
          <a:xfrm>
            <a:off x="650461" y="2416518"/>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EA884F8-8628-4A69-B28C-8E7E18D85A4F}"/>
              </a:ext>
            </a:extLst>
          </p:cNvPr>
          <p:cNvSpPr/>
          <p:nvPr/>
        </p:nvSpPr>
        <p:spPr>
          <a:xfrm>
            <a:off x="650461" y="2504148"/>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DBBEBC0-3327-4692-B21B-9957AA6231F0}"/>
              </a:ext>
            </a:extLst>
          </p:cNvPr>
          <p:cNvSpPr/>
          <p:nvPr/>
        </p:nvSpPr>
        <p:spPr>
          <a:xfrm>
            <a:off x="650461" y="2591778"/>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E453169-DCEC-4E96-B571-688F73EB6642}"/>
              </a:ext>
            </a:extLst>
          </p:cNvPr>
          <p:cNvSpPr/>
          <p:nvPr/>
        </p:nvSpPr>
        <p:spPr>
          <a:xfrm>
            <a:off x="650461" y="2679408"/>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9968E28-9472-4FD3-B997-E3E0E410C49C}"/>
              </a:ext>
            </a:extLst>
          </p:cNvPr>
          <p:cNvSpPr/>
          <p:nvPr/>
        </p:nvSpPr>
        <p:spPr>
          <a:xfrm>
            <a:off x="5076412" y="798539"/>
            <a:ext cx="383318"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38C6703-1C27-4946-8BDF-513D4E563372}"/>
              </a:ext>
            </a:extLst>
          </p:cNvPr>
          <p:cNvSpPr/>
          <p:nvPr/>
        </p:nvSpPr>
        <p:spPr>
          <a:xfrm>
            <a:off x="5670772" y="874739"/>
            <a:ext cx="402368"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2A32F3-528B-46EC-9441-73CEE9CEDD0B}"/>
              </a:ext>
            </a:extLst>
          </p:cNvPr>
          <p:cNvSpPr/>
          <p:nvPr/>
        </p:nvSpPr>
        <p:spPr>
          <a:xfrm>
            <a:off x="5032596" y="950939"/>
            <a:ext cx="674783"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58AB6CB-D005-45DC-AF96-37B69A7547A2}"/>
              </a:ext>
            </a:extLst>
          </p:cNvPr>
          <p:cNvSpPr/>
          <p:nvPr/>
        </p:nvSpPr>
        <p:spPr>
          <a:xfrm>
            <a:off x="5032596" y="1107149"/>
            <a:ext cx="1238664"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437C80F-F897-420A-A9F4-A22D90BE389E}"/>
              </a:ext>
            </a:extLst>
          </p:cNvPr>
          <p:cNvSpPr/>
          <p:nvPr/>
        </p:nvSpPr>
        <p:spPr>
          <a:xfrm>
            <a:off x="5032596" y="1183349"/>
            <a:ext cx="1391064"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68152DB-18D4-4630-9A03-5B5826EF1BCB}"/>
              </a:ext>
            </a:extLst>
          </p:cNvPr>
          <p:cNvSpPr/>
          <p:nvPr/>
        </p:nvSpPr>
        <p:spPr>
          <a:xfrm>
            <a:off x="5032596" y="1415759"/>
            <a:ext cx="77193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22D709D-5A43-41A9-9C25-92EED1B1A11E}"/>
              </a:ext>
            </a:extLst>
          </p:cNvPr>
          <p:cNvSpPr/>
          <p:nvPr/>
        </p:nvSpPr>
        <p:spPr>
          <a:xfrm>
            <a:off x="5032596" y="1493864"/>
            <a:ext cx="1318674"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C2F7FC-56A9-4814-92FF-DCB165C31D1C}"/>
              </a:ext>
            </a:extLst>
          </p:cNvPr>
          <p:cNvSpPr/>
          <p:nvPr/>
        </p:nvSpPr>
        <p:spPr>
          <a:xfrm>
            <a:off x="5032596" y="1571969"/>
            <a:ext cx="69192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56B801-E450-4F7A-9303-1A186A20D9E3}"/>
              </a:ext>
            </a:extLst>
          </p:cNvPr>
          <p:cNvSpPr/>
          <p:nvPr/>
        </p:nvSpPr>
        <p:spPr>
          <a:xfrm>
            <a:off x="5032596" y="1650074"/>
            <a:ext cx="914814"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1415E6C-769F-409A-832E-D0C8B65D618C}"/>
              </a:ext>
            </a:extLst>
          </p:cNvPr>
          <p:cNvSpPr/>
          <p:nvPr/>
        </p:nvSpPr>
        <p:spPr>
          <a:xfrm>
            <a:off x="5032595" y="1728179"/>
            <a:ext cx="2400715"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88E9A7A-54E1-4813-BB59-E08D0C6734E5}"/>
              </a:ext>
            </a:extLst>
          </p:cNvPr>
          <p:cNvSpPr/>
          <p:nvPr/>
        </p:nvSpPr>
        <p:spPr>
          <a:xfrm>
            <a:off x="5032596" y="1804379"/>
            <a:ext cx="1122460"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9AE87C7-B806-43D1-A96D-7858D33E676A}"/>
              </a:ext>
            </a:extLst>
          </p:cNvPr>
          <p:cNvSpPr/>
          <p:nvPr/>
        </p:nvSpPr>
        <p:spPr>
          <a:xfrm>
            <a:off x="5116415" y="1958684"/>
            <a:ext cx="1278669" cy="30853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9258FF8-B42E-40D1-A2AB-83F8C1DEF762}"/>
              </a:ext>
            </a:extLst>
          </p:cNvPr>
          <p:cNvSpPr/>
          <p:nvPr/>
        </p:nvSpPr>
        <p:spPr>
          <a:xfrm>
            <a:off x="5032596" y="2347304"/>
            <a:ext cx="48237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B69D67B-E362-4C08-9E15-CAB549453DFA}"/>
              </a:ext>
            </a:extLst>
          </p:cNvPr>
          <p:cNvSpPr/>
          <p:nvPr/>
        </p:nvSpPr>
        <p:spPr>
          <a:xfrm>
            <a:off x="5116416" y="2423504"/>
            <a:ext cx="2699799" cy="46297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E13B583-6C09-481E-8728-B7D454BA9C04}"/>
              </a:ext>
            </a:extLst>
          </p:cNvPr>
          <p:cNvSpPr/>
          <p:nvPr/>
        </p:nvSpPr>
        <p:spPr>
          <a:xfrm>
            <a:off x="5032596" y="2890229"/>
            <a:ext cx="48237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219C555-320C-458A-A23F-6B5837529BB4}"/>
              </a:ext>
            </a:extLst>
          </p:cNvPr>
          <p:cNvSpPr/>
          <p:nvPr/>
        </p:nvSpPr>
        <p:spPr>
          <a:xfrm>
            <a:off x="5116416" y="2966429"/>
            <a:ext cx="2699799" cy="48352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0F85216-858E-462B-8774-356261D8E8C4}"/>
              </a:ext>
            </a:extLst>
          </p:cNvPr>
          <p:cNvSpPr/>
          <p:nvPr/>
        </p:nvSpPr>
        <p:spPr>
          <a:xfrm>
            <a:off x="5032596" y="3452204"/>
            <a:ext cx="48237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9190882-2348-464F-921F-3F4348F7B89C}"/>
              </a:ext>
            </a:extLst>
          </p:cNvPr>
          <p:cNvSpPr/>
          <p:nvPr/>
        </p:nvSpPr>
        <p:spPr>
          <a:xfrm>
            <a:off x="5116416" y="3528404"/>
            <a:ext cx="2699799" cy="48352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7FFC11E-D3F2-438B-9CDA-1135861A1F18}"/>
              </a:ext>
            </a:extLst>
          </p:cNvPr>
          <p:cNvSpPr/>
          <p:nvPr/>
        </p:nvSpPr>
        <p:spPr>
          <a:xfrm>
            <a:off x="5032596" y="4014179"/>
            <a:ext cx="48237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FDBCD3C-7209-4957-B1A2-138A4A3BCDAE}"/>
              </a:ext>
            </a:extLst>
          </p:cNvPr>
          <p:cNvSpPr/>
          <p:nvPr/>
        </p:nvSpPr>
        <p:spPr>
          <a:xfrm>
            <a:off x="5116416" y="4090379"/>
            <a:ext cx="2699799" cy="48352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6269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8E4EBC9-C105-426D-8257-A82F5FB25A25}"/>
              </a:ext>
            </a:extLst>
          </p:cNvPr>
          <p:cNvPicPr>
            <a:picLocks noChangeAspect="1"/>
          </p:cNvPicPr>
          <p:nvPr/>
        </p:nvPicPr>
        <p:blipFill>
          <a:blip r:embed="rId2"/>
          <a:srcRect/>
          <a:stretch/>
        </p:blipFill>
        <p:spPr>
          <a:xfrm>
            <a:off x="642125" y="1094744"/>
            <a:ext cx="3929874" cy="1677964"/>
          </a:xfrm>
          <a:prstGeom prst="rect">
            <a:avLst/>
          </a:prstGeom>
        </p:spPr>
      </p:pic>
      <p:pic>
        <p:nvPicPr>
          <p:cNvPr id="11" name="Picture 10">
            <a:extLst>
              <a:ext uri="{FF2B5EF4-FFF2-40B4-BE49-F238E27FC236}">
                <a16:creationId xmlns:a16="http://schemas.microsoft.com/office/drawing/2014/main" id="{B4FEABAC-FC33-423C-A1CC-B2553844DBA4}"/>
              </a:ext>
            </a:extLst>
          </p:cNvPr>
          <p:cNvPicPr>
            <a:picLocks noChangeAspect="1"/>
          </p:cNvPicPr>
          <p:nvPr/>
        </p:nvPicPr>
        <p:blipFill>
          <a:blip r:embed="rId3"/>
          <a:srcRect/>
          <a:stretch/>
        </p:blipFill>
        <p:spPr>
          <a:xfrm>
            <a:off x="4954291" y="785655"/>
            <a:ext cx="3580995" cy="2104503"/>
          </a:xfrm>
          <a:prstGeom prst="rect">
            <a:avLst/>
          </a:prstGeom>
        </p:spPr>
      </p:pic>
      <p:sp>
        <p:nvSpPr>
          <p:cNvPr id="15" name="TextBox 14">
            <a:extLst>
              <a:ext uri="{FF2B5EF4-FFF2-40B4-BE49-F238E27FC236}">
                <a16:creationId xmlns:a16="http://schemas.microsoft.com/office/drawing/2014/main" id="{28BD5FA2-1F89-42D4-AC25-4D2C44425A0E}"/>
              </a:ext>
            </a:extLst>
          </p:cNvPr>
          <p:cNvSpPr txBox="1"/>
          <p:nvPr/>
        </p:nvSpPr>
        <p:spPr>
          <a:xfrm>
            <a:off x="567157" y="791845"/>
            <a:ext cx="3863867" cy="294632"/>
          </a:xfrm>
          <a:prstGeom prst="rect">
            <a:avLst/>
          </a:prstGeom>
          <a:noFill/>
        </p:spPr>
        <p:txBody>
          <a:bodyPr wrap="square" rtlCol="0">
            <a:spAutoFit/>
          </a:bodyPr>
          <a:lstStyle/>
          <a:p>
            <a:pPr>
              <a:lnSpc>
                <a:spcPct val="150000"/>
              </a:lnSpc>
            </a:pPr>
            <a:r>
              <a:rPr lang="en-US" sz="1000" dirty="0"/>
              <a:t>Details of an Listening AVF router-</a:t>
            </a:r>
          </a:p>
        </p:txBody>
      </p:sp>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25</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Gateway Load Balancing Protocol (GLBP)</a:t>
            </a:r>
          </a:p>
        </p:txBody>
      </p:sp>
      <p:pic>
        <p:nvPicPr>
          <p:cNvPr id="9" name="Picture 8">
            <a:extLst>
              <a:ext uri="{FF2B5EF4-FFF2-40B4-BE49-F238E27FC236}">
                <a16:creationId xmlns:a16="http://schemas.microsoft.com/office/drawing/2014/main" id="{A39B447B-099E-4EDD-B544-58800CBDFA23}"/>
              </a:ext>
            </a:extLst>
          </p:cNvPr>
          <p:cNvPicPr>
            <a:picLocks noChangeAspect="1"/>
          </p:cNvPicPr>
          <p:nvPr/>
        </p:nvPicPr>
        <p:blipFill>
          <a:blip r:embed="rId4"/>
          <a:srcRect/>
          <a:stretch/>
        </p:blipFill>
        <p:spPr>
          <a:xfrm>
            <a:off x="642125" y="1094744"/>
            <a:ext cx="3929874" cy="1689992"/>
          </a:xfrm>
          <a:prstGeom prst="rect">
            <a:avLst/>
          </a:prstGeom>
        </p:spPr>
      </p:pic>
      <p:pic>
        <p:nvPicPr>
          <p:cNvPr id="12" name="Picture 11">
            <a:extLst>
              <a:ext uri="{FF2B5EF4-FFF2-40B4-BE49-F238E27FC236}">
                <a16:creationId xmlns:a16="http://schemas.microsoft.com/office/drawing/2014/main" id="{DC01A99B-1412-49C6-8DE9-11710AE4B095}"/>
              </a:ext>
            </a:extLst>
          </p:cNvPr>
          <p:cNvPicPr>
            <a:picLocks noChangeAspect="1"/>
          </p:cNvPicPr>
          <p:nvPr/>
        </p:nvPicPr>
        <p:blipFill>
          <a:blip r:embed="rId5"/>
          <a:srcRect/>
          <a:stretch/>
        </p:blipFill>
        <p:spPr>
          <a:xfrm>
            <a:off x="4954291" y="2871108"/>
            <a:ext cx="3580378" cy="1689992"/>
          </a:xfrm>
          <a:prstGeom prst="rect">
            <a:avLst/>
          </a:prstGeom>
        </p:spPr>
      </p:pic>
      <p:sp>
        <p:nvSpPr>
          <p:cNvPr id="10" name="Rectangle 9">
            <a:extLst>
              <a:ext uri="{FF2B5EF4-FFF2-40B4-BE49-F238E27FC236}">
                <a16:creationId xmlns:a16="http://schemas.microsoft.com/office/drawing/2014/main" id="{B31F49E2-4FF1-4E1A-B20C-7A0553709560}"/>
              </a:ext>
            </a:extLst>
          </p:cNvPr>
          <p:cNvSpPr/>
          <p:nvPr/>
        </p:nvSpPr>
        <p:spPr>
          <a:xfrm>
            <a:off x="781272" y="1111720"/>
            <a:ext cx="157330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DDD89B-5B25-47D9-85BA-FF929639F092}"/>
              </a:ext>
            </a:extLst>
          </p:cNvPr>
          <p:cNvSpPr/>
          <p:nvPr/>
        </p:nvSpPr>
        <p:spPr>
          <a:xfrm>
            <a:off x="646652" y="1548600"/>
            <a:ext cx="1573308" cy="440982"/>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3E76D4-D143-4589-8D29-47E9CE701CD1}"/>
              </a:ext>
            </a:extLst>
          </p:cNvPr>
          <p:cNvSpPr/>
          <p:nvPr/>
        </p:nvSpPr>
        <p:spPr>
          <a:xfrm>
            <a:off x="783812" y="2165820"/>
            <a:ext cx="707168"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5F22FE1-0006-44FE-ABA5-E0083713A9CF}"/>
              </a:ext>
            </a:extLst>
          </p:cNvPr>
          <p:cNvSpPr/>
          <p:nvPr/>
        </p:nvSpPr>
        <p:spPr>
          <a:xfrm>
            <a:off x="650461" y="2341080"/>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808523E-8452-4C6A-BD2E-D9C8C8B37926}"/>
              </a:ext>
            </a:extLst>
          </p:cNvPr>
          <p:cNvSpPr/>
          <p:nvPr/>
        </p:nvSpPr>
        <p:spPr>
          <a:xfrm>
            <a:off x="650461" y="2428710"/>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D084554-FAA0-4456-87AF-2C72E8A2E426}"/>
              </a:ext>
            </a:extLst>
          </p:cNvPr>
          <p:cNvSpPr/>
          <p:nvPr/>
        </p:nvSpPr>
        <p:spPr>
          <a:xfrm>
            <a:off x="650461" y="2516340"/>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12F079A-CA1F-4DD8-A098-F76F9819D469}"/>
              </a:ext>
            </a:extLst>
          </p:cNvPr>
          <p:cNvSpPr/>
          <p:nvPr/>
        </p:nvSpPr>
        <p:spPr>
          <a:xfrm>
            <a:off x="650461" y="2603970"/>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06458A-C192-478B-BD20-9A4CD17C5E14}"/>
              </a:ext>
            </a:extLst>
          </p:cNvPr>
          <p:cNvSpPr/>
          <p:nvPr/>
        </p:nvSpPr>
        <p:spPr>
          <a:xfrm>
            <a:off x="650461" y="2691600"/>
            <a:ext cx="3317653" cy="895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4C62AE-E0A7-485E-8D47-8F5463F1942C}"/>
              </a:ext>
            </a:extLst>
          </p:cNvPr>
          <p:cNvSpPr/>
          <p:nvPr/>
        </p:nvSpPr>
        <p:spPr>
          <a:xfrm>
            <a:off x="5076412" y="804254"/>
            <a:ext cx="383318"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103E20-E1AB-4396-8AD6-F099435B02A6}"/>
              </a:ext>
            </a:extLst>
          </p:cNvPr>
          <p:cNvSpPr/>
          <p:nvPr/>
        </p:nvSpPr>
        <p:spPr>
          <a:xfrm>
            <a:off x="5670772" y="880454"/>
            <a:ext cx="402368"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D6270C8-7E6B-42B4-ABE8-B9657FE8166E}"/>
              </a:ext>
            </a:extLst>
          </p:cNvPr>
          <p:cNvSpPr/>
          <p:nvPr/>
        </p:nvSpPr>
        <p:spPr>
          <a:xfrm>
            <a:off x="5032596" y="960464"/>
            <a:ext cx="674783"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6B1910F-EF85-40AF-A99C-8E43262E17A5}"/>
              </a:ext>
            </a:extLst>
          </p:cNvPr>
          <p:cNvSpPr/>
          <p:nvPr/>
        </p:nvSpPr>
        <p:spPr>
          <a:xfrm>
            <a:off x="5032596" y="1040474"/>
            <a:ext cx="1238664"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F3EC97C-F824-4D91-BAC0-EBF7B255AA9E}"/>
              </a:ext>
            </a:extLst>
          </p:cNvPr>
          <p:cNvSpPr/>
          <p:nvPr/>
        </p:nvSpPr>
        <p:spPr>
          <a:xfrm>
            <a:off x="5032596" y="1120484"/>
            <a:ext cx="1391064"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7B0D7A0-481F-4914-876D-F971D57C4756}"/>
              </a:ext>
            </a:extLst>
          </p:cNvPr>
          <p:cNvSpPr/>
          <p:nvPr/>
        </p:nvSpPr>
        <p:spPr>
          <a:xfrm>
            <a:off x="5032596" y="1368134"/>
            <a:ext cx="77193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3FFF61F-75E3-42CD-BF09-6A56751B9FF9}"/>
              </a:ext>
            </a:extLst>
          </p:cNvPr>
          <p:cNvSpPr/>
          <p:nvPr/>
        </p:nvSpPr>
        <p:spPr>
          <a:xfrm>
            <a:off x="5032596" y="1448144"/>
            <a:ext cx="1318674"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0BB180-E1E0-4DF3-8FA8-F781EB8E0A9A}"/>
              </a:ext>
            </a:extLst>
          </p:cNvPr>
          <p:cNvSpPr/>
          <p:nvPr/>
        </p:nvSpPr>
        <p:spPr>
          <a:xfrm>
            <a:off x="5032596" y="1528154"/>
            <a:ext cx="69192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8D714C8-DB72-4209-B7EF-8BF14504AF81}"/>
              </a:ext>
            </a:extLst>
          </p:cNvPr>
          <p:cNvSpPr/>
          <p:nvPr/>
        </p:nvSpPr>
        <p:spPr>
          <a:xfrm>
            <a:off x="5032596" y="1608164"/>
            <a:ext cx="914814"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4B7F025-B3C5-467B-B441-6909E2E33C36}"/>
              </a:ext>
            </a:extLst>
          </p:cNvPr>
          <p:cNvSpPr/>
          <p:nvPr/>
        </p:nvSpPr>
        <p:spPr>
          <a:xfrm>
            <a:off x="5032595" y="1688174"/>
            <a:ext cx="2400715"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3031C36-FC97-4DF3-9976-5F719EDE7A95}"/>
              </a:ext>
            </a:extLst>
          </p:cNvPr>
          <p:cNvSpPr/>
          <p:nvPr/>
        </p:nvSpPr>
        <p:spPr>
          <a:xfrm>
            <a:off x="5032596" y="1768184"/>
            <a:ext cx="1122460"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3FFF1DE-5B6D-4C0D-8E72-1106D4BCDC49}"/>
              </a:ext>
            </a:extLst>
          </p:cNvPr>
          <p:cNvSpPr/>
          <p:nvPr/>
        </p:nvSpPr>
        <p:spPr>
          <a:xfrm>
            <a:off x="5116416" y="1924532"/>
            <a:ext cx="1278669" cy="30853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2CCA511-D387-4981-A05C-867D55E003A2}"/>
              </a:ext>
            </a:extLst>
          </p:cNvPr>
          <p:cNvSpPr/>
          <p:nvPr/>
        </p:nvSpPr>
        <p:spPr>
          <a:xfrm>
            <a:off x="5032596" y="2328254"/>
            <a:ext cx="48237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B28A73E-D866-4674-92E3-F85EBEDE8123}"/>
              </a:ext>
            </a:extLst>
          </p:cNvPr>
          <p:cNvSpPr/>
          <p:nvPr/>
        </p:nvSpPr>
        <p:spPr>
          <a:xfrm>
            <a:off x="5116416" y="2404454"/>
            <a:ext cx="2699799" cy="47567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7BCCD4-8EA2-4186-A778-95A9C8F4601C}"/>
              </a:ext>
            </a:extLst>
          </p:cNvPr>
          <p:cNvSpPr/>
          <p:nvPr/>
        </p:nvSpPr>
        <p:spPr>
          <a:xfrm>
            <a:off x="5032596" y="2880704"/>
            <a:ext cx="48237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686710-7925-4F36-B8F2-6F67E4B84D05}"/>
              </a:ext>
            </a:extLst>
          </p:cNvPr>
          <p:cNvSpPr/>
          <p:nvPr/>
        </p:nvSpPr>
        <p:spPr>
          <a:xfrm>
            <a:off x="5116416" y="2953094"/>
            <a:ext cx="2699799" cy="48352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6B467A7-8238-4FEF-BE5D-78521C10E72A}"/>
              </a:ext>
            </a:extLst>
          </p:cNvPr>
          <p:cNvSpPr/>
          <p:nvPr/>
        </p:nvSpPr>
        <p:spPr>
          <a:xfrm>
            <a:off x="5032596" y="3436964"/>
            <a:ext cx="48237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8BE3025-6429-4835-BAC6-DDEAA54719CD}"/>
              </a:ext>
            </a:extLst>
          </p:cNvPr>
          <p:cNvSpPr/>
          <p:nvPr/>
        </p:nvSpPr>
        <p:spPr>
          <a:xfrm>
            <a:off x="5116416" y="3509354"/>
            <a:ext cx="2699799" cy="48352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15FAE22-9C00-41E4-8870-168C3BF73397}"/>
              </a:ext>
            </a:extLst>
          </p:cNvPr>
          <p:cNvSpPr/>
          <p:nvPr/>
        </p:nvSpPr>
        <p:spPr>
          <a:xfrm>
            <a:off x="5032596" y="3993224"/>
            <a:ext cx="48237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518C33B-B365-41C5-9758-DA5C000E8173}"/>
              </a:ext>
            </a:extLst>
          </p:cNvPr>
          <p:cNvSpPr/>
          <p:nvPr/>
        </p:nvSpPr>
        <p:spPr>
          <a:xfrm>
            <a:off x="5116416" y="4065614"/>
            <a:ext cx="2699799" cy="48352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8AAC980-EEDE-4F9A-B483-5874DA58EFF4}"/>
              </a:ext>
            </a:extLst>
          </p:cNvPr>
          <p:cNvSpPr/>
          <p:nvPr/>
        </p:nvSpPr>
        <p:spPr>
          <a:xfrm>
            <a:off x="5116416" y="2404417"/>
            <a:ext cx="2699799" cy="47567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A5DF016-99DC-4ED1-BF90-B5C6F9EC653F}"/>
              </a:ext>
            </a:extLst>
          </p:cNvPr>
          <p:cNvSpPr/>
          <p:nvPr/>
        </p:nvSpPr>
        <p:spPr>
          <a:xfrm>
            <a:off x="5032596" y="2880667"/>
            <a:ext cx="48237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7F58B09-F352-4335-BD59-D477B9A35B01}"/>
              </a:ext>
            </a:extLst>
          </p:cNvPr>
          <p:cNvSpPr/>
          <p:nvPr/>
        </p:nvSpPr>
        <p:spPr>
          <a:xfrm>
            <a:off x="5116416" y="2953057"/>
            <a:ext cx="2699799" cy="48352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F17C8A7-026E-4C73-9A5D-28535D52A6A5}"/>
              </a:ext>
            </a:extLst>
          </p:cNvPr>
          <p:cNvSpPr/>
          <p:nvPr/>
        </p:nvSpPr>
        <p:spPr>
          <a:xfrm>
            <a:off x="5032596" y="3436927"/>
            <a:ext cx="48237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D101C40-9B4D-4518-8138-94FAC856113B}"/>
              </a:ext>
            </a:extLst>
          </p:cNvPr>
          <p:cNvSpPr/>
          <p:nvPr/>
        </p:nvSpPr>
        <p:spPr>
          <a:xfrm>
            <a:off x="5116416" y="3509317"/>
            <a:ext cx="2699799" cy="48352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E2230F7-560D-43E2-8F36-96FD88995834}"/>
              </a:ext>
            </a:extLst>
          </p:cNvPr>
          <p:cNvSpPr/>
          <p:nvPr/>
        </p:nvSpPr>
        <p:spPr>
          <a:xfrm>
            <a:off x="5032596" y="3993187"/>
            <a:ext cx="482379" cy="72427"/>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869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A386F-0685-1080-3680-4E6892B96CD8}"/>
              </a:ext>
            </a:extLst>
          </p:cNvPr>
          <p:cNvPicPr>
            <a:picLocks noChangeAspect="1"/>
          </p:cNvPicPr>
          <p:nvPr/>
        </p:nvPicPr>
        <p:blipFill>
          <a:blip r:embed="rId3"/>
          <a:srcRect/>
          <a:stretch/>
        </p:blipFill>
        <p:spPr>
          <a:xfrm>
            <a:off x="0" y="-1"/>
            <a:ext cx="9144000" cy="5143500"/>
          </a:xfrm>
          <a:prstGeom prst="rect">
            <a:avLst/>
          </a:prstGeom>
        </p:spPr>
      </p:pic>
      <p:sp>
        <p:nvSpPr>
          <p:cNvPr id="4" name="TextBox 3">
            <a:extLst>
              <a:ext uri="{FF2B5EF4-FFF2-40B4-BE49-F238E27FC236}">
                <a16:creationId xmlns:a16="http://schemas.microsoft.com/office/drawing/2014/main" id="{F59DB410-DF6E-5AE6-6632-85C0D050F75F}"/>
              </a:ext>
            </a:extLst>
          </p:cNvPr>
          <p:cNvSpPr txBox="1"/>
          <p:nvPr/>
        </p:nvSpPr>
        <p:spPr>
          <a:xfrm>
            <a:off x="1440759" y="2263973"/>
            <a:ext cx="2406761" cy="615553"/>
          </a:xfrm>
          <a:prstGeom prst="rect">
            <a:avLst/>
          </a:prstGeom>
          <a:noFill/>
        </p:spPr>
        <p:txBody>
          <a:bodyPr wrap="square" rtlCol="0">
            <a:spAutoFit/>
          </a:bodyPr>
          <a:lstStyle/>
          <a:p>
            <a:r>
              <a:rPr lang="en-US" sz="3400" b="1" dirty="0"/>
              <a:t>Thank You</a:t>
            </a:r>
            <a:endParaRPr lang="en-US" sz="3400" b="1" dirty="0">
              <a:latin typeface="Aptos" panose="020B0004020202020204" pitchFamily="34" charset="0"/>
            </a:endParaRPr>
          </a:p>
        </p:txBody>
      </p:sp>
      <p:cxnSp>
        <p:nvCxnSpPr>
          <p:cNvPr id="6" name="Straight Connector 5">
            <a:extLst>
              <a:ext uri="{FF2B5EF4-FFF2-40B4-BE49-F238E27FC236}">
                <a16:creationId xmlns:a16="http://schemas.microsoft.com/office/drawing/2014/main" id="{346C6697-FD57-04FA-7808-19300DD8DD76}"/>
              </a:ext>
            </a:extLst>
          </p:cNvPr>
          <p:cNvCxnSpPr/>
          <p:nvPr/>
        </p:nvCxnSpPr>
        <p:spPr>
          <a:xfrm>
            <a:off x="4061460" y="2571749"/>
            <a:ext cx="3954780"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54CFA58A-224E-DF65-39BB-AD017E5DAA7E}"/>
              </a:ext>
            </a:extLst>
          </p:cNvPr>
          <p:cNvSpPr txBox="1"/>
          <p:nvPr/>
        </p:nvSpPr>
        <p:spPr>
          <a:xfrm>
            <a:off x="1440758" y="3108126"/>
            <a:ext cx="4845741" cy="246221"/>
          </a:xfrm>
          <a:prstGeom prst="rect">
            <a:avLst/>
          </a:prstGeom>
          <a:noFill/>
        </p:spPr>
        <p:txBody>
          <a:bodyPr wrap="square" rtlCol="0">
            <a:spAutoFit/>
          </a:bodyPr>
          <a:lstStyle/>
          <a:p>
            <a:r>
              <a:rPr lang="en-US" sz="1000" dirty="0"/>
              <a:t>Feel free to reach out to me for any </a:t>
            </a:r>
            <a:r>
              <a:rPr lang="en-US" sz="1000" b="1" dirty="0"/>
              <a:t>suggestions</a:t>
            </a:r>
            <a:r>
              <a:rPr lang="en-US" sz="1000" dirty="0"/>
              <a:t> or </a:t>
            </a:r>
            <a:r>
              <a:rPr lang="en-US" sz="1000" b="1" dirty="0"/>
              <a:t>feedback</a:t>
            </a:r>
            <a:r>
              <a:rPr lang="en-US" sz="1000" dirty="0"/>
              <a:t> via </a:t>
            </a:r>
            <a:r>
              <a:rPr lang="en-US" sz="1000" b="1" dirty="0"/>
              <a:t>LinkedIn</a:t>
            </a:r>
            <a:r>
              <a:rPr lang="en-US" sz="1000" dirty="0"/>
              <a:t> or </a:t>
            </a:r>
            <a:r>
              <a:rPr lang="en-US" sz="1000" b="1" dirty="0"/>
              <a:t>Mail</a:t>
            </a:r>
          </a:p>
        </p:txBody>
      </p:sp>
      <p:pic>
        <p:nvPicPr>
          <p:cNvPr id="12" name="Picture 11">
            <a:extLst>
              <a:ext uri="{FF2B5EF4-FFF2-40B4-BE49-F238E27FC236}">
                <a16:creationId xmlns:a16="http://schemas.microsoft.com/office/drawing/2014/main" id="{0146E739-4DCC-AF00-5D78-742BEF4B439C}"/>
              </a:ext>
            </a:extLst>
          </p:cNvPr>
          <p:cNvPicPr>
            <a:picLocks noChangeAspect="1"/>
          </p:cNvPicPr>
          <p:nvPr/>
        </p:nvPicPr>
        <p:blipFill>
          <a:blip r:embed="rId4"/>
          <a:stretch>
            <a:fillRect/>
          </a:stretch>
        </p:blipFill>
        <p:spPr>
          <a:xfrm>
            <a:off x="6601836" y="4280672"/>
            <a:ext cx="324029" cy="234078"/>
          </a:xfrm>
          <a:prstGeom prst="rect">
            <a:avLst/>
          </a:prstGeom>
        </p:spPr>
      </p:pic>
      <p:sp>
        <p:nvSpPr>
          <p:cNvPr id="13" name="TextBox 12">
            <a:extLst>
              <a:ext uri="{FF2B5EF4-FFF2-40B4-BE49-F238E27FC236}">
                <a16:creationId xmlns:a16="http://schemas.microsoft.com/office/drawing/2014/main" id="{D000F545-A10A-020A-2C7F-F2009D1DBD27}"/>
              </a:ext>
            </a:extLst>
          </p:cNvPr>
          <p:cNvSpPr txBox="1"/>
          <p:nvPr/>
        </p:nvSpPr>
        <p:spPr>
          <a:xfrm>
            <a:off x="3829599" y="4280672"/>
            <a:ext cx="1965960" cy="246221"/>
          </a:xfrm>
          <a:prstGeom prst="rect">
            <a:avLst/>
          </a:prstGeom>
          <a:noFill/>
        </p:spPr>
        <p:txBody>
          <a:bodyPr wrap="square" rtlCol="0">
            <a:spAutoFit/>
          </a:bodyPr>
          <a:lstStyle/>
          <a:p>
            <a:r>
              <a:rPr lang="en-US" sz="1000" dirty="0">
                <a:solidFill>
                  <a:schemeClr val="tx1"/>
                </a:solidFill>
                <a:hlinkClick r:id="rId5">
                  <a:extLst>
                    <a:ext uri="{A12FA001-AC4F-418D-AE19-62706E023703}">
                      <ahyp:hlinkClr xmlns:ahyp="http://schemas.microsoft.com/office/drawing/2018/hyperlinkcolor" val="tx"/>
                    </a:ext>
                  </a:extLst>
                </a:hlinkClick>
              </a:rPr>
              <a:t>www.linkedin.com/in/smsufi</a:t>
            </a:r>
            <a:endParaRPr lang="en-US" sz="1000" dirty="0">
              <a:solidFill>
                <a:schemeClr val="tx1"/>
              </a:solidFill>
            </a:endParaRPr>
          </a:p>
        </p:txBody>
      </p:sp>
      <p:sp>
        <p:nvSpPr>
          <p:cNvPr id="14" name="TextBox 13">
            <a:hlinkClick r:id="rId6"/>
            <a:extLst>
              <a:ext uri="{FF2B5EF4-FFF2-40B4-BE49-F238E27FC236}">
                <a16:creationId xmlns:a16="http://schemas.microsoft.com/office/drawing/2014/main" id="{DF940837-B661-1E96-97F7-FEEC9A34158A}"/>
              </a:ext>
            </a:extLst>
          </p:cNvPr>
          <p:cNvSpPr txBox="1"/>
          <p:nvPr/>
        </p:nvSpPr>
        <p:spPr>
          <a:xfrm>
            <a:off x="6922820" y="4280672"/>
            <a:ext cx="1965960" cy="246221"/>
          </a:xfrm>
          <a:prstGeom prst="rect">
            <a:avLst/>
          </a:prstGeom>
          <a:noFill/>
        </p:spPr>
        <p:txBody>
          <a:bodyPr wrap="square" rtlCol="0">
            <a:spAutoFit/>
          </a:bodyPr>
          <a:lstStyle/>
          <a:p>
            <a:r>
              <a:rPr lang="en-US" sz="1000" u="sng" dirty="0">
                <a:solidFill>
                  <a:schemeClr val="tx1"/>
                </a:solidFill>
              </a:rPr>
              <a:t>safwanm.cse@gmail.com</a:t>
            </a:r>
          </a:p>
        </p:txBody>
      </p:sp>
      <p:pic>
        <p:nvPicPr>
          <p:cNvPr id="5" name="Picture 4">
            <a:extLst>
              <a:ext uri="{FF2B5EF4-FFF2-40B4-BE49-F238E27FC236}">
                <a16:creationId xmlns:a16="http://schemas.microsoft.com/office/drawing/2014/main" id="{07E6D496-8F35-99F8-01DC-0BE13DC0A7F1}"/>
              </a:ext>
            </a:extLst>
          </p:cNvPr>
          <p:cNvPicPr>
            <a:picLocks noChangeAspect="1"/>
          </p:cNvPicPr>
          <p:nvPr/>
        </p:nvPicPr>
        <p:blipFill>
          <a:blip r:embed="rId7"/>
          <a:stretch>
            <a:fillRect/>
          </a:stretch>
        </p:blipFill>
        <p:spPr>
          <a:xfrm>
            <a:off x="3595521" y="4280672"/>
            <a:ext cx="234078" cy="234078"/>
          </a:xfrm>
          <a:prstGeom prst="rect">
            <a:avLst/>
          </a:prstGeom>
        </p:spPr>
      </p:pic>
      <p:pic>
        <p:nvPicPr>
          <p:cNvPr id="7" name="Picture 6">
            <a:extLst>
              <a:ext uri="{FF2B5EF4-FFF2-40B4-BE49-F238E27FC236}">
                <a16:creationId xmlns:a16="http://schemas.microsoft.com/office/drawing/2014/main" id="{36E33CE1-12D9-4EB1-8B08-9993702C8619}"/>
              </a:ext>
            </a:extLst>
          </p:cNvPr>
          <p:cNvPicPr>
            <a:picLocks noChangeAspect="1"/>
          </p:cNvPicPr>
          <p:nvPr/>
        </p:nvPicPr>
        <p:blipFill>
          <a:blip r:embed="rId8"/>
          <a:stretch>
            <a:fillRect/>
          </a:stretch>
        </p:blipFill>
        <p:spPr>
          <a:xfrm>
            <a:off x="684205" y="4292815"/>
            <a:ext cx="234078" cy="234078"/>
          </a:xfrm>
          <a:prstGeom prst="rect">
            <a:avLst/>
          </a:prstGeom>
        </p:spPr>
      </p:pic>
      <p:sp>
        <p:nvSpPr>
          <p:cNvPr id="15" name="TextBox 14">
            <a:extLst>
              <a:ext uri="{FF2B5EF4-FFF2-40B4-BE49-F238E27FC236}">
                <a16:creationId xmlns:a16="http://schemas.microsoft.com/office/drawing/2014/main" id="{0849CB47-AC28-4587-AE21-054034D9A239}"/>
              </a:ext>
            </a:extLst>
          </p:cNvPr>
          <p:cNvSpPr txBox="1"/>
          <p:nvPr/>
        </p:nvSpPr>
        <p:spPr>
          <a:xfrm>
            <a:off x="903494" y="4292815"/>
            <a:ext cx="1965960" cy="246221"/>
          </a:xfrm>
          <a:prstGeom prst="rect">
            <a:avLst/>
          </a:prstGeom>
          <a:noFill/>
        </p:spPr>
        <p:txBody>
          <a:bodyPr wrap="square" rtlCol="0">
            <a:spAutoFit/>
          </a:bodyPr>
          <a:lstStyle/>
          <a:p>
            <a:r>
              <a:rPr lang="en-US" sz="1000" dirty="0">
                <a:solidFill>
                  <a:schemeClr val="tx1"/>
                </a:solidFill>
                <a:hlinkClick r:id="rId9">
                  <a:extLst>
                    <a:ext uri="{A12FA001-AC4F-418D-AE19-62706E023703}">
                      <ahyp:hlinkClr xmlns:ahyp="http://schemas.microsoft.com/office/drawing/2018/hyperlinkcolor" val="tx"/>
                    </a:ext>
                  </a:extLst>
                </a:hlinkClick>
              </a:rPr>
              <a:t>www.github.com/smsufi</a:t>
            </a:r>
            <a:endParaRPr lang="en-US" sz="1000" dirty="0">
              <a:solidFill>
                <a:schemeClr val="tx1"/>
              </a:solidFill>
            </a:endParaRPr>
          </a:p>
        </p:txBody>
      </p:sp>
    </p:spTree>
    <p:extLst>
      <p:ext uri="{BB962C8B-B14F-4D97-AF65-F5344CB8AC3E}">
        <p14:creationId xmlns:p14="http://schemas.microsoft.com/office/powerpoint/2010/main" val="93221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038969" cy="3757119"/>
          </a:xfrm>
          <a:prstGeom prst="rect">
            <a:avLst/>
          </a:prstGeom>
          <a:noFill/>
        </p:spPr>
        <p:txBody>
          <a:bodyPr wrap="square" rtlCol="0">
            <a:spAutoFit/>
          </a:bodyPr>
          <a:lstStyle/>
          <a:p>
            <a:pPr algn="just">
              <a:lnSpc>
                <a:spcPct val="150000"/>
              </a:lnSpc>
            </a:pPr>
            <a:r>
              <a:rPr lang="en-US" sz="1000" b="1" dirty="0">
                <a:solidFill>
                  <a:schemeClr val="tx1"/>
                </a:solidFill>
                <a:latin typeface="+mj-lt"/>
                <a:ea typeface="Tahoma" panose="020B0604030504040204" pitchFamily="34" charset="0"/>
                <a:cs typeface="Tahoma" panose="020B0604030504040204" pitchFamily="34" charset="0"/>
              </a:rPr>
              <a:t>FHRP</a:t>
            </a:r>
            <a:r>
              <a:rPr lang="en-US" sz="1000" dirty="0">
                <a:solidFill>
                  <a:schemeClr val="tx1"/>
                </a:solidFill>
                <a:latin typeface="+mj-lt"/>
                <a:ea typeface="Tahoma" panose="020B0604030504040204" pitchFamily="34" charset="0"/>
                <a:cs typeface="Tahoma" panose="020B0604030504040204" pitchFamily="34" charset="0"/>
              </a:rPr>
              <a:t> is a computer networking protocol that is designed to </a:t>
            </a:r>
            <a:r>
              <a:rPr lang="en-US" sz="1000" b="1" dirty="0">
                <a:solidFill>
                  <a:schemeClr val="tx1"/>
                </a:solidFill>
                <a:latin typeface="+mj-lt"/>
                <a:ea typeface="Tahoma" panose="020B0604030504040204" pitchFamily="34" charset="0"/>
                <a:cs typeface="Tahoma" panose="020B0604030504040204" pitchFamily="34" charset="0"/>
              </a:rPr>
              <a:t>protect the default gateway </a:t>
            </a:r>
            <a:r>
              <a:rPr lang="en-US" sz="1000" dirty="0">
                <a:solidFill>
                  <a:schemeClr val="tx1"/>
                </a:solidFill>
                <a:latin typeface="+mj-lt"/>
                <a:ea typeface="Tahoma" panose="020B0604030504040204" pitchFamily="34" charset="0"/>
                <a:cs typeface="Tahoma" panose="020B0604030504040204" pitchFamily="34" charset="0"/>
              </a:rPr>
              <a:t>used on a subnetwork by allowing two or mote routers to </a:t>
            </a:r>
            <a:r>
              <a:rPr lang="en-US" sz="1000" b="1" dirty="0">
                <a:solidFill>
                  <a:schemeClr val="tx1"/>
                </a:solidFill>
                <a:latin typeface="+mj-lt"/>
                <a:ea typeface="Tahoma" panose="020B0604030504040204" pitchFamily="34" charset="0"/>
                <a:cs typeface="Tahoma" panose="020B0604030504040204" pitchFamily="34" charset="0"/>
              </a:rPr>
              <a:t>provide backup </a:t>
            </a:r>
            <a:r>
              <a:rPr lang="en-US" sz="1000" dirty="0">
                <a:solidFill>
                  <a:schemeClr val="tx1"/>
                </a:solidFill>
                <a:latin typeface="+mj-lt"/>
                <a:ea typeface="Tahoma" panose="020B0604030504040204" pitchFamily="34" charset="0"/>
                <a:cs typeface="Tahoma" panose="020B0604030504040204" pitchFamily="34" charset="0"/>
              </a:rPr>
              <a:t>for that address; in the event of </a:t>
            </a:r>
            <a:r>
              <a:rPr lang="en-US" sz="1000" b="1" dirty="0">
                <a:solidFill>
                  <a:schemeClr val="tx1"/>
                </a:solidFill>
                <a:latin typeface="+mj-lt"/>
                <a:ea typeface="Tahoma" panose="020B0604030504040204" pitchFamily="34" charset="0"/>
                <a:cs typeface="Tahoma" panose="020B0604030504040204" pitchFamily="34" charset="0"/>
              </a:rPr>
              <a:t>failure</a:t>
            </a:r>
            <a:r>
              <a:rPr lang="en-US" sz="1000" dirty="0">
                <a:solidFill>
                  <a:schemeClr val="tx1"/>
                </a:solidFill>
                <a:latin typeface="+mj-lt"/>
                <a:ea typeface="Tahoma" panose="020B0604030504040204" pitchFamily="34" charset="0"/>
                <a:cs typeface="Tahoma" panose="020B0604030504040204" pitchFamily="34" charset="0"/>
              </a:rPr>
              <a:t> of an active router, the </a:t>
            </a:r>
            <a:r>
              <a:rPr lang="en-US" sz="1000" b="1" dirty="0">
                <a:solidFill>
                  <a:schemeClr val="tx1"/>
                </a:solidFill>
                <a:latin typeface="+mj-lt"/>
                <a:ea typeface="Tahoma" panose="020B0604030504040204" pitchFamily="34" charset="0"/>
                <a:cs typeface="Tahoma" panose="020B0604030504040204" pitchFamily="34" charset="0"/>
              </a:rPr>
              <a:t>backup router </a:t>
            </a:r>
            <a:r>
              <a:rPr lang="en-US" sz="1000" dirty="0">
                <a:solidFill>
                  <a:schemeClr val="tx1"/>
                </a:solidFill>
                <a:latin typeface="+mj-lt"/>
                <a:ea typeface="Tahoma" panose="020B0604030504040204" pitchFamily="34" charset="0"/>
                <a:cs typeface="Tahoma" panose="020B0604030504040204" pitchFamily="34" charset="0"/>
              </a:rPr>
              <a:t>will </a:t>
            </a:r>
            <a:r>
              <a:rPr lang="en-US" sz="1000" b="1" dirty="0">
                <a:solidFill>
                  <a:schemeClr val="tx1"/>
                </a:solidFill>
                <a:latin typeface="+mj-lt"/>
                <a:ea typeface="Tahoma" panose="020B0604030504040204" pitchFamily="34" charset="0"/>
                <a:cs typeface="Tahoma" panose="020B0604030504040204" pitchFamily="34" charset="0"/>
              </a:rPr>
              <a:t>take over </a:t>
            </a:r>
            <a:r>
              <a:rPr lang="en-US" sz="1000" dirty="0">
                <a:solidFill>
                  <a:schemeClr val="tx1"/>
                </a:solidFill>
                <a:latin typeface="+mj-lt"/>
                <a:ea typeface="Tahoma" panose="020B0604030504040204" pitchFamily="34" charset="0"/>
                <a:cs typeface="Tahoma" panose="020B0604030504040204" pitchFamily="34" charset="0"/>
              </a:rPr>
              <a:t>the address, usually within a few seconds.</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Virtual IP Address </a:t>
            </a:r>
            <a:r>
              <a:rPr lang="en-US" sz="1000" dirty="0">
                <a:solidFill>
                  <a:schemeClr val="tx1"/>
                </a:solidFill>
                <a:latin typeface="+mj-lt"/>
                <a:ea typeface="Tahoma" panose="020B0604030504040204" pitchFamily="34" charset="0"/>
                <a:cs typeface="Tahoma" panose="020B0604030504040204" pitchFamily="34" charset="0"/>
              </a:rPr>
              <a:t>(VIP) – configured on all of the routers in the FHRP group.</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Virtual MAC Address </a:t>
            </a:r>
            <a:r>
              <a:rPr lang="en-US" sz="1000" dirty="0">
                <a:solidFill>
                  <a:schemeClr val="tx1"/>
                </a:solidFill>
                <a:latin typeface="+mj-lt"/>
                <a:ea typeface="Tahoma" panose="020B0604030504040204" pitchFamily="34" charset="0"/>
                <a:cs typeface="Tahoma" panose="020B0604030504040204" pitchFamily="34" charset="0"/>
              </a:rPr>
              <a:t>(VMA) – configured on the active router.</a:t>
            </a:r>
          </a:p>
          <a:p>
            <a:pPr marL="171450" indent="-171450" algn="just">
              <a:lnSpc>
                <a:spcPct val="150000"/>
              </a:lnSpc>
              <a:buFont typeface="Arial" panose="020B0604020202020204" pitchFamily="34" charset="0"/>
              <a:buChar char="•"/>
            </a:pPr>
            <a:r>
              <a:rPr lang="en-US" sz="1000" b="1" dirty="0">
                <a:solidFill>
                  <a:schemeClr val="tx1"/>
                </a:solidFill>
                <a:latin typeface="+mj-lt"/>
              </a:rPr>
              <a:t>Priority</a:t>
            </a:r>
            <a:r>
              <a:rPr lang="en-US" sz="1000" dirty="0">
                <a:solidFill>
                  <a:schemeClr val="tx1"/>
                </a:solidFill>
                <a:latin typeface="+mj-lt"/>
              </a:rPr>
              <a:t> -</a:t>
            </a:r>
            <a:r>
              <a:rPr lang="en-US" sz="1000" b="0" i="0" dirty="0">
                <a:solidFill>
                  <a:schemeClr val="tx1"/>
                </a:solidFill>
                <a:effectLst/>
                <a:latin typeface="+mj-lt"/>
              </a:rPr>
              <a:t> </a:t>
            </a:r>
            <a:r>
              <a:rPr lang="en-US" sz="1000" dirty="0">
                <a:solidFill>
                  <a:schemeClr val="tx1"/>
                </a:solidFill>
                <a:latin typeface="+mj-lt"/>
              </a:rPr>
              <a:t>e</a:t>
            </a:r>
            <a:r>
              <a:rPr lang="en-US" sz="1000" b="0" i="0" dirty="0">
                <a:solidFill>
                  <a:schemeClr val="tx1"/>
                </a:solidFill>
                <a:effectLst/>
                <a:latin typeface="+mj-lt"/>
              </a:rPr>
              <a:t>ach router in the FHRP group is assigned a priority. The router with the </a:t>
            </a:r>
            <a:r>
              <a:rPr lang="en-US" sz="1000" b="1" i="0" dirty="0">
                <a:solidFill>
                  <a:schemeClr val="tx1"/>
                </a:solidFill>
                <a:effectLst/>
                <a:latin typeface="+mj-lt"/>
              </a:rPr>
              <a:t>highest priority </a:t>
            </a:r>
            <a:r>
              <a:rPr lang="en-US" sz="1000" b="0" i="0" dirty="0">
                <a:solidFill>
                  <a:schemeClr val="tx1"/>
                </a:solidFill>
                <a:effectLst/>
                <a:latin typeface="+mj-lt"/>
              </a:rPr>
              <a:t>becomes the </a:t>
            </a:r>
            <a:r>
              <a:rPr lang="en-US" sz="1000" b="1" i="0" dirty="0">
                <a:solidFill>
                  <a:schemeClr val="tx1"/>
                </a:solidFill>
                <a:effectLst/>
                <a:latin typeface="+mj-lt"/>
              </a:rPr>
              <a:t>active router</a:t>
            </a:r>
            <a:r>
              <a:rPr lang="en-US" sz="1000" b="0" i="0" dirty="0">
                <a:solidFill>
                  <a:schemeClr val="tx1"/>
                </a:solidFill>
                <a:effectLst/>
                <a:latin typeface="+mj-lt"/>
              </a:rPr>
              <a:t>, and the others become </a:t>
            </a:r>
            <a:r>
              <a:rPr lang="en-US" sz="1000" b="1" i="0" dirty="0">
                <a:solidFill>
                  <a:schemeClr val="tx1"/>
                </a:solidFill>
                <a:effectLst/>
                <a:latin typeface="+mj-lt"/>
              </a:rPr>
              <a:t>standby routers</a:t>
            </a:r>
            <a:r>
              <a:rPr lang="en-US" sz="1000" b="0" i="0" dirty="0">
                <a:solidFill>
                  <a:schemeClr val="tx1"/>
                </a:solidFill>
                <a:effectLst/>
                <a:latin typeface="+mj-lt"/>
              </a:rPr>
              <a:t>. In case of tie breaker, the router with </a:t>
            </a:r>
            <a:r>
              <a:rPr lang="en-US" sz="1000" b="1" i="0" dirty="0">
                <a:solidFill>
                  <a:schemeClr val="tx1"/>
                </a:solidFill>
                <a:effectLst/>
                <a:latin typeface="+mj-lt"/>
              </a:rPr>
              <a:t>highest IP address </a:t>
            </a:r>
            <a:r>
              <a:rPr lang="en-US" sz="1000" b="0" i="0" dirty="0">
                <a:solidFill>
                  <a:schemeClr val="tx1"/>
                </a:solidFill>
                <a:effectLst/>
                <a:latin typeface="+mj-lt"/>
              </a:rPr>
              <a:t>will become the active router. If the active router fails, the standby router with the next highest priority takes over</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Periodical Hello Message </a:t>
            </a:r>
            <a:r>
              <a:rPr lang="en-US" sz="1000" dirty="0">
                <a:solidFill>
                  <a:schemeClr val="tx1"/>
                </a:solidFill>
                <a:latin typeface="+mj-lt"/>
                <a:ea typeface="Tahoma" panose="020B0604030504040204" pitchFamily="34" charset="0"/>
                <a:cs typeface="Tahoma" panose="020B0604030504040204" pitchFamily="34" charset="0"/>
              </a:rPr>
              <a:t>is sent to the active router by the standby routers. If the active router fails to respond for a certain period of time, one of the standby routers will become the new active router and it updates its </a:t>
            </a:r>
            <a:r>
              <a:rPr lang="en-US" sz="1000" b="1" dirty="0">
                <a:solidFill>
                  <a:schemeClr val="tx1"/>
                </a:solidFill>
                <a:latin typeface="+mj-lt"/>
                <a:ea typeface="Tahoma" panose="020B0604030504040204" pitchFamily="34" charset="0"/>
                <a:cs typeface="Tahoma" panose="020B0604030504040204" pitchFamily="34" charset="0"/>
              </a:rPr>
              <a:t>ARP cache </a:t>
            </a:r>
            <a:r>
              <a:rPr lang="en-US" sz="1000" dirty="0">
                <a:solidFill>
                  <a:schemeClr val="tx1"/>
                </a:solidFill>
                <a:latin typeface="+mj-lt"/>
                <a:ea typeface="Tahoma" panose="020B0604030504040204" pitchFamily="34" charset="0"/>
                <a:cs typeface="Tahoma" panose="020B0604030504040204" pitchFamily="34" charset="0"/>
              </a:rPr>
              <a:t>so that the VMA is mapped to its own MAC Address.</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Transparent Protocol </a:t>
            </a:r>
            <a:r>
              <a:rPr lang="en-US" sz="1000" dirty="0">
                <a:solidFill>
                  <a:schemeClr val="tx1"/>
                </a:solidFill>
                <a:latin typeface="+mj-lt"/>
                <a:ea typeface="Tahoma" panose="020B0604030504040204" pitchFamily="34" charset="0"/>
                <a:cs typeface="Tahoma" panose="020B0604030504040204" pitchFamily="34" charset="0"/>
              </a:rPr>
              <a:t>– end hosts do not need to be aware of the FHRP group or the VIP. They simply configure the VIP as their default gateway. This makes FHRP idea for use in enterprise networks, where it can provide a high level of redundancy and available without requiring any changes to end hosts.</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Preemption</a:t>
            </a:r>
            <a:r>
              <a:rPr lang="en-US" sz="1000" dirty="0">
                <a:solidFill>
                  <a:schemeClr val="tx1"/>
                </a:solidFill>
                <a:latin typeface="+mj-lt"/>
                <a:ea typeface="Tahoma" panose="020B0604030504040204" pitchFamily="34" charset="0"/>
                <a:cs typeface="Tahoma" panose="020B0604030504040204" pitchFamily="34" charset="0"/>
              </a:rPr>
              <a:t> – is the ability of a standby router with a higher priority to become the active router if it becomes available again. Preemption is generally disabled by default in FHRP protocols.</a:t>
            </a: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First Hop Redundancy Protocol (FHRP)</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3</a:t>
            </a:fld>
            <a:endParaRPr lang="en"/>
          </a:p>
        </p:txBody>
      </p:sp>
    </p:spTree>
    <p:extLst>
      <p:ext uri="{BB962C8B-B14F-4D97-AF65-F5344CB8AC3E}">
        <p14:creationId xmlns:p14="http://schemas.microsoft.com/office/powerpoint/2010/main" val="3811524307"/>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A18E6082-D504-4D62-BCD8-3488AF683157}"/>
              </a:ext>
            </a:extLst>
          </p:cNvPr>
          <p:cNvCxnSpPr>
            <a:cxnSpLocks/>
          </p:cNvCxnSpPr>
          <p:nvPr/>
        </p:nvCxnSpPr>
        <p:spPr>
          <a:xfrm flipH="1">
            <a:off x="3157749" y="2893991"/>
            <a:ext cx="1471433" cy="624841"/>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A2B92A4E-8DFB-4BB5-85A3-2EA262DCA2CF}"/>
              </a:ext>
            </a:extLst>
          </p:cNvPr>
          <p:cNvCxnSpPr>
            <a:cxnSpLocks/>
          </p:cNvCxnSpPr>
          <p:nvPr/>
        </p:nvCxnSpPr>
        <p:spPr>
          <a:xfrm flipH="1" flipV="1">
            <a:off x="3183157" y="3518832"/>
            <a:ext cx="1487903" cy="499078"/>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13598C03-3020-44FA-9604-9E941145DF0C}"/>
              </a:ext>
            </a:extLst>
          </p:cNvPr>
          <p:cNvCxnSpPr>
            <a:cxnSpLocks/>
          </p:cNvCxnSpPr>
          <p:nvPr/>
        </p:nvCxnSpPr>
        <p:spPr>
          <a:xfrm flipH="1" flipV="1">
            <a:off x="4698876" y="2882666"/>
            <a:ext cx="1823844" cy="64735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D25B8B30-3153-44AD-AB3A-6CE41A0FEAAA}"/>
              </a:ext>
            </a:extLst>
          </p:cNvPr>
          <p:cNvCxnSpPr>
            <a:cxnSpLocks/>
          </p:cNvCxnSpPr>
          <p:nvPr/>
        </p:nvCxnSpPr>
        <p:spPr>
          <a:xfrm flipH="1">
            <a:off x="4696468" y="3498292"/>
            <a:ext cx="1771236" cy="554291"/>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E1699AAF-43F6-4AD5-96E2-50EE13C3DDAB}"/>
              </a:ext>
            </a:extLst>
          </p:cNvPr>
          <p:cNvCxnSpPr>
            <a:cxnSpLocks/>
          </p:cNvCxnSpPr>
          <p:nvPr/>
        </p:nvCxnSpPr>
        <p:spPr>
          <a:xfrm>
            <a:off x="1615254" y="2864813"/>
            <a:ext cx="1399668" cy="665204"/>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772AFE9B-82B1-57CB-61D7-73FBE3705EB0}"/>
              </a:ext>
            </a:extLst>
          </p:cNvPr>
          <p:cNvSpPr txBox="1"/>
          <p:nvPr/>
        </p:nvSpPr>
        <p:spPr>
          <a:xfrm>
            <a:off x="651806" y="848689"/>
            <a:ext cx="8111194" cy="1679627"/>
          </a:xfrm>
          <a:prstGeom prst="rect">
            <a:avLst/>
          </a:prstGeom>
          <a:noFill/>
        </p:spPr>
        <p:txBody>
          <a:bodyPr wrap="square" rtlCol="0">
            <a:spAutoFit/>
          </a:bodyPr>
          <a:lstStyle/>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FHRP is a valuable tool for improving the reliability and high availability of networks. By providing redundancy for the default gateway, FHRP can help to ensure that networks remain operational even if one of the routers in the network fails.</a:t>
            </a:r>
          </a:p>
          <a:p>
            <a:pPr algn="just">
              <a:lnSpc>
                <a:spcPct val="150000"/>
              </a:lnSpc>
            </a:pPr>
            <a:r>
              <a:rPr lang="en-US" sz="1000" dirty="0">
                <a:solidFill>
                  <a:schemeClr val="tx1"/>
                </a:solidFill>
                <a:latin typeface="+mj-lt"/>
                <a:ea typeface="Tahoma" panose="020B0604030504040204" pitchFamily="34" charset="0"/>
                <a:cs typeface="Tahoma" panose="020B0604030504040204" pitchFamily="34" charset="0"/>
              </a:rPr>
              <a:t>There are </a:t>
            </a:r>
            <a:r>
              <a:rPr lang="en-US" sz="1000" b="1" dirty="0">
                <a:solidFill>
                  <a:schemeClr val="tx1"/>
                </a:solidFill>
                <a:latin typeface="+mj-lt"/>
                <a:ea typeface="Tahoma" panose="020B0604030504040204" pitchFamily="34" charset="0"/>
                <a:cs typeface="Tahoma" panose="020B0604030504040204" pitchFamily="34" charset="0"/>
              </a:rPr>
              <a:t>three main types </a:t>
            </a:r>
            <a:r>
              <a:rPr lang="en-US" sz="1000" dirty="0">
                <a:solidFill>
                  <a:schemeClr val="tx1"/>
                </a:solidFill>
                <a:latin typeface="+mj-lt"/>
                <a:ea typeface="Tahoma" panose="020B0604030504040204" pitchFamily="34" charset="0"/>
                <a:cs typeface="Tahoma" panose="020B0604030504040204" pitchFamily="34" charset="0"/>
              </a:rPr>
              <a:t>of FHRP Protocols – </a:t>
            </a:r>
          </a:p>
          <a:p>
            <a:pPr marL="228600" indent="-228600" algn="just">
              <a:lnSpc>
                <a:spcPct val="150000"/>
              </a:lnSpc>
              <a:buFont typeface="+mj-lt"/>
              <a:buAutoNum type="arabicPeriod"/>
            </a:pPr>
            <a:r>
              <a:rPr lang="en-US" sz="1000" dirty="0">
                <a:solidFill>
                  <a:schemeClr val="tx1"/>
                </a:solidFill>
                <a:latin typeface="+mj-lt"/>
                <a:ea typeface="Tahoma" panose="020B0604030504040204" pitchFamily="34" charset="0"/>
                <a:cs typeface="Tahoma" panose="020B0604030504040204" pitchFamily="34" charset="0"/>
              </a:rPr>
              <a:t>Hot Standby Router Protocol (</a:t>
            </a:r>
            <a:r>
              <a:rPr lang="en-US" sz="1000" b="1" dirty="0">
                <a:solidFill>
                  <a:schemeClr val="tx1"/>
                </a:solidFill>
                <a:latin typeface="+mj-lt"/>
                <a:ea typeface="Tahoma" panose="020B0604030504040204" pitchFamily="34" charset="0"/>
                <a:cs typeface="Tahoma" panose="020B0604030504040204" pitchFamily="34" charset="0"/>
              </a:rPr>
              <a:t>HSRP</a:t>
            </a:r>
            <a:r>
              <a:rPr lang="en-US" sz="1000" dirty="0">
                <a:solidFill>
                  <a:schemeClr val="tx1"/>
                </a:solidFill>
                <a:latin typeface="+mj-lt"/>
                <a:ea typeface="Tahoma" panose="020B0604030504040204" pitchFamily="34" charset="0"/>
                <a:cs typeface="Tahoma" panose="020B0604030504040204" pitchFamily="34" charset="0"/>
              </a:rPr>
              <a:t>) – is a Cisco Proprietary Protocol that was the first FHRP protocol to be developed.</a:t>
            </a:r>
          </a:p>
          <a:p>
            <a:pPr marL="228600" indent="-228600" algn="just">
              <a:lnSpc>
                <a:spcPct val="150000"/>
              </a:lnSpc>
              <a:buFont typeface="+mj-lt"/>
              <a:buAutoNum type="arabicPeriod"/>
            </a:pPr>
            <a:r>
              <a:rPr lang="en-US" sz="1000" dirty="0">
                <a:solidFill>
                  <a:schemeClr val="tx1"/>
                </a:solidFill>
                <a:latin typeface="+mj-lt"/>
                <a:ea typeface="Tahoma" panose="020B0604030504040204" pitchFamily="34" charset="0"/>
                <a:cs typeface="Tahoma" panose="020B0604030504040204" pitchFamily="34" charset="0"/>
              </a:rPr>
              <a:t>Virtual Router Redundancy Protocol (</a:t>
            </a:r>
            <a:r>
              <a:rPr lang="en-US" sz="1000" b="1" dirty="0">
                <a:solidFill>
                  <a:schemeClr val="tx1"/>
                </a:solidFill>
                <a:latin typeface="+mj-lt"/>
                <a:ea typeface="Tahoma" panose="020B0604030504040204" pitchFamily="34" charset="0"/>
                <a:cs typeface="Tahoma" panose="020B0604030504040204" pitchFamily="34" charset="0"/>
              </a:rPr>
              <a:t>VRRP</a:t>
            </a:r>
            <a:r>
              <a:rPr lang="en-US" sz="1000" dirty="0">
                <a:solidFill>
                  <a:schemeClr val="tx1"/>
                </a:solidFill>
                <a:latin typeface="+mj-lt"/>
                <a:ea typeface="Tahoma" panose="020B0604030504040204" pitchFamily="34" charset="0"/>
                <a:cs typeface="Tahoma" panose="020B0604030504040204" pitchFamily="34" charset="0"/>
              </a:rPr>
              <a:t>) – is an Open Standard FHRP Protocol that is supported by a wide range of vendors.</a:t>
            </a:r>
          </a:p>
          <a:p>
            <a:pPr marL="228600" indent="-228600" algn="just">
              <a:lnSpc>
                <a:spcPct val="150000"/>
              </a:lnSpc>
              <a:buFont typeface="+mj-lt"/>
              <a:buAutoNum type="arabicPeriod"/>
            </a:pPr>
            <a:r>
              <a:rPr lang="en-US" sz="1000" dirty="0">
                <a:solidFill>
                  <a:schemeClr val="tx1"/>
                </a:solidFill>
                <a:latin typeface="+mj-lt"/>
                <a:ea typeface="Tahoma" panose="020B0604030504040204" pitchFamily="34" charset="0"/>
                <a:cs typeface="Tahoma" panose="020B0604030504040204" pitchFamily="34" charset="0"/>
              </a:rPr>
              <a:t>Gateway Load Balancing Protocol (</a:t>
            </a:r>
            <a:r>
              <a:rPr lang="en-US" sz="1000" b="1" dirty="0">
                <a:solidFill>
                  <a:schemeClr val="tx1"/>
                </a:solidFill>
                <a:latin typeface="+mj-lt"/>
                <a:ea typeface="Tahoma" panose="020B0604030504040204" pitchFamily="34" charset="0"/>
                <a:cs typeface="Tahoma" panose="020B0604030504040204" pitchFamily="34" charset="0"/>
              </a:rPr>
              <a:t>GLBP</a:t>
            </a:r>
            <a:r>
              <a:rPr lang="en-US" sz="1000" dirty="0">
                <a:solidFill>
                  <a:schemeClr val="tx1"/>
                </a:solidFill>
                <a:latin typeface="+mj-lt"/>
                <a:ea typeface="Tahoma" panose="020B0604030504040204" pitchFamily="34" charset="0"/>
                <a:cs typeface="Tahoma" panose="020B0604030504040204" pitchFamily="34" charset="0"/>
              </a:rPr>
              <a:t>) – is an Cisco Proprietary Protocol that can be used to Load Balancing traffic across multiple routers.</a:t>
            </a: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First Hop Redundancy Protocol (FHRP)</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p:txBody>
          <a:bodyPr/>
          <a:lstStyle/>
          <a:p>
            <a:pPr algn="l"/>
            <a:fld id="{00000000-1234-1234-1234-123412341234}" type="slidenum">
              <a:rPr lang="en" smtClean="0"/>
              <a:pPr algn="l"/>
              <a:t>4</a:t>
            </a:fld>
            <a:endParaRPr lang="en"/>
          </a:p>
        </p:txBody>
      </p:sp>
      <p:cxnSp>
        <p:nvCxnSpPr>
          <p:cNvPr id="7" name="Straight Connector 6">
            <a:extLst>
              <a:ext uri="{FF2B5EF4-FFF2-40B4-BE49-F238E27FC236}">
                <a16:creationId xmlns:a16="http://schemas.microsoft.com/office/drawing/2014/main" id="{25AF76E2-0ED1-402A-BCAF-07CE755DE06F}"/>
              </a:ext>
            </a:extLst>
          </p:cNvPr>
          <p:cNvCxnSpPr>
            <a:cxnSpLocks/>
          </p:cNvCxnSpPr>
          <p:nvPr/>
        </p:nvCxnSpPr>
        <p:spPr>
          <a:xfrm>
            <a:off x="6522720" y="3518832"/>
            <a:ext cx="1088544" cy="1397"/>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2B39C99D-FB71-4429-8CB3-03C74DB0D053}"/>
              </a:ext>
            </a:extLst>
          </p:cNvPr>
          <p:cNvCxnSpPr>
            <a:cxnSpLocks/>
          </p:cNvCxnSpPr>
          <p:nvPr/>
        </p:nvCxnSpPr>
        <p:spPr>
          <a:xfrm flipV="1">
            <a:off x="1661160" y="3520440"/>
            <a:ext cx="1417320" cy="470832"/>
          </a:xfrm>
          <a:prstGeom prst="line">
            <a:avLst/>
          </a:prstGeom>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B0DEE4C0-9A1F-4B42-AC97-3A0173F809C2}"/>
              </a:ext>
            </a:extLst>
          </p:cNvPr>
          <p:cNvPicPr>
            <a:picLocks noChangeAspect="1"/>
          </p:cNvPicPr>
          <p:nvPr/>
        </p:nvPicPr>
        <p:blipFill>
          <a:blip r:embed="rId3"/>
          <a:stretch>
            <a:fillRect/>
          </a:stretch>
        </p:blipFill>
        <p:spPr>
          <a:xfrm>
            <a:off x="4274667" y="3610120"/>
            <a:ext cx="792786" cy="792786"/>
          </a:xfrm>
          <a:prstGeom prst="rect">
            <a:avLst/>
          </a:prstGeom>
        </p:spPr>
      </p:pic>
      <p:pic>
        <p:nvPicPr>
          <p:cNvPr id="10" name="Picture 9">
            <a:extLst>
              <a:ext uri="{FF2B5EF4-FFF2-40B4-BE49-F238E27FC236}">
                <a16:creationId xmlns:a16="http://schemas.microsoft.com/office/drawing/2014/main" id="{A7901F39-0B8B-4285-BF2A-B728947711F8}"/>
              </a:ext>
            </a:extLst>
          </p:cNvPr>
          <p:cNvPicPr>
            <a:picLocks noChangeAspect="1"/>
          </p:cNvPicPr>
          <p:nvPr/>
        </p:nvPicPr>
        <p:blipFill>
          <a:blip r:embed="rId4"/>
          <a:stretch>
            <a:fillRect/>
          </a:stretch>
        </p:blipFill>
        <p:spPr>
          <a:xfrm>
            <a:off x="7574412" y="3310926"/>
            <a:ext cx="400572" cy="400572"/>
          </a:xfrm>
          <a:prstGeom prst="rect">
            <a:avLst/>
          </a:prstGeom>
        </p:spPr>
      </p:pic>
      <p:pic>
        <p:nvPicPr>
          <p:cNvPr id="11" name="Picture 10">
            <a:extLst>
              <a:ext uri="{FF2B5EF4-FFF2-40B4-BE49-F238E27FC236}">
                <a16:creationId xmlns:a16="http://schemas.microsoft.com/office/drawing/2014/main" id="{223FF5E9-11B9-4085-813B-79BCEAB3B1DF}"/>
              </a:ext>
            </a:extLst>
          </p:cNvPr>
          <p:cNvPicPr>
            <a:picLocks noChangeAspect="1"/>
          </p:cNvPicPr>
          <p:nvPr/>
        </p:nvPicPr>
        <p:blipFill>
          <a:blip r:embed="rId5"/>
          <a:stretch>
            <a:fillRect/>
          </a:stretch>
        </p:blipFill>
        <p:spPr>
          <a:xfrm>
            <a:off x="1351896" y="2752587"/>
            <a:ext cx="466839" cy="359009"/>
          </a:xfrm>
          <a:prstGeom prst="rect">
            <a:avLst/>
          </a:prstGeom>
        </p:spPr>
      </p:pic>
      <p:sp>
        <p:nvSpPr>
          <p:cNvPr id="13" name="Cloud 12">
            <a:extLst>
              <a:ext uri="{FF2B5EF4-FFF2-40B4-BE49-F238E27FC236}">
                <a16:creationId xmlns:a16="http://schemas.microsoft.com/office/drawing/2014/main" id="{54BD127C-D84C-48F1-A37B-CBCE3CEFC6CC}"/>
              </a:ext>
            </a:extLst>
          </p:cNvPr>
          <p:cNvSpPr/>
          <p:nvPr/>
        </p:nvSpPr>
        <p:spPr>
          <a:xfrm>
            <a:off x="5889563" y="3211236"/>
            <a:ext cx="1156280" cy="637563"/>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Internet</a:t>
            </a:r>
          </a:p>
        </p:txBody>
      </p:sp>
      <p:pic>
        <p:nvPicPr>
          <p:cNvPr id="4" name="Picture 3">
            <a:extLst>
              <a:ext uri="{FF2B5EF4-FFF2-40B4-BE49-F238E27FC236}">
                <a16:creationId xmlns:a16="http://schemas.microsoft.com/office/drawing/2014/main" id="{C22815FB-4306-4062-A4CA-FA6491DBEA6A}"/>
              </a:ext>
            </a:extLst>
          </p:cNvPr>
          <p:cNvPicPr>
            <a:picLocks noChangeAspect="1"/>
          </p:cNvPicPr>
          <p:nvPr/>
        </p:nvPicPr>
        <p:blipFill>
          <a:blip r:embed="rId6"/>
          <a:stretch>
            <a:fillRect/>
          </a:stretch>
        </p:blipFill>
        <p:spPr>
          <a:xfrm>
            <a:off x="2709903" y="3145020"/>
            <a:ext cx="792786" cy="792786"/>
          </a:xfrm>
          <a:prstGeom prst="rect">
            <a:avLst/>
          </a:prstGeom>
        </p:spPr>
      </p:pic>
      <p:pic>
        <p:nvPicPr>
          <p:cNvPr id="15" name="Picture 14">
            <a:extLst>
              <a:ext uri="{FF2B5EF4-FFF2-40B4-BE49-F238E27FC236}">
                <a16:creationId xmlns:a16="http://schemas.microsoft.com/office/drawing/2014/main" id="{8B5A5273-FB33-4355-8939-620872684488}"/>
              </a:ext>
            </a:extLst>
          </p:cNvPr>
          <p:cNvPicPr>
            <a:picLocks noChangeAspect="1"/>
          </p:cNvPicPr>
          <p:nvPr/>
        </p:nvPicPr>
        <p:blipFill>
          <a:blip r:embed="rId3"/>
          <a:stretch>
            <a:fillRect/>
          </a:stretch>
        </p:blipFill>
        <p:spPr>
          <a:xfrm>
            <a:off x="4274667" y="2497600"/>
            <a:ext cx="792786" cy="792786"/>
          </a:xfrm>
          <a:prstGeom prst="rect">
            <a:avLst/>
          </a:prstGeom>
        </p:spPr>
      </p:pic>
      <p:pic>
        <p:nvPicPr>
          <p:cNvPr id="19" name="Picture 18">
            <a:extLst>
              <a:ext uri="{FF2B5EF4-FFF2-40B4-BE49-F238E27FC236}">
                <a16:creationId xmlns:a16="http://schemas.microsoft.com/office/drawing/2014/main" id="{1FC2A3DB-A124-488F-BE02-CB1E7E4BBC06}"/>
              </a:ext>
            </a:extLst>
          </p:cNvPr>
          <p:cNvPicPr>
            <a:picLocks noChangeAspect="1"/>
          </p:cNvPicPr>
          <p:nvPr/>
        </p:nvPicPr>
        <p:blipFill>
          <a:blip r:embed="rId5"/>
          <a:stretch>
            <a:fillRect/>
          </a:stretch>
        </p:blipFill>
        <p:spPr>
          <a:xfrm>
            <a:off x="1359516" y="3849867"/>
            <a:ext cx="466839" cy="359009"/>
          </a:xfrm>
          <a:prstGeom prst="rect">
            <a:avLst/>
          </a:prstGeom>
        </p:spPr>
      </p:pic>
      <p:sp>
        <p:nvSpPr>
          <p:cNvPr id="41" name="TextBox 40">
            <a:extLst>
              <a:ext uri="{FF2B5EF4-FFF2-40B4-BE49-F238E27FC236}">
                <a16:creationId xmlns:a16="http://schemas.microsoft.com/office/drawing/2014/main" id="{2A040063-4A9C-448B-BB8A-588B8ABE4ACE}"/>
              </a:ext>
            </a:extLst>
          </p:cNvPr>
          <p:cNvSpPr txBox="1"/>
          <p:nvPr/>
        </p:nvSpPr>
        <p:spPr>
          <a:xfrm>
            <a:off x="7774845" y="3684022"/>
            <a:ext cx="792786" cy="246221"/>
          </a:xfrm>
          <a:prstGeom prst="rect">
            <a:avLst/>
          </a:prstGeom>
          <a:noFill/>
        </p:spPr>
        <p:txBody>
          <a:bodyPr wrap="square" rtlCol="0">
            <a:spAutoFit/>
          </a:bodyPr>
          <a:lstStyle/>
          <a:p>
            <a:r>
              <a:rPr lang="en-US" sz="1000" dirty="0"/>
              <a:t>8.8.8.8</a:t>
            </a:r>
          </a:p>
        </p:txBody>
      </p:sp>
      <p:sp>
        <p:nvSpPr>
          <p:cNvPr id="42" name="TextBox 41">
            <a:extLst>
              <a:ext uri="{FF2B5EF4-FFF2-40B4-BE49-F238E27FC236}">
                <a16:creationId xmlns:a16="http://schemas.microsoft.com/office/drawing/2014/main" id="{201CACBC-3E21-4026-A518-42C7CE4E6AF5}"/>
              </a:ext>
            </a:extLst>
          </p:cNvPr>
          <p:cNvSpPr txBox="1"/>
          <p:nvPr/>
        </p:nvSpPr>
        <p:spPr>
          <a:xfrm>
            <a:off x="1183545" y="3097282"/>
            <a:ext cx="866933" cy="246221"/>
          </a:xfrm>
          <a:prstGeom prst="rect">
            <a:avLst/>
          </a:prstGeom>
          <a:noFill/>
        </p:spPr>
        <p:txBody>
          <a:bodyPr wrap="square" rtlCol="0">
            <a:spAutoFit/>
          </a:bodyPr>
          <a:lstStyle/>
          <a:p>
            <a:r>
              <a:rPr lang="en-US" sz="1000" dirty="0"/>
              <a:t>10.0.0.100</a:t>
            </a:r>
          </a:p>
        </p:txBody>
      </p:sp>
      <p:sp>
        <p:nvSpPr>
          <p:cNvPr id="44" name="TextBox 43">
            <a:extLst>
              <a:ext uri="{FF2B5EF4-FFF2-40B4-BE49-F238E27FC236}">
                <a16:creationId xmlns:a16="http://schemas.microsoft.com/office/drawing/2014/main" id="{8A9C8A3F-CD6C-414A-93A9-B59F1E0AFF98}"/>
              </a:ext>
            </a:extLst>
          </p:cNvPr>
          <p:cNvSpPr txBox="1"/>
          <p:nvPr/>
        </p:nvSpPr>
        <p:spPr>
          <a:xfrm>
            <a:off x="1214025" y="4194562"/>
            <a:ext cx="866933" cy="246221"/>
          </a:xfrm>
          <a:prstGeom prst="rect">
            <a:avLst/>
          </a:prstGeom>
          <a:noFill/>
        </p:spPr>
        <p:txBody>
          <a:bodyPr wrap="square" rtlCol="0">
            <a:spAutoFit/>
          </a:bodyPr>
          <a:lstStyle/>
          <a:p>
            <a:r>
              <a:rPr lang="en-US" sz="1000" dirty="0"/>
              <a:t>10.0.0.200</a:t>
            </a:r>
          </a:p>
        </p:txBody>
      </p:sp>
      <p:sp>
        <p:nvSpPr>
          <p:cNvPr id="45" name="TextBox 44">
            <a:extLst>
              <a:ext uri="{FF2B5EF4-FFF2-40B4-BE49-F238E27FC236}">
                <a16:creationId xmlns:a16="http://schemas.microsoft.com/office/drawing/2014/main" id="{D7DA66FA-F4CE-4A6E-AE9A-2A12A8322413}"/>
              </a:ext>
            </a:extLst>
          </p:cNvPr>
          <p:cNvSpPr txBox="1"/>
          <p:nvPr/>
        </p:nvSpPr>
        <p:spPr>
          <a:xfrm>
            <a:off x="2722784" y="2952502"/>
            <a:ext cx="866933" cy="246221"/>
          </a:xfrm>
          <a:prstGeom prst="rect">
            <a:avLst/>
          </a:prstGeom>
          <a:noFill/>
        </p:spPr>
        <p:txBody>
          <a:bodyPr wrap="square" rtlCol="0">
            <a:spAutoFit/>
          </a:bodyPr>
          <a:lstStyle/>
          <a:p>
            <a:r>
              <a:rPr lang="en-US" sz="1000" dirty="0"/>
              <a:t>10.0.0.0/24</a:t>
            </a:r>
          </a:p>
        </p:txBody>
      </p:sp>
      <p:sp>
        <p:nvSpPr>
          <p:cNvPr id="46" name="TextBox 45">
            <a:extLst>
              <a:ext uri="{FF2B5EF4-FFF2-40B4-BE49-F238E27FC236}">
                <a16:creationId xmlns:a16="http://schemas.microsoft.com/office/drawing/2014/main" id="{EAB7F2A1-12EE-42B9-AA80-4346953D8868}"/>
              </a:ext>
            </a:extLst>
          </p:cNvPr>
          <p:cNvSpPr txBox="1"/>
          <p:nvPr/>
        </p:nvSpPr>
        <p:spPr>
          <a:xfrm>
            <a:off x="4041045" y="3349945"/>
            <a:ext cx="1314965" cy="246221"/>
          </a:xfrm>
          <a:prstGeom prst="rect">
            <a:avLst/>
          </a:prstGeom>
          <a:noFill/>
          <a:ln>
            <a:solidFill>
              <a:schemeClr val="tx1"/>
            </a:solidFill>
          </a:ln>
        </p:spPr>
        <p:txBody>
          <a:bodyPr wrap="square" rtlCol="0">
            <a:spAutoFit/>
          </a:bodyPr>
          <a:lstStyle/>
          <a:p>
            <a:r>
              <a:rPr lang="en-US" sz="1000" dirty="0"/>
              <a:t>FHRP VIP: 10.0.0.3</a:t>
            </a:r>
          </a:p>
        </p:txBody>
      </p:sp>
      <p:sp>
        <p:nvSpPr>
          <p:cNvPr id="47" name="TextBox 46">
            <a:extLst>
              <a:ext uri="{FF2B5EF4-FFF2-40B4-BE49-F238E27FC236}">
                <a16:creationId xmlns:a16="http://schemas.microsoft.com/office/drawing/2014/main" id="{D70FAB3F-D36F-4B8A-BEB8-D9B15FBC918A}"/>
              </a:ext>
            </a:extLst>
          </p:cNvPr>
          <p:cNvSpPr txBox="1"/>
          <p:nvPr/>
        </p:nvSpPr>
        <p:spPr>
          <a:xfrm rot="20230624">
            <a:off x="3857159" y="2831257"/>
            <a:ext cx="668116" cy="246221"/>
          </a:xfrm>
          <a:prstGeom prst="rect">
            <a:avLst/>
          </a:prstGeom>
          <a:noFill/>
        </p:spPr>
        <p:txBody>
          <a:bodyPr wrap="square" rtlCol="0">
            <a:spAutoFit/>
          </a:bodyPr>
          <a:lstStyle/>
          <a:p>
            <a:r>
              <a:rPr lang="en-US" sz="1000" dirty="0"/>
              <a:t>10.0.0.1</a:t>
            </a:r>
          </a:p>
        </p:txBody>
      </p:sp>
      <p:sp>
        <p:nvSpPr>
          <p:cNvPr id="48" name="TextBox 47">
            <a:extLst>
              <a:ext uri="{FF2B5EF4-FFF2-40B4-BE49-F238E27FC236}">
                <a16:creationId xmlns:a16="http://schemas.microsoft.com/office/drawing/2014/main" id="{A190FCF7-7E6C-4CC5-BDFF-10077E202F40}"/>
              </a:ext>
            </a:extLst>
          </p:cNvPr>
          <p:cNvSpPr txBox="1"/>
          <p:nvPr/>
        </p:nvSpPr>
        <p:spPr>
          <a:xfrm rot="1119780">
            <a:off x="3850310" y="3846477"/>
            <a:ext cx="668116" cy="246221"/>
          </a:xfrm>
          <a:prstGeom prst="rect">
            <a:avLst/>
          </a:prstGeom>
          <a:noFill/>
        </p:spPr>
        <p:txBody>
          <a:bodyPr wrap="square" rtlCol="0">
            <a:spAutoFit/>
          </a:bodyPr>
          <a:lstStyle/>
          <a:p>
            <a:r>
              <a:rPr lang="en-US" sz="1000" dirty="0"/>
              <a:t>10.0.0.2</a:t>
            </a:r>
          </a:p>
        </p:txBody>
      </p:sp>
      <p:sp>
        <p:nvSpPr>
          <p:cNvPr id="49" name="TextBox 48">
            <a:extLst>
              <a:ext uri="{FF2B5EF4-FFF2-40B4-BE49-F238E27FC236}">
                <a16:creationId xmlns:a16="http://schemas.microsoft.com/office/drawing/2014/main" id="{E07D764A-3AE0-4FE8-99DC-DBF7CBFBEBBC}"/>
              </a:ext>
            </a:extLst>
          </p:cNvPr>
          <p:cNvSpPr txBox="1"/>
          <p:nvPr/>
        </p:nvSpPr>
        <p:spPr>
          <a:xfrm rot="1119780">
            <a:off x="4853960" y="2831100"/>
            <a:ext cx="751387" cy="246221"/>
          </a:xfrm>
          <a:prstGeom prst="rect">
            <a:avLst/>
          </a:prstGeom>
          <a:noFill/>
        </p:spPr>
        <p:txBody>
          <a:bodyPr wrap="square" rtlCol="0">
            <a:spAutoFit/>
          </a:bodyPr>
          <a:lstStyle/>
          <a:p>
            <a:r>
              <a:rPr lang="en-US" sz="1000" dirty="0"/>
              <a:t>100.1.1.1</a:t>
            </a:r>
          </a:p>
        </p:txBody>
      </p:sp>
      <p:sp>
        <p:nvSpPr>
          <p:cNvPr id="52" name="TextBox 51">
            <a:extLst>
              <a:ext uri="{FF2B5EF4-FFF2-40B4-BE49-F238E27FC236}">
                <a16:creationId xmlns:a16="http://schemas.microsoft.com/office/drawing/2014/main" id="{16DC4BBC-1E92-465F-B292-0DC39812C55D}"/>
              </a:ext>
            </a:extLst>
          </p:cNvPr>
          <p:cNvSpPr txBox="1"/>
          <p:nvPr/>
        </p:nvSpPr>
        <p:spPr>
          <a:xfrm rot="20523320">
            <a:off x="4860771" y="3888083"/>
            <a:ext cx="791423" cy="246221"/>
          </a:xfrm>
          <a:prstGeom prst="rect">
            <a:avLst/>
          </a:prstGeom>
          <a:noFill/>
        </p:spPr>
        <p:txBody>
          <a:bodyPr wrap="square" rtlCol="0">
            <a:spAutoFit/>
          </a:bodyPr>
          <a:lstStyle/>
          <a:p>
            <a:r>
              <a:rPr lang="en-US" sz="1000" dirty="0"/>
              <a:t>200.1.1.1</a:t>
            </a:r>
          </a:p>
        </p:txBody>
      </p:sp>
    </p:spTree>
    <p:extLst>
      <p:ext uri="{BB962C8B-B14F-4D97-AF65-F5344CB8AC3E}">
        <p14:creationId xmlns:p14="http://schemas.microsoft.com/office/powerpoint/2010/main" val="2666921989"/>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AFE9B-82B1-57CB-61D7-73FBE3705EB0}"/>
              </a:ext>
            </a:extLst>
          </p:cNvPr>
          <p:cNvSpPr txBox="1"/>
          <p:nvPr/>
        </p:nvSpPr>
        <p:spPr>
          <a:xfrm>
            <a:off x="651805" y="848689"/>
            <a:ext cx="8395941" cy="3064622"/>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Cisco Proprietary </a:t>
            </a:r>
            <a:r>
              <a:rPr lang="en-US" sz="1000" dirty="0">
                <a:solidFill>
                  <a:schemeClr val="tx1"/>
                </a:solidFill>
                <a:latin typeface="+mj-lt"/>
                <a:ea typeface="Tahoma" panose="020B0604030504040204" pitchFamily="34" charset="0"/>
                <a:cs typeface="Tahoma" panose="020B0604030504040204" pitchFamily="34" charset="0"/>
              </a:rPr>
              <a:t>(RFC2281).</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Multicast group IP </a:t>
            </a:r>
            <a:r>
              <a:rPr lang="en-US" sz="1000" dirty="0">
                <a:solidFill>
                  <a:schemeClr val="tx1"/>
                </a:solidFill>
                <a:latin typeface="+mj-lt"/>
                <a:ea typeface="Tahoma" panose="020B0604030504040204" pitchFamily="34" charset="0"/>
                <a:cs typeface="Tahoma" panose="020B0604030504040204" pitchFamily="34" charset="0"/>
              </a:rPr>
              <a:t>address in HSRPv1 is </a:t>
            </a:r>
            <a:r>
              <a:rPr lang="en-US" sz="1000" b="1" dirty="0">
                <a:solidFill>
                  <a:schemeClr val="tx1"/>
                </a:solidFill>
                <a:latin typeface="+mj-lt"/>
                <a:ea typeface="Tahoma" panose="020B0604030504040204" pitchFamily="34" charset="0"/>
                <a:cs typeface="Tahoma" panose="020B0604030504040204" pitchFamily="34" charset="0"/>
              </a:rPr>
              <a:t>224.0.0.2</a:t>
            </a:r>
            <a:r>
              <a:rPr lang="en-US" sz="1000" dirty="0">
                <a:solidFill>
                  <a:schemeClr val="tx1"/>
                </a:solidFill>
                <a:latin typeface="+mj-lt"/>
                <a:ea typeface="Tahoma" panose="020B0604030504040204" pitchFamily="34" charset="0"/>
                <a:cs typeface="Tahoma" panose="020B0604030504040204" pitchFamily="34" charset="0"/>
              </a:rPr>
              <a:t> and in HSRPv2 is </a:t>
            </a:r>
            <a:r>
              <a:rPr lang="en-US" sz="1000" b="1" dirty="0">
                <a:solidFill>
                  <a:schemeClr val="tx1"/>
                </a:solidFill>
                <a:latin typeface="+mj-lt"/>
                <a:ea typeface="Tahoma" panose="020B0604030504040204" pitchFamily="34" charset="0"/>
                <a:cs typeface="Tahoma" panose="020B0604030504040204" pitchFamily="34" charset="0"/>
              </a:rPr>
              <a:t>224.0.0.102</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Group Virtual Mac Address </a:t>
            </a:r>
            <a:r>
              <a:rPr lang="en-US" sz="1000" dirty="0">
                <a:solidFill>
                  <a:schemeClr val="tx1"/>
                </a:solidFill>
                <a:latin typeface="+mj-lt"/>
                <a:ea typeface="Tahoma" panose="020B0604030504040204" pitchFamily="34" charset="0"/>
                <a:cs typeface="Tahoma" panose="020B0604030504040204" pitchFamily="34" charset="0"/>
              </a:rPr>
              <a:t>in HSRPv1 is </a:t>
            </a:r>
            <a:r>
              <a:rPr lang="en-US" sz="1000" b="1" dirty="0">
                <a:solidFill>
                  <a:schemeClr val="tx1"/>
                </a:solidFill>
                <a:latin typeface="+mj-lt"/>
                <a:ea typeface="Tahoma" panose="020B0604030504040204" pitchFamily="34" charset="0"/>
                <a:cs typeface="Tahoma" panose="020B0604030504040204" pitchFamily="34" charset="0"/>
              </a:rPr>
              <a:t>0000.0C07.ACXX </a:t>
            </a:r>
            <a:r>
              <a:rPr lang="en-US" sz="1000" dirty="0">
                <a:solidFill>
                  <a:schemeClr val="tx1"/>
                </a:solidFill>
                <a:latin typeface="+mj-lt"/>
                <a:ea typeface="Tahoma" panose="020B0604030504040204" pitchFamily="34" charset="0"/>
                <a:cs typeface="Tahoma" panose="020B0604030504040204" pitchFamily="34" charset="0"/>
              </a:rPr>
              <a:t>and in HSRPv2 is </a:t>
            </a:r>
            <a:r>
              <a:rPr lang="en-US" sz="1000" b="1" dirty="0">
                <a:solidFill>
                  <a:schemeClr val="tx1"/>
                </a:solidFill>
                <a:latin typeface="+mj-lt"/>
                <a:ea typeface="Tahoma" panose="020B0604030504040204" pitchFamily="34" charset="0"/>
                <a:cs typeface="Tahoma" panose="020B0604030504040204" pitchFamily="34" charset="0"/>
              </a:rPr>
              <a:t>0000.0C9F.FXXX </a:t>
            </a:r>
            <a:r>
              <a:rPr lang="en-US" sz="1000" dirty="0">
                <a:solidFill>
                  <a:schemeClr val="tx1"/>
                </a:solidFill>
                <a:latin typeface="+mj-lt"/>
                <a:ea typeface="Tahoma" panose="020B0604030504040204" pitchFamily="34" charset="0"/>
                <a:cs typeface="Tahoma" panose="020B0604030504040204" pitchFamily="34" charset="0"/>
              </a:rPr>
              <a:t>for IPv6 (Group id in XX/XXX positions).</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Group number </a:t>
            </a:r>
            <a:r>
              <a:rPr lang="en-US" sz="1000" dirty="0">
                <a:solidFill>
                  <a:schemeClr val="tx1"/>
                </a:solidFill>
                <a:latin typeface="+mj-lt"/>
                <a:ea typeface="Tahoma" panose="020B0604030504040204" pitchFamily="34" charset="0"/>
                <a:cs typeface="Tahoma" panose="020B0604030504040204" pitchFamily="34" charset="0"/>
              </a:rPr>
              <a:t>range in HSRPv1 is </a:t>
            </a:r>
            <a:r>
              <a:rPr lang="en-US" sz="1000" b="1" dirty="0">
                <a:solidFill>
                  <a:schemeClr val="tx1"/>
                </a:solidFill>
                <a:latin typeface="+mj-lt"/>
                <a:ea typeface="Tahoma" panose="020B0604030504040204" pitchFamily="34" charset="0"/>
                <a:cs typeface="Tahoma" panose="020B0604030504040204" pitchFamily="34" charset="0"/>
              </a:rPr>
              <a:t>0 to 255 </a:t>
            </a:r>
            <a:r>
              <a:rPr lang="en-US" sz="1000" dirty="0">
                <a:solidFill>
                  <a:schemeClr val="tx1"/>
                </a:solidFill>
                <a:latin typeface="+mj-lt"/>
                <a:ea typeface="Tahoma" panose="020B0604030504040204" pitchFamily="34" charset="0"/>
                <a:cs typeface="Tahoma" panose="020B0604030504040204" pitchFamily="34" charset="0"/>
              </a:rPr>
              <a:t>and in HSRPv2 is </a:t>
            </a:r>
            <a:r>
              <a:rPr lang="en-US" sz="1000" b="1" dirty="0">
                <a:solidFill>
                  <a:schemeClr val="tx1"/>
                </a:solidFill>
                <a:latin typeface="+mj-lt"/>
                <a:ea typeface="Tahoma" panose="020B0604030504040204" pitchFamily="34" charset="0"/>
                <a:cs typeface="Tahoma" panose="020B0604030504040204" pitchFamily="34" charset="0"/>
              </a:rPr>
              <a:t>0 to 4095</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IPv6</a:t>
            </a:r>
            <a:r>
              <a:rPr lang="en-US" sz="1000" dirty="0">
                <a:solidFill>
                  <a:schemeClr val="tx1"/>
                </a:solidFill>
                <a:latin typeface="+mj-lt"/>
                <a:ea typeface="Tahoma" panose="020B0604030504040204" pitchFamily="34" charset="0"/>
                <a:cs typeface="Tahoma" panose="020B0604030504040204" pitchFamily="34" charset="0"/>
              </a:rPr>
              <a:t> is supported in HSRPv2.</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Millisecond timer </a:t>
            </a:r>
            <a:r>
              <a:rPr lang="en-US" sz="1000" dirty="0">
                <a:solidFill>
                  <a:schemeClr val="tx1"/>
                </a:solidFill>
                <a:latin typeface="+mj-lt"/>
                <a:ea typeface="Tahoma" panose="020B0604030504040204" pitchFamily="34" charset="0"/>
                <a:cs typeface="Tahoma" panose="020B0604030504040204" pitchFamily="34" charset="0"/>
              </a:rPr>
              <a:t>values are advertised and learned in HSRPv2.</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Send and receive </a:t>
            </a:r>
            <a:r>
              <a:rPr lang="en-US" sz="1000" b="1" dirty="0">
                <a:solidFill>
                  <a:schemeClr val="tx1"/>
                </a:solidFill>
                <a:latin typeface="+mj-lt"/>
                <a:ea typeface="Tahoma" panose="020B0604030504040204" pitchFamily="34" charset="0"/>
                <a:cs typeface="Tahoma" panose="020B0604030504040204" pitchFamily="34" charset="0"/>
              </a:rPr>
              <a:t>multicast UDP </a:t>
            </a:r>
            <a:r>
              <a:rPr lang="en-US" sz="1000" b="1" i="1" dirty="0">
                <a:solidFill>
                  <a:schemeClr val="tx1"/>
                </a:solidFill>
                <a:latin typeface="+mj-lt"/>
                <a:ea typeface="Tahoma" panose="020B0604030504040204" pitchFamily="34" charset="0"/>
                <a:cs typeface="Tahoma" panose="020B0604030504040204" pitchFamily="34" charset="0"/>
              </a:rPr>
              <a:t>Hello Packets </a:t>
            </a:r>
            <a:r>
              <a:rPr lang="en-US" sz="1000" dirty="0">
                <a:solidFill>
                  <a:schemeClr val="tx1"/>
                </a:solidFill>
                <a:latin typeface="+mj-lt"/>
                <a:ea typeface="Tahoma" panose="020B0604030504040204" pitchFamily="34" charset="0"/>
                <a:cs typeface="Tahoma" panose="020B0604030504040204" pitchFamily="34" charset="0"/>
              </a:rPr>
              <a:t>in every </a:t>
            </a:r>
            <a:r>
              <a:rPr lang="en-US" sz="1000" b="1" dirty="0">
                <a:solidFill>
                  <a:schemeClr val="tx1"/>
                </a:solidFill>
                <a:latin typeface="+mj-lt"/>
                <a:ea typeface="Tahoma" panose="020B0604030504040204" pitchFamily="34" charset="0"/>
                <a:cs typeface="Tahoma" panose="020B0604030504040204" pitchFamily="34" charset="0"/>
              </a:rPr>
              <a:t>3 seconds </a:t>
            </a:r>
            <a:r>
              <a:rPr lang="en-US" sz="1000" dirty="0">
                <a:solidFill>
                  <a:schemeClr val="tx1"/>
                </a:solidFill>
                <a:latin typeface="+mj-lt"/>
                <a:ea typeface="Tahoma" panose="020B0604030504040204" pitchFamily="34" charset="0"/>
                <a:cs typeface="Tahoma" panose="020B0604030504040204" pitchFamily="34" charset="0"/>
              </a:rPr>
              <a:t>and Hold Time is </a:t>
            </a:r>
            <a:r>
              <a:rPr lang="en-US" sz="1000" b="1" dirty="0">
                <a:solidFill>
                  <a:schemeClr val="tx1"/>
                </a:solidFill>
                <a:latin typeface="+mj-lt"/>
                <a:ea typeface="Tahoma" panose="020B0604030504040204" pitchFamily="34" charset="0"/>
                <a:cs typeface="Tahoma" panose="020B0604030504040204" pitchFamily="34" charset="0"/>
              </a:rPr>
              <a:t>10 seconds </a:t>
            </a:r>
            <a:r>
              <a:rPr lang="en-US" sz="1000" dirty="0">
                <a:solidFill>
                  <a:schemeClr val="tx1"/>
                </a:solidFill>
                <a:latin typeface="+mj-lt"/>
                <a:ea typeface="Tahoma" panose="020B0604030504040204" pitchFamily="34" charset="0"/>
                <a:cs typeface="Tahoma" panose="020B0604030504040204" pitchFamily="34" charset="0"/>
              </a:rPr>
              <a:t>by default.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Uses </a:t>
            </a:r>
            <a:r>
              <a:rPr lang="en-US" sz="1000" b="1" dirty="0">
                <a:solidFill>
                  <a:schemeClr val="tx1"/>
                </a:solidFill>
                <a:latin typeface="+mj-lt"/>
                <a:ea typeface="Tahoma" panose="020B0604030504040204" pitchFamily="34" charset="0"/>
                <a:cs typeface="Tahoma" panose="020B0604030504040204" pitchFamily="34" charset="0"/>
              </a:rPr>
              <a:t>UDP port 1985</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One active router </a:t>
            </a:r>
            <a:r>
              <a:rPr lang="en-US" sz="1000" dirty="0">
                <a:solidFill>
                  <a:schemeClr val="tx1"/>
                </a:solidFill>
                <a:latin typeface="+mj-lt"/>
                <a:ea typeface="Tahoma" panose="020B0604030504040204" pitchFamily="34" charset="0"/>
                <a:cs typeface="Tahoma" panose="020B0604030504040204" pitchFamily="34" charset="0"/>
              </a:rPr>
              <a:t>election based on highest priority and highest IP address in tiebreaker, </a:t>
            </a:r>
            <a:r>
              <a:rPr lang="en-US" sz="1000" b="1" dirty="0">
                <a:solidFill>
                  <a:schemeClr val="tx1"/>
                </a:solidFill>
                <a:latin typeface="+mj-lt"/>
                <a:ea typeface="Tahoma" panose="020B0604030504040204" pitchFamily="34" charset="0"/>
                <a:cs typeface="Tahoma" panose="020B0604030504040204" pitchFamily="34" charset="0"/>
              </a:rPr>
              <a:t>one standby router </a:t>
            </a:r>
            <a:r>
              <a:rPr lang="en-US" sz="1000" dirty="0">
                <a:solidFill>
                  <a:schemeClr val="tx1"/>
                </a:solidFill>
                <a:latin typeface="+mj-lt"/>
                <a:ea typeface="Tahoma" panose="020B0604030504040204" pitchFamily="34" charset="0"/>
                <a:cs typeface="Tahoma" panose="020B0604030504040204" pitchFamily="34" charset="0"/>
              </a:rPr>
              <a:t>and rest are </a:t>
            </a:r>
            <a:r>
              <a:rPr lang="en-US" sz="1000" b="1" dirty="0">
                <a:solidFill>
                  <a:schemeClr val="tx1"/>
                </a:solidFill>
                <a:latin typeface="+mj-lt"/>
                <a:ea typeface="Tahoma" panose="020B0604030504040204" pitchFamily="34" charset="0"/>
                <a:cs typeface="Tahoma" panose="020B0604030504040204" pitchFamily="34" charset="0"/>
              </a:rPr>
              <a:t>listening routers</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Priority is 100 </a:t>
            </a:r>
            <a:r>
              <a:rPr lang="en-US" sz="1000" dirty="0">
                <a:solidFill>
                  <a:schemeClr val="tx1"/>
                </a:solidFill>
                <a:latin typeface="+mj-lt"/>
                <a:ea typeface="Tahoma" panose="020B0604030504040204" pitchFamily="34" charset="0"/>
                <a:cs typeface="Tahoma" panose="020B0604030504040204" pitchFamily="34" charset="0"/>
              </a:rPr>
              <a:t>of every router in HSRP by default (range </a:t>
            </a:r>
            <a:r>
              <a:rPr lang="en-US" sz="1000" b="1" dirty="0">
                <a:solidFill>
                  <a:schemeClr val="tx1"/>
                </a:solidFill>
                <a:latin typeface="+mj-lt"/>
                <a:ea typeface="Tahoma" panose="020B0604030504040204" pitchFamily="34" charset="0"/>
                <a:cs typeface="Tahoma" panose="020B0604030504040204" pitchFamily="34" charset="0"/>
              </a:rPr>
              <a:t>0 to 255</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b="1" dirty="0">
                <a:solidFill>
                  <a:schemeClr val="tx1"/>
                </a:solidFill>
                <a:latin typeface="+mj-lt"/>
                <a:ea typeface="Tahoma" panose="020B0604030504040204" pitchFamily="34" charset="0"/>
                <a:cs typeface="Tahoma" panose="020B0604030504040204" pitchFamily="34" charset="0"/>
              </a:rPr>
              <a:t>Not-preemptive</a:t>
            </a:r>
            <a:r>
              <a:rPr lang="en-US" sz="1000" dirty="0">
                <a:solidFill>
                  <a:schemeClr val="tx1"/>
                </a:solidFill>
                <a:latin typeface="+mj-lt"/>
                <a:ea typeface="Tahoma" panose="020B0604030504040204" pitchFamily="34" charset="0"/>
                <a:cs typeface="Tahoma" panose="020B0604030504040204" pitchFamily="34" charset="0"/>
              </a:rPr>
              <a:t> by default.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Supports </a:t>
            </a:r>
            <a:r>
              <a:rPr lang="en-US" sz="1000" b="1" dirty="0">
                <a:solidFill>
                  <a:schemeClr val="tx1"/>
                </a:solidFill>
                <a:latin typeface="+mj-lt"/>
                <a:ea typeface="Tahoma" panose="020B0604030504040204" pitchFamily="34" charset="0"/>
                <a:cs typeface="Tahoma" panose="020B0604030504040204" pitchFamily="34" charset="0"/>
              </a:rPr>
              <a:t>plain text </a:t>
            </a:r>
            <a:r>
              <a:rPr lang="en-US" sz="1000" dirty="0">
                <a:solidFill>
                  <a:schemeClr val="tx1"/>
                </a:solidFill>
                <a:latin typeface="+mj-lt"/>
                <a:ea typeface="Tahoma" panose="020B0604030504040204" pitchFamily="34" charset="0"/>
                <a:cs typeface="Tahoma" panose="020B0604030504040204" pitchFamily="34" charset="0"/>
              </a:rPr>
              <a:t>and </a:t>
            </a:r>
            <a:r>
              <a:rPr lang="en-US" sz="1000" b="1" dirty="0">
                <a:solidFill>
                  <a:schemeClr val="tx1"/>
                </a:solidFill>
                <a:latin typeface="+mj-lt"/>
                <a:ea typeface="Tahoma" panose="020B0604030504040204" pitchFamily="34" charset="0"/>
                <a:cs typeface="Tahoma" panose="020B0604030504040204" pitchFamily="34" charset="0"/>
              </a:rPr>
              <a:t>MD5 authentication</a:t>
            </a:r>
            <a:r>
              <a:rPr lang="en-US" sz="1000" dirty="0">
                <a:solidFill>
                  <a:schemeClr val="tx1"/>
                </a:solidFill>
                <a:latin typeface="+mj-lt"/>
                <a:ea typeface="Tahoma" panose="020B0604030504040204" pitchFamily="34" charset="0"/>
                <a:cs typeface="Tahoma" panose="020B0604030504040204" pitchFamily="34" charset="0"/>
              </a:rPr>
              <a:t>.</a:t>
            </a:r>
          </a:p>
          <a:p>
            <a:pPr marL="171450" indent="-171450" algn="just">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The following conditions have to be same in every router in HSRP-</a:t>
            </a:r>
          </a:p>
        </p:txBody>
      </p:sp>
      <p:sp>
        <p:nvSpPr>
          <p:cNvPr id="2" name="Title 1">
            <a:extLst>
              <a:ext uri="{FF2B5EF4-FFF2-40B4-BE49-F238E27FC236}">
                <a16:creationId xmlns:a16="http://schemas.microsoft.com/office/drawing/2014/main" id="{657BF506-8974-7913-51D5-2C7AB83FE65F}"/>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Hot Standby Router Protocol (HSRP)</a:t>
            </a:r>
          </a:p>
        </p:txBody>
      </p:sp>
      <p:sp>
        <p:nvSpPr>
          <p:cNvPr id="5" name="Slide Number Placeholder 4">
            <a:extLst>
              <a:ext uri="{FF2B5EF4-FFF2-40B4-BE49-F238E27FC236}">
                <a16:creationId xmlns:a16="http://schemas.microsoft.com/office/drawing/2014/main" id="{06043D42-4090-FD45-43BE-F708F53CD53F}"/>
              </a:ext>
            </a:extLst>
          </p:cNvPr>
          <p:cNvSpPr>
            <a:spLocks noGrp="1"/>
          </p:cNvSpPr>
          <p:nvPr>
            <p:ph type="sldNum" idx="12"/>
          </p:nvPr>
        </p:nvSpPr>
        <p:spPr>
          <a:xfrm>
            <a:off x="8573311" y="4572980"/>
            <a:ext cx="335366" cy="393600"/>
          </a:xfrm>
        </p:spPr>
        <p:txBody>
          <a:bodyPr/>
          <a:lstStyle/>
          <a:p>
            <a:pPr algn="l"/>
            <a:fld id="{00000000-1234-1234-1234-123412341234}" type="slidenum">
              <a:rPr lang="en" smtClean="0"/>
              <a:pPr algn="l"/>
              <a:t>5</a:t>
            </a:fld>
            <a:endParaRPr lang="en"/>
          </a:p>
        </p:txBody>
      </p:sp>
      <p:sp>
        <p:nvSpPr>
          <p:cNvPr id="4" name="TextBox 3">
            <a:extLst>
              <a:ext uri="{FF2B5EF4-FFF2-40B4-BE49-F238E27FC236}">
                <a16:creationId xmlns:a16="http://schemas.microsoft.com/office/drawing/2014/main" id="{6196E719-0C88-47D7-BD8D-EA525F77CE09}"/>
              </a:ext>
            </a:extLst>
          </p:cNvPr>
          <p:cNvSpPr txBox="1"/>
          <p:nvPr/>
        </p:nvSpPr>
        <p:spPr>
          <a:xfrm>
            <a:off x="915685" y="3802793"/>
            <a:ext cx="2148357" cy="756297"/>
          </a:xfrm>
          <a:prstGeom prst="rect">
            <a:avLst/>
          </a:prstGeom>
          <a:noFill/>
        </p:spPr>
        <p:txBody>
          <a:bodyPr wrap="square" rtlCol="0">
            <a:spAutoFit/>
          </a:bodyPr>
          <a:lstStyle/>
          <a:p>
            <a:pPr marL="228600" indent="-228600">
              <a:lnSpc>
                <a:spcPct val="150000"/>
              </a:lnSpc>
              <a:buFont typeface="+mj-lt"/>
              <a:buAutoNum type="arabicPeriod"/>
            </a:pPr>
            <a:r>
              <a:rPr lang="en-US" sz="1000" dirty="0"/>
              <a:t>Group Number</a:t>
            </a:r>
          </a:p>
          <a:p>
            <a:pPr marL="228600" indent="-228600">
              <a:lnSpc>
                <a:spcPct val="150000"/>
              </a:lnSpc>
              <a:buFont typeface="+mj-lt"/>
              <a:buAutoNum type="arabicPeriod"/>
            </a:pPr>
            <a:r>
              <a:rPr lang="en-US" sz="1000" dirty="0"/>
              <a:t>Virtual IP Address</a:t>
            </a:r>
          </a:p>
          <a:p>
            <a:pPr marL="228600" indent="-228600">
              <a:lnSpc>
                <a:spcPct val="150000"/>
              </a:lnSpc>
              <a:buFont typeface="+mj-lt"/>
              <a:buAutoNum type="arabicPeriod"/>
            </a:pPr>
            <a:r>
              <a:rPr lang="en-US" sz="1000" dirty="0"/>
              <a:t>Subnet Mask</a:t>
            </a:r>
          </a:p>
        </p:txBody>
      </p:sp>
      <p:sp>
        <p:nvSpPr>
          <p:cNvPr id="9" name="TextBox 8">
            <a:extLst>
              <a:ext uri="{FF2B5EF4-FFF2-40B4-BE49-F238E27FC236}">
                <a16:creationId xmlns:a16="http://schemas.microsoft.com/office/drawing/2014/main" id="{3ED698E4-91CB-4781-A60F-9D67AB37966E}"/>
              </a:ext>
            </a:extLst>
          </p:cNvPr>
          <p:cNvSpPr txBox="1"/>
          <p:nvPr/>
        </p:nvSpPr>
        <p:spPr>
          <a:xfrm>
            <a:off x="3249807" y="3800852"/>
            <a:ext cx="2060132" cy="756297"/>
          </a:xfrm>
          <a:prstGeom prst="rect">
            <a:avLst/>
          </a:prstGeom>
          <a:noFill/>
        </p:spPr>
        <p:txBody>
          <a:bodyPr wrap="square" rtlCol="0">
            <a:spAutoFit/>
          </a:bodyPr>
          <a:lstStyle/>
          <a:p>
            <a:pPr marL="228600" indent="-228600">
              <a:lnSpc>
                <a:spcPct val="150000"/>
              </a:lnSpc>
              <a:buAutoNum type="arabicPeriod" startAt="4"/>
            </a:pPr>
            <a:r>
              <a:rPr lang="en-US" sz="1000" dirty="0"/>
              <a:t>Virtual MAC Address</a:t>
            </a:r>
          </a:p>
          <a:p>
            <a:pPr marL="228600" indent="-228600">
              <a:lnSpc>
                <a:spcPct val="150000"/>
              </a:lnSpc>
              <a:buAutoNum type="arabicPeriod" startAt="4"/>
            </a:pPr>
            <a:r>
              <a:rPr lang="en-US" sz="1000" dirty="0"/>
              <a:t>Hello &amp; Hold Timer</a:t>
            </a:r>
          </a:p>
          <a:p>
            <a:pPr marL="228600" indent="-228600">
              <a:lnSpc>
                <a:spcPct val="150000"/>
              </a:lnSpc>
              <a:buAutoNum type="arabicPeriod" startAt="4"/>
            </a:pPr>
            <a:r>
              <a:rPr lang="en-US" sz="1000" dirty="0"/>
              <a:t>Preemption Settings</a:t>
            </a:r>
          </a:p>
        </p:txBody>
      </p:sp>
      <p:sp>
        <p:nvSpPr>
          <p:cNvPr id="10" name="TextBox 9">
            <a:extLst>
              <a:ext uri="{FF2B5EF4-FFF2-40B4-BE49-F238E27FC236}">
                <a16:creationId xmlns:a16="http://schemas.microsoft.com/office/drawing/2014/main" id="{F0569C88-A434-4E1A-98B2-DFF6A3AED37F}"/>
              </a:ext>
            </a:extLst>
          </p:cNvPr>
          <p:cNvSpPr txBox="1"/>
          <p:nvPr/>
        </p:nvSpPr>
        <p:spPr>
          <a:xfrm>
            <a:off x="5616016" y="3800853"/>
            <a:ext cx="2060132" cy="525465"/>
          </a:xfrm>
          <a:prstGeom prst="rect">
            <a:avLst/>
          </a:prstGeom>
          <a:noFill/>
        </p:spPr>
        <p:txBody>
          <a:bodyPr wrap="square" rtlCol="0">
            <a:spAutoFit/>
          </a:bodyPr>
          <a:lstStyle/>
          <a:p>
            <a:pPr marL="228600" indent="-228600">
              <a:lnSpc>
                <a:spcPct val="150000"/>
              </a:lnSpc>
              <a:buAutoNum type="arabicPeriod" startAt="7"/>
            </a:pPr>
            <a:r>
              <a:rPr lang="en-US" sz="1000" dirty="0"/>
              <a:t>Version</a:t>
            </a:r>
          </a:p>
          <a:p>
            <a:pPr marL="228600" indent="-228600">
              <a:lnSpc>
                <a:spcPct val="150000"/>
              </a:lnSpc>
              <a:buAutoNum type="arabicPeriod" startAt="7"/>
            </a:pPr>
            <a:r>
              <a:rPr lang="en-US" sz="1000" dirty="0"/>
              <a:t>Authentication (if used)</a:t>
            </a:r>
          </a:p>
        </p:txBody>
      </p:sp>
    </p:spTree>
    <p:extLst>
      <p:ext uri="{BB962C8B-B14F-4D97-AF65-F5344CB8AC3E}">
        <p14:creationId xmlns:p14="http://schemas.microsoft.com/office/powerpoint/2010/main" val="1114364233"/>
      </p:ext>
    </p:extLst>
  </p:cSld>
  <p:clrMapOvr>
    <a:masterClrMapping/>
  </p:clrMapOvr>
  <mc:AlternateContent xmlns:mc="http://schemas.openxmlformats.org/markup-compatibility/2006" xmlns:p14="http://schemas.microsoft.com/office/powerpoint/2010/main">
    <mc:Choice Requires="p14">
      <p:transition spd="slow" p14:dur="2000" advTm="478"/>
    </mc:Choice>
    <mc:Fallback xmlns="">
      <p:transition spd="slow" advTm="47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5160F2-6E4C-48D6-8EE2-8D5B9634214C}"/>
              </a:ext>
            </a:extLst>
          </p:cNvPr>
          <p:cNvSpPr>
            <a:spLocks noGrp="1"/>
          </p:cNvSpPr>
          <p:nvPr>
            <p:ph type="sldNum" idx="12"/>
          </p:nvPr>
        </p:nvSpPr>
        <p:spPr/>
        <p:txBody>
          <a:bodyPr/>
          <a:lstStyle/>
          <a:p>
            <a:pPr algn="l"/>
            <a:fld id="{00000000-1234-1234-1234-123412341234}" type="slidenum">
              <a:rPr lang="en" smtClean="0"/>
              <a:pPr algn="l"/>
              <a:t>6</a:t>
            </a:fld>
            <a:endParaRPr lang="en"/>
          </a:p>
        </p:txBody>
      </p:sp>
      <p:pic>
        <p:nvPicPr>
          <p:cNvPr id="3" name="Picture 2">
            <a:extLst>
              <a:ext uri="{FF2B5EF4-FFF2-40B4-BE49-F238E27FC236}">
                <a16:creationId xmlns:a16="http://schemas.microsoft.com/office/drawing/2014/main" id="{C20107E3-2717-46D2-BA04-877C4ED3BB83}"/>
              </a:ext>
            </a:extLst>
          </p:cNvPr>
          <p:cNvPicPr>
            <a:picLocks noChangeAspect="1"/>
          </p:cNvPicPr>
          <p:nvPr/>
        </p:nvPicPr>
        <p:blipFill>
          <a:blip r:embed="rId2"/>
          <a:stretch>
            <a:fillRect/>
          </a:stretch>
        </p:blipFill>
        <p:spPr>
          <a:xfrm>
            <a:off x="710777" y="940320"/>
            <a:ext cx="7866792" cy="2616208"/>
          </a:xfrm>
          <a:prstGeom prst="rect">
            <a:avLst/>
          </a:prstGeom>
          <a:ln>
            <a:solidFill>
              <a:schemeClr val="tx1"/>
            </a:solidFill>
          </a:ln>
        </p:spPr>
      </p:pic>
      <p:sp>
        <p:nvSpPr>
          <p:cNvPr id="6" name="Title 1">
            <a:extLst>
              <a:ext uri="{FF2B5EF4-FFF2-40B4-BE49-F238E27FC236}">
                <a16:creationId xmlns:a16="http://schemas.microsoft.com/office/drawing/2014/main" id="{3797DD67-EC3D-425A-948C-5115A058E368}"/>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Hot Standby Router Protocol (HSRP)</a:t>
            </a:r>
          </a:p>
        </p:txBody>
      </p:sp>
      <p:sp>
        <p:nvSpPr>
          <p:cNvPr id="8" name="TextBox 7">
            <a:extLst>
              <a:ext uri="{FF2B5EF4-FFF2-40B4-BE49-F238E27FC236}">
                <a16:creationId xmlns:a16="http://schemas.microsoft.com/office/drawing/2014/main" id="{7DB4A8A7-E4D3-45B9-8101-CDBFED2C3996}"/>
              </a:ext>
            </a:extLst>
          </p:cNvPr>
          <p:cNvSpPr txBox="1"/>
          <p:nvPr/>
        </p:nvSpPr>
        <p:spPr>
          <a:xfrm>
            <a:off x="693420" y="3558540"/>
            <a:ext cx="4274820" cy="1031886"/>
          </a:xfrm>
          <a:prstGeom prst="rect">
            <a:avLst/>
          </a:prstGeom>
          <a:noFill/>
        </p:spPr>
        <p:txBody>
          <a:bodyPr wrap="square" rtlCol="0">
            <a:spAutoFit/>
          </a:bodyPr>
          <a:lstStyle/>
          <a:p>
            <a:pPr>
              <a:lnSpc>
                <a:spcPct val="150000"/>
              </a:lnSpc>
            </a:pPr>
            <a:r>
              <a:rPr lang="en-US" sz="1050" b="1" dirty="0"/>
              <a:t>***This lab/topology was created in GNS3 2.2.43</a:t>
            </a:r>
          </a:p>
          <a:p>
            <a:pPr>
              <a:lnSpc>
                <a:spcPct val="150000"/>
              </a:lnSpc>
            </a:pPr>
            <a:r>
              <a:rPr lang="en-US" sz="1050" dirty="0"/>
              <a:t>***Routers/ISP Cloud: Cisco Catalyst 7200 Series Router</a:t>
            </a:r>
          </a:p>
          <a:p>
            <a:pPr>
              <a:lnSpc>
                <a:spcPct val="150000"/>
              </a:lnSpc>
            </a:pPr>
            <a:r>
              <a:rPr lang="en-US" sz="1050" dirty="0"/>
              <a:t>***Switch: GNS3 Default Ethernet Switch</a:t>
            </a:r>
          </a:p>
          <a:p>
            <a:pPr>
              <a:lnSpc>
                <a:spcPct val="150000"/>
              </a:lnSpc>
            </a:pPr>
            <a:r>
              <a:rPr lang="en-US" sz="1050" dirty="0"/>
              <a:t>***PCs/Server: Cisco Catalyst 3600 Series Router</a:t>
            </a:r>
          </a:p>
        </p:txBody>
      </p:sp>
    </p:spTree>
    <p:extLst>
      <p:ext uri="{BB962C8B-B14F-4D97-AF65-F5344CB8AC3E}">
        <p14:creationId xmlns:p14="http://schemas.microsoft.com/office/powerpoint/2010/main" val="175973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7</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Hot Standby Router Protocol (HSRP)</a:t>
            </a:r>
          </a:p>
        </p:txBody>
      </p:sp>
      <p:pic>
        <p:nvPicPr>
          <p:cNvPr id="8" name="Picture 7">
            <a:extLst>
              <a:ext uri="{FF2B5EF4-FFF2-40B4-BE49-F238E27FC236}">
                <a16:creationId xmlns:a16="http://schemas.microsoft.com/office/drawing/2014/main" id="{C7E3B402-2E7D-4C50-84F6-A94AA995AAAD}"/>
              </a:ext>
            </a:extLst>
          </p:cNvPr>
          <p:cNvPicPr>
            <a:picLocks noChangeAspect="1"/>
          </p:cNvPicPr>
          <p:nvPr/>
        </p:nvPicPr>
        <p:blipFill>
          <a:blip r:embed="rId2"/>
          <a:stretch>
            <a:fillRect/>
          </a:stretch>
        </p:blipFill>
        <p:spPr>
          <a:xfrm>
            <a:off x="642495" y="1564048"/>
            <a:ext cx="3925016" cy="2558368"/>
          </a:xfrm>
          <a:prstGeom prst="rect">
            <a:avLst/>
          </a:prstGeom>
        </p:spPr>
      </p:pic>
      <p:pic>
        <p:nvPicPr>
          <p:cNvPr id="10" name="Picture 9">
            <a:extLst>
              <a:ext uri="{FF2B5EF4-FFF2-40B4-BE49-F238E27FC236}">
                <a16:creationId xmlns:a16="http://schemas.microsoft.com/office/drawing/2014/main" id="{E71D8584-9F5C-431C-964F-FD992B2C244D}"/>
              </a:ext>
            </a:extLst>
          </p:cNvPr>
          <p:cNvPicPr>
            <a:picLocks noChangeAspect="1"/>
          </p:cNvPicPr>
          <p:nvPr/>
        </p:nvPicPr>
        <p:blipFill>
          <a:blip r:embed="rId3"/>
          <a:stretch>
            <a:fillRect/>
          </a:stretch>
        </p:blipFill>
        <p:spPr>
          <a:xfrm>
            <a:off x="642496" y="4211696"/>
            <a:ext cx="3925016" cy="369587"/>
          </a:xfrm>
          <a:prstGeom prst="rect">
            <a:avLst/>
          </a:prstGeom>
        </p:spPr>
      </p:pic>
      <p:pic>
        <p:nvPicPr>
          <p:cNvPr id="15" name="Picture 14">
            <a:extLst>
              <a:ext uri="{FF2B5EF4-FFF2-40B4-BE49-F238E27FC236}">
                <a16:creationId xmlns:a16="http://schemas.microsoft.com/office/drawing/2014/main" id="{BA24FDB1-838C-4211-A188-5CB5A6FD618F}"/>
              </a:ext>
            </a:extLst>
          </p:cNvPr>
          <p:cNvPicPr>
            <a:picLocks noChangeAspect="1"/>
          </p:cNvPicPr>
          <p:nvPr/>
        </p:nvPicPr>
        <p:blipFill>
          <a:blip r:embed="rId4"/>
          <a:srcRect/>
          <a:stretch/>
        </p:blipFill>
        <p:spPr>
          <a:xfrm>
            <a:off x="4650616" y="1796344"/>
            <a:ext cx="4089524" cy="1005498"/>
          </a:xfrm>
          <a:prstGeom prst="rect">
            <a:avLst/>
          </a:prstGeom>
        </p:spPr>
      </p:pic>
      <p:pic>
        <p:nvPicPr>
          <p:cNvPr id="16" name="Picture 15">
            <a:extLst>
              <a:ext uri="{FF2B5EF4-FFF2-40B4-BE49-F238E27FC236}">
                <a16:creationId xmlns:a16="http://schemas.microsoft.com/office/drawing/2014/main" id="{975D3719-DEC4-4CCE-881E-BF9D65FC0A6A}"/>
              </a:ext>
            </a:extLst>
          </p:cNvPr>
          <p:cNvPicPr>
            <a:picLocks noChangeAspect="1"/>
          </p:cNvPicPr>
          <p:nvPr/>
        </p:nvPicPr>
        <p:blipFill>
          <a:blip r:embed="rId5"/>
          <a:srcRect/>
          <a:stretch/>
        </p:blipFill>
        <p:spPr>
          <a:xfrm>
            <a:off x="4650616" y="2904162"/>
            <a:ext cx="4089524" cy="1285494"/>
          </a:xfrm>
          <a:prstGeom prst="rect">
            <a:avLst/>
          </a:prstGeom>
        </p:spPr>
      </p:pic>
      <p:sp>
        <p:nvSpPr>
          <p:cNvPr id="18" name="TextBox 17">
            <a:extLst>
              <a:ext uri="{FF2B5EF4-FFF2-40B4-BE49-F238E27FC236}">
                <a16:creationId xmlns:a16="http://schemas.microsoft.com/office/drawing/2014/main" id="{13ECE9D6-8519-463D-9093-190BEA2111CB}"/>
              </a:ext>
            </a:extLst>
          </p:cNvPr>
          <p:cNvSpPr txBox="1"/>
          <p:nvPr/>
        </p:nvSpPr>
        <p:spPr>
          <a:xfrm>
            <a:off x="567157" y="784853"/>
            <a:ext cx="4125917" cy="756297"/>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HSRP in Cisco Routers-</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 interface </a:t>
            </a:r>
            <a:r>
              <a:rPr lang="en-US" sz="1000" b="1" i="1" dirty="0">
                <a:solidFill>
                  <a:srgbClr val="C00000"/>
                </a:solidFill>
                <a:latin typeface="+mj-lt"/>
                <a:ea typeface="Tahoma" panose="020B0604030504040204" pitchFamily="34" charset="0"/>
                <a:cs typeface="Tahoma" panose="020B0604030504040204" pitchFamily="34" charset="0"/>
              </a:rPr>
              <a:t>&lt;interface name&gt;’</a:t>
            </a:r>
            <a:br>
              <a:rPr lang="en-US" sz="1000" b="1" i="1"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‘RTR(config-if)# standby </a:t>
            </a:r>
            <a:r>
              <a:rPr lang="en-US" sz="1000" b="1" i="1" dirty="0">
                <a:solidFill>
                  <a:srgbClr val="C00000"/>
                </a:solidFill>
                <a:latin typeface="+mj-lt"/>
                <a:ea typeface="Tahoma" panose="020B0604030504040204" pitchFamily="34" charset="0"/>
                <a:cs typeface="Tahoma" panose="020B0604030504040204" pitchFamily="34" charset="0"/>
              </a:rPr>
              <a:t>&lt;group id&gt; </a:t>
            </a:r>
            <a:r>
              <a:rPr lang="en-US" sz="1000" b="1" i="1" dirty="0" err="1">
                <a:solidFill>
                  <a:schemeClr val="tx1"/>
                </a:solidFill>
                <a:latin typeface="+mj-lt"/>
                <a:ea typeface="Tahoma" panose="020B0604030504040204" pitchFamily="34" charset="0"/>
                <a:cs typeface="Tahoma" panose="020B0604030504040204" pitchFamily="34" charset="0"/>
              </a:rPr>
              <a:t>ip</a:t>
            </a:r>
            <a:r>
              <a:rPr lang="en-US" sz="1000" b="1" i="1" dirty="0">
                <a:solidFill>
                  <a:schemeClr val="tx1"/>
                </a:solidFill>
                <a:latin typeface="+mj-lt"/>
                <a:ea typeface="Tahoma" panose="020B0604030504040204" pitchFamily="34" charset="0"/>
                <a:cs typeface="Tahoma" panose="020B0604030504040204" pitchFamily="34" charset="0"/>
              </a:rPr>
              <a:t> </a:t>
            </a:r>
            <a:r>
              <a:rPr lang="en-US" sz="1000" b="1" i="1" dirty="0">
                <a:solidFill>
                  <a:srgbClr val="C00000"/>
                </a:solidFill>
                <a:latin typeface="+mj-lt"/>
                <a:ea typeface="Tahoma" panose="020B0604030504040204" pitchFamily="34" charset="0"/>
                <a:cs typeface="Tahoma" panose="020B0604030504040204" pitchFamily="34" charset="0"/>
              </a:rPr>
              <a:t>&lt;virtual IP address&gt;</a:t>
            </a:r>
            <a:r>
              <a:rPr lang="en-US" sz="1000" b="1" i="1" dirty="0">
                <a:solidFill>
                  <a:schemeClr val="tx1"/>
                </a:solidFill>
                <a:latin typeface="+mj-lt"/>
                <a:ea typeface="Tahoma" panose="020B0604030504040204" pitchFamily="34" charset="0"/>
                <a:cs typeface="Tahoma" panose="020B0604030504040204" pitchFamily="34" charset="0"/>
              </a:rPr>
              <a:t>’</a:t>
            </a:r>
          </a:p>
        </p:txBody>
      </p:sp>
      <p:sp>
        <p:nvSpPr>
          <p:cNvPr id="19" name="TextBox 18">
            <a:extLst>
              <a:ext uri="{FF2B5EF4-FFF2-40B4-BE49-F238E27FC236}">
                <a16:creationId xmlns:a16="http://schemas.microsoft.com/office/drawing/2014/main" id="{B2DA69C8-0BD8-46BA-A760-921D9C08473F}"/>
              </a:ext>
            </a:extLst>
          </p:cNvPr>
          <p:cNvSpPr txBox="1"/>
          <p:nvPr/>
        </p:nvSpPr>
        <p:spPr>
          <a:xfrm>
            <a:off x="4520377" y="787058"/>
            <a:ext cx="4125917" cy="987130"/>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1000" dirty="0">
                <a:solidFill>
                  <a:schemeClr val="tx1"/>
                </a:solidFill>
                <a:latin typeface="+mj-lt"/>
                <a:ea typeface="Tahoma" panose="020B0604030504040204" pitchFamily="34" charset="0"/>
                <a:cs typeface="Tahoma" panose="020B0604030504040204" pitchFamily="34" charset="0"/>
              </a:rPr>
              <a:t>Commands for changing HSRP version-</a:t>
            </a:r>
            <a:br>
              <a:rPr lang="en-US" sz="1000" dirty="0">
                <a:solidFill>
                  <a:schemeClr val="tx1"/>
                </a:solidFill>
                <a:latin typeface="+mj-lt"/>
                <a:ea typeface="Tahoma" panose="020B0604030504040204" pitchFamily="34" charset="0"/>
                <a:cs typeface="Tahoma" panose="020B0604030504040204" pitchFamily="34" charset="0"/>
              </a:rPr>
            </a:br>
            <a:r>
              <a:rPr lang="en-US" sz="1000" b="1" i="1" dirty="0">
                <a:solidFill>
                  <a:schemeClr val="tx1"/>
                </a:solidFill>
                <a:latin typeface="+mj-lt"/>
                <a:ea typeface="Tahoma" panose="020B0604030504040204" pitchFamily="34" charset="0"/>
                <a:cs typeface="Tahoma" panose="020B0604030504040204" pitchFamily="34" charset="0"/>
              </a:rPr>
              <a:t>‘RTR(config-if)# standby version </a:t>
            </a:r>
            <a:r>
              <a:rPr lang="en-US" sz="1000" b="1" i="1" dirty="0">
                <a:solidFill>
                  <a:srgbClr val="C00000"/>
                </a:solidFill>
                <a:latin typeface="+mj-lt"/>
                <a:ea typeface="Tahoma" panose="020B0604030504040204" pitchFamily="34" charset="0"/>
                <a:cs typeface="Tahoma" panose="020B0604030504040204" pitchFamily="34" charset="0"/>
              </a:rPr>
              <a:t>&lt;1/2&gt;</a:t>
            </a:r>
            <a:br>
              <a:rPr lang="en-US" sz="1000" b="1" i="1" dirty="0">
                <a:solidFill>
                  <a:srgbClr val="C00000"/>
                </a:solidFill>
                <a:latin typeface="+mj-lt"/>
                <a:ea typeface="Tahoma" panose="020B0604030504040204" pitchFamily="34" charset="0"/>
                <a:cs typeface="Tahoma" panose="020B0604030504040204" pitchFamily="34" charset="0"/>
              </a:rPr>
            </a:br>
            <a:br>
              <a:rPr lang="en-US" sz="1000" b="1" i="1" dirty="0">
                <a:solidFill>
                  <a:schemeClr val="tx1"/>
                </a:solidFill>
                <a:latin typeface="+mj-lt"/>
                <a:ea typeface="Tahoma" panose="020B0604030504040204" pitchFamily="34" charset="0"/>
                <a:cs typeface="Tahoma" panose="020B0604030504040204" pitchFamily="34" charset="0"/>
              </a:rPr>
            </a:br>
            <a:r>
              <a:rPr lang="en-US" sz="1000" dirty="0">
                <a:solidFill>
                  <a:schemeClr val="tx1"/>
                </a:solidFill>
                <a:latin typeface="+mj-lt"/>
                <a:ea typeface="Tahoma" panose="020B0604030504040204" pitchFamily="34" charset="0"/>
                <a:cs typeface="Tahoma" panose="020B0604030504040204" pitchFamily="34" charset="0"/>
              </a:rPr>
              <a:t>Default version is 1.</a:t>
            </a:r>
          </a:p>
        </p:txBody>
      </p:sp>
      <p:sp>
        <p:nvSpPr>
          <p:cNvPr id="3" name="Rectangle 2">
            <a:extLst>
              <a:ext uri="{FF2B5EF4-FFF2-40B4-BE49-F238E27FC236}">
                <a16:creationId xmlns:a16="http://schemas.microsoft.com/office/drawing/2014/main" id="{B13630BA-454C-433B-B7B9-91E7F195BE03}"/>
              </a:ext>
            </a:extLst>
          </p:cNvPr>
          <p:cNvSpPr/>
          <p:nvPr/>
        </p:nvSpPr>
        <p:spPr>
          <a:xfrm>
            <a:off x="729615" y="1750695"/>
            <a:ext cx="1283970" cy="762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19755B-4F22-4F19-B743-3832EC59F549}"/>
              </a:ext>
            </a:extLst>
          </p:cNvPr>
          <p:cNvSpPr/>
          <p:nvPr/>
        </p:nvSpPr>
        <p:spPr>
          <a:xfrm>
            <a:off x="729615" y="3585210"/>
            <a:ext cx="1224915" cy="762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2E612D2-5B8F-4BD4-8A8E-A966F2997B6F}"/>
              </a:ext>
            </a:extLst>
          </p:cNvPr>
          <p:cNvSpPr/>
          <p:nvPr/>
        </p:nvSpPr>
        <p:spPr>
          <a:xfrm>
            <a:off x="1263015" y="3848100"/>
            <a:ext cx="950595" cy="762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3414132-336B-483D-AA8F-4ED3D0011A19}"/>
              </a:ext>
            </a:extLst>
          </p:cNvPr>
          <p:cNvSpPr/>
          <p:nvPr/>
        </p:nvSpPr>
        <p:spPr>
          <a:xfrm>
            <a:off x="1596390" y="4021455"/>
            <a:ext cx="2923987" cy="762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3670B0-D5ED-4C79-8CB1-61FCB0A6BBF1}"/>
              </a:ext>
            </a:extLst>
          </p:cNvPr>
          <p:cNvSpPr/>
          <p:nvPr/>
        </p:nvSpPr>
        <p:spPr>
          <a:xfrm>
            <a:off x="1596391" y="4488180"/>
            <a:ext cx="2925892" cy="762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8F9CD6A-AC0E-42E2-AB88-A2ACBC8A568A}"/>
              </a:ext>
            </a:extLst>
          </p:cNvPr>
          <p:cNvSpPr/>
          <p:nvPr/>
        </p:nvSpPr>
        <p:spPr>
          <a:xfrm>
            <a:off x="1266825" y="4311015"/>
            <a:ext cx="962025" cy="762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2E85CC6-5B86-4430-B2FE-04330B30D15D}"/>
              </a:ext>
            </a:extLst>
          </p:cNvPr>
          <p:cNvSpPr/>
          <p:nvPr/>
        </p:nvSpPr>
        <p:spPr>
          <a:xfrm>
            <a:off x="4741545" y="1905000"/>
            <a:ext cx="981075" cy="762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5CD2244-0333-451B-8203-290305E3DB6A}"/>
              </a:ext>
            </a:extLst>
          </p:cNvPr>
          <p:cNvSpPr/>
          <p:nvPr/>
        </p:nvSpPr>
        <p:spPr>
          <a:xfrm>
            <a:off x="4659630" y="2621279"/>
            <a:ext cx="4065270" cy="16573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F712F5A-0F3F-464D-90CE-6C5920FA204E}"/>
              </a:ext>
            </a:extLst>
          </p:cNvPr>
          <p:cNvSpPr/>
          <p:nvPr/>
        </p:nvSpPr>
        <p:spPr>
          <a:xfrm>
            <a:off x="5288280" y="2085975"/>
            <a:ext cx="794385" cy="762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5C2D137-3413-4547-8CF5-C1DC639A773A}"/>
              </a:ext>
            </a:extLst>
          </p:cNvPr>
          <p:cNvSpPr/>
          <p:nvPr/>
        </p:nvSpPr>
        <p:spPr>
          <a:xfrm>
            <a:off x="5288280" y="3733800"/>
            <a:ext cx="794385" cy="762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803A0D1-9AA0-4E55-ADCC-8DADCBC26037}"/>
              </a:ext>
            </a:extLst>
          </p:cNvPr>
          <p:cNvSpPr/>
          <p:nvPr/>
        </p:nvSpPr>
        <p:spPr>
          <a:xfrm>
            <a:off x="5634990" y="3913430"/>
            <a:ext cx="2884170" cy="762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D5CB4F9-58A0-4614-8445-60F0BBC7467E}"/>
              </a:ext>
            </a:extLst>
          </p:cNvPr>
          <p:cNvSpPr/>
          <p:nvPr/>
        </p:nvSpPr>
        <p:spPr>
          <a:xfrm>
            <a:off x="5634989" y="4096310"/>
            <a:ext cx="2966085" cy="762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36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DEDE91C-3082-41CF-B7D2-A037616E4C91}"/>
              </a:ext>
            </a:extLst>
          </p:cNvPr>
          <p:cNvSpPr txBox="1"/>
          <p:nvPr/>
        </p:nvSpPr>
        <p:spPr>
          <a:xfrm>
            <a:off x="569701" y="785661"/>
            <a:ext cx="3678951" cy="98713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t>Commands to enable preemption-</a:t>
            </a:r>
            <a:br>
              <a:rPr lang="en-US" sz="1000" dirty="0"/>
            </a:br>
            <a:r>
              <a:rPr lang="en-US" sz="1000" b="1" i="1" dirty="0"/>
              <a:t>‘RTR(config-if)# standby </a:t>
            </a:r>
            <a:r>
              <a:rPr lang="en-US" sz="1000" b="1" i="1" dirty="0">
                <a:solidFill>
                  <a:srgbClr val="C00000"/>
                </a:solidFill>
              </a:rPr>
              <a:t>&lt;group id&gt; </a:t>
            </a:r>
            <a:r>
              <a:rPr lang="en-US" sz="1000" b="1" i="1" dirty="0"/>
              <a:t>preempt’</a:t>
            </a:r>
          </a:p>
          <a:p>
            <a:pPr marL="171450" indent="-171450">
              <a:lnSpc>
                <a:spcPct val="150000"/>
              </a:lnSpc>
              <a:buFont typeface="Arial" panose="020B0604020202020204" pitchFamily="34" charset="0"/>
              <a:buChar char="•"/>
            </a:pPr>
            <a:r>
              <a:rPr lang="en-US" sz="1000" dirty="0"/>
              <a:t>Commands to change priority of the router-</a:t>
            </a:r>
            <a:br>
              <a:rPr lang="en-US" sz="1000" dirty="0"/>
            </a:br>
            <a:r>
              <a:rPr lang="en-US" sz="1000" b="1" i="1" dirty="0"/>
              <a:t>‘RTR(config-if)# standby </a:t>
            </a:r>
            <a:r>
              <a:rPr lang="en-US" sz="1000" b="1" i="1" dirty="0">
                <a:solidFill>
                  <a:srgbClr val="C00000"/>
                </a:solidFill>
              </a:rPr>
              <a:t>&lt;group id&gt; </a:t>
            </a:r>
            <a:r>
              <a:rPr lang="en-US" sz="1000" b="1" i="1" dirty="0"/>
              <a:t>priority </a:t>
            </a:r>
            <a:r>
              <a:rPr lang="en-US" sz="1000" b="1" i="1" dirty="0">
                <a:solidFill>
                  <a:srgbClr val="C00000"/>
                </a:solidFill>
              </a:rPr>
              <a:t>&lt;0-255&gt;</a:t>
            </a:r>
            <a:r>
              <a:rPr lang="en-US" sz="1000" b="1" i="1" dirty="0"/>
              <a:t>’</a:t>
            </a:r>
            <a:endParaRPr lang="en-US" sz="1000" dirty="0"/>
          </a:p>
        </p:txBody>
      </p:sp>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8</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Hot Standby Router Protocol (HSRP)</a:t>
            </a:r>
          </a:p>
        </p:txBody>
      </p:sp>
      <p:pic>
        <p:nvPicPr>
          <p:cNvPr id="10" name="Picture 9">
            <a:extLst>
              <a:ext uri="{FF2B5EF4-FFF2-40B4-BE49-F238E27FC236}">
                <a16:creationId xmlns:a16="http://schemas.microsoft.com/office/drawing/2014/main" id="{E71D8584-9F5C-431C-964F-FD992B2C244D}"/>
              </a:ext>
            </a:extLst>
          </p:cNvPr>
          <p:cNvPicPr>
            <a:picLocks noChangeAspect="1"/>
          </p:cNvPicPr>
          <p:nvPr/>
        </p:nvPicPr>
        <p:blipFill>
          <a:blip r:embed="rId2"/>
          <a:srcRect/>
          <a:stretch/>
        </p:blipFill>
        <p:spPr>
          <a:xfrm>
            <a:off x="643750" y="1796373"/>
            <a:ext cx="3923761" cy="1558620"/>
          </a:xfrm>
          <a:prstGeom prst="rect">
            <a:avLst/>
          </a:prstGeom>
        </p:spPr>
      </p:pic>
      <p:pic>
        <p:nvPicPr>
          <p:cNvPr id="12" name="Picture 11">
            <a:extLst>
              <a:ext uri="{FF2B5EF4-FFF2-40B4-BE49-F238E27FC236}">
                <a16:creationId xmlns:a16="http://schemas.microsoft.com/office/drawing/2014/main" id="{CA939607-B6A0-40D4-ABAE-A74E90D806B9}"/>
              </a:ext>
            </a:extLst>
          </p:cNvPr>
          <p:cNvPicPr>
            <a:picLocks noChangeAspect="1"/>
          </p:cNvPicPr>
          <p:nvPr/>
        </p:nvPicPr>
        <p:blipFill>
          <a:blip r:embed="rId3"/>
          <a:srcRect/>
          <a:stretch/>
        </p:blipFill>
        <p:spPr>
          <a:xfrm>
            <a:off x="4649550" y="1027479"/>
            <a:ext cx="4089523" cy="1837046"/>
          </a:xfrm>
          <a:prstGeom prst="rect">
            <a:avLst/>
          </a:prstGeom>
        </p:spPr>
      </p:pic>
      <p:pic>
        <p:nvPicPr>
          <p:cNvPr id="14" name="Picture 13">
            <a:extLst>
              <a:ext uri="{FF2B5EF4-FFF2-40B4-BE49-F238E27FC236}">
                <a16:creationId xmlns:a16="http://schemas.microsoft.com/office/drawing/2014/main" id="{8C85C162-C239-4418-94FF-200903DE28E9}"/>
              </a:ext>
            </a:extLst>
          </p:cNvPr>
          <p:cNvPicPr>
            <a:picLocks noChangeAspect="1"/>
          </p:cNvPicPr>
          <p:nvPr/>
        </p:nvPicPr>
        <p:blipFill>
          <a:blip r:embed="rId4"/>
          <a:srcRect/>
          <a:stretch/>
        </p:blipFill>
        <p:spPr>
          <a:xfrm>
            <a:off x="4649549" y="2959462"/>
            <a:ext cx="4089523" cy="390768"/>
          </a:xfrm>
          <a:prstGeom prst="rect">
            <a:avLst/>
          </a:prstGeom>
        </p:spPr>
      </p:pic>
      <p:sp>
        <p:nvSpPr>
          <p:cNvPr id="8" name="Rectangle 7">
            <a:extLst>
              <a:ext uri="{FF2B5EF4-FFF2-40B4-BE49-F238E27FC236}">
                <a16:creationId xmlns:a16="http://schemas.microsoft.com/office/drawing/2014/main" id="{D405DE24-9DD5-4140-B067-F3570A3A618E}"/>
              </a:ext>
            </a:extLst>
          </p:cNvPr>
          <p:cNvSpPr/>
          <p:nvPr/>
        </p:nvSpPr>
        <p:spPr>
          <a:xfrm>
            <a:off x="760095" y="2645410"/>
            <a:ext cx="3326130" cy="9969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05D976-B125-43F5-A180-269C5C8CC2BA}"/>
              </a:ext>
            </a:extLst>
          </p:cNvPr>
          <p:cNvSpPr/>
          <p:nvPr/>
        </p:nvSpPr>
        <p:spPr>
          <a:xfrm>
            <a:off x="1485900" y="3235960"/>
            <a:ext cx="1038225" cy="99695"/>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C95585-0953-485C-BCA6-676D03314EC9}"/>
              </a:ext>
            </a:extLst>
          </p:cNvPr>
          <p:cNvSpPr/>
          <p:nvPr/>
        </p:nvSpPr>
        <p:spPr>
          <a:xfrm>
            <a:off x="4745355" y="1685290"/>
            <a:ext cx="2559685" cy="87501"/>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DC6A06-8E6D-4EB5-B744-E3F8EEF82B33}"/>
              </a:ext>
            </a:extLst>
          </p:cNvPr>
          <p:cNvSpPr/>
          <p:nvPr/>
        </p:nvSpPr>
        <p:spPr>
          <a:xfrm>
            <a:off x="4744721" y="1774190"/>
            <a:ext cx="1404620" cy="87501"/>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664D16-F43C-4E92-BDE4-707534E643F1}"/>
              </a:ext>
            </a:extLst>
          </p:cNvPr>
          <p:cNvSpPr/>
          <p:nvPr/>
        </p:nvSpPr>
        <p:spPr>
          <a:xfrm>
            <a:off x="5300981" y="2141855"/>
            <a:ext cx="800734" cy="87501"/>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A7AA51-6A3C-4950-9540-FBF9634557C7}"/>
              </a:ext>
            </a:extLst>
          </p:cNvPr>
          <p:cNvSpPr/>
          <p:nvPr/>
        </p:nvSpPr>
        <p:spPr>
          <a:xfrm>
            <a:off x="4737101" y="2324735"/>
            <a:ext cx="1094104" cy="87501"/>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595D7D8-2B8A-46C9-BF90-00DFE49AC137}"/>
              </a:ext>
            </a:extLst>
          </p:cNvPr>
          <p:cNvSpPr/>
          <p:nvPr/>
        </p:nvSpPr>
        <p:spPr>
          <a:xfrm>
            <a:off x="5298441" y="2507615"/>
            <a:ext cx="1046479" cy="87501"/>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3BC150-CAE2-4193-B1CC-2D2581EABE76}"/>
              </a:ext>
            </a:extLst>
          </p:cNvPr>
          <p:cNvSpPr/>
          <p:nvPr/>
        </p:nvSpPr>
        <p:spPr>
          <a:xfrm>
            <a:off x="5641341" y="2686685"/>
            <a:ext cx="3070224" cy="87501"/>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D18275-606D-46B2-A0AA-67EC310CDE09}"/>
              </a:ext>
            </a:extLst>
          </p:cNvPr>
          <p:cNvSpPr/>
          <p:nvPr/>
        </p:nvSpPr>
        <p:spPr>
          <a:xfrm>
            <a:off x="5667375" y="3246755"/>
            <a:ext cx="3044190" cy="87501"/>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47A587D-D464-4DA3-9B37-A210F832EA03}"/>
              </a:ext>
            </a:extLst>
          </p:cNvPr>
          <p:cNvSpPr/>
          <p:nvPr/>
        </p:nvSpPr>
        <p:spPr>
          <a:xfrm>
            <a:off x="5667375" y="3060065"/>
            <a:ext cx="3017520" cy="87501"/>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555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DEDE91C-3082-41CF-B7D2-A037616E4C91}"/>
              </a:ext>
            </a:extLst>
          </p:cNvPr>
          <p:cNvSpPr txBox="1"/>
          <p:nvPr/>
        </p:nvSpPr>
        <p:spPr>
          <a:xfrm>
            <a:off x="4676274" y="785661"/>
            <a:ext cx="4106779" cy="352628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000" dirty="0"/>
              <a:t>Commands to track interfaces in HSRP-</a:t>
            </a:r>
            <a:br>
              <a:rPr lang="en-US" sz="1000" dirty="0"/>
            </a:br>
            <a:r>
              <a:rPr lang="en-US" sz="1000" b="1" i="1" dirty="0"/>
              <a:t>‘RTR(config-if)# standby </a:t>
            </a:r>
            <a:r>
              <a:rPr lang="en-US" sz="1000" b="1" i="1" dirty="0">
                <a:solidFill>
                  <a:srgbClr val="C00000"/>
                </a:solidFill>
              </a:rPr>
              <a:t>&lt;group id&gt; </a:t>
            </a:r>
            <a:r>
              <a:rPr lang="en-US" sz="1000" b="1" i="1" dirty="0"/>
              <a:t>track     	 	       </a:t>
            </a:r>
            <a:r>
              <a:rPr lang="en-US" sz="1000" b="1" i="1" dirty="0">
                <a:solidFill>
                  <a:srgbClr val="C00000"/>
                </a:solidFill>
              </a:rPr>
              <a:t>&lt;interface name&gt; &lt;priority decrement value&gt;</a:t>
            </a:r>
            <a:r>
              <a:rPr lang="en-US" sz="1000" b="1" i="1" dirty="0"/>
              <a:t>’</a:t>
            </a:r>
          </a:p>
          <a:p>
            <a:pPr>
              <a:lnSpc>
                <a:spcPct val="150000"/>
              </a:lnSpc>
            </a:pPr>
            <a:endParaRPr lang="en-US" sz="1000" b="1" i="1" dirty="0"/>
          </a:p>
          <a:p>
            <a:pPr marL="171450" indent="-171450" algn="just">
              <a:lnSpc>
                <a:spcPct val="150000"/>
              </a:lnSpc>
              <a:buFont typeface="Arial" panose="020B0604020202020204" pitchFamily="34" charset="0"/>
              <a:buChar char="•"/>
            </a:pPr>
            <a:r>
              <a:rPr lang="en-US" sz="1000" b="1" dirty="0"/>
              <a:t>Why will we use track?</a:t>
            </a:r>
          </a:p>
          <a:p>
            <a:pPr algn="just">
              <a:lnSpc>
                <a:spcPct val="150000"/>
              </a:lnSpc>
            </a:pPr>
            <a:r>
              <a:rPr lang="en-US" sz="1000" dirty="0"/>
              <a:t>For example, if our ISP-end interface goes down in the active router, the standby router cannot identify the problem and it will still be in standby mood because the hello packets will ensure  all the connectivity in the LAN network is okay and running. Therefore, packets will be lost.</a:t>
            </a:r>
          </a:p>
          <a:p>
            <a:pPr algn="just">
              <a:lnSpc>
                <a:spcPct val="150000"/>
              </a:lnSpc>
            </a:pPr>
            <a:r>
              <a:rPr lang="en-US" sz="1000" dirty="0"/>
              <a:t>If we use this feature, the active router will automatically track the ISP-end interface. By any chance if the ISP-end interface goes down, the router will immediately decrease its priority value and go to standby mood  because of the preemption feature and no data will be lost.</a:t>
            </a:r>
          </a:p>
        </p:txBody>
      </p:sp>
      <p:sp>
        <p:nvSpPr>
          <p:cNvPr id="2" name="Slide Number Placeholder 1">
            <a:extLst>
              <a:ext uri="{FF2B5EF4-FFF2-40B4-BE49-F238E27FC236}">
                <a16:creationId xmlns:a16="http://schemas.microsoft.com/office/drawing/2014/main" id="{A12B1D8E-EF0D-401C-BE67-5E9A56F91873}"/>
              </a:ext>
            </a:extLst>
          </p:cNvPr>
          <p:cNvSpPr>
            <a:spLocks noGrp="1"/>
          </p:cNvSpPr>
          <p:nvPr>
            <p:ph type="sldNum" idx="12"/>
          </p:nvPr>
        </p:nvSpPr>
        <p:spPr/>
        <p:txBody>
          <a:bodyPr/>
          <a:lstStyle/>
          <a:p>
            <a:pPr algn="l"/>
            <a:fld id="{00000000-1234-1234-1234-123412341234}" type="slidenum">
              <a:rPr lang="en" smtClean="0"/>
              <a:pPr algn="l"/>
              <a:t>9</a:t>
            </a:fld>
            <a:endParaRPr lang="en"/>
          </a:p>
        </p:txBody>
      </p:sp>
      <p:sp>
        <p:nvSpPr>
          <p:cNvPr id="4" name="Title 1">
            <a:extLst>
              <a:ext uri="{FF2B5EF4-FFF2-40B4-BE49-F238E27FC236}">
                <a16:creationId xmlns:a16="http://schemas.microsoft.com/office/drawing/2014/main" id="{689C2901-FDA1-4781-BC04-57E039ECBCA1}"/>
              </a:ext>
            </a:extLst>
          </p:cNvPr>
          <p:cNvSpPr txBox="1">
            <a:spLocks/>
          </p:cNvSpPr>
          <p:nvPr/>
        </p:nvSpPr>
        <p:spPr>
          <a:xfrm>
            <a:off x="567157" y="536650"/>
            <a:ext cx="7723500" cy="33799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accent4">
                    <a:lumMod val="50000"/>
                  </a:schemeClr>
                </a:solidFill>
                <a:latin typeface="+mj-lt"/>
                <a:ea typeface="Tahoma" panose="020B0604030504040204" pitchFamily="34" charset="0"/>
                <a:cs typeface="Tahoma" panose="020B0604030504040204" pitchFamily="34" charset="0"/>
              </a:rPr>
              <a:t>Hot Standby Router Protocol (HSRP)</a:t>
            </a:r>
          </a:p>
        </p:txBody>
      </p:sp>
      <p:pic>
        <p:nvPicPr>
          <p:cNvPr id="10" name="Picture 9">
            <a:extLst>
              <a:ext uri="{FF2B5EF4-FFF2-40B4-BE49-F238E27FC236}">
                <a16:creationId xmlns:a16="http://schemas.microsoft.com/office/drawing/2014/main" id="{E71D8584-9F5C-431C-964F-FD992B2C244D}"/>
              </a:ext>
            </a:extLst>
          </p:cNvPr>
          <p:cNvPicPr>
            <a:picLocks noChangeAspect="1"/>
          </p:cNvPicPr>
          <p:nvPr/>
        </p:nvPicPr>
        <p:blipFill>
          <a:blip r:embed="rId2"/>
          <a:srcRect/>
          <a:stretch/>
        </p:blipFill>
        <p:spPr>
          <a:xfrm>
            <a:off x="643749" y="1937980"/>
            <a:ext cx="3923761" cy="2495601"/>
          </a:xfrm>
          <a:prstGeom prst="rect">
            <a:avLst/>
          </a:prstGeom>
        </p:spPr>
      </p:pic>
      <p:pic>
        <p:nvPicPr>
          <p:cNvPr id="8" name="Picture 7">
            <a:extLst>
              <a:ext uri="{FF2B5EF4-FFF2-40B4-BE49-F238E27FC236}">
                <a16:creationId xmlns:a16="http://schemas.microsoft.com/office/drawing/2014/main" id="{E9224154-12D5-451E-BFA2-5F077964CAFB}"/>
              </a:ext>
            </a:extLst>
          </p:cNvPr>
          <p:cNvPicPr>
            <a:picLocks noChangeAspect="1"/>
          </p:cNvPicPr>
          <p:nvPr/>
        </p:nvPicPr>
        <p:blipFill>
          <a:blip r:embed="rId3"/>
          <a:srcRect/>
          <a:stretch/>
        </p:blipFill>
        <p:spPr>
          <a:xfrm>
            <a:off x="643749" y="944544"/>
            <a:ext cx="3923761" cy="997566"/>
          </a:xfrm>
          <a:prstGeom prst="rect">
            <a:avLst/>
          </a:prstGeom>
        </p:spPr>
      </p:pic>
      <p:sp>
        <p:nvSpPr>
          <p:cNvPr id="7" name="Rectangle 6">
            <a:extLst>
              <a:ext uri="{FF2B5EF4-FFF2-40B4-BE49-F238E27FC236}">
                <a16:creationId xmlns:a16="http://schemas.microsoft.com/office/drawing/2014/main" id="{B457B5CB-B10D-4D56-B611-04ADF07BB234}"/>
              </a:ext>
            </a:extLst>
          </p:cNvPr>
          <p:cNvSpPr/>
          <p:nvPr/>
        </p:nvSpPr>
        <p:spPr>
          <a:xfrm>
            <a:off x="734187" y="1845692"/>
            <a:ext cx="1517523"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A8BC5B3-B35E-4611-A13F-32418A75ECB0}"/>
              </a:ext>
            </a:extLst>
          </p:cNvPr>
          <p:cNvSpPr/>
          <p:nvPr/>
        </p:nvSpPr>
        <p:spPr>
          <a:xfrm>
            <a:off x="724663" y="3362072"/>
            <a:ext cx="1157478"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F24057B-A7EF-4342-A433-6083E1B2B52D}"/>
              </a:ext>
            </a:extLst>
          </p:cNvPr>
          <p:cNvSpPr/>
          <p:nvPr/>
        </p:nvSpPr>
        <p:spPr>
          <a:xfrm>
            <a:off x="724663" y="4070732"/>
            <a:ext cx="1117472"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7A2E1F-BD2B-4963-B1A7-FCD6FC40314E}"/>
              </a:ext>
            </a:extLst>
          </p:cNvPr>
          <p:cNvSpPr/>
          <p:nvPr/>
        </p:nvSpPr>
        <p:spPr>
          <a:xfrm>
            <a:off x="1271398" y="4333622"/>
            <a:ext cx="1046987" cy="8407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036679"/>
      </p:ext>
    </p:extLst>
  </p:cSld>
  <p:clrMapOvr>
    <a:masterClrMapping/>
  </p:clrMapOvr>
</p:sld>
</file>

<file path=ppt/theme/theme1.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8458</TotalTime>
  <Words>2693</Words>
  <Application>Microsoft Office PowerPoint</Application>
  <PresentationFormat>On-screen Show (16:9)</PresentationFormat>
  <Paragraphs>208</Paragraphs>
  <Slides>26</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Aptos</vt:lpstr>
      <vt:lpstr>Process Diagrams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Safwan Muntasir</dc:creator>
  <cp:lastModifiedBy>Safwan Muntasir</cp:lastModifiedBy>
  <cp:revision>503</cp:revision>
  <dcterms:modified xsi:type="dcterms:W3CDTF">2023-10-20T10:54:27Z</dcterms:modified>
</cp:coreProperties>
</file>