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handoutMasterIdLst>
    <p:handoutMasterId r:id="rId17"/>
  </p:handoutMasterIdLst>
  <p:sldIdLst>
    <p:sldId id="352" r:id="rId2"/>
    <p:sldId id="365" r:id="rId3"/>
    <p:sldId id="288" r:id="rId4"/>
    <p:sldId id="353" r:id="rId5"/>
    <p:sldId id="354" r:id="rId6"/>
    <p:sldId id="378" r:id="rId7"/>
    <p:sldId id="359" r:id="rId8"/>
    <p:sldId id="380" r:id="rId9"/>
    <p:sldId id="379" r:id="rId10"/>
    <p:sldId id="381" r:id="rId11"/>
    <p:sldId id="382" r:id="rId12"/>
    <p:sldId id="383" r:id="rId13"/>
    <p:sldId id="384" r:id="rId14"/>
    <p:sldId id="294" r:id="rId15"/>
  </p:sldIdLst>
  <p:sldSz cx="9144000" cy="5143500" type="screen16x9"/>
  <p:notesSz cx="6858000" cy="9144000"/>
  <p:embeddedFontLst>
    <p:embeddedFont>
      <p:font typeface="Apto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AC6E5BD-E8BE-47DB-9AEC-ABEE67D3FA92}">
          <p14:sldIdLst>
            <p14:sldId id="352"/>
            <p14:sldId id="365"/>
            <p14:sldId id="288"/>
            <p14:sldId id="353"/>
            <p14:sldId id="354"/>
            <p14:sldId id="378"/>
            <p14:sldId id="359"/>
            <p14:sldId id="380"/>
            <p14:sldId id="379"/>
            <p14:sldId id="381"/>
            <p14:sldId id="382"/>
            <p14:sldId id="383"/>
            <p14:sldId id="384"/>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956" autoAdjust="0"/>
  </p:normalViewPr>
  <p:slideViewPr>
    <p:cSldViewPr snapToGrid="0">
      <p:cViewPr varScale="1">
        <p:scale>
          <a:sx n="95" d="100"/>
          <a:sy n="95" d="100"/>
        </p:scale>
        <p:origin x="1114" y="67"/>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5" d="100"/>
          <a:sy n="65" d="100"/>
        </p:scale>
        <p:origin x="315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63303C-0331-C986-672C-315062DE3E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4C163-6CA8-5ECB-C6BB-C29BBFB4FE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3EA7F-9DC8-4297-AF6C-E6FFB2DD0B6A}" type="datetimeFigureOut">
              <a:rPr lang="en-US" smtClean="0"/>
              <a:t>10/18/2023</a:t>
            </a:fld>
            <a:endParaRPr lang="en-US"/>
          </a:p>
        </p:txBody>
      </p:sp>
      <p:sp>
        <p:nvSpPr>
          <p:cNvPr id="4" name="Footer Placeholder 3">
            <a:extLst>
              <a:ext uri="{FF2B5EF4-FFF2-40B4-BE49-F238E27FC236}">
                <a16:creationId xmlns:a16="http://schemas.microsoft.com/office/drawing/2014/main" id="{579DE869-6EDC-CCD6-2B1C-A6CD5AE20C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DC9EF-0112-0ED0-17D7-9BD3E75E35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1BA4E-9ADF-4641-B0D3-C080B151C4B9}" type="slidenum">
              <a:rPr lang="en-US" smtClean="0"/>
              <a:t>‹#›</a:t>
            </a:fld>
            <a:endParaRPr lang="en-US"/>
          </a:p>
        </p:txBody>
      </p:sp>
    </p:spTree>
    <p:extLst>
      <p:ext uri="{BB962C8B-B14F-4D97-AF65-F5344CB8AC3E}">
        <p14:creationId xmlns:p14="http://schemas.microsoft.com/office/powerpoint/2010/main" val="26961649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41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532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83712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87941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545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789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5246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9264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11106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231814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670496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1043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7112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573311" y="4548917"/>
            <a:ext cx="335366" cy="393600"/>
          </a:xfrm>
          <a:prstGeom prst="rect">
            <a:avLst/>
          </a:prstGeom>
          <a:noFill/>
          <a:ln>
            <a:noFill/>
          </a:ln>
        </p:spPr>
        <p:txBody>
          <a:bodyPr spcFirstLastPara="1" wrap="square" lIns="91425" tIns="91425" rIns="91425" bIns="91425" anchor="ctr" anchorCtr="0">
            <a:noAutofit/>
          </a:bodyPr>
          <a:lstStyle>
            <a:lvl1pPr lvl="0">
              <a:buNone/>
              <a:defRPr sz="10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7B2D242C-CEA5-E4FE-8E5A-3179BEAF7E00}"/>
              </a:ext>
            </a:extLst>
          </p:cNvPr>
          <p:cNvSpPr/>
          <p:nvPr userDrawn="1"/>
        </p:nvSpPr>
        <p:spPr>
          <a:xfrm rot="20246820">
            <a:off x="3084012" y="1662293"/>
            <a:ext cx="2714089" cy="1750729"/>
          </a:xfrm>
          <a:prstGeom prst="rect">
            <a:avLst/>
          </a:prstGeom>
          <a:blipFill dpi="0" rotWithShape="1">
            <a:blip r:embed="rId1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FFB32CF-2D7D-9EF2-2DA5-EE66C836A4AB}"/>
              </a:ext>
            </a:extLst>
          </p:cNvPr>
          <p:cNvSpPr txBox="1"/>
          <p:nvPr userDrawn="1"/>
        </p:nvSpPr>
        <p:spPr>
          <a:xfrm>
            <a:off x="342901" y="4598894"/>
            <a:ext cx="2421564" cy="246221"/>
          </a:xfrm>
          <a:prstGeom prst="rect">
            <a:avLst/>
          </a:prstGeom>
          <a:noFill/>
        </p:spPr>
        <p:txBody>
          <a:bodyPr wrap="square" rtlCol="0">
            <a:spAutoFit/>
          </a:bodyPr>
          <a:lstStyle/>
          <a:p>
            <a:r>
              <a:rPr lang="en-US" sz="1000" dirty="0">
                <a:solidFill>
                  <a:schemeClr val="tx1"/>
                </a:solidFill>
                <a:latin typeface="Aptos" panose="020B0004020202020204" pitchFamily="34" charset="0"/>
              </a:rPr>
              <a:t>www.linkedin.com/in/smsufi</a:t>
            </a:r>
          </a:p>
        </p:txBody>
      </p:sp>
      <p:sp>
        <p:nvSpPr>
          <p:cNvPr id="4" name="TextBox 3">
            <a:extLst>
              <a:ext uri="{FF2B5EF4-FFF2-40B4-BE49-F238E27FC236}">
                <a16:creationId xmlns:a16="http://schemas.microsoft.com/office/drawing/2014/main" id="{B3941497-6632-3B01-FD1E-7CE3296E7E1E}"/>
              </a:ext>
            </a:extLst>
          </p:cNvPr>
          <p:cNvSpPr txBox="1"/>
          <p:nvPr userDrawn="1"/>
        </p:nvSpPr>
        <p:spPr>
          <a:xfrm>
            <a:off x="4162831" y="4598894"/>
            <a:ext cx="818337" cy="246221"/>
          </a:xfrm>
          <a:prstGeom prst="rect">
            <a:avLst/>
          </a:prstGeom>
          <a:noFill/>
        </p:spPr>
        <p:txBody>
          <a:bodyPr wrap="square" rtlCol="0">
            <a:spAutoFit/>
          </a:bodyPr>
          <a:lstStyle/>
          <a:p>
            <a:r>
              <a:rPr lang="en-US" sz="1000" b="0" dirty="0">
                <a:solidFill>
                  <a:schemeClr val="tx1"/>
                </a:solidFill>
                <a:latin typeface="Aptos" panose="020B0004020202020204" pitchFamily="34" charset="0"/>
              </a:rPr>
              <a:t>NAT Basic</a:t>
            </a:r>
          </a:p>
        </p:txBody>
      </p:sp>
      <p:sp>
        <p:nvSpPr>
          <p:cNvPr id="5" name="Slide Number Placeholder 4">
            <a:extLst>
              <a:ext uri="{FF2B5EF4-FFF2-40B4-BE49-F238E27FC236}">
                <a16:creationId xmlns:a16="http://schemas.microsoft.com/office/drawing/2014/main" id="{25EA552C-4C9D-3498-CDC7-9A49A43DDF06}"/>
              </a:ext>
            </a:extLst>
          </p:cNvPr>
          <p:cNvSpPr>
            <a:spLocks noGrp="1"/>
          </p:cNvSpPr>
          <p:nvPr>
            <p:ph type="sldNum" sz="quarter" idx="4"/>
          </p:nvPr>
        </p:nvSpPr>
        <p:spPr>
          <a:xfrm>
            <a:off x="8353984" y="4584685"/>
            <a:ext cx="447115" cy="274637"/>
          </a:xfrm>
          <a:prstGeom prst="rect">
            <a:avLst/>
          </a:prstGeom>
        </p:spPr>
        <p:txBody>
          <a:bodyPr vert="horz" lIns="91440" tIns="45720" rIns="91440" bIns="45720" rtlCol="0" anchor="ctr"/>
          <a:lstStyle>
            <a:lvl1pPr algn="ctr">
              <a:defRPr sz="1200">
                <a:solidFill>
                  <a:schemeClr val="tx1"/>
                </a:solidFill>
                <a:latin typeface="Aptos" panose="020B0004020202020204" pitchFamily="34" charset="0"/>
              </a:defRPr>
            </a:lvl1pPr>
          </a:lstStyle>
          <a:p>
            <a:fld id="{99615116-4F68-4671-80FD-21CB182DB82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mailto:safwanm.cse@gmail.com" TargetMode="External"/><Relationship Id="rId5" Type="http://schemas.openxmlformats.org/officeDocument/2006/relationships/hyperlink" Target="http://www.linkedin.com/in/smsufi" TargetMode="External"/><Relationship Id="rId4" Type="http://schemas.openxmlformats.org/officeDocument/2006/relationships/image" Target="../media/image17.png"/><Relationship Id="rId9" Type="http://schemas.openxmlformats.org/officeDocument/2006/relationships/hyperlink" Target="https://github.com/smsuf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techtarget.com/searchnetworking/definition/Network-Address-Translation-NAT#:~:text=A%20Network%20Address%20Translation%20(NAT,IP%20addresses%20an%20organization%20needs" TargetMode="External"/><Relationship Id="rId2" Type="http://schemas.openxmlformats.org/officeDocument/2006/relationships/hyperlink" Target="https://en.wikipedia.org/wiki/Network_address_translation" TargetMode="External"/><Relationship Id="rId1" Type="http://schemas.openxmlformats.org/officeDocument/2006/relationships/slideLayout" Target="../slideLayouts/slideLayout10.xml"/><Relationship Id="rId6" Type="http://schemas.openxmlformats.org/officeDocument/2006/relationships/hyperlink" Target="https://www.youtube.com/@SIKANDARshaik/playlists" TargetMode="External"/><Relationship Id="rId5" Type="http://schemas.openxmlformats.org/officeDocument/2006/relationships/hyperlink" Target="https://www.comptia.org/content/guides/what-is-network-address-translation" TargetMode="External"/><Relationship Id="rId4" Type="http://schemas.openxmlformats.org/officeDocument/2006/relationships/hyperlink" Target="https://www.geeksforgeeks.org/network-address-translation-na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391478" y="2310140"/>
            <a:ext cx="5931673" cy="523220"/>
          </a:xfrm>
          <a:prstGeom prst="rect">
            <a:avLst/>
          </a:prstGeom>
          <a:noFill/>
        </p:spPr>
        <p:txBody>
          <a:bodyPr wrap="square" rtlCol="0">
            <a:spAutoFit/>
          </a:bodyPr>
          <a:lstStyle/>
          <a:p>
            <a:r>
              <a:rPr lang="en-US" sz="2800" b="1" dirty="0"/>
              <a:t>Network Address Translation </a:t>
            </a:r>
            <a:r>
              <a:rPr lang="en-US" sz="1600" dirty="0"/>
              <a:t>(Basic)</a:t>
            </a:r>
            <a:endParaRPr lang="en-US" sz="1600" dirty="0">
              <a:latin typeface="Aptos" panose="020B0004020202020204" pitchFamily="34" charset="0"/>
            </a:endParaRPr>
          </a:p>
        </p:txBody>
      </p:sp>
      <p:sp>
        <p:nvSpPr>
          <p:cNvPr id="5" name="TextBox 4">
            <a:extLst>
              <a:ext uri="{FF2B5EF4-FFF2-40B4-BE49-F238E27FC236}">
                <a16:creationId xmlns:a16="http://schemas.microsoft.com/office/drawing/2014/main" id="{C8764082-D563-123F-53E5-62276CA66017}"/>
              </a:ext>
            </a:extLst>
          </p:cNvPr>
          <p:cNvSpPr txBox="1"/>
          <p:nvPr/>
        </p:nvSpPr>
        <p:spPr>
          <a:xfrm>
            <a:off x="6679096" y="3671760"/>
            <a:ext cx="2130950" cy="492443"/>
          </a:xfrm>
          <a:prstGeom prst="rect">
            <a:avLst/>
          </a:prstGeom>
          <a:noFill/>
        </p:spPr>
        <p:txBody>
          <a:bodyPr wrap="square" rtlCol="0">
            <a:spAutoFit/>
          </a:bodyPr>
          <a:lstStyle/>
          <a:p>
            <a:r>
              <a:rPr lang="en-US" b="1" dirty="0">
                <a:latin typeface="Aptos" panose="020B0004020202020204" pitchFamily="34" charset="0"/>
              </a:rPr>
              <a:t>Safwan Muntasir (Sufi)</a:t>
            </a:r>
            <a:br>
              <a:rPr lang="en-US" dirty="0">
                <a:latin typeface="Aptos" panose="020B0004020202020204" pitchFamily="34" charset="0"/>
              </a:rPr>
            </a:br>
            <a:r>
              <a:rPr lang="en-US" sz="1100" dirty="0">
                <a:latin typeface="Aptos" panose="020B0004020202020204" pitchFamily="34" charset="0"/>
              </a:rPr>
              <a:t>Networking Enthusiast</a:t>
            </a:r>
            <a:endParaRPr lang="en-US" dirty="0">
              <a:latin typeface="Aptos" panose="020B0004020202020204" pitchFamily="34" charset="0"/>
            </a:endParaRPr>
          </a:p>
        </p:txBody>
      </p:sp>
      <p:cxnSp>
        <p:nvCxnSpPr>
          <p:cNvPr id="7" name="Straight Connector 6">
            <a:extLst>
              <a:ext uri="{FF2B5EF4-FFF2-40B4-BE49-F238E27FC236}">
                <a16:creationId xmlns:a16="http://schemas.microsoft.com/office/drawing/2014/main" id="{0D86B24E-DF01-4156-DBC8-09DD8138B67B}"/>
              </a:ext>
            </a:extLst>
          </p:cNvPr>
          <p:cNvCxnSpPr/>
          <p:nvPr/>
        </p:nvCxnSpPr>
        <p:spPr>
          <a:xfrm>
            <a:off x="6535972" y="3640983"/>
            <a:ext cx="0" cy="55399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65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Dynamic NAT</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10</a:t>
            </a:fld>
            <a:endParaRPr lang="en"/>
          </a:p>
        </p:txBody>
      </p:sp>
      <p:pic>
        <p:nvPicPr>
          <p:cNvPr id="7" name="Picture 6">
            <a:extLst>
              <a:ext uri="{FF2B5EF4-FFF2-40B4-BE49-F238E27FC236}">
                <a16:creationId xmlns:a16="http://schemas.microsoft.com/office/drawing/2014/main" id="{68B89C94-ED9D-45E4-91E3-407D38122CF9}"/>
              </a:ext>
            </a:extLst>
          </p:cNvPr>
          <p:cNvPicPr>
            <a:picLocks noChangeAspect="1"/>
          </p:cNvPicPr>
          <p:nvPr/>
        </p:nvPicPr>
        <p:blipFill>
          <a:blip r:embed="rId3"/>
          <a:srcRect/>
          <a:stretch/>
        </p:blipFill>
        <p:spPr>
          <a:xfrm>
            <a:off x="734513" y="961201"/>
            <a:ext cx="2040569" cy="763325"/>
          </a:xfrm>
          <a:prstGeom prst="rect">
            <a:avLst/>
          </a:prstGeom>
          <a:ln w="19050">
            <a:solidFill>
              <a:schemeClr val="tx1"/>
            </a:solidFill>
          </a:ln>
        </p:spPr>
      </p:pic>
      <p:pic>
        <p:nvPicPr>
          <p:cNvPr id="8" name="Picture 7">
            <a:extLst>
              <a:ext uri="{FF2B5EF4-FFF2-40B4-BE49-F238E27FC236}">
                <a16:creationId xmlns:a16="http://schemas.microsoft.com/office/drawing/2014/main" id="{AED35BFA-D943-4575-9920-940043B29246}"/>
              </a:ext>
            </a:extLst>
          </p:cNvPr>
          <p:cNvPicPr>
            <a:picLocks noChangeAspect="1"/>
          </p:cNvPicPr>
          <p:nvPr/>
        </p:nvPicPr>
        <p:blipFill>
          <a:blip r:embed="rId4"/>
          <a:srcRect/>
          <a:stretch/>
        </p:blipFill>
        <p:spPr>
          <a:xfrm>
            <a:off x="740035" y="1876609"/>
            <a:ext cx="3984880" cy="2201483"/>
          </a:xfrm>
          <a:prstGeom prst="rect">
            <a:avLst/>
          </a:prstGeom>
          <a:ln w="19050">
            <a:solidFill>
              <a:schemeClr val="tx1"/>
            </a:solidFill>
          </a:ln>
        </p:spPr>
      </p:pic>
      <p:pic>
        <p:nvPicPr>
          <p:cNvPr id="10" name="Picture 9">
            <a:extLst>
              <a:ext uri="{FF2B5EF4-FFF2-40B4-BE49-F238E27FC236}">
                <a16:creationId xmlns:a16="http://schemas.microsoft.com/office/drawing/2014/main" id="{B46BFF13-598E-48B1-83B0-2FD0582F9AAE}"/>
              </a:ext>
            </a:extLst>
          </p:cNvPr>
          <p:cNvPicPr>
            <a:picLocks noChangeAspect="1"/>
          </p:cNvPicPr>
          <p:nvPr/>
        </p:nvPicPr>
        <p:blipFill>
          <a:blip r:embed="rId5"/>
          <a:srcRect/>
          <a:stretch/>
        </p:blipFill>
        <p:spPr>
          <a:xfrm>
            <a:off x="4742206" y="2530921"/>
            <a:ext cx="4009973" cy="568962"/>
          </a:xfrm>
          <a:prstGeom prst="rect">
            <a:avLst/>
          </a:prstGeom>
          <a:ln w="19050">
            <a:solidFill>
              <a:schemeClr val="tx1"/>
            </a:solidFill>
          </a:ln>
        </p:spPr>
      </p:pic>
      <p:pic>
        <p:nvPicPr>
          <p:cNvPr id="11" name="Picture 10">
            <a:extLst>
              <a:ext uri="{FF2B5EF4-FFF2-40B4-BE49-F238E27FC236}">
                <a16:creationId xmlns:a16="http://schemas.microsoft.com/office/drawing/2014/main" id="{5CB9978E-4A4A-49D3-BF67-A36B095888A4}"/>
              </a:ext>
            </a:extLst>
          </p:cNvPr>
          <p:cNvPicPr>
            <a:picLocks noChangeAspect="1"/>
          </p:cNvPicPr>
          <p:nvPr/>
        </p:nvPicPr>
        <p:blipFill>
          <a:blip r:embed="rId6"/>
          <a:srcRect/>
          <a:stretch/>
        </p:blipFill>
        <p:spPr>
          <a:xfrm>
            <a:off x="4749318" y="3183278"/>
            <a:ext cx="4009973" cy="886759"/>
          </a:xfrm>
          <a:prstGeom prst="rect">
            <a:avLst/>
          </a:prstGeom>
          <a:ln w="19050">
            <a:solidFill>
              <a:schemeClr val="tx1"/>
            </a:solidFill>
          </a:ln>
        </p:spPr>
      </p:pic>
      <p:sp>
        <p:nvSpPr>
          <p:cNvPr id="3" name="Rectangle 2">
            <a:extLst>
              <a:ext uri="{FF2B5EF4-FFF2-40B4-BE49-F238E27FC236}">
                <a16:creationId xmlns:a16="http://schemas.microsoft.com/office/drawing/2014/main" id="{3DF81B74-94F7-421E-B6FF-26D4E91D35CF}"/>
              </a:ext>
            </a:extLst>
          </p:cNvPr>
          <p:cNvSpPr/>
          <p:nvPr/>
        </p:nvSpPr>
        <p:spPr>
          <a:xfrm>
            <a:off x="1833880" y="1097280"/>
            <a:ext cx="84328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DC209-0ED1-417B-BBFD-16444E73E94F}"/>
              </a:ext>
            </a:extLst>
          </p:cNvPr>
          <p:cNvSpPr/>
          <p:nvPr/>
        </p:nvSpPr>
        <p:spPr>
          <a:xfrm>
            <a:off x="1833880" y="1463040"/>
            <a:ext cx="90170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E57947-3B82-4040-9E67-FF33B257B216}"/>
              </a:ext>
            </a:extLst>
          </p:cNvPr>
          <p:cNvSpPr/>
          <p:nvPr/>
        </p:nvSpPr>
        <p:spPr>
          <a:xfrm>
            <a:off x="1539239" y="1869440"/>
            <a:ext cx="2303145"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6BD79A-A559-4889-BAA6-4A3CCAE61F8D}"/>
              </a:ext>
            </a:extLst>
          </p:cNvPr>
          <p:cNvSpPr/>
          <p:nvPr/>
        </p:nvSpPr>
        <p:spPr>
          <a:xfrm>
            <a:off x="838200" y="2094923"/>
            <a:ext cx="840105"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E28C91-6033-45F3-A5B2-D652423908E4}"/>
              </a:ext>
            </a:extLst>
          </p:cNvPr>
          <p:cNvSpPr/>
          <p:nvPr/>
        </p:nvSpPr>
        <p:spPr>
          <a:xfrm>
            <a:off x="4740910" y="3408045"/>
            <a:ext cx="2014220" cy="2057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C6C30B4-5E03-4CA2-91A5-83CE0D315379}"/>
              </a:ext>
            </a:extLst>
          </p:cNvPr>
          <p:cNvSpPr/>
          <p:nvPr/>
        </p:nvSpPr>
        <p:spPr>
          <a:xfrm>
            <a:off x="4740910" y="3613785"/>
            <a:ext cx="2014220" cy="2057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A6B09F-75AD-4CB2-873C-62A0B29C891F}"/>
              </a:ext>
            </a:extLst>
          </p:cNvPr>
          <p:cNvSpPr/>
          <p:nvPr/>
        </p:nvSpPr>
        <p:spPr>
          <a:xfrm>
            <a:off x="4740910" y="3819525"/>
            <a:ext cx="2014220" cy="2057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F10F033-C572-444A-BEEF-97E8BDAE144F}"/>
              </a:ext>
            </a:extLst>
          </p:cNvPr>
          <p:cNvPicPr>
            <a:picLocks noChangeAspect="1"/>
          </p:cNvPicPr>
          <p:nvPr/>
        </p:nvPicPr>
        <p:blipFill>
          <a:blip r:embed="rId7"/>
          <a:srcRect/>
          <a:stretch/>
        </p:blipFill>
        <p:spPr>
          <a:xfrm>
            <a:off x="4742206" y="874461"/>
            <a:ext cx="4009973" cy="1557206"/>
          </a:xfrm>
          <a:prstGeom prst="rect">
            <a:avLst/>
          </a:prstGeom>
          <a:ln w="19050">
            <a:solidFill>
              <a:schemeClr val="tx1"/>
            </a:solidFill>
          </a:ln>
        </p:spPr>
      </p:pic>
      <p:sp>
        <p:nvSpPr>
          <p:cNvPr id="23" name="Rectangle 22">
            <a:extLst>
              <a:ext uri="{FF2B5EF4-FFF2-40B4-BE49-F238E27FC236}">
                <a16:creationId xmlns:a16="http://schemas.microsoft.com/office/drawing/2014/main" id="{6FBE2AC4-5260-466B-8576-840778761A77}"/>
              </a:ext>
            </a:extLst>
          </p:cNvPr>
          <p:cNvSpPr/>
          <p:nvPr/>
        </p:nvSpPr>
        <p:spPr>
          <a:xfrm>
            <a:off x="4763769" y="1943100"/>
            <a:ext cx="3809541" cy="46590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35B5A56-78A7-D13A-69F7-B526F7995A3B}"/>
              </a:ext>
            </a:extLst>
          </p:cNvPr>
          <p:cNvSpPr/>
          <p:nvPr/>
        </p:nvSpPr>
        <p:spPr>
          <a:xfrm>
            <a:off x="838200" y="2304473"/>
            <a:ext cx="136779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C17950-516E-EA2D-4F01-98B840ACBBD5}"/>
              </a:ext>
            </a:extLst>
          </p:cNvPr>
          <p:cNvSpPr/>
          <p:nvPr/>
        </p:nvSpPr>
        <p:spPr>
          <a:xfrm>
            <a:off x="838200" y="2512118"/>
            <a:ext cx="1263015"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DCF713-CB20-048E-74A8-3BB162E959B6}"/>
              </a:ext>
            </a:extLst>
          </p:cNvPr>
          <p:cNvSpPr/>
          <p:nvPr/>
        </p:nvSpPr>
        <p:spPr>
          <a:xfrm>
            <a:off x="838200" y="2721668"/>
            <a:ext cx="1156335"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980FA-C7D4-1233-10BA-DC40202A287E}"/>
              </a:ext>
            </a:extLst>
          </p:cNvPr>
          <p:cNvSpPr/>
          <p:nvPr/>
        </p:nvSpPr>
        <p:spPr>
          <a:xfrm>
            <a:off x="1531620" y="2826443"/>
            <a:ext cx="3168015"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85256B-905B-EDCF-1825-87ECF3DBA37C}"/>
              </a:ext>
            </a:extLst>
          </p:cNvPr>
          <p:cNvSpPr/>
          <p:nvPr/>
        </p:nvSpPr>
        <p:spPr>
          <a:xfrm>
            <a:off x="838200" y="3138863"/>
            <a:ext cx="289941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BEF61B8-8AF5-927C-107C-C8EA274C56E7}"/>
              </a:ext>
            </a:extLst>
          </p:cNvPr>
          <p:cNvSpPr/>
          <p:nvPr/>
        </p:nvSpPr>
        <p:spPr>
          <a:xfrm>
            <a:off x="838200" y="3556058"/>
            <a:ext cx="216027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A96B08-6A2E-CB0D-48BB-7BB33F401ECB}"/>
              </a:ext>
            </a:extLst>
          </p:cNvPr>
          <p:cNvSpPr/>
          <p:nvPr/>
        </p:nvSpPr>
        <p:spPr>
          <a:xfrm>
            <a:off x="1483994" y="3975158"/>
            <a:ext cx="2181225"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881187"/>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4309"/>
            <a:ext cx="8171352"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Also known as Port Address Translation (PAT).</a:t>
            </a:r>
          </a:p>
          <a:p>
            <a:pPr marL="171450" indent="-171450" algn="just">
              <a:lnSpc>
                <a:spcPct val="150000"/>
              </a:lnSpc>
              <a:buFont typeface="Arial" panose="020B0604020202020204" pitchFamily="34" charset="0"/>
              <a:buChar char="•"/>
            </a:pPr>
            <a:r>
              <a:rPr lang="en-US" sz="1000" dirty="0">
                <a:solidFill>
                  <a:schemeClr val="tx1"/>
                </a:solidFill>
                <a:latin typeface="+mj-lt"/>
              </a:rPr>
              <a:t>M</a:t>
            </a:r>
            <a:r>
              <a:rPr lang="en-US" sz="1000" b="0" i="0" dirty="0">
                <a:solidFill>
                  <a:schemeClr val="tx1"/>
                </a:solidFill>
                <a:effectLst/>
                <a:latin typeface="+mj-lt"/>
              </a:rPr>
              <a:t>aps a pool of private IP addresses to a </a:t>
            </a:r>
            <a:r>
              <a:rPr lang="en-US" sz="1000" dirty="0">
                <a:solidFill>
                  <a:schemeClr val="tx1"/>
                </a:solidFill>
                <a:latin typeface="+mj-lt"/>
              </a:rPr>
              <a:t>single</a:t>
            </a:r>
            <a:r>
              <a:rPr lang="en-US" sz="1000" b="0" i="0" dirty="0">
                <a:solidFill>
                  <a:schemeClr val="tx1"/>
                </a:solidFill>
                <a:effectLst/>
                <a:latin typeface="+mj-lt"/>
              </a:rPr>
              <a:t> public IP address but different port numbers.</a:t>
            </a:r>
          </a:p>
          <a:p>
            <a:pPr marL="171450" indent="-171450" algn="just">
              <a:lnSpc>
                <a:spcPct val="150000"/>
              </a:lnSpc>
              <a:buFont typeface="Arial" panose="020B0604020202020204" pitchFamily="34" charset="0"/>
              <a:buChar char="•"/>
            </a:pPr>
            <a:r>
              <a:rPr lang="en-US" sz="1000" dirty="0">
                <a:solidFill>
                  <a:schemeClr val="tx1"/>
                </a:solidFill>
                <a:latin typeface="+mj-lt"/>
              </a:rPr>
              <a:t>The port numbers used in PAT are typically in the rage of 0124 to 65535. These are assigned uniquely and randomly.</a:t>
            </a:r>
          </a:p>
          <a:p>
            <a:pPr marL="171450" indent="-171450" algn="just">
              <a:lnSpc>
                <a:spcPct val="150000"/>
              </a:lnSpc>
              <a:buFont typeface="Arial" panose="020B0604020202020204" pitchFamily="34" charset="0"/>
              <a:buChar char="•"/>
            </a:pPr>
            <a:r>
              <a:rPr lang="en-US" sz="1000" dirty="0">
                <a:solidFill>
                  <a:schemeClr val="tx1"/>
                </a:solidFill>
                <a:latin typeface="+mj-lt"/>
              </a:rPr>
              <a:t>As PAT uses only one public </a:t>
            </a:r>
            <a:r>
              <a:rPr lang="en-US" sz="1000" dirty="0" err="1">
                <a:solidFill>
                  <a:schemeClr val="tx1"/>
                </a:solidFill>
                <a:latin typeface="+mj-lt"/>
              </a:rPr>
              <a:t>ip</a:t>
            </a:r>
            <a:r>
              <a:rPr lang="en-US" sz="1000" dirty="0">
                <a:solidFill>
                  <a:schemeClr val="tx1"/>
                </a:solidFill>
                <a:latin typeface="+mj-lt"/>
              </a:rPr>
              <a:t> for translation, so the starting and ending </a:t>
            </a:r>
            <a:r>
              <a:rPr lang="en-US" sz="1000" dirty="0" err="1">
                <a:solidFill>
                  <a:schemeClr val="tx1"/>
                </a:solidFill>
                <a:latin typeface="+mj-lt"/>
              </a:rPr>
              <a:t>ip</a:t>
            </a:r>
            <a:r>
              <a:rPr lang="en-US" sz="1000" dirty="0">
                <a:solidFill>
                  <a:schemeClr val="tx1"/>
                </a:solidFill>
                <a:latin typeface="+mj-lt"/>
              </a:rPr>
              <a:t> address will be the same.</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selecting inside/outside interface-</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&lt;inside/outside&gt;</a:t>
            </a:r>
            <a:r>
              <a:rPr lang="en-US" sz="1000" b="1" i="1" dirty="0">
                <a:solidFill>
                  <a:schemeClr val="tx1"/>
                </a:solidFill>
                <a:latin typeface="+mj-lt"/>
                <a:ea typeface="Tahoma" panose="020B0604030504040204" pitchFamily="34" charset="0"/>
                <a:cs typeface="Tahoma" panose="020B0604030504040204" pitchFamily="34" charset="0"/>
              </a:rPr>
              <a:t>’</a:t>
            </a: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defining private addresses via standard access-lists-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&lt;source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 &lt;source </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defining private addresses via extended access-lists-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&lt;protocol&gt; &lt;source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a:t>
            </a:r>
            <a:r>
              <a:rPr lang="en-US" sz="1000" b="1" i="1" dirty="0" err="1">
                <a:solidFill>
                  <a:srgbClr val="C00000"/>
                </a:solidFill>
                <a:latin typeface="+mj-lt"/>
                <a:ea typeface="Tahoma" panose="020B0604030504040204" pitchFamily="34" charset="0"/>
                <a:cs typeface="Tahoma" panose="020B0604030504040204" pitchFamily="34" charset="0"/>
              </a:rPr>
              <a:t>dest</a:t>
            </a:r>
            <a:r>
              <a:rPr lang="en-US" sz="1000" b="1" i="1" dirty="0">
                <a:solidFill>
                  <a:srgbClr val="C00000"/>
                </a:solidFill>
                <a:latin typeface="+mj-lt"/>
                <a:ea typeface="Tahoma" panose="020B0604030504040204" pitchFamily="34" charset="0"/>
                <a:cs typeface="Tahoma" panose="020B0604030504040204" pitchFamily="34" charset="0"/>
              </a:rPr>
              <a:t>. Ip&gt;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&lt;operator&gt; &lt;port/service&gt;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creating </a:t>
            </a:r>
            <a:r>
              <a:rPr lang="en-US" sz="1000" dirty="0" err="1">
                <a:solidFill>
                  <a:schemeClr val="tx1"/>
                </a:solidFill>
                <a:latin typeface="+mj-lt"/>
                <a:ea typeface="Tahoma" panose="020B0604030504040204" pitchFamily="34" charset="0"/>
                <a:cs typeface="Tahoma" panose="020B0604030504040204" pitchFamily="34" charset="0"/>
              </a:rPr>
              <a:t>nat</a:t>
            </a:r>
            <a:r>
              <a:rPr lang="en-US" sz="1000" dirty="0">
                <a:solidFill>
                  <a:schemeClr val="tx1"/>
                </a:solidFill>
                <a:latin typeface="+mj-lt"/>
                <a:ea typeface="Tahoma" panose="020B0604030504040204" pitchFamily="34" charset="0"/>
                <a:cs typeface="Tahoma" panose="020B0604030504040204" pitchFamily="34" charset="0"/>
              </a:rPr>
              <a:t> pool for converted public addresses-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pool </a:t>
            </a:r>
            <a:r>
              <a:rPr lang="en-US" sz="1000" b="1" i="1" dirty="0">
                <a:solidFill>
                  <a:srgbClr val="C00000"/>
                </a:solidFill>
                <a:latin typeface="+mj-lt"/>
                <a:ea typeface="Tahoma" panose="020B0604030504040204" pitchFamily="34" charset="0"/>
                <a:cs typeface="Tahoma" panose="020B0604030504040204" pitchFamily="34" charset="0"/>
              </a:rPr>
              <a:t>&lt;pool name&gt; &lt;starting public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 &lt;ending public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a:t>
            </a:r>
            <a:r>
              <a:rPr lang="en-US" sz="1000" b="1" i="1" dirty="0">
                <a:solidFill>
                  <a:schemeClr val="tx1"/>
                </a:solidFill>
                <a:latin typeface="+mj-lt"/>
                <a:ea typeface="Tahoma" panose="020B0604030504040204" pitchFamily="34" charset="0"/>
                <a:cs typeface="Tahoma" panose="020B0604030504040204" pitchFamily="34" charset="0"/>
              </a:rPr>
              <a:t> netmask </a:t>
            </a:r>
            <a:r>
              <a:rPr lang="en-US" sz="1000" b="1" i="1" dirty="0">
                <a:solidFill>
                  <a:srgbClr val="C00000"/>
                </a:solidFill>
                <a:latin typeface="+mj-lt"/>
                <a:ea typeface="Tahoma" panose="020B0604030504040204" pitchFamily="34" charset="0"/>
                <a:cs typeface="Tahoma" panose="020B0604030504040204" pitchFamily="34" charset="0"/>
              </a:rPr>
              <a:t>&lt;subnet  mask&gt;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Commands for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overload/pat-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&lt;inside&gt;</a:t>
            </a:r>
            <a:r>
              <a:rPr lang="en-US" sz="1000" b="1" i="1" dirty="0">
                <a:solidFill>
                  <a:schemeClr val="tx1"/>
                </a:solidFill>
                <a:latin typeface="+mj-lt"/>
                <a:ea typeface="Tahoma" panose="020B0604030504040204" pitchFamily="34" charset="0"/>
                <a:cs typeface="Tahoma" panose="020B0604030504040204" pitchFamily="34" charset="0"/>
              </a:rPr>
              <a:t> source </a:t>
            </a:r>
            <a:r>
              <a:rPr lang="en-US" sz="1000" b="1" i="1" dirty="0">
                <a:solidFill>
                  <a:srgbClr val="C00000"/>
                </a:solidFill>
                <a:latin typeface="+mj-lt"/>
                <a:ea typeface="Tahoma" panose="020B0604030504040204" pitchFamily="34" charset="0"/>
                <a:cs typeface="Tahoma" panose="020B0604030504040204" pitchFamily="34" charset="0"/>
              </a:rPr>
              <a:t>&lt;list&gt; &lt;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a:t>
            </a:r>
            <a:r>
              <a:rPr lang="en-US" sz="1000" b="1" i="1" dirty="0">
                <a:solidFill>
                  <a:schemeClr val="tx1"/>
                </a:solidFill>
                <a:latin typeface="+mj-lt"/>
                <a:ea typeface="Tahoma" panose="020B0604030504040204" pitchFamily="34" charset="0"/>
                <a:cs typeface="Tahoma" panose="020B0604030504040204" pitchFamily="34" charset="0"/>
              </a:rPr>
              <a:t>pool</a:t>
            </a:r>
            <a:r>
              <a:rPr lang="en-US" sz="1000" b="1" i="1" dirty="0">
                <a:solidFill>
                  <a:srgbClr val="C00000"/>
                </a:solidFill>
                <a:latin typeface="+mj-lt"/>
                <a:ea typeface="Tahoma" panose="020B0604030504040204" pitchFamily="34" charset="0"/>
                <a:cs typeface="Tahoma" panose="020B0604030504040204" pitchFamily="34" charset="0"/>
              </a:rPr>
              <a:t>  &lt;pool name&gt;</a:t>
            </a:r>
            <a:r>
              <a:rPr lang="en-US" sz="1000" b="1" i="1" dirty="0">
                <a:solidFill>
                  <a:schemeClr val="tx1"/>
                </a:solidFill>
                <a:latin typeface="+mj-lt"/>
                <a:ea typeface="Tahoma" panose="020B0604030504040204" pitchFamily="34" charset="0"/>
                <a:cs typeface="Tahoma" panose="020B0604030504040204" pitchFamily="34" charset="0"/>
              </a:rPr>
              <a:t> overload’</a:t>
            </a: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gn="just">
              <a:lnSpc>
                <a:spcPct val="150000"/>
              </a:lnSpc>
              <a:buFont typeface="Arial" panose="020B0604020202020204" pitchFamily="34" charset="0"/>
              <a:buChar char="•"/>
            </a:pP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NAT Overload</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11</a:t>
            </a:fld>
            <a:endParaRPr lang="en"/>
          </a:p>
        </p:txBody>
      </p:sp>
    </p:spTree>
    <p:extLst>
      <p:ext uri="{BB962C8B-B14F-4D97-AF65-F5344CB8AC3E}">
        <p14:creationId xmlns:p14="http://schemas.microsoft.com/office/powerpoint/2010/main" val="148559491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0F340D5-0C96-F529-6A0D-3A8124D723AD}"/>
              </a:ext>
            </a:extLst>
          </p:cNvPr>
          <p:cNvPicPr>
            <a:picLocks noChangeAspect="1"/>
          </p:cNvPicPr>
          <p:nvPr/>
        </p:nvPicPr>
        <p:blipFill>
          <a:blip r:embed="rId3"/>
          <a:srcRect/>
          <a:stretch/>
        </p:blipFill>
        <p:spPr>
          <a:xfrm>
            <a:off x="4735189" y="3183277"/>
            <a:ext cx="4021794" cy="1088558"/>
          </a:xfrm>
          <a:prstGeom prst="rect">
            <a:avLst/>
          </a:prstGeom>
          <a:ln w="19050">
            <a:solidFill>
              <a:schemeClr val="tx1"/>
            </a:solidFill>
          </a:ln>
        </p:spPr>
      </p:pic>
      <p:pic>
        <p:nvPicPr>
          <p:cNvPr id="18" name="Picture 17">
            <a:extLst>
              <a:ext uri="{FF2B5EF4-FFF2-40B4-BE49-F238E27FC236}">
                <a16:creationId xmlns:a16="http://schemas.microsoft.com/office/drawing/2014/main" id="{E64088F6-6DD8-37A4-7565-CAC8BE3566CF}"/>
              </a:ext>
            </a:extLst>
          </p:cNvPr>
          <p:cNvPicPr>
            <a:picLocks noChangeAspect="1"/>
          </p:cNvPicPr>
          <p:nvPr/>
        </p:nvPicPr>
        <p:blipFill>
          <a:blip r:embed="rId4"/>
          <a:srcRect/>
          <a:stretch/>
        </p:blipFill>
        <p:spPr>
          <a:xfrm>
            <a:off x="4734354" y="874461"/>
            <a:ext cx="4024937" cy="1571196"/>
          </a:xfrm>
          <a:prstGeom prst="rect">
            <a:avLst/>
          </a:prstGeom>
          <a:ln w="19050">
            <a:solidFill>
              <a:schemeClr val="tx1"/>
            </a:solidFill>
          </a:ln>
        </p:spPr>
      </p:pic>
      <p:pic>
        <p:nvPicPr>
          <p:cNvPr id="15" name="Picture 14">
            <a:extLst>
              <a:ext uri="{FF2B5EF4-FFF2-40B4-BE49-F238E27FC236}">
                <a16:creationId xmlns:a16="http://schemas.microsoft.com/office/drawing/2014/main" id="{67052D4A-4627-EA62-A2FF-14EDFE6706F6}"/>
              </a:ext>
            </a:extLst>
          </p:cNvPr>
          <p:cNvPicPr>
            <a:picLocks noChangeAspect="1"/>
          </p:cNvPicPr>
          <p:nvPr/>
        </p:nvPicPr>
        <p:blipFill>
          <a:blip r:embed="rId5"/>
          <a:srcRect/>
          <a:stretch/>
        </p:blipFill>
        <p:spPr>
          <a:xfrm>
            <a:off x="734966" y="1876609"/>
            <a:ext cx="3981813" cy="2290315"/>
          </a:xfrm>
          <a:prstGeom prst="rect">
            <a:avLst/>
          </a:prstGeom>
          <a:ln w="19050">
            <a:solidFill>
              <a:schemeClr val="tx1"/>
            </a:solidFill>
          </a:ln>
        </p:spPr>
      </p:pic>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NAT Overload</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12</a:t>
            </a:fld>
            <a:endParaRPr lang="en"/>
          </a:p>
        </p:txBody>
      </p:sp>
      <p:pic>
        <p:nvPicPr>
          <p:cNvPr id="7" name="Picture 6">
            <a:extLst>
              <a:ext uri="{FF2B5EF4-FFF2-40B4-BE49-F238E27FC236}">
                <a16:creationId xmlns:a16="http://schemas.microsoft.com/office/drawing/2014/main" id="{68B89C94-ED9D-45E4-91E3-407D38122CF9}"/>
              </a:ext>
            </a:extLst>
          </p:cNvPr>
          <p:cNvPicPr>
            <a:picLocks noChangeAspect="1"/>
          </p:cNvPicPr>
          <p:nvPr/>
        </p:nvPicPr>
        <p:blipFill>
          <a:blip r:embed="rId6"/>
          <a:srcRect/>
          <a:stretch/>
        </p:blipFill>
        <p:spPr>
          <a:xfrm>
            <a:off x="734513" y="961201"/>
            <a:ext cx="2040569" cy="763325"/>
          </a:xfrm>
          <a:prstGeom prst="rect">
            <a:avLst/>
          </a:prstGeom>
          <a:ln w="19050">
            <a:solidFill>
              <a:schemeClr val="tx1"/>
            </a:solidFill>
          </a:ln>
        </p:spPr>
      </p:pic>
      <p:pic>
        <p:nvPicPr>
          <p:cNvPr id="10" name="Picture 9">
            <a:extLst>
              <a:ext uri="{FF2B5EF4-FFF2-40B4-BE49-F238E27FC236}">
                <a16:creationId xmlns:a16="http://schemas.microsoft.com/office/drawing/2014/main" id="{B46BFF13-598E-48B1-83B0-2FD0582F9AAE}"/>
              </a:ext>
            </a:extLst>
          </p:cNvPr>
          <p:cNvPicPr>
            <a:picLocks noChangeAspect="1"/>
          </p:cNvPicPr>
          <p:nvPr/>
        </p:nvPicPr>
        <p:blipFill>
          <a:blip r:embed="rId7"/>
          <a:srcRect/>
          <a:stretch/>
        </p:blipFill>
        <p:spPr>
          <a:xfrm>
            <a:off x="4732046" y="2530921"/>
            <a:ext cx="4024937" cy="568962"/>
          </a:xfrm>
          <a:prstGeom prst="rect">
            <a:avLst/>
          </a:prstGeom>
          <a:ln w="19050">
            <a:solidFill>
              <a:schemeClr val="tx1"/>
            </a:solidFill>
          </a:ln>
        </p:spPr>
      </p:pic>
      <p:sp>
        <p:nvSpPr>
          <p:cNvPr id="3" name="Rectangle 2">
            <a:extLst>
              <a:ext uri="{FF2B5EF4-FFF2-40B4-BE49-F238E27FC236}">
                <a16:creationId xmlns:a16="http://schemas.microsoft.com/office/drawing/2014/main" id="{3DF81B74-94F7-421E-B6FF-26D4E91D35CF}"/>
              </a:ext>
            </a:extLst>
          </p:cNvPr>
          <p:cNvSpPr/>
          <p:nvPr/>
        </p:nvSpPr>
        <p:spPr>
          <a:xfrm>
            <a:off x="1833880" y="1097280"/>
            <a:ext cx="84328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DC209-0ED1-417B-BBFD-16444E73E94F}"/>
              </a:ext>
            </a:extLst>
          </p:cNvPr>
          <p:cNvSpPr/>
          <p:nvPr/>
        </p:nvSpPr>
        <p:spPr>
          <a:xfrm>
            <a:off x="1833880" y="1463040"/>
            <a:ext cx="90170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E57947-3B82-4040-9E67-FF33B257B216}"/>
              </a:ext>
            </a:extLst>
          </p:cNvPr>
          <p:cNvSpPr/>
          <p:nvPr/>
        </p:nvSpPr>
        <p:spPr>
          <a:xfrm>
            <a:off x="1442720" y="1879600"/>
            <a:ext cx="222250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6BD79A-A559-4889-BAA6-4A3CCAE61F8D}"/>
              </a:ext>
            </a:extLst>
          </p:cNvPr>
          <p:cNvSpPr/>
          <p:nvPr/>
        </p:nvSpPr>
        <p:spPr>
          <a:xfrm>
            <a:off x="838201" y="2089843"/>
            <a:ext cx="81534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E28C91-6033-45F3-A5B2-D652423908E4}"/>
              </a:ext>
            </a:extLst>
          </p:cNvPr>
          <p:cNvSpPr/>
          <p:nvPr/>
        </p:nvSpPr>
        <p:spPr>
          <a:xfrm>
            <a:off x="4740910" y="3446145"/>
            <a:ext cx="2014220" cy="41148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C6C30B4-5E03-4CA2-91A5-83CE0D315379}"/>
              </a:ext>
            </a:extLst>
          </p:cNvPr>
          <p:cNvSpPr/>
          <p:nvPr/>
        </p:nvSpPr>
        <p:spPr>
          <a:xfrm>
            <a:off x="4740910" y="3857624"/>
            <a:ext cx="2015490" cy="41141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FBE2AC4-5260-466B-8576-840778761A77}"/>
              </a:ext>
            </a:extLst>
          </p:cNvPr>
          <p:cNvSpPr/>
          <p:nvPr/>
        </p:nvSpPr>
        <p:spPr>
          <a:xfrm>
            <a:off x="4743449" y="1943100"/>
            <a:ext cx="3809541" cy="46590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35B5A56-78A7-D13A-69F7-B526F7995A3B}"/>
              </a:ext>
            </a:extLst>
          </p:cNvPr>
          <p:cNvSpPr/>
          <p:nvPr/>
        </p:nvSpPr>
        <p:spPr>
          <a:xfrm>
            <a:off x="838200" y="2291319"/>
            <a:ext cx="130302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C17950-516E-EA2D-4F01-98B840ACBBD5}"/>
              </a:ext>
            </a:extLst>
          </p:cNvPr>
          <p:cNvSpPr/>
          <p:nvPr/>
        </p:nvSpPr>
        <p:spPr>
          <a:xfrm>
            <a:off x="838201" y="2486718"/>
            <a:ext cx="121920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DCF713-CB20-048E-74A8-3BB162E959B6}"/>
              </a:ext>
            </a:extLst>
          </p:cNvPr>
          <p:cNvSpPr/>
          <p:nvPr/>
        </p:nvSpPr>
        <p:spPr>
          <a:xfrm>
            <a:off x="838200" y="2683568"/>
            <a:ext cx="1156335"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980FA-C7D4-1233-10BA-DC40202A287E}"/>
              </a:ext>
            </a:extLst>
          </p:cNvPr>
          <p:cNvSpPr/>
          <p:nvPr/>
        </p:nvSpPr>
        <p:spPr>
          <a:xfrm>
            <a:off x="1440180" y="2978843"/>
            <a:ext cx="3168015"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85256B-905B-EDCF-1825-87ECF3DBA37C}"/>
              </a:ext>
            </a:extLst>
          </p:cNvPr>
          <p:cNvSpPr/>
          <p:nvPr/>
        </p:nvSpPr>
        <p:spPr>
          <a:xfrm>
            <a:off x="838200" y="3278563"/>
            <a:ext cx="274066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BEF61B8-8AF5-927C-107C-C8EA274C56E7}"/>
              </a:ext>
            </a:extLst>
          </p:cNvPr>
          <p:cNvSpPr/>
          <p:nvPr/>
        </p:nvSpPr>
        <p:spPr>
          <a:xfrm>
            <a:off x="838200" y="3672898"/>
            <a:ext cx="205486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A96B08-6A2E-CB0D-48BB-7BB33F401ECB}"/>
              </a:ext>
            </a:extLst>
          </p:cNvPr>
          <p:cNvSpPr/>
          <p:nvPr/>
        </p:nvSpPr>
        <p:spPr>
          <a:xfrm>
            <a:off x="1453514" y="4064058"/>
            <a:ext cx="2513966"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738CB-4A5D-E2AC-D52C-70DB28D90CBD}"/>
              </a:ext>
            </a:extLst>
          </p:cNvPr>
          <p:cNvSpPr/>
          <p:nvPr/>
        </p:nvSpPr>
        <p:spPr>
          <a:xfrm>
            <a:off x="843280" y="3873558"/>
            <a:ext cx="2075180" cy="10395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943677"/>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1"/>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440759" y="2263973"/>
            <a:ext cx="2406761" cy="615553"/>
          </a:xfrm>
          <a:prstGeom prst="rect">
            <a:avLst/>
          </a:prstGeom>
          <a:noFill/>
        </p:spPr>
        <p:txBody>
          <a:bodyPr wrap="square" rtlCol="0">
            <a:spAutoFit/>
          </a:bodyPr>
          <a:lstStyle/>
          <a:p>
            <a:r>
              <a:rPr lang="en-US" sz="3400" b="1" dirty="0"/>
              <a:t>Thank You</a:t>
            </a:r>
            <a:endParaRPr lang="en-US" sz="3400" b="1" dirty="0">
              <a:latin typeface="Aptos" panose="020B0004020202020204" pitchFamily="34" charset="0"/>
            </a:endParaRPr>
          </a:p>
        </p:txBody>
      </p:sp>
      <p:cxnSp>
        <p:nvCxnSpPr>
          <p:cNvPr id="6" name="Straight Connector 5">
            <a:extLst>
              <a:ext uri="{FF2B5EF4-FFF2-40B4-BE49-F238E27FC236}">
                <a16:creationId xmlns:a16="http://schemas.microsoft.com/office/drawing/2014/main" id="{346C6697-FD57-04FA-7808-19300DD8DD76}"/>
              </a:ext>
            </a:extLst>
          </p:cNvPr>
          <p:cNvCxnSpPr/>
          <p:nvPr/>
        </p:nvCxnSpPr>
        <p:spPr>
          <a:xfrm>
            <a:off x="4061460" y="2571749"/>
            <a:ext cx="395478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4CFA58A-224E-DF65-39BB-AD017E5DAA7E}"/>
              </a:ext>
            </a:extLst>
          </p:cNvPr>
          <p:cNvSpPr txBox="1"/>
          <p:nvPr/>
        </p:nvSpPr>
        <p:spPr>
          <a:xfrm>
            <a:off x="1440758" y="3108126"/>
            <a:ext cx="4845741" cy="246221"/>
          </a:xfrm>
          <a:prstGeom prst="rect">
            <a:avLst/>
          </a:prstGeom>
          <a:noFill/>
        </p:spPr>
        <p:txBody>
          <a:bodyPr wrap="square" rtlCol="0">
            <a:spAutoFit/>
          </a:bodyPr>
          <a:lstStyle/>
          <a:p>
            <a:r>
              <a:rPr lang="en-US" sz="1000" dirty="0"/>
              <a:t>Feel free to reach out to me for any </a:t>
            </a:r>
            <a:r>
              <a:rPr lang="en-US" sz="1000" b="1" dirty="0"/>
              <a:t>suggestions</a:t>
            </a:r>
            <a:r>
              <a:rPr lang="en-US" sz="1000" dirty="0"/>
              <a:t> or </a:t>
            </a:r>
            <a:r>
              <a:rPr lang="en-US" sz="1000" b="1" dirty="0"/>
              <a:t>feedback</a:t>
            </a:r>
            <a:r>
              <a:rPr lang="en-US" sz="1000" dirty="0"/>
              <a:t> via </a:t>
            </a:r>
            <a:r>
              <a:rPr lang="en-US" sz="1000" b="1" dirty="0"/>
              <a:t>LinkedIn</a:t>
            </a:r>
            <a:r>
              <a:rPr lang="en-US" sz="1000" dirty="0"/>
              <a:t> or </a:t>
            </a:r>
            <a:r>
              <a:rPr lang="en-US" sz="1000" b="1" dirty="0"/>
              <a:t>Mail</a:t>
            </a:r>
          </a:p>
        </p:txBody>
      </p:sp>
      <p:pic>
        <p:nvPicPr>
          <p:cNvPr id="12" name="Picture 11">
            <a:extLst>
              <a:ext uri="{FF2B5EF4-FFF2-40B4-BE49-F238E27FC236}">
                <a16:creationId xmlns:a16="http://schemas.microsoft.com/office/drawing/2014/main" id="{0146E739-4DCC-AF00-5D78-742BEF4B439C}"/>
              </a:ext>
            </a:extLst>
          </p:cNvPr>
          <p:cNvPicPr>
            <a:picLocks noChangeAspect="1"/>
          </p:cNvPicPr>
          <p:nvPr/>
        </p:nvPicPr>
        <p:blipFill>
          <a:blip r:embed="rId4"/>
          <a:stretch>
            <a:fillRect/>
          </a:stretch>
        </p:blipFill>
        <p:spPr>
          <a:xfrm>
            <a:off x="6601836" y="4280672"/>
            <a:ext cx="324029" cy="234078"/>
          </a:xfrm>
          <a:prstGeom prst="rect">
            <a:avLst/>
          </a:prstGeom>
        </p:spPr>
      </p:pic>
      <p:sp>
        <p:nvSpPr>
          <p:cNvPr id="13" name="TextBox 12">
            <a:extLst>
              <a:ext uri="{FF2B5EF4-FFF2-40B4-BE49-F238E27FC236}">
                <a16:creationId xmlns:a16="http://schemas.microsoft.com/office/drawing/2014/main" id="{D000F545-A10A-020A-2C7F-F2009D1DBD27}"/>
              </a:ext>
            </a:extLst>
          </p:cNvPr>
          <p:cNvSpPr txBox="1"/>
          <p:nvPr/>
        </p:nvSpPr>
        <p:spPr>
          <a:xfrm>
            <a:off x="3829599" y="4280672"/>
            <a:ext cx="1965960" cy="246221"/>
          </a:xfrm>
          <a:prstGeom prst="rect">
            <a:avLst/>
          </a:prstGeom>
          <a:noFill/>
        </p:spPr>
        <p:txBody>
          <a:bodyPr wrap="square" rtlCol="0">
            <a:spAutoFit/>
          </a:bodyPr>
          <a:lstStyle/>
          <a:p>
            <a:r>
              <a:rPr lang="en-US" sz="1000" dirty="0">
                <a:solidFill>
                  <a:schemeClr val="tx1"/>
                </a:solidFill>
                <a:hlinkClick r:id="rId5">
                  <a:extLst>
                    <a:ext uri="{A12FA001-AC4F-418D-AE19-62706E023703}">
                      <ahyp:hlinkClr xmlns:ahyp="http://schemas.microsoft.com/office/drawing/2018/hyperlinkcolor" val="tx"/>
                    </a:ext>
                  </a:extLst>
                </a:hlinkClick>
              </a:rPr>
              <a:t>www.linkedin.com/in/smsufi</a:t>
            </a:r>
            <a:endParaRPr lang="en-US" sz="1000" dirty="0">
              <a:solidFill>
                <a:schemeClr val="tx1"/>
              </a:solidFill>
            </a:endParaRPr>
          </a:p>
        </p:txBody>
      </p:sp>
      <p:sp>
        <p:nvSpPr>
          <p:cNvPr id="14" name="TextBox 13">
            <a:hlinkClick r:id="rId6"/>
            <a:extLst>
              <a:ext uri="{FF2B5EF4-FFF2-40B4-BE49-F238E27FC236}">
                <a16:creationId xmlns:a16="http://schemas.microsoft.com/office/drawing/2014/main" id="{DF940837-B661-1E96-97F7-FEEC9A34158A}"/>
              </a:ext>
            </a:extLst>
          </p:cNvPr>
          <p:cNvSpPr txBox="1"/>
          <p:nvPr/>
        </p:nvSpPr>
        <p:spPr>
          <a:xfrm>
            <a:off x="6922820" y="4280672"/>
            <a:ext cx="1965960" cy="246221"/>
          </a:xfrm>
          <a:prstGeom prst="rect">
            <a:avLst/>
          </a:prstGeom>
          <a:noFill/>
        </p:spPr>
        <p:txBody>
          <a:bodyPr wrap="square" rtlCol="0">
            <a:spAutoFit/>
          </a:bodyPr>
          <a:lstStyle/>
          <a:p>
            <a:r>
              <a:rPr lang="en-US" sz="1000" u="sng" dirty="0">
                <a:solidFill>
                  <a:schemeClr val="tx1"/>
                </a:solidFill>
              </a:rPr>
              <a:t>safwanm.cse@gmail.com</a:t>
            </a:r>
          </a:p>
        </p:txBody>
      </p:sp>
      <p:pic>
        <p:nvPicPr>
          <p:cNvPr id="5" name="Picture 4">
            <a:extLst>
              <a:ext uri="{FF2B5EF4-FFF2-40B4-BE49-F238E27FC236}">
                <a16:creationId xmlns:a16="http://schemas.microsoft.com/office/drawing/2014/main" id="{07E6D496-8F35-99F8-01DC-0BE13DC0A7F1}"/>
              </a:ext>
            </a:extLst>
          </p:cNvPr>
          <p:cNvPicPr>
            <a:picLocks noChangeAspect="1"/>
          </p:cNvPicPr>
          <p:nvPr/>
        </p:nvPicPr>
        <p:blipFill>
          <a:blip r:embed="rId7"/>
          <a:stretch>
            <a:fillRect/>
          </a:stretch>
        </p:blipFill>
        <p:spPr>
          <a:xfrm>
            <a:off x="3595521" y="4280672"/>
            <a:ext cx="234078" cy="234078"/>
          </a:xfrm>
          <a:prstGeom prst="rect">
            <a:avLst/>
          </a:prstGeom>
        </p:spPr>
      </p:pic>
      <p:pic>
        <p:nvPicPr>
          <p:cNvPr id="7" name="Picture 6">
            <a:extLst>
              <a:ext uri="{FF2B5EF4-FFF2-40B4-BE49-F238E27FC236}">
                <a16:creationId xmlns:a16="http://schemas.microsoft.com/office/drawing/2014/main" id="{36E33CE1-12D9-4EB1-8B08-9993702C8619}"/>
              </a:ext>
            </a:extLst>
          </p:cNvPr>
          <p:cNvPicPr>
            <a:picLocks noChangeAspect="1"/>
          </p:cNvPicPr>
          <p:nvPr/>
        </p:nvPicPr>
        <p:blipFill>
          <a:blip r:embed="rId8"/>
          <a:stretch>
            <a:fillRect/>
          </a:stretch>
        </p:blipFill>
        <p:spPr>
          <a:xfrm>
            <a:off x="684205" y="4292815"/>
            <a:ext cx="234078" cy="234078"/>
          </a:xfrm>
          <a:prstGeom prst="rect">
            <a:avLst/>
          </a:prstGeom>
        </p:spPr>
      </p:pic>
      <p:sp>
        <p:nvSpPr>
          <p:cNvPr id="15" name="TextBox 14">
            <a:extLst>
              <a:ext uri="{FF2B5EF4-FFF2-40B4-BE49-F238E27FC236}">
                <a16:creationId xmlns:a16="http://schemas.microsoft.com/office/drawing/2014/main" id="{0849CB47-AC28-4587-AE21-054034D9A239}"/>
              </a:ext>
            </a:extLst>
          </p:cNvPr>
          <p:cNvSpPr txBox="1"/>
          <p:nvPr/>
        </p:nvSpPr>
        <p:spPr>
          <a:xfrm>
            <a:off x="903494" y="4292815"/>
            <a:ext cx="1965960" cy="246221"/>
          </a:xfrm>
          <a:prstGeom prst="rect">
            <a:avLst/>
          </a:prstGeom>
          <a:noFill/>
        </p:spPr>
        <p:txBody>
          <a:bodyPr wrap="square" rtlCol="0">
            <a:spAutoFit/>
          </a:bodyPr>
          <a:lstStyle/>
          <a:p>
            <a:r>
              <a:rPr lang="en-US" sz="1000" dirty="0">
                <a:solidFill>
                  <a:schemeClr val="tx1"/>
                </a:solidFill>
                <a:hlinkClick r:id="rId9">
                  <a:extLst>
                    <a:ext uri="{A12FA001-AC4F-418D-AE19-62706E023703}">
                      <ahyp:hlinkClr xmlns:ahyp="http://schemas.microsoft.com/office/drawing/2018/hyperlinkcolor" val="tx"/>
                    </a:ext>
                  </a:extLst>
                </a:hlinkClick>
              </a:rPr>
              <a:t>www.github.com/smsufi</a:t>
            </a:r>
            <a:endParaRPr lang="en-US" sz="1000" dirty="0">
              <a:solidFill>
                <a:schemeClr val="tx1"/>
              </a:solidFill>
            </a:endParaRPr>
          </a:p>
        </p:txBody>
      </p:sp>
    </p:spTree>
    <p:extLst>
      <p:ext uri="{BB962C8B-B14F-4D97-AF65-F5344CB8AC3E}">
        <p14:creationId xmlns:p14="http://schemas.microsoft.com/office/powerpoint/2010/main" val="110183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5D63-C664-2DF8-1BA9-6C7400B4260E}"/>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References</a:t>
            </a:r>
          </a:p>
        </p:txBody>
      </p:sp>
      <p:sp>
        <p:nvSpPr>
          <p:cNvPr id="4" name="TextBox 3">
            <a:extLst>
              <a:ext uri="{FF2B5EF4-FFF2-40B4-BE49-F238E27FC236}">
                <a16:creationId xmlns:a16="http://schemas.microsoft.com/office/drawing/2014/main" id="{3641A51B-9B90-36D7-6F66-DFCA24E0AEF0}"/>
              </a:ext>
            </a:extLst>
          </p:cNvPr>
          <p:cNvSpPr txBox="1"/>
          <p:nvPr/>
        </p:nvSpPr>
        <p:spPr>
          <a:xfrm>
            <a:off x="747421" y="863817"/>
            <a:ext cx="7871793" cy="167962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rgbClr val="374151"/>
                </a:solidFill>
                <a:latin typeface="+mj-lt"/>
                <a:hlinkClick r:id="rId2"/>
              </a:rPr>
              <a:t>https://en.wikipedia.org/wiki/Network_address_translation</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3"/>
              </a:rPr>
              <a:t>https://www.techtarget.com/searchnetworking/definition/Network-Address-Translation-NAT#:~:text=A%20Network%20Address%20Translation%20(NAT,IP%20addresses%20an%20organization%20needs</a:t>
            </a:r>
            <a:r>
              <a:rPr lang="en-US" sz="1000" dirty="0">
                <a:solidFill>
                  <a:srgbClr val="374151"/>
                </a:solidFill>
                <a:latin typeface="+mj-lt"/>
              </a:rPr>
              <a:t>.</a:t>
            </a:r>
          </a:p>
          <a:p>
            <a:pPr marL="171450" indent="-171450">
              <a:lnSpc>
                <a:spcPct val="150000"/>
              </a:lnSpc>
              <a:buFont typeface="Arial" panose="020B0604020202020204" pitchFamily="34" charset="0"/>
              <a:buChar char="•"/>
            </a:pPr>
            <a:r>
              <a:rPr lang="en-US" sz="1000" dirty="0">
                <a:solidFill>
                  <a:srgbClr val="374151"/>
                </a:solidFill>
                <a:latin typeface="+mj-lt"/>
                <a:hlinkClick r:id="rId4"/>
              </a:rPr>
              <a:t>https://www.geeksforgeeks.org/network-address-translation-nat/</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5"/>
              </a:rPr>
              <a:t>https://www.comptia.org/content/guides/what-is-network-address-translation</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6"/>
              </a:rPr>
              <a:t>https://www.youtube.com/@SIKANDARshaik/playlists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endParaRPr lang="en-US" sz="1000" dirty="0">
              <a:solidFill>
                <a:srgbClr val="374151"/>
              </a:solidFill>
              <a:latin typeface="+mj-lt"/>
            </a:endParaRPr>
          </a:p>
        </p:txBody>
      </p:sp>
      <p:sp>
        <p:nvSpPr>
          <p:cNvPr id="3" name="Slide Number Placeholder 2">
            <a:extLst>
              <a:ext uri="{FF2B5EF4-FFF2-40B4-BE49-F238E27FC236}">
                <a16:creationId xmlns:a16="http://schemas.microsoft.com/office/drawing/2014/main" id="{03BB474A-AFD6-EF96-1497-15903915481F}"/>
              </a:ext>
            </a:extLst>
          </p:cNvPr>
          <p:cNvSpPr>
            <a:spLocks noGrp="1"/>
          </p:cNvSpPr>
          <p:nvPr>
            <p:ph type="sldNum" idx="12"/>
          </p:nvPr>
        </p:nvSpPr>
        <p:spPr/>
        <p:txBody>
          <a:bodyPr/>
          <a:lstStyle/>
          <a:p>
            <a:pPr algn="l"/>
            <a:fld id="{00000000-1234-1234-1234-123412341234}" type="slidenum">
              <a:rPr lang="en" smtClean="0"/>
              <a:pPr algn="l"/>
              <a:t>14</a:t>
            </a:fld>
            <a:endParaRPr lang="en"/>
          </a:p>
        </p:txBody>
      </p:sp>
    </p:spTree>
    <p:extLst>
      <p:ext uri="{BB962C8B-B14F-4D97-AF65-F5344CB8AC3E}">
        <p14:creationId xmlns:p14="http://schemas.microsoft.com/office/powerpoint/2010/main" val="228479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960ABC-DBA9-2C62-DF91-832D9FE22E8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4" name="TextBox 3">
            <a:extLst>
              <a:ext uri="{FF2B5EF4-FFF2-40B4-BE49-F238E27FC236}">
                <a16:creationId xmlns:a16="http://schemas.microsoft.com/office/drawing/2014/main" id="{8699742B-4657-9CCE-3A59-C1A841C3950F}"/>
              </a:ext>
            </a:extLst>
          </p:cNvPr>
          <p:cNvSpPr txBox="1"/>
          <p:nvPr/>
        </p:nvSpPr>
        <p:spPr>
          <a:xfrm>
            <a:off x="2289571" y="2171640"/>
            <a:ext cx="4564857" cy="400110"/>
          </a:xfrm>
          <a:prstGeom prst="rect">
            <a:avLst/>
          </a:prstGeom>
          <a:noFill/>
        </p:spPr>
        <p:txBody>
          <a:bodyPr wrap="square" rtlCol="0">
            <a:spAutoFit/>
          </a:bodyPr>
          <a:lstStyle/>
          <a:p>
            <a:pPr algn="ctr"/>
            <a:r>
              <a:rPr lang="en-US" sz="1000" b="1" i="1" dirty="0"/>
              <a:t>Before starting this study material, in case if you didn’t check, it is recommended to go through the study material named “ACL Basic”</a:t>
            </a:r>
          </a:p>
        </p:txBody>
      </p:sp>
    </p:spTree>
    <p:extLst>
      <p:ext uri="{BB962C8B-B14F-4D97-AF65-F5344CB8AC3E}">
        <p14:creationId xmlns:p14="http://schemas.microsoft.com/office/powerpoint/2010/main" val="3136518842"/>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3526286"/>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Network Address Translation (NAT) was first proposed in 1992 by Phil </a:t>
            </a:r>
            <a:r>
              <a:rPr lang="en-US" sz="1000" dirty="0" err="1">
                <a:solidFill>
                  <a:schemeClr val="tx1"/>
                </a:solidFill>
                <a:latin typeface="+mj-lt"/>
                <a:ea typeface="Tahoma" panose="020B0604030504040204" pitchFamily="34" charset="0"/>
                <a:cs typeface="Tahoma" panose="020B0604030504040204" pitchFamily="34" charset="0"/>
              </a:rPr>
              <a:t>Karn</a:t>
            </a:r>
            <a:r>
              <a:rPr lang="en-US" sz="1000" dirty="0">
                <a:solidFill>
                  <a:schemeClr val="tx1"/>
                </a:solidFill>
                <a:latin typeface="+mj-lt"/>
                <a:ea typeface="Tahoma" panose="020B0604030504040204" pitchFamily="34" charset="0"/>
                <a:cs typeface="Tahoma" panose="020B0604030504040204" pitchFamily="34" charset="0"/>
              </a:rPr>
              <a:t> and Kathleen Greene. It was first implemented in the Cisco PIX Firewall in 1994. NAT quickly became a popular way to conserve IPv4 addresses, and is now used in most routers and firewalls.</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NAT is a method of mapping an IP address space into another by modifying network address information in the IP header of packets while they are in transit across a traffic routing device. The technique was originally used to bypass the need to assign a new address to every host when a network was moved, or when the upstream Internet Service provider was replaced, but could not route the network’s address space.</a:t>
            </a:r>
          </a:p>
          <a:p>
            <a:pPr algn="just">
              <a:lnSpc>
                <a:spcPct val="150000"/>
              </a:lnSpc>
            </a:pPr>
            <a:endParaRPr lang="en-US" sz="1000" b="1"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Why do we need NAT?</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To conserve IPv4 addresses</a:t>
            </a:r>
            <a:r>
              <a:rPr lang="en-US" sz="1000" b="1" dirty="0">
                <a:solidFill>
                  <a:schemeClr val="tx1"/>
                </a:solidFill>
                <a:latin typeface="+mj-lt"/>
                <a:ea typeface="Tahoma" panose="020B0604030504040204" pitchFamily="34" charset="0"/>
                <a:cs typeface="Tahoma" panose="020B0604030504040204" pitchFamily="34" charset="0"/>
              </a:rPr>
              <a:t>:</a:t>
            </a:r>
            <a:r>
              <a:rPr lang="en-US" sz="1000" dirty="0">
                <a:solidFill>
                  <a:schemeClr val="tx1"/>
                </a:solidFill>
                <a:latin typeface="+mj-lt"/>
                <a:ea typeface="Tahoma" panose="020B0604030504040204" pitchFamily="34" charset="0"/>
                <a:cs typeface="Tahoma" panose="020B0604030504040204" pitchFamily="34" charset="0"/>
              </a:rPr>
              <a:t> The Ipv4 address space is limited, and NAT allows us to use multiple devices behind a single public IP address. This is specially important for home networks, where we may have devices connected to the internet, such as computers, smartphones, tablets, etc. NAT ensures that none of the IP networks are reused.</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To improve security</a:t>
            </a:r>
            <a:r>
              <a:rPr lang="en-US" sz="1000" b="1" dirty="0">
                <a:solidFill>
                  <a:schemeClr val="tx1"/>
                </a:solidFill>
                <a:latin typeface="+mj-lt"/>
                <a:ea typeface="Tahoma" panose="020B0604030504040204" pitchFamily="34" charset="0"/>
                <a:cs typeface="Tahoma" panose="020B0604030504040204" pitchFamily="34" charset="0"/>
              </a:rPr>
              <a:t>:</a:t>
            </a:r>
            <a:r>
              <a:rPr lang="en-US" sz="1000" dirty="0">
                <a:solidFill>
                  <a:schemeClr val="tx1"/>
                </a:solidFill>
                <a:latin typeface="+mj-lt"/>
                <a:ea typeface="Tahoma" panose="020B0604030504040204" pitchFamily="34" charset="0"/>
                <a:cs typeface="Tahoma" panose="020B0604030504040204" pitchFamily="34" charset="0"/>
              </a:rPr>
              <a:t> NAT can help to improve security by hiding the private IP addresses of devices on the network. This makes it more difficult for attackers to target specific devices. </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To control traffic</a:t>
            </a:r>
            <a:r>
              <a:rPr lang="en-US" sz="1000" b="1" dirty="0">
                <a:solidFill>
                  <a:schemeClr val="tx1"/>
                </a:solidFill>
                <a:latin typeface="+mj-lt"/>
                <a:ea typeface="Tahoma" panose="020B0604030504040204" pitchFamily="34" charset="0"/>
                <a:cs typeface="Tahoma" panose="020B0604030504040204" pitchFamily="34" charset="0"/>
              </a:rPr>
              <a:t>:</a:t>
            </a:r>
            <a:r>
              <a:rPr lang="en-US" sz="1000" dirty="0">
                <a:solidFill>
                  <a:schemeClr val="tx1"/>
                </a:solidFill>
                <a:latin typeface="+mj-lt"/>
                <a:ea typeface="Tahoma" panose="020B0604030504040204" pitchFamily="34" charset="0"/>
                <a:cs typeface="Tahoma" panose="020B0604030504040204" pitchFamily="34" charset="0"/>
              </a:rPr>
              <a:t> NAT can be used to control traffic that enters and leaves the network. This can be used to block unwanted traffic and to improve performance.</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Introduction</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a:t>
            </a:fld>
            <a:endParaRPr lang="en"/>
          </a:p>
        </p:txBody>
      </p:sp>
    </p:spTree>
    <p:extLst>
      <p:ext uri="{BB962C8B-B14F-4D97-AF65-F5344CB8AC3E}">
        <p14:creationId xmlns:p14="http://schemas.microsoft.com/office/powerpoint/2010/main" val="273014465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7" y="848689"/>
            <a:ext cx="3737314" cy="1217962"/>
          </a:xfrm>
          <a:prstGeom prst="rect">
            <a:avLst/>
          </a:prstGeom>
          <a:noFill/>
        </p:spPr>
        <p:txBody>
          <a:bodyPr wrap="square" rtlCol="0">
            <a:spAutoFit/>
          </a:bodyPr>
          <a:lstStyle/>
          <a:p>
            <a:pPr algn="just">
              <a:lnSpc>
                <a:spcPct val="150000"/>
              </a:lnSpc>
            </a:pPr>
            <a:r>
              <a:rPr lang="en-US" sz="1000" dirty="0">
                <a:solidFill>
                  <a:schemeClr val="tx1"/>
                </a:solidFill>
                <a:latin typeface="+mj-lt"/>
              </a:rPr>
              <a:t>To overcome IPv4 address shortage, two solutions are applied-</a:t>
            </a:r>
          </a:p>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1.     </a:t>
            </a:r>
            <a:r>
              <a:rPr lang="en-US" sz="1000" b="1" u="sng" dirty="0">
                <a:solidFill>
                  <a:schemeClr val="tx1"/>
                </a:solidFill>
                <a:latin typeface="+mj-lt"/>
                <a:ea typeface="Tahoma" panose="020B0604030504040204" pitchFamily="34" charset="0"/>
                <a:cs typeface="Tahoma" panose="020B0604030504040204" pitchFamily="34" charset="0"/>
              </a:rPr>
              <a:t>Short Term Solutions</a:t>
            </a:r>
            <a:r>
              <a:rPr lang="en-US" sz="1000" b="1" dirty="0">
                <a:solidFill>
                  <a:schemeClr val="tx1"/>
                </a:solidFill>
                <a:latin typeface="+mj-lt"/>
                <a:ea typeface="Tahoma" panose="020B0604030504040204" pitchFamily="34" charset="0"/>
                <a:cs typeface="Tahoma" panose="020B0604030504040204" pitchFamily="34" charset="0"/>
              </a:rPr>
              <a:t>:</a:t>
            </a:r>
            <a:r>
              <a:rPr lang="en-US" sz="1000" dirty="0">
                <a:solidFill>
                  <a:schemeClr val="tx1"/>
                </a:solidFill>
                <a:latin typeface="+mj-lt"/>
                <a:ea typeface="Tahoma" panose="020B0604030504040204" pitchFamily="34" charset="0"/>
                <a:cs typeface="Tahoma" panose="020B0604030504040204" pitchFamily="34" charset="0"/>
              </a:rPr>
              <a:t> By using IPv4 addresses.</a:t>
            </a:r>
            <a:endParaRPr lang="en-US" sz="1000" b="1" u="sng"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Private addressing. (RFC 1918)</a:t>
            </a:r>
          </a:p>
          <a:p>
            <a:pPr marL="228600" indent="-22860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Network Address Translation (NAT)</a:t>
            </a:r>
          </a:p>
          <a:p>
            <a:pPr marL="228600" indent="-22860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Subnetting and Classless Interdomain Routing (CIDR)</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IPv4 Address Shortage Solutions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4</a:t>
            </a:fld>
            <a:endParaRPr lang="en"/>
          </a:p>
        </p:txBody>
      </p:sp>
      <p:sp>
        <p:nvSpPr>
          <p:cNvPr id="3" name="TextBox 2">
            <a:extLst>
              <a:ext uri="{FF2B5EF4-FFF2-40B4-BE49-F238E27FC236}">
                <a16:creationId xmlns:a16="http://schemas.microsoft.com/office/drawing/2014/main" id="{4DE55861-5147-E54E-CE0C-9BD2334230A6}"/>
              </a:ext>
            </a:extLst>
          </p:cNvPr>
          <p:cNvSpPr txBox="1"/>
          <p:nvPr/>
        </p:nvSpPr>
        <p:spPr>
          <a:xfrm>
            <a:off x="4492284" y="1065477"/>
            <a:ext cx="4278005" cy="987130"/>
          </a:xfrm>
          <a:prstGeom prst="rect">
            <a:avLst/>
          </a:prstGeom>
          <a:noFill/>
        </p:spPr>
        <p:txBody>
          <a:bodyPr wrap="square" rtlCol="0">
            <a:spAutoFit/>
          </a:bodyPr>
          <a:lstStyle/>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2.     </a:t>
            </a:r>
            <a:r>
              <a:rPr lang="en-US" sz="1000" b="1" u="sng" dirty="0">
                <a:solidFill>
                  <a:schemeClr val="tx1"/>
                </a:solidFill>
                <a:latin typeface="+mj-lt"/>
                <a:ea typeface="Tahoma" panose="020B0604030504040204" pitchFamily="34" charset="0"/>
                <a:cs typeface="Tahoma" panose="020B0604030504040204" pitchFamily="34" charset="0"/>
              </a:rPr>
              <a:t>Long Tern Solutions</a:t>
            </a:r>
            <a:r>
              <a:rPr lang="en-US" sz="1000" b="1" dirty="0">
                <a:solidFill>
                  <a:schemeClr val="tx1"/>
                </a:solidFill>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By using IPv6 addresses.</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Increase the size of the IP address to 128 bits.</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Assigning unique address ranges to every organization connected to the Internet.</a:t>
            </a:r>
          </a:p>
        </p:txBody>
      </p:sp>
      <p:sp>
        <p:nvSpPr>
          <p:cNvPr id="8" name="Title 1">
            <a:extLst>
              <a:ext uri="{FF2B5EF4-FFF2-40B4-BE49-F238E27FC236}">
                <a16:creationId xmlns:a16="http://schemas.microsoft.com/office/drawing/2014/main" id="{8A938BC6-154E-9F82-9C74-950AEDEC0FB0}"/>
              </a:ext>
            </a:extLst>
          </p:cNvPr>
          <p:cNvSpPr txBox="1">
            <a:spLocks/>
          </p:cNvSpPr>
          <p:nvPr/>
        </p:nvSpPr>
        <p:spPr>
          <a:xfrm>
            <a:off x="568483" y="2334969"/>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Public and Private IPv4 Address</a:t>
            </a:r>
          </a:p>
        </p:txBody>
      </p:sp>
      <p:sp>
        <p:nvSpPr>
          <p:cNvPr id="9" name="TextBox 8">
            <a:extLst>
              <a:ext uri="{FF2B5EF4-FFF2-40B4-BE49-F238E27FC236}">
                <a16:creationId xmlns:a16="http://schemas.microsoft.com/office/drawing/2014/main" id="{C8EE88AB-3594-1549-9E48-56B7D01086C7}"/>
              </a:ext>
            </a:extLst>
          </p:cNvPr>
          <p:cNvSpPr txBox="1"/>
          <p:nvPr/>
        </p:nvSpPr>
        <p:spPr>
          <a:xfrm>
            <a:off x="648396" y="2652602"/>
            <a:ext cx="3657601" cy="1448795"/>
          </a:xfrm>
          <a:prstGeom prst="rect">
            <a:avLst/>
          </a:prstGeom>
          <a:noFill/>
        </p:spPr>
        <p:txBody>
          <a:bodyPr wrap="square" rtlCol="0">
            <a:spAutoFit/>
          </a:bodyPr>
          <a:lstStyle/>
          <a:p>
            <a:pPr>
              <a:lnSpc>
                <a:spcPct val="150000"/>
              </a:lnSpc>
            </a:pPr>
            <a:r>
              <a:rPr lang="en-US" sz="1000" b="1" u="sng" dirty="0"/>
              <a:t>Public IPv4 Address</a:t>
            </a:r>
            <a:r>
              <a:rPr lang="en-US" sz="1000" b="1" dirty="0"/>
              <a:t>:</a:t>
            </a:r>
          </a:p>
          <a:p>
            <a:pPr marL="171450" indent="-171450">
              <a:lnSpc>
                <a:spcPct val="150000"/>
              </a:lnSpc>
              <a:buFont typeface="Arial" panose="020B0604020202020204" pitchFamily="34" charset="0"/>
              <a:buChar char="•"/>
            </a:pPr>
            <a:r>
              <a:rPr lang="en-US" sz="1000" dirty="0"/>
              <a:t>Used on public network (Internet)</a:t>
            </a:r>
          </a:p>
          <a:p>
            <a:pPr marL="171450" indent="-171450">
              <a:lnSpc>
                <a:spcPct val="150000"/>
              </a:lnSpc>
              <a:buFont typeface="Arial" panose="020B0604020202020204" pitchFamily="34" charset="0"/>
              <a:buChar char="•"/>
            </a:pPr>
            <a:r>
              <a:rPr lang="en-US" sz="1000" dirty="0"/>
              <a:t>Recognized on Internet</a:t>
            </a:r>
          </a:p>
          <a:p>
            <a:pPr marL="171450" indent="-171450">
              <a:lnSpc>
                <a:spcPct val="150000"/>
              </a:lnSpc>
              <a:buFont typeface="Arial" panose="020B0604020202020204" pitchFamily="34" charset="0"/>
              <a:buChar char="•"/>
            </a:pPr>
            <a:r>
              <a:rPr lang="en-US" sz="1000" dirty="0"/>
              <a:t>Globally unique and Registered address</a:t>
            </a:r>
          </a:p>
          <a:p>
            <a:pPr marL="171450" indent="-171450">
              <a:lnSpc>
                <a:spcPct val="150000"/>
              </a:lnSpc>
              <a:buFont typeface="Arial" panose="020B0604020202020204" pitchFamily="34" charset="0"/>
              <a:buChar char="•"/>
            </a:pPr>
            <a:r>
              <a:rPr lang="en-US" sz="1000" dirty="0"/>
              <a:t>Given by the service provider (from IANA)</a:t>
            </a:r>
          </a:p>
          <a:p>
            <a:pPr marL="171450" indent="-171450">
              <a:lnSpc>
                <a:spcPct val="150000"/>
              </a:lnSpc>
              <a:buFont typeface="Arial" panose="020B0604020202020204" pitchFamily="34" charset="0"/>
              <a:buChar char="•"/>
            </a:pPr>
            <a:r>
              <a:rPr lang="en-US" sz="1000" dirty="0"/>
              <a:t>Pay to service provider (or IANA)</a:t>
            </a:r>
          </a:p>
        </p:txBody>
      </p:sp>
      <p:sp>
        <p:nvSpPr>
          <p:cNvPr id="11" name="TextBox 10">
            <a:extLst>
              <a:ext uri="{FF2B5EF4-FFF2-40B4-BE49-F238E27FC236}">
                <a16:creationId xmlns:a16="http://schemas.microsoft.com/office/drawing/2014/main" id="{B20A4DE9-976C-92E0-119A-6235EF9EFCA3}"/>
              </a:ext>
            </a:extLst>
          </p:cNvPr>
          <p:cNvSpPr txBox="1"/>
          <p:nvPr/>
        </p:nvSpPr>
        <p:spPr>
          <a:xfrm>
            <a:off x="4490203" y="2645976"/>
            <a:ext cx="3657601" cy="1448795"/>
          </a:xfrm>
          <a:prstGeom prst="rect">
            <a:avLst/>
          </a:prstGeom>
          <a:noFill/>
        </p:spPr>
        <p:txBody>
          <a:bodyPr wrap="square" rtlCol="0">
            <a:spAutoFit/>
          </a:bodyPr>
          <a:lstStyle/>
          <a:p>
            <a:pPr>
              <a:lnSpc>
                <a:spcPct val="150000"/>
              </a:lnSpc>
            </a:pPr>
            <a:r>
              <a:rPr lang="en-US" sz="1000" b="1" u="sng" dirty="0"/>
              <a:t>Private IPv4 Address</a:t>
            </a:r>
            <a:r>
              <a:rPr lang="en-US" sz="1000" b="1" dirty="0"/>
              <a:t>:</a:t>
            </a:r>
          </a:p>
          <a:p>
            <a:pPr marL="171450" indent="-171450">
              <a:lnSpc>
                <a:spcPct val="150000"/>
              </a:lnSpc>
              <a:buFont typeface="Arial" panose="020B0604020202020204" pitchFamily="34" charset="0"/>
              <a:buChar char="•"/>
            </a:pPr>
            <a:r>
              <a:rPr lang="en-US" sz="1000" dirty="0"/>
              <a:t>Used with the LAN or within the organization</a:t>
            </a:r>
          </a:p>
          <a:p>
            <a:pPr marL="171450" indent="-171450">
              <a:lnSpc>
                <a:spcPct val="150000"/>
              </a:lnSpc>
              <a:buFont typeface="Arial" panose="020B0604020202020204" pitchFamily="34" charset="0"/>
              <a:buChar char="•"/>
            </a:pPr>
            <a:r>
              <a:rPr lang="en-US" sz="1000" dirty="0"/>
              <a:t>Given by the administrator</a:t>
            </a:r>
          </a:p>
          <a:p>
            <a:pPr marL="171450" indent="-171450">
              <a:lnSpc>
                <a:spcPct val="150000"/>
              </a:lnSpc>
              <a:buFont typeface="Arial" panose="020B0604020202020204" pitchFamily="34" charset="0"/>
              <a:buChar char="•"/>
            </a:pPr>
            <a:r>
              <a:rPr lang="en-US" sz="1000" dirty="0"/>
              <a:t>Unique within the network or organization</a:t>
            </a:r>
          </a:p>
          <a:p>
            <a:pPr marL="171450" indent="-171450">
              <a:lnSpc>
                <a:spcPct val="150000"/>
              </a:lnSpc>
              <a:buFont typeface="Arial" panose="020B0604020202020204" pitchFamily="34" charset="0"/>
              <a:buChar char="•"/>
            </a:pPr>
            <a:r>
              <a:rPr lang="en-US" sz="1000" dirty="0"/>
              <a:t>Not recognized on Internet</a:t>
            </a:r>
          </a:p>
          <a:p>
            <a:pPr marL="171450" indent="-171450">
              <a:lnSpc>
                <a:spcPct val="150000"/>
              </a:lnSpc>
              <a:buFont typeface="Arial" panose="020B0604020202020204" pitchFamily="34" charset="0"/>
              <a:buChar char="•"/>
            </a:pPr>
            <a:r>
              <a:rPr lang="en-US" sz="1000" dirty="0"/>
              <a:t>Free / Unregistered IP</a:t>
            </a:r>
          </a:p>
        </p:txBody>
      </p:sp>
    </p:spTree>
    <p:extLst>
      <p:ext uri="{BB962C8B-B14F-4D97-AF65-F5344CB8AC3E}">
        <p14:creationId xmlns:p14="http://schemas.microsoft.com/office/powerpoint/2010/main" val="272102666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D0987C3-CD99-EDBC-9F6E-29788BFEA2AA}"/>
              </a:ext>
            </a:extLst>
          </p:cNvPr>
          <p:cNvCxnSpPr>
            <a:cxnSpLocks/>
          </p:cNvCxnSpPr>
          <p:nvPr/>
        </p:nvCxnSpPr>
        <p:spPr>
          <a:xfrm>
            <a:off x="4770960" y="2491529"/>
            <a:ext cx="2268804"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3E9D07A-BD69-90E9-6A5D-01938D02B398}"/>
              </a:ext>
            </a:extLst>
          </p:cNvPr>
          <p:cNvCxnSpPr>
            <a:cxnSpLocks/>
          </p:cNvCxnSpPr>
          <p:nvPr/>
        </p:nvCxnSpPr>
        <p:spPr>
          <a:xfrm>
            <a:off x="2085082" y="2490131"/>
            <a:ext cx="2268804"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987130"/>
          </a:xfrm>
          <a:prstGeom prst="rect">
            <a:avLst/>
          </a:prstGeom>
          <a:noFill/>
        </p:spPr>
        <p:txBody>
          <a:bodyPr wrap="square" rtlCol="0">
            <a:spAutoFit/>
          </a:bodyPr>
          <a:lstStyle/>
          <a:p>
            <a:pPr algn="just">
              <a:lnSpc>
                <a:spcPct val="150000"/>
              </a:lnSpc>
            </a:pPr>
            <a:r>
              <a:rPr lang="en-US" sz="1000" b="0" i="0" dirty="0">
                <a:solidFill>
                  <a:schemeClr val="tx1"/>
                </a:solidFill>
                <a:effectLst/>
                <a:latin typeface="+mj-lt"/>
              </a:rPr>
              <a:t> </a:t>
            </a:r>
            <a:r>
              <a:rPr lang="en-US" sz="1000" dirty="0">
                <a:solidFill>
                  <a:schemeClr val="tx1"/>
                </a:solidFill>
                <a:latin typeface="+mj-lt"/>
              </a:rPr>
              <a:t>NAT, defined in RFC 3022,</a:t>
            </a:r>
            <a:r>
              <a:rPr lang="en-US" sz="1000" b="0" i="0" dirty="0">
                <a:solidFill>
                  <a:schemeClr val="tx1"/>
                </a:solidFill>
                <a:effectLst/>
                <a:latin typeface="+mj-lt"/>
              </a:rPr>
              <a:t> is a process in which one or more local IP address is translated into one or more Global IP address and vice versa in order to provide Internet access to the local hosts. Also, it does the translation of port numbers i.e. masks the port number of the host with another port number, in the packet that will be routed to the destination. It then makes the corresponding entries of IP address and port number in the NAT table. NAT generally operates on a routers, firewalls and servers. </a:t>
            </a:r>
            <a:endParaRPr lang="en-US" sz="1000" dirty="0">
              <a:solidFill>
                <a:schemeClr val="tx1"/>
              </a:solidFill>
              <a:latin typeface="+mj-lt"/>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What is NAT?</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5</a:t>
            </a:fld>
            <a:endParaRPr lang="en"/>
          </a:p>
        </p:txBody>
      </p:sp>
      <p:pic>
        <p:nvPicPr>
          <p:cNvPr id="4" name="Picture 3">
            <a:extLst>
              <a:ext uri="{FF2B5EF4-FFF2-40B4-BE49-F238E27FC236}">
                <a16:creationId xmlns:a16="http://schemas.microsoft.com/office/drawing/2014/main" id="{9B808760-6729-C979-83EC-B782EA0CE6C6}"/>
              </a:ext>
            </a:extLst>
          </p:cNvPr>
          <p:cNvPicPr>
            <a:picLocks noChangeAspect="1"/>
          </p:cNvPicPr>
          <p:nvPr/>
        </p:nvPicPr>
        <p:blipFill>
          <a:blip r:embed="rId3"/>
          <a:stretch>
            <a:fillRect/>
          </a:stretch>
        </p:blipFill>
        <p:spPr>
          <a:xfrm>
            <a:off x="4175607" y="2093740"/>
            <a:ext cx="792786" cy="792786"/>
          </a:xfrm>
          <a:prstGeom prst="rect">
            <a:avLst/>
          </a:prstGeom>
        </p:spPr>
      </p:pic>
      <p:pic>
        <p:nvPicPr>
          <p:cNvPr id="8" name="Picture 7">
            <a:extLst>
              <a:ext uri="{FF2B5EF4-FFF2-40B4-BE49-F238E27FC236}">
                <a16:creationId xmlns:a16="http://schemas.microsoft.com/office/drawing/2014/main" id="{C2E415C9-D1E4-2308-CBF5-480D282C9022}"/>
              </a:ext>
            </a:extLst>
          </p:cNvPr>
          <p:cNvPicPr>
            <a:picLocks noChangeAspect="1"/>
          </p:cNvPicPr>
          <p:nvPr/>
        </p:nvPicPr>
        <p:blipFill>
          <a:blip r:embed="rId4"/>
          <a:stretch>
            <a:fillRect/>
          </a:stretch>
        </p:blipFill>
        <p:spPr>
          <a:xfrm>
            <a:off x="7002912" y="2289846"/>
            <a:ext cx="400572" cy="400572"/>
          </a:xfrm>
          <a:prstGeom prst="rect">
            <a:avLst/>
          </a:prstGeom>
        </p:spPr>
      </p:pic>
      <p:pic>
        <p:nvPicPr>
          <p:cNvPr id="10" name="Picture 9">
            <a:extLst>
              <a:ext uri="{FF2B5EF4-FFF2-40B4-BE49-F238E27FC236}">
                <a16:creationId xmlns:a16="http://schemas.microsoft.com/office/drawing/2014/main" id="{99A19DB4-E4E3-8C43-EF5F-8B38839A4252}"/>
              </a:ext>
            </a:extLst>
          </p:cNvPr>
          <p:cNvPicPr>
            <a:picLocks noChangeAspect="1"/>
          </p:cNvPicPr>
          <p:nvPr/>
        </p:nvPicPr>
        <p:blipFill>
          <a:blip r:embed="rId5"/>
          <a:stretch>
            <a:fillRect/>
          </a:stretch>
        </p:blipFill>
        <p:spPr>
          <a:xfrm>
            <a:off x="1740516" y="2310627"/>
            <a:ext cx="466839" cy="359009"/>
          </a:xfrm>
          <a:prstGeom prst="rect">
            <a:avLst/>
          </a:prstGeom>
        </p:spPr>
      </p:pic>
      <p:sp>
        <p:nvSpPr>
          <p:cNvPr id="15" name="Cloud 14">
            <a:extLst>
              <a:ext uri="{FF2B5EF4-FFF2-40B4-BE49-F238E27FC236}">
                <a16:creationId xmlns:a16="http://schemas.microsoft.com/office/drawing/2014/main" id="{752AD671-130F-B309-4387-7B566E431E52}"/>
              </a:ext>
            </a:extLst>
          </p:cNvPr>
          <p:cNvSpPr/>
          <p:nvPr/>
        </p:nvSpPr>
        <p:spPr>
          <a:xfrm>
            <a:off x="3263317" y="2181138"/>
            <a:ext cx="1090569" cy="637563"/>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Private</a:t>
            </a:r>
          </a:p>
        </p:txBody>
      </p:sp>
      <p:sp>
        <p:nvSpPr>
          <p:cNvPr id="16" name="Cloud 15">
            <a:extLst>
              <a:ext uri="{FF2B5EF4-FFF2-40B4-BE49-F238E27FC236}">
                <a16:creationId xmlns:a16="http://schemas.microsoft.com/office/drawing/2014/main" id="{D6BD3C32-720A-BC6D-14AF-6D9767037154}"/>
              </a:ext>
            </a:extLst>
          </p:cNvPr>
          <p:cNvSpPr/>
          <p:nvPr/>
        </p:nvSpPr>
        <p:spPr>
          <a:xfrm>
            <a:off x="4799903" y="2182536"/>
            <a:ext cx="1156280" cy="637563"/>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Internet</a:t>
            </a:r>
          </a:p>
        </p:txBody>
      </p:sp>
      <p:sp>
        <p:nvSpPr>
          <p:cNvPr id="17" name="TextBox 16">
            <a:extLst>
              <a:ext uri="{FF2B5EF4-FFF2-40B4-BE49-F238E27FC236}">
                <a16:creationId xmlns:a16="http://schemas.microsoft.com/office/drawing/2014/main" id="{5A43D605-3F43-85D8-8A4F-1C8284B826B3}"/>
              </a:ext>
            </a:extLst>
          </p:cNvPr>
          <p:cNvSpPr txBox="1"/>
          <p:nvPr/>
        </p:nvSpPr>
        <p:spPr>
          <a:xfrm>
            <a:off x="4345497" y="2108081"/>
            <a:ext cx="453006" cy="246221"/>
          </a:xfrm>
          <a:prstGeom prst="rect">
            <a:avLst/>
          </a:prstGeom>
          <a:noFill/>
        </p:spPr>
        <p:txBody>
          <a:bodyPr wrap="square" rtlCol="0">
            <a:spAutoFit/>
          </a:bodyPr>
          <a:lstStyle/>
          <a:p>
            <a:r>
              <a:rPr lang="en-US" sz="1000" b="1" dirty="0"/>
              <a:t>NAT</a:t>
            </a:r>
          </a:p>
        </p:txBody>
      </p:sp>
      <p:sp>
        <p:nvSpPr>
          <p:cNvPr id="18" name="Rectangle 17">
            <a:extLst>
              <a:ext uri="{FF2B5EF4-FFF2-40B4-BE49-F238E27FC236}">
                <a16:creationId xmlns:a16="http://schemas.microsoft.com/office/drawing/2014/main" id="{DA9D4294-1482-8113-3F38-656950E3F4B7}"/>
              </a:ext>
            </a:extLst>
          </p:cNvPr>
          <p:cNvSpPr/>
          <p:nvPr/>
        </p:nvSpPr>
        <p:spPr>
          <a:xfrm>
            <a:off x="1845580" y="3202832"/>
            <a:ext cx="2122413" cy="245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C00000"/>
                </a:solidFill>
              </a:rPr>
              <a:t>192.168.1.1</a:t>
            </a:r>
            <a:r>
              <a:rPr lang="en-US" sz="1000" b="1" dirty="0">
                <a:solidFill>
                  <a:schemeClr val="tx1"/>
                </a:solidFill>
              </a:rPr>
              <a:t>      8.8.8.8       ……….</a:t>
            </a:r>
          </a:p>
        </p:txBody>
      </p:sp>
      <p:cxnSp>
        <p:nvCxnSpPr>
          <p:cNvPr id="20" name="Straight Connector 19">
            <a:extLst>
              <a:ext uri="{FF2B5EF4-FFF2-40B4-BE49-F238E27FC236}">
                <a16:creationId xmlns:a16="http://schemas.microsoft.com/office/drawing/2014/main" id="{F849C848-01B8-5FC5-7C86-90750C5B7FD2}"/>
              </a:ext>
            </a:extLst>
          </p:cNvPr>
          <p:cNvCxnSpPr/>
          <p:nvPr/>
        </p:nvCxnSpPr>
        <p:spPr>
          <a:xfrm>
            <a:off x="2650922" y="3209619"/>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D8E4A22B-1778-2F18-BDA7-C08302FC6E68}"/>
              </a:ext>
            </a:extLst>
          </p:cNvPr>
          <p:cNvCxnSpPr/>
          <p:nvPr/>
        </p:nvCxnSpPr>
        <p:spPr>
          <a:xfrm>
            <a:off x="3373774" y="3211017"/>
            <a:ext cx="0" cy="238256"/>
          </a:xfrm>
          <a:prstGeom prst="line">
            <a:avLst/>
          </a:prstGeom>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9742A6BD-3070-4A77-D5BA-52C75D9B7E63}"/>
              </a:ext>
            </a:extLst>
          </p:cNvPr>
          <p:cNvSpPr/>
          <p:nvPr/>
        </p:nvSpPr>
        <p:spPr>
          <a:xfrm>
            <a:off x="4850240" y="3204230"/>
            <a:ext cx="2122413" cy="245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C00000"/>
                </a:solidFill>
              </a:rPr>
              <a:t>200.1.1.1</a:t>
            </a:r>
            <a:r>
              <a:rPr lang="en-US" sz="1000" b="1" dirty="0">
                <a:solidFill>
                  <a:schemeClr val="tx1"/>
                </a:solidFill>
              </a:rPr>
              <a:t>          8.8.8.8       ……….</a:t>
            </a:r>
          </a:p>
        </p:txBody>
      </p:sp>
      <p:cxnSp>
        <p:nvCxnSpPr>
          <p:cNvPr id="25" name="Straight Connector 24">
            <a:extLst>
              <a:ext uri="{FF2B5EF4-FFF2-40B4-BE49-F238E27FC236}">
                <a16:creationId xmlns:a16="http://schemas.microsoft.com/office/drawing/2014/main" id="{91C2F890-AA17-C7B8-F101-B2AA69CD55E5}"/>
              </a:ext>
            </a:extLst>
          </p:cNvPr>
          <p:cNvCxnSpPr/>
          <p:nvPr/>
        </p:nvCxnSpPr>
        <p:spPr>
          <a:xfrm>
            <a:off x="5680749" y="3211017"/>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9C6AF12-B168-BB89-F12E-11307EC3B86D}"/>
              </a:ext>
            </a:extLst>
          </p:cNvPr>
          <p:cNvCxnSpPr/>
          <p:nvPr/>
        </p:nvCxnSpPr>
        <p:spPr>
          <a:xfrm>
            <a:off x="6378434" y="3212415"/>
            <a:ext cx="0" cy="238256"/>
          </a:xfrm>
          <a:prstGeom prst="line">
            <a:avLst/>
          </a:prstGeom>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1F15A216-B53D-E431-C8E3-25E1B6C9AB7A}"/>
              </a:ext>
            </a:extLst>
          </p:cNvPr>
          <p:cNvSpPr/>
          <p:nvPr/>
        </p:nvSpPr>
        <p:spPr>
          <a:xfrm>
            <a:off x="2151778" y="3883739"/>
            <a:ext cx="2122413" cy="245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8.8.8.8          </a:t>
            </a:r>
            <a:r>
              <a:rPr lang="en-US" sz="1000" b="1" dirty="0">
                <a:solidFill>
                  <a:srgbClr val="C00000"/>
                </a:solidFill>
              </a:rPr>
              <a:t>192.168.1.1</a:t>
            </a:r>
            <a:r>
              <a:rPr lang="en-US" sz="1000" b="1" dirty="0">
                <a:solidFill>
                  <a:schemeClr val="tx1"/>
                </a:solidFill>
              </a:rPr>
              <a:t>   ……….</a:t>
            </a:r>
          </a:p>
        </p:txBody>
      </p:sp>
      <p:cxnSp>
        <p:nvCxnSpPr>
          <p:cNvPr id="28" name="Straight Connector 27">
            <a:extLst>
              <a:ext uri="{FF2B5EF4-FFF2-40B4-BE49-F238E27FC236}">
                <a16:creationId xmlns:a16="http://schemas.microsoft.com/office/drawing/2014/main" id="{29A80FE4-D437-8649-D89E-1C227E56FB3D}"/>
              </a:ext>
            </a:extLst>
          </p:cNvPr>
          <p:cNvCxnSpPr/>
          <p:nvPr/>
        </p:nvCxnSpPr>
        <p:spPr>
          <a:xfrm>
            <a:off x="2957120" y="3890526"/>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ABC49B55-D709-DE9D-96E4-AD90998E4893}"/>
              </a:ext>
            </a:extLst>
          </p:cNvPr>
          <p:cNvCxnSpPr/>
          <p:nvPr/>
        </p:nvCxnSpPr>
        <p:spPr>
          <a:xfrm>
            <a:off x="3679972" y="3891924"/>
            <a:ext cx="0" cy="238256"/>
          </a:xfrm>
          <a:prstGeom prst="line">
            <a:avLst/>
          </a:prstGeom>
        </p:spPr>
        <p:style>
          <a:lnRef idx="2">
            <a:schemeClr val="dk1"/>
          </a:lnRef>
          <a:fillRef idx="0">
            <a:schemeClr val="dk1"/>
          </a:fillRef>
          <a:effectRef idx="1">
            <a:schemeClr val="dk1"/>
          </a:effectRef>
          <a:fontRef idx="minor">
            <a:schemeClr val="tx1"/>
          </a:fontRef>
        </p:style>
      </p:cxnSp>
      <p:sp>
        <p:nvSpPr>
          <p:cNvPr id="30" name="Rectangle 29">
            <a:extLst>
              <a:ext uri="{FF2B5EF4-FFF2-40B4-BE49-F238E27FC236}">
                <a16:creationId xmlns:a16="http://schemas.microsoft.com/office/drawing/2014/main" id="{CB4CC672-E762-455B-5F81-2FD737805627}"/>
              </a:ext>
            </a:extLst>
          </p:cNvPr>
          <p:cNvSpPr/>
          <p:nvPr/>
        </p:nvSpPr>
        <p:spPr>
          <a:xfrm>
            <a:off x="5156438" y="3885137"/>
            <a:ext cx="2122413" cy="245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8.8.8.8           </a:t>
            </a:r>
            <a:r>
              <a:rPr lang="en-US" sz="1000" b="1" dirty="0">
                <a:solidFill>
                  <a:srgbClr val="C00000"/>
                </a:solidFill>
              </a:rPr>
              <a:t>200.1.1.1</a:t>
            </a:r>
            <a:r>
              <a:rPr lang="en-US" sz="1000" b="1" dirty="0">
                <a:solidFill>
                  <a:schemeClr val="tx1"/>
                </a:solidFill>
              </a:rPr>
              <a:t>    ……….</a:t>
            </a:r>
          </a:p>
        </p:txBody>
      </p:sp>
      <p:cxnSp>
        <p:nvCxnSpPr>
          <p:cNvPr id="31" name="Straight Connector 30">
            <a:extLst>
              <a:ext uri="{FF2B5EF4-FFF2-40B4-BE49-F238E27FC236}">
                <a16:creationId xmlns:a16="http://schemas.microsoft.com/office/drawing/2014/main" id="{1C39838D-E8B0-6453-22DF-48895F8FF1EC}"/>
              </a:ext>
            </a:extLst>
          </p:cNvPr>
          <p:cNvCxnSpPr/>
          <p:nvPr/>
        </p:nvCxnSpPr>
        <p:spPr>
          <a:xfrm>
            <a:off x="5986947" y="3891924"/>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E3F5E139-92FE-6FB3-4BF3-3C540C266C78}"/>
              </a:ext>
            </a:extLst>
          </p:cNvPr>
          <p:cNvCxnSpPr/>
          <p:nvPr/>
        </p:nvCxnSpPr>
        <p:spPr>
          <a:xfrm>
            <a:off x="6684632" y="3893322"/>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B91C1F4E-6898-F189-C0D1-936BBF09356E}"/>
              </a:ext>
            </a:extLst>
          </p:cNvPr>
          <p:cNvCxnSpPr>
            <a:cxnSpLocks/>
            <a:stCxn id="18" idx="3"/>
          </p:cNvCxnSpPr>
          <p:nvPr/>
        </p:nvCxnSpPr>
        <p:spPr>
          <a:xfrm>
            <a:off x="3967993" y="3325354"/>
            <a:ext cx="350939" cy="45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EAA5BAC-F04F-1F48-7C92-269A794476EB}"/>
              </a:ext>
            </a:extLst>
          </p:cNvPr>
          <p:cNvCxnSpPr>
            <a:cxnSpLocks/>
          </p:cNvCxnSpPr>
          <p:nvPr/>
        </p:nvCxnSpPr>
        <p:spPr>
          <a:xfrm>
            <a:off x="6972653" y="3318363"/>
            <a:ext cx="330163" cy="54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1FFDF6C6-08D0-5797-450F-2D520269FD9B}"/>
              </a:ext>
            </a:extLst>
          </p:cNvPr>
          <p:cNvCxnSpPr>
            <a:cxnSpLocks/>
          </p:cNvCxnSpPr>
          <p:nvPr/>
        </p:nvCxnSpPr>
        <p:spPr>
          <a:xfrm flipH="1">
            <a:off x="4848803" y="3999724"/>
            <a:ext cx="3117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7096954F-6F76-0BCC-F78B-A16DFEC0B845}"/>
              </a:ext>
            </a:extLst>
          </p:cNvPr>
          <p:cNvCxnSpPr>
            <a:cxnSpLocks/>
          </p:cNvCxnSpPr>
          <p:nvPr/>
        </p:nvCxnSpPr>
        <p:spPr>
          <a:xfrm flipH="1">
            <a:off x="1835093" y="3999724"/>
            <a:ext cx="3117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3FF6E100-D4BB-6F0F-D51C-AB1F69A3B4CF}"/>
              </a:ext>
            </a:extLst>
          </p:cNvPr>
          <p:cNvSpPr txBox="1"/>
          <p:nvPr/>
        </p:nvSpPr>
        <p:spPr>
          <a:xfrm>
            <a:off x="1937120" y="2980990"/>
            <a:ext cx="597408" cy="246221"/>
          </a:xfrm>
          <a:prstGeom prst="rect">
            <a:avLst/>
          </a:prstGeom>
          <a:noFill/>
        </p:spPr>
        <p:txBody>
          <a:bodyPr wrap="square" rtlCol="0">
            <a:spAutoFit/>
          </a:bodyPr>
          <a:lstStyle/>
          <a:p>
            <a:r>
              <a:rPr lang="en-US" sz="1000" dirty="0">
                <a:solidFill>
                  <a:schemeClr val="tx1"/>
                </a:solidFill>
              </a:rPr>
              <a:t>Source</a:t>
            </a:r>
          </a:p>
        </p:txBody>
      </p:sp>
      <p:sp>
        <p:nvSpPr>
          <p:cNvPr id="50" name="TextBox 49">
            <a:extLst>
              <a:ext uri="{FF2B5EF4-FFF2-40B4-BE49-F238E27FC236}">
                <a16:creationId xmlns:a16="http://schemas.microsoft.com/office/drawing/2014/main" id="{878B4293-7274-9E87-D602-2757CDAA2D7A}"/>
              </a:ext>
            </a:extLst>
          </p:cNvPr>
          <p:cNvSpPr txBox="1"/>
          <p:nvPr/>
        </p:nvSpPr>
        <p:spPr>
          <a:xfrm>
            <a:off x="2252388" y="3666814"/>
            <a:ext cx="597408" cy="246221"/>
          </a:xfrm>
          <a:prstGeom prst="rect">
            <a:avLst/>
          </a:prstGeom>
          <a:noFill/>
        </p:spPr>
        <p:txBody>
          <a:bodyPr wrap="square" rtlCol="0">
            <a:spAutoFit/>
          </a:bodyPr>
          <a:lstStyle/>
          <a:p>
            <a:r>
              <a:rPr lang="en-US" sz="1000" dirty="0">
                <a:solidFill>
                  <a:schemeClr val="tx1"/>
                </a:solidFill>
              </a:rPr>
              <a:t>Source</a:t>
            </a:r>
          </a:p>
        </p:txBody>
      </p:sp>
      <p:sp>
        <p:nvSpPr>
          <p:cNvPr id="51" name="TextBox 50">
            <a:extLst>
              <a:ext uri="{FF2B5EF4-FFF2-40B4-BE49-F238E27FC236}">
                <a16:creationId xmlns:a16="http://schemas.microsoft.com/office/drawing/2014/main" id="{B5909718-05DB-7164-B6D0-CFBA93B5F408}"/>
              </a:ext>
            </a:extLst>
          </p:cNvPr>
          <p:cNvSpPr txBox="1"/>
          <p:nvPr/>
        </p:nvSpPr>
        <p:spPr>
          <a:xfrm>
            <a:off x="5269908" y="3666814"/>
            <a:ext cx="597408" cy="246221"/>
          </a:xfrm>
          <a:prstGeom prst="rect">
            <a:avLst/>
          </a:prstGeom>
          <a:noFill/>
        </p:spPr>
        <p:txBody>
          <a:bodyPr wrap="square" rtlCol="0">
            <a:spAutoFit/>
          </a:bodyPr>
          <a:lstStyle/>
          <a:p>
            <a:r>
              <a:rPr lang="en-US" sz="1000" dirty="0">
                <a:solidFill>
                  <a:schemeClr val="tx1"/>
                </a:solidFill>
              </a:rPr>
              <a:t>Source</a:t>
            </a:r>
          </a:p>
        </p:txBody>
      </p:sp>
      <p:sp>
        <p:nvSpPr>
          <p:cNvPr id="52" name="TextBox 51">
            <a:extLst>
              <a:ext uri="{FF2B5EF4-FFF2-40B4-BE49-F238E27FC236}">
                <a16:creationId xmlns:a16="http://schemas.microsoft.com/office/drawing/2014/main" id="{D79B5A2A-CC41-0FA5-E430-05845B6CF5ED}"/>
              </a:ext>
            </a:extLst>
          </p:cNvPr>
          <p:cNvSpPr txBox="1"/>
          <p:nvPr/>
        </p:nvSpPr>
        <p:spPr>
          <a:xfrm>
            <a:off x="4952916" y="2990158"/>
            <a:ext cx="597408" cy="246221"/>
          </a:xfrm>
          <a:prstGeom prst="rect">
            <a:avLst/>
          </a:prstGeom>
          <a:noFill/>
        </p:spPr>
        <p:txBody>
          <a:bodyPr wrap="square" rtlCol="0">
            <a:spAutoFit/>
          </a:bodyPr>
          <a:lstStyle/>
          <a:p>
            <a:r>
              <a:rPr lang="en-US" sz="1000" dirty="0">
                <a:solidFill>
                  <a:schemeClr val="tx1"/>
                </a:solidFill>
              </a:rPr>
              <a:t>Source</a:t>
            </a:r>
          </a:p>
        </p:txBody>
      </p:sp>
      <p:sp>
        <p:nvSpPr>
          <p:cNvPr id="53" name="TextBox 52">
            <a:extLst>
              <a:ext uri="{FF2B5EF4-FFF2-40B4-BE49-F238E27FC236}">
                <a16:creationId xmlns:a16="http://schemas.microsoft.com/office/drawing/2014/main" id="{7B50F3A6-BD6D-7FE0-9FB6-14B8DED95EA2}"/>
              </a:ext>
            </a:extLst>
          </p:cNvPr>
          <p:cNvSpPr txBox="1"/>
          <p:nvPr/>
        </p:nvSpPr>
        <p:spPr>
          <a:xfrm>
            <a:off x="2587667" y="2985239"/>
            <a:ext cx="863223" cy="246221"/>
          </a:xfrm>
          <a:prstGeom prst="rect">
            <a:avLst/>
          </a:prstGeom>
          <a:noFill/>
        </p:spPr>
        <p:txBody>
          <a:bodyPr wrap="square" rtlCol="0">
            <a:spAutoFit/>
          </a:bodyPr>
          <a:lstStyle/>
          <a:p>
            <a:r>
              <a:rPr lang="en-US" sz="1000" dirty="0">
                <a:solidFill>
                  <a:schemeClr val="tx1"/>
                </a:solidFill>
              </a:rPr>
              <a:t>Destination</a:t>
            </a:r>
          </a:p>
        </p:txBody>
      </p:sp>
      <p:sp>
        <p:nvSpPr>
          <p:cNvPr id="54" name="TextBox 53">
            <a:extLst>
              <a:ext uri="{FF2B5EF4-FFF2-40B4-BE49-F238E27FC236}">
                <a16:creationId xmlns:a16="http://schemas.microsoft.com/office/drawing/2014/main" id="{1AB57F0C-D323-F4A9-ABFE-22260B4FD2D4}"/>
              </a:ext>
            </a:extLst>
          </p:cNvPr>
          <p:cNvSpPr txBox="1"/>
          <p:nvPr/>
        </p:nvSpPr>
        <p:spPr>
          <a:xfrm>
            <a:off x="2898563" y="3666814"/>
            <a:ext cx="863223" cy="246221"/>
          </a:xfrm>
          <a:prstGeom prst="rect">
            <a:avLst/>
          </a:prstGeom>
          <a:noFill/>
        </p:spPr>
        <p:txBody>
          <a:bodyPr wrap="square" rtlCol="0">
            <a:spAutoFit/>
          </a:bodyPr>
          <a:lstStyle/>
          <a:p>
            <a:r>
              <a:rPr lang="en-US" sz="1000" dirty="0">
                <a:solidFill>
                  <a:schemeClr val="tx1"/>
                </a:solidFill>
              </a:rPr>
              <a:t>Destination</a:t>
            </a:r>
          </a:p>
        </p:txBody>
      </p:sp>
      <p:sp>
        <p:nvSpPr>
          <p:cNvPr id="55" name="TextBox 54">
            <a:extLst>
              <a:ext uri="{FF2B5EF4-FFF2-40B4-BE49-F238E27FC236}">
                <a16:creationId xmlns:a16="http://schemas.microsoft.com/office/drawing/2014/main" id="{1772C243-C3EC-4AC0-8EB1-3A0C91925151}"/>
              </a:ext>
            </a:extLst>
          </p:cNvPr>
          <p:cNvSpPr txBox="1"/>
          <p:nvPr/>
        </p:nvSpPr>
        <p:spPr>
          <a:xfrm>
            <a:off x="5909987" y="3666814"/>
            <a:ext cx="863223" cy="246221"/>
          </a:xfrm>
          <a:prstGeom prst="rect">
            <a:avLst/>
          </a:prstGeom>
          <a:noFill/>
        </p:spPr>
        <p:txBody>
          <a:bodyPr wrap="square" rtlCol="0">
            <a:spAutoFit/>
          </a:bodyPr>
          <a:lstStyle/>
          <a:p>
            <a:r>
              <a:rPr lang="en-US" sz="1000" dirty="0">
                <a:solidFill>
                  <a:schemeClr val="tx1"/>
                </a:solidFill>
              </a:rPr>
              <a:t>Destination</a:t>
            </a:r>
          </a:p>
        </p:txBody>
      </p:sp>
      <p:sp>
        <p:nvSpPr>
          <p:cNvPr id="56" name="TextBox 55">
            <a:extLst>
              <a:ext uri="{FF2B5EF4-FFF2-40B4-BE49-F238E27FC236}">
                <a16:creationId xmlns:a16="http://schemas.microsoft.com/office/drawing/2014/main" id="{E8A72A82-0D6C-F3E4-BF5B-51704205E66B}"/>
              </a:ext>
            </a:extLst>
          </p:cNvPr>
          <p:cNvSpPr txBox="1"/>
          <p:nvPr/>
        </p:nvSpPr>
        <p:spPr>
          <a:xfrm>
            <a:off x="5611283" y="2990158"/>
            <a:ext cx="863223" cy="246221"/>
          </a:xfrm>
          <a:prstGeom prst="rect">
            <a:avLst/>
          </a:prstGeom>
          <a:noFill/>
        </p:spPr>
        <p:txBody>
          <a:bodyPr wrap="square" rtlCol="0">
            <a:spAutoFit/>
          </a:bodyPr>
          <a:lstStyle/>
          <a:p>
            <a:r>
              <a:rPr lang="en-US" sz="1000" dirty="0">
                <a:solidFill>
                  <a:schemeClr val="tx1"/>
                </a:solidFill>
              </a:rPr>
              <a:t>Destination</a:t>
            </a:r>
          </a:p>
        </p:txBody>
      </p:sp>
    </p:spTree>
    <p:extLst>
      <p:ext uri="{BB962C8B-B14F-4D97-AF65-F5344CB8AC3E}">
        <p14:creationId xmlns:p14="http://schemas.microsoft.com/office/powerpoint/2010/main" val="225268930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2187458"/>
          </a:xfrm>
          <a:prstGeom prst="rect">
            <a:avLst/>
          </a:prstGeom>
          <a:noFill/>
        </p:spPr>
        <p:txBody>
          <a:bodyPr wrap="square" rtlCol="0">
            <a:spAutoFit/>
          </a:bodyPr>
          <a:lstStyle/>
          <a:p>
            <a:pPr algn="just">
              <a:lnSpc>
                <a:spcPct val="150000"/>
              </a:lnSpc>
            </a:pPr>
            <a:r>
              <a:rPr lang="en-US" sz="1000" dirty="0">
                <a:solidFill>
                  <a:schemeClr val="tx1"/>
                </a:solidFill>
                <a:latin typeface="+mj-lt"/>
              </a:rPr>
              <a:t>There are three main types of NAT-</a:t>
            </a:r>
          </a:p>
          <a:p>
            <a:pPr marL="228600" indent="-228600" algn="just">
              <a:lnSpc>
                <a:spcPct val="150000"/>
              </a:lnSpc>
              <a:buFont typeface="+mj-lt"/>
              <a:buAutoNum type="arabicPeriod"/>
            </a:pPr>
            <a:r>
              <a:rPr lang="en-US" sz="1000" b="1" i="0" u="sng" dirty="0">
                <a:solidFill>
                  <a:schemeClr val="tx1"/>
                </a:solidFill>
                <a:effectLst/>
                <a:latin typeface="+mj-lt"/>
              </a:rPr>
              <a:t>Static NAT</a:t>
            </a:r>
            <a:r>
              <a:rPr lang="en-US" sz="1000" b="0" i="0" dirty="0">
                <a:solidFill>
                  <a:schemeClr val="tx1"/>
                </a:solidFill>
                <a:effectLst/>
                <a:latin typeface="+mj-lt"/>
              </a:rPr>
              <a:t>: Static NAT maps a single private IP address to a single public IP address. This is typically used for servers that need to be accessible from the public Internet. This is one-to-one mapping provides a consistent and permanent mapping.</a:t>
            </a:r>
          </a:p>
          <a:p>
            <a:pPr marL="228600" indent="-228600" algn="just">
              <a:lnSpc>
                <a:spcPct val="150000"/>
              </a:lnSpc>
              <a:buFont typeface="+mj-lt"/>
              <a:buAutoNum type="arabicPeriod"/>
            </a:pPr>
            <a:r>
              <a:rPr lang="en-US" sz="1000" b="1" u="sng" dirty="0">
                <a:solidFill>
                  <a:schemeClr val="tx1"/>
                </a:solidFill>
                <a:effectLst/>
                <a:latin typeface="+mj-lt"/>
              </a:rPr>
              <a:t>Dynamic NAT</a:t>
            </a:r>
            <a:r>
              <a:rPr lang="en-US" sz="1000" b="0" i="0" dirty="0">
                <a:solidFill>
                  <a:schemeClr val="tx1"/>
                </a:solidFill>
                <a:effectLst/>
                <a:latin typeface="+mj-lt"/>
              </a:rPr>
              <a:t>: Dynamic NAT maps a pool of private IP addresses to a pool of public IP addresses. This is typically used for clients that need to access the public Internet, but do not need to be directly accessible from the public Internet. The mapping is temporary and based on the first-come, first-served principle.</a:t>
            </a:r>
          </a:p>
          <a:p>
            <a:pPr marL="228600" indent="-228600" algn="just">
              <a:lnSpc>
                <a:spcPct val="150000"/>
              </a:lnSpc>
              <a:buFont typeface="+mj-lt"/>
              <a:buAutoNum type="arabicPeriod"/>
            </a:pPr>
            <a:r>
              <a:rPr lang="en-US" sz="1000" b="1" u="sng" dirty="0">
                <a:solidFill>
                  <a:schemeClr val="tx1"/>
                </a:solidFill>
                <a:latin typeface="+mj-lt"/>
              </a:rPr>
              <a:t>NAT Overload</a:t>
            </a:r>
            <a:r>
              <a:rPr lang="en-US" sz="1000" b="0" i="0" dirty="0">
                <a:solidFill>
                  <a:schemeClr val="tx1"/>
                </a:solidFill>
                <a:effectLst/>
                <a:latin typeface="+mj-lt"/>
              </a:rPr>
              <a:t>: Also known as Port Address Translation (PAT). PAT is a type of dynamic NAT that uses a single public IP address to represent multiple private IP addresses. This is done by using different port numbers to distinguish between the different private IP addresses. PAT is the most common type of NAT used today. This is one-to-many mapping.</a:t>
            </a:r>
            <a:endParaRPr lang="en-US" sz="1000"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Types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6</a:t>
            </a:fld>
            <a:endParaRPr lang="en"/>
          </a:p>
        </p:txBody>
      </p:sp>
      <p:cxnSp>
        <p:nvCxnSpPr>
          <p:cNvPr id="3" name="Straight Connector 2">
            <a:extLst>
              <a:ext uri="{FF2B5EF4-FFF2-40B4-BE49-F238E27FC236}">
                <a16:creationId xmlns:a16="http://schemas.microsoft.com/office/drawing/2014/main" id="{5DCB7417-719D-9635-04ED-2D41A081D825}"/>
              </a:ext>
            </a:extLst>
          </p:cNvPr>
          <p:cNvCxnSpPr>
            <a:cxnSpLocks/>
          </p:cNvCxnSpPr>
          <p:nvPr/>
        </p:nvCxnSpPr>
        <p:spPr>
          <a:xfrm>
            <a:off x="4770960" y="3397541"/>
            <a:ext cx="2268804" cy="0"/>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a:extLst>
              <a:ext uri="{FF2B5EF4-FFF2-40B4-BE49-F238E27FC236}">
                <a16:creationId xmlns:a16="http://schemas.microsoft.com/office/drawing/2014/main" id="{B34C752C-B94F-F6B9-E070-B6B2432F2BD8}"/>
              </a:ext>
            </a:extLst>
          </p:cNvPr>
          <p:cNvCxnSpPr>
            <a:cxnSpLocks/>
          </p:cNvCxnSpPr>
          <p:nvPr/>
        </p:nvCxnSpPr>
        <p:spPr>
          <a:xfrm>
            <a:off x="2085082" y="3396143"/>
            <a:ext cx="2268804" cy="0"/>
          </a:xfrm>
          <a:prstGeom prst="line">
            <a:avLst/>
          </a:prstGeom>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37E9B275-9981-61C6-A395-27BBD8B860CD}"/>
              </a:ext>
            </a:extLst>
          </p:cNvPr>
          <p:cNvPicPr>
            <a:picLocks noChangeAspect="1"/>
          </p:cNvPicPr>
          <p:nvPr/>
        </p:nvPicPr>
        <p:blipFill>
          <a:blip r:embed="rId3"/>
          <a:stretch>
            <a:fillRect/>
          </a:stretch>
        </p:blipFill>
        <p:spPr>
          <a:xfrm>
            <a:off x="4175607" y="2999752"/>
            <a:ext cx="792786" cy="792786"/>
          </a:xfrm>
          <a:prstGeom prst="rect">
            <a:avLst/>
          </a:prstGeom>
        </p:spPr>
      </p:pic>
      <p:pic>
        <p:nvPicPr>
          <p:cNvPr id="8" name="Picture 7">
            <a:extLst>
              <a:ext uri="{FF2B5EF4-FFF2-40B4-BE49-F238E27FC236}">
                <a16:creationId xmlns:a16="http://schemas.microsoft.com/office/drawing/2014/main" id="{A7AB5BBF-9C68-E17E-7C31-BF4D848D038D}"/>
              </a:ext>
            </a:extLst>
          </p:cNvPr>
          <p:cNvPicPr>
            <a:picLocks noChangeAspect="1"/>
          </p:cNvPicPr>
          <p:nvPr/>
        </p:nvPicPr>
        <p:blipFill>
          <a:blip r:embed="rId4"/>
          <a:stretch>
            <a:fillRect/>
          </a:stretch>
        </p:blipFill>
        <p:spPr>
          <a:xfrm>
            <a:off x="7002912" y="3195858"/>
            <a:ext cx="400572" cy="400572"/>
          </a:xfrm>
          <a:prstGeom prst="rect">
            <a:avLst/>
          </a:prstGeom>
        </p:spPr>
      </p:pic>
      <p:pic>
        <p:nvPicPr>
          <p:cNvPr id="9" name="Picture 8">
            <a:extLst>
              <a:ext uri="{FF2B5EF4-FFF2-40B4-BE49-F238E27FC236}">
                <a16:creationId xmlns:a16="http://schemas.microsoft.com/office/drawing/2014/main" id="{AA6ED36A-E3AE-A8A9-27D6-53F7531374D3}"/>
              </a:ext>
            </a:extLst>
          </p:cNvPr>
          <p:cNvPicPr>
            <a:picLocks noChangeAspect="1"/>
          </p:cNvPicPr>
          <p:nvPr/>
        </p:nvPicPr>
        <p:blipFill>
          <a:blip r:embed="rId5"/>
          <a:stretch>
            <a:fillRect/>
          </a:stretch>
        </p:blipFill>
        <p:spPr>
          <a:xfrm>
            <a:off x="1740516" y="3216639"/>
            <a:ext cx="466839" cy="359009"/>
          </a:xfrm>
          <a:prstGeom prst="rect">
            <a:avLst/>
          </a:prstGeom>
        </p:spPr>
      </p:pic>
      <p:sp>
        <p:nvSpPr>
          <p:cNvPr id="10" name="Cloud 9">
            <a:extLst>
              <a:ext uri="{FF2B5EF4-FFF2-40B4-BE49-F238E27FC236}">
                <a16:creationId xmlns:a16="http://schemas.microsoft.com/office/drawing/2014/main" id="{5DE83BCC-E34B-7375-5D62-B44443FEC829}"/>
              </a:ext>
            </a:extLst>
          </p:cNvPr>
          <p:cNvSpPr/>
          <p:nvPr/>
        </p:nvSpPr>
        <p:spPr>
          <a:xfrm>
            <a:off x="3263317" y="3087150"/>
            <a:ext cx="1090569" cy="637563"/>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Private</a:t>
            </a:r>
          </a:p>
        </p:txBody>
      </p:sp>
      <p:sp>
        <p:nvSpPr>
          <p:cNvPr id="11" name="Cloud 10">
            <a:extLst>
              <a:ext uri="{FF2B5EF4-FFF2-40B4-BE49-F238E27FC236}">
                <a16:creationId xmlns:a16="http://schemas.microsoft.com/office/drawing/2014/main" id="{20BD78DB-F186-2DD8-A520-8CFF552925C7}"/>
              </a:ext>
            </a:extLst>
          </p:cNvPr>
          <p:cNvSpPr/>
          <p:nvPr/>
        </p:nvSpPr>
        <p:spPr>
          <a:xfrm>
            <a:off x="4799903" y="3088548"/>
            <a:ext cx="1156280" cy="637563"/>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Internet</a:t>
            </a:r>
          </a:p>
        </p:txBody>
      </p:sp>
      <p:sp>
        <p:nvSpPr>
          <p:cNvPr id="12" name="TextBox 11">
            <a:extLst>
              <a:ext uri="{FF2B5EF4-FFF2-40B4-BE49-F238E27FC236}">
                <a16:creationId xmlns:a16="http://schemas.microsoft.com/office/drawing/2014/main" id="{BE7C0578-085B-9D28-42FA-37B5CADE0730}"/>
              </a:ext>
            </a:extLst>
          </p:cNvPr>
          <p:cNvSpPr txBox="1"/>
          <p:nvPr/>
        </p:nvSpPr>
        <p:spPr>
          <a:xfrm>
            <a:off x="4345497" y="3014093"/>
            <a:ext cx="453006" cy="246221"/>
          </a:xfrm>
          <a:prstGeom prst="rect">
            <a:avLst/>
          </a:prstGeom>
          <a:noFill/>
        </p:spPr>
        <p:txBody>
          <a:bodyPr wrap="square" rtlCol="0">
            <a:spAutoFit/>
          </a:bodyPr>
          <a:lstStyle/>
          <a:p>
            <a:r>
              <a:rPr lang="en-US" sz="1000" b="1" dirty="0"/>
              <a:t>NAT</a:t>
            </a:r>
          </a:p>
        </p:txBody>
      </p:sp>
      <p:sp>
        <p:nvSpPr>
          <p:cNvPr id="13" name="Rectangle 12">
            <a:extLst>
              <a:ext uri="{FF2B5EF4-FFF2-40B4-BE49-F238E27FC236}">
                <a16:creationId xmlns:a16="http://schemas.microsoft.com/office/drawing/2014/main" id="{134C5990-931D-2087-D5B6-CF5D0BD021F9}"/>
              </a:ext>
            </a:extLst>
          </p:cNvPr>
          <p:cNvSpPr/>
          <p:nvPr/>
        </p:nvSpPr>
        <p:spPr>
          <a:xfrm>
            <a:off x="1845580" y="3968579"/>
            <a:ext cx="2122413" cy="245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C00000"/>
                </a:solidFill>
              </a:rPr>
              <a:t>192.168.1.1</a:t>
            </a:r>
            <a:r>
              <a:rPr lang="en-US" sz="1000" b="1" dirty="0">
                <a:solidFill>
                  <a:schemeClr val="tx1"/>
                </a:solidFill>
              </a:rPr>
              <a:t>      8.8.8.8       ……….</a:t>
            </a:r>
          </a:p>
        </p:txBody>
      </p:sp>
      <p:cxnSp>
        <p:nvCxnSpPr>
          <p:cNvPr id="14" name="Straight Connector 13">
            <a:extLst>
              <a:ext uri="{FF2B5EF4-FFF2-40B4-BE49-F238E27FC236}">
                <a16:creationId xmlns:a16="http://schemas.microsoft.com/office/drawing/2014/main" id="{08EA5B2B-EB46-8D01-ADEA-73D08B5B585A}"/>
              </a:ext>
            </a:extLst>
          </p:cNvPr>
          <p:cNvCxnSpPr/>
          <p:nvPr/>
        </p:nvCxnSpPr>
        <p:spPr>
          <a:xfrm>
            <a:off x="2650922" y="3975366"/>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DBE85B6E-0954-31C5-A84F-C8B13F8B1633}"/>
              </a:ext>
            </a:extLst>
          </p:cNvPr>
          <p:cNvCxnSpPr/>
          <p:nvPr/>
        </p:nvCxnSpPr>
        <p:spPr>
          <a:xfrm>
            <a:off x="3373774" y="3976764"/>
            <a:ext cx="0" cy="238256"/>
          </a:xfrm>
          <a:prstGeom prst="line">
            <a:avLst/>
          </a:prstGeom>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016A1F61-C16C-E9F0-CF65-58E9A7F240FC}"/>
              </a:ext>
            </a:extLst>
          </p:cNvPr>
          <p:cNvSpPr/>
          <p:nvPr/>
        </p:nvSpPr>
        <p:spPr>
          <a:xfrm>
            <a:off x="4850240" y="3969977"/>
            <a:ext cx="2122413" cy="245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C00000"/>
                </a:solidFill>
              </a:rPr>
              <a:t>200.1.1.1</a:t>
            </a:r>
            <a:r>
              <a:rPr lang="en-US" sz="1000" b="1" dirty="0">
                <a:solidFill>
                  <a:schemeClr val="tx1"/>
                </a:solidFill>
              </a:rPr>
              <a:t>          8.8.8.8       ……….</a:t>
            </a:r>
          </a:p>
        </p:txBody>
      </p:sp>
      <p:cxnSp>
        <p:nvCxnSpPr>
          <p:cNvPr id="17" name="Straight Connector 16">
            <a:extLst>
              <a:ext uri="{FF2B5EF4-FFF2-40B4-BE49-F238E27FC236}">
                <a16:creationId xmlns:a16="http://schemas.microsoft.com/office/drawing/2014/main" id="{D55A96D8-48D3-B371-D498-50D973DAD2B4}"/>
              </a:ext>
            </a:extLst>
          </p:cNvPr>
          <p:cNvCxnSpPr/>
          <p:nvPr/>
        </p:nvCxnSpPr>
        <p:spPr>
          <a:xfrm>
            <a:off x="5680749" y="3976764"/>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05B193AF-5280-0AF7-08F6-A120E3120DCF}"/>
              </a:ext>
            </a:extLst>
          </p:cNvPr>
          <p:cNvCxnSpPr/>
          <p:nvPr/>
        </p:nvCxnSpPr>
        <p:spPr>
          <a:xfrm>
            <a:off x="6378434" y="3978162"/>
            <a:ext cx="0" cy="238256"/>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AC57AFF-2AF2-C914-FA33-6DFBB2828847}"/>
              </a:ext>
            </a:extLst>
          </p:cNvPr>
          <p:cNvCxnSpPr>
            <a:cxnSpLocks/>
            <a:stCxn id="13" idx="3"/>
          </p:cNvCxnSpPr>
          <p:nvPr/>
        </p:nvCxnSpPr>
        <p:spPr>
          <a:xfrm>
            <a:off x="3967993" y="4091101"/>
            <a:ext cx="350939" cy="45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963B5AE4-4803-4019-091F-DA0DE73E3EB7}"/>
              </a:ext>
            </a:extLst>
          </p:cNvPr>
          <p:cNvCxnSpPr>
            <a:cxnSpLocks/>
          </p:cNvCxnSpPr>
          <p:nvPr/>
        </p:nvCxnSpPr>
        <p:spPr>
          <a:xfrm>
            <a:off x="6972653" y="4084110"/>
            <a:ext cx="330163" cy="54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F081E524-0BA4-A725-DC27-651DA3D94350}"/>
              </a:ext>
            </a:extLst>
          </p:cNvPr>
          <p:cNvSpPr txBox="1"/>
          <p:nvPr/>
        </p:nvSpPr>
        <p:spPr>
          <a:xfrm>
            <a:off x="1937120" y="3746737"/>
            <a:ext cx="597408" cy="246221"/>
          </a:xfrm>
          <a:prstGeom prst="rect">
            <a:avLst/>
          </a:prstGeom>
          <a:noFill/>
        </p:spPr>
        <p:txBody>
          <a:bodyPr wrap="square" rtlCol="0">
            <a:spAutoFit/>
          </a:bodyPr>
          <a:lstStyle/>
          <a:p>
            <a:r>
              <a:rPr lang="en-US" sz="1000" dirty="0">
                <a:solidFill>
                  <a:schemeClr val="tx1"/>
                </a:solidFill>
              </a:rPr>
              <a:t>Source</a:t>
            </a:r>
          </a:p>
        </p:txBody>
      </p:sp>
      <p:sp>
        <p:nvSpPr>
          <p:cNvPr id="22" name="TextBox 21">
            <a:extLst>
              <a:ext uri="{FF2B5EF4-FFF2-40B4-BE49-F238E27FC236}">
                <a16:creationId xmlns:a16="http://schemas.microsoft.com/office/drawing/2014/main" id="{66BD3611-7FFC-759B-0B37-437E08081516}"/>
              </a:ext>
            </a:extLst>
          </p:cNvPr>
          <p:cNvSpPr txBox="1"/>
          <p:nvPr/>
        </p:nvSpPr>
        <p:spPr>
          <a:xfrm>
            <a:off x="4952916" y="3755905"/>
            <a:ext cx="597408" cy="246221"/>
          </a:xfrm>
          <a:prstGeom prst="rect">
            <a:avLst/>
          </a:prstGeom>
          <a:noFill/>
        </p:spPr>
        <p:txBody>
          <a:bodyPr wrap="square" rtlCol="0">
            <a:spAutoFit/>
          </a:bodyPr>
          <a:lstStyle/>
          <a:p>
            <a:r>
              <a:rPr lang="en-US" sz="1000" dirty="0">
                <a:solidFill>
                  <a:schemeClr val="tx1"/>
                </a:solidFill>
              </a:rPr>
              <a:t>Source</a:t>
            </a:r>
          </a:p>
        </p:txBody>
      </p:sp>
      <p:sp>
        <p:nvSpPr>
          <p:cNvPr id="23" name="TextBox 22">
            <a:extLst>
              <a:ext uri="{FF2B5EF4-FFF2-40B4-BE49-F238E27FC236}">
                <a16:creationId xmlns:a16="http://schemas.microsoft.com/office/drawing/2014/main" id="{6876C3C0-36E4-3A3B-8442-90C609090E86}"/>
              </a:ext>
            </a:extLst>
          </p:cNvPr>
          <p:cNvSpPr txBox="1"/>
          <p:nvPr/>
        </p:nvSpPr>
        <p:spPr>
          <a:xfrm>
            <a:off x="2587667" y="3750986"/>
            <a:ext cx="863223" cy="246221"/>
          </a:xfrm>
          <a:prstGeom prst="rect">
            <a:avLst/>
          </a:prstGeom>
          <a:noFill/>
        </p:spPr>
        <p:txBody>
          <a:bodyPr wrap="square" rtlCol="0">
            <a:spAutoFit/>
          </a:bodyPr>
          <a:lstStyle/>
          <a:p>
            <a:r>
              <a:rPr lang="en-US" sz="1000" dirty="0">
                <a:solidFill>
                  <a:schemeClr val="tx1"/>
                </a:solidFill>
              </a:rPr>
              <a:t>Destination</a:t>
            </a:r>
          </a:p>
        </p:txBody>
      </p:sp>
      <p:sp>
        <p:nvSpPr>
          <p:cNvPr id="24" name="TextBox 23">
            <a:extLst>
              <a:ext uri="{FF2B5EF4-FFF2-40B4-BE49-F238E27FC236}">
                <a16:creationId xmlns:a16="http://schemas.microsoft.com/office/drawing/2014/main" id="{6F02665E-9447-28C6-760B-3D29AFD9BEFE}"/>
              </a:ext>
            </a:extLst>
          </p:cNvPr>
          <p:cNvSpPr txBox="1"/>
          <p:nvPr/>
        </p:nvSpPr>
        <p:spPr>
          <a:xfrm>
            <a:off x="5611283" y="3755905"/>
            <a:ext cx="863223" cy="246221"/>
          </a:xfrm>
          <a:prstGeom prst="rect">
            <a:avLst/>
          </a:prstGeom>
          <a:noFill/>
        </p:spPr>
        <p:txBody>
          <a:bodyPr wrap="square" rtlCol="0">
            <a:spAutoFit/>
          </a:bodyPr>
          <a:lstStyle/>
          <a:p>
            <a:r>
              <a:rPr lang="en-US" sz="1000" dirty="0">
                <a:solidFill>
                  <a:schemeClr val="tx1"/>
                </a:solidFill>
              </a:rPr>
              <a:t>Destination</a:t>
            </a:r>
          </a:p>
        </p:txBody>
      </p:sp>
      <p:sp>
        <p:nvSpPr>
          <p:cNvPr id="25" name="TextBox 24">
            <a:extLst>
              <a:ext uri="{FF2B5EF4-FFF2-40B4-BE49-F238E27FC236}">
                <a16:creationId xmlns:a16="http://schemas.microsoft.com/office/drawing/2014/main" id="{886E242A-C032-FC53-3D9E-D2FC10099F93}"/>
              </a:ext>
            </a:extLst>
          </p:cNvPr>
          <p:cNvSpPr txBox="1"/>
          <p:nvPr/>
        </p:nvSpPr>
        <p:spPr>
          <a:xfrm>
            <a:off x="1961702" y="4194108"/>
            <a:ext cx="634017" cy="400110"/>
          </a:xfrm>
          <a:prstGeom prst="rect">
            <a:avLst/>
          </a:prstGeom>
          <a:noFill/>
        </p:spPr>
        <p:txBody>
          <a:bodyPr wrap="square" rtlCol="0">
            <a:spAutoFit/>
          </a:bodyPr>
          <a:lstStyle/>
          <a:p>
            <a:pPr algn="ctr"/>
            <a:r>
              <a:rPr lang="en-US" sz="1000" b="1" dirty="0">
                <a:solidFill>
                  <a:schemeClr val="tx1"/>
                </a:solidFill>
              </a:rPr>
              <a:t>Inside Local</a:t>
            </a:r>
          </a:p>
        </p:txBody>
      </p:sp>
      <p:sp>
        <p:nvSpPr>
          <p:cNvPr id="26" name="TextBox 25">
            <a:extLst>
              <a:ext uri="{FF2B5EF4-FFF2-40B4-BE49-F238E27FC236}">
                <a16:creationId xmlns:a16="http://schemas.microsoft.com/office/drawing/2014/main" id="{AE207F0D-3098-1BD9-C0CC-AA5EE2F7FE53}"/>
              </a:ext>
            </a:extLst>
          </p:cNvPr>
          <p:cNvSpPr txBox="1"/>
          <p:nvPr/>
        </p:nvSpPr>
        <p:spPr>
          <a:xfrm>
            <a:off x="2684373" y="4189193"/>
            <a:ext cx="687861" cy="400110"/>
          </a:xfrm>
          <a:prstGeom prst="rect">
            <a:avLst/>
          </a:prstGeom>
          <a:noFill/>
        </p:spPr>
        <p:txBody>
          <a:bodyPr wrap="square" rtlCol="0">
            <a:spAutoFit/>
          </a:bodyPr>
          <a:lstStyle/>
          <a:p>
            <a:pPr algn="ctr"/>
            <a:r>
              <a:rPr lang="en-US" sz="1000" b="1" dirty="0">
                <a:solidFill>
                  <a:schemeClr val="tx1"/>
                </a:solidFill>
              </a:rPr>
              <a:t>Outside Local</a:t>
            </a:r>
          </a:p>
        </p:txBody>
      </p:sp>
      <p:sp>
        <p:nvSpPr>
          <p:cNvPr id="27" name="TextBox 26">
            <a:extLst>
              <a:ext uri="{FF2B5EF4-FFF2-40B4-BE49-F238E27FC236}">
                <a16:creationId xmlns:a16="http://schemas.microsoft.com/office/drawing/2014/main" id="{F6B5756D-7263-FB03-88B7-37BB9A6939E5}"/>
              </a:ext>
            </a:extLst>
          </p:cNvPr>
          <p:cNvSpPr txBox="1"/>
          <p:nvPr/>
        </p:nvSpPr>
        <p:spPr>
          <a:xfrm>
            <a:off x="4957973" y="4187117"/>
            <a:ext cx="634017" cy="400110"/>
          </a:xfrm>
          <a:prstGeom prst="rect">
            <a:avLst/>
          </a:prstGeom>
          <a:noFill/>
        </p:spPr>
        <p:txBody>
          <a:bodyPr wrap="square" rtlCol="0">
            <a:spAutoFit/>
          </a:bodyPr>
          <a:lstStyle/>
          <a:p>
            <a:pPr algn="ctr"/>
            <a:r>
              <a:rPr lang="en-US" sz="1000" b="1" dirty="0">
                <a:solidFill>
                  <a:schemeClr val="tx1"/>
                </a:solidFill>
              </a:rPr>
              <a:t>Inside Global</a:t>
            </a:r>
          </a:p>
        </p:txBody>
      </p:sp>
      <p:sp>
        <p:nvSpPr>
          <p:cNvPr id="28" name="TextBox 27">
            <a:extLst>
              <a:ext uri="{FF2B5EF4-FFF2-40B4-BE49-F238E27FC236}">
                <a16:creationId xmlns:a16="http://schemas.microsoft.com/office/drawing/2014/main" id="{44175286-FCAF-0F2E-6B61-1AF40CE97265}"/>
              </a:ext>
            </a:extLst>
          </p:cNvPr>
          <p:cNvSpPr txBox="1"/>
          <p:nvPr/>
        </p:nvSpPr>
        <p:spPr>
          <a:xfrm>
            <a:off x="5689033" y="4190591"/>
            <a:ext cx="687861" cy="400110"/>
          </a:xfrm>
          <a:prstGeom prst="rect">
            <a:avLst/>
          </a:prstGeom>
          <a:noFill/>
        </p:spPr>
        <p:txBody>
          <a:bodyPr wrap="square" rtlCol="0">
            <a:spAutoFit/>
          </a:bodyPr>
          <a:lstStyle/>
          <a:p>
            <a:pPr algn="ctr"/>
            <a:r>
              <a:rPr lang="en-US" sz="1000" b="1" dirty="0">
                <a:solidFill>
                  <a:schemeClr val="tx1"/>
                </a:solidFill>
              </a:rPr>
              <a:t>Outside Global</a:t>
            </a:r>
          </a:p>
        </p:txBody>
      </p:sp>
    </p:spTree>
    <p:extLst>
      <p:ext uri="{BB962C8B-B14F-4D97-AF65-F5344CB8AC3E}">
        <p14:creationId xmlns:p14="http://schemas.microsoft.com/office/powerpoint/2010/main" val="3213291885"/>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E162BE1A-AD80-4008-9E9C-BEF84FF9441C}"/>
              </a:ext>
            </a:extLst>
          </p:cNvPr>
          <p:cNvCxnSpPr>
            <a:cxnSpLocks/>
          </p:cNvCxnSpPr>
          <p:nvPr/>
        </p:nvCxnSpPr>
        <p:spPr>
          <a:xfrm>
            <a:off x="1936638" y="2985421"/>
            <a:ext cx="573676" cy="554675"/>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C0C6A300-A959-4E8D-B087-A74916AF194B}"/>
              </a:ext>
            </a:extLst>
          </p:cNvPr>
          <p:cNvCxnSpPr>
            <a:cxnSpLocks/>
          </p:cNvCxnSpPr>
          <p:nvPr/>
        </p:nvCxnSpPr>
        <p:spPr>
          <a:xfrm flipV="1">
            <a:off x="1936638" y="3699543"/>
            <a:ext cx="789889" cy="520378"/>
          </a:xfrm>
          <a:prstGeom prst="line">
            <a:avLst/>
          </a:prstGeom>
        </p:spPr>
        <p:style>
          <a:lnRef idx="2">
            <a:schemeClr val="dk1"/>
          </a:lnRef>
          <a:fillRef idx="0">
            <a:schemeClr val="dk1"/>
          </a:fillRef>
          <a:effectRef idx="1">
            <a:schemeClr val="dk1"/>
          </a:effectRef>
          <a:fontRef idx="minor">
            <a:schemeClr val="tx1"/>
          </a:fontRef>
        </p:style>
      </p:cxnSp>
      <p:cxnSp>
        <p:nvCxnSpPr>
          <p:cNvPr id="25" name="Connector: Elbow 24">
            <a:extLst>
              <a:ext uri="{FF2B5EF4-FFF2-40B4-BE49-F238E27FC236}">
                <a16:creationId xmlns:a16="http://schemas.microsoft.com/office/drawing/2014/main" id="{DFEC885C-4970-4AB5-A17E-433823BE9EF3}"/>
              </a:ext>
            </a:extLst>
          </p:cNvPr>
          <p:cNvCxnSpPr>
            <a:cxnSpLocks/>
          </p:cNvCxnSpPr>
          <p:nvPr/>
        </p:nvCxnSpPr>
        <p:spPr>
          <a:xfrm>
            <a:off x="4138863" y="3625518"/>
            <a:ext cx="2558716" cy="56145"/>
          </a:xfrm>
          <a:prstGeom prst="bentConnector3">
            <a:avLst/>
          </a:prstGeom>
        </p:spPr>
        <p:style>
          <a:lnRef idx="2">
            <a:schemeClr val="accent6"/>
          </a:lnRef>
          <a:fillRef idx="0">
            <a:schemeClr val="accent6"/>
          </a:fillRef>
          <a:effectRef idx="1">
            <a:schemeClr val="accent6"/>
          </a:effectRef>
          <a:fontRef idx="minor">
            <a:schemeClr val="tx1"/>
          </a:fontRef>
        </p:style>
      </p:cxnSp>
      <p:sp>
        <p:nvSpPr>
          <p:cNvPr id="6" name="TextBox 5">
            <a:extLst>
              <a:ext uri="{FF2B5EF4-FFF2-40B4-BE49-F238E27FC236}">
                <a16:creationId xmlns:a16="http://schemas.microsoft.com/office/drawing/2014/main" id="{772AFE9B-82B1-57CB-61D7-73FBE3705EB0}"/>
              </a:ext>
            </a:extLst>
          </p:cNvPr>
          <p:cNvSpPr txBox="1"/>
          <p:nvPr/>
        </p:nvSpPr>
        <p:spPr>
          <a:xfrm>
            <a:off x="651806" y="844309"/>
            <a:ext cx="8171352" cy="191045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One-to-one mapping. M</a:t>
            </a:r>
            <a:r>
              <a:rPr lang="en-US" sz="1000" b="0" i="0" dirty="0">
                <a:solidFill>
                  <a:schemeClr val="tx1"/>
                </a:solidFill>
                <a:effectLst/>
                <a:latin typeface="+mj-lt"/>
              </a:rPr>
              <a:t>aps a single private IP address to a single public IP address.</a:t>
            </a: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b="0" i="0" dirty="0">
                <a:solidFill>
                  <a:schemeClr val="tx1"/>
                </a:solidFill>
                <a:effectLst/>
                <a:latin typeface="+mj-lt"/>
              </a:rPr>
              <a:t>A consistent and permanent mapping</a:t>
            </a:r>
            <a:r>
              <a:rPr lang="en-US" sz="1000" b="0" i="0" dirty="0">
                <a:solidFill>
                  <a:schemeClr val="tx1"/>
                </a:solidFill>
                <a:effectLst/>
                <a:latin typeface="+mj-lt"/>
                <a:ea typeface="Tahoma" panose="020B0604030504040204" pitchFamily="34" charset="0"/>
                <a:cs typeface="Tahoma" panose="020B0604030504040204" pitchFamily="34" charset="0"/>
              </a:rPr>
              <a:t>.</a:t>
            </a:r>
            <a:endParaRPr lang="en-US" sz="1000" dirty="0">
              <a:solidFill>
                <a:schemeClr val="tx1"/>
              </a:solidFill>
              <a:effectLst/>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Not suitable for network where a large number of host exist.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selecting inside/outside interface-</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&lt;inside/outside&gt;</a:t>
            </a:r>
            <a:r>
              <a:rPr lang="en-US" sz="1000" b="1" i="1" dirty="0">
                <a:solidFill>
                  <a:schemeClr val="tx1"/>
                </a:solidFill>
                <a:latin typeface="+mj-lt"/>
                <a:ea typeface="Tahoma" panose="020B0604030504040204" pitchFamily="34" charset="0"/>
                <a:cs typeface="Tahoma" panose="020B0604030504040204" pitchFamily="34" charset="0"/>
              </a:rPr>
              <a:t>’</a:t>
            </a: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static </a:t>
            </a:r>
            <a:r>
              <a:rPr lang="en-US" sz="1000" dirty="0" err="1">
                <a:solidFill>
                  <a:schemeClr val="tx1"/>
                </a:solidFill>
                <a:latin typeface="+mj-lt"/>
                <a:ea typeface="Tahoma" panose="020B0604030504040204" pitchFamily="34" charset="0"/>
                <a:cs typeface="Tahoma" panose="020B0604030504040204" pitchFamily="34" charset="0"/>
              </a:rPr>
              <a:t>nat</a:t>
            </a:r>
            <a:r>
              <a:rPr lang="en-US" sz="1000" dirty="0">
                <a:solidFill>
                  <a:schemeClr val="tx1"/>
                </a:solidFill>
                <a:latin typeface="+mj-lt"/>
                <a:ea typeface="Tahoma" panose="020B0604030504040204" pitchFamily="34" charset="0"/>
                <a:cs typeface="Tahoma" panose="020B0604030504040204" pitchFamily="34" charset="0"/>
              </a:rPr>
              <a: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&lt;inside&gt;</a:t>
            </a:r>
            <a:r>
              <a:rPr lang="en-US" sz="1000" b="1" i="1" dirty="0">
                <a:solidFill>
                  <a:schemeClr val="tx1"/>
                </a:solidFill>
                <a:latin typeface="+mj-lt"/>
                <a:ea typeface="Tahoma" panose="020B0604030504040204" pitchFamily="34" charset="0"/>
                <a:cs typeface="Tahoma" panose="020B0604030504040204" pitchFamily="34" charset="0"/>
              </a:rPr>
              <a:t> source </a:t>
            </a:r>
            <a:r>
              <a:rPr lang="en-US" sz="1000" b="1" i="1" dirty="0">
                <a:solidFill>
                  <a:srgbClr val="C00000"/>
                </a:solidFill>
                <a:latin typeface="+mj-lt"/>
                <a:ea typeface="Tahoma" panose="020B0604030504040204" pitchFamily="34" charset="0"/>
                <a:cs typeface="Tahoma" panose="020B0604030504040204" pitchFamily="34" charset="0"/>
              </a:rPr>
              <a:t>&lt;static&gt; &lt;inside local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 address&gt; &lt;inside global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 address&gt;</a:t>
            </a:r>
            <a:r>
              <a:rPr lang="en-US" sz="1000" b="1" i="1" dirty="0">
                <a:solidFill>
                  <a:schemeClr val="tx1"/>
                </a:solidFill>
                <a:latin typeface="+mj-lt"/>
                <a:ea typeface="Tahoma" panose="020B0604030504040204" pitchFamily="34" charset="0"/>
                <a:cs typeface="Tahoma" panose="020B0604030504040204" pitchFamily="34" charset="0"/>
              </a:rPr>
              <a:t>’</a:t>
            </a:r>
            <a:endParaRPr lang="en-US" sz="1000"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Static NAT</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7</a:t>
            </a:fld>
            <a:endParaRPr lang="en"/>
          </a:p>
        </p:txBody>
      </p:sp>
      <p:cxnSp>
        <p:nvCxnSpPr>
          <p:cNvPr id="8" name="Straight Connector 7">
            <a:extLst>
              <a:ext uri="{FF2B5EF4-FFF2-40B4-BE49-F238E27FC236}">
                <a16:creationId xmlns:a16="http://schemas.microsoft.com/office/drawing/2014/main" id="{D64A6C91-4A58-40A6-BB52-828AD6674A98}"/>
              </a:ext>
            </a:extLst>
          </p:cNvPr>
          <p:cNvCxnSpPr>
            <a:cxnSpLocks/>
          </p:cNvCxnSpPr>
          <p:nvPr/>
        </p:nvCxnSpPr>
        <p:spPr>
          <a:xfrm>
            <a:off x="6994354" y="3639477"/>
            <a:ext cx="1046976"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294C723-B8D4-4277-B341-A4AD98CD193D}"/>
              </a:ext>
            </a:extLst>
          </p:cNvPr>
          <p:cNvCxnSpPr>
            <a:cxnSpLocks/>
          </p:cNvCxnSpPr>
          <p:nvPr/>
        </p:nvCxnSpPr>
        <p:spPr>
          <a:xfrm>
            <a:off x="2067273" y="3636773"/>
            <a:ext cx="1819623" cy="0"/>
          </a:xfrm>
          <a:prstGeom prst="line">
            <a:avLst/>
          </a:prstGeom>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07BAA76B-0E03-4358-86B6-CA86A1844C6F}"/>
              </a:ext>
            </a:extLst>
          </p:cNvPr>
          <p:cNvPicPr>
            <a:picLocks noChangeAspect="1"/>
          </p:cNvPicPr>
          <p:nvPr/>
        </p:nvPicPr>
        <p:blipFill>
          <a:blip r:embed="rId3"/>
          <a:stretch>
            <a:fillRect/>
          </a:stretch>
        </p:blipFill>
        <p:spPr>
          <a:xfrm>
            <a:off x="3671627" y="3251765"/>
            <a:ext cx="792786" cy="792786"/>
          </a:xfrm>
          <a:prstGeom prst="rect">
            <a:avLst/>
          </a:prstGeom>
        </p:spPr>
      </p:pic>
      <p:pic>
        <p:nvPicPr>
          <p:cNvPr id="11" name="Picture 10">
            <a:extLst>
              <a:ext uri="{FF2B5EF4-FFF2-40B4-BE49-F238E27FC236}">
                <a16:creationId xmlns:a16="http://schemas.microsoft.com/office/drawing/2014/main" id="{08FB611B-A56E-4B6B-84B6-26460B084A0B}"/>
              </a:ext>
            </a:extLst>
          </p:cNvPr>
          <p:cNvPicPr>
            <a:picLocks noChangeAspect="1"/>
          </p:cNvPicPr>
          <p:nvPr/>
        </p:nvPicPr>
        <p:blipFill>
          <a:blip r:embed="rId4"/>
          <a:stretch>
            <a:fillRect/>
          </a:stretch>
        </p:blipFill>
        <p:spPr>
          <a:xfrm>
            <a:off x="8017267" y="3439191"/>
            <a:ext cx="400572" cy="400572"/>
          </a:xfrm>
          <a:prstGeom prst="rect">
            <a:avLst/>
          </a:prstGeom>
        </p:spPr>
      </p:pic>
      <p:pic>
        <p:nvPicPr>
          <p:cNvPr id="12" name="Picture 11">
            <a:extLst>
              <a:ext uri="{FF2B5EF4-FFF2-40B4-BE49-F238E27FC236}">
                <a16:creationId xmlns:a16="http://schemas.microsoft.com/office/drawing/2014/main" id="{BCC43D8F-51EB-43B1-8411-D5F615FA92A0}"/>
              </a:ext>
            </a:extLst>
          </p:cNvPr>
          <p:cNvPicPr>
            <a:picLocks noChangeAspect="1"/>
          </p:cNvPicPr>
          <p:nvPr/>
        </p:nvPicPr>
        <p:blipFill>
          <a:blip r:embed="rId5"/>
          <a:stretch>
            <a:fillRect/>
          </a:stretch>
        </p:blipFill>
        <p:spPr>
          <a:xfrm>
            <a:off x="1609881" y="3457269"/>
            <a:ext cx="466839" cy="359009"/>
          </a:xfrm>
          <a:prstGeom prst="rect">
            <a:avLst/>
          </a:prstGeom>
        </p:spPr>
      </p:pic>
      <p:sp>
        <p:nvSpPr>
          <p:cNvPr id="13" name="Cloud 12">
            <a:extLst>
              <a:ext uri="{FF2B5EF4-FFF2-40B4-BE49-F238E27FC236}">
                <a16:creationId xmlns:a16="http://schemas.microsoft.com/office/drawing/2014/main" id="{54F20137-3B55-4DE0-B1ED-87A5A4424777}"/>
              </a:ext>
            </a:extLst>
          </p:cNvPr>
          <p:cNvSpPr/>
          <p:nvPr/>
        </p:nvSpPr>
        <p:spPr>
          <a:xfrm>
            <a:off x="2106025" y="3362883"/>
            <a:ext cx="1090569" cy="637563"/>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Private</a:t>
            </a:r>
          </a:p>
        </p:txBody>
      </p:sp>
      <p:sp>
        <p:nvSpPr>
          <p:cNvPr id="14" name="Cloud 13">
            <a:extLst>
              <a:ext uri="{FF2B5EF4-FFF2-40B4-BE49-F238E27FC236}">
                <a16:creationId xmlns:a16="http://schemas.microsoft.com/office/drawing/2014/main" id="{76039A7E-9F0E-45A5-A7C3-59B4BB980EEE}"/>
              </a:ext>
            </a:extLst>
          </p:cNvPr>
          <p:cNvSpPr/>
          <p:nvPr/>
        </p:nvSpPr>
        <p:spPr>
          <a:xfrm>
            <a:off x="4880186" y="3362883"/>
            <a:ext cx="1156280" cy="637563"/>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Internet</a:t>
            </a:r>
          </a:p>
        </p:txBody>
      </p:sp>
      <p:pic>
        <p:nvPicPr>
          <p:cNvPr id="16" name="Picture 15">
            <a:extLst>
              <a:ext uri="{FF2B5EF4-FFF2-40B4-BE49-F238E27FC236}">
                <a16:creationId xmlns:a16="http://schemas.microsoft.com/office/drawing/2014/main" id="{E413F1CC-59C1-45D4-B331-343A7C974B7B}"/>
              </a:ext>
            </a:extLst>
          </p:cNvPr>
          <p:cNvPicPr>
            <a:picLocks noChangeAspect="1"/>
          </p:cNvPicPr>
          <p:nvPr/>
        </p:nvPicPr>
        <p:blipFill>
          <a:blip r:embed="rId5"/>
          <a:stretch>
            <a:fillRect/>
          </a:stretch>
        </p:blipFill>
        <p:spPr>
          <a:xfrm>
            <a:off x="1617903" y="2879758"/>
            <a:ext cx="466839" cy="359009"/>
          </a:xfrm>
          <a:prstGeom prst="rect">
            <a:avLst/>
          </a:prstGeom>
        </p:spPr>
      </p:pic>
      <p:pic>
        <p:nvPicPr>
          <p:cNvPr id="17" name="Picture 16">
            <a:extLst>
              <a:ext uri="{FF2B5EF4-FFF2-40B4-BE49-F238E27FC236}">
                <a16:creationId xmlns:a16="http://schemas.microsoft.com/office/drawing/2014/main" id="{A5A2B8B4-3EA9-4D52-AFF5-0FA5959229AA}"/>
              </a:ext>
            </a:extLst>
          </p:cNvPr>
          <p:cNvPicPr>
            <a:picLocks noChangeAspect="1"/>
          </p:cNvPicPr>
          <p:nvPr/>
        </p:nvPicPr>
        <p:blipFill>
          <a:blip r:embed="rId5"/>
          <a:stretch>
            <a:fillRect/>
          </a:stretch>
        </p:blipFill>
        <p:spPr>
          <a:xfrm>
            <a:off x="1617904" y="4050825"/>
            <a:ext cx="466839" cy="359009"/>
          </a:xfrm>
          <a:prstGeom prst="rect">
            <a:avLst/>
          </a:prstGeom>
        </p:spPr>
      </p:pic>
      <p:pic>
        <p:nvPicPr>
          <p:cNvPr id="18" name="Picture 17">
            <a:extLst>
              <a:ext uri="{FF2B5EF4-FFF2-40B4-BE49-F238E27FC236}">
                <a16:creationId xmlns:a16="http://schemas.microsoft.com/office/drawing/2014/main" id="{9C51714D-E89F-4DAF-B2EC-8FE2AAD2A1F6}"/>
              </a:ext>
            </a:extLst>
          </p:cNvPr>
          <p:cNvPicPr>
            <a:picLocks noChangeAspect="1"/>
          </p:cNvPicPr>
          <p:nvPr/>
        </p:nvPicPr>
        <p:blipFill>
          <a:blip r:embed="rId3"/>
          <a:stretch>
            <a:fillRect/>
          </a:stretch>
        </p:blipFill>
        <p:spPr>
          <a:xfrm>
            <a:off x="6503052" y="3251765"/>
            <a:ext cx="792786" cy="792786"/>
          </a:xfrm>
          <a:prstGeom prst="rect">
            <a:avLst/>
          </a:prstGeom>
        </p:spPr>
      </p:pic>
      <p:sp>
        <p:nvSpPr>
          <p:cNvPr id="26" name="TextBox 25">
            <a:extLst>
              <a:ext uri="{FF2B5EF4-FFF2-40B4-BE49-F238E27FC236}">
                <a16:creationId xmlns:a16="http://schemas.microsoft.com/office/drawing/2014/main" id="{50ACCE83-61FB-4E27-B9A6-365CCC6FA955}"/>
              </a:ext>
            </a:extLst>
          </p:cNvPr>
          <p:cNvSpPr txBox="1"/>
          <p:nvPr/>
        </p:nvSpPr>
        <p:spPr>
          <a:xfrm>
            <a:off x="721698" y="2933436"/>
            <a:ext cx="1016573" cy="230832"/>
          </a:xfrm>
          <a:prstGeom prst="rect">
            <a:avLst/>
          </a:prstGeom>
          <a:noFill/>
        </p:spPr>
        <p:txBody>
          <a:bodyPr wrap="square" rtlCol="0">
            <a:spAutoFit/>
          </a:bodyPr>
          <a:lstStyle/>
          <a:p>
            <a:r>
              <a:rPr lang="en-US" sz="900" b="1" i="1" dirty="0"/>
              <a:t>192.168.1.101</a:t>
            </a:r>
          </a:p>
        </p:txBody>
      </p:sp>
      <p:sp>
        <p:nvSpPr>
          <p:cNvPr id="27" name="TextBox 26">
            <a:extLst>
              <a:ext uri="{FF2B5EF4-FFF2-40B4-BE49-F238E27FC236}">
                <a16:creationId xmlns:a16="http://schemas.microsoft.com/office/drawing/2014/main" id="{CCFF9EE7-C56B-492F-B896-52162DA3B0B5}"/>
              </a:ext>
            </a:extLst>
          </p:cNvPr>
          <p:cNvSpPr txBox="1"/>
          <p:nvPr/>
        </p:nvSpPr>
        <p:spPr>
          <a:xfrm>
            <a:off x="721699" y="3518970"/>
            <a:ext cx="1016573" cy="230832"/>
          </a:xfrm>
          <a:prstGeom prst="rect">
            <a:avLst/>
          </a:prstGeom>
          <a:noFill/>
        </p:spPr>
        <p:txBody>
          <a:bodyPr wrap="square" rtlCol="0">
            <a:spAutoFit/>
          </a:bodyPr>
          <a:lstStyle/>
          <a:p>
            <a:r>
              <a:rPr lang="en-US" sz="900" b="1" i="1" dirty="0"/>
              <a:t>192.168.1.102</a:t>
            </a:r>
          </a:p>
        </p:txBody>
      </p:sp>
      <p:sp>
        <p:nvSpPr>
          <p:cNvPr id="28" name="TextBox 27">
            <a:extLst>
              <a:ext uri="{FF2B5EF4-FFF2-40B4-BE49-F238E27FC236}">
                <a16:creationId xmlns:a16="http://schemas.microsoft.com/office/drawing/2014/main" id="{A6991488-05B4-4C75-95ED-0CB99B3B460B}"/>
              </a:ext>
            </a:extLst>
          </p:cNvPr>
          <p:cNvSpPr txBox="1"/>
          <p:nvPr/>
        </p:nvSpPr>
        <p:spPr>
          <a:xfrm>
            <a:off x="721700" y="4104504"/>
            <a:ext cx="1016573" cy="230832"/>
          </a:xfrm>
          <a:prstGeom prst="rect">
            <a:avLst/>
          </a:prstGeom>
          <a:noFill/>
        </p:spPr>
        <p:txBody>
          <a:bodyPr wrap="square" rtlCol="0">
            <a:spAutoFit/>
          </a:bodyPr>
          <a:lstStyle/>
          <a:p>
            <a:r>
              <a:rPr lang="en-US" sz="900" b="1" i="1" dirty="0"/>
              <a:t>192.168.1.103</a:t>
            </a:r>
          </a:p>
        </p:txBody>
      </p:sp>
      <p:sp>
        <p:nvSpPr>
          <p:cNvPr id="32" name="TextBox 31">
            <a:extLst>
              <a:ext uri="{FF2B5EF4-FFF2-40B4-BE49-F238E27FC236}">
                <a16:creationId xmlns:a16="http://schemas.microsoft.com/office/drawing/2014/main" id="{A8A2C2F8-B1E9-4F6E-86AC-0DD19C659458}"/>
              </a:ext>
            </a:extLst>
          </p:cNvPr>
          <p:cNvSpPr txBox="1"/>
          <p:nvPr/>
        </p:nvSpPr>
        <p:spPr>
          <a:xfrm>
            <a:off x="7937622" y="3861598"/>
            <a:ext cx="575391" cy="230832"/>
          </a:xfrm>
          <a:prstGeom prst="rect">
            <a:avLst/>
          </a:prstGeom>
          <a:noFill/>
        </p:spPr>
        <p:txBody>
          <a:bodyPr wrap="square" rtlCol="0">
            <a:spAutoFit/>
          </a:bodyPr>
          <a:lstStyle/>
          <a:p>
            <a:r>
              <a:rPr lang="en-US" sz="900" b="1" i="1" dirty="0"/>
              <a:t>8.8.8.8</a:t>
            </a:r>
          </a:p>
        </p:txBody>
      </p:sp>
      <p:sp>
        <p:nvSpPr>
          <p:cNvPr id="33" name="TextBox 32">
            <a:extLst>
              <a:ext uri="{FF2B5EF4-FFF2-40B4-BE49-F238E27FC236}">
                <a16:creationId xmlns:a16="http://schemas.microsoft.com/office/drawing/2014/main" id="{30D663C7-499A-4E02-8C38-89063650F17E}"/>
              </a:ext>
            </a:extLst>
          </p:cNvPr>
          <p:cNvSpPr txBox="1"/>
          <p:nvPr/>
        </p:nvSpPr>
        <p:spPr>
          <a:xfrm>
            <a:off x="3849538" y="3261846"/>
            <a:ext cx="453006" cy="246221"/>
          </a:xfrm>
          <a:prstGeom prst="rect">
            <a:avLst/>
          </a:prstGeom>
          <a:noFill/>
        </p:spPr>
        <p:txBody>
          <a:bodyPr wrap="square" rtlCol="0">
            <a:spAutoFit/>
          </a:bodyPr>
          <a:lstStyle/>
          <a:p>
            <a:r>
              <a:rPr lang="en-US" sz="1000" b="1" dirty="0"/>
              <a:t>NAT</a:t>
            </a:r>
          </a:p>
        </p:txBody>
      </p:sp>
      <p:sp>
        <p:nvSpPr>
          <p:cNvPr id="35" name="TextBox 34">
            <a:extLst>
              <a:ext uri="{FF2B5EF4-FFF2-40B4-BE49-F238E27FC236}">
                <a16:creationId xmlns:a16="http://schemas.microsoft.com/office/drawing/2014/main" id="{61DF0076-BD9E-426E-BDCF-240E471E3BE2}"/>
              </a:ext>
            </a:extLst>
          </p:cNvPr>
          <p:cNvSpPr txBox="1"/>
          <p:nvPr/>
        </p:nvSpPr>
        <p:spPr>
          <a:xfrm>
            <a:off x="4239576" y="3405195"/>
            <a:ext cx="792786" cy="246221"/>
          </a:xfrm>
          <a:prstGeom prst="rect">
            <a:avLst/>
          </a:prstGeom>
          <a:noFill/>
        </p:spPr>
        <p:txBody>
          <a:bodyPr wrap="square" rtlCol="0">
            <a:spAutoFit/>
          </a:bodyPr>
          <a:lstStyle/>
          <a:p>
            <a:r>
              <a:rPr lang="en-US" sz="1000" i="1" dirty="0"/>
              <a:t>Se0/1/0</a:t>
            </a:r>
          </a:p>
        </p:txBody>
      </p:sp>
      <p:sp>
        <p:nvSpPr>
          <p:cNvPr id="36" name="TextBox 35">
            <a:extLst>
              <a:ext uri="{FF2B5EF4-FFF2-40B4-BE49-F238E27FC236}">
                <a16:creationId xmlns:a16="http://schemas.microsoft.com/office/drawing/2014/main" id="{722A0D60-EC3D-46DE-8192-7AAFD1C5DE3B}"/>
              </a:ext>
            </a:extLst>
          </p:cNvPr>
          <p:cNvSpPr txBox="1"/>
          <p:nvPr/>
        </p:nvSpPr>
        <p:spPr>
          <a:xfrm>
            <a:off x="6076397" y="3453322"/>
            <a:ext cx="792786" cy="246221"/>
          </a:xfrm>
          <a:prstGeom prst="rect">
            <a:avLst/>
          </a:prstGeom>
          <a:noFill/>
        </p:spPr>
        <p:txBody>
          <a:bodyPr wrap="square" rtlCol="0">
            <a:spAutoFit/>
          </a:bodyPr>
          <a:lstStyle/>
          <a:p>
            <a:r>
              <a:rPr lang="en-US" sz="1000" i="1" dirty="0"/>
              <a:t>Se0/1/0</a:t>
            </a:r>
          </a:p>
        </p:txBody>
      </p:sp>
      <p:sp>
        <p:nvSpPr>
          <p:cNvPr id="37" name="TextBox 36">
            <a:extLst>
              <a:ext uri="{FF2B5EF4-FFF2-40B4-BE49-F238E27FC236}">
                <a16:creationId xmlns:a16="http://schemas.microsoft.com/office/drawing/2014/main" id="{B8F3FE71-1929-4E76-9914-9C2245FFFCC2}"/>
              </a:ext>
            </a:extLst>
          </p:cNvPr>
          <p:cNvSpPr txBox="1"/>
          <p:nvPr/>
        </p:nvSpPr>
        <p:spPr>
          <a:xfrm>
            <a:off x="7071002" y="3416986"/>
            <a:ext cx="569756" cy="246221"/>
          </a:xfrm>
          <a:prstGeom prst="rect">
            <a:avLst/>
          </a:prstGeom>
          <a:noFill/>
        </p:spPr>
        <p:txBody>
          <a:bodyPr wrap="square" rtlCol="0">
            <a:spAutoFit/>
          </a:bodyPr>
          <a:lstStyle/>
          <a:p>
            <a:r>
              <a:rPr lang="en-US" sz="1000" i="1" dirty="0"/>
              <a:t>G0/0/0</a:t>
            </a:r>
          </a:p>
        </p:txBody>
      </p:sp>
      <p:sp>
        <p:nvSpPr>
          <p:cNvPr id="40" name="TextBox 39">
            <a:extLst>
              <a:ext uri="{FF2B5EF4-FFF2-40B4-BE49-F238E27FC236}">
                <a16:creationId xmlns:a16="http://schemas.microsoft.com/office/drawing/2014/main" id="{B0E589B8-E08D-49B2-B151-70265B038EAE}"/>
              </a:ext>
            </a:extLst>
          </p:cNvPr>
          <p:cNvSpPr txBox="1"/>
          <p:nvPr/>
        </p:nvSpPr>
        <p:spPr>
          <a:xfrm>
            <a:off x="3317140" y="3416987"/>
            <a:ext cx="569756" cy="246221"/>
          </a:xfrm>
          <a:prstGeom prst="rect">
            <a:avLst/>
          </a:prstGeom>
          <a:noFill/>
        </p:spPr>
        <p:txBody>
          <a:bodyPr wrap="square" rtlCol="0">
            <a:spAutoFit/>
          </a:bodyPr>
          <a:lstStyle/>
          <a:p>
            <a:r>
              <a:rPr lang="en-US" sz="1000" i="1" dirty="0"/>
              <a:t>G0/0/0</a:t>
            </a:r>
          </a:p>
        </p:txBody>
      </p:sp>
      <p:sp>
        <p:nvSpPr>
          <p:cNvPr id="49" name="TextBox 48">
            <a:extLst>
              <a:ext uri="{FF2B5EF4-FFF2-40B4-BE49-F238E27FC236}">
                <a16:creationId xmlns:a16="http://schemas.microsoft.com/office/drawing/2014/main" id="{1ADDCF86-E079-4103-8253-6A4DC56A54B1}"/>
              </a:ext>
            </a:extLst>
          </p:cNvPr>
          <p:cNvSpPr txBox="1"/>
          <p:nvPr/>
        </p:nvSpPr>
        <p:spPr>
          <a:xfrm>
            <a:off x="3793391" y="3799254"/>
            <a:ext cx="677651" cy="246221"/>
          </a:xfrm>
          <a:prstGeom prst="rect">
            <a:avLst/>
          </a:prstGeom>
          <a:noFill/>
        </p:spPr>
        <p:txBody>
          <a:bodyPr wrap="square" rtlCol="0">
            <a:spAutoFit/>
          </a:bodyPr>
          <a:lstStyle/>
          <a:p>
            <a:r>
              <a:rPr lang="en-US" sz="1000" b="1" dirty="0"/>
              <a:t>Router</a:t>
            </a:r>
          </a:p>
        </p:txBody>
      </p:sp>
      <p:sp>
        <p:nvSpPr>
          <p:cNvPr id="50" name="TextBox 49">
            <a:extLst>
              <a:ext uri="{FF2B5EF4-FFF2-40B4-BE49-F238E27FC236}">
                <a16:creationId xmlns:a16="http://schemas.microsoft.com/office/drawing/2014/main" id="{0C6AEE2A-1885-45C1-941D-7A43D29BBDF7}"/>
              </a:ext>
            </a:extLst>
          </p:cNvPr>
          <p:cNvSpPr txBox="1"/>
          <p:nvPr/>
        </p:nvSpPr>
        <p:spPr>
          <a:xfrm>
            <a:off x="3793815" y="3799254"/>
            <a:ext cx="677651" cy="246221"/>
          </a:xfrm>
          <a:prstGeom prst="rect">
            <a:avLst/>
          </a:prstGeom>
          <a:noFill/>
        </p:spPr>
        <p:txBody>
          <a:bodyPr wrap="square" rtlCol="0">
            <a:spAutoFit/>
          </a:bodyPr>
          <a:lstStyle/>
          <a:p>
            <a:r>
              <a:rPr lang="en-US" sz="1000" b="1" dirty="0"/>
              <a:t>Router</a:t>
            </a:r>
          </a:p>
        </p:txBody>
      </p:sp>
      <p:sp>
        <p:nvSpPr>
          <p:cNvPr id="51" name="TextBox 50">
            <a:extLst>
              <a:ext uri="{FF2B5EF4-FFF2-40B4-BE49-F238E27FC236}">
                <a16:creationId xmlns:a16="http://schemas.microsoft.com/office/drawing/2014/main" id="{F5D6E812-36E3-4BE6-A9BA-1B5C0574A664}"/>
              </a:ext>
            </a:extLst>
          </p:cNvPr>
          <p:cNvSpPr txBox="1"/>
          <p:nvPr/>
        </p:nvSpPr>
        <p:spPr>
          <a:xfrm>
            <a:off x="6464832" y="3799255"/>
            <a:ext cx="1007485" cy="246221"/>
          </a:xfrm>
          <a:prstGeom prst="rect">
            <a:avLst/>
          </a:prstGeom>
          <a:noFill/>
        </p:spPr>
        <p:txBody>
          <a:bodyPr wrap="square" rtlCol="0">
            <a:spAutoFit/>
          </a:bodyPr>
          <a:lstStyle/>
          <a:p>
            <a:r>
              <a:rPr lang="en-US" sz="1000" b="1" dirty="0"/>
              <a:t>Google RTR</a:t>
            </a:r>
          </a:p>
        </p:txBody>
      </p:sp>
      <p:sp>
        <p:nvSpPr>
          <p:cNvPr id="3" name="TextBox 2">
            <a:extLst>
              <a:ext uri="{FF2B5EF4-FFF2-40B4-BE49-F238E27FC236}">
                <a16:creationId xmlns:a16="http://schemas.microsoft.com/office/drawing/2014/main" id="{77509C3A-CDAC-179B-33F6-B498F08F6B78}"/>
              </a:ext>
            </a:extLst>
          </p:cNvPr>
          <p:cNvSpPr txBox="1"/>
          <p:nvPr/>
        </p:nvSpPr>
        <p:spPr>
          <a:xfrm>
            <a:off x="4244372" y="3608931"/>
            <a:ext cx="738864" cy="230832"/>
          </a:xfrm>
          <a:prstGeom prst="rect">
            <a:avLst/>
          </a:prstGeom>
          <a:noFill/>
        </p:spPr>
        <p:txBody>
          <a:bodyPr wrap="square" rtlCol="0">
            <a:spAutoFit/>
          </a:bodyPr>
          <a:lstStyle/>
          <a:p>
            <a:r>
              <a:rPr lang="en-US" sz="900" b="1" i="1" dirty="0"/>
              <a:t>1.1.1.1/29</a:t>
            </a:r>
          </a:p>
        </p:txBody>
      </p:sp>
      <p:sp>
        <p:nvSpPr>
          <p:cNvPr id="4" name="TextBox 3">
            <a:extLst>
              <a:ext uri="{FF2B5EF4-FFF2-40B4-BE49-F238E27FC236}">
                <a16:creationId xmlns:a16="http://schemas.microsoft.com/office/drawing/2014/main" id="{46E4644F-54ED-B941-147F-2C8EE4E53C90}"/>
              </a:ext>
            </a:extLst>
          </p:cNvPr>
          <p:cNvSpPr txBox="1"/>
          <p:nvPr/>
        </p:nvSpPr>
        <p:spPr>
          <a:xfrm>
            <a:off x="6042693" y="3674245"/>
            <a:ext cx="738864" cy="230832"/>
          </a:xfrm>
          <a:prstGeom prst="rect">
            <a:avLst/>
          </a:prstGeom>
          <a:noFill/>
        </p:spPr>
        <p:txBody>
          <a:bodyPr wrap="square" rtlCol="0">
            <a:spAutoFit/>
          </a:bodyPr>
          <a:lstStyle/>
          <a:p>
            <a:r>
              <a:rPr lang="en-US" sz="900" b="1" i="1" dirty="0"/>
              <a:t>1.1.1.2/29</a:t>
            </a:r>
          </a:p>
        </p:txBody>
      </p:sp>
      <p:sp>
        <p:nvSpPr>
          <p:cNvPr id="7" name="TextBox 6">
            <a:extLst>
              <a:ext uri="{FF2B5EF4-FFF2-40B4-BE49-F238E27FC236}">
                <a16:creationId xmlns:a16="http://schemas.microsoft.com/office/drawing/2014/main" id="{5B9157B6-F755-0C75-54CE-B5D314EE504B}"/>
              </a:ext>
            </a:extLst>
          </p:cNvPr>
          <p:cNvSpPr txBox="1"/>
          <p:nvPr/>
        </p:nvSpPr>
        <p:spPr>
          <a:xfrm>
            <a:off x="3120910" y="3626932"/>
            <a:ext cx="1016573" cy="230832"/>
          </a:xfrm>
          <a:prstGeom prst="rect">
            <a:avLst/>
          </a:prstGeom>
          <a:noFill/>
        </p:spPr>
        <p:txBody>
          <a:bodyPr wrap="square" rtlCol="0">
            <a:spAutoFit/>
          </a:bodyPr>
          <a:lstStyle/>
          <a:p>
            <a:r>
              <a:rPr lang="en-US" sz="900" b="1" i="1" dirty="0"/>
              <a:t>192.168.1.1</a:t>
            </a:r>
          </a:p>
        </p:txBody>
      </p:sp>
      <p:sp>
        <p:nvSpPr>
          <p:cNvPr id="29" name="TextBox 28">
            <a:extLst>
              <a:ext uri="{FF2B5EF4-FFF2-40B4-BE49-F238E27FC236}">
                <a16:creationId xmlns:a16="http://schemas.microsoft.com/office/drawing/2014/main" id="{A57A05A4-3E4D-368B-234C-014B7D07B243}"/>
              </a:ext>
            </a:extLst>
          </p:cNvPr>
          <p:cNvSpPr txBox="1"/>
          <p:nvPr/>
        </p:nvSpPr>
        <p:spPr>
          <a:xfrm>
            <a:off x="3245242" y="2784516"/>
            <a:ext cx="1671738" cy="507831"/>
          </a:xfrm>
          <a:prstGeom prst="rect">
            <a:avLst/>
          </a:prstGeom>
          <a:noFill/>
        </p:spPr>
        <p:txBody>
          <a:bodyPr wrap="square" rtlCol="0">
            <a:spAutoFit/>
          </a:bodyPr>
          <a:lstStyle/>
          <a:p>
            <a:r>
              <a:rPr lang="en-US" sz="900" b="1" i="1" dirty="0"/>
              <a:t>192.168.1.101 -&gt; 100.0.0.1</a:t>
            </a:r>
          </a:p>
          <a:p>
            <a:r>
              <a:rPr lang="en-US" sz="900" b="1" i="1" dirty="0"/>
              <a:t>192.168.1.102 -&gt; 100.0.0.2</a:t>
            </a:r>
          </a:p>
          <a:p>
            <a:r>
              <a:rPr lang="en-US" sz="900" b="1" i="1" dirty="0"/>
              <a:t>192.168.1.103 -&gt; 100.0.0.3</a:t>
            </a:r>
          </a:p>
        </p:txBody>
      </p:sp>
    </p:spTree>
    <p:extLst>
      <p:ext uri="{BB962C8B-B14F-4D97-AF65-F5344CB8AC3E}">
        <p14:creationId xmlns:p14="http://schemas.microsoft.com/office/powerpoint/2010/main" val="3435506238"/>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Static NAT</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8</a:t>
            </a:fld>
            <a:endParaRPr lang="en"/>
          </a:p>
        </p:txBody>
      </p:sp>
      <p:pic>
        <p:nvPicPr>
          <p:cNvPr id="7" name="Picture 6">
            <a:extLst>
              <a:ext uri="{FF2B5EF4-FFF2-40B4-BE49-F238E27FC236}">
                <a16:creationId xmlns:a16="http://schemas.microsoft.com/office/drawing/2014/main" id="{68B89C94-ED9D-45E4-91E3-407D38122CF9}"/>
              </a:ext>
            </a:extLst>
          </p:cNvPr>
          <p:cNvPicPr>
            <a:picLocks noChangeAspect="1"/>
          </p:cNvPicPr>
          <p:nvPr/>
        </p:nvPicPr>
        <p:blipFill>
          <a:blip r:embed="rId3"/>
          <a:srcRect/>
          <a:stretch/>
        </p:blipFill>
        <p:spPr>
          <a:xfrm>
            <a:off x="734513" y="961201"/>
            <a:ext cx="2040569" cy="763325"/>
          </a:xfrm>
          <a:prstGeom prst="rect">
            <a:avLst/>
          </a:prstGeom>
          <a:ln w="19050">
            <a:solidFill>
              <a:schemeClr val="tx1"/>
            </a:solidFill>
          </a:ln>
        </p:spPr>
      </p:pic>
      <p:pic>
        <p:nvPicPr>
          <p:cNvPr id="8" name="Picture 7">
            <a:extLst>
              <a:ext uri="{FF2B5EF4-FFF2-40B4-BE49-F238E27FC236}">
                <a16:creationId xmlns:a16="http://schemas.microsoft.com/office/drawing/2014/main" id="{AED35BFA-D943-4575-9920-940043B29246}"/>
              </a:ext>
            </a:extLst>
          </p:cNvPr>
          <p:cNvPicPr>
            <a:picLocks noChangeAspect="1"/>
          </p:cNvPicPr>
          <p:nvPr/>
        </p:nvPicPr>
        <p:blipFill>
          <a:blip r:embed="rId4"/>
          <a:srcRect/>
          <a:stretch/>
        </p:blipFill>
        <p:spPr>
          <a:xfrm>
            <a:off x="740036" y="1849860"/>
            <a:ext cx="3831964" cy="2170504"/>
          </a:xfrm>
          <a:prstGeom prst="rect">
            <a:avLst/>
          </a:prstGeom>
          <a:ln w="19050">
            <a:solidFill>
              <a:schemeClr val="tx1"/>
            </a:solidFill>
          </a:ln>
        </p:spPr>
      </p:pic>
      <p:pic>
        <p:nvPicPr>
          <p:cNvPr id="10" name="Picture 9">
            <a:extLst>
              <a:ext uri="{FF2B5EF4-FFF2-40B4-BE49-F238E27FC236}">
                <a16:creationId xmlns:a16="http://schemas.microsoft.com/office/drawing/2014/main" id="{B46BFF13-598E-48B1-83B0-2FD0582F9AAE}"/>
              </a:ext>
            </a:extLst>
          </p:cNvPr>
          <p:cNvPicPr>
            <a:picLocks noChangeAspect="1"/>
          </p:cNvPicPr>
          <p:nvPr/>
        </p:nvPicPr>
        <p:blipFill>
          <a:blip r:embed="rId5"/>
          <a:srcRect/>
          <a:stretch/>
        </p:blipFill>
        <p:spPr>
          <a:xfrm>
            <a:off x="4737126" y="2530921"/>
            <a:ext cx="4009973" cy="568962"/>
          </a:xfrm>
          <a:prstGeom prst="rect">
            <a:avLst/>
          </a:prstGeom>
          <a:ln w="19050">
            <a:solidFill>
              <a:schemeClr val="tx1"/>
            </a:solidFill>
          </a:ln>
        </p:spPr>
      </p:pic>
      <p:pic>
        <p:nvPicPr>
          <p:cNvPr id="11" name="Picture 10">
            <a:extLst>
              <a:ext uri="{FF2B5EF4-FFF2-40B4-BE49-F238E27FC236}">
                <a16:creationId xmlns:a16="http://schemas.microsoft.com/office/drawing/2014/main" id="{5CB9978E-4A4A-49D3-BF67-A36B095888A4}"/>
              </a:ext>
            </a:extLst>
          </p:cNvPr>
          <p:cNvPicPr>
            <a:picLocks noChangeAspect="1"/>
          </p:cNvPicPr>
          <p:nvPr/>
        </p:nvPicPr>
        <p:blipFill>
          <a:blip r:embed="rId6"/>
          <a:srcRect/>
          <a:stretch/>
        </p:blipFill>
        <p:spPr>
          <a:xfrm>
            <a:off x="4724915" y="3198600"/>
            <a:ext cx="4022184" cy="853415"/>
          </a:xfrm>
          <a:prstGeom prst="rect">
            <a:avLst/>
          </a:prstGeom>
          <a:ln w="19050">
            <a:solidFill>
              <a:schemeClr val="tx1"/>
            </a:solidFill>
          </a:ln>
        </p:spPr>
      </p:pic>
      <p:sp>
        <p:nvSpPr>
          <p:cNvPr id="3" name="Rectangle 2">
            <a:extLst>
              <a:ext uri="{FF2B5EF4-FFF2-40B4-BE49-F238E27FC236}">
                <a16:creationId xmlns:a16="http://schemas.microsoft.com/office/drawing/2014/main" id="{3DF81B74-94F7-421E-B6FF-26D4E91D35CF}"/>
              </a:ext>
            </a:extLst>
          </p:cNvPr>
          <p:cNvSpPr/>
          <p:nvPr/>
        </p:nvSpPr>
        <p:spPr>
          <a:xfrm>
            <a:off x="1833880" y="1097280"/>
            <a:ext cx="84328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DC209-0ED1-417B-BBFD-16444E73E94F}"/>
              </a:ext>
            </a:extLst>
          </p:cNvPr>
          <p:cNvSpPr/>
          <p:nvPr/>
        </p:nvSpPr>
        <p:spPr>
          <a:xfrm>
            <a:off x="1833880" y="1463040"/>
            <a:ext cx="90170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E57947-3B82-4040-9E67-FF33B257B216}"/>
              </a:ext>
            </a:extLst>
          </p:cNvPr>
          <p:cNvSpPr/>
          <p:nvPr/>
        </p:nvSpPr>
        <p:spPr>
          <a:xfrm>
            <a:off x="858520" y="1981200"/>
            <a:ext cx="201422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6BD79A-A559-4889-BAA6-4A3CCAE61F8D}"/>
              </a:ext>
            </a:extLst>
          </p:cNvPr>
          <p:cNvSpPr/>
          <p:nvPr/>
        </p:nvSpPr>
        <p:spPr>
          <a:xfrm>
            <a:off x="855980" y="2433320"/>
            <a:ext cx="197612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42B078-E10D-4112-95F6-A7F5C7A8CB29}"/>
              </a:ext>
            </a:extLst>
          </p:cNvPr>
          <p:cNvSpPr/>
          <p:nvPr/>
        </p:nvSpPr>
        <p:spPr>
          <a:xfrm>
            <a:off x="855980" y="2773680"/>
            <a:ext cx="255016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765A06-C1CA-45DE-B9EF-C9D5B701B0CB}"/>
              </a:ext>
            </a:extLst>
          </p:cNvPr>
          <p:cNvSpPr/>
          <p:nvPr/>
        </p:nvSpPr>
        <p:spPr>
          <a:xfrm>
            <a:off x="855980" y="2997200"/>
            <a:ext cx="185928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02B88A-CC35-47E4-9F7C-E72F729B3098}"/>
              </a:ext>
            </a:extLst>
          </p:cNvPr>
          <p:cNvSpPr/>
          <p:nvPr/>
        </p:nvSpPr>
        <p:spPr>
          <a:xfrm>
            <a:off x="855980" y="3449320"/>
            <a:ext cx="194056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271EB7-3B95-4DAC-AEA9-191639615EBC}"/>
              </a:ext>
            </a:extLst>
          </p:cNvPr>
          <p:cNvSpPr/>
          <p:nvPr/>
        </p:nvSpPr>
        <p:spPr>
          <a:xfrm>
            <a:off x="1600200" y="3571240"/>
            <a:ext cx="2928620" cy="34798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E28C91-6033-45F3-A5B2-D652423908E4}"/>
              </a:ext>
            </a:extLst>
          </p:cNvPr>
          <p:cNvSpPr/>
          <p:nvPr/>
        </p:nvSpPr>
        <p:spPr>
          <a:xfrm>
            <a:off x="4740910" y="3429000"/>
            <a:ext cx="2014220" cy="2057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C6C30B4-5E03-4CA2-91A5-83CE0D315379}"/>
              </a:ext>
            </a:extLst>
          </p:cNvPr>
          <p:cNvSpPr/>
          <p:nvPr/>
        </p:nvSpPr>
        <p:spPr>
          <a:xfrm>
            <a:off x="4740910" y="3634740"/>
            <a:ext cx="2014220" cy="2057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A6B09F-75AD-4CB2-873C-62A0B29C891F}"/>
              </a:ext>
            </a:extLst>
          </p:cNvPr>
          <p:cNvSpPr/>
          <p:nvPr/>
        </p:nvSpPr>
        <p:spPr>
          <a:xfrm>
            <a:off x="4740910" y="3840480"/>
            <a:ext cx="2014220" cy="2057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F10F033-C572-444A-BEEF-97E8BDAE144F}"/>
              </a:ext>
            </a:extLst>
          </p:cNvPr>
          <p:cNvPicPr>
            <a:picLocks noChangeAspect="1"/>
          </p:cNvPicPr>
          <p:nvPr/>
        </p:nvPicPr>
        <p:blipFill>
          <a:blip r:embed="rId7"/>
          <a:srcRect/>
          <a:stretch/>
        </p:blipFill>
        <p:spPr>
          <a:xfrm>
            <a:off x="4737126" y="874268"/>
            <a:ext cx="4009973" cy="1557593"/>
          </a:xfrm>
          <a:prstGeom prst="rect">
            <a:avLst/>
          </a:prstGeom>
          <a:ln w="19050">
            <a:solidFill>
              <a:schemeClr val="tx1"/>
            </a:solidFill>
          </a:ln>
        </p:spPr>
      </p:pic>
      <p:sp>
        <p:nvSpPr>
          <p:cNvPr id="23" name="Rectangle 22">
            <a:extLst>
              <a:ext uri="{FF2B5EF4-FFF2-40B4-BE49-F238E27FC236}">
                <a16:creationId xmlns:a16="http://schemas.microsoft.com/office/drawing/2014/main" id="{6FBE2AC4-5260-466B-8576-840778761A77}"/>
              </a:ext>
            </a:extLst>
          </p:cNvPr>
          <p:cNvSpPr/>
          <p:nvPr/>
        </p:nvSpPr>
        <p:spPr>
          <a:xfrm>
            <a:off x="4763769" y="1943100"/>
            <a:ext cx="3809541" cy="46590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267411"/>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4309"/>
            <a:ext cx="8171352"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One-to-one mapping done automatically</a:t>
            </a:r>
            <a:r>
              <a:rPr lang="en-US" sz="1000" b="0" i="0" dirty="0">
                <a:solidFill>
                  <a:schemeClr val="tx1"/>
                </a:solidFill>
                <a:effectLst/>
                <a:latin typeface="+mj-lt"/>
              </a:rPr>
              <a:t>.</a:t>
            </a:r>
            <a:r>
              <a:rPr lang="en-US" sz="1000" dirty="0">
                <a:solidFill>
                  <a:schemeClr val="tx1"/>
                </a:solidFill>
                <a:latin typeface="+mj-lt"/>
              </a:rPr>
              <a:t> M</a:t>
            </a:r>
            <a:r>
              <a:rPr lang="en-US" sz="1000" b="0" i="0" dirty="0">
                <a:solidFill>
                  <a:schemeClr val="tx1"/>
                </a:solidFill>
                <a:effectLst/>
                <a:latin typeface="+mj-lt"/>
              </a:rPr>
              <a:t>aps a pool of private IP addresses to a pool of public IP addresses</a:t>
            </a:r>
            <a:r>
              <a:rPr lang="en-US" sz="1000" dirty="0">
                <a:solidFill>
                  <a:schemeClr val="tx1"/>
                </a:solidFill>
                <a:latin typeface="+mj-lt"/>
              </a:rPr>
              <a: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The mapping is temporary and based on the first-come, first-served principle.</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This is typically used for clients that need to access the public Internet, but do not need to be directly accessible from the public Internet.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If all the pooled IP addresses are in use, the router simply discard the packet.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selecting inside/outside interface-</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&lt;inside/outside&gt;</a:t>
            </a:r>
            <a:r>
              <a:rPr lang="en-US" sz="1000" b="1" i="1" dirty="0">
                <a:solidFill>
                  <a:schemeClr val="tx1"/>
                </a:solidFill>
                <a:latin typeface="+mj-lt"/>
                <a:ea typeface="Tahoma" panose="020B0604030504040204" pitchFamily="34" charset="0"/>
                <a:cs typeface="Tahoma" panose="020B0604030504040204" pitchFamily="34" charset="0"/>
              </a:rPr>
              <a:t>’</a:t>
            </a: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defining private addresses via standard access-lists-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&lt;source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 &lt;source </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defining private addresses via extended access-lists-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access-list </a:t>
            </a:r>
            <a:r>
              <a:rPr lang="en-US" sz="1000" b="1" i="1" dirty="0">
                <a:solidFill>
                  <a:srgbClr val="C00000"/>
                </a:solidFill>
                <a:latin typeface="+mj-lt"/>
                <a:ea typeface="Tahoma" panose="020B0604030504040204" pitchFamily="34" charset="0"/>
                <a:cs typeface="Tahoma" panose="020B0604030504040204" pitchFamily="34" charset="0"/>
              </a:rPr>
              <a:t>&lt;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&lt;permit/deny&gt; &lt;protocol&gt; &lt;source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a:t>
            </a:r>
            <a:r>
              <a:rPr lang="en-US" sz="1000" b="1" i="1" dirty="0" err="1">
                <a:solidFill>
                  <a:srgbClr val="C00000"/>
                </a:solidFill>
                <a:latin typeface="+mj-lt"/>
                <a:ea typeface="Tahoma" panose="020B0604030504040204" pitchFamily="34" charset="0"/>
                <a:cs typeface="Tahoma" panose="020B0604030504040204" pitchFamily="34" charset="0"/>
              </a:rPr>
              <a:t>dest</a:t>
            </a:r>
            <a:r>
              <a:rPr lang="en-US" sz="1000" b="1" i="1" dirty="0">
                <a:solidFill>
                  <a:srgbClr val="C00000"/>
                </a:solidFill>
                <a:latin typeface="+mj-lt"/>
                <a:ea typeface="Tahoma" panose="020B0604030504040204" pitchFamily="34" charset="0"/>
                <a:cs typeface="Tahoma" panose="020B0604030504040204" pitchFamily="34" charset="0"/>
              </a:rPr>
              <a:t>. Ip&gt; &lt;</a:t>
            </a:r>
            <a:r>
              <a:rPr lang="en-US" sz="1000" b="1" i="1" dirty="0" err="1">
                <a:solidFill>
                  <a:srgbClr val="C00000"/>
                </a:solidFill>
                <a:latin typeface="+mj-lt"/>
                <a:ea typeface="Tahoma" panose="020B0604030504040204" pitchFamily="34" charset="0"/>
                <a:cs typeface="Tahoma" panose="020B0604030504040204" pitchFamily="34" charset="0"/>
              </a:rPr>
              <a:t>wcm</a:t>
            </a:r>
            <a:r>
              <a:rPr lang="en-US" sz="1000" b="1" i="1" dirty="0">
                <a:solidFill>
                  <a:srgbClr val="C00000"/>
                </a:solidFill>
                <a:latin typeface="+mj-lt"/>
                <a:ea typeface="Tahoma" panose="020B0604030504040204" pitchFamily="34" charset="0"/>
                <a:cs typeface="Tahoma" panose="020B0604030504040204" pitchFamily="34" charset="0"/>
              </a:rPr>
              <a:t>&gt; &lt;operator&gt; &lt;port/service&gt;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creating </a:t>
            </a:r>
            <a:r>
              <a:rPr lang="en-US" sz="1000" dirty="0" err="1">
                <a:solidFill>
                  <a:schemeClr val="tx1"/>
                </a:solidFill>
                <a:latin typeface="+mj-lt"/>
                <a:ea typeface="Tahoma" panose="020B0604030504040204" pitchFamily="34" charset="0"/>
                <a:cs typeface="Tahoma" panose="020B0604030504040204" pitchFamily="34" charset="0"/>
              </a:rPr>
              <a:t>nat</a:t>
            </a:r>
            <a:r>
              <a:rPr lang="en-US" sz="1000" dirty="0">
                <a:solidFill>
                  <a:schemeClr val="tx1"/>
                </a:solidFill>
                <a:latin typeface="+mj-lt"/>
                <a:ea typeface="Tahoma" panose="020B0604030504040204" pitchFamily="34" charset="0"/>
                <a:cs typeface="Tahoma" panose="020B0604030504040204" pitchFamily="34" charset="0"/>
              </a:rPr>
              <a:t> pool for converted public addresses-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pool </a:t>
            </a:r>
            <a:r>
              <a:rPr lang="en-US" sz="1000" b="1" i="1" dirty="0">
                <a:solidFill>
                  <a:srgbClr val="C00000"/>
                </a:solidFill>
                <a:latin typeface="+mj-lt"/>
                <a:ea typeface="Tahoma" panose="020B0604030504040204" pitchFamily="34" charset="0"/>
                <a:cs typeface="Tahoma" panose="020B0604030504040204" pitchFamily="34" charset="0"/>
              </a:rPr>
              <a:t>&lt;pool name&gt; &lt;starting public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 &lt;ending public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a:t>
            </a:r>
            <a:r>
              <a:rPr lang="en-US" sz="1000" b="1" i="1" dirty="0">
                <a:solidFill>
                  <a:schemeClr val="tx1"/>
                </a:solidFill>
                <a:latin typeface="+mj-lt"/>
                <a:ea typeface="Tahoma" panose="020B0604030504040204" pitchFamily="34" charset="0"/>
                <a:cs typeface="Tahoma" panose="020B0604030504040204" pitchFamily="34" charset="0"/>
              </a:rPr>
              <a:t> netmask </a:t>
            </a:r>
            <a:r>
              <a:rPr lang="en-US" sz="1000" b="1" i="1" dirty="0">
                <a:solidFill>
                  <a:srgbClr val="C00000"/>
                </a:solidFill>
                <a:latin typeface="+mj-lt"/>
                <a:ea typeface="Tahoma" panose="020B0604030504040204" pitchFamily="34" charset="0"/>
                <a:cs typeface="Tahoma" panose="020B0604030504040204" pitchFamily="34" charset="0"/>
              </a:rPr>
              <a:t>&lt;subnet  mask&gt;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Commands for dynamic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‘Router(config)#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nat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&lt;inside&gt;</a:t>
            </a:r>
            <a:r>
              <a:rPr lang="en-US" sz="1000" b="1" i="1" dirty="0">
                <a:solidFill>
                  <a:schemeClr val="tx1"/>
                </a:solidFill>
                <a:latin typeface="+mj-lt"/>
                <a:ea typeface="Tahoma" panose="020B0604030504040204" pitchFamily="34" charset="0"/>
                <a:cs typeface="Tahoma" panose="020B0604030504040204" pitchFamily="34" charset="0"/>
              </a:rPr>
              <a:t> source </a:t>
            </a:r>
            <a:r>
              <a:rPr lang="en-US" sz="1000" b="1" i="1" dirty="0">
                <a:solidFill>
                  <a:srgbClr val="C00000"/>
                </a:solidFill>
                <a:latin typeface="+mj-lt"/>
                <a:ea typeface="Tahoma" panose="020B0604030504040204" pitchFamily="34" charset="0"/>
                <a:cs typeface="Tahoma" panose="020B0604030504040204" pitchFamily="34" charset="0"/>
              </a:rPr>
              <a:t>&lt;list&gt; &lt;</a:t>
            </a:r>
            <a:r>
              <a:rPr lang="en-US" sz="1000" b="1" i="1" dirty="0" err="1">
                <a:solidFill>
                  <a:srgbClr val="C00000"/>
                </a:solidFill>
                <a:latin typeface="+mj-lt"/>
                <a:ea typeface="Tahoma" panose="020B0604030504040204" pitchFamily="34" charset="0"/>
                <a:cs typeface="Tahoma" panose="020B0604030504040204" pitchFamily="34" charset="0"/>
              </a:rPr>
              <a:t>acl</a:t>
            </a:r>
            <a:r>
              <a:rPr lang="en-US" sz="1000" b="1" i="1" dirty="0">
                <a:solidFill>
                  <a:srgbClr val="C00000"/>
                </a:solidFill>
                <a:latin typeface="+mj-lt"/>
                <a:ea typeface="Tahoma" panose="020B0604030504040204" pitchFamily="34" charset="0"/>
                <a:cs typeface="Tahoma" panose="020B0604030504040204" pitchFamily="34" charset="0"/>
              </a:rPr>
              <a:t> no&gt; </a:t>
            </a:r>
            <a:r>
              <a:rPr lang="en-US" sz="1000" b="1" i="1" dirty="0">
                <a:solidFill>
                  <a:schemeClr val="tx1"/>
                </a:solidFill>
                <a:latin typeface="+mj-lt"/>
                <a:ea typeface="Tahoma" panose="020B0604030504040204" pitchFamily="34" charset="0"/>
                <a:cs typeface="Tahoma" panose="020B0604030504040204" pitchFamily="34" charset="0"/>
              </a:rPr>
              <a:t>pool</a:t>
            </a:r>
            <a:r>
              <a:rPr lang="en-US" sz="1000" b="1" i="1" dirty="0">
                <a:solidFill>
                  <a:srgbClr val="C00000"/>
                </a:solidFill>
                <a:latin typeface="+mj-lt"/>
                <a:ea typeface="Tahoma" panose="020B0604030504040204" pitchFamily="34" charset="0"/>
                <a:cs typeface="Tahoma" panose="020B0604030504040204" pitchFamily="34" charset="0"/>
              </a:rPr>
              <a:t>  &lt;pool name&gt;</a:t>
            </a:r>
            <a:r>
              <a:rPr lang="en-US" sz="1000" b="1" i="1" dirty="0">
                <a:solidFill>
                  <a:schemeClr val="tx1"/>
                </a:solidFill>
                <a:latin typeface="+mj-lt"/>
                <a:ea typeface="Tahoma" panose="020B0604030504040204" pitchFamily="34" charset="0"/>
                <a:cs typeface="Tahoma" panose="020B0604030504040204" pitchFamily="34" charset="0"/>
              </a:rPr>
              <a:t>’</a:t>
            </a: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gn="just">
              <a:lnSpc>
                <a:spcPct val="150000"/>
              </a:lnSpc>
              <a:buFont typeface="Arial" panose="020B0604020202020204" pitchFamily="34" charset="0"/>
              <a:buChar char="•"/>
            </a:pP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Dynamic NAT</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9</a:t>
            </a:fld>
            <a:endParaRPr lang="en"/>
          </a:p>
        </p:txBody>
      </p:sp>
    </p:spTree>
    <p:extLst>
      <p:ext uri="{BB962C8B-B14F-4D97-AF65-F5344CB8AC3E}">
        <p14:creationId xmlns:p14="http://schemas.microsoft.com/office/powerpoint/2010/main" val="16516806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6326</TotalTime>
  <Words>1575</Words>
  <Application>Microsoft Office PowerPoint</Application>
  <PresentationFormat>On-screen Show (16:9)</PresentationFormat>
  <Paragraphs>140</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Aptos</vt:lpstr>
      <vt:lpstr>Process Diagrams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Safwan Muntasir</dc:creator>
  <cp:lastModifiedBy>Safwan Muntasir</cp:lastModifiedBy>
  <cp:revision>368</cp:revision>
  <dcterms:modified xsi:type="dcterms:W3CDTF">2023-10-18T07:54:04Z</dcterms:modified>
</cp:coreProperties>
</file>