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handoutMasterIdLst>
    <p:handoutMasterId r:id="rId37"/>
  </p:handoutMasterIdLst>
  <p:sldIdLst>
    <p:sldId id="363" r:id="rId2"/>
    <p:sldId id="365" r:id="rId3"/>
    <p:sldId id="302" r:id="rId4"/>
    <p:sldId id="353" r:id="rId5"/>
    <p:sldId id="304" r:id="rId6"/>
    <p:sldId id="336" r:id="rId7"/>
    <p:sldId id="337" r:id="rId8"/>
    <p:sldId id="338" r:id="rId9"/>
    <p:sldId id="328" r:id="rId10"/>
    <p:sldId id="331" r:id="rId11"/>
    <p:sldId id="329" r:id="rId12"/>
    <p:sldId id="335" r:id="rId13"/>
    <p:sldId id="332" r:id="rId14"/>
    <p:sldId id="333" r:id="rId15"/>
    <p:sldId id="330" r:id="rId16"/>
    <p:sldId id="334" r:id="rId17"/>
    <p:sldId id="345" r:id="rId18"/>
    <p:sldId id="346" r:id="rId19"/>
    <p:sldId id="341" r:id="rId20"/>
    <p:sldId id="322" r:id="rId21"/>
    <p:sldId id="324" r:id="rId22"/>
    <p:sldId id="325" r:id="rId23"/>
    <p:sldId id="354" r:id="rId24"/>
    <p:sldId id="357" r:id="rId25"/>
    <p:sldId id="358" r:id="rId26"/>
    <p:sldId id="359" r:id="rId27"/>
    <p:sldId id="360" r:id="rId28"/>
    <p:sldId id="355" r:id="rId29"/>
    <p:sldId id="356" r:id="rId30"/>
    <p:sldId id="348" r:id="rId31"/>
    <p:sldId id="349" r:id="rId32"/>
    <p:sldId id="371" r:id="rId33"/>
    <p:sldId id="294" r:id="rId34"/>
    <p:sldId id="300" r:id="rId35"/>
  </p:sldIdLst>
  <p:sldSz cx="9144000" cy="5143500" type="screen16x9"/>
  <p:notesSz cx="6858000" cy="9144000"/>
  <p:embeddedFontLst>
    <p:embeddedFont>
      <p:font typeface="Apto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954" autoAdjust="0"/>
  </p:normalViewPr>
  <p:slideViewPr>
    <p:cSldViewPr snapToGrid="0">
      <p:cViewPr varScale="1">
        <p:scale>
          <a:sx n="112" d="100"/>
          <a:sy n="112" d="100"/>
        </p:scale>
        <p:origin x="634"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359AE5-E62E-E68D-35A9-9B130EE88B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CBA290-4B8E-5A6A-C0C3-84BCFA6136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45BA41-57CD-4853-96BC-F46150CB0D3A}" type="datetimeFigureOut">
              <a:rPr lang="en-US" smtClean="0"/>
              <a:t>10/18/2023</a:t>
            </a:fld>
            <a:endParaRPr lang="en-US"/>
          </a:p>
        </p:txBody>
      </p:sp>
      <p:sp>
        <p:nvSpPr>
          <p:cNvPr id="4" name="Footer Placeholder 3">
            <a:extLst>
              <a:ext uri="{FF2B5EF4-FFF2-40B4-BE49-F238E27FC236}">
                <a16:creationId xmlns:a16="http://schemas.microsoft.com/office/drawing/2014/main" id="{AD60680D-2EA3-748B-EC3B-A1AC6B4B0B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2A8057-BCC1-88A7-6A6B-776D6E14B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2392CE-E7B4-417D-9857-26CEFC20E05D}" type="slidenum">
              <a:rPr lang="en-US" smtClean="0"/>
              <a:t>‹#›</a:t>
            </a:fld>
            <a:endParaRPr lang="en-US"/>
          </a:p>
        </p:txBody>
      </p:sp>
    </p:spTree>
    <p:extLst>
      <p:ext uri="{BB962C8B-B14F-4D97-AF65-F5344CB8AC3E}">
        <p14:creationId xmlns:p14="http://schemas.microsoft.com/office/powerpoint/2010/main" val="34797106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41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2578714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6629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9873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545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789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1478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0359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0208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5130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4489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939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9028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7B2D242C-CEA5-E4FE-8E5A-3179BEAF7E00}"/>
              </a:ext>
            </a:extLst>
          </p:cNvPr>
          <p:cNvSpPr/>
          <p:nvPr userDrawn="1"/>
        </p:nvSpPr>
        <p:spPr>
          <a:xfrm rot="20246820">
            <a:off x="3084012" y="1662293"/>
            <a:ext cx="2714089" cy="1750729"/>
          </a:xfrm>
          <a:prstGeom prst="rect">
            <a:avLst/>
          </a:prstGeom>
          <a:blipFill dpi="0" rotWithShape="1">
            <a:blip r:embed="rId13">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FFB32CF-2D7D-9EF2-2DA5-EE66C836A4AB}"/>
              </a:ext>
            </a:extLst>
          </p:cNvPr>
          <p:cNvSpPr txBox="1"/>
          <p:nvPr userDrawn="1"/>
        </p:nvSpPr>
        <p:spPr>
          <a:xfrm>
            <a:off x="342901" y="4598894"/>
            <a:ext cx="2336504" cy="246221"/>
          </a:xfrm>
          <a:prstGeom prst="rect">
            <a:avLst/>
          </a:prstGeom>
          <a:noFill/>
        </p:spPr>
        <p:txBody>
          <a:bodyPr wrap="square" rtlCol="0">
            <a:spAutoFit/>
          </a:bodyPr>
          <a:lstStyle/>
          <a:p>
            <a:r>
              <a:rPr lang="en-US" sz="1000" dirty="0">
                <a:solidFill>
                  <a:schemeClr val="tx1"/>
                </a:solidFill>
                <a:latin typeface="+mj-lt"/>
              </a:rPr>
              <a:t>www.linkedin.com/in/smsufi</a:t>
            </a:r>
          </a:p>
        </p:txBody>
      </p:sp>
      <p:sp>
        <p:nvSpPr>
          <p:cNvPr id="4" name="TextBox 3">
            <a:extLst>
              <a:ext uri="{FF2B5EF4-FFF2-40B4-BE49-F238E27FC236}">
                <a16:creationId xmlns:a16="http://schemas.microsoft.com/office/drawing/2014/main" id="{B3941497-6632-3B01-FD1E-7CE3296E7E1E}"/>
              </a:ext>
            </a:extLst>
          </p:cNvPr>
          <p:cNvSpPr txBox="1"/>
          <p:nvPr userDrawn="1"/>
        </p:nvSpPr>
        <p:spPr>
          <a:xfrm>
            <a:off x="4246677" y="4598894"/>
            <a:ext cx="1154664" cy="246221"/>
          </a:xfrm>
          <a:prstGeom prst="rect">
            <a:avLst/>
          </a:prstGeom>
          <a:noFill/>
        </p:spPr>
        <p:txBody>
          <a:bodyPr wrap="square" rtlCol="0">
            <a:spAutoFit/>
          </a:bodyPr>
          <a:lstStyle/>
          <a:p>
            <a:r>
              <a:rPr lang="en-US" sz="1000" b="0" dirty="0">
                <a:solidFill>
                  <a:schemeClr val="tx1"/>
                </a:solidFill>
                <a:latin typeface="+mj-lt"/>
              </a:rPr>
              <a:t>OSPF Advanced</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7">
          <p15:clr>
            <a:srgbClr val="EA4335"/>
          </p15:clr>
        </p15:guide>
        <p15:guide id="4" pos="5313">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jp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hyperlink" Target="mailto:safwanm.cse@gmail.com" TargetMode="External"/><Relationship Id="rId5" Type="http://schemas.openxmlformats.org/officeDocument/2006/relationships/hyperlink" Target="http://www.linkedin.com/in/smsufi" TargetMode="External"/><Relationship Id="rId4" Type="http://schemas.openxmlformats.org/officeDocument/2006/relationships/image" Target="../media/image40.png"/><Relationship Id="rId9" Type="http://schemas.openxmlformats.org/officeDocument/2006/relationships/hyperlink" Target="https://github.com/smsufi"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javatpoint.com/ospf-protocol" TargetMode="External"/><Relationship Id="rId13" Type="http://schemas.openxmlformats.org/officeDocument/2006/relationships/hyperlink" Target="https://support.huawei.com/enterprise/en/doc/EDOC1100278245/6cac587/understanding-ospfv3-authentication" TargetMode="External"/><Relationship Id="rId3" Type="http://schemas.openxmlformats.org/officeDocument/2006/relationships/hyperlink" Target="https://www.youtube.com/@SIKANDARshaik/playlists" TargetMode="External"/><Relationship Id="rId7" Type="http://schemas.openxmlformats.org/officeDocument/2006/relationships/hyperlink" Target="https://www.cisco.com/c/en/us/support/docs/ip/open-shortest-path-first-ospf/7039-1.html" TargetMode="External"/><Relationship Id="rId12" Type="http://schemas.openxmlformats.org/officeDocument/2006/relationships/hyperlink" Target="http://www.faqs.org/rfcs/rfc5709.html" TargetMode="External"/><Relationship Id="rId2" Type="http://schemas.openxmlformats.org/officeDocument/2006/relationships/hyperlink" Target="https://en.wikipedia.org/wiki/Open_Shortest_Path_First" TargetMode="External"/><Relationship Id="rId1" Type="http://schemas.openxmlformats.org/officeDocument/2006/relationships/slideLayout" Target="../slideLayouts/slideLayout11.xml"/><Relationship Id="rId6" Type="http://schemas.openxmlformats.org/officeDocument/2006/relationships/hyperlink" Target="https://www.geeksforgeeks.org/open-shortest-path-first-ospf-protocol-states/" TargetMode="External"/><Relationship Id="rId11" Type="http://schemas.openxmlformats.org/officeDocument/2006/relationships/hyperlink" Target="http://www.faqs.org/rfcs/rfc2328.html" TargetMode="External"/><Relationship Id="rId5" Type="http://schemas.openxmlformats.org/officeDocument/2006/relationships/hyperlink" Target="https://www.youtube.com/@Certbros/playlists" TargetMode="External"/><Relationship Id="rId15" Type="http://schemas.openxmlformats.org/officeDocument/2006/relationships/hyperlink" Target="https://networklessons.com/ipv6/ospfv3-authentication-and-encryption" TargetMode="External"/><Relationship Id="rId10" Type="http://schemas.openxmlformats.org/officeDocument/2006/relationships/hyperlink" Target="https://techhub.hpe.com/eginfolib/networking/docs/switches/5500hi/5998-5330_l3-ip-rtng_cg/content/351988006.htm#279688693" TargetMode="External"/><Relationship Id="rId4" Type="http://schemas.openxmlformats.org/officeDocument/2006/relationships/hyperlink" Target="https://www.youtube.com/@kushalkabi/playlists" TargetMode="External"/><Relationship Id="rId9" Type="http://schemas.openxmlformats.org/officeDocument/2006/relationships/hyperlink" Target="https://www.n-study.com/en/ospf-detail/ospf-hello/" TargetMode="External"/><Relationship Id="rId14" Type="http://schemas.openxmlformats.org/officeDocument/2006/relationships/hyperlink" Target="https://www.arubanetworks.com/techdocs/AOS-CX/10.07/HTML/5200-7857/Content/Chp_OSPFv3/OSPFv3_cmds/ipv-osp-aut-ips-osp-10.htm"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ipwithease.com/ospf-area-types/" TargetMode="External"/><Relationship Id="rId13" Type="http://schemas.openxmlformats.org/officeDocument/2006/relationships/hyperlink" Target="https://info.pivitglobal.com/resources/configuring-ospf-authentication" TargetMode="External"/><Relationship Id="rId3" Type="http://schemas.openxmlformats.org/officeDocument/2006/relationships/hyperlink" Target="https://community.cisco.com/t5/switching/ospf-process-id/td-p/1405396" TargetMode="External"/><Relationship Id="rId7" Type="http://schemas.openxmlformats.org/officeDocument/2006/relationships/hyperlink" Target="https://www.geeksforgeeks.org/ospf-area-types/" TargetMode="External"/><Relationship Id="rId12" Type="http://schemas.openxmlformats.org/officeDocument/2006/relationships/hyperlink" Target="https://community.cisco.com/t5/networking-knowledge-base/ospf-authentication/ta-p/3131640" TargetMode="External"/><Relationship Id="rId2" Type="http://schemas.openxmlformats.org/officeDocument/2006/relationships/hyperlink" Target="https://www.n-study.com/en/ospf-detail/ospf-lsa-type/" TargetMode="External"/><Relationship Id="rId1" Type="http://schemas.openxmlformats.org/officeDocument/2006/relationships/slideLayout" Target="../slideLayouts/slideLayout11.xml"/><Relationship Id="rId6" Type="http://schemas.openxmlformats.org/officeDocument/2006/relationships/hyperlink" Target="https://www.router-switch.com/faq/five-ospf-area-types.html#:~:text=There%20are%20five%20types%20of,so%20stubby%20area%20(NSSA)" TargetMode="External"/><Relationship Id="rId11" Type="http://schemas.openxmlformats.org/officeDocument/2006/relationships/hyperlink" Target="https://www.youtube.com/watch?v=m2M9akEsJao" TargetMode="External"/><Relationship Id="rId5" Type="http://schemas.openxmlformats.org/officeDocument/2006/relationships/hyperlink" Target="https://www.youtube.com/@PracticalNetworking/playlists" TargetMode="External"/><Relationship Id="rId10" Type="http://schemas.openxmlformats.org/officeDocument/2006/relationships/hyperlink" Target="https://www.youtube.com/@JeremysITLab/playlists" TargetMode="External"/><Relationship Id="rId4" Type="http://schemas.openxmlformats.org/officeDocument/2006/relationships/hyperlink" Target="https://www.quora.com/What-is-the-purpose-of-OSPF-process-ID" TargetMode="External"/><Relationship Id="rId9" Type="http://schemas.openxmlformats.org/officeDocument/2006/relationships/hyperlink" Target="https://ipcisco.com/lesson/ospf-area-types-ccnp/" TargetMode="External"/><Relationship Id="rId14" Type="http://schemas.openxmlformats.org/officeDocument/2006/relationships/hyperlink" Target="https://www.cisco.com/c/en/us/td/docs/ios-xml/ios/iproute_ospf/configuration/xe-3s/iro-xe-3s-book/iro-ospfv2-crypto-authen-xe.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391478" y="2310140"/>
            <a:ext cx="5931673" cy="523220"/>
          </a:xfrm>
          <a:prstGeom prst="rect">
            <a:avLst/>
          </a:prstGeom>
          <a:noFill/>
        </p:spPr>
        <p:txBody>
          <a:bodyPr wrap="square" rtlCol="0">
            <a:spAutoFit/>
          </a:bodyPr>
          <a:lstStyle/>
          <a:p>
            <a:r>
              <a:rPr lang="en-US" sz="2800" b="1" dirty="0"/>
              <a:t>O</a:t>
            </a:r>
            <a:r>
              <a:rPr lang="en-US" sz="2800" dirty="0"/>
              <a:t>pen </a:t>
            </a:r>
            <a:r>
              <a:rPr lang="en-US" sz="2800" b="1" dirty="0"/>
              <a:t>S</a:t>
            </a:r>
            <a:r>
              <a:rPr lang="en-US" sz="2800" dirty="0"/>
              <a:t>hortest </a:t>
            </a:r>
            <a:r>
              <a:rPr lang="en-US" sz="2800" b="1" dirty="0"/>
              <a:t>P</a:t>
            </a:r>
            <a:r>
              <a:rPr lang="en-US" sz="2800" dirty="0"/>
              <a:t>ath </a:t>
            </a:r>
            <a:r>
              <a:rPr lang="en-US" sz="2800" b="1" dirty="0"/>
              <a:t>F</a:t>
            </a:r>
            <a:r>
              <a:rPr lang="en-US" sz="2800" dirty="0"/>
              <a:t>irst </a:t>
            </a:r>
            <a:r>
              <a:rPr lang="en-US" sz="1600" dirty="0">
                <a:latin typeface="Aptos" panose="020B0004020202020204" pitchFamily="34" charset="0"/>
              </a:rPr>
              <a:t>(Advanced)</a:t>
            </a:r>
            <a:endParaRPr lang="en-US" b="1" dirty="0">
              <a:latin typeface="Aptos" panose="020B0004020202020204" pitchFamily="34" charset="0"/>
            </a:endParaRPr>
          </a:p>
        </p:txBody>
      </p:sp>
      <p:sp>
        <p:nvSpPr>
          <p:cNvPr id="5" name="TextBox 4">
            <a:extLst>
              <a:ext uri="{FF2B5EF4-FFF2-40B4-BE49-F238E27FC236}">
                <a16:creationId xmlns:a16="http://schemas.microsoft.com/office/drawing/2014/main" id="{C8764082-D563-123F-53E5-62276CA66017}"/>
              </a:ext>
            </a:extLst>
          </p:cNvPr>
          <p:cNvSpPr txBox="1"/>
          <p:nvPr/>
        </p:nvSpPr>
        <p:spPr>
          <a:xfrm>
            <a:off x="6679096" y="3671760"/>
            <a:ext cx="2130950" cy="492443"/>
          </a:xfrm>
          <a:prstGeom prst="rect">
            <a:avLst/>
          </a:prstGeom>
          <a:noFill/>
        </p:spPr>
        <p:txBody>
          <a:bodyPr wrap="square" rtlCol="0">
            <a:spAutoFit/>
          </a:bodyPr>
          <a:lstStyle/>
          <a:p>
            <a:r>
              <a:rPr lang="en-US" b="1" dirty="0">
                <a:latin typeface="Aptos" panose="020B0004020202020204" pitchFamily="34" charset="0"/>
              </a:rPr>
              <a:t>Safwan Muntasir (Sufi)</a:t>
            </a:r>
            <a:br>
              <a:rPr lang="en-US" dirty="0">
                <a:latin typeface="Aptos" panose="020B0004020202020204" pitchFamily="34" charset="0"/>
              </a:rPr>
            </a:br>
            <a:r>
              <a:rPr lang="en-US" sz="1100" dirty="0">
                <a:latin typeface="Aptos" panose="020B0004020202020204" pitchFamily="34" charset="0"/>
              </a:rPr>
              <a:t>Networking Enthusiast</a:t>
            </a:r>
            <a:endParaRPr lang="en-US" dirty="0">
              <a:latin typeface="Aptos" panose="020B0004020202020204" pitchFamily="34" charset="0"/>
            </a:endParaRPr>
          </a:p>
        </p:txBody>
      </p:sp>
      <p:cxnSp>
        <p:nvCxnSpPr>
          <p:cNvPr id="7" name="Straight Connector 6">
            <a:extLst>
              <a:ext uri="{FF2B5EF4-FFF2-40B4-BE49-F238E27FC236}">
                <a16:creationId xmlns:a16="http://schemas.microsoft.com/office/drawing/2014/main" id="{0D86B24E-DF01-4156-DBC8-09DD8138B67B}"/>
              </a:ext>
            </a:extLst>
          </p:cNvPr>
          <p:cNvCxnSpPr/>
          <p:nvPr/>
        </p:nvCxnSpPr>
        <p:spPr>
          <a:xfrm>
            <a:off x="6535972" y="3640983"/>
            <a:ext cx="0" cy="55399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65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44C732-0CBA-1976-94D8-7C89708A6EAD}"/>
              </a:ext>
            </a:extLst>
          </p:cNvPr>
          <p:cNvPicPr>
            <a:picLocks noChangeAspect="1"/>
          </p:cNvPicPr>
          <p:nvPr/>
        </p:nvPicPr>
        <p:blipFill>
          <a:blip r:embed="rId2"/>
          <a:srcRect/>
          <a:stretch/>
        </p:blipFill>
        <p:spPr>
          <a:xfrm>
            <a:off x="663529" y="2090962"/>
            <a:ext cx="4034306" cy="2188040"/>
          </a:xfrm>
          <a:prstGeom prst="rect">
            <a:avLst/>
          </a:prstGeom>
          <a:ln w="28575">
            <a:solidFill>
              <a:schemeClr val="tx1"/>
            </a:solidFill>
          </a:ln>
        </p:spPr>
      </p:pic>
      <p:pic>
        <p:nvPicPr>
          <p:cNvPr id="5" name="Picture 4">
            <a:extLst>
              <a:ext uri="{FF2B5EF4-FFF2-40B4-BE49-F238E27FC236}">
                <a16:creationId xmlns:a16="http://schemas.microsoft.com/office/drawing/2014/main" id="{BD41EDD3-854E-1753-7F5D-90DDD86C1168}"/>
              </a:ext>
            </a:extLst>
          </p:cNvPr>
          <p:cNvPicPr>
            <a:picLocks noChangeAspect="1"/>
          </p:cNvPicPr>
          <p:nvPr/>
        </p:nvPicPr>
        <p:blipFill>
          <a:blip r:embed="rId3"/>
          <a:srcRect/>
          <a:stretch/>
        </p:blipFill>
        <p:spPr>
          <a:xfrm>
            <a:off x="4723002" y="2090962"/>
            <a:ext cx="4034306" cy="2188040"/>
          </a:xfrm>
          <a:prstGeom prst="rect">
            <a:avLst/>
          </a:prstGeom>
          <a:ln w="28575">
            <a:solidFill>
              <a:schemeClr val="tx1"/>
            </a:solidFill>
          </a:ln>
        </p:spPr>
      </p:pic>
      <p:sp>
        <p:nvSpPr>
          <p:cNvPr id="2" name="Title 1">
            <a:extLst>
              <a:ext uri="{FF2B5EF4-FFF2-40B4-BE49-F238E27FC236}">
                <a16:creationId xmlns:a16="http://schemas.microsoft.com/office/drawing/2014/main" id="{EC1EED5B-48B6-D997-CB45-8DB7797732F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Area Types</a:t>
            </a:r>
          </a:p>
        </p:txBody>
      </p:sp>
      <p:sp>
        <p:nvSpPr>
          <p:cNvPr id="9" name="TextBox 8">
            <a:extLst>
              <a:ext uri="{FF2B5EF4-FFF2-40B4-BE49-F238E27FC236}">
                <a16:creationId xmlns:a16="http://schemas.microsoft.com/office/drawing/2014/main" id="{D91E6D3A-A439-8160-F39D-F1F618B90C96}"/>
              </a:ext>
            </a:extLst>
          </p:cNvPr>
          <p:cNvSpPr txBox="1"/>
          <p:nvPr/>
        </p:nvSpPr>
        <p:spPr>
          <a:xfrm>
            <a:off x="747419" y="905762"/>
            <a:ext cx="5587301" cy="1217962"/>
          </a:xfrm>
          <a:prstGeom prst="rect">
            <a:avLst/>
          </a:prstGeom>
          <a:noFill/>
        </p:spPr>
        <p:txBody>
          <a:bodyPr wrap="square" rtlCol="0">
            <a:spAutoFit/>
          </a:bodyPr>
          <a:lstStyle/>
          <a:p>
            <a:pPr>
              <a:lnSpc>
                <a:spcPct val="150000"/>
              </a:lnSpc>
            </a:pPr>
            <a:r>
              <a:rPr lang="en-US" sz="1000" dirty="0">
                <a:solidFill>
                  <a:schemeClr val="tx1"/>
                </a:solidFill>
                <a:latin typeface="+mj-lt"/>
              </a:rPr>
              <a:t>The following commands on the </a:t>
            </a:r>
            <a:r>
              <a:rPr lang="en-US" sz="1000" b="1" i="1" dirty="0">
                <a:solidFill>
                  <a:schemeClr val="tx1"/>
                </a:solidFill>
                <a:latin typeface="+mj-lt"/>
              </a:rPr>
              <a:t>ASBRs</a:t>
            </a:r>
            <a:r>
              <a:rPr lang="en-US" sz="1000" dirty="0">
                <a:solidFill>
                  <a:schemeClr val="tx1"/>
                </a:solidFill>
                <a:latin typeface="+mj-lt"/>
              </a:rPr>
              <a:t> of OSPF standard area-</a:t>
            </a:r>
          </a:p>
          <a:p>
            <a:pPr>
              <a:lnSpc>
                <a:spcPct val="150000"/>
              </a:lnSpc>
            </a:pPr>
            <a:r>
              <a:rPr lang="en-US" sz="1000" b="1" i="1" dirty="0">
                <a:solidFill>
                  <a:schemeClr val="tx1"/>
                </a:solidFill>
                <a:effectLst/>
                <a:latin typeface="+mj-lt"/>
              </a:rPr>
              <a:t>‘Router(config)# router </a:t>
            </a:r>
            <a:r>
              <a:rPr lang="en-US" sz="1000" b="1" i="1" dirty="0" err="1">
                <a:solidFill>
                  <a:schemeClr val="tx1"/>
                </a:solidFill>
                <a:effectLst/>
                <a:latin typeface="+mj-lt"/>
              </a:rPr>
              <a:t>ospf</a:t>
            </a:r>
            <a:r>
              <a:rPr lang="en-US" sz="1000" b="1" i="1" dirty="0">
                <a:solidFill>
                  <a:schemeClr val="tx1"/>
                </a:solidFill>
                <a:effectLst/>
                <a:latin typeface="+mj-lt"/>
              </a:rPr>
              <a:t> </a:t>
            </a:r>
            <a:r>
              <a:rPr lang="en-US" sz="1000" b="1" i="1" dirty="0">
                <a:solidFill>
                  <a:srgbClr val="7030A0"/>
                </a:solidFill>
                <a:effectLst/>
                <a:latin typeface="+mj-lt"/>
              </a:rPr>
              <a:t>&lt;process ID&gt;</a:t>
            </a:r>
            <a:r>
              <a:rPr lang="en-US" sz="1000" b="1" i="1" dirty="0">
                <a:solidFill>
                  <a:schemeClr val="tx1"/>
                </a:solidFill>
                <a:effectLst/>
                <a:latin typeface="+mj-lt"/>
              </a:rPr>
              <a:t>’</a:t>
            </a:r>
          </a:p>
          <a:p>
            <a:pPr>
              <a:lnSpc>
                <a:spcPct val="150000"/>
              </a:lnSpc>
            </a:pPr>
            <a:r>
              <a:rPr lang="en-US" sz="1000" b="1" i="1" dirty="0">
                <a:solidFill>
                  <a:schemeClr val="tx1"/>
                </a:solidFill>
                <a:latin typeface="+mj-lt"/>
              </a:rPr>
              <a:t>‘Router(config-router)# network </a:t>
            </a:r>
            <a:r>
              <a:rPr lang="en-US" sz="1000" b="1" i="1" dirty="0">
                <a:solidFill>
                  <a:srgbClr val="7030A0"/>
                </a:solidFill>
                <a:latin typeface="+mj-lt"/>
              </a:rPr>
              <a:t>&lt;network IP&gt; &lt;wildcard mask&gt; </a:t>
            </a:r>
            <a:r>
              <a:rPr lang="en-US" sz="1000" b="1" i="1" dirty="0">
                <a:solidFill>
                  <a:schemeClr val="tx1"/>
                </a:solidFill>
                <a:latin typeface="+mj-lt"/>
              </a:rPr>
              <a:t>area </a:t>
            </a:r>
            <a:r>
              <a:rPr lang="en-US" sz="1000" b="1" i="1" dirty="0">
                <a:solidFill>
                  <a:srgbClr val="C00000"/>
                </a:solidFill>
                <a:latin typeface="+mj-lt"/>
              </a:rPr>
              <a:t>&lt;non zero area ID&gt;</a:t>
            </a:r>
            <a:r>
              <a:rPr lang="en-US" sz="1000" b="1" i="1" dirty="0">
                <a:solidFill>
                  <a:schemeClr val="tx1"/>
                </a:solidFill>
                <a:latin typeface="+mj-lt"/>
              </a:rPr>
              <a:t>’</a:t>
            </a:r>
          </a:p>
          <a:p>
            <a:pPr>
              <a:lnSpc>
                <a:spcPct val="150000"/>
              </a:lnSpc>
            </a:pPr>
            <a:r>
              <a:rPr lang="en-US" sz="1000" b="1" i="1" dirty="0">
                <a:solidFill>
                  <a:schemeClr val="tx1"/>
                </a:solidFill>
                <a:latin typeface="+mj-lt"/>
              </a:rPr>
              <a:t>‘Router(config-router)# redistribute </a:t>
            </a:r>
            <a:r>
              <a:rPr lang="en-US" sz="1000" b="1" i="1" dirty="0">
                <a:solidFill>
                  <a:srgbClr val="C00000"/>
                </a:solidFill>
                <a:latin typeface="+mj-lt"/>
              </a:rPr>
              <a:t>&lt;external routing protocols&gt;</a:t>
            </a:r>
            <a:r>
              <a:rPr lang="en-US" sz="1000" b="1" i="1" dirty="0">
                <a:solidFill>
                  <a:schemeClr val="tx1"/>
                </a:solidFill>
                <a:latin typeface="+mj-lt"/>
              </a:rPr>
              <a:t> subnets’</a:t>
            </a:r>
            <a:endParaRPr lang="en-US" sz="1000" b="1" i="1" dirty="0">
              <a:solidFill>
                <a:srgbClr val="7030A0"/>
              </a:solidFill>
              <a:effectLst/>
              <a:latin typeface="+mj-lt"/>
            </a:endParaRPr>
          </a:p>
          <a:p>
            <a:pPr>
              <a:lnSpc>
                <a:spcPct val="150000"/>
              </a:lnSpc>
            </a:pPr>
            <a:endParaRPr lang="en-US" sz="1000" b="1" i="1" dirty="0">
              <a:solidFill>
                <a:schemeClr val="tx1"/>
              </a:solidFill>
              <a:effectLst/>
              <a:latin typeface="+mj-lt"/>
            </a:endParaRPr>
          </a:p>
        </p:txBody>
      </p:sp>
      <p:sp>
        <p:nvSpPr>
          <p:cNvPr id="14" name="Rectangle 13">
            <a:extLst>
              <a:ext uri="{FF2B5EF4-FFF2-40B4-BE49-F238E27FC236}">
                <a16:creationId xmlns:a16="http://schemas.microsoft.com/office/drawing/2014/main" id="{BC8C1D39-896A-8972-D797-56B3F10EFDEB}"/>
              </a:ext>
            </a:extLst>
          </p:cNvPr>
          <p:cNvSpPr/>
          <p:nvPr/>
        </p:nvSpPr>
        <p:spPr>
          <a:xfrm>
            <a:off x="4717573" y="4026716"/>
            <a:ext cx="3771288" cy="22824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E88711-0DB1-F4F9-7B24-F5593AB32501}"/>
              </a:ext>
            </a:extLst>
          </p:cNvPr>
          <p:cNvSpPr/>
          <p:nvPr/>
        </p:nvSpPr>
        <p:spPr>
          <a:xfrm>
            <a:off x="650555" y="4026716"/>
            <a:ext cx="3804260" cy="22824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0C8648-D9BC-34E2-1BB9-3309DC89191B}"/>
              </a:ext>
            </a:extLst>
          </p:cNvPr>
          <p:cNvSpPr/>
          <p:nvPr/>
        </p:nvSpPr>
        <p:spPr>
          <a:xfrm>
            <a:off x="650555" y="3547872"/>
            <a:ext cx="3714181" cy="1096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69B1FF1-AD97-4600-0A7C-6BE5794707A2}"/>
              </a:ext>
            </a:extLst>
          </p:cNvPr>
          <p:cNvSpPr/>
          <p:nvPr/>
        </p:nvSpPr>
        <p:spPr>
          <a:xfrm>
            <a:off x="4716587" y="3694176"/>
            <a:ext cx="3714181" cy="1096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B91F4D73-0154-3EF7-FE7E-3CC41234DF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92488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7E2DFB8F-98F0-CFBD-9312-9D69889A7775}"/>
              </a:ext>
            </a:extLst>
          </p:cNvPr>
          <p:cNvPicPr>
            <a:picLocks noChangeAspect="1"/>
          </p:cNvPicPr>
          <p:nvPr/>
        </p:nvPicPr>
        <p:blipFill>
          <a:blip r:embed="rId2"/>
          <a:srcRect/>
          <a:stretch/>
        </p:blipFill>
        <p:spPr>
          <a:xfrm>
            <a:off x="908956" y="2113985"/>
            <a:ext cx="7651932" cy="278115"/>
          </a:xfrm>
          <a:prstGeom prst="rect">
            <a:avLst/>
          </a:prstGeom>
          <a:ln w="28575">
            <a:solidFill>
              <a:schemeClr val="tx1"/>
            </a:solidFill>
          </a:ln>
        </p:spPr>
      </p:pic>
      <p:sp>
        <p:nvSpPr>
          <p:cNvPr id="64" name="Cloud 63">
            <a:extLst>
              <a:ext uri="{FF2B5EF4-FFF2-40B4-BE49-F238E27FC236}">
                <a16:creationId xmlns:a16="http://schemas.microsoft.com/office/drawing/2014/main" id="{DB41439E-811F-9550-56F7-CD89D6B9EA75}"/>
              </a:ext>
            </a:extLst>
          </p:cNvPr>
          <p:cNvSpPr/>
          <p:nvPr/>
        </p:nvSpPr>
        <p:spPr>
          <a:xfrm>
            <a:off x="836197" y="2951834"/>
            <a:ext cx="1053282" cy="554499"/>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External Network</a:t>
            </a:r>
          </a:p>
        </p:txBody>
      </p:sp>
      <p:sp>
        <p:nvSpPr>
          <p:cNvPr id="22" name="Rectangle: Rounded Corners 21">
            <a:extLst>
              <a:ext uri="{FF2B5EF4-FFF2-40B4-BE49-F238E27FC236}">
                <a16:creationId xmlns:a16="http://schemas.microsoft.com/office/drawing/2014/main" id="{BEC2AC06-C5D8-67C3-EADB-F6D1C32C9B2B}"/>
              </a:ext>
            </a:extLst>
          </p:cNvPr>
          <p:cNvSpPr/>
          <p:nvPr/>
        </p:nvSpPr>
        <p:spPr>
          <a:xfrm>
            <a:off x="6800950" y="2868844"/>
            <a:ext cx="1733372" cy="1490623"/>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749F616F-B6C5-2340-CAE3-E1D6237B09CA}"/>
              </a:ext>
            </a:extLst>
          </p:cNvPr>
          <p:cNvPicPr>
            <a:picLocks noChangeAspect="1"/>
          </p:cNvPicPr>
          <p:nvPr/>
        </p:nvPicPr>
        <p:blipFill>
          <a:blip r:embed="rId3"/>
          <a:stretch>
            <a:fillRect/>
          </a:stretch>
        </p:blipFill>
        <p:spPr>
          <a:xfrm>
            <a:off x="7780116" y="2750000"/>
            <a:ext cx="913003" cy="913003"/>
          </a:xfrm>
          <a:prstGeom prst="rect">
            <a:avLst/>
          </a:prstGeom>
        </p:spPr>
      </p:pic>
      <p:sp>
        <p:nvSpPr>
          <p:cNvPr id="47" name="TextBox 46">
            <a:extLst>
              <a:ext uri="{FF2B5EF4-FFF2-40B4-BE49-F238E27FC236}">
                <a16:creationId xmlns:a16="http://schemas.microsoft.com/office/drawing/2014/main" id="{309D1823-50A9-A91A-651A-C0FBD8E2550A}"/>
              </a:ext>
            </a:extLst>
          </p:cNvPr>
          <p:cNvSpPr txBox="1"/>
          <p:nvPr/>
        </p:nvSpPr>
        <p:spPr>
          <a:xfrm>
            <a:off x="7959530" y="3206500"/>
            <a:ext cx="559997" cy="215444"/>
          </a:xfrm>
          <a:prstGeom prst="rect">
            <a:avLst/>
          </a:prstGeom>
          <a:noFill/>
        </p:spPr>
        <p:txBody>
          <a:bodyPr wrap="square" rtlCol="0">
            <a:spAutoFit/>
          </a:bodyPr>
          <a:lstStyle/>
          <a:p>
            <a:r>
              <a:rPr lang="en-US" sz="800" b="1" dirty="0"/>
              <a:t>Ex-RTR</a:t>
            </a:r>
          </a:p>
        </p:txBody>
      </p:sp>
      <p:sp>
        <p:nvSpPr>
          <p:cNvPr id="48" name="TextBox 47">
            <a:extLst>
              <a:ext uri="{FF2B5EF4-FFF2-40B4-BE49-F238E27FC236}">
                <a16:creationId xmlns:a16="http://schemas.microsoft.com/office/drawing/2014/main" id="{58315A7C-3A6E-0521-AF7B-C2F657CFF183}"/>
              </a:ext>
            </a:extLst>
          </p:cNvPr>
          <p:cNvSpPr txBox="1"/>
          <p:nvPr/>
        </p:nvSpPr>
        <p:spPr>
          <a:xfrm>
            <a:off x="6792281" y="2595340"/>
            <a:ext cx="1733371" cy="276999"/>
          </a:xfrm>
          <a:prstGeom prst="rect">
            <a:avLst/>
          </a:prstGeom>
          <a:noFill/>
        </p:spPr>
        <p:txBody>
          <a:bodyPr wrap="square" rtlCol="0">
            <a:spAutoFit/>
          </a:bodyPr>
          <a:lstStyle/>
          <a:p>
            <a:r>
              <a:rPr lang="en-US" sz="1200" b="1" dirty="0"/>
              <a:t>External Network RIP</a:t>
            </a:r>
          </a:p>
        </p:txBody>
      </p:sp>
      <p:sp>
        <p:nvSpPr>
          <p:cNvPr id="49" name="TextBox 48">
            <a:extLst>
              <a:ext uri="{FF2B5EF4-FFF2-40B4-BE49-F238E27FC236}">
                <a16:creationId xmlns:a16="http://schemas.microsoft.com/office/drawing/2014/main" id="{0968C956-DC4C-C818-7B87-6F68F38B2FEB}"/>
              </a:ext>
            </a:extLst>
          </p:cNvPr>
          <p:cNvSpPr txBox="1"/>
          <p:nvPr/>
        </p:nvSpPr>
        <p:spPr>
          <a:xfrm>
            <a:off x="7548175" y="3019935"/>
            <a:ext cx="500621" cy="215444"/>
          </a:xfrm>
          <a:prstGeom prst="rect">
            <a:avLst/>
          </a:prstGeom>
          <a:noFill/>
        </p:spPr>
        <p:txBody>
          <a:bodyPr wrap="square" rtlCol="0">
            <a:spAutoFit/>
          </a:bodyPr>
          <a:lstStyle/>
          <a:p>
            <a:r>
              <a:rPr lang="en-US" sz="800" dirty="0"/>
              <a:t>G0/0/0</a:t>
            </a:r>
          </a:p>
        </p:txBody>
      </p:sp>
      <p:sp>
        <p:nvSpPr>
          <p:cNvPr id="50" name="TextBox 49">
            <a:extLst>
              <a:ext uri="{FF2B5EF4-FFF2-40B4-BE49-F238E27FC236}">
                <a16:creationId xmlns:a16="http://schemas.microsoft.com/office/drawing/2014/main" id="{C88FAE99-95D1-8779-1C0D-6DC6A19178AF}"/>
              </a:ext>
            </a:extLst>
          </p:cNvPr>
          <p:cNvSpPr txBox="1"/>
          <p:nvPr/>
        </p:nvSpPr>
        <p:spPr>
          <a:xfrm>
            <a:off x="6870064" y="3021333"/>
            <a:ext cx="500621" cy="215444"/>
          </a:xfrm>
          <a:prstGeom prst="rect">
            <a:avLst/>
          </a:prstGeom>
          <a:noFill/>
        </p:spPr>
        <p:txBody>
          <a:bodyPr wrap="square" rtlCol="0">
            <a:spAutoFit/>
          </a:bodyPr>
          <a:lstStyle/>
          <a:p>
            <a:r>
              <a:rPr lang="en-US" sz="800" dirty="0"/>
              <a:t>G0/0/1</a:t>
            </a:r>
          </a:p>
        </p:txBody>
      </p:sp>
      <p:sp>
        <p:nvSpPr>
          <p:cNvPr id="51" name="TextBox 50">
            <a:extLst>
              <a:ext uri="{FF2B5EF4-FFF2-40B4-BE49-F238E27FC236}">
                <a16:creationId xmlns:a16="http://schemas.microsoft.com/office/drawing/2014/main" id="{9534E603-7BD3-50F4-C966-C204D4AC5032}"/>
              </a:ext>
            </a:extLst>
          </p:cNvPr>
          <p:cNvSpPr txBox="1"/>
          <p:nvPr/>
        </p:nvSpPr>
        <p:spPr>
          <a:xfrm>
            <a:off x="7068950" y="3197690"/>
            <a:ext cx="776967" cy="215444"/>
          </a:xfrm>
          <a:prstGeom prst="rect">
            <a:avLst/>
          </a:prstGeom>
          <a:noFill/>
        </p:spPr>
        <p:txBody>
          <a:bodyPr wrap="square" rtlCol="0">
            <a:spAutoFit/>
          </a:bodyPr>
          <a:lstStyle/>
          <a:p>
            <a:r>
              <a:rPr lang="en-US" sz="800" i="1" dirty="0"/>
              <a:t>10.0.20.0/24</a:t>
            </a:r>
          </a:p>
        </p:txBody>
      </p:sp>
      <p:cxnSp>
        <p:nvCxnSpPr>
          <p:cNvPr id="52" name="Straight Connector 51">
            <a:extLst>
              <a:ext uri="{FF2B5EF4-FFF2-40B4-BE49-F238E27FC236}">
                <a16:creationId xmlns:a16="http://schemas.microsoft.com/office/drawing/2014/main" id="{D5F4E681-C611-A344-B864-B949703E2FC1}"/>
              </a:ext>
            </a:extLst>
          </p:cNvPr>
          <p:cNvCxnSpPr>
            <a:cxnSpLocks/>
          </p:cNvCxnSpPr>
          <p:nvPr/>
        </p:nvCxnSpPr>
        <p:spPr>
          <a:xfrm>
            <a:off x="6901119" y="3216287"/>
            <a:ext cx="1067970" cy="0"/>
          </a:xfrm>
          <a:prstGeom prst="line">
            <a:avLst/>
          </a:prstGeom>
        </p:spPr>
        <p:style>
          <a:lnRef idx="2">
            <a:schemeClr val="dk1"/>
          </a:lnRef>
          <a:fillRef idx="0">
            <a:schemeClr val="dk1"/>
          </a:fillRef>
          <a:effectRef idx="1">
            <a:schemeClr val="dk1"/>
          </a:effectRef>
          <a:fontRef idx="minor">
            <a:schemeClr val="tx1"/>
          </a:fontRef>
        </p:style>
      </p:cxnSp>
      <p:pic>
        <p:nvPicPr>
          <p:cNvPr id="53" name="Picture 52">
            <a:extLst>
              <a:ext uri="{FF2B5EF4-FFF2-40B4-BE49-F238E27FC236}">
                <a16:creationId xmlns:a16="http://schemas.microsoft.com/office/drawing/2014/main" id="{09C17BA8-22DD-6A4A-5DA4-23A8709424BD}"/>
              </a:ext>
            </a:extLst>
          </p:cNvPr>
          <p:cNvPicPr>
            <a:picLocks noChangeAspect="1"/>
          </p:cNvPicPr>
          <p:nvPr/>
        </p:nvPicPr>
        <p:blipFill>
          <a:blip r:embed="rId3"/>
          <a:stretch>
            <a:fillRect/>
          </a:stretch>
        </p:blipFill>
        <p:spPr>
          <a:xfrm>
            <a:off x="7781514" y="3632243"/>
            <a:ext cx="913003" cy="913003"/>
          </a:xfrm>
          <a:prstGeom prst="rect">
            <a:avLst/>
          </a:prstGeom>
        </p:spPr>
      </p:pic>
      <p:sp>
        <p:nvSpPr>
          <p:cNvPr id="54" name="TextBox 53">
            <a:extLst>
              <a:ext uri="{FF2B5EF4-FFF2-40B4-BE49-F238E27FC236}">
                <a16:creationId xmlns:a16="http://schemas.microsoft.com/office/drawing/2014/main" id="{5B8206CF-20DA-180C-97BB-9A36C58ED25B}"/>
              </a:ext>
            </a:extLst>
          </p:cNvPr>
          <p:cNvSpPr txBox="1"/>
          <p:nvPr/>
        </p:nvSpPr>
        <p:spPr>
          <a:xfrm>
            <a:off x="7986096" y="4088743"/>
            <a:ext cx="574792" cy="215444"/>
          </a:xfrm>
          <a:prstGeom prst="rect">
            <a:avLst/>
          </a:prstGeom>
          <a:noFill/>
        </p:spPr>
        <p:txBody>
          <a:bodyPr wrap="square" rtlCol="0">
            <a:spAutoFit/>
          </a:bodyPr>
          <a:lstStyle/>
          <a:p>
            <a:r>
              <a:rPr lang="en-US" sz="800" b="1" dirty="0"/>
              <a:t>Ex-RTR</a:t>
            </a:r>
          </a:p>
        </p:txBody>
      </p:sp>
      <p:sp>
        <p:nvSpPr>
          <p:cNvPr id="55" name="TextBox 54">
            <a:extLst>
              <a:ext uri="{FF2B5EF4-FFF2-40B4-BE49-F238E27FC236}">
                <a16:creationId xmlns:a16="http://schemas.microsoft.com/office/drawing/2014/main" id="{0B418AEA-77E8-1449-77D9-E430CE847A54}"/>
              </a:ext>
            </a:extLst>
          </p:cNvPr>
          <p:cNvSpPr txBox="1"/>
          <p:nvPr/>
        </p:nvSpPr>
        <p:spPr>
          <a:xfrm>
            <a:off x="7819419" y="3358291"/>
            <a:ext cx="500621" cy="215444"/>
          </a:xfrm>
          <a:prstGeom prst="rect">
            <a:avLst/>
          </a:prstGeom>
          <a:noFill/>
        </p:spPr>
        <p:txBody>
          <a:bodyPr wrap="square" rtlCol="0">
            <a:spAutoFit/>
          </a:bodyPr>
          <a:lstStyle/>
          <a:p>
            <a:r>
              <a:rPr lang="en-US" sz="800" dirty="0"/>
              <a:t>G0/0/1</a:t>
            </a:r>
          </a:p>
        </p:txBody>
      </p:sp>
      <p:sp>
        <p:nvSpPr>
          <p:cNvPr id="56" name="TextBox 55">
            <a:extLst>
              <a:ext uri="{FF2B5EF4-FFF2-40B4-BE49-F238E27FC236}">
                <a16:creationId xmlns:a16="http://schemas.microsoft.com/office/drawing/2014/main" id="{CC439D8B-EAD8-5668-50A1-446CBD078CF7}"/>
              </a:ext>
            </a:extLst>
          </p:cNvPr>
          <p:cNvSpPr txBox="1"/>
          <p:nvPr/>
        </p:nvSpPr>
        <p:spPr>
          <a:xfrm>
            <a:off x="7818021" y="3734398"/>
            <a:ext cx="500621" cy="215444"/>
          </a:xfrm>
          <a:prstGeom prst="rect">
            <a:avLst/>
          </a:prstGeom>
          <a:noFill/>
        </p:spPr>
        <p:txBody>
          <a:bodyPr wrap="square" rtlCol="0">
            <a:spAutoFit/>
          </a:bodyPr>
          <a:lstStyle/>
          <a:p>
            <a:r>
              <a:rPr lang="en-US" sz="800" dirty="0"/>
              <a:t>G0/0/0</a:t>
            </a:r>
          </a:p>
        </p:txBody>
      </p:sp>
      <p:sp>
        <p:nvSpPr>
          <p:cNvPr id="57" name="TextBox 56">
            <a:extLst>
              <a:ext uri="{FF2B5EF4-FFF2-40B4-BE49-F238E27FC236}">
                <a16:creationId xmlns:a16="http://schemas.microsoft.com/office/drawing/2014/main" id="{A3EFFFBB-0EC4-2F64-EAFF-B156703B97FD}"/>
              </a:ext>
            </a:extLst>
          </p:cNvPr>
          <p:cNvSpPr txBox="1"/>
          <p:nvPr/>
        </p:nvSpPr>
        <p:spPr>
          <a:xfrm>
            <a:off x="7531743" y="3543037"/>
            <a:ext cx="807190" cy="215444"/>
          </a:xfrm>
          <a:prstGeom prst="rect">
            <a:avLst/>
          </a:prstGeom>
          <a:noFill/>
        </p:spPr>
        <p:txBody>
          <a:bodyPr wrap="square" rtlCol="0">
            <a:spAutoFit/>
          </a:bodyPr>
          <a:lstStyle/>
          <a:p>
            <a:r>
              <a:rPr lang="en-US" sz="800" i="1" dirty="0"/>
              <a:t>10.0.21.0/24</a:t>
            </a:r>
          </a:p>
        </p:txBody>
      </p:sp>
      <p:sp>
        <p:nvSpPr>
          <p:cNvPr id="35" name="Rectangle: Rounded Corners 34">
            <a:extLst>
              <a:ext uri="{FF2B5EF4-FFF2-40B4-BE49-F238E27FC236}">
                <a16:creationId xmlns:a16="http://schemas.microsoft.com/office/drawing/2014/main" id="{37069ADA-1D16-3456-39C1-53F4C7A450E7}"/>
              </a:ext>
            </a:extLst>
          </p:cNvPr>
          <p:cNvSpPr/>
          <p:nvPr/>
        </p:nvSpPr>
        <p:spPr>
          <a:xfrm>
            <a:off x="2086331" y="2868844"/>
            <a:ext cx="1292805" cy="1492021"/>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73BAD-5882-C971-1AED-523625F6080A}"/>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Area Types</a:t>
            </a:r>
          </a:p>
        </p:txBody>
      </p:sp>
      <p:sp>
        <p:nvSpPr>
          <p:cNvPr id="3" name="TextBox 2">
            <a:extLst>
              <a:ext uri="{FF2B5EF4-FFF2-40B4-BE49-F238E27FC236}">
                <a16:creationId xmlns:a16="http://schemas.microsoft.com/office/drawing/2014/main" id="{E97C7F39-4E6C-6B0B-6A72-FA778BFA7F72}"/>
              </a:ext>
            </a:extLst>
          </p:cNvPr>
          <p:cNvSpPr txBox="1"/>
          <p:nvPr/>
        </p:nvSpPr>
        <p:spPr>
          <a:xfrm>
            <a:off x="747420" y="905762"/>
            <a:ext cx="7784184" cy="987130"/>
          </a:xfrm>
          <a:prstGeom prst="rect">
            <a:avLst/>
          </a:prstGeom>
          <a:noFill/>
        </p:spPr>
        <p:txBody>
          <a:bodyPr wrap="square" rtlCol="0">
            <a:spAutoFit/>
          </a:bodyPr>
          <a:lstStyle/>
          <a:p>
            <a:pPr algn="just">
              <a:lnSpc>
                <a:spcPct val="150000"/>
              </a:lnSpc>
            </a:pPr>
            <a:r>
              <a:rPr lang="en-US" sz="1000" b="1" u="sng" dirty="0">
                <a:solidFill>
                  <a:schemeClr val="tx1"/>
                </a:solidFill>
                <a:latin typeface="+mj-lt"/>
              </a:rPr>
              <a:t>3.Stub Area</a:t>
            </a:r>
            <a:r>
              <a:rPr lang="en-US" sz="1000" b="1" dirty="0">
                <a:solidFill>
                  <a:schemeClr val="tx1"/>
                </a:solidFill>
                <a:latin typeface="+mj-lt"/>
              </a:rPr>
              <a:t>: </a:t>
            </a:r>
            <a:r>
              <a:rPr lang="en-US" sz="1000" b="0" i="0" dirty="0">
                <a:solidFill>
                  <a:schemeClr val="tx1"/>
                </a:solidFill>
                <a:effectLst/>
                <a:latin typeface="+mj-lt"/>
              </a:rPr>
              <a:t>A stub area is a </a:t>
            </a:r>
            <a:r>
              <a:rPr lang="en-US" sz="1000" b="1" i="1" dirty="0">
                <a:solidFill>
                  <a:schemeClr val="tx1"/>
                </a:solidFill>
                <a:effectLst/>
                <a:latin typeface="+mj-lt"/>
              </a:rPr>
              <a:t>non-backbone area </a:t>
            </a:r>
            <a:r>
              <a:rPr lang="en-US" sz="1000" b="0" i="0" dirty="0">
                <a:solidFill>
                  <a:schemeClr val="tx1"/>
                </a:solidFill>
                <a:effectLst/>
                <a:latin typeface="+mj-lt"/>
              </a:rPr>
              <a:t>that </a:t>
            </a:r>
            <a:r>
              <a:rPr lang="en-US" sz="1000" b="1" i="1" dirty="0">
                <a:solidFill>
                  <a:schemeClr val="tx1"/>
                </a:solidFill>
                <a:effectLst/>
                <a:latin typeface="+mj-lt"/>
              </a:rPr>
              <a:t>only receives LSAs from the backbone area</a:t>
            </a:r>
            <a:r>
              <a:rPr lang="en-US" sz="1000" b="0" i="0" dirty="0">
                <a:solidFill>
                  <a:schemeClr val="tx1"/>
                </a:solidFill>
                <a:effectLst/>
                <a:latin typeface="+mj-lt"/>
              </a:rPr>
              <a:t>. Its is an </a:t>
            </a:r>
            <a:r>
              <a:rPr lang="en-US" sz="1000" b="1" i="1" dirty="0">
                <a:solidFill>
                  <a:schemeClr val="tx1"/>
                </a:solidFill>
                <a:effectLst/>
                <a:latin typeface="+mj-lt"/>
              </a:rPr>
              <a:t>optimization</a:t>
            </a:r>
            <a:r>
              <a:rPr lang="en-US" sz="1000" b="0" i="0" dirty="0">
                <a:solidFill>
                  <a:schemeClr val="tx1"/>
                </a:solidFill>
                <a:effectLst/>
                <a:latin typeface="+mj-lt"/>
              </a:rPr>
              <a:t> of standard area. Stub areas </a:t>
            </a:r>
            <a:r>
              <a:rPr lang="en-US" sz="1000" b="1" i="1" dirty="0">
                <a:solidFill>
                  <a:schemeClr val="tx1"/>
                </a:solidFill>
                <a:effectLst/>
                <a:latin typeface="+mj-lt"/>
              </a:rPr>
              <a:t>do not send LSAs </a:t>
            </a:r>
            <a:r>
              <a:rPr lang="en-US" sz="1000" b="0" i="0" dirty="0">
                <a:solidFill>
                  <a:schemeClr val="tx1"/>
                </a:solidFill>
                <a:effectLst/>
                <a:latin typeface="+mj-lt"/>
              </a:rPr>
              <a:t>to other areas and </a:t>
            </a:r>
            <a:r>
              <a:rPr lang="en-US" sz="1000" b="1" i="1" dirty="0">
                <a:solidFill>
                  <a:schemeClr val="tx1"/>
                </a:solidFill>
                <a:effectLst/>
                <a:latin typeface="+mj-lt"/>
              </a:rPr>
              <a:t>does not accept any external routes </a:t>
            </a:r>
            <a:r>
              <a:rPr lang="en-US" sz="1000" b="0" i="0" dirty="0">
                <a:solidFill>
                  <a:schemeClr val="tx1"/>
                </a:solidFill>
                <a:effectLst/>
                <a:latin typeface="+mj-lt"/>
              </a:rPr>
              <a:t>of non-OSPF network, if it wants to reach those external routes, only Need to send it through the </a:t>
            </a:r>
            <a:r>
              <a:rPr lang="en-US" sz="1000" b="1" i="1" dirty="0">
                <a:solidFill>
                  <a:schemeClr val="tx1"/>
                </a:solidFill>
                <a:effectLst/>
                <a:latin typeface="+mj-lt"/>
              </a:rPr>
              <a:t>default route</a:t>
            </a:r>
            <a:r>
              <a:rPr lang="en-US" sz="1000" b="0" i="0" dirty="0">
                <a:solidFill>
                  <a:schemeClr val="tx1"/>
                </a:solidFill>
                <a:effectLst/>
                <a:latin typeface="+mj-lt"/>
              </a:rPr>
              <a:t>. This area supports type </a:t>
            </a:r>
            <a:r>
              <a:rPr lang="en-US" sz="1000" b="1" i="1" dirty="0">
                <a:solidFill>
                  <a:schemeClr val="tx1"/>
                </a:solidFill>
                <a:effectLst/>
                <a:latin typeface="+mj-lt"/>
              </a:rPr>
              <a:t>1, 2,</a:t>
            </a:r>
            <a:r>
              <a:rPr lang="en-US" sz="1000" b="0" i="0" dirty="0">
                <a:solidFill>
                  <a:schemeClr val="tx1"/>
                </a:solidFill>
                <a:effectLst/>
                <a:latin typeface="+mj-lt"/>
              </a:rPr>
              <a:t> and </a:t>
            </a:r>
            <a:r>
              <a:rPr lang="en-US" sz="1000" b="1" i="1" dirty="0">
                <a:solidFill>
                  <a:schemeClr val="tx1"/>
                </a:solidFill>
                <a:effectLst/>
                <a:latin typeface="+mj-lt"/>
              </a:rPr>
              <a:t>3</a:t>
            </a:r>
            <a:r>
              <a:rPr lang="en-US" sz="1000" b="0" i="0" dirty="0">
                <a:solidFill>
                  <a:schemeClr val="tx1"/>
                </a:solidFill>
                <a:effectLst/>
                <a:latin typeface="+mj-lt"/>
              </a:rPr>
              <a:t> LSAs. Stub area does not accept external routes(Type 5), it is replaced by </a:t>
            </a:r>
            <a:r>
              <a:rPr lang="en-US" sz="1000" b="0" dirty="0">
                <a:solidFill>
                  <a:schemeClr val="tx1"/>
                </a:solidFill>
                <a:latin typeface="+mj-lt"/>
              </a:rPr>
              <a:t>d</a:t>
            </a:r>
            <a:r>
              <a:rPr lang="en-US" sz="1000" i="0" dirty="0">
                <a:solidFill>
                  <a:schemeClr val="tx1"/>
                </a:solidFill>
                <a:effectLst/>
                <a:latin typeface="+mj-lt"/>
              </a:rPr>
              <a:t>efault </a:t>
            </a:r>
            <a:r>
              <a:rPr lang="en-US" sz="1000" dirty="0">
                <a:solidFill>
                  <a:schemeClr val="tx1"/>
                </a:solidFill>
                <a:latin typeface="+mj-lt"/>
              </a:rPr>
              <a:t>r</a:t>
            </a:r>
            <a:r>
              <a:rPr lang="en-US" sz="1000" i="0" dirty="0">
                <a:solidFill>
                  <a:schemeClr val="tx1"/>
                </a:solidFill>
                <a:effectLst/>
                <a:latin typeface="+mj-lt"/>
              </a:rPr>
              <a:t>oute.</a:t>
            </a:r>
          </a:p>
        </p:txBody>
      </p:sp>
      <p:sp>
        <p:nvSpPr>
          <p:cNvPr id="5" name="Rectangle: Rounded Corners 4">
            <a:extLst>
              <a:ext uri="{FF2B5EF4-FFF2-40B4-BE49-F238E27FC236}">
                <a16:creationId xmlns:a16="http://schemas.microsoft.com/office/drawing/2014/main" id="{CDBE11CE-46E6-F79B-38F7-3B1CC7A93A28}"/>
              </a:ext>
            </a:extLst>
          </p:cNvPr>
          <p:cNvSpPr/>
          <p:nvPr/>
        </p:nvSpPr>
        <p:spPr>
          <a:xfrm>
            <a:off x="5215428" y="2868844"/>
            <a:ext cx="1301194" cy="149062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7D448A1-F80A-D69C-E1A9-37FF2560B197}"/>
              </a:ext>
            </a:extLst>
          </p:cNvPr>
          <p:cNvSpPr/>
          <p:nvPr/>
        </p:nvSpPr>
        <p:spPr>
          <a:xfrm>
            <a:off x="3645287" y="2867446"/>
            <a:ext cx="1292805" cy="1492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4798089-8F0D-C3B7-21D2-0906EFA5BA13}"/>
              </a:ext>
            </a:extLst>
          </p:cNvPr>
          <p:cNvPicPr>
            <a:picLocks noChangeAspect="1"/>
          </p:cNvPicPr>
          <p:nvPr/>
        </p:nvPicPr>
        <p:blipFill>
          <a:blip r:embed="rId3"/>
          <a:stretch>
            <a:fillRect/>
          </a:stretch>
        </p:blipFill>
        <p:spPr>
          <a:xfrm>
            <a:off x="3054312" y="2750002"/>
            <a:ext cx="913003" cy="913003"/>
          </a:xfrm>
          <a:prstGeom prst="rect">
            <a:avLst/>
          </a:prstGeom>
        </p:spPr>
      </p:pic>
      <p:sp>
        <p:nvSpPr>
          <p:cNvPr id="8" name="TextBox 7">
            <a:extLst>
              <a:ext uri="{FF2B5EF4-FFF2-40B4-BE49-F238E27FC236}">
                <a16:creationId xmlns:a16="http://schemas.microsoft.com/office/drawing/2014/main" id="{5F89B5E0-5285-436D-5E30-27A4525EC6E8}"/>
              </a:ext>
            </a:extLst>
          </p:cNvPr>
          <p:cNvSpPr txBox="1"/>
          <p:nvPr/>
        </p:nvSpPr>
        <p:spPr>
          <a:xfrm>
            <a:off x="3367951" y="3206502"/>
            <a:ext cx="385894" cy="215444"/>
          </a:xfrm>
          <a:prstGeom prst="rect">
            <a:avLst/>
          </a:prstGeom>
          <a:noFill/>
        </p:spPr>
        <p:txBody>
          <a:bodyPr wrap="square" rtlCol="0">
            <a:spAutoFit/>
          </a:bodyPr>
          <a:lstStyle/>
          <a:p>
            <a:r>
              <a:rPr lang="en-US" sz="800" b="1" dirty="0"/>
              <a:t>R1</a:t>
            </a:r>
          </a:p>
        </p:txBody>
      </p:sp>
      <p:pic>
        <p:nvPicPr>
          <p:cNvPr id="9" name="Picture 8">
            <a:extLst>
              <a:ext uri="{FF2B5EF4-FFF2-40B4-BE49-F238E27FC236}">
                <a16:creationId xmlns:a16="http://schemas.microsoft.com/office/drawing/2014/main" id="{38FA8C14-96E9-27D5-D0E7-618BF16014E3}"/>
              </a:ext>
            </a:extLst>
          </p:cNvPr>
          <p:cNvPicPr>
            <a:picLocks noChangeAspect="1"/>
          </p:cNvPicPr>
          <p:nvPr/>
        </p:nvPicPr>
        <p:blipFill>
          <a:blip r:embed="rId3"/>
          <a:stretch>
            <a:fillRect/>
          </a:stretch>
        </p:blipFill>
        <p:spPr>
          <a:xfrm>
            <a:off x="4624453" y="2751400"/>
            <a:ext cx="913003" cy="913003"/>
          </a:xfrm>
          <a:prstGeom prst="rect">
            <a:avLst/>
          </a:prstGeom>
        </p:spPr>
      </p:pic>
      <p:sp>
        <p:nvSpPr>
          <p:cNvPr id="10" name="TextBox 9">
            <a:extLst>
              <a:ext uri="{FF2B5EF4-FFF2-40B4-BE49-F238E27FC236}">
                <a16:creationId xmlns:a16="http://schemas.microsoft.com/office/drawing/2014/main" id="{00BB7972-ABB2-5E83-AD7F-161879A684A9}"/>
              </a:ext>
            </a:extLst>
          </p:cNvPr>
          <p:cNvSpPr txBox="1"/>
          <p:nvPr/>
        </p:nvSpPr>
        <p:spPr>
          <a:xfrm>
            <a:off x="4938092" y="3207900"/>
            <a:ext cx="385894" cy="215444"/>
          </a:xfrm>
          <a:prstGeom prst="rect">
            <a:avLst/>
          </a:prstGeom>
          <a:noFill/>
        </p:spPr>
        <p:txBody>
          <a:bodyPr wrap="square" rtlCol="0">
            <a:spAutoFit/>
          </a:bodyPr>
          <a:lstStyle/>
          <a:p>
            <a:r>
              <a:rPr lang="en-US" sz="800" b="1" dirty="0"/>
              <a:t>R2</a:t>
            </a:r>
          </a:p>
        </p:txBody>
      </p:sp>
      <p:pic>
        <p:nvPicPr>
          <p:cNvPr id="11" name="Picture 10">
            <a:extLst>
              <a:ext uri="{FF2B5EF4-FFF2-40B4-BE49-F238E27FC236}">
                <a16:creationId xmlns:a16="http://schemas.microsoft.com/office/drawing/2014/main" id="{FD80427B-9D68-AB9B-855D-8F379A46E8AB}"/>
              </a:ext>
            </a:extLst>
          </p:cNvPr>
          <p:cNvPicPr>
            <a:picLocks noChangeAspect="1"/>
          </p:cNvPicPr>
          <p:nvPr/>
        </p:nvPicPr>
        <p:blipFill>
          <a:blip r:embed="rId3"/>
          <a:stretch>
            <a:fillRect/>
          </a:stretch>
        </p:blipFill>
        <p:spPr>
          <a:xfrm>
            <a:off x="6194594" y="2750000"/>
            <a:ext cx="913003" cy="913003"/>
          </a:xfrm>
          <a:prstGeom prst="rect">
            <a:avLst/>
          </a:prstGeom>
        </p:spPr>
      </p:pic>
      <p:sp>
        <p:nvSpPr>
          <p:cNvPr id="12" name="TextBox 11">
            <a:extLst>
              <a:ext uri="{FF2B5EF4-FFF2-40B4-BE49-F238E27FC236}">
                <a16:creationId xmlns:a16="http://schemas.microsoft.com/office/drawing/2014/main" id="{01F0FE7A-1950-BB74-661B-D0016CF667FE}"/>
              </a:ext>
            </a:extLst>
          </p:cNvPr>
          <p:cNvSpPr txBox="1"/>
          <p:nvPr/>
        </p:nvSpPr>
        <p:spPr>
          <a:xfrm>
            <a:off x="6508233" y="3206500"/>
            <a:ext cx="385894" cy="215444"/>
          </a:xfrm>
          <a:prstGeom prst="rect">
            <a:avLst/>
          </a:prstGeom>
          <a:noFill/>
        </p:spPr>
        <p:txBody>
          <a:bodyPr wrap="square" rtlCol="0">
            <a:spAutoFit/>
          </a:bodyPr>
          <a:lstStyle/>
          <a:p>
            <a:r>
              <a:rPr lang="en-US" sz="800" b="1" dirty="0"/>
              <a:t>R3</a:t>
            </a:r>
          </a:p>
        </p:txBody>
      </p:sp>
      <p:cxnSp>
        <p:nvCxnSpPr>
          <p:cNvPr id="13" name="Straight Connector 12">
            <a:extLst>
              <a:ext uri="{FF2B5EF4-FFF2-40B4-BE49-F238E27FC236}">
                <a16:creationId xmlns:a16="http://schemas.microsoft.com/office/drawing/2014/main" id="{DD2ED081-E934-118B-D37D-BD5CEA5A072E}"/>
              </a:ext>
            </a:extLst>
          </p:cNvPr>
          <p:cNvCxnSpPr>
            <a:cxnSpLocks/>
          </p:cNvCxnSpPr>
          <p:nvPr/>
        </p:nvCxnSpPr>
        <p:spPr>
          <a:xfrm>
            <a:off x="3753845" y="3206500"/>
            <a:ext cx="1067970"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1134677A-44FF-6F6A-E518-C1990553D9ED}"/>
              </a:ext>
            </a:extLst>
          </p:cNvPr>
          <p:cNvCxnSpPr>
            <a:cxnSpLocks/>
          </p:cNvCxnSpPr>
          <p:nvPr/>
        </p:nvCxnSpPr>
        <p:spPr>
          <a:xfrm>
            <a:off x="5323986" y="3207898"/>
            <a:ext cx="1067970"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8606C622-F019-7AC5-562E-0027C2C5C4AA}"/>
              </a:ext>
            </a:extLst>
          </p:cNvPr>
          <p:cNvSpPr txBox="1"/>
          <p:nvPr/>
        </p:nvSpPr>
        <p:spPr>
          <a:xfrm>
            <a:off x="3972179" y="2593942"/>
            <a:ext cx="660958" cy="276999"/>
          </a:xfrm>
          <a:prstGeom prst="rect">
            <a:avLst/>
          </a:prstGeom>
          <a:noFill/>
        </p:spPr>
        <p:txBody>
          <a:bodyPr wrap="square" rtlCol="0">
            <a:spAutoFit/>
          </a:bodyPr>
          <a:lstStyle/>
          <a:p>
            <a:r>
              <a:rPr lang="en-US" sz="1200" b="1" dirty="0"/>
              <a:t>Area 0</a:t>
            </a:r>
          </a:p>
        </p:txBody>
      </p:sp>
      <p:sp>
        <p:nvSpPr>
          <p:cNvPr id="16" name="TextBox 15">
            <a:extLst>
              <a:ext uri="{FF2B5EF4-FFF2-40B4-BE49-F238E27FC236}">
                <a16:creationId xmlns:a16="http://schemas.microsoft.com/office/drawing/2014/main" id="{9DE522B7-9337-176A-D27F-1A0CCAB2522A}"/>
              </a:ext>
            </a:extLst>
          </p:cNvPr>
          <p:cNvSpPr txBox="1"/>
          <p:nvPr/>
        </p:nvSpPr>
        <p:spPr>
          <a:xfrm>
            <a:off x="5189981" y="2595340"/>
            <a:ext cx="1493521" cy="276999"/>
          </a:xfrm>
          <a:prstGeom prst="rect">
            <a:avLst/>
          </a:prstGeom>
          <a:noFill/>
        </p:spPr>
        <p:txBody>
          <a:bodyPr wrap="square" rtlCol="0">
            <a:spAutoFit/>
          </a:bodyPr>
          <a:lstStyle/>
          <a:p>
            <a:r>
              <a:rPr lang="en-US" sz="1200" b="1" dirty="0"/>
              <a:t>Standard Area 1</a:t>
            </a:r>
          </a:p>
        </p:txBody>
      </p:sp>
      <p:sp>
        <p:nvSpPr>
          <p:cNvPr id="17" name="Arrow: Left-Right 16">
            <a:extLst>
              <a:ext uri="{FF2B5EF4-FFF2-40B4-BE49-F238E27FC236}">
                <a16:creationId xmlns:a16="http://schemas.microsoft.com/office/drawing/2014/main" id="{6E6261E3-71A7-CE9A-7D69-F8E640766AAD}"/>
              </a:ext>
            </a:extLst>
          </p:cNvPr>
          <p:cNvSpPr/>
          <p:nvPr/>
        </p:nvSpPr>
        <p:spPr>
          <a:xfrm>
            <a:off x="3924194" y="3466074"/>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18" name="Arrow: Left-Right 17">
            <a:extLst>
              <a:ext uri="{FF2B5EF4-FFF2-40B4-BE49-F238E27FC236}">
                <a16:creationId xmlns:a16="http://schemas.microsoft.com/office/drawing/2014/main" id="{E7847F43-7EFC-B13A-7619-BECC66F0171B}"/>
              </a:ext>
            </a:extLst>
          </p:cNvPr>
          <p:cNvSpPr/>
          <p:nvPr/>
        </p:nvSpPr>
        <p:spPr>
          <a:xfrm>
            <a:off x="4714158" y="3651421"/>
            <a:ext cx="729841" cy="221730"/>
          </a:xfrm>
          <a:prstGeom prst="lef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3</a:t>
            </a:r>
          </a:p>
        </p:txBody>
      </p:sp>
      <p:sp>
        <p:nvSpPr>
          <p:cNvPr id="19" name="Arrow: Left-Right 18">
            <a:extLst>
              <a:ext uri="{FF2B5EF4-FFF2-40B4-BE49-F238E27FC236}">
                <a16:creationId xmlns:a16="http://schemas.microsoft.com/office/drawing/2014/main" id="{B9E20767-C040-9774-43D9-861A83E62435}"/>
              </a:ext>
            </a:extLst>
          </p:cNvPr>
          <p:cNvSpPr/>
          <p:nvPr/>
        </p:nvSpPr>
        <p:spPr>
          <a:xfrm>
            <a:off x="4715556" y="3884091"/>
            <a:ext cx="729841" cy="221730"/>
          </a:xfrm>
          <a:prstGeom prst="leftRigh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5</a:t>
            </a:r>
          </a:p>
        </p:txBody>
      </p:sp>
      <p:sp>
        <p:nvSpPr>
          <p:cNvPr id="20" name="Arrow: Left 19">
            <a:extLst>
              <a:ext uri="{FF2B5EF4-FFF2-40B4-BE49-F238E27FC236}">
                <a16:creationId xmlns:a16="http://schemas.microsoft.com/office/drawing/2014/main" id="{78A9F50E-03FD-D3C5-FBB9-5099649D8B47}"/>
              </a:ext>
            </a:extLst>
          </p:cNvPr>
          <p:cNvSpPr/>
          <p:nvPr/>
        </p:nvSpPr>
        <p:spPr>
          <a:xfrm>
            <a:off x="4536590" y="4075885"/>
            <a:ext cx="620785" cy="221189"/>
          </a:xfrm>
          <a:prstGeom prst="leftArrow">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4</a:t>
            </a:r>
          </a:p>
        </p:txBody>
      </p:sp>
      <p:sp>
        <p:nvSpPr>
          <p:cNvPr id="21" name="TextBox 20">
            <a:extLst>
              <a:ext uri="{FF2B5EF4-FFF2-40B4-BE49-F238E27FC236}">
                <a16:creationId xmlns:a16="http://schemas.microsoft.com/office/drawing/2014/main" id="{BB055D09-0081-802F-ECC8-64CE8123E722}"/>
              </a:ext>
            </a:extLst>
          </p:cNvPr>
          <p:cNvSpPr txBox="1"/>
          <p:nvPr/>
        </p:nvSpPr>
        <p:spPr>
          <a:xfrm>
            <a:off x="6443803" y="3361175"/>
            <a:ext cx="575928" cy="246221"/>
          </a:xfrm>
          <a:prstGeom prst="rect">
            <a:avLst/>
          </a:prstGeom>
          <a:noFill/>
        </p:spPr>
        <p:txBody>
          <a:bodyPr wrap="square" rtlCol="0">
            <a:spAutoFit/>
          </a:bodyPr>
          <a:lstStyle/>
          <a:p>
            <a:r>
              <a:rPr lang="en-US" sz="1000" b="1" dirty="0">
                <a:solidFill>
                  <a:srgbClr val="C00000"/>
                </a:solidFill>
              </a:rPr>
              <a:t>ASBR</a:t>
            </a:r>
          </a:p>
        </p:txBody>
      </p:sp>
      <p:sp>
        <p:nvSpPr>
          <p:cNvPr id="23" name="TextBox 22">
            <a:extLst>
              <a:ext uri="{FF2B5EF4-FFF2-40B4-BE49-F238E27FC236}">
                <a16:creationId xmlns:a16="http://schemas.microsoft.com/office/drawing/2014/main" id="{476376E7-D862-B924-F5BF-5A0370FC05F9}"/>
              </a:ext>
            </a:extLst>
          </p:cNvPr>
          <p:cNvSpPr txBox="1"/>
          <p:nvPr/>
        </p:nvSpPr>
        <p:spPr>
          <a:xfrm>
            <a:off x="4897766" y="3357501"/>
            <a:ext cx="381585" cy="246221"/>
          </a:xfrm>
          <a:prstGeom prst="rect">
            <a:avLst/>
          </a:prstGeom>
          <a:noFill/>
        </p:spPr>
        <p:txBody>
          <a:bodyPr wrap="square" rtlCol="0">
            <a:spAutoFit/>
          </a:bodyPr>
          <a:lstStyle/>
          <a:p>
            <a:r>
              <a:rPr lang="en-US" sz="1000" b="1" dirty="0">
                <a:solidFill>
                  <a:srgbClr val="C00000"/>
                </a:solidFill>
              </a:rPr>
              <a:t>BR</a:t>
            </a:r>
          </a:p>
        </p:txBody>
      </p:sp>
      <p:sp>
        <p:nvSpPr>
          <p:cNvPr id="25" name="TextBox 24">
            <a:extLst>
              <a:ext uri="{FF2B5EF4-FFF2-40B4-BE49-F238E27FC236}">
                <a16:creationId xmlns:a16="http://schemas.microsoft.com/office/drawing/2014/main" id="{C07885C8-862E-B6E8-ECF7-41110387C893}"/>
              </a:ext>
            </a:extLst>
          </p:cNvPr>
          <p:cNvSpPr txBox="1"/>
          <p:nvPr/>
        </p:nvSpPr>
        <p:spPr>
          <a:xfrm>
            <a:off x="4851291" y="3488408"/>
            <a:ext cx="533985" cy="246221"/>
          </a:xfrm>
          <a:prstGeom prst="rect">
            <a:avLst/>
          </a:prstGeom>
          <a:noFill/>
        </p:spPr>
        <p:txBody>
          <a:bodyPr wrap="square" rtlCol="0">
            <a:spAutoFit/>
          </a:bodyPr>
          <a:lstStyle/>
          <a:p>
            <a:r>
              <a:rPr lang="en-US" sz="1000" b="1" dirty="0">
                <a:solidFill>
                  <a:srgbClr val="C00000"/>
                </a:solidFill>
              </a:rPr>
              <a:t>ABR</a:t>
            </a:r>
          </a:p>
        </p:txBody>
      </p:sp>
      <p:sp>
        <p:nvSpPr>
          <p:cNvPr id="26" name="TextBox 25">
            <a:extLst>
              <a:ext uri="{FF2B5EF4-FFF2-40B4-BE49-F238E27FC236}">
                <a16:creationId xmlns:a16="http://schemas.microsoft.com/office/drawing/2014/main" id="{BFA0BAC1-8FE5-7841-F211-5B713079FB77}"/>
              </a:ext>
            </a:extLst>
          </p:cNvPr>
          <p:cNvSpPr txBox="1"/>
          <p:nvPr/>
        </p:nvSpPr>
        <p:spPr>
          <a:xfrm>
            <a:off x="3703216" y="3025528"/>
            <a:ext cx="500621" cy="215444"/>
          </a:xfrm>
          <a:prstGeom prst="rect">
            <a:avLst/>
          </a:prstGeom>
          <a:noFill/>
        </p:spPr>
        <p:txBody>
          <a:bodyPr wrap="square" rtlCol="0">
            <a:spAutoFit/>
          </a:bodyPr>
          <a:lstStyle/>
          <a:p>
            <a:r>
              <a:rPr lang="en-US" sz="800" dirty="0"/>
              <a:t>G0/0/0</a:t>
            </a:r>
          </a:p>
        </p:txBody>
      </p:sp>
      <p:sp>
        <p:nvSpPr>
          <p:cNvPr id="27" name="TextBox 26">
            <a:extLst>
              <a:ext uri="{FF2B5EF4-FFF2-40B4-BE49-F238E27FC236}">
                <a16:creationId xmlns:a16="http://schemas.microsoft.com/office/drawing/2014/main" id="{7D336511-AEF7-DFFE-86EB-8D6249FAC35A}"/>
              </a:ext>
            </a:extLst>
          </p:cNvPr>
          <p:cNvSpPr txBox="1"/>
          <p:nvPr/>
        </p:nvSpPr>
        <p:spPr>
          <a:xfrm>
            <a:off x="4384123" y="3018537"/>
            <a:ext cx="500621" cy="215444"/>
          </a:xfrm>
          <a:prstGeom prst="rect">
            <a:avLst/>
          </a:prstGeom>
          <a:noFill/>
        </p:spPr>
        <p:txBody>
          <a:bodyPr wrap="square" rtlCol="0">
            <a:spAutoFit/>
          </a:bodyPr>
          <a:lstStyle/>
          <a:p>
            <a:r>
              <a:rPr lang="en-US" sz="800" dirty="0"/>
              <a:t>G0/0/0</a:t>
            </a:r>
          </a:p>
        </p:txBody>
      </p:sp>
      <p:sp>
        <p:nvSpPr>
          <p:cNvPr id="28" name="TextBox 27">
            <a:extLst>
              <a:ext uri="{FF2B5EF4-FFF2-40B4-BE49-F238E27FC236}">
                <a16:creationId xmlns:a16="http://schemas.microsoft.com/office/drawing/2014/main" id="{05755D0F-8832-1995-E8E8-D0FB84D67DF5}"/>
              </a:ext>
            </a:extLst>
          </p:cNvPr>
          <p:cNvSpPr txBox="1"/>
          <p:nvPr/>
        </p:nvSpPr>
        <p:spPr>
          <a:xfrm>
            <a:off x="5962653" y="3019935"/>
            <a:ext cx="500621" cy="215444"/>
          </a:xfrm>
          <a:prstGeom prst="rect">
            <a:avLst/>
          </a:prstGeom>
          <a:noFill/>
        </p:spPr>
        <p:txBody>
          <a:bodyPr wrap="square" rtlCol="0">
            <a:spAutoFit/>
          </a:bodyPr>
          <a:lstStyle/>
          <a:p>
            <a:r>
              <a:rPr lang="en-US" sz="800" dirty="0"/>
              <a:t>G0/0/0</a:t>
            </a:r>
          </a:p>
        </p:txBody>
      </p:sp>
      <p:sp>
        <p:nvSpPr>
          <p:cNvPr id="29" name="TextBox 28">
            <a:extLst>
              <a:ext uri="{FF2B5EF4-FFF2-40B4-BE49-F238E27FC236}">
                <a16:creationId xmlns:a16="http://schemas.microsoft.com/office/drawing/2014/main" id="{806BECDE-06B7-925F-3964-19CBC09709AD}"/>
              </a:ext>
            </a:extLst>
          </p:cNvPr>
          <p:cNvSpPr txBox="1"/>
          <p:nvPr/>
        </p:nvSpPr>
        <p:spPr>
          <a:xfrm>
            <a:off x="5284542" y="3021333"/>
            <a:ext cx="500621" cy="215444"/>
          </a:xfrm>
          <a:prstGeom prst="rect">
            <a:avLst/>
          </a:prstGeom>
          <a:noFill/>
        </p:spPr>
        <p:txBody>
          <a:bodyPr wrap="square" rtlCol="0">
            <a:spAutoFit/>
          </a:bodyPr>
          <a:lstStyle/>
          <a:p>
            <a:r>
              <a:rPr lang="en-US" sz="800" dirty="0"/>
              <a:t>G0/0/1</a:t>
            </a:r>
          </a:p>
        </p:txBody>
      </p:sp>
      <p:sp>
        <p:nvSpPr>
          <p:cNvPr id="30" name="Arrow: Left-Right 29">
            <a:extLst>
              <a:ext uri="{FF2B5EF4-FFF2-40B4-BE49-F238E27FC236}">
                <a16:creationId xmlns:a16="http://schemas.microsoft.com/office/drawing/2014/main" id="{5FFA5875-752D-A0B7-B0B8-3168A9B400D4}"/>
              </a:ext>
            </a:extLst>
          </p:cNvPr>
          <p:cNvSpPr/>
          <p:nvPr/>
        </p:nvSpPr>
        <p:spPr>
          <a:xfrm>
            <a:off x="5502724" y="3475861"/>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31" name="TextBox 30">
            <a:extLst>
              <a:ext uri="{FF2B5EF4-FFF2-40B4-BE49-F238E27FC236}">
                <a16:creationId xmlns:a16="http://schemas.microsoft.com/office/drawing/2014/main" id="{BB2EA188-2F0A-ED9B-8614-FDC5EE00E9FB}"/>
              </a:ext>
            </a:extLst>
          </p:cNvPr>
          <p:cNvSpPr txBox="1"/>
          <p:nvPr/>
        </p:nvSpPr>
        <p:spPr>
          <a:xfrm>
            <a:off x="3930065" y="3196292"/>
            <a:ext cx="697475" cy="215444"/>
          </a:xfrm>
          <a:prstGeom prst="rect">
            <a:avLst/>
          </a:prstGeom>
          <a:noFill/>
        </p:spPr>
        <p:txBody>
          <a:bodyPr wrap="square" rtlCol="0">
            <a:spAutoFit/>
          </a:bodyPr>
          <a:lstStyle/>
          <a:p>
            <a:r>
              <a:rPr lang="en-US" sz="800" i="1" dirty="0"/>
              <a:t>10.0.1.0/24</a:t>
            </a:r>
          </a:p>
        </p:txBody>
      </p:sp>
      <p:sp>
        <p:nvSpPr>
          <p:cNvPr id="32" name="TextBox 31">
            <a:extLst>
              <a:ext uri="{FF2B5EF4-FFF2-40B4-BE49-F238E27FC236}">
                <a16:creationId xmlns:a16="http://schemas.microsoft.com/office/drawing/2014/main" id="{446AB3BB-9F34-7987-D287-C01F6494DF80}"/>
              </a:ext>
            </a:extLst>
          </p:cNvPr>
          <p:cNvSpPr txBox="1"/>
          <p:nvPr/>
        </p:nvSpPr>
        <p:spPr>
          <a:xfrm>
            <a:off x="5516984" y="3197690"/>
            <a:ext cx="697475" cy="215444"/>
          </a:xfrm>
          <a:prstGeom prst="rect">
            <a:avLst/>
          </a:prstGeom>
          <a:noFill/>
        </p:spPr>
        <p:txBody>
          <a:bodyPr wrap="square" rtlCol="0">
            <a:spAutoFit/>
          </a:bodyPr>
          <a:lstStyle/>
          <a:p>
            <a:r>
              <a:rPr lang="en-US" sz="800" i="1" dirty="0"/>
              <a:t>10.0.2.0/24</a:t>
            </a:r>
          </a:p>
        </p:txBody>
      </p:sp>
      <p:pic>
        <p:nvPicPr>
          <p:cNvPr id="33" name="Picture 32">
            <a:extLst>
              <a:ext uri="{FF2B5EF4-FFF2-40B4-BE49-F238E27FC236}">
                <a16:creationId xmlns:a16="http://schemas.microsoft.com/office/drawing/2014/main" id="{13DD343C-9733-98FA-1BD2-C2675A5743F2}"/>
              </a:ext>
            </a:extLst>
          </p:cNvPr>
          <p:cNvPicPr>
            <a:picLocks noChangeAspect="1"/>
          </p:cNvPicPr>
          <p:nvPr/>
        </p:nvPicPr>
        <p:blipFill>
          <a:blip r:embed="rId3"/>
          <a:stretch>
            <a:fillRect/>
          </a:stretch>
        </p:blipFill>
        <p:spPr>
          <a:xfrm>
            <a:off x="1479703" y="2750000"/>
            <a:ext cx="913003" cy="913003"/>
          </a:xfrm>
          <a:prstGeom prst="rect">
            <a:avLst/>
          </a:prstGeom>
        </p:spPr>
      </p:pic>
      <p:sp>
        <p:nvSpPr>
          <p:cNvPr id="34" name="TextBox 33">
            <a:extLst>
              <a:ext uri="{FF2B5EF4-FFF2-40B4-BE49-F238E27FC236}">
                <a16:creationId xmlns:a16="http://schemas.microsoft.com/office/drawing/2014/main" id="{A72970BD-0320-4791-CC90-9D59137009A5}"/>
              </a:ext>
            </a:extLst>
          </p:cNvPr>
          <p:cNvSpPr txBox="1"/>
          <p:nvPr/>
        </p:nvSpPr>
        <p:spPr>
          <a:xfrm>
            <a:off x="1793342" y="3206500"/>
            <a:ext cx="385894" cy="215444"/>
          </a:xfrm>
          <a:prstGeom prst="rect">
            <a:avLst/>
          </a:prstGeom>
          <a:noFill/>
        </p:spPr>
        <p:txBody>
          <a:bodyPr wrap="square" rtlCol="0">
            <a:spAutoFit/>
          </a:bodyPr>
          <a:lstStyle/>
          <a:p>
            <a:r>
              <a:rPr lang="en-US" sz="800" b="1" dirty="0"/>
              <a:t>R4</a:t>
            </a:r>
          </a:p>
        </p:txBody>
      </p:sp>
      <p:sp>
        <p:nvSpPr>
          <p:cNvPr id="36" name="TextBox 35">
            <a:extLst>
              <a:ext uri="{FF2B5EF4-FFF2-40B4-BE49-F238E27FC236}">
                <a16:creationId xmlns:a16="http://schemas.microsoft.com/office/drawing/2014/main" id="{CC0D5F3D-0C5C-8EAE-A1B4-05966AC6C4B2}"/>
              </a:ext>
            </a:extLst>
          </p:cNvPr>
          <p:cNvSpPr txBox="1"/>
          <p:nvPr/>
        </p:nvSpPr>
        <p:spPr>
          <a:xfrm>
            <a:off x="2209152" y="2595340"/>
            <a:ext cx="1041198" cy="276999"/>
          </a:xfrm>
          <a:prstGeom prst="rect">
            <a:avLst/>
          </a:prstGeom>
          <a:noFill/>
        </p:spPr>
        <p:txBody>
          <a:bodyPr wrap="square" rtlCol="0">
            <a:spAutoFit/>
          </a:bodyPr>
          <a:lstStyle/>
          <a:p>
            <a:r>
              <a:rPr lang="en-US" sz="1200" b="1" dirty="0"/>
              <a:t>Stub Area 2</a:t>
            </a:r>
          </a:p>
        </p:txBody>
      </p:sp>
      <p:sp>
        <p:nvSpPr>
          <p:cNvPr id="37" name="Arrow: Left-Right 36">
            <a:extLst>
              <a:ext uri="{FF2B5EF4-FFF2-40B4-BE49-F238E27FC236}">
                <a16:creationId xmlns:a16="http://schemas.microsoft.com/office/drawing/2014/main" id="{C9E4167C-FDE2-0CAB-6A2A-0500A2B71CF7}"/>
              </a:ext>
            </a:extLst>
          </p:cNvPr>
          <p:cNvSpPr/>
          <p:nvPr/>
        </p:nvSpPr>
        <p:spPr>
          <a:xfrm>
            <a:off x="2365238" y="3467472"/>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38" name="Arrow: Left-Right 37">
            <a:extLst>
              <a:ext uri="{FF2B5EF4-FFF2-40B4-BE49-F238E27FC236}">
                <a16:creationId xmlns:a16="http://schemas.microsoft.com/office/drawing/2014/main" id="{7B8D1D91-E10F-D874-4900-B3F2ED5D2817}"/>
              </a:ext>
            </a:extLst>
          </p:cNvPr>
          <p:cNvSpPr/>
          <p:nvPr/>
        </p:nvSpPr>
        <p:spPr>
          <a:xfrm>
            <a:off x="3155202" y="3652819"/>
            <a:ext cx="729841" cy="221730"/>
          </a:xfrm>
          <a:prstGeom prst="lef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3</a:t>
            </a:r>
          </a:p>
        </p:txBody>
      </p:sp>
      <p:sp>
        <p:nvSpPr>
          <p:cNvPr id="39" name="TextBox 38">
            <a:extLst>
              <a:ext uri="{FF2B5EF4-FFF2-40B4-BE49-F238E27FC236}">
                <a16:creationId xmlns:a16="http://schemas.microsoft.com/office/drawing/2014/main" id="{3752CF49-74CA-3685-436C-E9E47FD86415}"/>
              </a:ext>
            </a:extLst>
          </p:cNvPr>
          <p:cNvSpPr txBox="1"/>
          <p:nvPr/>
        </p:nvSpPr>
        <p:spPr>
          <a:xfrm>
            <a:off x="2144260" y="3026926"/>
            <a:ext cx="500621" cy="215444"/>
          </a:xfrm>
          <a:prstGeom prst="rect">
            <a:avLst/>
          </a:prstGeom>
          <a:noFill/>
        </p:spPr>
        <p:txBody>
          <a:bodyPr wrap="square" rtlCol="0">
            <a:spAutoFit/>
          </a:bodyPr>
          <a:lstStyle/>
          <a:p>
            <a:r>
              <a:rPr lang="en-US" sz="800" dirty="0"/>
              <a:t>G0/0/0</a:t>
            </a:r>
          </a:p>
        </p:txBody>
      </p:sp>
      <p:sp>
        <p:nvSpPr>
          <p:cNvPr id="40" name="TextBox 39">
            <a:extLst>
              <a:ext uri="{FF2B5EF4-FFF2-40B4-BE49-F238E27FC236}">
                <a16:creationId xmlns:a16="http://schemas.microsoft.com/office/drawing/2014/main" id="{44B30B30-A3A3-E1F0-F747-C18090D91DF6}"/>
              </a:ext>
            </a:extLst>
          </p:cNvPr>
          <p:cNvSpPr txBox="1"/>
          <p:nvPr/>
        </p:nvSpPr>
        <p:spPr>
          <a:xfrm>
            <a:off x="2825167" y="3019935"/>
            <a:ext cx="500621" cy="215444"/>
          </a:xfrm>
          <a:prstGeom prst="rect">
            <a:avLst/>
          </a:prstGeom>
          <a:noFill/>
        </p:spPr>
        <p:txBody>
          <a:bodyPr wrap="square" rtlCol="0">
            <a:spAutoFit/>
          </a:bodyPr>
          <a:lstStyle/>
          <a:p>
            <a:r>
              <a:rPr lang="en-US" sz="800" dirty="0"/>
              <a:t>G0/0/1</a:t>
            </a:r>
          </a:p>
        </p:txBody>
      </p:sp>
      <p:sp>
        <p:nvSpPr>
          <p:cNvPr id="41" name="TextBox 40">
            <a:extLst>
              <a:ext uri="{FF2B5EF4-FFF2-40B4-BE49-F238E27FC236}">
                <a16:creationId xmlns:a16="http://schemas.microsoft.com/office/drawing/2014/main" id="{2B07DCD4-A75C-8531-3A90-673C617F6F1F}"/>
              </a:ext>
            </a:extLst>
          </p:cNvPr>
          <p:cNvSpPr txBox="1"/>
          <p:nvPr/>
        </p:nvSpPr>
        <p:spPr>
          <a:xfrm>
            <a:off x="2371109" y="3197690"/>
            <a:ext cx="697475" cy="215444"/>
          </a:xfrm>
          <a:prstGeom prst="rect">
            <a:avLst/>
          </a:prstGeom>
          <a:noFill/>
        </p:spPr>
        <p:txBody>
          <a:bodyPr wrap="square" rtlCol="0">
            <a:spAutoFit/>
          </a:bodyPr>
          <a:lstStyle/>
          <a:p>
            <a:r>
              <a:rPr lang="en-US" sz="800" i="1" dirty="0"/>
              <a:t>10.0.3.0/24</a:t>
            </a:r>
          </a:p>
        </p:txBody>
      </p:sp>
      <p:cxnSp>
        <p:nvCxnSpPr>
          <p:cNvPr id="42" name="Straight Connector 41">
            <a:extLst>
              <a:ext uri="{FF2B5EF4-FFF2-40B4-BE49-F238E27FC236}">
                <a16:creationId xmlns:a16="http://schemas.microsoft.com/office/drawing/2014/main" id="{3C4C9DA8-350A-03D4-BF6A-9DF08C6604A6}"/>
              </a:ext>
            </a:extLst>
          </p:cNvPr>
          <p:cNvCxnSpPr>
            <a:cxnSpLocks/>
          </p:cNvCxnSpPr>
          <p:nvPr/>
        </p:nvCxnSpPr>
        <p:spPr>
          <a:xfrm>
            <a:off x="2179509" y="3209296"/>
            <a:ext cx="1067970" cy="0"/>
          </a:xfrm>
          <a:prstGeom prst="line">
            <a:avLst/>
          </a:prstGeom>
        </p:spPr>
        <p:style>
          <a:lnRef idx="2">
            <a:schemeClr val="dk1"/>
          </a:lnRef>
          <a:fillRef idx="0">
            <a:schemeClr val="dk1"/>
          </a:fillRef>
          <a:effectRef idx="1">
            <a:schemeClr val="dk1"/>
          </a:effectRef>
          <a:fontRef idx="minor">
            <a:schemeClr val="tx1"/>
          </a:fontRef>
        </p:style>
      </p:cxnSp>
      <p:sp>
        <p:nvSpPr>
          <p:cNvPr id="43" name="Arrow: Left 42">
            <a:extLst>
              <a:ext uri="{FF2B5EF4-FFF2-40B4-BE49-F238E27FC236}">
                <a16:creationId xmlns:a16="http://schemas.microsoft.com/office/drawing/2014/main" id="{6640256F-AEF1-CF6B-7A69-8261CB624D47}"/>
              </a:ext>
            </a:extLst>
          </p:cNvPr>
          <p:cNvSpPr/>
          <p:nvPr/>
        </p:nvSpPr>
        <p:spPr>
          <a:xfrm>
            <a:off x="2960856" y="4068894"/>
            <a:ext cx="620785" cy="221189"/>
          </a:xfrm>
          <a:prstGeom prst="lef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Default</a:t>
            </a:r>
          </a:p>
        </p:txBody>
      </p:sp>
      <p:sp>
        <p:nvSpPr>
          <p:cNvPr id="44" name="TextBox 43">
            <a:extLst>
              <a:ext uri="{FF2B5EF4-FFF2-40B4-BE49-F238E27FC236}">
                <a16:creationId xmlns:a16="http://schemas.microsoft.com/office/drawing/2014/main" id="{5CF057DC-B7D2-401D-D330-71D884CD0F42}"/>
              </a:ext>
            </a:extLst>
          </p:cNvPr>
          <p:cNvSpPr txBox="1"/>
          <p:nvPr/>
        </p:nvSpPr>
        <p:spPr>
          <a:xfrm>
            <a:off x="3338810" y="3358899"/>
            <a:ext cx="381585" cy="246221"/>
          </a:xfrm>
          <a:prstGeom prst="rect">
            <a:avLst/>
          </a:prstGeom>
          <a:noFill/>
        </p:spPr>
        <p:txBody>
          <a:bodyPr wrap="square" rtlCol="0">
            <a:spAutoFit/>
          </a:bodyPr>
          <a:lstStyle/>
          <a:p>
            <a:r>
              <a:rPr lang="en-US" sz="1000" b="1" dirty="0">
                <a:solidFill>
                  <a:srgbClr val="C00000"/>
                </a:solidFill>
              </a:rPr>
              <a:t>BR</a:t>
            </a:r>
          </a:p>
        </p:txBody>
      </p:sp>
      <p:sp>
        <p:nvSpPr>
          <p:cNvPr id="45" name="TextBox 44">
            <a:extLst>
              <a:ext uri="{FF2B5EF4-FFF2-40B4-BE49-F238E27FC236}">
                <a16:creationId xmlns:a16="http://schemas.microsoft.com/office/drawing/2014/main" id="{96CC7831-7B96-F1FF-967E-551C7BAA25FD}"/>
              </a:ext>
            </a:extLst>
          </p:cNvPr>
          <p:cNvSpPr txBox="1"/>
          <p:nvPr/>
        </p:nvSpPr>
        <p:spPr>
          <a:xfrm>
            <a:off x="3292335" y="3489806"/>
            <a:ext cx="533985" cy="246221"/>
          </a:xfrm>
          <a:prstGeom prst="rect">
            <a:avLst/>
          </a:prstGeom>
          <a:noFill/>
        </p:spPr>
        <p:txBody>
          <a:bodyPr wrap="square" rtlCol="0">
            <a:spAutoFit/>
          </a:bodyPr>
          <a:lstStyle/>
          <a:p>
            <a:r>
              <a:rPr lang="en-US" sz="1000" b="1" dirty="0">
                <a:solidFill>
                  <a:srgbClr val="C00000"/>
                </a:solidFill>
              </a:rPr>
              <a:t>ABR</a:t>
            </a:r>
          </a:p>
        </p:txBody>
      </p:sp>
      <p:sp>
        <p:nvSpPr>
          <p:cNvPr id="46" name="TextBox 45">
            <a:extLst>
              <a:ext uri="{FF2B5EF4-FFF2-40B4-BE49-F238E27FC236}">
                <a16:creationId xmlns:a16="http://schemas.microsoft.com/office/drawing/2014/main" id="{0404664C-7B65-0D0C-6801-16006199AB94}"/>
              </a:ext>
            </a:extLst>
          </p:cNvPr>
          <p:cNvSpPr txBox="1"/>
          <p:nvPr/>
        </p:nvSpPr>
        <p:spPr>
          <a:xfrm>
            <a:off x="1618195" y="3360297"/>
            <a:ext cx="644612" cy="246221"/>
          </a:xfrm>
          <a:prstGeom prst="rect">
            <a:avLst/>
          </a:prstGeom>
          <a:noFill/>
        </p:spPr>
        <p:txBody>
          <a:bodyPr wrap="square" rtlCol="0">
            <a:spAutoFit/>
          </a:bodyPr>
          <a:lstStyle/>
          <a:p>
            <a:r>
              <a:rPr lang="en-US" sz="1000" b="1" dirty="0">
                <a:solidFill>
                  <a:srgbClr val="C00000"/>
                </a:solidFill>
              </a:rPr>
              <a:t>ASBR</a:t>
            </a:r>
          </a:p>
        </p:txBody>
      </p:sp>
      <p:cxnSp>
        <p:nvCxnSpPr>
          <p:cNvPr id="58" name="Straight Connector 57">
            <a:extLst>
              <a:ext uri="{FF2B5EF4-FFF2-40B4-BE49-F238E27FC236}">
                <a16:creationId xmlns:a16="http://schemas.microsoft.com/office/drawing/2014/main" id="{A690B738-B609-B748-6DD6-0029B0374945}"/>
              </a:ext>
            </a:extLst>
          </p:cNvPr>
          <p:cNvCxnSpPr>
            <a:cxnSpLocks/>
          </p:cNvCxnSpPr>
          <p:nvPr/>
        </p:nvCxnSpPr>
        <p:spPr>
          <a:xfrm flipV="1">
            <a:off x="8238470" y="3391547"/>
            <a:ext cx="0" cy="515404"/>
          </a:xfrm>
          <a:prstGeom prst="line">
            <a:avLst/>
          </a:prstGeom>
        </p:spPr>
        <p:style>
          <a:lnRef idx="2">
            <a:schemeClr val="dk1"/>
          </a:lnRef>
          <a:fillRef idx="0">
            <a:schemeClr val="dk1"/>
          </a:fillRef>
          <a:effectRef idx="1">
            <a:schemeClr val="dk1"/>
          </a:effectRef>
          <a:fontRef idx="minor">
            <a:schemeClr val="tx1"/>
          </a:fontRef>
        </p:style>
      </p:cxnSp>
      <p:sp>
        <p:nvSpPr>
          <p:cNvPr id="66" name="Rectangle 65">
            <a:extLst>
              <a:ext uri="{FF2B5EF4-FFF2-40B4-BE49-F238E27FC236}">
                <a16:creationId xmlns:a16="http://schemas.microsoft.com/office/drawing/2014/main" id="{61786B46-F70D-A793-BEFB-AB348C8A096C}"/>
              </a:ext>
            </a:extLst>
          </p:cNvPr>
          <p:cNvSpPr/>
          <p:nvPr/>
        </p:nvSpPr>
        <p:spPr>
          <a:xfrm>
            <a:off x="7953849" y="2243768"/>
            <a:ext cx="591883" cy="12265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CE20035F-EA64-2D58-08D0-92CF684701A8}"/>
              </a:ext>
            </a:extLst>
          </p:cNvPr>
          <p:cNvSpPr txBox="1"/>
          <p:nvPr/>
        </p:nvSpPr>
        <p:spPr>
          <a:xfrm>
            <a:off x="950090" y="3494870"/>
            <a:ext cx="776967" cy="215444"/>
          </a:xfrm>
          <a:prstGeom prst="rect">
            <a:avLst/>
          </a:prstGeom>
          <a:noFill/>
        </p:spPr>
        <p:txBody>
          <a:bodyPr wrap="square" rtlCol="0">
            <a:spAutoFit/>
          </a:bodyPr>
          <a:lstStyle/>
          <a:p>
            <a:r>
              <a:rPr lang="en-US" sz="800" i="1" dirty="0"/>
              <a:t>10.0.10.0/24</a:t>
            </a:r>
          </a:p>
        </p:txBody>
      </p:sp>
      <p:sp>
        <p:nvSpPr>
          <p:cNvPr id="69" name="TextBox 68">
            <a:extLst>
              <a:ext uri="{FF2B5EF4-FFF2-40B4-BE49-F238E27FC236}">
                <a16:creationId xmlns:a16="http://schemas.microsoft.com/office/drawing/2014/main" id="{B586512B-A9BF-5138-89EB-0B264B748DFB}"/>
              </a:ext>
            </a:extLst>
          </p:cNvPr>
          <p:cNvSpPr txBox="1"/>
          <p:nvPr/>
        </p:nvSpPr>
        <p:spPr>
          <a:xfrm>
            <a:off x="950090" y="3624410"/>
            <a:ext cx="776967" cy="215444"/>
          </a:xfrm>
          <a:prstGeom prst="rect">
            <a:avLst/>
          </a:prstGeom>
          <a:noFill/>
        </p:spPr>
        <p:txBody>
          <a:bodyPr wrap="square" rtlCol="0">
            <a:spAutoFit/>
          </a:bodyPr>
          <a:lstStyle/>
          <a:p>
            <a:r>
              <a:rPr lang="en-US" sz="800" i="1" dirty="0"/>
              <a:t>10.0.11.0/24</a:t>
            </a:r>
          </a:p>
        </p:txBody>
      </p:sp>
      <p:sp>
        <p:nvSpPr>
          <p:cNvPr id="72" name="Arrow: Left 71">
            <a:extLst>
              <a:ext uri="{FF2B5EF4-FFF2-40B4-BE49-F238E27FC236}">
                <a16:creationId xmlns:a16="http://schemas.microsoft.com/office/drawing/2014/main" id="{9DF2B92C-E1AB-293F-42AD-635F77AE28D9}"/>
              </a:ext>
            </a:extLst>
          </p:cNvPr>
          <p:cNvSpPr/>
          <p:nvPr/>
        </p:nvSpPr>
        <p:spPr>
          <a:xfrm>
            <a:off x="6334910" y="3702505"/>
            <a:ext cx="620785" cy="221189"/>
          </a:xfrm>
          <a:prstGeom prst="lef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5</a:t>
            </a:r>
          </a:p>
        </p:txBody>
      </p:sp>
      <p:sp>
        <p:nvSpPr>
          <p:cNvPr id="61" name="Slide Number Placeholder 60">
            <a:extLst>
              <a:ext uri="{FF2B5EF4-FFF2-40B4-BE49-F238E27FC236}">
                <a16:creationId xmlns:a16="http://schemas.microsoft.com/office/drawing/2014/main" id="{02D68137-0E3A-F2AF-E89E-90DA0566975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63791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CC07A-DFC0-0805-FB7F-D10E425F9B2E}"/>
              </a:ext>
            </a:extLst>
          </p:cNvPr>
          <p:cNvPicPr>
            <a:picLocks noChangeAspect="1"/>
          </p:cNvPicPr>
          <p:nvPr/>
        </p:nvPicPr>
        <p:blipFill>
          <a:blip r:embed="rId3"/>
          <a:srcRect/>
          <a:stretch/>
        </p:blipFill>
        <p:spPr>
          <a:xfrm>
            <a:off x="714567" y="2209800"/>
            <a:ext cx="3970299" cy="2276968"/>
          </a:xfrm>
          <a:prstGeom prst="rect">
            <a:avLst/>
          </a:prstGeom>
          <a:ln w="28575">
            <a:solidFill>
              <a:schemeClr val="tx1"/>
            </a:solidFill>
          </a:ln>
        </p:spPr>
      </p:pic>
      <p:pic>
        <p:nvPicPr>
          <p:cNvPr id="6" name="Picture 5">
            <a:extLst>
              <a:ext uri="{FF2B5EF4-FFF2-40B4-BE49-F238E27FC236}">
                <a16:creationId xmlns:a16="http://schemas.microsoft.com/office/drawing/2014/main" id="{475E64EA-995E-114B-ABF5-8E5871A4B692}"/>
              </a:ext>
            </a:extLst>
          </p:cNvPr>
          <p:cNvPicPr>
            <a:picLocks noChangeAspect="1"/>
          </p:cNvPicPr>
          <p:nvPr/>
        </p:nvPicPr>
        <p:blipFill>
          <a:blip r:embed="rId4"/>
          <a:srcRect/>
          <a:stretch/>
        </p:blipFill>
        <p:spPr>
          <a:xfrm>
            <a:off x="4724121" y="2205730"/>
            <a:ext cx="3970299" cy="2276968"/>
          </a:xfrm>
          <a:prstGeom prst="rect">
            <a:avLst/>
          </a:prstGeom>
          <a:ln w="28575">
            <a:solidFill>
              <a:schemeClr val="tx1"/>
            </a:solidFill>
          </a:ln>
        </p:spPr>
      </p:pic>
      <p:sp>
        <p:nvSpPr>
          <p:cNvPr id="2" name="Title 1">
            <a:extLst>
              <a:ext uri="{FF2B5EF4-FFF2-40B4-BE49-F238E27FC236}">
                <a16:creationId xmlns:a16="http://schemas.microsoft.com/office/drawing/2014/main" id="{EC1EED5B-48B6-D997-CB45-8DB7797732F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Area Types</a:t>
            </a:r>
          </a:p>
        </p:txBody>
      </p:sp>
      <p:pic>
        <p:nvPicPr>
          <p:cNvPr id="3" name="Picture 2">
            <a:extLst>
              <a:ext uri="{FF2B5EF4-FFF2-40B4-BE49-F238E27FC236}">
                <a16:creationId xmlns:a16="http://schemas.microsoft.com/office/drawing/2014/main" id="{B39B5C34-9EA2-3466-A5BE-4446A4058E05}"/>
              </a:ext>
            </a:extLst>
          </p:cNvPr>
          <p:cNvPicPr>
            <a:picLocks noChangeAspect="1"/>
          </p:cNvPicPr>
          <p:nvPr/>
        </p:nvPicPr>
        <p:blipFill>
          <a:blip r:embed="rId5"/>
          <a:srcRect/>
          <a:stretch/>
        </p:blipFill>
        <p:spPr>
          <a:xfrm>
            <a:off x="5092117" y="924401"/>
            <a:ext cx="3606034" cy="448597"/>
          </a:xfrm>
          <a:prstGeom prst="rect">
            <a:avLst/>
          </a:prstGeom>
          <a:ln w="28575">
            <a:solidFill>
              <a:schemeClr val="tx1"/>
            </a:solidFill>
          </a:ln>
        </p:spPr>
      </p:pic>
      <p:pic>
        <p:nvPicPr>
          <p:cNvPr id="4" name="Picture 3">
            <a:extLst>
              <a:ext uri="{FF2B5EF4-FFF2-40B4-BE49-F238E27FC236}">
                <a16:creationId xmlns:a16="http://schemas.microsoft.com/office/drawing/2014/main" id="{15F86106-91F9-077E-E799-37D8EB548064}"/>
              </a:ext>
            </a:extLst>
          </p:cNvPr>
          <p:cNvPicPr>
            <a:picLocks noChangeAspect="1"/>
          </p:cNvPicPr>
          <p:nvPr/>
        </p:nvPicPr>
        <p:blipFill>
          <a:blip r:embed="rId6"/>
          <a:srcRect/>
          <a:stretch/>
        </p:blipFill>
        <p:spPr>
          <a:xfrm>
            <a:off x="5092117" y="1688759"/>
            <a:ext cx="3606034" cy="417084"/>
          </a:xfrm>
          <a:prstGeom prst="rect">
            <a:avLst/>
          </a:prstGeom>
          <a:ln w="28575">
            <a:solidFill>
              <a:schemeClr val="tx1"/>
            </a:solidFill>
          </a:ln>
        </p:spPr>
      </p:pic>
      <p:sp>
        <p:nvSpPr>
          <p:cNvPr id="9" name="TextBox 8">
            <a:extLst>
              <a:ext uri="{FF2B5EF4-FFF2-40B4-BE49-F238E27FC236}">
                <a16:creationId xmlns:a16="http://schemas.microsoft.com/office/drawing/2014/main" id="{D91E6D3A-A439-8160-F39D-F1F618B90C96}"/>
              </a:ext>
            </a:extLst>
          </p:cNvPr>
          <p:cNvSpPr txBox="1"/>
          <p:nvPr/>
        </p:nvSpPr>
        <p:spPr>
          <a:xfrm>
            <a:off x="747419" y="905762"/>
            <a:ext cx="5587301" cy="1217962"/>
          </a:xfrm>
          <a:prstGeom prst="rect">
            <a:avLst/>
          </a:prstGeom>
          <a:noFill/>
        </p:spPr>
        <p:txBody>
          <a:bodyPr wrap="square" rtlCol="0">
            <a:spAutoFit/>
          </a:bodyPr>
          <a:lstStyle/>
          <a:p>
            <a:pPr>
              <a:lnSpc>
                <a:spcPct val="150000"/>
              </a:lnSpc>
            </a:pPr>
            <a:r>
              <a:rPr lang="en-US" sz="1000" dirty="0">
                <a:solidFill>
                  <a:schemeClr val="tx1"/>
                </a:solidFill>
                <a:latin typeface="+mj-lt"/>
              </a:rPr>
              <a:t>The following commands on routers of OSPF stub area-</a:t>
            </a:r>
          </a:p>
          <a:p>
            <a:pPr>
              <a:lnSpc>
                <a:spcPct val="150000"/>
              </a:lnSpc>
            </a:pPr>
            <a:r>
              <a:rPr lang="en-US" sz="1000" b="1" i="1" dirty="0">
                <a:solidFill>
                  <a:schemeClr val="tx1"/>
                </a:solidFill>
                <a:effectLst/>
                <a:latin typeface="+mj-lt"/>
              </a:rPr>
              <a:t>‘Router(config)# router </a:t>
            </a:r>
            <a:r>
              <a:rPr lang="en-US" sz="1000" b="1" i="1" dirty="0" err="1">
                <a:solidFill>
                  <a:schemeClr val="tx1"/>
                </a:solidFill>
                <a:effectLst/>
                <a:latin typeface="+mj-lt"/>
              </a:rPr>
              <a:t>ospf</a:t>
            </a:r>
            <a:r>
              <a:rPr lang="en-US" sz="1000" b="1" i="1" dirty="0">
                <a:solidFill>
                  <a:schemeClr val="tx1"/>
                </a:solidFill>
                <a:effectLst/>
                <a:latin typeface="+mj-lt"/>
              </a:rPr>
              <a:t> </a:t>
            </a:r>
            <a:r>
              <a:rPr lang="en-US" sz="1000" b="1" i="1" dirty="0">
                <a:solidFill>
                  <a:srgbClr val="7030A0"/>
                </a:solidFill>
                <a:effectLst/>
                <a:latin typeface="+mj-lt"/>
              </a:rPr>
              <a:t>&lt;process ID&gt;</a:t>
            </a:r>
            <a:r>
              <a:rPr lang="en-US" sz="1000" b="1" i="1" dirty="0">
                <a:solidFill>
                  <a:schemeClr val="tx1"/>
                </a:solidFill>
                <a:effectLst/>
                <a:latin typeface="+mj-lt"/>
              </a:rPr>
              <a:t>’</a:t>
            </a:r>
          </a:p>
          <a:p>
            <a:pPr>
              <a:lnSpc>
                <a:spcPct val="150000"/>
              </a:lnSpc>
            </a:pPr>
            <a:r>
              <a:rPr lang="en-US" sz="1000" b="1" i="1" dirty="0">
                <a:solidFill>
                  <a:schemeClr val="tx1"/>
                </a:solidFill>
                <a:latin typeface="+mj-lt"/>
              </a:rPr>
              <a:t>‘Router(config-router)# network </a:t>
            </a:r>
            <a:r>
              <a:rPr lang="en-US" sz="1000" b="1" i="1" dirty="0">
                <a:solidFill>
                  <a:srgbClr val="7030A0"/>
                </a:solidFill>
                <a:latin typeface="+mj-lt"/>
              </a:rPr>
              <a:t>&lt;network IP&gt; &lt;wildcard mask&gt; </a:t>
            </a:r>
            <a:r>
              <a:rPr lang="en-US" sz="1000" b="1" i="1" dirty="0">
                <a:solidFill>
                  <a:schemeClr val="tx1"/>
                </a:solidFill>
                <a:latin typeface="+mj-lt"/>
              </a:rPr>
              <a:t>area </a:t>
            </a:r>
            <a:r>
              <a:rPr lang="en-US" sz="1000" b="1" i="1" dirty="0">
                <a:solidFill>
                  <a:srgbClr val="C00000"/>
                </a:solidFill>
                <a:latin typeface="+mj-lt"/>
              </a:rPr>
              <a:t>&lt;non zero area ID&gt;</a:t>
            </a:r>
            <a:r>
              <a:rPr lang="en-US" sz="1000" b="1" i="1" dirty="0">
                <a:solidFill>
                  <a:schemeClr val="tx1"/>
                </a:solidFill>
                <a:latin typeface="+mj-lt"/>
              </a:rPr>
              <a:t>’</a:t>
            </a:r>
          </a:p>
          <a:p>
            <a:pPr>
              <a:lnSpc>
                <a:spcPct val="150000"/>
              </a:lnSpc>
            </a:pPr>
            <a:r>
              <a:rPr lang="en-US" sz="1000" b="1" i="1" dirty="0">
                <a:solidFill>
                  <a:schemeClr val="tx1"/>
                </a:solidFill>
                <a:latin typeface="+mj-lt"/>
              </a:rPr>
              <a:t>‘Router(config-router)# area </a:t>
            </a:r>
            <a:r>
              <a:rPr lang="en-US" sz="1000" b="1" i="1" dirty="0">
                <a:solidFill>
                  <a:srgbClr val="C00000"/>
                </a:solidFill>
                <a:latin typeface="+mj-lt"/>
              </a:rPr>
              <a:t>&lt;non zero area ID&gt;</a:t>
            </a:r>
            <a:r>
              <a:rPr lang="en-US" sz="1000" b="1" i="1" dirty="0">
                <a:solidFill>
                  <a:schemeClr val="tx1"/>
                </a:solidFill>
                <a:latin typeface="+mj-lt"/>
              </a:rPr>
              <a:t> stub’</a:t>
            </a:r>
            <a:endParaRPr lang="en-US" sz="1000" b="1" i="1" dirty="0">
              <a:solidFill>
                <a:srgbClr val="7030A0"/>
              </a:solidFill>
              <a:effectLst/>
              <a:latin typeface="+mj-lt"/>
            </a:endParaRPr>
          </a:p>
          <a:p>
            <a:pPr>
              <a:lnSpc>
                <a:spcPct val="150000"/>
              </a:lnSpc>
            </a:pPr>
            <a:endParaRPr lang="en-US" sz="1000" b="1" i="1" dirty="0">
              <a:solidFill>
                <a:schemeClr val="tx1"/>
              </a:solidFill>
              <a:effectLst/>
              <a:latin typeface="+mj-lt"/>
            </a:endParaRPr>
          </a:p>
        </p:txBody>
      </p:sp>
      <p:sp>
        <p:nvSpPr>
          <p:cNvPr id="10" name="Rectangle 9">
            <a:extLst>
              <a:ext uri="{FF2B5EF4-FFF2-40B4-BE49-F238E27FC236}">
                <a16:creationId xmlns:a16="http://schemas.microsoft.com/office/drawing/2014/main" id="{65E4DA18-CEBB-6FA5-ECBC-75A182B56CBC}"/>
              </a:ext>
            </a:extLst>
          </p:cNvPr>
          <p:cNvSpPr/>
          <p:nvPr/>
        </p:nvSpPr>
        <p:spPr>
          <a:xfrm>
            <a:off x="8221979" y="1088260"/>
            <a:ext cx="448213" cy="12500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F93FBD-6C4B-422E-58C4-F69BA1AC53E1}"/>
              </a:ext>
            </a:extLst>
          </p:cNvPr>
          <p:cNvSpPr/>
          <p:nvPr/>
        </p:nvSpPr>
        <p:spPr>
          <a:xfrm>
            <a:off x="6362679" y="1225420"/>
            <a:ext cx="800101" cy="12500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016F06-A727-A054-23EE-64F74698932A}"/>
              </a:ext>
            </a:extLst>
          </p:cNvPr>
          <p:cNvSpPr/>
          <p:nvPr/>
        </p:nvSpPr>
        <p:spPr>
          <a:xfrm>
            <a:off x="6347439" y="1992500"/>
            <a:ext cx="800101" cy="12500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8C1D39-896A-8972-D797-56B3F10EFDEB}"/>
              </a:ext>
            </a:extLst>
          </p:cNvPr>
          <p:cNvSpPr/>
          <p:nvPr/>
        </p:nvSpPr>
        <p:spPr>
          <a:xfrm>
            <a:off x="710521" y="4325437"/>
            <a:ext cx="3389039" cy="12659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598531-CE0A-2846-D574-A19611F03344}"/>
              </a:ext>
            </a:extLst>
          </p:cNvPr>
          <p:cNvSpPr/>
          <p:nvPr/>
        </p:nvSpPr>
        <p:spPr>
          <a:xfrm>
            <a:off x="8227059" y="1845180"/>
            <a:ext cx="448213" cy="12500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E88711-0DB1-F4F9-7B24-F5593AB32501}"/>
              </a:ext>
            </a:extLst>
          </p:cNvPr>
          <p:cNvSpPr/>
          <p:nvPr/>
        </p:nvSpPr>
        <p:spPr>
          <a:xfrm>
            <a:off x="710521" y="3268980"/>
            <a:ext cx="2695619" cy="12659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00405A-19F9-B65B-F7C9-CC1B06F829E2}"/>
              </a:ext>
            </a:extLst>
          </p:cNvPr>
          <p:cNvSpPr/>
          <p:nvPr/>
        </p:nvSpPr>
        <p:spPr>
          <a:xfrm>
            <a:off x="4711021" y="3261360"/>
            <a:ext cx="1750739" cy="12659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6B28CF-B6E6-AEE0-1F25-3821238386A9}"/>
              </a:ext>
            </a:extLst>
          </p:cNvPr>
          <p:cNvSpPr/>
          <p:nvPr/>
        </p:nvSpPr>
        <p:spPr>
          <a:xfrm>
            <a:off x="698329" y="3624396"/>
            <a:ext cx="3648119" cy="24046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C8E6DB6-3818-A1B7-ABDC-91E8F460B097}"/>
              </a:ext>
            </a:extLst>
          </p:cNvPr>
          <p:cNvSpPr/>
          <p:nvPr/>
        </p:nvSpPr>
        <p:spPr>
          <a:xfrm>
            <a:off x="4721689" y="4203516"/>
            <a:ext cx="3757847" cy="24046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673540-2045-35D5-EA73-D5D1F0D08966}"/>
              </a:ext>
            </a:extLst>
          </p:cNvPr>
          <p:cNvSpPr/>
          <p:nvPr/>
        </p:nvSpPr>
        <p:spPr>
          <a:xfrm>
            <a:off x="4723213" y="3852672"/>
            <a:ext cx="3634403" cy="12659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a:extLst>
              <a:ext uri="{FF2B5EF4-FFF2-40B4-BE49-F238E27FC236}">
                <a16:creationId xmlns:a16="http://schemas.microsoft.com/office/drawing/2014/main" id="{C1373930-3166-8C84-AA98-FA88A6CC870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65014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102">
            <a:extLst>
              <a:ext uri="{FF2B5EF4-FFF2-40B4-BE49-F238E27FC236}">
                <a16:creationId xmlns:a16="http://schemas.microsoft.com/office/drawing/2014/main" id="{E794BE7B-C9A5-2403-262F-04FE99A0F2E8}"/>
              </a:ext>
            </a:extLst>
          </p:cNvPr>
          <p:cNvPicPr>
            <a:picLocks noChangeAspect="1"/>
          </p:cNvPicPr>
          <p:nvPr/>
        </p:nvPicPr>
        <p:blipFill>
          <a:blip r:embed="rId2"/>
          <a:srcRect/>
          <a:stretch/>
        </p:blipFill>
        <p:spPr>
          <a:xfrm>
            <a:off x="913057" y="2030557"/>
            <a:ext cx="7654492" cy="400878"/>
          </a:xfrm>
          <a:prstGeom prst="rect">
            <a:avLst/>
          </a:prstGeom>
          <a:ln w="28575">
            <a:solidFill>
              <a:schemeClr val="tx1"/>
            </a:solidFill>
          </a:ln>
        </p:spPr>
      </p:pic>
      <p:sp>
        <p:nvSpPr>
          <p:cNvPr id="2" name="Title 1">
            <a:extLst>
              <a:ext uri="{FF2B5EF4-FFF2-40B4-BE49-F238E27FC236}">
                <a16:creationId xmlns:a16="http://schemas.microsoft.com/office/drawing/2014/main" id="{C1A73BAD-5882-C971-1AED-523625F6080A}"/>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Area Types</a:t>
            </a:r>
          </a:p>
        </p:txBody>
      </p:sp>
      <p:sp>
        <p:nvSpPr>
          <p:cNvPr id="3" name="TextBox 2">
            <a:extLst>
              <a:ext uri="{FF2B5EF4-FFF2-40B4-BE49-F238E27FC236}">
                <a16:creationId xmlns:a16="http://schemas.microsoft.com/office/drawing/2014/main" id="{E97C7F39-4E6C-6B0B-6A72-FA778BFA7F72}"/>
              </a:ext>
            </a:extLst>
          </p:cNvPr>
          <p:cNvSpPr txBox="1"/>
          <p:nvPr/>
        </p:nvSpPr>
        <p:spPr>
          <a:xfrm>
            <a:off x="747420" y="905762"/>
            <a:ext cx="7784184" cy="987130"/>
          </a:xfrm>
          <a:prstGeom prst="rect">
            <a:avLst/>
          </a:prstGeom>
          <a:noFill/>
        </p:spPr>
        <p:txBody>
          <a:bodyPr wrap="square" rtlCol="0">
            <a:spAutoFit/>
          </a:bodyPr>
          <a:lstStyle/>
          <a:p>
            <a:pPr algn="just">
              <a:lnSpc>
                <a:spcPct val="150000"/>
              </a:lnSpc>
            </a:pPr>
            <a:r>
              <a:rPr lang="en-US" sz="1000" b="1" u="sng" dirty="0">
                <a:solidFill>
                  <a:schemeClr val="tx1"/>
                </a:solidFill>
                <a:latin typeface="+mj-lt"/>
              </a:rPr>
              <a:t>4.Totally Stubby Area</a:t>
            </a:r>
            <a:r>
              <a:rPr lang="en-US" sz="1000" b="1" dirty="0">
                <a:solidFill>
                  <a:schemeClr val="tx1"/>
                </a:solidFill>
                <a:latin typeface="+mj-lt"/>
              </a:rPr>
              <a:t>: </a:t>
            </a:r>
            <a:r>
              <a:rPr lang="en-US" sz="1000" dirty="0">
                <a:solidFill>
                  <a:schemeClr val="tx1"/>
                </a:solidFill>
                <a:latin typeface="+mj-lt"/>
              </a:rPr>
              <a:t>It</a:t>
            </a:r>
            <a:r>
              <a:rPr lang="en-US" sz="1000" b="0" i="0" dirty="0">
                <a:solidFill>
                  <a:schemeClr val="tx1"/>
                </a:solidFill>
                <a:effectLst/>
                <a:latin typeface="+mj-lt"/>
              </a:rPr>
              <a:t> is one step </a:t>
            </a:r>
            <a:r>
              <a:rPr lang="en-US" sz="1000" b="1" i="1" dirty="0">
                <a:solidFill>
                  <a:schemeClr val="tx1"/>
                </a:solidFill>
                <a:effectLst/>
                <a:latin typeface="+mj-lt"/>
              </a:rPr>
              <a:t>more strict </a:t>
            </a:r>
            <a:r>
              <a:rPr lang="en-US" sz="1000" b="0" i="0" dirty="0">
                <a:solidFill>
                  <a:schemeClr val="tx1"/>
                </a:solidFill>
                <a:effectLst/>
                <a:latin typeface="+mj-lt"/>
              </a:rPr>
              <a:t>Area than Stub Area. </a:t>
            </a:r>
            <a:r>
              <a:rPr lang="en-US" sz="1000" dirty="0">
                <a:solidFill>
                  <a:schemeClr val="tx1"/>
                </a:solidFill>
                <a:latin typeface="+mj-lt"/>
              </a:rPr>
              <a:t>I</a:t>
            </a:r>
            <a:r>
              <a:rPr lang="en-US" sz="1000" b="0" i="0" dirty="0">
                <a:solidFill>
                  <a:schemeClr val="tx1"/>
                </a:solidFill>
                <a:effectLst/>
                <a:latin typeface="+mj-lt"/>
              </a:rPr>
              <a:t>t means that the area </a:t>
            </a:r>
            <a:r>
              <a:rPr lang="en-US" sz="1000" b="1" i="1" dirty="0">
                <a:solidFill>
                  <a:schemeClr val="tx1"/>
                </a:solidFill>
                <a:effectLst/>
                <a:latin typeface="+mj-lt"/>
              </a:rPr>
              <a:t>does not accept external routes </a:t>
            </a:r>
            <a:r>
              <a:rPr lang="en-US" sz="1000" b="0" i="0" dirty="0">
                <a:solidFill>
                  <a:schemeClr val="tx1"/>
                </a:solidFill>
                <a:effectLst/>
                <a:latin typeface="+mj-lt"/>
              </a:rPr>
              <a:t>and does not accept the link information of </a:t>
            </a:r>
            <a:r>
              <a:rPr lang="en-US" sz="1000" b="1" i="1" dirty="0">
                <a:solidFill>
                  <a:schemeClr val="tx1"/>
                </a:solidFill>
                <a:effectLst/>
                <a:latin typeface="+mj-lt"/>
              </a:rPr>
              <a:t>other areas outside of their own area</a:t>
            </a:r>
            <a:r>
              <a:rPr lang="en-US" sz="1000" b="0" i="0" dirty="0">
                <a:solidFill>
                  <a:schemeClr val="tx1"/>
                </a:solidFill>
                <a:effectLst/>
                <a:latin typeface="+mj-lt"/>
              </a:rPr>
              <a:t>. This is a </a:t>
            </a:r>
            <a:r>
              <a:rPr lang="en-US" sz="1000" b="1" i="1" dirty="0">
                <a:solidFill>
                  <a:schemeClr val="tx1"/>
                </a:solidFill>
                <a:effectLst/>
                <a:latin typeface="+mj-lt"/>
              </a:rPr>
              <a:t>Cisco Proprietary </a:t>
            </a:r>
            <a:r>
              <a:rPr lang="en-US" sz="1000" b="0" i="0" dirty="0">
                <a:solidFill>
                  <a:schemeClr val="tx1"/>
                </a:solidFill>
                <a:effectLst/>
                <a:latin typeface="+mj-lt"/>
              </a:rPr>
              <a:t>OSPF Area. If it wants to reach the target network outside the area, it will send out the message through the </a:t>
            </a:r>
            <a:r>
              <a:rPr lang="en-US" sz="1000" b="1" i="1" dirty="0">
                <a:solidFill>
                  <a:schemeClr val="tx1"/>
                </a:solidFill>
                <a:effectLst/>
                <a:latin typeface="+mj-lt"/>
              </a:rPr>
              <a:t>default route </a:t>
            </a:r>
            <a:r>
              <a:rPr lang="en-US" sz="1000" b="0" i="0" dirty="0">
                <a:solidFill>
                  <a:schemeClr val="tx1"/>
                </a:solidFill>
                <a:effectLst/>
                <a:latin typeface="+mj-lt"/>
              </a:rPr>
              <a:t>just like the stub area. This area supports type </a:t>
            </a:r>
            <a:r>
              <a:rPr lang="en-US" sz="1000" b="1" i="1" dirty="0">
                <a:solidFill>
                  <a:schemeClr val="tx1"/>
                </a:solidFill>
                <a:effectLst/>
                <a:latin typeface="+mj-lt"/>
              </a:rPr>
              <a:t>1, 2 </a:t>
            </a:r>
            <a:r>
              <a:rPr lang="en-US" sz="1000" b="0" i="0" dirty="0">
                <a:solidFill>
                  <a:schemeClr val="tx1"/>
                </a:solidFill>
                <a:effectLst/>
                <a:latin typeface="+mj-lt"/>
              </a:rPr>
              <a:t>and  </a:t>
            </a:r>
            <a:r>
              <a:rPr lang="en-US" sz="1000" b="1" i="1" dirty="0">
                <a:solidFill>
                  <a:schemeClr val="tx1"/>
                </a:solidFill>
                <a:effectLst/>
                <a:latin typeface="+mj-lt"/>
              </a:rPr>
              <a:t>3 </a:t>
            </a:r>
            <a:r>
              <a:rPr lang="en-US" sz="1000" b="0" i="0" dirty="0">
                <a:solidFill>
                  <a:schemeClr val="tx1"/>
                </a:solidFill>
                <a:effectLst/>
                <a:latin typeface="+mj-lt"/>
              </a:rPr>
              <a:t>LSAs with default routes.</a:t>
            </a:r>
            <a:endParaRPr lang="en-US" sz="1000" i="0" dirty="0">
              <a:solidFill>
                <a:schemeClr val="tx1"/>
              </a:solidFill>
              <a:effectLst/>
              <a:latin typeface="+mj-lt"/>
            </a:endParaRPr>
          </a:p>
        </p:txBody>
      </p:sp>
      <p:sp>
        <p:nvSpPr>
          <p:cNvPr id="22" name="Cloud 21">
            <a:extLst>
              <a:ext uri="{FF2B5EF4-FFF2-40B4-BE49-F238E27FC236}">
                <a16:creationId xmlns:a16="http://schemas.microsoft.com/office/drawing/2014/main" id="{7E4C5A89-AE4D-C32F-6B4A-1A14FF1EB43E}"/>
              </a:ext>
            </a:extLst>
          </p:cNvPr>
          <p:cNvSpPr/>
          <p:nvPr/>
        </p:nvSpPr>
        <p:spPr>
          <a:xfrm>
            <a:off x="836197" y="2951834"/>
            <a:ext cx="1053282" cy="554499"/>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External Network</a:t>
            </a:r>
          </a:p>
        </p:txBody>
      </p:sp>
      <p:sp>
        <p:nvSpPr>
          <p:cNvPr id="24" name="Rectangle: Rounded Corners 23">
            <a:extLst>
              <a:ext uri="{FF2B5EF4-FFF2-40B4-BE49-F238E27FC236}">
                <a16:creationId xmlns:a16="http://schemas.microsoft.com/office/drawing/2014/main" id="{1899BC8C-0989-FEE8-CA6F-4F07BE23CE77}"/>
              </a:ext>
            </a:extLst>
          </p:cNvPr>
          <p:cNvSpPr/>
          <p:nvPr/>
        </p:nvSpPr>
        <p:spPr>
          <a:xfrm>
            <a:off x="6800950" y="2868844"/>
            <a:ext cx="1733372" cy="1490623"/>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245A21A0-4FDA-69AD-DD5E-98DEFF61F376}"/>
              </a:ext>
            </a:extLst>
          </p:cNvPr>
          <p:cNvPicPr>
            <a:picLocks noChangeAspect="1"/>
          </p:cNvPicPr>
          <p:nvPr/>
        </p:nvPicPr>
        <p:blipFill>
          <a:blip r:embed="rId3"/>
          <a:stretch>
            <a:fillRect/>
          </a:stretch>
        </p:blipFill>
        <p:spPr>
          <a:xfrm>
            <a:off x="7780116" y="2750000"/>
            <a:ext cx="913003" cy="913003"/>
          </a:xfrm>
          <a:prstGeom prst="rect">
            <a:avLst/>
          </a:prstGeom>
        </p:spPr>
      </p:pic>
      <p:sp>
        <p:nvSpPr>
          <p:cNvPr id="47" name="TextBox 46">
            <a:extLst>
              <a:ext uri="{FF2B5EF4-FFF2-40B4-BE49-F238E27FC236}">
                <a16:creationId xmlns:a16="http://schemas.microsoft.com/office/drawing/2014/main" id="{964BE122-FC50-2D22-51F0-A88682CC2C8B}"/>
              </a:ext>
            </a:extLst>
          </p:cNvPr>
          <p:cNvSpPr txBox="1"/>
          <p:nvPr/>
        </p:nvSpPr>
        <p:spPr>
          <a:xfrm>
            <a:off x="7959530" y="3206500"/>
            <a:ext cx="559997" cy="215444"/>
          </a:xfrm>
          <a:prstGeom prst="rect">
            <a:avLst/>
          </a:prstGeom>
          <a:noFill/>
        </p:spPr>
        <p:txBody>
          <a:bodyPr wrap="square" rtlCol="0">
            <a:spAutoFit/>
          </a:bodyPr>
          <a:lstStyle/>
          <a:p>
            <a:r>
              <a:rPr lang="en-US" sz="800" b="1" dirty="0"/>
              <a:t>Ex-RTR</a:t>
            </a:r>
          </a:p>
        </p:txBody>
      </p:sp>
      <p:sp>
        <p:nvSpPr>
          <p:cNvPr id="48" name="TextBox 47">
            <a:extLst>
              <a:ext uri="{FF2B5EF4-FFF2-40B4-BE49-F238E27FC236}">
                <a16:creationId xmlns:a16="http://schemas.microsoft.com/office/drawing/2014/main" id="{65EDF94F-04C6-4324-0183-90D3CC1DD641}"/>
              </a:ext>
            </a:extLst>
          </p:cNvPr>
          <p:cNvSpPr txBox="1"/>
          <p:nvPr/>
        </p:nvSpPr>
        <p:spPr>
          <a:xfrm>
            <a:off x="6792281" y="2595340"/>
            <a:ext cx="1733371" cy="276999"/>
          </a:xfrm>
          <a:prstGeom prst="rect">
            <a:avLst/>
          </a:prstGeom>
          <a:noFill/>
        </p:spPr>
        <p:txBody>
          <a:bodyPr wrap="square" rtlCol="0">
            <a:spAutoFit/>
          </a:bodyPr>
          <a:lstStyle/>
          <a:p>
            <a:r>
              <a:rPr lang="en-US" sz="1200" b="1" dirty="0"/>
              <a:t>External Network RIP</a:t>
            </a:r>
          </a:p>
        </p:txBody>
      </p:sp>
      <p:sp>
        <p:nvSpPr>
          <p:cNvPr id="49" name="TextBox 48">
            <a:extLst>
              <a:ext uri="{FF2B5EF4-FFF2-40B4-BE49-F238E27FC236}">
                <a16:creationId xmlns:a16="http://schemas.microsoft.com/office/drawing/2014/main" id="{F9ED83EF-93DB-B429-9765-620F90F9BB46}"/>
              </a:ext>
            </a:extLst>
          </p:cNvPr>
          <p:cNvSpPr txBox="1"/>
          <p:nvPr/>
        </p:nvSpPr>
        <p:spPr>
          <a:xfrm>
            <a:off x="7548175" y="3019935"/>
            <a:ext cx="500621" cy="215444"/>
          </a:xfrm>
          <a:prstGeom prst="rect">
            <a:avLst/>
          </a:prstGeom>
          <a:noFill/>
        </p:spPr>
        <p:txBody>
          <a:bodyPr wrap="square" rtlCol="0">
            <a:spAutoFit/>
          </a:bodyPr>
          <a:lstStyle/>
          <a:p>
            <a:r>
              <a:rPr lang="en-US" sz="800" dirty="0"/>
              <a:t>G0/0/0</a:t>
            </a:r>
          </a:p>
        </p:txBody>
      </p:sp>
      <p:sp>
        <p:nvSpPr>
          <p:cNvPr id="50" name="TextBox 49">
            <a:extLst>
              <a:ext uri="{FF2B5EF4-FFF2-40B4-BE49-F238E27FC236}">
                <a16:creationId xmlns:a16="http://schemas.microsoft.com/office/drawing/2014/main" id="{3C14B28B-F2E4-4E74-C899-8C6DFCB8856F}"/>
              </a:ext>
            </a:extLst>
          </p:cNvPr>
          <p:cNvSpPr txBox="1"/>
          <p:nvPr/>
        </p:nvSpPr>
        <p:spPr>
          <a:xfrm>
            <a:off x="6870064" y="3021333"/>
            <a:ext cx="500621" cy="215444"/>
          </a:xfrm>
          <a:prstGeom prst="rect">
            <a:avLst/>
          </a:prstGeom>
          <a:noFill/>
        </p:spPr>
        <p:txBody>
          <a:bodyPr wrap="square" rtlCol="0">
            <a:spAutoFit/>
          </a:bodyPr>
          <a:lstStyle/>
          <a:p>
            <a:r>
              <a:rPr lang="en-US" sz="800" dirty="0"/>
              <a:t>G0/0/1</a:t>
            </a:r>
          </a:p>
        </p:txBody>
      </p:sp>
      <p:sp>
        <p:nvSpPr>
          <p:cNvPr id="51" name="TextBox 50">
            <a:extLst>
              <a:ext uri="{FF2B5EF4-FFF2-40B4-BE49-F238E27FC236}">
                <a16:creationId xmlns:a16="http://schemas.microsoft.com/office/drawing/2014/main" id="{D9BC7C6E-4C74-BE2F-AE55-AE0BF92D6104}"/>
              </a:ext>
            </a:extLst>
          </p:cNvPr>
          <p:cNvSpPr txBox="1"/>
          <p:nvPr/>
        </p:nvSpPr>
        <p:spPr>
          <a:xfrm>
            <a:off x="7068950" y="3197690"/>
            <a:ext cx="776967" cy="215444"/>
          </a:xfrm>
          <a:prstGeom prst="rect">
            <a:avLst/>
          </a:prstGeom>
          <a:noFill/>
        </p:spPr>
        <p:txBody>
          <a:bodyPr wrap="square" rtlCol="0">
            <a:spAutoFit/>
          </a:bodyPr>
          <a:lstStyle/>
          <a:p>
            <a:r>
              <a:rPr lang="en-US" sz="800" i="1" dirty="0"/>
              <a:t>10.0.20.0/24</a:t>
            </a:r>
          </a:p>
        </p:txBody>
      </p:sp>
      <p:cxnSp>
        <p:nvCxnSpPr>
          <p:cNvPr id="52" name="Straight Connector 51">
            <a:extLst>
              <a:ext uri="{FF2B5EF4-FFF2-40B4-BE49-F238E27FC236}">
                <a16:creationId xmlns:a16="http://schemas.microsoft.com/office/drawing/2014/main" id="{DEA6A013-1C15-9CA2-F855-A0246AEC59DC}"/>
              </a:ext>
            </a:extLst>
          </p:cNvPr>
          <p:cNvCxnSpPr>
            <a:cxnSpLocks/>
          </p:cNvCxnSpPr>
          <p:nvPr/>
        </p:nvCxnSpPr>
        <p:spPr>
          <a:xfrm>
            <a:off x="6901119" y="3216287"/>
            <a:ext cx="1067970" cy="0"/>
          </a:xfrm>
          <a:prstGeom prst="line">
            <a:avLst/>
          </a:prstGeom>
        </p:spPr>
        <p:style>
          <a:lnRef idx="2">
            <a:schemeClr val="dk1"/>
          </a:lnRef>
          <a:fillRef idx="0">
            <a:schemeClr val="dk1"/>
          </a:fillRef>
          <a:effectRef idx="1">
            <a:schemeClr val="dk1"/>
          </a:effectRef>
          <a:fontRef idx="minor">
            <a:schemeClr val="tx1"/>
          </a:fontRef>
        </p:style>
      </p:cxnSp>
      <p:pic>
        <p:nvPicPr>
          <p:cNvPr id="53" name="Picture 52">
            <a:extLst>
              <a:ext uri="{FF2B5EF4-FFF2-40B4-BE49-F238E27FC236}">
                <a16:creationId xmlns:a16="http://schemas.microsoft.com/office/drawing/2014/main" id="{6B030E55-1608-2784-EFF3-49EC17C1D867}"/>
              </a:ext>
            </a:extLst>
          </p:cNvPr>
          <p:cNvPicPr>
            <a:picLocks noChangeAspect="1"/>
          </p:cNvPicPr>
          <p:nvPr/>
        </p:nvPicPr>
        <p:blipFill>
          <a:blip r:embed="rId3"/>
          <a:stretch>
            <a:fillRect/>
          </a:stretch>
        </p:blipFill>
        <p:spPr>
          <a:xfrm>
            <a:off x="7781514" y="3632243"/>
            <a:ext cx="913003" cy="913003"/>
          </a:xfrm>
          <a:prstGeom prst="rect">
            <a:avLst/>
          </a:prstGeom>
        </p:spPr>
      </p:pic>
      <p:sp>
        <p:nvSpPr>
          <p:cNvPr id="54" name="TextBox 53">
            <a:extLst>
              <a:ext uri="{FF2B5EF4-FFF2-40B4-BE49-F238E27FC236}">
                <a16:creationId xmlns:a16="http://schemas.microsoft.com/office/drawing/2014/main" id="{C5619A69-677F-FC60-476F-DD2821AB99CE}"/>
              </a:ext>
            </a:extLst>
          </p:cNvPr>
          <p:cNvSpPr txBox="1"/>
          <p:nvPr/>
        </p:nvSpPr>
        <p:spPr>
          <a:xfrm>
            <a:off x="7986096" y="4088743"/>
            <a:ext cx="574792" cy="215444"/>
          </a:xfrm>
          <a:prstGeom prst="rect">
            <a:avLst/>
          </a:prstGeom>
          <a:noFill/>
        </p:spPr>
        <p:txBody>
          <a:bodyPr wrap="square" rtlCol="0">
            <a:spAutoFit/>
          </a:bodyPr>
          <a:lstStyle/>
          <a:p>
            <a:r>
              <a:rPr lang="en-US" sz="800" b="1" dirty="0"/>
              <a:t>Ex-RTR</a:t>
            </a:r>
          </a:p>
        </p:txBody>
      </p:sp>
      <p:sp>
        <p:nvSpPr>
          <p:cNvPr id="55" name="TextBox 54">
            <a:extLst>
              <a:ext uri="{FF2B5EF4-FFF2-40B4-BE49-F238E27FC236}">
                <a16:creationId xmlns:a16="http://schemas.microsoft.com/office/drawing/2014/main" id="{6B2542F9-8202-551F-F89A-9C293D6FEB24}"/>
              </a:ext>
            </a:extLst>
          </p:cNvPr>
          <p:cNvSpPr txBox="1"/>
          <p:nvPr/>
        </p:nvSpPr>
        <p:spPr>
          <a:xfrm>
            <a:off x="7819419" y="3358291"/>
            <a:ext cx="500621" cy="215444"/>
          </a:xfrm>
          <a:prstGeom prst="rect">
            <a:avLst/>
          </a:prstGeom>
          <a:noFill/>
        </p:spPr>
        <p:txBody>
          <a:bodyPr wrap="square" rtlCol="0">
            <a:spAutoFit/>
          </a:bodyPr>
          <a:lstStyle/>
          <a:p>
            <a:r>
              <a:rPr lang="en-US" sz="800" dirty="0"/>
              <a:t>G0/0/1</a:t>
            </a:r>
          </a:p>
        </p:txBody>
      </p:sp>
      <p:sp>
        <p:nvSpPr>
          <p:cNvPr id="56" name="TextBox 55">
            <a:extLst>
              <a:ext uri="{FF2B5EF4-FFF2-40B4-BE49-F238E27FC236}">
                <a16:creationId xmlns:a16="http://schemas.microsoft.com/office/drawing/2014/main" id="{EBA0EEEA-D66D-DD90-A0E5-3D0B4CC76A2E}"/>
              </a:ext>
            </a:extLst>
          </p:cNvPr>
          <p:cNvSpPr txBox="1"/>
          <p:nvPr/>
        </p:nvSpPr>
        <p:spPr>
          <a:xfrm>
            <a:off x="7818021" y="3734398"/>
            <a:ext cx="500621" cy="215444"/>
          </a:xfrm>
          <a:prstGeom prst="rect">
            <a:avLst/>
          </a:prstGeom>
          <a:noFill/>
        </p:spPr>
        <p:txBody>
          <a:bodyPr wrap="square" rtlCol="0">
            <a:spAutoFit/>
          </a:bodyPr>
          <a:lstStyle/>
          <a:p>
            <a:r>
              <a:rPr lang="en-US" sz="800" dirty="0"/>
              <a:t>G0/0/0</a:t>
            </a:r>
          </a:p>
        </p:txBody>
      </p:sp>
      <p:sp>
        <p:nvSpPr>
          <p:cNvPr id="57" name="TextBox 56">
            <a:extLst>
              <a:ext uri="{FF2B5EF4-FFF2-40B4-BE49-F238E27FC236}">
                <a16:creationId xmlns:a16="http://schemas.microsoft.com/office/drawing/2014/main" id="{D02E869B-1524-9E98-76CE-FDF4692CFCF4}"/>
              </a:ext>
            </a:extLst>
          </p:cNvPr>
          <p:cNvSpPr txBox="1"/>
          <p:nvPr/>
        </p:nvSpPr>
        <p:spPr>
          <a:xfrm>
            <a:off x="7531743" y="3543037"/>
            <a:ext cx="807190" cy="215444"/>
          </a:xfrm>
          <a:prstGeom prst="rect">
            <a:avLst/>
          </a:prstGeom>
          <a:noFill/>
        </p:spPr>
        <p:txBody>
          <a:bodyPr wrap="square" rtlCol="0">
            <a:spAutoFit/>
          </a:bodyPr>
          <a:lstStyle/>
          <a:p>
            <a:r>
              <a:rPr lang="en-US" sz="800" i="1" dirty="0"/>
              <a:t>10.0.21.0/24</a:t>
            </a:r>
          </a:p>
        </p:txBody>
      </p:sp>
      <p:sp>
        <p:nvSpPr>
          <p:cNvPr id="58" name="Rectangle: Rounded Corners 57">
            <a:extLst>
              <a:ext uri="{FF2B5EF4-FFF2-40B4-BE49-F238E27FC236}">
                <a16:creationId xmlns:a16="http://schemas.microsoft.com/office/drawing/2014/main" id="{9177BA31-9E10-9BD0-BB63-E217488C5115}"/>
              </a:ext>
            </a:extLst>
          </p:cNvPr>
          <p:cNvSpPr/>
          <p:nvPr/>
        </p:nvSpPr>
        <p:spPr>
          <a:xfrm>
            <a:off x="2086331" y="2868844"/>
            <a:ext cx="1292805" cy="1492021"/>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2F680CF1-9664-2514-4596-62BF9F354F4E}"/>
              </a:ext>
            </a:extLst>
          </p:cNvPr>
          <p:cNvSpPr/>
          <p:nvPr/>
        </p:nvSpPr>
        <p:spPr>
          <a:xfrm>
            <a:off x="5215428" y="2868844"/>
            <a:ext cx="1301194" cy="149062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F504FC6-7B68-82FE-4EF6-4F73EB350256}"/>
              </a:ext>
            </a:extLst>
          </p:cNvPr>
          <p:cNvSpPr/>
          <p:nvPr/>
        </p:nvSpPr>
        <p:spPr>
          <a:xfrm>
            <a:off x="3645287" y="2867446"/>
            <a:ext cx="1292805" cy="1492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CAA13DAF-4269-5C16-8000-C15F7EAAB862}"/>
              </a:ext>
            </a:extLst>
          </p:cNvPr>
          <p:cNvPicPr>
            <a:picLocks noChangeAspect="1"/>
          </p:cNvPicPr>
          <p:nvPr/>
        </p:nvPicPr>
        <p:blipFill>
          <a:blip r:embed="rId3"/>
          <a:stretch>
            <a:fillRect/>
          </a:stretch>
        </p:blipFill>
        <p:spPr>
          <a:xfrm>
            <a:off x="3054312" y="2750002"/>
            <a:ext cx="913003" cy="913003"/>
          </a:xfrm>
          <a:prstGeom prst="rect">
            <a:avLst/>
          </a:prstGeom>
        </p:spPr>
      </p:pic>
      <p:sp>
        <p:nvSpPr>
          <p:cNvPr id="62" name="TextBox 61">
            <a:extLst>
              <a:ext uri="{FF2B5EF4-FFF2-40B4-BE49-F238E27FC236}">
                <a16:creationId xmlns:a16="http://schemas.microsoft.com/office/drawing/2014/main" id="{D7E14A49-3A4C-50F2-6E0B-B99C1C3600AE}"/>
              </a:ext>
            </a:extLst>
          </p:cNvPr>
          <p:cNvSpPr txBox="1"/>
          <p:nvPr/>
        </p:nvSpPr>
        <p:spPr>
          <a:xfrm>
            <a:off x="3367951" y="3206502"/>
            <a:ext cx="385894" cy="215444"/>
          </a:xfrm>
          <a:prstGeom prst="rect">
            <a:avLst/>
          </a:prstGeom>
          <a:noFill/>
        </p:spPr>
        <p:txBody>
          <a:bodyPr wrap="square" rtlCol="0">
            <a:spAutoFit/>
          </a:bodyPr>
          <a:lstStyle/>
          <a:p>
            <a:r>
              <a:rPr lang="en-US" sz="800" b="1" dirty="0"/>
              <a:t>R1</a:t>
            </a:r>
          </a:p>
        </p:txBody>
      </p:sp>
      <p:pic>
        <p:nvPicPr>
          <p:cNvPr id="63" name="Picture 62">
            <a:extLst>
              <a:ext uri="{FF2B5EF4-FFF2-40B4-BE49-F238E27FC236}">
                <a16:creationId xmlns:a16="http://schemas.microsoft.com/office/drawing/2014/main" id="{BFB31EBE-4362-9BCD-B4BE-9582EFBAB0FC}"/>
              </a:ext>
            </a:extLst>
          </p:cNvPr>
          <p:cNvPicPr>
            <a:picLocks noChangeAspect="1"/>
          </p:cNvPicPr>
          <p:nvPr/>
        </p:nvPicPr>
        <p:blipFill>
          <a:blip r:embed="rId3"/>
          <a:stretch>
            <a:fillRect/>
          </a:stretch>
        </p:blipFill>
        <p:spPr>
          <a:xfrm>
            <a:off x="4624453" y="2751400"/>
            <a:ext cx="913003" cy="913003"/>
          </a:xfrm>
          <a:prstGeom prst="rect">
            <a:avLst/>
          </a:prstGeom>
        </p:spPr>
      </p:pic>
      <p:sp>
        <p:nvSpPr>
          <p:cNvPr id="64" name="TextBox 63">
            <a:extLst>
              <a:ext uri="{FF2B5EF4-FFF2-40B4-BE49-F238E27FC236}">
                <a16:creationId xmlns:a16="http://schemas.microsoft.com/office/drawing/2014/main" id="{7EF7CDE5-4888-58CF-2850-37B20E39B300}"/>
              </a:ext>
            </a:extLst>
          </p:cNvPr>
          <p:cNvSpPr txBox="1"/>
          <p:nvPr/>
        </p:nvSpPr>
        <p:spPr>
          <a:xfrm>
            <a:off x="4938092" y="3207900"/>
            <a:ext cx="385894" cy="215444"/>
          </a:xfrm>
          <a:prstGeom prst="rect">
            <a:avLst/>
          </a:prstGeom>
          <a:noFill/>
        </p:spPr>
        <p:txBody>
          <a:bodyPr wrap="square" rtlCol="0">
            <a:spAutoFit/>
          </a:bodyPr>
          <a:lstStyle/>
          <a:p>
            <a:r>
              <a:rPr lang="en-US" sz="800" b="1" dirty="0"/>
              <a:t>R2</a:t>
            </a:r>
          </a:p>
        </p:txBody>
      </p:sp>
      <p:pic>
        <p:nvPicPr>
          <p:cNvPr id="65" name="Picture 64">
            <a:extLst>
              <a:ext uri="{FF2B5EF4-FFF2-40B4-BE49-F238E27FC236}">
                <a16:creationId xmlns:a16="http://schemas.microsoft.com/office/drawing/2014/main" id="{8AFC2F6C-CE88-79AD-FC6D-C91AE33FA95B}"/>
              </a:ext>
            </a:extLst>
          </p:cNvPr>
          <p:cNvPicPr>
            <a:picLocks noChangeAspect="1"/>
          </p:cNvPicPr>
          <p:nvPr/>
        </p:nvPicPr>
        <p:blipFill>
          <a:blip r:embed="rId3"/>
          <a:stretch>
            <a:fillRect/>
          </a:stretch>
        </p:blipFill>
        <p:spPr>
          <a:xfrm>
            <a:off x="6194594" y="2750000"/>
            <a:ext cx="913003" cy="913003"/>
          </a:xfrm>
          <a:prstGeom prst="rect">
            <a:avLst/>
          </a:prstGeom>
        </p:spPr>
      </p:pic>
      <p:sp>
        <p:nvSpPr>
          <p:cNvPr id="66" name="TextBox 65">
            <a:extLst>
              <a:ext uri="{FF2B5EF4-FFF2-40B4-BE49-F238E27FC236}">
                <a16:creationId xmlns:a16="http://schemas.microsoft.com/office/drawing/2014/main" id="{02F318CE-3062-F118-8D08-A3488E88CACF}"/>
              </a:ext>
            </a:extLst>
          </p:cNvPr>
          <p:cNvSpPr txBox="1"/>
          <p:nvPr/>
        </p:nvSpPr>
        <p:spPr>
          <a:xfrm>
            <a:off x="6515100" y="3197394"/>
            <a:ext cx="372160" cy="215444"/>
          </a:xfrm>
          <a:prstGeom prst="rect">
            <a:avLst/>
          </a:prstGeom>
          <a:noFill/>
        </p:spPr>
        <p:txBody>
          <a:bodyPr wrap="square" rtlCol="0">
            <a:spAutoFit/>
          </a:bodyPr>
          <a:lstStyle/>
          <a:p>
            <a:r>
              <a:rPr lang="en-US" sz="800" b="1" dirty="0"/>
              <a:t>R3</a:t>
            </a:r>
          </a:p>
        </p:txBody>
      </p:sp>
      <p:cxnSp>
        <p:nvCxnSpPr>
          <p:cNvPr id="67" name="Straight Connector 66">
            <a:extLst>
              <a:ext uri="{FF2B5EF4-FFF2-40B4-BE49-F238E27FC236}">
                <a16:creationId xmlns:a16="http://schemas.microsoft.com/office/drawing/2014/main" id="{057978BD-6D72-97BD-CB8C-13BF74EA7CAB}"/>
              </a:ext>
            </a:extLst>
          </p:cNvPr>
          <p:cNvCxnSpPr>
            <a:cxnSpLocks/>
          </p:cNvCxnSpPr>
          <p:nvPr/>
        </p:nvCxnSpPr>
        <p:spPr>
          <a:xfrm>
            <a:off x="3753845" y="3206500"/>
            <a:ext cx="1067970" cy="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89FDFF27-2992-A3B8-C2C1-EB2C5411677A}"/>
              </a:ext>
            </a:extLst>
          </p:cNvPr>
          <p:cNvCxnSpPr>
            <a:cxnSpLocks/>
          </p:cNvCxnSpPr>
          <p:nvPr/>
        </p:nvCxnSpPr>
        <p:spPr>
          <a:xfrm>
            <a:off x="5323986" y="3207898"/>
            <a:ext cx="1067970" cy="0"/>
          </a:xfrm>
          <a:prstGeom prst="line">
            <a:avLst/>
          </a:prstGeom>
        </p:spPr>
        <p:style>
          <a:lnRef idx="2">
            <a:schemeClr val="dk1"/>
          </a:lnRef>
          <a:fillRef idx="0">
            <a:schemeClr val="dk1"/>
          </a:fillRef>
          <a:effectRef idx="1">
            <a:schemeClr val="dk1"/>
          </a:effectRef>
          <a:fontRef idx="minor">
            <a:schemeClr val="tx1"/>
          </a:fontRef>
        </p:style>
      </p:cxnSp>
      <p:sp>
        <p:nvSpPr>
          <p:cNvPr id="69" name="TextBox 68">
            <a:extLst>
              <a:ext uri="{FF2B5EF4-FFF2-40B4-BE49-F238E27FC236}">
                <a16:creationId xmlns:a16="http://schemas.microsoft.com/office/drawing/2014/main" id="{25FBF1AD-E8D2-CDB8-89D1-93C1DA2060A8}"/>
              </a:ext>
            </a:extLst>
          </p:cNvPr>
          <p:cNvSpPr txBox="1"/>
          <p:nvPr/>
        </p:nvSpPr>
        <p:spPr>
          <a:xfrm>
            <a:off x="3972179" y="2593942"/>
            <a:ext cx="660958" cy="276999"/>
          </a:xfrm>
          <a:prstGeom prst="rect">
            <a:avLst/>
          </a:prstGeom>
          <a:noFill/>
        </p:spPr>
        <p:txBody>
          <a:bodyPr wrap="square" rtlCol="0">
            <a:spAutoFit/>
          </a:bodyPr>
          <a:lstStyle/>
          <a:p>
            <a:r>
              <a:rPr lang="en-US" sz="1200" b="1" dirty="0"/>
              <a:t>Area 0</a:t>
            </a:r>
          </a:p>
        </p:txBody>
      </p:sp>
      <p:sp>
        <p:nvSpPr>
          <p:cNvPr id="70" name="TextBox 69">
            <a:extLst>
              <a:ext uri="{FF2B5EF4-FFF2-40B4-BE49-F238E27FC236}">
                <a16:creationId xmlns:a16="http://schemas.microsoft.com/office/drawing/2014/main" id="{9C80BD00-6F27-386B-3F80-6646F3B46603}"/>
              </a:ext>
            </a:extLst>
          </p:cNvPr>
          <p:cNvSpPr txBox="1"/>
          <p:nvPr/>
        </p:nvSpPr>
        <p:spPr>
          <a:xfrm>
            <a:off x="5189981" y="2595340"/>
            <a:ext cx="1493521" cy="276999"/>
          </a:xfrm>
          <a:prstGeom prst="rect">
            <a:avLst/>
          </a:prstGeom>
          <a:noFill/>
        </p:spPr>
        <p:txBody>
          <a:bodyPr wrap="square" rtlCol="0">
            <a:spAutoFit/>
          </a:bodyPr>
          <a:lstStyle/>
          <a:p>
            <a:r>
              <a:rPr lang="en-US" sz="1200" b="1" dirty="0"/>
              <a:t>Standard Area 1</a:t>
            </a:r>
          </a:p>
        </p:txBody>
      </p:sp>
      <p:sp>
        <p:nvSpPr>
          <p:cNvPr id="71" name="Arrow: Left-Right 70">
            <a:extLst>
              <a:ext uri="{FF2B5EF4-FFF2-40B4-BE49-F238E27FC236}">
                <a16:creationId xmlns:a16="http://schemas.microsoft.com/office/drawing/2014/main" id="{B87A9E42-0BB9-0E5E-44FB-E0A6B863A678}"/>
              </a:ext>
            </a:extLst>
          </p:cNvPr>
          <p:cNvSpPr/>
          <p:nvPr/>
        </p:nvSpPr>
        <p:spPr>
          <a:xfrm>
            <a:off x="3924194" y="3466074"/>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72" name="Arrow: Left-Right 71">
            <a:extLst>
              <a:ext uri="{FF2B5EF4-FFF2-40B4-BE49-F238E27FC236}">
                <a16:creationId xmlns:a16="http://schemas.microsoft.com/office/drawing/2014/main" id="{50205C08-B9CE-AB5D-BA61-9948EB0F064A}"/>
              </a:ext>
            </a:extLst>
          </p:cNvPr>
          <p:cNvSpPr/>
          <p:nvPr/>
        </p:nvSpPr>
        <p:spPr>
          <a:xfrm>
            <a:off x="4714158" y="3651421"/>
            <a:ext cx="729841" cy="221730"/>
          </a:xfrm>
          <a:prstGeom prst="lef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3</a:t>
            </a:r>
          </a:p>
        </p:txBody>
      </p:sp>
      <p:sp>
        <p:nvSpPr>
          <p:cNvPr id="73" name="Arrow: Left-Right 72">
            <a:extLst>
              <a:ext uri="{FF2B5EF4-FFF2-40B4-BE49-F238E27FC236}">
                <a16:creationId xmlns:a16="http://schemas.microsoft.com/office/drawing/2014/main" id="{FE15FF7F-6640-DFCF-3983-AD50BBC5ACB0}"/>
              </a:ext>
            </a:extLst>
          </p:cNvPr>
          <p:cNvSpPr/>
          <p:nvPr/>
        </p:nvSpPr>
        <p:spPr>
          <a:xfrm>
            <a:off x="4715556" y="3884091"/>
            <a:ext cx="729841" cy="221730"/>
          </a:xfrm>
          <a:prstGeom prst="leftRigh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5</a:t>
            </a:r>
          </a:p>
        </p:txBody>
      </p:sp>
      <p:sp>
        <p:nvSpPr>
          <p:cNvPr id="74" name="Arrow: Left 73">
            <a:extLst>
              <a:ext uri="{FF2B5EF4-FFF2-40B4-BE49-F238E27FC236}">
                <a16:creationId xmlns:a16="http://schemas.microsoft.com/office/drawing/2014/main" id="{EA24FDB3-BD6C-8328-D8D6-636544D707DA}"/>
              </a:ext>
            </a:extLst>
          </p:cNvPr>
          <p:cNvSpPr/>
          <p:nvPr/>
        </p:nvSpPr>
        <p:spPr>
          <a:xfrm>
            <a:off x="4536590" y="4075885"/>
            <a:ext cx="620785" cy="221189"/>
          </a:xfrm>
          <a:prstGeom prst="leftArrow">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4</a:t>
            </a:r>
          </a:p>
        </p:txBody>
      </p:sp>
      <p:sp>
        <p:nvSpPr>
          <p:cNvPr id="75" name="TextBox 74">
            <a:extLst>
              <a:ext uri="{FF2B5EF4-FFF2-40B4-BE49-F238E27FC236}">
                <a16:creationId xmlns:a16="http://schemas.microsoft.com/office/drawing/2014/main" id="{1315C38E-5FFD-9F2F-B892-8573D1510EFA}"/>
              </a:ext>
            </a:extLst>
          </p:cNvPr>
          <p:cNvSpPr txBox="1"/>
          <p:nvPr/>
        </p:nvSpPr>
        <p:spPr>
          <a:xfrm>
            <a:off x="6443803" y="3361175"/>
            <a:ext cx="575928" cy="246221"/>
          </a:xfrm>
          <a:prstGeom prst="rect">
            <a:avLst/>
          </a:prstGeom>
          <a:noFill/>
        </p:spPr>
        <p:txBody>
          <a:bodyPr wrap="square" rtlCol="0">
            <a:spAutoFit/>
          </a:bodyPr>
          <a:lstStyle/>
          <a:p>
            <a:r>
              <a:rPr lang="en-US" sz="1000" b="1" dirty="0">
                <a:solidFill>
                  <a:srgbClr val="C00000"/>
                </a:solidFill>
              </a:rPr>
              <a:t>ASBR</a:t>
            </a:r>
          </a:p>
        </p:txBody>
      </p:sp>
      <p:sp>
        <p:nvSpPr>
          <p:cNvPr id="76" name="TextBox 75">
            <a:extLst>
              <a:ext uri="{FF2B5EF4-FFF2-40B4-BE49-F238E27FC236}">
                <a16:creationId xmlns:a16="http://schemas.microsoft.com/office/drawing/2014/main" id="{BEA15A14-F90C-9FE8-F5D6-249BD283C052}"/>
              </a:ext>
            </a:extLst>
          </p:cNvPr>
          <p:cNvSpPr txBox="1"/>
          <p:nvPr/>
        </p:nvSpPr>
        <p:spPr>
          <a:xfrm>
            <a:off x="4897766" y="3357501"/>
            <a:ext cx="381585" cy="246221"/>
          </a:xfrm>
          <a:prstGeom prst="rect">
            <a:avLst/>
          </a:prstGeom>
          <a:noFill/>
        </p:spPr>
        <p:txBody>
          <a:bodyPr wrap="square" rtlCol="0">
            <a:spAutoFit/>
          </a:bodyPr>
          <a:lstStyle/>
          <a:p>
            <a:r>
              <a:rPr lang="en-US" sz="1000" b="1" dirty="0">
                <a:solidFill>
                  <a:srgbClr val="C00000"/>
                </a:solidFill>
              </a:rPr>
              <a:t>BR</a:t>
            </a:r>
          </a:p>
        </p:txBody>
      </p:sp>
      <p:sp>
        <p:nvSpPr>
          <p:cNvPr id="77" name="TextBox 76">
            <a:extLst>
              <a:ext uri="{FF2B5EF4-FFF2-40B4-BE49-F238E27FC236}">
                <a16:creationId xmlns:a16="http://schemas.microsoft.com/office/drawing/2014/main" id="{33701682-D3A3-32ED-879E-6B2A8707E5C6}"/>
              </a:ext>
            </a:extLst>
          </p:cNvPr>
          <p:cNvSpPr txBox="1"/>
          <p:nvPr/>
        </p:nvSpPr>
        <p:spPr>
          <a:xfrm>
            <a:off x="4851291" y="3488408"/>
            <a:ext cx="533985" cy="246221"/>
          </a:xfrm>
          <a:prstGeom prst="rect">
            <a:avLst/>
          </a:prstGeom>
          <a:noFill/>
        </p:spPr>
        <p:txBody>
          <a:bodyPr wrap="square" rtlCol="0">
            <a:spAutoFit/>
          </a:bodyPr>
          <a:lstStyle/>
          <a:p>
            <a:r>
              <a:rPr lang="en-US" sz="1000" b="1" dirty="0">
                <a:solidFill>
                  <a:srgbClr val="C00000"/>
                </a:solidFill>
              </a:rPr>
              <a:t>ABR</a:t>
            </a:r>
          </a:p>
        </p:txBody>
      </p:sp>
      <p:sp>
        <p:nvSpPr>
          <p:cNvPr id="78" name="TextBox 77">
            <a:extLst>
              <a:ext uri="{FF2B5EF4-FFF2-40B4-BE49-F238E27FC236}">
                <a16:creationId xmlns:a16="http://schemas.microsoft.com/office/drawing/2014/main" id="{DE455940-A856-BBAE-AF85-1E379EBBF6FC}"/>
              </a:ext>
            </a:extLst>
          </p:cNvPr>
          <p:cNvSpPr txBox="1"/>
          <p:nvPr/>
        </p:nvSpPr>
        <p:spPr>
          <a:xfrm>
            <a:off x="3703216" y="3025528"/>
            <a:ext cx="500621" cy="215444"/>
          </a:xfrm>
          <a:prstGeom prst="rect">
            <a:avLst/>
          </a:prstGeom>
          <a:noFill/>
        </p:spPr>
        <p:txBody>
          <a:bodyPr wrap="square" rtlCol="0">
            <a:spAutoFit/>
          </a:bodyPr>
          <a:lstStyle/>
          <a:p>
            <a:r>
              <a:rPr lang="en-US" sz="800" dirty="0"/>
              <a:t>G0/0/0</a:t>
            </a:r>
          </a:p>
        </p:txBody>
      </p:sp>
      <p:sp>
        <p:nvSpPr>
          <p:cNvPr id="79" name="TextBox 78">
            <a:extLst>
              <a:ext uri="{FF2B5EF4-FFF2-40B4-BE49-F238E27FC236}">
                <a16:creationId xmlns:a16="http://schemas.microsoft.com/office/drawing/2014/main" id="{963AEAF1-8A88-2F9C-1099-140DCE16F271}"/>
              </a:ext>
            </a:extLst>
          </p:cNvPr>
          <p:cNvSpPr txBox="1"/>
          <p:nvPr/>
        </p:nvSpPr>
        <p:spPr>
          <a:xfrm>
            <a:off x="4384123" y="3018537"/>
            <a:ext cx="500621" cy="215444"/>
          </a:xfrm>
          <a:prstGeom prst="rect">
            <a:avLst/>
          </a:prstGeom>
          <a:noFill/>
        </p:spPr>
        <p:txBody>
          <a:bodyPr wrap="square" rtlCol="0">
            <a:spAutoFit/>
          </a:bodyPr>
          <a:lstStyle/>
          <a:p>
            <a:r>
              <a:rPr lang="en-US" sz="800" dirty="0"/>
              <a:t>G0/0/0</a:t>
            </a:r>
          </a:p>
        </p:txBody>
      </p:sp>
      <p:sp>
        <p:nvSpPr>
          <p:cNvPr id="80" name="TextBox 79">
            <a:extLst>
              <a:ext uri="{FF2B5EF4-FFF2-40B4-BE49-F238E27FC236}">
                <a16:creationId xmlns:a16="http://schemas.microsoft.com/office/drawing/2014/main" id="{9E8B51E9-02CC-719F-2FF2-7F7596E55C37}"/>
              </a:ext>
            </a:extLst>
          </p:cNvPr>
          <p:cNvSpPr txBox="1"/>
          <p:nvPr/>
        </p:nvSpPr>
        <p:spPr>
          <a:xfrm>
            <a:off x="5962653" y="3019935"/>
            <a:ext cx="500621" cy="215444"/>
          </a:xfrm>
          <a:prstGeom prst="rect">
            <a:avLst/>
          </a:prstGeom>
          <a:noFill/>
        </p:spPr>
        <p:txBody>
          <a:bodyPr wrap="square" rtlCol="0">
            <a:spAutoFit/>
          </a:bodyPr>
          <a:lstStyle/>
          <a:p>
            <a:r>
              <a:rPr lang="en-US" sz="800" dirty="0"/>
              <a:t>G0/0/0</a:t>
            </a:r>
          </a:p>
        </p:txBody>
      </p:sp>
      <p:sp>
        <p:nvSpPr>
          <p:cNvPr id="81" name="TextBox 80">
            <a:extLst>
              <a:ext uri="{FF2B5EF4-FFF2-40B4-BE49-F238E27FC236}">
                <a16:creationId xmlns:a16="http://schemas.microsoft.com/office/drawing/2014/main" id="{514250D3-A3CB-781A-3292-85A6DCACD54F}"/>
              </a:ext>
            </a:extLst>
          </p:cNvPr>
          <p:cNvSpPr txBox="1"/>
          <p:nvPr/>
        </p:nvSpPr>
        <p:spPr>
          <a:xfrm>
            <a:off x="5284542" y="3021333"/>
            <a:ext cx="500621" cy="215444"/>
          </a:xfrm>
          <a:prstGeom prst="rect">
            <a:avLst/>
          </a:prstGeom>
          <a:noFill/>
        </p:spPr>
        <p:txBody>
          <a:bodyPr wrap="square" rtlCol="0">
            <a:spAutoFit/>
          </a:bodyPr>
          <a:lstStyle/>
          <a:p>
            <a:r>
              <a:rPr lang="en-US" sz="800" dirty="0"/>
              <a:t>G0/0/1</a:t>
            </a:r>
          </a:p>
        </p:txBody>
      </p:sp>
      <p:sp>
        <p:nvSpPr>
          <p:cNvPr id="82" name="Arrow: Left-Right 81">
            <a:extLst>
              <a:ext uri="{FF2B5EF4-FFF2-40B4-BE49-F238E27FC236}">
                <a16:creationId xmlns:a16="http://schemas.microsoft.com/office/drawing/2014/main" id="{00227E08-8B53-0B92-C94B-4FFA9DF34F11}"/>
              </a:ext>
            </a:extLst>
          </p:cNvPr>
          <p:cNvSpPr/>
          <p:nvPr/>
        </p:nvSpPr>
        <p:spPr>
          <a:xfrm>
            <a:off x="5502724" y="3475861"/>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83" name="TextBox 82">
            <a:extLst>
              <a:ext uri="{FF2B5EF4-FFF2-40B4-BE49-F238E27FC236}">
                <a16:creationId xmlns:a16="http://schemas.microsoft.com/office/drawing/2014/main" id="{F484A1E3-AE7B-9895-8956-A9B465C5CDBE}"/>
              </a:ext>
            </a:extLst>
          </p:cNvPr>
          <p:cNvSpPr txBox="1"/>
          <p:nvPr/>
        </p:nvSpPr>
        <p:spPr>
          <a:xfrm>
            <a:off x="3930065" y="3196292"/>
            <a:ext cx="697475" cy="215444"/>
          </a:xfrm>
          <a:prstGeom prst="rect">
            <a:avLst/>
          </a:prstGeom>
          <a:noFill/>
        </p:spPr>
        <p:txBody>
          <a:bodyPr wrap="square" rtlCol="0">
            <a:spAutoFit/>
          </a:bodyPr>
          <a:lstStyle/>
          <a:p>
            <a:r>
              <a:rPr lang="en-US" sz="800" i="1" dirty="0"/>
              <a:t>10.0.1.0/24</a:t>
            </a:r>
          </a:p>
        </p:txBody>
      </p:sp>
      <p:sp>
        <p:nvSpPr>
          <p:cNvPr id="84" name="TextBox 83">
            <a:extLst>
              <a:ext uri="{FF2B5EF4-FFF2-40B4-BE49-F238E27FC236}">
                <a16:creationId xmlns:a16="http://schemas.microsoft.com/office/drawing/2014/main" id="{34205687-EAAB-A7E6-8A88-14FDDF28F4AB}"/>
              </a:ext>
            </a:extLst>
          </p:cNvPr>
          <p:cNvSpPr txBox="1"/>
          <p:nvPr/>
        </p:nvSpPr>
        <p:spPr>
          <a:xfrm>
            <a:off x="5516984" y="3197690"/>
            <a:ext cx="697475" cy="215444"/>
          </a:xfrm>
          <a:prstGeom prst="rect">
            <a:avLst/>
          </a:prstGeom>
          <a:noFill/>
        </p:spPr>
        <p:txBody>
          <a:bodyPr wrap="square" rtlCol="0">
            <a:spAutoFit/>
          </a:bodyPr>
          <a:lstStyle/>
          <a:p>
            <a:r>
              <a:rPr lang="en-US" sz="800" i="1" dirty="0"/>
              <a:t>10.0.2.0/24</a:t>
            </a:r>
          </a:p>
        </p:txBody>
      </p:sp>
      <p:pic>
        <p:nvPicPr>
          <p:cNvPr id="85" name="Picture 84">
            <a:extLst>
              <a:ext uri="{FF2B5EF4-FFF2-40B4-BE49-F238E27FC236}">
                <a16:creationId xmlns:a16="http://schemas.microsoft.com/office/drawing/2014/main" id="{F21676E1-100E-93AA-3F27-B6FB9BC447C8}"/>
              </a:ext>
            </a:extLst>
          </p:cNvPr>
          <p:cNvPicPr>
            <a:picLocks noChangeAspect="1"/>
          </p:cNvPicPr>
          <p:nvPr/>
        </p:nvPicPr>
        <p:blipFill>
          <a:blip r:embed="rId3"/>
          <a:stretch>
            <a:fillRect/>
          </a:stretch>
        </p:blipFill>
        <p:spPr>
          <a:xfrm>
            <a:off x="1479703" y="2750000"/>
            <a:ext cx="913003" cy="913003"/>
          </a:xfrm>
          <a:prstGeom prst="rect">
            <a:avLst/>
          </a:prstGeom>
        </p:spPr>
      </p:pic>
      <p:sp>
        <p:nvSpPr>
          <p:cNvPr id="86" name="TextBox 85">
            <a:extLst>
              <a:ext uri="{FF2B5EF4-FFF2-40B4-BE49-F238E27FC236}">
                <a16:creationId xmlns:a16="http://schemas.microsoft.com/office/drawing/2014/main" id="{22B295CB-748E-5B3A-31C7-E2A4EE9F1E28}"/>
              </a:ext>
            </a:extLst>
          </p:cNvPr>
          <p:cNvSpPr txBox="1"/>
          <p:nvPr/>
        </p:nvSpPr>
        <p:spPr>
          <a:xfrm>
            <a:off x="1793342" y="3206500"/>
            <a:ext cx="385894" cy="215444"/>
          </a:xfrm>
          <a:prstGeom prst="rect">
            <a:avLst/>
          </a:prstGeom>
          <a:noFill/>
        </p:spPr>
        <p:txBody>
          <a:bodyPr wrap="square" rtlCol="0">
            <a:spAutoFit/>
          </a:bodyPr>
          <a:lstStyle/>
          <a:p>
            <a:r>
              <a:rPr lang="en-US" sz="800" b="1" dirty="0"/>
              <a:t>R5</a:t>
            </a:r>
          </a:p>
        </p:txBody>
      </p:sp>
      <p:sp>
        <p:nvSpPr>
          <p:cNvPr id="87" name="TextBox 86">
            <a:extLst>
              <a:ext uri="{FF2B5EF4-FFF2-40B4-BE49-F238E27FC236}">
                <a16:creationId xmlns:a16="http://schemas.microsoft.com/office/drawing/2014/main" id="{4ED25325-C8C8-2DF0-4601-AB918531F4A8}"/>
              </a:ext>
            </a:extLst>
          </p:cNvPr>
          <p:cNvSpPr txBox="1"/>
          <p:nvPr/>
        </p:nvSpPr>
        <p:spPr>
          <a:xfrm>
            <a:off x="1857205" y="2595340"/>
            <a:ext cx="1769705" cy="276999"/>
          </a:xfrm>
          <a:prstGeom prst="rect">
            <a:avLst/>
          </a:prstGeom>
          <a:noFill/>
        </p:spPr>
        <p:txBody>
          <a:bodyPr wrap="square" rtlCol="0">
            <a:spAutoFit/>
          </a:bodyPr>
          <a:lstStyle/>
          <a:p>
            <a:r>
              <a:rPr lang="en-US" sz="1200" b="1" dirty="0"/>
              <a:t>Totally Stubby Area 3</a:t>
            </a:r>
          </a:p>
        </p:txBody>
      </p:sp>
      <p:sp>
        <p:nvSpPr>
          <p:cNvPr id="88" name="Arrow: Left-Right 87">
            <a:extLst>
              <a:ext uri="{FF2B5EF4-FFF2-40B4-BE49-F238E27FC236}">
                <a16:creationId xmlns:a16="http://schemas.microsoft.com/office/drawing/2014/main" id="{495A0481-2A41-D133-FA69-18E491BEF81B}"/>
              </a:ext>
            </a:extLst>
          </p:cNvPr>
          <p:cNvSpPr/>
          <p:nvPr/>
        </p:nvSpPr>
        <p:spPr>
          <a:xfrm>
            <a:off x="2365238" y="3467472"/>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90" name="TextBox 89">
            <a:extLst>
              <a:ext uri="{FF2B5EF4-FFF2-40B4-BE49-F238E27FC236}">
                <a16:creationId xmlns:a16="http://schemas.microsoft.com/office/drawing/2014/main" id="{AFA990F0-DF4B-7712-1981-496B6FA2090C}"/>
              </a:ext>
            </a:extLst>
          </p:cNvPr>
          <p:cNvSpPr txBox="1"/>
          <p:nvPr/>
        </p:nvSpPr>
        <p:spPr>
          <a:xfrm>
            <a:off x="2144260" y="3026926"/>
            <a:ext cx="500621" cy="215444"/>
          </a:xfrm>
          <a:prstGeom prst="rect">
            <a:avLst/>
          </a:prstGeom>
          <a:noFill/>
        </p:spPr>
        <p:txBody>
          <a:bodyPr wrap="square" rtlCol="0">
            <a:spAutoFit/>
          </a:bodyPr>
          <a:lstStyle/>
          <a:p>
            <a:r>
              <a:rPr lang="en-US" sz="800" dirty="0"/>
              <a:t>G0/0/0</a:t>
            </a:r>
          </a:p>
        </p:txBody>
      </p:sp>
      <p:sp>
        <p:nvSpPr>
          <p:cNvPr id="91" name="TextBox 90">
            <a:extLst>
              <a:ext uri="{FF2B5EF4-FFF2-40B4-BE49-F238E27FC236}">
                <a16:creationId xmlns:a16="http://schemas.microsoft.com/office/drawing/2014/main" id="{C59A7D53-85BB-08E4-ED21-308F8B6BF2F7}"/>
              </a:ext>
            </a:extLst>
          </p:cNvPr>
          <p:cNvSpPr txBox="1"/>
          <p:nvPr/>
        </p:nvSpPr>
        <p:spPr>
          <a:xfrm>
            <a:off x="2825167" y="3019935"/>
            <a:ext cx="500621" cy="215444"/>
          </a:xfrm>
          <a:prstGeom prst="rect">
            <a:avLst/>
          </a:prstGeom>
          <a:noFill/>
        </p:spPr>
        <p:txBody>
          <a:bodyPr wrap="square" rtlCol="0">
            <a:spAutoFit/>
          </a:bodyPr>
          <a:lstStyle/>
          <a:p>
            <a:r>
              <a:rPr lang="en-US" sz="800" dirty="0"/>
              <a:t>G0/0/1</a:t>
            </a:r>
          </a:p>
        </p:txBody>
      </p:sp>
      <p:sp>
        <p:nvSpPr>
          <p:cNvPr id="92" name="TextBox 91">
            <a:extLst>
              <a:ext uri="{FF2B5EF4-FFF2-40B4-BE49-F238E27FC236}">
                <a16:creationId xmlns:a16="http://schemas.microsoft.com/office/drawing/2014/main" id="{E22D058B-0E69-A3A7-2B1F-06C955206F4F}"/>
              </a:ext>
            </a:extLst>
          </p:cNvPr>
          <p:cNvSpPr txBox="1"/>
          <p:nvPr/>
        </p:nvSpPr>
        <p:spPr>
          <a:xfrm>
            <a:off x="2371109" y="3197690"/>
            <a:ext cx="697475" cy="215444"/>
          </a:xfrm>
          <a:prstGeom prst="rect">
            <a:avLst/>
          </a:prstGeom>
          <a:noFill/>
        </p:spPr>
        <p:txBody>
          <a:bodyPr wrap="square" rtlCol="0">
            <a:spAutoFit/>
          </a:bodyPr>
          <a:lstStyle/>
          <a:p>
            <a:r>
              <a:rPr lang="en-US" sz="800" i="1" dirty="0"/>
              <a:t>10.0.4.0/24</a:t>
            </a:r>
          </a:p>
        </p:txBody>
      </p:sp>
      <p:cxnSp>
        <p:nvCxnSpPr>
          <p:cNvPr id="93" name="Straight Connector 92">
            <a:extLst>
              <a:ext uri="{FF2B5EF4-FFF2-40B4-BE49-F238E27FC236}">
                <a16:creationId xmlns:a16="http://schemas.microsoft.com/office/drawing/2014/main" id="{A7E0E83D-EAD3-E693-DCCF-F979EE397B87}"/>
              </a:ext>
            </a:extLst>
          </p:cNvPr>
          <p:cNvCxnSpPr>
            <a:cxnSpLocks/>
          </p:cNvCxnSpPr>
          <p:nvPr/>
        </p:nvCxnSpPr>
        <p:spPr>
          <a:xfrm>
            <a:off x="2179509" y="3209296"/>
            <a:ext cx="1067970" cy="0"/>
          </a:xfrm>
          <a:prstGeom prst="line">
            <a:avLst/>
          </a:prstGeom>
        </p:spPr>
        <p:style>
          <a:lnRef idx="2">
            <a:schemeClr val="dk1"/>
          </a:lnRef>
          <a:fillRef idx="0">
            <a:schemeClr val="dk1"/>
          </a:fillRef>
          <a:effectRef idx="1">
            <a:schemeClr val="dk1"/>
          </a:effectRef>
          <a:fontRef idx="minor">
            <a:schemeClr val="tx1"/>
          </a:fontRef>
        </p:style>
      </p:cxnSp>
      <p:sp>
        <p:nvSpPr>
          <p:cNvPr id="94" name="Arrow: Left 93">
            <a:extLst>
              <a:ext uri="{FF2B5EF4-FFF2-40B4-BE49-F238E27FC236}">
                <a16:creationId xmlns:a16="http://schemas.microsoft.com/office/drawing/2014/main" id="{37C5A136-1F35-B96A-8C6F-37B7FA3D6F9B}"/>
              </a:ext>
            </a:extLst>
          </p:cNvPr>
          <p:cNvSpPr/>
          <p:nvPr/>
        </p:nvSpPr>
        <p:spPr>
          <a:xfrm>
            <a:off x="2960856" y="4068894"/>
            <a:ext cx="620785" cy="221189"/>
          </a:xfrm>
          <a:prstGeom prst="lef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Default</a:t>
            </a:r>
          </a:p>
        </p:txBody>
      </p:sp>
      <p:sp>
        <p:nvSpPr>
          <p:cNvPr id="95" name="TextBox 94">
            <a:extLst>
              <a:ext uri="{FF2B5EF4-FFF2-40B4-BE49-F238E27FC236}">
                <a16:creationId xmlns:a16="http://schemas.microsoft.com/office/drawing/2014/main" id="{6DA061C1-6366-E746-F0BA-024A5CFA363F}"/>
              </a:ext>
            </a:extLst>
          </p:cNvPr>
          <p:cNvSpPr txBox="1"/>
          <p:nvPr/>
        </p:nvSpPr>
        <p:spPr>
          <a:xfrm>
            <a:off x="3338810" y="3358899"/>
            <a:ext cx="381585" cy="246221"/>
          </a:xfrm>
          <a:prstGeom prst="rect">
            <a:avLst/>
          </a:prstGeom>
          <a:noFill/>
        </p:spPr>
        <p:txBody>
          <a:bodyPr wrap="square" rtlCol="0">
            <a:spAutoFit/>
          </a:bodyPr>
          <a:lstStyle/>
          <a:p>
            <a:r>
              <a:rPr lang="en-US" sz="1000" b="1" dirty="0">
                <a:solidFill>
                  <a:srgbClr val="C00000"/>
                </a:solidFill>
              </a:rPr>
              <a:t>BR</a:t>
            </a:r>
          </a:p>
        </p:txBody>
      </p:sp>
      <p:sp>
        <p:nvSpPr>
          <p:cNvPr id="96" name="TextBox 95">
            <a:extLst>
              <a:ext uri="{FF2B5EF4-FFF2-40B4-BE49-F238E27FC236}">
                <a16:creationId xmlns:a16="http://schemas.microsoft.com/office/drawing/2014/main" id="{39191AE4-1DD7-931A-DED4-E85B7229A27F}"/>
              </a:ext>
            </a:extLst>
          </p:cNvPr>
          <p:cNvSpPr txBox="1"/>
          <p:nvPr/>
        </p:nvSpPr>
        <p:spPr>
          <a:xfrm>
            <a:off x="3292335" y="3489806"/>
            <a:ext cx="533985" cy="246221"/>
          </a:xfrm>
          <a:prstGeom prst="rect">
            <a:avLst/>
          </a:prstGeom>
          <a:noFill/>
        </p:spPr>
        <p:txBody>
          <a:bodyPr wrap="square" rtlCol="0">
            <a:spAutoFit/>
          </a:bodyPr>
          <a:lstStyle/>
          <a:p>
            <a:r>
              <a:rPr lang="en-US" sz="1000" b="1" dirty="0">
                <a:solidFill>
                  <a:srgbClr val="C00000"/>
                </a:solidFill>
              </a:rPr>
              <a:t>ABR</a:t>
            </a:r>
          </a:p>
        </p:txBody>
      </p:sp>
      <p:sp>
        <p:nvSpPr>
          <p:cNvPr id="97" name="TextBox 96">
            <a:extLst>
              <a:ext uri="{FF2B5EF4-FFF2-40B4-BE49-F238E27FC236}">
                <a16:creationId xmlns:a16="http://schemas.microsoft.com/office/drawing/2014/main" id="{9AAF93B3-4B6C-1307-C333-17583455303D}"/>
              </a:ext>
            </a:extLst>
          </p:cNvPr>
          <p:cNvSpPr txBox="1"/>
          <p:nvPr/>
        </p:nvSpPr>
        <p:spPr>
          <a:xfrm>
            <a:off x="1615479" y="3360297"/>
            <a:ext cx="654947" cy="246221"/>
          </a:xfrm>
          <a:prstGeom prst="rect">
            <a:avLst/>
          </a:prstGeom>
          <a:noFill/>
        </p:spPr>
        <p:txBody>
          <a:bodyPr wrap="square" rtlCol="0">
            <a:spAutoFit/>
          </a:bodyPr>
          <a:lstStyle/>
          <a:p>
            <a:r>
              <a:rPr lang="en-US" sz="1000" b="1" dirty="0">
                <a:solidFill>
                  <a:srgbClr val="C00000"/>
                </a:solidFill>
              </a:rPr>
              <a:t>ASBR</a:t>
            </a:r>
          </a:p>
        </p:txBody>
      </p:sp>
      <p:cxnSp>
        <p:nvCxnSpPr>
          <p:cNvPr id="98" name="Straight Connector 97">
            <a:extLst>
              <a:ext uri="{FF2B5EF4-FFF2-40B4-BE49-F238E27FC236}">
                <a16:creationId xmlns:a16="http://schemas.microsoft.com/office/drawing/2014/main" id="{75506D8C-FF49-7AF2-EC42-9F527C3B316D}"/>
              </a:ext>
            </a:extLst>
          </p:cNvPr>
          <p:cNvCxnSpPr>
            <a:cxnSpLocks/>
          </p:cNvCxnSpPr>
          <p:nvPr/>
        </p:nvCxnSpPr>
        <p:spPr>
          <a:xfrm flipV="1">
            <a:off x="8238470" y="3391547"/>
            <a:ext cx="0" cy="515404"/>
          </a:xfrm>
          <a:prstGeom prst="line">
            <a:avLst/>
          </a:prstGeom>
        </p:spPr>
        <p:style>
          <a:lnRef idx="2">
            <a:schemeClr val="dk1"/>
          </a:lnRef>
          <a:fillRef idx="0">
            <a:schemeClr val="dk1"/>
          </a:fillRef>
          <a:effectRef idx="1">
            <a:schemeClr val="dk1"/>
          </a:effectRef>
          <a:fontRef idx="minor">
            <a:schemeClr val="tx1"/>
          </a:fontRef>
        </p:style>
      </p:cxnSp>
      <p:sp>
        <p:nvSpPr>
          <p:cNvPr id="99" name="TextBox 98">
            <a:extLst>
              <a:ext uri="{FF2B5EF4-FFF2-40B4-BE49-F238E27FC236}">
                <a16:creationId xmlns:a16="http://schemas.microsoft.com/office/drawing/2014/main" id="{25793230-9726-D30B-4B36-C33BAD566819}"/>
              </a:ext>
            </a:extLst>
          </p:cNvPr>
          <p:cNvSpPr txBox="1"/>
          <p:nvPr/>
        </p:nvSpPr>
        <p:spPr>
          <a:xfrm>
            <a:off x="950090" y="3494870"/>
            <a:ext cx="776967" cy="215444"/>
          </a:xfrm>
          <a:prstGeom prst="rect">
            <a:avLst/>
          </a:prstGeom>
          <a:noFill/>
        </p:spPr>
        <p:txBody>
          <a:bodyPr wrap="square" rtlCol="0">
            <a:spAutoFit/>
          </a:bodyPr>
          <a:lstStyle/>
          <a:p>
            <a:r>
              <a:rPr lang="en-US" sz="800" i="1" dirty="0"/>
              <a:t>10.0.10.0/24</a:t>
            </a:r>
          </a:p>
        </p:txBody>
      </p:sp>
      <p:sp>
        <p:nvSpPr>
          <p:cNvPr id="100" name="TextBox 99">
            <a:extLst>
              <a:ext uri="{FF2B5EF4-FFF2-40B4-BE49-F238E27FC236}">
                <a16:creationId xmlns:a16="http://schemas.microsoft.com/office/drawing/2014/main" id="{B4B57092-2518-6D57-03B8-342FCBA89170}"/>
              </a:ext>
            </a:extLst>
          </p:cNvPr>
          <p:cNvSpPr txBox="1"/>
          <p:nvPr/>
        </p:nvSpPr>
        <p:spPr>
          <a:xfrm>
            <a:off x="950090" y="3624410"/>
            <a:ext cx="776967" cy="215444"/>
          </a:xfrm>
          <a:prstGeom prst="rect">
            <a:avLst/>
          </a:prstGeom>
          <a:noFill/>
        </p:spPr>
        <p:txBody>
          <a:bodyPr wrap="square" rtlCol="0">
            <a:spAutoFit/>
          </a:bodyPr>
          <a:lstStyle/>
          <a:p>
            <a:r>
              <a:rPr lang="en-US" sz="800" i="1" dirty="0"/>
              <a:t>10.0.11.0/24</a:t>
            </a:r>
          </a:p>
        </p:txBody>
      </p:sp>
      <p:sp>
        <p:nvSpPr>
          <p:cNvPr id="102" name="Rectangle 101">
            <a:extLst>
              <a:ext uri="{FF2B5EF4-FFF2-40B4-BE49-F238E27FC236}">
                <a16:creationId xmlns:a16="http://schemas.microsoft.com/office/drawing/2014/main" id="{4769DAD6-5829-02D3-C90A-7F27E012583A}"/>
              </a:ext>
            </a:extLst>
          </p:cNvPr>
          <p:cNvSpPr/>
          <p:nvPr/>
        </p:nvSpPr>
        <p:spPr>
          <a:xfrm>
            <a:off x="7984329" y="2274248"/>
            <a:ext cx="591883" cy="12265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Left 103">
            <a:extLst>
              <a:ext uri="{FF2B5EF4-FFF2-40B4-BE49-F238E27FC236}">
                <a16:creationId xmlns:a16="http://schemas.microsoft.com/office/drawing/2014/main" id="{5921654A-2E5E-EDC1-C205-C7570044E077}"/>
              </a:ext>
            </a:extLst>
          </p:cNvPr>
          <p:cNvSpPr/>
          <p:nvPr/>
        </p:nvSpPr>
        <p:spPr>
          <a:xfrm>
            <a:off x="6334910" y="3702505"/>
            <a:ext cx="620785" cy="221189"/>
          </a:xfrm>
          <a:prstGeom prst="lef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5</a:t>
            </a:r>
          </a:p>
        </p:txBody>
      </p:sp>
      <p:sp>
        <p:nvSpPr>
          <p:cNvPr id="7" name="Slide Number Placeholder 6">
            <a:extLst>
              <a:ext uri="{FF2B5EF4-FFF2-40B4-BE49-F238E27FC236}">
                <a16:creationId xmlns:a16="http://schemas.microsoft.com/office/drawing/2014/main" id="{64D3E272-AAF9-823D-77F2-CA817A2AC96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52267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EF8C79-1C2E-E226-F31E-B49B10CCE1D4}"/>
              </a:ext>
            </a:extLst>
          </p:cNvPr>
          <p:cNvPicPr>
            <a:picLocks noChangeAspect="1"/>
          </p:cNvPicPr>
          <p:nvPr/>
        </p:nvPicPr>
        <p:blipFill>
          <a:blip r:embed="rId2"/>
          <a:srcRect/>
          <a:stretch/>
        </p:blipFill>
        <p:spPr>
          <a:xfrm>
            <a:off x="4928937" y="2391898"/>
            <a:ext cx="3799613" cy="1937471"/>
          </a:xfrm>
          <a:prstGeom prst="rect">
            <a:avLst/>
          </a:prstGeom>
          <a:ln w="28575">
            <a:solidFill>
              <a:schemeClr val="tx1"/>
            </a:solidFill>
          </a:ln>
        </p:spPr>
      </p:pic>
      <p:pic>
        <p:nvPicPr>
          <p:cNvPr id="17" name="Picture 16">
            <a:extLst>
              <a:ext uri="{FF2B5EF4-FFF2-40B4-BE49-F238E27FC236}">
                <a16:creationId xmlns:a16="http://schemas.microsoft.com/office/drawing/2014/main" id="{3E2076A8-E08B-AFD6-1C7F-FC483F6E8A01}"/>
              </a:ext>
            </a:extLst>
          </p:cNvPr>
          <p:cNvPicPr>
            <a:picLocks noChangeAspect="1"/>
          </p:cNvPicPr>
          <p:nvPr/>
        </p:nvPicPr>
        <p:blipFill>
          <a:blip r:embed="rId3"/>
          <a:srcRect/>
          <a:stretch/>
        </p:blipFill>
        <p:spPr>
          <a:xfrm>
            <a:off x="710522" y="2400261"/>
            <a:ext cx="4181518" cy="1925176"/>
          </a:xfrm>
          <a:prstGeom prst="rect">
            <a:avLst/>
          </a:prstGeom>
          <a:ln w="28575">
            <a:solidFill>
              <a:schemeClr val="tx1"/>
            </a:solidFill>
          </a:ln>
        </p:spPr>
      </p:pic>
      <p:pic>
        <p:nvPicPr>
          <p:cNvPr id="7" name="Picture 6">
            <a:extLst>
              <a:ext uri="{FF2B5EF4-FFF2-40B4-BE49-F238E27FC236}">
                <a16:creationId xmlns:a16="http://schemas.microsoft.com/office/drawing/2014/main" id="{6DD365B1-4678-659F-BFE3-F3D7C7A4A87D}"/>
              </a:ext>
            </a:extLst>
          </p:cNvPr>
          <p:cNvPicPr>
            <a:picLocks noChangeAspect="1"/>
          </p:cNvPicPr>
          <p:nvPr/>
        </p:nvPicPr>
        <p:blipFill>
          <a:blip r:embed="rId4"/>
          <a:srcRect/>
          <a:stretch/>
        </p:blipFill>
        <p:spPr>
          <a:xfrm>
            <a:off x="5093515" y="1688630"/>
            <a:ext cx="3614422" cy="411119"/>
          </a:xfrm>
          <a:prstGeom prst="rect">
            <a:avLst/>
          </a:prstGeom>
          <a:ln w="28575">
            <a:solidFill>
              <a:schemeClr val="tx1"/>
            </a:solidFill>
          </a:ln>
        </p:spPr>
      </p:pic>
      <p:pic>
        <p:nvPicPr>
          <p:cNvPr id="5" name="Picture 4">
            <a:extLst>
              <a:ext uri="{FF2B5EF4-FFF2-40B4-BE49-F238E27FC236}">
                <a16:creationId xmlns:a16="http://schemas.microsoft.com/office/drawing/2014/main" id="{AF863CCB-5621-0F0C-CD7E-32730D435A75}"/>
              </a:ext>
            </a:extLst>
          </p:cNvPr>
          <p:cNvPicPr>
            <a:picLocks noChangeAspect="1"/>
          </p:cNvPicPr>
          <p:nvPr/>
        </p:nvPicPr>
        <p:blipFill>
          <a:blip r:embed="rId5"/>
          <a:srcRect/>
          <a:stretch/>
        </p:blipFill>
        <p:spPr>
          <a:xfrm>
            <a:off x="5101905" y="925799"/>
            <a:ext cx="3606032" cy="448597"/>
          </a:xfrm>
          <a:prstGeom prst="rect">
            <a:avLst/>
          </a:prstGeom>
          <a:ln w="28575">
            <a:solidFill>
              <a:schemeClr val="tx1"/>
            </a:solidFill>
          </a:ln>
        </p:spPr>
      </p:pic>
      <p:sp>
        <p:nvSpPr>
          <p:cNvPr id="2" name="Title 1">
            <a:extLst>
              <a:ext uri="{FF2B5EF4-FFF2-40B4-BE49-F238E27FC236}">
                <a16:creationId xmlns:a16="http://schemas.microsoft.com/office/drawing/2014/main" id="{EC1EED5B-48B6-D997-CB45-8DB7797732F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Area Types</a:t>
            </a:r>
          </a:p>
        </p:txBody>
      </p:sp>
      <p:sp>
        <p:nvSpPr>
          <p:cNvPr id="9" name="TextBox 8">
            <a:extLst>
              <a:ext uri="{FF2B5EF4-FFF2-40B4-BE49-F238E27FC236}">
                <a16:creationId xmlns:a16="http://schemas.microsoft.com/office/drawing/2014/main" id="{D91E6D3A-A439-8160-F39D-F1F618B90C96}"/>
              </a:ext>
            </a:extLst>
          </p:cNvPr>
          <p:cNvSpPr txBox="1"/>
          <p:nvPr/>
        </p:nvSpPr>
        <p:spPr>
          <a:xfrm>
            <a:off x="747419" y="905762"/>
            <a:ext cx="5583242" cy="1910459"/>
          </a:xfrm>
          <a:prstGeom prst="rect">
            <a:avLst/>
          </a:prstGeom>
          <a:noFill/>
        </p:spPr>
        <p:txBody>
          <a:bodyPr wrap="square" rtlCol="0">
            <a:spAutoFit/>
          </a:bodyPr>
          <a:lstStyle/>
          <a:p>
            <a:pPr>
              <a:lnSpc>
                <a:spcPct val="150000"/>
              </a:lnSpc>
            </a:pPr>
            <a:r>
              <a:rPr lang="en-US" sz="1000" dirty="0">
                <a:solidFill>
                  <a:schemeClr val="tx1"/>
                </a:solidFill>
                <a:latin typeface="+mj-lt"/>
              </a:rPr>
              <a:t>The following commands on the </a:t>
            </a:r>
            <a:r>
              <a:rPr lang="en-US" sz="1000" b="1" i="1" dirty="0">
                <a:solidFill>
                  <a:schemeClr val="tx1"/>
                </a:solidFill>
                <a:latin typeface="+mj-lt"/>
              </a:rPr>
              <a:t>ABR</a:t>
            </a:r>
            <a:r>
              <a:rPr lang="en-US" sz="1000" dirty="0">
                <a:solidFill>
                  <a:schemeClr val="tx1"/>
                </a:solidFill>
                <a:latin typeface="+mj-lt"/>
              </a:rPr>
              <a:t> of OSPF totally stubby area-</a:t>
            </a:r>
          </a:p>
          <a:p>
            <a:pPr>
              <a:lnSpc>
                <a:spcPct val="150000"/>
              </a:lnSpc>
            </a:pPr>
            <a:r>
              <a:rPr lang="en-US" sz="1000" b="1" i="1" dirty="0">
                <a:solidFill>
                  <a:schemeClr val="tx1"/>
                </a:solidFill>
                <a:effectLst/>
                <a:latin typeface="+mj-lt"/>
              </a:rPr>
              <a:t>‘Router(config)# router </a:t>
            </a:r>
            <a:r>
              <a:rPr lang="en-US" sz="1000" b="1" i="1" dirty="0" err="1">
                <a:solidFill>
                  <a:schemeClr val="tx1"/>
                </a:solidFill>
                <a:effectLst/>
                <a:latin typeface="+mj-lt"/>
              </a:rPr>
              <a:t>ospf</a:t>
            </a:r>
            <a:r>
              <a:rPr lang="en-US" sz="1000" b="1" i="1" dirty="0">
                <a:solidFill>
                  <a:schemeClr val="tx1"/>
                </a:solidFill>
                <a:effectLst/>
                <a:latin typeface="+mj-lt"/>
              </a:rPr>
              <a:t> </a:t>
            </a:r>
            <a:r>
              <a:rPr lang="en-US" sz="1000" b="1" i="1" dirty="0">
                <a:solidFill>
                  <a:srgbClr val="7030A0"/>
                </a:solidFill>
                <a:effectLst/>
                <a:latin typeface="+mj-lt"/>
              </a:rPr>
              <a:t>&lt;process ID&gt;</a:t>
            </a:r>
            <a:r>
              <a:rPr lang="en-US" sz="1000" b="1" i="1" dirty="0">
                <a:solidFill>
                  <a:schemeClr val="tx1"/>
                </a:solidFill>
                <a:effectLst/>
                <a:latin typeface="+mj-lt"/>
              </a:rPr>
              <a:t>’</a:t>
            </a:r>
          </a:p>
          <a:p>
            <a:pPr>
              <a:lnSpc>
                <a:spcPct val="150000"/>
              </a:lnSpc>
            </a:pPr>
            <a:r>
              <a:rPr lang="en-US" sz="1000" b="1" i="1" dirty="0">
                <a:solidFill>
                  <a:schemeClr val="tx1"/>
                </a:solidFill>
                <a:latin typeface="+mj-lt"/>
              </a:rPr>
              <a:t>‘Router(config-router)# network </a:t>
            </a:r>
            <a:r>
              <a:rPr lang="en-US" sz="1000" b="1" i="1" dirty="0">
                <a:solidFill>
                  <a:srgbClr val="7030A0"/>
                </a:solidFill>
                <a:latin typeface="+mj-lt"/>
              </a:rPr>
              <a:t>&lt;network IP&gt; &lt;wildcard mask&gt; </a:t>
            </a:r>
            <a:r>
              <a:rPr lang="en-US" sz="1000" b="1" i="1" dirty="0">
                <a:solidFill>
                  <a:schemeClr val="tx1"/>
                </a:solidFill>
                <a:latin typeface="+mj-lt"/>
              </a:rPr>
              <a:t>area </a:t>
            </a:r>
            <a:r>
              <a:rPr lang="en-US" sz="1000" b="1" i="1" dirty="0">
                <a:solidFill>
                  <a:srgbClr val="C00000"/>
                </a:solidFill>
                <a:latin typeface="+mj-lt"/>
              </a:rPr>
              <a:t>&lt;non zero area ID&gt;</a:t>
            </a:r>
            <a:r>
              <a:rPr lang="en-US" sz="1000" b="1" i="1" dirty="0">
                <a:solidFill>
                  <a:schemeClr val="tx1"/>
                </a:solidFill>
                <a:latin typeface="+mj-lt"/>
              </a:rPr>
              <a:t>’</a:t>
            </a:r>
          </a:p>
          <a:p>
            <a:pPr>
              <a:lnSpc>
                <a:spcPct val="150000"/>
              </a:lnSpc>
            </a:pPr>
            <a:r>
              <a:rPr lang="en-US" sz="1000" b="1" i="1" dirty="0">
                <a:solidFill>
                  <a:schemeClr val="tx1"/>
                </a:solidFill>
                <a:latin typeface="+mj-lt"/>
              </a:rPr>
              <a:t>‘Router(config-router)# area </a:t>
            </a:r>
            <a:r>
              <a:rPr lang="en-US" sz="1000" b="1" i="1" dirty="0">
                <a:solidFill>
                  <a:srgbClr val="C00000"/>
                </a:solidFill>
                <a:latin typeface="+mj-lt"/>
              </a:rPr>
              <a:t>&lt;area no&gt;</a:t>
            </a:r>
            <a:r>
              <a:rPr lang="en-US" sz="1000" b="1" i="1" dirty="0">
                <a:solidFill>
                  <a:schemeClr val="tx1"/>
                </a:solidFill>
                <a:latin typeface="+mj-lt"/>
              </a:rPr>
              <a:t> stub no-summary’</a:t>
            </a:r>
          </a:p>
          <a:p>
            <a:pPr>
              <a:lnSpc>
                <a:spcPct val="150000"/>
              </a:lnSpc>
            </a:pPr>
            <a:r>
              <a:rPr lang="en-US" sz="1000" dirty="0">
                <a:solidFill>
                  <a:schemeClr val="tx1"/>
                </a:solidFill>
                <a:latin typeface="+mj-lt"/>
              </a:rPr>
              <a:t>And on </a:t>
            </a:r>
            <a:r>
              <a:rPr lang="en-US" sz="1000" b="1" i="1" dirty="0">
                <a:solidFill>
                  <a:schemeClr val="tx1"/>
                </a:solidFill>
                <a:latin typeface="+mj-lt"/>
              </a:rPr>
              <a:t>other routers</a:t>
            </a:r>
            <a:r>
              <a:rPr lang="en-US" sz="1000" dirty="0">
                <a:solidFill>
                  <a:schemeClr val="tx1"/>
                </a:solidFill>
                <a:latin typeface="+mj-lt"/>
              </a:rPr>
              <a:t>-</a:t>
            </a:r>
          </a:p>
          <a:p>
            <a:pPr>
              <a:lnSpc>
                <a:spcPct val="150000"/>
              </a:lnSpc>
            </a:pPr>
            <a:r>
              <a:rPr lang="en-US" sz="1000" b="1" i="1" dirty="0">
                <a:solidFill>
                  <a:schemeClr val="tx1"/>
                </a:solidFill>
                <a:latin typeface="+mj-lt"/>
              </a:rPr>
              <a:t>‘Router(config-router)# area </a:t>
            </a:r>
            <a:r>
              <a:rPr lang="en-US" sz="1000" b="1" i="1" dirty="0">
                <a:solidFill>
                  <a:srgbClr val="C00000"/>
                </a:solidFill>
                <a:latin typeface="+mj-lt"/>
              </a:rPr>
              <a:t>&lt;area no&gt;</a:t>
            </a:r>
            <a:r>
              <a:rPr lang="en-US" sz="1000" b="1" i="1" dirty="0">
                <a:solidFill>
                  <a:schemeClr val="tx1"/>
                </a:solidFill>
                <a:latin typeface="+mj-lt"/>
              </a:rPr>
              <a:t> stub’</a:t>
            </a:r>
          </a:p>
          <a:p>
            <a:pPr>
              <a:lnSpc>
                <a:spcPct val="150000"/>
              </a:lnSpc>
            </a:pPr>
            <a:endParaRPr lang="en-US" sz="1000" dirty="0">
              <a:solidFill>
                <a:srgbClr val="7030A0"/>
              </a:solidFill>
              <a:effectLst/>
              <a:latin typeface="+mj-lt"/>
            </a:endParaRPr>
          </a:p>
          <a:p>
            <a:pPr>
              <a:lnSpc>
                <a:spcPct val="150000"/>
              </a:lnSpc>
            </a:pPr>
            <a:endParaRPr lang="en-US" sz="1000" b="1" i="1" dirty="0">
              <a:solidFill>
                <a:schemeClr val="tx1"/>
              </a:solidFill>
              <a:effectLst/>
              <a:latin typeface="+mj-lt"/>
            </a:endParaRPr>
          </a:p>
        </p:txBody>
      </p:sp>
      <p:sp>
        <p:nvSpPr>
          <p:cNvPr id="11" name="Rectangle 10">
            <a:extLst>
              <a:ext uri="{FF2B5EF4-FFF2-40B4-BE49-F238E27FC236}">
                <a16:creationId xmlns:a16="http://schemas.microsoft.com/office/drawing/2014/main" id="{C0FCF274-4710-DC59-63E2-5C925CC8DF9D}"/>
              </a:ext>
            </a:extLst>
          </p:cNvPr>
          <p:cNvSpPr/>
          <p:nvPr/>
        </p:nvSpPr>
        <p:spPr>
          <a:xfrm>
            <a:off x="8213590" y="1071482"/>
            <a:ext cx="448213" cy="12500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70054B-90BB-0D82-40C2-15EC46A7FDD9}"/>
              </a:ext>
            </a:extLst>
          </p:cNvPr>
          <p:cNvSpPr/>
          <p:nvPr/>
        </p:nvSpPr>
        <p:spPr>
          <a:xfrm>
            <a:off x="6361495" y="1223882"/>
            <a:ext cx="1541801" cy="12739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4CEA88-68C4-7E47-C278-6429761D2346}"/>
              </a:ext>
            </a:extLst>
          </p:cNvPr>
          <p:cNvSpPr/>
          <p:nvPr/>
        </p:nvSpPr>
        <p:spPr>
          <a:xfrm>
            <a:off x="6330661" y="1988191"/>
            <a:ext cx="800101" cy="10414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600FD9-1807-073F-D0BB-258655C5AC97}"/>
              </a:ext>
            </a:extLst>
          </p:cNvPr>
          <p:cNvSpPr/>
          <p:nvPr/>
        </p:nvSpPr>
        <p:spPr>
          <a:xfrm>
            <a:off x="691471" y="4203700"/>
            <a:ext cx="3598589" cy="12659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4A334E-7206-48A0-9466-2E0AE385B568}"/>
              </a:ext>
            </a:extLst>
          </p:cNvPr>
          <p:cNvSpPr/>
          <p:nvPr/>
        </p:nvSpPr>
        <p:spPr>
          <a:xfrm>
            <a:off x="8176725" y="1836791"/>
            <a:ext cx="448213" cy="12500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404E5D-A85B-BC45-AE55-EC0CCDF68987}"/>
              </a:ext>
            </a:extLst>
          </p:cNvPr>
          <p:cNvSpPr/>
          <p:nvPr/>
        </p:nvSpPr>
        <p:spPr>
          <a:xfrm>
            <a:off x="710521" y="3421380"/>
            <a:ext cx="2863259" cy="12659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C6AFAC-AC53-BF08-219B-617C3332C4A9}"/>
              </a:ext>
            </a:extLst>
          </p:cNvPr>
          <p:cNvSpPr/>
          <p:nvPr/>
        </p:nvSpPr>
        <p:spPr>
          <a:xfrm>
            <a:off x="4920571" y="3307080"/>
            <a:ext cx="1647869" cy="11643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793149C-BFDC-09C6-7058-80C2DCF8251C}"/>
              </a:ext>
            </a:extLst>
          </p:cNvPr>
          <p:cNvSpPr/>
          <p:nvPr/>
        </p:nvSpPr>
        <p:spPr>
          <a:xfrm>
            <a:off x="4920571" y="3800856"/>
            <a:ext cx="3512907" cy="11643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69B987-4F01-BD2A-C1FF-9EE2F823BEC5}"/>
              </a:ext>
            </a:extLst>
          </p:cNvPr>
          <p:cNvSpPr/>
          <p:nvPr/>
        </p:nvSpPr>
        <p:spPr>
          <a:xfrm>
            <a:off x="4926667" y="4117847"/>
            <a:ext cx="3589445" cy="20149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01CADCC1-8480-D0BD-4DC0-268E884CC67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40404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3BAD-5882-C971-1AED-523625F6080A}"/>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Area Types</a:t>
            </a:r>
          </a:p>
        </p:txBody>
      </p:sp>
      <p:sp>
        <p:nvSpPr>
          <p:cNvPr id="3" name="TextBox 2">
            <a:extLst>
              <a:ext uri="{FF2B5EF4-FFF2-40B4-BE49-F238E27FC236}">
                <a16:creationId xmlns:a16="http://schemas.microsoft.com/office/drawing/2014/main" id="{E97C7F39-4E6C-6B0B-6A72-FA778BFA7F72}"/>
              </a:ext>
            </a:extLst>
          </p:cNvPr>
          <p:cNvSpPr txBox="1"/>
          <p:nvPr/>
        </p:nvSpPr>
        <p:spPr>
          <a:xfrm>
            <a:off x="747420" y="905762"/>
            <a:ext cx="7723500" cy="1679627"/>
          </a:xfrm>
          <a:prstGeom prst="rect">
            <a:avLst/>
          </a:prstGeom>
          <a:noFill/>
        </p:spPr>
        <p:txBody>
          <a:bodyPr wrap="square" rtlCol="0">
            <a:spAutoFit/>
          </a:bodyPr>
          <a:lstStyle/>
          <a:p>
            <a:pPr algn="just" fontAlgn="base">
              <a:lnSpc>
                <a:spcPct val="150000"/>
              </a:lnSpc>
            </a:pPr>
            <a:r>
              <a:rPr lang="en-US" sz="1000" b="1" u="sng" dirty="0">
                <a:solidFill>
                  <a:schemeClr val="tx1"/>
                </a:solidFill>
                <a:latin typeface="+mj-lt"/>
              </a:rPr>
              <a:t>5.Not So Stubby Area (NSSA)</a:t>
            </a:r>
            <a:r>
              <a:rPr lang="en-US" sz="1000" b="1" dirty="0">
                <a:solidFill>
                  <a:schemeClr val="tx1"/>
                </a:solidFill>
                <a:latin typeface="+mj-lt"/>
              </a:rPr>
              <a:t>: </a:t>
            </a:r>
            <a:r>
              <a:rPr lang="en-US" sz="1000" b="0" i="0" dirty="0">
                <a:solidFill>
                  <a:schemeClr val="tx1"/>
                </a:solidFill>
                <a:effectLst/>
                <a:latin typeface="+mj-lt"/>
              </a:rPr>
              <a:t>An NSSA is a </a:t>
            </a:r>
            <a:r>
              <a:rPr lang="en-US" sz="1000" b="1" i="1" dirty="0">
                <a:solidFill>
                  <a:schemeClr val="tx1"/>
                </a:solidFill>
                <a:effectLst/>
                <a:latin typeface="+mj-lt"/>
              </a:rPr>
              <a:t>non-backbone area </a:t>
            </a:r>
            <a:r>
              <a:rPr lang="en-US" sz="1000" b="0" i="0" dirty="0">
                <a:solidFill>
                  <a:schemeClr val="tx1"/>
                </a:solidFill>
                <a:effectLst/>
                <a:latin typeface="+mj-lt"/>
              </a:rPr>
              <a:t>that receives </a:t>
            </a:r>
            <a:r>
              <a:rPr lang="en-US" sz="1000" b="1" i="1" dirty="0">
                <a:solidFill>
                  <a:schemeClr val="tx1"/>
                </a:solidFill>
                <a:effectLst/>
                <a:latin typeface="+mj-lt"/>
              </a:rPr>
              <a:t>LSAs from the backbone area </a:t>
            </a:r>
            <a:r>
              <a:rPr lang="en-US" sz="1000" b="0" i="0" dirty="0">
                <a:solidFill>
                  <a:schemeClr val="tx1"/>
                </a:solidFill>
                <a:effectLst/>
                <a:latin typeface="+mj-lt"/>
              </a:rPr>
              <a:t>and from </a:t>
            </a:r>
            <a:r>
              <a:rPr lang="en-US" sz="1000" b="1" i="1" dirty="0">
                <a:solidFill>
                  <a:schemeClr val="tx1"/>
                </a:solidFill>
                <a:effectLst/>
                <a:latin typeface="+mj-lt"/>
              </a:rPr>
              <a:t>external networks</a:t>
            </a:r>
            <a:r>
              <a:rPr lang="en-US" sz="1000" b="0" i="0" dirty="0">
                <a:solidFill>
                  <a:schemeClr val="tx1"/>
                </a:solidFill>
                <a:effectLst/>
                <a:latin typeface="+mj-lt"/>
              </a:rPr>
              <a:t>. NSSAs </a:t>
            </a:r>
            <a:r>
              <a:rPr lang="en-US" sz="1000" b="1" i="1" dirty="0">
                <a:solidFill>
                  <a:schemeClr val="tx1"/>
                </a:solidFill>
                <a:effectLst/>
                <a:latin typeface="+mj-lt"/>
              </a:rPr>
              <a:t>do not send LSAs to other areas</a:t>
            </a:r>
            <a:r>
              <a:rPr lang="en-US" sz="1000" b="0" i="0" dirty="0">
                <a:solidFill>
                  <a:schemeClr val="tx1"/>
                </a:solidFill>
                <a:effectLst/>
                <a:latin typeface="+mj-lt"/>
              </a:rPr>
              <a:t>, but they </a:t>
            </a:r>
            <a:r>
              <a:rPr lang="en-US" sz="1000" b="1" i="1" dirty="0">
                <a:solidFill>
                  <a:schemeClr val="tx1"/>
                </a:solidFill>
                <a:effectLst/>
                <a:latin typeface="+mj-lt"/>
              </a:rPr>
              <a:t>can send LSAs to external networks</a:t>
            </a:r>
            <a:r>
              <a:rPr lang="en-US" sz="1000" b="0" i="0" dirty="0">
                <a:solidFill>
                  <a:schemeClr val="tx1"/>
                </a:solidFill>
                <a:effectLst/>
                <a:latin typeface="+mj-lt"/>
              </a:rPr>
              <a:t>. NSSAs are used when external routes need to be imported into OSPF while maintaining some area boundary restrictions. This area supports type </a:t>
            </a:r>
            <a:r>
              <a:rPr lang="en-US" sz="1000" b="1" i="1" dirty="0">
                <a:solidFill>
                  <a:schemeClr val="tx1"/>
                </a:solidFill>
                <a:effectLst/>
                <a:latin typeface="+mj-lt"/>
              </a:rPr>
              <a:t>1, 2, 3, </a:t>
            </a:r>
            <a:r>
              <a:rPr lang="en-US" sz="1000" b="0" i="0" dirty="0">
                <a:solidFill>
                  <a:schemeClr val="tx1"/>
                </a:solidFill>
                <a:effectLst/>
                <a:latin typeface="+mj-lt"/>
              </a:rPr>
              <a:t>and </a:t>
            </a:r>
            <a:r>
              <a:rPr lang="en-US" sz="1000" b="1" i="1" dirty="0">
                <a:solidFill>
                  <a:schemeClr val="tx1"/>
                </a:solidFill>
                <a:effectLst/>
                <a:latin typeface="+mj-lt"/>
              </a:rPr>
              <a:t>7</a:t>
            </a:r>
            <a:r>
              <a:rPr lang="en-US" sz="1000" b="0" i="0" dirty="0">
                <a:solidFill>
                  <a:schemeClr val="tx1"/>
                </a:solidFill>
                <a:effectLst/>
                <a:latin typeface="+mj-lt"/>
              </a:rPr>
              <a:t> LSAs. Here </a:t>
            </a:r>
            <a:r>
              <a:rPr lang="en-US" sz="1000" b="1" i="1" dirty="0">
                <a:solidFill>
                  <a:schemeClr val="tx1"/>
                </a:solidFill>
                <a:effectLst/>
                <a:latin typeface="+mj-lt"/>
              </a:rPr>
              <a:t>type 7 LSAs</a:t>
            </a:r>
            <a:r>
              <a:rPr lang="en-US" sz="1000" b="0" i="0" dirty="0">
                <a:solidFill>
                  <a:schemeClr val="tx1"/>
                </a:solidFill>
                <a:effectLst/>
                <a:latin typeface="+mj-lt"/>
              </a:rPr>
              <a:t> are used which are </a:t>
            </a:r>
            <a:r>
              <a:rPr lang="en-US" sz="1000" b="1" i="1" dirty="0">
                <a:solidFill>
                  <a:schemeClr val="tx1"/>
                </a:solidFill>
                <a:effectLst/>
                <a:latin typeface="+mj-lt"/>
              </a:rPr>
              <a:t>similar to the type 5 LSA</a:t>
            </a:r>
            <a:r>
              <a:rPr lang="en-US" sz="1000" b="0" i="0" dirty="0">
                <a:solidFill>
                  <a:schemeClr val="tx1"/>
                </a:solidFill>
                <a:effectLst/>
                <a:latin typeface="+mj-lt"/>
              </a:rPr>
              <a:t>. Here the external links are advertised by the ASBR towards the ABR, which in turn will </a:t>
            </a:r>
            <a:r>
              <a:rPr lang="en-US" sz="1000" b="1" i="1" dirty="0">
                <a:solidFill>
                  <a:schemeClr val="tx1"/>
                </a:solidFill>
                <a:effectLst/>
                <a:latin typeface="+mj-lt"/>
              </a:rPr>
              <a:t>convert</a:t>
            </a:r>
            <a:r>
              <a:rPr lang="en-US" sz="1000" b="0" i="0" dirty="0">
                <a:solidFill>
                  <a:schemeClr val="tx1"/>
                </a:solidFill>
                <a:effectLst/>
                <a:latin typeface="+mj-lt"/>
              </a:rPr>
              <a:t> the </a:t>
            </a:r>
            <a:r>
              <a:rPr lang="en-US" sz="1000" b="1" i="1" dirty="0">
                <a:solidFill>
                  <a:schemeClr val="tx1"/>
                </a:solidFill>
                <a:effectLst/>
                <a:latin typeface="+mj-lt"/>
              </a:rPr>
              <a:t>LSA type 7 to LSA Type 5 </a:t>
            </a:r>
            <a:r>
              <a:rPr lang="en-US" sz="1000" b="0" i="0" dirty="0">
                <a:solidFill>
                  <a:schemeClr val="tx1"/>
                </a:solidFill>
                <a:effectLst/>
                <a:latin typeface="+mj-lt"/>
              </a:rPr>
              <a:t>and then flood it to the rest of OSPF network. Similar to other areas, type 1 and type 2 LSAs are used to build the topology tables. The type 3 LSAs are accepted by the NSSA thus can be used to reach other networks of other areas.</a:t>
            </a:r>
          </a:p>
        </p:txBody>
      </p:sp>
      <p:sp>
        <p:nvSpPr>
          <p:cNvPr id="119" name="Cloud 118">
            <a:extLst>
              <a:ext uri="{FF2B5EF4-FFF2-40B4-BE49-F238E27FC236}">
                <a16:creationId xmlns:a16="http://schemas.microsoft.com/office/drawing/2014/main" id="{F07C719B-4B80-FF8C-5AB9-F2AA6AEE7E99}"/>
              </a:ext>
            </a:extLst>
          </p:cNvPr>
          <p:cNvSpPr/>
          <p:nvPr/>
        </p:nvSpPr>
        <p:spPr>
          <a:xfrm>
            <a:off x="836197" y="2951834"/>
            <a:ext cx="1053282" cy="554499"/>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External Network</a:t>
            </a:r>
          </a:p>
        </p:txBody>
      </p:sp>
      <p:sp>
        <p:nvSpPr>
          <p:cNvPr id="120" name="Rectangle: Rounded Corners 119">
            <a:extLst>
              <a:ext uri="{FF2B5EF4-FFF2-40B4-BE49-F238E27FC236}">
                <a16:creationId xmlns:a16="http://schemas.microsoft.com/office/drawing/2014/main" id="{EEAEFE31-B9F1-9E3F-40A0-1042E740AB81}"/>
              </a:ext>
            </a:extLst>
          </p:cNvPr>
          <p:cNvSpPr/>
          <p:nvPr/>
        </p:nvSpPr>
        <p:spPr>
          <a:xfrm>
            <a:off x="6800950" y="2868844"/>
            <a:ext cx="1733372" cy="1490623"/>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a:extLst>
              <a:ext uri="{FF2B5EF4-FFF2-40B4-BE49-F238E27FC236}">
                <a16:creationId xmlns:a16="http://schemas.microsoft.com/office/drawing/2014/main" id="{F572FC0E-8E21-3E79-D3B9-0AD0D13CEAC5}"/>
              </a:ext>
            </a:extLst>
          </p:cNvPr>
          <p:cNvPicPr>
            <a:picLocks noChangeAspect="1"/>
          </p:cNvPicPr>
          <p:nvPr/>
        </p:nvPicPr>
        <p:blipFill>
          <a:blip r:embed="rId2"/>
          <a:stretch>
            <a:fillRect/>
          </a:stretch>
        </p:blipFill>
        <p:spPr>
          <a:xfrm>
            <a:off x="7780116" y="2750000"/>
            <a:ext cx="913003" cy="913003"/>
          </a:xfrm>
          <a:prstGeom prst="rect">
            <a:avLst/>
          </a:prstGeom>
        </p:spPr>
      </p:pic>
      <p:sp>
        <p:nvSpPr>
          <p:cNvPr id="122" name="TextBox 121">
            <a:extLst>
              <a:ext uri="{FF2B5EF4-FFF2-40B4-BE49-F238E27FC236}">
                <a16:creationId xmlns:a16="http://schemas.microsoft.com/office/drawing/2014/main" id="{2E9A5449-FCF4-F56E-4B70-FD6267967B01}"/>
              </a:ext>
            </a:extLst>
          </p:cNvPr>
          <p:cNvSpPr txBox="1"/>
          <p:nvPr/>
        </p:nvSpPr>
        <p:spPr>
          <a:xfrm>
            <a:off x="7959530" y="3206500"/>
            <a:ext cx="559997" cy="215444"/>
          </a:xfrm>
          <a:prstGeom prst="rect">
            <a:avLst/>
          </a:prstGeom>
          <a:noFill/>
        </p:spPr>
        <p:txBody>
          <a:bodyPr wrap="square" rtlCol="0">
            <a:spAutoFit/>
          </a:bodyPr>
          <a:lstStyle/>
          <a:p>
            <a:r>
              <a:rPr lang="en-US" sz="800" b="1" dirty="0"/>
              <a:t>Ex-RTR</a:t>
            </a:r>
          </a:p>
        </p:txBody>
      </p:sp>
      <p:sp>
        <p:nvSpPr>
          <p:cNvPr id="123" name="TextBox 122">
            <a:extLst>
              <a:ext uri="{FF2B5EF4-FFF2-40B4-BE49-F238E27FC236}">
                <a16:creationId xmlns:a16="http://schemas.microsoft.com/office/drawing/2014/main" id="{B1EF5DB0-CA37-D30A-48F8-D6DEB30DCEDD}"/>
              </a:ext>
            </a:extLst>
          </p:cNvPr>
          <p:cNvSpPr txBox="1"/>
          <p:nvPr/>
        </p:nvSpPr>
        <p:spPr>
          <a:xfrm>
            <a:off x="6792281" y="2595340"/>
            <a:ext cx="1733371" cy="276999"/>
          </a:xfrm>
          <a:prstGeom prst="rect">
            <a:avLst/>
          </a:prstGeom>
          <a:noFill/>
        </p:spPr>
        <p:txBody>
          <a:bodyPr wrap="square" rtlCol="0">
            <a:spAutoFit/>
          </a:bodyPr>
          <a:lstStyle/>
          <a:p>
            <a:r>
              <a:rPr lang="en-US" sz="1200" b="1" dirty="0"/>
              <a:t>External Network RIP</a:t>
            </a:r>
          </a:p>
        </p:txBody>
      </p:sp>
      <p:sp>
        <p:nvSpPr>
          <p:cNvPr id="124" name="TextBox 123">
            <a:extLst>
              <a:ext uri="{FF2B5EF4-FFF2-40B4-BE49-F238E27FC236}">
                <a16:creationId xmlns:a16="http://schemas.microsoft.com/office/drawing/2014/main" id="{557274A5-A6EF-AC40-04C0-50994C728DF6}"/>
              </a:ext>
            </a:extLst>
          </p:cNvPr>
          <p:cNvSpPr txBox="1"/>
          <p:nvPr/>
        </p:nvSpPr>
        <p:spPr>
          <a:xfrm>
            <a:off x="7548175" y="3019935"/>
            <a:ext cx="500621" cy="215444"/>
          </a:xfrm>
          <a:prstGeom prst="rect">
            <a:avLst/>
          </a:prstGeom>
          <a:noFill/>
        </p:spPr>
        <p:txBody>
          <a:bodyPr wrap="square" rtlCol="0">
            <a:spAutoFit/>
          </a:bodyPr>
          <a:lstStyle/>
          <a:p>
            <a:r>
              <a:rPr lang="en-US" sz="800" dirty="0"/>
              <a:t>G0/0/0</a:t>
            </a:r>
          </a:p>
        </p:txBody>
      </p:sp>
      <p:sp>
        <p:nvSpPr>
          <p:cNvPr id="125" name="TextBox 124">
            <a:extLst>
              <a:ext uri="{FF2B5EF4-FFF2-40B4-BE49-F238E27FC236}">
                <a16:creationId xmlns:a16="http://schemas.microsoft.com/office/drawing/2014/main" id="{A5E5F45C-89F9-6A97-5404-1E24001BFFDB}"/>
              </a:ext>
            </a:extLst>
          </p:cNvPr>
          <p:cNvSpPr txBox="1"/>
          <p:nvPr/>
        </p:nvSpPr>
        <p:spPr>
          <a:xfrm>
            <a:off x="6870064" y="3021333"/>
            <a:ext cx="500621" cy="215444"/>
          </a:xfrm>
          <a:prstGeom prst="rect">
            <a:avLst/>
          </a:prstGeom>
          <a:noFill/>
        </p:spPr>
        <p:txBody>
          <a:bodyPr wrap="square" rtlCol="0">
            <a:spAutoFit/>
          </a:bodyPr>
          <a:lstStyle/>
          <a:p>
            <a:r>
              <a:rPr lang="en-US" sz="800" dirty="0"/>
              <a:t>G0/0/1</a:t>
            </a:r>
          </a:p>
        </p:txBody>
      </p:sp>
      <p:sp>
        <p:nvSpPr>
          <p:cNvPr id="126" name="TextBox 125">
            <a:extLst>
              <a:ext uri="{FF2B5EF4-FFF2-40B4-BE49-F238E27FC236}">
                <a16:creationId xmlns:a16="http://schemas.microsoft.com/office/drawing/2014/main" id="{366BB775-1001-0C03-4629-C01D7F1E0BB9}"/>
              </a:ext>
            </a:extLst>
          </p:cNvPr>
          <p:cNvSpPr txBox="1"/>
          <p:nvPr/>
        </p:nvSpPr>
        <p:spPr>
          <a:xfrm>
            <a:off x="7068950" y="3197690"/>
            <a:ext cx="776967" cy="215444"/>
          </a:xfrm>
          <a:prstGeom prst="rect">
            <a:avLst/>
          </a:prstGeom>
          <a:noFill/>
        </p:spPr>
        <p:txBody>
          <a:bodyPr wrap="square" rtlCol="0">
            <a:spAutoFit/>
          </a:bodyPr>
          <a:lstStyle/>
          <a:p>
            <a:r>
              <a:rPr lang="en-US" sz="800" i="1" dirty="0"/>
              <a:t>10.0.20.0/24</a:t>
            </a:r>
          </a:p>
        </p:txBody>
      </p:sp>
      <p:cxnSp>
        <p:nvCxnSpPr>
          <p:cNvPr id="127" name="Straight Connector 126">
            <a:extLst>
              <a:ext uri="{FF2B5EF4-FFF2-40B4-BE49-F238E27FC236}">
                <a16:creationId xmlns:a16="http://schemas.microsoft.com/office/drawing/2014/main" id="{86D75DE5-3881-7B79-746F-A959F7C3DEA1}"/>
              </a:ext>
            </a:extLst>
          </p:cNvPr>
          <p:cNvCxnSpPr>
            <a:cxnSpLocks/>
          </p:cNvCxnSpPr>
          <p:nvPr/>
        </p:nvCxnSpPr>
        <p:spPr>
          <a:xfrm>
            <a:off x="6901119" y="3216287"/>
            <a:ext cx="1067970" cy="0"/>
          </a:xfrm>
          <a:prstGeom prst="line">
            <a:avLst/>
          </a:prstGeom>
        </p:spPr>
        <p:style>
          <a:lnRef idx="2">
            <a:schemeClr val="dk1"/>
          </a:lnRef>
          <a:fillRef idx="0">
            <a:schemeClr val="dk1"/>
          </a:fillRef>
          <a:effectRef idx="1">
            <a:schemeClr val="dk1"/>
          </a:effectRef>
          <a:fontRef idx="minor">
            <a:schemeClr val="tx1"/>
          </a:fontRef>
        </p:style>
      </p:cxnSp>
      <p:pic>
        <p:nvPicPr>
          <p:cNvPr id="128" name="Picture 127">
            <a:extLst>
              <a:ext uri="{FF2B5EF4-FFF2-40B4-BE49-F238E27FC236}">
                <a16:creationId xmlns:a16="http://schemas.microsoft.com/office/drawing/2014/main" id="{B38DABD9-899E-0D72-45B3-366886177DEE}"/>
              </a:ext>
            </a:extLst>
          </p:cNvPr>
          <p:cNvPicPr>
            <a:picLocks noChangeAspect="1"/>
          </p:cNvPicPr>
          <p:nvPr/>
        </p:nvPicPr>
        <p:blipFill>
          <a:blip r:embed="rId2"/>
          <a:stretch>
            <a:fillRect/>
          </a:stretch>
        </p:blipFill>
        <p:spPr>
          <a:xfrm>
            <a:off x="7781514" y="3632243"/>
            <a:ext cx="913003" cy="913003"/>
          </a:xfrm>
          <a:prstGeom prst="rect">
            <a:avLst/>
          </a:prstGeom>
        </p:spPr>
      </p:pic>
      <p:sp>
        <p:nvSpPr>
          <p:cNvPr id="129" name="TextBox 128">
            <a:extLst>
              <a:ext uri="{FF2B5EF4-FFF2-40B4-BE49-F238E27FC236}">
                <a16:creationId xmlns:a16="http://schemas.microsoft.com/office/drawing/2014/main" id="{4A88A859-985A-0B4E-9786-5E10227DFBA6}"/>
              </a:ext>
            </a:extLst>
          </p:cNvPr>
          <p:cNvSpPr txBox="1"/>
          <p:nvPr/>
        </p:nvSpPr>
        <p:spPr>
          <a:xfrm>
            <a:off x="7986096" y="4088743"/>
            <a:ext cx="574792" cy="215444"/>
          </a:xfrm>
          <a:prstGeom prst="rect">
            <a:avLst/>
          </a:prstGeom>
          <a:noFill/>
        </p:spPr>
        <p:txBody>
          <a:bodyPr wrap="square" rtlCol="0">
            <a:spAutoFit/>
          </a:bodyPr>
          <a:lstStyle/>
          <a:p>
            <a:r>
              <a:rPr lang="en-US" sz="800" b="1" dirty="0"/>
              <a:t>Ex-RTR</a:t>
            </a:r>
          </a:p>
        </p:txBody>
      </p:sp>
      <p:sp>
        <p:nvSpPr>
          <p:cNvPr id="130" name="TextBox 129">
            <a:extLst>
              <a:ext uri="{FF2B5EF4-FFF2-40B4-BE49-F238E27FC236}">
                <a16:creationId xmlns:a16="http://schemas.microsoft.com/office/drawing/2014/main" id="{5604B56D-2B3A-79B0-44AD-ED4C3AC288F7}"/>
              </a:ext>
            </a:extLst>
          </p:cNvPr>
          <p:cNvSpPr txBox="1"/>
          <p:nvPr/>
        </p:nvSpPr>
        <p:spPr>
          <a:xfrm>
            <a:off x="7819419" y="3358291"/>
            <a:ext cx="500621" cy="215444"/>
          </a:xfrm>
          <a:prstGeom prst="rect">
            <a:avLst/>
          </a:prstGeom>
          <a:noFill/>
        </p:spPr>
        <p:txBody>
          <a:bodyPr wrap="square" rtlCol="0">
            <a:spAutoFit/>
          </a:bodyPr>
          <a:lstStyle/>
          <a:p>
            <a:r>
              <a:rPr lang="en-US" sz="800" dirty="0"/>
              <a:t>G0/0/1</a:t>
            </a:r>
          </a:p>
        </p:txBody>
      </p:sp>
      <p:sp>
        <p:nvSpPr>
          <p:cNvPr id="131" name="TextBox 130">
            <a:extLst>
              <a:ext uri="{FF2B5EF4-FFF2-40B4-BE49-F238E27FC236}">
                <a16:creationId xmlns:a16="http://schemas.microsoft.com/office/drawing/2014/main" id="{55F3B9DF-DC46-E046-41EB-F2B859FD9F6E}"/>
              </a:ext>
            </a:extLst>
          </p:cNvPr>
          <p:cNvSpPr txBox="1"/>
          <p:nvPr/>
        </p:nvSpPr>
        <p:spPr>
          <a:xfrm>
            <a:off x="7818021" y="3734398"/>
            <a:ext cx="500621" cy="215444"/>
          </a:xfrm>
          <a:prstGeom prst="rect">
            <a:avLst/>
          </a:prstGeom>
          <a:noFill/>
        </p:spPr>
        <p:txBody>
          <a:bodyPr wrap="square" rtlCol="0">
            <a:spAutoFit/>
          </a:bodyPr>
          <a:lstStyle/>
          <a:p>
            <a:r>
              <a:rPr lang="en-US" sz="800" dirty="0"/>
              <a:t>G0/0/0</a:t>
            </a:r>
          </a:p>
        </p:txBody>
      </p:sp>
      <p:sp>
        <p:nvSpPr>
          <p:cNvPr id="132" name="TextBox 131">
            <a:extLst>
              <a:ext uri="{FF2B5EF4-FFF2-40B4-BE49-F238E27FC236}">
                <a16:creationId xmlns:a16="http://schemas.microsoft.com/office/drawing/2014/main" id="{526FDF25-E288-24C0-68D2-685339D1EAB2}"/>
              </a:ext>
            </a:extLst>
          </p:cNvPr>
          <p:cNvSpPr txBox="1"/>
          <p:nvPr/>
        </p:nvSpPr>
        <p:spPr>
          <a:xfrm>
            <a:off x="7531743" y="3543037"/>
            <a:ext cx="807190" cy="215444"/>
          </a:xfrm>
          <a:prstGeom prst="rect">
            <a:avLst/>
          </a:prstGeom>
          <a:noFill/>
        </p:spPr>
        <p:txBody>
          <a:bodyPr wrap="square" rtlCol="0">
            <a:spAutoFit/>
          </a:bodyPr>
          <a:lstStyle/>
          <a:p>
            <a:r>
              <a:rPr lang="en-US" sz="800" i="1" dirty="0"/>
              <a:t>10.0.21.0/24</a:t>
            </a:r>
          </a:p>
        </p:txBody>
      </p:sp>
      <p:sp>
        <p:nvSpPr>
          <p:cNvPr id="133" name="Rectangle: Rounded Corners 132">
            <a:extLst>
              <a:ext uri="{FF2B5EF4-FFF2-40B4-BE49-F238E27FC236}">
                <a16:creationId xmlns:a16="http://schemas.microsoft.com/office/drawing/2014/main" id="{9A1D4B14-91D5-3C91-CB9D-9B23A9D17174}"/>
              </a:ext>
            </a:extLst>
          </p:cNvPr>
          <p:cNvSpPr/>
          <p:nvPr/>
        </p:nvSpPr>
        <p:spPr>
          <a:xfrm>
            <a:off x="2086331" y="2868844"/>
            <a:ext cx="1292805" cy="1492021"/>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Rounded Corners 133">
            <a:extLst>
              <a:ext uri="{FF2B5EF4-FFF2-40B4-BE49-F238E27FC236}">
                <a16:creationId xmlns:a16="http://schemas.microsoft.com/office/drawing/2014/main" id="{4DD90B64-D8F6-B87A-65C7-615B45CB0729}"/>
              </a:ext>
            </a:extLst>
          </p:cNvPr>
          <p:cNvSpPr/>
          <p:nvPr/>
        </p:nvSpPr>
        <p:spPr>
          <a:xfrm>
            <a:off x="5215428" y="2868844"/>
            <a:ext cx="1301194" cy="149062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134">
            <a:extLst>
              <a:ext uri="{FF2B5EF4-FFF2-40B4-BE49-F238E27FC236}">
                <a16:creationId xmlns:a16="http://schemas.microsoft.com/office/drawing/2014/main" id="{B2853024-B91E-A15C-B484-E783E207F083}"/>
              </a:ext>
            </a:extLst>
          </p:cNvPr>
          <p:cNvSpPr/>
          <p:nvPr/>
        </p:nvSpPr>
        <p:spPr>
          <a:xfrm>
            <a:off x="3645287" y="2867446"/>
            <a:ext cx="1292805" cy="1492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Picture 135">
            <a:extLst>
              <a:ext uri="{FF2B5EF4-FFF2-40B4-BE49-F238E27FC236}">
                <a16:creationId xmlns:a16="http://schemas.microsoft.com/office/drawing/2014/main" id="{481C4ED5-3EF2-6430-5BF2-77C22A013A2F}"/>
              </a:ext>
            </a:extLst>
          </p:cNvPr>
          <p:cNvPicPr>
            <a:picLocks noChangeAspect="1"/>
          </p:cNvPicPr>
          <p:nvPr/>
        </p:nvPicPr>
        <p:blipFill>
          <a:blip r:embed="rId2"/>
          <a:stretch>
            <a:fillRect/>
          </a:stretch>
        </p:blipFill>
        <p:spPr>
          <a:xfrm>
            <a:off x="3054312" y="2750002"/>
            <a:ext cx="913003" cy="913003"/>
          </a:xfrm>
          <a:prstGeom prst="rect">
            <a:avLst/>
          </a:prstGeom>
        </p:spPr>
      </p:pic>
      <p:sp>
        <p:nvSpPr>
          <p:cNvPr id="137" name="TextBox 136">
            <a:extLst>
              <a:ext uri="{FF2B5EF4-FFF2-40B4-BE49-F238E27FC236}">
                <a16:creationId xmlns:a16="http://schemas.microsoft.com/office/drawing/2014/main" id="{33832026-AB16-174E-7E49-CDBEC6C4FFB4}"/>
              </a:ext>
            </a:extLst>
          </p:cNvPr>
          <p:cNvSpPr txBox="1"/>
          <p:nvPr/>
        </p:nvSpPr>
        <p:spPr>
          <a:xfrm>
            <a:off x="3367951" y="3206502"/>
            <a:ext cx="385894" cy="215444"/>
          </a:xfrm>
          <a:prstGeom prst="rect">
            <a:avLst/>
          </a:prstGeom>
          <a:noFill/>
        </p:spPr>
        <p:txBody>
          <a:bodyPr wrap="square" rtlCol="0">
            <a:spAutoFit/>
          </a:bodyPr>
          <a:lstStyle/>
          <a:p>
            <a:r>
              <a:rPr lang="en-US" sz="800" b="1" dirty="0"/>
              <a:t>R1</a:t>
            </a:r>
          </a:p>
        </p:txBody>
      </p:sp>
      <p:pic>
        <p:nvPicPr>
          <p:cNvPr id="138" name="Picture 137">
            <a:extLst>
              <a:ext uri="{FF2B5EF4-FFF2-40B4-BE49-F238E27FC236}">
                <a16:creationId xmlns:a16="http://schemas.microsoft.com/office/drawing/2014/main" id="{580F2D06-A173-9952-6528-742854C11BD8}"/>
              </a:ext>
            </a:extLst>
          </p:cNvPr>
          <p:cNvPicPr>
            <a:picLocks noChangeAspect="1"/>
          </p:cNvPicPr>
          <p:nvPr/>
        </p:nvPicPr>
        <p:blipFill>
          <a:blip r:embed="rId2"/>
          <a:stretch>
            <a:fillRect/>
          </a:stretch>
        </p:blipFill>
        <p:spPr>
          <a:xfrm>
            <a:off x="4624453" y="2751400"/>
            <a:ext cx="913003" cy="913003"/>
          </a:xfrm>
          <a:prstGeom prst="rect">
            <a:avLst/>
          </a:prstGeom>
        </p:spPr>
      </p:pic>
      <p:sp>
        <p:nvSpPr>
          <p:cNvPr id="139" name="TextBox 138">
            <a:extLst>
              <a:ext uri="{FF2B5EF4-FFF2-40B4-BE49-F238E27FC236}">
                <a16:creationId xmlns:a16="http://schemas.microsoft.com/office/drawing/2014/main" id="{780B2A72-46E9-644C-0DA9-92E238F85139}"/>
              </a:ext>
            </a:extLst>
          </p:cNvPr>
          <p:cNvSpPr txBox="1"/>
          <p:nvPr/>
        </p:nvSpPr>
        <p:spPr>
          <a:xfrm>
            <a:off x="4938092" y="3207900"/>
            <a:ext cx="385894" cy="215444"/>
          </a:xfrm>
          <a:prstGeom prst="rect">
            <a:avLst/>
          </a:prstGeom>
          <a:noFill/>
        </p:spPr>
        <p:txBody>
          <a:bodyPr wrap="square" rtlCol="0">
            <a:spAutoFit/>
          </a:bodyPr>
          <a:lstStyle/>
          <a:p>
            <a:r>
              <a:rPr lang="en-US" sz="800" b="1" dirty="0"/>
              <a:t>R2</a:t>
            </a:r>
          </a:p>
        </p:txBody>
      </p:sp>
      <p:pic>
        <p:nvPicPr>
          <p:cNvPr id="140" name="Picture 139">
            <a:extLst>
              <a:ext uri="{FF2B5EF4-FFF2-40B4-BE49-F238E27FC236}">
                <a16:creationId xmlns:a16="http://schemas.microsoft.com/office/drawing/2014/main" id="{2C8332E8-EE81-3F2F-72E8-B84009E19C61}"/>
              </a:ext>
            </a:extLst>
          </p:cNvPr>
          <p:cNvPicPr>
            <a:picLocks noChangeAspect="1"/>
          </p:cNvPicPr>
          <p:nvPr/>
        </p:nvPicPr>
        <p:blipFill>
          <a:blip r:embed="rId2"/>
          <a:stretch>
            <a:fillRect/>
          </a:stretch>
        </p:blipFill>
        <p:spPr>
          <a:xfrm>
            <a:off x="6194594" y="2750000"/>
            <a:ext cx="913003" cy="913003"/>
          </a:xfrm>
          <a:prstGeom prst="rect">
            <a:avLst/>
          </a:prstGeom>
        </p:spPr>
      </p:pic>
      <p:sp>
        <p:nvSpPr>
          <p:cNvPr id="141" name="TextBox 140">
            <a:extLst>
              <a:ext uri="{FF2B5EF4-FFF2-40B4-BE49-F238E27FC236}">
                <a16:creationId xmlns:a16="http://schemas.microsoft.com/office/drawing/2014/main" id="{D1C51890-F3B3-5F66-F825-37C469CC3357}"/>
              </a:ext>
            </a:extLst>
          </p:cNvPr>
          <p:cNvSpPr txBox="1"/>
          <p:nvPr/>
        </p:nvSpPr>
        <p:spPr>
          <a:xfrm>
            <a:off x="6515100" y="3205783"/>
            <a:ext cx="372160" cy="215444"/>
          </a:xfrm>
          <a:prstGeom prst="rect">
            <a:avLst/>
          </a:prstGeom>
          <a:noFill/>
        </p:spPr>
        <p:txBody>
          <a:bodyPr wrap="square" rtlCol="0">
            <a:spAutoFit/>
          </a:bodyPr>
          <a:lstStyle/>
          <a:p>
            <a:r>
              <a:rPr lang="en-US" sz="800" b="1" dirty="0"/>
              <a:t>R3</a:t>
            </a:r>
          </a:p>
        </p:txBody>
      </p:sp>
      <p:cxnSp>
        <p:nvCxnSpPr>
          <p:cNvPr id="142" name="Straight Connector 141">
            <a:extLst>
              <a:ext uri="{FF2B5EF4-FFF2-40B4-BE49-F238E27FC236}">
                <a16:creationId xmlns:a16="http://schemas.microsoft.com/office/drawing/2014/main" id="{656A5C36-7C02-7582-473F-018CFE72DC3A}"/>
              </a:ext>
            </a:extLst>
          </p:cNvPr>
          <p:cNvCxnSpPr>
            <a:cxnSpLocks/>
          </p:cNvCxnSpPr>
          <p:nvPr/>
        </p:nvCxnSpPr>
        <p:spPr>
          <a:xfrm>
            <a:off x="3753845" y="3206500"/>
            <a:ext cx="1067970" cy="0"/>
          </a:xfrm>
          <a:prstGeom prst="line">
            <a:avLst/>
          </a:prstGeom>
        </p:spPr>
        <p:style>
          <a:lnRef idx="2">
            <a:schemeClr val="dk1"/>
          </a:lnRef>
          <a:fillRef idx="0">
            <a:schemeClr val="dk1"/>
          </a:fillRef>
          <a:effectRef idx="1">
            <a:schemeClr val="dk1"/>
          </a:effectRef>
          <a:fontRef idx="minor">
            <a:schemeClr val="tx1"/>
          </a:fontRef>
        </p:style>
      </p:cxnSp>
      <p:cxnSp>
        <p:nvCxnSpPr>
          <p:cNvPr id="143" name="Straight Connector 142">
            <a:extLst>
              <a:ext uri="{FF2B5EF4-FFF2-40B4-BE49-F238E27FC236}">
                <a16:creationId xmlns:a16="http://schemas.microsoft.com/office/drawing/2014/main" id="{15A6269E-84CF-B2DB-4658-A98973F1B7E4}"/>
              </a:ext>
            </a:extLst>
          </p:cNvPr>
          <p:cNvCxnSpPr>
            <a:cxnSpLocks/>
          </p:cNvCxnSpPr>
          <p:nvPr/>
        </p:nvCxnSpPr>
        <p:spPr>
          <a:xfrm>
            <a:off x="5323986" y="3207898"/>
            <a:ext cx="1067970" cy="0"/>
          </a:xfrm>
          <a:prstGeom prst="line">
            <a:avLst/>
          </a:prstGeom>
        </p:spPr>
        <p:style>
          <a:lnRef idx="2">
            <a:schemeClr val="dk1"/>
          </a:lnRef>
          <a:fillRef idx="0">
            <a:schemeClr val="dk1"/>
          </a:fillRef>
          <a:effectRef idx="1">
            <a:schemeClr val="dk1"/>
          </a:effectRef>
          <a:fontRef idx="minor">
            <a:schemeClr val="tx1"/>
          </a:fontRef>
        </p:style>
      </p:cxnSp>
      <p:sp>
        <p:nvSpPr>
          <p:cNvPr id="144" name="TextBox 143">
            <a:extLst>
              <a:ext uri="{FF2B5EF4-FFF2-40B4-BE49-F238E27FC236}">
                <a16:creationId xmlns:a16="http://schemas.microsoft.com/office/drawing/2014/main" id="{67E7B6DB-73AE-77E6-3C1C-4DCECB2E9FA6}"/>
              </a:ext>
            </a:extLst>
          </p:cNvPr>
          <p:cNvSpPr txBox="1"/>
          <p:nvPr/>
        </p:nvSpPr>
        <p:spPr>
          <a:xfrm>
            <a:off x="3972179" y="2593942"/>
            <a:ext cx="660958" cy="276999"/>
          </a:xfrm>
          <a:prstGeom prst="rect">
            <a:avLst/>
          </a:prstGeom>
          <a:noFill/>
        </p:spPr>
        <p:txBody>
          <a:bodyPr wrap="square" rtlCol="0">
            <a:spAutoFit/>
          </a:bodyPr>
          <a:lstStyle/>
          <a:p>
            <a:r>
              <a:rPr lang="en-US" sz="1200" b="1" dirty="0"/>
              <a:t>Area 0</a:t>
            </a:r>
          </a:p>
        </p:txBody>
      </p:sp>
      <p:sp>
        <p:nvSpPr>
          <p:cNvPr id="145" name="TextBox 144">
            <a:extLst>
              <a:ext uri="{FF2B5EF4-FFF2-40B4-BE49-F238E27FC236}">
                <a16:creationId xmlns:a16="http://schemas.microsoft.com/office/drawing/2014/main" id="{AC1E8CDA-92F9-48C0-D7A9-0834EEB26528}"/>
              </a:ext>
            </a:extLst>
          </p:cNvPr>
          <p:cNvSpPr txBox="1"/>
          <p:nvPr/>
        </p:nvSpPr>
        <p:spPr>
          <a:xfrm>
            <a:off x="5189981" y="2595340"/>
            <a:ext cx="1493521" cy="276999"/>
          </a:xfrm>
          <a:prstGeom prst="rect">
            <a:avLst/>
          </a:prstGeom>
          <a:noFill/>
        </p:spPr>
        <p:txBody>
          <a:bodyPr wrap="square" rtlCol="0">
            <a:spAutoFit/>
          </a:bodyPr>
          <a:lstStyle/>
          <a:p>
            <a:r>
              <a:rPr lang="en-US" sz="1200" b="1" dirty="0"/>
              <a:t>Standard Area 1</a:t>
            </a:r>
          </a:p>
        </p:txBody>
      </p:sp>
      <p:sp>
        <p:nvSpPr>
          <p:cNvPr id="146" name="Arrow: Left-Right 145">
            <a:extLst>
              <a:ext uri="{FF2B5EF4-FFF2-40B4-BE49-F238E27FC236}">
                <a16:creationId xmlns:a16="http://schemas.microsoft.com/office/drawing/2014/main" id="{3D020A98-B899-A6F0-882C-B700AF4A61EF}"/>
              </a:ext>
            </a:extLst>
          </p:cNvPr>
          <p:cNvSpPr/>
          <p:nvPr/>
        </p:nvSpPr>
        <p:spPr>
          <a:xfrm>
            <a:off x="3924194" y="3466074"/>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147" name="Arrow: Left-Right 146">
            <a:extLst>
              <a:ext uri="{FF2B5EF4-FFF2-40B4-BE49-F238E27FC236}">
                <a16:creationId xmlns:a16="http://schemas.microsoft.com/office/drawing/2014/main" id="{323B2E8D-6B4E-7D5B-AC60-FAEDCB1F040A}"/>
              </a:ext>
            </a:extLst>
          </p:cNvPr>
          <p:cNvSpPr/>
          <p:nvPr/>
        </p:nvSpPr>
        <p:spPr>
          <a:xfrm>
            <a:off x="4714158" y="3651421"/>
            <a:ext cx="729841" cy="221730"/>
          </a:xfrm>
          <a:prstGeom prst="lef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3</a:t>
            </a:r>
          </a:p>
        </p:txBody>
      </p:sp>
      <p:sp>
        <p:nvSpPr>
          <p:cNvPr id="148" name="Arrow: Left-Right 147">
            <a:extLst>
              <a:ext uri="{FF2B5EF4-FFF2-40B4-BE49-F238E27FC236}">
                <a16:creationId xmlns:a16="http://schemas.microsoft.com/office/drawing/2014/main" id="{BA7F0F76-DBD0-E266-BFD4-CB0009D7C7E0}"/>
              </a:ext>
            </a:extLst>
          </p:cNvPr>
          <p:cNvSpPr/>
          <p:nvPr/>
        </p:nvSpPr>
        <p:spPr>
          <a:xfrm>
            <a:off x="4715556" y="3884091"/>
            <a:ext cx="729841" cy="221730"/>
          </a:xfrm>
          <a:prstGeom prst="leftRigh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5</a:t>
            </a:r>
          </a:p>
        </p:txBody>
      </p:sp>
      <p:sp>
        <p:nvSpPr>
          <p:cNvPr id="149" name="Arrow: Left 148">
            <a:extLst>
              <a:ext uri="{FF2B5EF4-FFF2-40B4-BE49-F238E27FC236}">
                <a16:creationId xmlns:a16="http://schemas.microsoft.com/office/drawing/2014/main" id="{61ACE100-89BF-E9EE-8D1A-22A195A83A34}"/>
              </a:ext>
            </a:extLst>
          </p:cNvPr>
          <p:cNvSpPr/>
          <p:nvPr/>
        </p:nvSpPr>
        <p:spPr>
          <a:xfrm>
            <a:off x="4536590" y="4075885"/>
            <a:ext cx="620785" cy="221189"/>
          </a:xfrm>
          <a:prstGeom prst="leftArrow">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4</a:t>
            </a:r>
          </a:p>
        </p:txBody>
      </p:sp>
      <p:sp>
        <p:nvSpPr>
          <p:cNvPr id="150" name="TextBox 149">
            <a:extLst>
              <a:ext uri="{FF2B5EF4-FFF2-40B4-BE49-F238E27FC236}">
                <a16:creationId xmlns:a16="http://schemas.microsoft.com/office/drawing/2014/main" id="{8542440E-88E2-2E31-1571-8E6F09A5675C}"/>
              </a:ext>
            </a:extLst>
          </p:cNvPr>
          <p:cNvSpPr txBox="1"/>
          <p:nvPr/>
        </p:nvSpPr>
        <p:spPr>
          <a:xfrm>
            <a:off x="6443803" y="3361175"/>
            <a:ext cx="575928" cy="246221"/>
          </a:xfrm>
          <a:prstGeom prst="rect">
            <a:avLst/>
          </a:prstGeom>
          <a:noFill/>
        </p:spPr>
        <p:txBody>
          <a:bodyPr wrap="square" rtlCol="0">
            <a:spAutoFit/>
          </a:bodyPr>
          <a:lstStyle/>
          <a:p>
            <a:r>
              <a:rPr lang="en-US" sz="1000" b="1" dirty="0">
                <a:solidFill>
                  <a:srgbClr val="C00000"/>
                </a:solidFill>
              </a:rPr>
              <a:t>ASBR</a:t>
            </a:r>
          </a:p>
        </p:txBody>
      </p:sp>
      <p:sp>
        <p:nvSpPr>
          <p:cNvPr id="151" name="TextBox 150">
            <a:extLst>
              <a:ext uri="{FF2B5EF4-FFF2-40B4-BE49-F238E27FC236}">
                <a16:creationId xmlns:a16="http://schemas.microsoft.com/office/drawing/2014/main" id="{9CF57124-8CCA-BC72-B0C8-45B373B24E18}"/>
              </a:ext>
            </a:extLst>
          </p:cNvPr>
          <p:cNvSpPr txBox="1"/>
          <p:nvPr/>
        </p:nvSpPr>
        <p:spPr>
          <a:xfrm>
            <a:off x="4897766" y="3357501"/>
            <a:ext cx="381585" cy="246221"/>
          </a:xfrm>
          <a:prstGeom prst="rect">
            <a:avLst/>
          </a:prstGeom>
          <a:noFill/>
        </p:spPr>
        <p:txBody>
          <a:bodyPr wrap="square" rtlCol="0">
            <a:spAutoFit/>
          </a:bodyPr>
          <a:lstStyle/>
          <a:p>
            <a:r>
              <a:rPr lang="en-US" sz="1000" b="1" dirty="0">
                <a:solidFill>
                  <a:srgbClr val="C00000"/>
                </a:solidFill>
              </a:rPr>
              <a:t>BR</a:t>
            </a:r>
          </a:p>
        </p:txBody>
      </p:sp>
      <p:sp>
        <p:nvSpPr>
          <p:cNvPr id="152" name="TextBox 151">
            <a:extLst>
              <a:ext uri="{FF2B5EF4-FFF2-40B4-BE49-F238E27FC236}">
                <a16:creationId xmlns:a16="http://schemas.microsoft.com/office/drawing/2014/main" id="{A8E3B323-0A82-51DF-94EA-2CBAAE9C2837}"/>
              </a:ext>
            </a:extLst>
          </p:cNvPr>
          <p:cNvSpPr txBox="1"/>
          <p:nvPr/>
        </p:nvSpPr>
        <p:spPr>
          <a:xfrm>
            <a:off x="4851291" y="3488408"/>
            <a:ext cx="533985" cy="246221"/>
          </a:xfrm>
          <a:prstGeom prst="rect">
            <a:avLst/>
          </a:prstGeom>
          <a:noFill/>
        </p:spPr>
        <p:txBody>
          <a:bodyPr wrap="square" rtlCol="0">
            <a:spAutoFit/>
          </a:bodyPr>
          <a:lstStyle/>
          <a:p>
            <a:r>
              <a:rPr lang="en-US" sz="1000" b="1" dirty="0">
                <a:solidFill>
                  <a:srgbClr val="C00000"/>
                </a:solidFill>
              </a:rPr>
              <a:t>ABR</a:t>
            </a:r>
          </a:p>
        </p:txBody>
      </p:sp>
      <p:sp>
        <p:nvSpPr>
          <p:cNvPr id="153" name="TextBox 152">
            <a:extLst>
              <a:ext uri="{FF2B5EF4-FFF2-40B4-BE49-F238E27FC236}">
                <a16:creationId xmlns:a16="http://schemas.microsoft.com/office/drawing/2014/main" id="{7738D4AA-9468-EF13-E5E2-D059A34F7AD7}"/>
              </a:ext>
            </a:extLst>
          </p:cNvPr>
          <p:cNvSpPr txBox="1"/>
          <p:nvPr/>
        </p:nvSpPr>
        <p:spPr>
          <a:xfrm>
            <a:off x="3703216" y="3025528"/>
            <a:ext cx="500621" cy="215444"/>
          </a:xfrm>
          <a:prstGeom prst="rect">
            <a:avLst/>
          </a:prstGeom>
          <a:noFill/>
        </p:spPr>
        <p:txBody>
          <a:bodyPr wrap="square" rtlCol="0">
            <a:spAutoFit/>
          </a:bodyPr>
          <a:lstStyle/>
          <a:p>
            <a:r>
              <a:rPr lang="en-US" sz="800" dirty="0"/>
              <a:t>G0/0/0</a:t>
            </a:r>
          </a:p>
        </p:txBody>
      </p:sp>
      <p:sp>
        <p:nvSpPr>
          <p:cNvPr id="154" name="TextBox 153">
            <a:extLst>
              <a:ext uri="{FF2B5EF4-FFF2-40B4-BE49-F238E27FC236}">
                <a16:creationId xmlns:a16="http://schemas.microsoft.com/office/drawing/2014/main" id="{85A49A18-B81F-65FC-D674-3B38A850FB65}"/>
              </a:ext>
            </a:extLst>
          </p:cNvPr>
          <p:cNvSpPr txBox="1"/>
          <p:nvPr/>
        </p:nvSpPr>
        <p:spPr>
          <a:xfrm>
            <a:off x="4384123" y="3018537"/>
            <a:ext cx="500621" cy="215444"/>
          </a:xfrm>
          <a:prstGeom prst="rect">
            <a:avLst/>
          </a:prstGeom>
          <a:noFill/>
        </p:spPr>
        <p:txBody>
          <a:bodyPr wrap="square" rtlCol="0">
            <a:spAutoFit/>
          </a:bodyPr>
          <a:lstStyle/>
          <a:p>
            <a:r>
              <a:rPr lang="en-US" sz="800" dirty="0"/>
              <a:t>G0/0/0</a:t>
            </a:r>
          </a:p>
        </p:txBody>
      </p:sp>
      <p:sp>
        <p:nvSpPr>
          <p:cNvPr id="155" name="TextBox 154">
            <a:extLst>
              <a:ext uri="{FF2B5EF4-FFF2-40B4-BE49-F238E27FC236}">
                <a16:creationId xmlns:a16="http://schemas.microsoft.com/office/drawing/2014/main" id="{A380D8CA-60C2-D808-D7DC-34E10157247F}"/>
              </a:ext>
            </a:extLst>
          </p:cNvPr>
          <p:cNvSpPr txBox="1"/>
          <p:nvPr/>
        </p:nvSpPr>
        <p:spPr>
          <a:xfrm>
            <a:off x="5962653" y="3019935"/>
            <a:ext cx="500621" cy="215444"/>
          </a:xfrm>
          <a:prstGeom prst="rect">
            <a:avLst/>
          </a:prstGeom>
          <a:noFill/>
        </p:spPr>
        <p:txBody>
          <a:bodyPr wrap="square" rtlCol="0">
            <a:spAutoFit/>
          </a:bodyPr>
          <a:lstStyle/>
          <a:p>
            <a:r>
              <a:rPr lang="en-US" sz="800" dirty="0"/>
              <a:t>G0/0/0</a:t>
            </a:r>
          </a:p>
        </p:txBody>
      </p:sp>
      <p:sp>
        <p:nvSpPr>
          <p:cNvPr id="156" name="TextBox 155">
            <a:extLst>
              <a:ext uri="{FF2B5EF4-FFF2-40B4-BE49-F238E27FC236}">
                <a16:creationId xmlns:a16="http://schemas.microsoft.com/office/drawing/2014/main" id="{25F02ACC-E8E8-6B57-2C83-A9D35D0E4948}"/>
              </a:ext>
            </a:extLst>
          </p:cNvPr>
          <p:cNvSpPr txBox="1"/>
          <p:nvPr/>
        </p:nvSpPr>
        <p:spPr>
          <a:xfrm>
            <a:off x="5284542" y="3021333"/>
            <a:ext cx="500621" cy="215444"/>
          </a:xfrm>
          <a:prstGeom prst="rect">
            <a:avLst/>
          </a:prstGeom>
          <a:noFill/>
        </p:spPr>
        <p:txBody>
          <a:bodyPr wrap="square" rtlCol="0">
            <a:spAutoFit/>
          </a:bodyPr>
          <a:lstStyle/>
          <a:p>
            <a:r>
              <a:rPr lang="en-US" sz="800" dirty="0"/>
              <a:t>G0/0/1</a:t>
            </a:r>
          </a:p>
        </p:txBody>
      </p:sp>
      <p:sp>
        <p:nvSpPr>
          <p:cNvPr id="157" name="Arrow: Left-Right 156">
            <a:extLst>
              <a:ext uri="{FF2B5EF4-FFF2-40B4-BE49-F238E27FC236}">
                <a16:creationId xmlns:a16="http://schemas.microsoft.com/office/drawing/2014/main" id="{B6D9FF49-92B8-343E-4224-7DC62F1DB30F}"/>
              </a:ext>
            </a:extLst>
          </p:cNvPr>
          <p:cNvSpPr/>
          <p:nvPr/>
        </p:nvSpPr>
        <p:spPr>
          <a:xfrm>
            <a:off x="5502724" y="3475861"/>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158" name="TextBox 157">
            <a:extLst>
              <a:ext uri="{FF2B5EF4-FFF2-40B4-BE49-F238E27FC236}">
                <a16:creationId xmlns:a16="http://schemas.microsoft.com/office/drawing/2014/main" id="{A20CDD3F-C60C-056E-046A-78B49AC1E9FD}"/>
              </a:ext>
            </a:extLst>
          </p:cNvPr>
          <p:cNvSpPr txBox="1"/>
          <p:nvPr/>
        </p:nvSpPr>
        <p:spPr>
          <a:xfrm>
            <a:off x="3930065" y="3196292"/>
            <a:ext cx="697475" cy="215444"/>
          </a:xfrm>
          <a:prstGeom prst="rect">
            <a:avLst/>
          </a:prstGeom>
          <a:noFill/>
        </p:spPr>
        <p:txBody>
          <a:bodyPr wrap="square" rtlCol="0">
            <a:spAutoFit/>
          </a:bodyPr>
          <a:lstStyle/>
          <a:p>
            <a:r>
              <a:rPr lang="en-US" sz="800" i="1" dirty="0"/>
              <a:t>10.0.1.0/24</a:t>
            </a:r>
          </a:p>
        </p:txBody>
      </p:sp>
      <p:sp>
        <p:nvSpPr>
          <p:cNvPr id="159" name="TextBox 158">
            <a:extLst>
              <a:ext uri="{FF2B5EF4-FFF2-40B4-BE49-F238E27FC236}">
                <a16:creationId xmlns:a16="http://schemas.microsoft.com/office/drawing/2014/main" id="{74EB69A7-9CC9-966E-3D48-1B48F3122DCB}"/>
              </a:ext>
            </a:extLst>
          </p:cNvPr>
          <p:cNvSpPr txBox="1"/>
          <p:nvPr/>
        </p:nvSpPr>
        <p:spPr>
          <a:xfrm>
            <a:off x="5516984" y="3197690"/>
            <a:ext cx="697475" cy="215444"/>
          </a:xfrm>
          <a:prstGeom prst="rect">
            <a:avLst/>
          </a:prstGeom>
          <a:noFill/>
        </p:spPr>
        <p:txBody>
          <a:bodyPr wrap="square" rtlCol="0">
            <a:spAutoFit/>
          </a:bodyPr>
          <a:lstStyle/>
          <a:p>
            <a:r>
              <a:rPr lang="en-US" sz="800" i="1" dirty="0"/>
              <a:t>10.0.2.0/24</a:t>
            </a:r>
          </a:p>
        </p:txBody>
      </p:sp>
      <p:pic>
        <p:nvPicPr>
          <p:cNvPr id="160" name="Picture 159">
            <a:extLst>
              <a:ext uri="{FF2B5EF4-FFF2-40B4-BE49-F238E27FC236}">
                <a16:creationId xmlns:a16="http://schemas.microsoft.com/office/drawing/2014/main" id="{C7E924E0-504A-1D28-1195-2BBD055840C6}"/>
              </a:ext>
            </a:extLst>
          </p:cNvPr>
          <p:cNvPicPr>
            <a:picLocks noChangeAspect="1"/>
          </p:cNvPicPr>
          <p:nvPr/>
        </p:nvPicPr>
        <p:blipFill>
          <a:blip r:embed="rId2"/>
          <a:stretch>
            <a:fillRect/>
          </a:stretch>
        </p:blipFill>
        <p:spPr>
          <a:xfrm>
            <a:off x="1479703" y="2750000"/>
            <a:ext cx="913003" cy="913003"/>
          </a:xfrm>
          <a:prstGeom prst="rect">
            <a:avLst/>
          </a:prstGeom>
        </p:spPr>
      </p:pic>
      <p:sp>
        <p:nvSpPr>
          <p:cNvPr id="161" name="TextBox 160">
            <a:extLst>
              <a:ext uri="{FF2B5EF4-FFF2-40B4-BE49-F238E27FC236}">
                <a16:creationId xmlns:a16="http://schemas.microsoft.com/office/drawing/2014/main" id="{946FB93D-5CBB-4BF5-CAC9-9E9152E10139}"/>
              </a:ext>
            </a:extLst>
          </p:cNvPr>
          <p:cNvSpPr txBox="1"/>
          <p:nvPr/>
        </p:nvSpPr>
        <p:spPr>
          <a:xfrm>
            <a:off x="1793342" y="3206500"/>
            <a:ext cx="385894" cy="215444"/>
          </a:xfrm>
          <a:prstGeom prst="rect">
            <a:avLst/>
          </a:prstGeom>
          <a:noFill/>
        </p:spPr>
        <p:txBody>
          <a:bodyPr wrap="square" rtlCol="0">
            <a:spAutoFit/>
          </a:bodyPr>
          <a:lstStyle/>
          <a:p>
            <a:r>
              <a:rPr lang="en-US" sz="800" b="1" dirty="0"/>
              <a:t>R6</a:t>
            </a:r>
          </a:p>
        </p:txBody>
      </p:sp>
      <p:sp>
        <p:nvSpPr>
          <p:cNvPr id="162" name="TextBox 161">
            <a:extLst>
              <a:ext uri="{FF2B5EF4-FFF2-40B4-BE49-F238E27FC236}">
                <a16:creationId xmlns:a16="http://schemas.microsoft.com/office/drawing/2014/main" id="{E996475B-401A-6B68-8451-0A2BCF589D3B}"/>
              </a:ext>
            </a:extLst>
          </p:cNvPr>
          <p:cNvSpPr txBox="1"/>
          <p:nvPr/>
        </p:nvSpPr>
        <p:spPr>
          <a:xfrm>
            <a:off x="2360154" y="2595340"/>
            <a:ext cx="1041198" cy="276999"/>
          </a:xfrm>
          <a:prstGeom prst="rect">
            <a:avLst/>
          </a:prstGeom>
          <a:noFill/>
        </p:spPr>
        <p:txBody>
          <a:bodyPr wrap="square" rtlCol="0">
            <a:spAutoFit/>
          </a:bodyPr>
          <a:lstStyle/>
          <a:p>
            <a:r>
              <a:rPr lang="en-US" sz="1200" b="1" dirty="0"/>
              <a:t>NSSA 3</a:t>
            </a:r>
          </a:p>
        </p:txBody>
      </p:sp>
      <p:sp>
        <p:nvSpPr>
          <p:cNvPr id="163" name="Arrow: Left-Right 162">
            <a:extLst>
              <a:ext uri="{FF2B5EF4-FFF2-40B4-BE49-F238E27FC236}">
                <a16:creationId xmlns:a16="http://schemas.microsoft.com/office/drawing/2014/main" id="{184E297E-057F-863E-FB51-EB13CF3C4F5D}"/>
              </a:ext>
            </a:extLst>
          </p:cNvPr>
          <p:cNvSpPr/>
          <p:nvPr/>
        </p:nvSpPr>
        <p:spPr>
          <a:xfrm>
            <a:off x="2365238" y="3467472"/>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164" name="TextBox 163">
            <a:extLst>
              <a:ext uri="{FF2B5EF4-FFF2-40B4-BE49-F238E27FC236}">
                <a16:creationId xmlns:a16="http://schemas.microsoft.com/office/drawing/2014/main" id="{5264F304-4242-0D1B-8C02-D311EE26DCAD}"/>
              </a:ext>
            </a:extLst>
          </p:cNvPr>
          <p:cNvSpPr txBox="1"/>
          <p:nvPr/>
        </p:nvSpPr>
        <p:spPr>
          <a:xfrm>
            <a:off x="2144260" y="3026926"/>
            <a:ext cx="500621" cy="215444"/>
          </a:xfrm>
          <a:prstGeom prst="rect">
            <a:avLst/>
          </a:prstGeom>
          <a:noFill/>
        </p:spPr>
        <p:txBody>
          <a:bodyPr wrap="square" rtlCol="0">
            <a:spAutoFit/>
          </a:bodyPr>
          <a:lstStyle/>
          <a:p>
            <a:r>
              <a:rPr lang="en-US" sz="800" dirty="0"/>
              <a:t>G0/0/0</a:t>
            </a:r>
          </a:p>
        </p:txBody>
      </p:sp>
      <p:sp>
        <p:nvSpPr>
          <p:cNvPr id="165" name="TextBox 164">
            <a:extLst>
              <a:ext uri="{FF2B5EF4-FFF2-40B4-BE49-F238E27FC236}">
                <a16:creationId xmlns:a16="http://schemas.microsoft.com/office/drawing/2014/main" id="{78A9D056-C0FA-6123-0CE9-1CE42A88E56E}"/>
              </a:ext>
            </a:extLst>
          </p:cNvPr>
          <p:cNvSpPr txBox="1"/>
          <p:nvPr/>
        </p:nvSpPr>
        <p:spPr>
          <a:xfrm>
            <a:off x="2825167" y="3019935"/>
            <a:ext cx="500621" cy="215444"/>
          </a:xfrm>
          <a:prstGeom prst="rect">
            <a:avLst/>
          </a:prstGeom>
          <a:noFill/>
        </p:spPr>
        <p:txBody>
          <a:bodyPr wrap="square" rtlCol="0">
            <a:spAutoFit/>
          </a:bodyPr>
          <a:lstStyle/>
          <a:p>
            <a:r>
              <a:rPr lang="en-US" sz="800" dirty="0"/>
              <a:t>G0/0/1</a:t>
            </a:r>
          </a:p>
        </p:txBody>
      </p:sp>
      <p:sp>
        <p:nvSpPr>
          <p:cNvPr id="166" name="TextBox 165">
            <a:extLst>
              <a:ext uri="{FF2B5EF4-FFF2-40B4-BE49-F238E27FC236}">
                <a16:creationId xmlns:a16="http://schemas.microsoft.com/office/drawing/2014/main" id="{E3DFD356-9A46-37DE-3D1F-BE8E1C573E1F}"/>
              </a:ext>
            </a:extLst>
          </p:cNvPr>
          <p:cNvSpPr txBox="1"/>
          <p:nvPr/>
        </p:nvSpPr>
        <p:spPr>
          <a:xfrm>
            <a:off x="2371109" y="3197690"/>
            <a:ext cx="697475" cy="215444"/>
          </a:xfrm>
          <a:prstGeom prst="rect">
            <a:avLst/>
          </a:prstGeom>
          <a:noFill/>
        </p:spPr>
        <p:txBody>
          <a:bodyPr wrap="square" rtlCol="0">
            <a:spAutoFit/>
          </a:bodyPr>
          <a:lstStyle/>
          <a:p>
            <a:r>
              <a:rPr lang="en-US" sz="800" i="1" dirty="0"/>
              <a:t>10.0.5.0/24</a:t>
            </a:r>
          </a:p>
        </p:txBody>
      </p:sp>
      <p:cxnSp>
        <p:nvCxnSpPr>
          <p:cNvPr id="167" name="Straight Connector 166">
            <a:extLst>
              <a:ext uri="{FF2B5EF4-FFF2-40B4-BE49-F238E27FC236}">
                <a16:creationId xmlns:a16="http://schemas.microsoft.com/office/drawing/2014/main" id="{868C9547-62E0-577E-5661-B5F861C6476C}"/>
              </a:ext>
            </a:extLst>
          </p:cNvPr>
          <p:cNvCxnSpPr>
            <a:cxnSpLocks/>
          </p:cNvCxnSpPr>
          <p:nvPr/>
        </p:nvCxnSpPr>
        <p:spPr>
          <a:xfrm>
            <a:off x="2179509" y="3209296"/>
            <a:ext cx="1067970" cy="0"/>
          </a:xfrm>
          <a:prstGeom prst="line">
            <a:avLst/>
          </a:prstGeom>
        </p:spPr>
        <p:style>
          <a:lnRef idx="2">
            <a:schemeClr val="dk1"/>
          </a:lnRef>
          <a:fillRef idx="0">
            <a:schemeClr val="dk1"/>
          </a:fillRef>
          <a:effectRef idx="1">
            <a:schemeClr val="dk1"/>
          </a:effectRef>
          <a:fontRef idx="minor">
            <a:schemeClr val="tx1"/>
          </a:fontRef>
        </p:style>
      </p:cxnSp>
      <p:sp>
        <p:nvSpPr>
          <p:cNvPr id="168" name="Arrow: Left 167">
            <a:extLst>
              <a:ext uri="{FF2B5EF4-FFF2-40B4-BE49-F238E27FC236}">
                <a16:creationId xmlns:a16="http://schemas.microsoft.com/office/drawing/2014/main" id="{18298543-7668-711A-A7A0-669E2E5495AF}"/>
              </a:ext>
            </a:extLst>
          </p:cNvPr>
          <p:cNvSpPr/>
          <p:nvPr/>
        </p:nvSpPr>
        <p:spPr>
          <a:xfrm>
            <a:off x="2960856" y="4068894"/>
            <a:ext cx="620785" cy="221189"/>
          </a:xfrm>
          <a:prstGeom prst="lef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Default</a:t>
            </a:r>
          </a:p>
        </p:txBody>
      </p:sp>
      <p:sp>
        <p:nvSpPr>
          <p:cNvPr id="169" name="TextBox 168">
            <a:extLst>
              <a:ext uri="{FF2B5EF4-FFF2-40B4-BE49-F238E27FC236}">
                <a16:creationId xmlns:a16="http://schemas.microsoft.com/office/drawing/2014/main" id="{D1F0E652-3F6A-5CA7-0981-A0F00EE02A1D}"/>
              </a:ext>
            </a:extLst>
          </p:cNvPr>
          <p:cNvSpPr txBox="1"/>
          <p:nvPr/>
        </p:nvSpPr>
        <p:spPr>
          <a:xfrm>
            <a:off x="3338810" y="3358899"/>
            <a:ext cx="381585" cy="246221"/>
          </a:xfrm>
          <a:prstGeom prst="rect">
            <a:avLst/>
          </a:prstGeom>
          <a:noFill/>
        </p:spPr>
        <p:txBody>
          <a:bodyPr wrap="square" rtlCol="0">
            <a:spAutoFit/>
          </a:bodyPr>
          <a:lstStyle/>
          <a:p>
            <a:r>
              <a:rPr lang="en-US" sz="1000" b="1" dirty="0">
                <a:solidFill>
                  <a:srgbClr val="C00000"/>
                </a:solidFill>
              </a:rPr>
              <a:t>BR</a:t>
            </a:r>
          </a:p>
        </p:txBody>
      </p:sp>
      <p:sp>
        <p:nvSpPr>
          <p:cNvPr id="170" name="TextBox 169">
            <a:extLst>
              <a:ext uri="{FF2B5EF4-FFF2-40B4-BE49-F238E27FC236}">
                <a16:creationId xmlns:a16="http://schemas.microsoft.com/office/drawing/2014/main" id="{909ACC56-1048-E3B8-7F38-1E5D03648659}"/>
              </a:ext>
            </a:extLst>
          </p:cNvPr>
          <p:cNvSpPr txBox="1"/>
          <p:nvPr/>
        </p:nvSpPr>
        <p:spPr>
          <a:xfrm>
            <a:off x="3292335" y="3489806"/>
            <a:ext cx="533985" cy="246221"/>
          </a:xfrm>
          <a:prstGeom prst="rect">
            <a:avLst/>
          </a:prstGeom>
          <a:noFill/>
        </p:spPr>
        <p:txBody>
          <a:bodyPr wrap="square" rtlCol="0">
            <a:spAutoFit/>
          </a:bodyPr>
          <a:lstStyle/>
          <a:p>
            <a:r>
              <a:rPr lang="en-US" sz="1000" b="1" dirty="0">
                <a:solidFill>
                  <a:srgbClr val="C00000"/>
                </a:solidFill>
              </a:rPr>
              <a:t>ABR</a:t>
            </a:r>
          </a:p>
        </p:txBody>
      </p:sp>
      <p:sp>
        <p:nvSpPr>
          <p:cNvPr id="171" name="TextBox 170">
            <a:extLst>
              <a:ext uri="{FF2B5EF4-FFF2-40B4-BE49-F238E27FC236}">
                <a16:creationId xmlns:a16="http://schemas.microsoft.com/office/drawing/2014/main" id="{81B08C7D-2470-F8AC-D3FD-36BDCE2BAAEE}"/>
              </a:ext>
            </a:extLst>
          </p:cNvPr>
          <p:cNvSpPr txBox="1"/>
          <p:nvPr/>
        </p:nvSpPr>
        <p:spPr>
          <a:xfrm>
            <a:off x="1615479" y="3360297"/>
            <a:ext cx="654947" cy="246221"/>
          </a:xfrm>
          <a:prstGeom prst="rect">
            <a:avLst/>
          </a:prstGeom>
          <a:noFill/>
        </p:spPr>
        <p:txBody>
          <a:bodyPr wrap="square" rtlCol="0">
            <a:spAutoFit/>
          </a:bodyPr>
          <a:lstStyle/>
          <a:p>
            <a:r>
              <a:rPr lang="en-US" sz="1000" b="1" dirty="0">
                <a:solidFill>
                  <a:srgbClr val="C00000"/>
                </a:solidFill>
              </a:rPr>
              <a:t>ASBR</a:t>
            </a:r>
          </a:p>
        </p:txBody>
      </p:sp>
      <p:cxnSp>
        <p:nvCxnSpPr>
          <p:cNvPr id="172" name="Straight Connector 171">
            <a:extLst>
              <a:ext uri="{FF2B5EF4-FFF2-40B4-BE49-F238E27FC236}">
                <a16:creationId xmlns:a16="http://schemas.microsoft.com/office/drawing/2014/main" id="{02CE7563-4E98-2520-CEE9-6CAA306D0EFC}"/>
              </a:ext>
            </a:extLst>
          </p:cNvPr>
          <p:cNvCxnSpPr>
            <a:cxnSpLocks/>
          </p:cNvCxnSpPr>
          <p:nvPr/>
        </p:nvCxnSpPr>
        <p:spPr>
          <a:xfrm flipV="1">
            <a:off x="8238470" y="3391547"/>
            <a:ext cx="0" cy="515404"/>
          </a:xfrm>
          <a:prstGeom prst="line">
            <a:avLst/>
          </a:prstGeom>
        </p:spPr>
        <p:style>
          <a:lnRef idx="2">
            <a:schemeClr val="dk1"/>
          </a:lnRef>
          <a:fillRef idx="0">
            <a:schemeClr val="dk1"/>
          </a:fillRef>
          <a:effectRef idx="1">
            <a:schemeClr val="dk1"/>
          </a:effectRef>
          <a:fontRef idx="minor">
            <a:schemeClr val="tx1"/>
          </a:fontRef>
        </p:style>
      </p:cxnSp>
      <p:sp>
        <p:nvSpPr>
          <p:cNvPr id="173" name="TextBox 172">
            <a:extLst>
              <a:ext uri="{FF2B5EF4-FFF2-40B4-BE49-F238E27FC236}">
                <a16:creationId xmlns:a16="http://schemas.microsoft.com/office/drawing/2014/main" id="{E0A4679B-9755-E61E-1590-27E4B5A53719}"/>
              </a:ext>
            </a:extLst>
          </p:cNvPr>
          <p:cNvSpPr txBox="1"/>
          <p:nvPr/>
        </p:nvSpPr>
        <p:spPr>
          <a:xfrm>
            <a:off x="950090" y="3494870"/>
            <a:ext cx="776967" cy="215444"/>
          </a:xfrm>
          <a:prstGeom prst="rect">
            <a:avLst/>
          </a:prstGeom>
          <a:noFill/>
        </p:spPr>
        <p:txBody>
          <a:bodyPr wrap="square" rtlCol="0">
            <a:spAutoFit/>
          </a:bodyPr>
          <a:lstStyle/>
          <a:p>
            <a:r>
              <a:rPr lang="en-US" sz="800" i="1" dirty="0"/>
              <a:t>10.0.10.0/24</a:t>
            </a:r>
          </a:p>
        </p:txBody>
      </p:sp>
      <p:sp>
        <p:nvSpPr>
          <p:cNvPr id="174" name="TextBox 173">
            <a:extLst>
              <a:ext uri="{FF2B5EF4-FFF2-40B4-BE49-F238E27FC236}">
                <a16:creationId xmlns:a16="http://schemas.microsoft.com/office/drawing/2014/main" id="{F99C9DE9-5A97-CD7A-53F6-6D487F988270}"/>
              </a:ext>
            </a:extLst>
          </p:cNvPr>
          <p:cNvSpPr txBox="1"/>
          <p:nvPr/>
        </p:nvSpPr>
        <p:spPr>
          <a:xfrm>
            <a:off x="950090" y="3624410"/>
            <a:ext cx="776967" cy="215444"/>
          </a:xfrm>
          <a:prstGeom prst="rect">
            <a:avLst/>
          </a:prstGeom>
          <a:noFill/>
        </p:spPr>
        <p:txBody>
          <a:bodyPr wrap="square" rtlCol="0">
            <a:spAutoFit/>
          </a:bodyPr>
          <a:lstStyle/>
          <a:p>
            <a:r>
              <a:rPr lang="en-US" sz="800" i="1" dirty="0"/>
              <a:t>10.0.11.0/24</a:t>
            </a:r>
          </a:p>
        </p:txBody>
      </p:sp>
      <p:sp>
        <p:nvSpPr>
          <p:cNvPr id="175" name="Arrow: Left 174">
            <a:extLst>
              <a:ext uri="{FF2B5EF4-FFF2-40B4-BE49-F238E27FC236}">
                <a16:creationId xmlns:a16="http://schemas.microsoft.com/office/drawing/2014/main" id="{864CB78A-68DC-32F8-A9A6-523AC746F228}"/>
              </a:ext>
            </a:extLst>
          </p:cNvPr>
          <p:cNvSpPr/>
          <p:nvPr/>
        </p:nvSpPr>
        <p:spPr>
          <a:xfrm flipH="1">
            <a:off x="2891979" y="3714464"/>
            <a:ext cx="620786" cy="198833"/>
          </a:xfrm>
          <a:prstGeom prst="lef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Type 7</a:t>
            </a:r>
          </a:p>
        </p:txBody>
      </p:sp>
      <p:sp>
        <p:nvSpPr>
          <p:cNvPr id="176" name="Arrow: Left 175">
            <a:extLst>
              <a:ext uri="{FF2B5EF4-FFF2-40B4-BE49-F238E27FC236}">
                <a16:creationId xmlns:a16="http://schemas.microsoft.com/office/drawing/2014/main" id="{80CC647C-2CF0-16F1-CEE5-BE21026A8CCA}"/>
              </a:ext>
            </a:extLst>
          </p:cNvPr>
          <p:cNvSpPr/>
          <p:nvPr/>
        </p:nvSpPr>
        <p:spPr>
          <a:xfrm flipH="1">
            <a:off x="3560246" y="3715862"/>
            <a:ext cx="620786" cy="198833"/>
          </a:xfrm>
          <a:prstGeom prst="lef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Type 5</a:t>
            </a:r>
          </a:p>
        </p:txBody>
      </p:sp>
      <p:sp>
        <p:nvSpPr>
          <p:cNvPr id="177" name="Arrow: Left 176">
            <a:extLst>
              <a:ext uri="{FF2B5EF4-FFF2-40B4-BE49-F238E27FC236}">
                <a16:creationId xmlns:a16="http://schemas.microsoft.com/office/drawing/2014/main" id="{57B88680-A068-E89A-A7A4-BF7D6C90958B}"/>
              </a:ext>
            </a:extLst>
          </p:cNvPr>
          <p:cNvSpPr/>
          <p:nvPr/>
        </p:nvSpPr>
        <p:spPr>
          <a:xfrm flipH="1">
            <a:off x="3566342" y="3923126"/>
            <a:ext cx="620786" cy="198833"/>
          </a:xfrm>
          <a:prstGeom prst="leftArrow">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Type 4</a:t>
            </a:r>
          </a:p>
        </p:txBody>
      </p:sp>
      <p:sp>
        <p:nvSpPr>
          <p:cNvPr id="179" name="Arrow: Left 178">
            <a:extLst>
              <a:ext uri="{FF2B5EF4-FFF2-40B4-BE49-F238E27FC236}">
                <a16:creationId xmlns:a16="http://schemas.microsoft.com/office/drawing/2014/main" id="{09E4615B-DC1D-0CBF-FA9F-EDB654F2EFEA}"/>
              </a:ext>
            </a:extLst>
          </p:cNvPr>
          <p:cNvSpPr/>
          <p:nvPr/>
        </p:nvSpPr>
        <p:spPr>
          <a:xfrm>
            <a:off x="6334910" y="3702505"/>
            <a:ext cx="620785" cy="221189"/>
          </a:xfrm>
          <a:prstGeom prst="lef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5</a:t>
            </a:r>
          </a:p>
        </p:txBody>
      </p:sp>
      <p:sp>
        <p:nvSpPr>
          <p:cNvPr id="7" name="Slide Number Placeholder 6">
            <a:extLst>
              <a:ext uri="{FF2B5EF4-FFF2-40B4-BE49-F238E27FC236}">
                <a16:creationId xmlns:a16="http://schemas.microsoft.com/office/drawing/2014/main" id="{769A2563-1125-E233-0520-5399B0AB972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24556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4DF30F-1C81-3EC6-24CE-6BDCD116A3EA}"/>
              </a:ext>
            </a:extLst>
          </p:cNvPr>
          <p:cNvPicPr>
            <a:picLocks noChangeAspect="1"/>
          </p:cNvPicPr>
          <p:nvPr/>
        </p:nvPicPr>
        <p:blipFill>
          <a:blip r:embed="rId2"/>
          <a:srcRect/>
          <a:stretch/>
        </p:blipFill>
        <p:spPr>
          <a:xfrm>
            <a:off x="4803276" y="2333916"/>
            <a:ext cx="3883440" cy="1790632"/>
          </a:xfrm>
          <a:prstGeom prst="rect">
            <a:avLst/>
          </a:prstGeom>
          <a:ln w="28575">
            <a:solidFill>
              <a:schemeClr val="tx1"/>
            </a:solidFill>
          </a:ln>
        </p:spPr>
      </p:pic>
      <p:pic>
        <p:nvPicPr>
          <p:cNvPr id="6" name="Picture 5">
            <a:extLst>
              <a:ext uri="{FF2B5EF4-FFF2-40B4-BE49-F238E27FC236}">
                <a16:creationId xmlns:a16="http://schemas.microsoft.com/office/drawing/2014/main" id="{7616C70B-3B79-8DFD-DCAC-A6F83EEC24D3}"/>
              </a:ext>
            </a:extLst>
          </p:cNvPr>
          <p:cNvPicPr>
            <a:picLocks noChangeAspect="1"/>
          </p:cNvPicPr>
          <p:nvPr/>
        </p:nvPicPr>
        <p:blipFill>
          <a:blip r:embed="rId3"/>
          <a:srcRect/>
          <a:stretch/>
        </p:blipFill>
        <p:spPr>
          <a:xfrm>
            <a:off x="713032" y="2341536"/>
            <a:ext cx="4057088" cy="1780883"/>
          </a:xfrm>
          <a:prstGeom prst="rect">
            <a:avLst/>
          </a:prstGeom>
          <a:ln w="28575">
            <a:solidFill>
              <a:schemeClr val="tx1"/>
            </a:solidFill>
          </a:ln>
        </p:spPr>
      </p:pic>
      <p:pic>
        <p:nvPicPr>
          <p:cNvPr id="7" name="Picture 6">
            <a:extLst>
              <a:ext uri="{FF2B5EF4-FFF2-40B4-BE49-F238E27FC236}">
                <a16:creationId xmlns:a16="http://schemas.microsoft.com/office/drawing/2014/main" id="{6666DBD2-0D45-1D50-7ED8-22ED7FA5E5DF}"/>
              </a:ext>
            </a:extLst>
          </p:cNvPr>
          <p:cNvPicPr>
            <a:picLocks noChangeAspect="1"/>
          </p:cNvPicPr>
          <p:nvPr/>
        </p:nvPicPr>
        <p:blipFill>
          <a:blip r:embed="rId4"/>
          <a:srcRect/>
          <a:stretch/>
        </p:blipFill>
        <p:spPr>
          <a:xfrm>
            <a:off x="5088302" y="1697700"/>
            <a:ext cx="3606033" cy="417084"/>
          </a:xfrm>
          <a:prstGeom prst="rect">
            <a:avLst/>
          </a:prstGeom>
          <a:ln w="28575">
            <a:solidFill>
              <a:schemeClr val="tx1"/>
            </a:solidFill>
          </a:ln>
        </p:spPr>
      </p:pic>
      <p:pic>
        <p:nvPicPr>
          <p:cNvPr id="5" name="Picture 4">
            <a:extLst>
              <a:ext uri="{FF2B5EF4-FFF2-40B4-BE49-F238E27FC236}">
                <a16:creationId xmlns:a16="http://schemas.microsoft.com/office/drawing/2014/main" id="{37A8C5EF-5A5A-F3EA-900A-7C0F93AEA69E}"/>
              </a:ext>
            </a:extLst>
          </p:cNvPr>
          <p:cNvPicPr>
            <a:picLocks noChangeAspect="1"/>
          </p:cNvPicPr>
          <p:nvPr/>
        </p:nvPicPr>
        <p:blipFill>
          <a:blip r:embed="rId5"/>
          <a:srcRect/>
          <a:stretch/>
        </p:blipFill>
        <p:spPr>
          <a:xfrm>
            <a:off x="5092117" y="956894"/>
            <a:ext cx="3606034" cy="414090"/>
          </a:xfrm>
          <a:prstGeom prst="rect">
            <a:avLst/>
          </a:prstGeom>
          <a:ln w="28575">
            <a:solidFill>
              <a:schemeClr val="tx1"/>
            </a:solidFill>
          </a:ln>
        </p:spPr>
      </p:pic>
      <p:sp>
        <p:nvSpPr>
          <p:cNvPr id="2" name="Title 1">
            <a:extLst>
              <a:ext uri="{FF2B5EF4-FFF2-40B4-BE49-F238E27FC236}">
                <a16:creationId xmlns:a16="http://schemas.microsoft.com/office/drawing/2014/main" id="{EC1EED5B-48B6-D997-CB45-8DB7797732F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Area Types</a:t>
            </a:r>
          </a:p>
        </p:txBody>
      </p:sp>
      <p:sp>
        <p:nvSpPr>
          <p:cNvPr id="9" name="TextBox 8">
            <a:extLst>
              <a:ext uri="{FF2B5EF4-FFF2-40B4-BE49-F238E27FC236}">
                <a16:creationId xmlns:a16="http://schemas.microsoft.com/office/drawing/2014/main" id="{D91E6D3A-A439-8160-F39D-F1F618B90C96}"/>
              </a:ext>
            </a:extLst>
          </p:cNvPr>
          <p:cNvSpPr txBox="1"/>
          <p:nvPr/>
        </p:nvSpPr>
        <p:spPr>
          <a:xfrm>
            <a:off x="747419" y="905762"/>
            <a:ext cx="5587301" cy="1217962"/>
          </a:xfrm>
          <a:prstGeom prst="rect">
            <a:avLst/>
          </a:prstGeom>
          <a:noFill/>
        </p:spPr>
        <p:txBody>
          <a:bodyPr wrap="square" rtlCol="0">
            <a:spAutoFit/>
          </a:bodyPr>
          <a:lstStyle/>
          <a:p>
            <a:pPr>
              <a:lnSpc>
                <a:spcPct val="150000"/>
              </a:lnSpc>
            </a:pPr>
            <a:r>
              <a:rPr lang="en-US" sz="1000" dirty="0">
                <a:solidFill>
                  <a:schemeClr val="tx1"/>
                </a:solidFill>
                <a:latin typeface="+mj-lt"/>
              </a:rPr>
              <a:t>The following commands on routers of OSPF stub area-</a:t>
            </a:r>
          </a:p>
          <a:p>
            <a:pPr>
              <a:lnSpc>
                <a:spcPct val="150000"/>
              </a:lnSpc>
            </a:pPr>
            <a:r>
              <a:rPr lang="en-US" sz="1000" b="1" i="1" dirty="0">
                <a:solidFill>
                  <a:schemeClr val="tx1"/>
                </a:solidFill>
                <a:effectLst/>
                <a:latin typeface="+mj-lt"/>
              </a:rPr>
              <a:t>‘Router(config)# router </a:t>
            </a:r>
            <a:r>
              <a:rPr lang="en-US" sz="1000" b="1" i="1" dirty="0" err="1">
                <a:solidFill>
                  <a:schemeClr val="tx1"/>
                </a:solidFill>
                <a:effectLst/>
                <a:latin typeface="+mj-lt"/>
              </a:rPr>
              <a:t>ospf</a:t>
            </a:r>
            <a:r>
              <a:rPr lang="en-US" sz="1000" b="1" i="1" dirty="0">
                <a:solidFill>
                  <a:schemeClr val="tx1"/>
                </a:solidFill>
                <a:effectLst/>
                <a:latin typeface="+mj-lt"/>
              </a:rPr>
              <a:t> </a:t>
            </a:r>
            <a:r>
              <a:rPr lang="en-US" sz="1000" b="1" i="1" dirty="0">
                <a:solidFill>
                  <a:srgbClr val="7030A0"/>
                </a:solidFill>
                <a:effectLst/>
                <a:latin typeface="+mj-lt"/>
              </a:rPr>
              <a:t>&lt;process ID&gt;</a:t>
            </a:r>
            <a:r>
              <a:rPr lang="en-US" sz="1000" b="1" i="1" dirty="0">
                <a:solidFill>
                  <a:schemeClr val="tx1"/>
                </a:solidFill>
                <a:effectLst/>
                <a:latin typeface="+mj-lt"/>
              </a:rPr>
              <a:t>’</a:t>
            </a:r>
          </a:p>
          <a:p>
            <a:pPr>
              <a:lnSpc>
                <a:spcPct val="150000"/>
              </a:lnSpc>
            </a:pPr>
            <a:r>
              <a:rPr lang="en-US" sz="1000" b="1" i="1" dirty="0">
                <a:solidFill>
                  <a:schemeClr val="tx1"/>
                </a:solidFill>
                <a:latin typeface="+mj-lt"/>
              </a:rPr>
              <a:t>‘Router(config-router)# network </a:t>
            </a:r>
            <a:r>
              <a:rPr lang="en-US" sz="1000" b="1" i="1" dirty="0">
                <a:solidFill>
                  <a:srgbClr val="7030A0"/>
                </a:solidFill>
                <a:latin typeface="+mj-lt"/>
              </a:rPr>
              <a:t>&lt;network IP&gt; &lt;wildcard mask&gt; </a:t>
            </a:r>
            <a:r>
              <a:rPr lang="en-US" sz="1000" b="1" i="1" dirty="0">
                <a:solidFill>
                  <a:schemeClr val="tx1"/>
                </a:solidFill>
                <a:latin typeface="+mj-lt"/>
              </a:rPr>
              <a:t>area </a:t>
            </a:r>
            <a:r>
              <a:rPr lang="en-US" sz="1000" b="1" i="1" dirty="0">
                <a:solidFill>
                  <a:srgbClr val="C00000"/>
                </a:solidFill>
                <a:latin typeface="+mj-lt"/>
              </a:rPr>
              <a:t>&lt;non zero area ID&gt;</a:t>
            </a:r>
            <a:r>
              <a:rPr lang="en-US" sz="1000" b="1" i="1" dirty="0">
                <a:solidFill>
                  <a:schemeClr val="tx1"/>
                </a:solidFill>
                <a:latin typeface="+mj-lt"/>
              </a:rPr>
              <a:t>’</a:t>
            </a:r>
          </a:p>
          <a:p>
            <a:pPr>
              <a:lnSpc>
                <a:spcPct val="150000"/>
              </a:lnSpc>
            </a:pPr>
            <a:r>
              <a:rPr lang="en-US" sz="1000" b="1" i="1" dirty="0">
                <a:solidFill>
                  <a:schemeClr val="tx1"/>
                </a:solidFill>
                <a:latin typeface="+mj-lt"/>
              </a:rPr>
              <a:t>‘Router(config-router)# area </a:t>
            </a:r>
            <a:r>
              <a:rPr lang="en-US" sz="1000" b="1" i="1" dirty="0">
                <a:solidFill>
                  <a:srgbClr val="C00000"/>
                </a:solidFill>
                <a:latin typeface="+mj-lt"/>
              </a:rPr>
              <a:t>&lt;non zero area ID&gt;</a:t>
            </a:r>
            <a:r>
              <a:rPr lang="en-US" sz="1000" b="1" i="1" dirty="0">
                <a:solidFill>
                  <a:schemeClr val="tx1"/>
                </a:solidFill>
                <a:latin typeface="+mj-lt"/>
              </a:rPr>
              <a:t> </a:t>
            </a:r>
            <a:r>
              <a:rPr lang="en-US" sz="1000" b="1" i="1" dirty="0" err="1">
                <a:solidFill>
                  <a:schemeClr val="tx1"/>
                </a:solidFill>
                <a:latin typeface="+mj-lt"/>
              </a:rPr>
              <a:t>nssa</a:t>
            </a:r>
            <a:r>
              <a:rPr lang="en-US" sz="1000" b="1" i="1" dirty="0">
                <a:solidFill>
                  <a:schemeClr val="tx1"/>
                </a:solidFill>
                <a:latin typeface="+mj-lt"/>
              </a:rPr>
              <a:t>’</a:t>
            </a:r>
            <a:endParaRPr lang="en-US" sz="1000" b="1" i="1" dirty="0">
              <a:solidFill>
                <a:srgbClr val="7030A0"/>
              </a:solidFill>
              <a:effectLst/>
              <a:latin typeface="+mj-lt"/>
            </a:endParaRPr>
          </a:p>
          <a:p>
            <a:pPr>
              <a:lnSpc>
                <a:spcPct val="150000"/>
              </a:lnSpc>
            </a:pPr>
            <a:endParaRPr lang="en-US" sz="1000" b="1" i="1" dirty="0">
              <a:solidFill>
                <a:schemeClr val="tx1"/>
              </a:solidFill>
              <a:effectLst/>
              <a:latin typeface="+mj-lt"/>
            </a:endParaRPr>
          </a:p>
        </p:txBody>
      </p:sp>
      <p:sp>
        <p:nvSpPr>
          <p:cNvPr id="10" name="Rectangle 9">
            <a:extLst>
              <a:ext uri="{FF2B5EF4-FFF2-40B4-BE49-F238E27FC236}">
                <a16:creationId xmlns:a16="http://schemas.microsoft.com/office/drawing/2014/main" id="{65E4DA18-CEBB-6FA5-ECBC-75A182B56CBC}"/>
              </a:ext>
            </a:extLst>
          </p:cNvPr>
          <p:cNvSpPr/>
          <p:nvPr/>
        </p:nvSpPr>
        <p:spPr>
          <a:xfrm>
            <a:off x="8210549" y="1103500"/>
            <a:ext cx="448213" cy="12500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F93FBD-6C4B-422E-58C4-F69BA1AC53E1}"/>
              </a:ext>
            </a:extLst>
          </p:cNvPr>
          <p:cNvSpPr/>
          <p:nvPr/>
        </p:nvSpPr>
        <p:spPr>
          <a:xfrm>
            <a:off x="6347439" y="1244470"/>
            <a:ext cx="800101" cy="12500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016F06-A727-A054-23EE-64F74698932A}"/>
              </a:ext>
            </a:extLst>
          </p:cNvPr>
          <p:cNvSpPr/>
          <p:nvPr/>
        </p:nvSpPr>
        <p:spPr>
          <a:xfrm>
            <a:off x="6353535" y="1974212"/>
            <a:ext cx="800101" cy="12500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8C1D39-896A-8972-D797-56B3F10EFDEB}"/>
              </a:ext>
            </a:extLst>
          </p:cNvPr>
          <p:cNvSpPr/>
          <p:nvPr/>
        </p:nvSpPr>
        <p:spPr>
          <a:xfrm>
            <a:off x="709319" y="3208020"/>
            <a:ext cx="1744321" cy="12495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598531-CE0A-2846-D574-A19611F03344}"/>
              </a:ext>
            </a:extLst>
          </p:cNvPr>
          <p:cNvSpPr/>
          <p:nvPr/>
        </p:nvSpPr>
        <p:spPr>
          <a:xfrm>
            <a:off x="8202675" y="1839084"/>
            <a:ext cx="448213" cy="12500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FBE7FA4-FCDF-2DCD-B807-1037F2570C1F}"/>
              </a:ext>
            </a:extLst>
          </p:cNvPr>
          <p:cNvSpPr/>
          <p:nvPr/>
        </p:nvSpPr>
        <p:spPr>
          <a:xfrm>
            <a:off x="4786019" y="3182620"/>
            <a:ext cx="1652881" cy="12749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627DDB-84C1-F376-881F-8CE0173C8090}"/>
              </a:ext>
            </a:extLst>
          </p:cNvPr>
          <p:cNvSpPr/>
          <p:nvPr/>
        </p:nvSpPr>
        <p:spPr>
          <a:xfrm>
            <a:off x="724559" y="3497580"/>
            <a:ext cx="3656941" cy="19812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303D59-B4F2-28FC-B44D-9C79DEA23F86}"/>
              </a:ext>
            </a:extLst>
          </p:cNvPr>
          <p:cNvSpPr/>
          <p:nvPr/>
        </p:nvSpPr>
        <p:spPr>
          <a:xfrm>
            <a:off x="4786019" y="3652520"/>
            <a:ext cx="3552801" cy="10569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64CB90C-15CC-5125-D701-E1D5FB532A45}"/>
              </a:ext>
            </a:extLst>
          </p:cNvPr>
          <p:cNvSpPr/>
          <p:nvPr/>
        </p:nvSpPr>
        <p:spPr>
          <a:xfrm>
            <a:off x="4786018" y="3934305"/>
            <a:ext cx="3644950" cy="18811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91DA742-10D5-CFC9-4139-5F2D359DB67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039761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2119F5F6-B0AE-D04C-6364-3FAF50F41C5C}"/>
              </a:ext>
            </a:extLst>
          </p:cNvPr>
          <p:cNvSpPr/>
          <p:nvPr/>
        </p:nvSpPr>
        <p:spPr>
          <a:xfrm>
            <a:off x="829379" y="2870242"/>
            <a:ext cx="1292805" cy="149202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C63EBCA-2912-ED59-A832-9D398BA705C8}"/>
              </a:ext>
            </a:extLst>
          </p:cNvPr>
          <p:cNvSpPr/>
          <p:nvPr/>
        </p:nvSpPr>
        <p:spPr>
          <a:xfrm>
            <a:off x="7154685" y="2861853"/>
            <a:ext cx="1301194" cy="1490623"/>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73BAD-5882-C971-1AED-523625F6080A}"/>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Virtual Link</a:t>
            </a:r>
          </a:p>
        </p:txBody>
      </p:sp>
      <p:sp>
        <p:nvSpPr>
          <p:cNvPr id="3" name="TextBox 2">
            <a:extLst>
              <a:ext uri="{FF2B5EF4-FFF2-40B4-BE49-F238E27FC236}">
                <a16:creationId xmlns:a16="http://schemas.microsoft.com/office/drawing/2014/main" id="{E97C7F39-4E6C-6B0B-6A72-FA778BFA7F72}"/>
              </a:ext>
            </a:extLst>
          </p:cNvPr>
          <p:cNvSpPr txBox="1"/>
          <p:nvPr/>
        </p:nvSpPr>
        <p:spPr>
          <a:xfrm>
            <a:off x="747420" y="905762"/>
            <a:ext cx="7723500" cy="14487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effectLst/>
                <a:latin typeface="+mj-lt"/>
              </a:rPr>
              <a:t>Virtual links are used to connect a </a:t>
            </a:r>
            <a:r>
              <a:rPr lang="en-US" sz="1000" b="1" i="1" dirty="0">
                <a:solidFill>
                  <a:schemeClr val="tx1"/>
                </a:solidFill>
                <a:effectLst/>
                <a:latin typeface="+mj-lt"/>
              </a:rPr>
              <a:t>dis-contiguous area to area 0</a:t>
            </a:r>
            <a:r>
              <a:rPr lang="en-US" sz="1000" dirty="0">
                <a:solidFill>
                  <a:schemeClr val="tx1"/>
                </a:solidFill>
                <a:effectLst/>
                <a:latin typeface="+mj-lt"/>
              </a:rPr>
              <a:t>.</a:t>
            </a:r>
          </a:p>
          <a:p>
            <a:pPr marL="171450" indent="-171450">
              <a:lnSpc>
                <a:spcPct val="150000"/>
              </a:lnSpc>
              <a:buFont typeface="Arial" panose="020B0604020202020204" pitchFamily="34" charset="0"/>
              <a:buChar char="•"/>
            </a:pPr>
            <a:r>
              <a:rPr lang="en-US" sz="1000" dirty="0">
                <a:solidFill>
                  <a:schemeClr val="tx1"/>
                </a:solidFill>
                <a:latin typeface="+mj-lt"/>
              </a:rPr>
              <a:t>It is a </a:t>
            </a:r>
            <a:r>
              <a:rPr lang="en-US" sz="1000" b="1" i="1" dirty="0">
                <a:solidFill>
                  <a:schemeClr val="tx1"/>
                </a:solidFill>
                <a:latin typeface="+mj-lt"/>
              </a:rPr>
              <a:t>logical connection </a:t>
            </a:r>
            <a:r>
              <a:rPr lang="en-US" sz="1000" dirty="0">
                <a:solidFill>
                  <a:schemeClr val="tx1"/>
                </a:solidFill>
                <a:latin typeface="+mj-lt"/>
              </a:rPr>
              <a:t>built between routers.</a:t>
            </a:r>
          </a:p>
          <a:p>
            <a:pPr marL="171450" indent="-171450">
              <a:lnSpc>
                <a:spcPct val="150000"/>
              </a:lnSpc>
              <a:buFont typeface="Arial" panose="020B0604020202020204" pitchFamily="34" charset="0"/>
              <a:buChar char="•"/>
            </a:pPr>
            <a:r>
              <a:rPr lang="en-US" sz="1000" dirty="0">
                <a:solidFill>
                  <a:schemeClr val="tx1"/>
                </a:solidFill>
                <a:effectLst/>
                <a:latin typeface="+mj-lt"/>
              </a:rPr>
              <a:t>To configure virtual link, firstly,</a:t>
            </a:r>
            <a:r>
              <a:rPr lang="en-US" sz="1000" dirty="0">
                <a:solidFill>
                  <a:schemeClr val="tx1"/>
                </a:solidFill>
                <a:latin typeface="+mj-lt"/>
              </a:rPr>
              <a:t> </a:t>
            </a:r>
            <a:r>
              <a:rPr lang="en-US" sz="1000" b="1" i="1" dirty="0">
                <a:solidFill>
                  <a:schemeClr val="tx1"/>
                </a:solidFill>
                <a:latin typeface="+mj-lt"/>
              </a:rPr>
              <a:t>identify the virtual area </a:t>
            </a:r>
            <a:r>
              <a:rPr lang="en-US" sz="1000" dirty="0">
                <a:solidFill>
                  <a:schemeClr val="tx1"/>
                </a:solidFill>
                <a:latin typeface="+mj-lt"/>
              </a:rPr>
              <a:t>(standard area 1 in the following figure).</a:t>
            </a:r>
            <a:br>
              <a:rPr lang="en-US" sz="1000" dirty="0">
                <a:solidFill>
                  <a:schemeClr val="tx1"/>
                </a:solidFill>
                <a:latin typeface="+mj-lt"/>
              </a:rPr>
            </a:br>
            <a:r>
              <a:rPr lang="en-US" sz="1000" dirty="0">
                <a:solidFill>
                  <a:schemeClr val="tx1"/>
                </a:solidFill>
                <a:latin typeface="+mj-lt"/>
              </a:rPr>
              <a:t>Secondly, </a:t>
            </a:r>
            <a:r>
              <a:rPr lang="en-US" sz="1000" b="1" i="1" dirty="0">
                <a:solidFill>
                  <a:schemeClr val="tx1"/>
                </a:solidFill>
                <a:latin typeface="+mj-lt"/>
              </a:rPr>
              <a:t>Identify the ABRs </a:t>
            </a:r>
            <a:r>
              <a:rPr lang="en-US" sz="1000" dirty="0">
                <a:solidFill>
                  <a:schemeClr val="tx1"/>
                </a:solidFill>
                <a:latin typeface="+mj-lt"/>
              </a:rPr>
              <a:t>of virtual areas (R2 and R1 in the following figure).</a:t>
            </a:r>
            <a:br>
              <a:rPr lang="en-US" sz="1000" dirty="0">
                <a:solidFill>
                  <a:schemeClr val="tx1"/>
                </a:solidFill>
                <a:latin typeface="+mj-lt"/>
              </a:rPr>
            </a:br>
            <a:r>
              <a:rPr lang="en-US" sz="1000" dirty="0">
                <a:solidFill>
                  <a:schemeClr val="tx1"/>
                </a:solidFill>
                <a:latin typeface="+mj-lt"/>
              </a:rPr>
              <a:t>Thirdly, </a:t>
            </a:r>
            <a:r>
              <a:rPr lang="en-US" sz="1000" b="1" i="1" dirty="0">
                <a:solidFill>
                  <a:schemeClr val="tx1"/>
                </a:solidFill>
                <a:latin typeface="+mj-lt"/>
              </a:rPr>
              <a:t>identify the router </a:t>
            </a:r>
            <a:r>
              <a:rPr lang="en-US" sz="1000" dirty="0">
                <a:solidFill>
                  <a:schemeClr val="tx1"/>
                </a:solidFill>
                <a:latin typeface="+mj-lt"/>
              </a:rPr>
              <a:t>IDs of those ABRs.</a:t>
            </a:r>
            <a:br>
              <a:rPr lang="en-US" sz="1000" dirty="0">
                <a:solidFill>
                  <a:schemeClr val="tx1"/>
                </a:solidFill>
                <a:latin typeface="+mj-lt"/>
              </a:rPr>
            </a:br>
            <a:r>
              <a:rPr lang="en-US" sz="1000" b="1" i="1" dirty="0">
                <a:solidFill>
                  <a:schemeClr val="tx1"/>
                </a:solidFill>
                <a:effectLst/>
                <a:latin typeface="+mj-lt"/>
              </a:rPr>
              <a:t>Stub or NSSA </a:t>
            </a:r>
            <a:r>
              <a:rPr lang="en-US" sz="1000" dirty="0">
                <a:solidFill>
                  <a:schemeClr val="tx1"/>
                </a:solidFill>
                <a:effectLst/>
                <a:latin typeface="+mj-lt"/>
              </a:rPr>
              <a:t>area </a:t>
            </a:r>
            <a:r>
              <a:rPr lang="en-US" sz="1000" b="1" i="1" dirty="0">
                <a:solidFill>
                  <a:schemeClr val="tx1"/>
                </a:solidFill>
                <a:effectLst/>
                <a:latin typeface="+mj-lt"/>
              </a:rPr>
              <a:t>doe</a:t>
            </a:r>
            <a:r>
              <a:rPr lang="en-US" sz="1000" b="1" i="1" dirty="0">
                <a:solidFill>
                  <a:schemeClr val="tx1"/>
                </a:solidFill>
                <a:latin typeface="+mj-lt"/>
              </a:rPr>
              <a:t>sn’t allow </a:t>
            </a:r>
            <a:r>
              <a:rPr lang="en-US" sz="1000" dirty="0">
                <a:solidFill>
                  <a:schemeClr val="tx1"/>
                </a:solidFill>
                <a:latin typeface="+mj-lt"/>
              </a:rPr>
              <a:t>virtual link. </a:t>
            </a:r>
            <a:r>
              <a:rPr lang="en-US" sz="1000" b="1" i="1" dirty="0">
                <a:solidFill>
                  <a:schemeClr val="tx1"/>
                </a:solidFill>
                <a:latin typeface="+mj-lt"/>
              </a:rPr>
              <a:t>Why?</a:t>
            </a:r>
            <a:endParaRPr lang="en-US" sz="1000" b="1" i="1" dirty="0">
              <a:solidFill>
                <a:schemeClr val="tx1"/>
              </a:solidFill>
              <a:effectLst/>
              <a:latin typeface="+mj-lt"/>
            </a:endParaRPr>
          </a:p>
        </p:txBody>
      </p:sp>
      <p:sp>
        <p:nvSpPr>
          <p:cNvPr id="133" name="Rectangle: Rounded Corners 132">
            <a:extLst>
              <a:ext uri="{FF2B5EF4-FFF2-40B4-BE49-F238E27FC236}">
                <a16:creationId xmlns:a16="http://schemas.microsoft.com/office/drawing/2014/main" id="{9A1D4B14-91D5-3C91-CB9D-9B23A9D17174}"/>
              </a:ext>
            </a:extLst>
          </p:cNvPr>
          <p:cNvSpPr/>
          <p:nvPr/>
        </p:nvSpPr>
        <p:spPr>
          <a:xfrm>
            <a:off x="2421891" y="2868844"/>
            <a:ext cx="1292805" cy="1492021"/>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Rounded Corners 133">
            <a:extLst>
              <a:ext uri="{FF2B5EF4-FFF2-40B4-BE49-F238E27FC236}">
                <a16:creationId xmlns:a16="http://schemas.microsoft.com/office/drawing/2014/main" id="{4DD90B64-D8F6-B87A-65C7-615B45CB0729}"/>
              </a:ext>
            </a:extLst>
          </p:cNvPr>
          <p:cNvSpPr/>
          <p:nvPr/>
        </p:nvSpPr>
        <p:spPr>
          <a:xfrm>
            <a:off x="5550988" y="2868844"/>
            <a:ext cx="1301194" cy="149062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134">
            <a:extLst>
              <a:ext uri="{FF2B5EF4-FFF2-40B4-BE49-F238E27FC236}">
                <a16:creationId xmlns:a16="http://schemas.microsoft.com/office/drawing/2014/main" id="{B2853024-B91E-A15C-B484-E783E207F083}"/>
              </a:ext>
            </a:extLst>
          </p:cNvPr>
          <p:cNvSpPr/>
          <p:nvPr/>
        </p:nvSpPr>
        <p:spPr>
          <a:xfrm>
            <a:off x="3980847" y="2867446"/>
            <a:ext cx="1292805" cy="1492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Picture 135">
            <a:extLst>
              <a:ext uri="{FF2B5EF4-FFF2-40B4-BE49-F238E27FC236}">
                <a16:creationId xmlns:a16="http://schemas.microsoft.com/office/drawing/2014/main" id="{481C4ED5-3EF2-6430-5BF2-77C22A013A2F}"/>
              </a:ext>
            </a:extLst>
          </p:cNvPr>
          <p:cNvPicPr>
            <a:picLocks noChangeAspect="1"/>
          </p:cNvPicPr>
          <p:nvPr/>
        </p:nvPicPr>
        <p:blipFill>
          <a:blip r:embed="rId2"/>
          <a:stretch>
            <a:fillRect/>
          </a:stretch>
        </p:blipFill>
        <p:spPr>
          <a:xfrm>
            <a:off x="3389872" y="2750002"/>
            <a:ext cx="913003" cy="913003"/>
          </a:xfrm>
          <a:prstGeom prst="rect">
            <a:avLst/>
          </a:prstGeom>
        </p:spPr>
      </p:pic>
      <p:sp>
        <p:nvSpPr>
          <p:cNvPr id="137" name="TextBox 136">
            <a:extLst>
              <a:ext uri="{FF2B5EF4-FFF2-40B4-BE49-F238E27FC236}">
                <a16:creationId xmlns:a16="http://schemas.microsoft.com/office/drawing/2014/main" id="{33832026-AB16-174E-7E49-CDBEC6C4FFB4}"/>
              </a:ext>
            </a:extLst>
          </p:cNvPr>
          <p:cNvSpPr txBox="1"/>
          <p:nvPr/>
        </p:nvSpPr>
        <p:spPr>
          <a:xfrm>
            <a:off x="3703511" y="3206502"/>
            <a:ext cx="385894" cy="215444"/>
          </a:xfrm>
          <a:prstGeom prst="rect">
            <a:avLst/>
          </a:prstGeom>
          <a:noFill/>
        </p:spPr>
        <p:txBody>
          <a:bodyPr wrap="square" rtlCol="0">
            <a:spAutoFit/>
          </a:bodyPr>
          <a:lstStyle/>
          <a:p>
            <a:r>
              <a:rPr lang="en-US" sz="800" b="1" dirty="0"/>
              <a:t>R1</a:t>
            </a:r>
          </a:p>
        </p:txBody>
      </p:sp>
      <p:pic>
        <p:nvPicPr>
          <p:cNvPr id="138" name="Picture 137">
            <a:extLst>
              <a:ext uri="{FF2B5EF4-FFF2-40B4-BE49-F238E27FC236}">
                <a16:creationId xmlns:a16="http://schemas.microsoft.com/office/drawing/2014/main" id="{580F2D06-A173-9952-6528-742854C11BD8}"/>
              </a:ext>
            </a:extLst>
          </p:cNvPr>
          <p:cNvPicPr>
            <a:picLocks noChangeAspect="1"/>
          </p:cNvPicPr>
          <p:nvPr/>
        </p:nvPicPr>
        <p:blipFill>
          <a:blip r:embed="rId2"/>
          <a:stretch>
            <a:fillRect/>
          </a:stretch>
        </p:blipFill>
        <p:spPr>
          <a:xfrm>
            <a:off x="4960013" y="2751400"/>
            <a:ext cx="913003" cy="913003"/>
          </a:xfrm>
          <a:prstGeom prst="rect">
            <a:avLst/>
          </a:prstGeom>
        </p:spPr>
      </p:pic>
      <p:sp>
        <p:nvSpPr>
          <p:cNvPr id="139" name="TextBox 138">
            <a:extLst>
              <a:ext uri="{FF2B5EF4-FFF2-40B4-BE49-F238E27FC236}">
                <a16:creationId xmlns:a16="http://schemas.microsoft.com/office/drawing/2014/main" id="{780B2A72-46E9-644C-0DA9-92E238F85139}"/>
              </a:ext>
            </a:extLst>
          </p:cNvPr>
          <p:cNvSpPr txBox="1"/>
          <p:nvPr/>
        </p:nvSpPr>
        <p:spPr>
          <a:xfrm>
            <a:off x="5273652" y="3207900"/>
            <a:ext cx="385894" cy="215444"/>
          </a:xfrm>
          <a:prstGeom prst="rect">
            <a:avLst/>
          </a:prstGeom>
          <a:noFill/>
        </p:spPr>
        <p:txBody>
          <a:bodyPr wrap="square" rtlCol="0">
            <a:spAutoFit/>
          </a:bodyPr>
          <a:lstStyle/>
          <a:p>
            <a:r>
              <a:rPr lang="en-US" sz="800" b="1" dirty="0"/>
              <a:t>R2</a:t>
            </a:r>
          </a:p>
        </p:txBody>
      </p:sp>
      <p:pic>
        <p:nvPicPr>
          <p:cNvPr id="140" name="Picture 139">
            <a:extLst>
              <a:ext uri="{FF2B5EF4-FFF2-40B4-BE49-F238E27FC236}">
                <a16:creationId xmlns:a16="http://schemas.microsoft.com/office/drawing/2014/main" id="{2C8332E8-EE81-3F2F-72E8-B84009E19C61}"/>
              </a:ext>
            </a:extLst>
          </p:cNvPr>
          <p:cNvPicPr>
            <a:picLocks noChangeAspect="1"/>
          </p:cNvPicPr>
          <p:nvPr/>
        </p:nvPicPr>
        <p:blipFill>
          <a:blip r:embed="rId2"/>
          <a:stretch>
            <a:fillRect/>
          </a:stretch>
        </p:blipFill>
        <p:spPr>
          <a:xfrm>
            <a:off x="6530154" y="2750000"/>
            <a:ext cx="913003" cy="913003"/>
          </a:xfrm>
          <a:prstGeom prst="rect">
            <a:avLst/>
          </a:prstGeom>
        </p:spPr>
      </p:pic>
      <p:sp>
        <p:nvSpPr>
          <p:cNvPr id="141" name="TextBox 140">
            <a:extLst>
              <a:ext uri="{FF2B5EF4-FFF2-40B4-BE49-F238E27FC236}">
                <a16:creationId xmlns:a16="http://schemas.microsoft.com/office/drawing/2014/main" id="{D1C51890-F3B3-5F66-F825-37C469CC3357}"/>
              </a:ext>
            </a:extLst>
          </p:cNvPr>
          <p:cNvSpPr txBox="1"/>
          <p:nvPr/>
        </p:nvSpPr>
        <p:spPr>
          <a:xfrm>
            <a:off x="6850660" y="3189005"/>
            <a:ext cx="372160" cy="215444"/>
          </a:xfrm>
          <a:prstGeom prst="rect">
            <a:avLst/>
          </a:prstGeom>
          <a:noFill/>
        </p:spPr>
        <p:txBody>
          <a:bodyPr wrap="square" rtlCol="0">
            <a:spAutoFit/>
          </a:bodyPr>
          <a:lstStyle/>
          <a:p>
            <a:r>
              <a:rPr lang="en-US" sz="800" b="1" dirty="0"/>
              <a:t>R3</a:t>
            </a:r>
          </a:p>
        </p:txBody>
      </p:sp>
      <p:cxnSp>
        <p:nvCxnSpPr>
          <p:cNvPr id="142" name="Straight Connector 141">
            <a:extLst>
              <a:ext uri="{FF2B5EF4-FFF2-40B4-BE49-F238E27FC236}">
                <a16:creationId xmlns:a16="http://schemas.microsoft.com/office/drawing/2014/main" id="{656A5C36-7C02-7582-473F-018CFE72DC3A}"/>
              </a:ext>
            </a:extLst>
          </p:cNvPr>
          <p:cNvCxnSpPr>
            <a:cxnSpLocks/>
          </p:cNvCxnSpPr>
          <p:nvPr/>
        </p:nvCxnSpPr>
        <p:spPr>
          <a:xfrm>
            <a:off x="4089405" y="3206500"/>
            <a:ext cx="1067970" cy="0"/>
          </a:xfrm>
          <a:prstGeom prst="line">
            <a:avLst/>
          </a:prstGeom>
        </p:spPr>
        <p:style>
          <a:lnRef idx="2">
            <a:schemeClr val="dk1"/>
          </a:lnRef>
          <a:fillRef idx="0">
            <a:schemeClr val="dk1"/>
          </a:fillRef>
          <a:effectRef idx="1">
            <a:schemeClr val="dk1"/>
          </a:effectRef>
          <a:fontRef idx="minor">
            <a:schemeClr val="tx1"/>
          </a:fontRef>
        </p:style>
      </p:cxnSp>
      <p:cxnSp>
        <p:nvCxnSpPr>
          <p:cNvPr id="143" name="Straight Connector 142">
            <a:extLst>
              <a:ext uri="{FF2B5EF4-FFF2-40B4-BE49-F238E27FC236}">
                <a16:creationId xmlns:a16="http://schemas.microsoft.com/office/drawing/2014/main" id="{15A6269E-84CF-B2DB-4658-A98973F1B7E4}"/>
              </a:ext>
            </a:extLst>
          </p:cNvPr>
          <p:cNvCxnSpPr>
            <a:cxnSpLocks/>
          </p:cNvCxnSpPr>
          <p:nvPr/>
        </p:nvCxnSpPr>
        <p:spPr>
          <a:xfrm>
            <a:off x="5659546" y="3207898"/>
            <a:ext cx="1067970" cy="0"/>
          </a:xfrm>
          <a:prstGeom prst="line">
            <a:avLst/>
          </a:prstGeom>
        </p:spPr>
        <p:style>
          <a:lnRef idx="2">
            <a:schemeClr val="dk1"/>
          </a:lnRef>
          <a:fillRef idx="0">
            <a:schemeClr val="dk1"/>
          </a:fillRef>
          <a:effectRef idx="1">
            <a:schemeClr val="dk1"/>
          </a:effectRef>
          <a:fontRef idx="minor">
            <a:schemeClr val="tx1"/>
          </a:fontRef>
        </p:style>
      </p:cxnSp>
      <p:sp>
        <p:nvSpPr>
          <p:cNvPr id="144" name="TextBox 143">
            <a:extLst>
              <a:ext uri="{FF2B5EF4-FFF2-40B4-BE49-F238E27FC236}">
                <a16:creationId xmlns:a16="http://schemas.microsoft.com/office/drawing/2014/main" id="{67E7B6DB-73AE-77E6-3C1C-4DCECB2E9FA6}"/>
              </a:ext>
            </a:extLst>
          </p:cNvPr>
          <p:cNvSpPr txBox="1"/>
          <p:nvPr/>
        </p:nvSpPr>
        <p:spPr>
          <a:xfrm>
            <a:off x="4307739" y="2593942"/>
            <a:ext cx="660958" cy="276999"/>
          </a:xfrm>
          <a:prstGeom prst="rect">
            <a:avLst/>
          </a:prstGeom>
          <a:noFill/>
        </p:spPr>
        <p:txBody>
          <a:bodyPr wrap="square" rtlCol="0">
            <a:spAutoFit/>
          </a:bodyPr>
          <a:lstStyle/>
          <a:p>
            <a:r>
              <a:rPr lang="en-US" sz="1200" b="1" dirty="0"/>
              <a:t>Area 0</a:t>
            </a:r>
          </a:p>
        </p:txBody>
      </p:sp>
      <p:sp>
        <p:nvSpPr>
          <p:cNvPr id="145" name="TextBox 144">
            <a:extLst>
              <a:ext uri="{FF2B5EF4-FFF2-40B4-BE49-F238E27FC236}">
                <a16:creationId xmlns:a16="http://schemas.microsoft.com/office/drawing/2014/main" id="{AC1E8CDA-92F9-48C0-D7A9-0834EEB26528}"/>
              </a:ext>
            </a:extLst>
          </p:cNvPr>
          <p:cNvSpPr txBox="1"/>
          <p:nvPr/>
        </p:nvSpPr>
        <p:spPr>
          <a:xfrm>
            <a:off x="5525541" y="2595340"/>
            <a:ext cx="1493521" cy="276999"/>
          </a:xfrm>
          <a:prstGeom prst="rect">
            <a:avLst/>
          </a:prstGeom>
          <a:noFill/>
        </p:spPr>
        <p:txBody>
          <a:bodyPr wrap="square" rtlCol="0">
            <a:spAutoFit/>
          </a:bodyPr>
          <a:lstStyle/>
          <a:p>
            <a:r>
              <a:rPr lang="en-US" sz="1200" b="1" dirty="0"/>
              <a:t>Standard Area 1</a:t>
            </a:r>
          </a:p>
        </p:txBody>
      </p:sp>
      <p:sp>
        <p:nvSpPr>
          <p:cNvPr id="146" name="Arrow: Left-Right 145">
            <a:extLst>
              <a:ext uri="{FF2B5EF4-FFF2-40B4-BE49-F238E27FC236}">
                <a16:creationId xmlns:a16="http://schemas.microsoft.com/office/drawing/2014/main" id="{3D020A98-B899-A6F0-882C-B700AF4A61EF}"/>
              </a:ext>
            </a:extLst>
          </p:cNvPr>
          <p:cNvSpPr/>
          <p:nvPr/>
        </p:nvSpPr>
        <p:spPr>
          <a:xfrm>
            <a:off x="4259754" y="3466074"/>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147" name="Arrow: Left-Right 146">
            <a:extLst>
              <a:ext uri="{FF2B5EF4-FFF2-40B4-BE49-F238E27FC236}">
                <a16:creationId xmlns:a16="http://schemas.microsoft.com/office/drawing/2014/main" id="{323B2E8D-6B4E-7D5B-AC60-FAEDCB1F040A}"/>
              </a:ext>
            </a:extLst>
          </p:cNvPr>
          <p:cNvSpPr/>
          <p:nvPr/>
        </p:nvSpPr>
        <p:spPr>
          <a:xfrm>
            <a:off x="5049718" y="3651421"/>
            <a:ext cx="729841" cy="221730"/>
          </a:xfrm>
          <a:prstGeom prst="lef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3</a:t>
            </a:r>
          </a:p>
        </p:txBody>
      </p:sp>
      <p:sp>
        <p:nvSpPr>
          <p:cNvPr id="148" name="Arrow: Left-Right 147">
            <a:extLst>
              <a:ext uri="{FF2B5EF4-FFF2-40B4-BE49-F238E27FC236}">
                <a16:creationId xmlns:a16="http://schemas.microsoft.com/office/drawing/2014/main" id="{BA7F0F76-DBD0-E266-BFD4-CB0009D7C7E0}"/>
              </a:ext>
            </a:extLst>
          </p:cNvPr>
          <p:cNvSpPr/>
          <p:nvPr/>
        </p:nvSpPr>
        <p:spPr>
          <a:xfrm>
            <a:off x="5051116" y="3884091"/>
            <a:ext cx="729841" cy="221730"/>
          </a:xfrm>
          <a:prstGeom prst="leftRigh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5</a:t>
            </a:r>
          </a:p>
        </p:txBody>
      </p:sp>
      <p:sp>
        <p:nvSpPr>
          <p:cNvPr id="149" name="Arrow: Left 148">
            <a:extLst>
              <a:ext uri="{FF2B5EF4-FFF2-40B4-BE49-F238E27FC236}">
                <a16:creationId xmlns:a16="http://schemas.microsoft.com/office/drawing/2014/main" id="{61ACE100-89BF-E9EE-8D1A-22A195A83A34}"/>
              </a:ext>
            </a:extLst>
          </p:cNvPr>
          <p:cNvSpPr/>
          <p:nvPr/>
        </p:nvSpPr>
        <p:spPr>
          <a:xfrm>
            <a:off x="4872150" y="4075885"/>
            <a:ext cx="620785" cy="221189"/>
          </a:xfrm>
          <a:prstGeom prst="leftArrow">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4</a:t>
            </a:r>
          </a:p>
        </p:txBody>
      </p:sp>
      <p:sp>
        <p:nvSpPr>
          <p:cNvPr id="150" name="TextBox 149">
            <a:extLst>
              <a:ext uri="{FF2B5EF4-FFF2-40B4-BE49-F238E27FC236}">
                <a16:creationId xmlns:a16="http://schemas.microsoft.com/office/drawing/2014/main" id="{8542440E-88E2-2E31-1571-8E6F09A5675C}"/>
              </a:ext>
            </a:extLst>
          </p:cNvPr>
          <p:cNvSpPr txBox="1"/>
          <p:nvPr/>
        </p:nvSpPr>
        <p:spPr>
          <a:xfrm>
            <a:off x="6779363" y="3361175"/>
            <a:ext cx="575928" cy="246221"/>
          </a:xfrm>
          <a:prstGeom prst="rect">
            <a:avLst/>
          </a:prstGeom>
          <a:noFill/>
        </p:spPr>
        <p:txBody>
          <a:bodyPr wrap="square" rtlCol="0">
            <a:spAutoFit/>
          </a:bodyPr>
          <a:lstStyle/>
          <a:p>
            <a:r>
              <a:rPr lang="en-US" sz="1000" b="1" dirty="0">
                <a:solidFill>
                  <a:srgbClr val="C00000"/>
                </a:solidFill>
              </a:rPr>
              <a:t>ABR</a:t>
            </a:r>
          </a:p>
        </p:txBody>
      </p:sp>
      <p:sp>
        <p:nvSpPr>
          <p:cNvPr id="151" name="TextBox 150">
            <a:extLst>
              <a:ext uri="{FF2B5EF4-FFF2-40B4-BE49-F238E27FC236}">
                <a16:creationId xmlns:a16="http://schemas.microsoft.com/office/drawing/2014/main" id="{9CF57124-8CCA-BC72-B0C8-45B373B24E18}"/>
              </a:ext>
            </a:extLst>
          </p:cNvPr>
          <p:cNvSpPr txBox="1"/>
          <p:nvPr/>
        </p:nvSpPr>
        <p:spPr>
          <a:xfrm>
            <a:off x="5233326" y="3357501"/>
            <a:ext cx="381585" cy="246221"/>
          </a:xfrm>
          <a:prstGeom prst="rect">
            <a:avLst/>
          </a:prstGeom>
          <a:noFill/>
        </p:spPr>
        <p:txBody>
          <a:bodyPr wrap="square" rtlCol="0">
            <a:spAutoFit/>
          </a:bodyPr>
          <a:lstStyle/>
          <a:p>
            <a:r>
              <a:rPr lang="en-US" sz="1000" b="1" dirty="0">
                <a:solidFill>
                  <a:srgbClr val="C00000"/>
                </a:solidFill>
              </a:rPr>
              <a:t>BR</a:t>
            </a:r>
          </a:p>
        </p:txBody>
      </p:sp>
      <p:sp>
        <p:nvSpPr>
          <p:cNvPr id="152" name="TextBox 151">
            <a:extLst>
              <a:ext uri="{FF2B5EF4-FFF2-40B4-BE49-F238E27FC236}">
                <a16:creationId xmlns:a16="http://schemas.microsoft.com/office/drawing/2014/main" id="{A8E3B323-0A82-51DF-94EA-2CBAAE9C2837}"/>
              </a:ext>
            </a:extLst>
          </p:cNvPr>
          <p:cNvSpPr txBox="1"/>
          <p:nvPr/>
        </p:nvSpPr>
        <p:spPr>
          <a:xfrm>
            <a:off x="5186851" y="3488408"/>
            <a:ext cx="533985" cy="246221"/>
          </a:xfrm>
          <a:prstGeom prst="rect">
            <a:avLst/>
          </a:prstGeom>
          <a:noFill/>
        </p:spPr>
        <p:txBody>
          <a:bodyPr wrap="square" rtlCol="0">
            <a:spAutoFit/>
          </a:bodyPr>
          <a:lstStyle/>
          <a:p>
            <a:r>
              <a:rPr lang="en-US" sz="1000" b="1" dirty="0">
                <a:solidFill>
                  <a:srgbClr val="C00000"/>
                </a:solidFill>
              </a:rPr>
              <a:t>ABR</a:t>
            </a:r>
          </a:p>
        </p:txBody>
      </p:sp>
      <p:sp>
        <p:nvSpPr>
          <p:cNvPr id="153" name="TextBox 152">
            <a:extLst>
              <a:ext uri="{FF2B5EF4-FFF2-40B4-BE49-F238E27FC236}">
                <a16:creationId xmlns:a16="http://schemas.microsoft.com/office/drawing/2014/main" id="{7738D4AA-9468-EF13-E5E2-D059A34F7AD7}"/>
              </a:ext>
            </a:extLst>
          </p:cNvPr>
          <p:cNvSpPr txBox="1"/>
          <p:nvPr/>
        </p:nvSpPr>
        <p:spPr>
          <a:xfrm>
            <a:off x="4038776" y="3025528"/>
            <a:ext cx="500621" cy="215444"/>
          </a:xfrm>
          <a:prstGeom prst="rect">
            <a:avLst/>
          </a:prstGeom>
          <a:noFill/>
        </p:spPr>
        <p:txBody>
          <a:bodyPr wrap="square" rtlCol="0">
            <a:spAutoFit/>
          </a:bodyPr>
          <a:lstStyle/>
          <a:p>
            <a:r>
              <a:rPr lang="en-US" sz="800" dirty="0"/>
              <a:t>G0/0/0</a:t>
            </a:r>
          </a:p>
        </p:txBody>
      </p:sp>
      <p:sp>
        <p:nvSpPr>
          <p:cNvPr id="154" name="TextBox 153">
            <a:extLst>
              <a:ext uri="{FF2B5EF4-FFF2-40B4-BE49-F238E27FC236}">
                <a16:creationId xmlns:a16="http://schemas.microsoft.com/office/drawing/2014/main" id="{85A49A18-B81F-65FC-D674-3B38A850FB65}"/>
              </a:ext>
            </a:extLst>
          </p:cNvPr>
          <p:cNvSpPr txBox="1"/>
          <p:nvPr/>
        </p:nvSpPr>
        <p:spPr>
          <a:xfrm>
            <a:off x="4719683" y="3018537"/>
            <a:ext cx="500621" cy="215444"/>
          </a:xfrm>
          <a:prstGeom prst="rect">
            <a:avLst/>
          </a:prstGeom>
          <a:noFill/>
        </p:spPr>
        <p:txBody>
          <a:bodyPr wrap="square" rtlCol="0">
            <a:spAutoFit/>
          </a:bodyPr>
          <a:lstStyle/>
          <a:p>
            <a:r>
              <a:rPr lang="en-US" sz="800" dirty="0"/>
              <a:t>G0/0/0</a:t>
            </a:r>
          </a:p>
        </p:txBody>
      </p:sp>
      <p:sp>
        <p:nvSpPr>
          <p:cNvPr id="155" name="TextBox 154">
            <a:extLst>
              <a:ext uri="{FF2B5EF4-FFF2-40B4-BE49-F238E27FC236}">
                <a16:creationId xmlns:a16="http://schemas.microsoft.com/office/drawing/2014/main" id="{A380D8CA-60C2-D808-D7DC-34E10157247F}"/>
              </a:ext>
            </a:extLst>
          </p:cNvPr>
          <p:cNvSpPr txBox="1"/>
          <p:nvPr/>
        </p:nvSpPr>
        <p:spPr>
          <a:xfrm>
            <a:off x="6298213" y="3019935"/>
            <a:ext cx="500621" cy="215444"/>
          </a:xfrm>
          <a:prstGeom prst="rect">
            <a:avLst/>
          </a:prstGeom>
          <a:noFill/>
        </p:spPr>
        <p:txBody>
          <a:bodyPr wrap="square" rtlCol="0">
            <a:spAutoFit/>
          </a:bodyPr>
          <a:lstStyle/>
          <a:p>
            <a:r>
              <a:rPr lang="en-US" sz="800" dirty="0"/>
              <a:t>G0/0/0</a:t>
            </a:r>
          </a:p>
        </p:txBody>
      </p:sp>
      <p:sp>
        <p:nvSpPr>
          <p:cNvPr id="156" name="TextBox 155">
            <a:extLst>
              <a:ext uri="{FF2B5EF4-FFF2-40B4-BE49-F238E27FC236}">
                <a16:creationId xmlns:a16="http://schemas.microsoft.com/office/drawing/2014/main" id="{25F02ACC-E8E8-6B57-2C83-A9D35D0E4948}"/>
              </a:ext>
            </a:extLst>
          </p:cNvPr>
          <p:cNvSpPr txBox="1"/>
          <p:nvPr/>
        </p:nvSpPr>
        <p:spPr>
          <a:xfrm>
            <a:off x="5620102" y="3021333"/>
            <a:ext cx="500621" cy="215444"/>
          </a:xfrm>
          <a:prstGeom prst="rect">
            <a:avLst/>
          </a:prstGeom>
          <a:noFill/>
        </p:spPr>
        <p:txBody>
          <a:bodyPr wrap="square" rtlCol="0">
            <a:spAutoFit/>
          </a:bodyPr>
          <a:lstStyle/>
          <a:p>
            <a:r>
              <a:rPr lang="en-US" sz="800" dirty="0"/>
              <a:t>G0/0/1</a:t>
            </a:r>
          </a:p>
        </p:txBody>
      </p:sp>
      <p:sp>
        <p:nvSpPr>
          <p:cNvPr id="157" name="Arrow: Left-Right 156">
            <a:extLst>
              <a:ext uri="{FF2B5EF4-FFF2-40B4-BE49-F238E27FC236}">
                <a16:creationId xmlns:a16="http://schemas.microsoft.com/office/drawing/2014/main" id="{B6D9FF49-92B8-343E-4224-7DC62F1DB30F}"/>
              </a:ext>
            </a:extLst>
          </p:cNvPr>
          <p:cNvSpPr/>
          <p:nvPr/>
        </p:nvSpPr>
        <p:spPr>
          <a:xfrm>
            <a:off x="5838284" y="3475861"/>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158" name="TextBox 157">
            <a:extLst>
              <a:ext uri="{FF2B5EF4-FFF2-40B4-BE49-F238E27FC236}">
                <a16:creationId xmlns:a16="http://schemas.microsoft.com/office/drawing/2014/main" id="{A20CDD3F-C60C-056E-046A-78B49AC1E9FD}"/>
              </a:ext>
            </a:extLst>
          </p:cNvPr>
          <p:cNvSpPr txBox="1"/>
          <p:nvPr/>
        </p:nvSpPr>
        <p:spPr>
          <a:xfrm>
            <a:off x="4265625" y="3196292"/>
            <a:ext cx="697475" cy="215444"/>
          </a:xfrm>
          <a:prstGeom prst="rect">
            <a:avLst/>
          </a:prstGeom>
          <a:noFill/>
        </p:spPr>
        <p:txBody>
          <a:bodyPr wrap="square" rtlCol="0">
            <a:spAutoFit/>
          </a:bodyPr>
          <a:lstStyle/>
          <a:p>
            <a:r>
              <a:rPr lang="en-US" sz="800" i="1" dirty="0"/>
              <a:t>10.0.1.0/24</a:t>
            </a:r>
          </a:p>
        </p:txBody>
      </p:sp>
      <p:sp>
        <p:nvSpPr>
          <p:cNvPr id="159" name="TextBox 158">
            <a:extLst>
              <a:ext uri="{FF2B5EF4-FFF2-40B4-BE49-F238E27FC236}">
                <a16:creationId xmlns:a16="http://schemas.microsoft.com/office/drawing/2014/main" id="{74EB69A7-9CC9-966E-3D48-1B48F3122DCB}"/>
              </a:ext>
            </a:extLst>
          </p:cNvPr>
          <p:cNvSpPr txBox="1"/>
          <p:nvPr/>
        </p:nvSpPr>
        <p:spPr>
          <a:xfrm>
            <a:off x="5852544" y="3197690"/>
            <a:ext cx="697475" cy="215444"/>
          </a:xfrm>
          <a:prstGeom prst="rect">
            <a:avLst/>
          </a:prstGeom>
          <a:noFill/>
        </p:spPr>
        <p:txBody>
          <a:bodyPr wrap="square" rtlCol="0">
            <a:spAutoFit/>
          </a:bodyPr>
          <a:lstStyle/>
          <a:p>
            <a:r>
              <a:rPr lang="en-US" sz="800" i="1" dirty="0"/>
              <a:t>10.0.2.0/24</a:t>
            </a:r>
          </a:p>
        </p:txBody>
      </p:sp>
      <p:pic>
        <p:nvPicPr>
          <p:cNvPr id="160" name="Picture 159">
            <a:extLst>
              <a:ext uri="{FF2B5EF4-FFF2-40B4-BE49-F238E27FC236}">
                <a16:creationId xmlns:a16="http://schemas.microsoft.com/office/drawing/2014/main" id="{C7E924E0-504A-1D28-1195-2BBD055840C6}"/>
              </a:ext>
            </a:extLst>
          </p:cNvPr>
          <p:cNvPicPr>
            <a:picLocks noChangeAspect="1"/>
          </p:cNvPicPr>
          <p:nvPr/>
        </p:nvPicPr>
        <p:blipFill>
          <a:blip r:embed="rId2"/>
          <a:stretch>
            <a:fillRect/>
          </a:stretch>
        </p:blipFill>
        <p:spPr>
          <a:xfrm>
            <a:off x="1815263" y="2750000"/>
            <a:ext cx="913003" cy="913003"/>
          </a:xfrm>
          <a:prstGeom prst="rect">
            <a:avLst/>
          </a:prstGeom>
        </p:spPr>
      </p:pic>
      <p:sp>
        <p:nvSpPr>
          <p:cNvPr id="161" name="TextBox 160">
            <a:extLst>
              <a:ext uri="{FF2B5EF4-FFF2-40B4-BE49-F238E27FC236}">
                <a16:creationId xmlns:a16="http://schemas.microsoft.com/office/drawing/2014/main" id="{946FB93D-5CBB-4BF5-CAC9-9E9152E10139}"/>
              </a:ext>
            </a:extLst>
          </p:cNvPr>
          <p:cNvSpPr txBox="1"/>
          <p:nvPr/>
        </p:nvSpPr>
        <p:spPr>
          <a:xfrm>
            <a:off x="2128902" y="3206500"/>
            <a:ext cx="385894" cy="215444"/>
          </a:xfrm>
          <a:prstGeom prst="rect">
            <a:avLst/>
          </a:prstGeom>
          <a:noFill/>
        </p:spPr>
        <p:txBody>
          <a:bodyPr wrap="square" rtlCol="0">
            <a:spAutoFit/>
          </a:bodyPr>
          <a:lstStyle/>
          <a:p>
            <a:r>
              <a:rPr lang="en-US" sz="800" b="1" dirty="0"/>
              <a:t>R7</a:t>
            </a:r>
          </a:p>
        </p:txBody>
      </p:sp>
      <p:sp>
        <p:nvSpPr>
          <p:cNvPr id="162" name="TextBox 161">
            <a:extLst>
              <a:ext uri="{FF2B5EF4-FFF2-40B4-BE49-F238E27FC236}">
                <a16:creationId xmlns:a16="http://schemas.microsoft.com/office/drawing/2014/main" id="{E996475B-401A-6B68-8451-0A2BCF589D3B}"/>
              </a:ext>
            </a:extLst>
          </p:cNvPr>
          <p:cNvSpPr txBox="1"/>
          <p:nvPr/>
        </p:nvSpPr>
        <p:spPr>
          <a:xfrm>
            <a:off x="2544712" y="2595340"/>
            <a:ext cx="1041198" cy="276999"/>
          </a:xfrm>
          <a:prstGeom prst="rect">
            <a:avLst/>
          </a:prstGeom>
          <a:noFill/>
        </p:spPr>
        <p:txBody>
          <a:bodyPr wrap="square" rtlCol="0">
            <a:spAutoFit/>
          </a:bodyPr>
          <a:lstStyle/>
          <a:p>
            <a:r>
              <a:rPr lang="en-US" sz="1200" b="1" dirty="0"/>
              <a:t>Stub Area 2</a:t>
            </a:r>
          </a:p>
        </p:txBody>
      </p:sp>
      <p:sp>
        <p:nvSpPr>
          <p:cNvPr id="164" name="TextBox 163">
            <a:extLst>
              <a:ext uri="{FF2B5EF4-FFF2-40B4-BE49-F238E27FC236}">
                <a16:creationId xmlns:a16="http://schemas.microsoft.com/office/drawing/2014/main" id="{5264F304-4242-0D1B-8C02-D311EE26DCAD}"/>
              </a:ext>
            </a:extLst>
          </p:cNvPr>
          <p:cNvSpPr txBox="1"/>
          <p:nvPr/>
        </p:nvSpPr>
        <p:spPr>
          <a:xfrm>
            <a:off x="2479820" y="3026926"/>
            <a:ext cx="500621" cy="215444"/>
          </a:xfrm>
          <a:prstGeom prst="rect">
            <a:avLst/>
          </a:prstGeom>
          <a:noFill/>
        </p:spPr>
        <p:txBody>
          <a:bodyPr wrap="square" rtlCol="0">
            <a:spAutoFit/>
          </a:bodyPr>
          <a:lstStyle/>
          <a:p>
            <a:r>
              <a:rPr lang="en-US" sz="800" dirty="0"/>
              <a:t>G0/0/0</a:t>
            </a:r>
          </a:p>
        </p:txBody>
      </p:sp>
      <p:sp>
        <p:nvSpPr>
          <p:cNvPr id="165" name="TextBox 164">
            <a:extLst>
              <a:ext uri="{FF2B5EF4-FFF2-40B4-BE49-F238E27FC236}">
                <a16:creationId xmlns:a16="http://schemas.microsoft.com/office/drawing/2014/main" id="{78A9D056-C0FA-6123-0CE9-1CE42A88E56E}"/>
              </a:ext>
            </a:extLst>
          </p:cNvPr>
          <p:cNvSpPr txBox="1"/>
          <p:nvPr/>
        </p:nvSpPr>
        <p:spPr>
          <a:xfrm>
            <a:off x="3160727" y="3019935"/>
            <a:ext cx="500621" cy="215444"/>
          </a:xfrm>
          <a:prstGeom prst="rect">
            <a:avLst/>
          </a:prstGeom>
          <a:noFill/>
        </p:spPr>
        <p:txBody>
          <a:bodyPr wrap="square" rtlCol="0">
            <a:spAutoFit/>
          </a:bodyPr>
          <a:lstStyle/>
          <a:p>
            <a:r>
              <a:rPr lang="en-US" sz="800" dirty="0"/>
              <a:t>G0/0/1</a:t>
            </a:r>
          </a:p>
        </p:txBody>
      </p:sp>
      <p:sp>
        <p:nvSpPr>
          <p:cNvPr id="166" name="TextBox 165">
            <a:extLst>
              <a:ext uri="{FF2B5EF4-FFF2-40B4-BE49-F238E27FC236}">
                <a16:creationId xmlns:a16="http://schemas.microsoft.com/office/drawing/2014/main" id="{E3DFD356-9A46-37DE-3D1F-BE8E1C573E1F}"/>
              </a:ext>
            </a:extLst>
          </p:cNvPr>
          <p:cNvSpPr txBox="1"/>
          <p:nvPr/>
        </p:nvSpPr>
        <p:spPr>
          <a:xfrm>
            <a:off x="2706669" y="3197690"/>
            <a:ext cx="697475" cy="215444"/>
          </a:xfrm>
          <a:prstGeom prst="rect">
            <a:avLst/>
          </a:prstGeom>
          <a:noFill/>
        </p:spPr>
        <p:txBody>
          <a:bodyPr wrap="square" rtlCol="0">
            <a:spAutoFit/>
          </a:bodyPr>
          <a:lstStyle/>
          <a:p>
            <a:r>
              <a:rPr lang="en-US" sz="800" i="1" dirty="0"/>
              <a:t>10.0.3.0/24</a:t>
            </a:r>
          </a:p>
        </p:txBody>
      </p:sp>
      <p:cxnSp>
        <p:nvCxnSpPr>
          <p:cNvPr id="167" name="Straight Connector 166">
            <a:extLst>
              <a:ext uri="{FF2B5EF4-FFF2-40B4-BE49-F238E27FC236}">
                <a16:creationId xmlns:a16="http://schemas.microsoft.com/office/drawing/2014/main" id="{868C9547-62E0-577E-5661-B5F861C6476C}"/>
              </a:ext>
            </a:extLst>
          </p:cNvPr>
          <p:cNvCxnSpPr>
            <a:cxnSpLocks/>
          </p:cNvCxnSpPr>
          <p:nvPr/>
        </p:nvCxnSpPr>
        <p:spPr>
          <a:xfrm>
            <a:off x="2515069" y="3209296"/>
            <a:ext cx="1067970" cy="0"/>
          </a:xfrm>
          <a:prstGeom prst="line">
            <a:avLst/>
          </a:prstGeom>
        </p:spPr>
        <p:style>
          <a:lnRef idx="2">
            <a:schemeClr val="dk1"/>
          </a:lnRef>
          <a:fillRef idx="0">
            <a:schemeClr val="dk1"/>
          </a:fillRef>
          <a:effectRef idx="1">
            <a:schemeClr val="dk1"/>
          </a:effectRef>
          <a:fontRef idx="minor">
            <a:schemeClr val="tx1"/>
          </a:fontRef>
        </p:style>
      </p:cxnSp>
      <p:sp>
        <p:nvSpPr>
          <p:cNvPr id="169" name="TextBox 168">
            <a:extLst>
              <a:ext uri="{FF2B5EF4-FFF2-40B4-BE49-F238E27FC236}">
                <a16:creationId xmlns:a16="http://schemas.microsoft.com/office/drawing/2014/main" id="{D1F0E652-3F6A-5CA7-0981-A0F00EE02A1D}"/>
              </a:ext>
            </a:extLst>
          </p:cNvPr>
          <p:cNvSpPr txBox="1"/>
          <p:nvPr/>
        </p:nvSpPr>
        <p:spPr>
          <a:xfrm>
            <a:off x="3674370" y="3358899"/>
            <a:ext cx="381585" cy="246221"/>
          </a:xfrm>
          <a:prstGeom prst="rect">
            <a:avLst/>
          </a:prstGeom>
          <a:noFill/>
        </p:spPr>
        <p:txBody>
          <a:bodyPr wrap="square" rtlCol="0">
            <a:spAutoFit/>
          </a:bodyPr>
          <a:lstStyle/>
          <a:p>
            <a:r>
              <a:rPr lang="en-US" sz="1000" b="1" dirty="0">
                <a:solidFill>
                  <a:srgbClr val="C00000"/>
                </a:solidFill>
              </a:rPr>
              <a:t>BR</a:t>
            </a:r>
          </a:p>
        </p:txBody>
      </p:sp>
      <p:sp>
        <p:nvSpPr>
          <p:cNvPr id="170" name="TextBox 169">
            <a:extLst>
              <a:ext uri="{FF2B5EF4-FFF2-40B4-BE49-F238E27FC236}">
                <a16:creationId xmlns:a16="http://schemas.microsoft.com/office/drawing/2014/main" id="{909ACC56-1048-E3B8-7F38-1E5D03648659}"/>
              </a:ext>
            </a:extLst>
          </p:cNvPr>
          <p:cNvSpPr txBox="1"/>
          <p:nvPr/>
        </p:nvSpPr>
        <p:spPr>
          <a:xfrm>
            <a:off x="3627895" y="3489806"/>
            <a:ext cx="533985" cy="246221"/>
          </a:xfrm>
          <a:prstGeom prst="rect">
            <a:avLst/>
          </a:prstGeom>
          <a:noFill/>
        </p:spPr>
        <p:txBody>
          <a:bodyPr wrap="square" rtlCol="0">
            <a:spAutoFit/>
          </a:bodyPr>
          <a:lstStyle/>
          <a:p>
            <a:r>
              <a:rPr lang="en-US" sz="1000" b="1" dirty="0">
                <a:solidFill>
                  <a:srgbClr val="C00000"/>
                </a:solidFill>
              </a:rPr>
              <a:t>ABR</a:t>
            </a:r>
          </a:p>
        </p:txBody>
      </p:sp>
      <p:sp>
        <p:nvSpPr>
          <p:cNvPr id="171" name="TextBox 170">
            <a:extLst>
              <a:ext uri="{FF2B5EF4-FFF2-40B4-BE49-F238E27FC236}">
                <a16:creationId xmlns:a16="http://schemas.microsoft.com/office/drawing/2014/main" id="{81B08C7D-2470-F8AC-D3FD-36BDCE2BAAEE}"/>
              </a:ext>
            </a:extLst>
          </p:cNvPr>
          <p:cNvSpPr txBox="1"/>
          <p:nvPr/>
        </p:nvSpPr>
        <p:spPr>
          <a:xfrm>
            <a:off x="2046451" y="3360297"/>
            <a:ext cx="654947" cy="246221"/>
          </a:xfrm>
          <a:prstGeom prst="rect">
            <a:avLst/>
          </a:prstGeom>
          <a:noFill/>
        </p:spPr>
        <p:txBody>
          <a:bodyPr wrap="square" rtlCol="0">
            <a:spAutoFit/>
          </a:bodyPr>
          <a:lstStyle/>
          <a:p>
            <a:r>
              <a:rPr lang="en-US" sz="1000" b="1" dirty="0">
                <a:solidFill>
                  <a:srgbClr val="C00000"/>
                </a:solidFill>
              </a:rPr>
              <a:t>ABR</a:t>
            </a:r>
          </a:p>
        </p:txBody>
      </p:sp>
      <p:sp>
        <p:nvSpPr>
          <p:cNvPr id="8" name="Arrow: Left-Right 7">
            <a:extLst>
              <a:ext uri="{FF2B5EF4-FFF2-40B4-BE49-F238E27FC236}">
                <a16:creationId xmlns:a16="http://schemas.microsoft.com/office/drawing/2014/main" id="{455B9A57-FD9B-E9A9-7839-84E1296BDF1B}"/>
              </a:ext>
            </a:extLst>
          </p:cNvPr>
          <p:cNvSpPr/>
          <p:nvPr/>
        </p:nvSpPr>
        <p:spPr>
          <a:xfrm>
            <a:off x="2700798" y="3467472"/>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9" name="Arrow: Left-Right 8">
            <a:extLst>
              <a:ext uri="{FF2B5EF4-FFF2-40B4-BE49-F238E27FC236}">
                <a16:creationId xmlns:a16="http://schemas.microsoft.com/office/drawing/2014/main" id="{BA1D9B1B-6B54-5E7D-203B-39EA6CF5B14C}"/>
              </a:ext>
            </a:extLst>
          </p:cNvPr>
          <p:cNvSpPr/>
          <p:nvPr/>
        </p:nvSpPr>
        <p:spPr>
          <a:xfrm>
            <a:off x="3490762" y="3652819"/>
            <a:ext cx="729841" cy="221730"/>
          </a:xfrm>
          <a:prstGeom prst="lef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3</a:t>
            </a:r>
          </a:p>
        </p:txBody>
      </p:sp>
      <p:sp>
        <p:nvSpPr>
          <p:cNvPr id="10" name="Arrow: Left 9">
            <a:extLst>
              <a:ext uri="{FF2B5EF4-FFF2-40B4-BE49-F238E27FC236}">
                <a16:creationId xmlns:a16="http://schemas.microsoft.com/office/drawing/2014/main" id="{3D882598-8E56-A4E4-A6EA-17B1751B3995}"/>
              </a:ext>
            </a:extLst>
          </p:cNvPr>
          <p:cNvSpPr/>
          <p:nvPr/>
        </p:nvSpPr>
        <p:spPr>
          <a:xfrm>
            <a:off x="3296416" y="4068894"/>
            <a:ext cx="620785" cy="221189"/>
          </a:xfrm>
          <a:prstGeom prst="lef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Default</a:t>
            </a:r>
          </a:p>
        </p:txBody>
      </p:sp>
      <p:pic>
        <p:nvPicPr>
          <p:cNvPr id="5" name="Picture 4">
            <a:extLst>
              <a:ext uri="{FF2B5EF4-FFF2-40B4-BE49-F238E27FC236}">
                <a16:creationId xmlns:a16="http://schemas.microsoft.com/office/drawing/2014/main" id="{A940E23E-47FE-2535-EDB7-2C086D2D6FEC}"/>
              </a:ext>
            </a:extLst>
          </p:cNvPr>
          <p:cNvPicPr>
            <a:picLocks noChangeAspect="1"/>
          </p:cNvPicPr>
          <p:nvPr/>
        </p:nvPicPr>
        <p:blipFill>
          <a:blip r:embed="rId2"/>
          <a:stretch>
            <a:fillRect/>
          </a:stretch>
        </p:blipFill>
        <p:spPr>
          <a:xfrm>
            <a:off x="8133851" y="2743009"/>
            <a:ext cx="913003" cy="913003"/>
          </a:xfrm>
          <a:prstGeom prst="rect">
            <a:avLst/>
          </a:prstGeom>
        </p:spPr>
      </p:pic>
      <p:sp>
        <p:nvSpPr>
          <p:cNvPr id="6" name="TextBox 5">
            <a:extLst>
              <a:ext uri="{FF2B5EF4-FFF2-40B4-BE49-F238E27FC236}">
                <a16:creationId xmlns:a16="http://schemas.microsoft.com/office/drawing/2014/main" id="{6DFB15F5-A5A0-571D-3C98-B1AD45A770B5}"/>
              </a:ext>
            </a:extLst>
          </p:cNvPr>
          <p:cNvSpPr txBox="1"/>
          <p:nvPr/>
        </p:nvSpPr>
        <p:spPr>
          <a:xfrm>
            <a:off x="8454357" y="3182014"/>
            <a:ext cx="372160" cy="215444"/>
          </a:xfrm>
          <a:prstGeom prst="rect">
            <a:avLst/>
          </a:prstGeom>
          <a:noFill/>
        </p:spPr>
        <p:txBody>
          <a:bodyPr wrap="square" rtlCol="0">
            <a:spAutoFit/>
          </a:bodyPr>
          <a:lstStyle/>
          <a:p>
            <a:r>
              <a:rPr lang="en-US" sz="800" b="1" dirty="0"/>
              <a:t>R8</a:t>
            </a:r>
          </a:p>
        </p:txBody>
      </p:sp>
      <p:sp>
        <p:nvSpPr>
          <p:cNvPr id="7" name="TextBox 6">
            <a:extLst>
              <a:ext uri="{FF2B5EF4-FFF2-40B4-BE49-F238E27FC236}">
                <a16:creationId xmlns:a16="http://schemas.microsoft.com/office/drawing/2014/main" id="{F84AC238-F48B-E7B9-54E0-9DE44F7C77F5}"/>
              </a:ext>
            </a:extLst>
          </p:cNvPr>
          <p:cNvSpPr txBox="1"/>
          <p:nvPr/>
        </p:nvSpPr>
        <p:spPr>
          <a:xfrm>
            <a:off x="8466950" y="3354184"/>
            <a:ext cx="575928" cy="246221"/>
          </a:xfrm>
          <a:prstGeom prst="rect">
            <a:avLst/>
          </a:prstGeom>
          <a:noFill/>
        </p:spPr>
        <p:txBody>
          <a:bodyPr wrap="square" rtlCol="0">
            <a:spAutoFit/>
          </a:bodyPr>
          <a:lstStyle/>
          <a:p>
            <a:r>
              <a:rPr lang="en-US" sz="1000" b="1" dirty="0">
                <a:solidFill>
                  <a:srgbClr val="C00000"/>
                </a:solidFill>
              </a:rPr>
              <a:t>IR</a:t>
            </a:r>
          </a:p>
        </p:txBody>
      </p:sp>
      <p:sp>
        <p:nvSpPr>
          <p:cNvPr id="11" name="TextBox 10">
            <a:extLst>
              <a:ext uri="{FF2B5EF4-FFF2-40B4-BE49-F238E27FC236}">
                <a16:creationId xmlns:a16="http://schemas.microsoft.com/office/drawing/2014/main" id="{93FD98FF-A6E9-4B87-C386-9D322EBA0C4B}"/>
              </a:ext>
            </a:extLst>
          </p:cNvPr>
          <p:cNvSpPr txBox="1"/>
          <p:nvPr/>
        </p:nvSpPr>
        <p:spPr>
          <a:xfrm>
            <a:off x="7901910" y="3012944"/>
            <a:ext cx="500621" cy="215444"/>
          </a:xfrm>
          <a:prstGeom prst="rect">
            <a:avLst/>
          </a:prstGeom>
          <a:noFill/>
        </p:spPr>
        <p:txBody>
          <a:bodyPr wrap="square" rtlCol="0">
            <a:spAutoFit/>
          </a:bodyPr>
          <a:lstStyle/>
          <a:p>
            <a:r>
              <a:rPr lang="en-US" sz="800" dirty="0"/>
              <a:t>G0/0/0</a:t>
            </a:r>
          </a:p>
        </p:txBody>
      </p:sp>
      <p:sp>
        <p:nvSpPr>
          <p:cNvPr id="12" name="TextBox 11">
            <a:extLst>
              <a:ext uri="{FF2B5EF4-FFF2-40B4-BE49-F238E27FC236}">
                <a16:creationId xmlns:a16="http://schemas.microsoft.com/office/drawing/2014/main" id="{E5666B44-901D-209D-67AA-7A5D53572C34}"/>
              </a:ext>
            </a:extLst>
          </p:cNvPr>
          <p:cNvSpPr txBox="1"/>
          <p:nvPr/>
        </p:nvSpPr>
        <p:spPr>
          <a:xfrm>
            <a:off x="7223799" y="3014342"/>
            <a:ext cx="500621" cy="215444"/>
          </a:xfrm>
          <a:prstGeom prst="rect">
            <a:avLst/>
          </a:prstGeom>
          <a:noFill/>
        </p:spPr>
        <p:txBody>
          <a:bodyPr wrap="square" rtlCol="0">
            <a:spAutoFit/>
          </a:bodyPr>
          <a:lstStyle/>
          <a:p>
            <a:r>
              <a:rPr lang="en-US" sz="800" dirty="0"/>
              <a:t>G0/0/1</a:t>
            </a:r>
          </a:p>
        </p:txBody>
      </p:sp>
      <p:sp>
        <p:nvSpPr>
          <p:cNvPr id="13" name="Arrow: Left-Right 12">
            <a:extLst>
              <a:ext uri="{FF2B5EF4-FFF2-40B4-BE49-F238E27FC236}">
                <a16:creationId xmlns:a16="http://schemas.microsoft.com/office/drawing/2014/main" id="{4BC1D5A4-FAE1-EA90-3E15-9880C1326572}"/>
              </a:ext>
            </a:extLst>
          </p:cNvPr>
          <p:cNvSpPr/>
          <p:nvPr/>
        </p:nvSpPr>
        <p:spPr>
          <a:xfrm>
            <a:off x="7441981" y="3468870"/>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14" name="TextBox 13">
            <a:extLst>
              <a:ext uri="{FF2B5EF4-FFF2-40B4-BE49-F238E27FC236}">
                <a16:creationId xmlns:a16="http://schemas.microsoft.com/office/drawing/2014/main" id="{026153D5-146C-7B53-1606-6116A05EB4EB}"/>
              </a:ext>
            </a:extLst>
          </p:cNvPr>
          <p:cNvSpPr txBox="1"/>
          <p:nvPr/>
        </p:nvSpPr>
        <p:spPr>
          <a:xfrm>
            <a:off x="7456241" y="3190699"/>
            <a:ext cx="697475" cy="215444"/>
          </a:xfrm>
          <a:prstGeom prst="rect">
            <a:avLst/>
          </a:prstGeom>
          <a:noFill/>
        </p:spPr>
        <p:txBody>
          <a:bodyPr wrap="square" rtlCol="0">
            <a:spAutoFit/>
          </a:bodyPr>
          <a:lstStyle/>
          <a:p>
            <a:r>
              <a:rPr lang="en-US" sz="800" i="1" dirty="0"/>
              <a:t>10.0.5.0/24</a:t>
            </a:r>
          </a:p>
        </p:txBody>
      </p:sp>
      <p:cxnSp>
        <p:nvCxnSpPr>
          <p:cNvPr id="15" name="Straight Connector 14">
            <a:extLst>
              <a:ext uri="{FF2B5EF4-FFF2-40B4-BE49-F238E27FC236}">
                <a16:creationId xmlns:a16="http://schemas.microsoft.com/office/drawing/2014/main" id="{D5ADF5C4-DDA8-3C10-8D5A-B9C1D684C77D}"/>
              </a:ext>
            </a:extLst>
          </p:cNvPr>
          <p:cNvCxnSpPr>
            <a:cxnSpLocks/>
          </p:cNvCxnSpPr>
          <p:nvPr/>
        </p:nvCxnSpPr>
        <p:spPr>
          <a:xfrm>
            <a:off x="7247863" y="3210694"/>
            <a:ext cx="1067970" cy="0"/>
          </a:xfrm>
          <a:prstGeom prst="line">
            <a:avLst/>
          </a:prstGeom>
        </p:spPr>
        <p:style>
          <a:lnRef idx="2">
            <a:schemeClr val="dk1"/>
          </a:lnRef>
          <a:fillRef idx="0">
            <a:schemeClr val="dk1"/>
          </a:fillRef>
          <a:effectRef idx="1">
            <a:schemeClr val="dk1"/>
          </a:effectRef>
          <a:fontRef idx="minor">
            <a:schemeClr val="tx1"/>
          </a:fontRef>
        </p:style>
      </p:cxnSp>
      <p:pic>
        <p:nvPicPr>
          <p:cNvPr id="19" name="Picture 18">
            <a:extLst>
              <a:ext uri="{FF2B5EF4-FFF2-40B4-BE49-F238E27FC236}">
                <a16:creationId xmlns:a16="http://schemas.microsoft.com/office/drawing/2014/main" id="{A0351BF7-8484-2533-CF4E-AA6CC4C786A3}"/>
              </a:ext>
            </a:extLst>
          </p:cNvPr>
          <p:cNvPicPr>
            <a:picLocks noChangeAspect="1"/>
          </p:cNvPicPr>
          <p:nvPr/>
        </p:nvPicPr>
        <p:blipFill>
          <a:blip r:embed="rId2"/>
          <a:stretch>
            <a:fillRect/>
          </a:stretch>
        </p:blipFill>
        <p:spPr>
          <a:xfrm>
            <a:off x="222751" y="2751398"/>
            <a:ext cx="913003" cy="913003"/>
          </a:xfrm>
          <a:prstGeom prst="rect">
            <a:avLst/>
          </a:prstGeom>
        </p:spPr>
      </p:pic>
      <p:sp>
        <p:nvSpPr>
          <p:cNvPr id="20" name="TextBox 19">
            <a:extLst>
              <a:ext uri="{FF2B5EF4-FFF2-40B4-BE49-F238E27FC236}">
                <a16:creationId xmlns:a16="http://schemas.microsoft.com/office/drawing/2014/main" id="{065DF686-873B-5A66-84BE-47101FF64C5E}"/>
              </a:ext>
            </a:extLst>
          </p:cNvPr>
          <p:cNvSpPr txBox="1"/>
          <p:nvPr/>
        </p:nvSpPr>
        <p:spPr>
          <a:xfrm>
            <a:off x="536390" y="3207898"/>
            <a:ext cx="385894" cy="215444"/>
          </a:xfrm>
          <a:prstGeom prst="rect">
            <a:avLst/>
          </a:prstGeom>
          <a:noFill/>
        </p:spPr>
        <p:txBody>
          <a:bodyPr wrap="square" rtlCol="0">
            <a:spAutoFit/>
          </a:bodyPr>
          <a:lstStyle/>
          <a:p>
            <a:r>
              <a:rPr lang="en-US" sz="800" b="1" dirty="0"/>
              <a:t>R9</a:t>
            </a:r>
          </a:p>
        </p:txBody>
      </p:sp>
      <p:sp>
        <p:nvSpPr>
          <p:cNvPr id="21" name="TextBox 20">
            <a:extLst>
              <a:ext uri="{FF2B5EF4-FFF2-40B4-BE49-F238E27FC236}">
                <a16:creationId xmlns:a16="http://schemas.microsoft.com/office/drawing/2014/main" id="{2B2EC878-7486-0F93-3186-594281CE4BBD}"/>
              </a:ext>
            </a:extLst>
          </p:cNvPr>
          <p:cNvSpPr txBox="1"/>
          <p:nvPr/>
        </p:nvSpPr>
        <p:spPr>
          <a:xfrm>
            <a:off x="792809" y="2596738"/>
            <a:ext cx="1363030" cy="276999"/>
          </a:xfrm>
          <a:prstGeom prst="rect">
            <a:avLst/>
          </a:prstGeom>
          <a:noFill/>
        </p:spPr>
        <p:txBody>
          <a:bodyPr wrap="square" rtlCol="0">
            <a:spAutoFit/>
          </a:bodyPr>
          <a:lstStyle/>
          <a:p>
            <a:r>
              <a:rPr lang="en-US" sz="1200" b="1" dirty="0"/>
              <a:t>Standard Area 5</a:t>
            </a:r>
          </a:p>
        </p:txBody>
      </p:sp>
      <p:sp>
        <p:nvSpPr>
          <p:cNvPr id="22" name="TextBox 21">
            <a:extLst>
              <a:ext uri="{FF2B5EF4-FFF2-40B4-BE49-F238E27FC236}">
                <a16:creationId xmlns:a16="http://schemas.microsoft.com/office/drawing/2014/main" id="{36337EDB-C83A-EC5F-5614-632333C3FAE5}"/>
              </a:ext>
            </a:extLst>
          </p:cNvPr>
          <p:cNvSpPr txBox="1"/>
          <p:nvPr/>
        </p:nvSpPr>
        <p:spPr>
          <a:xfrm>
            <a:off x="887308" y="3028324"/>
            <a:ext cx="500621" cy="215444"/>
          </a:xfrm>
          <a:prstGeom prst="rect">
            <a:avLst/>
          </a:prstGeom>
          <a:noFill/>
        </p:spPr>
        <p:txBody>
          <a:bodyPr wrap="square" rtlCol="0">
            <a:spAutoFit/>
          </a:bodyPr>
          <a:lstStyle/>
          <a:p>
            <a:r>
              <a:rPr lang="en-US" sz="800" dirty="0"/>
              <a:t>G0/0/0</a:t>
            </a:r>
          </a:p>
        </p:txBody>
      </p:sp>
      <p:sp>
        <p:nvSpPr>
          <p:cNvPr id="23" name="TextBox 22">
            <a:extLst>
              <a:ext uri="{FF2B5EF4-FFF2-40B4-BE49-F238E27FC236}">
                <a16:creationId xmlns:a16="http://schemas.microsoft.com/office/drawing/2014/main" id="{335E6BD8-0100-A1FC-E41F-88D4AFE0DD3E}"/>
              </a:ext>
            </a:extLst>
          </p:cNvPr>
          <p:cNvSpPr txBox="1"/>
          <p:nvPr/>
        </p:nvSpPr>
        <p:spPr>
          <a:xfrm>
            <a:off x="1568215" y="3021333"/>
            <a:ext cx="500621" cy="215444"/>
          </a:xfrm>
          <a:prstGeom prst="rect">
            <a:avLst/>
          </a:prstGeom>
          <a:noFill/>
        </p:spPr>
        <p:txBody>
          <a:bodyPr wrap="square" rtlCol="0">
            <a:spAutoFit/>
          </a:bodyPr>
          <a:lstStyle/>
          <a:p>
            <a:r>
              <a:rPr lang="en-US" sz="800" dirty="0"/>
              <a:t>G0/0/1</a:t>
            </a:r>
          </a:p>
        </p:txBody>
      </p:sp>
      <p:sp>
        <p:nvSpPr>
          <p:cNvPr id="24" name="TextBox 23">
            <a:extLst>
              <a:ext uri="{FF2B5EF4-FFF2-40B4-BE49-F238E27FC236}">
                <a16:creationId xmlns:a16="http://schemas.microsoft.com/office/drawing/2014/main" id="{2D87C95B-DDB3-17FB-9748-5572861B0025}"/>
              </a:ext>
            </a:extLst>
          </p:cNvPr>
          <p:cNvSpPr txBox="1"/>
          <p:nvPr/>
        </p:nvSpPr>
        <p:spPr>
          <a:xfrm>
            <a:off x="1114157" y="3199088"/>
            <a:ext cx="697475" cy="215444"/>
          </a:xfrm>
          <a:prstGeom prst="rect">
            <a:avLst/>
          </a:prstGeom>
          <a:noFill/>
        </p:spPr>
        <p:txBody>
          <a:bodyPr wrap="square" rtlCol="0">
            <a:spAutoFit/>
          </a:bodyPr>
          <a:lstStyle/>
          <a:p>
            <a:r>
              <a:rPr lang="en-US" sz="800" i="1" dirty="0"/>
              <a:t>10.0.6.0/24</a:t>
            </a:r>
          </a:p>
        </p:txBody>
      </p:sp>
      <p:cxnSp>
        <p:nvCxnSpPr>
          <p:cNvPr id="25" name="Straight Connector 24">
            <a:extLst>
              <a:ext uri="{FF2B5EF4-FFF2-40B4-BE49-F238E27FC236}">
                <a16:creationId xmlns:a16="http://schemas.microsoft.com/office/drawing/2014/main" id="{6DF06036-6874-721D-1E7C-AF8F81549E3A}"/>
              </a:ext>
            </a:extLst>
          </p:cNvPr>
          <p:cNvCxnSpPr>
            <a:cxnSpLocks/>
          </p:cNvCxnSpPr>
          <p:nvPr/>
        </p:nvCxnSpPr>
        <p:spPr>
          <a:xfrm>
            <a:off x="939335" y="3210694"/>
            <a:ext cx="1067970" cy="0"/>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603E8D31-0913-08E4-3793-AC45B69ED0CE}"/>
              </a:ext>
            </a:extLst>
          </p:cNvPr>
          <p:cNvSpPr txBox="1"/>
          <p:nvPr/>
        </p:nvSpPr>
        <p:spPr>
          <a:xfrm>
            <a:off x="537829" y="3392472"/>
            <a:ext cx="389991" cy="246221"/>
          </a:xfrm>
          <a:prstGeom prst="rect">
            <a:avLst/>
          </a:prstGeom>
          <a:noFill/>
        </p:spPr>
        <p:txBody>
          <a:bodyPr wrap="square" rtlCol="0">
            <a:spAutoFit/>
          </a:bodyPr>
          <a:lstStyle/>
          <a:p>
            <a:r>
              <a:rPr lang="en-US" sz="1000" b="1" dirty="0">
                <a:solidFill>
                  <a:srgbClr val="C00000"/>
                </a:solidFill>
              </a:rPr>
              <a:t>IR</a:t>
            </a:r>
          </a:p>
        </p:txBody>
      </p:sp>
      <p:sp>
        <p:nvSpPr>
          <p:cNvPr id="27" name="Arrow: Left-Right 26">
            <a:extLst>
              <a:ext uri="{FF2B5EF4-FFF2-40B4-BE49-F238E27FC236}">
                <a16:creationId xmlns:a16="http://schemas.microsoft.com/office/drawing/2014/main" id="{D377C5C3-3D46-B519-B2F4-3FC31E97FC75}"/>
              </a:ext>
            </a:extLst>
          </p:cNvPr>
          <p:cNvSpPr/>
          <p:nvPr/>
        </p:nvSpPr>
        <p:spPr>
          <a:xfrm>
            <a:off x="1108286" y="3468870"/>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28" name="TextBox 27">
            <a:extLst>
              <a:ext uri="{FF2B5EF4-FFF2-40B4-BE49-F238E27FC236}">
                <a16:creationId xmlns:a16="http://schemas.microsoft.com/office/drawing/2014/main" id="{F1F0F9DF-4605-48E5-DEB0-136F4F8632AC}"/>
              </a:ext>
            </a:extLst>
          </p:cNvPr>
          <p:cNvSpPr txBox="1"/>
          <p:nvPr/>
        </p:nvSpPr>
        <p:spPr>
          <a:xfrm>
            <a:off x="5523251" y="2593942"/>
            <a:ext cx="1493521" cy="276999"/>
          </a:xfrm>
          <a:prstGeom prst="rect">
            <a:avLst/>
          </a:prstGeom>
          <a:noFill/>
        </p:spPr>
        <p:txBody>
          <a:bodyPr wrap="square" rtlCol="0">
            <a:spAutoFit/>
          </a:bodyPr>
          <a:lstStyle/>
          <a:p>
            <a:r>
              <a:rPr lang="en-US" sz="1200" b="1" dirty="0"/>
              <a:t>Standard Area 1</a:t>
            </a:r>
          </a:p>
        </p:txBody>
      </p:sp>
      <p:sp>
        <p:nvSpPr>
          <p:cNvPr id="29" name="TextBox 28">
            <a:extLst>
              <a:ext uri="{FF2B5EF4-FFF2-40B4-BE49-F238E27FC236}">
                <a16:creationId xmlns:a16="http://schemas.microsoft.com/office/drawing/2014/main" id="{67C8AA2D-6BB3-07CA-D653-601F574DFE5D}"/>
              </a:ext>
            </a:extLst>
          </p:cNvPr>
          <p:cNvSpPr txBox="1"/>
          <p:nvPr/>
        </p:nvSpPr>
        <p:spPr>
          <a:xfrm>
            <a:off x="7085003" y="2595340"/>
            <a:ext cx="1493521" cy="276999"/>
          </a:xfrm>
          <a:prstGeom prst="rect">
            <a:avLst/>
          </a:prstGeom>
          <a:noFill/>
        </p:spPr>
        <p:txBody>
          <a:bodyPr wrap="square" rtlCol="0">
            <a:spAutoFit/>
          </a:bodyPr>
          <a:lstStyle/>
          <a:p>
            <a:r>
              <a:rPr lang="en-US" sz="1200" b="1" dirty="0"/>
              <a:t>Standard Area 4</a:t>
            </a:r>
          </a:p>
        </p:txBody>
      </p:sp>
      <p:sp>
        <p:nvSpPr>
          <p:cNvPr id="30" name="Rectangle 29">
            <a:extLst>
              <a:ext uri="{FF2B5EF4-FFF2-40B4-BE49-F238E27FC236}">
                <a16:creationId xmlns:a16="http://schemas.microsoft.com/office/drawing/2014/main" id="{CC651C6A-E3C3-B841-F01A-0855A425DB03}"/>
              </a:ext>
            </a:extLst>
          </p:cNvPr>
          <p:cNvSpPr/>
          <p:nvPr/>
        </p:nvSpPr>
        <p:spPr>
          <a:xfrm>
            <a:off x="4985296" y="2181138"/>
            <a:ext cx="2739124" cy="960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31" name="Arrow: Down 30">
            <a:extLst>
              <a:ext uri="{FF2B5EF4-FFF2-40B4-BE49-F238E27FC236}">
                <a16:creationId xmlns:a16="http://schemas.microsoft.com/office/drawing/2014/main" id="{8691E202-AA13-C751-2B01-DAB2B43978CA}"/>
              </a:ext>
            </a:extLst>
          </p:cNvPr>
          <p:cNvSpPr/>
          <p:nvPr/>
        </p:nvSpPr>
        <p:spPr>
          <a:xfrm>
            <a:off x="7631689" y="2183858"/>
            <a:ext cx="123994" cy="438911"/>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Arrow: Down 127">
            <a:extLst>
              <a:ext uri="{FF2B5EF4-FFF2-40B4-BE49-F238E27FC236}">
                <a16:creationId xmlns:a16="http://schemas.microsoft.com/office/drawing/2014/main" id="{E7B60597-26A2-74E1-F019-7C52ADEC2188}"/>
              </a:ext>
            </a:extLst>
          </p:cNvPr>
          <p:cNvSpPr/>
          <p:nvPr/>
        </p:nvSpPr>
        <p:spPr>
          <a:xfrm>
            <a:off x="4947156" y="2183858"/>
            <a:ext cx="123994" cy="438911"/>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a:extLst>
              <a:ext uri="{FF2B5EF4-FFF2-40B4-BE49-F238E27FC236}">
                <a16:creationId xmlns:a16="http://schemas.microsoft.com/office/drawing/2014/main" id="{6A736F8F-2D0B-2039-40C7-C0B812A7A053}"/>
              </a:ext>
            </a:extLst>
          </p:cNvPr>
          <p:cNvCxnSpPr/>
          <p:nvPr/>
        </p:nvCxnSpPr>
        <p:spPr>
          <a:xfrm flipH="1">
            <a:off x="829379" y="2861853"/>
            <a:ext cx="1292805" cy="149761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Straight Connector 131">
            <a:extLst>
              <a:ext uri="{FF2B5EF4-FFF2-40B4-BE49-F238E27FC236}">
                <a16:creationId xmlns:a16="http://schemas.microsoft.com/office/drawing/2014/main" id="{3A0544CE-2DEA-5D4C-18A4-4EF946144E78}"/>
              </a:ext>
            </a:extLst>
          </p:cNvPr>
          <p:cNvCxnSpPr>
            <a:cxnSpLocks/>
          </p:cNvCxnSpPr>
          <p:nvPr/>
        </p:nvCxnSpPr>
        <p:spPr>
          <a:xfrm>
            <a:off x="806864" y="2882126"/>
            <a:ext cx="1348662" cy="1470350"/>
          </a:xfrm>
          <a:prstGeom prst="line">
            <a:avLst/>
          </a:prstGeom>
        </p:spPr>
        <p:style>
          <a:lnRef idx="3">
            <a:schemeClr val="accent6"/>
          </a:lnRef>
          <a:fillRef idx="0">
            <a:schemeClr val="accent6"/>
          </a:fillRef>
          <a:effectRef idx="2">
            <a:schemeClr val="accent6"/>
          </a:effectRef>
          <a:fontRef idx="minor">
            <a:schemeClr val="tx1"/>
          </a:fontRef>
        </p:style>
      </p:cxnSp>
      <p:sp>
        <p:nvSpPr>
          <p:cNvPr id="172" name="TextBox 171">
            <a:extLst>
              <a:ext uri="{FF2B5EF4-FFF2-40B4-BE49-F238E27FC236}">
                <a16:creationId xmlns:a16="http://schemas.microsoft.com/office/drawing/2014/main" id="{E192A294-F721-A1E5-CADD-97FCBE4BBB6E}"/>
              </a:ext>
            </a:extLst>
          </p:cNvPr>
          <p:cNvSpPr txBox="1"/>
          <p:nvPr/>
        </p:nvSpPr>
        <p:spPr>
          <a:xfrm>
            <a:off x="5059723" y="2400333"/>
            <a:ext cx="980685" cy="215444"/>
          </a:xfrm>
          <a:prstGeom prst="rect">
            <a:avLst/>
          </a:prstGeom>
          <a:noFill/>
        </p:spPr>
        <p:txBody>
          <a:bodyPr wrap="square" rtlCol="0">
            <a:spAutoFit/>
          </a:bodyPr>
          <a:lstStyle/>
          <a:p>
            <a:r>
              <a:rPr lang="en-US" sz="800" b="1" dirty="0">
                <a:solidFill>
                  <a:srgbClr val="C00000"/>
                </a:solidFill>
              </a:rPr>
              <a:t>R2-ID: 2.2.2.2</a:t>
            </a:r>
          </a:p>
        </p:txBody>
      </p:sp>
      <p:sp>
        <p:nvSpPr>
          <p:cNvPr id="173" name="TextBox 172">
            <a:extLst>
              <a:ext uri="{FF2B5EF4-FFF2-40B4-BE49-F238E27FC236}">
                <a16:creationId xmlns:a16="http://schemas.microsoft.com/office/drawing/2014/main" id="{5508B23D-38DD-0D89-9F8A-DC471167E681}"/>
              </a:ext>
            </a:extLst>
          </p:cNvPr>
          <p:cNvSpPr txBox="1"/>
          <p:nvPr/>
        </p:nvSpPr>
        <p:spPr>
          <a:xfrm>
            <a:off x="6843372" y="2400334"/>
            <a:ext cx="1028830" cy="215444"/>
          </a:xfrm>
          <a:prstGeom prst="rect">
            <a:avLst/>
          </a:prstGeom>
          <a:noFill/>
        </p:spPr>
        <p:txBody>
          <a:bodyPr wrap="square" rtlCol="0">
            <a:spAutoFit/>
          </a:bodyPr>
          <a:lstStyle/>
          <a:p>
            <a:r>
              <a:rPr lang="en-US" sz="800" b="1" dirty="0">
                <a:solidFill>
                  <a:srgbClr val="C00000"/>
                </a:solidFill>
              </a:rPr>
              <a:t>R3-ID: 3.3.3.3</a:t>
            </a:r>
          </a:p>
        </p:txBody>
      </p:sp>
      <p:sp>
        <p:nvSpPr>
          <p:cNvPr id="130" name="Slide Number Placeholder 129">
            <a:extLst>
              <a:ext uri="{FF2B5EF4-FFF2-40B4-BE49-F238E27FC236}">
                <a16:creationId xmlns:a16="http://schemas.microsoft.com/office/drawing/2014/main" id="{3C6C37B7-4F21-31DA-450D-2057C347B4E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479915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3BAD-5882-C971-1AED-523625F6080A}"/>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Virtual Link</a:t>
            </a:r>
          </a:p>
        </p:txBody>
      </p:sp>
      <p:sp>
        <p:nvSpPr>
          <p:cNvPr id="3" name="TextBox 2">
            <a:extLst>
              <a:ext uri="{FF2B5EF4-FFF2-40B4-BE49-F238E27FC236}">
                <a16:creationId xmlns:a16="http://schemas.microsoft.com/office/drawing/2014/main" id="{E97C7F39-4E6C-6B0B-6A72-FA778BFA7F72}"/>
              </a:ext>
            </a:extLst>
          </p:cNvPr>
          <p:cNvSpPr txBox="1"/>
          <p:nvPr/>
        </p:nvSpPr>
        <p:spPr>
          <a:xfrm>
            <a:off x="747420" y="905762"/>
            <a:ext cx="7723500" cy="756297"/>
          </a:xfrm>
          <a:prstGeom prst="rect">
            <a:avLst/>
          </a:prstGeom>
          <a:noFill/>
        </p:spPr>
        <p:txBody>
          <a:bodyPr wrap="square" rtlCol="0">
            <a:spAutoFit/>
          </a:bodyPr>
          <a:lstStyle/>
          <a:p>
            <a:pPr>
              <a:lnSpc>
                <a:spcPct val="150000"/>
              </a:lnSpc>
            </a:pPr>
            <a:r>
              <a:rPr lang="en-US" sz="1000" dirty="0">
                <a:solidFill>
                  <a:schemeClr val="tx1"/>
                </a:solidFill>
                <a:latin typeface="+mj-lt"/>
              </a:rPr>
              <a:t>Commands of virtual link on the ABRs-</a:t>
            </a:r>
            <a:br>
              <a:rPr lang="en-US" sz="1000" dirty="0">
                <a:solidFill>
                  <a:schemeClr val="tx1"/>
                </a:solidFill>
                <a:latin typeface="+mj-lt"/>
              </a:rPr>
            </a:br>
            <a:r>
              <a:rPr lang="en-US" sz="1000" b="1" i="1" dirty="0">
                <a:solidFill>
                  <a:schemeClr val="tx1"/>
                </a:solidFill>
                <a:latin typeface="+mj-lt"/>
              </a:rPr>
              <a:t>‘Router(config)# router </a:t>
            </a:r>
            <a:r>
              <a:rPr lang="en-US" sz="1000" b="1" i="1" dirty="0" err="1">
                <a:solidFill>
                  <a:schemeClr val="tx1"/>
                </a:solidFill>
                <a:latin typeface="+mj-lt"/>
              </a:rPr>
              <a:t>ospf</a:t>
            </a:r>
            <a:r>
              <a:rPr lang="en-US" sz="1000" b="1" i="1" dirty="0">
                <a:solidFill>
                  <a:schemeClr val="tx1"/>
                </a:solidFill>
                <a:latin typeface="+mj-lt"/>
              </a:rPr>
              <a:t> </a:t>
            </a:r>
            <a:r>
              <a:rPr lang="en-US" sz="1000" b="1" i="1" dirty="0">
                <a:solidFill>
                  <a:srgbClr val="7030A0"/>
                </a:solidFill>
                <a:latin typeface="+mj-lt"/>
              </a:rPr>
              <a:t>&lt;process ID&gt;</a:t>
            </a:r>
            <a:r>
              <a:rPr lang="en-US" sz="1000" b="1" i="1" dirty="0">
                <a:solidFill>
                  <a:schemeClr val="tx1"/>
                </a:solidFill>
                <a:latin typeface="+mj-lt"/>
              </a:rPr>
              <a:t>’</a:t>
            </a:r>
          </a:p>
          <a:p>
            <a:pPr>
              <a:lnSpc>
                <a:spcPct val="150000"/>
              </a:lnSpc>
            </a:pPr>
            <a:r>
              <a:rPr lang="en-US" sz="1000" b="1" i="1" dirty="0">
                <a:solidFill>
                  <a:schemeClr val="tx1"/>
                </a:solidFill>
                <a:effectLst/>
                <a:latin typeface="+mj-lt"/>
              </a:rPr>
              <a:t>‘Router(config-router)# area </a:t>
            </a:r>
            <a:r>
              <a:rPr lang="en-US" sz="1000" b="1" i="1" dirty="0">
                <a:solidFill>
                  <a:srgbClr val="C00000"/>
                </a:solidFill>
                <a:effectLst/>
                <a:latin typeface="+mj-lt"/>
              </a:rPr>
              <a:t>&lt;virtual area ID&gt; </a:t>
            </a:r>
            <a:r>
              <a:rPr lang="en-US" sz="1000" b="1" i="1" dirty="0">
                <a:solidFill>
                  <a:schemeClr val="tx1"/>
                </a:solidFill>
                <a:effectLst/>
                <a:latin typeface="+mj-lt"/>
              </a:rPr>
              <a:t>virtual-link </a:t>
            </a:r>
            <a:r>
              <a:rPr lang="en-US" sz="1000" b="1" i="1" dirty="0">
                <a:solidFill>
                  <a:srgbClr val="C00000"/>
                </a:solidFill>
                <a:effectLst/>
                <a:latin typeface="+mj-lt"/>
              </a:rPr>
              <a:t>&lt;ABR ID&gt;</a:t>
            </a:r>
            <a:r>
              <a:rPr lang="en-US" sz="1000" b="1" i="1" dirty="0">
                <a:solidFill>
                  <a:schemeClr val="tx1"/>
                </a:solidFill>
                <a:effectLst/>
                <a:latin typeface="+mj-lt"/>
              </a:rPr>
              <a:t>’</a:t>
            </a:r>
          </a:p>
        </p:txBody>
      </p:sp>
      <p:pic>
        <p:nvPicPr>
          <p:cNvPr id="174" name="Picture 173">
            <a:extLst>
              <a:ext uri="{FF2B5EF4-FFF2-40B4-BE49-F238E27FC236}">
                <a16:creationId xmlns:a16="http://schemas.microsoft.com/office/drawing/2014/main" id="{DD856E3B-90C6-E738-4391-0011FDA917D2}"/>
              </a:ext>
            </a:extLst>
          </p:cNvPr>
          <p:cNvPicPr>
            <a:picLocks noChangeAspect="1"/>
          </p:cNvPicPr>
          <p:nvPr/>
        </p:nvPicPr>
        <p:blipFill>
          <a:blip r:embed="rId2"/>
          <a:srcRect/>
          <a:stretch/>
        </p:blipFill>
        <p:spPr>
          <a:xfrm>
            <a:off x="747419" y="1711354"/>
            <a:ext cx="5468823" cy="399789"/>
          </a:xfrm>
          <a:prstGeom prst="rect">
            <a:avLst/>
          </a:prstGeom>
          <a:ln w="28575">
            <a:solidFill>
              <a:schemeClr val="tx1"/>
            </a:solidFill>
          </a:ln>
        </p:spPr>
      </p:pic>
      <p:pic>
        <p:nvPicPr>
          <p:cNvPr id="16" name="Picture 15">
            <a:extLst>
              <a:ext uri="{FF2B5EF4-FFF2-40B4-BE49-F238E27FC236}">
                <a16:creationId xmlns:a16="http://schemas.microsoft.com/office/drawing/2014/main" id="{74A1E0D2-C0D8-7125-FE01-E16B702210C4}"/>
              </a:ext>
            </a:extLst>
          </p:cNvPr>
          <p:cNvPicPr>
            <a:picLocks noChangeAspect="1"/>
          </p:cNvPicPr>
          <p:nvPr/>
        </p:nvPicPr>
        <p:blipFill>
          <a:blip r:embed="rId3"/>
          <a:srcRect/>
          <a:stretch/>
        </p:blipFill>
        <p:spPr>
          <a:xfrm>
            <a:off x="747421" y="2184782"/>
            <a:ext cx="5468822" cy="283568"/>
          </a:xfrm>
          <a:prstGeom prst="rect">
            <a:avLst/>
          </a:prstGeom>
          <a:ln w="28575">
            <a:solidFill>
              <a:schemeClr val="tx1"/>
            </a:solidFill>
          </a:ln>
        </p:spPr>
      </p:pic>
      <p:pic>
        <p:nvPicPr>
          <p:cNvPr id="17" name="Picture 16">
            <a:extLst>
              <a:ext uri="{FF2B5EF4-FFF2-40B4-BE49-F238E27FC236}">
                <a16:creationId xmlns:a16="http://schemas.microsoft.com/office/drawing/2014/main" id="{0B60991C-FECC-15F0-69D4-B043E8E34A88}"/>
              </a:ext>
            </a:extLst>
          </p:cNvPr>
          <p:cNvPicPr>
            <a:picLocks noChangeAspect="1"/>
          </p:cNvPicPr>
          <p:nvPr/>
        </p:nvPicPr>
        <p:blipFill>
          <a:blip r:embed="rId4"/>
          <a:srcRect/>
          <a:stretch/>
        </p:blipFill>
        <p:spPr>
          <a:xfrm>
            <a:off x="747419" y="2541862"/>
            <a:ext cx="5468823" cy="1228859"/>
          </a:xfrm>
          <a:prstGeom prst="rect">
            <a:avLst/>
          </a:prstGeom>
          <a:ln w="28575">
            <a:solidFill>
              <a:schemeClr val="tx1"/>
            </a:solidFill>
          </a:ln>
        </p:spPr>
      </p:pic>
      <p:pic>
        <p:nvPicPr>
          <p:cNvPr id="168" name="Picture 167">
            <a:extLst>
              <a:ext uri="{FF2B5EF4-FFF2-40B4-BE49-F238E27FC236}">
                <a16:creationId xmlns:a16="http://schemas.microsoft.com/office/drawing/2014/main" id="{2A8EF644-8644-97BD-6066-7D7452F993DF}"/>
              </a:ext>
            </a:extLst>
          </p:cNvPr>
          <p:cNvPicPr>
            <a:picLocks noChangeAspect="1"/>
          </p:cNvPicPr>
          <p:nvPr/>
        </p:nvPicPr>
        <p:blipFill>
          <a:blip r:embed="rId5"/>
          <a:srcRect/>
          <a:stretch/>
        </p:blipFill>
        <p:spPr>
          <a:xfrm>
            <a:off x="747419" y="3844728"/>
            <a:ext cx="5468823" cy="682622"/>
          </a:xfrm>
          <a:prstGeom prst="rect">
            <a:avLst/>
          </a:prstGeom>
          <a:ln w="28575">
            <a:solidFill>
              <a:schemeClr val="tx1"/>
            </a:solidFill>
          </a:ln>
        </p:spPr>
      </p:pic>
      <p:sp>
        <p:nvSpPr>
          <p:cNvPr id="4" name="Rectangle 3">
            <a:extLst>
              <a:ext uri="{FF2B5EF4-FFF2-40B4-BE49-F238E27FC236}">
                <a16:creationId xmlns:a16="http://schemas.microsoft.com/office/drawing/2014/main" id="{85F34BA8-B3DD-FDDA-B353-D033228D28F1}"/>
              </a:ext>
            </a:extLst>
          </p:cNvPr>
          <p:cNvSpPr/>
          <p:nvPr/>
        </p:nvSpPr>
        <p:spPr>
          <a:xfrm>
            <a:off x="1965095" y="1975713"/>
            <a:ext cx="4210153" cy="135429"/>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C1ED79-9343-D8EB-1C98-EB21CC7E21B5}"/>
              </a:ext>
            </a:extLst>
          </p:cNvPr>
          <p:cNvSpPr/>
          <p:nvPr/>
        </p:nvSpPr>
        <p:spPr>
          <a:xfrm>
            <a:off x="758087" y="2695041"/>
            <a:ext cx="5411065" cy="2467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774CDC9-9116-A9AC-DF66-5A722E4A18FF}"/>
              </a:ext>
            </a:extLst>
          </p:cNvPr>
          <p:cNvSpPr/>
          <p:nvPr/>
        </p:nvSpPr>
        <p:spPr>
          <a:xfrm>
            <a:off x="758087" y="4015416"/>
            <a:ext cx="5411065" cy="14815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AE8E847-A055-8F14-FF3F-60D4AD6124B5}"/>
              </a:ext>
            </a:extLst>
          </p:cNvPr>
          <p:cNvSpPr/>
          <p:nvPr/>
        </p:nvSpPr>
        <p:spPr>
          <a:xfrm>
            <a:off x="764183" y="3475329"/>
            <a:ext cx="5411065" cy="2467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3E5DD066-6FA3-4275-C734-1654D4F39DA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001958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90AD-F2D5-4F47-F241-55470D0E231E}"/>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LSDB (Link State Database) Table</a:t>
            </a:r>
          </a:p>
        </p:txBody>
      </p:sp>
      <p:pic>
        <p:nvPicPr>
          <p:cNvPr id="3" name="Picture 2">
            <a:extLst>
              <a:ext uri="{FF2B5EF4-FFF2-40B4-BE49-F238E27FC236}">
                <a16:creationId xmlns:a16="http://schemas.microsoft.com/office/drawing/2014/main" id="{0B4C9ABD-705B-909A-884D-3CCE816A4F1F}"/>
              </a:ext>
            </a:extLst>
          </p:cNvPr>
          <p:cNvPicPr>
            <a:picLocks noChangeAspect="1"/>
          </p:cNvPicPr>
          <p:nvPr/>
        </p:nvPicPr>
        <p:blipFill>
          <a:blip r:embed="rId2"/>
          <a:srcRect/>
          <a:stretch/>
        </p:blipFill>
        <p:spPr>
          <a:xfrm>
            <a:off x="744140" y="1047110"/>
            <a:ext cx="4054363" cy="2361828"/>
          </a:xfrm>
          <a:prstGeom prst="rect">
            <a:avLst/>
          </a:prstGeom>
          <a:ln w="28575">
            <a:solidFill>
              <a:schemeClr val="tx1"/>
            </a:solidFill>
          </a:ln>
        </p:spPr>
      </p:pic>
      <p:pic>
        <p:nvPicPr>
          <p:cNvPr id="4" name="Picture 3">
            <a:extLst>
              <a:ext uri="{FF2B5EF4-FFF2-40B4-BE49-F238E27FC236}">
                <a16:creationId xmlns:a16="http://schemas.microsoft.com/office/drawing/2014/main" id="{14C61A2C-833A-77AF-7784-39F40DA60E09}"/>
              </a:ext>
            </a:extLst>
          </p:cNvPr>
          <p:cNvPicPr>
            <a:picLocks noChangeAspect="1"/>
          </p:cNvPicPr>
          <p:nvPr/>
        </p:nvPicPr>
        <p:blipFill>
          <a:blip r:embed="rId3"/>
          <a:srcRect/>
          <a:stretch/>
        </p:blipFill>
        <p:spPr>
          <a:xfrm>
            <a:off x="4832497" y="1047110"/>
            <a:ext cx="3911402" cy="2004189"/>
          </a:xfrm>
          <a:prstGeom prst="rect">
            <a:avLst/>
          </a:prstGeom>
          <a:ln w="28575">
            <a:solidFill>
              <a:schemeClr val="tx1"/>
            </a:solidFill>
          </a:ln>
        </p:spPr>
      </p:pic>
      <p:pic>
        <p:nvPicPr>
          <p:cNvPr id="5" name="Picture 4">
            <a:extLst>
              <a:ext uri="{FF2B5EF4-FFF2-40B4-BE49-F238E27FC236}">
                <a16:creationId xmlns:a16="http://schemas.microsoft.com/office/drawing/2014/main" id="{9EB84749-3298-A4EA-7EEB-4504EA6B81F0}"/>
              </a:ext>
            </a:extLst>
          </p:cNvPr>
          <p:cNvPicPr>
            <a:picLocks noChangeAspect="1"/>
          </p:cNvPicPr>
          <p:nvPr/>
        </p:nvPicPr>
        <p:blipFill>
          <a:blip r:embed="rId4"/>
          <a:srcRect/>
          <a:stretch/>
        </p:blipFill>
        <p:spPr>
          <a:xfrm>
            <a:off x="744139" y="3581405"/>
            <a:ext cx="5094925" cy="514985"/>
          </a:xfrm>
          <a:prstGeom prst="rect">
            <a:avLst/>
          </a:prstGeom>
          <a:ln w="28575">
            <a:solidFill>
              <a:schemeClr val="tx1"/>
            </a:solidFill>
          </a:ln>
        </p:spPr>
      </p:pic>
      <p:sp>
        <p:nvSpPr>
          <p:cNvPr id="9" name="Slide Number Placeholder 8">
            <a:extLst>
              <a:ext uri="{FF2B5EF4-FFF2-40B4-BE49-F238E27FC236}">
                <a16:creationId xmlns:a16="http://schemas.microsoft.com/office/drawing/2014/main" id="{99A0A2C5-FE44-530B-F7E4-3A90D4DB958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43620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D960ABC-DBA9-2C62-DF91-832D9FE22E8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4" name="TextBox 3">
            <a:extLst>
              <a:ext uri="{FF2B5EF4-FFF2-40B4-BE49-F238E27FC236}">
                <a16:creationId xmlns:a16="http://schemas.microsoft.com/office/drawing/2014/main" id="{8699742B-4657-9CCE-3A59-C1A841C3950F}"/>
              </a:ext>
            </a:extLst>
          </p:cNvPr>
          <p:cNvSpPr txBox="1"/>
          <p:nvPr/>
        </p:nvSpPr>
        <p:spPr>
          <a:xfrm>
            <a:off x="2289571" y="2171640"/>
            <a:ext cx="4564857" cy="400110"/>
          </a:xfrm>
          <a:prstGeom prst="rect">
            <a:avLst/>
          </a:prstGeom>
          <a:noFill/>
        </p:spPr>
        <p:txBody>
          <a:bodyPr wrap="square" rtlCol="0">
            <a:spAutoFit/>
          </a:bodyPr>
          <a:lstStyle/>
          <a:p>
            <a:pPr algn="ctr"/>
            <a:r>
              <a:rPr lang="en-US" sz="1000" b="1" i="1" dirty="0"/>
              <a:t>Before starting this study material, in case if you didn’t check, it is recommended to go through the previous version named “OSPF Basic”</a:t>
            </a:r>
          </a:p>
        </p:txBody>
      </p:sp>
    </p:spTree>
    <p:extLst>
      <p:ext uri="{BB962C8B-B14F-4D97-AF65-F5344CB8AC3E}">
        <p14:creationId xmlns:p14="http://schemas.microsoft.com/office/powerpoint/2010/main" val="3136518842"/>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2864690-B978-DB97-412C-F116925CEE7C}"/>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Network Types</a:t>
            </a:r>
          </a:p>
        </p:txBody>
      </p:sp>
      <p:sp>
        <p:nvSpPr>
          <p:cNvPr id="24" name="TextBox 23">
            <a:extLst>
              <a:ext uri="{FF2B5EF4-FFF2-40B4-BE49-F238E27FC236}">
                <a16:creationId xmlns:a16="http://schemas.microsoft.com/office/drawing/2014/main" id="{EB225E79-DF6E-62AC-E05F-E07A44F94A93}"/>
              </a:ext>
            </a:extLst>
          </p:cNvPr>
          <p:cNvSpPr txBox="1"/>
          <p:nvPr/>
        </p:nvSpPr>
        <p:spPr>
          <a:xfrm>
            <a:off x="747421" y="905762"/>
            <a:ext cx="2855936" cy="525465"/>
          </a:xfrm>
          <a:prstGeom prst="rect">
            <a:avLst/>
          </a:prstGeom>
          <a:noFill/>
        </p:spPr>
        <p:txBody>
          <a:bodyPr wrap="square" rtlCol="0">
            <a:spAutoFit/>
          </a:bodyPr>
          <a:lstStyle/>
          <a:p>
            <a:pPr>
              <a:lnSpc>
                <a:spcPct val="150000"/>
              </a:lnSpc>
            </a:pPr>
            <a:r>
              <a:rPr lang="en-US" sz="1000" dirty="0">
                <a:latin typeface="+mj-lt"/>
              </a:rPr>
              <a:t>There are </a:t>
            </a:r>
            <a:r>
              <a:rPr lang="en-US" sz="1000" b="1" i="1" dirty="0">
                <a:latin typeface="+mj-lt"/>
              </a:rPr>
              <a:t>two </a:t>
            </a:r>
            <a:r>
              <a:rPr lang="en-US" sz="1000" dirty="0">
                <a:latin typeface="+mj-lt"/>
              </a:rPr>
              <a:t>more types of OSPF network-</a:t>
            </a:r>
            <a:br>
              <a:rPr lang="en-US" sz="1000" b="1" i="1" dirty="0">
                <a:latin typeface="+mj-lt"/>
              </a:rPr>
            </a:br>
            <a:endParaRPr lang="en-US" sz="1000" b="1" i="1" dirty="0">
              <a:latin typeface="+mj-lt"/>
            </a:endParaRPr>
          </a:p>
        </p:txBody>
      </p:sp>
      <p:sp>
        <p:nvSpPr>
          <p:cNvPr id="25" name="Rectangle 24">
            <a:extLst>
              <a:ext uri="{FF2B5EF4-FFF2-40B4-BE49-F238E27FC236}">
                <a16:creationId xmlns:a16="http://schemas.microsoft.com/office/drawing/2014/main" id="{59771E75-6536-7FBC-83C8-9D5A320E9FFC}"/>
              </a:ext>
            </a:extLst>
          </p:cNvPr>
          <p:cNvSpPr/>
          <p:nvPr/>
        </p:nvSpPr>
        <p:spPr>
          <a:xfrm>
            <a:off x="4096500" y="1206502"/>
            <a:ext cx="951000" cy="2247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OSPF</a:t>
            </a:r>
          </a:p>
        </p:txBody>
      </p:sp>
      <p:sp>
        <p:nvSpPr>
          <p:cNvPr id="26" name="Rectangle 25">
            <a:extLst>
              <a:ext uri="{FF2B5EF4-FFF2-40B4-BE49-F238E27FC236}">
                <a16:creationId xmlns:a16="http://schemas.microsoft.com/office/drawing/2014/main" id="{0AB65EC5-2174-98CD-7590-9A2E015B2EE0}"/>
              </a:ext>
            </a:extLst>
          </p:cNvPr>
          <p:cNvSpPr/>
          <p:nvPr/>
        </p:nvSpPr>
        <p:spPr>
          <a:xfrm>
            <a:off x="1297764" y="1951711"/>
            <a:ext cx="2298855" cy="22338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4. P2MP (Point to Multipoint)</a:t>
            </a:r>
          </a:p>
        </p:txBody>
      </p:sp>
      <p:sp>
        <p:nvSpPr>
          <p:cNvPr id="27" name="Rectangle 26">
            <a:extLst>
              <a:ext uri="{FF2B5EF4-FFF2-40B4-BE49-F238E27FC236}">
                <a16:creationId xmlns:a16="http://schemas.microsoft.com/office/drawing/2014/main" id="{82CBEDE3-EE1C-E8E4-42FA-2DF88D5CEFE7}"/>
              </a:ext>
            </a:extLst>
          </p:cNvPr>
          <p:cNvSpPr/>
          <p:nvPr/>
        </p:nvSpPr>
        <p:spPr>
          <a:xfrm>
            <a:off x="5584693" y="1944393"/>
            <a:ext cx="2013291" cy="22213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5. P2MP Non Broadcast</a:t>
            </a:r>
          </a:p>
        </p:txBody>
      </p:sp>
      <p:cxnSp>
        <p:nvCxnSpPr>
          <p:cNvPr id="28" name="Straight Connector 27">
            <a:extLst>
              <a:ext uri="{FF2B5EF4-FFF2-40B4-BE49-F238E27FC236}">
                <a16:creationId xmlns:a16="http://schemas.microsoft.com/office/drawing/2014/main" id="{63D7358A-3A95-6A2B-E118-275E54655F8D}"/>
              </a:ext>
            </a:extLst>
          </p:cNvPr>
          <p:cNvCxnSpPr>
            <a:cxnSpLocks/>
          </p:cNvCxnSpPr>
          <p:nvPr/>
        </p:nvCxnSpPr>
        <p:spPr>
          <a:xfrm flipH="1">
            <a:off x="2447200" y="1688738"/>
            <a:ext cx="4142852" cy="14093"/>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6EF31816-12C6-B015-2008-0A31EAB6E7A0}"/>
              </a:ext>
            </a:extLst>
          </p:cNvPr>
          <p:cNvCxnSpPr>
            <a:cxnSpLocks/>
          </p:cNvCxnSpPr>
          <p:nvPr/>
        </p:nvCxnSpPr>
        <p:spPr>
          <a:xfrm>
            <a:off x="2448045" y="1704169"/>
            <a:ext cx="0" cy="247543"/>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54E4565-E4EB-6549-571A-B6DE0A416411}"/>
              </a:ext>
            </a:extLst>
          </p:cNvPr>
          <p:cNvCxnSpPr>
            <a:cxnSpLocks/>
          </p:cNvCxnSpPr>
          <p:nvPr/>
        </p:nvCxnSpPr>
        <p:spPr>
          <a:xfrm>
            <a:off x="4572000" y="1431227"/>
            <a:ext cx="0" cy="272942"/>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790A6456-60B0-6B78-A605-08F21B818815}"/>
              </a:ext>
            </a:extLst>
          </p:cNvPr>
          <p:cNvCxnSpPr>
            <a:cxnSpLocks/>
          </p:cNvCxnSpPr>
          <p:nvPr/>
        </p:nvCxnSpPr>
        <p:spPr>
          <a:xfrm>
            <a:off x="6590138" y="1696420"/>
            <a:ext cx="0" cy="247543"/>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A2DC3D30-2A2E-FEC2-BC5E-9A78123BC79A}"/>
              </a:ext>
            </a:extLst>
          </p:cNvPr>
          <p:cNvCxnSpPr>
            <a:cxnSpLocks/>
          </p:cNvCxnSpPr>
          <p:nvPr/>
        </p:nvCxnSpPr>
        <p:spPr>
          <a:xfrm>
            <a:off x="2448363" y="2184612"/>
            <a:ext cx="1" cy="247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18F26FA8-2076-7867-E334-0999D353EE15}"/>
              </a:ext>
            </a:extLst>
          </p:cNvPr>
          <p:cNvCxnSpPr/>
          <p:nvPr/>
        </p:nvCxnSpPr>
        <p:spPr>
          <a:xfrm>
            <a:off x="6590052" y="2179851"/>
            <a:ext cx="1" cy="247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Rectangle 33">
            <a:extLst>
              <a:ext uri="{FF2B5EF4-FFF2-40B4-BE49-F238E27FC236}">
                <a16:creationId xmlns:a16="http://schemas.microsoft.com/office/drawing/2014/main" id="{F463A6C6-AC01-80D8-C888-D82CAF8EEAC1}"/>
              </a:ext>
            </a:extLst>
          </p:cNvPr>
          <p:cNvSpPr/>
          <p:nvPr/>
        </p:nvSpPr>
        <p:spPr>
          <a:xfrm>
            <a:off x="1459111" y="2438071"/>
            <a:ext cx="1976183" cy="173636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000" b="0" i="0" dirty="0">
                <a:solidFill>
                  <a:schemeClr val="tx1"/>
                </a:solidFill>
                <a:effectLst/>
                <a:latin typeface="+mj-lt"/>
              </a:rPr>
              <a:t>A point-to-multipoint (P2MP) OSPF network is a network where one router is connected to multiple other routers. This type of network is typically used for Frame Relay and ATM networks.</a:t>
            </a:r>
            <a:endParaRPr lang="en-US" sz="1000" b="1" dirty="0">
              <a:solidFill>
                <a:schemeClr val="tx1"/>
              </a:solidFill>
              <a:latin typeface="+mj-lt"/>
            </a:endParaRPr>
          </a:p>
        </p:txBody>
      </p:sp>
      <p:sp>
        <p:nvSpPr>
          <p:cNvPr id="35" name="Rectangle 34">
            <a:extLst>
              <a:ext uri="{FF2B5EF4-FFF2-40B4-BE49-F238E27FC236}">
                <a16:creationId xmlns:a16="http://schemas.microsoft.com/office/drawing/2014/main" id="{6CF1A540-89AD-6CC6-5937-C5BC72566675}"/>
              </a:ext>
            </a:extLst>
          </p:cNvPr>
          <p:cNvSpPr/>
          <p:nvPr/>
        </p:nvSpPr>
        <p:spPr>
          <a:xfrm>
            <a:off x="5561652" y="2440721"/>
            <a:ext cx="2091429" cy="173636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000" b="0" i="0" dirty="0">
                <a:solidFill>
                  <a:schemeClr val="tx1"/>
                </a:solidFill>
                <a:effectLst/>
                <a:latin typeface="+mj-lt"/>
              </a:rPr>
              <a:t>P2MP NBMA OSPF network type is used where OSPF routers are connected via NBMA networks, such as Frame Relay or X.25, and need to communicate with multiple neighbors over the same network segment. </a:t>
            </a:r>
            <a:endParaRPr lang="en-US" sz="1000" b="1" dirty="0">
              <a:solidFill>
                <a:schemeClr val="tx1"/>
              </a:solidFill>
              <a:latin typeface="+mj-lt"/>
            </a:endParaRPr>
          </a:p>
        </p:txBody>
      </p:sp>
      <p:sp>
        <p:nvSpPr>
          <p:cNvPr id="5" name="Slide Number Placeholder 4">
            <a:extLst>
              <a:ext uri="{FF2B5EF4-FFF2-40B4-BE49-F238E27FC236}">
                <a16:creationId xmlns:a16="http://schemas.microsoft.com/office/drawing/2014/main" id="{B7D871E5-C383-7B08-5C43-B943E15E761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920983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DC96-DEBA-6B0F-81B4-A757B65A1A9A}"/>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Point-to-Multipoint Network</a:t>
            </a:r>
          </a:p>
        </p:txBody>
      </p:sp>
      <p:sp>
        <p:nvSpPr>
          <p:cNvPr id="3" name="TextBox 2">
            <a:extLst>
              <a:ext uri="{FF2B5EF4-FFF2-40B4-BE49-F238E27FC236}">
                <a16:creationId xmlns:a16="http://schemas.microsoft.com/office/drawing/2014/main" id="{445146B7-0758-7AFA-30DB-BD6C2A87CDAE}"/>
              </a:ext>
            </a:extLst>
          </p:cNvPr>
          <p:cNvSpPr txBox="1"/>
          <p:nvPr/>
        </p:nvSpPr>
        <p:spPr>
          <a:xfrm>
            <a:off x="747420" y="905762"/>
            <a:ext cx="3713261" cy="3987951"/>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Ø"/>
            </a:pPr>
            <a:r>
              <a:rPr lang="en-US" sz="1000" b="0" i="0" dirty="0">
                <a:solidFill>
                  <a:schemeClr val="tx1"/>
                </a:solidFill>
                <a:effectLst/>
                <a:latin typeface="+mj-lt"/>
              </a:rPr>
              <a:t>P2MP networks are similar to P2P networks, but they support multiple remote routers connecting to a central router. </a:t>
            </a:r>
            <a:r>
              <a:rPr lang="en-US" sz="1000" dirty="0">
                <a:solidFill>
                  <a:schemeClr val="tx1"/>
                </a:solidFill>
                <a:latin typeface="+mj-lt"/>
              </a:rPr>
              <a:t>T</a:t>
            </a:r>
            <a:r>
              <a:rPr lang="en-US" sz="1000" b="0" i="0" dirty="0">
                <a:solidFill>
                  <a:schemeClr val="tx1"/>
                </a:solidFill>
                <a:effectLst/>
                <a:latin typeface="+mj-lt"/>
              </a:rPr>
              <a:t>he remote routers are not directly connected to each other.</a:t>
            </a:r>
          </a:p>
          <a:p>
            <a:pPr marL="171450" indent="-171450" algn="just">
              <a:lnSpc>
                <a:spcPct val="150000"/>
              </a:lnSpc>
              <a:buFont typeface="Wingdings" panose="05000000000000000000" pitchFamily="2" charset="2"/>
              <a:buChar char="Ø"/>
            </a:pPr>
            <a:r>
              <a:rPr lang="en-US" sz="1000" dirty="0">
                <a:solidFill>
                  <a:schemeClr val="tx1"/>
                </a:solidFill>
                <a:latin typeface="+mj-lt"/>
              </a:rPr>
              <a:t>T</a:t>
            </a:r>
            <a:r>
              <a:rPr lang="en-US" sz="1000" b="0" i="0" dirty="0">
                <a:solidFill>
                  <a:schemeClr val="tx1"/>
                </a:solidFill>
                <a:effectLst/>
                <a:latin typeface="+mj-lt"/>
              </a:rPr>
              <a:t>ypically used in wireless or hub-and-spoke topologies.</a:t>
            </a:r>
          </a:p>
          <a:p>
            <a:pPr marL="171450" indent="-171450" algn="just">
              <a:lnSpc>
                <a:spcPct val="150000"/>
              </a:lnSpc>
              <a:buFont typeface="Wingdings" panose="05000000000000000000" pitchFamily="2" charset="2"/>
              <a:buChar char="Ø"/>
            </a:pPr>
            <a:r>
              <a:rPr lang="en-US" sz="1000" b="0" i="0" dirty="0">
                <a:solidFill>
                  <a:schemeClr val="tx1"/>
                </a:solidFill>
                <a:effectLst/>
                <a:latin typeface="+mj-lt"/>
              </a:rPr>
              <a:t>The hub router maintains a separate OSPF adjacency with each of the remote routers.</a:t>
            </a:r>
            <a:endParaRPr lang="en-US" sz="1000" dirty="0">
              <a:solidFill>
                <a:schemeClr val="tx1"/>
              </a:solidFill>
              <a:latin typeface="+mj-lt"/>
            </a:endParaRPr>
          </a:p>
          <a:p>
            <a:pPr marL="171450" indent="-171450" algn="just">
              <a:lnSpc>
                <a:spcPct val="150000"/>
              </a:lnSpc>
              <a:buFont typeface="Wingdings" panose="05000000000000000000" pitchFamily="2" charset="2"/>
              <a:buChar char="Ø"/>
            </a:pPr>
            <a:r>
              <a:rPr lang="en-US" sz="1000" b="0" i="0" dirty="0">
                <a:solidFill>
                  <a:schemeClr val="tx1"/>
                </a:solidFill>
                <a:effectLst/>
                <a:latin typeface="+mj-lt"/>
              </a:rPr>
              <a:t>Spoke routers establish OSPF adjacencies with the hub router but do not establish adjacencies with each other.</a:t>
            </a:r>
          </a:p>
          <a:p>
            <a:pPr marL="171450" indent="-171450" algn="just">
              <a:lnSpc>
                <a:spcPct val="150000"/>
              </a:lnSpc>
              <a:buFont typeface="Wingdings" panose="05000000000000000000" pitchFamily="2" charset="2"/>
              <a:buChar char="Ø"/>
            </a:pPr>
            <a:r>
              <a:rPr lang="en-US" sz="1000" b="0" i="0" dirty="0">
                <a:solidFill>
                  <a:schemeClr val="tx1"/>
                </a:solidFill>
                <a:effectLst/>
                <a:latin typeface="+mj-lt"/>
              </a:rPr>
              <a:t>Adjacencies are established between all neighboring routers. There is no DR/BDR concept.</a:t>
            </a:r>
          </a:p>
          <a:p>
            <a:pPr marL="171450" indent="-171450" algn="just">
              <a:lnSpc>
                <a:spcPct val="150000"/>
              </a:lnSpc>
              <a:buFont typeface="Wingdings" panose="05000000000000000000" pitchFamily="2" charset="2"/>
              <a:buChar char="Ø"/>
            </a:pPr>
            <a:r>
              <a:rPr lang="en-US" sz="1000" b="0" i="0" dirty="0">
                <a:solidFill>
                  <a:schemeClr val="tx1"/>
                </a:solidFill>
                <a:effectLst/>
                <a:latin typeface="+mj-lt"/>
              </a:rPr>
              <a:t>These type of network are not seen </a:t>
            </a:r>
            <a:r>
              <a:rPr lang="en-US" sz="1000" dirty="0">
                <a:solidFill>
                  <a:schemeClr val="tx1"/>
                </a:solidFill>
                <a:latin typeface="+mj-lt"/>
              </a:rPr>
              <a:t>in LAN networks. They</a:t>
            </a:r>
            <a:r>
              <a:rPr lang="en-US" sz="1000" b="0" i="0" dirty="0">
                <a:solidFill>
                  <a:schemeClr val="tx1"/>
                </a:solidFill>
                <a:effectLst/>
                <a:latin typeface="+mj-lt"/>
              </a:rPr>
              <a:t> are commonly used in WAN scenarios such as: Remote site connectivity, branch office connectivity, wireless mesh networks and many more.</a:t>
            </a:r>
          </a:p>
          <a:p>
            <a:pPr algn="just">
              <a:lnSpc>
                <a:spcPct val="150000"/>
              </a:lnSpc>
            </a:pPr>
            <a:br>
              <a:rPr lang="en-US" sz="1000" b="1" i="1" dirty="0">
                <a:solidFill>
                  <a:schemeClr val="tx1"/>
                </a:solidFill>
                <a:latin typeface="+mj-lt"/>
              </a:rPr>
            </a:br>
            <a:endParaRPr lang="en-US" sz="1000" b="1" i="1" dirty="0">
              <a:solidFill>
                <a:schemeClr val="tx1"/>
              </a:solidFill>
              <a:latin typeface="+mj-lt"/>
            </a:endParaRPr>
          </a:p>
        </p:txBody>
      </p:sp>
      <p:pic>
        <p:nvPicPr>
          <p:cNvPr id="4" name="Picture 3">
            <a:extLst>
              <a:ext uri="{FF2B5EF4-FFF2-40B4-BE49-F238E27FC236}">
                <a16:creationId xmlns:a16="http://schemas.microsoft.com/office/drawing/2014/main" id="{DE32002C-D8AC-4BB4-3CDC-4BBC37FCA1D7}"/>
              </a:ext>
            </a:extLst>
          </p:cNvPr>
          <p:cNvPicPr>
            <a:picLocks noChangeAspect="1"/>
          </p:cNvPicPr>
          <p:nvPr/>
        </p:nvPicPr>
        <p:blipFill>
          <a:blip r:embed="rId2"/>
          <a:stretch>
            <a:fillRect/>
          </a:stretch>
        </p:blipFill>
        <p:spPr>
          <a:xfrm>
            <a:off x="4621689" y="1490408"/>
            <a:ext cx="913003" cy="913003"/>
          </a:xfrm>
          <a:prstGeom prst="rect">
            <a:avLst/>
          </a:prstGeom>
        </p:spPr>
      </p:pic>
      <p:pic>
        <p:nvPicPr>
          <p:cNvPr id="5" name="Picture 4">
            <a:extLst>
              <a:ext uri="{FF2B5EF4-FFF2-40B4-BE49-F238E27FC236}">
                <a16:creationId xmlns:a16="http://schemas.microsoft.com/office/drawing/2014/main" id="{8AAE8835-8B6A-6EB4-A91C-3FC4288AC70F}"/>
              </a:ext>
            </a:extLst>
          </p:cNvPr>
          <p:cNvPicPr>
            <a:picLocks noChangeAspect="1"/>
          </p:cNvPicPr>
          <p:nvPr/>
        </p:nvPicPr>
        <p:blipFill>
          <a:blip r:embed="rId2"/>
          <a:stretch>
            <a:fillRect/>
          </a:stretch>
        </p:blipFill>
        <p:spPr>
          <a:xfrm>
            <a:off x="7791609" y="1490408"/>
            <a:ext cx="913003" cy="913003"/>
          </a:xfrm>
          <a:prstGeom prst="rect">
            <a:avLst/>
          </a:prstGeom>
        </p:spPr>
      </p:pic>
      <p:pic>
        <p:nvPicPr>
          <p:cNvPr id="6" name="Picture 5">
            <a:extLst>
              <a:ext uri="{FF2B5EF4-FFF2-40B4-BE49-F238E27FC236}">
                <a16:creationId xmlns:a16="http://schemas.microsoft.com/office/drawing/2014/main" id="{50612483-F461-EB8A-6767-4CCF816F7DA8}"/>
              </a:ext>
            </a:extLst>
          </p:cNvPr>
          <p:cNvPicPr>
            <a:picLocks noChangeAspect="1"/>
          </p:cNvPicPr>
          <p:nvPr/>
        </p:nvPicPr>
        <p:blipFill>
          <a:blip r:embed="rId2"/>
          <a:stretch>
            <a:fillRect/>
          </a:stretch>
        </p:blipFill>
        <p:spPr>
          <a:xfrm>
            <a:off x="7791609" y="728408"/>
            <a:ext cx="913003" cy="913003"/>
          </a:xfrm>
          <a:prstGeom prst="rect">
            <a:avLst/>
          </a:prstGeom>
        </p:spPr>
      </p:pic>
      <p:pic>
        <p:nvPicPr>
          <p:cNvPr id="7" name="Picture 6">
            <a:extLst>
              <a:ext uri="{FF2B5EF4-FFF2-40B4-BE49-F238E27FC236}">
                <a16:creationId xmlns:a16="http://schemas.microsoft.com/office/drawing/2014/main" id="{98420528-60A9-ACFE-C9F3-78E1082AFDAE}"/>
              </a:ext>
            </a:extLst>
          </p:cNvPr>
          <p:cNvPicPr>
            <a:picLocks noChangeAspect="1"/>
          </p:cNvPicPr>
          <p:nvPr/>
        </p:nvPicPr>
        <p:blipFill>
          <a:blip r:embed="rId2"/>
          <a:stretch>
            <a:fillRect/>
          </a:stretch>
        </p:blipFill>
        <p:spPr>
          <a:xfrm>
            <a:off x="7791609" y="2252408"/>
            <a:ext cx="913003" cy="913003"/>
          </a:xfrm>
          <a:prstGeom prst="rect">
            <a:avLst/>
          </a:prstGeom>
        </p:spPr>
      </p:pic>
      <p:cxnSp>
        <p:nvCxnSpPr>
          <p:cNvPr id="8" name="Straight Connector 7">
            <a:extLst>
              <a:ext uri="{FF2B5EF4-FFF2-40B4-BE49-F238E27FC236}">
                <a16:creationId xmlns:a16="http://schemas.microsoft.com/office/drawing/2014/main" id="{B0FFE088-2985-6101-F00D-6FDF5D5C2689}"/>
              </a:ext>
            </a:extLst>
          </p:cNvPr>
          <p:cNvCxnSpPr>
            <a:cxnSpLocks/>
          </p:cNvCxnSpPr>
          <p:nvPr/>
        </p:nvCxnSpPr>
        <p:spPr>
          <a:xfrm flipH="1">
            <a:off x="5334000" y="1946909"/>
            <a:ext cx="2665752"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28A54D54-9A8C-49F0-4C61-94D18F50DE18}"/>
              </a:ext>
            </a:extLst>
          </p:cNvPr>
          <p:cNvCxnSpPr>
            <a:cxnSpLocks/>
          </p:cNvCxnSpPr>
          <p:nvPr/>
        </p:nvCxnSpPr>
        <p:spPr>
          <a:xfrm flipH="1">
            <a:off x="6598920" y="1184909"/>
            <a:ext cx="1400832" cy="7620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9A29EBBA-8F34-28FB-6A8C-4B0C87497973}"/>
              </a:ext>
            </a:extLst>
          </p:cNvPr>
          <p:cNvCxnSpPr>
            <a:cxnSpLocks/>
          </p:cNvCxnSpPr>
          <p:nvPr/>
        </p:nvCxnSpPr>
        <p:spPr>
          <a:xfrm flipH="1" flipV="1">
            <a:off x="6598920" y="1946909"/>
            <a:ext cx="1400832" cy="793181"/>
          </a:xfrm>
          <a:prstGeom prst="line">
            <a:avLst/>
          </a:prstGeom>
        </p:spPr>
        <p:style>
          <a:lnRef idx="2">
            <a:schemeClr val="dk1"/>
          </a:lnRef>
          <a:fillRef idx="0">
            <a:schemeClr val="dk1"/>
          </a:fillRef>
          <a:effectRef idx="1">
            <a:schemeClr val="dk1"/>
          </a:effectRef>
          <a:fontRef idx="minor">
            <a:schemeClr val="tx1"/>
          </a:fontRef>
        </p:style>
      </p:cxnSp>
      <p:sp>
        <p:nvSpPr>
          <p:cNvPr id="17" name="Cloud 16">
            <a:extLst>
              <a:ext uri="{FF2B5EF4-FFF2-40B4-BE49-F238E27FC236}">
                <a16:creationId xmlns:a16="http://schemas.microsoft.com/office/drawing/2014/main" id="{1122448E-8619-B296-290E-C866869E5F2D}"/>
              </a:ext>
            </a:extLst>
          </p:cNvPr>
          <p:cNvSpPr/>
          <p:nvPr/>
        </p:nvSpPr>
        <p:spPr>
          <a:xfrm>
            <a:off x="6324599" y="1691640"/>
            <a:ext cx="762149" cy="530288"/>
          </a:xfrm>
          <a:prstGeom prst="cloud">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WAN</a:t>
            </a:r>
          </a:p>
        </p:txBody>
      </p:sp>
      <p:sp>
        <p:nvSpPr>
          <p:cNvPr id="18" name="TextBox 17">
            <a:extLst>
              <a:ext uri="{FF2B5EF4-FFF2-40B4-BE49-F238E27FC236}">
                <a16:creationId xmlns:a16="http://schemas.microsoft.com/office/drawing/2014/main" id="{CBE94249-9F47-3A78-8FD1-1D79ECBA9295}"/>
              </a:ext>
            </a:extLst>
          </p:cNvPr>
          <p:cNvSpPr txBox="1"/>
          <p:nvPr/>
        </p:nvSpPr>
        <p:spPr>
          <a:xfrm>
            <a:off x="4844099" y="1557127"/>
            <a:ext cx="534803" cy="246221"/>
          </a:xfrm>
          <a:prstGeom prst="rect">
            <a:avLst/>
          </a:prstGeom>
          <a:noFill/>
        </p:spPr>
        <p:txBody>
          <a:bodyPr wrap="square" rtlCol="0">
            <a:spAutoFit/>
          </a:bodyPr>
          <a:lstStyle/>
          <a:p>
            <a:r>
              <a:rPr lang="en-US" sz="1000" b="1" dirty="0">
                <a:solidFill>
                  <a:srgbClr val="C00000"/>
                </a:solidFill>
              </a:rPr>
              <a:t>Hub</a:t>
            </a:r>
          </a:p>
        </p:txBody>
      </p:sp>
      <p:sp>
        <p:nvSpPr>
          <p:cNvPr id="19" name="TextBox 18">
            <a:extLst>
              <a:ext uri="{FF2B5EF4-FFF2-40B4-BE49-F238E27FC236}">
                <a16:creationId xmlns:a16="http://schemas.microsoft.com/office/drawing/2014/main" id="{13B138A5-83E6-49F4-7D1D-1EAE552C8A55}"/>
              </a:ext>
            </a:extLst>
          </p:cNvPr>
          <p:cNvSpPr txBox="1"/>
          <p:nvPr/>
        </p:nvSpPr>
        <p:spPr>
          <a:xfrm>
            <a:off x="7944684" y="787942"/>
            <a:ext cx="606852" cy="246221"/>
          </a:xfrm>
          <a:prstGeom prst="rect">
            <a:avLst/>
          </a:prstGeom>
          <a:noFill/>
        </p:spPr>
        <p:txBody>
          <a:bodyPr wrap="square" rtlCol="0">
            <a:spAutoFit/>
          </a:bodyPr>
          <a:lstStyle/>
          <a:p>
            <a:r>
              <a:rPr lang="en-US" sz="1000" b="1" dirty="0">
                <a:solidFill>
                  <a:srgbClr val="C00000"/>
                </a:solidFill>
              </a:rPr>
              <a:t>Spoke</a:t>
            </a:r>
          </a:p>
        </p:txBody>
      </p:sp>
      <p:sp>
        <p:nvSpPr>
          <p:cNvPr id="20" name="TextBox 19">
            <a:extLst>
              <a:ext uri="{FF2B5EF4-FFF2-40B4-BE49-F238E27FC236}">
                <a16:creationId xmlns:a16="http://schemas.microsoft.com/office/drawing/2014/main" id="{5607D2AC-67A5-571C-329E-4A1949CB03DE}"/>
              </a:ext>
            </a:extLst>
          </p:cNvPr>
          <p:cNvSpPr txBox="1"/>
          <p:nvPr/>
        </p:nvSpPr>
        <p:spPr>
          <a:xfrm>
            <a:off x="7944684" y="1542588"/>
            <a:ext cx="606852" cy="246221"/>
          </a:xfrm>
          <a:prstGeom prst="rect">
            <a:avLst/>
          </a:prstGeom>
          <a:noFill/>
        </p:spPr>
        <p:txBody>
          <a:bodyPr wrap="square" rtlCol="0">
            <a:spAutoFit/>
          </a:bodyPr>
          <a:lstStyle/>
          <a:p>
            <a:r>
              <a:rPr lang="en-US" sz="1000" b="1" dirty="0">
                <a:solidFill>
                  <a:srgbClr val="C00000"/>
                </a:solidFill>
              </a:rPr>
              <a:t>Spoke</a:t>
            </a:r>
          </a:p>
        </p:txBody>
      </p:sp>
      <p:sp>
        <p:nvSpPr>
          <p:cNvPr id="21" name="TextBox 20">
            <a:extLst>
              <a:ext uri="{FF2B5EF4-FFF2-40B4-BE49-F238E27FC236}">
                <a16:creationId xmlns:a16="http://schemas.microsoft.com/office/drawing/2014/main" id="{23BBD922-E3AF-F89F-11FF-300BA3D04C5B}"/>
              </a:ext>
            </a:extLst>
          </p:cNvPr>
          <p:cNvSpPr txBox="1"/>
          <p:nvPr/>
        </p:nvSpPr>
        <p:spPr>
          <a:xfrm>
            <a:off x="7944684" y="2319305"/>
            <a:ext cx="606852" cy="246221"/>
          </a:xfrm>
          <a:prstGeom prst="rect">
            <a:avLst/>
          </a:prstGeom>
          <a:noFill/>
        </p:spPr>
        <p:txBody>
          <a:bodyPr wrap="square" rtlCol="0">
            <a:spAutoFit/>
          </a:bodyPr>
          <a:lstStyle/>
          <a:p>
            <a:r>
              <a:rPr lang="en-US" sz="1000" b="1" dirty="0">
                <a:solidFill>
                  <a:srgbClr val="C00000"/>
                </a:solidFill>
              </a:rPr>
              <a:t>Spoke</a:t>
            </a:r>
          </a:p>
        </p:txBody>
      </p:sp>
      <p:sp>
        <p:nvSpPr>
          <p:cNvPr id="22" name="TextBox 21">
            <a:extLst>
              <a:ext uri="{FF2B5EF4-FFF2-40B4-BE49-F238E27FC236}">
                <a16:creationId xmlns:a16="http://schemas.microsoft.com/office/drawing/2014/main" id="{D633FEF8-B60B-EB34-4D88-FC41F4EF0104}"/>
              </a:ext>
            </a:extLst>
          </p:cNvPr>
          <p:cNvSpPr txBox="1"/>
          <p:nvPr/>
        </p:nvSpPr>
        <p:spPr>
          <a:xfrm>
            <a:off x="4648200" y="2964181"/>
            <a:ext cx="4017636" cy="987130"/>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Ø"/>
            </a:pPr>
            <a:r>
              <a:rPr lang="en-US" sz="1000" dirty="0">
                <a:latin typeface="+mj-lt"/>
              </a:rPr>
              <a:t>Full mesh WAN deployment are rare and generally not recommended.</a:t>
            </a:r>
          </a:p>
          <a:p>
            <a:pPr marL="171450" indent="-171450" algn="just">
              <a:lnSpc>
                <a:spcPct val="150000"/>
              </a:lnSpc>
              <a:buFont typeface="Wingdings" panose="05000000000000000000" pitchFamily="2" charset="2"/>
              <a:buChar char="Ø"/>
            </a:pPr>
            <a:r>
              <a:rPr lang="en-US" sz="1000" dirty="0">
                <a:latin typeface="+mj-lt"/>
              </a:rPr>
              <a:t>Interfaces connecting Hub and Spoke will be in same subnet just like a OSPF broadcast network connected with a switch.</a:t>
            </a:r>
          </a:p>
        </p:txBody>
      </p:sp>
      <p:sp>
        <p:nvSpPr>
          <p:cNvPr id="14" name="Slide Number Placeholder 13">
            <a:extLst>
              <a:ext uri="{FF2B5EF4-FFF2-40B4-BE49-F238E27FC236}">
                <a16:creationId xmlns:a16="http://schemas.microsoft.com/office/drawing/2014/main" id="{0DD59A7A-E108-4E90-B85E-89BCA9857BE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50836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FD1D-FE2A-07C7-0D7A-5E769B113EF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Network Type Differences</a:t>
            </a:r>
          </a:p>
        </p:txBody>
      </p:sp>
      <p:graphicFrame>
        <p:nvGraphicFramePr>
          <p:cNvPr id="4" name="Table 3">
            <a:extLst>
              <a:ext uri="{FF2B5EF4-FFF2-40B4-BE49-F238E27FC236}">
                <a16:creationId xmlns:a16="http://schemas.microsoft.com/office/drawing/2014/main" id="{A114AAB8-3138-24F7-1B67-80338AC63D5E}"/>
              </a:ext>
            </a:extLst>
          </p:cNvPr>
          <p:cNvGraphicFramePr>
            <a:graphicFrameLocks noGrp="1"/>
          </p:cNvGraphicFramePr>
          <p:nvPr>
            <p:extLst>
              <p:ext uri="{D42A27DB-BD31-4B8C-83A1-F6EECF244321}">
                <p14:modId xmlns:p14="http://schemas.microsoft.com/office/powerpoint/2010/main" val="2954176916"/>
              </p:ext>
            </p:extLst>
          </p:nvPr>
        </p:nvGraphicFramePr>
        <p:xfrm>
          <a:off x="829056" y="923411"/>
          <a:ext cx="7700638" cy="3502290"/>
        </p:xfrm>
        <a:graphic>
          <a:graphicData uri="http://schemas.openxmlformats.org/drawingml/2006/table">
            <a:tbl>
              <a:tblPr firstRow="1" bandRow="1">
                <a:tableStyleId>{69012ECD-51FC-41F1-AA8D-1B2483CD663E}</a:tableStyleId>
              </a:tblPr>
              <a:tblGrid>
                <a:gridCol w="2276792">
                  <a:extLst>
                    <a:ext uri="{9D8B030D-6E8A-4147-A177-3AD203B41FA5}">
                      <a16:colId xmlns:a16="http://schemas.microsoft.com/office/drawing/2014/main" val="2922379647"/>
                    </a:ext>
                  </a:extLst>
                </a:gridCol>
                <a:gridCol w="998112">
                  <a:extLst>
                    <a:ext uri="{9D8B030D-6E8A-4147-A177-3AD203B41FA5}">
                      <a16:colId xmlns:a16="http://schemas.microsoft.com/office/drawing/2014/main" val="859409096"/>
                    </a:ext>
                  </a:extLst>
                </a:gridCol>
                <a:gridCol w="1214755">
                  <a:extLst>
                    <a:ext uri="{9D8B030D-6E8A-4147-A177-3AD203B41FA5}">
                      <a16:colId xmlns:a16="http://schemas.microsoft.com/office/drawing/2014/main" val="1556668696"/>
                    </a:ext>
                  </a:extLst>
                </a:gridCol>
                <a:gridCol w="1214755">
                  <a:extLst>
                    <a:ext uri="{9D8B030D-6E8A-4147-A177-3AD203B41FA5}">
                      <a16:colId xmlns:a16="http://schemas.microsoft.com/office/drawing/2014/main" val="3893536300"/>
                    </a:ext>
                  </a:extLst>
                </a:gridCol>
                <a:gridCol w="998112">
                  <a:extLst>
                    <a:ext uri="{9D8B030D-6E8A-4147-A177-3AD203B41FA5}">
                      <a16:colId xmlns:a16="http://schemas.microsoft.com/office/drawing/2014/main" val="132079865"/>
                    </a:ext>
                  </a:extLst>
                </a:gridCol>
                <a:gridCol w="998112">
                  <a:extLst>
                    <a:ext uri="{9D8B030D-6E8A-4147-A177-3AD203B41FA5}">
                      <a16:colId xmlns:a16="http://schemas.microsoft.com/office/drawing/2014/main" val="371411546"/>
                    </a:ext>
                  </a:extLst>
                </a:gridCol>
              </a:tblGrid>
              <a:tr h="350229">
                <a:tc>
                  <a:txBody>
                    <a:bodyPr/>
                    <a:lstStyle/>
                    <a:p>
                      <a:pPr algn="ctr"/>
                      <a:r>
                        <a:rPr lang="en-US" sz="1000" b="1" dirty="0">
                          <a:solidFill>
                            <a:schemeClr val="tx1"/>
                          </a:solidFill>
                        </a:rPr>
                        <a:t>Network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P2P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Broadcast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NBMA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P2MP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P2MP NB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688852"/>
                  </a:ext>
                </a:extLst>
              </a:tr>
              <a:tr h="350229">
                <a:tc>
                  <a:txBody>
                    <a:bodyPr/>
                    <a:lstStyle/>
                    <a:p>
                      <a:pPr algn="ctr"/>
                      <a:r>
                        <a:rPr lang="en-US" sz="1000" b="1" dirty="0">
                          <a:solidFill>
                            <a:schemeClr val="tx1"/>
                          </a:solidFill>
                        </a:rPr>
                        <a:t>Max Routers per Link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65308"/>
                  </a:ext>
                </a:extLst>
              </a:tr>
              <a:tr h="350229">
                <a:tc>
                  <a:txBody>
                    <a:bodyPr/>
                    <a:lstStyle/>
                    <a:p>
                      <a:pPr algn="ctr"/>
                      <a:r>
                        <a:rPr lang="en-US" sz="1000" b="1" dirty="0">
                          <a:solidFill>
                            <a:schemeClr val="tx1"/>
                          </a:solidFill>
                        </a:rPr>
                        <a:t>Full Mesh Connectivity Assumed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871597"/>
                  </a:ext>
                </a:extLst>
              </a:tr>
              <a:tr h="350229">
                <a:tc>
                  <a:txBody>
                    <a:bodyPr/>
                    <a:lstStyle/>
                    <a:p>
                      <a:pPr algn="ctr"/>
                      <a:r>
                        <a:rPr lang="en-US" sz="1000" b="1" dirty="0">
                          <a:solidFill>
                            <a:schemeClr val="tx1"/>
                          </a:solidFill>
                        </a:rPr>
                        <a:t>DR/BDR 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3668700"/>
                  </a:ext>
                </a:extLst>
              </a:tr>
              <a:tr h="350229">
                <a:tc>
                  <a:txBody>
                    <a:bodyPr/>
                    <a:lstStyle/>
                    <a:p>
                      <a:pPr algn="ctr"/>
                      <a:r>
                        <a:rPr lang="en-US" sz="1000" b="1" dirty="0">
                          <a:solidFill>
                            <a:schemeClr val="tx1"/>
                          </a:solidFill>
                        </a:rPr>
                        <a:t>Hello/Dead Timer (Cisco Default)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10 / 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10 / 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30 / 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30 / 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30 / 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4031448"/>
                  </a:ext>
                </a:extLst>
              </a:tr>
              <a:tr h="350229">
                <a:tc>
                  <a:txBody>
                    <a:bodyPr/>
                    <a:lstStyle/>
                    <a:p>
                      <a:pPr algn="ctr"/>
                      <a:r>
                        <a:rPr lang="en-US" sz="1000" b="1" dirty="0">
                          <a:solidFill>
                            <a:schemeClr val="tx1"/>
                          </a:solidFill>
                        </a:rPr>
                        <a:t>Automatic Neighbor Discovery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814542"/>
                  </a:ext>
                </a:extLst>
              </a:tr>
              <a:tr h="350229">
                <a:tc>
                  <a:txBody>
                    <a:bodyPr/>
                    <a:lstStyle/>
                    <a:p>
                      <a:pPr algn="ctr"/>
                      <a:r>
                        <a:rPr lang="en-US" sz="1000" b="1" dirty="0">
                          <a:solidFill>
                            <a:schemeClr val="tx1"/>
                          </a:solidFill>
                        </a:rPr>
                        <a:t>Discovery &amp; Periodic Hello sent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224.0.0.5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224.0.0.5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Neighbor 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224.0.0.5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Neighbor 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5744254"/>
                  </a:ext>
                </a:extLst>
              </a:tr>
              <a:tr h="350229">
                <a:tc>
                  <a:txBody>
                    <a:bodyPr/>
                    <a:lstStyle/>
                    <a:p>
                      <a:pPr algn="ctr"/>
                      <a:r>
                        <a:rPr lang="en-US" sz="1000" b="1" dirty="0">
                          <a:solidFill>
                            <a:schemeClr val="tx1"/>
                          </a:solidFill>
                        </a:rPr>
                        <a:t>Neighbor Communication sent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224.0.0.5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Unicast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Unicast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Unicast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Unicast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594356"/>
                  </a:ext>
                </a:extLst>
              </a:tr>
              <a:tr h="350229">
                <a:tc>
                  <a:txBody>
                    <a:bodyPr/>
                    <a:lstStyle/>
                    <a:p>
                      <a:pPr algn="ctr"/>
                      <a:r>
                        <a:rPr lang="en-US" sz="1000" b="1" dirty="0">
                          <a:solidFill>
                            <a:schemeClr val="tx1"/>
                          </a:solidFill>
                        </a:rPr>
                        <a:t>LSA(s) sent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224.0.0.5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Multicast DR/BDR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tx1"/>
                          </a:solidFill>
                        </a:rPr>
                        <a:t>Unicast DR/BDR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Unicast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Unicast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7901644"/>
                  </a:ext>
                </a:extLst>
              </a:tr>
              <a:tr h="350229">
                <a:tc>
                  <a:txBody>
                    <a:bodyPr/>
                    <a:lstStyle/>
                    <a:p>
                      <a:pPr algn="ctr"/>
                      <a:r>
                        <a:rPr lang="en-US" sz="1000" b="1" dirty="0">
                          <a:solidFill>
                            <a:schemeClr val="tx1"/>
                          </a:solidFill>
                        </a:rPr>
                        <a:t>Next-Hot 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Originated Router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Originated Router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Hub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tx1"/>
                          </a:solidFill>
                        </a:rPr>
                        <a:t>Hub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355201"/>
                  </a:ext>
                </a:extLst>
              </a:tr>
            </a:tbl>
          </a:graphicData>
        </a:graphic>
      </p:graphicFrame>
      <p:sp>
        <p:nvSpPr>
          <p:cNvPr id="7" name="Slide Number Placeholder 6">
            <a:extLst>
              <a:ext uri="{FF2B5EF4-FFF2-40B4-BE49-F238E27FC236}">
                <a16:creationId xmlns:a16="http://schemas.microsoft.com/office/drawing/2014/main" id="{9B86211D-9557-FD7A-EE85-6120E8E7F6D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29854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FD1D-FE2A-07C7-0D7A-5E769B113EF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OSPFv2 Authentication</a:t>
            </a:r>
          </a:p>
        </p:txBody>
      </p:sp>
      <p:sp>
        <p:nvSpPr>
          <p:cNvPr id="3" name="TextBox 2">
            <a:extLst>
              <a:ext uri="{FF2B5EF4-FFF2-40B4-BE49-F238E27FC236}">
                <a16:creationId xmlns:a16="http://schemas.microsoft.com/office/drawing/2014/main" id="{04690547-4608-E3BD-F596-96660431D4A1}"/>
              </a:ext>
            </a:extLst>
          </p:cNvPr>
          <p:cNvSpPr txBox="1"/>
          <p:nvPr/>
        </p:nvSpPr>
        <p:spPr>
          <a:xfrm>
            <a:off x="747420" y="905762"/>
            <a:ext cx="8221320" cy="3757119"/>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Ø"/>
            </a:pPr>
            <a:r>
              <a:rPr lang="en-US" sz="1000" dirty="0">
                <a:solidFill>
                  <a:schemeClr val="tx1"/>
                </a:solidFill>
                <a:latin typeface="+mj-lt"/>
              </a:rPr>
              <a:t>Authentication is used to prevent unauthorized or invalid routing updates in the network.</a:t>
            </a:r>
          </a:p>
          <a:p>
            <a:pPr marL="171450" indent="-171450" algn="just">
              <a:lnSpc>
                <a:spcPct val="150000"/>
              </a:lnSpc>
              <a:buFont typeface="Wingdings" panose="05000000000000000000" pitchFamily="2" charset="2"/>
              <a:buChar char="Ø"/>
            </a:pPr>
            <a:r>
              <a:rPr lang="en-US" sz="1000" dirty="0">
                <a:solidFill>
                  <a:schemeClr val="tx1"/>
                </a:solidFill>
                <a:latin typeface="+mj-lt"/>
              </a:rPr>
              <a:t>According to </a:t>
            </a:r>
            <a:r>
              <a:rPr lang="en-US" sz="1000" b="1" i="1" dirty="0">
                <a:solidFill>
                  <a:schemeClr val="tx1"/>
                </a:solidFill>
                <a:latin typeface="+mj-lt"/>
              </a:rPr>
              <a:t>RFC 2328 </a:t>
            </a:r>
            <a:r>
              <a:rPr lang="en-US" sz="1000" dirty="0">
                <a:solidFill>
                  <a:schemeClr val="tx1"/>
                </a:solidFill>
                <a:latin typeface="+mj-lt"/>
              </a:rPr>
              <a:t>(</a:t>
            </a:r>
            <a:r>
              <a:rPr lang="en-US" sz="1000" dirty="0" err="1">
                <a:solidFill>
                  <a:schemeClr val="tx1"/>
                </a:solidFill>
                <a:latin typeface="+mj-lt"/>
              </a:rPr>
              <a:t>Arpril</a:t>
            </a:r>
            <a:r>
              <a:rPr lang="en-US" sz="1000" dirty="0">
                <a:solidFill>
                  <a:schemeClr val="tx1"/>
                </a:solidFill>
                <a:latin typeface="+mj-lt"/>
              </a:rPr>
              <a:t>, 1998), there</a:t>
            </a:r>
            <a:r>
              <a:rPr lang="en-US" sz="1000" b="0" i="0" dirty="0">
                <a:solidFill>
                  <a:schemeClr val="tx1"/>
                </a:solidFill>
                <a:effectLst/>
                <a:latin typeface="+mj-lt"/>
              </a:rPr>
              <a:t> are </a:t>
            </a:r>
            <a:r>
              <a:rPr lang="en-US" sz="1000" b="1" i="1" dirty="0">
                <a:solidFill>
                  <a:schemeClr val="tx1"/>
                </a:solidFill>
                <a:effectLst/>
                <a:latin typeface="+mj-lt"/>
              </a:rPr>
              <a:t>three</a:t>
            </a:r>
            <a:r>
              <a:rPr lang="en-US" sz="1000" b="0" i="0" dirty="0">
                <a:solidFill>
                  <a:schemeClr val="tx1"/>
                </a:solidFill>
                <a:effectLst/>
                <a:latin typeface="+mj-lt"/>
              </a:rPr>
              <a:t> different types of authentication available for OSPF version 2:</a:t>
            </a:r>
            <a:br>
              <a:rPr lang="en-US" sz="1000" dirty="0">
                <a:solidFill>
                  <a:schemeClr val="tx1"/>
                </a:solidFill>
                <a:latin typeface="+mj-lt"/>
              </a:rPr>
            </a:br>
            <a:r>
              <a:rPr lang="en-US" sz="1000" b="1" i="0" u="sng" dirty="0">
                <a:solidFill>
                  <a:schemeClr val="tx1"/>
                </a:solidFill>
                <a:effectLst/>
                <a:latin typeface="+mj-lt"/>
              </a:rPr>
              <a:t>Type 0 - Null authentication</a:t>
            </a:r>
            <a:r>
              <a:rPr lang="en-US" sz="1000" b="0" i="0" dirty="0">
                <a:solidFill>
                  <a:schemeClr val="tx1"/>
                </a:solidFill>
                <a:effectLst/>
                <a:latin typeface="+mj-lt"/>
              </a:rPr>
              <a:t>: Null authentication means that there is </a:t>
            </a:r>
            <a:r>
              <a:rPr lang="en-US" sz="1000" b="1" i="1" dirty="0">
                <a:solidFill>
                  <a:schemeClr val="tx1"/>
                </a:solidFill>
                <a:effectLst/>
                <a:latin typeface="+mj-lt"/>
              </a:rPr>
              <a:t>no authentication</a:t>
            </a:r>
            <a:r>
              <a:rPr lang="en-US" sz="1000" b="0" i="0" dirty="0">
                <a:solidFill>
                  <a:schemeClr val="tx1"/>
                </a:solidFill>
                <a:effectLst/>
                <a:latin typeface="+mj-lt"/>
              </a:rPr>
              <a:t>, which is the default on Cisco routers.</a:t>
            </a:r>
            <a:br>
              <a:rPr lang="en-US" sz="1000" dirty="0">
                <a:solidFill>
                  <a:schemeClr val="tx1"/>
                </a:solidFill>
                <a:latin typeface="+mj-lt"/>
              </a:rPr>
            </a:br>
            <a:r>
              <a:rPr lang="en-US" sz="1000" b="1" u="sng" dirty="0">
                <a:solidFill>
                  <a:schemeClr val="tx1"/>
                </a:solidFill>
                <a:latin typeface="+mj-lt"/>
              </a:rPr>
              <a:t>Type 1 -</a:t>
            </a:r>
            <a:r>
              <a:rPr lang="en-US" sz="1000" b="1" i="0" u="sng" dirty="0">
                <a:solidFill>
                  <a:schemeClr val="tx1"/>
                </a:solidFill>
                <a:effectLst/>
                <a:latin typeface="+mj-lt"/>
              </a:rPr>
              <a:t> Clear text authentication</a:t>
            </a:r>
            <a:r>
              <a:rPr lang="en-US" sz="1000" b="0" i="0" dirty="0">
                <a:solidFill>
                  <a:schemeClr val="tx1"/>
                </a:solidFill>
                <a:effectLst/>
                <a:latin typeface="+mj-lt"/>
              </a:rPr>
              <a:t>: In this method of authentication, </a:t>
            </a:r>
            <a:r>
              <a:rPr lang="en-US" sz="1000" b="1" i="1" dirty="0">
                <a:solidFill>
                  <a:schemeClr val="tx1"/>
                </a:solidFill>
                <a:effectLst/>
                <a:latin typeface="+mj-lt"/>
              </a:rPr>
              <a:t>passwords</a:t>
            </a:r>
            <a:r>
              <a:rPr lang="en-US" sz="1000" b="0" i="0" dirty="0">
                <a:solidFill>
                  <a:schemeClr val="tx1"/>
                </a:solidFill>
                <a:effectLst/>
                <a:latin typeface="+mj-lt"/>
              </a:rPr>
              <a:t> are exchanged in </a:t>
            </a:r>
            <a:r>
              <a:rPr lang="en-US" sz="1000" b="1" i="1" dirty="0">
                <a:solidFill>
                  <a:schemeClr val="tx1"/>
                </a:solidFill>
                <a:effectLst/>
                <a:latin typeface="+mj-lt"/>
              </a:rPr>
              <a:t>clear text </a:t>
            </a:r>
            <a:r>
              <a:rPr lang="en-US" sz="1000" b="0" i="0" dirty="0">
                <a:solidFill>
                  <a:schemeClr val="tx1"/>
                </a:solidFill>
                <a:effectLst/>
                <a:latin typeface="+mj-lt"/>
              </a:rPr>
              <a:t>on the network</a:t>
            </a:r>
            <a:br>
              <a:rPr lang="en-US" sz="1000" dirty="0">
                <a:solidFill>
                  <a:schemeClr val="tx1"/>
                </a:solidFill>
                <a:latin typeface="+mj-lt"/>
              </a:rPr>
            </a:br>
            <a:r>
              <a:rPr lang="en-US" sz="1000" b="1" u="sng" dirty="0">
                <a:solidFill>
                  <a:schemeClr val="tx1"/>
                </a:solidFill>
                <a:latin typeface="+mj-lt"/>
              </a:rPr>
              <a:t>Type 2 - </a:t>
            </a:r>
            <a:r>
              <a:rPr lang="en-US" sz="1000" b="1" i="0" u="sng" dirty="0">
                <a:solidFill>
                  <a:schemeClr val="tx1"/>
                </a:solidFill>
                <a:effectLst/>
                <a:latin typeface="+mj-lt"/>
              </a:rPr>
              <a:t> Cryptographic authentication</a:t>
            </a:r>
            <a:r>
              <a:rPr lang="en-US" sz="1000" b="0" i="0" dirty="0">
                <a:solidFill>
                  <a:schemeClr val="tx1"/>
                </a:solidFill>
                <a:effectLst/>
                <a:latin typeface="+mj-lt"/>
              </a:rPr>
              <a:t>: The cryptographic method uses the open standard </a:t>
            </a:r>
            <a:r>
              <a:rPr lang="en-US" sz="1000" b="1" i="1" dirty="0">
                <a:solidFill>
                  <a:schemeClr val="tx1"/>
                </a:solidFill>
                <a:effectLst/>
                <a:latin typeface="+mj-lt"/>
              </a:rPr>
              <a:t>MD5</a:t>
            </a:r>
            <a:r>
              <a:rPr lang="en-US" sz="1000" b="0" i="0" dirty="0">
                <a:solidFill>
                  <a:schemeClr val="tx1"/>
                </a:solidFill>
                <a:effectLst/>
                <a:latin typeface="+mj-lt"/>
              </a:rPr>
              <a:t> (Message Digest type 5) encryption.</a:t>
            </a:r>
          </a:p>
          <a:p>
            <a:pPr marL="171450" indent="-171450" algn="just">
              <a:lnSpc>
                <a:spcPct val="150000"/>
              </a:lnSpc>
              <a:buFont typeface="Wingdings" panose="05000000000000000000" pitchFamily="2" charset="2"/>
              <a:buChar char="Ø"/>
            </a:pPr>
            <a:r>
              <a:rPr lang="en-US" sz="1000" dirty="0">
                <a:solidFill>
                  <a:schemeClr val="tx1"/>
                </a:solidFill>
                <a:latin typeface="+mj-lt"/>
              </a:rPr>
              <a:t>The authentication type can be configured </a:t>
            </a:r>
            <a:r>
              <a:rPr lang="en-US" sz="1000" b="1" i="1" dirty="0">
                <a:solidFill>
                  <a:schemeClr val="tx1"/>
                </a:solidFill>
                <a:latin typeface="+mj-lt"/>
              </a:rPr>
              <a:t>at the area level </a:t>
            </a:r>
            <a:r>
              <a:rPr lang="en-US" sz="1000" dirty="0">
                <a:solidFill>
                  <a:schemeClr val="tx1"/>
                </a:solidFill>
                <a:latin typeface="+mj-lt"/>
              </a:rPr>
              <a:t>or </a:t>
            </a:r>
            <a:r>
              <a:rPr lang="en-US" sz="1000" b="1" i="1" dirty="0">
                <a:solidFill>
                  <a:schemeClr val="tx1"/>
                </a:solidFill>
                <a:latin typeface="+mj-lt"/>
              </a:rPr>
              <a:t>at the interface level</a:t>
            </a:r>
            <a:r>
              <a:rPr lang="en-US" sz="1000" dirty="0">
                <a:solidFill>
                  <a:schemeClr val="tx1"/>
                </a:solidFill>
                <a:latin typeface="+mj-lt"/>
              </a:rPr>
              <a:t>.</a:t>
            </a:r>
          </a:p>
          <a:p>
            <a:pPr marL="171450" indent="-171450" algn="just">
              <a:lnSpc>
                <a:spcPct val="150000"/>
              </a:lnSpc>
              <a:buFont typeface="Wingdings" panose="05000000000000000000" pitchFamily="2" charset="2"/>
              <a:buChar char="Ø"/>
            </a:pPr>
            <a:r>
              <a:rPr lang="en-US" sz="1000" b="0" i="0" dirty="0">
                <a:solidFill>
                  <a:schemeClr val="tx1"/>
                </a:solidFill>
                <a:effectLst/>
                <a:latin typeface="+mj-lt"/>
              </a:rPr>
              <a:t>In either case, the </a:t>
            </a:r>
            <a:r>
              <a:rPr lang="en-US" sz="1000" b="1" i="1" dirty="0">
                <a:solidFill>
                  <a:schemeClr val="tx1"/>
                </a:solidFill>
                <a:latin typeface="+mj-lt"/>
              </a:rPr>
              <a:t>password must </a:t>
            </a:r>
            <a:r>
              <a:rPr lang="en-US" sz="1000" dirty="0">
                <a:solidFill>
                  <a:schemeClr val="tx1"/>
                </a:solidFill>
                <a:latin typeface="+mj-lt"/>
              </a:rPr>
              <a:t>still be configured </a:t>
            </a:r>
            <a:r>
              <a:rPr lang="en-US" sz="1000" b="1" i="1" dirty="0">
                <a:solidFill>
                  <a:schemeClr val="tx1"/>
                </a:solidFill>
                <a:latin typeface="+mj-lt"/>
              </a:rPr>
              <a:t>at the interface level</a:t>
            </a:r>
            <a:r>
              <a:rPr lang="en-US" sz="1000" dirty="0">
                <a:solidFill>
                  <a:schemeClr val="tx1"/>
                </a:solidFill>
                <a:latin typeface="+mj-lt"/>
              </a:rPr>
              <a:t>.</a:t>
            </a:r>
          </a:p>
          <a:p>
            <a:pPr marL="171450" indent="-171450" algn="just">
              <a:lnSpc>
                <a:spcPct val="150000"/>
              </a:lnSpc>
              <a:buFont typeface="Wingdings" panose="05000000000000000000" pitchFamily="2" charset="2"/>
              <a:buChar char="Ø"/>
            </a:pPr>
            <a:r>
              <a:rPr lang="en-US" sz="1000" b="0" i="0" dirty="0">
                <a:solidFill>
                  <a:schemeClr val="tx1"/>
                </a:solidFill>
                <a:effectLst/>
                <a:latin typeface="+mj-lt"/>
              </a:rPr>
              <a:t>If both are configured, interface level configuration </a:t>
            </a:r>
            <a:r>
              <a:rPr lang="en-US" sz="1000" b="1" i="1" dirty="0">
                <a:solidFill>
                  <a:schemeClr val="tx1"/>
                </a:solidFill>
                <a:effectLst/>
                <a:latin typeface="+mj-lt"/>
              </a:rPr>
              <a:t>overrides </a:t>
            </a:r>
            <a:r>
              <a:rPr lang="en-US" sz="1000" b="0" i="0" dirty="0">
                <a:solidFill>
                  <a:schemeClr val="tx1"/>
                </a:solidFill>
                <a:effectLst/>
                <a:latin typeface="+mj-lt"/>
              </a:rPr>
              <a:t>area level configuration.</a:t>
            </a:r>
          </a:p>
          <a:p>
            <a:pPr marL="171450" indent="-171450" algn="just">
              <a:lnSpc>
                <a:spcPct val="150000"/>
              </a:lnSpc>
              <a:buFont typeface="Wingdings" panose="05000000000000000000" pitchFamily="2" charset="2"/>
              <a:buChar char="Ø"/>
            </a:pPr>
            <a:r>
              <a:rPr lang="en-US" sz="1000" b="0" i="0" dirty="0">
                <a:solidFill>
                  <a:schemeClr val="tx1"/>
                </a:solidFill>
                <a:effectLst/>
                <a:latin typeface="+mj-lt"/>
              </a:rPr>
              <a:t>Clear Text (</a:t>
            </a:r>
            <a:r>
              <a:rPr lang="en-US" sz="1000" b="1" i="1" dirty="0">
                <a:solidFill>
                  <a:schemeClr val="tx1"/>
                </a:solidFill>
                <a:effectLst/>
                <a:latin typeface="+mj-lt"/>
              </a:rPr>
              <a:t>maximum 8 characters</a:t>
            </a:r>
            <a:r>
              <a:rPr lang="en-US" sz="1000" b="0" i="0" dirty="0">
                <a:solidFill>
                  <a:schemeClr val="tx1"/>
                </a:solidFill>
                <a:effectLst/>
                <a:latin typeface="+mj-lt"/>
              </a:rPr>
              <a:t>) Authentication is configured when devices within an area cannot support MD5 Authentication. It leaves the internetwork vulnerable to a "</a:t>
            </a:r>
            <a:r>
              <a:rPr lang="en-US" sz="1000" b="1" i="1" dirty="0">
                <a:solidFill>
                  <a:schemeClr val="tx1"/>
                </a:solidFill>
                <a:effectLst/>
                <a:latin typeface="+mj-lt"/>
              </a:rPr>
              <a:t>sniffer attack</a:t>
            </a:r>
            <a:r>
              <a:rPr lang="en-US" sz="1000" b="0" i="0" dirty="0">
                <a:solidFill>
                  <a:schemeClr val="tx1"/>
                </a:solidFill>
                <a:effectLst/>
                <a:latin typeface="+mj-lt"/>
              </a:rPr>
              <a:t>" — where packets are captured by a protocol analyzer and the </a:t>
            </a:r>
            <a:r>
              <a:rPr lang="en-US" sz="1000" dirty="0">
                <a:solidFill>
                  <a:schemeClr val="tx1"/>
                </a:solidFill>
                <a:effectLst/>
                <a:latin typeface="+mj-lt"/>
              </a:rPr>
              <a:t>passwords can be identified.</a:t>
            </a:r>
          </a:p>
          <a:p>
            <a:pPr marL="171450" indent="-171450" algn="just">
              <a:lnSpc>
                <a:spcPct val="150000"/>
              </a:lnSpc>
              <a:buFont typeface="Wingdings" panose="05000000000000000000" pitchFamily="2" charset="2"/>
              <a:buChar char="Ø"/>
            </a:pPr>
            <a:r>
              <a:rPr lang="en-US" sz="1000" dirty="0">
                <a:solidFill>
                  <a:schemeClr val="tx1"/>
                </a:solidFill>
                <a:effectLst/>
                <a:latin typeface="+mj-lt"/>
              </a:rPr>
              <a:t>MD5 authentication provides higher security. This method uses the MD5 algorithm to </a:t>
            </a:r>
            <a:r>
              <a:rPr lang="en-US" sz="1000" b="1" i="1" dirty="0">
                <a:solidFill>
                  <a:schemeClr val="tx1"/>
                </a:solidFill>
                <a:effectLst/>
                <a:latin typeface="+mj-lt"/>
              </a:rPr>
              <a:t>compute a hash value </a:t>
            </a:r>
            <a:r>
              <a:rPr lang="en-US" sz="1000" b="0" i="0" dirty="0">
                <a:solidFill>
                  <a:schemeClr val="tx1"/>
                </a:solidFill>
                <a:effectLst/>
                <a:latin typeface="+mj-lt"/>
              </a:rPr>
              <a:t>from the contents of the OSPF packet and </a:t>
            </a:r>
            <a:r>
              <a:rPr lang="en-US" sz="1000" b="1" i="1" dirty="0">
                <a:solidFill>
                  <a:schemeClr val="tx1"/>
                </a:solidFill>
                <a:effectLst/>
                <a:latin typeface="+mj-lt"/>
              </a:rPr>
              <a:t>a password (or key)</a:t>
            </a:r>
            <a:r>
              <a:rPr lang="en-US" sz="1000" b="0" i="0" dirty="0">
                <a:solidFill>
                  <a:schemeClr val="tx1"/>
                </a:solidFill>
                <a:effectLst/>
                <a:latin typeface="+mj-lt"/>
              </a:rPr>
              <a:t>. The hash value is transmitted in the packet, along with </a:t>
            </a:r>
            <a:r>
              <a:rPr lang="en-US" sz="1000" b="1" i="1" dirty="0">
                <a:solidFill>
                  <a:schemeClr val="tx1"/>
                </a:solidFill>
                <a:effectLst/>
                <a:latin typeface="+mj-lt"/>
              </a:rPr>
              <a:t>a key ID and a non-decreasing sequence number</a:t>
            </a:r>
            <a:r>
              <a:rPr lang="en-US" sz="1000" b="0" i="0" dirty="0">
                <a:solidFill>
                  <a:schemeClr val="tx1"/>
                </a:solidFill>
                <a:effectLst/>
                <a:latin typeface="+mj-lt"/>
              </a:rPr>
              <a:t>. The receiver, which knows the same password, calculates its own hash value. If nothing in the message changes, the hash value of the </a:t>
            </a:r>
            <a:r>
              <a:rPr lang="en-US" sz="1000" b="1" i="1" dirty="0">
                <a:solidFill>
                  <a:schemeClr val="tx1"/>
                </a:solidFill>
                <a:effectLst/>
                <a:latin typeface="+mj-lt"/>
              </a:rPr>
              <a:t>receiver should match the hash value </a:t>
            </a:r>
            <a:r>
              <a:rPr lang="en-US" sz="1000" b="0" i="0" dirty="0">
                <a:solidFill>
                  <a:schemeClr val="tx1"/>
                </a:solidFill>
                <a:effectLst/>
                <a:latin typeface="+mj-lt"/>
              </a:rPr>
              <a:t>of the sender which is transmitted with the message. The key ID allows the routers to reference multiple passwords. This makes password migration easier and more secure.</a:t>
            </a:r>
          </a:p>
          <a:p>
            <a:pPr marL="171450" indent="-171450" algn="just">
              <a:lnSpc>
                <a:spcPct val="150000"/>
              </a:lnSpc>
              <a:buFont typeface="Wingdings" panose="05000000000000000000" pitchFamily="2" charset="2"/>
              <a:buChar char="Ø"/>
            </a:pPr>
            <a:endParaRPr lang="en-US" sz="1000" dirty="0">
              <a:solidFill>
                <a:schemeClr val="tx1"/>
              </a:solidFill>
              <a:latin typeface="+mj-lt"/>
            </a:endParaRPr>
          </a:p>
        </p:txBody>
      </p:sp>
      <p:sp>
        <p:nvSpPr>
          <p:cNvPr id="7" name="Slide Number Placeholder 6">
            <a:extLst>
              <a:ext uri="{FF2B5EF4-FFF2-40B4-BE49-F238E27FC236}">
                <a16:creationId xmlns:a16="http://schemas.microsoft.com/office/drawing/2014/main" id="{99BED12F-59EF-56C3-0491-1ED341A0D4C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493845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00669E-B1E7-1D85-EB81-603013495CB5}"/>
              </a:ext>
            </a:extLst>
          </p:cNvPr>
          <p:cNvPicPr>
            <a:picLocks noChangeAspect="1"/>
          </p:cNvPicPr>
          <p:nvPr/>
        </p:nvPicPr>
        <p:blipFill>
          <a:blip r:embed="rId2"/>
          <a:srcRect/>
          <a:stretch/>
        </p:blipFill>
        <p:spPr>
          <a:xfrm>
            <a:off x="4718040" y="943748"/>
            <a:ext cx="3965890" cy="3567043"/>
          </a:xfrm>
          <a:prstGeom prst="rect">
            <a:avLst/>
          </a:prstGeom>
          <a:ln w="28575">
            <a:solidFill>
              <a:schemeClr val="tx1"/>
            </a:solidFill>
          </a:ln>
        </p:spPr>
      </p:pic>
      <p:sp>
        <p:nvSpPr>
          <p:cNvPr id="2" name="Title 1">
            <a:extLst>
              <a:ext uri="{FF2B5EF4-FFF2-40B4-BE49-F238E27FC236}">
                <a16:creationId xmlns:a16="http://schemas.microsoft.com/office/drawing/2014/main" id="{976FFD1D-FE2A-07C7-0D7A-5E769B113EF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OSPFv2 Authentication Type 1 (Clear Text)</a:t>
            </a:r>
          </a:p>
        </p:txBody>
      </p:sp>
      <p:sp>
        <p:nvSpPr>
          <p:cNvPr id="3" name="TextBox 2">
            <a:extLst>
              <a:ext uri="{FF2B5EF4-FFF2-40B4-BE49-F238E27FC236}">
                <a16:creationId xmlns:a16="http://schemas.microsoft.com/office/drawing/2014/main" id="{04690547-4608-E3BD-F596-96660431D4A1}"/>
              </a:ext>
            </a:extLst>
          </p:cNvPr>
          <p:cNvSpPr txBox="1"/>
          <p:nvPr/>
        </p:nvSpPr>
        <p:spPr>
          <a:xfrm>
            <a:off x="747421" y="905762"/>
            <a:ext cx="3965890" cy="283378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000" dirty="0">
                <a:solidFill>
                  <a:schemeClr val="tx1"/>
                </a:solidFill>
                <a:latin typeface="+mj-lt"/>
              </a:rPr>
              <a:t>Area based clear text authentication commands-</a:t>
            </a:r>
            <a:br>
              <a:rPr lang="en-US" sz="1000" dirty="0">
                <a:solidFill>
                  <a:schemeClr val="tx1"/>
                </a:solidFill>
                <a:latin typeface="+mj-lt"/>
              </a:rPr>
            </a:br>
            <a:r>
              <a:rPr lang="en-US" sz="1000" b="1" i="1" dirty="0">
                <a:solidFill>
                  <a:schemeClr val="tx1"/>
                </a:solidFill>
                <a:latin typeface="+mj-lt"/>
              </a:rPr>
              <a:t>‘Router(config)# interface </a:t>
            </a:r>
            <a:r>
              <a:rPr lang="en-US" sz="1000" b="1" i="1" dirty="0">
                <a:solidFill>
                  <a:srgbClr val="C00000"/>
                </a:solidFill>
                <a:latin typeface="+mj-lt"/>
              </a:rPr>
              <a:t>&lt;interface name&gt;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a:t>
            </a:r>
            <a:r>
              <a:rPr lang="en-US" sz="1000" b="1" i="1" dirty="0" err="1">
                <a:solidFill>
                  <a:schemeClr val="tx1"/>
                </a:solidFill>
                <a:latin typeface="+mj-lt"/>
              </a:rPr>
              <a:t>ip</a:t>
            </a:r>
            <a:r>
              <a:rPr lang="en-US" sz="1000" b="1" i="1" dirty="0">
                <a:solidFill>
                  <a:schemeClr val="tx1"/>
                </a:solidFill>
                <a:latin typeface="+mj-lt"/>
              </a:rPr>
              <a:t> </a:t>
            </a:r>
            <a:r>
              <a:rPr lang="en-US" sz="1000" b="1" i="1" dirty="0" err="1">
                <a:solidFill>
                  <a:schemeClr val="tx1"/>
                </a:solidFill>
                <a:latin typeface="+mj-lt"/>
              </a:rPr>
              <a:t>ospf</a:t>
            </a:r>
            <a:r>
              <a:rPr lang="en-US" sz="1000" b="1" i="1" dirty="0">
                <a:solidFill>
                  <a:schemeClr val="tx1"/>
                </a:solidFill>
                <a:latin typeface="+mj-lt"/>
              </a:rPr>
              <a:t> authentication-key </a:t>
            </a:r>
            <a:r>
              <a:rPr lang="en-US" sz="1000" b="1" i="1" dirty="0">
                <a:solidFill>
                  <a:srgbClr val="C00000"/>
                </a:solidFill>
                <a:latin typeface="+mj-lt"/>
              </a:rPr>
              <a:t>&lt;key value&gt;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exit’</a:t>
            </a:r>
            <a:br>
              <a:rPr lang="en-US" sz="1000" b="1" i="1" dirty="0">
                <a:solidFill>
                  <a:schemeClr val="tx1"/>
                </a:solidFill>
                <a:latin typeface="+mj-lt"/>
              </a:rPr>
            </a:br>
            <a:r>
              <a:rPr lang="en-US" sz="1000" b="1" i="1" dirty="0">
                <a:solidFill>
                  <a:schemeClr val="tx1"/>
                </a:solidFill>
                <a:latin typeface="+mj-lt"/>
              </a:rPr>
              <a:t>‘Router(config)# router </a:t>
            </a:r>
            <a:r>
              <a:rPr lang="en-US" sz="1000" b="1" i="1" dirty="0" err="1">
                <a:solidFill>
                  <a:schemeClr val="tx1"/>
                </a:solidFill>
                <a:latin typeface="+mj-lt"/>
              </a:rPr>
              <a:t>ospf</a:t>
            </a:r>
            <a:r>
              <a:rPr lang="en-US" sz="1000" b="1" i="1" dirty="0">
                <a:solidFill>
                  <a:schemeClr val="tx1"/>
                </a:solidFill>
                <a:latin typeface="+mj-lt"/>
              </a:rPr>
              <a:t> </a:t>
            </a:r>
            <a:r>
              <a:rPr lang="en-US" sz="1000" b="1" i="1" dirty="0">
                <a:solidFill>
                  <a:srgbClr val="C00000"/>
                </a:solidFill>
                <a:latin typeface="+mj-lt"/>
              </a:rPr>
              <a:t>&lt;process ID&gt;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‘Router(config-router)# area </a:t>
            </a:r>
            <a:r>
              <a:rPr lang="en-US" sz="1000" b="1" i="1" dirty="0">
                <a:solidFill>
                  <a:srgbClr val="C00000"/>
                </a:solidFill>
                <a:latin typeface="+mj-lt"/>
              </a:rPr>
              <a:t>&lt;area ID&gt; </a:t>
            </a:r>
            <a:r>
              <a:rPr lang="en-US" sz="1000" b="1" i="1" dirty="0">
                <a:solidFill>
                  <a:schemeClr val="tx1"/>
                </a:solidFill>
                <a:latin typeface="+mj-lt"/>
              </a:rPr>
              <a:t>authentication’</a:t>
            </a:r>
            <a:br>
              <a:rPr lang="en-US" sz="1000" b="1" i="1" dirty="0">
                <a:solidFill>
                  <a:schemeClr val="tx1"/>
                </a:solidFill>
                <a:latin typeface="+mj-lt"/>
              </a:rPr>
            </a:br>
            <a:r>
              <a:rPr lang="en-US" sz="1000" b="1" i="1" dirty="0">
                <a:solidFill>
                  <a:schemeClr val="tx1"/>
                </a:solidFill>
                <a:latin typeface="+mj-lt"/>
              </a:rPr>
              <a:t>‘Router(config-if)# exit’</a:t>
            </a:r>
          </a:p>
          <a:p>
            <a:pPr marL="171450" indent="-171450">
              <a:lnSpc>
                <a:spcPct val="150000"/>
              </a:lnSpc>
              <a:buFont typeface="Wingdings" panose="05000000000000000000" pitchFamily="2" charset="2"/>
              <a:buChar char="Ø"/>
            </a:pPr>
            <a:r>
              <a:rPr lang="en-US" sz="1000" dirty="0">
                <a:solidFill>
                  <a:schemeClr val="tx1"/>
                </a:solidFill>
                <a:latin typeface="+mj-lt"/>
              </a:rPr>
              <a:t>Interface based clear text authentication commands-</a:t>
            </a:r>
            <a:br>
              <a:rPr lang="en-US" sz="1000" dirty="0">
                <a:solidFill>
                  <a:schemeClr val="tx1"/>
                </a:solidFill>
                <a:latin typeface="+mj-lt"/>
              </a:rPr>
            </a:br>
            <a:r>
              <a:rPr lang="en-US" sz="1000" b="1" i="1" dirty="0">
                <a:solidFill>
                  <a:schemeClr val="tx1"/>
                </a:solidFill>
                <a:latin typeface="+mj-lt"/>
              </a:rPr>
              <a:t>‘Router(config)# interface </a:t>
            </a:r>
            <a:r>
              <a:rPr lang="en-US" sz="1000" b="1" i="1" dirty="0">
                <a:solidFill>
                  <a:srgbClr val="C00000"/>
                </a:solidFill>
                <a:latin typeface="+mj-lt"/>
              </a:rPr>
              <a:t>&lt;interface name&gt;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a:t>
            </a:r>
            <a:r>
              <a:rPr lang="en-US" sz="1000" b="1" i="1" dirty="0" err="1">
                <a:solidFill>
                  <a:schemeClr val="tx1"/>
                </a:solidFill>
                <a:latin typeface="+mj-lt"/>
              </a:rPr>
              <a:t>ip</a:t>
            </a:r>
            <a:r>
              <a:rPr lang="en-US" sz="1000" b="1" i="1" dirty="0">
                <a:solidFill>
                  <a:schemeClr val="tx1"/>
                </a:solidFill>
                <a:latin typeface="+mj-lt"/>
              </a:rPr>
              <a:t> </a:t>
            </a:r>
            <a:r>
              <a:rPr lang="en-US" sz="1000" b="1" i="1" dirty="0" err="1">
                <a:solidFill>
                  <a:schemeClr val="tx1"/>
                </a:solidFill>
                <a:latin typeface="+mj-lt"/>
              </a:rPr>
              <a:t>ospf</a:t>
            </a:r>
            <a:r>
              <a:rPr lang="en-US" sz="1000" b="1" i="1" dirty="0">
                <a:solidFill>
                  <a:schemeClr val="tx1"/>
                </a:solidFill>
                <a:latin typeface="+mj-lt"/>
              </a:rPr>
              <a:t> authentication’</a:t>
            </a:r>
            <a:br>
              <a:rPr lang="en-US" sz="1000" b="1" i="1" dirty="0">
                <a:solidFill>
                  <a:schemeClr val="tx1"/>
                </a:solidFill>
                <a:latin typeface="+mj-lt"/>
              </a:rPr>
            </a:br>
            <a:r>
              <a:rPr lang="en-US" sz="1000" b="1" i="1" dirty="0">
                <a:solidFill>
                  <a:schemeClr val="tx1"/>
                </a:solidFill>
                <a:latin typeface="+mj-lt"/>
              </a:rPr>
              <a:t>‘Router(config-if)# </a:t>
            </a:r>
            <a:r>
              <a:rPr lang="en-US" sz="1000" b="1" i="1" dirty="0" err="1">
                <a:solidFill>
                  <a:schemeClr val="tx1"/>
                </a:solidFill>
                <a:latin typeface="+mj-lt"/>
              </a:rPr>
              <a:t>ip</a:t>
            </a:r>
            <a:r>
              <a:rPr lang="en-US" sz="1000" b="1" i="1" dirty="0">
                <a:solidFill>
                  <a:schemeClr val="tx1"/>
                </a:solidFill>
                <a:latin typeface="+mj-lt"/>
              </a:rPr>
              <a:t> </a:t>
            </a:r>
            <a:r>
              <a:rPr lang="en-US" sz="1000" b="1" i="1" dirty="0" err="1">
                <a:solidFill>
                  <a:schemeClr val="tx1"/>
                </a:solidFill>
                <a:latin typeface="+mj-lt"/>
              </a:rPr>
              <a:t>ospf</a:t>
            </a:r>
            <a:r>
              <a:rPr lang="en-US" sz="1000" b="1" i="1" dirty="0">
                <a:solidFill>
                  <a:schemeClr val="tx1"/>
                </a:solidFill>
                <a:latin typeface="+mj-lt"/>
              </a:rPr>
              <a:t> authentication-key </a:t>
            </a:r>
            <a:r>
              <a:rPr lang="en-US" sz="1000" b="1" i="1" dirty="0">
                <a:solidFill>
                  <a:srgbClr val="C00000"/>
                </a:solidFill>
                <a:latin typeface="+mj-lt"/>
              </a:rPr>
              <a:t>&lt;key value&gt;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exit’</a:t>
            </a:r>
            <a:endParaRPr lang="en-US" sz="1000" dirty="0">
              <a:solidFill>
                <a:schemeClr val="tx1"/>
              </a:solidFill>
              <a:latin typeface="+mj-lt"/>
            </a:endParaRPr>
          </a:p>
        </p:txBody>
      </p:sp>
      <p:sp>
        <p:nvSpPr>
          <p:cNvPr id="6" name="Rectangle 5">
            <a:extLst>
              <a:ext uri="{FF2B5EF4-FFF2-40B4-BE49-F238E27FC236}">
                <a16:creationId xmlns:a16="http://schemas.microsoft.com/office/drawing/2014/main" id="{6ADAE77B-E78B-79B5-E749-13E21417339C}"/>
              </a:ext>
            </a:extLst>
          </p:cNvPr>
          <p:cNvSpPr/>
          <p:nvPr/>
        </p:nvSpPr>
        <p:spPr>
          <a:xfrm>
            <a:off x="4807027" y="1413921"/>
            <a:ext cx="679373" cy="36154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AF65816-7E77-04F3-E2A6-CE44430D98D0}"/>
              </a:ext>
            </a:extLst>
          </p:cNvPr>
          <p:cNvSpPr/>
          <p:nvPr/>
        </p:nvSpPr>
        <p:spPr>
          <a:xfrm>
            <a:off x="4807027" y="4320539"/>
            <a:ext cx="1799513" cy="99061"/>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CE8D31-90F9-F218-B4D6-5B64823999B6}"/>
              </a:ext>
            </a:extLst>
          </p:cNvPr>
          <p:cNvSpPr/>
          <p:nvPr/>
        </p:nvSpPr>
        <p:spPr>
          <a:xfrm>
            <a:off x="4715587" y="2133599"/>
            <a:ext cx="2180513" cy="11203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51D9C769-C916-953B-2BEC-9D3CCB04C46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828519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5AB02D-99A9-CBA0-96BE-36759D555F96}"/>
              </a:ext>
            </a:extLst>
          </p:cNvPr>
          <p:cNvPicPr>
            <a:picLocks noChangeAspect="1"/>
          </p:cNvPicPr>
          <p:nvPr/>
        </p:nvPicPr>
        <p:blipFill>
          <a:blip r:embed="rId2"/>
          <a:srcRect/>
          <a:stretch/>
        </p:blipFill>
        <p:spPr>
          <a:xfrm>
            <a:off x="4721540" y="950099"/>
            <a:ext cx="3961065" cy="3611932"/>
          </a:xfrm>
          <a:prstGeom prst="rect">
            <a:avLst/>
          </a:prstGeom>
          <a:ln w="28575">
            <a:solidFill>
              <a:schemeClr val="tx1"/>
            </a:solidFill>
          </a:ln>
        </p:spPr>
      </p:pic>
      <p:sp>
        <p:nvSpPr>
          <p:cNvPr id="2" name="Title 1">
            <a:extLst>
              <a:ext uri="{FF2B5EF4-FFF2-40B4-BE49-F238E27FC236}">
                <a16:creationId xmlns:a16="http://schemas.microsoft.com/office/drawing/2014/main" id="{976FFD1D-FE2A-07C7-0D7A-5E769B113EF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OSPFv2 Authentication Type 2 (Cryptographic – MD5)</a:t>
            </a:r>
          </a:p>
        </p:txBody>
      </p:sp>
      <p:sp>
        <p:nvSpPr>
          <p:cNvPr id="3" name="TextBox 2">
            <a:extLst>
              <a:ext uri="{FF2B5EF4-FFF2-40B4-BE49-F238E27FC236}">
                <a16:creationId xmlns:a16="http://schemas.microsoft.com/office/drawing/2014/main" id="{04690547-4608-E3BD-F596-96660431D4A1}"/>
              </a:ext>
            </a:extLst>
          </p:cNvPr>
          <p:cNvSpPr txBox="1"/>
          <p:nvPr/>
        </p:nvSpPr>
        <p:spPr>
          <a:xfrm>
            <a:off x="747421" y="905762"/>
            <a:ext cx="3961066" cy="352628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000" dirty="0">
                <a:solidFill>
                  <a:schemeClr val="tx1"/>
                </a:solidFill>
                <a:latin typeface="+mj-lt"/>
              </a:rPr>
              <a:t>Area based cryptographic MD5 authentication commands-</a:t>
            </a:r>
            <a:br>
              <a:rPr lang="en-US" sz="1000" dirty="0">
                <a:solidFill>
                  <a:schemeClr val="tx1"/>
                </a:solidFill>
                <a:latin typeface="+mj-lt"/>
              </a:rPr>
            </a:br>
            <a:r>
              <a:rPr lang="en-US" sz="1000" b="1" i="1" dirty="0">
                <a:solidFill>
                  <a:schemeClr val="tx1"/>
                </a:solidFill>
                <a:latin typeface="+mj-lt"/>
              </a:rPr>
              <a:t>‘Router(config)# interface </a:t>
            </a:r>
            <a:r>
              <a:rPr lang="en-US" sz="1000" b="1" i="1" dirty="0">
                <a:solidFill>
                  <a:srgbClr val="C00000"/>
                </a:solidFill>
                <a:latin typeface="+mj-lt"/>
              </a:rPr>
              <a:t>&lt;interface name&gt;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a:t>
            </a:r>
            <a:r>
              <a:rPr lang="en-US" sz="1000" b="1" i="1" dirty="0" err="1">
                <a:solidFill>
                  <a:schemeClr val="tx1"/>
                </a:solidFill>
                <a:latin typeface="+mj-lt"/>
              </a:rPr>
              <a:t>ip</a:t>
            </a:r>
            <a:r>
              <a:rPr lang="en-US" sz="1000" b="1" i="1" dirty="0">
                <a:solidFill>
                  <a:schemeClr val="tx1"/>
                </a:solidFill>
                <a:latin typeface="+mj-lt"/>
              </a:rPr>
              <a:t> </a:t>
            </a:r>
            <a:r>
              <a:rPr lang="en-US" sz="1000" b="1" i="1" dirty="0" err="1">
                <a:solidFill>
                  <a:schemeClr val="tx1"/>
                </a:solidFill>
                <a:latin typeface="+mj-lt"/>
              </a:rPr>
              <a:t>ospf</a:t>
            </a:r>
            <a:r>
              <a:rPr lang="en-US" sz="1000" b="1" i="1" dirty="0">
                <a:solidFill>
                  <a:schemeClr val="tx1"/>
                </a:solidFill>
                <a:latin typeface="+mj-lt"/>
              </a:rPr>
              <a:t> message-digest-key </a:t>
            </a:r>
            <a:r>
              <a:rPr lang="en-US" sz="1000" b="1" i="1" dirty="0">
                <a:solidFill>
                  <a:srgbClr val="C00000"/>
                </a:solidFill>
                <a:latin typeface="+mj-lt"/>
              </a:rPr>
              <a:t>&lt;key num&gt; </a:t>
            </a:r>
            <a:br>
              <a:rPr lang="en-US" sz="1000" b="1" i="1" dirty="0">
                <a:solidFill>
                  <a:srgbClr val="C00000"/>
                </a:solidFill>
                <a:latin typeface="+mj-lt"/>
              </a:rPr>
            </a:br>
            <a:r>
              <a:rPr lang="en-US" sz="1000" b="1" i="1" dirty="0">
                <a:solidFill>
                  <a:srgbClr val="C00000"/>
                </a:solidFill>
                <a:latin typeface="+mj-lt"/>
              </a:rPr>
              <a:t>	           </a:t>
            </a:r>
            <a:r>
              <a:rPr lang="en-US" sz="1000" b="1" i="1" dirty="0">
                <a:solidFill>
                  <a:schemeClr val="tx1"/>
                </a:solidFill>
                <a:latin typeface="+mj-lt"/>
              </a:rPr>
              <a:t>md5</a:t>
            </a:r>
            <a:r>
              <a:rPr lang="en-US" sz="1000" b="1" i="1" dirty="0">
                <a:solidFill>
                  <a:srgbClr val="C00000"/>
                </a:solidFill>
                <a:latin typeface="+mj-lt"/>
              </a:rPr>
              <a:t> &lt;key value&gt;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exit’</a:t>
            </a:r>
            <a:br>
              <a:rPr lang="en-US" sz="1000" b="1" i="1" dirty="0">
                <a:solidFill>
                  <a:schemeClr val="tx1"/>
                </a:solidFill>
                <a:latin typeface="+mj-lt"/>
              </a:rPr>
            </a:br>
            <a:r>
              <a:rPr lang="en-US" sz="1000" b="1" i="1" dirty="0">
                <a:solidFill>
                  <a:schemeClr val="tx1"/>
                </a:solidFill>
                <a:latin typeface="+mj-lt"/>
              </a:rPr>
              <a:t>‘Router(config)# router </a:t>
            </a:r>
            <a:r>
              <a:rPr lang="en-US" sz="1000" b="1" i="1" dirty="0" err="1">
                <a:solidFill>
                  <a:schemeClr val="tx1"/>
                </a:solidFill>
                <a:latin typeface="+mj-lt"/>
              </a:rPr>
              <a:t>ospf</a:t>
            </a:r>
            <a:r>
              <a:rPr lang="en-US" sz="1000" b="1" i="1" dirty="0">
                <a:solidFill>
                  <a:schemeClr val="tx1"/>
                </a:solidFill>
                <a:latin typeface="+mj-lt"/>
              </a:rPr>
              <a:t> </a:t>
            </a:r>
            <a:r>
              <a:rPr lang="en-US" sz="1000" b="1" i="1" dirty="0">
                <a:solidFill>
                  <a:srgbClr val="C00000"/>
                </a:solidFill>
                <a:latin typeface="+mj-lt"/>
              </a:rPr>
              <a:t>&lt;process ID&gt;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‘Router(config-router)# area </a:t>
            </a:r>
            <a:r>
              <a:rPr lang="en-US" sz="1000" b="1" i="1" dirty="0">
                <a:solidFill>
                  <a:srgbClr val="C00000"/>
                </a:solidFill>
                <a:latin typeface="+mj-lt"/>
              </a:rPr>
              <a:t>&lt;area ID&gt; </a:t>
            </a:r>
            <a:r>
              <a:rPr lang="en-US" sz="1000" b="1" i="1" dirty="0">
                <a:solidFill>
                  <a:schemeClr val="tx1"/>
                </a:solidFill>
                <a:latin typeface="+mj-lt"/>
              </a:rPr>
              <a:t>authentication </a:t>
            </a:r>
            <a:br>
              <a:rPr lang="en-US" sz="1000" b="1" i="1" dirty="0">
                <a:solidFill>
                  <a:schemeClr val="tx1"/>
                </a:solidFill>
                <a:latin typeface="+mj-lt"/>
              </a:rPr>
            </a:br>
            <a:r>
              <a:rPr lang="en-US" sz="1000" b="1" i="1" dirty="0">
                <a:solidFill>
                  <a:schemeClr val="tx1"/>
                </a:solidFill>
                <a:latin typeface="+mj-lt"/>
              </a:rPr>
              <a:t>	                   message-digest’</a:t>
            </a:r>
            <a:br>
              <a:rPr lang="en-US" sz="1000" b="1" i="1" dirty="0">
                <a:solidFill>
                  <a:schemeClr val="tx1"/>
                </a:solidFill>
                <a:latin typeface="+mj-lt"/>
              </a:rPr>
            </a:br>
            <a:r>
              <a:rPr lang="en-US" sz="1000" b="1" i="1" dirty="0">
                <a:solidFill>
                  <a:schemeClr val="tx1"/>
                </a:solidFill>
                <a:latin typeface="+mj-lt"/>
              </a:rPr>
              <a:t>‘Router(config-if)# exit’</a:t>
            </a:r>
          </a:p>
          <a:p>
            <a:pPr marL="171450" indent="-171450">
              <a:lnSpc>
                <a:spcPct val="150000"/>
              </a:lnSpc>
              <a:buFont typeface="Wingdings" panose="05000000000000000000" pitchFamily="2" charset="2"/>
              <a:buChar char="Ø"/>
            </a:pPr>
            <a:r>
              <a:rPr lang="en-US" sz="1000" dirty="0">
                <a:solidFill>
                  <a:schemeClr val="tx1"/>
                </a:solidFill>
                <a:latin typeface="+mj-lt"/>
              </a:rPr>
              <a:t>Interface based cryptographic MD5 authentication commands-</a:t>
            </a:r>
            <a:br>
              <a:rPr lang="en-US" sz="1000" dirty="0">
                <a:solidFill>
                  <a:schemeClr val="tx1"/>
                </a:solidFill>
                <a:latin typeface="+mj-lt"/>
              </a:rPr>
            </a:br>
            <a:r>
              <a:rPr lang="en-US" sz="1000" b="1" i="1" dirty="0">
                <a:solidFill>
                  <a:schemeClr val="tx1"/>
                </a:solidFill>
                <a:latin typeface="+mj-lt"/>
              </a:rPr>
              <a:t>‘Router(config)# interface </a:t>
            </a:r>
            <a:r>
              <a:rPr lang="en-US" sz="1000" b="1" i="1" dirty="0">
                <a:solidFill>
                  <a:srgbClr val="C00000"/>
                </a:solidFill>
                <a:latin typeface="+mj-lt"/>
              </a:rPr>
              <a:t>&lt;interface name&gt;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a:t>
            </a:r>
            <a:r>
              <a:rPr lang="en-US" sz="1000" b="1" i="1" dirty="0" err="1">
                <a:solidFill>
                  <a:schemeClr val="tx1"/>
                </a:solidFill>
                <a:latin typeface="+mj-lt"/>
              </a:rPr>
              <a:t>ip</a:t>
            </a:r>
            <a:r>
              <a:rPr lang="en-US" sz="1000" b="1" i="1" dirty="0">
                <a:solidFill>
                  <a:schemeClr val="tx1"/>
                </a:solidFill>
                <a:latin typeface="+mj-lt"/>
              </a:rPr>
              <a:t> </a:t>
            </a:r>
            <a:r>
              <a:rPr lang="en-US" sz="1000" b="1" i="1" dirty="0" err="1">
                <a:solidFill>
                  <a:schemeClr val="tx1"/>
                </a:solidFill>
                <a:latin typeface="+mj-lt"/>
              </a:rPr>
              <a:t>ospf</a:t>
            </a:r>
            <a:r>
              <a:rPr lang="en-US" sz="1000" b="1" i="1" dirty="0">
                <a:solidFill>
                  <a:schemeClr val="tx1"/>
                </a:solidFill>
                <a:latin typeface="+mj-lt"/>
              </a:rPr>
              <a:t> authentication message-digest’</a:t>
            </a:r>
            <a:br>
              <a:rPr lang="en-US" sz="1000" b="1" i="1" dirty="0">
                <a:solidFill>
                  <a:schemeClr val="tx1"/>
                </a:solidFill>
                <a:latin typeface="+mj-lt"/>
              </a:rPr>
            </a:br>
            <a:r>
              <a:rPr lang="en-US" sz="1000" b="1" i="1" dirty="0">
                <a:solidFill>
                  <a:schemeClr val="tx1"/>
                </a:solidFill>
                <a:latin typeface="+mj-lt"/>
              </a:rPr>
              <a:t>‘Router(config-if)# </a:t>
            </a:r>
            <a:r>
              <a:rPr lang="en-US" sz="1000" b="1" i="1" dirty="0" err="1">
                <a:solidFill>
                  <a:schemeClr val="tx1"/>
                </a:solidFill>
                <a:latin typeface="+mj-lt"/>
              </a:rPr>
              <a:t>ip</a:t>
            </a:r>
            <a:r>
              <a:rPr lang="en-US" sz="1000" b="1" i="1" dirty="0">
                <a:solidFill>
                  <a:schemeClr val="tx1"/>
                </a:solidFill>
                <a:latin typeface="+mj-lt"/>
              </a:rPr>
              <a:t> </a:t>
            </a:r>
            <a:r>
              <a:rPr lang="en-US" sz="1000" b="1" i="1" dirty="0" err="1">
                <a:solidFill>
                  <a:schemeClr val="tx1"/>
                </a:solidFill>
                <a:latin typeface="+mj-lt"/>
              </a:rPr>
              <a:t>ospf</a:t>
            </a:r>
            <a:r>
              <a:rPr lang="en-US" sz="1000" b="1" i="1" dirty="0">
                <a:solidFill>
                  <a:schemeClr val="tx1"/>
                </a:solidFill>
                <a:latin typeface="+mj-lt"/>
              </a:rPr>
              <a:t> message-digest-key </a:t>
            </a:r>
            <a:r>
              <a:rPr lang="en-US" sz="1000" b="1" i="1" dirty="0">
                <a:solidFill>
                  <a:srgbClr val="C00000"/>
                </a:solidFill>
                <a:latin typeface="+mj-lt"/>
              </a:rPr>
              <a:t>&lt;key num&gt;</a:t>
            </a:r>
            <a:r>
              <a:rPr lang="en-US" sz="1000" b="1" i="1" dirty="0">
                <a:solidFill>
                  <a:schemeClr val="tx1"/>
                </a:solidFill>
                <a:latin typeface="+mj-lt"/>
              </a:rPr>
              <a:t> </a:t>
            </a:r>
            <a:br>
              <a:rPr lang="en-US" sz="1000" b="1" i="1" dirty="0">
                <a:solidFill>
                  <a:schemeClr val="tx1"/>
                </a:solidFill>
                <a:latin typeface="+mj-lt"/>
              </a:rPr>
            </a:br>
            <a:r>
              <a:rPr lang="en-US" sz="1000" b="1" i="1" dirty="0">
                <a:solidFill>
                  <a:schemeClr val="tx1"/>
                </a:solidFill>
                <a:latin typeface="+mj-lt"/>
              </a:rPr>
              <a:t>	           md5 </a:t>
            </a:r>
            <a:r>
              <a:rPr lang="en-US" sz="1000" b="1" i="1" dirty="0">
                <a:solidFill>
                  <a:srgbClr val="C00000"/>
                </a:solidFill>
                <a:latin typeface="+mj-lt"/>
              </a:rPr>
              <a:t>&lt;key value&gt;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exit’</a:t>
            </a:r>
            <a:endParaRPr lang="en-US" sz="1000" dirty="0">
              <a:solidFill>
                <a:schemeClr val="tx1"/>
              </a:solidFill>
              <a:latin typeface="+mj-lt"/>
            </a:endParaRPr>
          </a:p>
        </p:txBody>
      </p:sp>
      <p:sp>
        <p:nvSpPr>
          <p:cNvPr id="7" name="Rectangle 6">
            <a:extLst>
              <a:ext uri="{FF2B5EF4-FFF2-40B4-BE49-F238E27FC236}">
                <a16:creationId xmlns:a16="http://schemas.microsoft.com/office/drawing/2014/main" id="{0FD33454-3195-32DF-0CE3-93127EAB8C55}"/>
              </a:ext>
            </a:extLst>
          </p:cNvPr>
          <p:cNvSpPr/>
          <p:nvPr/>
        </p:nvSpPr>
        <p:spPr>
          <a:xfrm>
            <a:off x="4807027" y="1427050"/>
            <a:ext cx="877493" cy="160021"/>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3C9D1C-F29D-CB0A-CAE0-9B44FC15894E}"/>
              </a:ext>
            </a:extLst>
          </p:cNvPr>
          <p:cNvSpPr/>
          <p:nvPr/>
        </p:nvSpPr>
        <p:spPr>
          <a:xfrm>
            <a:off x="4807027" y="4328159"/>
            <a:ext cx="1723313" cy="160021"/>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32C1440-A3C2-32D0-E72F-23D2043FCA42}"/>
              </a:ext>
            </a:extLst>
          </p:cNvPr>
          <p:cNvSpPr/>
          <p:nvPr/>
        </p:nvSpPr>
        <p:spPr>
          <a:xfrm>
            <a:off x="4723207" y="2042160"/>
            <a:ext cx="2348153" cy="11430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B91524-0FFE-950B-FAAB-01E05FACFEB7}"/>
              </a:ext>
            </a:extLst>
          </p:cNvPr>
          <p:cNvSpPr/>
          <p:nvPr/>
        </p:nvSpPr>
        <p:spPr>
          <a:xfrm>
            <a:off x="4715587" y="2598420"/>
            <a:ext cx="2591993" cy="9906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22510599-FFB3-6153-05FD-A146BC72ED0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94565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FD1D-FE2A-07C7-0D7A-5E769B113EF8}"/>
              </a:ext>
            </a:extLst>
          </p:cNvPr>
          <p:cNvSpPr txBox="1">
            <a:spLocks/>
          </p:cNvSpPr>
          <p:nvPr/>
        </p:nvSpPr>
        <p:spPr>
          <a:xfrm>
            <a:off x="567157" y="536650"/>
            <a:ext cx="7792572"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OSPFv2 Authentication Type 3 (Cryptographic – SHA)</a:t>
            </a:r>
          </a:p>
        </p:txBody>
      </p:sp>
      <p:sp>
        <p:nvSpPr>
          <p:cNvPr id="3" name="TextBox 2">
            <a:extLst>
              <a:ext uri="{FF2B5EF4-FFF2-40B4-BE49-F238E27FC236}">
                <a16:creationId xmlns:a16="http://schemas.microsoft.com/office/drawing/2014/main" id="{04690547-4608-E3BD-F596-96660431D4A1}"/>
              </a:ext>
            </a:extLst>
          </p:cNvPr>
          <p:cNvSpPr txBox="1"/>
          <p:nvPr/>
        </p:nvSpPr>
        <p:spPr>
          <a:xfrm>
            <a:off x="747420" y="905762"/>
            <a:ext cx="7792573" cy="3295454"/>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000" dirty="0">
                <a:solidFill>
                  <a:schemeClr val="tx1"/>
                </a:solidFill>
                <a:latin typeface="+mj-lt"/>
              </a:rPr>
              <a:t>After being compromised, </a:t>
            </a:r>
            <a:r>
              <a:rPr lang="en-US" sz="1000" b="1" i="1" dirty="0">
                <a:solidFill>
                  <a:schemeClr val="tx1"/>
                </a:solidFill>
                <a:latin typeface="+mj-lt"/>
              </a:rPr>
              <a:t>RFC 5709 </a:t>
            </a:r>
            <a:r>
              <a:rPr lang="en-US" sz="1000" i="1" dirty="0">
                <a:solidFill>
                  <a:schemeClr val="tx1"/>
                </a:solidFill>
                <a:latin typeface="+mj-lt"/>
              </a:rPr>
              <a:t>(October, 2009) </a:t>
            </a:r>
            <a:r>
              <a:rPr lang="en-US" sz="1000" dirty="0">
                <a:solidFill>
                  <a:schemeClr val="tx1"/>
                </a:solidFill>
                <a:latin typeface="+mj-lt"/>
              </a:rPr>
              <a:t>allows OSPF to use </a:t>
            </a:r>
            <a:r>
              <a:rPr lang="en-US" sz="1000" b="1" i="1" dirty="0">
                <a:solidFill>
                  <a:schemeClr val="tx1"/>
                </a:solidFill>
                <a:latin typeface="+mj-lt"/>
              </a:rPr>
              <a:t>HMAC-SHA</a:t>
            </a:r>
            <a:r>
              <a:rPr lang="en-US" sz="1000" dirty="0">
                <a:solidFill>
                  <a:schemeClr val="tx1"/>
                </a:solidFill>
                <a:latin typeface="+mj-lt"/>
              </a:rPr>
              <a:t> algorithms for cryptographic authentication.</a:t>
            </a:r>
          </a:p>
          <a:p>
            <a:pPr marL="171450" indent="-171450">
              <a:lnSpc>
                <a:spcPct val="150000"/>
              </a:lnSpc>
              <a:buFont typeface="Wingdings" panose="05000000000000000000" pitchFamily="2" charset="2"/>
              <a:buChar char="Ø"/>
            </a:pPr>
            <a:r>
              <a:rPr lang="en-US" sz="1000" dirty="0">
                <a:solidFill>
                  <a:schemeClr val="tx1"/>
                </a:solidFill>
                <a:latin typeface="+mj-lt"/>
              </a:rPr>
              <a:t>With the addition of SHA to type 2 authentication, it is now called cryptographic authentication for both MD5 and SHA.</a:t>
            </a:r>
          </a:p>
          <a:p>
            <a:pPr marL="171450" indent="-171450">
              <a:lnSpc>
                <a:spcPct val="150000"/>
              </a:lnSpc>
              <a:buFont typeface="Wingdings" panose="05000000000000000000" pitchFamily="2" charset="2"/>
              <a:buChar char="Ø"/>
            </a:pPr>
            <a:r>
              <a:rPr lang="en-US" sz="1000" dirty="0">
                <a:solidFill>
                  <a:schemeClr val="tx1"/>
                </a:solidFill>
                <a:latin typeface="+mj-lt"/>
              </a:rPr>
              <a:t>It is </a:t>
            </a:r>
            <a:r>
              <a:rPr lang="en-US" sz="1000" b="1" i="1" dirty="0">
                <a:solidFill>
                  <a:schemeClr val="tx1"/>
                </a:solidFill>
                <a:latin typeface="+mj-lt"/>
              </a:rPr>
              <a:t>similar to MD5 but more secure</a:t>
            </a:r>
            <a:r>
              <a:rPr lang="en-US" sz="1000" dirty="0">
                <a:solidFill>
                  <a:schemeClr val="tx1"/>
                </a:solidFill>
                <a:latin typeface="+mj-lt"/>
              </a:rPr>
              <a:t>.</a:t>
            </a:r>
          </a:p>
          <a:p>
            <a:pPr marL="171450" indent="-171450">
              <a:lnSpc>
                <a:spcPct val="150000"/>
              </a:lnSpc>
              <a:buFont typeface="Wingdings" panose="05000000000000000000" pitchFamily="2" charset="2"/>
              <a:buChar char="Ø"/>
            </a:pPr>
            <a:r>
              <a:rPr lang="en-US" sz="1000" dirty="0">
                <a:solidFill>
                  <a:schemeClr val="tx1"/>
                </a:solidFill>
                <a:latin typeface="+mj-lt"/>
              </a:rPr>
              <a:t>This is only available at the </a:t>
            </a:r>
            <a:r>
              <a:rPr lang="en-US" sz="1000" b="1" i="1" dirty="0">
                <a:solidFill>
                  <a:schemeClr val="tx1"/>
                </a:solidFill>
                <a:latin typeface="+mj-lt"/>
              </a:rPr>
              <a:t>interface level </a:t>
            </a:r>
            <a:r>
              <a:rPr lang="en-US" sz="1000" dirty="0">
                <a:solidFill>
                  <a:schemeClr val="tx1"/>
                </a:solidFill>
                <a:latin typeface="+mj-lt"/>
              </a:rPr>
              <a:t>&amp; it uses </a:t>
            </a:r>
            <a:r>
              <a:rPr lang="en-US" sz="1000" b="1" i="1" dirty="0">
                <a:solidFill>
                  <a:schemeClr val="tx1"/>
                </a:solidFill>
                <a:latin typeface="+mj-lt"/>
              </a:rPr>
              <a:t>key chains</a:t>
            </a:r>
          </a:p>
          <a:p>
            <a:pPr marL="171450" indent="-171450">
              <a:lnSpc>
                <a:spcPct val="150000"/>
              </a:lnSpc>
              <a:buFont typeface="Wingdings" panose="05000000000000000000" pitchFamily="2" charset="2"/>
              <a:buChar char="Ø"/>
            </a:pPr>
            <a:r>
              <a:rPr lang="en-US" sz="1000" dirty="0">
                <a:solidFill>
                  <a:schemeClr val="tx1"/>
                </a:solidFill>
                <a:latin typeface="+mj-lt"/>
              </a:rPr>
              <a:t>Interface based cryptographic SHA authentication commands-</a:t>
            </a:r>
            <a:br>
              <a:rPr lang="en-US" sz="1000" dirty="0">
                <a:solidFill>
                  <a:schemeClr val="tx1"/>
                </a:solidFill>
                <a:latin typeface="+mj-lt"/>
              </a:rPr>
            </a:br>
            <a:r>
              <a:rPr lang="en-US" sz="1000" b="1" i="1" dirty="0">
                <a:solidFill>
                  <a:schemeClr val="tx1"/>
                </a:solidFill>
                <a:latin typeface="+mj-lt"/>
              </a:rPr>
              <a:t>‘Router(config)# key chain </a:t>
            </a:r>
            <a:r>
              <a:rPr lang="en-US" sz="1000" b="1" i="1" dirty="0">
                <a:solidFill>
                  <a:srgbClr val="C00000"/>
                </a:solidFill>
                <a:latin typeface="+mj-lt"/>
              </a:rPr>
              <a:t>&lt;chain name&gt;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‘Router(config-keychain)# key </a:t>
            </a:r>
            <a:r>
              <a:rPr lang="en-US" sz="1000" b="1" i="1" dirty="0">
                <a:solidFill>
                  <a:srgbClr val="C00000"/>
                </a:solidFill>
                <a:latin typeface="+mj-lt"/>
              </a:rPr>
              <a:t>&lt;key num&gt;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‘Router(config-keychain-key)# key-string </a:t>
            </a:r>
            <a:r>
              <a:rPr lang="en-US" sz="1000" b="1" i="1" dirty="0">
                <a:solidFill>
                  <a:srgbClr val="C00000"/>
                </a:solidFill>
                <a:latin typeface="+mj-lt"/>
              </a:rPr>
              <a:t>&lt;string&gt;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‘Router(config-keychain-key)# cryptographic-algorithm hmac-sha-256’</a:t>
            </a:r>
            <a:br>
              <a:rPr lang="en-US" sz="1000" b="1" i="1" dirty="0">
                <a:solidFill>
                  <a:schemeClr val="tx1"/>
                </a:solidFill>
                <a:latin typeface="+mj-lt"/>
              </a:rPr>
            </a:br>
            <a:r>
              <a:rPr lang="en-US" sz="1000" b="1" i="1" dirty="0">
                <a:solidFill>
                  <a:schemeClr val="tx1"/>
                </a:solidFill>
                <a:latin typeface="+mj-lt"/>
              </a:rPr>
              <a:t>‘Router(config-keychain-key)# exit’</a:t>
            </a:r>
            <a:br>
              <a:rPr lang="en-US" sz="1000" b="1" i="1" dirty="0">
                <a:solidFill>
                  <a:schemeClr val="tx1"/>
                </a:solidFill>
                <a:latin typeface="+mj-lt"/>
              </a:rPr>
            </a:br>
            <a:r>
              <a:rPr lang="en-US" sz="1000" b="1" i="1" dirty="0">
                <a:solidFill>
                  <a:schemeClr val="tx1"/>
                </a:solidFill>
                <a:latin typeface="+mj-lt"/>
              </a:rPr>
              <a:t>‘Router(config-keychain)# exit’</a:t>
            </a:r>
            <a:br>
              <a:rPr lang="en-US" sz="1000" dirty="0">
                <a:solidFill>
                  <a:schemeClr val="tx1"/>
                </a:solidFill>
                <a:latin typeface="+mj-lt"/>
              </a:rPr>
            </a:br>
            <a:r>
              <a:rPr lang="en-US" sz="1000" b="1" i="1" dirty="0">
                <a:solidFill>
                  <a:schemeClr val="tx1"/>
                </a:solidFill>
                <a:latin typeface="+mj-lt"/>
              </a:rPr>
              <a:t>‘Router(config)# interface </a:t>
            </a:r>
            <a:r>
              <a:rPr lang="en-US" sz="1000" b="1" i="1" dirty="0">
                <a:solidFill>
                  <a:srgbClr val="C00000"/>
                </a:solidFill>
                <a:latin typeface="+mj-lt"/>
              </a:rPr>
              <a:t>&lt;interface name&gt;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a:t>
            </a:r>
            <a:r>
              <a:rPr lang="en-US" sz="1000" b="1" i="1" dirty="0" err="1">
                <a:solidFill>
                  <a:schemeClr val="tx1"/>
                </a:solidFill>
                <a:latin typeface="+mj-lt"/>
              </a:rPr>
              <a:t>ip</a:t>
            </a:r>
            <a:r>
              <a:rPr lang="en-US" sz="1000" b="1" i="1" dirty="0">
                <a:solidFill>
                  <a:schemeClr val="tx1"/>
                </a:solidFill>
                <a:latin typeface="+mj-lt"/>
              </a:rPr>
              <a:t> </a:t>
            </a:r>
            <a:r>
              <a:rPr lang="en-US" sz="1000" b="1" i="1" dirty="0" err="1">
                <a:solidFill>
                  <a:schemeClr val="tx1"/>
                </a:solidFill>
                <a:latin typeface="+mj-lt"/>
              </a:rPr>
              <a:t>ospf</a:t>
            </a:r>
            <a:r>
              <a:rPr lang="en-US" sz="1000" b="1" i="1" dirty="0">
                <a:solidFill>
                  <a:schemeClr val="tx1"/>
                </a:solidFill>
                <a:latin typeface="+mj-lt"/>
              </a:rPr>
              <a:t> authentication key-chain </a:t>
            </a:r>
            <a:r>
              <a:rPr lang="en-US" sz="1000" b="1" i="1" dirty="0">
                <a:solidFill>
                  <a:srgbClr val="C00000"/>
                </a:solidFill>
                <a:latin typeface="+mj-lt"/>
              </a:rPr>
              <a:t>&lt;chain name&gt;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exit’</a:t>
            </a:r>
            <a:endParaRPr lang="en-US" sz="1000" dirty="0">
              <a:solidFill>
                <a:schemeClr val="tx1"/>
              </a:solidFill>
              <a:latin typeface="+mj-lt"/>
            </a:endParaRPr>
          </a:p>
        </p:txBody>
      </p:sp>
      <p:pic>
        <p:nvPicPr>
          <p:cNvPr id="8" name="Picture 7">
            <a:extLst>
              <a:ext uri="{FF2B5EF4-FFF2-40B4-BE49-F238E27FC236}">
                <a16:creationId xmlns:a16="http://schemas.microsoft.com/office/drawing/2014/main" id="{3C42B6F8-0175-DA0B-A8DD-1080372F942C}"/>
              </a:ext>
            </a:extLst>
          </p:cNvPr>
          <p:cNvPicPr>
            <a:picLocks noChangeAspect="1"/>
          </p:cNvPicPr>
          <p:nvPr/>
        </p:nvPicPr>
        <p:blipFill>
          <a:blip r:embed="rId2"/>
          <a:srcRect/>
          <a:stretch/>
        </p:blipFill>
        <p:spPr>
          <a:xfrm>
            <a:off x="5410200" y="1441291"/>
            <a:ext cx="3267824" cy="3120740"/>
          </a:xfrm>
          <a:prstGeom prst="rect">
            <a:avLst/>
          </a:prstGeom>
          <a:ln w="28575">
            <a:solidFill>
              <a:schemeClr val="tx1"/>
            </a:solidFill>
          </a:ln>
        </p:spPr>
      </p:pic>
      <p:sp>
        <p:nvSpPr>
          <p:cNvPr id="9" name="Rectangle 8">
            <a:extLst>
              <a:ext uri="{FF2B5EF4-FFF2-40B4-BE49-F238E27FC236}">
                <a16:creationId xmlns:a16="http://schemas.microsoft.com/office/drawing/2014/main" id="{56D86474-732C-B79D-EC44-3668B6ADAB10}"/>
              </a:ext>
            </a:extLst>
          </p:cNvPr>
          <p:cNvSpPr/>
          <p:nvPr/>
        </p:nvSpPr>
        <p:spPr>
          <a:xfrm>
            <a:off x="5401387" y="1899491"/>
            <a:ext cx="1288973" cy="8933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0D1B57-2CF7-C8F5-8C06-1827E2B105A5}"/>
              </a:ext>
            </a:extLst>
          </p:cNvPr>
          <p:cNvSpPr/>
          <p:nvPr/>
        </p:nvSpPr>
        <p:spPr>
          <a:xfrm>
            <a:off x="5485207" y="2074751"/>
            <a:ext cx="694613" cy="8933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3E3F3D0-7642-8072-B77C-24564F0B75A1}"/>
              </a:ext>
            </a:extLst>
          </p:cNvPr>
          <p:cNvCxnSpPr/>
          <p:nvPr/>
        </p:nvCxnSpPr>
        <p:spPr>
          <a:xfrm>
            <a:off x="6918960" y="2120471"/>
            <a:ext cx="29718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3" name="TextBox 12">
            <a:extLst>
              <a:ext uri="{FF2B5EF4-FFF2-40B4-BE49-F238E27FC236}">
                <a16:creationId xmlns:a16="http://schemas.microsoft.com/office/drawing/2014/main" id="{AF34BD5B-7F67-FF7C-76A8-DEBE3929E69D}"/>
              </a:ext>
            </a:extLst>
          </p:cNvPr>
          <p:cNvSpPr txBox="1"/>
          <p:nvPr/>
        </p:nvSpPr>
        <p:spPr>
          <a:xfrm>
            <a:off x="7203516" y="1965527"/>
            <a:ext cx="1156213" cy="307777"/>
          </a:xfrm>
          <a:prstGeom prst="rect">
            <a:avLst/>
          </a:prstGeom>
          <a:noFill/>
        </p:spPr>
        <p:txBody>
          <a:bodyPr wrap="square" rtlCol="0">
            <a:spAutoFit/>
          </a:bodyPr>
          <a:lstStyle/>
          <a:p>
            <a:r>
              <a:rPr lang="en-US" sz="700" b="1" dirty="0">
                <a:solidFill>
                  <a:srgbClr val="C00000"/>
                </a:solidFill>
              </a:rPr>
              <a:t>Key identifier range will be &lt;1-255&gt;</a:t>
            </a:r>
          </a:p>
        </p:txBody>
      </p:sp>
      <p:sp>
        <p:nvSpPr>
          <p:cNvPr id="14" name="Rectangle 13">
            <a:extLst>
              <a:ext uri="{FF2B5EF4-FFF2-40B4-BE49-F238E27FC236}">
                <a16:creationId xmlns:a16="http://schemas.microsoft.com/office/drawing/2014/main" id="{73E42AF4-0551-E62F-05B9-9D23A765D186}"/>
              </a:ext>
            </a:extLst>
          </p:cNvPr>
          <p:cNvSpPr/>
          <p:nvPr/>
        </p:nvSpPr>
        <p:spPr>
          <a:xfrm>
            <a:off x="5485207" y="2349070"/>
            <a:ext cx="1098473" cy="53890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4647B30-119A-CD4E-B536-60AF67693794}"/>
              </a:ext>
            </a:extLst>
          </p:cNvPr>
          <p:cNvSpPr/>
          <p:nvPr/>
        </p:nvSpPr>
        <p:spPr>
          <a:xfrm>
            <a:off x="5409007" y="3057731"/>
            <a:ext cx="2020493" cy="8930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D00A46D-00AA-9955-4522-A53BA6D641F4}"/>
              </a:ext>
            </a:extLst>
          </p:cNvPr>
          <p:cNvSpPr/>
          <p:nvPr/>
        </p:nvSpPr>
        <p:spPr>
          <a:xfrm>
            <a:off x="5401387" y="3674951"/>
            <a:ext cx="2744393" cy="9795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E3D54174-D3BE-F1CE-E3A0-6C882C3C1B7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475766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FD1D-FE2A-07C7-0D7A-5E769B113EF8}"/>
              </a:ext>
            </a:extLst>
          </p:cNvPr>
          <p:cNvSpPr txBox="1">
            <a:spLocks/>
          </p:cNvSpPr>
          <p:nvPr/>
        </p:nvSpPr>
        <p:spPr>
          <a:xfrm>
            <a:off x="567157" y="536650"/>
            <a:ext cx="7792572"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OSPFv2 Authentication Type 3 (Cryptographic – SHA)</a:t>
            </a:r>
          </a:p>
        </p:txBody>
      </p:sp>
      <p:pic>
        <p:nvPicPr>
          <p:cNvPr id="8" name="Picture 7">
            <a:extLst>
              <a:ext uri="{FF2B5EF4-FFF2-40B4-BE49-F238E27FC236}">
                <a16:creationId xmlns:a16="http://schemas.microsoft.com/office/drawing/2014/main" id="{3C42B6F8-0175-DA0B-A8DD-1080372F942C}"/>
              </a:ext>
            </a:extLst>
          </p:cNvPr>
          <p:cNvPicPr>
            <a:picLocks noChangeAspect="1"/>
          </p:cNvPicPr>
          <p:nvPr/>
        </p:nvPicPr>
        <p:blipFill>
          <a:blip r:embed="rId2"/>
          <a:srcRect/>
          <a:stretch/>
        </p:blipFill>
        <p:spPr>
          <a:xfrm>
            <a:off x="830580" y="1045306"/>
            <a:ext cx="3744900" cy="2353214"/>
          </a:xfrm>
          <a:prstGeom prst="rect">
            <a:avLst/>
          </a:prstGeom>
          <a:ln w="28575">
            <a:solidFill>
              <a:schemeClr val="tx1"/>
            </a:solidFill>
          </a:ln>
        </p:spPr>
      </p:pic>
      <p:sp>
        <p:nvSpPr>
          <p:cNvPr id="4" name="Rectangle 3">
            <a:extLst>
              <a:ext uri="{FF2B5EF4-FFF2-40B4-BE49-F238E27FC236}">
                <a16:creationId xmlns:a16="http://schemas.microsoft.com/office/drawing/2014/main" id="{DAFCCE8E-7944-BD08-F809-FF08F182A9D8}"/>
              </a:ext>
            </a:extLst>
          </p:cNvPr>
          <p:cNvSpPr/>
          <p:nvPr/>
        </p:nvSpPr>
        <p:spPr>
          <a:xfrm>
            <a:off x="913207" y="2579371"/>
            <a:ext cx="3224453" cy="20193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935EF36-CBC1-3C00-80D7-08D05EA74722}"/>
              </a:ext>
            </a:extLst>
          </p:cNvPr>
          <p:cNvSpPr/>
          <p:nvPr/>
        </p:nvSpPr>
        <p:spPr>
          <a:xfrm>
            <a:off x="829387" y="2891790"/>
            <a:ext cx="1974773" cy="40766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9D0635-F3C3-6A97-5E88-82519ADA15D6}"/>
              </a:ext>
            </a:extLst>
          </p:cNvPr>
          <p:cNvSpPr txBox="1"/>
          <p:nvPr/>
        </p:nvSpPr>
        <p:spPr>
          <a:xfrm>
            <a:off x="4876800" y="1104900"/>
            <a:ext cx="3744900" cy="525465"/>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2E2C2C"/>
                </a:solidFill>
                <a:effectLst/>
                <a:latin typeface="+mj-lt"/>
              </a:rPr>
              <a:t>The currently valid algorithms for OSFv2 Cryptographic Authentication include:</a:t>
            </a:r>
            <a:endParaRPr kumimoji="0" lang="en-US" altLang="en-US" sz="1000" b="0" i="0" u="none" strike="noStrike" cap="none" normalizeH="0" baseline="0" dirty="0">
              <a:ln>
                <a:noFill/>
              </a:ln>
              <a:solidFill>
                <a:schemeClr val="tx1"/>
              </a:solidFill>
              <a:effectLst/>
              <a:latin typeface="+mj-lt"/>
            </a:endParaRPr>
          </a:p>
        </p:txBody>
      </p:sp>
      <p:sp>
        <p:nvSpPr>
          <p:cNvPr id="3" name="TextBox 2">
            <a:extLst>
              <a:ext uri="{FF2B5EF4-FFF2-40B4-BE49-F238E27FC236}">
                <a16:creationId xmlns:a16="http://schemas.microsoft.com/office/drawing/2014/main" id="{7ECB11A6-B280-EA03-1F76-B7BAE2AC976F}"/>
              </a:ext>
            </a:extLst>
          </p:cNvPr>
          <p:cNvSpPr txBox="1"/>
          <p:nvPr/>
        </p:nvSpPr>
        <p:spPr>
          <a:xfrm>
            <a:off x="567157" y="3507074"/>
            <a:ext cx="3744900" cy="400110"/>
          </a:xfrm>
          <a:prstGeom prst="rect">
            <a:avLst/>
          </a:prstGeom>
          <a:noFill/>
        </p:spPr>
        <p:txBody>
          <a:bodyPr wrap="square" rtlCol="0">
            <a:spAutoFit/>
          </a:bodyPr>
          <a:lstStyle/>
          <a:p>
            <a:pPr marL="171450" indent="-171450">
              <a:buFont typeface="Arial" panose="020B0604020202020204" pitchFamily="34" charset="0"/>
              <a:buChar char="•"/>
            </a:pPr>
            <a:r>
              <a:rPr lang="en-US" sz="1000" b="1" dirty="0"/>
              <a:t>Sending SA: </a:t>
            </a:r>
            <a:r>
              <a:rPr lang="en-US" sz="1000" dirty="0"/>
              <a:t>Status of sending Security Association. Key, Cryptographic Algorithm and Key Chain used.</a:t>
            </a:r>
            <a:endParaRPr lang="en-US" sz="1000" b="1" dirty="0"/>
          </a:p>
        </p:txBody>
      </p:sp>
      <p:sp>
        <p:nvSpPr>
          <p:cNvPr id="9" name="Rectangle 2">
            <a:extLst>
              <a:ext uri="{FF2B5EF4-FFF2-40B4-BE49-F238E27FC236}">
                <a16:creationId xmlns:a16="http://schemas.microsoft.com/office/drawing/2014/main" id="{B68F22D9-26D5-DDA2-EF5A-BC0DFA8B0EC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35687C5-7EAB-C774-61BF-30EFFCD5FD29}"/>
              </a:ext>
            </a:extLst>
          </p:cNvPr>
          <p:cNvSpPr txBox="1"/>
          <p:nvPr/>
        </p:nvSpPr>
        <p:spPr>
          <a:xfrm>
            <a:off x="4881715" y="1562098"/>
            <a:ext cx="3744900" cy="2141292"/>
          </a:xfrm>
          <a:prstGeom prst="rect">
            <a:avLst/>
          </a:prstGeom>
          <a:noFill/>
        </p:spPr>
        <p:txBody>
          <a:bodyPr wrap="square" rtlCol="0">
            <a:spAutoFit/>
          </a:bodyPr>
          <a:lstStyle/>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000" b="1" i="1" u="none" strike="noStrike" cap="none" normalizeH="0" baseline="0" dirty="0">
                <a:ln>
                  <a:noFill/>
                </a:ln>
                <a:solidFill>
                  <a:srgbClr val="2E2C2C"/>
                </a:solidFill>
                <a:effectLst/>
                <a:latin typeface="+mj-lt"/>
              </a:rPr>
              <a:t>Keyed-MD5</a:t>
            </a:r>
            <a:r>
              <a:rPr kumimoji="0" lang="en-US" altLang="en-US" sz="1000" b="0" i="0" u="none" strike="noStrike" cap="none" normalizeH="0" baseline="0" dirty="0">
                <a:ln>
                  <a:noFill/>
                </a:ln>
                <a:solidFill>
                  <a:srgbClr val="2E2C2C"/>
                </a:solidFill>
                <a:effectLst/>
                <a:latin typeface="+mj-lt"/>
              </a:rPr>
              <a:t> (defined in RFC 2328)</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000" b="1" i="1" dirty="0">
                <a:solidFill>
                  <a:srgbClr val="2E2C2C"/>
                </a:solidFill>
                <a:latin typeface="+mj-lt"/>
              </a:rPr>
              <a:t>HMAC-SHA-1</a:t>
            </a:r>
            <a:r>
              <a:rPr lang="en-US" altLang="en-US" sz="1000" dirty="0">
                <a:solidFill>
                  <a:srgbClr val="2E2C2C"/>
                </a:solidFill>
                <a:latin typeface="+mj-lt"/>
              </a:rPr>
              <a:t> (defined in RFC 5709)</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000" b="1" i="1" u="none" strike="noStrike" cap="none" normalizeH="0" baseline="0" dirty="0">
                <a:ln>
                  <a:noFill/>
                </a:ln>
                <a:solidFill>
                  <a:srgbClr val="2E2C2C"/>
                </a:solidFill>
                <a:effectLst/>
                <a:latin typeface="+mj-lt"/>
              </a:rPr>
              <a:t>HMAC-SHA-256</a:t>
            </a:r>
            <a:r>
              <a:rPr kumimoji="0" lang="en-US" altLang="en-US" sz="1000" b="0" i="0" u="none" strike="noStrike" cap="none" normalizeH="0" baseline="0" dirty="0">
                <a:ln>
                  <a:noFill/>
                </a:ln>
                <a:solidFill>
                  <a:srgbClr val="2E2C2C"/>
                </a:solidFill>
                <a:effectLst/>
                <a:latin typeface="+mj-lt"/>
              </a:rPr>
              <a:t> (defined in RFC 5709)</a:t>
            </a:r>
            <a:endParaRPr lang="en-US" altLang="en-US" sz="1000" dirty="0">
              <a:solidFill>
                <a:srgbClr val="2E2C2C"/>
              </a:solidFill>
              <a:latin typeface="+mj-l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000" b="1" i="1" u="none" strike="noStrike" cap="none" normalizeH="0" baseline="0" dirty="0">
                <a:ln>
                  <a:noFill/>
                </a:ln>
                <a:solidFill>
                  <a:srgbClr val="2E2C2C"/>
                </a:solidFill>
                <a:effectLst/>
                <a:latin typeface="+mj-lt"/>
              </a:rPr>
              <a:t>HMAC-SHA-384</a:t>
            </a:r>
            <a:r>
              <a:rPr kumimoji="0" lang="en-US" altLang="en-US" sz="1000" b="0" i="0" u="none" strike="noStrike" cap="none" normalizeH="0" baseline="0" dirty="0">
                <a:ln>
                  <a:noFill/>
                </a:ln>
                <a:solidFill>
                  <a:srgbClr val="2E2C2C"/>
                </a:solidFill>
                <a:effectLst/>
                <a:latin typeface="+mj-lt"/>
              </a:rPr>
              <a:t> (defined in RFC 5709)</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000" b="1" i="1" dirty="0">
                <a:solidFill>
                  <a:srgbClr val="2E2C2C"/>
                </a:solidFill>
                <a:latin typeface="+mj-lt"/>
              </a:rPr>
              <a:t>HMAC-SHA-512</a:t>
            </a:r>
            <a:r>
              <a:rPr lang="en-US" altLang="en-US" sz="1000" dirty="0">
                <a:solidFill>
                  <a:srgbClr val="2E2C2C"/>
                </a:solidFill>
                <a:latin typeface="+mj-lt"/>
              </a:rPr>
              <a:t> (defined in RFC 5709)</a:t>
            </a:r>
          </a:p>
          <a:p>
            <a:pPr marR="0" lvl="0" algn="l" defTabSz="914400" rtl="0" eaLnBrk="0" fontAlgn="base" latinLnBrk="0" hangingPunct="0">
              <a:lnSpc>
                <a:spcPct val="150000"/>
              </a:lnSpc>
              <a:spcBef>
                <a:spcPct val="0"/>
              </a:spcBef>
              <a:spcAft>
                <a:spcPct val="0"/>
              </a:spcAft>
              <a:buClrTx/>
              <a:buSzTx/>
              <a:tabLst/>
            </a:pPr>
            <a:endParaRPr kumimoji="0" lang="en-US" altLang="en-US" sz="1000" b="0" i="0" u="none" strike="noStrike" cap="none" normalizeH="0" baseline="0" dirty="0">
              <a:ln>
                <a:noFill/>
              </a:ln>
              <a:solidFill>
                <a:srgbClr val="2E2C2C"/>
              </a:solidFill>
              <a:effectLst/>
              <a:latin typeface="+mj-lt"/>
            </a:endParaRPr>
          </a:p>
          <a:p>
            <a:pPr marR="0" lvl="0" algn="l" defTabSz="914400" rtl="0" eaLnBrk="0" fontAlgn="base" latinLnBrk="0" hangingPunct="0">
              <a:lnSpc>
                <a:spcPct val="150000"/>
              </a:lnSpc>
              <a:spcBef>
                <a:spcPct val="0"/>
              </a:spcBef>
              <a:spcAft>
                <a:spcPct val="0"/>
              </a:spcAft>
              <a:buClrTx/>
              <a:buSzTx/>
              <a:tabLst/>
            </a:pPr>
            <a:r>
              <a:rPr lang="en-US" altLang="en-US" sz="1000" b="1" i="1" dirty="0">
                <a:solidFill>
                  <a:srgbClr val="2E2C2C"/>
                </a:solidFill>
                <a:latin typeface="+mj-lt"/>
              </a:rPr>
              <a:t>HMAC</a:t>
            </a:r>
            <a:r>
              <a:rPr lang="en-US" altLang="en-US" sz="1000" dirty="0">
                <a:solidFill>
                  <a:srgbClr val="2E2C2C"/>
                </a:solidFill>
                <a:latin typeface="+mj-lt"/>
              </a:rPr>
              <a:t> stands for </a:t>
            </a:r>
            <a:r>
              <a:rPr lang="en-US" altLang="en-US" sz="1000" b="1" i="1" dirty="0">
                <a:solidFill>
                  <a:srgbClr val="2E2C2C"/>
                </a:solidFill>
                <a:latin typeface="+mj-lt"/>
              </a:rPr>
              <a:t>Hashed Message Authentication Code</a:t>
            </a:r>
            <a:r>
              <a:rPr lang="en-US" altLang="en-US" sz="1000" dirty="0">
                <a:solidFill>
                  <a:srgbClr val="2E2C2C"/>
                </a:solidFill>
                <a:latin typeface="+mj-lt"/>
              </a:rPr>
              <a:t>.</a:t>
            </a:r>
          </a:p>
          <a:p>
            <a:pPr marR="0" lvl="0" algn="l" defTabSz="914400" rtl="0" eaLnBrk="0" fontAlgn="base" latinLnBrk="0" hangingPunct="0">
              <a:lnSpc>
                <a:spcPct val="150000"/>
              </a:lnSpc>
              <a:spcBef>
                <a:spcPct val="0"/>
              </a:spcBef>
              <a:spcAft>
                <a:spcPct val="0"/>
              </a:spcAft>
              <a:buClrTx/>
              <a:buSzTx/>
              <a:tabLst/>
            </a:pPr>
            <a:r>
              <a:rPr kumimoji="0" lang="en-US" altLang="en-US" sz="1000" b="1" i="1" u="none" strike="noStrike" cap="none" normalizeH="0" baseline="0" dirty="0">
                <a:ln>
                  <a:noFill/>
                </a:ln>
                <a:solidFill>
                  <a:srgbClr val="2E2C2C"/>
                </a:solidFill>
                <a:effectLst/>
                <a:latin typeface="+mj-lt"/>
              </a:rPr>
              <a:t>SHA </a:t>
            </a:r>
            <a:r>
              <a:rPr kumimoji="0" lang="en-US" altLang="en-US" sz="1000" u="none" strike="noStrike" cap="none" normalizeH="0" baseline="0" dirty="0">
                <a:ln>
                  <a:noFill/>
                </a:ln>
                <a:solidFill>
                  <a:srgbClr val="2E2C2C"/>
                </a:solidFill>
                <a:effectLst/>
                <a:latin typeface="+mj-lt"/>
              </a:rPr>
              <a:t>stands for </a:t>
            </a:r>
            <a:r>
              <a:rPr kumimoji="0" lang="en-US" altLang="en-US" sz="1000" b="1" i="1" u="none" strike="noStrike" cap="none" normalizeH="0" baseline="0" dirty="0">
                <a:ln>
                  <a:noFill/>
                </a:ln>
                <a:solidFill>
                  <a:srgbClr val="2E2C2C"/>
                </a:solidFill>
                <a:effectLst/>
                <a:latin typeface="+mj-lt"/>
              </a:rPr>
              <a:t>Secure Hash Algorithm.</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000" b="0" i="0" u="none" strike="noStrike" cap="none" normalizeH="0" baseline="0" dirty="0">
              <a:ln>
                <a:noFill/>
              </a:ln>
              <a:solidFill>
                <a:schemeClr val="tx1"/>
              </a:solidFill>
              <a:effectLst/>
              <a:latin typeface="+mj-lt"/>
            </a:endParaRPr>
          </a:p>
        </p:txBody>
      </p:sp>
      <p:sp>
        <p:nvSpPr>
          <p:cNvPr id="13" name="Slide Number Placeholder 12">
            <a:extLst>
              <a:ext uri="{FF2B5EF4-FFF2-40B4-BE49-F238E27FC236}">
                <a16:creationId xmlns:a16="http://schemas.microsoft.com/office/drawing/2014/main" id="{AD9E5243-E705-8CC1-857D-26C591AFD1A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68917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FD1D-FE2A-07C7-0D7A-5E769B113EF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OSPFv3 Basic</a:t>
            </a:r>
          </a:p>
        </p:txBody>
      </p:sp>
      <p:sp>
        <p:nvSpPr>
          <p:cNvPr id="3" name="TextBox 2">
            <a:extLst>
              <a:ext uri="{FF2B5EF4-FFF2-40B4-BE49-F238E27FC236}">
                <a16:creationId xmlns:a16="http://schemas.microsoft.com/office/drawing/2014/main" id="{ECB30591-FE6E-73CE-7ECD-00BADFF98062}"/>
              </a:ext>
            </a:extLst>
          </p:cNvPr>
          <p:cNvSpPr txBox="1"/>
          <p:nvPr/>
        </p:nvSpPr>
        <p:spPr>
          <a:xfrm>
            <a:off x="747420" y="905762"/>
            <a:ext cx="3757467" cy="3295454"/>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Ø"/>
            </a:pPr>
            <a:r>
              <a:rPr lang="en-US" sz="1000" dirty="0">
                <a:solidFill>
                  <a:schemeClr val="tx1"/>
                </a:solidFill>
                <a:latin typeface="+mj-lt"/>
              </a:rPr>
              <a:t>OSPFv3 is based on </a:t>
            </a:r>
            <a:r>
              <a:rPr lang="en-US" sz="1000" b="1" i="1" dirty="0">
                <a:solidFill>
                  <a:schemeClr val="tx1"/>
                </a:solidFill>
                <a:latin typeface="+mj-lt"/>
              </a:rPr>
              <a:t>OSPFv2 with enhancement</a:t>
            </a:r>
            <a:r>
              <a:rPr lang="en-US" sz="1000" dirty="0">
                <a:solidFill>
                  <a:schemeClr val="tx1"/>
                </a:solidFill>
                <a:latin typeface="+mj-lt"/>
              </a:rPr>
              <a:t>.</a:t>
            </a:r>
          </a:p>
          <a:p>
            <a:pPr marL="171450" indent="-171450" algn="just">
              <a:lnSpc>
                <a:spcPct val="150000"/>
              </a:lnSpc>
              <a:buFont typeface="Wingdings" panose="05000000000000000000" pitchFamily="2" charset="2"/>
              <a:buChar char="Ø"/>
            </a:pPr>
            <a:r>
              <a:rPr lang="en-US" sz="1000" dirty="0">
                <a:solidFill>
                  <a:schemeClr val="tx1"/>
                </a:solidFill>
                <a:latin typeface="+mj-lt"/>
              </a:rPr>
              <a:t>It distributes IPv6 prefixes and runs directly over IPv6.</a:t>
            </a:r>
          </a:p>
          <a:p>
            <a:pPr marL="171450" indent="-171450" algn="just">
              <a:lnSpc>
                <a:spcPct val="150000"/>
              </a:lnSpc>
              <a:buFont typeface="Wingdings" panose="05000000000000000000" pitchFamily="2" charset="2"/>
              <a:buChar char="Ø"/>
            </a:pPr>
            <a:r>
              <a:rPr lang="en-US" sz="1000" dirty="0">
                <a:solidFill>
                  <a:schemeClr val="tx1"/>
                </a:solidFill>
                <a:latin typeface="+mj-lt"/>
              </a:rPr>
              <a:t>It adds IPv6 specific attributes like-</a:t>
            </a:r>
          </a:p>
          <a:p>
            <a:pPr marL="171450" indent="-171450" algn="just">
              <a:lnSpc>
                <a:spcPct val="150000"/>
              </a:lnSpc>
              <a:buFont typeface="Arial" panose="020B0604020202020204" pitchFamily="34" charset="0"/>
              <a:buChar char="•"/>
            </a:pPr>
            <a:r>
              <a:rPr lang="en-US" sz="1000" b="1" i="1" dirty="0">
                <a:solidFill>
                  <a:schemeClr val="tx1"/>
                </a:solidFill>
                <a:latin typeface="+mj-lt"/>
              </a:rPr>
              <a:t>128 bit addresses</a:t>
            </a:r>
            <a:r>
              <a:rPr lang="en-US" sz="1000" dirty="0">
                <a:solidFill>
                  <a:schemeClr val="tx1"/>
                </a:solidFill>
                <a:latin typeface="+mj-lt"/>
              </a:rPr>
              <a:t>.</a:t>
            </a:r>
          </a:p>
          <a:p>
            <a:pPr marL="171450" indent="-171450" algn="just">
              <a:lnSpc>
                <a:spcPct val="150000"/>
              </a:lnSpc>
              <a:buFont typeface="Arial" panose="020B0604020202020204" pitchFamily="34" charset="0"/>
              <a:buChar char="•"/>
            </a:pPr>
            <a:r>
              <a:rPr lang="en-US" sz="1000" b="1" i="1" dirty="0">
                <a:solidFill>
                  <a:schemeClr val="tx1"/>
                </a:solidFill>
                <a:latin typeface="+mj-lt"/>
              </a:rPr>
              <a:t>Link-local address</a:t>
            </a:r>
            <a:r>
              <a:rPr lang="en-US" sz="1000" dirty="0">
                <a:solidFill>
                  <a:schemeClr val="tx1"/>
                </a:solidFill>
                <a:latin typeface="+mj-lt"/>
              </a:rPr>
              <a:t>.</a:t>
            </a:r>
          </a:p>
          <a:p>
            <a:pPr marL="171450" indent="-171450" algn="just">
              <a:lnSpc>
                <a:spcPct val="150000"/>
              </a:lnSpc>
              <a:buFont typeface="Arial" panose="020B0604020202020204" pitchFamily="34" charset="0"/>
              <a:buChar char="•"/>
            </a:pPr>
            <a:r>
              <a:rPr lang="en-US" sz="1000" b="1" i="1" dirty="0">
                <a:solidFill>
                  <a:schemeClr val="tx1"/>
                </a:solidFill>
                <a:latin typeface="+mj-lt"/>
              </a:rPr>
              <a:t>Multiple addresses and instances per interface</a:t>
            </a:r>
            <a:r>
              <a:rPr lang="en-US" sz="1000" dirty="0">
                <a:solidFill>
                  <a:schemeClr val="tx1"/>
                </a:solidFill>
                <a:latin typeface="+mj-lt"/>
              </a:rPr>
              <a:t>.</a:t>
            </a:r>
          </a:p>
          <a:p>
            <a:pPr marL="171450" indent="-171450" algn="just">
              <a:lnSpc>
                <a:spcPct val="150000"/>
              </a:lnSpc>
              <a:buFont typeface="Arial" panose="020B0604020202020204" pitchFamily="34" charset="0"/>
              <a:buChar char="•"/>
            </a:pPr>
            <a:r>
              <a:rPr lang="en-US" sz="1000" dirty="0">
                <a:solidFill>
                  <a:schemeClr val="tx1"/>
                </a:solidFill>
                <a:latin typeface="+mj-lt"/>
              </a:rPr>
              <a:t>Authentication (now uses </a:t>
            </a:r>
            <a:r>
              <a:rPr lang="en-US" sz="1000" b="1" i="1" dirty="0">
                <a:solidFill>
                  <a:schemeClr val="tx1"/>
                </a:solidFill>
                <a:latin typeface="+mj-lt"/>
              </a:rPr>
              <a:t>IPsec</a:t>
            </a:r>
            <a:r>
              <a:rPr lang="en-US" sz="1000" dirty="0">
                <a:solidFill>
                  <a:schemeClr val="tx1"/>
                </a:solidFill>
                <a:latin typeface="+mj-lt"/>
              </a:rPr>
              <a:t>).</a:t>
            </a:r>
          </a:p>
          <a:p>
            <a:pPr marL="171450" indent="-171450" algn="just">
              <a:lnSpc>
                <a:spcPct val="150000"/>
              </a:lnSpc>
              <a:buFont typeface="Arial" panose="020B0604020202020204" pitchFamily="34" charset="0"/>
              <a:buChar char="•"/>
            </a:pPr>
            <a:r>
              <a:rPr lang="en-US" sz="1000" dirty="0">
                <a:solidFill>
                  <a:schemeClr val="tx1"/>
                </a:solidFill>
                <a:latin typeface="+mj-lt"/>
              </a:rPr>
              <a:t>OSPFv3 </a:t>
            </a:r>
            <a:r>
              <a:rPr lang="en-US" sz="1000" b="1" i="1" dirty="0">
                <a:solidFill>
                  <a:schemeClr val="tx1"/>
                </a:solidFill>
                <a:latin typeface="+mj-lt"/>
              </a:rPr>
              <a:t>runs over a link</a:t>
            </a:r>
            <a:r>
              <a:rPr lang="en-US" sz="1000" dirty="0">
                <a:solidFill>
                  <a:schemeClr val="tx1"/>
                </a:solidFill>
                <a:latin typeface="+mj-lt"/>
              </a:rPr>
              <a:t>, rather than a subnet.</a:t>
            </a:r>
          </a:p>
          <a:p>
            <a:pPr marL="171450" indent="-171450" algn="just">
              <a:lnSpc>
                <a:spcPct val="150000"/>
              </a:lnSpc>
              <a:buFont typeface="Wingdings" panose="05000000000000000000" pitchFamily="2" charset="2"/>
              <a:buChar char="Ø"/>
            </a:pPr>
            <a:r>
              <a:rPr lang="en-US" sz="1000" b="1" i="1" dirty="0">
                <a:solidFill>
                  <a:schemeClr val="tx1"/>
                </a:solidFill>
                <a:latin typeface="+mj-lt"/>
              </a:rPr>
              <a:t>IPv6 routing </a:t>
            </a:r>
            <a:r>
              <a:rPr lang="en-US" sz="1000" dirty="0">
                <a:solidFill>
                  <a:schemeClr val="tx1"/>
                </a:solidFill>
                <a:latin typeface="+mj-lt"/>
              </a:rPr>
              <a:t>has to be </a:t>
            </a:r>
            <a:r>
              <a:rPr lang="en-US" sz="1000" b="1" i="1" dirty="0">
                <a:solidFill>
                  <a:schemeClr val="tx1"/>
                </a:solidFill>
                <a:latin typeface="+mj-lt"/>
              </a:rPr>
              <a:t>enabled</a:t>
            </a:r>
            <a:r>
              <a:rPr lang="en-US" sz="1000" dirty="0">
                <a:solidFill>
                  <a:schemeClr val="tx1"/>
                </a:solidFill>
                <a:latin typeface="+mj-lt"/>
              </a:rPr>
              <a:t> before using any routing process as by default IPV6 routing is disabled.</a:t>
            </a:r>
          </a:p>
          <a:p>
            <a:pPr marL="171450" indent="-171450" algn="just">
              <a:lnSpc>
                <a:spcPct val="150000"/>
              </a:lnSpc>
              <a:buFont typeface="Wingdings" panose="05000000000000000000" pitchFamily="2" charset="2"/>
              <a:buChar char="Ø"/>
            </a:pPr>
            <a:r>
              <a:rPr lang="en-US" sz="1000" b="1" i="1" dirty="0">
                <a:solidFill>
                  <a:schemeClr val="tx1"/>
                </a:solidFill>
                <a:latin typeface="+mj-lt"/>
              </a:rPr>
              <a:t>Router-ID</a:t>
            </a:r>
            <a:r>
              <a:rPr lang="en-US" sz="1000" dirty="0">
                <a:solidFill>
                  <a:schemeClr val="tx1"/>
                </a:solidFill>
                <a:latin typeface="+mj-lt"/>
              </a:rPr>
              <a:t> in OSPFv3 </a:t>
            </a:r>
            <a:r>
              <a:rPr lang="en-US" sz="1000" b="1" i="1" dirty="0">
                <a:solidFill>
                  <a:schemeClr val="tx1"/>
                </a:solidFill>
                <a:latin typeface="+mj-lt"/>
              </a:rPr>
              <a:t>must be in IPv4 format</a:t>
            </a:r>
            <a:r>
              <a:rPr lang="en-US" sz="1000" dirty="0">
                <a:solidFill>
                  <a:schemeClr val="tx1"/>
                </a:solidFill>
                <a:latin typeface="+mj-lt"/>
              </a:rPr>
              <a:t>. If any loopback or physical interfaces in the router doesn’t have any IPv4 address, OSPFv3 cannot be configured without manually configuring its Router-ID </a:t>
            </a:r>
            <a:r>
              <a:rPr lang="en-US" sz="1000" b="1" i="1" dirty="0">
                <a:solidFill>
                  <a:schemeClr val="tx1"/>
                </a:solidFill>
                <a:latin typeface="+mj-lt"/>
              </a:rPr>
              <a:t>manually </a:t>
            </a:r>
            <a:r>
              <a:rPr lang="en-US" sz="1000" dirty="0">
                <a:solidFill>
                  <a:schemeClr val="tx1"/>
                </a:solidFill>
                <a:latin typeface="+mj-lt"/>
              </a:rPr>
              <a:t>in IPv4 format.</a:t>
            </a:r>
          </a:p>
        </p:txBody>
      </p:sp>
      <p:sp>
        <p:nvSpPr>
          <p:cNvPr id="4" name="TextBox 3">
            <a:extLst>
              <a:ext uri="{FF2B5EF4-FFF2-40B4-BE49-F238E27FC236}">
                <a16:creationId xmlns:a16="http://schemas.microsoft.com/office/drawing/2014/main" id="{69417E01-E8D5-C526-F7AE-D978349E48D2}"/>
              </a:ext>
            </a:extLst>
          </p:cNvPr>
          <p:cNvSpPr txBox="1"/>
          <p:nvPr/>
        </p:nvSpPr>
        <p:spPr>
          <a:xfrm>
            <a:off x="4716947" y="874643"/>
            <a:ext cx="3573710" cy="2833789"/>
          </a:xfrm>
          <a:prstGeom prst="rect">
            <a:avLst/>
          </a:prstGeom>
          <a:noFill/>
          <a:ln w="28575">
            <a:solidFill>
              <a:schemeClr val="tx1"/>
            </a:solidFill>
          </a:ln>
        </p:spPr>
        <p:txBody>
          <a:bodyPr wrap="square" rtlCol="0">
            <a:spAutoFit/>
          </a:bodyPr>
          <a:lstStyle/>
          <a:p>
            <a:pPr>
              <a:lnSpc>
                <a:spcPct val="150000"/>
              </a:lnSpc>
            </a:pPr>
            <a:r>
              <a:rPr lang="en-US" sz="1000" dirty="0">
                <a:solidFill>
                  <a:schemeClr val="tx1"/>
                </a:solidFill>
                <a:latin typeface="+mj-lt"/>
              </a:rPr>
              <a:t>Commands for OSPFv3-</a:t>
            </a:r>
            <a:br>
              <a:rPr lang="en-US" sz="1000" dirty="0">
                <a:solidFill>
                  <a:schemeClr val="tx1"/>
                </a:solidFill>
                <a:latin typeface="+mj-lt"/>
              </a:rPr>
            </a:br>
            <a:r>
              <a:rPr lang="en-US" sz="1000" b="1" i="1" dirty="0">
                <a:solidFill>
                  <a:schemeClr val="tx1"/>
                </a:solidFill>
                <a:latin typeface="+mj-lt"/>
              </a:rPr>
              <a:t>‘Router(config)# ipv6 unicast-routing’</a:t>
            </a:r>
            <a:br>
              <a:rPr lang="en-US" sz="1000" dirty="0">
                <a:solidFill>
                  <a:schemeClr val="tx1"/>
                </a:solidFill>
                <a:latin typeface="+mj-lt"/>
              </a:rPr>
            </a:br>
            <a:r>
              <a:rPr lang="en-US" sz="1000" b="1" i="1" dirty="0">
                <a:solidFill>
                  <a:schemeClr val="tx1"/>
                </a:solidFill>
                <a:latin typeface="+mj-lt"/>
              </a:rPr>
              <a:t>‘Router(config)# ipv6 router </a:t>
            </a:r>
            <a:r>
              <a:rPr lang="en-US" sz="1000" b="1" i="1" dirty="0" err="1">
                <a:solidFill>
                  <a:schemeClr val="tx1"/>
                </a:solidFill>
                <a:latin typeface="+mj-lt"/>
              </a:rPr>
              <a:t>ospf</a:t>
            </a:r>
            <a:r>
              <a:rPr lang="en-US" sz="1000" b="1" i="1" dirty="0">
                <a:solidFill>
                  <a:schemeClr val="tx1"/>
                </a:solidFill>
                <a:latin typeface="+mj-lt"/>
              </a:rPr>
              <a:t> </a:t>
            </a:r>
            <a:r>
              <a:rPr lang="en-US" sz="1000" b="1" i="1" dirty="0">
                <a:solidFill>
                  <a:srgbClr val="C00000"/>
                </a:solidFill>
                <a:latin typeface="+mj-lt"/>
              </a:rPr>
              <a:t>&lt;process ID&gt;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a:t>
            </a:r>
            <a:r>
              <a:rPr lang="en-US" sz="1000" b="1" i="1" dirty="0" err="1">
                <a:solidFill>
                  <a:schemeClr val="tx1"/>
                </a:solidFill>
                <a:latin typeface="+mj-lt"/>
              </a:rPr>
              <a:t>rtr</a:t>
            </a:r>
            <a:r>
              <a:rPr lang="en-US" sz="1000" b="1" i="1" dirty="0">
                <a:solidFill>
                  <a:schemeClr val="tx1"/>
                </a:solidFill>
                <a:latin typeface="+mj-lt"/>
              </a:rPr>
              <a:t>)# router-id </a:t>
            </a:r>
            <a:r>
              <a:rPr lang="en-US" sz="1000" b="1" i="1" dirty="0">
                <a:solidFill>
                  <a:srgbClr val="C00000"/>
                </a:solidFill>
                <a:latin typeface="+mj-lt"/>
              </a:rPr>
              <a:t>&lt;router ID&gt;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a:t>
            </a:r>
            <a:r>
              <a:rPr lang="en-US" sz="1000" b="1" i="1" dirty="0" err="1">
                <a:solidFill>
                  <a:schemeClr val="tx1"/>
                </a:solidFill>
                <a:latin typeface="+mj-lt"/>
              </a:rPr>
              <a:t>rtr</a:t>
            </a:r>
            <a:r>
              <a:rPr lang="en-US" sz="1000" b="1" i="1" dirty="0">
                <a:solidFill>
                  <a:schemeClr val="tx1"/>
                </a:solidFill>
                <a:latin typeface="+mj-lt"/>
              </a:rPr>
              <a:t>)# exit’</a:t>
            </a:r>
            <a:br>
              <a:rPr lang="en-US" sz="1000" b="1" i="1" dirty="0">
                <a:solidFill>
                  <a:schemeClr val="tx1"/>
                </a:solidFill>
                <a:latin typeface="+mj-lt"/>
              </a:rPr>
            </a:br>
            <a:r>
              <a:rPr lang="en-US" sz="1000" b="1" i="1" dirty="0">
                <a:solidFill>
                  <a:schemeClr val="tx1"/>
                </a:solidFill>
                <a:latin typeface="+mj-lt"/>
              </a:rPr>
              <a:t>‘Router(config)# interface </a:t>
            </a:r>
            <a:r>
              <a:rPr lang="en-US" sz="1000" b="1" i="1" dirty="0">
                <a:solidFill>
                  <a:srgbClr val="C00000"/>
                </a:solidFill>
                <a:latin typeface="+mj-lt"/>
              </a:rPr>
              <a:t>&lt;interface name&gt;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‘Router(config-if)# ipv6 enable’</a:t>
            </a:r>
            <a:br>
              <a:rPr lang="en-US" sz="1000" b="1" i="1" dirty="0">
                <a:solidFill>
                  <a:schemeClr val="tx1"/>
                </a:solidFill>
                <a:latin typeface="+mj-lt"/>
              </a:rPr>
            </a:br>
            <a:r>
              <a:rPr lang="en-US" sz="1000" b="1" i="1" dirty="0">
                <a:solidFill>
                  <a:schemeClr val="tx1"/>
                </a:solidFill>
                <a:latin typeface="+mj-lt"/>
              </a:rPr>
              <a:t>‘Router(config-if)# ipv6 router </a:t>
            </a:r>
            <a:r>
              <a:rPr lang="en-US" sz="1000" b="1" i="1" dirty="0">
                <a:solidFill>
                  <a:srgbClr val="C00000"/>
                </a:solidFill>
                <a:latin typeface="+mj-lt"/>
              </a:rPr>
              <a:t>&lt;process ID&gt; </a:t>
            </a:r>
            <a:r>
              <a:rPr lang="en-US" sz="1000" b="1" i="1" dirty="0">
                <a:solidFill>
                  <a:schemeClr val="tx1"/>
                </a:solidFill>
                <a:latin typeface="+mj-lt"/>
              </a:rPr>
              <a:t>area &lt;area ID&gt;’</a:t>
            </a:r>
            <a:br>
              <a:rPr lang="en-US" sz="1000" b="1" i="1" dirty="0">
                <a:solidFill>
                  <a:schemeClr val="tx1"/>
                </a:solidFill>
                <a:latin typeface="+mj-lt"/>
              </a:rPr>
            </a:br>
            <a:r>
              <a:rPr lang="en-US" sz="1000" b="1" i="1" dirty="0">
                <a:solidFill>
                  <a:schemeClr val="tx1"/>
                </a:solidFill>
                <a:latin typeface="+mj-lt"/>
              </a:rPr>
              <a:t>‘Router(config-if)# end’</a:t>
            </a:r>
            <a:br>
              <a:rPr lang="en-US" sz="1000" b="1" i="1" dirty="0">
                <a:solidFill>
                  <a:schemeClr val="tx1"/>
                </a:solidFill>
                <a:latin typeface="+mj-lt"/>
              </a:rPr>
            </a:br>
            <a:r>
              <a:rPr lang="en-US" sz="1000" b="1" i="1" dirty="0">
                <a:solidFill>
                  <a:schemeClr val="tx1"/>
                </a:solidFill>
                <a:latin typeface="+mj-lt"/>
              </a:rPr>
              <a:t>‘Router# show ipv6 protocols’</a:t>
            </a:r>
            <a:br>
              <a:rPr lang="en-US" sz="1000" b="1" i="1" dirty="0">
                <a:solidFill>
                  <a:schemeClr val="tx1"/>
                </a:solidFill>
                <a:latin typeface="+mj-lt"/>
              </a:rPr>
            </a:br>
            <a:r>
              <a:rPr lang="en-US" sz="1000" b="1" i="1" dirty="0">
                <a:solidFill>
                  <a:schemeClr val="tx1"/>
                </a:solidFill>
                <a:latin typeface="+mj-lt"/>
              </a:rPr>
              <a:t>‘Router# show ipv6 </a:t>
            </a:r>
            <a:r>
              <a:rPr lang="en-US" sz="1000" b="1" i="1" dirty="0" err="1">
                <a:solidFill>
                  <a:schemeClr val="tx1"/>
                </a:solidFill>
                <a:latin typeface="+mj-lt"/>
              </a:rPr>
              <a:t>ospf</a:t>
            </a:r>
            <a:r>
              <a:rPr lang="en-US" sz="1000" b="1" i="1" dirty="0">
                <a:solidFill>
                  <a:schemeClr val="tx1"/>
                </a:solidFill>
                <a:latin typeface="+mj-lt"/>
              </a:rPr>
              <a:t> neighbor’</a:t>
            </a:r>
          </a:p>
        </p:txBody>
      </p:sp>
      <p:sp>
        <p:nvSpPr>
          <p:cNvPr id="8" name="Slide Number Placeholder 7">
            <a:extLst>
              <a:ext uri="{FF2B5EF4-FFF2-40B4-BE49-F238E27FC236}">
                <a16:creationId xmlns:a16="http://schemas.microsoft.com/office/drawing/2014/main" id="{FEDF921A-DCFA-78E9-BC70-7532CAA283C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708863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FD1D-FE2A-07C7-0D7A-5E769B113EF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OSPFv3 Basic</a:t>
            </a:r>
          </a:p>
        </p:txBody>
      </p:sp>
      <p:pic>
        <p:nvPicPr>
          <p:cNvPr id="6" name="Picture 5">
            <a:extLst>
              <a:ext uri="{FF2B5EF4-FFF2-40B4-BE49-F238E27FC236}">
                <a16:creationId xmlns:a16="http://schemas.microsoft.com/office/drawing/2014/main" id="{1C1D5BD3-D9B1-8CDE-089C-48B010C5AE8B}"/>
              </a:ext>
            </a:extLst>
          </p:cNvPr>
          <p:cNvPicPr>
            <a:picLocks noChangeAspect="1"/>
          </p:cNvPicPr>
          <p:nvPr/>
        </p:nvPicPr>
        <p:blipFill>
          <a:blip r:embed="rId2"/>
          <a:srcRect/>
          <a:stretch/>
        </p:blipFill>
        <p:spPr>
          <a:xfrm>
            <a:off x="3853892" y="3313653"/>
            <a:ext cx="4771116" cy="1191235"/>
          </a:xfrm>
          <a:prstGeom prst="rect">
            <a:avLst/>
          </a:prstGeom>
          <a:ln w="28575">
            <a:solidFill>
              <a:schemeClr val="tx1"/>
            </a:solidFill>
          </a:ln>
          <a:effectLst/>
        </p:spPr>
      </p:pic>
      <p:pic>
        <p:nvPicPr>
          <p:cNvPr id="7" name="Picture 6">
            <a:extLst>
              <a:ext uri="{FF2B5EF4-FFF2-40B4-BE49-F238E27FC236}">
                <a16:creationId xmlns:a16="http://schemas.microsoft.com/office/drawing/2014/main" id="{DDE9AF0D-ADA8-3CCD-E5CE-49CC0FAF6D79}"/>
              </a:ext>
            </a:extLst>
          </p:cNvPr>
          <p:cNvPicPr>
            <a:picLocks noChangeAspect="1"/>
          </p:cNvPicPr>
          <p:nvPr/>
        </p:nvPicPr>
        <p:blipFill>
          <a:blip r:embed="rId3"/>
          <a:srcRect/>
          <a:stretch/>
        </p:blipFill>
        <p:spPr>
          <a:xfrm>
            <a:off x="823797" y="1013931"/>
            <a:ext cx="5055580" cy="3490957"/>
          </a:xfrm>
          <a:prstGeom prst="rect">
            <a:avLst/>
          </a:prstGeom>
          <a:ln w="28575">
            <a:noFill/>
          </a:ln>
          <a:effectLst/>
        </p:spPr>
      </p:pic>
      <p:cxnSp>
        <p:nvCxnSpPr>
          <p:cNvPr id="9" name="Straight Connector 8">
            <a:extLst>
              <a:ext uri="{FF2B5EF4-FFF2-40B4-BE49-F238E27FC236}">
                <a16:creationId xmlns:a16="http://schemas.microsoft.com/office/drawing/2014/main" id="{8CA6850E-2A62-8C2C-0E83-4F605C2F342E}"/>
              </a:ext>
            </a:extLst>
          </p:cNvPr>
          <p:cNvCxnSpPr/>
          <p:nvPr/>
        </p:nvCxnSpPr>
        <p:spPr>
          <a:xfrm>
            <a:off x="787441" y="992089"/>
            <a:ext cx="511002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75A9D37F-7DB7-6D14-0803-6C0C38B41F2C}"/>
              </a:ext>
            </a:extLst>
          </p:cNvPr>
          <p:cNvCxnSpPr>
            <a:cxnSpLocks/>
          </p:cNvCxnSpPr>
          <p:nvPr/>
        </p:nvCxnSpPr>
        <p:spPr>
          <a:xfrm>
            <a:off x="788839" y="4525256"/>
            <a:ext cx="7836169"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64ECF5C-1401-84F8-2D92-C0C2D740A43F}"/>
              </a:ext>
            </a:extLst>
          </p:cNvPr>
          <p:cNvCxnSpPr>
            <a:cxnSpLocks/>
          </p:cNvCxnSpPr>
          <p:nvPr/>
        </p:nvCxnSpPr>
        <p:spPr>
          <a:xfrm flipV="1">
            <a:off x="797228" y="1000478"/>
            <a:ext cx="0" cy="3512799"/>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95737758-1D3E-1776-A1EA-B73C564EFF9C}"/>
              </a:ext>
            </a:extLst>
          </p:cNvPr>
          <p:cNvCxnSpPr>
            <a:cxnSpLocks/>
          </p:cNvCxnSpPr>
          <p:nvPr/>
        </p:nvCxnSpPr>
        <p:spPr>
          <a:xfrm flipH="1" flipV="1">
            <a:off x="5887766" y="988764"/>
            <a:ext cx="1" cy="2314231"/>
          </a:xfrm>
          <a:prstGeom prst="line">
            <a:avLst/>
          </a:prstGeom>
        </p:spPr>
        <p:style>
          <a:lnRef idx="2">
            <a:schemeClr val="dk1"/>
          </a:lnRef>
          <a:fillRef idx="0">
            <a:schemeClr val="dk1"/>
          </a:fillRef>
          <a:effectRef idx="1">
            <a:schemeClr val="dk1"/>
          </a:effectRef>
          <a:fontRef idx="minor">
            <a:schemeClr val="tx1"/>
          </a:fontRef>
        </p:style>
      </p:cxnSp>
      <p:sp>
        <p:nvSpPr>
          <p:cNvPr id="25" name="Rectangle 24">
            <a:extLst>
              <a:ext uri="{FF2B5EF4-FFF2-40B4-BE49-F238E27FC236}">
                <a16:creationId xmlns:a16="http://schemas.microsoft.com/office/drawing/2014/main" id="{C006F85B-222C-C52A-DB3D-9FC151C739E1}"/>
              </a:ext>
            </a:extLst>
          </p:cNvPr>
          <p:cNvSpPr/>
          <p:nvPr/>
        </p:nvSpPr>
        <p:spPr>
          <a:xfrm>
            <a:off x="829386" y="1238661"/>
            <a:ext cx="1519531" cy="11196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021B0ED-B7C7-32BA-5344-CD28ED2FA877}"/>
              </a:ext>
            </a:extLst>
          </p:cNvPr>
          <p:cNvSpPr/>
          <p:nvPr/>
        </p:nvSpPr>
        <p:spPr>
          <a:xfrm>
            <a:off x="822395" y="1802122"/>
            <a:ext cx="2373810" cy="11196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A08535-E74E-36B7-646E-E7F90C3F1F63}"/>
              </a:ext>
            </a:extLst>
          </p:cNvPr>
          <p:cNvSpPr/>
          <p:nvPr/>
        </p:nvSpPr>
        <p:spPr>
          <a:xfrm>
            <a:off x="822395" y="2137681"/>
            <a:ext cx="5041510" cy="13573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BD32DD9-C114-CB73-B79B-6D224E50FC6F}"/>
              </a:ext>
            </a:extLst>
          </p:cNvPr>
          <p:cNvSpPr/>
          <p:nvPr/>
        </p:nvSpPr>
        <p:spPr>
          <a:xfrm>
            <a:off x="3843833" y="3800101"/>
            <a:ext cx="4771116" cy="21822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AA733019-6382-703D-D73E-13007791508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51988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LSA Types</a:t>
            </a:r>
          </a:p>
        </p:txBody>
      </p:sp>
      <p:sp>
        <p:nvSpPr>
          <p:cNvPr id="2" name="TextBox 1">
            <a:extLst>
              <a:ext uri="{FF2B5EF4-FFF2-40B4-BE49-F238E27FC236}">
                <a16:creationId xmlns:a16="http://schemas.microsoft.com/office/drawing/2014/main" id="{C8E68594-E9A3-8300-C7C5-31778E5974C9}"/>
              </a:ext>
            </a:extLst>
          </p:cNvPr>
          <p:cNvSpPr txBox="1"/>
          <p:nvPr/>
        </p:nvSpPr>
        <p:spPr>
          <a:xfrm>
            <a:off x="747419" y="905762"/>
            <a:ext cx="7985520" cy="3295454"/>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Ø"/>
            </a:pPr>
            <a:r>
              <a:rPr lang="en-US" sz="1000" dirty="0">
                <a:solidFill>
                  <a:schemeClr val="tx1"/>
                </a:solidFill>
                <a:latin typeface="+mj-lt"/>
              </a:rPr>
              <a:t>LSA stands for Link State Advertisements. They </a:t>
            </a:r>
            <a:r>
              <a:rPr lang="en-US" sz="1000" b="0" i="0" dirty="0">
                <a:solidFill>
                  <a:schemeClr val="tx1"/>
                </a:solidFill>
                <a:effectLst/>
                <a:latin typeface="+mj-lt"/>
              </a:rPr>
              <a:t>are used to exchange information about the network's topology.</a:t>
            </a:r>
          </a:p>
          <a:p>
            <a:pPr marL="171450" indent="-171450" algn="just">
              <a:lnSpc>
                <a:spcPct val="150000"/>
              </a:lnSpc>
              <a:buFont typeface="Wingdings" panose="05000000000000000000" pitchFamily="2" charset="2"/>
              <a:buChar char="Ø"/>
            </a:pPr>
            <a:r>
              <a:rPr lang="en-US" sz="1000" dirty="0">
                <a:solidFill>
                  <a:schemeClr val="tx1"/>
                </a:solidFill>
                <a:latin typeface="+mj-lt"/>
              </a:rPr>
              <a:t>There are total 11 types of LSAs-</a:t>
            </a:r>
          </a:p>
          <a:p>
            <a:pPr marL="228600" indent="-228600" algn="just">
              <a:lnSpc>
                <a:spcPct val="150000"/>
              </a:lnSpc>
              <a:buFont typeface="+mj-lt"/>
              <a:buAutoNum type="arabicPeriod"/>
            </a:pPr>
            <a:r>
              <a:rPr lang="en-US" sz="1000" b="1" u="sng" dirty="0">
                <a:solidFill>
                  <a:schemeClr val="tx1"/>
                </a:solidFill>
                <a:latin typeface="+mj-lt"/>
              </a:rPr>
              <a:t>Type 1 Router LSA</a:t>
            </a:r>
            <a:r>
              <a:rPr lang="en-US" sz="1000" b="1" dirty="0">
                <a:solidFill>
                  <a:schemeClr val="tx1"/>
                </a:solidFill>
                <a:latin typeface="+mj-lt"/>
              </a:rPr>
              <a:t>: </a:t>
            </a:r>
            <a:r>
              <a:rPr lang="en-US" sz="1000" b="0" i="0" dirty="0">
                <a:solidFill>
                  <a:schemeClr val="tx1"/>
                </a:solidFill>
                <a:effectLst/>
                <a:latin typeface="+mj-lt"/>
              </a:rPr>
              <a:t>Advertises the </a:t>
            </a:r>
            <a:r>
              <a:rPr lang="en-US" sz="1000" b="1" i="1" dirty="0">
                <a:solidFill>
                  <a:schemeClr val="tx1"/>
                </a:solidFill>
                <a:effectLst/>
                <a:latin typeface="+mj-lt"/>
              </a:rPr>
              <a:t>router itself</a:t>
            </a:r>
            <a:r>
              <a:rPr lang="en-US" sz="1000" b="0" i="0" dirty="0">
                <a:solidFill>
                  <a:schemeClr val="tx1"/>
                </a:solidFill>
                <a:effectLst/>
                <a:latin typeface="+mj-lt"/>
              </a:rPr>
              <a:t>, directly </a:t>
            </a:r>
            <a:r>
              <a:rPr lang="en-US" sz="1000" b="1" i="1" dirty="0">
                <a:solidFill>
                  <a:schemeClr val="tx1"/>
                </a:solidFill>
                <a:effectLst/>
                <a:latin typeface="+mj-lt"/>
              </a:rPr>
              <a:t>connected interface </a:t>
            </a:r>
            <a:r>
              <a:rPr lang="en-US" sz="1000" b="0" i="0" dirty="0">
                <a:solidFill>
                  <a:schemeClr val="tx1"/>
                </a:solidFill>
                <a:effectLst/>
                <a:latin typeface="+mj-lt"/>
              </a:rPr>
              <a:t>addresses, link states &amp; costs, and </a:t>
            </a:r>
            <a:r>
              <a:rPr lang="en-US" sz="1000" b="1" i="1" dirty="0">
                <a:solidFill>
                  <a:schemeClr val="tx1"/>
                </a:solidFill>
                <a:effectLst/>
                <a:latin typeface="+mj-lt"/>
              </a:rPr>
              <a:t>neighbor routers</a:t>
            </a:r>
            <a:r>
              <a:rPr lang="en-US" sz="1000" b="0" i="0" dirty="0">
                <a:solidFill>
                  <a:schemeClr val="tx1"/>
                </a:solidFill>
                <a:effectLst/>
                <a:latin typeface="+mj-lt"/>
              </a:rPr>
              <a:t>.</a:t>
            </a:r>
            <a:endParaRPr lang="en-US" sz="1000" b="1" dirty="0">
              <a:solidFill>
                <a:schemeClr val="tx1"/>
              </a:solidFill>
              <a:latin typeface="+mj-lt"/>
            </a:endParaRPr>
          </a:p>
          <a:p>
            <a:pPr marL="228600" indent="-228600" algn="just">
              <a:lnSpc>
                <a:spcPct val="150000"/>
              </a:lnSpc>
              <a:buFont typeface="+mj-lt"/>
              <a:buAutoNum type="arabicPeriod"/>
            </a:pPr>
            <a:r>
              <a:rPr lang="en-US" sz="1000" b="1" u="sng" dirty="0">
                <a:solidFill>
                  <a:schemeClr val="tx1"/>
                </a:solidFill>
                <a:latin typeface="+mj-lt"/>
              </a:rPr>
              <a:t>Type 2 Network LSA</a:t>
            </a:r>
            <a:r>
              <a:rPr lang="en-US" sz="1000" b="1" dirty="0">
                <a:solidFill>
                  <a:schemeClr val="tx1"/>
                </a:solidFill>
                <a:latin typeface="+mj-lt"/>
              </a:rPr>
              <a:t>: </a:t>
            </a:r>
            <a:r>
              <a:rPr lang="en-US" sz="1000" b="0" i="0" dirty="0">
                <a:solidFill>
                  <a:schemeClr val="tx1"/>
                </a:solidFill>
                <a:effectLst/>
                <a:latin typeface="+mj-lt"/>
              </a:rPr>
              <a:t>Advertises the </a:t>
            </a:r>
            <a:r>
              <a:rPr lang="en-US" sz="1000" b="1" i="1" dirty="0">
                <a:solidFill>
                  <a:schemeClr val="tx1"/>
                </a:solidFill>
                <a:effectLst/>
                <a:latin typeface="+mj-lt"/>
              </a:rPr>
              <a:t>networks</a:t>
            </a:r>
            <a:r>
              <a:rPr lang="en-US" sz="1000" b="0" i="0" dirty="0">
                <a:solidFill>
                  <a:schemeClr val="tx1"/>
                </a:solidFill>
                <a:effectLst/>
                <a:latin typeface="+mj-lt"/>
              </a:rPr>
              <a:t> that the router is </a:t>
            </a:r>
            <a:r>
              <a:rPr lang="en-US" sz="1000" b="1" i="1" dirty="0">
                <a:solidFill>
                  <a:schemeClr val="tx1"/>
                </a:solidFill>
                <a:effectLst/>
                <a:latin typeface="+mj-lt"/>
              </a:rPr>
              <a:t>connected to</a:t>
            </a:r>
            <a:r>
              <a:rPr lang="en-US" sz="1000" b="0" i="0" dirty="0">
                <a:solidFill>
                  <a:schemeClr val="tx1"/>
                </a:solidFill>
                <a:effectLst/>
                <a:latin typeface="+mj-lt"/>
              </a:rPr>
              <a:t>, as well as the routers that are </a:t>
            </a:r>
            <a:r>
              <a:rPr lang="en-US" sz="1000" b="1" i="1" dirty="0">
                <a:solidFill>
                  <a:schemeClr val="tx1"/>
                </a:solidFill>
                <a:effectLst/>
                <a:latin typeface="+mj-lt"/>
              </a:rPr>
              <a:t>connected to those networks</a:t>
            </a:r>
            <a:r>
              <a:rPr lang="en-US" sz="1000" b="0" i="0" dirty="0">
                <a:solidFill>
                  <a:schemeClr val="tx1"/>
                </a:solidFill>
                <a:effectLst/>
                <a:latin typeface="+mj-lt"/>
              </a:rPr>
              <a:t>. Network LSA is generated by </a:t>
            </a:r>
            <a:r>
              <a:rPr lang="en-US" sz="1000" b="1" i="1" dirty="0">
                <a:solidFill>
                  <a:schemeClr val="tx1"/>
                </a:solidFill>
                <a:effectLst/>
                <a:latin typeface="+mj-lt"/>
              </a:rPr>
              <a:t>DR</a:t>
            </a:r>
            <a:r>
              <a:rPr lang="en-US" sz="1000" b="0" i="0" dirty="0">
                <a:solidFill>
                  <a:schemeClr val="tx1"/>
                </a:solidFill>
                <a:effectLst/>
                <a:latin typeface="+mj-lt"/>
              </a:rPr>
              <a:t> on multi-access networks, and the LSA which DR get from DROTHERs area LSA type 1.</a:t>
            </a:r>
            <a:endParaRPr lang="en-US" sz="1000" b="1" dirty="0">
              <a:solidFill>
                <a:schemeClr val="tx1"/>
              </a:solidFill>
              <a:latin typeface="+mj-lt"/>
            </a:endParaRPr>
          </a:p>
          <a:p>
            <a:pPr marL="228600" indent="-228600" algn="just">
              <a:lnSpc>
                <a:spcPct val="150000"/>
              </a:lnSpc>
              <a:buFont typeface="+mj-lt"/>
              <a:buAutoNum type="arabicPeriod"/>
            </a:pPr>
            <a:r>
              <a:rPr lang="en-US" sz="1000" b="1" u="sng" dirty="0">
                <a:solidFill>
                  <a:schemeClr val="tx1"/>
                </a:solidFill>
                <a:latin typeface="+mj-lt"/>
              </a:rPr>
              <a:t>Type 3 Summary LSA</a:t>
            </a:r>
            <a:r>
              <a:rPr lang="en-US" sz="1000" b="1" dirty="0">
                <a:solidFill>
                  <a:schemeClr val="tx1"/>
                </a:solidFill>
                <a:latin typeface="+mj-lt"/>
              </a:rPr>
              <a:t>: </a:t>
            </a:r>
            <a:r>
              <a:rPr lang="en-US" sz="1000" b="0" i="0" dirty="0">
                <a:solidFill>
                  <a:schemeClr val="tx1"/>
                </a:solidFill>
                <a:effectLst/>
                <a:latin typeface="+mj-lt"/>
              </a:rPr>
              <a:t>Advertises a </a:t>
            </a:r>
            <a:r>
              <a:rPr lang="en-US" sz="1000" b="1" i="1" dirty="0">
                <a:solidFill>
                  <a:schemeClr val="tx1"/>
                </a:solidFill>
                <a:effectLst/>
                <a:latin typeface="+mj-lt"/>
              </a:rPr>
              <a:t>summary</a:t>
            </a:r>
            <a:r>
              <a:rPr lang="en-US" sz="1000" b="0" i="0" dirty="0">
                <a:solidFill>
                  <a:schemeClr val="tx1"/>
                </a:solidFill>
                <a:effectLst/>
                <a:latin typeface="+mj-lt"/>
              </a:rPr>
              <a:t> of the routes in </a:t>
            </a:r>
            <a:r>
              <a:rPr lang="en-US" sz="1000" b="1" i="1" dirty="0">
                <a:solidFill>
                  <a:schemeClr val="tx1"/>
                </a:solidFill>
                <a:effectLst/>
                <a:latin typeface="+mj-lt"/>
              </a:rPr>
              <a:t>an area to other areas</a:t>
            </a:r>
            <a:r>
              <a:rPr lang="en-US" sz="1000" b="0" i="0" dirty="0">
                <a:solidFill>
                  <a:schemeClr val="tx1"/>
                </a:solidFill>
                <a:effectLst/>
                <a:latin typeface="+mj-lt"/>
              </a:rPr>
              <a:t>, generated by ABRs.</a:t>
            </a:r>
            <a:endParaRPr lang="en-US" sz="1000" b="1" dirty="0">
              <a:solidFill>
                <a:schemeClr val="tx1"/>
              </a:solidFill>
              <a:latin typeface="+mj-lt"/>
            </a:endParaRPr>
          </a:p>
          <a:p>
            <a:pPr marL="228600" indent="-228600" algn="just">
              <a:lnSpc>
                <a:spcPct val="150000"/>
              </a:lnSpc>
              <a:buFont typeface="+mj-lt"/>
              <a:buAutoNum type="arabicPeriod"/>
            </a:pPr>
            <a:r>
              <a:rPr lang="en-US" sz="1000" b="1" u="sng" dirty="0">
                <a:solidFill>
                  <a:schemeClr val="tx1"/>
                </a:solidFill>
                <a:latin typeface="+mj-lt"/>
              </a:rPr>
              <a:t>Type 4 ASBR Summary LSA</a:t>
            </a:r>
            <a:r>
              <a:rPr lang="en-US" sz="1000" b="1" dirty="0">
                <a:solidFill>
                  <a:schemeClr val="tx1"/>
                </a:solidFill>
                <a:latin typeface="+mj-lt"/>
              </a:rPr>
              <a:t>: </a:t>
            </a:r>
            <a:r>
              <a:rPr lang="en-US" sz="1000" b="0" i="0" dirty="0">
                <a:solidFill>
                  <a:schemeClr val="tx1"/>
                </a:solidFill>
                <a:effectLst/>
                <a:latin typeface="+mj-lt"/>
              </a:rPr>
              <a:t>Advertises a </a:t>
            </a:r>
            <a:r>
              <a:rPr lang="en-US" sz="1000" b="1" i="1" dirty="0">
                <a:solidFill>
                  <a:schemeClr val="tx1"/>
                </a:solidFill>
                <a:effectLst/>
                <a:latin typeface="+mj-lt"/>
              </a:rPr>
              <a:t>summary</a:t>
            </a:r>
            <a:r>
              <a:rPr lang="en-US" sz="1000" b="0" i="0" dirty="0">
                <a:solidFill>
                  <a:schemeClr val="tx1"/>
                </a:solidFill>
                <a:effectLst/>
                <a:latin typeface="+mj-lt"/>
              </a:rPr>
              <a:t> of the </a:t>
            </a:r>
            <a:r>
              <a:rPr lang="en-US" sz="1000" b="1" i="1" dirty="0">
                <a:solidFill>
                  <a:schemeClr val="tx1"/>
                </a:solidFill>
                <a:effectLst/>
                <a:latin typeface="+mj-lt"/>
              </a:rPr>
              <a:t>routes to external ASs </a:t>
            </a:r>
            <a:r>
              <a:rPr lang="en-US" sz="1000" b="0" i="0" dirty="0">
                <a:solidFill>
                  <a:schemeClr val="tx1"/>
                </a:solidFill>
                <a:effectLst/>
                <a:latin typeface="+mj-lt"/>
              </a:rPr>
              <a:t>to other areas, generated by ABRs.</a:t>
            </a:r>
            <a:endParaRPr lang="en-US" sz="1000" b="1" dirty="0">
              <a:solidFill>
                <a:schemeClr val="tx1"/>
              </a:solidFill>
              <a:latin typeface="+mj-lt"/>
            </a:endParaRPr>
          </a:p>
          <a:p>
            <a:pPr marL="228600" indent="-228600" algn="just">
              <a:lnSpc>
                <a:spcPct val="150000"/>
              </a:lnSpc>
              <a:buFont typeface="+mj-lt"/>
              <a:buAutoNum type="arabicPeriod"/>
            </a:pPr>
            <a:r>
              <a:rPr lang="en-US" sz="1000" b="1" u="sng" dirty="0">
                <a:solidFill>
                  <a:schemeClr val="tx1"/>
                </a:solidFill>
                <a:latin typeface="+mj-lt"/>
              </a:rPr>
              <a:t>Type 5 AS External LSA</a:t>
            </a:r>
            <a:r>
              <a:rPr lang="en-US" sz="1000" b="1" dirty="0">
                <a:solidFill>
                  <a:schemeClr val="tx1"/>
                </a:solidFill>
                <a:latin typeface="+mj-lt"/>
              </a:rPr>
              <a:t>: </a:t>
            </a:r>
            <a:r>
              <a:rPr lang="en-US" sz="1000" b="0" i="0" dirty="0">
                <a:solidFill>
                  <a:schemeClr val="tx1"/>
                </a:solidFill>
                <a:effectLst/>
                <a:latin typeface="+mj-lt"/>
              </a:rPr>
              <a:t>Advertises </a:t>
            </a:r>
            <a:r>
              <a:rPr lang="en-US" sz="1000" b="1" i="1" dirty="0">
                <a:solidFill>
                  <a:schemeClr val="tx1"/>
                </a:solidFill>
                <a:effectLst/>
                <a:latin typeface="+mj-lt"/>
              </a:rPr>
              <a:t>routes to external ASs</a:t>
            </a:r>
            <a:r>
              <a:rPr lang="en-US" sz="1000" b="0" i="0" dirty="0">
                <a:solidFill>
                  <a:schemeClr val="tx1"/>
                </a:solidFill>
                <a:effectLst/>
                <a:latin typeface="+mj-lt"/>
              </a:rPr>
              <a:t>, generated by ASBRs.</a:t>
            </a:r>
            <a:endParaRPr lang="en-US" sz="1000" b="1" dirty="0">
              <a:solidFill>
                <a:schemeClr val="tx1"/>
              </a:solidFill>
              <a:latin typeface="+mj-lt"/>
            </a:endParaRPr>
          </a:p>
          <a:p>
            <a:pPr marL="228600" indent="-228600" algn="just">
              <a:lnSpc>
                <a:spcPct val="150000"/>
              </a:lnSpc>
              <a:buFont typeface="+mj-lt"/>
              <a:buAutoNum type="arabicPeriod"/>
            </a:pPr>
            <a:r>
              <a:rPr lang="en-US" sz="1000" b="1" u="sng" dirty="0">
                <a:solidFill>
                  <a:schemeClr val="tx1"/>
                </a:solidFill>
                <a:latin typeface="+mj-lt"/>
              </a:rPr>
              <a:t>Type 6 Multicast OSPFv3 LSA</a:t>
            </a:r>
            <a:r>
              <a:rPr lang="en-US" sz="1000" b="1" dirty="0">
                <a:solidFill>
                  <a:schemeClr val="tx1"/>
                </a:solidFill>
                <a:latin typeface="+mj-lt"/>
              </a:rPr>
              <a:t>: </a:t>
            </a:r>
            <a:r>
              <a:rPr lang="en-US" sz="1000" b="0" i="0" dirty="0">
                <a:solidFill>
                  <a:schemeClr val="tx1"/>
                </a:solidFill>
                <a:effectLst/>
                <a:latin typeface="+mj-lt"/>
              </a:rPr>
              <a:t>Advertises the </a:t>
            </a:r>
            <a:r>
              <a:rPr lang="en-US" sz="1000" b="1" i="1" dirty="0">
                <a:solidFill>
                  <a:schemeClr val="tx1"/>
                </a:solidFill>
                <a:effectLst/>
                <a:latin typeface="+mj-lt"/>
              </a:rPr>
              <a:t>multicast groups </a:t>
            </a:r>
            <a:r>
              <a:rPr lang="en-US" sz="1000" b="0" i="0" dirty="0">
                <a:solidFill>
                  <a:schemeClr val="tx1"/>
                </a:solidFill>
                <a:effectLst/>
                <a:latin typeface="+mj-lt"/>
              </a:rPr>
              <a:t>that the router is a member of, used in </a:t>
            </a:r>
            <a:r>
              <a:rPr lang="en-US" sz="1000" b="1" i="1" dirty="0">
                <a:solidFill>
                  <a:schemeClr val="tx1"/>
                </a:solidFill>
                <a:effectLst/>
                <a:latin typeface="+mj-lt"/>
              </a:rPr>
              <a:t>OSPFv3</a:t>
            </a:r>
            <a:r>
              <a:rPr lang="en-US" sz="1000" b="0" i="0" dirty="0">
                <a:solidFill>
                  <a:schemeClr val="tx1"/>
                </a:solidFill>
                <a:effectLst/>
                <a:latin typeface="+mj-lt"/>
              </a:rPr>
              <a:t> (IPv6 networks).</a:t>
            </a:r>
            <a:endParaRPr lang="en-US" sz="1000" b="1" dirty="0">
              <a:solidFill>
                <a:schemeClr val="tx1"/>
              </a:solidFill>
              <a:latin typeface="+mj-lt"/>
            </a:endParaRPr>
          </a:p>
          <a:p>
            <a:pPr marL="228600" indent="-228600" algn="just">
              <a:lnSpc>
                <a:spcPct val="150000"/>
              </a:lnSpc>
              <a:buFont typeface="+mj-lt"/>
              <a:buAutoNum type="arabicPeriod"/>
            </a:pPr>
            <a:r>
              <a:rPr lang="en-US" sz="1000" b="1" u="sng" dirty="0">
                <a:solidFill>
                  <a:schemeClr val="tx1"/>
                </a:solidFill>
                <a:latin typeface="+mj-lt"/>
              </a:rPr>
              <a:t>Type 7 NSSA External LSA</a:t>
            </a:r>
            <a:r>
              <a:rPr lang="en-US" sz="1000" b="1" dirty="0">
                <a:solidFill>
                  <a:schemeClr val="tx1"/>
                </a:solidFill>
                <a:latin typeface="+mj-lt"/>
              </a:rPr>
              <a:t>: </a:t>
            </a:r>
            <a:r>
              <a:rPr lang="en-US" sz="1000" b="0" i="0" dirty="0">
                <a:solidFill>
                  <a:schemeClr val="tx1"/>
                </a:solidFill>
                <a:effectLst/>
                <a:latin typeface="+mj-lt"/>
              </a:rPr>
              <a:t>Advertises </a:t>
            </a:r>
            <a:r>
              <a:rPr lang="en-US" sz="1000" b="1" i="1" dirty="0">
                <a:solidFill>
                  <a:schemeClr val="tx1"/>
                </a:solidFill>
                <a:effectLst/>
                <a:latin typeface="+mj-lt"/>
              </a:rPr>
              <a:t>routes to external networks </a:t>
            </a:r>
            <a:r>
              <a:rPr lang="en-US" sz="1000" b="0" i="0" dirty="0">
                <a:solidFill>
                  <a:schemeClr val="tx1"/>
                </a:solidFill>
                <a:effectLst/>
                <a:latin typeface="+mj-lt"/>
              </a:rPr>
              <a:t>in an </a:t>
            </a:r>
            <a:r>
              <a:rPr lang="en-US" sz="1000" b="1" i="1" dirty="0">
                <a:solidFill>
                  <a:schemeClr val="tx1"/>
                </a:solidFill>
                <a:effectLst/>
                <a:latin typeface="+mj-lt"/>
              </a:rPr>
              <a:t>NSSA</a:t>
            </a:r>
            <a:r>
              <a:rPr lang="en-US" sz="1000" b="0" i="0" dirty="0">
                <a:solidFill>
                  <a:schemeClr val="tx1"/>
                </a:solidFill>
                <a:effectLst/>
                <a:latin typeface="+mj-lt"/>
              </a:rPr>
              <a:t>.</a:t>
            </a:r>
            <a:endParaRPr lang="en-US" sz="1000" b="1" dirty="0">
              <a:solidFill>
                <a:schemeClr val="tx1"/>
              </a:solidFill>
              <a:latin typeface="+mj-lt"/>
            </a:endParaRPr>
          </a:p>
          <a:p>
            <a:pPr marL="228600" indent="-228600" algn="just">
              <a:lnSpc>
                <a:spcPct val="150000"/>
              </a:lnSpc>
              <a:buFont typeface="+mj-lt"/>
              <a:buAutoNum type="arabicPeriod"/>
            </a:pPr>
            <a:r>
              <a:rPr lang="en-US" sz="1000" b="1" u="sng" dirty="0">
                <a:solidFill>
                  <a:schemeClr val="tx1"/>
                </a:solidFill>
                <a:latin typeface="+mj-lt"/>
              </a:rPr>
              <a:t>Type 8 External Attributes LSA</a:t>
            </a:r>
            <a:r>
              <a:rPr lang="en-US" sz="1000" b="1" dirty="0">
                <a:solidFill>
                  <a:schemeClr val="tx1"/>
                </a:solidFill>
                <a:latin typeface="+mj-lt"/>
              </a:rPr>
              <a:t>: </a:t>
            </a:r>
            <a:r>
              <a:rPr lang="en-US" sz="1000" b="0" i="0" dirty="0">
                <a:solidFill>
                  <a:schemeClr val="tx1"/>
                </a:solidFill>
                <a:effectLst/>
                <a:latin typeface="+mj-lt"/>
              </a:rPr>
              <a:t>Advertises additional information about external routes, such as the next hop address and the metric.</a:t>
            </a:r>
            <a:endParaRPr lang="en-US" sz="1000" b="1" dirty="0">
              <a:solidFill>
                <a:schemeClr val="tx1"/>
              </a:solidFill>
              <a:latin typeface="+mj-lt"/>
            </a:endParaRPr>
          </a:p>
          <a:p>
            <a:pPr marL="228600" indent="-228600" algn="just">
              <a:lnSpc>
                <a:spcPct val="150000"/>
              </a:lnSpc>
              <a:buFont typeface="+mj-lt"/>
              <a:buAutoNum type="arabicPeriod"/>
            </a:pPr>
            <a:r>
              <a:rPr lang="en-US" sz="1000" b="1" u="sng" dirty="0">
                <a:solidFill>
                  <a:schemeClr val="tx1"/>
                </a:solidFill>
                <a:latin typeface="+mj-lt"/>
              </a:rPr>
              <a:t>Type 9 Opaque LSA</a:t>
            </a:r>
            <a:r>
              <a:rPr lang="en-US" sz="1000" b="1" dirty="0">
                <a:solidFill>
                  <a:schemeClr val="tx1"/>
                </a:solidFill>
                <a:latin typeface="+mj-lt"/>
              </a:rPr>
              <a:t>: </a:t>
            </a:r>
            <a:r>
              <a:rPr lang="en-US" sz="1000" b="0" i="0" dirty="0">
                <a:solidFill>
                  <a:schemeClr val="tx1"/>
                </a:solidFill>
                <a:effectLst/>
                <a:latin typeface="+mj-lt"/>
              </a:rPr>
              <a:t>Advertises prefixes within an OSPFv3 area, used for future extensions or proprietary information.</a:t>
            </a:r>
            <a:endParaRPr lang="en-US" sz="1000" b="1" dirty="0">
              <a:solidFill>
                <a:schemeClr val="tx1"/>
              </a:solidFill>
              <a:latin typeface="+mj-lt"/>
            </a:endParaRPr>
          </a:p>
          <a:p>
            <a:pPr marL="228600" indent="-228600" algn="just">
              <a:lnSpc>
                <a:spcPct val="150000"/>
              </a:lnSpc>
              <a:buFont typeface="+mj-lt"/>
              <a:buAutoNum type="arabicPeriod"/>
            </a:pPr>
            <a:r>
              <a:rPr lang="en-US" sz="1000" b="1" u="sng" dirty="0">
                <a:solidFill>
                  <a:schemeClr val="tx1"/>
                </a:solidFill>
                <a:latin typeface="+mj-lt"/>
              </a:rPr>
              <a:t>Type 10 Opaque LSA</a:t>
            </a:r>
            <a:r>
              <a:rPr lang="en-US" sz="1000" b="1" dirty="0">
                <a:solidFill>
                  <a:schemeClr val="tx1"/>
                </a:solidFill>
                <a:latin typeface="+mj-lt"/>
              </a:rPr>
              <a:t>: </a:t>
            </a:r>
            <a:r>
              <a:rPr lang="en-US" sz="1000" dirty="0">
                <a:solidFill>
                  <a:schemeClr val="tx1"/>
                </a:solidFill>
                <a:latin typeface="+mj-lt"/>
              </a:rPr>
              <a:t>S</a:t>
            </a:r>
            <a:r>
              <a:rPr lang="en-US" sz="1000" b="0" i="0" dirty="0">
                <a:solidFill>
                  <a:schemeClr val="tx1"/>
                </a:solidFill>
                <a:effectLst/>
                <a:latin typeface="+mj-lt"/>
              </a:rPr>
              <a:t>imilar purposes as Type 9, but they serve as a distinct type for differentiating information.</a:t>
            </a:r>
            <a:endParaRPr lang="en-US" sz="1000" b="1" dirty="0">
              <a:solidFill>
                <a:schemeClr val="tx1"/>
              </a:solidFill>
              <a:latin typeface="+mj-lt"/>
            </a:endParaRPr>
          </a:p>
          <a:p>
            <a:pPr marL="228600" indent="-228600" algn="just">
              <a:lnSpc>
                <a:spcPct val="150000"/>
              </a:lnSpc>
              <a:buFont typeface="+mj-lt"/>
              <a:buAutoNum type="arabicPeriod"/>
            </a:pPr>
            <a:r>
              <a:rPr lang="en-US" sz="1000" b="1" u="sng" dirty="0">
                <a:solidFill>
                  <a:schemeClr val="tx1"/>
                </a:solidFill>
                <a:latin typeface="+mj-lt"/>
              </a:rPr>
              <a:t>Type 11 Opaque LSA</a:t>
            </a:r>
            <a:r>
              <a:rPr lang="en-US" sz="1000" b="1" dirty="0">
                <a:solidFill>
                  <a:schemeClr val="tx1"/>
                </a:solidFill>
                <a:latin typeface="+mj-lt"/>
              </a:rPr>
              <a:t>: </a:t>
            </a:r>
            <a:r>
              <a:rPr lang="en-US" sz="1000" dirty="0">
                <a:solidFill>
                  <a:schemeClr val="tx1"/>
                </a:solidFill>
                <a:latin typeface="+mj-lt"/>
              </a:rPr>
              <a:t>Similar purposes as Type 9 and type 10, </a:t>
            </a:r>
            <a:r>
              <a:rPr lang="en-US" sz="1000" b="0" i="0" dirty="0">
                <a:solidFill>
                  <a:schemeClr val="tx1"/>
                </a:solidFill>
                <a:effectLst/>
                <a:latin typeface="+mj-lt"/>
              </a:rPr>
              <a:t>used for additional custom extensions or proprietary data.</a:t>
            </a:r>
          </a:p>
        </p:txBody>
      </p:sp>
      <p:sp>
        <p:nvSpPr>
          <p:cNvPr id="3" name="TextBox 2">
            <a:extLst>
              <a:ext uri="{FF2B5EF4-FFF2-40B4-BE49-F238E27FC236}">
                <a16:creationId xmlns:a16="http://schemas.microsoft.com/office/drawing/2014/main" id="{101C48CE-5798-A806-619B-6D5CFDD4EF63}"/>
              </a:ext>
            </a:extLst>
          </p:cNvPr>
          <p:cNvSpPr txBox="1"/>
          <p:nvPr/>
        </p:nvSpPr>
        <p:spPr>
          <a:xfrm>
            <a:off x="575546" y="4148445"/>
            <a:ext cx="8400674" cy="369332"/>
          </a:xfrm>
          <a:prstGeom prst="rect">
            <a:avLst/>
          </a:prstGeom>
          <a:noFill/>
        </p:spPr>
        <p:txBody>
          <a:bodyPr wrap="square" rtlCol="0">
            <a:spAutoFit/>
          </a:bodyPr>
          <a:lstStyle/>
          <a:p>
            <a:r>
              <a:rPr lang="en-US" sz="900" b="1" i="1" dirty="0">
                <a:solidFill>
                  <a:schemeClr val="tx1"/>
                </a:solidFill>
                <a:latin typeface="+mj-lt"/>
              </a:rPr>
              <a:t>***Type 1 &amp; 2 are used for </a:t>
            </a:r>
            <a:r>
              <a:rPr lang="en-US" sz="900" b="1" i="1" dirty="0">
                <a:solidFill>
                  <a:schemeClr val="accent6">
                    <a:lumMod val="50000"/>
                  </a:schemeClr>
                </a:solidFill>
                <a:latin typeface="+mj-lt"/>
              </a:rPr>
              <a:t>same area (O)</a:t>
            </a:r>
            <a:r>
              <a:rPr lang="en-US" sz="900" b="1" i="1" dirty="0">
                <a:solidFill>
                  <a:schemeClr val="tx1"/>
                </a:solidFill>
                <a:latin typeface="+mj-lt"/>
              </a:rPr>
              <a:t>, type 3 for </a:t>
            </a:r>
            <a:r>
              <a:rPr lang="en-US" sz="900" b="1" i="1" dirty="0">
                <a:solidFill>
                  <a:schemeClr val="accent6">
                    <a:lumMod val="50000"/>
                  </a:schemeClr>
                </a:solidFill>
                <a:latin typeface="+mj-lt"/>
              </a:rPr>
              <a:t>different area (OIA)</a:t>
            </a:r>
            <a:r>
              <a:rPr lang="en-US" sz="900" b="1" i="1" dirty="0">
                <a:solidFill>
                  <a:schemeClr val="tx1"/>
                </a:solidFill>
                <a:latin typeface="+mj-lt"/>
              </a:rPr>
              <a:t>, type 4 &amp; 5 for </a:t>
            </a:r>
            <a:r>
              <a:rPr lang="en-US" sz="900" b="1" i="1" dirty="0">
                <a:solidFill>
                  <a:schemeClr val="accent6">
                    <a:lumMod val="50000"/>
                  </a:schemeClr>
                </a:solidFill>
                <a:latin typeface="+mj-lt"/>
              </a:rPr>
              <a:t>external area (E1/E2) </a:t>
            </a:r>
            <a:r>
              <a:rPr lang="en-US" sz="900" b="1" i="1" dirty="0">
                <a:solidFill>
                  <a:schemeClr val="tx1"/>
                </a:solidFill>
                <a:latin typeface="+mj-lt"/>
              </a:rPr>
              <a:t>and type 7 for </a:t>
            </a:r>
            <a:r>
              <a:rPr lang="en-US" sz="900" b="1" i="1" dirty="0" err="1">
                <a:solidFill>
                  <a:schemeClr val="accent6">
                    <a:lumMod val="50000"/>
                  </a:schemeClr>
                </a:solidFill>
                <a:latin typeface="+mj-lt"/>
              </a:rPr>
              <a:t>nssa</a:t>
            </a:r>
            <a:r>
              <a:rPr lang="en-US" sz="900" b="1" i="1" dirty="0">
                <a:solidFill>
                  <a:schemeClr val="accent6">
                    <a:lumMod val="50000"/>
                  </a:schemeClr>
                </a:solidFill>
                <a:latin typeface="+mj-lt"/>
              </a:rPr>
              <a:t> area</a:t>
            </a:r>
            <a:r>
              <a:rPr lang="en-US" sz="900" b="1" i="1" dirty="0">
                <a:solidFill>
                  <a:schemeClr val="tx1"/>
                </a:solidFill>
                <a:latin typeface="+mj-lt"/>
              </a:rPr>
              <a:t>.</a:t>
            </a:r>
          </a:p>
          <a:p>
            <a:r>
              <a:rPr lang="en-US" sz="900" b="1" i="1" dirty="0">
                <a:solidFill>
                  <a:schemeClr val="tx1"/>
                </a:solidFill>
                <a:latin typeface="+mj-lt"/>
              </a:rPr>
              <a:t>***Type 6 is not used and type 8-11 are advanced analysis which are commonly used with PGP and MPLS OSPF integration for traffic engineering.</a:t>
            </a:r>
          </a:p>
        </p:txBody>
      </p:sp>
      <p:sp>
        <p:nvSpPr>
          <p:cNvPr id="7" name="Slide Number Placeholder 6">
            <a:extLst>
              <a:ext uri="{FF2B5EF4-FFF2-40B4-BE49-F238E27FC236}">
                <a16:creationId xmlns:a16="http://schemas.microsoft.com/office/drawing/2014/main" id="{8D960ABC-DBA9-2C62-DF91-832D9FE22E8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353163438"/>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PDU – Router LSA</a:t>
            </a:r>
          </a:p>
        </p:txBody>
      </p:sp>
      <p:pic>
        <p:nvPicPr>
          <p:cNvPr id="4" name="Picture 3">
            <a:extLst>
              <a:ext uri="{FF2B5EF4-FFF2-40B4-BE49-F238E27FC236}">
                <a16:creationId xmlns:a16="http://schemas.microsoft.com/office/drawing/2014/main" id="{622064A9-C4B9-3EB1-8AC2-50DF090D2D17}"/>
              </a:ext>
            </a:extLst>
          </p:cNvPr>
          <p:cNvPicPr>
            <a:picLocks noChangeAspect="1"/>
          </p:cNvPicPr>
          <p:nvPr/>
        </p:nvPicPr>
        <p:blipFill>
          <a:blip r:embed="rId3"/>
          <a:srcRect/>
          <a:stretch/>
        </p:blipFill>
        <p:spPr>
          <a:xfrm>
            <a:off x="823797" y="1011835"/>
            <a:ext cx="3802466" cy="2436395"/>
          </a:xfrm>
          <a:prstGeom prst="rect">
            <a:avLst/>
          </a:prstGeom>
          <a:ln w="28575">
            <a:solidFill>
              <a:schemeClr val="tx1"/>
            </a:solidFill>
          </a:ln>
          <a:effectLst/>
        </p:spPr>
      </p:pic>
      <p:pic>
        <p:nvPicPr>
          <p:cNvPr id="5" name="Picture 4">
            <a:extLst>
              <a:ext uri="{FF2B5EF4-FFF2-40B4-BE49-F238E27FC236}">
                <a16:creationId xmlns:a16="http://schemas.microsoft.com/office/drawing/2014/main" id="{EA86475E-EEC7-0B71-DAC2-57826A1B5316}"/>
              </a:ext>
            </a:extLst>
          </p:cNvPr>
          <p:cNvPicPr>
            <a:picLocks noChangeAspect="1"/>
          </p:cNvPicPr>
          <p:nvPr/>
        </p:nvPicPr>
        <p:blipFill>
          <a:blip r:embed="rId4"/>
          <a:srcRect/>
          <a:stretch/>
        </p:blipFill>
        <p:spPr>
          <a:xfrm>
            <a:off x="4656742" y="1017254"/>
            <a:ext cx="3757632" cy="3006106"/>
          </a:xfrm>
          <a:prstGeom prst="rect">
            <a:avLst/>
          </a:prstGeom>
          <a:ln w="28575">
            <a:solidFill>
              <a:schemeClr val="tx1"/>
            </a:solidFill>
          </a:ln>
          <a:effectLst/>
        </p:spPr>
      </p:pic>
      <p:sp>
        <p:nvSpPr>
          <p:cNvPr id="7" name="Slide Number Placeholder 6">
            <a:extLst>
              <a:ext uri="{FF2B5EF4-FFF2-40B4-BE49-F238E27FC236}">
                <a16:creationId xmlns:a16="http://schemas.microsoft.com/office/drawing/2014/main" id="{B29BFEDF-4B0D-DE2E-B1BD-CEF1413A70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59627775"/>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PDU – Network LSA</a:t>
            </a:r>
          </a:p>
        </p:txBody>
      </p:sp>
      <p:pic>
        <p:nvPicPr>
          <p:cNvPr id="5" name="Picture 4">
            <a:extLst>
              <a:ext uri="{FF2B5EF4-FFF2-40B4-BE49-F238E27FC236}">
                <a16:creationId xmlns:a16="http://schemas.microsoft.com/office/drawing/2014/main" id="{EA86475E-EEC7-0B71-DAC2-57826A1B5316}"/>
              </a:ext>
            </a:extLst>
          </p:cNvPr>
          <p:cNvPicPr>
            <a:picLocks noChangeAspect="1"/>
          </p:cNvPicPr>
          <p:nvPr/>
        </p:nvPicPr>
        <p:blipFill>
          <a:blip r:embed="rId3"/>
          <a:srcRect/>
          <a:stretch/>
        </p:blipFill>
        <p:spPr>
          <a:xfrm>
            <a:off x="4656741" y="1015814"/>
            <a:ext cx="3815473" cy="2451794"/>
          </a:xfrm>
          <a:prstGeom prst="rect">
            <a:avLst/>
          </a:prstGeom>
          <a:ln w="28575">
            <a:solidFill>
              <a:schemeClr val="tx1"/>
            </a:solidFill>
          </a:ln>
          <a:effectLst/>
        </p:spPr>
      </p:pic>
      <p:pic>
        <p:nvPicPr>
          <p:cNvPr id="2" name="Picture 1">
            <a:extLst>
              <a:ext uri="{FF2B5EF4-FFF2-40B4-BE49-F238E27FC236}">
                <a16:creationId xmlns:a16="http://schemas.microsoft.com/office/drawing/2014/main" id="{6AC9289D-6D2F-724E-03FC-404F7B1E430A}"/>
              </a:ext>
            </a:extLst>
          </p:cNvPr>
          <p:cNvPicPr>
            <a:picLocks noChangeAspect="1"/>
          </p:cNvPicPr>
          <p:nvPr/>
        </p:nvPicPr>
        <p:blipFill>
          <a:blip r:embed="rId4"/>
          <a:srcRect/>
          <a:stretch/>
        </p:blipFill>
        <p:spPr>
          <a:xfrm>
            <a:off x="823324" y="1011835"/>
            <a:ext cx="3802939" cy="2455773"/>
          </a:xfrm>
          <a:prstGeom prst="rect">
            <a:avLst/>
          </a:prstGeom>
          <a:ln w="28575">
            <a:solidFill>
              <a:schemeClr val="tx1"/>
            </a:solidFill>
          </a:ln>
          <a:effectLst/>
        </p:spPr>
      </p:pic>
      <p:sp>
        <p:nvSpPr>
          <p:cNvPr id="7" name="Slide Number Placeholder 6">
            <a:extLst>
              <a:ext uri="{FF2B5EF4-FFF2-40B4-BE49-F238E27FC236}">
                <a16:creationId xmlns:a16="http://schemas.microsoft.com/office/drawing/2014/main" id="{FB96590E-4B33-D615-7063-9AECD0E1790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727113121"/>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1"/>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440759" y="2263973"/>
            <a:ext cx="2406761" cy="615553"/>
          </a:xfrm>
          <a:prstGeom prst="rect">
            <a:avLst/>
          </a:prstGeom>
          <a:noFill/>
        </p:spPr>
        <p:txBody>
          <a:bodyPr wrap="square" rtlCol="0">
            <a:spAutoFit/>
          </a:bodyPr>
          <a:lstStyle/>
          <a:p>
            <a:r>
              <a:rPr lang="en-US" sz="3400" b="1" dirty="0"/>
              <a:t>Thank You</a:t>
            </a:r>
            <a:endParaRPr lang="en-US" sz="3400" b="1" dirty="0">
              <a:latin typeface="Aptos" panose="020B0004020202020204" pitchFamily="34" charset="0"/>
            </a:endParaRPr>
          </a:p>
        </p:txBody>
      </p:sp>
      <p:cxnSp>
        <p:nvCxnSpPr>
          <p:cNvPr id="6" name="Straight Connector 5">
            <a:extLst>
              <a:ext uri="{FF2B5EF4-FFF2-40B4-BE49-F238E27FC236}">
                <a16:creationId xmlns:a16="http://schemas.microsoft.com/office/drawing/2014/main" id="{346C6697-FD57-04FA-7808-19300DD8DD76}"/>
              </a:ext>
            </a:extLst>
          </p:cNvPr>
          <p:cNvCxnSpPr/>
          <p:nvPr/>
        </p:nvCxnSpPr>
        <p:spPr>
          <a:xfrm>
            <a:off x="4061460" y="2571749"/>
            <a:ext cx="3954780"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54CFA58A-224E-DF65-39BB-AD017E5DAA7E}"/>
              </a:ext>
            </a:extLst>
          </p:cNvPr>
          <p:cNvSpPr txBox="1"/>
          <p:nvPr/>
        </p:nvSpPr>
        <p:spPr>
          <a:xfrm>
            <a:off x="1440758" y="3108126"/>
            <a:ext cx="4845741" cy="246221"/>
          </a:xfrm>
          <a:prstGeom prst="rect">
            <a:avLst/>
          </a:prstGeom>
          <a:noFill/>
        </p:spPr>
        <p:txBody>
          <a:bodyPr wrap="square" rtlCol="0">
            <a:spAutoFit/>
          </a:bodyPr>
          <a:lstStyle/>
          <a:p>
            <a:r>
              <a:rPr lang="en-US" sz="1000" dirty="0"/>
              <a:t>Feel free to reach out to me for any </a:t>
            </a:r>
            <a:r>
              <a:rPr lang="en-US" sz="1000" b="1" dirty="0"/>
              <a:t>suggestions</a:t>
            </a:r>
            <a:r>
              <a:rPr lang="en-US" sz="1000" dirty="0"/>
              <a:t> or </a:t>
            </a:r>
            <a:r>
              <a:rPr lang="en-US" sz="1000" b="1" dirty="0"/>
              <a:t>feedback</a:t>
            </a:r>
            <a:r>
              <a:rPr lang="en-US" sz="1000" dirty="0"/>
              <a:t> via </a:t>
            </a:r>
            <a:r>
              <a:rPr lang="en-US" sz="1000" b="1" dirty="0"/>
              <a:t>LinkedIn</a:t>
            </a:r>
            <a:r>
              <a:rPr lang="en-US" sz="1000" dirty="0"/>
              <a:t> or </a:t>
            </a:r>
            <a:r>
              <a:rPr lang="en-US" sz="1000" b="1" dirty="0"/>
              <a:t>Mail</a:t>
            </a:r>
          </a:p>
        </p:txBody>
      </p:sp>
      <p:pic>
        <p:nvPicPr>
          <p:cNvPr id="12" name="Picture 11">
            <a:extLst>
              <a:ext uri="{FF2B5EF4-FFF2-40B4-BE49-F238E27FC236}">
                <a16:creationId xmlns:a16="http://schemas.microsoft.com/office/drawing/2014/main" id="{0146E739-4DCC-AF00-5D78-742BEF4B439C}"/>
              </a:ext>
            </a:extLst>
          </p:cNvPr>
          <p:cNvPicPr>
            <a:picLocks noChangeAspect="1"/>
          </p:cNvPicPr>
          <p:nvPr/>
        </p:nvPicPr>
        <p:blipFill>
          <a:blip r:embed="rId4"/>
          <a:stretch>
            <a:fillRect/>
          </a:stretch>
        </p:blipFill>
        <p:spPr>
          <a:xfrm>
            <a:off x="6601836" y="4280672"/>
            <a:ext cx="324029" cy="234078"/>
          </a:xfrm>
          <a:prstGeom prst="rect">
            <a:avLst/>
          </a:prstGeom>
        </p:spPr>
      </p:pic>
      <p:sp>
        <p:nvSpPr>
          <p:cNvPr id="13" name="TextBox 12">
            <a:extLst>
              <a:ext uri="{FF2B5EF4-FFF2-40B4-BE49-F238E27FC236}">
                <a16:creationId xmlns:a16="http://schemas.microsoft.com/office/drawing/2014/main" id="{D000F545-A10A-020A-2C7F-F2009D1DBD27}"/>
              </a:ext>
            </a:extLst>
          </p:cNvPr>
          <p:cNvSpPr txBox="1"/>
          <p:nvPr/>
        </p:nvSpPr>
        <p:spPr>
          <a:xfrm>
            <a:off x="3829599" y="4280672"/>
            <a:ext cx="1965960" cy="246221"/>
          </a:xfrm>
          <a:prstGeom prst="rect">
            <a:avLst/>
          </a:prstGeom>
          <a:noFill/>
        </p:spPr>
        <p:txBody>
          <a:bodyPr wrap="square" rtlCol="0">
            <a:spAutoFit/>
          </a:bodyPr>
          <a:lstStyle/>
          <a:p>
            <a:r>
              <a:rPr lang="en-US" sz="1000" dirty="0">
                <a:solidFill>
                  <a:schemeClr val="tx1"/>
                </a:solidFill>
                <a:hlinkClick r:id="rId5">
                  <a:extLst>
                    <a:ext uri="{A12FA001-AC4F-418D-AE19-62706E023703}">
                      <ahyp:hlinkClr xmlns:ahyp="http://schemas.microsoft.com/office/drawing/2018/hyperlinkcolor" val="tx"/>
                    </a:ext>
                  </a:extLst>
                </a:hlinkClick>
              </a:rPr>
              <a:t>www.linkedin.com/in/smsufi</a:t>
            </a:r>
            <a:endParaRPr lang="en-US" sz="1000" dirty="0">
              <a:solidFill>
                <a:schemeClr val="tx1"/>
              </a:solidFill>
            </a:endParaRPr>
          </a:p>
        </p:txBody>
      </p:sp>
      <p:sp>
        <p:nvSpPr>
          <p:cNvPr id="14" name="TextBox 13">
            <a:hlinkClick r:id="rId6"/>
            <a:extLst>
              <a:ext uri="{FF2B5EF4-FFF2-40B4-BE49-F238E27FC236}">
                <a16:creationId xmlns:a16="http://schemas.microsoft.com/office/drawing/2014/main" id="{DF940837-B661-1E96-97F7-FEEC9A34158A}"/>
              </a:ext>
            </a:extLst>
          </p:cNvPr>
          <p:cNvSpPr txBox="1"/>
          <p:nvPr/>
        </p:nvSpPr>
        <p:spPr>
          <a:xfrm>
            <a:off x="6922820" y="4280672"/>
            <a:ext cx="1965960" cy="246221"/>
          </a:xfrm>
          <a:prstGeom prst="rect">
            <a:avLst/>
          </a:prstGeom>
          <a:noFill/>
        </p:spPr>
        <p:txBody>
          <a:bodyPr wrap="square" rtlCol="0">
            <a:spAutoFit/>
          </a:bodyPr>
          <a:lstStyle/>
          <a:p>
            <a:r>
              <a:rPr lang="en-US" sz="1000" u="sng" dirty="0">
                <a:solidFill>
                  <a:schemeClr val="tx1"/>
                </a:solidFill>
              </a:rPr>
              <a:t>safwanm.cse@gmail.com</a:t>
            </a:r>
          </a:p>
        </p:txBody>
      </p:sp>
      <p:pic>
        <p:nvPicPr>
          <p:cNvPr id="5" name="Picture 4">
            <a:extLst>
              <a:ext uri="{FF2B5EF4-FFF2-40B4-BE49-F238E27FC236}">
                <a16:creationId xmlns:a16="http://schemas.microsoft.com/office/drawing/2014/main" id="{07E6D496-8F35-99F8-01DC-0BE13DC0A7F1}"/>
              </a:ext>
            </a:extLst>
          </p:cNvPr>
          <p:cNvPicPr>
            <a:picLocks noChangeAspect="1"/>
          </p:cNvPicPr>
          <p:nvPr/>
        </p:nvPicPr>
        <p:blipFill>
          <a:blip r:embed="rId7"/>
          <a:stretch>
            <a:fillRect/>
          </a:stretch>
        </p:blipFill>
        <p:spPr>
          <a:xfrm>
            <a:off x="3595521" y="4280672"/>
            <a:ext cx="234078" cy="234078"/>
          </a:xfrm>
          <a:prstGeom prst="rect">
            <a:avLst/>
          </a:prstGeom>
        </p:spPr>
      </p:pic>
      <p:pic>
        <p:nvPicPr>
          <p:cNvPr id="7" name="Picture 6">
            <a:extLst>
              <a:ext uri="{FF2B5EF4-FFF2-40B4-BE49-F238E27FC236}">
                <a16:creationId xmlns:a16="http://schemas.microsoft.com/office/drawing/2014/main" id="{36E33CE1-12D9-4EB1-8B08-9993702C8619}"/>
              </a:ext>
            </a:extLst>
          </p:cNvPr>
          <p:cNvPicPr>
            <a:picLocks noChangeAspect="1"/>
          </p:cNvPicPr>
          <p:nvPr/>
        </p:nvPicPr>
        <p:blipFill>
          <a:blip r:embed="rId8"/>
          <a:stretch>
            <a:fillRect/>
          </a:stretch>
        </p:blipFill>
        <p:spPr>
          <a:xfrm>
            <a:off x="684205" y="4292815"/>
            <a:ext cx="234078" cy="234078"/>
          </a:xfrm>
          <a:prstGeom prst="rect">
            <a:avLst/>
          </a:prstGeom>
        </p:spPr>
      </p:pic>
      <p:sp>
        <p:nvSpPr>
          <p:cNvPr id="15" name="TextBox 14">
            <a:extLst>
              <a:ext uri="{FF2B5EF4-FFF2-40B4-BE49-F238E27FC236}">
                <a16:creationId xmlns:a16="http://schemas.microsoft.com/office/drawing/2014/main" id="{0849CB47-AC28-4587-AE21-054034D9A239}"/>
              </a:ext>
            </a:extLst>
          </p:cNvPr>
          <p:cNvSpPr txBox="1"/>
          <p:nvPr/>
        </p:nvSpPr>
        <p:spPr>
          <a:xfrm>
            <a:off x="903494" y="4292815"/>
            <a:ext cx="1965960" cy="246221"/>
          </a:xfrm>
          <a:prstGeom prst="rect">
            <a:avLst/>
          </a:prstGeom>
          <a:noFill/>
        </p:spPr>
        <p:txBody>
          <a:bodyPr wrap="square" rtlCol="0">
            <a:spAutoFit/>
          </a:bodyPr>
          <a:lstStyle/>
          <a:p>
            <a:r>
              <a:rPr lang="en-US" sz="1000" dirty="0">
                <a:solidFill>
                  <a:schemeClr val="tx1"/>
                </a:solidFill>
                <a:hlinkClick r:id="rId9">
                  <a:extLst>
                    <a:ext uri="{A12FA001-AC4F-418D-AE19-62706E023703}">
                      <ahyp:hlinkClr xmlns:ahyp="http://schemas.microsoft.com/office/drawing/2018/hyperlinkcolor" val="tx"/>
                    </a:ext>
                  </a:extLst>
                </a:hlinkClick>
              </a:rPr>
              <a:t>www.github.com/smsufi</a:t>
            </a:r>
            <a:endParaRPr lang="en-US" sz="1000" dirty="0">
              <a:solidFill>
                <a:schemeClr val="tx1"/>
              </a:solidFill>
            </a:endParaRPr>
          </a:p>
        </p:txBody>
      </p:sp>
    </p:spTree>
    <p:extLst>
      <p:ext uri="{BB962C8B-B14F-4D97-AF65-F5344CB8AC3E}">
        <p14:creationId xmlns:p14="http://schemas.microsoft.com/office/powerpoint/2010/main" val="1138952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5D63-C664-2DF8-1BA9-6C7400B4260E}"/>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References</a:t>
            </a:r>
          </a:p>
        </p:txBody>
      </p:sp>
      <p:sp>
        <p:nvSpPr>
          <p:cNvPr id="4" name="TextBox 3">
            <a:extLst>
              <a:ext uri="{FF2B5EF4-FFF2-40B4-BE49-F238E27FC236}">
                <a16:creationId xmlns:a16="http://schemas.microsoft.com/office/drawing/2014/main" id="{3641A51B-9B90-36D7-6F66-DFCA24E0AEF0}"/>
              </a:ext>
            </a:extLst>
          </p:cNvPr>
          <p:cNvSpPr txBox="1"/>
          <p:nvPr/>
        </p:nvSpPr>
        <p:spPr>
          <a:xfrm>
            <a:off x="747422" y="947707"/>
            <a:ext cx="7982242" cy="35493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rgbClr val="374151"/>
                </a:solidFill>
                <a:latin typeface="+mj-lt"/>
                <a:hlinkClick r:id="rId2"/>
              </a:rPr>
              <a:t>https://en.wikipedia.org/wiki/Open_Shortest_Path_First</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3"/>
              </a:rPr>
              <a:t>https://www.youtube.com/@SIKANDARshaik/playlists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4"/>
              </a:rPr>
              <a:t>https://www.youtube.com/@kushalkabi/playlists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5"/>
              </a:rPr>
              <a:t>https://www.youtube.com/@Certbros/playlists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6"/>
              </a:rPr>
              <a:t>https://www.geeksforgeeks.org/open-shortest-path-first-ospf-protocol-states/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7"/>
              </a:rPr>
              <a:t>https://www.cisco.com/c/en/us/support/docs/ip/open-shortest-path-first-ospf/7039-1.html</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8"/>
              </a:rPr>
              <a:t>https://www.javatpoint.com/ospf-protocol</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9"/>
              </a:rPr>
              <a:t>https://www.n-study.com/en/ospf-detail/ospf-hello/</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0"/>
              </a:rPr>
              <a:t>https://techhub.hpe.com/eginfolib/networking/docs/switches/5500hi/5998-5330_l3-ip-rtng_cg/content/351988006.htm#279688693</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100" dirty="0">
                <a:hlinkClick r:id="rId11"/>
              </a:rPr>
              <a:t>RFC 2328 - OSPF Version 2 (RFC2328) (faqs.org)</a:t>
            </a:r>
            <a:endParaRPr lang="en-US" sz="1000" dirty="0">
              <a:solidFill>
                <a:srgbClr val="374151"/>
              </a:solidFill>
              <a:latin typeface="+mj-lt"/>
              <a:hlinkClick r:id="rId12"/>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2"/>
              </a:rPr>
              <a:t>http://www.faqs.org/rfcs/rfc5709.html</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3"/>
              </a:rPr>
              <a:t>https://support.huawei.com/enterprise/en/doc/EDOC1100278245/6cac587/understanding-ospfv3-authentication</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4"/>
              </a:rPr>
              <a:t>https://www.arubanetworks.com/techdocs/AOS-CX/10.07/HTML/5200-7857/Content/Chp_OSPFv3/OSPFv3_cmds/ipv-osp-aut-ips-osp-10.htm</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5"/>
              </a:rPr>
              <a:t>https://networklessons.com/ipv6/ospfv3-authentication-and-encryption</a:t>
            </a:r>
            <a:endParaRPr lang="en-US" sz="1000" dirty="0">
              <a:solidFill>
                <a:srgbClr val="374151"/>
              </a:solidFill>
              <a:latin typeface="+mj-lt"/>
            </a:endParaRPr>
          </a:p>
        </p:txBody>
      </p:sp>
    </p:spTree>
    <p:extLst>
      <p:ext uri="{BB962C8B-B14F-4D97-AF65-F5344CB8AC3E}">
        <p14:creationId xmlns:p14="http://schemas.microsoft.com/office/powerpoint/2010/main" val="2284790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1D93-C24F-F918-A82F-268F77FF4D1A}"/>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References</a:t>
            </a:r>
          </a:p>
        </p:txBody>
      </p:sp>
      <p:sp>
        <p:nvSpPr>
          <p:cNvPr id="3" name="TextBox 2">
            <a:extLst>
              <a:ext uri="{FF2B5EF4-FFF2-40B4-BE49-F238E27FC236}">
                <a16:creationId xmlns:a16="http://schemas.microsoft.com/office/drawing/2014/main" id="{4D6F8636-A673-2371-4ECB-6BE0B653704C}"/>
              </a:ext>
            </a:extLst>
          </p:cNvPr>
          <p:cNvSpPr txBox="1"/>
          <p:nvPr/>
        </p:nvSpPr>
        <p:spPr>
          <a:xfrm>
            <a:off x="747421" y="947707"/>
            <a:ext cx="7871793" cy="352628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rgbClr val="374151"/>
                </a:solidFill>
                <a:latin typeface="+mj-lt"/>
                <a:hlinkClick r:id="rId2"/>
              </a:rPr>
              <a:t>https://www.n-study.com/en/ospf-detail/ospf-lsa-type/</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3"/>
              </a:rPr>
              <a:t>https://community.cisco.com/t5/switching/ospf-process-id/td-p/1405396</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4"/>
              </a:rPr>
              <a:t>https://www.quora.com/What-is-the-purpose-of-OSPF-process-ID</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5"/>
              </a:rPr>
              <a:t>https://www.youtube.com/@PracticalNetworking/playlists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6"/>
              </a:rPr>
              <a:t>https://www.router-switch.com/faq/five-ospf-area-types.html#:~:text=There%20are%20five%20types%20of,so%20stubby%20area%20(NSSA)</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7"/>
              </a:rPr>
              <a:t>https://www.geeksforgeeks.org/ospf-area-types/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8"/>
              </a:rPr>
              <a:t>https://ipwithease.com/ospf-area-types/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9"/>
              </a:rPr>
              <a:t>https://ipcisco.com/lesson/ospf-area-types-ccnp/</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0"/>
              </a:rPr>
              <a:t>https://www.youtube.com/@JeremysITLab/playlists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1"/>
              </a:rPr>
              <a:t>https://www.youtube.com/watch?v=m2M9akEsJao</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2"/>
              </a:rPr>
              <a:t>https://community.cisco.com/t5/networking-knowledge-base/ospf-authentication/ta-p/3131640</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3"/>
              </a:rPr>
              <a:t>https://info.pivitglobal.com/resources/configuring-ospf-authentication</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4"/>
              </a:rPr>
              <a:t>https://www.cisco.com/c/en/us/td/docs/ios-xml/ios/iproute_ospf/configuration/xe-3s/iro-xe-3s-book/iro-ospfv2-crypto-authen-xe.html</a:t>
            </a:r>
            <a:endParaRPr lang="en-US" sz="1000" dirty="0">
              <a:solidFill>
                <a:srgbClr val="374151"/>
              </a:solidFill>
              <a:latin typeface="+mj-lt"/>
            </a:endParaRPr>
          </a:p>
          <a:p>
            <a:pPr marL="171450" indent="-171450">
              <a:lnSpc>
                <a:spcPct val="150000"/>
              </a:lnSpc>
              <a:buFont typeface="Arial" panose="020B0604020202020204" pitchFamily="34" charset="0"/>
              <a:buChar char="•"/>
            </a:pPr>
            <a:endParaRPr lang="en-US" sz="1000" dirty="0">
              <a:solidFill>
                <a:srgbClr val="374151"/>
              </a:solidFill>
              <a:latin typeface="+mj-lt"/>
            </a:endParaRPr>
          </a:p>
        </p:txBody>
      </p:sp>
    </p:spTree>
    <p:extLst>
      <p:ext uri="{BB962C8B-B14F-4D97-AF65-F5344CB8AC3E}">
        <p14:creationId xmlns:p14="http://schemas.microsoft.com/office/powerpoint/2010/main" val="425910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CF809D-1437-841F-C144-61C794714192}"/>
              </a:ext>
            </a:extLst>
          </p:cNvPr>
          <p:cNvSpPr/>
          <p:nvPr/>
        </p:nvSpPr>
        <p:spPr>
          <a:xfrm>
            <a:off x="783206" y="2109412"/>
            <a:ext cx="4126726" cy="2488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11" name="Rectangle 10">
            <a:extLst>
              <a:ext uri="{FF2B5EF4-FFF2-40B4-BE49-F238E27FC236}">
                <a16:creationId xmlns:a16="http://schemas.microsoft.com/office/drawing/2014/main" id="{6FA854FE-105C-63F2-AC6F-2E2854EE3F32}"/>
              </a:ext>
            </a:extLst>
          </p:cNvPr>
          <p:cNvSpPr/>
          <p:nvPr/>
        </p:nvSpPr>
        <p:spPr>
          <a:xfrm>
            <a:off x="776581" y="2360535"/>
            <a:ext cx="4128544"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LS Age                          Options           LS Type</a:t>
            </a:r>
          </a:p>
        </p:txBody>
      </p:sp>
      <p:sp>
        <p:nvSpPr>
          <p:cNvPr id="30" name="Rectangle 29">
            <a:extLst>
              <a:ext uri="{FF2B5EF4-FFF2-40B4-BE49-F238E27FC236}">
                <a16:creationId xmlns:a16="http://schemas.microsoft.com/office/drawing/2014/main" id="{D6E17AE4-8578-8DE8-89E0-09E36BD8472C}"/>
              </a:ext>
            </a:extLst>
          </p:cNvPr>
          <p:cNvSpPr/>
          <p:nvPr/>
        </p:nvSpPr>
        <p:spPr>
          <a:xfrm>
            <a:off x="777904" y="2608347"/>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Link-State ID</a:t>
            </a:r>
          </a:p>
        </p:txBody>
      </p:sp>
      <p:sp>
        <p:nvSpPr>
          <p:cNvPr id="31" name="Rectangle 30">
            <a:extLst>
              <a:ext uri="{FF2B5EF4-FFF2-40B4-BE49-F238E27FC236}">
                <a16:creationId xmlns:a16="http://schemas.microsoft.com/office/drawing/2014/main" id="{F6BC266B-177A-8973-E08C-F549B9DB777A}"/>
              </a:ext>
            </a:extLst>
          </p:cNvPr>
          <p:cNvSpPr/>
          <p:nvPr/>
        </p:nvSpPr>
        <p:spPr>
          <a:xfrm>
            <a:off x="777906" y="2863225"/>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Advertising Router</a:t>
            </a:r>
          </a:p>
        </p:txBody>
      </p:sp>
      <p:sp>
        <p:nvSpPr>
          <p:cNvPr id="32" name="Rectangle 31">
            <a:extLst>
              <a:ext uri="{FF2B5EF4-FFF2-40B4-BE49-F238E27FC236}">
                <a16:creationId xmlns:a16="http://schemas.microsoft.com/office/drawing/2014/main" id="{3D588CA3-F4E5-2A62-3A14-206A154A439E}"/>
              </a:ext>
            </a:extLst>
          </p:cNvPr>
          <p:cNvSpPr/>
          <p:nvPr/>
        </p:nvSpPr>
        <p:spPr>
          <a:xfrm>
            <a:off x="777909" y="3109719"/>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LS Sequence Number</a:t>
            </a:r>
          </a:p>
        </p:txBody>
      </p:sp>
      <p:sp>
        <p:nvSpPr>
          <p:cNvPr id="33" name="Rectangle 32">
            <a:extLst>
              <a:ext uri="{FF2B5EF4-FFF2-40B4-BE49-F238E27FC236}">
                <a16:creationId xmlns:a16="http://schemas.microsoft.com/office/drawing/2014/main" id="{E9939B56-2088-EE0B-2451-7FD7B2A0A0C8}"/>
              </a:ext>
            </a:extLst>
          </p:cNvPr>
          <p:cNvSpPr/>
          <p:nvPr/>
        </p:nvSpPr>
        <p:spPr>
          <a:xfrm>
            <a:off x="777909" y="3355440"/>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LS Checksum                               Length</a:t>
            </a:r>
          </a:p>
        </p:txBody>
      </p:sp>
      <p:cxnSp>
        <p:nvCxnSpPr>
          <p:cNvPr id="43" name="Straight Connector 42">
            <a:extLst>
              <a:ext uri="{FF2B5EF4-FFF2-40B4-BE49-F238E27FC236}">
                <a16:creationId xmlns:a16="http://schemas.microsoft.com/office/drawing/2014/main" id="{4DD362D9-930B-B57B-2385-8DD4D8FEB0C2}"/>
              </a:ext>
            </a:extLst>
          </p:cNvPr>
          <p:cNvCxnSpPr>
            <a:cxnSpLocks/>
          </p:cNvCxnSpPr>
          <p:nvPr/>
        </p:nvCxnSpPr>
        <p:spPr>
          <a:xfrm flipH="1">
            <a:off x="776581" y="1426385"/>
            <a:ext cx="2341664" cy="93000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3078F6F-69AB-34FE-EB5C-AEE0E0284FC5}"/>
              </a:ext>
            </a:extLst>
          </p:cNvPr>
          <p:cNvCxnSpPr>
            <a:cxnSpLocks/>
          </p:cNvCxnSpPr>
          <p:nvPr/>
        </p:nvCxnSpPr>
        <p:spPr>
          <a:xfrm>
            <a:off x="4747925" y="1426385"/>
            <a:ext cx="168632" cy="936471"/>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F45B3D5D-5128-F972-1808-EE3801D8AE5B}"/>
              </a:ext>
            </a:extLst>
          </p:cNvPr>
          <p:cNvSpPr txBox="1"/>
          <p:nvPr/>
        </p:nvSpPr>
        <p:spPr>
          <a:xfrm>
            <a:off x="5112832" y="1003454"/>
            <a:ext cx="3714569" cy="3064622"/>
          </a:xfrm>
          <a:prstGeom prst="rect">
            <a:avLst/>
          </a:prstGeom>
          <a:noFill/>
        </p:spPr>
        <p:txBody>
          <a:bodyPr wrap="square" rtlCol="0">
            <a:spAutoFit/>
          </a:bodyPr>
          <a:lstStyle/>
          <a:p>
            <a:pPr algn="just">
              <a:lnSpc>
                <a:spcPct val="150000"/>
              </a:lnSpc>
            </a:pPr>
            <a:r>
              <a:rPr lang="en-US" sz="1000" b="1" u="sng" dirty="0">
                <a:latin typeface="+mj-lt"/>
              </a:rPr>
              <a:t>Link-State Age</a:t>
            </a:r>
            <a:r>
              <a:rPr lang="en-US" sz="1000" b="1" dirty="0">
                <a:latin typeface="+mj-lt"/>
              </a:rPr>
              <a:t>: </a:t>
            </a:r>
            <a:r>
              <a:rPr lang="en-US" sz="1000" b="0" i="0" dirty="0">
                <a:solidFill>
                  <a:srgbClr val="000000"/>
                </a:solidFill>
                <a:effectLst/>
                <a:latin typeface="+mj-lt"/>
              </a:rPr>
              <a:t>Time, in seconds, elapsed since the LSA was originated. An LSA ages in the LSDB (added by 1 per second), but does not age during transmission.</a:t>
            </a:r>
            <a:endParaRPr lang="en-US" sz="1000" dirty="0">
              <a:latin typeface="+mj-lt"/>
            </a:endParaRPr>
          </a:p>
          <a:p>
            <a:pPr algn="just">
              <a:lnSpc>
                <a:spcPct val="150000"/>
              </a:lnSpc>
            </a:pPr>
            <a:r>
              <a:rPr lang="en-US" sz="1000" b="1" u="sng" dirty="0">
                <a:latin typeface="+mj-lt"/>
              </a:rPr>
              <a:t>Link-State Type</a:t>
            </a:r>
            <a:r>
              <a:rPr lang="en-US" sz="1000" b="1" dirty="0">
                <a:latin typeface="+mj-lt"/>
              </a:rPr>
              <a:t>: </a:t>
            </a:r>
            <a:r>
              <a:rPr lang="en-US" sz="1000" dirty="0">
                <a:latin typeface="+mj-lt"/>
              </a:rPr>
              <a:t>It </a:t>
            </a:r>
            <a:r>
              <a:rPr lang="en-US" sz="1000" b="0" i="0" dirty="0">
                <a:solidFill>
                  <a:srgbClr val="333333"/>
                </a:solidFill>
                <a:effectLst/>
                <a:latin typeface="+mj-lt"/>
              </a:rPr>
              <a:t>is a number (1-7) that indicates the type of LSA.</a:t>
            </a:r>
            <a:endParaRPr lang="en-US" sz="1000" dirty="0">
              <a:latin typeface="+mj-lt"/>
            </a:endParaRPr>
          </a:p>
          <a:p>
            <a:pPr algn="just">
              <a:lnSpc>
                <a:spcPct val="150000"/>
              </a:lnSpc>
            </a:pPr>
            <a:r>
              <a:rPr lang="en-US" sz="1000" b="1" u="sng" dirty="0">
                <a:latin typeface="+mj-lt"/>
              </a:rPr>
              <a:t>Link-State ID</a:t>
            </a:r>
            <a:r>
              <a:rPr lang="en-US" sz="1000" b="1" dirty="0">
                <a:latin typeface="+mj-lt"/>
              </a:rPr>
              <a:t>: </a:t>
            </a:r>
            <a:r>
              <a:rPr lang="en-US" sz="1000" dirty="0">
                <a:solidFill>
                  <a:srgbClr val="333333"/>
                </a:solidFill>
                <a:latin typeface="+mj-lt"/>
              </a:rPr>
              <a:t>W</a:t>
            </a:r>
            <a:r>
              <a:rPr lang="en-US" sz="1000" b="0" i="0" dirty="0">
                <a:solidFill>
                  <a:srgbClr val="333333"/>
                </a:solidFill>
                <a:effectLst/>
                <a:latin typeface="+mj-lt"/>
              </a:rPr>
              <a:t>hat the Link State ID contains depends on the type of LSA</a:t>
            </a:r>
          </a:p>
          <a:p>
            <a:pPr algn="just">
              <a:lnSpc>
                <a:spcPct val="150000"/>
              </a:lnSpc>
            </a:pPr>
            <a:r>
              <a:rPr lang="en-US" sz="1000" b="1" u="sng" dirty="0">
                <a:latin typeface="+mj-lt"/>
              </a:rPr>
              <a:t>Advertising Router</a:t>
            </a:r>
            <a:r>
              <a:rPr lang="en-US" sz="1000" b="1" dirty="0">
                <a:latin typeface="+mj-lt"/>
              </a:rPr>
              <a:t>: </a:t>
            </a:r>
            <a:r>
              <a:rPr lang="en-US" sz="1000" b="0" i="0" dirty="0">
                <a:solidFill>
                  <a:srgbClr val="333333"/>
                </a:solidFill>
                <a:effectLst/>
                <a:latin typeface="+mj-lt"/>
              </a:rPr>
              <a:t>The router ID of the router that generated the LSA.</a:t>
            </a:r>
          </a:p>
          <a:p>
            <a:pPr algn="just">
              <a:lnSpc>
                <a:spcPct val="150000"/>
              </a:lnSpc>
            </a:pPr>
            <a:r>
              <a:rPr lang="en-US" sz="1000" b="1" u="sng" dirty="0">
                <a:solidFill>
                  <a:srgbClr val="333333"/>
                </a:solidFill>
                <a:latin typeface="+mj-lt"/>
              </a:rPr>
              <a:t>LS Sequence Number</a:t>
            </a:r>
            <a:r>
              <a:rPr lang="en-US" sz="1000" b="1" dirty="0">
                <a:solidFill>
                  <a:srgbClr val="333333"/>
                </a:solidFill>
                <a:latin typeface="+mj-lt"/>
              </a:rPr>
              <a:t>: </a:t>
            </a:r>
            <a:r>
              <a:rPr lang="en-US" sz="1000" b="0" i="0" dirty="0">
                <a:solidFill>
                  <a:srgbClr val="000000"/>
                </a:solidFill>
                <a:effectLst/>
                <a:latin typeface="+mj-lt"/>
              </a:rPr>
              <a:t>Used by other routers to judge new and old LSAs.</a:t>
            </a:r>
          </a:p>
          <a:p>
            <a:pPr algn="just">
              <a:lnSpc>
                <a:spcPct val="150000"/>
              </a:lnSpc>
            </a:pPr>
            <a:r>
              <a:rPr lang="en-US" sz="1000" b="1" u="sng" dirty="0">
                <a:latin typeface="+mj-lt"/>
              </a:rPr>
              <a:t>LS Checksum</a:t>
            </a:r>
            <a:r>
              <a:rPr lang="en-US" sz="1000" b="1" dirty="0">
                <a:latin typeface="+mj-lt"/>
              </a:rPr>
              <a:t>: </a:t>
            </a:r>
            <a:r>
              <a:rPr lang="en-US" sz="1000" b="0" i="0" dirty="0">
                <a:solidFill>
                  <a:srgbClr val="000000"/>
                </a:solidFill>
                <a:effectLst/>
                <a:latin typeface="+mj-lt"/>
              </a:rPr>
              <a:t>Checksum of the LSA except the LS age field.</a:t>
            </a:r>
          </a:p>
          <a:p>
            <a:pPr algn="just">
              <a:lnSpc>
                <a:spcPct val="150000"/>
              </a:lnSpc>
            </a:pPr>
            <a:r>
              <a:rPr lang="en-US" sz="1000" b="1" u="sng" dirty="0">
                <a:latin typeface="+mj-lt"/>
              </a:rPr>
              <a:t>Length</a:t>
            </a:r>
            <a:r>
              <a:rPr lang="en-US" sz="1000" b="1" dirty="0">
                <a:latin typeface="+mj-lt"/>
              </a:rPr>
              <a:t>: </a:t>
            </a:r>
            <a:r>
              <a:rPr lang="en-US" sz="1000" b="0" i="0" dirty="0">
                <a:solidFill>
                  <a:srgbClr val="000000"/>
                </a:solidFill>
                <a:effectLst/>
                <a:latin typeface="+mj-lt"/>
              </a:rPr>
              <a:t>Length in bytes of the LSA, including the LSA header.</a:t>
            </a:r>
            <a:endParaRPr lang="en-US" sz="1000" b="1" dirty="0">
              <a:latin typeface="+mj-lt"/>
            </a:endParaRPr>
          </a:p>
        </p:txBody>
      </p:sp>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LSA Header</a:t>
            </a:r>
          </a:p>
        </p:txBody>
      </p:sp>
      <p:sp>
        <p:nvSpPr>
          <p:cNvPr id="24" name="Rectangle 23">
            <a:extLst>
              <a:ext uri="{FF2B5EF4-FFF2-40B4-BE49-F238E27FC236}">
                <a16:creationId xmlns:a16="http://schemas.microsoft.com/office/drawing/2014/main" id="{B6D83CDB-4301-65F0-8725-D39EF0CD1EB5}"/>
              </a:ext>
            </a:extLst>
          </p:cNvPr>
          <p:cNvSpPr/>
          <p:nvPr/>
        </p:nvSpPr>
        <p:spPr>
          <a:xfrm>
            <a:off x="945214" y="1161052"/>
            <a:ext cx="3802711" cy="246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IP Header     OSPF Header       OSPF LSA Header</a:t>
            </a:r>
          </a:p>
        </p:txBody>
      </p:sp>
      <p:cxnSp>
        <p:nvCxnSpPr>
          <p:cNvPr id="25" name="Straight Connector 24">
            <a:extLst>
              <a:ext uri="{FF2B5EF4-FFF2-40B4-BE49-F238E27FC236}">
                <a16:creationId xmlns:a16="http://schemas.microsoft.com/office/drawing/2014/main" id="{5513F0EB-4DDF-7410-4804-53C9FC45904F}"/>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8C4D79F-F963-6D0C-9AA8-AB6CED90C2FB}"/>
              </a:ext>
            </a:extLst>
          </p:cNvPr>
          <p:cNvCxnSpPr>
            <a:cxnSpLocks/>
          </p:cNvCxnSpPr>
          <p:nvPr/>
        </p:nvCxnSpPr>
        <p:spPr>
          <a:xfrm>
            <a:off x="3118245"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F6886134-353B-A110-521A-DC5E1CEA0205}"/>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4" name="Straight Connector 3">
            <a:extLst>
              <a:ext uri="{FF2B5EF4-FFF2-40B4-BE49-F238E27FC236}">
                <a16:creationId xmlns:a16="http://schemas.microsoft.com/office/drawing/2014/main" id="{00DBD914-D3B6-494E-5612-4D5A1AB31363}"/>
              </a:ext>
            </a:extLst>
          </p:cNvPr>
          <p:cNvCxnSpPr>
            <a:cxnSpLocks/>
          </p:cNvCxnSpPr>
          <p:nvPr/>
        </p:nvCxnSpPr>
        <p:spPr>
          <a:xfrm>
            <a:off x="2817414" y="2362022"/>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717DCEDF-4D45-0D10-6AC5-F3BB6192D6A3}"/>
              </a:ext>
            </a:extLst>
          </p:cNvPr>
          <p:cNvCxnSpPr>
            <a:cxnSpLocks/>
          </p:cNvCxnSpPr>
          <p:nvPr/>
        </p:nvCxnSpPr>
        <p:spPr>
          <a:xfrm>
            <a:off x="2818812" y="3353322"/>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F028F38F-5F62-29E2-2C09-12AA080AAA92}"/>
              </a:ext>
            </a:extLst>
          </p:cNvPr>
          <p:cNvCxnSpPr>
            <a:cxnSpLocks/>
          </p:cNvCxnSpPr>
          <p:nvPr/>
        </p:nvCxnSpPr>
        <p:spPr>
          <a:xfrm>
            <a:off x="3833881" y="2363420"/>
            <a:ext cx="0" cy="246325"/>
          </a:xfrm>
          <a:prstGeom prst="line">
            <a:avLst/>
          </a:prstGeom>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BFB6D95F-B407-3E52-D6D2-54D292BFD661}"/>
              </a:ext>
            </a:extLst>
          </p:cNvPr>
          <p:cNvSpPr txBox="1"/>
          <p:nvPr/>
        </p:nvSpPr>
        <p:spPr>
          <a:xfrm>
            <a:off x="720166" y="3619863"/>
            <a:ext cx="2097248" cy="253916"/>
          </a:xfrm>
          <a:prstGeom prst="rect">
            <a:avLst/>
          </a:prstGeom>
          <a:noFill/>
        </p:spPr>
        <p:txBody>
          <a:bodyPr wrap="square" rtlCol="0">
            <a:spAutoFit/>
          </a:bodyPr>
          <a:lstStyle/>
          <a:p>
            <a:r>
              <a:rPr lang="en-US" sz="1050" dirty="0"/>
              <a:t>All LSAs have the same header</a:t>
            </a:r>
          </a:p>
        </p:txBody>
      </p:sp>
      <p:sp>
        <p:nvSpPr>
          <p:cNvPr id="2" name="Slide Number Placeholder 1">
            <a:extLst>
              <a:ext uri="{FF2B5EF4-FFF2-40B4-BE49-F238E27FC236}">
                <a16:creationId xmlns:a16="http://schemas.microsoft.com/office/drawing/2014/main" id="{69956097-3FAA-1824-93D0-5AF10D8D5F4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02418896"/>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CF809D-1437-841F-C144-61C794714192}"/>
              </a:ext>
            </a:extLst>
          </p:cNvPr>
          <p:cNvSpPr/>
          <p:nvPr/>
        </p:nvSpPr>
        <p:spPr>
          <a:xfrm>
            <a:off x="783206" y="2109412"/>
            <a:ext cx="4126726" cy="2488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11" name="Rectangle 10">
            <a:extLst>
              <a:ext uri="{FF2B5EF4-FFF2-40B4-BE49-F238E27FC236}">
                <a16:creationId xmlns:a16="http://schemas.microsoft.com/office/drawing/2014/main" id="{6FA854FE-105C-63F2-AC6F-2E2854EE3F32}"/>
              </a:ext>
            </a:extLst>
          </p:cNvPr>
          <p:cNvSpPr/>
          <p:nvPr/>
        </p:nvSpPr>
        <p:spPr>
          <a:xfrm>
            <a:off x="776581" y="2360535"/>
            <a:ext cx="4128544"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0      V E B           0                              # Links</a:t>
            </a:r>
          </a:p>
        </p:txBody>
      </p:sp>
      <p:sp>
        <p:nvSpPr>
          <p:cNvPr id="30" name="Rectangle 29">
            <a:extLst>
              <a:ext uri="{FF2B5EF4-FFF2-40B4-BE49-F238E27FC236}">
                <a16:creationId xmlns:a16="http://schemas.microsoft.com/office/drawing/2014/main" id="{D6E17AE4-8578-8DE8-89E0-09E36BD8472C}"/>
              </a:ext>
            </a:extLst>
          </p:cNvPr>
          <p:cNvSpPr/>
          <p:nvPr/>
        </p:nvSpPr>
        <p:spPr>
          <a:xfrm>
            <a:off x="777904" y="2608347"/>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 ID</a:t>
            </a:r>
          </a:p>
        </p:txBody>
      </p:sp>
      <p:sp>
        <p:nvSpPr>
          <p:cNvPr id="31" name="Rectangle 30">
            <a:extLst>
              <a:ext uri="{FF2B5EF4-FFF2-40B4-BE49-F238E27FC236}">
                <a16:creationId xmlns:a16="http://schemas.microsoft.com/office/drawing/2014/main" id="{F6BC266B-177A-8973-E08C-F549B9DB777A}"/>
              </a:ext>
            </a:extLst>
          </p:cNvPr>
          <p:cNvSpPr/>
          <p:nvPr/>
        </p:nvSpPr>
        <p:spPr>
          <a:xfrm>
            <a:off x="777906" y="2863225"/>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 Data</a:t>
            </a:r>
          </a:p>
        </p:txBody>
      </p:sp>
      <p:sp>
        <p:nvSpPr>
          <p:cNvPr id="32" name="Rectangle 31">
            <a:extLst>
              <a:ext uri="{FF2B5EF4-FFF2-40B4-BE49-F238E27FC236}">
                <a16:creationId xmlns:a16="http://schemas.microsoft.com/office/drawing/2014/main" id="{3D588CA3-F4E5-2A62-3A14-206A154A439E}"/>
              </a:ext>
            </a:extLst>
          </p:cNvPr>
          <p:cNvSpPr/>
          <p:nvPr/>
        </p:nvSpPr>
        <p:spPr>
          <a:xfrm>
            <a:off x="777909" y="3109719"/>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Type               #TOS                           Metric</a:t>
            </a:r>
          </a:p>
        </p:txBody>
      </p:sp>
      <p:sp>
        <p:nvSpPr>
          <p:cNvPr id="33" name="Rectangle 32">
            <a:extLst>
              <a:ext uri="{FF2B5EF4-FFF2-40B4-BE49-F238E27FC236}">
                <a16:creationId xmlns:a16="http://schemas.microsoft.com/office/drawing/2014/main" id="{E9939B56-2088-EE0B-2451-7FD7B2A0A0C8}"/>
              </a:ext>
            </a:extLst>
          </p:cNvPr>
          <p:cNvSpPr/>
          <p:nvPr/>
        </p:nvSpPr>
        <p:spPr>
          <a:xfrm>
            <a:off x="777909" y="3355440"/>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p>
        </p:txBody>
      </p:sp>
      <p:cxnSp>
        <p:nvCxnSpPr>
          <p:cNvPr id="43" name="Straight Connector 42">
            <a:extLst>
              <a:ext uri="{FF2B5EF4-FFF2-40B4-BE49-F238E27FC236}">
                <a16:creationId xmlns:a16="http://schemas.microsoft.com/office/drawing/2014/main" id="{4DD362D9-930B-B57B-2385-8DD4D8FEB0C2}"/>
              </a:ext>
            </a:extLst>
          </p:cNvPr>
          <p:cNvCxnSpPr>
            <a:cxnSpLocks/>
          </p:cNvCxnSpPr>
          <p:nvPr/>
        </p:nvCxnSpPr>
        <p:spPr>
          <a:xfrm flipH="1">
            <a:off x="776581" y="1426385"/>
            <a:ext cx="2341664" cy="93000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3078F6F-69AB-34FE-EB5C-AEE0E0284FC5}"/>
              </a:ext>
            </a:extLst>
          </p:cNvPr>
          <p:cNvCxnSpPr>
            <a:cxnSpLocks/>
          </p:cNvCxnSpPr>
          <p:nvPr/>
        </p:nvCxnSpPr>
        <p:spPr>
          <a:xfrm>
            <a:off x="4747925" y="1426385"/>
            <a:ext cx="168632" cy="936471"/>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F45B3D5D-5128-F972-1808-EE3801D8AE5B}"/>
              </a:ext>
            </a:extLst>
          </p:cNvPr>
          <p:cNvSpPr txBox="1"/>
          <p:nvPr/>
        </p:nvSpPr>
        <p:spPr>
          <a:xfrm>
            <a:off x="4999330" y="923542"/>
            <a:ext cx="3928262" cy="3657411"/>
          </a:xfrm>
          <a:prstGeom prst="rect">
            <a:avLst/>
          </a:prstGeom>
          <a:noFill/>
        </p:spPr>
        <p:txBody>
          <a:bodyPr wrap="square" rtlCol="0">
            <a:spAutoFit/>
          </a:bodyPr>
          <a:lstStyle/>
          <a:p>
            <a:pPr algn="just"/>
            <a:r>
              <a:rPr lang="en-US" sz="1000" b="1" u="sng" dirty="0">
                <a:latin typeface="+mj-lt"/>
              </a:rPr>
              <a:t>V (Virtual Link)</a:t>
            </a:r>
            <a:r>
              <a:rPr lang="en-US" sz="1000" b="1" dirty="0">
                <a:latin typeface="+mj-lt"/>
              </a:rPr>
              <a:t>: </a:t>
            </a:r>
            <a:r>
              <a:rPr lang="en-US" sz="1000" dirty="0">
                <a:latin typeface="+mj-lt"/>
              </a:rPr>
              <a:t>V=1 if the router that originated the LSA is a virtual link endpoint.</a:t>
            </a:r>
          </a:p>
          <a:p>
            <a:pPr algn="just">
              <a:spcBef>
                <a:spcPts val="500"/>
              </a:spcBef>
            </a:pPr>
            <a:r>
              <a:rPr lang="en-US" sz="1000" b="1" u="sng" dirty="0">
                <a:latin typeface="+mj-lt"/>
              </a:rPr>
              <a:t>E (External)</a:t>
            </a:r>
            <a:r>
              <a:rPr lang="en-US" sz="1000" b="1" dirty="0">
                <a:latin typeface="+mj-lt"/>
              </a:rPr>
              <a:t>: </a:t>
            </a:r>
            <a:r>
              <a:rPr lang="en-US" sz="1000" dirty="0">
                <a:latin typeface="+mj-lt"/>
              </a:rPr>
              <a:t>E=1 if the router that originated the LSA is an ASBR.</a:t>
            </a:r>
          </a:p>
          <a:p>
            <a:pPr algn="just">
              <a:spcBef>
                <a:spcPts val="500"/>
              </a:spcBef>
            </a:pPr>
            <a:r>
              <a:rPr lang="en-US" sz="1000" b="1" i="0" u="sng" dirty="0">
                <a:solidFill>
                  <a:srgbClr val="333333"/>
                </a:solidFill>
                <a:effectLst/>
                <a:latin typeface="+mj-lt"/>
              </a:rPr>
              <a:t>B (Border)</a:t>
            </a:r>
            <a:r>
              <a:rPr lang="en-US" sz="1000" b="1" i="0" dirty="0">
                <a:solidFill>
                  <a:srgbClr val="333333"/>
                </a:solidFill>
                <a:effectLst/>
                <a:latin typeface="+mj-lt"/>
              </a:rPr>
              <a:t>: </a:t>
            </a:r>
            <a:r>
              <a:rPr lang="en-US" sz="1000" dirty="0">
                <a:solidFill>
                  <a:srgbClr val="333333"/>
                </a:solidFill>
                <a:latin typeface="+mj-lt"/>
              </a:rPr>
              <a:t>B=</a:t>
            </a:r>
            <a:r>
              <a:rPr lang="en-US" sz="1000" i="0" dirty="0">
                <a:solidFill>
                  <a:srgbClr val="333333"/>
                </a:solidFill>
                <a:effectLst/>
                <a:latin typeface="+mj-lt"/>
              </a:rPr>
              <a:t>1 if the router that originated the LSA is an ABR.</a:t>
            </a:r>
            <a:endParaRPr lang="en-US" sz="1000" b="0" i="0" dirty="0">
              <a:solidFill>
                <a:srgbClr val="333333"/>
              </a:solidFill>
              <a:effectLst/>
              <a:latin typeface="+mj-lt"/>
            </a:endParaRPr>
          </a:p>
          <a:p>
            <a:pPr algn="just">
              <a:spcBef>
                <a:spcPts val="500"/>
              </a:spcBef>
            </a:pPr>
            <a:r>
              <a:rPr lang="en-US" sz="1000" b="1" i="0" u="sng" dirty="0">
                <a:solidFill>
                  <a:srgbClr val="333333"/>
                </a:solidFill>
                <a:effectLst/>
                <a:latin typeface="+mj-lt"/>
              </a:rPr>
              <a:t># Links</a:t>
            </a:r>
            <a:r>
              <a:rPr lang="en-US" sz="1000" b="1" i="0" dirty="0">
                <a:solidFill>
                  <a:srgbClr val="333333"/>
                </a:solidFill>
                <a:effectLst/>
                <a:latin typeface="+mj-lt"/>
              </a:rPr>
              <a:t>: </a:t>
            </a:r>
            <a:r>
              <a:rPr lang="en-US" sz="1000" i="0" dirty="0">
                <a:solidFill>
                  <a:srgbClr val="333333"/>
                </a:solidFill>
                <a:effectLst/>
                <a:latin typeface="+mj-lt"/>
              </a:rPr>
              <a:t>Number of the router links (interfaces) to the area.</a:t>
            </a:r>
            <a:endParaRPr lang="en-US" sz="1000" b="0" i="0" dirty="0">
              <a:solidFill>
                <a:srgbClr val="333333"/>
              </a:solidFill>
              <a:effectLst/>
              <a:latin typeface="+mj-lt"/>
            </a:endParaRPr>
          </a:p>
          <a:p>
            <a:pPr algn="just">
              <a:spcBef>
                <a:spcPts val="500"/>
              </a:spcBef>
            </a:pPr>
            <a:r>
              <a:rPr lang="en-US" sz="1000" b="1" u="sng" dirty="0">
                <a:solidFill>
                  <a:srgbClr val="333333"/>
                </a:solidFill>
                <a:latin typeface="+mj-lt"/>
              </a:rPr>
              <a:t>Link ID</a:t>
            </a:r>
            <a:r>
              <a:rPr lang="en-US" sz="1000" b="1" dirty="0">
                <a:solidFill>
                  <a:srgbClr val="333333"/>
                </a:solidFill>
                <a:latin typeface="+mj-lt"/>
              </a:rPr>
              <a:t>: </a:t>
            </a:r>
            <a:r>
              <a:rPr lang="en-US" sz="1000" dirty="0">
                <a:solidFill>
                  <a:srgbClr val="333333"/>
                </a:solidFill>
                <a:latin typeface="+mj-lt"/>
              </a:rPr>
              <a:t>Determined by link type.</a:t>
            </a:r>
            <a:endParaRPr lang="en-US" sz="1000" b="0" i="0" dirty="0">
              <a:solidFill>
                <a:srgbClr val="000000"/>
              </a:solidFill>
              <a:effectLst/>
              <a:latin typeface="+mj-lt"/>
            </a:endParaRPr>
          </a:p>
          <a:p>
            <a:pPr algn="just">
              <a:spcBef>
                <a:spcPts val="500"/>
              </a:spcBef>
            </a:pPr>
            <a:r>
              <a:rPr lang="en-US" sz="1000" b="1" u="sng" dirty="0">
                <a:latin typeface="+mj-lt"/>
              </a:rPr>
              <a:t>Link Data</a:t>
            </a:r>
            <a:r>
              <a:rPr lang="en-US" sz="1000" b="1" dirty="0">
                <a:latin typeface="+mj-lt"/>
              </a:rPr>
              <a:t>: </a:t>
            </a:r>
            <a:r>
              <a:rPr lang="en-US" sz="1000" dirty="0">
                <a:latin typeface="+mj-lt"/>
              </a:rPr>
              <a:t>Determined by link type.</a:t>
            </a:r>
            <a:endParaRPr lang="en-US" sz="1000" b="0" i="0" dirty="0">
              <a:solidFill>
                <a:srgbClr val="000000"/>
              </a:solidFill>
              <a:effectLst/>
              <a:latin typeface="+mj-lt"/>
            </a:endParaRPr>
          </a:p>
          <a:p>
            <a:pPr algn="just">
              <a:spcBef>
                <a:spcPts val="500"/>
              </a:spcBef>
            </a:pPr>
            <a:r>
              <a:rPr lang="en-US" sz="1000" b="1" u="sng" dirty="0">
                <a:latin typeface="+mj-lt"/>
              </a:rPr>
              <a:t>Type</a:t>
            </a:r>
            <a:r>
              <a:rPr lang="en-US" sz="1000" b="1" dirty="0">
                <a:latin typeface="+mj-lt"/>
              </a:rPr>
              <a:t>: </a:t>
            </a:r>
            <a:r>
              <a:rPr lang="en-US" sz="1000" dirty="0">
                <a:latin typeface="+mj-lt"/>
              </a:rPr>
              <a:t>Link type. </a:t>
            </a:r>
            <a:r>
              <a:rPr lang="en-US" sz="1000" b="0" i="0" dirty="0">
                <a:solidFill>
                  <a:srgbClr val="000000"/>
                </a:solidFill>
                <a:effectLst/>
                <a:latin typeface="+mj-lt"/>
              </a:rPr>
              <a:t>A value of-</a:t>
            </a:r>
          </a:p>
          <a:p>
            <a:pPr algn="just"/>
            <a:r>
              <a:rPr lang="en-US" sz="1000" b="0" i="0" dirty="0">
                <a:solidFill>
                  <a:srgbClr val="000000"/>
                </a:solidFill>
                <a:effectLst/>
                <a:latin typeface="+mj-lt"/>
              </a:rPr>
              <a:t>1 indicates a point-to-point link to a remote router</a:t>
            </a:r>
          </a:p>
          <a:p>
            <a:pPr algn="just"/>
            <a:r>
              <a:rPr lang="en-US" sz="1000" b="0" i="0" dirty="0">
                <a:solidFill>
                  <a:srgbClr val="000000"/>
                </a:solidFill>
                <a:effectLst/>
                <a:latin typeface="+mj-lt"/>
              </a:rPr>
              <a:t>2 indicates a link to a transit network</a:t>
            </a:r>
          </a:p>
          <a:p>
            <a:pPr algn="just"/>
            <a:r>
              <a:rPr lang="en-US" sz="1000" b="0" i="0" dirty="0">
                <a:solidFill>
                  <a:srgbClr val="000000"/>
                </a:solidFill>
                <a:effectLst/>
                <a:latin typeface="+mj-lt"/>
              </a:rPr>
              <a:t>3 indicates a link to a stub network</a:t>
            </a:r>
          </a:p>
          <a:p>
            <a:pPr algn="just"/>
            <a:r>
              <a:rPr lang="en-US" sz="1000" b="0" i="0" dirty="0">
                <a:solidFill>
                  <a:srgbClr val="000000"/>
                </a:solidFill>
                <a:effectLst/>
                <a:latin typeface="+mj-lt"/>
              </a:rPr>
              <a:t>4 indicates a virtual link.</a:t>
            </a:r>
          </a:p>
          <a:p>
            <a:pPr algn="just">
              <a:spcBef>
                <a:spcPts val="500"/>
              </a:spcBef>
            </a:pPr>
            <a:r>
              <a:rPr lang="en-US" sz="1000" b="1" i="0" u="sng" dirty="0">
                <a:solidFill>
                  <a:srgbClr val="333333"/>
                </a:solidFill>
                <a:effectLst/>
                <a:latin typeface="+mj-lt"/>
              </a:rPr>
              <a:t>#TOS</a:t>
            </a:r>
            <a:r>
              <a:rPr lang="en-US" sz="1000" b="1" i="0" dirty="0">
                <a:solidFill>
                  <a:srgbClr val="333333"/>
                </a:solidFill>
                <a:effectLst/>
                <a:latin typeface="+mj-lt"/>
              </a:rPr>
              <a:t>: </a:t>
            </a:r>
            <a:r>
              <a:rPr lang="en-US" sz="1000" b="0" i="0" dirty="0">
                <a:solidFill>
                  <a:srgbClr val="000000"/>
                </a:solidFill>
                <a:effectLst/>
                <a:latin typeface="+mj-lt"/>
              </a:rPr>
              <a:t>Number of different TOS metrics given for this link. If no TOS metric is given for the link, this field is set to 0. TOS is not supported in RFC 2328. The #TOS field is reserved for early versions of OSPF.</a:t>
            </a:r>
          </a:p>
          <a:p>
            <a:pPr algn="just">
              <a:spcBef>
                <a:spcPts val="500"/>
              </a:spcBef>
            </a:pPr>
            <a:r>
              <a:rPr lang="en-US" sz="1000" b="1" i="0" u="sng" dirty="0">
                <a:solidFill>
                  <a:srgbClr val="000000"/>
                </a:solidFill>
                <a:effectLst/>
                <a:latin typeface="+mj-lt"/>
              </a:rPr>
              <a:t>Metric</a:t>
            </a:r>
            <a:r>
              <a:rPr lang="en-US" sz="1000" b="1" i="0" dirty="0">
                <a:solidFill>
                  <a:srgbClr val="000000"/>
                </a:solidFill>
                <a:effectLst/>
                <a:latin typeface="+mj-lt"/>
              </a:rPr>
              <a:t>: </a:t>
            </a:r>
            <a:r>
              <a:rPr lang="en-US" sz="1000" i="0" dirty="0">
                <a:solidFill>
                  <a:srgbClr val="000000"/>
                </a:solidFill>
                <a:effectLst/>
                <a:latin typeface="+mj-lt"/>
              </a:rPr>
              <a:t>Cost of using this router li</a:t>
            </a:r>
            <a:r>
              <a:rPr lang="en-US" sz="1000" dirty="0">
                <a:latin typeface="+mj-lt"/>
              </a:rPr>
              <a:t>nk.</a:t>
            </a:r>
          </a:p>
          <a:p>
            <a:pPr algn="just">
              <a:spcBef>
                <a:spcPts val="500"/>
              </a:spcBef>
            </a:pPr>
            <a:r>
              <a:rPr lang="en-US" sz="1000" b="1" u="sng" dirty="0">
                <a:latin typeface="+mj-lt"/>
              </a:rPr>
              <a:t>TOS</a:t>
            </a:r>
            <a:r>
              <a:rPr lang="en-US" sz="1000" b="1" dirty="0">
                <a:latin typeface="+mj-lt"/>
              </a:rPr>
              <a:t>: </a:t>
            </a:r>
            <a:r>
              <a:rPr lang="en-US" sz="1000" dirty="0">
                <a:latin typeface="+mj-lt"/>
              </a:rPr>
              <a:t>IP type of service that this metric refers to.</a:t>
            </a:r>
          </a:p>
          <a:p>
            <a:pPr algn="just">
              <a:spcBef>
                <a:spcPts val="500"/>
              </a:spcBef>
            </a:pPr>
            <a:r>
              <a:rPr lang="en-US" sz="1000" b="1" i="0" u="sng" dirty="0">
                <a:solidFill>
                  <a:srgbClr val="000000"/>
                </a:solidFill>
                <a:effectLst/>
                <a:latin typeface="+mj-lt"/>
              </a:rPr>
              <a:t>TOS Metric</a:t>
            </a:r>
            <a:r>
              <a:rPr lang="en-US" sz="1000" b="1" i="0" dirty="0">
                <a:solidFill>
                  <a:srgbClr val="000000"/>
                </a:solidFill>
                <a:effectLst/>
                <a:latin typeface="+mj-lt"/>
              </a:rPr>
              <a:t>: </a:t>
            </a:r>
            <a:r>
              <a:rPr lang="en-US" sz="1000" i="0" dirty="0">
                <a:solidFill>
                  <a:srgbClr val="000000"/>
                </a:solidFill>
                <a:effectLst/>
                <a:latin typeface="+mj-lt"/>
              </a:rPr>
              <a:t>TOS-specific metric information.</a:t>
            </a:r>
            <a:endParaRPr lang="en-US" sz="1000" b="1" i="0" dirty="0">
              <a:solidFill>
                <a:srgbClr val="000000"/>
              </a:solidFill>
              <a:effectLst/>
              <a:latin typeface="+mj-lt"/>
            </a:endParaRPr>
          </a:p>
        </p:txBody>
      </p:sp>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Router LSA Type 1 Format</a:t>
            </a:r>
          </a:p>
        </p:txBody>
      </p:sp>
      <p:sp>
        <p:nvSpPr>
          <p:cNvPr id="24" name="Rectangle 23">
            <a:extLst>
              <a:ext uri="{FF2B5EF4-FFF2-40B4-BE49-F238E27FC236}">
                <a16:creationId xmlns:a16="http://schemas.microsoft.com/office/drawing/2014/main" id="{B6D83CDB-4301-65F0-8725-D39EF0CD1EB5}"/>
              </a:ext>
            </a:extLst>
          </p:cNvPr>
          <p:cNvSpPr/>
          <p:nvPr/>
        </p:nvSpPr>
        <p:spPr>
          <a:xfrm>
            <a:off x="945214" y="1161052"/>
            <a:ext cx="3802711" cy="246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IP Header    OSPF LSA Header        OSPF Router LSA </a:t>
            </a:r>
          </a:p>
        </p:txBody>
      </p:sp>
      <p:cxnSp>
        <p:nvCxnSpPr>
          <p:cNvPr id="25" name="Straight Connector 24">
            <a:extLst>
              <a:ext uri="{FF2B5EF4-FFF2-40B4-BE49-F238E27FC236}">
                <a16:creationId xmlns:a16="http://schemas.microsoft.com/office/drawing/2014/main" id="{5513F0EB-4DDF-7410-4804-53C9FC45904F}"/>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8C4D79F-F963-6D0C-9AA8-AB6CED90C2FB}"/>
              </a:ext>
            </a:extLst>
          </p:cNvPr>
          <p:cNvCxnSpPr>
            <a:cxnSpLocks/>
          </p:cNvCxnSpPr>
          <p:nvPr/>
        </p:nvCxnSpPr>
        <p:spPr>
          <a:xfrm>
            <a:off x="3118245"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F6886134-353B-A110-521A-DC5E1CEA0205}"/>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4" name="Straight Connector 3">
            <a:extLst>
              <a:ext uri="{FF2B5EF4-FFF2-40B4-BE49-F238E27FC236}">
                <a16:creationId xmlns:a16="http://schemas.microsoft.com/office/drawing/2014/main" id="{00DBD914-D3B6-494E-5612-4D5A1AB31363}"/>
              </a:ext>
            </a:extLst>
          </p:cNvPr>
          <p:cNvCxnSpPr>
            <a:cxnSpLocks/>
          </p:cNvCxnSpPr>
          <p:nvPr/>
        </p:nvCxnSpPr>
        <p:spPr>
          <a:xfrm>
            <a:off x="2817414" y="2362022"/>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F028F38F-5F62-29E2-2C09-12AA080AAA92}"/>
              </a:ext>
            </a:extLst>
          </p:cNvPr>
          <p:cNvCxnSpPr>
            <a:cxnSpLocks/>
          </p:cNvCxnSpPr>
          <p:nvPr/>
        </p:nvCxnSpPr>
        <p:spPr>
          <a:xfrm>
            <a:off x="1822201" y="2363420"/>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3" name="Straight Connector 2">
            <a:extLst>
              <a:ext uri="{FF2B5EF4-FFF2-40B4-BE49-F238E27FC236}">
                <a16:creationId xmlns:a16="http://schemas.microsoft.com/office/drawing/2014/main" id="{547BC665-859B-1364-474A-1E1BAE217581}"/>
              </a:ext>
            </a:extLst>
          </p:cNvPr>
          <p:cNvCxnSpPr>
            <a:cxnSpLocks/>
          </p:cNvCxnSpPr>
          <p:nvPr/>
        </p:nvCxnSpPr>
        <p:spPr>
          <a:xfrm>
            <a:off x="1547881" y="2363420"/>
            <a:ext cx="0" cy="246325"/>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EE2E400E-AAB0-E2DA-BC62-04F7ED5D02DE}"/>
              </a:ext>
            </a:extLst>
          </p:cNvPr>
          <p:cNvCxnSpPr>
            <a:cxnSpLocks/>
          </p:cNvCxnSpPr>
          <p:nvPr/>
        </p:nvCxnSpPr>
        <p:spPr>
          <a:xfrm>
            <a:off x="1681993" y="2357324"/>
            <a:ext cx="0" cy="246325"/>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319C603-C437-AA21-2B90-55636045518C}"/>
              </a:ext>
            </a:extLst>
          </p:cNvPr>
          <p:cNvCxnSpPr>
            <a:cxnSpLocks/>
          </p:cNvCxnSpPr>
          <p:nvPr/>
        </p:nvCxnSpPr>
        <p:spPr>
          <a:xfrm>
            <a:off x="1407673" y="2357324"/>
            <a:ext cx="0" cy="246325"/>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4BB421A4-8B7B-494E-D056-D58257956573}"/>
              </a:ext>
            </a:extLst>
          </p:cNvPr>
          <p:cNvCxnSpPr>
            <a:cxnSpLocks/>
          </p:cNvCxnSpPr>
          <p:nvPr/>
        </p:nvCxnSpPr>
        <p:spPr>
          <a:xfrm>
            <a:off x="2817414" y="3111830"/>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5D4C76D2-B544-AD62-C264-3B609A6266B2}"/>
              </a:ext>
            </a:extLst>
          </p:cNvPr>
          <p:cNvCxnSpPr>
            <a:cxnSpLocks/>
          </p:cNvCxnSpPr>
          <p:nvPr/>
        </p:nvCxnSpPr>
        <p:spPr>
          <a:xfrm>
            <a:off x="1835958" y="3105734"/>
            <a:ext cx="0" cy="246325"/>
          </a:xfrm>
          <a:prstGeom prst="line">
            <a:avLst/>
          </a:prstGeom>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92D16417-CBCD-EE6C-ECD3-7F7AC447B4B1}"/>
              </a:ext>
            </a:extLst>
          </p:cNvPr>
          <p:cNvSpPr/>
          <p:nvPr/>
        </p:nvSpPr>
        <p:spPr>
          <a:xfrm>
            <a:off x="777909" y="3605376"/>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TOS                    0                          TOS Metric</a:t>
            </a:r>
          </a:p>
        </p:txBody>
      </p:sp>
      <p:sp>
        <p:nvSpPr>
          <p:cNvPr id="15" name="Rectangle 14">
            <a:extLst>
              <a:ext uri="{FF2B5EF4-FFF2-40B4-BE49-F238E27FC236}">
                <a16:creationId xmlns:a16="http://schemas.microsoft.com/office/drawing/2014/main" id="{137BB50F-88AB-3291-8798-7FDD7CB6BAF7}"/>
              </a:ext>
            </a:extLst>
          </p:cNvPr>
          <p:cNvSpPr/>
          <p:nvPr/>
        </p:nvSpPr>
        <p:spPr>
          <a:xfrm>
            <a:off x="777904" y="3851931"/>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 ID</a:t>
            </a:r>
          </a:p>
        </p:txBody>
      </p:sp>
      <p:sp>
        <p:nvSpPr>
          <p:cNvPr id="16" name="Rectangle 15">
            <a:extLst>
              <a:ext uri="{FF2B5EF4-FFF2-40B4-BE49-F238E27FC236}">
                <a16:creationId xmlns:a16="http://schemas.microsoft.com/office/drawing/2014/main" id="{028CF883-E5E5-58E2-4326-B3736ACD7BD2}"/>
              </a:ext>
            </a:extLst>
          </p:cNvPr>
          <p:cNvSpPr/>
          <p:nvPr/>
        </p:nvSpPr>
        <p:spPr>
          <a:xfrm>
            <a:off x="777906" y="4106809"/>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 Data</a:t>
            </a:r>
          </a:p>
        </p:txBody>
      </p:sp>
      <p:cxnSp>
        <p:nvCxnSpPr>
          <p:cNvPr id="17" name="Straight Connector 16">
            <a:extLst>
              <a:ext uri="{FF2B5EF4-FFF2-40B4-BE49-F238E27FC236}">
                <a16:creationId xmlns:a16="http://schemas.microsoft.com/office/drawing/2014/main" id="{E86B1B59-4F07-99E6-D280-18B1BCBCC8B5}"/>
              </a:ext>
            </a:extLst>
          </p:cNvPr>
          <p:cNvCxnSpPr>
            <a:cxnSpLocks/>
          </p:cNvCxnSpPr>
          <p:nvPr/>
        </p:nvCxnSpPr>
        <p:spPr>
          <a:xfrm>
            <a:off x="2817414" y="3593414"/>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7980CF84-9A11-3BEC-72FB-7D3D8204FC73}"/>
              </a:ext>
            </a:extLst>
          </p:cNvPr>
          <p:cNvCxnSpPr>
            <a:cxnSpLocks/>
          </p:cNvCxnSpPr>
          <p:nvPr/>
        </p:nvCxnSpPr>
        <p:spPr>
          <a:xfrm>
            <a:off x="1835958" y="3602558"/>
            <a:ext cx="0" cy="246325"/>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8558502-F7AA-AD6C-4C2B-027444585DA8}"/>
              </a:ext>
            </a:extLst>
          </p:cNvPr>
          <p:cNvSpPr txBox="1"/>
          <p:nvPr/>
        </p:nvSpPr>
        <p:spPr>
          <a:xfrm>
            <a:off x="2651760" y="4261104"/>
            <a:ext cx="518160" cy="307777"/>
          </a:xfrm>
          <a:prstGeom prst="rect">
            <a:avLst/>
          </a:prstGeom>
          <a:noFill/>
        </p:spPr>
        <p:txBody>
          <a:bodyPr wrap="square" rtlCol="0">
            <a:spAutoFit/>
          </a:bodyPr>
          <a:lstStyle/>
          <a:p>
            <a:r>
              <a:rPr lang="en-US" b="1" dirty="0"/>
              <a:t>…</a:t>
            </a:r>
          </a:p>
        </p:txBody>
      </p:sp>
      <p:sp>
        <p:nvSpPr>
          <p:cNvPr id="20" name="Slide Number Placeholder 19">
            <a:extLst>
              <a:ext uri="{FF2B5EF4-FFF2-40B4-BE49-F238E27FC236}">
                <a16:creationId xmlns:a16="http://schemas.microsoft.com/office/drawing/2014/main" id="{28E5A0B9-4331-B338-40ED-AF85F2E49F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864584440"/>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a:extLst>
              <a:ext uri="{FF2B5EF4-FFF2-40B4-BE49-F238E27FC236}">
                <a16:creationId xmlns:a16="http://schemas.microsoft.com/office/drawing/2014/main" id="{F45B3D5D-5128-F972-1808-EE3801D8AE5B}"/>
              </a:ext>
            </a:extLst>
          </p:cNvPr>
          <p:cNvSpPr txBox="1"/>
          <p:nvPr/>
        </p:nvSpPr>
        <p:spPr>
          <a:xfrm>
            <a:off x="643738" y="3229482"/>
            <a:ext cx="3928262" cy="772006"/>
          </a:xfrm>
          <a:prstGeom prst="rect">
            <a:avLst/>
          </a:prstGeom>
          <a:noFill/>
        </p:spPr>
        <p:txBody>
          <a:bodyPr wrap="square" rtlCol="0">
            <a:spAutoFit/>
          </a:bodyPr>
          <a:lstStyle/>
          <a:p>
            <a:pPr algn="just"/>
            <a:r>
              <a:rPr lang="en-US" sz="1000" b="1" u="sng" dirty="0">
                <a:latin typeface="+mj-lt"/>
              </a:rPr>
              <a:t>Network Mask</a:t>
            </a:r>
            <a:r>
              <a:rPr lang="en-US" sz="1000" b="1" dirty="0">
                <a:latin typeface="+mj-lt"/>
              </a:rPr>
              <a:t>: </a:t>
            </a:r>
            <a:r>
              <a:rPr lang="en-US" sz="1000" dirty="0">
                <a:latin typeface="+mj-lt"/>
              </a:rPr>
              <a:t>The mask of the network (a broadcast or NMBA network).</a:t>
            </a:r>
          </a:p>
          <a:p>
            <a:pPr algn="just">
              <a:spcBef>
                <a:spcPts val="500"/>
              </a:spcBef>
            </a:pPr>
            <a:r>
              <a:rPr lang="en-US" sz="1000" b="1" u="sng" dirty="0">
                <a:latin typeface="+mj-lt"/>
              </a:rPr>
              <a:t>Attached Router</a:t>
            </a:r>
            <a:r>
              <a:rPr lang="en-US" sz="1000" b="1" dirty="0">
                <a:latin typeface="+mj-lt"/>
              </a:rPr>
              <a:t>: </a:t>
            </a:r>
            <a:r>
              <a:rPr lang="en-US" sz="1000" dirty="0">
                <a:latin typeface="+mj-lt"/>
              </a:rPr>
              <a:t>The IDs of the routers, which are adjacent to the DR, including the DR itself.</a:t>
            </a:r>
          </a:p>
        </p:txBody>
      </p:sp>
      <p:sp>
        <p:nvSpPr>
          <p:cNvPr id="90" name="Title 1">
            <a:extLst>
              <a:ext uri="{FF2B5EF4-FFF2-40B4-BE49-F238E27FC236}">
                <a16:creationId xmlns:a16="http://schemas.microsoft.com/office/drawing/2014/main" id="{F00F12B9-10B3-014D-60AD-C791736F2522}"/>
              </a:ext>
            </a:extLst>
          </p:cNvPr>
          <p:cNvSpPr txBox="1">
            <a:spLocks/>
          </p:cNvSpPr>
          <p:nvPr/>
        </p:nvSpPr>
        <p:spPr>
          <a:xfrm>
            <a:off x="567156" y="536650"/>
            <a:ext cx="8042691"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Network LSA Type 2 Format &amp; Summary LSA Type 3 or 4</a:t>
            </a:r>
          </a:p>
        </p:txBody>
      </p:sp>
      <p:sp>
        <p:nvSpPr>
          <p:cNvPr id="2" name="Rectangle 1">
            <a:extLst>
              <a:ext uri="{FF2B5EF4-FFF2-40B4-BE49-F238E27FC236}">
                <a16:creationId xmlns:a16="http://schemas.microsoft.com/office/drawing/2014/main" id="{C7451A3A-BB21-FAB3-73E1-3C1CA0579BE7}"/>
              </a:ext>
            </a:extLst>
          </p:cNvPr>
          <p:cNvSpPr/>
          <p:nvPr/>
        </p:nvSpPr>
        <p:spPr>
          <a:xfrm>
            <a:off x="783206" y="2005762"/>
            <a:ext cx="3699112" cy="2098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5" name="Rectangle 4">
            <a:extLst>
              <a:ext uri="{FF2B5EF4-FFF2-40B4-BE49-F238E27FC236}">
                <a16:creationId xmlns:a16="http://schemas.microsoft.com/office/drawing/2014/main" id="{1F0662CF-9BE2-3BD8-1584-D8ABA7B97504}"/>
              </a:ext>
            </a:extLst>
          </p:cNvPr>
          <p:cNvSpPr/>
          <p:nvPr/>
        </p:nvSpPr>
        <p:spPr>
          <a:xfrm>
            <a:off x="776581" y="2231717"/>
            <a:ext cx="370074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Network Mask</a:t>
            </a:r>
          </a:p>
        </p:txBody>
      </p:sp>
      <p:sp>
        <p:nvSpPr>
          <p:cNvPr id="7" name="Rectangle 6">
            <a:extLst>
              <a:ext uri="{FF2B5EF4-FFF2-40B4-BE49-F238E27FC236}">
                <a16:creationId xmlns:a16="http://schemas.microsoft.com/office/drawing/2014/main" id="{33CDC033-8967-340A-83EB-F2C8C10B6967}"/>
              </a:ext>
            </a:extLst>
          </p:cNvPr>
          <p:cNvSpPr/>
          <p:nvPr/>
        </p:nvSpPr>
        <p:spPr>
          <a:xfrm>
            <a:off x="777904" y="2437584"/>
            <a:ext cx="369911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Attached Router</a:t>
            </a:r>
          </a:p>
        </p:txBody>
      </p:sp>
      <p:sp>
        <p:nvSpPr>
          <p:cNvPr id="20" name="Rectangle 19">
            <a:extLst>
              <a:ext uri="{FF2B5EF4-FFF2-40B4-BE49-F238E27FC236}">
                <a16:creationId xmlns:a16="http://schemas.microsoft.com/office/drawing/2014/main" id="{3C059C53-ECBB-C781-9F5F-6A3A86331F5D}"/>
              </a:ext>
            </a:extLst>
          </p:cNvPr>
          <p:cNvSpPr/>
          <p:nvPr/>
        </p:nvSpPr>
        <p:spPr>
          <a:xfrm>
            <a:off x="777906" y="2650517"/>
            <a:ext cx="369911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p>
        </p:txBody>
      </p:sp>
      <p:cxnSp>
        <p:nvCxnSpPr>
          <p:cNvPr id="21" name="Straight Connector 20">
            <a:extLst>
              <a:ext uri="{FF2B5EF4-FFF2-40B4-BE49-F238E27FC236}">
                <a16:creationId xmlns:a16="http://schemas.microsoft.com/office/drawing/2014/main" id="{C3BE93FC-42E8-4827-A884-8FA396CF19C0}"/>
              </a:ext>
            </a:extLst>
          </p:cNvPr>
          <p:cNvCxnSpPr>
            <a:cxnSpLocks/>
          </p:cNvCxnSpPr>
          <p:nvPr/>
        </p:nvCxnSpPr>
        <p:spPr>
          <a:xfrm flipH="1">
            <a:off x="783206" y="1407376"/>
            <a:ext cx="2133703" cy="80447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155D3BFC-3983-2F82-5CBB-782A27AD1084}"/>
              </a:ext>
            </a:extLst>
          </p:cNvPr>
          <p:cNvCxnSpPr>
            <a:cxnSpLocks/>
            <a:endCxn id="5" idx="3"/>
          </p:cNvCxnSpPr>
          <p:nvPr/>
        </p:nvCxnSpPr>
        <p:spPr>
          <a:xfrm>
            <a:off x="4362277" y="1407376"/>
            <a:ext cx="115046" cy="929265"/>
          </a:xfrm>
          <a:prstGeom prst="line">
            <a:avLst/>
          </a:prstGeom>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0AA6509F-EDE4-CDD3-8E83-804011513085}"/>
              </a:ext>
            </a:extLst>
          </p:cNvPr>
          <p:cNvSpPr/>
          <p:nvPr/>
        </p:nvSpPr>
        <p:spPr>
          <a:xfrm>
            <a:off x="945215" y="1199626"/>
            <a:ext cx="3408672" cy="207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IP Header      OSPF Header     OSPF Network LSA </a:t>
            </a:r>
          </a:p>
        </p:txBody>
      </p:sp>
      <p:cxnSp>
        <p:nvCxnSpPr>
          <p:cNvPr id="29" name="Straight Connector 28">
            <a:extLst>
              <a:ext uri="{FF2B5EF4-FFF2-40B4-BE49-F238E27FC236}">
                <a16:creationId xmlns:a16="http://schemas.microsoft.com/office/drawing/2014/main" id="{40A6F30E-2664-AC96-5E5B-EBF5749824CA}"/>
              </a:ext>
            </a:extLst>
          </p:cNvPr>
          <p:cNvCxnSpPr>
            <a:cxnSpLocks/>
          </p:cNvCxnSpPr>
          <p:nvPr/>
        </p:nvCxnSpPr>
        <p:spPr>
          <a:xfrm>
            <a:off x="2916909" y="1199625"/>
            <a:ext cx="0" cy="207751"/>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47668A57-F68C-61EA-D7CE-FCAFDD3ED034}"/>
              </a:ext>
            </a:extLst>
          </p:cNvPr>
          <p:cNvCxnSpPr>
            <a:cxnSpLocks/>
          </p:cNvCxnSpPr>
          <p:nvPr/>
        </p:nvCxnSpPr>
        <p:spPr>
          <a:xfrm>
            <a:off x="1797507" y="1199625"/>
            <a:ext cx="0" cy="207751"/>
          </a:xfrm>
          <a:prstGeom prst="line">
            <a:avLst/>
          </a:prstGeom>
        </p:spPr>
        <p:style>
          <a:lnRef idx="2">
            <a:schemeClr val="dk1"/>
          </a:lnRef>
          <a:fillRef idx="0">
            <a:schemeClr val="dk1"/>
          </a:fillRef>
          <a:effectRef idx="1">
            <a:schemeClr val="dk1"/>
          </a:effectRef>
          <a:fontRef idx="minor">
            <a:schemeClr val="tx1"/>
          </a:fontRef>
        </p:style>
      </p:cxnSp>
      <p:sp>
        <p:nvSpPr>
          <p:cNvPr id="35" name="Rectangle 34">
            <a:extLst>
              <a:ext uri="{FF2B5EF4-FFF2-40B4-BE49-F238E27FC236}">
                <a16:creationId xmlns:a16="http://schemas.microsoft.com/office/drawing/2014/main" id="{31798643-C82E-7070-A151-566C50CC2E59}"/>
              </a:ext>
            </a:extLst>
          </p:cNvPr>
          <p:cNvSpPr/>
          <p:nvPr/>
        </p:nvSpPr>
        <p:spPr>
          <a:xfrm>
            <a:off x="4732677" y="2007160"/>
            <a:ext cx="3699112" cy="2098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36" name="Rectangle 35">
            <a:extLst>
              <a:ext uri="{FF2B5EF4-FFF2-40B4-BE49-F238E27FC236}">
                <a16:creationId xmlns:a16="http://schemas.microsoft.com/office/drawing/2014/main" id="{2B1E9EE1-A626-B790-3764-6D861016B2DA}"/>
              </a:ext>
            </a:extLst>
          </p:cNvPr>
          <p:cNvSpPr/>
          <p:nvPr/>
        </p:nvSpPr>
        <p:spPr>
          <a:xfrm>
            <a:off x="4726052" y="2233115"/>
            <a:ext cx="370074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Network Mask</a:t>
            </a:r>
          </a:p>
        </p:txBody>
      </p:sp>
      <p:sp>
        <p:nvSpPr>
          <p:cNvPr id="37" name="Rectangle 36">
            <a:extLst>
              <a:ext uri="{FF2B5EF4-FFF2-40B4-BE49-F238E27FC236}">
                <a16:creationId xmlns:a16="http://schemas.microsoft.com/office/drawing/2014/main" id="{C1BBD86E-AF0B-E587-167D-29FE4ABA09A9}"/>
              </a:ext>
            </a:extLst>
          </p:cNvPr>
          <p:cNvSpPr/>
          <p:nvPr/>
        </p:nvSpPr>
        <p:spPr>
          <a:xfrm>
            <a:off x="4727375" y="2438982"/>
            <a:ext cx="369911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0                                    Metric</a:t>
            </a:r>
          </a:p>
        </p:txBody>
      </p:sp>
      <p:sp>
        <p:nvSpPr>
          <p:cNvPr id="38" name="Rectangle 37">
            <a:extLst>
              <a:ext uri="{FF2B5EF4-FFF2-40B4-BE49-F238E27FC236}">
                <a16:creationId xmlns:a16="http://schemas.microsoft.com/office/drawing/2014/main" id="{45E344F1-FDC2-E9CE-CA42-0811D10E7C2D}"/>
              </a:ext>
            </a:extLst>
          </p:cNvPr>
          <p:cNvSpPr/>
          <p:nvPr/>
        </p:nvSpPr>
        <p:spPr>
          <a:xfrm>
            <a:off x="4727377" y="2651915"/>
            <a:ext cx="369911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TOS                             </a:t>
            </a:r>
            <a:r>
              <a:rPr lang="en-US" sz="1200" dirty="0" err="1">
                <a:solidFill>
                  <a:schemeClr val="tx1"/>
                </a:solidFill>
              </a:rPr>
              <a:t>TOS</a:t>
            </a:r>
            <a:r>
              <a:rPr lang="en-US" sz="1200" dirty="0">
                <a:solidFill>
                  <a:schemeClr val="tx1"/>
                </a:solidFill>
              </a:rPr>
              <a:t> Metric</a:t>
            </a:r>
          </a:p>
        </p:txBody>
      </p:sp>
      <p:cxnSp>
        <p:nvCxnSpPr>
          <p:cNvPr id="39" name="Straight Connector 38">
            <a:extLst>
              <a:ext uri="{FF2B5EF4-FFF2-40B4-BE49-F238E27FC236}">
                <a16:creationId xmlns:a16="http://schemas.microsoft.com/office/drawing/2014/main" id="{896118C7-4FE9-3150-8399-DC8154652E1B}"/>
              </a:ext>
            </a:extLst>
          </p:cNvPr>
          <p:cNvCxnSpPr>
            <a:cxnSpLocks/>
          </p:cNvCxnSpPr>
          <p:nvPr/>
        </p:nvCxnSpPr>
        <p:spPr>
          <a:xfrm flipH="1">
            <a:off x="4732677" y="1408774"/>
            <a:ext cx="2133703" cy="80447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980EA76-6ABF-33AE-B7A0-EAAE7CBE2EF5}"/>
              </a:ext>
            </a:extLst>
          </p:cNvPr>
          <p:cNvCxnSpPr>
            <a:cxnSpLocks/>
            <a:endCxn id="36" idx="3"/>
          </p:cNvCxnSpPr>
          <p:nvPr/>
        </p:nvCxnSpPr>
        <p:spPr>
          <a:xfrm>
            <a:off x="8311748" y="1408774"/>
            <a:ext cx="115046" cy="929265"/>
          </a:xfrm>
          <a:prstGeom prst="line">
            <a:avLst/>
          </a:prstGeom>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12BD8CF1-36B7-97AC-AF4B-D93CF8891001}"/>
              </a:ext>
            </a:extLst>
          </p:cNvPr>
          <p:cNvSpPr/>
          <p:nvPr/>
        </p:nvSpPr>
        <p:spPr>
          <a:xfrm>
            <a:off x="4894686" y="1201024"/>
            <a:ext cx="3408672" cy="207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IP Header     OSPF Header     OSPF Summary LSA</a:t>
            </a:r>
          </a:p>
        </p:txBody>
      </p:sp>
      <p:cxnSp>
        <p:nvCxnSpPr>
          <p:cNvPr id="42" name="Straight Connector 41">
            <a:extLst>
              <a:ext uri="{FF2B5EF4-FFF2-40B4-BE49-F238E27FC236}">
                <a16:creationId xmlns:a16="http://schemas.microsoft.com/office/drawing/2014/main" id="{2D664081-762C-9265-B751-F939D957311A}"/>
              </a:ext>
            </a:extLst>
          </p:cNvPr>
          <p:cNvCxnSpPr>
            <a:cxnSpLocks/>
          </p:cNvCxnSpPr>
          <p:nvPr/>
        </p:nvCxnSpPr>
        <p:spPr>
          <a:xfrm>
            <a:off x="6866380" y="1201023"/>
            <a:ext cx="0" cy="207751"/>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27348718-C555-DF52-32AC-FFE71A16ED7A}"/>
              </a:ext>
            </a:extLst>
          </p:cNvPr>
          <p:cNvCxnSpPr>
            <a:cxnSpLocks/>
          </p:cNvCxnSpPr>
          <p:nvPr/>
        </p:nvCxnSpPr>
        <p:spPr>
          <a:xfrm>
            <a:off x="5746978" y="1201023"/>
            <a:ext cx="0" cy="207751"/>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7E0480B9-5FE7-8CD0-C918-FC0CAAABA86F}"/>
              </a:ext>
            </a:extLst>
          </p:cNvPr>
          <p:cNvCxnSpPr>
            <a:cxnSpLocks/>
          </p:cNvCxnSpPr>
          <p:nvPr/>
        </p:nvCxnSpPr>
        <p:spPr>
          <a:xfrm>
            <a:off x="5644434" y="2430602"/>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A072D1E8-B9E4-2A65-3375-4535C4180727}"/>
              </a:ext>
            </a:extLst>
          </p:cNvPr>
          <p:cNvCxnSpPr>
            <a:cxnSpLocks/>
          </p:cNvCxnSpPr>
          <p:nvPr/>
        </p:nvCxnSpPr>
        <p:spPr>
          <a:xfrm>
            <a:off x="5644434" y="2613482"/>
            <a:ext cx="0" cy="246325"/>
          </a:xfrm>
          <a:prstGeom prst="line">
            <a:avLst/>
          </a:prstGeom>
        </p:spPr>
        <p:style>
          <a:lnRef idx="2">
            <a:schemeClr val="dk1"/>
          </a:lnRef>
          <a:fillRef idx="0">
            <a:schemeClr val="dk1"/>
          </a:fillRef>
          <a:effectRef idx="1">
            <a:schemeClr val="dk1"/>
          </a:effectRef>
          <a:fontRef idx="minor">
            <a:schemeClr val="tx1"/>
          </a:fontRef>
        </p:style>
      </p:cxnSp>
      <p:sp>
        <p:nvSpPr>
          <p:cNvPr id="50" name="Rectangle 49">
            <a:extLst>
              <a:ext uri="{FF2B5EF4-FFF2-40B4-BE49-F238E27FC236}">
                <a16:creationId xmlns:a16="http://schemas.microsoft.com/office/drawing/2014/main" id="{4A9F1324-C728-5D6F-D1AB-449E0B083DA5}"/>
              </a:ext>
            </a:extLst>
          </p:cNvPr>
          <p:cNvSpPr/>
          <p:nvPr/>
        </p:nvSpPr>
        <p:spPr>
          <a:xfrm>
            <a:off x="4727377" y="2865275"/>
            <a:ext cx="369911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p>
        </p:txBody>
      </p:sp>
      <p:sp>
        <p:nvSpPr>
          <p:cNvPr id="51" name="TextBox 50">
            <a:extLst>
              <a:ext uri="{FF2B5EF4-FFF2-40B4-BE49-F238E27FC236}">
                <a16:creationId xmlns:a16="http://schemas.microsoft.com/office/drawing/2014/main" id="{EC821F24-3B69-0C5A-5433-F49022098A51}"/>
              </a:ext>
            </a:extLst>
          </p:cNvPr>
          <p:cNvSpPr txBox="1"/>
          <p:nvPr/>
        </p:nvSpPr>
        <p:spPr>
          <a:xfrm>
            <a:off x="4634891" y="3229482"/>
            <a:ext cx="3928262" cy="1143903"/>
          </a:xfrm>
          <a:prstGeom prst="rect">
            <a:avLst/>
          </a:prstGeom>
          <a:noFill/>
        </p:spPr>
        <p:txBody>
          <a:bodyPr wrap="square" rtlCol="0">
            <a:spAutoFit/>
          </a:bodyPr>
          <a:lstStyle/>
          <a:p>
            <a:pPr algn="just"/>
            <a:r>
              <a:rPr lang="en-US" sz="1000" b="1" u="sng" dirty="0">
                <a:latin typeface="+mj-lt"/>
              </a:rPr>
              <a:t>Link State ID</a:t>
            </a:r>
            <a:r>
              <a:rPr lang="en-US" sz="1000" b="1" dirty="0">
                <a:latin typeface="+mj-lt"/>
              </a:rPr>
              <a:t>: </a:t>
            </a:r>
            <a:r>
              <a:rPr lang="en-US" sz="1000" dirty="0">
                <a:latin typeface="+mj-lt"/>
              </a:rPr>
              <a:t>For a type 3 LSA, it is an IP address outside the area. For a type 4 LSA, it is the router ID of an ASBR outside the area.</a:t>
            </a:r>
            <a:endParaRPr lang="en-US" sz="1000" b="1" dirty="0">
              <a:latin typeface="+mj-lt"/>
            </a:endParaRPr>
          </a:p>
          <a:p>
            <a:pPr algn="just">
              <a:spcBef>
                <a:spcPts val="500"/>
              </a:spcBef>
            </a:pPr>
            <a:r>
              <a:rPr lang="en-US" sz="1000" b="1" u="sng" dirty="0">
                <a:latin typeface="+mj-lt"/>
              </a:rPr>
              <a:t>Network Mask</a:t>
            </a:r>
            <a:r>
              <a:rPr lang="en-US" sz="1000" b="1" dirty="0">
                <a:latin typeface="+mj-lt"/>
              </a:rPr>
              <a:t>: </a:t>
            </a:r>
            <a:r>
              <a:rPr lang="en-US" sz="1000" dirty="0">
                <a:latin typeface="+mj-lt"/>
              </a:rPr>
              <a:t>The network for the type 3 LSA. It is set to 0.0.0.0 for the type 4 LSA.</a:t>
            </a:r>
            <a:r>
              <a:rPr lang="en-US" sz="1000" b="1" dirty="0">
                <a:latin typeface="+mj-lt"/>
              </a:rPr>
              <a:t> </a:t>
            </a:r>
            <a:endParaRPr lang="en-US" sz="1000" dirty="0">
              <a:latin typeface="+mj-lt"/>
            </a:endParaRPr>
          </a:p>
          <a:p>
            <a:pPr algn="just">
              <a:spcBef>
                <a:spcPts val="500"/>
              </a:spcBef>
            </a:pPr>
            <a:r>
              <a:rPr lang="en-US" sz="1000" b="1" u="sng" dirty="0">
                <a:latin typeface="+mj-lt"/>
              </a:rPr>
              <a:t>Metric</a:t>
            </a:r>
            <a:r>
              <a:rPr lang="en-US" sz="1000" b="1" dirty="0">
                <a:latin typeface="+mj-lt"/>
              </a:rPr>
              <a:t>: </a:t>
            </a:r>
            <a:r>
              <a:rPr lang="en-US" sz="1000" dirty="0">
                <a:latin typeface="+mj-lt"/>
              </a:rPr>
              <a:t>The metric to the destination.</a:t>
            </a:r>
          </a:p>
        </p:txBody>
      </p:sp>
      <p:sp>
        <p:nvSpPr>
          <p:cNvPr id="8" name="Slide Number Placeholder 7">
            <a:extLst>
              <a:ext uri="{FF2B5EF4-FFF2-40B4-BE49-F238E27FC236}">
                <a16:creationId xmlns:a16="http://schemas.microsoft.com/office/drawing/2014/main" id="{C30FDE6D-6898-A2C5-E57C-3BF15BAE12D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257007576"/>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CF809D-1437-841F-C144-61C794714192}"/>
              </a:ext>
            </a:extLst>
          </p:cNvPr>
          <p:cNvSpPr/>
          <p:nvPr/>
        </p:nvSpPr>
        <p:spPr>
          <a:xfrm>
            <a:off x="783206" y="2109412"/>
            <a:ext cx="4126726" cy="2488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11" name="Rectangle 10">
            <a:extLst>
              <a:ext uri="{FF2B5EF4-FFF2-40B4-BE49-F238E27FC236}">
                <a16:creationId xmlns:a16="http://schemas.microsoft.com/office/drawing/2014/main" id="{6FA854FE-105C-63F2-AC6F-2E2854EE3F32}"/>
              </a:ext>
            </a:extLst>
          </p:cNvPr>
          <p:cNvSpPr/>
          <p:nvPr/>
        </p:nvSpPr>
        <p:spPr>
          <a:xfrm>
            <a:off x="776581" y="2360535"/>
            <a:ext cx="4128544"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Network Mask</a:t>
            </a:r>
          </a:p>
        </p:txBody>
      </p:sp>
      <p:sp>
        <p:nvSpPr>
          <p:cNvPr id="30" name="Rectangle 29">
            <a:extLst>
              <a:ext uri="{FF2B5EF4-FFF2-40B4-BE49-F238E27FC236}">
                <a16:creationId xmlns:a16="http://schemas.microsoft.com/office/drawing/2014/main" id="{D6E17AE4-8578-8DE8-89E0-09E36BD8472C}"/>
              </a:ext>
            </a:extLst>
          </p:cNvPr>
          <p:cNvSpPr/>
          <p:nvPr/>
        </p:nvSpPr>
        <p:spPr>
          <a:xfrm>
            <a:off x="777904" y="2608347"/>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          0                                         Metric</a:t>
            </a:r>
          </a:p>
        </p:txBody>
      </p:sp>
      <p:sp>
        <p:nvSpPr>
          <p:cNvPr id="31" name="Rectangle 30">
            <a:extLst>
              <a:ext uri="{FF2B5EF4-FFF2-40B4-BE49-F238E27FC236}">
                <a16:creationId xmlns:a16="http://schemas.microsoft.com/office/drawing/2014/main" id="{F6BC266B-177A-8973-E08C-F549B9DB777A}"/>
              </a:ext>
            </a:extLst>
          </p:cNvPr>
          <p:cNvSpPr/>
          <p:nvPr/>
        </p:nvSpPr>
        <p:spPr>
          <a:xfrm>
            <a:off x="777906" y="2863225"/>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Forwarding Address</a:t>
            </a:r>
          </a:p>
        </p:txBody>
      </p:sp>
      <p:sp>
        <p:nvSpPr>
          <p:cNvPr id="32" name="Rectangle 31">
            <a:extLst>
              <a:ext uri="{FF2B5EF4-FFF2-40B4-BE49-F238E27FC236}">
                <a16:creationId xmlns:a16="http://schemas.microsoft.com/office/drawing/2014/main" id="{3D588CA3-F4E5-2A62-3A14-206A154A439E}"/>
              </a:ext>
            </a:extLst>
          </p:cNvPr>
          <p:cNvSpPr/>
          <p:nvPr/>
        </p:nvSpPr>
        <p:spPr>
          <a:xfrm>
            <a:off x="777909" y="3109719"/>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External Route Tag</a:t>
            </a:r>
          </a:p>
        </p:txBody>
      </p:sp>
      <p:sp>
        <p:nvSpPr>
          <p:cNvPr id="33" name="Rectangle 32">
            <a:extLst>
              <a:ext uri="{FF2B5EF4-FFF2-40B4-BE49-F238E27FC236}">
                <a16:creationId xmlns:a16="http://schemas.microsoft.com/office/drawing/2014/main" id="{E9939B56-2088-EE0B-2451-7FD7B2A0A0C8}"/>
              </a:ext>
            </a:extLst>
          </p:cNvPr>
          <p:cNvSpPr/>
          <p:nvPr/>
        </p:nvSpPr>
        <p:spPr>
          <a:xfrm>
            <a:off x="777909" y="3355440"/>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       TOS                                   </a:t>
            </a:r>
            <a:r>
              <a:rPr lang="en-US" sz="1200" dirty="0" err="1">
                <a:solidFill>
                  <a:schemeClr val="tx1"/>
                </a:solidFill>
              </a:rPr>
              <a:t>TOS</a:t>
            </a:r>
            <a:r>
              <a:rPr lang="en-US" sz="1200" dirty="0">
                <a:solidFill>
                  <a:schemeClr val="tx1"/>
                </a:solidFill>
              </a:rPr>
              <a:t> Metric</a:t>
            </a:r>
          </a:p>
        </p:txBody>
      </p:sp>
      <p:cxnSp>
        <p:nvCxnSpPr>
          <p:cNvPr id="43" name="Straight Connector 42">
            <a:extLst>
              <a:ext uri="{FF2B5EF4-FFF2-40B4-BE49-F238E27FC236}">
                <a16:creationId xmlns:a16="http://schemas.microsoft.com/office/drawing/2014/main" id="{4DD362D9-930B-B57B-2385-8DD4D8FEB0C2}"/>
              </a:ext>
            </a:extLst>
          </p:cNvPr>
          <p:cNvCxnSpPr>
            <a:cxnSpLocks/>
          </p:cNvCxnSpPr>
          <p:nvPr/>
        </p:nvCxnSpPr>
        <p:spPr>
          <a:xfrm flipH="1">
            <a:off x="776581" y="1426385"/>
            <a:ext cx="2341664" cy="93000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3078F6F-69AB-34FE-EB5C-AEE0E0284FC5}"/>
              </a:ext>
            </a:extLst>
          </p:cNvPr>
          <p:cNvCxnSpPr>
            <a:cxnSpLocks/>
          </p:cNvCxnSpPr>
          <p:nvPr/>
        </p:nvCxnSpPr>
        <p:spPr>
          <a:xfrm>
            <a:off x="4747925" y="1426385"/>
            <a:ext cx="168632" cy="936471"/>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F45B3D5D-5128-F972-1808-EE3801D8AE5B}"/>
              </a:ext>
            </a:extLst>
          </p:cNvPr>
          <p:cNvSpPr txBox="1"/>
          <p:nvPr/>
        </p:nvSpPr>
        <p:spPr>
          <a:xfrm>
            <a:off x="5098390" y="1129282"/>
            <a:ext cx="3679849" cy="3157275"/>
          </a:xfrm>
          <a:prstGeom prst="rect">
            <a:avLst/>
          </a:prstGeom>
          <a:noFill/>
        </p:spPr>
        <p:txBody>
          <a:bodyPr wrap="square" rtlCol="0">
            <a:spAutoFit/>
          </a:bodyPr>
          <a:lstStyle/>
          <a:p>
            <a:pPr algn="just"/>
            <a:r>
              <a:rPr lang="en-US" sz="1000" b="1" u="sng" dirty="0">
                <a:latin typeface="+mj-lt"/>
              </a:rPr>
              <a:t>Link State ID</a:t>
            </a:r>
            <a:r>
              <a:rPr lang="en-US" sz="1000" b="1" dirty="0">
                <a:latin typeface="+mj-lt"/>
              </a:rPr>
              <a:t>: </a:t>
            </a:r>
            <a:r>
              <a:rPr lang="en-US" sz="1000" dirty="0">
                <a:latin typeface="+mj-lt"/>
              </a:rPr>
              <a:t>The IP address of another AS to be advertised. When describing a default route, the link state ID is always set to default destination (0.0.0.0) and the network mask is set to 0.0.0.0.</a:t>
            </a:r>
          </a:p>
          <a:p>
            <a:pPr algn="just">
              <a:spcBef>
                <a:spcPts val="500"/>
              </a:spcBef>
            </a:pPr>
            <a:r>
              <a:rPr lang="en-US" sz="1000" b="1" u="sng" dirty="0">
                <a:latin typeface="+mj-lt"/>
              </a:rPr>
              <a:t>Network Mask</a:t>
            </a:r>
            <a:r>
              <a:rPr lang="en-US" sz="1000" b="1" dirty="0">
                <a:latin typeface="+mj-lt"/>
              </a:rPr>
              <a:t>: </a:t>
            </a:r>
            <a:r>
              <a:rPr lang="en-US" sz="1000" dirty="0">
                <a:latin typeface="+mj-lt"/>
              </a:rPr>
              <a:t>The IP address mask for the advertised destination.</a:t>
            </a:r>
          </a:p>
          <a:p>
            <a:pPr algn="just">
              <a:spcBef>
                <a:spcPts val="500"/>
              </a:spcBef>
            </a:pPr>
            <a:r>
              <a:rPr lang="en-US" sz="1000" b="1" u="sng" dirty="0">
                <a:solidFill>
                  <a:srgbClr val="333333"/>
                </a:solidFill>
                <a:latin typeface="+mj-lt"/>
              </a:rPr>
              <a:t>E (External Metric)</a:t>
            </a:r>
            <a:r>
              <a:rPr lang="en-US" sz="1000" b="1" dirty="0">
                <a:solidFill>
                  <a:srgbClr val="333333"/>
                </a:solidFill>
                <a:latin typeface="+mj-lt"/>
              </a:rPr>
              <a:t>: </a:t>
            </a:r>
            <a:r>
              <a:rPr lang="en-US" sz="1000" dirty="0">
                <a:solidFill>
                  <a:srgbClr val="333333"/>
                </a:solidFill>
                <a:latin typeface="+mj-lt"/>
              </a:rPr>
              <a:t>The type of the external metric value, which is set to 1 for type 2 external routes, and set to 0 for type 1 external routes.</a:t>
            </a:r>
            <a:endParaRPr lang="en-US" sz="1000" b="0" i="0" dirty="0">
              <a:solidFill>
                <a:srgbClr val="333333"/>
              </a:solidFill>
              <a:effectLst/>
              <a:latin typeface="+mj-lt"/>
            </a:endParaRPr>
          </a:p>
          <a:p>
            <a:pPr algn="just">
              <a:spcBef>
                <a:spcPts val="500"/>
              </a:spcBef>
            </a:pPr>
            <a:r>
              <a:rPr lang="en-US" sz="1000" b="1" i="0" u="sng" dirty="0">
                <a:solidFill>
                  <a:srgbClr val="333333"/>
                </a:solidFill>
                <a:effectLst/>
                <a:latin typeface="+mj-lt"/>
              </a:rPr>
              <a:t>Metric</a:t>
            </a:r>
            <a:r>
              <a:rPr lang="en-US" sz="1000" b="1" i="0" dirty="0">
                <a:solidFill>
                  <a:srgbClr val="333333"/>
                </a:solidFill>
                <a:effectLst/>
                <a:latin typeface="+mj-lt"/>
              </a:rPr>
              <a:t>: </a:t>
            </a:r>
            <a:r>
              <a:rPr lang="en-US" sz="1000" i="0" dirty="0">
                <a:solidFill>
                  <a:srgbClr val="333333"/>
                </a:solidFill>
                <a:effectLst/>
                <a:latin typeface="+mj-lt"/>
              </a:rPr>
              <a:t>The metric to the destination.</a:t>
            </a:r>
            <a:endParaRPr lang="en-US" sz="1000" b="1" i="0" dirty="0">
              <a:solidFill>
                <a:srgbClr val="333333"/>
              </a:solidFill>
              <a:effectLst/>
              <a:latin typeface="+mj-lt"/>
            </a:endParaRPr>
          </a:p>
          <a:p>
            <a:pPr algn="just">
              <a:spcBef>
                <a:spcPts val="500"/>
              </a:spcBef>
            </a:pPr>
            <a:r>
              <a:rPr lang="en-US" sz="1000" b="1" i="0" u="sng" dirty="0">
                <a:solidFill>
                  <a:srgbClr val="333333"/>
                </a:solidFill>
                <a:effectLst/>
                <a:latin typeface="+mj-lt"/>
              </a:rPr>
              <a:t>Forwarding Address</a:t>
            </a:r>
            <a:r>
              <a:rPr lang="en-US" sz="1000" b="1" i="0" dirty="0">
                <a:solidFill>
                  <a:srgbClr val="333333"/>
                </a:solidFill>
                <a:effectLst/>
                <a:latin typeface="+mj-lt"/>
              </a:rPr>
              <a:t>: </a:t>
            </a:r>
            <a:r>
              <a:rPr lang="en-US" sz="1000" i="0" dirty="0">
                <a:solidFill>
                  <a:srgbClr val="333333"/>
                </a:solidFill>
                <a:effectLst/>
                <a:latin typeface="+mj-lt"/>
              </a:rPr>
              <a:t>Data traffic for the advertised destination is forwarded to this address.</a:t>
            </a:r>
            <a:endParaRPr lang="en-US" sz="1000" b="0" i="0" dirty="0">
              <a:solidFill>
                <a:srgbClr val="000000"/>
              </a:solidFill>
              <a:effectLst/>
              <a:latin typeface="+mj-lt"/>
            </a:endParaRPr>
          </a:p>
          <a:p>
            <a:pPr algn="just">
              <a:spcBef>
                <a:spcPts val="500"/>
              </a:spcBef>
            </a:pPr>
            <a:r>
              <a:rPr lang="en-US" sz="1000" b="1" i="0" u="sng" dirty="0">
                <a:solidFill>
                  <a:srgbClr val="000000"/>
                </a:solidFill>
                <a:effectLst/>
                <a:latin typeface="+mj-lt"/>
              </a:rPr>
              <a:t>External Route Tag</a:t>
            </a:r>
            <a:r>
              <a:rPr lang="en-US" sz="1000" b="1" i="0" dirty="0">
                <a:solidFill>
                  <a:srgbClr val="000000"/>
                </a:solidFill>
                <a:effectLst/>
                <a:latin typeface="+mj-lt"/>
              </a:rPr>
              <a:t>: </a:t>
            </a:r>
            <a:r>
              <a:rPr lang="en-US" sz="1000" i="0" dirty="0">
                <a:solidFill>
                  <a:srgbClr val="000000"/>
                </a:solidFill>
                <a:effectLst/>
                <a:latin typeface="+mj-lt"/>
              </a:rPr>
              <a:t>A tag attached to each external </a:t>
            </a:r>
            <a:r>
              <a:rPr lang="en-US" sz="1000" dirty="0">
                <a:latin typeface="+mj-lt"/>
              </a:rPr>
              <a:t>route. This is not used by the OSPF protocol. It may used to manage external routes.</a:t>
            </a:r>
          </a:p>
          <a:p>
            <a:pPr algn="just">
              <a:spcBef>
                <a:spcPts val="500"/>
              </a:spcBef>
            </a:pPr>
            <a:r>
              <a:rPr lang="en-US" sz="1000" b="1" u="sng" dirty="0">
                <a:latin typeface="+mj-lt"/>
              </a:rPr>
              <a:t>TOS</a:t>
            </a:r>
            <a:r>
              <a:rPr lang="en-US" sz="1000" b="1" dirty="0">
                <a:latin typeface="+mj-lt"/>
              </a:rPr>
              <a:t>: </a:t>
            </a:r>
            <a:r>
              <a:rPr lang="en-US" sz="1000" dirty="0">
                <a:latin typeface="+mj-lt"/>
              </a:rPr>
              <a:t>IP type of service that this metric refers to.</a:t>
            </a:r>
          </a:p>
          <a:p>
            <a:pPr algn="just">
              <a:spcBef>
                <a:spcPts val="500"/>
              </a:spcBef>
            </a:pPr>
            <a:r>
              <a:rPr lang="en-US" sz="1000" b="1" i="0" u="sng" dirty="0">
                <a:solidFill>
                  <a:srgbClr val="000000"/>
                </a:solidFill>
                <a:effectLst/>
                <a:latin typeface="+mj-lt"/>
              </a:rPr>
              <a:t>TOS Metric</a:t>
            </a:r>
            <a:r>
              <a:rPr lang="en-US" sz="1000" b="1" i="0" dirty="0">
                <a:solidFill>
                  <a:srgbClr val="000000"/>
                </a:solidFill>
                <a:effectLst/>
                <a:latin typeface="+mj-lt"/>
              </a:rPr>
              <a:t>: </a:t>
            </a:r>
            <a:r>
              <a:rPr lang="en-US" sz="1000" i="0" dirty="0">
                <a:solidFill>
                  <a:srgbClr val="000000"/>
                </a:solidFill>
                <a:effectLst/>
                <a:latin typeface="+mj-lt"/>
              </a:rPr>
              <a:t>TOS-specific metric information.</a:t>
            </a:r>
            <a:endParaRPr lang="en-US" sz="1000" b="1" i="0" dirty="0">
              <a:solidFill>
                <a:srgbClr val="000000"/>
              </a:solidFill>
              <a:effectLst/>
              <a:latin typeface="+mj-lt"/>
            </a:endParaRPr>
          </a:p>
        </p:txBody>
      </p:sp>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AS External LSA Type 5 Format </a:t>
            </a:r>
          </a:p>
        </p:txBody>
      </p:sp>
      <p:sp>
        <p:nvSpPr>
          <p:cNvPr id="24" name="Rectangle 23">
            <a:extLst>
              <a:ext uri="{FF2B5EF4-FFF2-40B4-BE49-F238E27FC236}">
                <a16:creationId xmlns:a16="http://schemas.microsoft.com/office/drawing/2014/main" id="{B6D83CDB-4301-65F0-8725-D39EF0CD1EB5}"/>
              </a:ext>
            </a:extLst>
          </p:cNvPr>
          <p:cNvSpPr/>
          <p:nvPr/>
        </p:nvSpPr>
        <p:spPr>
          <a:xfrm>
            <a:off x="945214" y="1161052"/>
            <a:ext cx="3802711" cy="246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IP Header        OSPF LSA Header    OSPF AS External LSA </a:t>
            </a:r>
          </a:p>
        </p:txBody>
      </p:sp>
      <p:cxnSp>
        <p:nvCxnSpPr>
          <p:cNvPr id="25" name="Straight Connector 24">
            <a:extLst>
              <a:ext uri="{FF2B5EF4-FFF2-40B4-BE49-F238E27FC236}">
                <a16:creationId xmlns:a16="http://schemas.microsoft.com/office/drawing/2014/main" id="{5513F0EB-4DDF-7410-4804-53C9FC45904F}"/>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8C4D79F-F963-6D0C-9AA8-AB6CED90C2FB}"/>
              </a:ext>
            </a:extLst>
          </p:cNvPr>
          <p:cNvCxnSpPr>
            <a:cxnSpLocks/>
          </p:cNvCxnSpPr>
          <p:nvPr/>
        </p:nvCxnSpPr>
        <p:spPr>
          <a:xfrm>
            <a:off x="3118245"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F6886134-353B-A110-521A-DC5E1CEA0205}"/>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4" name="Straight Connector 3">
            <a:extLst>
              <a:ext uri="{FF2B5EF4-FFF2-40B4-BE49-F238E27FC236}">
                <a16:creationId xmlns:a16="http://schemas.microsoft.com/office/drawing/2014/main" id="{00DBD914-D3B6-494E-5612-4D5A1AB31363}"/>
              </a:ext>
            </a:extLst>
          </p:cNvPr>
          <p:cNvCxnSpPr>
            <a:cxnSpLocks/>
          </p:cNvCxnSpPr>
          <p:nvPr/>
        </p:nvCxnSpPr>
        <p:spPr>
          <a:xfrm>
            <a:off x="1834434" y="2613482"/>
            <a:ext cx="0" cy="246325"/>
          </a:xfrm>
          <a:prstGeom prst="line">
            <a:avLst/>
          </a:prstGeom>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92D16417-CBCD-EE6C-ECD3-7F7AC447B4B1}"/>
              </a:ext>
            </a:extLst>
          </p:cNvPr>
          <p:cNvSpPr/>
          <p:nvPr/>
        </p:nvSpPr>
        <p:spPr>
          <a:xfrm>
            <a:off x="777909" y="3605376"/>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Forwarding Address</a:t>
            </a:r>
          </a:p>
        </p:txBody>
      </p:sp>
      <p:sp>
        <p:nvSpPr>
          <p:cNvPr id="15" name="Rectangle 14">
            <a:extLst>
              <a:ext uri="{FF2B5EF4-FFF2-40B4-BE49-F238E27FC236}">
                <a16:creationId xmlns:a16="http://schemas.microsoft.com/office/drawing/2014/main" id="{137BB50F-88AB-3291-8798-7FDD7CB6BAF7}"/>
              </a:ext>
            </a:extLst>
          </p:cNvPr>
          <p:cNvSpPr/>
          <p:nvPr/>
        </p:nvSpPr>
        <p:spPr>
          <a:xfrm>
            <a:off x="777904" y="3852980"/>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External Route Tag</a:t>
            </a:r>
          </a:p>
        </p:txBody>
      </p:sp>
      <p:sp>
        <p:nvSpPr>
          <p:cNvPr id="16" name="Rectangle 15">
            <a:extLst>
              <a:ext uri="{FF2B5EF4-FFF2-40B4-BE49-F238E27FC236}">
                <a16:creationId xmlns:a16="http://schemas.microsoft.com/office/drawing/2014/main" id="{028CF883-E5E5-58E2-4326-B3736ACD7BD2}"/>
              </a:ext>
            </a:extLst>
          </p:cNvPr>
          <p:cNvSpPr/>
          <p:nvPr/>
        </p:nvSpPr>
        <p:spPr>
          <a:xfrm>
            <a:off x="777906" y="4106809"/>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p>
        </p:txBody>
      </p:sp>
      <p:cxnSp>
        <p:nvCxnSpPr>
          <p:cNvPr id="17" name="Straight Connector 16">
            <a:extLst>
              <a:ext uri="{FF2B5EF4-FFF2-40B4-BE49-F238E27FC236}">
                <a16:creationId xmlns:a16="http://schemas.microsoft.com/office/drawing/2014/main" id="{E86B1B59-4F07-99E6-D280-18B1BCBCC8B5}"/>
              </a:ext>
            </a:extLst>
          </p:cNvPr>
          <p:cNvCxnSpPr>
            <a:cxnSpLocks/>
          </p:cNvCxnSpPr>
          <p:nvPr/>
        </p:nvCxnSpPr>
        <p:spPr>
          <a:xfrm>
            <a:off x="988614" y="3349574"/>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7980CF84-9A11-3BEC-72FB-7D3D8204FC73}"/>
              </a:ext>
            </a:extLst>
          </p:cNvPr>
          <p:cNvCxnSpPr>
            <a:cxnSpLocks/>
          </p:cNvCxnSpPr>
          <p:nvPr/>
        </p:nvCxnSpPr>
        <p:spPr>
          <a:xfrm>
            <a:off x="1835958" y="3351098"/>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 name="Straight Connector 1">
            <a:extLst>
              <a:ext uri="{FF2B5EF4-FFF2-40B4-BE49-F238E27FC236}">
                <a16:creationId xmlns:a16="http://schemas.microsoft.com/office/drawing/2014/main" id="{ED3A128D-2983-2134-CD8B-3F111D48EF14}"/>
              </a:ext>
            </a:extLst>
          </p:cNvPr>
          <p:cNvCxnSpPr>
            <a:cxnSpLocks/>
          </p:cNvCxnSpPr>
          <p:nvPr/>
        </p:nvCxnSpPr>
        <p:spPr>
          <a:xfrm>
            <a:off x="988614" y="2613482"/>
            <a:ext cx="0" cy="246325"/>
          </a:xfrm>
          <a:prstGeom prst="line">
            <a:avLst/>
          </a:prstGeom>
        </p:spPr>
        <p:style>
          <a:lnRef idx="2">
            <a:schemeClr val="dk1"/>
          </a:lnRef>
          <a:fillRef idx="0">
            <a:schemeClr val="dk1"/>
          </a:fillRef>
          <a:effectRef idx="1">
            <a:schemeClr val="dk1"/>
          </a:effectRef>
          <a:fontRef idx="minor">
            <a:schemeClr val="tx1"/>
          </a:fontRef>
        </p:style>
      </p:cxnSp>
      <p:sp>
        <p:nvSpPr>
          <p:cNvPr id="7" name="Slide Number Placeholder 6">
            <a:extLst>
              <a:ext uri="{FF2B5EF4-FFF2-40B4-BE49-F238E27FC236}">
                <a16:creationId xmlns:a16="http://schemas.microsoft.com/office/drawing/2014/main" id="{5B60403B-249C-62AF-42F4-5F2F9A870D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928430755"/>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CF809D-1437-841F-C144-61C794714192}"/>
              </a:ext>
            </a:extLst>
          </p:cNvPr>
          <p:cNvSpPr/>
          <p:nvPr/>
        </p:nvSpPr>
        <p:spPr>
          <a:xfrm>
            <a:off x="783206" y="2109412"/>
            <a:ext cx="4126726" cy="2488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11" name="Rectangle 10">
            <a:extLst>
              <a:ext uri="{FF2B5EF4-FFF2-40B4-BE49-F238E27FC236}">
                <a16:creationId xmlns:a16="http://schemas.microsoft.com/office/drawing/2014/main" id="{6FA854FE-105C-63F2-AC6F-2E2854EE3F32}"/>
              </a:ext>
            </a:extLst>
          </p:cNvPr>
          <p:cNvSpPr/>
          <p:nvPr/>
        </p:nvSpPr>
        <p:spPr>
          <a:xfrm>
            <a:off x="776581" y="2360535"/>
            <a:ext cx="4128544"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Network Mask</a:t>
            </a:r>
          </a:p>
        </p:txBody>
      </p:sp>
      <p:sp>
        <p:nvSpPr>
          <p:cNvPr id="33" name="Rectangle 32">
            <a:extLst>
              <a:ext uri="{FF2B5EF4-FFF2-40B4-BE49-F238E27FC236}">
                <a16:creationId xmlns:a16="http://schemas.microsoft.com/office/drawing/2014/main" id="{E9939B56-2088-EE0B-2451-7FD7B2A0A0C8}"/>
              </a:ext>
            </a:extLst>
          </p:cNvPr>
          <p:cNvSpPr/>
          <p:nvPr/>
        </p:nvSpPr>
        <p:spPr>
          <a:xfrm>
            <a:off x="777909" y="2608680"/>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       TOS                                   </a:t>
            </a:r>
            <a:r>
              <a:rPr lang="en-US" sz="1200" dirty="0" err="1">
                <a:solidFill>
                  <a:schemeClr val="tx1"/>
                </a:solidFill>
              </a:rPr>
              <a:t>TOS</a:t>
            </a:r>
            <a:r>
              <a:rPr lang="en-US" sz="1200" dirty="0">
                <a:solidFill>
                  <a:schemeClr val="tx1"/>
                </a:solidFill>
              </a:rPr>
              <a:t> Metric</a:t>
            </a:r>
          </a:p>
        </p:txBody>
      </p:sp>
      <p:cxnSp>
        <p:nvCxnSpPr>
          <p:cNvPr id="43" name="Straight Connector 42">
            <a:extLst>
              <a:ext uri="{FF2B5EF4-FFF2-40B4-BE49-F238E27FC236}">
                <a16:creationId xmlns:a16="http://schemas.microsoft.com/office/drawing/2014/main" id="{4DD362D9-930B-B57B-2385-8DD4D8FEB0C2}"/>
              </a:ext>
            </a:extLst>
          </p:cNvPr>
          <p:cNvCxnSpPr>
            <a:cxnSpLocks/>
          </p:cNvCxnSpPr>
          <p:nvPr/>
        </p:nvCxnSpPr>
        <p:spPr>
          <a:xfrm flipH="1">
            <a:off x="776581" y="1426385"/>
            <a:ext cx="2341664" cy="93000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3078F6F-69AB-34FE-EB5C-AEE0E0284FC5}"/>
              </a:ext>
            </a:extLst>
          </p:cNvPr>
          <p:cNvCxnSpPr>
            <a:cxnSpLocks/>
          </p:cNvCxnSpPr>
          <p:nvPr/>
        </p:nvCxnSpPr>
        <p:spPr>
          <a:xfrm>
            <a:off x="4747925" y="1426385"/>
            <a:ext cx="168632" cy="936471"/>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F45B3D5D-5128-F972-1808-EE3801D8AE5B}"/>
              </a:ext>
            </a:extLst>
          </p:cNvPr>
          <p:cNvSpPr txBox="1"/>
          <p:nvPr/>
        </p:nvSpPr>
        <p:spPr>
          <a:xfrm>
            <a:off x="5098390" y="1129282"/>
            <a:ext cx="3679849" cy="3157275"/>
          </a:xfrm>
          <a:prstGeom prst="rect">
            <a:avLst/>
          </a:prstGeom>
          <a:noFill/>
        </p:spPr>
        <p:txBody>
          <a:bodyPr wrap="square" rtlCol="0">
            <a:spAutoFit/>
          </a:bodyPr>
          <a:lstStyle/>
          <a:p>
            <a:pPr algn="just"/>
            <a:r>
              <a:rPr lang="en-US" sz="1000" b="1" u="sng" dirty="0">
                <a:latin typeface="+mj-lt"/>
              </a:rPr>
              <a:t>Link State ID</a:t>
            </a:r>
            <a:r>
              <a:rPr lang="en-US" sz="1000" b="1" dirty="0">
                <a:latin typeface="+mj-lt"/>
              </a:rPr>
              <a:t>: </a:t>
            </a:r>
            <a:r>
              <a:rPr lang="en-US" sz="1000" dirty="0">
                <a:latin typeface="+mj-lt"/>
              </a:rPr>
              <a:t>The IP address of another AS to be advertised. When describing a default route, the link state ID is always set to default destination (0.0.0.0) and the network mask is set to 0.0.0.0.</a:t>
            </a:r>
          </a:p>
          <a:p>
            <a:pPr algn="just">
              <a:spcBef>
                <a:spcPts val="500"/>
              </a:spcBef>
            </a:pPr>
            <a:r>
              <a:rPr lang="en-US" sz="1000" b="1" u="sng" dirty="0">
                <a:latin typeface="+mj-lt"/>
              </a:rPr>
              <a:t>Network Mask</a:t>
            </a:r>
            <a:r>
              <a:rPr lang="en-US" sz="1000" b="1" dirty="0">
                <a:latin typeface="+mj-lt"/>
              </a:rPr>
              <a:t>: </a:t>
            </a:r>
            <a:r>
              <a:rPr lang="en-US" sz="1000" dirty="0">
                <a:latin typeface="+mj-lt"/>
              </a:rPr>
              <a:t>The IP address mask for the advertised destination.</a:t>
            </a:r>
          </a:p>
          <a:p>
            <a:pPr algn="just">
              <a:spcBef>
                <a:spcPts val="500"/>
              </a:spcBef>
            </a:pPr>
            <a:r>
              <a:rPr lang="en-US" sz="1000" b="1" u="sng" dirty="0">
                <a:solidFill>
                  <a:srgbClr val="333333"/>
                </a:solidFill>
                <a:latin typeface="+mj-lt"/>
              </a:rPr>
              <a:t>E (External Metric)</a:t>
            </a:r>
            <a:r>
              <a:rPr lang="en-US" sz="1000" b="1" dirty="0">
                <a:solidFill>
                  <a:srgbClr val="333333"/>
                </a:solidFill>
                <a:latin typeface="+mj-lt"/>
              </a:rPr>
              <a:t>: </a:t>
            </a:r>
            <a:r>
              <a:rPr lang="en-US" sz="1000" dirty="0">
                <a:solidFill>
                  <a:srgbClr val="333333"/>
                </a:solidFill>
                <a:latin typeface="+mj-lt"/>
              </a:rPr>
              <a:t>The type of the external metric value, which is set to 1 for type 2 external routes, and set to 0 for type 1 external routes.</a:t>
            </a:r>
            <a:endParaRPr lang="en-US" sz="1000" b="0" i="0" dirty="0">
              <a:solidFill>
                <a:srgbClr val="333333"/>
              </a:solidFill>
              <a:effectLst/>
              <a:latin typeface="+mj-lt"/>
            </a:endParaRPr>
          </a:p>
          <a:p>
            <a:pPr algn="just">
              <a:spcBef>
                <a:spcPts val="500"/>
              </a:spcBef>
            </a:pPr>
            <a:r>
              <a:rPr lang="en-US" sz="1000" b="1" i="0" u="sng" dirty="0">
                <a:solidFill>
                  <a:srgbClr val="333333"/>
                </a:solidFill>
                <a:effectLst/>
                <a:latin typeface="+mj-lt"/>
              </a:rPr>
              <a:t>Metric</a:t>
            </a:r>
            <a:r>
              <a:rPr lang="en-US" sz="1000" b="1" i="0" dirty="0">
                <a:solidFill>
                  <a:srgbClr val="333333"/>
                </a:solidFill>
                <a:effectLst/>
                <a:latin typeface="+mj-lt"/>
              </a:rPr>
              <a:t>: </a:t>
            </a:r>
            <a:r>
              <a:rPr lang="en-US" sz="1000" i="0" dirty="0">
                <a:solidFill>
                  <a:srgbClr val="333333"/>
                </a:solidFill>
                <a:effectLst/>
                <a:latin typeface="+mj-lt"/>
              </a:rPr>
              <a:t>The metric to the destination.</a:t>
            </a:r>
            <a:endParaRPr lang="en-US" sz="1000" b="1" i="0" dirty="0">
              <a:solidFill>
                <a:srgbClr val="333333"/>
              </a:solidFill>
              <a:effectLst/>
              <a:latin typeface="+mj-lt"/>
            </a:endParaRPr>
          </a:p>
          <a:p>
            <a:pPr algn="just">
              <a:spcBef>
                <a:spcPts val="500"/>
              </a:spcBef>
            </a:pPr>
            <a:r>
              <a:rPr lang="en-US" sz="1000" b="1" i="0" dirty="0">
                <a:solidFill>
                  <a:srgbClr val="333333"/>
                </a:solidFill>
                <a:effectLst/>
                <a:latin typeface="+mj-lt"/>
              </a:rPr>
              <a:t>Forwarding Address: </a:t>
            </a:r>
            <a:r>
              <a:rPr lang="en-US" sz="1000" i="0" dirty="0">
                <a:solidFill>
                  <a:srgbClr val="333333"/>
                </a:solidFill>
                <a:effectLst/>
                <a:latin typeface="+mj-lt"/>
              </a:rPr>
              <a:t>Data traffic for the advertised destination is forwarded to this address.</a:t>
            </a:r>
            <a:endParaRPr lang="en-US" sz="1000" b="0" i="0" dirty="0">
              <a:solidFill>
                <a:srgbClr val="000000"/>
              </a:solidFill>
              <a:effectLst/>
              <a:latin typeface="+mj-lt"/>
            </a:endParaRPr>
          </a:p>
          <a:p>
            <a:pPr algn="just">
              <a:spcBef>
                <a:spcPts val="500"/>
              </a:spcBef>
            </a:pPr>
            <a:r>
              <a:rPr lang="en-US" sz="1000" b="1" i="0" u="sng" dirty="0">
                <a:solidFill>
                  <a:srgbClr val="000000"/>
                </a:solidFill>
                <a:effectLst/>
                <a:latin typeface="+mj-lt"/>
              </a:rPr>
              <a:t>External Route Tag</a:t>
            </a:r>
            <a:r>
              <a:rPr lang="en-US" sz="1000" b="1" i="0" dirty="0">
                <a:solidFill>
                  <a:srgbClr val="000000"/>
                </a:solidFill>
                <a:effectLst/>
                <a:latin typeface="+mj-lt"/>
              </a:rPr>
              <a:t>: </a:t>
            </a:r>
            <a:r>
              <a:rPr lang="en-US" sz="1000" i="0" dirty="0">
                <a:solidFill>
                  <a:srgbClr val="000000"/>
                </a:solidFill>
                <a:effectLst/>
                <a:latin typeface="+mj-lt"/>
              </a:rPr>
              <a:t>A tag attached to each external </a:t>
            </a:r>
            <a:r>
              <a:rPr lang="en-US" sz="1000" dirty="0">
                <a:latin typeface="+mj-lt"/>
              </a:rPr>
              <a:t>route. This is not used by the OSPF protocol. It may used to manage external routes.</a:t>
            </a:r>
          </a:p>
          <a:p>
            <a:pPr algn="just">
              <a:spcBef>
                <a:spcPts val="500"/>
              </a:spcBef>
            </a:pPr>
            <a:r>
              <a:rPr lang="en-US" sz="1000" b="1" u="sng" dirty="0">
                <a:latin typeface="+mj-lt"/>
              </a:rPr>
              <a:t>TOS</a:t>
            </a:r>
            <a:r>
              <a:rPr lang="en-US" sz="1000" b="1" dirty="0">
                <a:latin typeface="+mj-lt"/>
              </a:rPr>
              <a:t>: </a:t>
            </a:r>
            <a:r>
              <a:rPr lang="en-US" sz="1000" dirty="0">
                <a:latin typeface="+mj-lt"/>
              </a:rPr>
              <a:t>IP type of service that this metric refers to.</a:t>
            </a:r>
          </a:p>
          <a:p>
            <a:pPr algn="just">
              <a:spcBef>
                <a:spcPts val="500"/>
              </a:spcBef>
            </a:pPr>
            <a:endParaRPr lang="en-US" sz="1000" b="0" i="0" dirty="0">
              <a:solidFill>
                <a:srgbClr val="000000"/>
              </a:solidFill>
              <a:effectLst/>
              <a:latin typeface="+mj-lt"/>
            </a:endParaRPr>
          </a:p>
        </p:txBody>
      </p:sp>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NSSA External LSA Type 7 Format</a:t>
            </a:r>
          </a:p>
        </p:txBody>
      </p:sp>
      <p:sp>
        <p:nvSpPr>
          <p:cNvPr id="24" name="Rectangle 23">
            <a:extLst>
              <a:ext uri="{FF2B5EF4-FFF2-40B4-BE49-F238E27FC236}">
                <a16:creationId xmlns:a16="http://schemas.microsoft.com/office/drawing/2014/main" id="{B6D83CDB-4301-65F0-8725-D39EF0CD1EB5}"/>
              </a:ext>
            </a:extLst>
          </p:cNvPr>
          <p:cNvSpPr/>
          <p:nvPr/>
        </p:nvSpPr>
        <p:spPr>
          <a:xfrm>
            <a:off x="945214" y="1161052"/>
            <a:ext cx="3802711" cy="246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IP Header        OSPF LSA Header    OSPF AS External LSA </a:t>
            </a:r>
          </a:p>
        </p:txBody>
      </p:sp>
      <p:cxnSp>
        <p:nvCxnSpPr>
          <p:cNvPr id="25" name="Straight Connector 24">
            <a:extLst>
              <a:ext uri="{FF2B5EF4-FFF2-40B4-BE49-F238E27FC236}">
                <a16:creationId xmlns:a16="http://schemas.microsoft.com/office/drawing/2014/main" id="{5513F0EB-4DDF-7410-4804-53C9FC45904F}"/>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8C4D79F-F963-6D0C-9AA8-AB6CED90C2FB}"/>
              </a:ext>
            </a:extLst>
          </p:cNvPr>
          <p:cNvCxnSpPr>
            <a:cxnSpLocks/>
          </p:cNvCxnSpPr>
          <p:nvPr/>
        </p:nvCxnSpPr>
        <p:spPr>
          <a:xfrm>
            <a:off x="3118245"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F6886134-353B-A110-521A-DC5E1CEA0205}"/>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92D16417-CBCD-EE6C-ECD3-7F7AC447B4B1}"/>
              </a:ext>
            </a:extLst>
          </p:cNvPr>
          <p:cNvSpPr/>
          <p:nvPr/>
        </p:nvSpPr>
        <p:spPr>
          <a:xfrm>
            <a:off x="777909" y="2858616"/>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Forwarding Address</a:t>
            </a:r>
          </a:p>
        </p:txBody>
      </p:sp>
      <p:sp>
        <p:nvSpPr>
          <p:cNvPr id="15" name="Rectangle 14">
            <a:extLst>
              <a:ext uri="{FF2B5EF4-FFF2-40B4-BE49-F238E27FC236}">
                <a16:creationId xmlns:a16="http://schemas.microsoft.com/office/drawing/2014/main" id="{137BB50F-88AB-3291-8798-7FDD7CB6BAF7}"/>
              </a:ext>
            </a:extLst>
          </p:cNvPr>
          <p:cNvSpPr/>
          <p:nvPr/>
        </p:nvSpPr>
        <p:spPr>
          <a:xfrm>
            <a:off x="777904" y="3105171"/>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External Route Tag</a:t>
            </a:r>
          </a:p>
        </p:txBody>
      </p:sp>
      <p:sp>
        <p:nvSpPr>
          <p:cNvPr id="16" name="Rectangle 15">
            <a:extLst>
              <a:ext uri="{FF2B5EF4-FFF2-40B4-BE49-F238E27FC236}">
                <a16:creationId xmlns:a16="http://schemas.microsoft.com/office/drawing/2014/main" id="{028CF883-E5E5-58E2-4326-B3736ACD7BD2}"/>
              </a:ext>
            </a:extLst>
          </p:cNvPr>
          <p:cNvSpPr/>
          <p:nvPr/>
        </p:nvSpPr>
        <p:spPr>
          <a:xfrm>
            <a:off x="777906" y="3360049"/>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p>
        </p:txBody>
      </p:sp>
      <p:cxnSp>
        <p:nvCxnSpPr>
          <p:cNvPr id="17" name="Straight Connector 16">
            <a:extLst>
              <a:ext uri="{FF2B5EF4-FFF2-40B4-BE49-F238E27FC236}">
                <a16:creationId xmlns:a16="http://schemas.microsoft.com/office/drawing/2014/main" id="{E86B1B59-4F07-99E6-D280-18B1BCBCC8B5}"/>
              </a:ext>
            </a:extLst>
          </p:cNvPr>
          <p:cNvCxnSpPr>
            <a:cxnSpLocks/>
          </p:cNvCxnSpPr>
          <p:nvPr/>
        </p:nvCxnSpPr>
        <p:spPr>
          <a:xfrm>
            <a:off x="988614" y="2602814"/>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7980CF84-9A11-3BEC-72FB-7D3D8204FC73}"/>
              </a:ext>
            </a:extLst>
          </p:cNvPr>
          <p:cNvCxnSpPr>
            <a:cxnSpLocks/>
          </p:cNvCxnSpPr>
          <p:nvPr/>
        </p:nvCxnSpPr>
        <p:spPr>
          <a:xfrm>
            <a:off x="1835958" y="2604338"/>
            <a:ext cx="0" cy="246325"/>
          </a:xfrm>
          <a:prstGeom prst="line">
            <a:avLst/>
          </a:prstGeom>
        </p:spPr>
        <p:style>
          <a:lnRef idx="2">
            <a:schemeClr val="dk1"/>
          </a:lnRef>
          <a:fillRef idx="0">
            <a:schemeClr val="dk1"/>
          </a:fillRef>
          <a:effectRef idx="1">
            <a:schemeClr val="dk1"/>
          </a:effectRef>
          <a:fontRef idx="minor">
            <a:schemeClr val="tx1"/>
          </a:fontRef>
        </p:style>
      </p:cxnSp>
      <p:sp>
        <p:nvSpPr>
          <p:cNvPr id="5" name="Slide Number Placeholder 4">
            <a:extLst>
              <a:ext uri="{FF2B5EF4-FFF2-40B4-BE49-F238E27FC236}">
                <a16:creationId xmlns:a16="http://schemas.microsoft.com/office/drawing/2014/main" id="{613A4D53-282A-3AC0-3C91-FD150C09CBD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061402484"/>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D46B49E6-D818-FAD8-838E-F35AA172E275}"/>
              </a:ext>
            </a:extLst>
          </p:cNvPr>
          <p:cNvPicPr>
            <a:picLocks noChangeAspect="1"/>
          </p:cNvPicPr>
          <p:nvPr/>
        </p:nvPicPr>
        <p:blipFill>
          <a:blip r:embed="rId2"/>
          <a:srcRect/>
          <a:stretch/>
        </p:blipFill>
        <p:spPr>
          <a:xfrm>
            <a:off x="4397229" y="3672456"/>
            <a:ext cx="4215843" cy="505497"/>
          </a:xfrm>
          <a:prstGeom prst="rect">
            <a:avLst/>
          </a:prstGeom>
          <a:ln w="28575">
            <a:solidFill>
              <a:schemeClr val="tx1"/>
            </a:solidFill>
          </a:ln>
        </p:spPr>
      </p:pic>
      <p:sp>
        <p:nvSpPr>
          <p:cNvPr id="10" name="Rectangle: Rounded Corners 9">
            <a:extLst>
              <a:ext uri="{FF2B5EF4-FFF2-40B4-BE49-F238E27FC236}">
                <a16:creationId xmlns:a16="http://schemas.microsoft.com/office/drawing/2014/main" id="{4258519B-11D8-C665-C5BB-9E93DB5D1C8C}"/>
              </a:ext>
            </a:extLst>
          </p:cNvPr>
          <p:cNvSpPr/>
          <p:nvPr/>
        </p:nvSpPr>
        <p:spPr>
          <a:xfrm>
            <a:off x="6879701" y="1002305"/>
            <a:ext cx="1733372" cy="1490623"/>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7BD72B8F-EF6E-54BF-0F94-44EEF84A8FA8}"/>
              </a:ext>
            </a:extLst>
          </p:cNvPr>
          <p:cNvSpPr/>
          <p:nvPr/>
        </p:nvSpPr>
        <p:spPr>
          <a:xfrm>
            <a:off x="5276004" y="1009296"/>
            <a:ext cx="1301194" cy="149062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F11A834C-8EBC-88CE-DE31-3656D404674F}"/>
              </a:ext>
            </a:extLst>
          </p:cNvPr>
          <p:cNvSpPr/>
          <p:nvPr/>
        </p:nvSpPr>
        <p:spPr>
          <a:xfrm>
            <a:off x="3705863" y="1007898"/>
            <a:ext cx="1292805" cy="1492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73BAD-5882-C971-1AED-523625F6080A}"/>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Area Types</a:t>
            </a:r>
          </a:p>
        </p:txBody>
      </p:sp>
      <p:sp>
        <p:nvSpPr>
          <p:cNvPr id="3" name="TextBox 2">
            <a:extLst>
              <a:ext uri="{FF2B5EF4-FFF2-40B4-BE49-F238E27FC236}">
                <a16:creationId xmlns:a16="http://schemas.microsoft.com/office/drawing/2014/main" id="{E97C7F39-4E6C-6B0B-6A72-FA778BFA7F72}"/>
              </a:ext>
            </a:extLst>
          </p:cNvPr>
          <p:cNvSpPr txBox="1"/>
          <p:nvPr/>
        </p:nvSpPr>
        <p:spPr>
          <a:xfrm>
            <a:off x="747420" y="905762"/>
            <a:ext cx="2396551" cy="214129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dirty="0">
                <a:latin typeface="+mj-lt"/>
              </a:rPr>
              <a:t>There are </a:t>
            </a:r>
            <a:r>
              <a:rPr lang="en-US" sz="1000" b="1" i="1" dirty="0">
                <a:latin typeface="+mj-lt"/>
              </a:rPr>
              <a:t>five types </a:t>
            </a:r>
            <a:r>
              <a:rPr lang="en-US" sz="1000" dirty="0">
                <a:latin typeface="+mj-lt"/>
              </a:rPr>
              <a:t>of OSPF area-</a:t>
            </a:r>
          </a:p>
          <a:p>
            <a:pPr algn="just">
              <a:lnSpc>
                <a:spcPct val="150000"/>
              </a:lnSpc>
            </a:pPr>
            <a:r>
              <a:rPr lang="en-US" sz="1000" b="1" u="sng" dirty="0">
                <a:solidFill>
                  <a:schemeClr val="tx1"/>
                </a:solidFill>
                <a:latin typeface="+mj-lt"/>
              </a:rPr>
              <a:t>1.Backbone Area</a:t>
            </a:r>
            <a:r>
              <a:rPr lang="en-US" sz="1000" b="1" dirty="0">
                <a:solidFill>
                  <a:schemeClr val="tx1"/>
                </a:solidFill>
                <a:latin typeface="+mj-lt"/>
              </a:rPr>
              <a:t>: </a:t>
            </a:r>
            <a:r>
              <a:rPr lang="en-US" sz="1000" b="0" i="0" dirty="0">
                <a:solidFill>
                  <a:schemeClr val="tx1"/>
                </a:solidFill>
                <a:effectLst/>
                <a:latin typeface="+mj-lt"/>
              </a:rPr>
              <a:t>The backbone area is </a:t>
            </a:r>
            <a:r>
              <a:rPr lang="en-US" sz="1000" b="1" i="1" dirty="0">
                <a:solidFill>
                  <a:schemeClr val="tx1"/>
                </a:solidFill>
                <a:effectLst/>
                <a:latin typeface="+mj-lt"/>
              </a:rPr>
              <a:t>area 0</a:t>
            </a:r>
            <a:r>
              <a:rPr lang="en-US" sz="1000" b="0" i="0" dirty="0">
                <a:solidFill>
                  <a:schemeClr val="tx1"/>
                </a:solidFill>
                <a:effectLst/>
                <a:latin typeface="+mj-lt"/>
              </a:rPr>
              <a:t>. It plays the role of the </a:t>
            </a:r>
            <a:r>
              <a:rPr lang="en-US" sz="1000" b="1" i="1" dirty="0">
                <a:solidFill>
                  <a:schemeClr val="tx1"/>
                </a:solidFill>
                <a:effectLst/>
                <a:latin typeface="+mj-lt"/>
              </a:rPr>
              <a:t>central node </a:t>
            </a:r>
            <a:r>
              <a:rPr lang="en-US" sz="1000" b="0" i="0" dirty="0">
                <a:solidFill>
                  <a:schemeClr val="tx1"/>
                </a:solidFill>
                <a:effectLst/>
                <a:latin typeface="+mj-lt"/>
              </a:rPr>
              <a:t>in the OSPF network and the link information of other areas is </a:t>
            </a:r>
            <a:r>
              <a:rPr lang="en-US" sz="1000" b="1" i="1" dirty="0">
                <a:solidFill>
                  <a:schemeClr val="tx1"/>
                </a:solidFill>
                <a:effectLst/>
                <a:latin typeface="+mj-lt"/>
              </a:rPr>
              <a:t>transmitted through area 0</a:t>
            </a:r>
            <a:r>
              <a:rPr lang="en-US" sz="1000" b="0" i="0" dirty="0">
                <a:solidFill>
                  <a:schemeClr val="tx1"/>
                </a:solidFill>
                <a:effectLst/>
                <a:latin typeface="+mj-lt"/>
              </a:rPr>
              <a:t>. This also means that all other areas </a:t>
            </a:r>
            <a:r>
              <a:rPr lang="en-US" sz="1000" b="1" i="1" dirty="0">
                <a:solidFill>
                  <a:schemeClr val="tx1"/>
                </a:solidFill>
                <a:effectLst/>
                <a:latin typeface="+mj-lt"/>
              </a:rPr>
              <a:t>must be connected </a:t>
            </a:r>
            <a:r>
              <a:rPr lang="en-US" sz="1000" b="0" i="0" dirty="0">
                <a:solidFill>
                  <a:schemeClr val="tx1"/>
                </a:solidFill>
                <a:effectLst/>
                <a:latin typeface="+mj-lt"/>
              </a:rPr>
              <a:t>to area 0. This area supports type </a:t>
            </a:r>
            <a:r>
              <a:rPr lang="en-US" sz="1000" b="1" i="1" dirty="0">
                <a:solidFill>
                  <a:schemeClr val="tx1"/>
                </a:solidFill>
                <a:effectLst/>
                <a:latin typeface="+mj-lt"/>
              </a:rPr>
              <a:t>1, 2, 3, 4,</a:t>
            </a:r>
            <a:r>
              <a:rPr lang="en-US" sz="1000" b="0" i="0" dirty="0">
                <a:solidFill>
                  <a:schemeClr val="tx1"/>
                </a:solidFill>
                <a:effectLst/>
                <a:latin typeface="+mj-lt"/>
              </a:rPr>
              <a:t> and </a:t>
            </a:r>
            <a:r>
              <a:rPr lang="en-US" sz="1000" b="1" i="1" dirty="0">
                <a:solidFill>
                  <a:schemeClr val="tx1"/>
                </a:solidFill>
                <a:effectLst/>
                <a:latin typeface="+mj-lt"/>
              </a:rPr>
              <a:t>5</a:t>
            </a:r>
            <a:r>
              <a:rPr lang="en-US" sz="1000" b="0" i="0" dirty="0">
                <a:solidFill>
                  <a:schemeClr val="tx1"/>
                </a:solidFill>
                <a:effectLst/>
                <a:latin typeface="+mj-lt"/>
              </a:rPr>
              <a:t> LSAs.</a:t>
            </a:r>
          </a:p>
        </p:txBody>
      </p:sp>
      <p:pic>
        <p:nvPicPr>
          <p:cNvPr id="4" name="Picture 3">
            <a:extLst>
              <a:ext uri="{FF2B5EF4-FFF2-40B4-BE49-F238E27FC236}">
                <a16:creationId xmlns:a16="http://schemas.microsoft.com/office/drawing/2014/main" id="{E6C104A7-048B-1E5F-7B41-9C39A399D92A}"/>
              </a:ext>
            </a:extLst>
          </p:cNvPr>
          <p:cNvPicPr>
            <a:picLocks noChangeAspect="1"/>
          </p:cNvPicPr>
          <p:nvPr/>
        </p:nvPicPr>
        <p:blipFill>
          <a:blip r:embed="rId3"/>
          <a:stretch>
            <a:fillRect/>
          </a:stretch>
        </p:blipFill>
        <p:spPr>
          <a:xfrm>
            <a:off x="3114888" y="890454"/>
            <a:ext cx="913003" cy="913003"/>
          </a:xfrm>
          <a:prstGeom prst="rect">
            <a:avLst/>
          </a:prstGeom>
        </p:spPr>
      </p:pic>
      <p:sp>
        <p:nvSpPr>
          <p:cNvPr id="5" name="TextBox 4">
            <a:extLst>
              <a:ext uri="{FF2B5EF4-FFF2-40B4-BE49-F238E27FC236}">
                <a16:creationId xmlns:a16="http://schemas.microsoft.com/office/drawing/2014/main" id="{CBE217D7-5C41-68F9-2A0D-E8E3AB15408F}"/>
              </a:ext>
            </a:extLst>
          </p:cNvPr>
          <p:cNvSpPr txBox="1"/>
          <p:nvPr/>
        </p:nvSpPr>
        <p:spPr>
          <a:xfrm>
            <a:off x="3428527" y="1346954"/>
            <a:ext cx="385894" cy="215444"/>
          </a:xfrm>
          <a:prstGeom prst="rect">
            <a:avLst/>
          </a:prstGeom>
          <a:noFill/>
        </p:spPr>
        <p:txBody>
          <a:bodyPr wrap="square" rtlCol="0">
            <a:spAutoFit/>
          </a:bodyPr>
          <a:lstStyle/>
          <a:p>
            <a:r>
              <a:rPr lang="en-US" sz="800" b="1" dirty="0"/>
              <a:t>R1</a:t>
            </a:r>
          </a:p>
        </p:txBody>
      </p:sp>
      <p:pic>
        <p:nvPicPr>
          <p:cNvPr id="6" name="Picture 5">
            <a:extLst>
              <a:ext uri="{FF2B5EF4-FFF2-40B4-BE49-F238E27FC236}">
                <a16:creationId xmlns:a16="http://schemas.microsoft.com/office/drawing/2014/main" id="{A5598785-C3AD-C9E3-26D7-3134A8C2660D}"/>
              </a:ext>
            </a:extLst>
          </p:cNvPr>
          <p:cNvPicPr>
            <a:picLocks noChangeAspect="1"/>
          </p:cNvPicPr>
          <p:nvPr/>
        </p:nvPicPr>
        <p:blipFill>
          <a:blip r:embed="rId3"/>
          <a:stretch>
            <a:fillRect/>
          </a:stretch>
        </p:blipFill>
        <p:spPr>
          <a:xfrm>
            <a:off x="4685029" y="891852"/>
            <a:ext cx="913003" cy="913003"/>
          </a:xfrm>
          <a:prstGeom prst="rect">
            <a:avLst/>
          </a:prstGeom>
        </p:spPr>
      </p:pic>
      <p:sp>
        <p:nvSpPr>
          <p:cNvPr id="7" name="TextBox 6">
            <a:extLst>
              <a:ext uri="{FF2B5EF4-FFF2-40B4-BE49-F238E27FC236}">
                <a16:creationId xmlns:a16="http://schemas.microsoft.com/office/drawing/2014/main" id="{96A187B7-3F0C-56CC-EC75-EEAE2D6360E3}"/>
              </a:ext>
            </a:extLst>
          </p:cNvPr>
          <p:cNvSpPr txBox="1"/>
          <p:nvPr/>
        </p:nvSpPr>
        <p:spPr>
          <a:xfrm>
            <a:off x="4998668" y="1348352"/>
            <a:ext cx="385894" cy="215444"/>
          </a:xfrm>
          <a:prstGeom prst="rect">
            <a:avLst/>
          </a:prstGeom>
          <a:noFill/>
        </p:spPr>
        <p:txBody>
          <a:bodyPr wrap="square" rtlCol="0">
            <a:spAutoFit/>
          </a:bodyPr>
          <a:lstStyle/>
          <a:p>
            <a:r>
              <a:rPr lang="en-US" sz="800" b="1" dirty="0"/>
              <a:t>R2</a:t>
            </a:r>
          </a:p>
        </p:txBody>
      </p:sp>
      <p:pic>
        <p:nvPicPr>
          <p:cNvPr id="8" name="Picture 7">
            <a:extLst>
              <a:ext uri="{FF2B5EF4-FFF2-40B4-BE49-F238E27FC236}">
                <a16:creationId xmlns:a16="http://schemas.microsoft.com/office/drawing/2014/main" id="{A4FE46FB-BDFD-2487-6BB7-CF859F9525ED}"/>
              </a:ext>
            </a:extLst>
          </p:cNvPr>
          <p:cNvPicPr>
            <a:picLocks noChangeAspect="1"/>
          </p:cNvPicPr>
          <p:nvPr/>
        </p:nvPicPr>
        <p:blipFill>
          <a:blip r:embed="rId3"/>
          <a:stretch>
            <a:fillRect/>
          </a:stretch>
        </p:blipFill>
        <p:spPr>
          <a:xfrm>
            <a:off x="6255170" y="890452"/>
            <a:ext cx="913003" cy="913003"/>
          </a:xfrm>
          <a:prstGeom prst="rect">
            <a:avLst/>
          </a:prstGeom>
        </p:spPr>
      </p:pic>
      <p:sp>
        <p:nvSpPr>
          <p:cNvPr id="9" name="TextBox 8">
            <a:extLst>
              <a:ext uri="{FF2B5EF4-FFF2-40B4-BE49-F238E27FC236}">
                <a16:creationId xmlns:a16="http://schemas.microsoft.com/office/drawing/2014/main" id="{C78FD93B-A438-9B65-5C52-8AF5BAC833D8}"/>
              </a:ext>
            </a:extLst>
          </p:cNvPr>
          <p:cNvSpPr txBox="1"/>
          <p:nvPr/>
        </p:nvSpPr>
        <p:spPr>
          <a:xfrm>
            <a:off x="6568809" y="1346952"/>
            <a:ext cx="385894" cy="215444"/>
          </a:xfrm>
          <a:prstGeom prst="rect">
            <a:avLst/>
          </a:prstGeom>
          <a:noFill/>
        </p:spPr>
        <p:txBody>
          <a:bodyPr wrap="square" rtlCol="0">
            <a:spAutoFit/>
          </a:bodyPr>
          <a:lstStyle/>
          <a:p>
            <a:r>
              <a:rPr lang="en-US" sz="800" b="1" dirty="0"/>
              <a:t>R3</a:t>
            </a:r>
          </a:p>
        </p:txBody>
      </p:sp>
      <p:cxnSp>
        <p:nvCxnSpPr>
          <p:cNvPr id="11" name="Straight Connector 10">
            <a:extLst>
              <a:ext uri="{FF2B5EF4-FFF2-40B4-BE49-F238E27FC236}">
                <a16:creationId xmlns:a16="http://schemas.microsoft.com/office/drawing/2014/main" id="{2AE26CA8-CAAD-0208-4C57-94C6F9B2126E}"/>
              </a:ext>
            </a:extLst>
          </p:cNvPr>
          <p:cNvCxnSpPr>
            <a:cxnSpLocks/>
          </p:cNvCxnSpPr>
          <p:nvPr/>
        </p:nvCxnSpPr>
        <p:spPr>
          <a:xfrm>
            <a:off x="3814421" y="1346952"/>
            <a:ext cx="106797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B758928-92CA-7345-5A4F-662E290B7215}"/>
              </a:ext>
            </a:extLst>
          </p:cNvPr>
          <p:cNvCxnSpPr>
            <a:cxnSpLocks/>
          </p:cNvCxnSpPr>
          <p:nvPr/>
        </p:nvCxnSpPr>
        <p:spPr>
          <a:xfrm>
            <a:off x="5384562" y="1348350"/>
            <a:ext cx="1067970"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54F26392-DF13-5CAE-C25C-357B47C3E89B}"/>
              </a:ext>
            </a:extLst>
          </p:cNvPr>
          <p:cNvSpPr txBox="1"/>
          <p:nvPr/>
        </p:nvSpPr>
        <p:spPr>
          <a:xfrm>
            <a:off x="4032755" y="734394"/>
            <a:ext cx="660958" cy="276999"/>
          </a:xfrm>
          <a:prstGeom prst="rect">
            <a:avLst/>
          </a:prstGeom>
          <a:noFill/>
        </p:spPr>
        <p:txBody>
          <a:bodyPr wrap="square" rtlCol="0">
            <a:spAutoFit/>
          </a:bodyPr>
          <a:lstStyle/>
          <a:p>
            <a:r>
              <a:rPr lang="en-US" sz="1200" b="1" dirty="0"/>
              <a:t>Area 0</a:t>
            </a:r>
          </a:p>
        </p:txBody>
      </p:sp>
      <p:sp>
        <p:nvSpPr>
          <p:cNvPr id="21" name="TextBox 20">
            <a:extLst>
              <a:ext uri="{FF2B5EF4-FFF2-40B4-BE49-F238E27FC236}">
                <a16:creationId xmlns:a16="http://schemas.microsoft.com/office/drawing/2014/main" id="{97D27F7D-A193-EF20-763D-115588426C4C}"/>
              </a:ext>
            </a:extLst>
          </p:cNvPr>
          <p:cNvSpPr txBox="1"/>
          <p:nvPr/>
        </p:nvSpPr>
        <p:spPr>
          <a:xfrm>
            <a:off x="5250557" y="735792"/>
            <a:ext cx="1493521" cy="276999"/>
          </a:xfrm>
          <a:prstGeom prst="rect">
            <a:avLst/>
          </a:prstGeom>
          <a:noFill/>
        </p:spPr>
        <p:txBody>
          <a:bodyPr wrap="square" rtlCol="0">
            <a:spAutoFit/>
          </a:bodyPr>
          <a:lstStyle/>
          <a:p>
            <a:r>
              <a:rPr lang="en-US" sz="1200" b="1" dirty="0"/>
              <a:t>Standard Area 1</a:t>
            </a:r>
          </a:p>
        </p:txBody>
      </p:sp>
      <p:sp>
        <p:nvSpPr>
          <p:cNvPr id="22" name="Arrow: Left-Right 21">
            <a:extLst>
              <a:ext uri="{FF2B5EF4-FFF2-40B4-BE49-F238E27FC236}">
                <a16:creationId xmlns:a16="http://schemas.microsoft.com/office/drawing/2014/main" id="{62E79BD3-2D59-BEAD-5187-81B10321F289}"/>
              </a:ext>
            </a:extLst>
          </p:cNvPr>
          <p:cNvSpPr/>
          <p:nvPr/>
        </p:nvSpPr>
        <p:spPr>
          <a:xfrm>
            <a:off x="3984770" y="1606526"/>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24" name="Arrow: Left-Right 23">
            <a:extLst>
              <a:ext uri="{FF2B5EF4-FFF2-40B4-BE49-F238E27FC236}">
                <a16:creationId xmlns:a16="http://schemas.microsoft.com/office/drawing/2014/main" id="{7FBE80F7-1BEF-FEFC-66E5-891D134C4915}"/>
              </a:ext>
            </a:extLst>
          </p:cNvPr>
          <p:cNvSpPr/>
          <p:nvPr/>
        </p:nvSpPr>
        <p:spPr>
          <a:xfrm>
            <a:off x="4774734" y="1791873"/>
            <a:ext cx="729841" cy="221730"/>
          </a:xfrm>
          <a:prstGeom prst="lef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3</a:t>
            </a:r>
          </a:p>
        </p:txBody>
      </p:sp>
      <p:sp>
        <p:nvSpPr>
          <p:cNvPr id="25" name="Arrow: Left-Right 24">
            <a:extLst>
              <a:ext uri="{FF2B5EF4-FFF2-40B4-BE49-F238E27FC236}">
                <a16:creationId xmlns:a16="http://schemas.microsoft.com/office/drawing/2014/main" id="{9B07C3F8-A180-AE85-92AC-799B1131A7A9}"/>
              </a:ext>
            </a:extLst>
          </p:cNvPr>
          <p:cNvSpPr/>
          <p:nvPr/>
        </p:nvSpPr>
        <p:spPr>
          <a:xfrm>
            <a:off x="4776132" y="2024543"/>
            <a:ext cx="729841" cy="221730"/>
          </a:xfrm>
          <a:prstGeom prst="leftRigh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5</a:t>
            </a:r>
          </a:p>
        </p:txBody>
      </p:sp>
      <p:sp>
        <p:nvSpPr>
          <p:cNvPr id="26" name="Arrow: Left 25">
            <a:extLst>
              <a:ext uri="{FF2B5EF4-FFF2-40B4-BE49-F238E27FC236}">
                <a16:creationId xmlns:a16="http://schemas.microsoft.com/office/drawing/2014/main" id="{3A64E6AB-2824-11B4-09BA-3A72E989BA23}"/>
              </a:ext>
            </a:extLst>
          </p:cNvPr>
          <p:cNvSpPr/>
          <p:nvPr/>
        </p:nvSpPr>
        <p:spPr>
          <a:xfrm>
            <a:off x="4597166" y="2216337"/>
            <a:ext cx="620785" cy="221189"/>
          </a:xfrm>
          <a:prstGeom prst="leftArrow">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4</a:t>
            </a:r>
          </a:p>
        </p:txBody>
      </p:sp>
      <p:sp>
        <p:nvSpPr>
          <p:cNvPr id="28" name="TextBox 27">
            <a:extLst>
              <a:ext uri="{FF2B5EF4-FFF2-40B4-BE49-F238E27FC236}">
                <a16:creationId xmlns:a16="http://schemas.microsoft.com/office/drawing/2014/main" id="{B06C2734-9798-8F5B-3F0D-798747C8F5C0}"/>
              </a:ext>
            </a:extLst>
          </p:cNvPr>
          <p:cNvSpPr txBox="1"/>
          <p:nvPr/>
        </p:nvSpPr>
        <p:spPr>
          <a:xfrm>
            <a:off x="6462434" y="1501627"/>
            <a:ext cx="575928" cy="246221"/>
          </a:xfrm>
          <a:prstGeom prst="rect">
            <a:avLst/>
          </a:prstGeom>
          <a:noFill/>
        </p:spPr>
        <p:txBody>
          <a:bodyPr wrap="square" rtlCol="0">
            <a:spAutoFit/>
          </a:bodyPr>
          <a:lstStyle/>
          <a:p>
            <a:r>
              <a:rPr lang="en-US" sz="1000" b="1" dirty="0">
                <a:solidFill>
                  <a:srgbClr val="C00000"/>
                </a:solidFill>
              </a:rPr>
              <a:t>ASBR</a:t>
            </a:r>
          </a:p>
        </p:txBody>
      </p:sp>
      <p:sp>
        <p:nvSpPr>
          <p:cNvPr id="29" name="TextBox 28">
            <a:extLst>
              <a:ext uri="{FF2B5EF4-FFF2-40B4-BE49-F238E27FC236}">
                <a16:creationId xmlns:a16="http://schemas.microsoft.com/office/drawing/2014/main" id="{90383C07-5B2C-4A7F-6ED3-F26998445FE8}"/>
              </a:ext>
            </a:extLst>
          </p:cNvPr>
          <p:cNvSpPr txBox="1"/>
          <p:nvPr/>
        </p:nvSpPr>
        <p:spPr>
          <a:xfrm>
            <a:off x="3404979" y="1622390"/>
            <a:ext cx="381585" cy="246221"/>
          </a:xfrm>
          <a:prstGeom prst="rect">
            <a:avLst/>
          </a:prstGeom>
          <a:noFill/>
        </p:spPr>
        <p:txBody>
          <a:bodyPr wrap="square" rtlCol="0">
            <a:spAutoFit/>
          </a:bodyPr>
          <a:lstStyle/>
          <a:p>
            <a:r>
              <a:rPr lang="en-US" sz="1000" b="1" dirty="0">
                <a:solidFill>
                  <a:srgbClr val="C00000"/>
                </a:solidFill>
              </a:rPr>
              <a:t>BR</a:t>
            </a:r>
          </a:p>
        </p:txBody>
      </p:sp>
      <p:sp>
        <p:nvSpPr>
          <p:cNvPr id="30" name="TextBox 29">
            <a:extLst>
              <a:ext uri="{FF2B5EF4-FFF2-40B4-BE49-F238E27FC236}">
                <a16:creationId xmlns:a16="http://schemas.microsoft.com/office/drawing/2014/main" id="{E8F91CE2-69CA-C869-706E-12274E498D45}"/>
              </a:ext>
            </a:extLst>
          </p:cNvPr>
          <p:cNvSpPr txBox="1"/>
          <p:nvPr/>
        </p:nvSpPr>
        <p:spPr>
          <a:xfrm>
            <a:off x="4958342" y="1497953"/>
            <a:ext cx="381585" cy="246221"/>
          </a:xfrm>
          <a:prstGeom prst="rect">
            <a:avLst/>
          </a:prstGeom>
          <a:noFill/>
        </p:spPr>
        <p:txBody>
          <a:bodyPr wrap="square" rtlCol="0">
            <a:spAutoFit/>
          </a:bodyPr>
          <a:lstStyle/>
          <a:p>
            <a:r>
              <a:rPr lang="en-US" sz="1000" b="1" dirty="0">
                <a:solidFill>
                  <a:srgbClr val="C00000"/>
                </a:solidFill>
              </a:rPr>
              <a:t>BR</a:t>
            </a:r>
          </a:p>
        </p:txBody>
      </p:sp>
      <p:sp>
        <p:nvSpPr>
          <p:cNvPr id="31" name="TextBox 30">
            <a:extLst>
              <a:ext uri="{FF2B5EF4-FFF2-40B4-BE49-F238E27FC236}">
                <a16:creationId xmlns:a16="http://schemas.microsoft.com/office/drawing/2014/main" id="{66B8A19A-597A-7A8E-89E0-CA1D2280B446}"/>
              </a:ext>
            </a:extLst>
          </p:cNvPr>
          <p:cNvSpPr txBox="1"/>
          <p:nvPr/>
        </p:nvSpPr>
        <p:spPr>
          <a:xfrm>
            <a:off x="3432441" y="1489147"/>
            <a:ext cx="381585" cy="246221"/>
          </a:xfrm>
          <a:prstGeom prst="rect">
            <a:avLst/>
          </a:prstGeom>
          <a:noFill/>
        </p:spPr>
        <p:txBody>
          <a:bodyPr wrap="square" rtlCol="0">
            <a:spAutoFit/>
          </a:bodyPr>
          <a:lstStyle/>
          <a:p>
            <a:r>
              <a:rPr lang="en-US" sz="1000" b="1" dirty="0">
                <a:solidFill>
                  <a:srgbClr val="C00000"/>
                </a:solidFill>
              </a:rPr>
              <a:t>IR</a:t>
            </a:r>
          </a:p>
        </p:txBody>
      </p:sp>
      <p:sp>
        <p:nvSpPr>
          <p:cNvPr id="32" name="TextBox 31">
            <a:extLst>
              <a:ext uri="{FF2B5EF4-FFF2-40B4-BE49-F238E27FC236}">
                <a16:creationId xmlns:a16="http://schemas.microsoft.com/office/drawing/2014/main" id="{CD71743F-496F-FF87-6486-C074C5B130B0}"/>
              </a:ext>
            </a:extLst>
          </p:cNvPr>
          <p:cNvSpPr txBox="1"/>
          <p:nvPr/>
        </p:nvSpPr>
        <p:spPr>
          <a:xfrm>
            <a:off x="4911867" y="1628860"/>
            <a:ext cx="533985" cy="246221"/>
          </a:xfrm>
          <a:prstGeom prst="rect">
            <a:avLst/>
          </a:prstGeom>
          <a:noFill/>
        </p:spPr>
        <p:txBody>
          <a:bodyPr wrap="square" rtlCol="0">
            <a:spAutoFit/>
          </a:bodyPr>
          <a:lstStyle/>
          <a:p>
            <a:r>
              <a:rPr lang="en-US" sz="1000" b="1" dirty="0">
                <a:solidFill>
                  <a:srgbClr val="C00000"/>
                </a:solidFill>
              </a:rPr>
              <a:t>ABR</a:t>
            </a:r>
          </a:p>
        </p:txBody>
      </p:sp>
      <p:sp>
        <p:nvSpPr>
          <p:cNvPr id="33" name="TextBox 32">
            <a:extLst>
              <a:ext uri="{FF2B5EF4-FFF2-40B4-BE49-F238E27FC236}">
                <a16:creationId xmlns:a16="http://schemas.microsoft.com/office/drawing/2014/main" id="{9191CA9C-96B6-DB3B-26DC-D26A0B7596A3}"/>
              </a:ext>
            </a:extLst>
          </p:cNvPr>
          <p:cNvSpPr txBox="1"/>
          <p:nvPr/>
        </p:nvSpPr>
        <p:spPr>
          <a:xfrm>
            <a:off x="3763792" y="1165980"/>
            <a:ext cx="500621" cy="215444"/>
          </a:xfrm>
          <a:prstGeom prst="rect">
            <a:avLst/>
          </a:prstGeom>
          <a:noFill/>
        </p:spPr>
        <p:txBody>
          <a:bodyPr wrap="square" rtlCol="0">
            <a:spAutoFit/>
          </a:bodyPr>
          <a:lstStyle/>
          <a:p>
            <a:r>
              <a:rPr lang="en-US" sz="800" dirty="0"/>
              <a:t>G0/0/0</a:t>
            </a:r>
          </a:p>
        </p:txBody>
      </p:sp>
      <p:sp>
        <p:nvSpPr>
          <p:cNvPr id="34" name="TextBox 33">
            <a:extLst>
              <a:ext uri="{FF2B5EF4-FFF2-40B4-BE49-F238E27FC236}">
                <a16:creationId xmlns:a16="http://schemas.microsoft.com/office/drawing/2014/main" id="{A709D835-5D30-BD17-20F7-75C78CA35BEF}"/>
              </a:ext>
            </a:extLst>
          </p:cNvPr>
          <p:cNvSpPr txBox="1"/>
          <p:nvPr/>
        </p:nvSpPr>
        <p:spPr>
          <a:xfrm>
            <a:off x="4444699" y="1158989"/>
            <a:ext cx="500621" cy="215444"/>
          </a:xfrm>
          <a:prstGeom prst="rect">
            <a:avLst/>
          </a:prstGeom>
          <a:noFill/>
        </p:spPr>
        <p:txBody>
          <a:bodyPr wrap="square" rtlCol="0">
            <a:spAutoFit/>
          </a:bodyPr>
          <a:lstStyle/>
          <a:p>
            <a:r>
              <a:rPr lang="en-US" sz="800" dirty="0"/>
              <a:t>G0/0/0</a:t>
            </a:r>
          </a:p>
        </p:txBody>
      </p:sp>
      <p:sp>
        <p:nvSpPr>
          <p:cNvPr id="35" name="TextBox 34">
            <a:extLst>
              <a:ext uri="{FF2B5EF4-FFF2-40B4-BE49-F238E27FC236}">
                <a16:creationId xmlns:a16="http://schemas.microsoft.com/office/drawing/2014/main" id="{1B1E5C02-13E8-C0AF-A3A5-C0F56BA8D04B}"/>
              </a:ext>
            </a:extLst>
          </p:cNvPr>
          <p:cNvSpPr txBox="1"/>
          <p:nvPr/>
        </p:nvSpPr>
        <p:spPr>
          <a:xfrm>
            <a:off x="6023229" y="1160387"/>
            <a:ext cx="500621" cy="215444"/>
          </a:xfrm>
          <a:prstGeom prst="rect">
            <a:avLst/>
          </a:prstGeom>
          <a:noFill/>
        </p:spPr>
        <p:txBody>
          <a:bodyPr wrap="square" rtlCol="0">
            <a:spAutoFit/>
          </a:bodyPr>
          <a:lstStyle/>
          <a:p>
            <a:r>
              <a:rPr lang="en-US" sz="800" dirty="0"/>
              <a:t>G0/0/0</a:t>
            </a:r>
          </a:p>
        </p:txBody>
      </p:sp>
      <p:sp>
        <p:nvSpPr>
          <p:cNvPr id="36" name="TextBox 35">
            <a:extLst>
              <a:ext uri="{FF2B5EF4-FFF2-40B4-BE49-F238E27FC236}">
                <a16:creationId xmlns:a16="http://schemas.microsoft.com/office/drawing/2014/main" id="{951BE875-33B3-7641-113D-2D2429CA421D}"/>
              </a:ext>
            </a:extLst>
          </p:cNvPr>
          <p:cNvSpPr txBox="1"/>
          <p:nvPr/>
        </p:nvSpPr>
        <p:spPr>
          <a:xfrm>
            <a:off x="5345118" y="1161785"/>
            <a:ext cx="500621" cy="215444"/>
          </a:xfrm>
          <a:prstGeom prst="rect">
            <a:avLst/>
          </a:prstGeom>
          <a:noFill/>
        </p:spPr>
        <p:txBody>
          <a:bodyPr wrap="square" rtlCol="0">
            <a:spAutoFit/>
          </a:bodyPr>
          <a:lstStyle/>
          <a:p>
            <a:r>
              <a:rPr lang="en-US" sz="800" dirty="0"/>
              <a:t>G0/0/1</a:t>
            </a:r>
          </a:p>
        </p:txBody>
      </p:sp>
      <p:sp>
        <p:nvSpPr>
          <p:cNvPr id="37" name="Arrow: Left-Right 36">
            <a:extLst>
              <a:ext uri="{FF2B5EF4-FFF2-40B4-BE49-F238E27FC236}">
                <a16:creationId xmlns:a16="http://schemas.microsoft.com/office/drawing/2014/main" id="{80FC73E7-617F-A960-38FB-9750F04E8C61}"/>
              </a:ext>
            </a:extLst>
          </p:cNvPr>
          <p:cNvSpPr/>
          <p:nvPr/>
        </p:nvSpPr>
        <p:spPr>
          <a:xfrm>
            <a:off x="5563300" y="1616313"/>
            <a:ext cx="725542" cy="246287"/>
          </a:xfrm>
          <a:prstGeom prst="lef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t>Type 1/2</a:t>
            </a:r>
          </a:p>
        </p:txBody>
      </p:sp>
      <p:sp>
        <p:nvSpPr>
          <p:cNvPr id="38" name="TextBox 37">
            <a:extLst>
              <a:ext uri="{FF2B5EF4-FFF2-40B4-BE49-F238E27FC236}">
                <a16:creationId xmlns:a16="http://schemas.microsoft.com/office/drawing/2014/main" id="{1CE2AD47-B3FB-9665-76DF-400B3D34F505}"/>
              </a:ext>
            </a:extLst>
          </p:cNvPr>
          <p:cNvSpPr txBox="1"/>
          <p:nvPr/>
        </p:nvSpPr>
        <p:spPr>
          <a:xfrm>
            <a:off x="3990641" y="1336744"/>
            <a:ext cx="697475" cy="215444"/>
          </a:xfrm>
          <a:prstGeom prst="rect">
            <a:avLst/>
          </a:prstGeom>
          <a:noFill/>
        </p:spPr>
        <p:txBody>
          <a:bodyPr wrap="square" rtlCol="0">
            <a:spAutoFit/>
          </a:bodyPr>
          <a:lstStyle/>
          <a:p>
            <a:r>
              <a:rPr lang="en-US" sz="800" i="1" dirty="0"/>
              <a:t>10.0.1.0/24</a:t>
            </a:r>
          </a:p>
        </p:txBody>
      </p:sp>
      <p:sp>
        <p:nvSpPr>
          <p:cNvPr id="39" name="TextBox 38">
            <a:extLst>
              <a:ext uri="{FF2B5EF4-FFF2-40B4-BE49-F238E27FC236}">
                <a16:creationId xmlns:a16="http://schemas.microsoft.com/office/drawing/2014/main" id="{B26A72B8-73EA-28F6-0407-B43471FA8DFB}"/>
              </a:ext>
            </a:extLst>
          </p:cNvPr>
          <p:cNvSpPr txBox="1"/>
          <p:nvPr/>
        </p:nvSpPr>
        <p:spPr>
          <a:xfrm>
            <a:off x="5577560" y="1338142"/>
            <a:ext cx="697475" cy="215444"/>
          </a:xfrm>
          <a:prstGeom prst="rect">
            <a:avLst/>
          </a:prstGeom>
          <a:noFill/>
        </p:spPr>
        <p:txBody>
          <a:bodyPr wrap="square" rtlCol="0">
            <a:spAutoFit/>
          </a:bodyPr>
          <a:lstStyle/>
          <a:p>
            <a:r>
              <a:rPr lang="en-US" sz="800" i="1" dirty="0"/>
              <a:t>10.0.2.0/24</a:t>
            </a:r>
          </a:p>
        </p:txBody>
      </p:sp>
      <p:pic>
        <p:nvPicPr>
          <p:cNvPr id="41" name="Picture 40">
            <a:extLst>
              <a:ext uri="{FF2B5EF4-FFF2-40B4-BE49-F238E27FC236}">
                <a16:creationId xmlns:a16="http://schemas.microsoft.com/office/drawing/2014/main" id="{F9A1CFF7-9506-9288-F79D-1D5E5243D072}"/>
              </a:ext>
            </a:extLst>
          </p:cNvPr>
          <p:cNvPicPr>
            <a:picLocks noChangeAspect="1"/>
          </p:cNvPicPr>
          <p:nvPr/>
        </p:nvPicPr>
        <p:blipFill>
          <a:blip r:embed="rId4"/>
          <a:stretch>
            <a:fillRect/>
          </a:stretch>
        </p:blipFill>
        <p:spPr>
          <a:xfrm>
            <a:off x="4397230" y="2756725"/>
            <a:ext cx="4205851" cy="336061"/>
          </a:xfrm>
          <a:prstGeom prst="rect">
            <a:avLst/>
          </a:prstGeom>
          <a:ln w="28575">
            <a:solidFill>
              <a:schemeClr val="tx1"/>
            </a:solidFill>
          </a:ln>
        </p:spPr>
      </p:pic>
      <p:pic>
        <p:nvPicPr>
          <p:cNvPr id="43" name="Picture 42">
            <a:extLst>
              <a:ext uri="{FF2B5EF4-FFF2-40B4-BE49-F238E27FC236}">
                <a16:creationId xmlns:a16="http://schemas.microsoft.com/office/drawing/2014/main" id="{AC3A87C3-8968-5165-B284-1750608164F9}"/>
              </a:ext>
            </a:extLst>
          </p:cNvPr>
          <p:cNvPicPr>
            <a:picLocks noChangeAspect="1"/>
          </p:cNvPicPr>
          <p:nvPr/>
        </p:nvPicPr>
        <p:blipFill>
          <a:blip r:embed="rId5"/>
          <a:stretch>
            <a:fillRect/>
          </a:stretch>
        </p:blipFill>
        <p:spPr>
          <a:xfrm>
            <a:off x="4399358" y="3119130"/>
            <a:ext cx="4205851" cy="520724"/>
          </a:xfrm>
          <a:prstGeom prst="rect">
            <a:avLst/>
          </a:prstGeom>
          <a:ln w="28575">
            <a:solidFill>
              <a:schemeClr val="tx1"/>
            </a:solidFill>
          </a:ln>
        </p:spPr>
      </p:pic>
      <p:sp>
        <p:nvSpPr>
          <p:cNvPr id="46" name="Rectangle 45">
            <a:extLst>
              <a:ext uri="{FF2B5EF4-FFF2-40B4-BE49-F238E27FC236}">
                <a16:creationId xmlns:a16="http://schemas.microsoft.com/office/drawing/2014/main" id="{4237E8C9-5173-5BB6-D70E-B5BF4C44D6E8}"/>
              </a:ext>
            </a:extLst>
          </p:cNvPr>
          <p:cNvSpPr/>
          <p:nvPr/>
        </p:nvSpPr>
        <p:spPr>
          <a:xfrm>
            <a:off x="8045042" y="2944536"/>
            <a:ext cx="549650" cy="1481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4E59A81-1CF3-AE6E-20D5-58C5C58E5228}"/>
              </a:ext>
            </a:extLst>
          </p:cNvPr>
          <p:cNvSpPr/>
          <p:nvPr/>
        </p:nvSpPr>
        <p:spPr>
          <a:xfrm>
            <a:off x="8012884" y="3298272"/>
            <a:ext cx="549650" cy="1481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BC1C86A-DAEA-6995-5255-6FC198C6C782}"/>
              </a:ext>
            </a:extLst>
          </p:cNvPr>
          <p:cNvSpPr/>
          <p:nvPr/>
        </p:nvSpPr>
        <p:spPr>
          <a:xfrm>
            <a:off x="8012884" y="3449274"/>
            <a:ext cx="549650" cy="1481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5629A24-B5F4-A35E-53CB-D8B2D904EA21}"/>
              </a:ext>
            </a:extLst>
          </p:cNvPr>
          <p:cNvSpPr/>
          <p:nvPr/>
        </p:nvSpPr>
        <p:spPr>
          <a:xfrm>
            <a:off x="8046440" y="3860335"/>
            <a:ext cx="549650" cy="1481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1696671-7438-3848-0331-850B6FC26BC1}"/>
              </a:ext>
            </a:extLst>
          </p:cNvPr>
          <p:cNvPicPr>
            <a:picLocks noChangeAspect="1"/>
          </p:cNvPicPr>
          <p:nvPr/>
        </p:nvPicPr>
        <p:blipFill>
          <a:blip r:embed="rId3"/>
          <a:stretch>
            <a:fillRect/>
          </a:stretch>
        </p:blipFill>
        <p:spPr>
          <a:xfrm>
            <a:off x="7858867" y="883461"/>
            <a:ext cx="913003" cy="913003"/>
          </a:xfrm>
          <a:prstGeom prst="rect">
            <a:avLst/>
          </a:prstGeom>
        </p:spPr>
      </p:pic>
      <p:sp>
        <p:nvSpPr>
          <p:cNvPr id="14" name="TextBox 13">
            <a:extLst>
              <a:ext uri="{FF2B5EF4-FFF2-40B4-BE49-F238E27FC236}">
                <a16:creationId xmlns:a16="http://schemas.microsoft.com/office/drawing/2014/main" id="{04F53114-FA22-11B7-BCAE-24601EFE6990}"/>
              </a:ext>
            </a:extLst>
          </p:cNvPr>
          <p:cNvSpPr txBox="1"/>
          <p:nvPr/>
        </p:nvSpPr>
        <p:spPr>
          <a:xfrm>
            <a:off x="8038281" y="1339961"/>
            <a:ext cx="559997" cy="215444"/>
          </a:xfrm>
          <a:prstGeom prst="rect">
            <a:avLst/>
          </a:prstGeom>
          <a:noFill/>
        </p:spPr>
        <p:txBody>
          <a:bodyPr wrap="square" rtlCol="0">
            <a:spAutoFit/>
          </a:bodyPr>
          <a:lstStyle/>
          <a:p>
            <a:r>
              <a:rPr lang="en-US" sz="800" b="1" dirty="0"/>
              <a:t>Ex-RTR</a:t>
            </a:r>
          </a:p>
        </p:txBody>
      </p:sp>
      <p:sp>
        <p:nvSpPr>
          <p:cNvPr id="15" name="TextBox 14">
            <a:extLst>
              <a:ext uri="{FF2B5EF4-FFF2-40B4-BE49-F238E27FC236}">
                <a16:creationId xmlns:a16="http://schemas.microsoft.com/office/drawing/2014/main" id="{FA9F0C03-0B1A-35BC-A456-B7FCB7CBE54B}"/>
              </a:ext>
            </a:extLst>
          </p:cNvPr>
          <p:cNvSpPr txBox="1"/>
          <p:nvPr/>
        </p:nvSpPr>
        <p:spPr>
          <a:xfrm>
            <a:off x="6871032" y="728801"/>
            <a:ext cx="1733371" cy="276999"/>
          </a:xfrm>
          <a:prstGeom prst="rect">
            <a:avLst/>
          </a:prstGeom>
          <a:noFill/>
        </p:spPr>
        <p:txBody>
          <a:bodyPr wrap="square" rtlCol="0">
            <a:spAutoFit/>
          </a:bodyPr>
          <a:lstStyle/>
          <a:p>
            <a:r>
              <a:rPr lang="en-US" sz="1200" b="1" dirty="0"/>
              <a:t>External Network RIP</a:t>
            </a:r>
          </a:p>
        </p:txBody>
      </p:sp>
      <p:sp>
        <p:nvSpPr>
          <p:cNvPr id="16" name="TextBox 15">
            <a:extLst>
              <a:ext uri="{FF2B5EF4-FFF2-40B4-BE49-F238E27FC236}">
                <a16:creationId xmlns:a16="http://schemas.microsoft.com/office/drawing/2014/main" id="{AE072984-9323-9D52-863C-76ECD2D12AE0}"/>
              </a:ext>
            </a:extLst>
          </p:cNvPr>
          <p:cNvSpPr txBox="1"/>
          <p:nvPr/>
        </p:nvSpPr>
        <p:spPr>
          <a:xfrm>
            <a:off x="7626926" y="1153396"/>
            <a:ext cx="500621" cy="215444"/>
          </a:xfrm>
          <a:prstGeom prst="rect">
            <a:avLst/>
          </a:prstGeom>
          <a:noFill/>
        </p:spPr>
        <p:txBody>
          <a:bodyPr wrap="square" rtlCol="0">
            <a:spAutoFit/>
          </a:bodyPr>
          <a:lstStyle/>
          <a:p>
            <a:r>
              <a:rPr lang="en-US" sz="800" dirty="0"/>
              <a:t>G0/0/0</a:t>
            </a:r>
          </a:p>
        </p:txBody>
      </p:sp>
      <p:sp>
        <p:nvSpPr>
          <p:cNvPr id="17" name="TextBox 16">
            <a:extLst>
              <a:ext uri="{FF2B5EF4-FFF2-40B4-BE49-F238E27FC236}">
                <a16:creationId xmlns:a16="http://schemas.microsoft.com/office/drawing/2014/main" id="{0F0A9137-70C9-664E-1D4A-02BEEE68A57F}"/>
              </a:ext>
            </a:extLst>
          </p:cNvPr>
          <p:cNvSpPr txBox="1"/>
          <p:nvPr/>
        </p:nvSpPr>
        <p:spPr>
          <a:xfrm>
            <a:off x="6948815" y="1154794"/>
            <a:ext cx="500621" cy="215444"/>
          </a:xfrm>
          <a:prstGeom prst="rect">
            <a:avLst/>
          </a:prstGeom>
          <a:noFill/>
        </p:spPr>
        <p:txBody>
          <a:bodyPr wrap="square" rtlCol="0">
            <a:spAutoFit/>
          </a:bodyPr>
          <a:lstStyle/>
          <a:p>
            <a:r>
              <a:rPr lang="en-US" sz="800" dirty="0"/>
              <a:t>G0/0/1</a:t>
            </a:r>
          </a:p>
        </p:txBody>
      </p:sp>
      <p:sp>
        <p:nvSpPr>
          <p:cNvPr id="23" name="TextBox 22">
            <a:extLst>
              <a:ext uri="{FF2B5EF4-FFF2-40B4-BE49-F238E27FC236}">
                <a16:creationId xmlns:a16="http://schemas.microsoft.com/office/drawing/2014/main" id="{5EF92BD7-BDC8-21DC-761C-2FE653A49EAC}"/>
              </a:ext>
            </a:extLst>
          </p:cNvPr>
          <p:cNvSpPr txBox="1"/>
          <p:nvPr/>
        </p:nvSpPr>
        <p:spPr>
          <a:xfrm>
            <a:off x="7147701" y="1331151"/>
            <a:ext cx="776967" cy="215444"/>
          </a:xfrm>
          <a:prstGeom prst="rect">
            <a:avLst/>
          </a:prstGeom>
          <a:noFill/>
        </p:spPr>
        <p:txBody>
          <a:bodyPr wrap="square" rtlCol="0">
            <a:spAutoFit/>
          </a:bodyPr>
          <a:lstStyle/>
          <a:p>
            <a:r>
              <a:rPr lang="en-US" sz="800" i="1" dirty="0"/>
              <a:t>10.0.20.0/24</a:t>
            </a:r>
          </a:p>
        </p:txBody>
      </p:sp>
      <p:cxnSp>
        <p:nvCxnSpPr>
          <p:cNvPr id="42" name="Straight Connector 41">
            <a:extLst>
              <a:ext uri="{FF2B5EF4-FFF2-40B4-BE49-F238E27FC236}">
                <a16:creationId xmlns:a16="http://schemas.microsoft.com/office/drawing/2014/main" id="{3648A0D5-C406-70A4-A223-9E6A99D32B7C}"/>
              </a:ext>
            </a:extLst>
          </p:cNvPr>
          <p:cNvCxnSpPr>
            <a:cxnSpLocks/>
          </p:cNvCxnSpPr>
          <p:nvPr/>
        </p:nvCxnSpPr>
        <p:spPr>
          <a:xfrm>
            <a:off x="6979870" y="1349748"/>
            <a:ext cx="1067970" cy="0"/>
          </a:xfrm>
          <a:prstGeom prst="line">
            <a:avLst/>
          </a:prstGeom>
        </p:spPr>
        <p:style>
          <a:lnRef idx="2">
            <a:schemeClr val="dk1"/>
          </a:lnRef>
          <a:fillRef idx="0">
            <a:schemeClr val="dk1"/>
          </a:fillRef>
          <a:effectRef idx="1">
            <a:schemeClr val="dk1"/>
          </a:effectRef>
          <a:fontRef idx="minor">
            <a:schemeClr val="tx1"/>
          </a:fontRef>
        </p:style>
      </p:cxnSp>
      <p:pic>
        <p:nvPicPr>
          <p:cNvPr id="44" name="Picture 43">
            <a:extLst>
              <a:ext uri="{FF2B5EF4-FFF2-40B4-BE49-F238E27FC236}">
                <a16:creationId xmlns:a16="http://schemas.microsoft.com/office/drawing/2014/main" id="{73AA7C89-F737-8F78-D244-367B343FD3E4}"/>
              </a:ext>
            </a:extLst>
          </p:cNvPr>
          <p:cNvPicPr>
            <a:picLocks noChangeAspect="1"/>
          </p:cNvPicPr>
          <p:nvPr/>
        </p:nvPicPr>
        <p:blipFill>
          <a:blip r:embed="rId3"/>
          <a:stretch>
            <a:fillRect/>
          </a:stretch>
        </p:blipFill>
        <p:spPr>
          <a:xfrm>
            <a:off x="7860265" y="1765704"/>
            <a:ext cx="913003" cy="913003"/>
          </a:xfrm>
          <a:prstGeom prst="rect">
            <a:avLst/>
          </a:prstGeom>
        </p:spPr>
      </p:pic>
      <p:sp>
        <p:nvSpPr>
          <p:cNvPr id="50" name="TextBox 49">
            <a:extLst>
              <a:ext uri="{FF2B5EF4-FFF2-40B4-BE49-F238E27FC236}">
                <a16:creationId xmlns:a16="http://schemas.microsoft.com/office/drawing/2014/main" id="{DACBA213-0829-2F87-6274-931B2EA9D7C9}"/>
              </a:ext>
            </a:extLst>
          </p:cNvPr>
          <p:cNvSpPr txBox="1"/>
          <p:nvPr/>
        </p:nvSpPr>
        <p:spPr>
          <a:xfrm>
            <a:off x="8064847" y="2222204"/>
            <a:ext cx="574792" cy="215444"/>
          </a:xfrm>
          <a:prstGeom prst="rect">
            <a:avLst/>
          </a:prstGeom>
          <a:noFill/>
        </p:spPr>
        <p:txBody>
          <a:bodyPr wrap="square" rtlCol="0">
            <a:spAutoFit/>
          </a:bodyPr>
          <a:lstStyle/>
          <a:p>
            <a:r>
              <a:rPr lang="en-US" sz="800" b="1" dirty="0"/>
              <a:t>Ex-RTR</a:t>
            </a:r>
          </a:p>
        </p:txBody>
      </p:sp>
      <p:sp>
        <p:nvSpPr>
          <p:cNvPr id="51" name="TextBox 50">
            <a:extLst>
              <a:ext uri="{FF2B5EF4-FFF2-40B4-BE49-F238E27FC236}">
                <a16:creationId xmlns:a16="http://schemas.microsoft.com/office/drawing/2014/main" id="{BF6FF1A4-7312-85E3-B0F4-6D4C4048F026}"/>
              </a:ext>
            </a:extLst>
          </p:cNvPr>
          <p:cNvSpPr txBox="1"/>
          <p:nvPr/>
        </p:nvSpPr>
        <p:spPr>
          <a:xfrm>
            <a:off x="747420" y="3036465"/>
            <a:ext cx="3363186" cy="1448795"/>
          </a:xfrm>
          <a:prstGeom prst="rect">
            <a:avLst/>
          </a:prstGeom>
          <a:noFill/>
        </p:spPr>
        <p:txBody>
          <a:bodyPr wrap="square" rtlCol="0">
            <a:spAutoFit/>
          </a:bodyPr>
          <a:lstStyle/>
          <a:p>
            <a:pPr algn="just">
              <a:lnSpc>
                <a:spcPct val="150000"/>
              </a:lnSpc>
            </a:pPr>
            <a:r>
              <a:rPr lang="en-US" sz="1000" b="1" u="sng" dirty="0">
                <a:solidFill>
                  <a:schemeClr val="tx1"/>
                </a:solidFill>
                <a:latin typeface="+mj-lt"/>
              </a:rPr>
              <a:t>2.Standard Area</a:t>
            </a:r>
            <a:r>
              <a:rPr lang="en-US" sz="1000" b="1" dirty="0">
                <a:solidFill>
                  <a:schemeClr val="tx1"/>
                </a:solidFill>
                <a:latin typeface="+mj-lt"/>
              </a:rPr>
              <a:t>: </a:t>
            </a:r>
            <a:r>
              <a:rPr lang="en-US" sz="1000" b="0" i="0" dirty="0">
                <a:solidFill>
                  <a:schemeClr val="tx1"/>
                </a:solidFill>
                <a:effectLst/>
                <a:latin typeface="+mj-lt"/>
              </a:rPr>
              <a:t>A standard area is a </a:t>
            </a:r>
            <a:r>
              <a:rPr lang="en-US" sz="1000" b="1" i="1" dirty="0">
                <a:solidFill>
                  <a:schemeClr val="tx1"/>
                </a:solidFill>
                <a:effectLst/>
                <a:latin typeface="+mj-lt"/>
              </a:rPr>
              <a:t>non-backbone area</a:t>
            </a:r>
            <a:r>
              <a:rPr lang="en-US" sz="1000" b="0" i="0" dirty="0">
                <a:solidFill>
                  <a:schemeClr val="tx1"/>
                </a:solidFill>
                <a:effectLst/>
                <a:latin typeface="+mj-lt"/>
              </a:rPr>
              <a:t>. Standard areas can communicate with each other through the backbone area. A Standard Area has </a:t>
            </a:r>
            <a:r>
              <a:rPr lang="en-US" sz="1000" b="1" i="1" dirty="0">
                <a:solidFill>
                  <a:schemeClr val="tx1"/>
                </a:solidFill>
                <a:effectLst/>
                <a:latin typeface="+mj-lt"/>
              </a:rPr>
              <a:t>no specific characteristics</a:t>
            </a:r>
            <a:r>
              <a:rPr lang="en-US" sz="1000" b="0" i="0" dirty="0">
                <a:solidFill>
                  <a:schemeClr val="tx1"/>
                </a:solidFill>
                <a:effectLst/>
                <a:latin typeface="+mj-lt"/>
              </a:rPr>
              <a:t>. </a:t>
            </a:r>
            <a:r>
              <a:rPr lang="en-US" sz="1000" dirty="0">
                <a:solidFill>
                  <a:schemeClr val="tx1"/>
                </a:solidFill>
                <a:latin typeface="+mj-lt"/>
              </a:rPr>
              <a:t>It</a:t>
            </a:r>
            <a:r>
              <a:rPr lang="en-US" sz="1000" b="0" i="0" dirty="0">
                <a:solidFill>
                  <a:schemeClr val="tx1"/>
                </a:solidFill>
                <a:effectLst/>
                <a:latin typeface="+mj-lt"/>
              </a:rPr>
              <a:t> help in </a:t>
            </a:r>
            <a:r>
              <a:rPr lang="en-US" sz="1000" b="1" i="1" dirty="0">
                <a:solidFill>
                  <a:schemeClr val="tx1"/>
                </a:solidFill>
                <a:effectLst/>
                <a:latin typeface="+mj-lt"/>
              </a:rPr>
              <a:t>optimizing routing </a:t>
            </a:r>
            <a:r>
              <a:rPr lang="en-US" sz="1000" b="0" i="0" dirty="0">
                <a:solidFill>
                  <a:schemeClr val="tx1"/>
                </a:solidFill>
                <a:effectLst/>
                <a:latin typeface="+mj-lt"/>
              </a:rPr>
              <a:t>as the information about all routes is with all routers. This area supports type </a:t>
            </a:r>
            <a:r>
              <a:rPr lang="en-US" sz="1000" b="1" i="1" dirty="0">
                <a:solidFill>
                  <a:schemeClr val="tx1"/>
                </a:solidFill>
                <a:effectLst/>
                <a:latin typeface="+mj-lt"/>
              </a:rPr>
              <a:t>1, 2, 3, 4, </a:t>
            </a:r>
            <a:r>
              <a:rPr lang="en-US" sz="1000" b="0" i="0" dirty="0">
                <a:solidFill>
                  <a:schemeClr val="tx1"/>
                </a:solidFill>
                <a:effectLst/>
                <a:latin typeface="+mj-lt"/>
              </a:rPr>
              <a:t>and </a:t>
            </a:r>
            <a:r>
              <a:rPr lang="en-US" sz="1000" b="1" i="1" dirty="0">
                <a:solidFill>
                  <a:schemeClr val="tx1"/>
                </a:solidFill>
                <a:effectLst/>
                <a:latin typeface="+mj-lt"/>
              </a:rPr>
              <a:t>5</a:t>
            </a:r>
            <a:r>
              <a:rPr lang="en-US" sz="1000" b="0" i="0" dirty="0">
                <a:solidFill>
                  <a:schemeClr val="tx1"/>
                </a:solidFill>
                <a:effectLst/>
                <a:latin typeface="+mj-lt"/>
              </a:rPr>
              <a:t> LSAs.</a:t>
            </a:r>
          </a:p>
        </p:txBody>
      </p:sp>
      <p:cxnSp>
        <p:nvCxnSpPr>
          <p:cNvPr id="52" name="Straight Connector 51">
            <a:extLst>
              <a:ext uri="{FF2B5EF4-FFF2-40B4-BE49-F238E27FC236}">
                <a16:creationId xmlns:a16="http://schemas.microsoft.com/office/drawing/2014/main" id="{4C9AA44F-7640-0532-B436-EE8A43AE5ABD}"/>
              </a:ext>
            </a:extLst>
          </p:cNvPr>
          <p:cNvCxnSpPr>
            <a:cxnSpLocks/>
          </p:cNvCxnSpPr>
          <p:nvPr/>
        </p:nvCxnSpPr>
        <p:spPr>
          <a:xfrm flipV="1">
            <a:off x="8315368" y="1505071"/>
            <a:ext cx="8140" cy="542362"/>
          </a:xfrm>
          <a:prstGeom prst="line">
            <a:avLst/>
          </a:prstGeom>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CCAC23D3-93F5-D39D-8BDF-6256E47925B2}"/>
              </a:ext>
            </a:extLst>
          </p:cNvPr>
          <p:cNvSpPr txBox="1"/>
          <p:nvPr/>
        </p:nvSpPr>
        <p:spPr>
          <a:xfrm>
            <a:off x="7898170" y="1491752"/>
            <a:ext cx="500621" cy="215444"/>
          </a:xfrm>
          <a:prstGeom prst="rect">
            <a:avLst/>
          </a:prstGeom>
          <a:noFill/>
        </p:spPr>
        <p:txBody>
          <a:bodyPr wrap="square" rtlCol="0">
            <a:spAutoFit/>
          </a:bodyPr>
          <a:lstStyle/>
          <a:p>
            <a:r>
              <a:rPr lang="en-US" sz="800" dirty="0"/>
              <a:t>G0/0/1</a:t>
            </a:r>
          </a:p>
        </p:txBody>
      </p:sp>
      <p:sp>
        <p:nvSpPr>
          <p:cNvPr id="58" name="TextBox 57">
            <a:extLst>
              <a:ext uri="{FF2B5EF4-FFF2-40B4-BE49-F238E27FC236}">
                <a16:creationId xmlns:a16="http://schemas.microsoft.com/office/drawing/2014/main" id="{D89EDC94-E5C0-14F9-373B-ADB954597E98}"/>
              </a:ext>
            </a:extLst>
          </p:cNvPr>
          <p:cNvSpPr txBox="1"/>
          <p:nvPr/>
        </p:nvSpPr>
        <p:spPr>
          <a:xfrm>
            <a:off x="7896772" y="1867859"/>
            <a:ext cx="500621" cy="215444"/>
          </a:xfrm>
          <a:prstGeom prst="rect">
            <a:avLst/>
          </a:prstGeom>
          <a:noFill/>
        </p:spPr>
        <p:txBody>
          <a:bodyPr wrap="square" rtlCol="0">
            <a:spAutoFit/>
          </a:bodyPr>
          <a:lstStyle/>
          <a:p>
            <a:r>
              <a:rPr lang="en-US" sz="800" dirty="0"/>
              <a:t>G0/0/0</a:t>
            </a:r>
          </a:p>
        </p:txBody>
      </p:sp>
      <p:sp>
        <p:nvSpPr>
          <p:cNvPr id="60" name="TextBox 59">
            <a:extLst>
              <a:ext uri="{FF2B5EF4-FFF2-40B4-BE49-F238E27FC236}">
                <a16:creationId xmlns:a16="http://schemas.microsoft.com/office/drawing/2014/main" id="{739DFC22-7ECF-AF61-9D72-87C27D4731B2}"/>
              </a:ext>
            </a:extLst>
          </p:cNvPr>
          <p:cNvSpPr txBox="1"/>
          <p:nvPr/>
        </p:nvSpPr>
        <p:spPr>
          <a:xfrm>
            <a:off x="7610494" y="1676498"/>
            <a:ext cx="807190" cy="215444"/>
          </a:xfrm>
          <a:prstGeom prst="rect">
            <a:avLst/>
          </a:prstGeom>
          <a:noFill/>
        </p:spPr>
        <p:txBody>
          <a:bodyPr wrap="square" rtlCol="0">
            <a:spAutoFit/>
          </a:bodyPr>
          <a:lstStyle/>
          <a:p>
            <a:r>
              <a:rPr lang="en-US" sz="800" i="1" dirty="0"/>
              <a:t>10.0.21.0/24</a:t>
            </a:r>
          </a:p>
        </p:txBody>
      </p:sp>
      <p:sp>
        <p:nvSpPr>
          <p:cNvPr id="62" name="Rectangle 61">
            <a:extLst>
              <a:ext uri="{FF2B5EF4-FFF2-40B4-BE49-F238E27FC236}">
                <a16:creationId xmlns:a16="http://schemas.microsoft.com/office/drawing/2014/main" id="{341B78ED-9BEF-585C-EA34-EAF3B701F6E8}"/>
              </a:ext>
            </a:extLst>
          </p:cNvPr>
          <p:cNvSpPr/>
          <p:nvPr/>
        </p:nvSpPr>
        <p:spPr>
          <a:xfrm>
            <a:off x="5883476" y="4008517"/>
            <a:ext cx="1983780" cy="1524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1C35B8FF-4353-C072-A3C7-136DEA6343EE}"/>
              </a:ext>
            </a:extLst>
          </p:cNvPr>
          <p:cNvSpPr txBox="1"/>
          <p:nvPr/>
        </p:nvSpPr>
        <p:spPr>
          <a:xfrm>
            <a:off x="6278879" y="3098101"/>
            <a:ext cx="289929" cy="230832"/>
          </a:xfrm>
          <a:prstGeom prst="rect">
            <a:avLst/>
          </a:prstGeom>
          <a:noFill/>
        </p:spPr>
        <p:txBody>
          <a:bodyPr wrap="square" rtlCol="0">
            <a:spAutoFit/>
          </a:bodyPr>
          <a:lstStyle/>
          <a:p>
            <a:r>
              <a:rPr lang="en-US" sz="900" dirty="0">
                <a:solidFill>
                  <a:schemeClr val="tx1">
                    <a:lumMod val="65000"/>
                    <a:lumOff val="35000"/>
                  </a:schemeClr>
                </a:solidFill>
              </a:rPr>
              <a:t>0</a:t>
            </a:r>
          </a:p>
        </p:txBody>
      </p:sp>
      <p:sp>
        <p:nvSpPr>
          <p:cNvPr id="53" name="Slide Number Placeholder 52">
            <a:extLst>
              <a:ext uri="{FF2B5EF4-FFF2-40B4-BE49-F238E27FC236}">
                <a16:creationId xmlns:a16="http://schemas.microsoft.com/office/drawing/2014/main" id="{FB83E9EC-FB1B-2616-4A60-AFB0A60C3B3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274957824"/>
      </p:ext>
    </p:extLst>
  </p:cSld>
  <p:clrMapOvr>
    <a:masterClrMapping/>
  </p:clrMapOvr>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3952</TotalTime>
  <Words>4474</Words>
  <Application>Microsoft Office PowerPoint</Application>
  <PresentationFormat>On-screen Show (16:9)</PresentationFormat>
  <Paragraphs>555</Paragraphs>
  <Slides>34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Aptos</vt:lpstr>
      <vt:lpstr>Wingdings</vt:lpstr>
      <vt:lpstr>Process Diagrams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Safwan Muntasir</dc:creator>
  <cp:lastModifiedBy>Safwan Muntasir</cp:lastModifiedBy>
  <cp:revision>254</cp:revision>
  <dcterms:modified xsi:type="dcterms:W3CDTF">2023-10-18T07:54:31Z</dcterms:modified>
</cp:coreProperties>
</file>