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3"/>
  </p:notesMasterIdLst>
  <p:handoutMasterIdLst>
    <p:handoutMasterId r:id="rId44"/>
  </p:handoutMasterIdLst>
  <p:sldIdLst>
    <p:sldId id="352" r:id="rId2"/>
    <p:sldId id="288" r:id="rId3"/>
    <p:sldId id="351" r:id="rId4"/>
    <p:sldId id="289" r:id="rId5"/>
    <p:sldId id="290" r:id="rId6"/>
    <p:sldId id="291" r:id="rId7"/>
    <p:sldId id="292" r:id="rId8"/>
    <p:sldId id="293" r:id="rId9"/>
    <p:sldId id="296" r:id="rId10"/>
    <p:sldId id="298" r:id="rId11"/>
    <p:sldId id="295" r:id="rId12"/>
    <p:sldId id="299" r:id="rId13"/>
    <p:sldId id="301" r:id="rId14"/>
    <p:sldId id="303" r:id="rId15"/>
    <p:sldId id="305" r:id="rId16"/>
    <p:sldId id="306" r:id="rId17"/>
    <p:sldId id="309" r:id="rId18"/>
    <p:sldId id="307" r:id="rId19"/>
    <p:sldId id="308" r:id="rId20"/>
    <p:sldId id="310" r:id="rId21"/>
    <p:sldId id="311" r:id="rId22"/>
    <p:sldId id="314" r:id="rId23"/>
    <p:sldId id="313" r:id="rId24"/>
    <p:sldId id="312" r:id="rId25"/>
    <p:sldId id="315" r:id="rId26"/>
    <p:sldId id="316" r:id="rId27"/>
    <p:sldId id="327" r:id="rId28"/>
    <p:sldId id="317" r:id="rId29"/>
    <p:sldId id="326" r:id="rId30"/>
    <p:sldId id="318" r:id="rId31"/>
    <p:sldId id="319" r:id="rId32"/>
    <p:sldId id="320" r:id="rId33"/>
    <p:sldId id="321" r:id="rId34"/>
    <p:sldId id="342" r:id="rId35"/>
    <p:sldId id="343" r:id="rId36"/>
    <p:sldId id="339" r:id="rId37"/>
    <p:sldId id="340" r:id="rId38"/>
    <p:sldId id="347" r:id="rId39"/>
    <p:sldId id="350" r:id="rId40"/>
    <p:sldId id="371" r:id="rId41"/>
    <p:sldId id="294" r:id="rId42"/>
  </p:sldIdLst>
  <p:sldSz cx="9144000" cy="5143500" type="screen16x9"/>
  <p:notesSz cx="6858000" cy="9144000"/>
  <p:embeddedFontLst>
    <p:embeddedFont>
      <p:font typeface="Aptos" panose="020B0604020202020204" charset="0"/>
      <p:regular r:id="rId45"/>
      <p:bold r:id="rId46"/>
      <p:italic r:id="rId47"/>
      <p:boldItalic r:id="rId48"/>
    </p:embeddedFont>
    <p:embeddedFont>
      <p:font typeface="Cambria Math" panose="02040503050406030204" pitchFamily="18"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954" autoAdjust="0"/>
  </p:normalViewPr>
  <p:slideViewPr>
    <p:cSldViewPr snapToGrid="0">
      <p:cViewPr varScale="1">
        <p:scale>
          <a:sx n="112" d="100"/>
          <a:sy n="112" d="100"/>
        </p:scale>
        <p:origin x="634" y="77"/>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315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3303C-0331-C986-672C-315062DE3E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4C163-6CA8-5ECB-C6BB-C29BBFB4F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3EA7F-9DC8-4297-AF6C-E6FFB2DD0B6A}" type="datetimeFigureOut">
              <a:rPr lang="en-US" smtClean="0"/>
              <a:t>10/18/2023</a:t>
            </a:fld>
            <a:endParaRPr lang="en-US"/>
          </a:p>
        </p:txBody>
      </p:sp>
      <p:sp>
        <p:nvSpPr>
          <p:cNvPr id="4" name="Footer Placeholder 3">
            <a:extLst>
              <a:ext uri="{FF2B5EF4-FFF2-40B4-BE49-F238E27FC236}">
                <a16:creationId xmlns:a16="http://schemas.microsoft.com/office/drawing/2014/main" id="{579DE869-6EDC-CCD6-2B1C-A6CD5AE20C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DC9EF-0112-0ED0-17D7-9BD3E75E3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1BA4E-9ADF-4641-B0D3-C080B151C4B9}" type="slidenum">
              <a:rPr lang="en-US" smtClean="0"/>
              <a:t>‹#›</a:t>
            </a:fld>
            <a:endParaRPr lang="en-US"/>
          </a:p>
        </p:txBody>
      </p:sp>
    </p:spTree>
    <p:extLst>
      <p:ext uri="{BB962C8B-B14F-4D97-AF65-F5344CB8AC3E}">
        <p14:creationId xmlns:p14="http://schemas.microsoft.com/office/powerpoint/2010/main" val="26961649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4423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2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34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2704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6459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 my pc connected interface can support 1000mbps, but my ISP gave me bandwidth of 15mbps. This means, maximum data transmission through this cable will be 15mbps my ISP gave me, but it can support </a:t>
            </a:r>
            <a:r>
              <a:rPr lang="en-US" dirty="0" err="1"/>
              <a:t>upto</a:t>
            </a:r>
            <a:r>
              <a:rPr lang="en-US" dirty="0"/>
              <a:t> 1000mbps. </a:t>
            </a:r>
          </a:p>
        </p:txBody>
      </p:sp>
    </p:spTree>
    <p:extLst>
      <p:ext uri="{BB962C8B-B14F-4D97-AF65-F5344CB8AC3E}">
        <p14:creationId xmlns:p14="http://schemas.microsoft.com/office/powerpoint/2010/main" val="1559966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E3E3E3"/>
                </a:solidFill>
                <a:effectLst/>
                <a:latin typeface="+mj-lt"/>
              </a:rPr>
              <a:t>Cisco recommends making the OSPF reference bandwidth setting the same on all OSPF routers in an enterprise network because it helps to ensure that all routers calculate the OSPF cost for each link in the same way.  Else, the OSPF cost for a link will also be different, which can lead to routing loops and other problems. It can also lead to suboptimal routing. If there is a problem with OSPF, it can be difficult to troubleshoot which can make it difficult to identify the root cause of the problem.</a:t>
            </a:r>
            <a:endParaRPr lang="en-US" dirty="0">
              <a:latin typeface="+mj-lt"/>
            </a:endParaRPr>
          </a:p>
        </p:txBody>
      </p:sp>
    </p:spTree>
    <p:extLst>
      <p:ext uri="{BB962C8B-B14F-4D97-AF65-F5344CB8AC3E}">
        <p14:creationId xmlns:p14="http://schemas.microsoft.com/office/powerpoint/2010/main" val="3180039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520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Sikandar Shaik’s video about </a:t>
            </a:r>
            <a:r>
              <a:rPr lang="en-US" dirty="0" err="1"/>
              <a:t>ospf</a:t>
            </a:r>
            <a:r>
              <a:rPr lang="en-US" dirty="0"/>
              <a:t> interface subcommands, he said that if we advertise OSPF network as usual, it will show something like </a:t>
            </a:r>
            <a:r>
              <a:rPr lang="en-US" b="1" dirty="0"/>
              <a:t>“Attached via Network Statement” </a:t>
            </a:r>
            <a:r>
              <a:rPr lang="en-US" b="0" dirty="0"/>
              <a:t>and if we use interface subcommands, it will show something like </a:t>
            </a:r>
            <a:r>
              <a:rPr lang="en-US" b="1" dirty="0"/>
              <a:t>“Attached via Interface Enable” </a:t>
            </a:r>
            <a:r>
              <a:rPr lang="en-US" b="0" dirty="0"/>
              <a:t>in </a:t>
            </a:r>
            <a:r>
              <a:rPr lang="en-US" b="1" i="1" dirty="0"/>
              <a:t>show </a:t>
            </a:r>
            <a:r>
              <a:rPr lang="en-US" b="1" i="1" dirty="0" err="1"/>
              <a:t>ip</a:t>
            </a:r>
            <a:r>
              <a:rPr lang="en-US" b="1" i="1" dirty="0"/>
              <a:t> </a:t>
            </a:r>
            <a:r>
              <a:rPr lang="en-US" b="1" i="1" dirty="0" err="1"/>
              <a:t>ospf</a:t>
            </a:r>
            <a:r>
              <a:rPr lang="en-US" b="1" i="1" dirty="0"/>
              <a:t> interface &lt;interface name&gt; </a:t>
            </a:r>
            <a:r>
              <a:rPr lang="en-US" b="0" i="0" dirty="0"/>
              <a:t>command. There will be also difference in output in using </a:t>
            </a:r>
            <a:r>
              <a:rPr lang="en-US" b="1" i="1" dirty="0"/>
              <a:t>show </a:t>
            </a:r>
            <a:r>
              <a:rPr lang="en-US" b="1" i="1" dirty="0" err="1"/>
              <a:t>ip</a:t>
            </a:r>
            <a:r>
              <a:rPr lang="en-US" b="1" i="1" dirty="0"/>
              <a:t> protocols</a:t>
            </a:r>
            <a:r>
              <a:rPr lang="en-US" b="0" i="0" dirty="0"/>
              <a:t> command. But these changes haven’t been shown in cisco packet tracer simulator, so not sure about it </a:t>
            </a:r>
            <a:r>
              <a:rPr lang="en-US" b="0" i="0" dirty="0" err="1"/>
              <a:t>happends</a:t>
            </a:r>
            <a:r>
              <a:rPr lang="en-US" b="0" i="0" dirty="0"/>
              <a:t> still now or not in real devices.</a:t>
            </a:r>
            <a:endParaRPr lang="en-US" dirty="0"/>
          </a:p>
        </p:txBody>
      </p:sp>
    </p:spTree>
    <p:extLst>
      <p:ext uri="{BB962C8B-B14F-4D97-AF65-F5344CB8AC3E}">
        <p14:creationId xmlns:p14="http://schemas.microsoft.com/office/powerpoint/2010/main" val="372394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384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1" dirty="0">
                <a:latin typeface="+mj-lt"/>
              </a:rPr>
              <a:t>Dijkstra’s Algorithm</a:t>
            </a:r>
            <a:r>
              <a:rPr lang="en-US" dirty="0">
                <a:latin typeface="+mj-lt"/>
              </a:rPr>
              <a:t>: </a:t>
            </a:r>
            <a:r>
              <a:rPr lang="en-US" b="0" i="0" dirty="0">
                <a:solidFill>
                  <a:srgbClr val="374151"/>
                </a:solidFill>
                <a:effectLst/>
                <a:latin typeface="+mj-lt"/>
              </a:rPr>
              <a:t>Dijkstra's algorithm, named after Dutch computer scientist </a:t>
            </a:r>
            <a:r>
              <a:rPr lang="en-US" b="0" i="0" dirty="0" err="1">
                <a:solidFill>
                  <a:srgbClr val="374151"/>
                </a:solidFill>
                <a:effectLst/>
                <a:latin typeface="+mj-lt"/>
              </a:rPr>
              <a:t>Edsger</a:t>
            </a:r>
            <a:r>
              <a:rPr lang="en-US" b="0" i="0" dirty="0">
                <a:solidFill>
                  <a:srgbClr val="374151"/>
                </a:solidFill>
                <a:effectLst/>
                <a:latin typeface="+mj-lt"/>
              </a:rPr>
              <a:t> W. Dijkstra, is a widely used algorithm in computer science and mathematics for finding the shortest path between nodes in a weighted graph. It is particularly useful in various applications, such as network routing, GPS navigation, and optimizing transportation or communication networks.</a:t>
            </a:r>
          </a:p>
          <a:p>
            <a:pPr marL="457200" indent="-298450"/>
            <a:r>
              <a:rPr lang="en-US" b="1" dirty="0">
                <a:latin typeface="+mj-lt"/>
              </a:rPr>
              <a:t>AS</a:t>
            </a:r>
            <a:r>
              <a:rPr lang="en-US" dirty="0">
                <a:latin typeface="+mj-lt"/>
              </a:rPr>
              <a:t>: </a:t>
            </a:r>
            <a:r>
              <a:rPr lang="en-US" b="0" i="0" dirty="0">
                <a:solidFill>
                  <a:srgbClr val="374151"/>
                </a:solidFill>
                <a:effectLst/>
                <a:latin typeface="+mj-lt"/>
              </a:rPr>
              <a:t>An AS is typically operated by a single organization, such as an Internet Service Provider (ISP), a large corporation, a data center, or a university. This entity has control over the routing policies and decisions within its AS.</a:t>
            </a:r>
          </a:p>
          <a:p>
            <a:pPr marL="457200" indent="-298450"/>
            <a:r>
              <a:rPr lang="en-US" b="1" i="0" dirty="0">
                <a:solidFill>
                  <a:srgbClr val="374151"/>
                </a:solidFill>
                <a:effectLst/>
                <a:latin typeface="+mj-lt"/>
              </a:rPr>
              <a:t>Link-State: </a:t>
            </a:r>
            <a:r>
              <a:rPr lang="en-US" b="0" i="0" dirty="0">
                <a:solidFill>
                  <a:srgbClr val="374151"/>
                </a:solidFill>
                <a:effectLst/>
                <a:latin typeface="+mj-lt"/>
              </a:rPr>
              <a:t>In a Link-State Routing Protocol, each router in the network maintains a database that contains information about the state of its directly connected links. This information includes the status (up or down) and the cost (typically a metric reflecting the link's quality or capacity) of each link. This data is referred to as the router's link-state information. Routers running a Link-State Routing Protocol periodically exchange their link-state information with neighboring routers. This exchange ensures that all routers within the network have consistent and up-to-date information about the state of all links in the network. With complete and synchronized link-state information, each router independently calculates the shortest path to all destinations within the network. Common algorithms like Dijkstra's algorithm are used for this purpose. The result is a routing table that contains the best path (shortest path) to reach each destination.</a:t>
            </a:r>
          </a:p>
          <a:p>
            <a:pPr marL="457200" indent="-298450"/>
            <a:r>
              <a:rPr lang="en-US" b="1" i="0" dirty="0">
                <a:solidFill>
                  <a:srgbClr val="374151"/>
                </a:solidFill>
                <a:effectLst/>
                <a:latin typeface="+mj-lt"/>
              </a:rPr>
              <a:t>Protocol 89: </a:t>
            </a:r>
            <a:r>
              <a:rPr lang="en-US" b="0" i="0" dirty="0">
                <a:solidFill>
                  <a:srgbClr val="374151"/>
                </a:solidFill>
                <a:effectLst/>
                <a:latin typeface="+mj-lt"/>
              </a:rPr>
              <a:t>In networking, the protocol number 89 is associated with OSPF (Open Shortest Path First) when referring to the Internet Protocol (IP) protocol version 4 (IPv4). This number is used to identify the OSPF protocol at the transport layer of the OSI model. Specifically, it's used in the IP header's "Protocol" field to indicate that the packet is carrying OSPF information.</a:t>
            </a:r>
          </a:p>
          <a:p>
            <a:pPr marL="457200" indent="-298450"/>
            <a:r>
              <a:rPr lang="en-US" b="1" i="0" dirty="0">
                <a:solidFill>
                  <a:srgbClr val="374151"/>
                </a:solidFill>
                <a:effectLst/>
                <a:latin typeface="+mj-lt"/>
              </a:rPr>
              <a:t>AD: </a:t>
            </a:r>
            <a:r>
              <a:rPr lang="en-US" b="0" i="0" dirty="0">
                <a:solidFill>
                  <a:srgbClr val="374151"/>
                </a:solidFill>
                <a:effectLst/>
                <a:latin typeface="+mj-lt"/>
              </a:rPr>
              <a:t>Administrative Distance is a metric used to assign a preference or trustworthiness value to different routing protocols or information sources in order to help a router determine which route to choose when it receives routing updates for the same destination from multiple sources. The route with the lowest Administrative Distance is considered the most preferred and will be chosen for routing.</a:t>
            </a:r>
          </a:p>
          <a:p>
            <a:pPr marL="457200" indent="-298450"/>
            <a:r>
              <a:rPr lang="en-US" b="1" i="0" dirty="0">
                <a:solidFill>
                  <a:srgbClr val="374151"/>
                </a:solidFill>
                <a:effectLst/>
                <a:latin typeface="+mj-lt"/>
              </a:rPr>
              <a:t>DR: </a:t>
            </a:r>
            <a:r>
              <a:rPr lang="en-US" b="0" i="0" dirty="0">
                <a:solidFill>
                  <a:srgbClr val="374151"/>
                </a:solidFill>
                <a:effectLst/>
                <a:latin typeface="+mj-lt"/>
              </a:rPr>
              <a:t>Rather than having all routers form adjacencies and exchange OSPF routing information with every other router in the segment, which can be inefficient and lead to unnecessary traffic, OSPF elects a single router as the Designated Router (DR) for that segment. The DR is responsible for representing the entire segment to the rest of the OSPF domain. The DR also sends and receives LSAs (Link-State Advertisements) on behalf of the routers in the segment.</a:t>
            </a:r>
          </a:p>
          <a:p>
            <a:pPr marL="457200" indent="-298450"/>
            <a:r>
              <a:rPr lang="en-US" b="1" i="0" dirty="0">
                <a:solidFill>
                  <a:srgbClr val="374151"/>
                </a:solidFill>
                <a:effectLst/>
                <a:latin typeface="+mj-lt"/>
              </a:rPr>
              <a:t>BDR: </a:t>
            </a:r>
            <a:r>
              <a:rPr lang="en-US" b="0" i="0" dirty="0">
                <a:solidFill>
                  <a:srgbClr val="374151"/>
                </a:solidFill>
                <a:effectLst/>
                <a:latin typeface="+mj-lt"/>
              </a:rPr>
              <a:t>The BDR is the router with the second-highest priority (after the DR) in a multi-access network segment. The BDR is in a standby or backup role, ready to take over as the DR if the current DR fails or becomes unreachable. Having a BDR ensures network continuity and rapid failover in case the DR goes down.</a:t>
            </a:r>
          </a:p>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5246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Multiple adjacencies- </a:t>
            </a:r>
            <a:r>
              <a:rPr lang="en-US" dirty="0"/>
              <a:t>Routers from neighbors all routers (same broadcast domain).</a:t>
            </a:r>
          </a:p>
          <a:p>
            <a:pPr algn="l"/>
            <a:r>
              <a:rPr lang="en-US" b="1" dirty="0"/>
              <a:t>Flooding of LSAs- </a:t>
            </a:r>
            <a:r>
              <a:rPr lang="en-US" b="0" dirty="0"/>
              <a:t>Possibility of the creating multiple LSU loops.</a:t>
            </a:r>
            <a:endParaRPr lang="en-US" b="1" dirty="0"/>
          </a:p>
        </p:txBody>
      </p:sp>
    </p:spTree>
    <p:extLst>
      <p:ext uri="{BB962C8B-B14F-4D97-AF65-F5344CB8AC3E}">
        <p14:creationId xmlns:p14="http://schemas.microsoft.com/office/powerpoint/2010/main" val="1292402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Multiple adjacencies- </a:t>
            </a:r>
            <a:r>
              <a:rPr lang="en-US" dirty="0"/>
              <a:t>Routers from neighbors all routers (same broadcast domain).</a:t>
            </a:r>
          </a:p>
          <a:p>
            <a:pPr algn="l"/>
            <a:r>
              <a:rPr lang="en-US" b="1" dirty="0"/>
              <a:t>Flooding of LSAs- </a:t>
            </a:r>
            <a:r>
              <a:rPr lang="en-US" b="0" dirty="0"/>
              <a:t>Possibility of the creating multiple LSU loops.</a:t>
            </a:r>
            <a:endParaRPr lang="en-US" b="1" dirty="0"/>
          </a:p>
        </p:txBody>
      </p:sp>
    </p:spTree>
    <p:extLst>
      <p:ext uri="{BB962C8B-B14F-4D97-AF65-F5344CB8AC3E}">
        <p14:creationId xmlns:p14="http://schemas.microsoft.com/office/powerpoint/2010/main" val="410276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solidFill>
                  <a:schemeClr val="tx1"/>
                </a:solidFill>
                <a:latin typeface="+mj-lt"/>
              </a:rPr>
              <a:t>NBMA: </a:t>
            </a:r>
            <a:r>
              <a:rPr lang="en-US" b="0" i="0" dirty="0">
                <a:solidFill>
                  <a:schemeClr val="tx1"/>
                </a:solidFill>
                <a:effectLst/>
                <a:latin typeface="+mj-lt"/>
              </a:rPr>
              <a:t>It refers to a type of network topology or technology commonly found in computer networking. In an NBMA network, multiple devices or nodes are connected to a common network segment or medium, but unlike a broadcast network (such as Ethernet), NBMA networks do not support the automatic broadcasting of data to all nodes on the network. Instead, communication in an NBMA network typically requires explicit addressing.</a:t>
            </a:r>
            <a:endParaRPr lang="en-US" b="1" dirty="0">
              <a:solidFill>
                <a:schemeClr val="tx1"/>
              </a:solidFill>
              <a:latin typeface="+mj-lt"/>
            </a:endParaRPr>
          </a:p>
        </p:txBody>
      </p:sp>
    </p:spTree>
    <p:extLst>
      <p:ext uri="{BB962C8B-B14F-4D97-AF65-F5344CB8AC3E}">
        <p14:creationId xmlns:p14="http://schemas.microsoft.com/office/powerpoint/2010/main" val="794784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5486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81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41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1" dirty="0">
                <a:latin typeface="+mj-lt"/>
              </a:rPr>
              <a:t>Dijkstra’s Algorithm</a:t>
            </a:r>
            <a:r>
              <a:rPr lang="en-US" dirty="0">
                <a:latin typeface="+mj-lt"/>
              </a:rPr>
              <a:t>: </a:t>
            </a:r>
            <a:r>
              <a:rPr lang="en-US" b="0" i="0" dirty="0">
                <a:solidFill>
                  <a:srgbClr val="374151"/>
                </a:solidFill>
                <a:effectLst/>
                <a:latin typeface="+mj-lt"/>
              </a:rPr>
              <a:t>Dijkstra's algorithm, named after Dutch computer scientist </a:t>
            </a:r>
            <a:r>
              <a:rPr lang="en-US" b="0" i="0" dirty="0" err="1">
                <a:solidFill>
                  <a:srgbClr val="374151"/>
                </a:solidFill>
                <a:effectLst/>
                <a:latin typeface="+mj-lt"/>
              </a:rPr>
              <a:t>Edsger</a:t>
            </a:r>
            <a:r>
              <a:rPr lang="en-US" b="0" i="0" dirty="0">
                <a:solidFill>
                  <a:srgbClr val="374151"/>
                </a:solidFill>
                <a:effectLst/>
                <a:latin typeface="+mj-lt"/>
              </a:rPr>
              <a:t> W. Dijkstra, is a widely used algorithm in computer science and mathematics for finding the shortest path between nodes in a weighted graph. It is particularly useful in various applications, such as network routing, GPS navigation, and optimizing transportation or communication networks.</a:t>
            </a:r>
          </a:p>
          <a:p>
            <a:pPr marL="457200" indent="-298450"/>
            <a:r>
              <a:rPr lang="en-US" b="1" dirty="0">
                <a:latin typeface="+mj-lt"/>
              </a:rPr>
              <a:t>AS</a:t>
            </a:r>
            <a:r>
              <a:rPr lang="en-US" dirty="0">
                <a:latin typeface="+mj-lt"/>
              </a:rPr>
              <a:t>: </a:t>
            </a:r>
            <a:r>
              <a:rPr lang="en-US" b="0" i="0" dirty="0">
                <a:solidFill>
                  <a:srgbClr val="374151"/>
                </a:solidFill>
                <a:effectLst/>
                <a:latin typeface="+mj-lt"/>
              </a:rPr>
              <a:t>An AS is typically operated by a single organization, such as an Internet Service Provider (ISP), a large corporation, a data center, or a university. This entity has control over the routing policies and decisions within its AS.</a:t>
            </a:r>
          </a:p>
          <a:p>
            <a:pPr marL="457200" indent="-298450"/>
            <a:r>
              <a:rPr lang="en-US" b="1" i="0" dirty="0">
                <a:solidFill>
                  <a:srgbClr val="374151"/>
                </a:solidFill>
                <a:effectLst/>
                <a:latin typeface="+mj-lt"/>
              </a:rPr>
              <a:t>Link-State: </a:t>
            </a:r>
            <a:r>
              <a:rPr lang="en-US" b="0" i="0" dirty="0">
                <a:solidFill>
                  <a:srgbClr val="374151"/>
                </a:solidFill>
                <a:effectLst/>
                <a:latin typeface="+mj-lt"/>
              </a:rPr>
              <a:t>In a Link-State Routing Protocol, each router in the network maintains a database that contains information about the state of its directly connected links. This information includes the status (up or down) and the cost (typically a metric reflecting the link's quality or capacity) of each link. This data is referred to as the router's link-state information. Routers running a Link-State Routing Protocol periodically exchange their link-state information with neighboring routers. This exchange ensures that all routers within the network have consistent and up-to-date information about the state of all links in the network. With complete and synchronized link-state information, each router independently calculates the shortest path to all destinations within the network. Common algorithms like Dijkstra's algorithm are used for this purpose. The result is a routing table that contains the best path (shortest path) to reach each destination.</a:t>
            </a:r>
          </a:p>
          <a:p>
            <a:pPr marL="457200" indent="-298450"/>
            <a:r>
              <a:rPr lang="en-US" b="1" i="0" dirty="0">
                <a:solidFill>
                  <a:srgbClr val="374151"/>
                </a:solidFill>
                <a:effectLst/>
                <a:latin typeface="+mj-lt"/>
              </a:rPr>
              <a:t>Protocol 89: </a:t>
            </a:r>
            <a:r>
              <a:rPr lang="en-US" b="0" i="0" dirty="0">
                <a:solidFill>
                  <a:srgbClr val="374151"/>
                </a:solidFill>
                <a:effectLst/>
                <a:latin typeface="+mj-lt"/>
              </a:rPr>
              <a:t>In networking, the protocol number 89 is associated with OSPF (Open Shortest Path First) when referring to the Internet Protocol (IP) protocol version 4 (IPv4). This number is used to identify the OSPF protocol at the transport layer of the OSI model. Specifically, it's used in the IP header's "Protocol" field to indicate that the packet is carrying OSPF information.</a:t>
            </a:r>
          </a:p>
          <a:p>
            <a:pPr marL="457200" indent="-298450"/>
            <a:r>
              <a:rPr lang="en-US" b="1" i="0" dirty="0">
                <a:solidFill>
                  <a:srgbClr val="374151"/>
                </a:solidFill>
                <a:effectLst/>
                <a:latin typeface="+mj-lt"/>
              </a:rPr>
              <a:t>AD: </a:t>
            </a:r>
            <a:r>
              <a:rPr lang="en-US" b="0" i="0" dirty="0">
                <a:solidFill>
                  <a:srgbClr val="374151"/>
                </a:solidFill>
                <a:effectLst/>
                <a:latin typeface="+mj-lt"/>
              </a:rPr>
              <a:t>Administrative Distance is a metric used to assign a preference or trustworthiness value to different routing protocols or information sources in order to help a router determine which route to choose when it receives routing updates for the same destination from multiple sources. The route with the lowest Administrative Distance is considered the most preferred and will be chosen for routing.</a:t>
            </a:r>
          </a:p>
          <a:p>
            <a:pPr marL="457200" indent="-298450"/>
            <a:r>
              <a:rPr lang="en-US" b="1" i="0" dirty="0">
                <a:solidFill>
                  <a:srgbClr val="374151"/>
                </a:solidFill>
                <a:effectLst/>
                <a:latin typeface="+mj-lt"/>
              </a:rPr>
              <a:t>DR: </a:t>
            </a:r>
            <a:r>
              <a:rPr lang="en-US" b="0" i="0" dirty="0">
                <a:solidFill>
                  <a:srgbClr val="374151"/>
                </a:solidFill>
                <a:effectLst/>
                <a:latin typeface="+mj-lt"/>
              </a:rPr>
              <a:t>Rather than having all routers form adjacencies and exchange OSPF routing information with every other router in the segment, which can be inefficient and lead to unnecessary traffic, OSPF elects a single router as the Designated Router (DR) for that segment. The DR is responsible for representing the entire segment to the rest of the OSPF domain. The DR also sends and receives LSAs (Link-State Advertisements) on behalf of the routers in the segment.</a:t>
            </a:r>
          </a:p>
          <a:p>
            <a:pPr marL="457200" indent="-298450"/>
            <a:r>
              <a:rPr lang="en-US" b="1" i="0" dirty="0">
                <a:solidFill>
                  <a:srgbClr val="374151"/>
                </a:solidFill>
                <a:effectLst/>
                <a:latin typeface="+mj-lt"/>
              </a:rPr>
              <a:t>BDR: </a:t>
            </a:r>
            <a:r>
              <a:rPr lang="en-US" b="0" i="0" dirty="0">
                <a:solidFill>
                  <a:srgbClr val="374151"/>
                </a:solidFill>
                <a:effectLst/>
                <a:latin typeface="+mj-lt"/>
              </a:rPr>
              <a:t>The BDR is the router with the second-highest priority (after the DR) in a multi-access network segment. The BDR is in a standby or backup role, ready to take over as the DR if the current DR fails or becomes unreachable. Having a BDR ensures network continuity and rapid failover in case the DR goes down.</a:t>
            </a:r>
          </a:p>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04919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latin typeface="+mj-lt"/>
              </a:rPr>
              <a:t>Down: </a:t>
            </a:r>
            <a:r>
              <a:rPr lang="en-US" b="0" i="0" dirty="0">
                <a:solidFill>
                  <a:srgbClr val="374151"/>
                </a:solidFill>
                <a:effectLst/>
                <a:latin typeface="+mj-lt"/>
              </a:rPr>
              <a:t>Routers have not yet established any OSPF neighbor relationship. In this state, routers are unaware of each other's presence on the network. Routers send multicast hello message in this state.</a:t>
            </a:r>
          </a:p>
          <a:p>
            <a:r>
              <a:rPr lang="en-US" b="1" i="0" dirty="0">
                <a:solidFill>
                  <a:srgbClr val="374151"/>
                </a:solidFill>
                <a:effectLst/>
                <a:latin typeface="+mj-lt"/>
              </a:rPr>
              <a:t>Init: </a:t>
            </a:r>
            <a:r>
              <a:rPr lang="en-US" b="0" i="0" dirty="0">
                <a:solidFill>
                  <a:srgbClr val="374151"/>
                </a:solidFill>
                <a:effectLst/>
                <a:latin typeface="+mj-lt"/>
              </a:rPr>
              <a:t>This state indicates that hello packet have been received from another router, but bidirectional communication has not been established.</a:t>
            </a:r>
          </a:p>
          <a:p>
            <a:r>
              <a:rPr lang="en-US" b="1" i="0" dirty="0">
                <a:solidFill>
                  <a:srgbClr val="374151"/>
                </a:solidFill>
                <a:effectLst/>
                <a:latin typeface="+mj-lt"/>
              </a:rPr>
              <a:t>2-Way: </a:t>
            </a:r>
            <a:r>
              <a:rPr lang="en-US" b="0" i="0" dirty="0">
                <a:solidFill>
                  <a:srgbClr val="374151"/>
                </a:solidFill>
                <a:effectLst/>
                <a:latin typeface="+mj-lt"/>
              </a:rPr>
              <a:t>Bidirectional communication has been established and the routers are neighbors. If DR and BDR is needed, this election occurs in this state.</a:t>
            </a:r>
            <a:endParaRPr lang="en-US" b="1" dirty="0">
              <a:latin typeface="+mj-lt"/>
            </a:endParaRPr>
          </a:p>
        </p:txBody>
      </p:sp>
    </p:spTree>
    <p:extLst>
      <p:ext uri="{BB962C8B-B14F-4D97-AF65-F5344CB8AC3E}">
        <p14:creationId xmlns:p14="http://schemas.microsoft.com/office/powerpoint/2010/main" val="99097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latin typeface="+mj-lt"/>
              </a:rPr>
              <a:t>Loopback: </a:t>
            </a:r>
            <a:r>
              <a:rPr lang="en-US" b="0" i="0" dirty="0">
                <a:solidFill>
                  <a:srgbClr val="374151"/>
                </a:solidFill>
                <a:effectLst/>
                <a:latin typeface="+mj-lt"/>
              </a:rPr>
              <a:t>A loopback interface, often referred to simply as "loopback," is a virtual network interface on a computer or networking device. It is a special-purpose interface used primarily for internal communication within the device itself. </a:t>
            </a:r>
            <a:endParaRPr lang="en-US" b="1" dirty="0">
              <a:latin typeface="+mj-lt"/>
            </a:endParaRPr>
          </a:p>
        </p:txBody>
      </p:sp>
    </p:spTree>
    <p:extLst>
      <p:ext uri="{BB962C8B-B14F-4D97-AF65-F5344CB8AC3E}">
        <p14:creationId xmlns:p14="http://schemas.microsoft.com/office/powerpoint/2010/main" val="71801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solidFill>
                  <a:schemeClr val="tx1"/>
                </a:solidFill>
                <a:latin typeface="+mj-lt"/>
              </a:rPr>
              <a:t>NBMA: </a:t>
            </a:r>
            <a:r>
              <a:rPr lang="en-US" b="0" i="0" dirty="0">
                <a:solidFill>
                  <a:schemeClr val="tx1"/>
                </a:solidFill>
                <a:effectLst/>
                <a:latin typeface="+mj-lt"/>
              </a:rPr>
              <a:t>It refers to a type of network topology or technology commonly found in computer networking. In an NBMA network, multiple devices or nodes are connected to a common network segment or medium, but unlike a broadcast network (such as Ethernet), NBMA networks do not support the automatic broadcasting of data to all nodes on the network. Instead, communication in an NBMA network typically requires explicit addressing.</a:t>
            </a:r>
            <a:endParaRPr lang="en-US" b="1" dirty="0">
              <a:solidFill>
                <a:schemeClr val="tx1"/>
              </a:solidFill>
              <a:latin typeface="+mj-lt"/>
            </a:endParaRPr>
          </a:p>
        </p:txBody>
      </p:sp>
    </p:spTree>
    <p:extLst>
      <p:ext uri="{BB962C8B-B14F-4D97-AF65-F5344CB8AC3E}">
        <p14:creationId xmlns:p14="http://schemas.microsoft.com/office/powerpoint/2010/main" val="135093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err="1">
                <a:latin typeface="+mj-lt"/>
              </a:rPr>
              <a:t>Exstart</a:t>
            </a:r>
            <a:r>
              <a:rPr lang="en-US" b="1" dirty="0">
                <a:latin typeface="+mj-lt"/>
              </a:rPr>
              <a:t>: </a:t>
            </a:r>
            <a:r>
              <a:rPr lang="en-US" b="0" dirty="0">
                <a:latin typeface="+mj-lt"/>
              </a:rPr>
              <a:t>This is the first step in forming the adjacencies.</a:t>
            </a:r>
            <a:r>
              <a:rPr lang="en-US" b="1" dirty="0">
                <a:latin typeface="+mj-lt"/>
              </a:rPr>
              <a:t> </a:t>
            </a:r>
            <a:r>
              <a:rPr lang="en-US" b="0" dirty="0">
                <a:latin typeface="+mj-lt"/>
              </a:rPr>
              <a:t>Routers identify which router will be the master and slave for the LSDB synchronization.</a:t>
            </a:r>
          </a:p>
          <a:p>
            <a:r>
              <a:rPr lang="en-US" b="1" dirty="0">
                <a:latin typeface="+mj-lt"/>
              </a:rPr>
              <a:t>Exchange: </a:t>
            </a:r>
            <a:r>
              <a:rPr lang="en-US" b="0" dirty="0">
                <a:latin typeface="+mj-lt"/>
              </a:rPr>
              <a:t>After two routers decides to exchange databases, the do not simply send the content of the full database, just the summary information. During this state, routers are exchanging link states by using Database Description (DD) packets.</a:t>
            </a:r>
            <a:endParaRPr lang="en-US" b="1" dirty="0">
              <a:latin typeface="+mj-lt"/>
            </a:endParaRPr>
          </a:p>
        </p:txBody>
      </p:sp>
    </p:spTree>
    <p:extLst>
      <p:ext uri="{BB962C8B-B14F-4D97-AF65-F5344CB8AC3E}">
        <p14:creationId xmlns:p14="http://schemas.microsoft.com/office/powerpoint/2010/main" val="361233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82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latin typeface="+mj-lt"/>
            </a:endParaRPr>
          </a:p>
        </p:txBody>
      </p:sp>
    </p:spTree>
    <p:extLst>
      <p:ext uri="{BB962C8B-B14F-4D97-AF65-F5344CB8AC3E}">
        <p14:creationId xmlns:p14="http://schemas.microsoft.com/office/powerpoint/2010/main" val="67825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573311" y="4548917"/>
            <a:ext cx="335366" cy="393600"/>
          </a:xfrm>
          <a:prstGeom prst="rect">
            <a:avLst/>
          </a:prstGeom>
          <a:noFill/>
          <a:ln>
            <a:noFill/>
          </a:ln>
        </p:spPr>
        <p:txBody>
          <a:bodyPr spcFirstLastPara="1" wrap="square" lIns="91425" tIns="91425" rIns="91425" bIns="91425" anchor="ctr" anchorCtr="0">
            <a:noAutofit/>
          </a:bodyPr>
          <a:lstStyle>
            <a:lvl1pPr lvl="0">
              <a:buNone/>
              <a:defRPr sz="10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421564" cy="246221"/>
          </a:xfrm>
          <a:prstGeom prst="rect">
            <a:avLst/>
          </a:prstGeom>
          <a:noFill/>
        </p:spPr>
        <p:txBody>
          <a:bodyPr wrap="square" rtlCol="0">
            <a:spAutoFit/>
          </a:bodyPr>
          <a:lstStyle/>
          <a:p>
            <a:r>
              <a:rPr lang="en-US" sz="1000" dirty="0">
                <a:solidFill>
                  <a:schemeClr val="tx1"/>
                </a:solidFill>
                <a:latin typeface="Aptos" panose="020B0004020202020204" pitchFamily="34" charset="0"/>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162831" y="4598894"/>
            <a:ext cx="818337" cy="246221"/>
          </a:xfrm>
          <a:prstGeom prst="rect">
            <a:avLst/>
          </a:prstGeom>
          <a:noFill/>
        </p:spPr>
        <p:txBody>
          <a:bodyPr wrap="square" rtlCol="0">
            <a:spAutoFit/>
          </a:bodyPr>
          <a:lstStyle/>
          <a:p>
            <a:r>
              <a:rPr lang="en-US" sz="1000" b="0" dirty="0">
                <a:solidFill>
                  <a:schemeClr val="tx1"/>
                </a:solidFill>
                <a:latin typeface="Aptos" panose="020B0004020202020204" pitchFamily="34" charset="0"/>
              </a:rPr>
              <a:t>OSPF Basic</a:t>
            </a:r>
          </a:p>
        </p:txBody>
      </p:sp>
      <p:sp>
        <p:nvSpPr>
          <p:cNvPr id="5" name="Slide Number Placeholder 4">
            <a:extLst>
              <a:ext uri="{FF2B5EF4-FFF2-40B4-BE49-F238E27FC236}">
                <a16:creationId xmlns:a16="http://schemas.microsoft.com/office/drawing/2014/main" id="{25EA552C-4C9D-3498-CDC7-9A49A43DDF06}"/>
              </a:ext>
            </a:extLst>
          </p:cNvPr>
          <p:cNvSpPr>
            <a:spLocks noGrp="1"/>
          </p:cNvSpPr>
          <p:nvPr>
            <p:ph type="sldNum" sz="quarter" idx="4"/>
          </p:nvPr>
        </p:nvSpPr>
        <p:spPr>
          <a:xfrm>
            <a:off x="8353984" y="4584685"/>
            <a:ext cx="447115" cy="274637"/>
          </a:xfrm>
          <a:prstGeom prst="rect">
            <a:avLst/>
          </a:prstGeom>
        </p:spPr>
        <p:txBody>
          <a:bodyPr vert="horz" lIns="91440" tIns="45720" rIns="91440" bIns="45720" rtlCol="0" anchor="ctr"/>
          <a:lstStyle>
            <a:lvl1pPr algn="ctr">
              <a:defRPr sz="1200">
                <a:solidFill>
                  <a:schemeClr val="tx1"/>
                </a:solidFill>
                <a:latin typeface="Aptos" panose="020B0004020202020204" pitchFamily="34" charset="0"/>
              </a:defRPr>
            </a:lvl1pPr>
          </a:lstStyle>
          <a:p>
            <a:fld id="{99615116-4F68-4671-80FD-21CB182DB82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jpg"/><Relationship Id="rId7"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46.png"/><Relationship Id="rId9" Type="http://schemas.openxmlformats.org/officeDocument/2006/relationships/hyperlink" Target="https://github.com/smsufi"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study-ccna.com/ospf-overview/" TargetMode="External"/><Relationship Id="rId13" Type="http://schemas.openxmlformats.org/officeDocument/2006/relationships/hyperlink" Target="https://techhub.hpe.com/eginfolib/networking/docs/switches/5500hi/5998-5330_l3-ip-rtng_cg/content/351988006.htm#279688693" TargetMode="External"/><Relationship Id="rId3" Type="http://schemas.openxmlformats.org/officeDocument/2006/relationships/hyperlink" Target="https://www.youtube.com/@SIKANDARshaik/playlists" TargetMode="External"/><Relationship Id="rId7" Type="http://schemas.openxmlformats.org/officeDocument/2006/relationships/hyperlink" Target="https://www.cisco.com/c/en/us/support/docs/ip/open-shortest-path-first-ospf/7039-1.html" TargetMode="External"/><Relationship Id="rId12" Type="http://schemas.openxmlformats.org/officeDocument/2006/relationships/hyperlink" Target="https://www.n-study.com/en/ospf-detail/ospf-hello/" TargetMode="External"/><Relationship Id="rId2" Type="http://schemas.openxmlformats.org/officeDocument/2006/relationships/hyperlink" Target="https://en.wikipedia.org/wiki/Open_Shortest_Path_First" TargetMode="External"/><Relationship Id="rId1" Type="http://schemas.openxmlformats.org/officeDocument/2006/relationships/slideLayout" Target="../slideLayouts/slideLayout10.xml"/><Relationship Id="rId6" Type="http://schemas.openxmlformats.org/officeDocument/2006/relationships/hyperlink" Target="https://www.geeksforgeeks.org/open-shortest-path-first-ospf-protocol-states/" TargetMode="External"/><Relationship Id="rId11" Type="http://schemas.openxmlformats.org/officeDocument/2006/relationships/hyperlink" Target="https://www.techtarget.com/searchnetworking/definition/HELLO-packet#:~:text=A%20HELLO%20packet%20is%20a,First%20(OSPF)%20communications%20protocol" TargetMode="External"/><Relationship Id="rId5" Type="http://schemas.openxmlformats.org/officeDocument/2006/relationships/hyperlink" Target="https://www.youtube.com/@Certbros/playlists" TargetMode="External"/><Relationship Id="rId10" Type="http://schemas.openxmlformats.org/officeDocument/2006/relationships/hyperlink" Target="https://www.javatpoint.com/ospf-protocol" TargetMode="External"/><Relationship Id="rId4" Type="http://schemas.openxmlformats.org/officeDocument/2006/relationships/hyperlink" Target="https://www.youtube.com/@kushalkabi/playlists" TargetMode="External"/><Relationship Id="rId9" Type="http://schemas.openxmlformats.org/officeDocument/2006/relationships/hyperlink" Target="https://networklessons.com/ospf/basic-ospf-configuration" TargetMode="External"/><Relationship Id="rId14" Type="http://schemas.openxmlformats.org/officeDocument/2006/relationships/hyperlink" Target="https://www.n-study.com/en/ospf-detail/ospf-pack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5931673" cy="523220"/>
          </a:xfrm>
          <a:prstGeom prst="rect">
            <a:avLst/>
          </a:prstGeom>
          <a:noFill/>
        </p:spPr>
        <p:txBody>
          <a:bodyPr wrap="square" rtlCol="0">
            <a:spAutoFit/>
          </a:bodyPr>
          <a:lstStyle/>
          <a:p>
            <a:r>
              <a:rPr lang="en-US" sz="2800" b="1" dirty="0"/>
              <a:t>O</a:t>
            </a:r>
            <a:r>
              <a:rPr lang="en-US" sz="2800" dirty="0"/>
              <a:t>pen </a:t>
            </a:r>
            <a:r>
              <a:rPr lang="en-US" sz="2800" b="1" dirty="0"/>
              <a:t>S</a:t>
            </a:r>
            <a:r>
              <a:rPr lang="en-US" sz="2800" dirty="0"/>
              <a:t>hortest </a:t>
            </a:r>
            <a:r>
              <a:rPr lang="en-US" sz="2800" b="1" dirty="0"/>
              <a:t>P</a:t>
            </a:r>
            <a:r>
              <a:rPr lang="en-US" sz="2800" dirty="0"/>
              <a:t>ath </a:t>
            </a:r>
            <a:r>
              <a:rPr lang="en-US" sz="2800" b="1" dirty="0"/>
              <a:t>F</a:t>
            </a:r>
            <a:r>
              <a:rPr lang="en-US" sz="2800" dirty="0"/>
              <a:t>irst </a:t>
            </a:r>
            <a:r>
              <a:rPr lang="en-US" sz="1600" dirty="0">
                <a:latin typeface="+mj-lt"/>
              </a:rPr>
              <a:t>(Basic)</a:t>
            </a:r>
            <a:endParaRPr lang="en-US" b="1" dirty="0">
              <a:latin typeface="+mj-lt"/>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Interface MTU                   Options       0 0 0 0 0 I M</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DD Sequence Number</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LSA Header</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sp>
        <p:nvSpPr>
          <p:cNvPr id="34" name="Rectangle 33">
            <a:extLst>
              <a:ext uri="{FF2B5EF4-FFF2-40B4-BE49-F238E27FC236}">
                <a16:creationId xmlns:a16="http://schemas.microsoft.com/office/drawing/2014/main" id="{1256D518-C032-A6B5-17DD-01F9173D9823}"/>
              </a:ext>
            </a:extLst>
          </p:cNvPr>
          <p:cNvSpPr/>
          <p:nvPr/>
        </p:nvSpPr>
        <p:spPr>
          <a:xfrm>
            <a:off x="777903" y="3610322"/>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LSA Header</a:t>
            </a:r>
            <a:endParaRPr lang="en-US" sz="1200" dirty="0"/>
          </a:p>
        </p:txBody>
      </p:sp>
      <p:cxnSp>
        <p:nvCxnSpPr>
          <p:cNvPr id="38" name="Straight Connector 37">
            <a:extLst>
              <a:ext uri="{FF2B5EF4-FFF2-40B4-BE49-F238E27FC236}">
                <a16:creationId xmlns:a16="http://schemas.microsoft.com/office/drawing/2014/main" id="{CE90E78C-3D48-A03E-9A05-5959BDF9DDE0}"/>
              </a:ext>
            </a:extLst>
          </p:cNvPr>
          <p:cNvCxnSpPr>
            <a:cxnSpLocks/>
          </p:cNvCxnSpPr>
          <p:nvPr/>
        </p:nvCxnSpPr>
        <p:spPr>
          <a:xfrm>
            <a:off x="2817414" y="236202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26666A12-7B32-5F0A-B904-CD256D7DDED4}"/>
              </a:ext>
            </a:extLst>
          </p:cNvPr>
          <p:cNvCxnSpPr>
            <a:cxnSpLocks/>
          </p:cNvCxnSpPr>
          <p:nvPr/>
        </p:nvCxnSpPr>
        <p:spPr>
          <a:xfrm>
            <a:off x="3861684" y="235581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07376"/>
            <a:ext cx="2341664" cy="94901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179945" y="916448"/>
            <a:ext cx="3422699" cy="3618939"/>
          </a:xfrm>
          <a:prstGeom prst="rect">
            <a:avLst/>
          </a:prstGeom>
          <a:noFill/>
        </p:spPr>
        <p:txBody>
          <a:bodyPr wrap="square" rtlCol="0">
            <a:spAutoFit/>
          </a:bodyPr>
          <a:lstStyle/>
          <a:p>
            <a:pPr algn="just"/>
            <a:r>
              <a:rPr lang="en-US" sz="1000" b="1" u="sng" dirty="0">
                <a:latin typeface="+mj-lt"/>
              </a:rPr>
              <a:t>Interface MTU:</a:t>
            </a:r>
            <a:r>
              <a:rPr lang="en-US" sz="1000" b="1" dirty="0">
                <a:latin typeface="+mj-lt"/>
              </a:rPr>
              <a:t> </a:t>
            </a:r>
            <a:r>
              <a:rPr lang="en-US" sz="1000" b="0" i="0" dirty="0">
                <a:solidFill>
                  <a:srgbClr val="000000"/>
                </a:solidFill>
                <a:effectLst/>
                <a:latin typeface="+mj-lt"/>
              </a:rPr>
              <a:t>largest IP datagram in bytes that the interface can send without fragmentation. </a:t>
            </a:r>
            <a:r>
              <a:rPr lang="en-US" sz="1000" i="1" dirty="0">
                <a:solidFill>
                  <a:srgbClr val="333333"/>
                </a:solidFill>
                <a:effectLst/>
                <a:latin typeface="+mj-lt"/>
              </a:rPr>
              <a:t>If the MTU sizes do not match, the neighbor will get stuck in the </a:t>
            </a:r>
            <a:r>
              <a:rPr lang="en-US" sz="1000" i="1" dirty="0" err="1">
                <a:solidFill>
                  <a:srgbClr val="333333"/>
                </a:solidFill>
                <a:effectLst/>
                <a:latin typeface="+mj-lt"/>
              </a:rPr>
              <a:t>Exstart</a:t>
            </a:r>
            <a:r>
              <a:rPr lang="en-US" sz="1000" i="1" dirty="0">
                <a:solidFill>
                  <a:srgbClr val="333333"/>
                </a:solidFill>
                <a:effectLst/>
                <a:latin typeface="+mj-lt"/>
              </a:rPr>
              <a:t> state.</a:t>
            </a:r>
            <a:endParaRPr lang="en-US" sz="1000" i="1" dirty="0">
              <a:latin typeface="+mj-lt"/>
            </a:endParaRPr>
          </a:p>
          <a:p>
            <a:pPr algn="just">
              <a:spcBef>
                <a:spcPts val="500"/>
              </a:spcBef>
            </a:pPr>
            <a:r>
              <a:rPr lang="en-US" sz="1000" b="1" u="sng" dirty="0">
                <a:latin typeface="+mj-lt"/>
              </a:rPr>
              <a:t>Options:</a:t>
            </a:r>
            <a:r>
              <a:rPr lang="en-US" sz="1000" b="1" dirty="0">
                <a:latin typeface="+mj-lt"/>
              </a:rPr>
              <a:t> </a:t>
            </a:r>
            <a:r>
              <a:rPr lang="en-US" sz="1000" dirty="0">
                <a:solidFill>
                  <a:srgbClr val="333333"/>
                </a:solidFill>
                <a:latin typeface="+mj-lt"/>
              </a:rPr>
              <a:t>I</a:t>
            </a:r>
            <a:r>
              <a:rPr lang="en-US" sz="1000" b="0" i="0" dirty="0">
                <a:solidFill>
                  <a:srgbClr val="333333"/>
                </a:solidFill>
                <a:effectLst/>
                <a:latin typeface="+mj-lt"/>
              </a:rPr>
              <a:t>ndicate the various capabilities of the OSPF router.</a:t>
            </a:r>
            <a:endParaRPr lang="en-US" sz="1000" dirty="0">
              <a:latin typeface="+mj-lt"/>
            </a:endParaRPr>
          </a:p>
          <a:p>
            <a:pPr algn="just">
              <a:spcBef>
                <a:spcPts val="500"/>
              </a:spcBef>
            </a:pPr>
            <a:r>
              <a:rPr lang="en-US" sz="1000" b="1" u="sng" dirty="0">
                <a:latin typeface="+mj-lt"/>
              </a:rPr>
              <a:t>5 bits</a:t>
            </a:r>
            <a:r>
              <a:rPr lang="en-US" sz="1000" b="1" dirty="0">
                <a:latin typeface="+mj-lt"/>
              </a:rPr>
              <a:t> </a:t>
            </a:r>
            <a:r>
              <a:rPr lang="en-US" sz="1000" dirty="0">
                <a:latin typeface="+mj-lt"/>
              </a:rPr>
              <a:t>following options are fixed to </a:t>
            </a:r>
            <a:r>
              <a:rPr lang="en-US" sz="1000" b="1" dirty="0">
                <a:latin typeface="+mj-lt"/>
              </a:rPr>
              <a:t>“00000”</a:t>
            </a:r>
            <a:r>
              <a:rPr lang="en-US" sz="1000" dirty="0">
                <a:latin typeface="+mj-lt"/>
              </a:rPr>
              <a:t>.</a:t>
            </a:r>
            <a:endParaRPr lang="en-US" sz="1000" b="1" dirty="0">
              <a:latin typeface="+mj-lt"/>
            </a:endParaRPr>
          </a:p>
          <a:p>
            <a:pPr algn="just">
              <a:spcBef>
                <a:spcPts val="500"/>
              </a:spcBef>
            </a:pPr>
            <a:r>
              <a:rPr lang="en-US" sz="1000" b="1" u="sng" dirty="0">
                <a:latin typeface="+mj-lt"/>
              </a:rPr>
              <a:t>I (Initial):</a:t>
            </a:r>
            <a:r>
              <a:rPr lang="en-US" sz="1000" b="1" dirty="0">
                <a:latin typeface="+mj-lt"/>
              </a:rPr>
              <a:t> </a:t>
            </a:r>
            <a:r>
              <a:rPr lang="en-US" sz="1000" b="0" i="0" dirty="0">
                <a:solidFill>
                  <a:srgbClr val="000000"/>
                </a:solidFill>
                <a:effectLst/>
                <a:latin typeface="+mj-lt"/>
              </a:rPr>
              <a:t>The Initial bit is set to 1 if the packet is the first DD packet. It is set to 0 if not.</a:t>
            </a:r>
            <a:endParaRPr lang="en-US" sz="1000" dirty="0">
              <a:latin typeface="+mj-lt"/>
            </a:endParaRPr>
          </a:p>
          <a:p>
            <a:pPr algn="just">
              <a:spcBef>
                <a:spcPts val="500"/>
              </a:spcBef>
            </a:pPr>
            <a:r>
              <a:rPr lang="en-US" sz="1000" b="1" u="sng" dirty="0">
                <a:latin typeface="+mj-lt"/>
              </a:rPr>
              <a:t>M (More):</a:t>
            </a:r>
            <a:r>
              <a:rPr lang="en-US" sz="1000" b="1" dirty="0">
                <a:latin typeface="+mj-lt"/>
              </a:rPr>
              <a:t> </a:t>
            </a:r>
            <a:r>
              <a:rPr lang="en-US" sz="1000" b="0" i="0" dirty="0">
                <a:solidFill>
                  <a:srgbClr val="000000"/>
                </a:solidFill>
                <a:effectLst/>
                <a:latin typeface="+mj-lt"/>
              </a:rPr>
              <a:t>The More bit is set to 0 if the packet is the last DD packet. It is set to 1 if more DD packets are to follow.</a:t>
            </a:r>
            <a:endParaRPr lang="en-US" sz="1000" dirty="0">
              <a:latin typeface="+mj-lt"/>
            </a:endParaRPr>
          </a:p>
          <a:p>
            <a:pPr algn="just">
              <a:spcBef>
                <a:spcPts val="500"/>
              </a:spcBef>
            </a:pPr>
            <a:r>
              <a:rPr lang="en-US" sz="1000" b="1" u="sng" dirty="0">
                <a:latin typeface="+mj-lt"/>
              </a:rPr>
              <a:t>M/S (Master/Slave):</a:t>
            </a:r>
            <a:r>
              <a:rPr lang="en-US" sz="1000" b="1" dirty="0">
                <a:latin typeface="+mj-lt"/>
              </a:rPr>
              <a:t> </a:t>
            </a:r>
            <a:r>
              <a:rPr lang="en-US" sz="1000" dirty="0">
                <a:latin typeface="+mj-lt"/>
              </a:rPr>
              <a:t>The master/Slave bit. </a:t>
            </a:r>
            <a:r>
              <a:rPr lang="en-US" sz="1000" b="0" i="0" dirty="0">
                <a:solidFill>
                  <a:srgbClr val="333333"/>
                </a:solidFill>
                <a:effectLst/>
                <a:latin typeface="+mj-lt"/>
              </a:rPr>
              <a:t>M/S-bit=1 indicates that the router is the Master router, otherwise the router is the Slave router.</a:t>
            </a:r>
            <a:endParaRPr lang="en-US" sz="1000" dirty="0">
              <a:latin typeface="+mj-lt"/>
            </a:endParaRPr>
          </a:p>
          <a:p>
            <a:pPr algn="just">
              <a:spcBef>
                <a:spcPts val="500"/>
              </a:spcBef>
            </a:pPr>
            <a:r>
              <a:rPr lang="en-US" sz="1000" b="1" u="sng" dirty="0">
                <a:latin typeface="+mj-lt"/>
              </a:rPr>
              <a:t>DD Sequence Number:</a:t>
            </a:r>
            <a:r>
              <a:rPr lang="en-US" sz="1000" b="1" dirty="0">
                <a:latin typeface="+mj-lt"/>
              </a:rPr>
              <a:t> </a:t>
            </a:r>
            <a:r>
              <a:rPr lang="en-US" sz="1000" b="1" i="0" dirty="0">
                <a:solidFill>
                  <a:srgbClr val="000000"/>
                </a:solidFill>
                <a:effectLst/>
                <a:latin typeface="+mj-lt"/>
              </a:rPr>
              <a:t> </a:t>
            </a:r>
            <a:r>
              <a:rPr lang="en-US" sz="1000" dirty="0">
                <a:solidFill>
                  <a:srgbClr val="333333"/>
                </a:solidFill>
                <a:latin typeface="+mj-lt"/>
              </a:rPr>
              <a:t>E</a:t>
            </a:r>
            <a:r>
              <a:rPr lang="en-US" sz="1000" b="0" i="0" dirty="0">
                <a:solidFill>
                  <a:srgbClr val="333333"/>
                </a:solidFill>
                <a:effectLst/>
                <a:latin typeface="+mj-lt"/>
              </a:rPr>
              <a:t>nsures that DD packets are received; the router that serves as the Master determines a unique initial value and increments the sequence number in subsequent DD packet exchanges.</a:t>
            </a:r>
            <a:endParaRPr lang="en-US" sz="1000" b="0" i="0" dirty="0">
              <a:solidFill>
                <a:srgbClr val="000000"/>
              </a:solidFill>
              <a:effectLst/>
              <a:latin typeface="+mj-lt"/>
            </a:endParaRPr>
          </a:p>
          <a:p>
            <a:pPr algn="just">
              <a:spcBef>
                <a:spcPts val="500"/>
              </a:spcBef>
            </a:pPr>
            <a:r>
              <a:rPr lang="en-US" sz="1000" b="1" u="sng" dirty="0">
                <a:latin typeface="+mj-lt"/>
              </a:rPr>
              <a:t>LSA Header:</a:t>
            </a:r>
            <a:r>
              <a:rPr lang="en-US" sz="1000" b="1" dirty="0">
                <a:latin typeface="+mj-lt"/>
              </a:rPr>
              <a:t> </a:t>
            </a:r>
            <a:r>
              <a:rPr lang="en-US" sz="1000" b="0" i="0" dirty="0">
                <a:solidFill>
                  <a:srgbClr val="333333"/>
                </a:solidFill>
                <a:effectLst/>
                <a:latin typeface="+mj-lt"/>
              </a:rPr>
              <a:t>A list of LSA headers for all LSAs in the LSDB of the router generating the DD packet.</a:t>
            </a:r>
            <a:endParaRPr lang="en-US" sz="1000" b="1" dirty="0">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Packet Type 2 (DD-Database Descriptor)</a:t>
            </a:r>
          </a:p>
        </p:txBody>
      </p:sp>
      <p:cxnSp>
        <p:nvCxnSpPr>
          <p:cNvPr id="2" name="Straight Connector 1">
            <a:extLst>
              <a:ext uri="{FF2B5EF4-FFF2-40B4-BE49-F238E27FC236}">
                <a16:creationId xmlns:a16="http://schemas.microsoft.com/office/drawing/2014/main" id="{A9727599-C8B3-2F0E-CAF5-9BC2342EE40C}"/>
              </a:ext>
            </a:extLst>
          </p:cNvPr>
          <p:cNvCxnSpPr>
            <a:cxnSpLocks/>
          </p:cNvCxnSpPr>
          <p:nvPr/>
        </p:nvCxnSpPr>
        <p:spPr>
          <a:xfrm>
            <a:off x="4379844" y="2363020"/>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2AAC173-AD41-1185-A333-CB5E8D487945}"/>
              </a:ext>
            </a:extLst>
          </p:cNvPr>
          <p:cNvCxnSpPr>
            <a:cxnSpLocks/>
          </p:cNvCxnSpPr>
          <p:nvPr/>
        </p:nvCxnSpPr>
        <p:spPr>
          <a:xfrm>
            <a:off x="4134099" y="2363020"/>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C70FB3F-F3E5-267E-95F5-3CF0B08667B0}"/>
              </a:ext>
            </a:extLst>
          </p:cNvPr>
          <p:cNvCxnSpPr>
            <a:cxnSpLocks/>
          </p:cNvCxnSpPr>
          <p:nvPr/>
        </p:nvCxnSpPr>
        <p:spPr>
          <a:xfrm>
            <a:off x="4623684" y="2363020"/>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219CEC4-F7A0-D433-3753-9A73876AD593}"/>
              </a:ext>
            </a:extLst>
          </p:cNvPr>
          <p:cNvCxnSpPr>
            <a:cxnSpLocks/>
          </p:cNvCxnSpPr>
          <p:nvPr/>
        </p:nvCxnSpPr>
        <p:spPr>
          <a:xfrm>
            <a:off x="4753889" y="2372447"/>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03C85C9-3EC6-1D1B-D93A-2F804913E786}"/>
              </a:ext>
            </a:extLst>
          </p:cNvPr>
          <p:cNvCxnSpPr>
            <a:cxnSpLocks/>
          </p:cNvCxnSpPr>
          <p:nvPr/>
        </p:nvCxnSpPr>
        <p:spPr>
          <a:xfrm>
            <a:off x="4503669" y="2372447"/>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710EAF3-1669-67E2-4D2B-4B2EBFC6CB77}"/>
              </a:ext>
            </a:extLst>
          </p:cNvPr>
          <p:cNvCxnSpPr>
            <a:cxnSpLocks/>
          </p:cNvCxnSpPr>
          <p:nvPr/>
        </p:nvCxnSpPr>
        <p:spPr>
          <a:xfrm>
            <a:off x="4261734" y="2362856"/>
            <a:ext cx="0" cy="24632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9385D85-18B5-DF2F-45F3-B064EB5768DA}"/>
              </a:ext>
            </a:extLst>
          </p:cNvPr>
          <p:cNvCxnSpPr>
            <a:cxnSpLocks/>
          </p:cNvCxnSpPr>
          <p:nvPr/>
        </p:nvCxnSpPr>
        <p:spPr>
          <a:xfrm>
            <a:off x="4002654" y="2362856"/>
            <a:ext cx="0" cy="246325"/>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CD41074-8670-9584-0E5A-EB460AAC5129}"/>
              </a:ext>
            </a:extLst>
          </p:cNvPr>
          <p:cNvSpPr txBox="1"/>
          <p:nvPr/>
        </p:nvSpPr>
        <p:spPr>
          <a:xfrm>
            <a:off x="4700215" y="2326332"/>
            <a:ext cx="269626" cy="338554"/>
          </a:xfrm>
          <a:prstGeom prst="rect">
            <a:avLst/>
          </a:prstGeom>
          <a:noFill/>
        </p:spPr>
        <p:txBody>
          <a:bodyPr wrap="none" rtlCol="0">
            <a:spAutoFit/>
          </a:bodyPr>
          <a:lstStyle/>
          <a:p>
            <a:r>
              <a:rPr lang="en-US" sz="800" b="1" dirty="0"/>
              <a:t>M</a:t>
            </a:r>
          </a:p>
          <a:p>
            <a:r>
              <a:rPr lang="en-US" sz="800" b="1" dirty="0"/>
              <a:t>S</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 Header     OSPF Header        OSPF DD Packet</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4B499076-A28A-04DB-CF7A-247E4B952457}"/>
              </a:ext>
            </a:extLst>
          </p:cNvPr>
          <p:cNvSpPr>
            <a:spLocks noGrp="1"/>
          </p:cNvSpPr>
          <p:nvPr>
            <p:ph type="sldNum" idx="12"/>
          </p:nvPr>
        </p:nvSpPr>
        <p:spPr/>
        <p:txBody>
          <a:bodyPr/>
          <a:lstStyle/>
          <a:p>
            <a:pPr algn="l"/>
            <a:fld id="{00000000-1234-1234-1234-123412341234}" type="slidenum">
              <a:rPr lang="en" smtClean="0"/>
              <a:pPr algn="l"/>
              <a:t>10</a:t>
            </a:fld>
            <a:endParaRPr lang="en"/>
          </a:p>
        </p:txBody>
      </p:sp>
    </p:spTree>
    <p:extLst>
      <p:ext uri="{BB962C8B-B14F-4D97-AF65-F5344CB8AC3E}">
        <p14:creationId xmlns:p14="http://schemas.microsoft.com/office/powerpoint/2010/main" val="1494206128"/>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1DC1-CF39-A761-EDC5-D0BCA01C2A95}"/>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Calculating Best Route</a:t>
            </a:r>
          </a:p>
        </p:txBody>
      </p:sp>
      <p:sp>
        <p:nvSpPr>
          <p:cNvPr id="4" name="TextBox 3">
            <a:extLst>
              <a:ext uri="{FF2B5EF4-FFF2-40B4-BE49-F238E27FC236}">
                <a16:creationId xmlns:a16="http://schemas.microsoft.com/office/drawing/2014/main" id="{B944C338-67CA-A9CA-44F6-36B544CBAB31}"/>
              </a:ext>
            </a:extLst>
          </p:cNvPr>
          <p:cNvSpPr txBox="1"/>
          <p:nvPr/>
        </p:nvSpPr>
        <p:spPr>
          <a:xfrm>
            <a:off x="747421" y="947707"/>
            <a:ext cx="8158040" cy="525465"/>
          </a:xfrm>
          <a:prstGeom prst="rect">
            <a:avLst/>
          </a:prstGeom>
          <a:noFill/>
        </p:spPr>
        <p:txBody>
          <a:bodyPr wrap="square" rtlCol="0">
            <a:spAutoFit/>
          </a:bodyPr>
          <a:lstStyle/>
          <a:p>
            <a:pPr algn="just">
              <a:lnSpc>
                <a:spcPct val="150000"/>
              </a:lnSpc>
            </a:pPr>
            <a:r>
              <a:rPr lang="en-US" sz="1000" dirty="0">
                <a:solidFill>
                  <a:srgbClr val="374151"/>
                </a:solidFill>
                <a:latin typeface="+mj-lt"/>
              </a:rPr>
              <a:t>Each router can check which LSAs it already has and then ask the router for only remaining LSAs. After </a:t>
            </a:r>
            <a:r>
              <a:rPr lang="en-US" sz="1000" dirty="0">
                <a:solidFill>
                  <a:srgbClr val="202122"/>
                </a:solidFill>
                <a:latin typeface="+mj-lt"/>
              </a:rPr>
              <a:t>the</a:t>
            </a:r>
            <a:r>
              <a:rPr lang="en-US" sz="1000" b="0" i="0" dirty="0">
                <a:solidFill>
                  <a:srgbClr val="202122"/>
                </a:solidFill>
                <a:effectLst/>
                <a:latin typeface="+mj-lt"/>
              </a:rPr>
              <a:t> link-state databases of the neighbors are fully synchronized</a:t>
            </a:r>
            <a:r>
              <a:rPr lang="en-US" sz="1000" b="0" i="0" dirty="0">
                <a:solidFill>
                  <a:srgbClr val="374151"/>
                </a:solidFill>
                <a:effectLst/>
                <a:latin typeface="+mj-lt"/>
              </a:rPr>
              <a:t>, they become full</a:t>
            </a:r>
            <a:r>
              <a:rPr lang="en-US" sz="1000" dirty="0">
                <a:solidFill>
                  <a:srgbClr val="374151"/>
                </a:solidFill>
                <a:latin typeface="+mj-lt"/>
              </a:rPr>
              <a:t> adjacent and apply algorithm analyzing the LSDB.</a:t>
            </a:r>
          </a:p>
        </p:txBody>
      </p:sp>
      <p:pic>
        <p:nvPicPr>
          <p:cNvPr id="7" name="Picture 6">
            <a:extLst>
              <a:ext uri="{FF2B5EF4-FFF2-40B4-BE49-F238E27FC236}">
                <a16:creationId xmlns:a16="http://schemas.microsoft.com/office/drawing/2014/main" id="{E713CF49-D1D6-25BA-8CBF-03F27872B3AA}"/>
              </a:ext>
            </a:extLst>
          </p:cNvPr>
          <p:cNvPicPr>
            <a:picLocks noChangeAspect="1"/>
          </p:cNvPicPr>
          <p:nvPr/>
        </p:nvPicPr>
        <p:blipFill>
          <a:blip r:embed="rId3"/>
          <a:stretch>
            <a:fillRect/>
          </a:stretch>
        </p:blipFill>
        <p:spPr>
          <a:xfrm>
            <a:off x="2477323" y="1596287"/>
            <a:ext cx="913003" cy="913003"/>
          </a:xfrm>
          <a:prstGeom prst="rect">
            <a:avLst/>
          </a:prstGeom>
        </p:spPr>
      </p:pic>
      <p:pic>
        <p:nvPicPr>
          <p:cNvPr id="8" name="Picture 7">
            <a:extLst>
              <a:ext uri="{FF2B5EF4-FFF2-40B4-BE49-F238E27FC236}">
                <a16:creationId xmlns:a16="http://schemas.microsoft.com/office/drawing/2014/main" id="{84EFBBBD-6347-2553-3193-7E690B9F5E9B}"/>
              </a:ext>
            </a:extLst>
          </p:cNvPr>
          <p:cNvPicPr>
            <a:picLocks noChangeAspect="1"/>
          </p:cNvPicPr>
          <p:nvPr/>
        </p:nvPicPr>
        <p:blipFill>
          <a:blip r:embed="rId3"/>
          <a:stretch>
            <a:fillRect/>
          </a:stretch>
        </p:blipFill>
        <p:spPr>
          <a:xfrm>
            <a:off x="5785065" y="1596287"/>
            <a:ext cx="913003" cy="913003"/>
          </a:xfrm>
          <a:prstGeom prst="rect">
            <a:avLst/>
          </a:prstGeom>
        </p:spPr>
      </p:pic>
      <p:cxnSp>
        <p:nvCxnSpPr>
          <p:cNvPr id="10" name="Straight Connector 9">
            <a:extLst>
              <a:ext uri="{FF2B5EF4-FFF2-40B4-BE49-F238E27FC236}">
                <a16:creationId xmlns:a16="http://schemas.microsoft.com/office/drawing/2014/main" id="{1F3D464A-1EC8-8FE9-B6B6-66403FE8180D}"/>
              </a:ext>
            </a:extLst>
          </p:cNvPr>
          <p:cNvCxnSpPr>
            <a:cxnSpLocks/>
          </p:cNvCxnSpPr>
          <p:nvPr/>
        </p:nvCxnSpPr>
        <p:spPr>
          <a:xfrm>
            <a:off x="3188469" y="2052788"/>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29FC43F9-A737-C277-D72A-054DC96A5AC4}"/>
              </a:ext>
            </a:extLst>
          </p:cNvPr>
          <p:cNvPicPr>
            <a:picLocks noChangeAspect="1"/>
          </p:cNvPicPr>
          <p:nvPr/>
        </p:nvPicPr>
        <p:blipFill>
          <a:blip r:embed="rId3"/>
          <a:stretch>
            <a:fillRect/>
          </a:stretch>
        </p:blipFill>
        <p:spPr>
          <a:xfrm>
            <a:off x="2478650" y="2337083"/>
            <a:ext cx="913003" cy="913003"/>
          </a:xfrm>
          <a:prstGeom prst="rect">
            <a:avLst/>
          </a:prstGeom>
        </p:spPr>
      </p:pic>
      <p:pic>
        <p:nvPicPr>
          <p:cNvPr id="17" name="Picture 16">
            <a:extLst>
              <a:ext uri="{FF2B5EF4-FFF2-40B4-BE49-F238E27FC236}">
                <a16:creationId xmlns:a16="http://schemas.microsoft.com/office/drawing/2014/main" id="{DF9AC603-64B7-1635-C409-983ABA183865}"/>
              </a:ext>
            </a:extLst>
          </p:cNvPr>
          <p:cNvPicPr>
            <a:picLocks noChangeAspect="1"/>
          </p:cNvPicPr>
          <p:nvPr/>
        </p:nvPicPr>
        <p:blipFill>
          <a:blip r:embed="rId3"/>
          <a:stretch>
            <a:fillRect/>
          </a:stretch>
        </p:blipFill>
        <p:spPr>
          <a:xfrm>
            <a:off x="5786392" y="2337083"/>
            <a:ext cx="913003" cy="913003"/>
          </a:xfrm>
          <a:prstGeom prst="rect">
            <a:avLst/>
          </a:prstGeom>
        </p:spPr>
      </p:pic>
      <p:cxnSp>
        <p:nvCxnSpPr>
          <p:cNvPr id="18" name="Straight Connector 17">
            <a:extLst>
              <a:ext uri="{FF2B5EF4-FFF2-40B4-BE49-F238E27FC236}">
                <a16:creationId xmlns:a16="http://schemas.microsoft.com/office/drawing/2014/main" id="{D8C23453-E509-F497-E3E1-9BF8676E371F}"/>
              </a:ext>
            </a:extLst>
          </p:cNvPr>
          <p:cNvCxnSpPr>
            <a:cxnSpLocks/>
          </p:cNvCxnSpPr>
          <p:nvPr/>
        </p:nvCxnSpPr>
        <p:spPr>
          <a:xfrm>
            <a:off x="3189796" y="2793584"/>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9" name="Picture 18">
            <a:extLst>
              <a:ext uri="{FF2B5EF4-FFF2-40B4-BE49-F238E27FC236}">
                <a16:creationId xmlns:a16="http://schemas.microsoft.com/office/drawing/2014/main" id="{128DF7E2-16AE-93BA-860D-3E860946A618}"/>
              </a:ext>
            </a:extLst>
          </p:cNvPr>
          <p:cNvPicPr>
            <a:picLocks noChangeAspect="1"/>
          </p:cNvPicPr>
          <p:nvPr/>
        </p:nvPicPr>
        <p:blipFill>
          <a:blip r:embed="rId3"/>
          <a:stretch>
            <a:fillRect/>
          </a:stretch>
        </p:blipFill>
        <p:spPr>
          <a:xfrm>
            <a:off x="2478650" y="3092458"/>
            <a:ext cx="913003" cy="913003"/>
          </a:xfrm>
          <a:prstGeom prst="rect">
            <a:avLst/>
          </a:prstGeom>
        </p:spPr>
      </p:pic>
      <p:pic>
        <p:nvPicPr>
          <p:cNvPr id="20" name="Picture 19">
            <a:extLst>
              <a:ext uri="{FF2B5EF4-FFF2-40B4-BE49-F238E27FC236}">
                <a16:creationId xmlns:a16="http://schemas.microsoft.com/office/drawing/2014/main" id="{F1DCAA1A-E139-AC79-3387-7F6EE304365E}"/>
              </a:ext>
            </a:extLst>
          </p:cNvPr>
          <p:cNvPicPr>
            <a:picLocks noChangeAspect="1"/>
          </p:cNvPicPr>
          <p:nvPr/>
        </p:nvPicPr>
        <p:blipFill>
          <a:blip r:embed="rId3"/>
          <a:stretch>
            <a:fillRect/>
          </a:stretch>
        </p:blipFill>
        <p:spPr>
          <a:xfrm>
            <a:off x="5786392" y="3092458"/>
            <a:ext cx="913003" cy="913003"/>
          </a:xfrm>
          <a:prstGeom prst="rect">
            <a:avLst/>
          </a:prstGeom>
        </p:spPr>
      </p:pic>
      <p:cxnSp>
        <p:nvCxnSpPr>
          <p:cNvPr id="21" name="Straight Connector 20">
            <a:extLst>
              <a:ext uri="{FF2B5EF4-FFF2-40B4-BE49-F238E27FC236}">
                <a16:creationId xmlns:a16="http://schemas.microsoft.com/office/drawing/2014/main" id="{32E14218-2EA4-7394-9EE9-55ED733C3B5F}"/>
              </a:ext>
            </a:extLst>
          </p:cNvPr>
          <p:cNvCxnSpPr>
            <a:cxnSpLocks/>
          </p:cNvCxnSpPr>
          <p:nvPr/>
        </p:nvCxnSpPr>
        <p:spPr>
          <a:xfrm>
            <a:off x="3189796" y="3548959"/>
            <a:ext cx="279665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279DCA7B-FB88-6E0C-46AC-FE1E59E98D54}"/>
              </a:ext>
            </a:extLst>
          </p:cNvPr>
          <p:cNvSpPr/>
          <p:nvPr/>
        </p:nvSpPr>
        <p:spPr>
          <a:xfrm>
            <a:off x="1615513" y="1960651"/>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65000"/>
                    <a:lumOff val="35000"/>
                  </a:schemeClr>
                </a:solidFill>
              </a:rPr>
              <a:t>Loading</a:t>
            </a:r>
          </a:p>
        </p:txBody>
      </p:sp>
      <p:sp>
        <p:nvSpPr>
          <p:cNvPr id="30" name="TextBox 29">
            <a:extLst>
              <a:ext uri="{FF2B5EF4-FFF2-40B4-BE49-F238E27FC236}">
                <a16:creationId xmlns:a16="http://schemas.microsoft.com/office/drawing/2014/main" id="{D41E692B-973B-E068-A0C1-D63A14E2C627}"/>
              </a:ext>
            </a:extLst>
          </p:cNvPr>
          <p:cNvSpPr txBox="1"/>
          <p:nvPr/>
        </p:nvSpPr>
        <p:spPr>
          <a:xfrm>
            <a:off x="2477323" y="2217448"/>
            <a:ext cx="913003" cy="200055"/>
          </a:xfrm>
          <a:prstGeom prst="rect">
            <a:avLst/>
          </a:prstGeom>
          <a:noFill/>
        </p:spPr>
        <p:txBody>
          <a:bodyPr wrap="square" rtlCol="0">
            <a:spAutoFit/>
          </a:bodyPr>
          <a:lstStyle/>
          <a:p>
            <a:r>
              <a:rPr lang="en-US" sz="700" b="1" dirty="0"/>
              <a:t>Router ID: 1.1.1.1</a:t>
            </a:r>
          </a:p>
        </p:txBody>
      </p:sp>
      <p:sp>
        <p:nvSpPr>
          <p:cNvPr id="31" name="TextBox 30">
            <a:extLst>
              <a:ext uri="{FF2B5EF4-FFF2-40B4-BE49-F238E27FC236}">
                <a16:creationId xmlns:a16="http://schemas.microsoft.com/office/drawing/2014/main" id="{809EEA13-66F8-4379-5D28-C3171AD71C2E}"/>
              </a:ext>
            </a:extLst>
          </p:cNvPr>
          <p:cNvSpPr txBox="1"/>
          <p:nvPr/>
        </p:nvSpPr>
        <p:spPr>
          <a:xfrm>
            <a:off x="2478649" y="2966191"/>
            <a:ext cx="913003" cy="200055"/>
          </a:xfrm>
          <a:prstGeom prst="rect">
            <a:avLst/>
          </a:prstGeom>
          <a:noFill/>
        </p:spPr>
        <p:txBody>
          <a:bodyPr wrap="square" rtlCol="0">
            <a:spAutoFit/>
          </a:bodyPr>
          <a:lstStyle/>
          <a:p>
            <a:r>
              <a:rPr lang="en-US" sz="700" b="1" dirty="0"/>
              <a:t>Router ID: 1.1.1.1</a:t>
            </a:r>
          </a:p>
        </p:txBody>
      </p:sp>
      <p:sp>
        <p:nvSpPr>
          <p:cNvPr id="32" name="TextBox 31">
            <a:extLst>
              <a:ext uri="{FF2B5EF4-FFF2-40B4-BE49-F238E27FC236}">
                <a16:creationId xmlns:a16="http://schemas.microsoft.com/office/drawing/2014/main" id="{D2475B52-809B-2879-A7A2-E355CF94F700}"/>
              </a:ext>
            </a:extLst>
          </p:cNvPr>
          <p:cNvSpPr txBox="1"/>
          <p:nvPr/>
        </p:nvSpPr>
        <p:spPr>
          <a:xfrm>
            <a:off x="2478651" y="3721571"/>
            <a:ext cx="913003" cy="200055"/>
          </a:xfrm>
          <a:prstGeom prst="rect">
            <a:avLst/>
          </a:prstGeom>
          <a:noFill/>
        </p:spPr>
        <p:txBody>
          <a:bodyPr wrap="square" rtlCol="0">
            <a:spAutoFit/>
          </a:bodyPr>
          <a:lstStyle/>
          <a:p>
            <a:r>
              <a:rPr lang="en-US" sz="700" b="1" dirty="0"/>
              <a:t>Router ID: 1.1.1.1</a:t>
            </a:r>
          </a:p>
        </p:txBody>
      </p:sp>
      <p:sp>
        <p:nvSpPr>
          <p:cNvPr id="34" name="TextBox 33">
            <a:extLst>
              <a:ext uri="{FF2B5EF4-FFF2-40B4-BE49-F238E27FC236}">
                <a16:creationId xmlns:a16="http://schemas.microsoft.com/office/drawing/2014/main" id="{BADB38D4-5E43-8CEF-B81A-30D3B08A72E7}"/>
              </a:ext>
            </a:extLst>
          </p:cNvPr>
          <p:cNvSpPr txBox="1"/>
          <p:nvPr/>
        </p:nvSpPr>
        <p:spPr>
          <a:xfrm>
            <a:off x="5786397" y="2218774"/>
            <a:ext cx="913003" cy="200055"/>
          </a:xfrm>
          <a:prstGeom prst="rect">
            <a:avLst/>
          </a:prstGeom>
          <a:noFill/>
        </p:spPr>
        <p:txBody>
          <a:bodyPr wrap="square" rtlCol="0">
            <a:spAutoFit/>
          </a:bodyPr>
          <a:lstStyle/>
          <a:p>
            <a:r>
              <a:rPr lang="en-US" sz="700" b="1" dirty="0"/>
              <a:t>Router ID: 2.2.2.2</a:t>
            </a:r>
          </a:p>
        </p:txBody>
      </p:sp>
      <p:sp>
        <p:nvSpPr>
          <p:cNvPr id="35" name="TextBox 34">
            <a:extLst>
              <a:ext uri="{FF2B5EF4-FFF2-40B4-BE49-F238E27FC236}">
                <a16:creationId xmlns:a16="http://schemas.microsoft.com/office/drawing/2014/main" id="{0104FBC3-DC23-B896-308C-7789A498E966}"/>
              </a:ext>
            </a:extLst>
          </p:cNvPr>
          <p:cNvSpPr txBox="1"/>
          <p:nvPr/>
        </p:nvSpPr>
        <p:spPr>
          <a:xfrm>
            <a:off x="5787723" y="2959575"/>
            <a:ext cx="913003" cy="200055"/>
          </a:xfrm>
          <a:prstGeom prst="rect">
            <a:avLst/>
          </a:prstGeom>
          <a:noFill/>
        </p:spPr>
        <p:txBody>
          <a:bodyPr wrap="square" rtlCol="0">
            <a:spAutoFit/>
          </a:bodyPr>
          <a:lstStyle/>
          <a:p>
            <a:r>
              <a:rPr lang="en-US" sz="700" b="1" dirty="0"/>
              <a:t>Router ID: 2.2.2.2</a:t>
            </a:r>
          </a:p>
        </p:txBody>
      </p:sp>
      <p:sp>
        <p:nvSpPr>
          <p:cNvPr id="36" name="TextBox 35">
            <a:extLst>
              <a:ext uri="{FF2B5EF4-FFF2-40B4-BE49-F238E27FC236}">
                <a16:creationId xmlns:a16="http://schemas.microsoft.com/office/drawing/2014/main" id="{ACDAA234-2C06-21BF-7BB6-E005126BC24C}"/>
              </a:ext>
            </a:extLst>
          </p:cNvPr>
          <p:cNvSpPr txBox="1"/>
          <p:nvPr/>
        </p:nvSpPr>
        <p:spPr>
          <a:xfrm>
            <a:off x="5803625" y="3706993"/>
            <a:ext cx="913003" cy="200055"/>
          </a:xfrm>
          <a:prstGeom prst="rect">
            <a:avLst/>
          </a:prstGeom>
          <a:noFill/>
        </p:spPr>
        <p:txBody>
          <a:bodyPr wrap="square" rtlCol="0">
            <a:spAutoFit/>
          </a:bodyPr>
          <a:lstStyle/>
          <a:p>
            <a:r>
              <a:rPr lang="en-US" sz="700" b="1" dirty="0"/>
              <a:t>Router ID: 2.2.2.2</a:t>
            </a:r>
          </a:p>
        </p:txBody>
      </p:sp>
      <p:sp>
        <p:nvSpPr>
          <p:cNvPr id="38" name="Rectangle 37">
            <a:extLst>
              <a:ext uri="{FF2B5EF4-FFF2-40B4-BE49-F238E27FC236}">
                <a16:creationId xmlns:a16="http://schemas.microsoft.com/office/drawing/2014/main" id="{5492E35E-03E4-046D-1A5B-C0162CBD0090}"/>
              </a:ext>
            </a:extLst>
          </p:cNvPr>
          <p:cNvSpPr/>
          <p:nvPr/>
        </p:nvSpPr>
        <p:spPr>
          <a:xfrm>
            <a:off x="3371146" y="1622028"/>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 need complete entry for network ‘this’</a:t>
            </a:r>
            <a:br>
              <a:rPr lang="en-US" sz="800" dirty="0">
                <a:solidFill>
                  <a:schemeClr val="tx1"/>
                </a:solidFill>
              </a:rPr>
            </a:br>
            <a:r>
              <a:rPr lang="en-US" sz="800" dirty="0">
                <a:solidFill>
                  <a:schemeClr val="tx1"/>
                </a:solidFill>
              </a:rPr>
              <a:t>My RID: 1.1.1.1</a:t>
            </a:r>
          </a:p>
        </p:txBody>
      </p:sp>
      <p:sp>
        <p:nvSpPr>
          <p:cNvPr id="40" name="Rectangle 39">
            <a:extLst>
              <a:ext uri="{FF2B5EF4-FFF2-40B4-BE49-F238E27FC236}">
                <a16:creationId xmlns:a16="http://schemas.microsoft.com/office/drawing/2014/main" id="{0C683990-EB6F-E5D2-141F-C28657403DF5}"/>
              </a:ext>
            </a:extLst>
          </p:cNvPr>
          <p:cNvSpPr/>
          <p:nvPr/>
        </p:nvSpPr>
        <p:spPr>
          <a:xfrm>
            <a:off x="4523667" y="2362827"/>
            <a:ext cx="131313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Here is complete entry for network ‘this’</a:t>
            </a:r>
          </a:p>
          <a:p>
            <a:pPr algn="ctr"/>
            <a:r>
              <a:rPr lang="en-US" sz="800" dirty="0">
                <a:solidFill>
                  <a:schemeClr val="tx1"/>
                </a:solidFill>
              </a:rPr>
              <a:t>My RID: 2.2.2.2</a:t>
            </a:r>
            <a:endParaRPr lang="en-US" sz="800" b="1" dirty="0">
              <a:solidFill>
                <a:schemeClr val="tx1"/>
              </a:solidFill>
            </a:endParaRPr>
          </a:p>
        </p:txBody>
      </p:sp>
      <p:sp>
        <p:nvSpPr>
          <p:cNvPr id="41" name="Rectangle 40">
            <a:extLst>
              <a:ext uri="{FF2B5EF4-FFF2-40B4-BE49-F238E27FC236}">
                <a16:creationId xmlns:a16="http://schemas.microsoft.com/office/drawing/2014/main" id="{B15FE5CE-B6C9-9E48-664C-EF85F5C9AFDD}"/>
              </a:ext>
            </a:extLst>
          </p:cNvPr>
          <p:cNvSpPr/>
          <p:nvPr/>
        </p:nvSpPr>
        <p:spPr>
          <a:xfrm>
            <a:off x="1616838" y="2693497"/>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65000"/>
                    <a:lumOff val="35000"/>
                  </a:schemeClr>
                </a:solidFill>
              </a:rPr>
              <a:t>Loading</a:t>
            </a:r>
          </a:p>
        </p:txBody>
      </p:sp>
      <p:sp>
        <p:nvSpPr>
          <p:cNvPr id="43" name="Rectangle 42">
            <a:extLst>
              <a:ext uri="{FF2B5EF4-FFF2-40B4-BE49-F238E27FC236}">
                <a16:creationId xmlns:a16="http://schemas.microsoft.com/office/drawing/2014/main" id="{E6A892E8-7A27-F7EC-30F7-512EFE3C46DB}"/>
              </a:ext>
            </a:extLst>
          </p:cNvPr>
          <p:cNvSpPr/>
          <p:nvPr/>
        </p:nvSpPr>
        <p:spPr>
          <a:xfrm>
            <a:off x="1571146" y="3511953"/>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Full</a:t>
            </a:r>
          </a:p>
        </p:txBody>
      </p:sp>
      <p:sp>
        <p:nvSpPr>
          <p:cNvPr id="45" name="Rectangle 44">
            <a:extLst>
              <a:ext uri="{FF2B5EF4-FFF2-40B4-BE49-F238E27FC236}">
                <a16:creationId xmlns:a16="http://schemas.microsoft.com/office/drawing/2014/main" id="{3860AAC1-2CB3-084F-4A51-41792E5D2419}"/>
              </a:ext>
            </a:extLst>
          </p:cNvPr>
          <p:cNvSpPr/>
          <p:nvPr/>
        </p:nvSpPr>
        <p:spPr>
          <a:xfrm>
            <a:off x="6864699" y="1961976"/>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65000"/>
                    <a:lumOff val="35000"/>
                  </a:schemeClr>
                </a:solidFill>
              </a:rPr>
              <a:t>Loading</a:t>
            </a:r>
          </a:p>
        </p:txBody>
      </p:sp>
      <p:sp>
        <p:nvSpPr>
          <p:cNvPr id="46" name="Rectangle 45">
            <a:extLst>
              <a:ext uri="{FF2B5EF4-FFF2-40B4-BE49-F238E27FC236}">
                <a16:creationId xmlns:a16="http://schemas.microsoft.com/office/drawing/2014/main" id="{A4AC1296-0F56-A46C-85AB-89F3C76900C3}"/>
              </a:ext>
            </a:extLst>
          </p:cNvPr>
          <p:cNvSpPr/>
          <p:nvPr/>
        </p:nvSpPr>
        <p:spPr>
          <a:xfrm>
            <a:off x="6866024" y="2694822"/>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65000"/>
                    <a:lumOff val="35000"/>
                  </a:schemeClr>
                </a:solidFill>
              </a:rPr>
              <a:t>Loading</a:t>
            </a:r>
          </a:p>
        </p:txBody>
      </p:sp>
      <p:sp>
        <p:nvSpPr>
          <p:cNvPr id="49" name="Rectangle 48">
            <a:extLst>
              <a:ext uri="{FF2B5EF4-FFF2-40B4-BE49-F238E27FC236}">
                <a16:creationId xmlns:a16="http://schemas.microsoft.com/office/drawing/2014/main" id="{3A9A502D-DD79-D408-7863-F8AF8458DAB2}"/>
              </a:ext>
            </a:extLst>
          </p:cNvPr>
          <p:cNvSpPr/>
          <p:nvPr/>
        </p:nvSpPr>
        <p:spPr>
          <a:xfrm>
            <a:off x="4142090" y="3118197"/>
            <a:ext cx="869431"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Thanks for the information!</a:t>
            </a:r>
          </a:p>
        </p:txBody>
      </p:sp>
      <p:sp>
        <p:nvSpPr>
          <p:cNvPr id="54" name="Arrow: Right 53">
            <a:extLst>
              <a:ext uri="{FF2B5EF4-FFF2-40B4-BE49-F238E27FC236}">
                <a16:creationId xmlns:a16="http://schemas.microsoft.com/office/drawing/2014/main" id="{9F141FC1-9FEE-5BA9-F6D1-BA03EA4BA4D7}"/>
              </a:ext>
            </a:extLst>
          </p:cNvPr>
          <p:cNvSpPr/>
          <p:nvPr/>
        </p:nvSpPr>
        <p:spPr>
          <a:xfrm>
            <a:off x="5206071" y="3304760"/>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00AA374-42F4-331A-AFF8-B01B3F68E101}"/>
              </a:ext>
            </a:extLst>
          </p:cNvPr>
          <p:cNvSpPr/>
          <p:nvPr/>
        </p:nvSpPr>
        <p:spPr>
          <a:xfrm>
            <a:off x="6836232" y="3505327"/>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Full</a:t>
            </a:r>
          </a:p>
        </p:txBody>
      </p:sp>
      <p:sp>
        <p:nvSpPr>
          <p:cNvPr id="13" name="TextBox 12">
            <a:extLst>
              <a:ext uri="{FF2B5EF4-FFF2-40B4-BE49-F238E27FC236}">
                <a16:creationId xmlns:a16="http://schemas.microsoft.com/office/drawing/2014/main" id="{7711909C-46FD-2B7F-29E4-8C2B48E4B199}"/>
              </a:ext>
            </a:extLst>
          </p:cNvPr>
          <p:cNvSpPr txBox="1"/>
          <p:nvPr/>
        </p:nvSpPr>
        <p:spPr>
          <a:xfrm>
            <a:off x="4967794" y="3160904"/>
            <a:ext cx="925253" cy="215444"/>
          </a:xfrm>
          <a:prstGeom prst="rect">
            <a:avLst/>
          </a:prstGeom>
          <a:noFill/>
        </p:spPr>
        <p:txBody>
          <a:bodyPr wrap="none" rtlCol="0">
            <a:spAutoFit/>
          </a:bodyPr>
          <a:lstStyle/>
          <a:p>
            <a:r>
              <a:rPr lang="en-US" sz="800" b="1" dirty="0" err="1">
                <a:solidFill>
                  <a:schemeClr val="tx1"/>
                </a:solidFill>
              </a:rPr>
              <a:t>LSAck</a:t>
            </a:r>
            <a:r>
              <a:rPr lang="en-US" sz="800" b="1" dirty="0">
                <a:solidFill>
                  <a:schemeClr val="tx1"/>
                </a:solidFill>
              </a:rPr>
              <a:t> Packets</a:t>
            </a:r>
          </a:p>
        </p:txBody>
      </p:sp>
      <p:sp>
        <p:nvSpPr>
          <p:cNvPr id="26" name="Arrow: Right 25">
            <a:extLst>
              <a:ext uri="{FF2B5EF4-FFF2-40B4-BE49-F238E27FC236}">
                <a16:creationId xmlns:a16="http://schemas.microsoft.com/office/drawing/2014/main" id="{AEC9BC5B-556C-1DA2-7B96-248CCC2879EF}"/>
              </a:ext>
            </a:extLst>
          </p:cNvPr>
          <p:cNvSpPr/>
          <p:nvPr/>
        </p:nvSpPr>
        <p:spPr>
          <a:xfrm>
            <a:off x="4665051" y="1796000"/>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0421D398-72CD-C0BA-8897-8D98D1EA19DF}"/>
              </a:ext>
            </a:extLst>
          </p:cNvPr>
          <p:cNvSpPr txBox="1"/>
          <p:nvPr/>
        </p:nvSpPr>
        <p:spPr>
          <a:xfrm>
            <a:off x="4548694" y="1644524"/>
            <a:ext cx="809837" cy="215444"/>
          </a:xfrm>
          <a:prstGeom prst="rect">
            <a:avLst/>
          </a:prstGeom>
          <a:noFill/>
        </p:spPr>
        <p:txBody>
          <a:bodyPr wrap="none" rtlCol="0">
            <a:spAutoFit/>
          </a:bodyPr>
          <a:lstStyle/>
          <a:p>
            <a:r>
              <a:rPr lang="en-US" sz="800" b="1" dirty="0">
                <a:solidFill>
                  <a:schemeClr val="tx1"/>
                </a:solidFill>
              </a:rPr>
              <a:t>LSR Packets</a:t>
            </a:r>
          </a:p>
        </p:txBody>
      </p:sp>
      <p:sp>
        <p:nvSpPr>
          <p:cNvPr id="28" name="Arrow: Right 27">
            <a:extLst>
              <a:ext uri="{FF2B5EF4-FFF2-40B4-BE49-F238E27FC236}">
                <a16:creationId xmlns:a16="http://schemas.microsoft.com/office/drawing/2014/main" id="{0E21908C-52B7-12B9-5373-9AF7023F6868}"/>
              </a:ext>
            </a:extLst>
          </p:cNvPr>
          <p:cNvSpPr/>
          <p:nvPr/>
        </p:nvSpPr>
        <p:spPr>
          <a:xfrm rot="10800000">
            <a:off x="3790911" y="2531196"/>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891E20A-C669-095C-B4E2-DF0E362E9ADD}"/>
              </a:ext>
            </a:extLst>
          </p:cNvPr>
          <p:cNvSpPr txBox="1"/>
          <p:nvPr/>
        </p:nvSpPr>
        <p:spPr>
          <a:xfrm>
            <a:off x="3789343" y="2386647"/>
            <a:ext cx="809837" cy="215444"/>
          </a:xfrm>
          <a:prstGeom prst="rect">
            <a:avLst/>
          </a:prstGeom>
          <a:noFill/>
        </p:spPr>
        <p:txBody>
          <a:bodyPr wrap="none" rtlCol="0">
            <a:spAutoFit/>
          </a:bodyPr>
          <a:lstStyle/>
          <a:p>
            <a:r>
              <a:rPr lang="en-US" sz="800" b="1" dirty="0">
                <a:solidFill>
                  <a:schemeClr val="tx1"/>
                </a:solidFill>
              </a:rPr>
              <a:t>LSU Packets</a:t>
            </a:r>
          </a:p>
        </p:txBody>
      </p:sp>
      <p:sp>
        <p:nvSpPr>
          <p:cNvPr id="50" name="TextBox 49">
            <a:extLst>
              <a:ext uri="{FF2B5EF4-FFF2-40B4-BE49-F238E27FC236}">
                <a16:creationId xmlns:a16="http://schemas.microsoft.com/office/drawing/2014/main" id="{FA572E51-F9A3-743B-CA07-E2F786DFC09F}"/>
              </a:ext>
            </a:extLst>
          </p:cNvPr>
          <p:cNvSpPr txBox="1"/>
          <p:nvPr/>
        </p:nvSpPr>
        <p:spPr>
          <a:xfrm>
            <a:off x="3294043" y="3171507"/>
            <a:ext cx="925253" cy="215444"/>
          </a:xfrm>
          <a:prstGeom prst="rect">
            <a:avLst/>
          </a:prstGeom>
          <a:noFill/>
        </p:spPr>
        <p:txBody>
          <a:bodyPr wrap="none" rtlCol="0">
            <a:spAutoFit/>
          </a:bodyPr>
          <a:lstStyle/>
          <a:p>
            <a:r>
              <a:rPr lang="en-US" sz="800" b="1" dirty="0" err="1">
                <a:solidFill>
                  <a:schemeClr val="tx1"/>
                </a:solidFill>
              </a:rPr>
              <a:t>LSAck</a:t>
            </a:r>
            <a:r>
              <a:rPr lang="en-US" sz="800" b="1" dirty="0">
                <a:solidFill>
                  <a:schemeClr val="tx1"/>
                </a:solidFill>
              </a:rPr>
              <a:t> Packets</a:t>
            </a:r>
          </a:p>
        </p:txBody>
      </p:sp>
      <p:sp>
        <p:nvSpPr>
          <p:cNvPr id="51" name="Arrow: Right 50">
            <a:extLst>
              <a:ext uri="{FF2B5EF4-FFF2-40B4-BE49-F238E27FC236}">
                <a16:creationId xmlns:a16="http://schemas.microsoft.com/office/drawing/2014/main" id="{34EA5F44-F4F1-62DC-A176-766D19804A0F}"/>
              </a:ext>
            </a:extLst>
          </p:cNvPr>
          <p:cNvSpPr/>
          <p:nvPr/>
        </p:nvSpPr>
        <p:spPr>
          <a:xfrm rot="10800000">
            <a:off x="3293451" y="3312380"/>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8F7A9D6-5966-9D17-07FD-0D3CCC35D6D3}"/>
              </a:ext>
            </a:extLst>
          </p:cNvPr>
          <p:cNvSpPr txBox="1"/>
          <p:nvPr/>
        </p:nvSpPr>
        <p:spPr>
          <a:xfrm>
            <a:off x="747421" y="3927127"/>
            <a:ext cx="8158040" cy="525465"/>
          </a:xfrm>
          <a:prstGeom prst="rect">
            <a:avLst/>
          </a:prstGeom>
          <a:noFill/>
        </p:spPr>
        <p:txBody>
          <a:bodyPr wrap="square" rtlCol="0">
            <a:spAutoFit/>
          </a:bodyPr>
          <a:lstStyle/>
          <a:p>
            <a:pPr algn="just">
              <a:lnSpc>
                <a:spcPct val="150000"/>
              </a:lnSpc>
            </a:pPr>
            <a:r>
              <a:rPr lang="en-US" sz="1000" dirty="0">
                <a:solidFill>
                  <a:srgbClr val="374151"/>
                </a:solidFill>
                <a:latin typeface="+mj-lt"/>
              </a:rPr>
              <a:t>There is another state named </a:t>
            </a:r>
            <a:r>
              <a:rPr lang="en-US" sz="1000" b="1" i="1" dirty="0">
                <a:solidFill>
                  <a:srgbClr val="374151"/>
                </a:solidFill>
                <a:latin typeface="+mj-lt"/>
              </a:rPr>
              <a:t>“Attempt” </a:t>
            </a:r>
            <a:r>
              <a:rPr lang="en-US" sz="1000" dirty="0">
                <a:solidFill>
                  <a:srgbClr val="374151"/>
                </a:solidFill>
                <a:latin typeface="+mj-lt"/>
              </a:rPr>
              <a:t>state. It is only seen in </a:t>
            </a:r>
            <a:r>
              <a:rPr lang="en-US" sz="1000" b="1" i="1" dirty="0">
                <a:solidFill>
                  <a:srgbClr val="374151"/>
                </a:solidFill>
                <a:latin typeface="+mj-lt"/>
              </a:rPr>
              <a:t>NBMA </a:t>
            </a:r>
            <a:r>
              <a:rPr lang="en-US" sz="1000" dirty="0">
                <a:solidFill>
                  <a:srgbClr val="374151"/>
                </a:solidFill>
                <a:latin typeface="+mj-lt"/>
              </a:rPr>
              <a:t>(Non-Broadcast Multi Access) links. In NMBA, we have to manually configure the neighbor’s IP because it doesn’t support multicast. Then, </a:t>
            </a:r>
            <a:r>
              <a:rPr lang="en-US" sz="1000" b="1" i="1" dirty="0">
                <a:solidFill>
                  <a:srgbClr val="374151"/>
                </a:solidFill>
                <a:latin typeface="+mj-lt"/>
              </a:rPr>
              <a:t>hello </a:t>
            </a:r>
            <a:r>
              <a:rPr lang="en-US" sz="1000" dirty="0">
                <a:solidFill>
                  <a:srgbClr val="374151"/>
                </a:solidFill>
                <a:latin typeface="+mj-lt"/>
              </a:rPr>
              <a:t>packets are sent </a:t>
            </a:r>
            <a:r>
              <a:rPr lang="en-US" sz="1000" b="1" i="1" dirty="0">
                <a:solidFill>
                  <a:srgbClr val="374151"/>
                </a:solidFill>
                <a:latin typeface="+mj-lt"/>
              </a:rPr>
              <a:t>unicast </a:t>
            </a:r>
            <a:r>
              <a:rPr lang="en-US" sz="1000" dirty="0">
                <a:solidFill>
                  <a:srgbClr val="374151"/>
                </a:solidFill>
                <a:latin typeface="+mj-lt"/>
              </a:rPr>
              <a:t>to manually configured neighbor IP.  </a:t>
            </a:r>
          </a:p>
        </p:txBody>
      </p:sp>
      <p:sp>
        <p:nvSpPr>
          <p:cNvPr id="6" name="Slide Number Placeholder 5">
            <a:extLst>
              <a:ext uri="{FF2B5EF4-FFF2-40B4-BE49-F238E27FC236}">
                <a16:creationId xmlns:a16="http://schemas.microsoft.com/office/drawing/2014/main" id="{0CE6CCC9-1ACA-0005-CA03-88F8CA9E49DC}"/>
              </a:ext>
            </a:extLst>
          </p:cNvPr>
          <p:cNvSpPr>
            <a:spLocks noGrp="1"/>
          </p:cNvSpPr>
          <p:nvPr>
            <p:ph type="sldNum" idx="12"/>
          </p:nvPr>
        </p:nvSpPr>
        <p:spPr/>
        <p:txBody>
          <a:bodyPr/>
          <a:lstStyle/>
          <a:p>
            <a:pPr algn="l"/>
            <a:fld id="{00000000-1234-1234-1234-123412341234}" type="slidenum">
              <a:rPr lang="en" smtClean="0"/>
              <a:pPr algn="l"/>
              <a:t>11</a:t>
            </a:fld>
            <a:endParaRPr lang="en"/>
          </a:p>
        </p:txBody>
      </p:sp>
    </p:spTree>
    <p:extLst>
      <p:ext uri="{BB962C8B-B14F-4D97-AF65-F5344CB8AC3E}">
        <p14:creationId xmlns:p14="http://schemas.microsoft.com/office/powerpoint/2010/main" val="337147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8544"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Link-State Type</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Link-State ID</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Advertising Router</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Link-State Type</a:t>
            </a:r>
          </a:p>
        </p:txBody>
      </p:sp>
      <p:sp>
        <p:nvSpPr>
          <p:cNvPr id="34" name="Rectangle 33">
            <a:extLst>
              <a:ext uri="{FF2B5EF4-FFF2-40B4-BE49-F238E27FC236}">
                <a16:creationId xmlns:a16="http://schemas.microsoft.com/office/drawing/2014/main" id="{1256D518-C032-A6B5-17DD-01F9173D9823}"/>
              </a:ext>
            </a:extLst>
          </p:cNvPr>
          <p:cNvSpPr/>
          <p:nvPr/>
        </p:nvSpPr>
        <p:spPr>
          <a:xfrm>
            <a:off x="777903" y="3610322"/>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Link-State ID</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26385"/>
            <a:ext cx="2341664" cy="9300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4747925" y="1426385"/>
            <a:ext cx="168632" cy="936471"/>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154778" y="922209"/>
            <a:ext cx="3452324" cy="3541995"/>
          </a:xfrm>
          <a:prstGeom prst="rect">
            <a:avLst/>
          </a:prstGeom>
          <a:noFill/>
        </p:spPr>
        <p:txBody>
          <a:bodyPr wrap="square" rtlCol="0">
            <a:spAutoFit/>
          </a:bodyPr>
          <a:lstStyle/>
          <a:p>
            <a:pPr algn="just"/>
            <a:r>
              <a:rPr lang="en-US" sz="1000" b="1" u="sng" dirty="0">
                <a:latin typeface="+mj-lt"/>
              </a:rPr>
              <a:t>Link-State Type:</a:t>
            </a:r>
            <a:r>
              <a:rPr lang="en-US" sz="1000" b="1" dirty="0">
                <a:latin typeface="+mj-lt"/>
              </a:rPr>
              <a:t> </a:t>
            </a:r>
            <a:r>
              <a:rPr lang="en-US" sz="1000" dirty="0">
                <a:latin typeface="+mj-lt"/>
              </a:rPr>
              <a:t>It </a:t>
            </a:r>
            <a:r>
              <a:rPr lang="en-US" sz="1000" b="0" i="0" dirty="0">
                <a:solidFill>
                  <a:srgbClr val="333333"/>
                </a:solidFill>
                <a:effectLst/>
                <a:latin typeface="+mj-lt"/>
              </a:rPr>
              <a:t>is a number (1-7) that indicates the type of LSA.</a:t>
            </a:r>
          </a:p>
          <a:p>
            <a:pPr algn="just"/>
            <a:r>
              <a:rPr lang="en-US" sz="1000" dirty="0">
                <a:solidFill>
                  <a:srgbClr val="333333"/>
                </a:solidFill>
                <a:latin typeface="+mj-lt"/>
              </a:rPr>
              <a:t>LSA type code 1 - Router LSA</a:t>
            </a:r>
          </a:p>
          <a:p>
            <a:pPr algn="just"/>
            <a:r>
              <a:rPr lang="en-US" sz="1000" dirty="0">
                <a:solidFill>
                  <a:srgbClr val="333333"/>
                </a:solidFill>
                <a:latin typeface="+mj-lt"/>
              </a:rPr>
              <a:t>LSA type code 2 - Network LSA</a:t>
            </a:r>
          </a:p>
          <a:p>
            <a:pPr algn="just"/>
            <a:r>
              <a:rPr lang="en-US" sz="1000" dirty="0">
                <a:solidFill>
                  <a:srgbClr val="333333"/>
                </a:solidFill>
                <a:latin typeface="+mj-lt"/>
              </a:rPr>
              <a:t>LSA type code 3 - Network Summary LSA</a:t>
            </a:r>
          </a:p>
          <a:p>
            <a:pPr algn="just"/>
            <a:r>
              <a:rPr lang="en-US" sz="1000" dirty="0">
                <a:solidFill>
                  <a:srgbClr val="333333"/>
                </a:solidFill>
                <a:latin typeface="+mj-lt"/>
              </a:rPr>
              <a:t>LSA type code 4 - ASBR Summary LSA</a:t>
            </a:r>
          </a:p>
          <a:p>
            <a:pPr algn="just"/>
            <a:r>
              <a:rPr lang="en-US" sz="1000" dirty="0">
                <a:solidFill>
                  <a:srgbClr val="333333"/>
                </a:solidFill>
                <a:latin typeface="+mj-lt"/>
              </a:rPr>
              <a:t>LSA type code 5 - AS External LSA</a:t>
            </a:r>
          </a:p>
          <a:p>
            <a:pPr algn="just"/>
            <a:r>
              <a:rPr lang="en-US" sz="1000" dirty="0">
                <a:solidFill>
                  <a:srgbClr val="333333"/>
                </a:solidFill>
                <a:latin typeface="+mj-lt"/>
              </a:rPr>
              <a:t>LSA type code 7 - NSSA External LSA</a:t>
            </a:r>
            <a:endParaRPr lang="en-US" sz="1000" dirty="0">
              <a:latin typeface="+mj-lt"/>
            </a:endParaRPr>
          </a:p>
          <a:p>
            <a:pPr algn="just">
              <a:spcBef>
                <a:spcPts val="500"/>
              </a:spcBef>
            </a:pPr>
            <a:r>
              <a:rPr lang="en-US" sz="1000" b="1" u="sng" dirty="0">
                <a:latin typeface="+mj-lt"/>
              </a:rPr>
              <a:t>Link-State ID:</a:t>
            </a:r>
            <a:r>
              <a:rPr lang="en-US" sz="1000" b="1" dirty="0">
                <a:latin typeface="+mj-lt"/>
              </a:rPr>
              <a:t> </a:t>
            </a:r>
            <a:r>
              <a:rPr lang="en-US" sz="1000" b="0" i="0" dirty="0">
                <a:solidFill>
                  <a:srgbClr val="333333"/>
                </a:solidFill>
                <a:effectLst/>
                <a:latin typeface="+mj-lt"/>
              </a:rPr>
              <a:t>The Link State ID is contained in the LSA header, and what the Link State ID contains depends on the type of LSA. For,</a:t>
            </a:r>
          </a:p>
          <a:p>
            <a:pPr algn="just"/>
            <a:r>
              <a:rPr lang="en-US" sz="1000" b="0" i="0" dirty="0">
                <a:solidFill>
                  <a:srgbClr val="333333"/>
                </a:solidFill>
                <a:effectLst/>
                <a:latin typeface="+mj-lt"/>
              </a:rPr>
              <a:t>LSA type 1 - the router ID that generated the LSA.</a:t>
            </a:r>
          </a:p>
          <a:p>
            <a:pPr algn="just"/>
            <a:r>
              <a:rPr lang="en-US" sz="1000" b="0" i="0" dirty="0">
                <a:solidFill>
                  <a:srgbClr val="333333"/>
                </a:solidFill>
                <a:effectLst/>
                <a:latin typeface="+mj-lt"/>
              </a:rPr>
              <a:t>LSA type 2 - the IP address of the DR.</a:t>
            </a:r>
          </a:p>
          <a:p>
            <a:pPr algn="just"/>
            <a:r>
              <a:rPr lang="en-US" sz="1000" b="0" i="0" dirty="0">
                <a:solidFill>
                  <a:srgbClr val="333333"/>
                </a:solidFill>
                <a:effectLst/>
                <a:latin typeface="+mj-lt"/>
              </a:rPr>
              <a:t>LSA type 3 - the network address of another area generated by ABRs (inter-area routes).</a:t>
            </a:r>
          </a:p>
          <a:p>
            <a:pPr algn="just"/>
            <a:r>
              <a:rPr lang="en-US" sz="1000" dirty="0">
                <a:solidFill>
                  <a:srgbClr val="333333"/>
                </a:solidFill>
                <a:latin typeface="+mj-lt"/>
              </a:rPr>
              <a:t>LSA type 4 – the network address of another area (routes to ASBRs).</a:t>
            </a:r>
          </a:p>
          <a:p>
            <a:pPr algn="just"/>
            <a:r>
              <a:rPr lang="en-US" sz="1000" dirty="0">
                <a:solidFill>
                  <a:srgbClr val="333333"/>
                </a:solidFill>
                <a:latin typeface="+mj-lt"/>
              </a:rPr>
              <a:t>LSA type 5 - </a:t>
            </a:r>
            <a:r>
              <a:rPr lang="en-US" sz="1000" b="0" i="0" dirty="0">
                <a:solidFill>
                  <a:srgbClr val="374151"/>
                </a:solidFill>
                <a:effectLst/>
                <a:latin typeface="+mj-lt"/>
              </a:rPr>
              <a:t>the router ID of the ASBR advertising the external routes.</a:t>
            </a:r>
          </a:p>
          <a:p>
            <a:pPr algn="just"/>
            <a:r>
              <a:rPr lang="en-US" sz="1000" dirty="0">
                <a:solidFill>
                  <a:srgbClr val="374151"/>
                </a:solidFill>
                <a:latin typeface="+mj-lt"/>
              </a:rPr>
              <a:t>LSA type 7 - t</a:t>
            </a:r>
            <a:r>
              <a:rPr lang="en-US" sz="1000" b="0" i="0" dirty="0">
                <a:solidFill>
                  <a:srgbClr val="374151"/>
                </a:solidFill>
                <a:effectLst/>
                <a:latin typeface="+mj-lt"/>
              </a:rPr>
              <a:t>he ABR in the NSSA (Not So Stubby Area) translates type 7 LSAs into Type 5 LSAs before sending them to other OSPF areas.</a:t>
            </a:r>
            <a:r>
              <a:rPr lang="en-US" sz="1000" b="0" i="0" dirty="0">
                <a:solidFill>
                  <a:srgbClr val="333333"/>
                </a:solidFill>
                <a:effectLst/>
                <a:latin typeface="+mj-lt"/>
              </a:rPr>
              <a:t>.</a:t>
            </a:r>
            <a:endParaRPr lang="en-US" sz="1000" b="1" dirty="0">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Packet Type 3 (LSR-Link State Request)</a:t>
            </a:r>
          </a:p>
        </p:txBody>
      </p:sp>
      <p:sp>
        <p:nvSpPr>
          <p:cNvPr id="24" name="Rectangle 23">
            <a:extLst>
              <a:ext uri="{FF2B5EF4-FFF2-40B4-BE49-F238E27FC236}">
                <a16:creationId xmlns:a16="http://schemas.microsoft.com/office/drawing/2014/main" id="{B6D83CDB-4301-65F0-8725-D39EF0CD1EB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 Header     OSPF Header       OSPF LSR Packet</a:t>
            </a:r>
          </a:p>
        </p:txBody>
      </p:sp>
      <p:cxnSp>
        <p:nvCxnSpPr>
          <p:cNvPr id="25" name="Straight Connector 24">
            <a:extLst>
              <a:ext uri="{FF2B5EF4-FFF2-40B4-BE49-F238E27FC236}">
                <a16:creationId xmlns:a16="http://schemas.microsoft.com/office/drawing/2014/main" id="{5513F0EB-4DDF-7410-4804-53C9FC45904F}"/>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0A8F65EC-DAF6-7ED1-8F6D-7B148D13AC97}"/>
              </a:ext>
            </a:extLst>
          </p:cNvPr>
          <p:cNvSpPr/>
          <p:nvPr/>
        </p:nvSpPr>
        <p:spPr>
          <a:xfrm>
            <a:off x="777903" y="3862551"/>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Advertising Router</a:t>
            </a:r>
          </a:p>
        </p:txBody>
      </p:sp>
      <p:sp>
        <p:nvSpPr>
          <p:cNvPr id="2" name="TextBox 1">
            <a:extLst>
              <a:ext uri="{FF2B5EF4-FFF2-40B4-BE49-F238E27FC236}">
                <a16:creationId xmlns:a16="http://schemas.microsoft.com/office/drawing/2014/main" id="{E58B8EC7-B242-6D85-048F-A11D9F43091E}"/>
              </a:ext>
            </a:extLst>
          </p:cNvPr>
          <p:cNvSpPr txBox="1"/>
          <p:nvPr/>
        </p:nvSpPr>
        <p:spPr>
          <a:xfrm>
            <a:off x="705510" y="4150949"/>
            <a:ext cx="4298508" cy="246221"/>
          </a:xfrm>
          <a:prstGeom prst="rect">
            <a:avLst/>
          </a:prstGeom>
          <a:noFill/>
        </p:spPr>
        <p:txBody>
          <a:bodyPr wrap="square" rtlCol="0">
            <a:spAutoFit/>
          </a:bodyPr>
          <a:lstStyle/>
          <a:p>
            <a:r>
              <a:rPr lang="en-US" sz="1000" b="1" u="sng" dirty="0">
                <a:latin typeface="+mj-lt"/>
              </a:rPr>
              <a:t>Advertising Router:</a:t>
            </a:r>
            <a:r>
              <a:rPr lang="en-US" sz="1000" b="1" dirty="0">
                <a:latin typeface="+mj-lt"/>
              </a:rPr>
              <a:t> </a:t>
            </a:r>
            <a:r>
              <a:rPr lang="en-US" sz="1000" b="0" i="0" dirty="0">
                <a:solidFill>
                  <a:srgbClr val="333333"/>
                </a:solidFill>
                <a:effectLst/>
                <a:latin typeface="+mj-lt"/>
              </a:rPr>
              <a:t>The router ID of the router that generated the LSA.</a:t>
            </a:r>
            <a:endParaRPr lang="en-US" sz="1000" dirty="0"/>
          </a:p>
        </p:txBody>
      </p:sp>
      <p:sp>
        <p:nvSpPr>
          <p:cNvPr id="4" name="Slide Number Placeholder 3">
            <a:extLst>
              <a:ext uri="{FF2B5EF4-FFF2-40B4-BE49-F238E27FC236}">
                <a16:creationId xmlns:a16="http://schemas.microsoft.com/office/drawing/2014/main" id="{EB6F4BD3-950E-6F88-137C-312A0C4C8325}"/>
              </a:ext>
            </a:extLst>
          </p:cNvPr>
          <p:cNvSpPr>
            <a:spLocks noGrp="1"/>
          </p:cNvSpPr>
          <p:nvPr>
            <p:ph type="sldNum" idx="12"/>
          </p:nvPr>
        </p:nvSpPr>
        <p:spPr/>
        <p:txBody>
          <a:bodyPr/>
          <a:lstStyle/>
          <a:p>
            <a:pPr algn="l"/>
            <a:fld id="{00000000-1234-1234-1234-123412341234}" type="slidenum">
              <a:rPr lang="en" smtClean="0"/>
              <a:pPr algn="l"/>
              <a:t>12</a:t>
            </a:fld>
            <a:endParaRPr lang="en"/>
          </a:p>
        </p:txBody>
      </p:sp>
    </p:spTree>
    <p:extLst>
      <p:ext uri="{BB962C8B-B14F-4D97-AF65-F5344CB8AC3E}">
        <p14:creationId xmlns:p14="http://schemas.microsoft.com/office/powerpoint/2010/main" val="2432887195"/>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CF809D-1437-841F-C144-61C794714192}"/>
              </a:ext>
            </a:extLst>
          </p:cNvPr>
          <p:cNvSpPr/>
          <p:nvPr/>
        </p:nvSpPr>
        <p:spPr>
          <a:xfrm>
            <a:off x="783206" y="2005762"/>
            <a:ext cx="3699112" cy="209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231717"/>
            <a:ext cx="370074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Number of LSAs</a:t>
            </a:r>
          </a:p>
        </p:txBody>
      </p:sp>
      <p:sp>
        <p:nvSpPr>
          <p:cNvPr id="30" name="Rectangle 29">
            <a:extLst>
              <a:ext uri="{FF2B5EF4-FFF2-40B4-BE49-F238E27FC236}">
                <a16:creationId xmlns:a16="http://schemas.microsoft.com/office/drawing/2014/main" id="{D6E17AE4-8578-8DE8-89E0-09E36BD8472C}"/>
              </a:ext>
            </a:extLst>
          </p:cNvPr>
          <p:cNvSpPr/>
          <p:nvPr/>
        </p:nvSpPr>
        <p:spPr>
          <a:xfrm>
            <a:off x="777904" y="2437584"/>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LSAs</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650517"/>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83206" y="1407376"/>
            <a:ext cx="2133703" cy="80447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a:endCxn id="11" idx="3"/>
          </p:cNvCxnSpPr>
          <p:nvPr/>
        </p:nvCxnSpPr>
        <p:spPr>
          <a:xfrm>
            <a:off x="4362277" y="1407376"/>
            <a:ext cx="115046" cy="929265"/>
          </a:xfrm>
          <a:prstGeom prst="line">
            <a:avLst/>
          </a:prstGeom>
        </p:spPr>
        <p:style>
          <a:lnRef idx="1">
            <a:schemeClr val="dk1"/>
          </a:lnRef>
          <a:fillRef idx="0">
            <a:schemeClr val="dk1"/>
          </a:fillRef>
          <a:effectRef idx="0">
            <a:schemeClr val="dk1"/>
          </a:effectRef>
          <a:fontRef idx="minor">
            <a:schemeClr val="tx1"/>
          </a:fontRef>
        </p:style>
      </p:cxn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Packet Type 4 (LSU-Link State Update) &amp; Type 5 (</a:t>
            </a:r>
            <a:r>
              <a:rPr lang="en-US" sz="1600" b="1" u="sng" dirty="0" err="1">
                <a:solidFill>
                  <a:schemeClr val="accent4">
                    <a:lumMod val="50000"/>
                  </a:schemeClr>
                </a:solidFill>
                <a:latin typeface="+mj-lt"/>
                <a:ea typeface="Tahoma" panose="020B0604030504040204" pitchFamily="34" charset="0"/>
                <a:cs typeface="Tahoma" panose="020B0604030504040204" pitchFamily="34" charset="0"/>
              </a:rPr>
              <a:t>LSAck</a:t>
            </a:r>
            <a:r>
              <a:rPr lang="en-US" sz="1600" b="1" u="sng" dirty="0">
                <a:solidFill>
                  <a:schemeClr val="accent4">
                    <a:lumMod val="50000"/>
                  </a:schemeClr>
                </a:solidFill>
                <a:latin typeface="+mj-lt"/>
                <a:ea typeface="Tahoma" panose="020B0604030504040204" pitchFamily="34" charset="0"/>
                <a:cs typeface="Tahoma" panose="020B0604030504040204" pitchFamily="34" charset="0"/>
              </a:rPr>
              <a:t>)</a:t>
            </a:r>
          </a:p>
        </p:txBody>
      </p:sp>
      <p:sp>
        <p:nvSpPr>
          <p:cNvPr id="24" name="Rectangle 23">
            <a:extLst>
              <a:ext uri="{FF2B5EF4-FFF2-40B4-BE49-F238E27FC236}">
                <a16:creationId xmlns:a16="http://schemas.microsoft.com/office/drawing/2014/main" id="{B6D83CDB-4301-65F0-8725-D39EF0CD1EB5}"/>
              </a:ext>
            </a:extLst>
          </p:cNvPr>
          <p:cNvSpPr/>
          <p:nvPr/>
        </p:nvSpPr>
        <p:spPr>
          <a:xfrm>
            <a:off x="945215" y="1199626"/>
            <a:ext cx="3408672" cy="20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IP Header     OSPF Header        OSPF LSU Packet</a:t>
            </a:r>
          </a:p>
        </p:txBody>
      </p:sp>
      <p:cxnSp>
        <p:nvCxnSpPr>
          <p:cNvPr id="26" name="Straight Connector 25">
            <a:extLst>
              <a:ext uri="{FF2B5EF4-FFF2-40B4-BE49-F238E27FC236}">
                <a16:creationId xmlns:a16="http://schemas.microsoft.com/office/drawing/2014/main" id="{38C4D79F-F963-6D0C-9AA8-AB6CED90C2FB}"/>
              </a:ext>
            </a:extLst>
          </p:cNvPr>
          <p:cNvCxnSpPr>
            <a:cxnSpLocks/>
          </p:cNvCxnSpPr>
          <p:nvPr/>
        </p:nvCxnSpPr>
        <p:spPr>
          <a:xfrm>
            <a:off x="2916909" y="1199625"/>
            <a:ext cx="0" cy="207751"/>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6886134-353B-A110-521A-DC5E1CEA0205}"/>
              </a:ext>
            </a:extLst>
          </p:cNvPr>
          <p:cNvCxnSpPr>
            <a:cxnSpLocks/>
          </p:cNvCxnSpPr>
          <p:nvPr/>
        </p:nvCxnSpPr>
        <p:spPr>
          <a:xfrm>
            <a:off x="1797507" y="1199625"/>
            <a:ext cx="0" cy="207751"/>
          </a:xfrm>
          <a:prstGeom prst="line">
            <a:avLst/>
          </a:prstGeom>
        </p:spPr>
        <p:style>
          <a:lnRef idx="2">
            <a:schemeClr val="dk1"/>
          </a:lnRef>
          <a:fillRef idx="0">
            <a:schemeClr val="dk1"/>
          </a:fillRef>
          <a:effectRef idx="1">
            <a:schemeClr val="dk1"/>
          </a:effectRef>
          <a:fontRef idx="minor">
            <a:schemeClr val="tx1"/>
          </a:fontRef>
        </p:style>
      </p:cxnSp>
      <p:sp>
        <p:nvSpPr>
          <p:cNvPr id="55" name="Rectangle 54">
            <a:extLst>
              <a:ext uri="{FF2B5EF4-FFF2-40B4-BE49-F238E27FC236}">
                <a16:creationId xmlns:a16="http://schemas.microsoft.com/office/drawing/2014/main" id="{EDA7D666-380E-57DB-150E-50C0737DB9D9}"/>
              </a:ext>
            </a:extLst>
          </p:cNvPr>
          <p:cNvSpPr/>
          <p:nvPr/>
        </p:nvSpPr>
        <p:spPr>
          <a:xfrm>
            <a:off x="4618377" y="2007160"/>
            <a:ext cx="3699112" cy="209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56" name="Rectangle 55">
            <a:extLst>
              <a:ext uri="{FF2B5EF4-FFF2-40B4-BE49-F238E27FC236}">
                <a16:creationId xmlns:a16="http://schemas.microsoft.com/office/drawing/2014/main" id="{B546A2F5-E2E2-72C4-D2C5-0C99CCC85222}"/>
              </a:ext>
            </a:extLst>
          </p:cNvPr>
          <p:cNvSpPr/>
          <p:nvPr/>
        </p:nvSpPr>
        <p:spPr>
          <a:xfrm>
            <a:off x="4611752" y="2233115"/>
            <a:ext cx="370074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LSA Header</a:t>
            </a:r>
          </a:p>
        </p:txBody>
      </p:sp>
      <p:sp>
        <p:nvSpPr>
          <p:cNvPr id="57" name="Rectangle 56">
            <a:extLst>
              <a:ext uri="{FF2B5EF4-FFF2-40B4-BE49-F238E27FC236}">
                <a16:creationId xmlns:a16="http://schemas.microsoft.com/office/drawing/2014/main" id="{B5A3EC08-BAEF-CFF8-854D-2678F3A3FB25}"/>
              </a:ext>
            </a:extLst>
          </p:cNvPr>
          <p:cNvSpPr/>
          <p:nvPr/>
        </p:nvSpPr>
        <p:spPr>
          <a:xfrm>
            <a:off x="4613075" y="2438982"/>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p>
        </p:txBody>
      </p:sp>
      <p:sp>
        <p:nvSpPr>
          <p:cNvPr id="58" name="Rectangle 57">
            <a:extLst>
              <a:ext uri="{FF2B5EF4-FFF2-40B4-BE49-F238E27FC236}">
                <a16:creationId xmlns:a16="http://schemas.microsoft.com/office/drawing/2014/main" id="{A629D00A-A607-9AD3-30FF-4CB28879C4EE}"/>
              </a:ext>
            </a:extLst>
          </p:cNvPr>
          <p:cNvSpPr/>
          <p:nvPr/>
        </p:nvSpPr>
        <p:spPr>
          <a:xfrm>
            <a:off x="4613077" y="2651915"/>
            <a:ext cx="3699112" cy="2098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LSA Header</a:t>
            </a:r>
          </a:p>
        </p:txBody>
      </p:sp>
      <p:cxnSp>
        <p:nvCxnSpPr>
          <p:cNvPr id="59" name="Straight Connector 58">
            <a:extLst>
              <a:ext uri="{FF2B5EF4-FFF2-40B4-BE49-F238E27FC236}">
                <a16:creationId xmlns:a16="http://schemas.microsoft.com/office/drawing/2014/main" id="{C1109713-E6F2-D5A9-49BC-BBA7AFC48EE4}"/>
              </a:ext>
            </a:extLst>
          </p:cNvPr>
          <p:cNvCxnSpPr>
            <a:cxnSpLocks/>
          </p:cNvCxnSpPr>
          <p:nvPr/>
        </p:nvCxnSpPr>
        <p:spPr>
          <a:xfrm flipH="1">
            <a:off x="4618377" y="1408774"/>
            <a:ext cx="2133703" cy="80447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99BB74E9-4F42-7CE9-B07E-D2C37E87DAB2}"/>
              </a:ext>
            </a:extLst>
          </p:cNvPr>
          <p:cNvCxnSpPr>
            <a:cxnSpLocks/>
            <a:endCxn id="56" idx="3"/>
          </p:cNvCxnSpPr>
          <p:nvPr/>
        </p:nvCxnSpPr>
        <p:spPr>
          <a:xfrm>
            <a:off x="8197448" y="1408774"/>
            <a:ext cx="115046" cy="929265"/>
          </a:xfrm>
          <a:prstGeom prst="line">
            <a:avLst/>
          </a:prstGeom>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4ABC1907-DA9F-331E-1FB2-24841680A007}"/>
              </a:ext>
            </a:extLst>
          </p:cNvPr>
          <p:cNvSpPr/>
          <p:nvPr/>
        </p:nvSpPr>
        <p:spPr>
          <a:xfrm>
            <a:off x="4780386" y="1201024"/>
            <a:ext cx="3408672" cy="20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IP Header     OSPF Header      OSPF </a:t>
            </a:r>
            <a:r>
              <a:rPr lang="en-US" sz="1100" dirty="0" err="1"/>
              <a:t>LSAck</a:t>
            </a:r>
            <a:r>
              <a:rPr lang="en-US" sz="1100" dirty="0"/>
              <a:t> Packet</a:t>
            </a:r>
          </a:p>
        </p:txBody>
      </p:sp>
      <p:cxnSp>
        <p:nvCxnSpPr>
          <p:cNvPr id="62" name="Straight Connector 61">
            <a:extLst>
              <a:ext uri="{FF2B5EF4-FFF2-40B4-BE49-F238E27FC236}">
                <a16:creationId xmlns:a16="http://schemas.microsoft.com/office/drawing/2014/main" id="{3D1DAEA8-2022-0BE2-C219-673835D9741A}"/>
              </a:ext>
            </a:extLst>
          </p:cNvPr>
          <p:cNvCxnSpPr>
            <a:cxnSpLocks/>
          </p:cNvCxnSpPr>
          <p:nvPr/>
        </p:nvCxnSpPr>
        <p:spPr>
          <a:xfrm>
            <a:off x="6752080" y="1201023"/>
            <a:ext cx="0" cy="207751"/>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402418E1-892F-D9B8-A16E-96CBBC0BAA95}"/>
              </a:ext>
            </a:extLst>
          </p:cNvPr>
          <p:cNvCxnSpPr>
            <a:cxnSpLocks/>
          </p:cNvCxnSpPr>
          <p:nvPr/>
        </p:nvCxnSpPr>
        <p:spPr>
          <a:xfrm>
            <a:off x="5632678" y="1201023"/>
            <a:ext cx="0" cy="207751"/>
          </a:xfrm>
          <a:prstGeom prst="line">
            <a:avLst/>
          </a:prstGeom>
        </p:spPr>
        <p:style>
          <a:lnRef idx="2">
            <a:schemeClr val="dk1"/>
          </a:lnRef>
          <a:fillRef idx="0">
            <a:schemeClr val="dk1"/>
          </a:fillRef>
          <a:effectRef idx="1">
            <a:schemeClr val="dk1"/>
          </a:effectRef>
          <a:fontRef idx="minor">
            <a:schemeClr val="tx1"/>
          </a:fontRef>
        </p:style>
      </p:cxnSp>
      <p:sp>
        <p:nvSpPr>
          <p:cNvPr id="64" name="TextBox 63">
            <a:extLst>
              <a:ext uri="{FF2B5EF4-FFF2-40B4-BE49-F238E27FC236}">
                <a16:creationId xmlns:a16="http://schemas.microsoft.com/office/drawing/2014/main" id="{845C9AC3-C682-D0B4-E6B1-9B27AEAD759C}"/>
              </a:ext>
            </a:extLst>
          </p:cNvPr>
          <p:cNvSpPr txBox="1"/>
          <p:nvPr/>
        </p:nvSpPr>
        <p:spPr>
          <a:xfrm>
            <a:off x="748788" y="3061584"/>
            <a:ext cx="3699112" cy="925894"/>
          </a:xfrm>
          <a:prstGeom prst="rect">
            <a:avLst/>
          </a:prstGeom>
          <a:noFill/>
        </p:spPr>
        <p:txBody>
          <a:bodyPr wrap="square" rtlCol="0">
            <a:spAutoFit/>
          </a:bodyPr>
          <a:lstStyle/>
          <a:p>
            <a:pPr algn="just"/>
            <a:r>
              <a:rPr lang="en-US" sz="1000" b="1" u="sng" dirty="0">
                <a:latin typeface="+mj-lt"/>
              </a:rPr>
              <a:t>Number of LSAs:</a:t>
            </a:r>
            <a:r>
              <a:rPr lang="en-US" sz="1000" b="1" dirty="0">
                <a:latin typeface="+mj-lt"/>
              </a:rPr>
              <a:t> </a:t>
            </a:r>
            <a:r>
              <a:rPr lang="en-US" sz="1000" b="0" i="0" dirty="0">
                <a:solidFill>
                  <a:srgbClr val="333333"/>
                </a:solidFill>
                <a:effectLst/>
                <a:latin typeface="+mj-lt"/>
              </a:rPr>
              <a:t>the number of LSAs contained in the LSU packet.</a:t>
            </a:r>
            <a:endParaRPr lang="en-US" sz="1000" dirty="0">
              <a:latin typeface="+mj-lt"/>
            </a:endParaRPr>
          </a:p>
          <a:p>
            <a:pPr algn="just">
              <a:spcBef>
                <a:spcPts val="500"/>
              </a:spcBef>
            </a:pPr>
            <a:r>
              <a:rPr lang="en-US" sz="1000" b="1" u="sng" dirty="0">
                <a:latin typeface="+mj-lt"/>
              </a:rPr>
              <a:t>LSAs:</a:t>
            </a:r>
            <a:r>
              <a:rPr lang="en-US" sz="1000" b="1" dirty="0">
                <a:latin typeface="+mj-lt"/>
              </a:rPr>
              <a:t> </a:t>
            </a:r>
            <a:r>
              <a:rPr lang="en-US" sz="1000" b="0" i="0" dirty="0">
                <a:solidFill>
                  <a:srgbClr val="333333"/>
                </a:solidFill>
                <a:effectLst/>
                <a:latin typeface="+mj-lt"/>
              </a:rPr>
              <a:t>LSAs to be advertised in LSU packets; multiple LSAs can be included and advertised in a single LSU packet. The LSA consists of LSA header and LSA data.</a:t>
            </a:r>
            <a:endParaRPr lang="en-US" sz="1000" b="1" dirty="0">
              <a:latin typeface="+mj-lt"/>
            </a:endParaRPr>
          </a:p>
        </p:txBody>
      </p:sp>
      <p:sp>
        <p:nvSpPr>
          <p:cNvPr id="65" name="TextBox 64">
            <a:extLst>
              <a:ext uri="{FF2B5EF4-FFF2-40B4-BE49-F238E27FC236}">
                <a16:creationId xmlns:a16="http://schemas.microsoft.com/office/drawing/2014/main" id="{386F0ED4-8DFC-BB4E-E9E7-3BC01F60EC35}"/>
              </a:ext>
            </a:extLst>
          </p:cNvPr>
          <p:cNvSpPr txBox="1"/>
          <p:nvPr/>
        </p:nvSpPr>
        <p:spPr>
          <a:xfrm>
            <a:off x="4625904" y="3054593"/>
            <a:ext cx="3699112" cy="400110"/>
          </a:xfrm>
          <a:prstGeom prst="rect">
            <a:avLst/>
          </a:prstGeom>
          <a:noFill/>
        </p:spPr>
        <p:txBody>
          <a:bodyPr wrap="square" rtlCol="0">
            <a:spAutoFit/>
          </a:bodyPr>
          <a:lstStyle/>
          <a:p>
            <a:pPr algn="just"/>
            <a:r>
              <a:rPr lang="en-US" sz="1000" b="1" u="sng" dirty="0">
                <a:latin typeface="+mj-lt"/>
              </a:rPr>
              <a:t>LSA Header:</a:t>
            </a:r>
            <a:r>
              <a:rPr lang="en-US" sz="1000" b="1" dirty="0">
                <a:latin typeface="+mj-lt"/>
              </a:rPr>
              <a:t> </a:t>
            </a:r>
            <a:r>
              <a:rPr lang="en-US" sz="1000" b="0" i="0" dirty="0">
                <a:solidFill>
                  <a:srgbClr val="333333"/>
                </a:solidFill>
                <a:effectLst/>
                <a:latin typeface="+mj-lt"/>
              </a:rPr>
              <a:t>A list of received LSA headers; a single </a:t>
            </a:r>
            <a:r>
              <a:rPr lang="en-US" sz="1000" b="0" i="0" dirty="0" err="1">
                <a:solidFill>
                  <a:srgbClr val="333333"/>
                </a:solidFill>
                <a:effectLst/>
                <a:latin typeface="+mj-lt"/>
              </a:rPr>
              <a:t>LSAck</a:t>
            </a:r>
            <a:r>
              <a:rPr lang="en-US" sz="1000" b="0" i="0" dirty="0">
                <a:solidFill>
                  <a:srgbClr val="333333"/>
                </a:solidFill>
                <a:effectLst/>
                <a:latin typeface="+mj-lt"/>
              </a:rPr>
              <a:t> packet can contain multiple LSA headers.</a:t>
            </a:r>
            <a:endParaRPr lang="en-US" sz="1000" dirty="0">
              <a:latin typeface="+mj-lt"/>
            </a:endParaRPr>
          </a:p>
        </p:txBody>
      </p:sp>
      <p:sp>
        <p:nvSpPr>
          <p:cNvPr id="2" name="Slide Number Placeholder 1">
            <a:extLst>
              <a:ext uri="{FF2B5EF4-FFF2-40B4-BE49-F238E27FC236}">
                <a16:creationId xmlns:a16="http://schemas.microsoft.com/office/drawing/2014/main" id="{C3B48867-8E96-3A4D-BF87-7A330D973C00}"/>
              </a:ext>
            </a:extLst>
          </p:cNvPr>
          <p:cNvSpPr>
            <a:spLocks noGrp="1"/>
          </p:cNvSpPr>
          <p:nvPr>
            <p:ph type="sldNum" idx="12"/>
          </p:nvPr>
        </p:nvSpPr>
        <p:spPr/>
        <p:txBody>
          <a:bodyPr/>
          <a:lstStyle/>
          <a:p>
            <a:pPr algn="l"/>
            <a:fld id="{00000000-1234-1234-1234-123412341234}" type="slidenum">
              <a:rPr lang="en" smtClean="0"/>
              <a:pPr algn="l"/>
              <a:t>13</a:t>
            </a:fld>
            <a:endParaRPr lang="en"/>
          </a:p>
        </p:txBody>
      </p:sp>
    </p:spTree>
    <p:extLst>
      <p:ext uri="{BB962C8B-B14F-4D97-AF65-F5344CB8AC3E}">
        <p14:creationId xmlns:p14="http://schemas.microsoft.com/office/powerpoint/2010/main" val="1429879390"/>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6492F3-C2E9-A526-1AF8-46037D73BEB7}"/>
              </a:ext>
            </a:extLst>
          </p:cNvPr>
          <p:cNvPicPr>
            <a:picLocks noChangeAspect="1"/>
          </p:cNvPicPr>
          <p:nvPr/>
        </p:nvPicPr>
        <p:blipFill>
          <a:blip r:embed="rId2"/>
          <a:stretch>
            <a:fillRect/>
          </a:stretch>
        </p:blipFill>
        <p:spPr>
          <a:xfrm>
            <a:off x="1680369" y="2115248"/>
            <a:ext cx="913003" cy="913003"/>
          </a:xfrm>
          <a:prstGeom prst="rect">
            <a:avLst/>
          </a:prstGeom>
        </p:spPr>
      </p:pic>
      <p:pic>
        <p:nvPicPr>
          <p:cNvPr id="4" name="Picture 3">
            <a:extLst>
              <a:ext uri="{FF2B5EF4-FFF2-40B4-BE49-F238E27FC236}">
                <a16:creationId xmlns:a16="http://schemas.microsoft.com/office/drawing/2014/main" id="{EC426716-50D6-9B16-427E-A3E5EEFDF086}"/>
              </a:ext>
            </a:extLst>
          </p:cNvPr>
          <p:cNvPicPr>
            <a:picLocks noChangeAspect="1"/>
          </p:cNvPicPr>
          <p:nvPr/>
        </p:nvPicPr>
        <p:blipFill>
          <a:blip r:embed="rId2"/>
          <a:stretch>
            <a:fillRect/>
          </a:stretch>
        </p:blipFill>
        <p:spPr>
          <a:xfrm>
            <a:off x="6236989" y="2115247"/>
            <a:ext cx="913003" cy="913003"/>
          </a:xfrm>
          <a:prstGeom prst="rect">
            <a:avLst/>
          </a:prstGeom>
        </p:spPr>
      </p:pic>
      <p:pic>
        <p:nvPicPr>
          <p:cNvPr id="5" name="Picture 4">
            <a:extLst>
              <a:ext uri="{FF2B5EF4-FFF2-40B4-BE49-F238E27FC236}">
                <a16:creationId xmlns:a16="http://schemas.microsoft.com/office/drawing/2014/main" id="{720FFA37-BBD1-BEBB-4D06-5E9CD70D5967}"/>
              </a:ext>
            </a:extLst>
          </p:cNvPr>
          <p:cNvPicPr>
            <a:picLocks noChangeAspect="1"/>
          </p:cNvPicPr>
          <p:nvPr/>
        </p:nvPicPr>
        <p:blipFill>
          <a:blip r:embed="rId2"/>
          <a:stretch>
            <a:fillRect/>
          </a:stretch>
        </p:blipFill>
        <p:spPr>
          <a:xfrm>
            <a:off x="3972405" y="2115247"/>
            <a:ext cx="913003" cy="913003"/>
          </a:xfrm>
          <a:prstGeom prst="rect">
            <a:avLst/>
          </a:prstGeom>
        </p:spPr>
      </p:pic>
      <p:pic>
        <p:nvPicPr>
          <p:cNvPr id="6" name="Picture 5">
            <a:extLst>
              <a:ext uri="{FF2B5EF4-FFF2-40B4-BE49-F238E27FC236}">
                <a16:creationId xmlns:a16="http://schemas.microsoft.com/office/drawing/2014/main" id="{9EC2E512-DA9A-E7D6-A747-C8B5FDB569CB}"/>
              </a:ext>
            </a:extLst>
          </p:cNvPr>
          <p:cNvPicPr>
            <a:picLocks noChangeAspect="1"/>
          </p:cNvPicPr>
          <p:nvPr/>
        </p:nvPicPr>
        <p:blipFill>
          <a:blip r:embed="rId2"/>
          <a:stretch>
            <a:fillRect/>
          </a:stretch>
        </p:blipFill>
        <p:spPr>
          <a:xfrm>
            <a:off x="3972404" y="933798"/>
            <a:ext cx="913003" cy="913003"/>
          </a:xfrm>
          <a:prstGeom prst="rect">
            <a:avLst/>
          </a:prstGeom>
        </p:spPr>
      </p:pic>
      <p:pic>
        <p:nvPicPr>
          <p:cNvPr id="7" name="Picture 6">
            <a:extLst>
              <a:ext uri="{FF2B5EF4-FFF2-40B4-BE49-F238E27FC236}">
                <a16:creationId xmlns:a16="http://schemas.microsoft.com/office/drawing/2014/main" id="{88F180D4-9148-7DFD-8260-C85E7EED68CE}"/>
              </a:ext>
            </a:extLst>
          </p:cNvPr>
          <p:cNvPicPr>
            <a:picLocks noChangeAspect="1"/>
          </p:cNvPicPr>
          <p:nvPr/>
        </p:nvPicPr>
        <p:blipFill>
          <a:blip r:embed="rId2"/>
          <a:stretch>
            <a:fillRect/>
          </a:stretch>
        </p:blipFill>
        <p:spPr>
          <a:xfrm>
            <a:off x="3972403" y="3296699"/>
            <a:ext cx="913003" cy="913003"/>
          </a:xfrm>
          <a:prstGeom prst="rect">
            <a:avLst/>
          </a:prstGeom>
        </p:spPr>
      </p:pic>
      <p:cxnSp>
        <p:nvCxnSpPr>
          <p:cNvPr id="9" name="Straight Connector 8">
            <a:extLst>
              <a:ext uri="{FF2B5EF4-FFF2-40B4-BE49-F238E27FC236}">
                <a16:creationId xmlns:a16="http://schemas.microsoft.com/office/drawing/2014/main" id="{41397A94-CDCD-BCDB-D8F5-2165870A28AA}"/>
              </a:ext>
            </a:extLst>
          </p:cNvPr>
          <p:cNvCxnSpPr>
            <a:cxnSpLocks/>
          </p:cNvCxnSpPr>
          <p:nvPr/>
        </p:nvCxnSpPr>
        <p:spPr>
          <a:xfrm>
            <a:off x="2399251" y="2571748"/>
            <a:ext cx="1761688"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3225C0F-7388-7A3E-0DA0-335572AC9F5A}"/>
              </a:ext>
            </a:extLst>
          </p:cNvPr>
          <p:cNvCxnSpPr>
            <a:cxnSpLocks/>
          </p:cNvCxnSpPr>
          <p:nvPr/>
        </p:nvCxnSpPr>
        <p:spPr>
          <a:xfrm>
            <a:off x="4682457" y="2573146"/>
            <a:ext cx="1761688"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8A14257-969E-1D01-8AC4-770A6F79E38B}"/>
              </a:ext>
            </a:extLst>
          </p:cNvPr>
          <p:cNvCxnSpPr>
            <a:cxnSpLocks/>
          </p:cNvCxnSpPr>
          <p:nvPr/>
        </p:nvCxnSpPr>
        <p:spPr>
          <a:xfrm flipV="1">
            <a:off x="2399251" y="1426128"/>
            <a:ext cx="1761688" cy="1071517"/>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5CE1919-B0CB-D1C0-DF34-20B4B1315E7C}"/>
              </a:ext>
            </a:extLst>
          </p:cNvPr>
          <p:cNvCxnSpPr>
            <a:cxnSpLocks/>
          </p:cNvCxnSpPr>
          <p:nvPr/>
        </p:nvCxnSpPr>
        <p:spPr>
          <a:xfrm>
            <a:off x="2399251" y="2657036"/>
            <a:ext cx="1761688" cy="1126399"/>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830A7EF7-2F0F-E2C1-9E28-E2358FE046D4}"/>
              </a:ext>
            </a:extLst>
          </p:cNvPr>
          <p:cNvCxnSpPr>
            <a:cxnSpLocks/>
          </p:cNvCxnSpPr>
          <p:nvPr/>
        </p:nvCxnSpPr>
        <p:spPr>
          <a:xfrm>
            <a:off x="4682457" y="1426128"/>
            <a:ext cx="1761688" cy="1087337"/>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45547C32-9C6F-12A5-772B-916057509F8F}"/>
              </a:ext>
            </a:extLst>
          </p:cNvPr>
          <p:cNvCxnSpPr>
            <a:cxnSpLocks/>
          </p:cNvCxnSpPr>
          <p:nvPr/>
        </p:nvCxnSpPr>
        <p:spPr>
          <a:xfrm flipV="1">
            <a:off x="4682457" y="2741276"/>
            <a:ext cx="1860956" cy="1011924"/>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52446239-B411-1B99-A492-D8CD241C7353}"/>
              </a:ext>
            </a:extLst>
          </p:cNvPr>
          <p:cNvSpPr txBox="1"/>
          <p:nvPr/>
        </p:nvSpPr>
        <p:spPr>
          <a:xfrm>
            <a:off x="1994008" y="2571748"/>
            <a:ext cx="385894" cy="215444"/>
          </a:xfrm>
          <a:prstGeom prst="rect">
            <a:avLst/>
          </a:prstGeom>
          <a:noFill/>
        </p:spPr>
        <p:txBody>
          <a:bodyPr wrap="square" rtlCol="0">
            <a:spAutoFit/>
          </a:bodyPr>
          <a:lstStyle/>
          <a:p>
            <a:r>
              <a:rPr lang="en-US" sz="800" b="1" dirty="0"/>
              <a:t>R1</a:t>
            </a:r>
          </a:p>
        </p:txBody>
      </p:sp>
      <p:sp>
        <p:nvSpPr>
          <p:cNvPr id="23" name="TextBox 22">
            <a:extLst>
              <a:ext uri="{FF2B5EF4-FFF2-40B4-BE49-F238E27FC236}">
                <a16:creationId xmlns:a16="http://schemas.microsoft.com/office/drawing/2014/main" id="{DCB7B1D8-DE35-FE99-4C73-0074F63C1A64}"/>
              </a:ext>
            </a:extLst>
          </p:cNvPr>
          <p:cNvSpPr txBox="1"/>
          <p:nvPr/>
        </p:nvSpPr>
        <p:spPr>
          <a:xfrm>
            <a:off x="4290634" y="2549314"/>
            <a:ext cx="385894" cy="215444"/>
          </a:xfrm>
          <a:prstGeom prst="rect">
            <a:avLst/>
          </a:prstGeom>
          <a:noFill/>
        </p:spPr>
        <p:txBody>
          <a:bodyPr wrap="square" rtlCol="0">
            <a:spAutoFit/>
          </a:bodyPr>
          <a:lstStyle/>
          <a:p>
            <a:r>
              <a:rPr lang="en-US" sz="800" b="1" dirty="0"/>
              <a:t>R2</a:t>
            </a:r>
          </a:p>
        </p:txBody>
      </p:sp>
      <p:sp>
        <p:nvSpPr>
          <p:cNvPr id="24" name="TextBox 23">
            <a:extLst>
              <a:ext uri="{FF2B5EF4-FFF2-40B4-BE49-F238E27FC236}">
                <a16:creationId xmlns:a16="http://schemas.microsoft.com/office/drawing/2014/main" id="{D5514F5A-2465-A912-148F-A1AC0753A20F}"/>
              </a:ext>
            </a:extLst>
          </p:cNvPr>
          <p:cNvSpPr txBox="1"/>
          <p:nvPr/>
        </p:nvSpPr>
        <p:spPr>
          <a:xfrm>
            <a:off x="4290634" y="1385299"/>
            <a:ext cx="385894" cy="215444"/>
          </a:xfrm>
          <a:prstGeom prst="rect">
            <a:avLst/>
          </a:prstGeom>
          <a:noFill/>
        </p:spPr>
        <p:txBody>
          <a:bodyPr wrap="square" rtlCol="0">
            <a:spAutoFit/>
          </a:bodyPr>
          <a:lstStyle/>
          <a:p>
            <a:r>
              <a:rPr lang="en-US" sz="800" b="1" dirty="0"/>
              <a:t>R3</a:t>
            </a:r>
          </a:p>
        </p:txBody>
      </p:sp>
      <p:sp>
        <p:nvSpPr>
          <p:cNvPr id="25" name="TextBox 24">
            <a:extLst>
              <a:ext uri="{FF2B5EF4-FFF2-40B4-BE49-F238E27FC236}">
                <a16:creationId xmlns:a16="http://schemas.microsoft.com/office/drawing/2014/main" id="{003A2B43-B710-AF97-16D6-821A1025CED1}"/>
              </a:ext>
            </a:extLst>
          </p:cNvPr>
          <p:cNvSpPr txBox="1"/>
          <p:nvPr/>
        </p:nvSpPr>
        <p:spPr>
          <a:xfrm>
            <a:off x="4283223" y="3729128"/>
            <a:ext cx="385894" cy="215444"/>
          </a:xfrm>
          <a:prstGeom prst="rect">
            <a:avLst/>
          </a:prstGeom>
          <a:noFill/>
        </p:spPr>
        <p:txBody>
          <a:bodyPr wrap="square" rtlCol="0">
            <a:spAutoFit/>
          </a:bodyPr>
          <a:lstStyle/>
          <a:p>
            <a:r>
              <a:rPr lang="en-US" sz="800" b="1" dirty="0"/>
              <a:t>R4</a:t>
            </a:r>
          </a:p>
        </p:txBody>
      </p:sp>
      <p:sp>
        <p:nvSpPr>
          <p:cNvPr id="26" name="TextBox 25">
            <a:extLst>
              <a:ext uri="{FF2B5EF4-FFF2-40B4-BE49-F238E27FC236}">
                <a16:creationId xmlns:a16="http://schemas.microsoft.com/office/drawing/2014/main" id="{617ADEBA-5632-3250-3F08-5327DB4C1872}"/>
              </a:ext>
            </a:extLst>
          </p:cNvPr>
          <p:cNvSpPr txBox="1"/>
          <p:nvPr/>
        </p:nvSpPr>
        <p:spPr>
          <a:xfrm>
            <a:off x="6554487" y="2549314"/>
            <a:ext cx="385894" cy="215444"/>
          </a:xfrm>
          <a:prstGeom prst="rect">
            <a:avLst/>
          </a:prstGeom>
          <a:noFill/>
        </p:spPr>
        <p:txBody>
          <a:bodyPr wrap="square" rtlCol="0">
            <a:spAutoFit/>
          </a:bodyPr>
          <a:lstStyle/>
          <a:p>
            <a:r>
              <a:rPr lang="en-US" sz="800" b="1" dirty="0"/>
              <a:t>R5</a:t>
            </a:r>
          </a:p>
        </p:txBody>
      </p:sp>
      <p:sp>
        <p:nvSpPr>
          <p:cNvPr id="27" name="Rectangle 26">
            <a:extLst>
              <a:ext uri="{FF2B5EF4-FFF2-40B4-BE49-F238E27FC236}">
                <a16:creationId xmlns:a16="http://schemas.microsoft.com/office/drawing/2014/main" id="{3A4DDAB0-0E4C-9D53-E5C2-C1670AA8BE3B}"/>
              </a:ext>
            </a:extLst>
          </p:cNvPr>
          <p:cNvSpPr/>
          <p:nvPr/>
        </p:nvSpPr>
        <p:spPr>
          <a:xfrm>
            <a:off x="4972704" y="2191695"/>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sp>
        <p:nvSpPr>
          <p:cNvPr id="28" name="Rectangle 27">
            <a:extLst>
              <a:ext uri="{FF2B5EF4-FFF2-40B4-BE49-F238E27FC236}">
                <a16:creationId xmlns:a16="http://schemas.microsoft.com/office/drawing/2014/main" id="{3162E9DE-2185-04D9-9266-960610D33B2C}"/>
              </a:ext>
            </a:extLst>
          </p:cNvPr>
          <p:cNvSpPr/>
          <p:nvPr/>
        </p:nvSpPr>
        <p:spPr>
          <a:xfrm>
            <a:off x="5612935" y="1426128"/>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sp>
        <p:nvSpPr>
          <p:cNvPr id="29" name="Rectangle 28">
            <a:extLst>
              <a:ext uri="{FF2B5EF4-FFF2-40B4-BE49-F238E27FC236}">
                <a16:creationId xmlns:a16="http://schemas.microsoft.com/office/drawing/2014/main" id="{8883F2D5-1A33-F70B-F882-8A6DD84299A8}"/>
              </a:ext>
            </a:extLst>
          </p:cNvPr>
          <p:cNvSpPr/>
          <p:nvPr/>
        </p:nvSpPr>
        <p:spPr>
          <a:xfrm>
            <a:off x="2673183" y="1428802"/>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sp>
        <p:nvSpPr>
          <p:cNvPr id="30" name="Rectangle 29">
            <a:extLst>
              <a:ext uri="{FF2B5EF4-FFF2-40B4-BE49-F238E27FC236}">
                <a16:creationId xmlns:a16="http://schemas.microsoft.com/office/drawing/2014/main" id="{B33A1702-9FE8-DF2F-8050-E5A685EF56CF}"/>
              </a:ext>
            </a:extLst>
          </p:cNvPr>
          <p:cNvSpPr/>
          <p:nvPr/>
        </p:nvSpPr>
        <p:spPr>
          <a:xfrm>
            <a:off x="5612935" y="3607190"/>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sp>
        <p:nvSpPr>
          <p:cNvPr id="31" name="Rectangle 30">
            <a:extLst>
              <a:ext uri="{FF2B5EF4-FFF2-40B4-BE49-F238E27FC236}">
                <a16:creationId xmlns:a16="http://schemas.microsoft.com/office/drawing/2014/main" id="{E6D0533C-5040-5ED1-3C00-53841F279269}"/>
              </a:ext>
            </a:extLst>
          </p:cNvPr>
          <p:cNvSpPr/>
          <p:nvPr/>
        </p:nvSpPr>
        <p:spPr>
          <a:xfrm>
            <a:off x="2673182" y="3603601"/>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sp>
        <p:nvSpPr>
          <p:cNvPr id="32" name="Rectangle 31">
            <a:extLst>
              <a:ext uri="{FF2B5EF4-FFF2-40B4-BE49-F238E27FC236}">
                <a16:creationId xmlns:a16="http://schemas.microsoft.com/office/drawing/2014/main" id="{88885946-C23F-F6B5-FB8B-EBC0354A15AE}"/>
              </a:ext>
            </a:extLst>
          </p:cNvPr>
          <p:cNvSpPr/>
          <p:nvPr/>
        </p:nvSpPr>
        <p:spPr>
          <a:xfrm>
            <a:off x="3187325" y="2191958"/>
            <a:ext cx="692308" cy="2332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R5 LSA</a:t>
            </a:r>
          </a:p>
        </p:txBody>
      </p:sp>
      <p:cxnSp>
        <p:nvCxnSpPr>
          <p:cNvPr id="34" name="Straight Arrow Connector 33">
            <a:extLst>
              <a:ext uri="{FF2B5EF4-FFF2-40B4-BE49-F238E27FC236}">
                <a16:creationId xmlns:a16="http://schemas.microsoft.com/office/drawing/2014/main" id="{87022E98-DD8C-22B1-31EC-46D95539C7FA}"/>
              </a:ext>
            </a:extLst>
          </p:cNvPr>
          <p:cNvCxnSpPr>
            <a:cxnSpLocks/>
          </p:cNvCxnSpPr>
          <p:nvPr/>
        </p:nvCxnSpPr>
        <p:spPr>
          <a:xfrm flipH="1" flipV="1">
            <a:off x="5439858" y="1720178"/>
            <a:ext cx="346154" cy="225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C6E2366-E05D-C38E-1DBD-42211A12D678}"/>
              </a:ext>
            </a:extLst>
          </p:cNvPr>
          <p:cNvCxnSpPr>
            <a:cxnSpLocks/>
          </p:cNvCxnSpPr>
          <p:nvPr/>
        </p:nvCxnSpPr>
        <p:spPr>
          <a:xfrm flipH="1" flipV="1">
            <a:off x="3019336" y="3220235"/>
            <a:ext cx="346154" cy="225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F27E01FB-80E2-8CE8-2FA6-20FF01400761}"/>
              </a:ext>
            </a:extLst>
          </p:cNvPr>
          <p:cNvCxnSpPr>
            <a:cxnSpLocks/>
          </p:cNvCxnSpPr>
          <p:nvPr/>
        </p:nvCxnSpPr>
        <p:spPr>
          <a:xfrm flipH="1">
            <a:off x="3115760" y="1665160"/>
            <a:ext cx="392285" cy="207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4E24B6BA-5A41-9F69-1D00-7EF2446B76FB}"/>
              </a:ext>
            </a:extLst>
          </p:cNvPr>
          <p:cNvCxnSpPr>
            <a:cxnSpLocks/>
          </p:cNvCxnSpPr>
          <p:nvPr/>
        </p:nvCxnSpPr>
        <p:spPr>
          <a:xfrm flipH="1">
            <a:off x="5367158" y="3335136"/>
            <a:ext cx="392285" cy="207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4B1FEE2-4220-8E8F-F64E-71C2ECE4A3ED}"/>
              </a:ext>
            </a:extLst>
          </p:cNvPr>
          <p:cNvCxnSpPr>
            <a:cxnSpLocks/>
          </p:cNvCxnSpPr>
          <p:nvPr/>
        </p:nvCxnSpPr>
        <p:spPr>
          <a:xfrm flipH="1">
            <a:off x="3280095" y="2724100"/>
            <a:ext cx="3984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1D384F70-40C8-5171-164E-CBF9C2073C30}"/>
              </a:ext>
            </a:extLst>
          </p:cNvPr>
          <p:cNvCxnSpPr>
            <a:cxnSpLocks/>
          </p:cNvCxnSpPr>
          <p:nvPr/>
        </p:nvCxnSpPr>
        <p:spPr>
          <a:xfrm flipH="1">
            <a:off x="5041379" y="2731963"/>
            <a:ext cx="3984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itle 1">
            <a:extLst>
              <a:ext uri="{FF2B5EF4-FFF2-40B4-BE49-F238E27FC236}">
                <a16:creationId xmlns:a16="http://schemas.microsoft.com/office/drawing/2014/main" id="{6E526000-F673-7F03-3AC9-68752F730649}"/>
              </a:ext>
            </a:extLst>
          </p:cNvPr>
          <p:cNvSpPr txBox="1">
            <a:spLocks/>
          </p:cNvSpPr>
          <p:nvPr/>
        </p:nvSpPr>
        <p:spPr>
          <a:xfrm>
            <a:off x="567157" y="537982"/>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LSA Flooding</a:t>
            </a:r>
          </a:p>
        </p:txBody>
      </p:sp>
      <p:sp>
        <p:nvSpPr>
          <p:cNvPr id="2" name="Slide Number Placeholder 1">
            <a:extLst>
              <a:ext uri="{FF2B5EF4-FFF2-40B4-BE49-F238E27FC236}">
                <a16:creationId xmlns:a16="http://schemas.microsoft.com/office/drawing/2014/main" id="{C0C5B05D-69F2-5A5B-5076-244D2A24AD4E}"/>
              </a:ext>
            </a:extLst>
          </p:cNvPr>
          <p:cNvSpPr>
            <a:spLocks noGrp="1"/>
          </p:cNvSpPr>
          <p:nvPr>
            <p:ph type="sldNum" idx="12"/>
          </p:nvPr>
        </p:nvSpPr>
        <p:spPr/>
        <p:txBody>
          <a:bodyPr/>
          <a:lstStyle/>
          <a:p>
            <a:pPr algn="l"/>
            <a:fld id="{00000000-1234-1234-1234-123412341234}" type="slidenum">
              <a:rPr lang="en" smtClean="0"/>
              <a:pPr algn="l"/>
              <a:t>14</a:t>
            </a:fld>
            <a:endParaRPr lang="en"/>
          </a:p>
        </p:txBody>
      </p:sp>
    </p:spTree>
    <p:extLst>
      <p:ext uri="{BB962C8B-B14F-4D97-AF65-F5344CB8AC3E}">
        <p14:creationId xmlns:p14="http://schemas.microsoft.com/office/powerpoint/2010/main" val="279471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C922B0-A8E6-2A4D-AD62-6447F7905B25}"/>
              </a:ext>
            </a:extLst>
          </p:cNvPr>
          <p:cNvPicPr>
            <a:picLocks noChangeAspect="1"/>
          </p:cNvPicPr>
          <p:nvPr/>
        </p:nvPicPr>
        <p:blipFill>
          <a:blip r:embed="rId3"/>
          <a:srcRect/>
          <a:stretch/>
        </p:blipFill>
        <p:spPr>
          <a:xfrm>
            <a:off x="838197" y="3800781"/>
            <a:ext cx="4444397" cy="624893"/>
          </a:xfrm>
          <a:prstGeom prst="rect">
            <a:avLst/>
          </a:prstGeom>
          <a:ln w="28575">
            <a:solidFill>
              <a:schemeClr val="tx1"/>
            </a:solidFill>
          </a:ln>
          <a:effectLst/>
        </p:spPr>
      </p:pic>
      <p:pic>
        <p:nvPicPr>
          <p:cNvPr id="4" name="Picture 3">
            <a:extLst>
              <a:ext uri="{FF2B5EF4-FFF2-40B4-BE49-F238E27FC236}">
                <a16:creationId xmlns:a16="http://schemas.microsoft.com/office/drawing/2014/main" id="{AD533731-23F4-EA57-92E6-35C041FF3ED4}"/>
              </a:ext>
            </a:extLst>
          </p:cNvPr>
          <p:cNvPicPr>
            <a:picLocks noChangeAspect="1"/>
          </p:cNvPicPr>
          <p:nvPr/>
        </p:nvPicPr>
        <p:blipFill>
          <a:blip r:embed="rId4"/>
          <a:srcRect/>
          <a:stretch/>
        </p:blipFill>
        <p:spPr>
          <a:xfrm>
            <a:off x="838197" y="2976607"/>
            <a:ext cx="4483776" cy="624893"/>
          </a:xfrm>
          <a:prstGeom prst="rect">
            <a:avLst/>
          </a:prstGeom>
          <a:ln w="28575">
            <a:solidFill>
              <a:schemeClr val="tx1"/>
            </a:solidFill>
          </a:ln>
          <a:effectLst/>
        </p:spPr>
      </p:pic>
      <p:sp>
        <p:nvSpPr>
          <p:cNvPr id="2" name="Title 1">
            <a:extLst>
              <a:ext uri="{FF2B5EF4-FFF2-40B4-BE49-F238E27FC236}">
                <a16:creationId xmlns:a16="http://schemas.microsoft.com/office/drawing/2014/main" id="{A410A10E-AF6A-5D1D-17BB-7E0A7C0C5F2B}"/>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Maintaining Updates</a:t>
            </a:r>
          </a:p>
        </p:txBody>
      </p:sp>
      <p:sp>
        <p:nvSpPr>
          <p:cNvPr id="3" name="TextBox 2">
            <a:extLst>
              <a:ext uri="{FF2B5EF4-FFF2-40B4-BE49-F238E27FC236}">
                <a16:creationId xmlns:a16="http://schemas.microsoft.com/office/drawing/2014/main" id="{60F0551E-DDD4-0D6B-C513-CF6772D28495}"/>
              </a:ext>
            </a:extLst>
          </p:cNvPr>
          <p:cNvSpPr txBox="1"/>
          <p:nvPr/>
        </p:nvSpPr>
        <p:spPr>
          <a:xfrm>
            <a:off x="747421" y="947707"/>
            <a:ext cx="7871793" cy="2141292"/>
          </a:xfrm>
          <a:prstGeom prst="rect">
            <a:avLst/>
          </a:prstGeom>
          <a:noFill/>
        </p:spPr>
        <p:txBody>
          <a:bodyPr wrap="square" rtlCol="0">
            <a:spAutoFit/>
          </a:bodyPr>
          <a:lstStyle/>
          <a:p>
            <a:pPr>
              <a:lnSpc>
                <a:spcPct val="150000"/>
              </a:lnSpc>
            </a:pPr>
            <a:r>
              <a:rPr lang="en-US" sz="1000" b="1" u="sng" dirty="0">
                <a:latin typeface="+mj-lt"/>
              </a:rPr>
              <a:t>Maintaining Neighbors and the LSDB-</a:t>
            </a:r>
          </a:p>
          <a:p>
            <a:pPr marL="171450" indent="-171450">
              <a:lnSpc>
                <a:spcPct val="150000"/>
              </a:lnSpc>
              <a:buFont typeface="Arial" panose="020B0604020202020204" pitchFamily="34" charset="0"/>
              <a:buChar char="•"/>
            </a:pPr>
            <a:r>
              <a:rPr lang="en-US" sz="1000" b="1" i="1" dirty="0">
                <a:latin typeface="+mj-lt"/>
              </a:rPr>
              <a:t>Incremental</a:t>
            </a:r>
            <a:r>
              <a:rPr lang="en-US" sz="1000" dirty="0">
                <a:latin typeface="+mj-lt"/>
              </a:rPr>
              <a:t> updates (whenever there is a change).</a:t>
            </a:r>
          </a:p>
          <a:p>
            <a:pPr marL="171450" indent="-171450">
              <a:lnSpc>
                <a:spcPct val="150000"/>
              </a:lnSpc>
              <a:buFont typeface="Arial" panose="020B0604020202020204" pitchFamily="34" charset="0"/>
              <a:buChar char="•"/>
            </a:pPr>
            <a:r>
              <a:rPr lang="en-US" sz="1000" b="1" i="1" dirty="0">
                <a:latin typeface="+mj-lt"/>
              </a:rPr>
              <a:t>Hello</a:t>
            </a:r>
            <a:r>
              <a:rPr lang="en-US" sz="1000" dirty="0">
                <a:latin typeface="+mj-lt"/>
              </a:rPr>
              <a:t> packets are sent periodically every </a:t>
            </a:r>
            <a:r>
              <a:rPr lang="en-US" sz="1000" b="1" i="1" dirty="0">
                <a:latin typeface="+mj-lt"/>
              </a:rPr>
              <a:t>10 seconds</a:t>
            </a:r>
            <a:r>
              <a:rPr lang="en-US" sz="1000" dirty="0">
                <a:latin typeface="+mj-lt"/>
              </a:rPr>
              <a:t> and Dead time is </a:t>
            </a:r>
            <a:r>
              <a:rPr lang="en-US" sz="1000" b="1" i="1" dirty="0">
                <a:latin typeface="+mj-lt"/>
              </a:rPr>
              <a:t>40 seconds</a:t>
            </a:r>
            <a:r>
              <a:rPr lang="en-US" sz="1000" dirty="0">
                <a:latin typeface="+mj-lt"/>
              </a:rPr>
              <a:t>.</a:t>
            </a:r>
          </a:p>
          <a:p>
            <a:pPr marL="171450" indent="-171450">
              <a:lnSpc>
                <a:spcPct val="150000"/>
              </a:lnSpc>
              <a:buFont typeface="Arial" panose="020B0604020202020204" pitchFamily="34" charset="0"/>
              <a:buChar char="•"/>
            </a:pPr>
            <a:r>
              <a:rPr lang="en-US" sz="1000" dirty="0">
                <a:latin typeface="+mj-lt"/>
              </a:rPr>
              <a:t> Convergence rate is fast (</a:t>
            </a:r>
            <a:r>
              <a:rPr lang="en-US" sz="1000" b="1" i="1" dirty="0">
                <a:latin typeface="+mj-lt"/>
              </a:rPr>
              <a:t>40 seconds</a:t>
            </a:r>
            <a:r>
              <a:rPr lang="en-US" sz="1000" dirty="0">
                <a:latin typeface="+mj-lt"/>
              </a:rPr>
              <a:t>).</a:t>
            </a:r>
          </a:p>
          <a:p>
            <a:pPr>
              <a:lnSpc>
                <a:spcPct val="150000"/>
              </a:lnSpc>
            </a:pPr>
            <a:r>
              <a:rPr lang="en-US" sz="1000" b="1" u="sng" dirty="0">
                <a:latin typeface="+mj-lt"/>
              </a:rPr>
              <a:t>Periodic Updates</a:t>
            </a:r>
            <a:r>
              <a:rPr lang="en-US" sz="1000" b="1" i="1" u="sng" dirty="0">
                <a:latin typeface="+mj-lt"/>
              </a:rPr>
              <a:t>-</a:t>
            </a:r>
          </a:p>
          <a:p>
            <a:pPr marL="171450" indent="-171450">
              <a:lnSpc>
                <a:spcPct val="150000"/>
              </a:lnSpc>
              <a:buFont typeface="Arial" panose="020B0604020202020204" pitchFamily="34" charset="0"/>
              <a:buChar char="•"/>
            </a:pPr>
            <a:r>
              <a:rPr lang="en-US" sz="1000" dirty="0">
                <a:latin typeface="+mj-lt"/>
              </a:rPr>
              <a:t>Each router re-flood the LSA every </a:t>
            </a:r>
            <a:r>
              <a:rPr lang="en-US" sz="1000" b="1" i="1" dirty="0">
                <a:latin typeface="+mj-lt"/>
              </a:rPr>
              <a:t>30 minutes </a:t>
            </a:r>
            <a:r>
              <a:rPr lang="en-US" sz="1000" dirty="0">
                <a:latin typeface="+mj-lt"/>
              </a:rPr>
              <a:t>by default even if no changes occur.</a:t>
            </a:r>
          </a:p>
          <a:p>
            <a:pPr marL="171450" indent="-171450">
              <a:lnSpc>
                <a:spcPct val="150000"/>
              </a:lnSpc>
              <a:buFont typeface="Arial" panose="020B0604020202020204" pitchFamily="34" charset="0"/>
              <a:buChar char="•"/>
            </a:pPr>
            <a:r>
              <a:rPr lang="en-US" sz="1000" dirty="0">
                <a:latin typeface="+mj-lt"/>
              </a:rPr>
              <a:t>But the network is not overloaded with flooding LSAs. </a:t>
            </a:r>
            <a:r>
              <a:rPr lang="en-US" sz="1000" b="1" i="1" dirty="0">
                <a:latin typeface="+mj-lt"/>
              </a:rPr>
              <a:t>Why?</a:t>
            </a:r>
            <a:br>
              <a:rPr lang="en-US" sz="1000" b="1" i="1" dirty="0">
                <a:latin typeface="+mj-lt"/>
              </a:rPr>
            </a:br>
            <a:r>
              <a:rPr lang="en-US" sz="1000" dirty="0">
                <a:latin typeface="+mj-lt"/>
              </a:rPr>
              <a:t>Because, each LSA has e </a:t>
            </a:r>
            <a:r>
              <a:rPr lang="en-US" sz="1000" b="1" i="1" dirty="0">
                <a:latin typeface="+mj-lt"/>
              </a:rPr>
              <a:t>separate timer</a:t>
            </a:r>
            <a:r>
              <a:rPr lang="en-US" sz="1000" dirty="0">
                <a:latin typeface="+mj-lt"/>
              </a:rPr>
              <a:t>, based on when the LSA was created.</a:t>
            </a:r>
          </a:p>
          <a:p>
            <a:pPr marL="171450" indent="-171450">
              <a:lnSpc>
                <a:spcPct val="150000"/>
              </a:lnSpc>
              <a:buFont typeface="Arial" panose="020B0604020202020204" pitchFamily="34" charset="0"/>
              <a:buChar char="•"/>
            </a:pPr>
            <a:endParaRPr lang="en-US" sz="1000" dirty="0">
              <a:latin typeface="+mj-lt"/>
            </a:endParaRPr>
          </a:p>
        </p:txBody>
      </p:sp>
      <p:sp>
        <p:nvSpPr>
          <p:cNvPr id="5" name="Slide Number Placeholder 4">
            <a:extLst>
              <a:ext uri="{FF2B5EF4-FFF2-40B4-BE49-F238E27FC236}">
                <a16:creationId xmlns:a16="http://schemas.microsoft.com/office/drawing/2014/main" id="{86F838C3-A483-8CA4-3E05-8759FC7B69E7}"/>
              </a:ext>
            </a:extLst>
          </p:cNvPr>
          <p:cNvSpPr>
            <a:spLocks noGrp="1"/>
          </p:cNvSpPr>
          <p:nvPr>
            <p:ph type="sldNum" idx="12"/>
          </p:nvPr>
        </p:nvSpPr>
        <p:spPr/>
        <p:txBody>
          <a:bodyPr/>
          <a:lstStyle/>
          <a:p>
            <a:pPr algn="l"/>
            <a:fld id="{00000000-1234-1234-1234-123412341234}" type="slidenum">
              <a:rPr lang="en" smtClean="0"/>
              <a:pPr algn="l"/>
              <a:t>15</a:t>
            </a:fld>
            <a:endParaRPr lang="en"/>
          </a:p>
        </p:txBody>
      </p:sp>
    </p:spTree>
    <p:extLst>
      <p:ext uri="{BB962C8B-B14F-4D97-AF65-F5344CB8AC3E}">
        <p14:creationId xmlns:p14="http://schemas.microsoft.com/office/powerpoint/2010/main" val="384366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Basic Configurations</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9" name="TextBox 8">
            <a:extLst>
              <a:ext uri="{FF2B5EF4-FFF2-40B4-BE49-F238E27FC236}">
                <a16:creationId xmlns:a16="http://schemas.microsoft.com/office/drawing/2014/main" id="{8BA647E9-F558-F79A-FF0F-B23B5F1E8B71}"/>
              </a:ext>
            </a:extLst>
          </p:cNvPr>
          <p:cNvSpPr txBox="1"/>
          <p:nvPr/>
        </p:nvSpPr>
        <p:spPr>
          <a:xfrm>
            <a:off x="5782420" y="924738"/>
            <a:ext cx="2933740" cy="3295454"/>
          </a:xfrm>
          <a:prstGeom prst="rect">
            <a:avLst/>
          </a:prstGeom>
          <a:noFill/>
        </p:spPr>
        <p:txBody>
          <a:bodyPr wrap="square" rtlCol="0">
            <a:spAutoFit/>
          </a:bodyPr>
          <a:lstStyle/>
          <a:p>
            <a:pPr algn="just">
              <a:lnSpc>
                <a:spcPct val="150000"/>
              </a:lnSpc>
            </a:pPr>
            <a:r>
              <a:rPr lang="en-US" sz="1000" b="1" u="sng" dirty="0">
                <a:solidFill>
                  <a:srgbClr val="FF0000"/>
                </a:solidFill>
                <a:latin typeface="+mj-lt"/>
              </a:rPr>
              <a:t>Process ID:</a:t>
            </a:r>
            <a:r>
              <a:rPr lang="en-US" sz="1000" b="1" dirty="0">
                <a:solidFill>
                  <a:srgbClr val="FF0000"/>
                </a:solidFill>
                <a:latin typeface="+mj-lt"/>
              </a:rPr>
              <a:t> </a:t>
            </a:r>
            <a:r>
              <a:rPr lang="en-US" sz="1000" b="1" i="1" dirty="0">
                <a:solidFill>
                  <a:schemeClr val="tx1"/>
                </a:solidFill>
                <a:latin typeface="+mj-lt"/>
              </a:rPr>
              <a:t>32 bit</a:t>
            </a:r>
            <a:r>
              <a:rPr lang="en-US" sz="1000" dirty="0">
                <a:solidFill>
                  <a:schemeClr val="tx1"/>
                </a:solidFill>
                <a:latin typeface="+mj-lt"/>
              </a:rPr>
              <a:t> Process ID is a number used to identify an OSPF routing process on the router. Multiple OSPF processes can be started on the same router. This process ID is locally significant. Its range is </a:t>
            </a:r>
            <a:r>
              <a:rPr lang="en-US" sz="1000" b="1" i="1" dirty="0">
                <a:solidFill>
                  <a:schemeClr val="tx1"/>
                </a:solidFill>
                <a:latin typeface="+mj-lt"/>
              </a:rPr>
              <a:t>0 to 65535</a:t>
            </a:r>
            <a:r>
              <a:rPr lang="en-US" sz="1000" dirty="0">
                <a:solidFill>
                  <a:schemeClr val="tx1"/>
                </a:solidFill>
                <a:latin typeface="+mj-lt"/>
              </a:rPr>
              <a:t>.</a:t>
            </a:r>
            <a:endParaRPr lang="en-US" sz="1000" b="1" dirty="0">
              <a:solidFill>
                <a:srgbClr val="FF0000"/>
              </a:solidFill>
              <a:latin typeface="+mj-lt"/>
            </a:endParaRPr>
          </a:p>
          <a:p>
            <a:pPr algn="just">
              <a:lnSpc>
                <a:spcPct val="150000"/>
              </a:lnSpc>
            </a:pPr>
            <a:r>
              <a:rPr lang="en-US" sz="1000" b="1" u="sng" dirty="0">
                <a:solidFill>
                  <a:srgbClr val="7030A0"/>
                </a:solidFill>
                <a:latin typeface="+mj-lt"/>
              </a:rPr>
              <a:t>Network ID:</a:t>
            </a:r>
            <a:r>
              <a:rPr lang="en-US" sz="1000" b="1" dirty="0">
                <a:solidFill>
                  <a:srgbClr val="7030A0"/>
                </a:solidFill>
                <a:latin typeface="+mj-lt"/>
              </a:rPr>
              <a:t> </a:t>
            </a:r>
            <a:r>
              <a:rPr lang="en-US" sz="1000" dirty="0">
                <a:solidFill>
                  <a:schemeClr val="tx1"/>
                </a:solidFill>
                <a:latin typeface="+mj-lt"/>
              </a:rPr>
              <a:t>Advertising network’s IP address.</a:t>
            </a:r>
          </a:p>
          <a:p>
            <a:pPr algn="just">
              <a:lnSpc>
                <a:spcPct val="150000"/>
              </a:lnSpc>
            </a:pPr>
            <a:r>
              <a:rPr lang="en-US" sz="1000" b="1" u="sng" dirty="0">
                <a:solidFill>
                  <a:schemeClr val="accent2">
                    <a:lumMod val="50000"/>
                  </a:schemeClr>
                </a:solidFill>
                <a:latin typeface="+mj-lt"/>
              </a:rPr>
              <a:t>Wildcard Mask:</a:t>
            </a:r>
            <a:r>
              <a:rPr lang="en-US" sz="1000" b="1" dirty="0">
                <a:solidFill>
                  <a:schemeClr val="accent2">
                    <a:lumMod val="50000"/>
                  </a:schemeClr>
                </a:solidFill>
                <a:latin typeface="+mj-lt"/>
              </a:rPr>
              <a:t> </a:t>
            </a:r>
            <a:r>
              <a:rPr lang="en-US" sz="1000" dirty="0">
                <a:solidFill>
                  <a:schemeClr val="tx1"/>
                </a:solidFill>
                <a:latin typeface="+mj-lt"/>
              </a:rPr>
              <a:t>Tell the IOS which portion of the bits to match or ignore.</a:t>
            </a:r>
          </a:p>
          <a:p>
            <a:pPr marL="171450" indent="-171450" algn="just">
              <a:lnSpc>
                <a:spcPct val="150000"/>
              </a:lnSpc>
              <a:buFont typeface="Arial" panose="020B0604020202020204" pitchFamily="34" charset="0"/>
              <a:buChar char="•"/>
            </a:pPr>
            <a:r>
              <a:rPr lang="en-US" sz="1000" b="1" dirty="0">
                <a:solidFill>
                  <a:schemeClr val="tx1"/>
                </a:solidFill>
                <a:latin typeface="+mj-lt"/>
              </a:rPr>
              <a:t>Decimal 0 (Min): </a:t>
            </a:r>
            <a:r>
              <a:rPr lang="en-US" sz="1000" dirty="0">
                <a:solidFill>
                  <a:schemeClr val="tx1"/>
                </a:solidFill>
                <a:latin typeface="+mj-lt"/>
              </a:rPr>
              <a:t>The router must </a:t>
            </a:r>
            <a:r>
              <a:rPr lang="en-US" sz="1000" b="1" i="1" dirty="0">
                <a:solidFill>
                  <a:schemeClr val="tx1"/>
                </a:solidFill>
                <a:latin typeface="+mj-lt"/>
              </a:rPr>
              <a:t>compare</a:t>
            </a:r>
            <a:r>
              <a:rPr lang="en-US" sz="1000" dirty="0">
                <a:solidFill>
                  <a:schemeClr val="tx1"/>
                </a:solidFill>
                <a:latin typeface="+mj-lt"/>
              </a:rPr>
              <a:t> this octet as normal .</a:t>
            </a:r>
          </a:p>
          <a:p>
            <a:pPr marL="171450" indent="-171450" algn="just">
              <a:lnSpc>
                <a:spcPct val="150000"/>
              </a:lnSpc>
              <a:buFont typeface="Arial" panose="020B0604020202020204" pitchFamily="34" charset="0"/>
              <a:buChar char="•"/>
            </a:pPr>
            <a:r>
              <a:rPr lang="en-US" sz="1000" b="1" dirty="0">
                <a:solidFill>
                  <a:schemeClr val="tx1"/>
                </a:solidFill>
                <a:latin typeface="+mj-lt"/>
              </a:rPr>
              <a:t>Decimal 255 (Max): </a:t>
            </a:r>
            <a:r>
              <a:rPr lang="en-US" sz="1000" dirty="0">
                <a:solidFill>
                  <a:schemeClr val="tx1"/>
                </a:solidFill>
                <a:latin typeface="+mj-lt"/>
              </a:rPr>
              <a:t>The router </a:t>
            </a:r>
            <a:r>
              <a:rPr lang="en-US" sz="1000" b="1" i="1" dirty="0">
                <a:solidFill>
                  <a:schemeClr val="tx1"/>
                </a:solidFill>
                <a:latin typeface="+mj-lt"/>
              </a:rPr>
              <a:t>ignores</a:t>
            </a:r>
            <a:r>
              <a:rPr lang="en-US" sz="1000" dirty="0">
                <a:solidFill>
                  <a:schemeClr val="tx1"/>
                </a:solidFill>
                <a:latin typeface="+mj-lt"/>
              </a:rPr>
              <a:t> this octet, considering it to already match.</a:t>
            </a:r>
          </a:p>
          <a:p>
            <a:pPr algn="just">
              <a:lnSpc>
                <a:spcPct val="150000"/>
              </a:lnSpc>
            </a:pPr>
            <a:r>
              <a:rPr lang="en-US" sz="1000" b="1" u="sng" dirty="0">
                <a:solidFill>
                  <a:srgbClr val="FFC000"/>
                </a:solidFill>
                <a:latin typeface="+mj-lt"/>
              </a:rPr>
              <a:t>Area ID:</a:t>
            </a:r>
            <a:r>
              <a:rPr lang="en-US" sz="1000" b="1" dirty="0">
                <a:solidFill>
                  <a:srgbClr val="FFC000"/>
                </a:solidFill>
                <a:latin typeface="+mj-lt"/>
              </a:rPr>
              <a:t> </a:t>
            </a:r>
            <a:r>
              <a:rPr lang="en-US" sz="1000" dirty="0">
                <a:solidFill>
                  <a:schemeClr val="tx1"/>
                </a:solidFill>
                <a:latin typeface="+mj-lt"/>
              </a:rPr>
              <a:t>OSPF area number in which this interface/network will exist.</a:t>
            </a:r>
            <a:endParaRPr lang="en-US" sz="1000" b="1" dirty="0">
              <a:solidFill>
                <a:srgbClr val="FFC000"/>
              </a:solidFill>
              <a:latin typeface="+mj-lt"/>
            </a:endParaRPr>
          </a:p>
        </p:txBody>
      </p:sp>
      <p:sp>
        <p:nvSpPr>
          <p:cNvPr id="18" name="Rectangle 17">
            <a:extLst>
              <a:ext uri="{FF2B5EF4-FFF2-40B4-BE49-F238E27FC236}">
                <a16:creationId xmlns:a16="http://schemas.microsoft.com/office/drawing/2014/main" id="{E199AFC0-0DB5-AB86-96AA-BA99E6E484D1}"/>
              </a:ext>
            </a:extLst>
          </p:cNvPr>
          <p:cNvSpPr/>
          <p:nvPr/>
        </p:nvSpPr>
        <p:spPr>
          <a:xfrm>
            <a:off x="690233" y="1901294"/>
            <a:ext cx="5058631" cy="6705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accent4">
                    <a:lumMod val="50000"/>
                  </a:schemeClr>
                </a:solidFill>
              </a:rPr>
              <a:t>‘R1(config)#</a:t>
            </a:r>
            <a:r>
              <a:rPr lang="en-US" sz="1000" b="1" dirty="0">
                <a:solidFill>
                  <a:schemeClr val="tx1"/>
                </a:solidFill>
              </a:rPr>
              <a:t> </a:t>
            </a:r>
            <a:r>
              <a:rPr lang="en-US" sz="1000" b="1" dirty="0">
                <a:solidFill>
                  <a:schemeClr val="accent4">
                    <a:lumMod val="50000"/>
                  </a:schemeClr>
                </a:solidFill>
              </a:rPr>
              <a:t>router </a:t>
            </a:r>
            <a:r>
              <a:rPr lang="en-US" sz="1000" b="1" dirty="0" err="1">
                <a:solidFill>
                  <a:schemeClr val="accent4">
                    <a:lumMod val="50000"/>
                  </a:schemeClr>
                </a:solidFill>
              </a:rPr>
              <a:t>ospf</a:t>
            </a:r>
            <a:r>
              <a:rPr lang="en-US" sz="1000" b="1" dirty="0">
                <a:solidFill>
                  <a:schemeClr val="accent4">
                    <a:lumMod val="50000"/>
                  </a:schemeClr>
                </a:solidFill>
              </a:rPr>
              <a:t> </a:t>
            </a:r>
            <a:r>
              <a:rPr lang="en-US" sz="1000" b="1" dirty="0">
                <a:solidFill>
                  <a:srgbClr val="FF0000"/>
                </a:solidFill>
              </a:rPr>
              <a:t>&lt;process ID&gt;</a:t>
            </a:r>
            <a:r>
              <a:rPr lang="en-US" sz="1000" b="1" dirty="0">
                <a:solidFill>
                  <a:schemeClr val="accent4">
                    <a:lumMod val="50000"/>
                  </a:schemeClr>
                </a:solidFill>
              </a:rPr>
              <a:t>’</a:t>
            </a:r>
          </a:p>
          <a:p>
            <a:r>
              <a:rPr lang="en-US" sz="1000" b="1" dirty="0">
                <a:solidFill>
                  <a:schemeClr val="accent4">
                    <a:lumMod val="50000"/>
                  </a:schemeClr>
                </a:solidFill>
              </a:rPr>
              <a:t>‘R1(config-router)#</a:t>
            </a:r>
            <a:r>
              <a:rPr lang="en-US" sz="1000" b="1" dirty="0">
                <a:solidFill>
                  <a:schemeClr val="tx1"/>
                </a:solidFill>
              </a:rPr>
              <a:t> </a:t>
            </a:r>
            <a:r>
              <a:rPr lang="en-US" sz="1000" b="1" dirty="0">
                <a:solidFill>
                  <a:schemeClr val="accent4">
                    <a:lumMod val="50000"/>
                  </a:schemeClr>
                </a:solidFill>
              </a:rPr>
              <a:t>network</a:t>
            </a:r>
            <a:r>
              <a:rPr lang="en-US" sz="1000" b="1" dirty="0">
                <a:solidFill>
                  <a:schemeClr val="tx1"/>
                </a:solidFill>
              </a:rPr>
              <a:t> </a:t>
            </a:r>
            <a:r>
              <a:rPr lang="en-US" sz="1000" b="1" dirty="0">
                <a:solidFill>
                  <a:srgbClr val="7030A0"/>
                </a:solidFill>
              </a:rPr>
              <a:t>&lt;network ID&gt; </a:t>
            </a:r>
            <a:r>
              <a:rPr lang="en-US" sz="1000" b="1" dirty="0">
                <a:solidFill>
                  <a:schemeClr val="accent2">
                    <a:lumMod val="50000"/>
                  </a:schemeClr>
                </a:solidFill>
              </a:rPr>
              <a:t>&lt;wildcard mask&gt; </a:t>
            </a:r>
            <a:r>
              <a:rPr lang="en-US" sz="1000" b="1" dirty="0">
                <a:solidFill>
                  <a:schemeClr val="accent4">
                    <a:lumMod val="50000"/>
                  </a:schemeClr>
                </a:solidFill>
              </a:rPr>
              <a:t>area</a:t>
            </a:r>
            <a:r>
              <a:rPr lang="en-US" sz="1000" b="1" dirty="0">
                <a:solidFill>
                  <a:schemeClr val="tx1"/>
                </a:solidFill>
              </a:rPr>
              <a:t> </a:t>
            </a:r>
            <a:r>
              <a:rPr lang="en-US" sz="1000" b="1" dirty="0">
                <a:solidFill>
                  <a:srgbClr val="FFC000"/>
                </a:solidFill>
              </a:rPr>
              <a:t>&lt;area ID&gt;</a:t>
            </a:r>
            <a:r>
              <a:rPr lang="en-US" sz="1000" b="1" dirty="0">
                <a:solidFill>
                  <a:schemeClr val="accent4">
                    <a:lumMod val="50000"/>
                  </a:schemeClr>
                </a:solidFill>
              </a:rPr>
              <a:t>’</a:t>
            </a:r>
          </a:p>
        </p:txBody>
      </p:sp>
      <p:pic>
        <p:nvPicPr>
          <p:cNvPr id="28" name="Picture 27">
            <a:extLst>
              <a:ext uri="{FF2B5EF4-FFF2-40B4-BE49-F238E27FC236}">
                <a16:creationId xmlns:a16="http://schemas.microsoft.com/office/drawing/2014/main" id="{9CA49610-FB0E-299A-E116-18BB817ACEC2}"/>
              </a:ext>
            </a:extLst>
          </p:cNvPr>
          <p:cNvPicPr>
            <a:picLocks noChangeAspect="1"/>
          </p:cNvPicPr>
          <p:nvPr/>
        </p:nvPicPr>
        <p:blipFill>
          <a:blip r:embed="rId2"/>
          <a:srcRect/>
          <a:stretch/>
        </p:blipFill>
        <p:spPr>
          <a:xfrm>
            <a:off x="864867" y="947706"/>
            <a:ext cx="4362453" cy="1103649"/>
          </a:xfrm>
          <a:prstGeom prst="rect">
            <a:avLst/>
          </a:prstGeom>
          <a:ln w="28575">
            <a:noFill/>
          </a:ln>
          <a:effectLst>
            <a:outerShdw blurRad="63500" sx="102000" sy="102000" algn="ctr" rotWithShape="0">
              <a:prstClr val="black">
                <a:alpha val="40000"/>
              </a:prstClr>
            </a:outerShdw>
          </a:effectLst>
        </p:spPr>
      </p:pic>
      <p:pic>
        <p:nvPicPr>
          <p:cNvPr id="29" name="Picture 28">
            <a:extLst>
              <a:ext uri="{FF2B5EF4-FFF2-40B4-BE49-F238E27FC236}">
                <a16:creationId xmlns:a16="http://schemas.microsoft.com/office/drawing/2014/main" id="{CDBF17C3-7B82-9F38-15F9-899006313ED1}"/>
              </a:ext>
            </a:extLst>
          </p:cNvPr>
          <p:cNvPicPr>
            <a:picLocks noChangeAspect="1"/>
          </p:cNvPicPr>
          <p:nvPr/>
        </p:nvPicPr>
        <p:blipFill>
          <a:blip r:embed="rId3"/>
          <a:srcRect/>
          <a:stretch/>
        </p:blipFill>
        <p:spPr>
          <a:xfrm>
            <a:off x="860945" y="2763933"/>
            <a:ext cx="4561944" cy="380161"/>
          </a:xfrm>
          <a:prstGeom prst="rect">
            <a:avLst/>
          </a:prstGeom>
          <a:ln w="28575">
            <a:solidFill>
              <a:schemeClr val="tx1"/>
            </a:solidFill>
          </a:ln>
          <a:effectLst/>
        </p:spPr>
      </p:pic>
      <p:pic>
        <p:nvPicPr>
          <p:cNvPr id="30" name="Picture 29">
            <a:extLst>
              <a:ext uri="{FF2B5EF4-FFF2-40B4-BE49-F238E27FC236}">
                <a16:creationId xmlns:a16="http://schemas.microsoft.com/office/drawing/2014/main" id="{35D5A13F-0DAA-FD6E-DFCE-A87EB43D21F8}"/>
              </a:ext>
            </a:extLst>
          </p:cNvPr>
          <p:cNvPicPr>
            <a:picLocks noChangeAspect="1"/>
          </p:cNvPicPr>
          <p:nvPr/>
        </p:nvPicPr>
        <p:blipFill>
          <a:blip r:embed="rId4"/>
          <a:srcRect/>
          <a:stretch/>
        </p:blipFill>
        <p:spPr>
          <a:xfrm>
            <a:off x="860944" y="3388772"/>
            <a:ext cx="4561943" cy="691204"/>
          </a:xfrm>
          <a:prstGeom prst="rect">
            <a:avLst/>
          </a:prstGeom>
          <a:ln w="28575">
            <a:solidFill>
              <a:schemeClr val="tx1"/>
            </a:solidFill>
          </a:ln>
          <a:effectLst/>
        </p:spPr>
      </p:pic>
      <p:sp>
        <p:nvSpPr>
          <p:cNvPr id="32" name="Rectangle 31">
            <a:extLst>
              <a:ext uri="{FF2B5EF4-FFF2-40B4-BE49-F238E27FC236}">
                <a16:creationId xmlns:a16="http://schemas.microsoft.com/office/drawing/2014/main" id="{5AE57B38-52F7-A2D2-DD57-FF7C10706A08}"/>
              </a:ext>
            </a:extLst>
          </p:cNvPr>
          <p:cNvSpPr/>
          <p:nvPr/>
        </p:nvSpPr>
        <p:spPr>
          <a:xfrm>
            <a:off x="860944" y="3764280"/>
            <a:ext cx="4530207" cy="274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6636B29-CFAF-355B-A7DC-ECBB25347AF8}"/>
              </a:ext>
            </a:extLst>
          </p:cNvPr>
          <p:cNvSpPr>
            <a:spLocks noGrp="1"/>
          </p:cNvSpPr>
          <p:nvPr>
            <p:ph type="sldNum" idx="12"/>
          </p:nvPr>
        </p:nvSpPr>
        <p:spPr/>
        <p:txBody>
          <a:bodyPr/>
          <a:lstStyle/>
          <a:p>
            <a:pPr algn="l"/>
            <a:fld id="{00000000-1234-1234-1234-123412341234}" type="slidenum">
              <a:rPr lang="en" smtClean="0"/>
              <a:pPr algn="l"/>
              <a:t>16</a:t>
            </a:fld>
            <a:endParaRPr lang="en"/>
          </a:p>
        </p:txBody>
      </p:sp>
    </p:spTree>
    <p:extLst>
      <p:ext uri="{BB962C8B-B14F-4D97-AF65-F5344CB8AC3E}">
        <p14:creationId xmlns:p14="http://schemas.microsoft.com/office/powerpoint/2010/main" val="299676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Neighbor Table</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pic>
        <p:nvPicPr>
          <p:cNvPr id="4" name="Picture 3">
            <a:extLst>
              <a:ext uri="{FF2B5EF4-FFF2-40B4-BE49-F238E27FC236}">
                <a16:creationId xmlns:a16="http://schemas.microsoft.com/office/drawing/2014/main" id="{EDAD9A67-CE6F-505E-25F7-B986C4E01EBE}"/>
              </a:ext>
            </a:extLst>
          </p:cNvPr>
          <p:cNvPicPr>
            <a:picLocks noChangeAspect="1"/>
          </p:cNvPicPr>
          <p:nvPr/>
        </p:nvPicPr>
        <p:blipFill>
          <a:blip r:embed="rId2"/>
          <a:srcRect/>
          <a:stretch/>
        </p:blipFill>
        <p:spPr>
          <a:xfrm>
            <a:off x="860945" y="3387434"/>
            <a:ext cx="4561944" cy="824800"/>
          </a:xfrm>
          <a:prstGeom prst="rect">
            <a:avLst/>
          </a:prstGeom>
          <a:ln w="28575">
            <a:solidFill>
              <a:schemeClr val="tx1"/>
            </a:solidFill>
          </a:ln>
          <a:effectLst/>
        </p:spPr>
      </p:pic>
      <p:sp>
        <p:nvSpPr>
          <p:cNvPr id="7" name="TextBox 6">
            <a:extLst>
              <a:ext uri="{FF2B5EF4-FFF2-40B4-BE49-F238E27FC236}">
                <a16:creationId xmlns:a16="http://schemas.microsoft.com/office/drawing/2014/main" id="{CE8503EB-7D07-0470-3644-492C3A807FB4}"/>
              </a:ext>
            </a:extLst>
          </p:cNvPr>
          <p:cNvSpPr txBox="1"/>
          <p:nvPr/>
        </p:nvSpPr>
        <p:spPr>
          <a:xfrm>
            <a:off x="2294330" y="4212234"/>
            <a:ext cx="1695174" cy="246221"/>
          </a:xfrm>
          <a:prstGeom prst="rect">
            <a:avLst/>
          </a:prstGeom>
          <a:noFill/>
        </p:spPr>
        <p:txBody>
          <a:bodyPr wrap="square" rtlCol="0">
            <a:spAutoFit/>
          </a:bodyPr>
          <a:lstStyle/>
          <a:p>
            <a:r>
              <a:rPr lang="en-US" sz="1000" b="1" dirty="0"/>
              <a:t>Table-1: Neighbor Table</a:t>
            </a:r>
          </a:p>
        </p:txBody>
      </p:sp>
      <p:sp>
        <p:nvSpPr>
          <p:cNvPr id="9" name="TextBox 8">
            <a:extLst>
              <a:ext uri="{FF2B5EF4-FFF2-40B4-BE49-F238E27FC236}">
                <a16:creationId xmlns:a16="http://schemas.microsoft.com/office/drawing/2014/main" id="{8BA647E9-F558-F79A-FF0F-B23B5F1E8B71}"/>
              </a:ext>
            </a:extLst>
          </p:cNvPr>
          <p:cNvSpPr txBox="1"/>
          <p:nvPr/>
        </p:nvSpPr>
        <p:spPr>
          <a:xfrm>
            <a:off x="5691675" y="883492"/>
            <a:ext cx="3041063" cy="3064622"/>
          </a:xfrm>
          <a:prstGeom prst="rect">
            <a:avLst/>
          </a:prstGeom>
          <a:noFill/>
        </p:spPr>
        <p:txBody>
          <a:bodyPr wrap="square" rtlCol="0">
            <a:spAutoFit/>
          </a:bodyPr>
          <a:lstStyle/>
          <a:p>
            <a:pPr algn="just">
              <a:lnSpc>
                <a:spcPct val="150000"/>
              </a:lnSpc>
            </a:pPr>
            <a:r>
              <a:rPr lang="en-US" sz="1000" b="1" u="sng" dirty="0">
                <a:latin typeface="+mj-lt"/>
              </a:rPr>
              <a:t>Neighbor ID:</a:t>
            </a:r>
            <a:r>
              <a:rPr lang="en-US" sz="1000" b="1" dirty="0">
                <a:latin typeface="+mj-lt"/>
              </a:rPr>
              <a:t> </a:t>
            </a:r>
            <a:r>
              <a:rPr lang="en-US" sz="1000" dirty="0">
                <a:latin typeface="+mj-lt"/>
              </a:rPr>
              <a:t>The router ID of the neighbor.</a:t>
            </a:r>
          </a:p>
          <a:p>
            <a:pPr algn="just">
              <a:lnSpc>
                <a:spcPct val="150000"/>
              </a:lnSpc>
            </a:pPr>
            <a:r>
              <a:rPr lang="en-US" sz="1000" b="1" u="sng" dirty="0" err="1">
                <a:latin typeface="+mj-lt"/>
              </a:rPr>
              <a:t>Pri</a:t>
            </a:r>
            <a:r>
              <a:rPr lang="en-US" sz="1000" b="1" u="sng" dirty="0">
                <a:latin typeface="+mj-lt"/>
              </a:rPr>
              <a:t>:</a:t>
            </a:r>
            <a:r>
              <a:rPr lang="en-US" sz="1000" b="1" dirty="0">
                <a:latin typeface="+mj-lt"/>
              </a:rPr>
              <a:t> </a:t>
            </a:r>
            <a:r>
              <a:rPr lang="en-US" sz="1000" b="0" i="0" dirty="0">
                <a:solidFill>
                  <a:srgbClr val="374151"/>
                </a:solidFill>
                <a:effectLst/>
                <a:latin typeface="+mj-lt"/>
              </a:rPr>
              <a:t>The priority value is used in the OSPF neighbor election process. It determines the likelihood of a router becoming the Designated Router (DR) or Backup Designated Router (BDR) on a multi-access network segment.</a:t>
            </a:r>
          </a:p>
          <a:p>
            <a:pPr algn="just">
              <a:lnSpc>
                <a:spcPct val="150000"/>
              </a:lnSpc>
            </a:pPr>
            <a:r>
              <a:rPr lang="en-US" sz="1000" b="1" u="sng" dirty="0">
                <a:solidFill>
                  <a:srgbClr val="374151"/>
                </a:solidFill>
                <a:latin typeface="+mj-lt"/>
              </a:rPr>
              <a:t>State:</a:t>
            </a:r>
            <a:r>
              <a:rPr lang="en-US" sz="1000" b="1" dirty="0">
                <a:solidFill>
                  <a:srgbClr val="374151"/>
                </a:solidFill>
                <a:latin typeface="+mj-lt"/>
              </a:rPr>
              <a:t> </a:t>
            </a:r>
            <a:r>
              <a:rPr lang="en-US" sz="1000" dirty="0">
                <a:solidFill>
                  <a:srgbClr val="374151"/>
                </a:solidFill>
                <a:latin typeface="+mj-lt"/>
              </a:rPr>
              <a:t>The current status of neighborship.</a:t>
            </a:r>
          </a:p>
          <a:p>
            <a:pPr algn="just">
              <a:lnSpc>
                <a:spcPct val="150000"/>
              </a:lnSpc>
            </a:pPr>
            <a:r>
              <a:rPr lang="en-US" sz="1000" b="1" u="sng" dirty="0">
                <a:solidFill>
                  <a:srgbClr val="374151"/>
                </a:solidFill>
                <a:latin typeface="+mj-lt"/>
              </a:rPr>
              <a:t>Dead Time:</a:t>
            </a:r>
            <a:r>
              <a:rPr lang="en-US" sz="1000" b="1" dirty="0">
                <a:solidFill>
                  <a:srgbClr val="374151"/>
                </a:solidFill>
                <a:latin typeface="+mj-lt"/>
              </a:rPr>
              <a:t> </a:t>
            </a:r>
            <a:r>
              <a:rPr lang="en-US" sz="1000" b="0" i="0" dirty="0">
                <a:solidFill>
                  <a:srgbClr val="374151"/>
                </a:solidFill>
                <a:effectLst/>
                <a:latin typeface="+mj-lt"/>
              </a:rPr>
              <a:t>time interval within which OSPF routers expect to receive Hello packets from their neighbors, if not received it will go to down state.</a:t>
            </a:r>
          </a:p>
          <a:p>
            <a:pPr algn="just">
              <a:lnSpc>
                <a:spcPct val="150000"/>
              </a:lnSpc>
            </a:pPr>
            <a:r>
              <a:rPr lang="en-US" sz="1000" b="1" u="sng" dirty="0">
                <a:solidFill>
                  <a:srgbClr val="374151"/>
                </a:solidFill>
                <a:latin typeface="+mj-lt"/>
              </a:rPr>
              <a:t>Address:</a:t>
            </a:r>
            <a:r>
              <a:rPr lang="en-US" sz="1000" b="1" dirty="0">
                <a:solidFill>
                  <a:srgbClr val="374151"/>
                </a:solidFill>
                <a:latin typeface="+mj-lt"/>
              </a:rPr>
              <a:t> </a:t>
            </a:r>
            <a:r>
              <a:rPr lang="en-US" sz="1000" dirty="0">
                <a:solidFill>
                  <a:srgbClr val="374151"/>
                </a:solidFill>
                <a:latin typeface="+mj-lt"/>
              </a:rPr>
              <a:t>IP address of the neighbor.</a:t>
            </a:r>
          </a:p>
          <a:p>
            <a:pPr algn="just">
              <a:lnSpc>
                <a:spcPct val="150000"/>
              </a:lnSpc>
            </a:pPr>
            <a:r>
              <a:rPr lang="en-US" sz="1000" b="1" u="sng" dirty="0">
                <a:solidFill>
                  <a:srgbClr val="374151"/>
                </a:solidFill>
                <a:latin typeface="+mj-lt"/>
              </a:rPr>
              <a:t>Interface:</a:t>
            </a:r>
            <a:r>
              <a:rPr lang="en-US" sz="1000" b="1" dirty="0">
                <a:solidFill>
                  <a:srgbClr val="374151"/>
                </a:solidFill>
                <a:latin typeface="+mj-lt"/>
              </a:rPr>
              <a:t> </a:t>
            </a:r>
            <a:r>
              <a:rPr lang="en-US" sz="1000" b="0" i="0" dirty="0">
                <a:solidFill>
                  <a:srgbClr val="374151"/>
                </a:solidFill>
                <a:effectLst/>
                <a:latin typeface="+mj-lt"/>
              </a:rPr>
              <a:t>the specific interface through which the OSPF neighbor is reachable.</a:t>
            </a:r>
            <a:endParaRPr lang="en-US" sz="1000" b="1" dirty="0">
              <a:latin typeface="+mj-lt"/>
            </a:endParaRPr>
          </a:p>
        </p:txBody>
      </p:sp>
      <p:pic>
        <p:nvPicPr>
          <p:cNvPr id="10" name="Picture 9">
            <a:extLst>
              <a:ext uri="{FF2B5EF4-FFF2-40B4-BE49-F238E27FC236}">
                <a16:creationId xmlns:a16="http://schemas.microsoft.com/office/drawing/2014/main" id="{C123A6A2-133A-4ED5-79C1-09D701049905}"/>
              </a:ext>
            </a:extLst>
          </p:cNvPr>
          <p:cNvPicPr>
            <a:picLocks noChangeAspect="1"/>
          </p:cNvPicPr>
          <p:nvPr/>
        </p:nvPicPr>
        <p:blipFill>
          <a:blip r:embed="rId3"/>
          <a:srcRect/>
          <a:stretch/>
        </p:blipFill>
        <p:spPr>
          <a:xfrm>
            <a:off x="860945" y="957745"/>
            <a:ext cx="4561944" cy="2305572"/>
          </a:xfrm>
          <a:prstGeom prst="rect">
            <a:avLst/>
          </a:prstGeom>
          <a:ln w="28575">
            <a:solidFill>
              <a:schemeClr val="tx1"/>
            </a:solidFill>
          </a:ln>
          <a:effectLst/>
        </p:spPr>
      </p:pic>
      <p:sp>
        <p:nvSpPr>
          <p:cNvPr id="11" name="Oval 10">
            <a:extLst>
              <a:ext uri="{FF2B5EF4-FFF2-40B4-BE49-F238E27FC236}">
                <a16:creationId xmlns:a16="http://schemas.microsoft.com/office/drawing/2014/main" id="{B7630EBA-E5FB-D2FF-5FE8-6AFFB5C86022}"/>
              </a:ext>
            </a:extLst>
          </p:cNvPr>
          <p:cNvSpPr/>
          <p:nvPr/>
        </p:nvSpPr>
        <p:spPr>
          <a:xfrm>
            <a:off x="922785" y="1795244"/>
            <a:ext cx="629174" cy="58722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CFF893F-B574-4A75-B6B8-FC5FD1EA54B9}"/>
              </a:ext>
            </a:extLst>
          </p:cNvPr>
          <p:cNvSpPr>
            <a:spLocks noGrp="1"/>
          </p:cNvSpPr>
          <p:nvPr>
            <p:ph type="sldNum" idx="12"/>
          </p:nvPr>
        </p:nvSpPr>
        <p:spPr/>
        <p:txBody>
          <a:bodyPr/>
          <a:lstStyle/>
          <a:p>
            <a:pPr algn="l"/>
            <a:fld id="{00000000-1234-1234-1234-123412341234}" type="slidenum">
              <a:rPr lang="en" smtClean="0"/>
              <a:pPr algn="l"/>
              <a:t>17</a:t>
            </a:fld>
            <a:endParaRPr lang="en"/>
          </a:p>
        </p:txBody>
      </p:sp>
    </p:spTree>
    <p:extLst>
      <p:ext uri="{BB962C8B-B14F-4D97-AF65-F5344CB8AC3E}">
        <p14:creationId xmlns:p14="http://schemas.microsoft.com/office/powerpoint/2010/main" val="91802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Database Table</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8" name="TextBox 7">
            <a:extLst>
              <a:ext uri="{FF2B5EF4-FFF2-40B4-BE49-F238E27FC236}">
                <a16:creationId xmlns:a16="http://schemas.microsoft.com/office/drawing/2014/main" id="{A8D4A312-3D59-D2DA-FF25-74144D0F6C04}"/>
              </a:ext>
            </a:extLst>
          </p:cNvPr>
          <p:cNvSpPr txBox="1"/>
          <p:nvPr/>
        </p:nvSpPr>
        <p:spPr>
          <a:xfrm>
            <a:off x="2430685" y="2411928"/>
            <a:ext cx="1646365" cy="246221"/>
          </a:xfrm>
          <a:prstGeom prst="rect">
            <a:avLst/>
          </a:prstGeom>
          <a:noFill/>
        </p:spPr>
        <p:txBody>
          <a:bodyPr wrap="square" rtlCol="0">
            <a:spAutoFit/>
          </a:bodyPr>
          <a:lstStyle/>
          <a:p>
            <a:r>
              <a:rPr lang="en-US" sz="1000" b="1" dirty="0"/>
              <a:t>Table-2: Database Table</a:t>
            </a:r>
          </a:p>
        </p:txBody>
      </p:sp>
      <p:sp>
        <p:nvSpPr>
          <p:cNvPr id="9" name="TextBox 8">
            <a:extLst>
              <a:ext uri="{FF2B5EF4-FFF2-40B4-BE49-F238E27FC236}">
                <a16:creationId xmlns:a16="http://schemas.microsoft.com/office/drawing/2014/main" id="{8BA647E9-F558-F79A-FF0F-B23B5F1E8B71}"/>
              </a:ext>
            </a:extLst>
          </p:cNvPr>
          <p:cNvSpPr txBox="1"/>
          <p:nvPr/>
        </p:nvSpPr>
        <p:spPr>
          <a:xfrm>
            <a:off x="5887077" y="889483"/>
            <a:ext cx="2849583"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rgbClr val="374151"/>
                </a:solidFill>
                <a:latin typeface="+mj-lt"/>
              </a:rPr>
              <a:t>OSPF Database Table is called LSDB.</a:t>
            </a:r>
          </a:p>
          <a:p>
            <a:pPr marL="171450" indent="-171450" algn="just">
              <a:lnSpc>
                <a:spcPct val="150000"/>
              </a:lnSpc>
              <a:buFont typeface="Arial" panose="020B0604020202020204" pitchFamily="34" charset="0"/>
              <a:buChar char="•"/>
            </a:pPr>
            <a:r>
              <a:rPr lang="en-US" sz="1000" b="1" dirty="0">
                <a:solidFill>
                  <a:srgbClr val="374151"/>
                </a:solidFill>
                <a:latin typeface="+mj-lt"/>
              </a:rPr>
              <a:t>Each Entry in LSDB is known as LSA.</a:t>
            </a:r>
          </a:p>
          <a:p>
            <a:pPr algn="just">
              <a:lnSpc>
                <a:spcPct val="150000"/>
              </a:lnSpc>
            </a:pPr>
            <a:endParaRPr lang="en-US" sz="1000" b="1" dirty="0">
              <a:solidFill>
                <a:srgbClr val="374151"/>
              </a:solidFill>
              <a:latin typeface="+mj-lt"/>
            </a:endParaRPr>
          </a:p>
          <a:p>
            <a:pPr algn="just">
              <a:lnSpc>
                <a:spcPct val="150000"/>
              </a:lnSpc>
            </a:pPr>
            <a:r>
              <a:rPr lang="en-US" sz="1000" b="1" u="sng" dirty="0">
                <a:solidFill>
                  <a:srgbClr val="374151"/>
                </a:solidFill>
                <a:latin typeface="+mj-lt"/>
              </a:rPr>
              <a:t>Seq#:</a:t>
            </a:r>
            <a:r>
              <a:rPr lang="en-US" sz="1000" b="1" dirty="0">
                <a:solidFill>
                  <a:srgbClr val="374151"/>
                </a:solidFill>
                <a:latin typeface="+mj-lt"/>
              </a:rPr>
              <a:t> </a:t>
            </a:r>
            <a:r>
              <a:rPr lang="en-US" sz="1000" b="0" i="0" dirty="0">
                <a:solidFill>
                  <a:srgbClr val="374151"/>
                </a:solidFill>
                <a:effectLst/>
                <a:latin typeface="+mj-lt"/>
              </a:rPr>
              <a:t>Each LSA has a sequence number associated with it, which helps routers track the most recent version of the LSA. If a router receives an LSA with a higher sequence number, it indicates a more recent update.</a:t>
            </a:r>
          </a:p>
          <a:p>
            <a:pPr algn="just">
              <a:lnSpc>
                <a:spcPct val="150000"/>
              </a:lnSpc>
            </a:pPr>
            <a:r>
              <a:rPr lang="en-US" sz="1000" b="1" u="sng" dirty="0">
                <a:solidFill>
                  <a:srgbClr val="374151"/>
                </a:solidFill>
                <a:latin typeface="+mj-lt"/>
              </a:rPr>
              <a:t>Checksum:</a:t>
            </a:r>
            <a:r>
              <a:rPr lang="en-US" sz="1000" b="1" dirty="0">
                <a:solidFill>
                  <a:srgbClr val="374151"/>
                </a:solidFill>
                <a:latin typeface="+mj-lt"/>
              </a:rPr>
              <a:t> </a:t>
            </a:r>
            <a:r>
              <a:rPr lang="en-US" sz="1000" dirty="0">
                <a:solidFill>
                  <a:srgbClr val="374151"/>
                </a:solidFill>
                <a:latin typeface="+mj-lt"/>
              </a:rPr>
              <a:t>A</a:t>
            </a:r>
            <a:r>
              <a:rPr lang="en-US" sz="1000" b="0" i="0" dirty="0">
                <a:solidFill>
                  <a:srgbClr val="374151"/>
                </a:solidFill>
                <a:effectLst/>
                <a:latin typeface="+mj-lt"/>
              </a:rPr>
              <a:t> checksum value calculated for the LSA's contents. Routers use this value to verify the integrity of the LSA during transmission.</a:t>
            </a:r>
          </a:p>
          <a:p>
            <a:pPr algn="just">
              <a:lnSpc>
                <a:spcPct val="150000"/>
              </a:lnSpc>
            </a:pPr>
            <a:r>
              <a:rPr lang="en-US" sz="1000" b="1" u="sng" dirty="0">
                <a:solidFill>
                  <a:srgbClr val="374151"/>
                </a:solidFill>
                <a:latin typeface="+mj-lt"/>
              </a:rPr>
              <a:t>Link count:</a:t>
            </a:r>
            <a:r>
              <a:rPr lang="en-US" sz="1000" b="1" dirty="0">
                <a:solidFill>
                  <a:srgbClr val="374151"/>
                </a:solidFill>
                <a:latin typeface="+mj-lt"/>
              </a:rPr>
              <a:t> </a:t>
            </a:r>
            <a:r>
              <a:rPr lang="en-US" sz="1000" dirty="0">
                <a:solidFill>
                  <a:srgbClr val="374151"/>
                </a:solidFill>
                <a:latin typeface="+mj-lt"/>
              </a:rPr>
              <a:t>T</a:t>
            </a:r>
            <a:r>
              <a:rPr lang="en-US" sz="1000" b="0" i="0" dirty="0">
                <a:solidFill>
                  <a:srgbClr val="374151"/>
                </a:solidFill>
                <a:effectLst/>
                <a:latin typeface="+mj-lt"/>
              </a:rPr>
              <a:t>he number of individual links or entries within the LSA. The number of links can vary depending on the LS type.</a:t>
            </a:r>
            <a:endParaRPr lang="en-US" sz="1000" b="1" i="0" dirty="0">
              <a:solidFill>
                <a:srgbClr val="374151"/>
              </a:solidFill>
              <a:effectLst/>
              <a:latin typeface="+mj-lt"/>
            </a:endParaRPr>
          </a:p>
          <a:p>
            <a:pPr algn="just">
              <a:lnSpc>
                <a:spcPct val="150000"/>
              </a:lnSpc>
            </a:pPr>
            <a:endParaRPr lang="en-US" sz="1000" dirty="0">
              <a:latin typeface="+mj-lt"/>
            </a:endParaRPr>
          </a:p>
        </p:txBody>
      </p:sp>
      <p:pic>
        <p:nvPicPr>
          <p:cNvPr id="6" name="Picture 5">
            <a:extLst>
              <a:ext uri="{FF2B5EF4-FFF2-40B4-BE49-F238E27FC236}">
                <a16:creationId xmlns:a16="http://schemas.microsoft.com/office/drawing/2014/main" id="{43CEAE4D-9164-81E1-8F01-5053ED51DADA}"/>
              </a:ext>
            </a:extLst>
          </p:cNvPr>
          <p:cNvPicPr>
            <a:picLocks noChangeAspect="1"/>
          </p:cNvPicPr>
          <p:nvPr/>
        </p:nvPicPr>
        <p:blipFill>
          <a:blip r:embed="rId2"/>
          <a:srcRect/>
          <a:stretch/>
        </p:blipFill>
        <p:spPr>
          <a:xfrm>
            <a:off x="864867" y="954609"/>
            <a:ext cx="4837652" cy="1419044"/>
          </a:xfrm>
          <a:prstGeom prst="rect">
            <a:avLst/>
          </a:prstGeom>
          <a:ln w="28575">
            <a:solidFill>
              <a:schemeClr val="tx1"/>
            </a:solidFill>
          </a:ln>
          <a:effectLst/>
        </p:spPr>
      </p:pic>
      <p:sp>
        <p:nvSpPr>
          <p:cNvPr id="10" name="TextBox 9">
            <a:extLst>
              <a:ext uri="{FF2B5EF4-FFF2-40B4-BE49-F238E27FC236}">
                <a16:creationId xmlns:a16="http://schemas.microsoft.com/office/drawing/2014/main" id="{1B0CCFFC-5105-D2A2-0D20-6D5E7F5D4011}"/>
              </a:ext>
            </a:extLst>
          </p:cNvPr>
          <p:cNvSpPr txBox="1"/>
          <p:nvPr/>
        </p:nvSpPr>
        <p:spPr>
          <a:xfrm>
            <a:off x="797755" y="2751589"/>
            <a:ext cx="4837652" cy="1448795"/>
          </a:xfrm>
          <a:prstGeom prst="rect">
            <a:avLst/>
          </a:prstGeom>
          <a:noFill/>
        </p:spPr>
        <p:txBody>
          <a:bodyPr wrap="square" rtlCol="0">
            <a:spAutoFit/>
          </a:bodyPr>
          <a:lstStyle/>
          <a:p>
            <a:pPr algn="just">
              <a:lnSpc>
                <a:spcPct val="150000"/>
              </a:lnSpc>
            </a:pPr>
            <a:r>
              <a:rPr lang="en-US" sz="1000" b="1" u="sng" dirty="0">
                <a:latin typeface="+mj-lt"/>
              </a:rPr>
              <a:t>Link ID:</a:t>
            </a:r>
            <a:r>
              <a:rPr lang="en-US" sz="1000" b="1" dirty="0">
                <a:latin typeface="+mj-lt"/>
              </a:rPr>
              <a:t> </a:t>
            </a:r>
            <a:r>
              <a:rPr lang="en-US" sz="1000" dirty="0">
                <a:solidFill>
                  <a:srgbClr val="333333"/>
                </a:solidFill>
                <a:latin typeface="+mj-lt"/>
              </a:rPr>
              <a:t>W</a:t>
            </a:r>
            <a:r>
              <a:rPr lang="en-US" sz="1000" b="0" i="0" dirty="0">
                <a:solidFill>
                  <a:srgbClr val="333333"/>
                </a:solidFill>
                <a:effectLst/>
                <a:latin typeface="+mj-lt"/>
              </a:rPr>
              <a:t>hat the Link State ID contains depends on the type of LSA</a:t>
            </a:r>
            <a:r>
              <a:rPr lang="en-US" sz="1000" b="1" i="0" dirty="0">
                <a:solidFill>
                  <a:srgbClr val="333333"/>
                </a:solidFill>
                <a:effectLst/>
                <a:latin typeface="+mj-lt"/>
              </a:rPr>
              <a:t>.</a:t>
            </a:r>
          </a:p>
          <a:p>
            <a:pPr algn="just">
              <a:lnSpc>
                <a:spcPct val="150000"/>
              </a:lnSpc>
            </a:pPr>
            <a:r>
              <a:rPr lang="en-US" sz="1000" b="1" u="sng" dirty="0">
                <a:solidFill>
                  <a:srgbClr val="333333"/>
                </a:solidFill>
                <a:latin typeface="+mj-lt"/>
              </a:rPr>
              <a:t>ADV Router:</a:t>
            </a:r>
            <a:r>
              <a:rPr lang="en-US" sz="1000" b="1" dirty="0">
                <a:solidFill>
                  <a:srgbClr val="333333"/>
                </a:solidFill>
                <a:latin typeface="+mj-lt"/>
              </a:rPr>
              <a:t> </a:t>
            </a:r>
            <a:r>
              <a:rPr lang="en-US" sz="1000" b="0" i="0" dirty="0">
                <a:solidFill>
                  <a:srgbClr val="374151"/>
                </a:solidFill>
                <a:effectLst/>
                <a:latin typeface="+mj-lt"/>
              </a:rPr>
              <a:t>IP address of the OSPF router that originated or advertised the LSA.</a:t>
            </a:r>
          </a:p>
          <a:p>
            <a:pPr algn="just">
              <a:lnSpc>
                <a:spcPct val="150000"/>
              </a:lnSpc>
            </a:pPr>
            <a:r>
              <a:rPr lang="en-US" sz="1000" b="1" i="0" u="sng" dirty="0">
                <a:solidFill>
                  <a:srgbClr val="374151"/>
                </a:solidFill>
                <a:effectLst/>
                <a:latin typeface="+mj-lt"/>
              </a:rPr>
              <a:t>Age:</a:t>
            </a:r>
            <a:r>
              <a:rPr lang="en-US" sz="1000" b="1" i="0" dirty="0">
                <a:solidFill>
                  <a:srgbClr val="374151"/>
                </a:solidFill>
                <a:effectLst/>
                <a:latin typeface="+mj-lt"/>
              </a:rPr>
              <a:t> </a:t>
            </a:r>
            <a:r>
              <a:rPr lang="en-US" sz="1000" b="0" i="0" dirty="0">
                <a:solidFill>
                  <a:srgbClr val="374151"/>
                </a:solidFill>
                <a:effectLst/>
                <a:latin typeface="+mj-lt"/>
              </a:rPr>
              <a:t>indicates how long (in seconds) ago the LSA was originally generated by the advertising router. It helps routers determine the freshness of the routing information.</a:t>
            </a:r>
          </a:p>
          <a:p>
            <a:pPr algn="just">
              <a:lnSpc>
                <a:spcPct val="150000"/>
              </a:lnSpc>
            </a:pPr>
            <a:endParaRPr lang="en-US" sz="1000" b="0" i="0" dirty="0">
              <a:solidFill>
                <a:srgbClr val="374151"/>
              </a:solidFill>
              <a:effectLst/>
              <a:latin typeface="+mj-lt"/>
            </a:endParaRPr>
          </a:p>
        </p:txBody>
      </p:sp>
      <p:sp>
        <p:nvSpPr>
          <p:cNvPr id="4" name="Rectangle 3">
            <a:extLst>
              <a:ext uri="{FF2B5EF4-FFF2-40B4-BE49-F238E27FC236}">
                <a16:creationId xmlns:a16="http://schemas.microsoft.com/office/drawing/2014/main" id="{B3854286-F876-3426-929A-51AB0C77DD32}"/>
              </a:ext>
            </a:extLst>
          </p:cNvPr>
          <p:cNvSpPr/>
          <p:nvPr/>
        </p:nvSpPr>
        <p:spPr>
          <a:xfrm>
            <a:off x="2931699" y="1089687"/>
            <a:ext cx="880844"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5" name="Slide Number Placeholder 4">
            <a:extLst>
              <a:ext uri="{FF2B5EF4-FFF2-40B4-BE49-F238E27FC236}">
                <a16:creationId xmlns:a16="http://schemas.microsoft.com/office/drawing/2014/main" id="{23B9A72C-9336-ABAB-FA05-8F5AB4C5D87B}"/>
              </a:ext>
            </a:extLst>
          </p:cNvPr>
          <p:cNvSpPr>
            <a:spLocks noGrp="1"/>
          </p:cNvSpPr>
          <p:nvPr>
            <p:ph type="sldNum" idx="12"/>
          </p:nvPr>
        </p:nvSpPr>
        <p:spPr/>
        <p:txBody>
          <a:bodyPr/>
          <a:lstStyle/>
          <a:p>
            <a:pPr algn="l"/>
            <a:fld id="{00000000-1234-1234-1234-123412341234}" type="slidenum">
              <a:rPr lang="en" smtClean="0"/>
              <a:pPr algn="l"/>
              <a:t>18</a:t>
            </a:fld>
            <a:endParaRPr lang="en"/>
          </a:p>
        </p:txBody>
      </p:sp>
    </p:spTree>
    <p:extLst>
      <p:ext uri="{BB962C8B-B14F-4D97-AF65-F5344CB8AC3E}">
        <p14:creationId xmlns:p14="http://schemas.microsoft.com/office/powerpoint/2010/main" val="159413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Route Table</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8" name="TextBox 7">
            <a:extLst>
              <a:ext uri="{FF2B5EF4-FFF2-40B4-BE49-F238E27FC236}">
                <a16:creationId xmlns:a16="http://schemas.microsoft.com/office/drawing/2014/main" id="{A8D4A312-3D59-D2DA-FF25-74144D0F6C04}"/>
              </a:ext>
            </a:extLst>
          </p:cNvPr>
          <p:cNvSpPr txBox="1"/>
          <p:nvPr/>
        </p:nvSpPr>
        <p:spPr>
          <a:xfrm>
            <a:off x="2564168" y="3769009"/>
            <a:ext cx="1450607" cy="246221"/>
          </a:xfrm>
          <a:prstGeom prst="rect">
            <a:avLst/>
          </a:prstGeom>
          <a:noFill/>
        </p:spPr>
        <p:txBody>
          <a:bodyPr wrap="square" rtlCol="0">
            <a:spAutoFit/>
          </a:bodyPr>
          <a:lstStyle/>
          <a:p>
            <a:r>
              <a:rPr lang="en-US" sz="1000" b="1" dirty="0"/>
              <a:t>Table-3: Route Table</a:t>
            </a:r>
          </a:p>
        </p:txBody>
      </p:sp>
      <p:sp>
        <p:nvSpPr>
          <p:cNvPr id="9" name="TextBox 8">
            <a:extLst>
              <a:ext uri="{FF2B5EF4-FFF2-40B4-BE49-F238E27FC236}">
                <a16:creationId xmlns:a16="http://schemas.microsoft.com/office/drawing/2014/main" id="{8BA647E9-F558-F79A-FF0F-B23B5F1E8B71}"/>
              </a:ext>
            </a:extLst>
          </p:cNvPr>
          <p:cNvSpPr txBox="1"/>
          <p:nvPr/>
        </p:nvSpPr>
        <p:spPr>
          <a:xfrm>
            <a:off x="5887077" y="889483"/>
            <a:ext cx="2849583" cy="2141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rgbClr val="374151"/>
                </a:solidFill>
                <a:latin typeface="+mj-lt"/>
              </a:rPr>
              <a:t>Destination Network IP address with its Subnet Mask (CIDR) value.</a:t>
            </a:r>
          </a:p>
          <a:p>
            <a:pPr marL="171450" indent="-171450" algn="just">
              <a:lnSpc>
                <a:spcPct val="150000"/>
              </a:lnSpc>
              <a:buFont typeface="Arial" panose="020B0604020202020204" pitchFamily="34" charset="0"/>
              <a:buChar char="•"/>
            </a:pPr>
            <a:r>
              <a:rPr lang="en-US" sz="1000" b="1" dirty="0">
                <a:solidFill>
                  <a:srgbClr val="374151"/>
                </a:solidFill>
                <a:latin typeface="+mj-lt"/>
              </a:rPr>
              <a:t>Administrative Distance and Cost (Metric) value (lowest).</a:t>
            </a:r>
          </a:p>
          <a:p>
            <a:pPr marL="171450" indent="-171450" algn="just">
              <a:lnSpc>
                <a:spcPct val="150000"/>
              </a:lnSpc>
              <a:buFont typeface="Arial" panose="020B0604020202020204" pitchFamily="34" charset="0"/>
              <a:buChar char="•"/>
            </a:pPr>
            <a:r>
              <a:rPr lang="en-US" sz="1000" b="1" dirty="0">
                <a:solidFill>
                  <a:srgbClr val="374151"/>
                </a:solidFill>
                <a:latin typeface="+mj-lt"/>
              </a:rPr>
              <a:t>Next Hop ID Address</a:t>
            </a:r>
          </a:p>
          <a:p>
            <a:pPr marL="171450" indent="-171450" algn="just">
              <a:lnSpc>
                <a:spcPct val="150000"/>
              </a:lnSpc>
              <a:buFont typeface="Arial" panose="020B0604020202020204" pitchFamily="34" charset="0"/>
              <a:buChar char="•"/>
            </a:pPr>
            <a:r>
              <a:rPr lang="en-US" sz="1000" b="1" dirty="0">
                <a:solidFill>
                  <a:srgbClr val="374151"/>
                </a:solidFill>
                <a:latin typeface="+mj-lt"/>
              </a:rPr>
              <a:t>Existing Route duration time.</a:t>
            </a:r>
          </a:p>
          <a:p>
            <a:pPr marL="171450" indent="-171450" algn="just">
              <a:lnSpc>
                <a:spcPct val="150000"/>
              </a:lnSpc>
              <a:buFont typeface="Arial" panose="020B0604020202020204" pitchFamily="34" charset="0"/>
              <a:buChar char="•"/>
            </a:pPr>
            <a:r>
              <a:rPr lang="en-US" sz="1000" b="1" dirty="0">
                <a:solidFill>
                  <a:srgbClr val="374151"/>
                </a:solidFill>
                <a:latin typeface="+mj-lt"/>
              </a:rPr>
              <a:t>Interface through which traffic should be sent to reach the destination network.</a:t>
            </a:r>
          </a:p>
          <a:p>
            <a:pPr marL="171450" indent="-171450" algn="just">
              <a:lnSpc>
                <a:spcPct val="150000"/>
              </a:lnSpc>
              <a:buFont typeface="Arial" panose="020B0604020202020204" pitchFamily="34" charset="0"/>
              <a:buChar char="•"/>
            </a:pPr>
            <a:endParaRPr lang="en-US" sz="1000" dirty="0">
              <a:latin typeface="+mj-lt"/>
            </a:endParaRPr>
          </a:p>
        </p:txBody>
      </p:sp>
      <p:pic>
        <p:nvPicPr>
          <p:cNvPr id="4" name="Picture 3">
            <a:extLst>
              <a:ext uri="{FF2B5EF4-FFF2-40B4-BE49-F238E27FC236}">
                <a16:creationId xmlns:a16="http://schemas.microsoft.com/office/drawing/2014/main" id="{A2C0DAD9-279F-E829-37D3-C098C1D545C4}"/>
              </a:ext>
            </a:extLst>
          </p:cNvPr>
          <p:cNvPicPr>
            <a:picLocks noChangeAspect="1"/>
          </p:cNvPicPr>
          <p:nvPr/>
        </p:nvPicPr>
        <p:blipFill>
          <a:blip r:embed="rId2"/>
          <a:srcRect/>
          <a:stretch/>
        </p:blipFill>
        <p:spPr>
          <a:xfrm>
            <a:off x="862899" y="954608"/>
            <a:ext cx="4837652" cy="2807500"/>
          </a:xfrm>
          <a:prstGeom prst="rect">
            <a:avLst/>
          </a:prstGeom>
          <a:ln w="28575">
            <a:solidFill>
              <a:schemeClr val="tx1"/>
            </a:solidFill>
          </a:ln>
          <a:effectLst/>
        </p:spPr>
      </p:pic>
      <p:sp>
        <p:nvSpPr>
          <p:cNvPr id="5" name="Rectangle 4">
            <a:extLst>
              <a:ext uri="{FF2B5EF4-FFF2-40B4-BE49-F238E27FC236}">
                <a16:creationId xmlns:a16="http://schemas.microsoft.com/office/drawing/2014/main" id="{2CCFA561-4C44-D811-809D-826FCFC5493D}"/>
              </a:ext>
            </a:extLst>
          </p:cNvPr>
          <p:cNvSpPr/>
          <p:nvPr/>
        </p:nvSpPr>
        <p:spPr>
          <a:xfrm>
            <a:off x="1174459" y="3387614"/>
            <a:ext cx="880844"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7" name="Rectangle 6">
            <a:extLst>
              <a:ext uri="{FF2B5EF4-FFF2-40B4-BE49-F238E27FC236}">
                <a16:creationId xmlns:a16="http://schemas.microsoft.com/office/drawing/2014/main" id="{890AA24D-A035-3308-080C-518D1B565806}"/>
              </a:ext>
            </a:extLst>
          </p:cNvPr>
          <p:cNvSpPr/>
          <p:nvPr/>
        </p:nvSpPr>
        <p:spPr>
          <a:xfrm>
            <a:off x="2088859" y="3388047"/>
            <a:ext cx="545756"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11" name="Rectangle 10">
            <a:extLst>
              <a:ext uri="{FF2B5EF4-FFF2-40B4-BE49-F238E27FC236}">
                <a16:creationId xmlns:a16="http://schemas.microsoft.com/office/drawing/2014/main" id="{F901B753-1144-7D52-7444-8DC046BB913E}"/>
              </a:ext>
            </a:extLst>
          </p:cNvPr>
          <p:cNvSpPr/>
          <p:nvPr/>
        </p:nvSpPr>
        <p:spPr>
          <a:xfrm>
            <a:off x="2927059" y="3388047"/>
            <a:ext cx="724826"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12" name="Rectangle 11">
            <a:extLst>
              <a:ext uri="{FF2B5EF4-FFF2-40B4-BE49-F238E27FC236}">
                <a16:creationId xmlns:a16="http://schemas.microsoft.com/office/drawing/2014/main" id="{63DA9955-D695-30BB-15C3-410A8C382491}"/>
              </a:ext>
            </a:extLst>
          </p:cNvPr>
          <p:cNvSpPr/>
          <p:nvPr/>
        </p:nvSpPr>
        <p:spPr>
          <a:xfrm>
            <a:off x="3706204" y="3387614"/>
            <a:ext cx="545756"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13" name="Rectangle 12">
            <a:extLst>
              <a:ext uri="{FF2B5EF4-FFF2-40B4-BE49-F238E27FC236}">
                <a16:creationId xmlns:a16="http://schemas.microsoft.com/office/drawing/2014/main" id="{BDE9A8CE-E97D-90BA-7A96-BC4EBCC09502}"/>
              </a:ext>
            </a:extLst>
          </p:cNvPr>
          <p:cNvSpPr/>
          <p:nvPr/>
        </p:nvSpPr>
        <p:spPr>
          <a:xfrm>
            <a:off x="4317490" y="3386895"/>
            <a:ext cx="688849"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6" name="Slide Number Placeholder 5">
            <a:extLst>
              <a:ext uri="{FF2B5EF4-FFF2-40B4-BE49-F238E27FC236}">
                <a16:creationId xmlns:a16="http://schemas.microsoft.com/office/drawing/2014/main" id="{D01E0852-CC16-7663-6339-B7CC5544F827}"/>
              </a:ext>
            </a:extLst>
          </p:cNvPr>
          <p:cNvSpPr>
            <a:spLocks noGrp="1"/>
          </p:cNvSpPr>
          <p:nvPr>
            <p:ph type="sldNum" idx="12"/>
          </p:nvPr>
        </p:nvSpPr>
        <p:spPr/>
        <p:txBody>
          <a:bodyPr/>
          <a:lstStyle/>
          <a:p>
            <a:pPr algn="l"/>
            <a:fld id="{00000000-1234-1234-1234-123412341234}" type="slidenum">
              <a:rPr lang="en" smtClean="0"/>
              <a:pPr algn="l"/>
              <a:t>19</a:t>
            </a:fld>
            <a:endParaRPr lang="en"/>
          </a:p>
        </p:txBody>
      </p:sp>
    </p:spTree>
    <p:extLst>
      <p:ext uri="{BB962C8B-B14F-4D97-AF65-F5344CB8AC3E}">
        <p14:creationId xmlns:p14="http://schemas.microsoft.com/office/powerpoint/2010/main" val="340545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970144"/>
            <a:ext cx="8038969" cy="3526286"/>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history of OSPF can be traced back to the </a:t>
            </a:r>
            <a:r>
              <a:rPr lang="en-US" sz="1000" b="1" i="1" dirty="0">
                <a:solidFill>
                  <a:schemeClr val="tx1"/>
                </a:solidFill>
                <a:latin typeface="+mj-lt"/>
                <a:ea typeface="Tahoma" panose="020B0604030504040204" pitchFamily="34" charset="0"/>
                <a:cs typeface="Tahoma" panose="020B0604030504040204" pitchFamily="34" charset="0"/>
              </a:rPr>
              <a:t>early 1980s</a:t>
            </a:r>
            <a:r>
              <a:rPr lang="en-US" sz="1000" dirty="0">
                <a:solidFill>
                  <a:schemeClr val="tx1"/>
                </a:solidFill>
                <a:latin typeface="+mj-lt"/>
                <a:ea typeface="Tahoma" panose="020B0604030504040204" pitchFamily="34" charset="0"/>
                <a:cs typeface="Tahoma" panose="020B0604030504040204" pitchFamily="34" charset="0"/>
              </a:rPr>
              <a:t>, when the internet was still in its early stages of development. At the time, the most common routing protocol was RIP (Routing Information Protocol), but RIP had a number of limitations, such as its inability to support large networks or to distribute external routes.</a:t>
            </a:r>
          </a:p>
          <a:p>
            <a:pPr algn="just">
              <a:lnSpc>
                <a:spcPct val="150000"/>
              </a:lnSpc>
            </a:pPr>
            <a:br>
              <a:rPr lang="en-US" sz="1000" dirty="0">
                <a:solidFill>
                  <a:schemeClr val="tx1"/>
                </a:solidFill>
                <a:latin typeface="+mj-lt"/>
                <a:ea typeface="Tahoma" panose="020B0604030504040204" pitchFamily="34" charset="0"/>
                <a:cs typeface="Tahoma" panose="020B0604030504040204" pitchFamily="34" charset="0"/>
              </a:rPr>
            </a:br>
            <a:r>
              <a:rPr lang="en-US" sz="1000" dirty="0">
                <a:solidFill>
                  <a:schemeClr val="tx1"/>
                </a:solidFill>
                <a:latin typeface="+mj-lt"/>
                <a:ea typeface="Tahoma" panose="020B0604030504040204" pitchFamily="34" charset="0"/>
                <a:cs typeface="Tahoma" panose="020B0604030504040204" pitchFamily="34" charset="0"/>
              </a:rPr>
              <a:t>In response to the limitations of RIP and to develop a new routing protocol, t</a:t>
            </a:r>
            <a:r>
              <a:rPr lang="en-US" sz="1000" dirty="0">
                <a:solidFill>
                  <a:schemeClr val="tx1"/>
                </a:solidFill>
                <a:effectLst/>
                <a:latin typeface="+mj-lt"/>
                <a:ea typeface="Calibri" panose="020F0502020204030204" pitchFamily="34" charset="0"/>
              </a:rPr>
              <a:t>he </a:t>
            </a:r>
            <a:r>
              <a:rPr lang="en-US" sz="1000" b="1" i="1" dirty="0">
                <a:solidFill>
                  <a:schemeClr val="tx1"/>
                </a:solidFill>
                <a:effectLst/>
                <a:latin typeface="+mj-lt"/>
                <a:ea typeface="Calibri" panose="020F0502020204030204" pitchFamily="34" charset="0"/>
              </a:rPr>
              <a:t>IETF (Internet Engineering Task Force) </a:t>
            </a:r>
            <a:r>
              <a:rPr lang="en-US" sz="1000" dirty="0">
                <a:solidFill>
                  <a:schemeClr val="tx1"/>
                </a:solidFill>
                <a:effectLst/>
                <a:latin typeface="+mj-lt"/>
                <a:ea typeface="Calibri" panose="020F050202020403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Calibri" panose="020F0502020204030204" pitchFamily="34" charset="0"/>
              </a:rPr>
              <a:t>F</a:t>
            </a:r>
            <a:r>
              <a:rPr lang="en-US" sz="1000" dirty="0">
                <a:solidFill>
                  <a:schemeClr val="tx1"/>
                </a:solidFill>
                <a:effectLst/>
                <a:latin typeface="+mj-lt"/>
                <a:ea typeface="Calibri" panose="020F0502020204030204" pitchFamily="34" charset="0"/>
              </a:rPr>
              <a:t>ormed a </a:t>
            </a:r>
            <a:r>
              <a:rPr lang="en-US" sz="1000" b="1" i="1" dirty="0">
                <a:solidFill>
                  <a:schemeClr val="tx1"/>
                </a:solidFill>
                <a:effectLst/>
                <a:latin typeface="+mj-lt"/>
                <a:ea typeface="Calibri" panose="020F0502020204030204" pitchFamily="34" charset="0"/>
              </a:rPr>
              <a:t>working group </a:t>
            </a:r>
            <a:r>
              <a:rPr lang="en-US" sz="1000" dirty="0">
                <a:solidFill>
                  <a:schemeClr val="tx1"/>
                </a:solidFill>
                <a:effectLst/>
                <a:latin typeface="+mj-lt"/>
                <a:ea typeface="Calibri" panose="020F0502020204030204" pitchFamily="34" charset="0"/>
              </a:rPr>
              <a:t>in </a:t>
            </a:r>
            <a:r>
              <a:rPr lang="en-US" sz="1000" b="1" i="1" dirty="0">
                <a:solidFill>
                  <a:schemeClr val="tx1"/>
                </a:solidFill>
                <a:effectLst/>
                <a:latin typeface="+mj-lt"/>
                <a:ea typeface="Calibri" panose="020F0502020204030204" pitchFamily="34" charset="0"/>
              </a:rPr>
              <a:t>1998</a:t>
            </a:r>
            <a:r>
              <a:rPr lang="en-US" sz="1000" dirty="0">
                <a:solidFill>
                  <a:schemeClr val="tx1"/>
                </a:solidFill>
                <a:effectLst/>
                <a:latin typeface="+mj-lt"/>
                <a:ea typeface="Calibri" panose="020F050202020403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Calibri" panose="020F0502020204030204" pitchFamily="34" charset="0"/>
              </a:rPr>
              <a:t>I</a:t>
            </a:r>
            <a:r>
              <a:rPr lang="en-US" sz="1000" dirty="0">
                <a:solidFill>
                  <a:schemeClr val="tx1"/>
                </a:solidFill>
                <a:effectLst/>
                <a:latin typeface="+mj-lt"/>
                <a:ea typeface="Calibri" panose="020F0502020204030204" pitchFamily="34" charset="0"/>
              </a:rPr>
              <a:t>n </a:t>
            </a:r>
            <a:r>
              <a:rPr lang="en-US" sz="1000" b="1" i="1" dirty="0">
                <a:solidFill>
                  <a:schemeClr val="tx1"/>
                </a:solidFill>
                <a:effectLst/>
                <a:latin typeface="+mj-lt"/>
                <a:ea typeface="Calibri" panose="020F0502020204030204" pitchFamily="34" charset="0"/>
              </a:rPr>
              <a:t>1991</a:t>
            </a:r>
            <a:r>
              <a:rPr lang="en-US" sz="1000" dirty="0">
                <a:solidFill>
                  <a:schemeClr val="tx1"/>
                </a:solidFill>
                <a:effectLst/>
                <a:latin typeface="+mj-lt"/>
                <a:ea typeface="Calibri" panose="020F0502020204030204" pitchFamily="34" charset="0"/>
              </a:rPr>
              <a:t>, published </a:t>
            </a:r>
            <a:r>
              <a:rPr lang="en-US" sz="1000" b="1" i="1" dirty="0">
                <a:solidFill>
                  <a:schemeClr val="tx1"/>
                </a:solidFill>
                <a:effectLst/>
                <a:latin typeface="+mj-lt"/>
                <a:ea typeface="Calibri" panose="020F0502020204030204" pitchFamily="34" charset="0"/>
              </a:rPr>
              <a:t>RFC 1247</a:t>
            </a:r>
            <a:r>
              <a:rPr lang="en-US" sz="1000" dirty="0">
                <a:solidFill>
                  <a:schemeClr val="tx1"/>
                </a:solidFill>
                <a:effectLst/>
                <a:latin typeface="+mj-lt"/>
                <a:ea typeface="Calibri" panose="020F0502020204030204" pitchFamily="34" charset="0"/>
              </a:rPr>
              <a:t>, which defined the </a:t>
            </a:r>
            <a:r>
              <a:rPr lang="en-US" sz="1000" b="1" i="1" dirty="0">
                <a:solidFill>
                  <a:schemeClr val="tx1"/>
                </a:solidFill>
                <a:effectLst/>
                <a:latin typeface="+mj-lt"/>
                <a:ea typeface="Calibri" panose="020F0502020204030204" pitchFamily="34" charset="0"/>
              </a:rPr>
              <a:t>first version of OSPF</a:t>
            </a:r>
            <a:r>
              <a:rPr lang="en-US" sz="1000" dirty="0">
                <a:solidFill>
                  <a:schemeClr val="tx1"/>
                </a:solidFill>
                <a:effectLst/>
                <a:latin typeface="+mj-lt"/>
                <a:ea typeface="Calibri" panose="020F0502020204030204" pitchFamily="34" charset="0"/>
              </a:rPr>
              <a:t>.</a:t>
            </a:r>
          </a:p>
          <a:p>
            <a:pPr marL="171450" indent="-171450" algn="just">
              <a:lnSpc>
                <a:spcPct val="150000"/>
              </a:lnSpc>
              <a:buFont typeface="Arial" panose="020B0604020202020204" pitchFamily="34" charset="0"/>
              <a:buChar char="•"/>
            </a:pPr>
            <a:r>
              <a:rPr lang="en-US" sz="1000" dirty="0">
                <a:solidFill>
                  <a:schemeClr val="tx1"/>
                </a:solidFill>
                <a:effectLst/>
                <a:latin typeface="+mj-lt"/>
                <a:ea typeface="Calibri" panose="020F0502020204030204" pitchFamily="34" charset="0"/>
              </a:rPr>
              <a:t>In </a:t>
            </a:r>
            <a:r>
              <a:rPr lang="en-US" sz="1000" b="1" i="1" dirty="0">
                <a:solidFill>
                  <a:schemeClr val="tx1"/>
                </a:solidFill>
                <a:effectLst/>
                <a:latin typeface="+mj-lt"/>
                <a:ea typeface="Calibri" panose="020F0502020204030204" pitchFamily="34" charset="0"/>
              </a:rPr>
              <a:t>1998</a:t>
            </a:r>
            <a:r>
              <a:rPr lang="en-US" sz="1000" dirty="0">
                <a:solidFill>
                  <a:schemeClr val="tx1"/>
                </a:solidFill>
                <a:effectLst/>
                <a:latin typeface="+mj-lt"/>
                <a:ea typeface="Calibri" panose="020F0502020204030204" pitchFamily="34" charset="0"/>
              </a:rPr>
              <a:t>, published </a:t>
            </a:r>
            <a:r>
              <a:rPr lang="en-US" sz="1000" b="1" i="1" dirty="0">
                <a:solidFill>
                  <a:schemeClr val="tx1"/>
                </a:solidFill>
                <a:effectLst/>
                <a:latin typeface="+mj-lt"/>
                <a:ea typeface="Calibri" panose="020F0502020204030204" pitchFamily="34" charset="0"/>
              </a:rPr>
              <a:t>RFC 2328</a:t>
            </a:r>
            <a:r>
              <a:rPr lang="en-US" sz="1000" dirty="0">
                <a:solidFill>
                  <a:schemeClr val="tx1"/>
                </a:solidFill>
                <a:effectLst/>
                <a:latin typeface="+mj-lt"/>
                <a:ea typeface="Calibri" panose="020F0502020204030204" pitchFamily="34" charset="0"/>
              </a:rPr>
              <a:t>, which defines the </a:t>
            </a:r>
            <a:r>
              <a:rPr lang="en-US" sz="1000" b="1" i="1" dirty="0">
                <a:solidFill>
                  <a:schemeClr val="tx1"/>
                </a:solidFill>
                <a:effectLst/>
                <a:latin typeface="+mj-lt"/>
                <a:ea typeface="Calibri" panose="020F0502020204030204" pitchFamily="34" charset="0"/>
              </a:rPr>
              <a:t>current version </a:t>
            </a:r>
            <a:r>
              <a:rPr lang="en-US" sz="1000" dirty="0">
                <a:solidFill>
                  <a:schemeClr val="tx1"/>
                </a:solidFill>
                <a:effectLst/>
                <a:latin typeface="+mj-lt"/>
                <a:ea typeface="Calibri" panose="020F0502020204030204" pitchFamily="34" charset="0"/>
              </a:rPr>
              <a:t>of OSPF </a:t>
            </a:r>
            <a:r>
              <a:rPr lang="en-US" sz="1000" b="1" i="1" dirty="0">
                <a:solidFill>
                  <a:schemeClr val="tx1"/>
                </a:solidFill>
                <a:effectLst/>
                <a:latin typeface="+mj-lt"/>
                <a:ea typeface="Calibri" panose="020F0502020204030204" pitchFamily="34" charset="0"/>
              </a:rPr>
              <a:t>(OSPFv2)</a:t>
            </a:r>
            <a:r>
              <a:rPr lang="en-US" sz="1000" dirty="0">
                <a:solidFill>
                  <a:schemeClr val="tx1"/>
                </a:solidFill>
                <a:effectLst/>
                <a:latin typeface="+mj-lt"/>
                <a:ea typeface="Calibri" panose="020F0502020204030204" pitchFamily="34" charset="0"/>
              </a:rPr>
              <a:t>. </a:t>
            </a:r>
          </a:p>
          <a:p>
            <a:pPr marL="171450" indent="-171450" algn="just">
              <a:lnSpc>
                <a:spcPct val="150000"/>
              </a:lnSpc>
              <a:buFont typeface="Arial" panose="020B0604020202020204" pitchFamily="34" charset="0"/>
              <a:buChar char="•"/>
            </a:pPr>
            <a:r>
              <a:rPr lang="en-US" sz="1000" dirty="0">
                <a:solidFill>
                  <a:schemeClr val="tx1"/>
                </a:solidFill>
                <a:latin typeface="+mj-lt"/>
                <a:ea typeface="Calibri" panose="020F0502020204030204" pitchFamily="34" charset="0"/>
              </a:rPr>
              <a:t>In </a:t>
            </a:r>
            <a:r>
              <a:rPr lang="en-US" sz="1000" b="1" i="1" dirty="0">
                <a:solidFill>
                  <a:schemeClr val="tx1"/>
                </a:solidFill>
                <a:latin typeface="+mj-lt"/>
                <a:ea typeface="Calibri" panose="020F0502020204030204" pitchFamily="34" charset="0"/>
              </a:rPr>
              <a:t>1999</a:t>
            </a:r>
            <a:r>
              <a:rPr lang="en-US" sz="1000" dirty="0">
                <a:solidFill>
                  <a:schemeClr val="tx1"/>
                </a:solidFill>
                <a:latin typeface="+mj-lt"/>
                <a:ea typeface="Calibri" panose="020F0502020204030204" pitchFamily="34" charset="0"/>
              </a:rPr>
              <a:t>, published </a:t>
            </a:r>
            <a:r>
              <a:rPr lang="en-US" sz="1000" b="1" i="1" dirty="0">
                <a:solidFill>
                  <a:schemeClr val="tx1"/>
                </a:solidFill>
                <a:latin typeface="+mj-lt"/>
                <a:ea typeface="Calibri" panose="020F0502020204030204" pitchFamily="34" charset="0"/>
              </a:rPr>
              <a:t>RFC 2740</a:t>
            </a:r>
            <a:r>
              <a:rPr lang="en-US" sz="1000" dirty="0">
                <a:solidFill>
                  <a:schemeClr val="tx1"/>
                </a:solidFill>
                <a:latin typeface="+mj-lt"/>
                <a:ea typeface="Calibri" panose="020F0502020204030204" pitchFamily="34" charset="0"/>
              </a:rPr>
              <a:t>, which defines </a:t>
            </a:r>
            <a:r>
              <a:rPr lang="en-US" sz="1000" b="1" i="1" dirty="0">
                <a:solidFill>
                  <a:schemeClr val="tx1"/>
                </a:solidFill>
                <a:latin typeface="+mj-lt"/>
                <a:ea typeface="Calibri" panose="020F0502020204030204" pitchFamily="34" charset="0"/>
              </a:rPr>
              <a:t>OSPFv3 </a:t>
            </a:r>
            <a:r>
              <a:rPr lang="en-US" sz="1000" dirty="0">
                <a:solidFill>
                  <a:schemeClr val="tx1"/>
                </a:solidFill>
                <a:latin typeface="+mj-lt"/>
                <a:ea typeface="Calibri" panose="020F0502020204030204" pitchFamily="34" charset="0"/>
              </a:rPr>
              <a:t>for </a:t>
            </a:r>
            <a:r>
              <a:rPr lang="en-US" sz="1000" b="1" i="1" dirty="0">
                <a:solidFill>
                  <a:schemeClr val="tx1"/>
                </a:solidFill>
                <a:latin typeface="+mj-lt"/>
                <a:ea typeface="Calibri" panose="020F0502020204030204" pitchFamily="34" charset="0"/>
              </a:rPr>
              <a:t>IPv6 networks</a:t>
            </a:r>
            <a:r>
              <a:rPr lang="en-US" sz="1000" dirty="0">
                <a:solidFill>
                  <a:schemeClr val="tx1"/>
                </a:solidFill>
                <a:latin typeface="+mj-lt"/>
                <a:ea typeface="Calibri" panose="020F0502020204030204" pitchFamily="34" charset="0"/>
              </a:rPr>
              <a:t>. </a:t>
            </a:r>
          </a:p>
          <a:p>
            <a:pPr marL="171450" indent="-171450" algn="just">
              <a:lnSpc>
                <a:spcPct val="150000"/>
              </a:lnSpc>
              <a:buFont typeface="Arial" panose="020B0604020202020204" pitchFamily="34" charset="0"/>
              <a:buChar char="•"/>
            </a:pPr>
            <a:endParaRPr lang="en-US" sz="1000" dirty="0">
              <a:solidFill>
                <a:schemeClr val="tx1"/>
              </a:solidFill>
              <a:latin typeface="+mj-lt"/>
              <a:ea typeface="Calibri" panose="020F0502020204030204" pitchFamily="34" charset="0"/>
            </a:endParaRPr>
          </a:p>
          <a:p>
            <a:pPr algn="just">
              <a:lnSpc>
                <a:spcPct val="150000"/>
              </a:lnSpc>
            </a:pPr>
            <a:r>
              <a:rPr lang="en-US" sz="1000" dirty="0">
                <a:solidFill>
                  <a:schemeClr val="tx1"/>
                </a:solidFill>
                <a:latin typeface="+mj-lt"/>
                <a:ea typeface="Calibri" panose="020F0502020204030204" pitchFamily="34" charset="0"/>
              </a:rPr>
              <a:t>OSPF</a:t>
            </a:r>
            <a:r>
              <a:rPr lang="en-US" sz="1000" dirty="0">
                <a:solidFill>
                  <a:schemeClr val="tx1"/>
                </a:solidFill>
                <a:effectLst/>
                <a:latin typeface="+mj-lt"/>
                <a:ea typeface="Calibri" panose="020F0502020204030204" pitchFamily="34" charset="0"/>
              </a:rPr>
              <a:t> is now one of the </a:t>
            </a:r>
            <a:r>
              <a:rPr lang="en-US" sz="1000" b="1" i="1" dirty="0">
                <a:solidFill>
                  <a:schemeClr val="tx1"/>
                </a:solidFill>
                <a:effectLst/>
                <a:latin typeface="+mj-lt"/>
                <a:ea typeface="Calibri" panose="020F0502020204030204" pitchFamily="34" charset="0"/>
              </a:rPr>
              <a:t>most widely used routing protocols </a:t>
            </a:r>
            <a:r>
              <a:rPr lang="en-US" sz="1000" b="1" i="1" dirty="0">
                <a:solidFill>
                  <a:schemeClr val="tx1"/>
                </a:solidFill>
                <a:latin typeface="+mj-lt"/>
                <a:ea typeface="Calibri" panose="020F0502020204030204" pitchFamily="34" charset="0"/>
              </a:rPr>
              <a:t>worldwide</a:t>
            </a:r>
            <a:r>
              <a:rPr lang="en-US" sz="1000" dirty="0">
                <a:solidFill>
                  <a:schemeClr val="tx1"/>
                </a:solidFill>
                <a:effectLst/>
                <a:latin typeface="+mj-lt"/>
                <a:ea typeface="Calibri" panose="020F0502020204030204" pitchFamily="34" charset="0"/>
              </a:rPr>
              <a:t>. In fact, it the </a:t>
            </a:r>
            <a:r>
              <a:rPr lang="en-US" sz="1000" b="1" i="1" dirty="0">
                <a:solidFill>
                  <a:schemeClr val="tx1"/>
                </a:solidFill>
                <a:effectLst/>
                <a:latin typeface="+mj-lt"/>
                <a:ea typeface="Calibri" panose="020F0502020204030204" pitchFamily="34" charset="0"/>
              </a:rPr>
              <a:t>most used IGP </a:t>
            </a:r>
            <a:r>
              <a:rPr lang="en-US" sz="1000" dirty="0">
                <a:solidFill>
                  <a:schemeClr val="tx1"/>
                </a:solidFill>
                <a:effectLst/>
                <a:latin typeface="+mj-lt"/>
                <a:ea typeface="Calibri" panose="020F0502020204030204" pitchFamily="34" charset="0"/>
              </a:rPr>
              <a:t>(Interior Gateway Protocol). OSPF has continued to evolve over the years, and the IETF continues to publish new RFCs that define new features and enhancements for OSPF. </a:t>
            </a:r>
            <a:r>
              <a:rPr lang="en-US" sz="1000" kern="100" dirty="0">
                <a:solidFill>
                  <a:schemeClr val="tx1"/>
                </a:solidFill>
                <a:effectLst/>
                <a:latin typeface="+mj-lt"/>
                <a:ea typeface="Calibri" panose="020F0502020204030204" pitchFamily="34" charset="0"/>
                <a:cs typeface="Times New Roman" panose="02020603050405020304" pitchFamily="18" charset="0"/>
              </a:rPr>
              <a:t>OSPF is an IGP (Interior Gateway Protocol) but it can also </a:t>
            </a:r>
            <a:r>
              <a:rPr lang="en-US" sz="1000" b="1" kern="100" dirty="0">
                <a:solidFill>
                  <a:schemeClr val="tx1"/>
                </a:solidFill>
                <a:effectLst/>
                <a:latin typeface="+mj-lt"/>
                <a:ea typeface="Calibri" panose="020F0502020204030204" pitchFamily="34" charset="0"/>
                <a:cs typeface="Times New Roman" panose="02020603050405020304" pitchFamily="18" charset="0"/>
              </a:rPr>
              <a:t>Redistribute External Routes</a:t>
            </a:r>
            <a:r>
              <a:rPr lang="en-US" sz="1000" kern="100" dirty="0">
                <a:solidFill>
                  <a:schemeClr val="tx1"/>
                </a:solidFill>
                <a:effectLst/>
                <a:latin typeface="+mj-lt"/>
                <a:ea typeface="Calibri" panose="020F0502020204030204" pitchFamily="34" charset="0"/>
                <a:cs typeface="Times New Roman" panose="02020603050405020304" pitchFamily="18" charset="0"/>
              </a:rPr>
              <a:t> from different Autonomous System into its routing table. </a:t>
            </a:r>
            <a:r>
              <a:rPr lang="en-US" sz="1000" dirty="0">
                <a:solidFill>
                  <a:schemeClr val="tx1"/>
                </a:solidFill>
                <a:latin typeface="+mj-lt"/>
                <a:ea typeface="Calibri" panose="020F0502020204030204" pitchFamily="34" charset="0"/>
              </a:rPr>
              <a:t>This routing protocol</a:t>
            </a:r>
            <a:r>
              <a:rPr lang="en-US" sz="1000" dirty="0">
                <a:solidFill>
                  <a:schemeClr val="tx1"/>
                </a:solidFill>
                <a:effectLst/>
                <a:latin typeface="+mj-lt"/>
                <a:ea typeface="Calibri" panose="020F0502020204030204" pitchFamily="34" charset="0"/>
              </a:rPr>
              <a:t> is known for its scalability, reliability and support for advanced features such as authentication and traffic engineering. </a:t>
            </a: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Introduction</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a:t>
            </a:fld>
            <a:endParaRPr lang="en"/>
          </a:p>
        </p:txBody>
      </p:sp>
    </p:spTree>
    <p:extLst>
      <p:ext uri="{BB962C8B-B14F-4D97-AF65-F5344CB8AC3E}">
        <p14:creationId xmlns:p14="http://schemas.microsoft.com/office/powerpoint/2010/main" val="27301446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 Route Table</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8" name="TextBox 7">
            <a:extLst>
              <a:ext uri="{FF2B5EF4-FFF2-40B4-BE49-F238E27FC236}">
                <a16:creationId xmlns:a16="http://schemas.microsoft.com/office/drawing/2014/main" id="{A8D4A312-3D59-D2DA-FF25-74144D0F6C04}"/>
              </a:ext>
            </a:extLst>
          </p:cNvPr>
          <p:cNvSpPr txBox="1"/>
          <p:nvPr/>
        </p:nvSpPr>
        <p:spPr>
          <a:xfrm>
            <a:off x="2373059" y="2208369"/>
            <a:ext cx="1817332" cy="246221"/>
          </a:xfrm>
          <a:prstGeom prst="rect">
            <a:avLst/>
          </a:prstGeom>
          <a:noFill/>
        </p:spPr>
        <p:txBody>
          <a:bodyPr wrap="square" rtlCol="0">
            <a:spAutoFit/>
          </a:bodyPr>
          <a:lstStyle/>
          <a:p>
            <a:r>
              <a:rPr lang="en-US" sz="1000" b="1" dirty="0"/>
              <a:t>Table-4: OSPF Route Table</a:t>
            </a:r>
          </a:p>
        </p:txBody>
      </p:sp>
      <p:sp>
        <p:nvSpPr>
          <p:cNvPr id="9" name="TextBox 8">
            <a:extLst>
              <a:ext uri="{FF2B5EF4-FFF2-40B4-BE49-F238E27FC236}">
                <a16:creationId xmlns:a16="http://schemas.microsoft.com/office/drawing/2014/main" id="{8BA647E9-F558-F79A-FF0F-B23B5F1E8B71}"/>
              </a:ext>
            </a:extLst>
          </p:cNvPr>
          <p:cNvSpPr txBox="1"/>
          <p:nvPr/>
        </p:nvSpPr>
        <p:spPr>
          <a:xfrm>
            <a:off x="5887077" y="889483"/>
            <a:ext cx="2849583" cy="2141292"/>
          </a:xfrm>
          <a:prstGeom prst="rect">
            <a:avLst/>
          </a:prstGeom>
          <a:noFill/>
        </p:spPr>
        <p:txBody>
          <a:bodyPr wrap="square" rtlCol="0">
            <a:spAutoFit/>
          </a:bodyPr>
          <a:lstStyle/>
          <a:p>
            <a:pPr algn="just">
              <a:lnSpc>
                <a:spcPct val="150000"/>
              </a:lnSpc>
            </a:pPr>
            <a:r>
              <a:rPr lang="en-US" sz="1000" dirty="0">
                <a:solidFill>
                  <a:srgbClr val="374151"/>
                </a:solidFill>
                <a:latin typeface="+mj-lt"/>
              </a:rPr>
              <a:t>In </a:t>
            </a:r>
            <a:r>
              <a:rPr lang="en-US" sz="1000" b="1" i="1" dirty="0">
                <a:solidFill>
                  <a:srgbClr val="374151"/>
                </a:solidFill>
                <a:latin typeface="+mj-lt"/>
              </a:rPr>
              <a:t>Route Table, </a:t>
            </a:r>
            <a:r>
              <a:rPr lang="en-US" sz="1000" dirty="0">
                <a:solidFill>
                  <a:srgbClr val="374151"/>
                </a:solidFill>
                <a:latin typeface="+mj-lt"/>
              </a:rPr>
              <a:t>we only get the best route to get to the destination network. But in </a:t>
            </a:r>
            <a:r>
              <a:rPr lang="en-US" sz="1000" b="1" i="1" dirty="0">
                <a:solidFill>
                  <a:srgbClr val="374151"/>
                </a:solidFill>
                <a:latin typeface="+mj-lt"/>
              </a:rPr>
              <a:t>OSPF Route Table, </a:t>
            </a:r>
            <a:r>
              <a:rPr lang="en-US" sz="1000" dirty="0">
                <a:solidFill>
                  <a:srgbClr val="374151"/>
                </a:solidFill>
                <a:latin typeface="+mj-lt"/>
              </a:rPr>
              <a:t>we get every possible route found to get to the destination network by OSPF routing protocol with their Destination IP Address (with CIDR value), Administrative Distance, Cost (Metric), Next Hop IP Address, Existing Route Duration Time and Source Interface IP Address.  </a:t>
            </a:r>
            <a:endParaRPr lang="en-US" sz="1000" dirty="0">
              <a:latin typeface="+mj-lt"/>
            </a:endParaRPr>
          </a:p>
        </p:txBody>
      </p:sp>
      <p:pic>
        <p:nvPicPr>
          <p:cNvPr id="18" name="Picture 17">
            <a:extLst>
              <a:ext uri="{FF2B5EF4-FFF2-40B4-BE49-F238E27FC236}">
                <a16:creationId xmlns:a16="http://schemas.microsoft.com/office/drawing/2014/main" id="{739D6769-2B81-9DF4-F8A5-9C6708E33BB5}"/>
              </a:ext>
            </a:extLst>
          </p:cNvPr>
          <p:cNvPicPr>
            <a:picLocks noChangeAspect="1"/>
          </p:cNvPicPr>
          <p:nvPr/>
        </p:nvPicPr>
        <p:blipFill>
          <a:blip r:embed="rId2"/>
          <a:srcRect/>
          <a:stretch/>
        </p:blipFill>
        <p:spPr>
          <a:xfrm>
            <a:off x="862899" y="950922"/>
            <a:ext cx="4837652" cy="1229911"/>
          </a:xfrm>
          <a:prstGeom prst="rect">
            <a:avLst/>
          </a:prstGeom>
          <a:ln w="28575">
            <a:solidFill>
              <a:schemeClr val="tx1"/>
            </a:solidFill>
          </a:ln>
          <a:effectLst/>
        </p:spPr>
      </p:pic>
      <p:sp>
        <p:nvSpPr>
          <p:cNvPr id="19" name="Rectangle 18">
            <a:extLst>
              <a:ext uri="{FF2B5EF4-FFF2-40B4-BE49-F238E27FC236}">
                <a16:creationId xmlns:a16="http://schemas.microsoft.com/office/drawing/2014/main" id="{9E892D32-96F7-0844-9772-080F75C516F2}"/>
              </a:ext>
            </a:extLst>
          </p:cNvPr>
          <p:cNvSpPr/>
          <p:nvPr/>
        </p:nvSpPr>
        <p:spPr>
          <a:xfrm>
            <a:off x="2044074" y="1279826"/>
            <a:ext cx="688849"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20" name="Rectangle 19">
            <a:extLst>
              <a:ext uri="{FF2B5EF4-FFF2-40B4-BE49-F238E27FC236}">
                <a16:creationId xmlns:a16="http://schemas.microsoft.com/office/drawing/2014/main" id="{9781E2CD-9B7D-543D-C6F2-ACC1A84B45F9}"/>
              </a:ext>
            </a:extLst>
          </p:cNvPr>
          <p:cNvSpPr/>
          <p:nvPr/>
        </p:nvSpPr>
        <p:spPr>
          <a:xfrm>
            <a:off x="2044074" y="1424606"/>
            <a:ext cx="688849"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21" name="Rectangle 20">
            <a:extLst>
              <a:ext uri="{FF2B5EF4-FFF2-40B4-BE49-F238E27FC236}">
                <a16:creationId xmlns:a16="http://schemas.microsoft.com/office/drawing/2014/main" id="{2B26917F-9C2F-14B2-EED2-E4F760AEE3FF}"/>
              </a:ext>
            </a:extLst>
          </p:cNvPr>
          <p:cNvSpPr/>
          <p:nvPr/>
        </p:nvSpPr>
        <p:spPr>
          <a:xfrm>
            <a:off x="2040264" y="1569386"/>
            <a:ext cx="688849" cy="117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C00000"/>
                </a:solidFill>
              </a:ln>
            </a:endParaRPr>
          </a:p>
        </p:txBody>
      </p:sp>
      <p:sp>
        <p:nvSpPr>
          <p:cNvPr id="5" name="Slide Number Placeholder 4">
            <a:extLst>
              <a:ext uri="{FF2B5EF4-FFF2-40B4-BE49-F238E27FC236}">
                <a16:creationId xmlns:a16="http://schemas.microsoft.com/office/drawing/2014/main" id="{6A976C1C-10C3-DA6A-7CB3-4CD135391383}"/>
              </a:ext>
            </a:extLst>
          </p:cNvPr>
          <p:cNvSpPr>
            <a:spLocks noGrp="1"/>
          </p:cNvSpPr>
          <p:nvPr>
            <p:ph type="sldNum" idx="12"/>
          </p:nvPr>
        </p:nvSpPr>
        <p:spPr/>
        <p:txBody>
          <a:bodyPr/>
          <a:lstStyle/>
          <a:p>
            <a:pPr algn="l"/>
            <a:fld id="{00000000-1234-1234-1234-123412341234}" type="slidenum">
              <a:rPr lang="en" smtClean="0"/>
              <a:pPr algn="l"/>
              <a:t>20</a:t>
            </a:fld>
            <a:endParaRPr lang="en"/>
          </a:p>
        </p:txBody>
      </p:sp>
    </p:spTree>
    <p:extLst>
      <p:ext uri="{BB962C8B-B14F-4D97-AF65-F5344CB8AC3E}">
        <p14:creationId xmlns:p14="http://schemas.microsoft.com/office/powerpoint/2010/main" val="69159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E929DD-F79F-65C9-80A5-25F6CD7CCD08}"/>
              </a:ext>
            </a:extLst>
          </p:cNvPr>
          <p:cNvPicPr>
            <a:picLocks noChangeAspect="1"/>
          </p:cNvPicPr>
          <p:nvPr/>
        </p:nvPicPr>
        <p:blipFill>
          <a:blip r:embed="rId3"/>
          <a:srcRect/>
          <a:stretch/>
        </p:blipFill>
        <p:spPr>
          <a:xfrm>
            <a:off x="862899" y="948845"/>
            <a:ext cx="4837652" cy="3023533"/>
          </a:xfrm>
          <a:prstGeom prst="rect">
            <a:avLst/>
          </a:prstGeom>
          <a:ln w="28575">
            <a:solidFill>
              <a:schemeClr val="tx1"/>
            </a:solidFill>
          </a:ln>
          <a:effectLst/>
        </p:spPr>
      </p:pic>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Protocols Table</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9" name="TextBox 8">
            <a:extLst>
              <a:ext uri="{FF2B5EF4-FFF2-40B4-BE49-F238E27FC236}">
                <a16:creationId xmlns:a16="http://schemas.microsoft.com/office/drawing/2014/main" id="{8BA647E9-F558-F79A-FF0F-B23B5F1E8B71}"/>
              </a:ext>
            </a:extLst>
          </p:cNvPr>
          <p:cNvSpPr txBox="1"/>
          <p:nvPr/>
        </p:nvSpPr>
        <p:spPr>
          <a:xfrm>
            <a:off x="5887077" y="889483"/>
            <a:ext cx="2849583" cy="2141292"/>
          </a:xfrm>
          <a:prstGeom prst="rect">
            <a:avLst/>
          </a:prstGeom>
          <a:noFill/>
        </p:spPr>
        <p:txBody>
          <a:bodyPr wrap="square" rtlCol="0">
            <a:spAutoFit/>
          </a:bodyPr>
          <a:lstStyle/>
          <a:p>
            <a:pPr algn="just">
              <a:lnSpc>
                <a:spcPct val="150000"/>
              </a:lnSpc>
            </a:pPr>
            <a:r>
              <a:rPr lang="en-US" sz="1000" dirty="0">
                <a:solidFill>
                  <a:srgbClr val="374151"/>
                </a:solidFill>
                <a:latin typeface="+mj-lt"/>
              </a:rPr>
              <a:t>In </a:t>
            </a:r>
            <a:r>
              <a:rPr lang="en-US" sz="1000" b="1" i="1" dirty="0">
                <a:solidFill>
                  <a:srgbClr val="374151"/>
                </a:solidFill>
                <a:latin typeface="+mj-lt"/>
              </a:rPr>
              <a:t>Route Table, </a:t>
            </a:r>
            <a:r>
              <a:rPr lang="en-US" sz="1000" dirty="0">
                <a:solidFill>
                  <a:srgbClr val="374151"/>
                </a:solidFill>
                <a:latin typeface="+mj-lt"/>
              </a:rPr>
              <a:t>we only get the best route to get to the destination network. But in </a:t>
            </a:r>
            <a:r>
              <a:rPr lang="en-US" sz="1000" b="1" i="1" dirty="0">
                <a:solidFill>
                  <a:srgbClr val="374151"/>
                </a:solidFill>
                <a:latin typeface="+mj-lt"/>
              </a:rPr>
              <a:t>OSPF Route Table, </a:t>
            </a:r>
            <a:r>
              <a:rPr lang="en-US" sz="1000" dirty="0">
                <a:solidFill>
                  <a:srgbClr val="374151"/>
                </a:solidFill>
                <a:latin typeface="+mj-lt"/>
              </a:rPr>
              <a:t>we get every possible route found to get to the destination network by OSPF routing protocol with their Destination IP Address (with CIDR value), Administrative Distance, Cost (Metric), Next Hop IP Address, Existing Route Duration Time and Source Interface IP Address.  </a:t>
            </a:r>
            <a:endParaRPr lang="en-US" sz="1000" dirty="0">
              <a:latin typeface="+mj-lt"/>
            </a:endParaRPr>
          </a:p>
        </p:txBody>
      </p:sp>
      <p:cxnSp>
        <p:nvCxnSpPr>
          <p:cNvPr id="6" name="Straight Connector 5">
            <a:extLst>
              <a:ext uri="{FF2B5EF4-FFF2-40B4-BE49-F238E27FC236}">
                <a16:creationId xmlns:a16="http://schemas.microsoft.com/office/drawing/2014/main" id="{0E1BF696-74B8-7B69-4B71-CA0A628D7B12}"/>
              </a:ext>
            </a:extLst>
          </p:cNvPr>
          <p:cNvCxnSpPr/>
          <p:nvPr/>
        </p:nvCxnSpPr>
        <p:spPr>
          <a:xfrm>
            <a:off x="1021080" y="1847850"/>
            <a:ext cx="163068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a:extLst>
              <a:ext uri="{FF2B5EF4-FFF2-40B4-BE49-F238E27FC236}">
                <a16:creationId xmlns:a16="http://schemas.microsoft.com/office/drawing/2014/main" id="{2F20F4CB-E592-9FA9-D39A-348B77E41B5B}"/>
              </a:ext>
            </a:extLst>
          </p:cNvPr>
          <p:cNvCxnSpPr>
            <a:cxnSpLocks/>
          </p:cNvCxnSpPr>
          <p:nvPr/>
        </p:nvCxnSpPr>
        <p:spPr>
          <a:xfrm>
            <a:off x="1021080" y="1992630"/>
            <a:ext cx="2644140"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Right Brace 10">
            <a:extLst>
              <a:ext uri="{FF2B5EF4-FFF2-40B4-BE49-F238E27FC236}">
                <a16:creationId xmlns:a16="http://schemas.microsoft.com/office/drawing/2014/main" id="{4CD91EE8-AFF3-5DE7-8C27-B538B1635C48}"/>
              </a:ext>
            </a:extLst>
          </p:cNvPr>
          <p:cNvSpPr/>
          <p:nvPr/>
        </p:nvSpPr>
        <p:spPr>
          <a:xfrm>
            <a:off x="3318510" y="2274570"/>
            <a:ext cx="91440" cy="448090"/>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E622ABB5-514A-9AD9-6D52-7DD451684F72}"/>
              </a:ext>
            </a:extLst>
          </p:cNvPr>
          <p:cNvSpPr/>
          <p:nvPr/>
        </p:nvSpPr>
        <p:spPr>
          <a:xfrm>
            <a:off x="4362450" y="2926080"/>
            <a:ext cx="125730" cy="826770"/>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8A767CF-0F64-6E46-F629-DD7F50F67621}"/>
              </a:ext>
            </a:extLst>
          </p:cNvPr>
          <p:cNvCxnSpPr>
            <a:cxnSpLocks/>
          </p:cNvCxnSpPr>
          <p:nvPr/>
        </p:nvCxnSpPr>
        <p:spPr>
          <a:xfrm>
            <a:off x="2385060" y="1405890"/>
            <a:ext cx="556260" cy="0"/>
          </a:xfrm>
          <a:prstGeom prst="line">
            <a:avLst/>
          </a:prstGeom>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F544FD0D-1831-A71E-2E84-28087A5FBB26}"/>
              </a:ext>
            </a:extLst>
          </p:cNvPr>
          <p:cNvSpPr txBox="1"/>
          <p:nvPr/>
        </p:nvSpPr>
        <p:spPr>
          <a:xfrm>
            <a:off x="2373059" y="4019526"/>
            <a:ext cx="1817332" cy="246221"/>
          </a:xfrm>
          <a:prstGeom prst="rect">
            <a:avLst/>
          </a:prstGeom>
          <a:noFill/>
        </p:spPr>
        <p:txBody>
          <a:bodyPr wrap="square" rtlCol="0">
            <a:spAutoFit/>
          </a:bodyPr>
          <a:lstStyle/>
          <a:p>
            <a:r>
              <a:rPr lang="en-US" sz="1000" b="1" dirty="0"/>
              <a:t>Table-5: Protocols Table</a:t>
            </a:r>
          </a:p>
        </p:txBody>
      </p:sp>
      <p:sp>
        <p:nvSpPr>
          <p:cNvPr id="5" name="Slide Number Placeholder 4">
            <a:extLst>
              <a:ext uri="{FF2B5EF4-FFF2-40B4-BE49-F238E27FC236}">
                <a16:creationId xmlns:a16="http://schemas.microsoft.com/office/drawing/2014/main" id="{05786CAD-5DF6-C8C9-7385-69615F951FAA}"/>
              </a:ext>
            </a:extLst>
          </p:cNvPr>
          <p:cNvSpPr>
            <a:spLocks noGrp="1"/>
          </p:cNvSpPr>
          <p:nvPr>
            <p:ph type="sldNum" idx="12"/>
          </p:nvPr>
        </p:nvSpPr>
        <p:spPr/>
        <p:txBody>
          <a:bodyPr/>
          <a:lstStyle/>
          <a:p>
            <a:pPr algn="l"/>
            <a:fld id="{00000000-1234-1234-1234-123412341234}" type="slidenum">
              <a:rPr lang="en" smtClean="0"/>
              <a:pPr algn="l"/>
              <a:t>21</a:t>
            </a:fld>
            <a:endParaRPr lang="en"/>
          </a:p>
        </p:txBody>
      </p:sp>
    </p:spTree>
    <p:extLst>
      <p:ext uri="{BB962C8B-B14F-4D97-AF65-F5344CB8AC3E}">
        <p14:creationId xmlns:p14="http://schemas.microsoft.com/office/powerpoint/2010/main" val="3077175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A1212-1D70-8BED-EF35-CE2F9E36996B}"/>
              </a:ext>
            </a:extLst>
          </p:cNvPr>
          <p:cNvPicPr>
            <a:picLocks noChangeAspect="1"/>
          </p:cNvPicPr>
          <p:nvPr/>
        </p:nvPicPr>
        <p:blipFill>
          <a:blip r:embed="rId3"/>
          <a:srcRect/>
          <a:stretch/>
        </p:blipFill>
        <p:spPr>
          <a:xfrm>
            <a:off x="859478" y="948844"/>
            <a:ext cx="5071198" cy="3600294"/>
          </a:xfrm>
          <a:prstGeom prst="rect">
            <a:avLst/>
          </a:prstGeom>
          <a:ln w="28575">
            <a:solidFill>
              <a:schemeClr val="tx1"/>
            </a:solidFill>
          </a:ln>
          <a:effectLst/>
        </p:spPr>
      </p:pic>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Interfaces</a:t>
            </a:r>
          </a:p>
        </p:txBody>
      </p:sp>
      <p:sp>
        <p:nvSpPr>
          <p:cNvPr id="3" name="TextBox 2">
            <a:extLst>
              <a:ext uri="{FF2B5EF4-FFF2-40B4-BE49-F238E27FC236}">
                <a16:creationId xmlns:a16="http://schemas.microsoft.com/office/drawing/2014/main" id="{6FE294B5-E085-C621-12DC-E676D0AB7235}"/>
              </a:ext>
            </a:extLst>
          </p:cNvPr>
          <p:cNvSpPr txBox="1"/>
          <p:nvPr/>
        </p:nvSpPr>
        <p:spPr>
          <a:xfrm>
            <a:off x="747421" y="947707"/>
            <a:ext cx="7871793" cy="314894"/>
          </a:xfrm>
          <a:prstGeom prst="rect">
            <a:avLst/>
          </a:prstGeom>
          <a:noFill/>
        </p:spPr>
        <p:txBody>
          <a:bodyPr wrap="square" rtlCol="0">
            <a:spAutoFit/>
          </a:bodyPr>
          <a:lstStyle/>
          <a:p>
            <a:pPr>
              <a:lnSpc>
                <a:spcPct val="150000"/>
              </a:lnSpc>
            </a:pPr>
            <a:r>
              <a:rPr lang="en-US" sz="1100" b="1" dirty="0">
                <a:solidFill>
                  <a:srgbClr val="374151"/>
                </a:solidFill>
                <a:latin typeface="+mj-lt"/>
              </a:rPr>
              <a:t>	</a:t>
            </a:r>
          </a:p>
        </p:txBody>
      </p:sp>
      <p:sp>
        <p:nvSpPr>
          <p:cNvPr id="9" name="TextBox 8">
            <a:extLst>
              <a:ext uri="{FF2B5EF4-FFF2-40B4-BE49-F238E27FC236}">
                <a16:creationId xmlns:a16="http://schemas.microsoft.com/office/drawing/2014/main" id="{8BA647E9-F558-F79A-FF0F-B23B5F1E8B71}"/>
              </a:ext>
            </a:extLst>
          </p:cNvPr>
          <p:cNvSpPr txBox="1"/>
          <p:nvPr/>
        </p:nvSpPr>
        <p:spPr>
          <a:xfrm>
            <a:off x="6168284" y="900948"/>
            <a:ext cx="2535707" cy="2141292"/>
          </a:xfrm>
          <a:prstGeom prst="rect">
            <a:avLst/>
          </a:prstGeom>
          <a:noFill/>
        </p:spPr>
        <p:txBody>
          <a:bodyPr wrap="square" rtlCol="0">
            <a:spAutoFit/>
          </a:bodyPr>
          <a:lstStyle/>
          <a:p>
            <a:pPr algn="just">
              <a:lnSpc>
                <a:spcPct val="150000"/>
              </a:lnSpc>
            </a:pPr>
            <a:r>
              <a:rPr lang="en-US" sz="1000" b="0" i="0" dirty="0">
                <a:solidFill>
                  <a:srgbClr val="374151"/>
                </a:solidFill>
                <a:effectLst/>
                <a:latin typeface="+mj-lt"/>
              </a:rPr>
              <a:t>This command provides details about OSPF-enabled interfaces, including their state, IP addresses, area assignments, hello time, dead time, waiting time, process ID and many more.</a:t>
            </a:r>
          </a:p>
          <a:p>
            <a:pPr algn="just">
              <a:lnSpc>
                <a:spcPct val="150000"/>
              </a:lnSpc>
            </a:pPr>
            <a:endParaRPr lang="en-US" sz="1000" dirty="0">
              <a:solidFill>
                <a:srgbClr val="374151"/>
              </a:solidFill>
              <a:latin typeface="+mj-lt"/>
            </a:endParaRPr>
          </a:p>
          <a:p>
            <a:pPr>
              <a:lnSpc>
                <a:spcPct val="150000"/>
              </a:lnSpc>
            </a:pPr>
            <a:r>
              <a:rPr lang="en-US" sz="1000" dirty="0">
                <a:solidFill>
                  <a:srgbClr val="374151"/>
                </a:solidFill>
                <a:latin typeface="+mj-lt"/>
              </a:rPr>
              <a:t>To see summary of OSPF interfaces apply this command-</a:t>
            </a:r>
          </a:p>
          <a:p>
            <a:pPr>
              <a:lnSpc>
                <a:spcPct val="150000"/>
              </a:lnSpc>
            </a:pPr>
            <a:r>
              <a:rPr lang="en-US" sz="1000" b="1" i="1" dirty="0">
                <a:solidFill>
                  <a:schemeClr val="accent4">
                    <a:lumMod val="50000"/>
                  </a:schemeClr>
                </a:solidFill>
                <a:latin typeface="+mj-lt"/>
              </a:rPr>
              <a:t>‘Router# show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interface brief’</a:t>
            </a:r>
          </a:p>
        </p:txBody>
      </p:sp>
      <p:cxnSp>
        <p:nvCxnSpPr>
          <p:cNvPr id="14" name="Straight Connector 13">
            <a:extLst>
              <a:ext uri="{FF2B5EF4-FFF2-40B4-BE49-F238E27FC236}">
                <a16:creationId xmlns:a16="http://schemas.microsoft.com/office/drawing/2014/main" id="{4FFA587D-77EB-BC6B-5FCF-EEC48B474B3B}"/>
              </a:ext>
            </a:extLst>
          </p:cNvPr>
          <p:cNvCxnSpPr/>
          <p:nvPr/>
        </p:nvCxnSpPr>
        <p:spPr>
          <a:xfrm>
            <a:off x="2223458" y="1341120"/>
            <a:ext cx="11293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B2C6EA3A-5F43-8632-0709-BBF32F596B57}"/>
              </a:ext>
            </a:extLst>
          </p:cNvPr>
          <p:cNvCxnSpPr/>
          <p:nvPr/>
        </p:nvCxnSpPr>
        <p:spPr>
          <a:xfrm>
            <a:off x="851858" y="1341120"/>
            <a:ext cx="11293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E2C1980E-4B9A-4186-C873-00BC6876ADBB}"/>
              </a:ext>
            </a:extLst>
          </p:cNvPr>
          <p:cNvCxnSpPr>
            <a:cxnSpLocks/>
          </p:cNvCxnSpPr>
          <p:nvPr/>
        </p:nvCxnSpPr>
        <p:spPr>
          <a:xfrm>
            <a:off x="2350458" y="1590040"/>
            <a:ext cx="9515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65CD29B6-08FB-4AB2-EC96-EABBECA9C22F}"/>
              </a:ext>
            </a:extLst>
          </p:cNvPr>
          <p:cNvCxnSpPr>
            <a:cxnSpLocks/>
          </p:cNvCxnSpPr>
          <p:nvPr/>
        </p:nvCxnSpPr>
        <p:spPr>
          <a:xfrm>
            <a:off x="3330898" y="1463040"/>
            <a:ext cx="40798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559C935-6537-7633-2F9A-A8367C5F7C75}"/>
              </a:ext>
            </a:extLst>
          </p:cNvPr>
          <p:cNvCxnSpPr>
            <a:cxnSpLocks/>
          </p:cNvCxnSpPr>
          <p:nvPr/>
        </p:nvCxnSpPr>
        <p:spPr>
          <a:xfrm>
            <a:off x="983938" y="1590040"/>
            <a:ext cx="7737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BDC2FA45-BC99-FE90-BBC6-C9AC2C6F08EE}"/>
              </a:ext>
            </a:extLst>
          </p:cNvPr>
          <p:cNvCxnSpPr>
            <a:cxnSpLocks/>
          </p:cNvCxnSpPr>
          <p:nvPr/>
        </p:nvCxnSpPr>
        <p:spPr>
          <a:xfrm>
            <a:off x="4224978" y="1590040"/>
            <a:ext cx="9515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A9DE08-A105-FE00-8C76-CE91E6FC0E2E}"/>
              </a:ext>
            </a:extLst>
          </p:cNvPr>
          <p:cNvCxnSpPr>
            <a:cxnSpLocks/>
          </p:cNvCxnSpPr>
          <p:nvPr/>
        </p:nvCxnSpPr>
        <p:spPr>
          <a:xfrm>
            <a:off x="5281618" y="1590040"/>
            <a:ext cx="51974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A35F1DDC-8FB1-23EF-9ED8-690017AFC701}"/>
              </a:ext>
            </a:extLst>
          </p:cNvPr>
          <p:cNvCxnSpPr>
            <a:cxnSpLocks/>
          </p:cNvCxnSpPr>
          <p:nvPr/>
        </p:nvCxnSpPr>
        <p:spPr>
          <a:xfrm>
            <a:off x="2797498" y="1854200"/>
            <a:ext cx="55530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E9E9D061-50D7-E4E3-D576-98E182D6C67F}"/>
              </a:ext>
            </a:extLst>
          </p:cNvPr>
          <p:cNvCxnSpPr>
            <a:cxnSpLocks/>
          </p:cNvCxnSpPr>
          <p:nvPr/>
        </p:nvCxnSpPr>
        <p:spPr>
          <a:xfrm>
            <a:off x="3462978" y="1854200"/>
            <a:ext cx="49942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06B3962C-21F5-7AA6-765A-B7A8F566FCA4}"/>
              </a:ext>
            </a:extLst>
          </p:cNvPr>
          <p:cNvCxnSpPr>
            <a:cxnSpLocks/>
          </p:cNvCxnSpPr>
          <p:nvPr/>
        </p:nvCxnSpPr>
        <p:spPr>
          <a:xfrm>
            <a:off x="4047178" y="1854200"/>
            <a:ext cx="49942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4F659E6B-8CFD-D696-A624-ACDDC18E7C66}"/>
              </a:ext>
            </a:extLst>
          </p:cNvPr>
          <p:cNvSpPr>
            <a:spLocks noGrp="1"/>
          </p:cNvSpPr>
          <p:nvPr>
            <p:ph type="sldNum" idx="12"/>
          </p:nvPr>
        </p:nvSpPr>
        <p:spPr/>
        <p:txBody>
          <a:bodyPr/>
          <a:lstStyle/>
          <a:p>
            <a:pPr algn="l"/>
            <a:fld id="{00000000-1234-1234-1234-123412341234}" type="slidenum">
              <a:rPr lang="en" smtClean="0"/>
              <a:pPr algn="l"/>
              <a:t>22</a:t>
            </a:fld>
            <a:endParaRPr lang="en"/>
          </a:p>
        </p:txBody>
      </p:sp>
    </p:spTree>
    <p:extLst>
      <p:ext uri="{BB962C8B-B14F-4D97-AF65-F5344CB8AC3E}">
        <p14:creationId xmlns:p14="http://schemas.microsoft.com/office/powerpoint/2010/main" val="1542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86F7-ACAF-78BC-1093-CECFD14F40C7}"/>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Cost Metric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D4AF80-E0AE-0B38-76E8-39E34FBA64B6}"/>
                  </a:ext>
                </a:extLst>
              </p:cNvPr>
              <p:cNvSpPr txBox="1"/>
              <p:nvPr/>
            </p:nvSpPr>
            <p:spPr>
              <a:xfrm>
                <a:off x="747421" y="905762"/>
                <a:ext cx="7871793" cy="145398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latin typeface="+mj-lt"/>
                  </a:rPr>
                  <a:t>OSPF uses </a:t>
                </a:r>
                <a:r>
                  <a:rPr lang="en-US" sz="1000" b="1" i="1" dirty="0">
                    <a:latin typeface="+mj-lt"/>
                  </a:rPr>
                  <a:t>SPF</a:t>
                </a:r>
                <a:r>
                  <a:rPr lang="en-US" sz="1000" dirty="0">
                    <a:latin typeface="+mj-lt"/>
                  </a:rPr>
                  <a:t> (Shortest Path First) algorithm to calculate the best route.</a:t>
                </a:r>
              </a:p>
              <a:p>
                <a:pPr marL="171450" indent="-171450">
                  <a:lnSpc>
                    <a:spcPct val="150000"/>
                  </a:lnSpc>
                  <a:buFont typeface="Arial" panose="020B0604020202020204" pitchFamily="34" charset="0"/>
                  <a:buChar char="•"/>
                </a:pPr>
                <a:r>
                  <a:rPr lang="en-US" sz="1000" dirty="0">
                    <a:latin typeface="+mj-lt"/>
                  </a:rPr>
                  <a:t>The sum of the OSPF interface costs for all outgoing interfaces in the route.</a:t>
                </a:r>
              </a:p>
              <a:p>
                <a:pPr marL="171450" indent="-171450">
                  <a:lnSpc>
                    <a:spcPct val="150000"/>
                  </a:lnSpc>
                  <a:buFont typeface="Arial" panose="020B0604020202020204" pitchFamily="34" charset="0"/>
                  <a:buChar char="•"/>
                </a:pPr>
                <a:r>
                  <a:rPr lang="en-US" sz="1000" dirty="0">
                    <a:latin typeface="+mj-lt"/>
                  </a:rPr>
                  <a:t>Router then adds each route to its routing table.</a:t>
                </a:r>
              </a:p>
              <a:p>
                <a:pPr marL="171450" indent="-171450">
                  <a:lnSpc>
                    <a:spcPct val="150000"/>
                  </a:lnSpc>
                  <a:buFont typeface="Arial" panose="020B0604020202020204" pitchFamily="34" charset="0"/>
                  <a:buChar char="•"/>
                </a:pPr>
                <a:r>
                  <a:rPr lang="en-US" sz="1000" dirty="0">
                    <a:latin typeface="+mj-lt"/>
                  </a:rPr>
                  <a:t>The </a:t>
                </a:r>
                <a:r>
                  <a:rPr lang="en-US" sz="1000" b="1" i="1" dirty="0">
                    <a:latin typeface="+mj-lt"/>
                  </a:rPr>
                  <a:t>Formula </a:t>
                </a:r>
                <a:r>
                  <a:rPr lang="en-US" sz="1000" dirty="0">
                    <a:latin typeface="+mj-lt"/>
                  </a:rPr>
                  <a:t>used to calculate the OSPF cost is: </a:t>
                </a:r>
              </a:p>
              <a:p>
                <a:pPr marL="171450" indent="-171450">
                  <a:lnSpc>
                    <a:spcPct val="150000"/>
                  </a:lnSpc>
                  <a:buFont typeface="Arial" panose="020B0604020202020204" pitchFamily="34" charset="0"/>
                  <a:buChar char="•"/>
                </a:pPr>
                <a:r>
                  <a:rPr lang="en-US" sz="1000" dirty="0">
                    <a:latin typeface="+mj-lt"/>
                  </a:rPr>
                  <a:t>By default, </a:t>
                </a:r>
                <a:r>
                  <a:rPr lang="en-US" sz="1000" b="1" i="1" dirty="0">
                    <a:latin typeface="+mj-lt"/>
                  </a:rPr>
                  <a:t>Reference Bandwidth </a:t>
                </a:r>
                <a:r>
                  <a:rPr lang="en-US" sz="1000" dirty="0">
                    <a:latin typeface="+mj-lt"/>
                  </a:rPr>
                  <a:t>is </a:t>
                </a:r>
                <a14:m>
                  <m:oMath xmlns:m="http://schemas.openxmlformats.org/officeDocument/2006/math">
                    <m:sSup>
                      <m:sSupPr>
                        <m:ctrlPr>
                          <a:rPr lang="en-US" sz="1000" b="1" i="1" smtClean="0">
                            <a:latin typeface="Cambria Math" panose="02040503050406030204" pitchFamily="18" charset="0"/>
                          </a:rPr>
                        </m:ctrlPr>
                      </m:sSupPr>
                      <m:e>
                        <m:r>
                          <a:rPr lang="en-US" sz="1000" b="1" i="1" smtClean="0">
                            <a:latin typeface="Cambria Math" panose="02040503050406030204" pitchFamily="18" charset="0"/>
                          </a:rPr>
                          <m:t>𝟏𝟎</m:t>
                        </m:r>
                      </m:e>
                      <m:sup>
                        <m:r>
                          <a:rPr lang="en-US" sz="1000" b="1" i="1" smtClean="0">
                            <a:latin typeface="Cambria Math" panose="02040503050406030204" pitchFamily="18" charset="0"/>
                          </a:rPr>
                          <m:t>𝟖</m:t>
                        </m:r>
                      </m:sup>
                    </m:sSup>
                  </m:oMath>
                </a14:m>
                <a:r>
                  <a:rPr lang="en-US" sz="1000" b="1" i="1" dirty="0">
                    <a:latin typeface="+mj-lt"/>
                  </a:rPr>
                  <a:t> </a:t>
                </a:r>
                <a:r>
                  <a:rPr lang="en-US" sz="1000" dirty="0">
                    <a:latin typeface="+mj-lt"/>
                  </a:rPr>
                  <a:t>in </a:t>
                </a:r>
                <a:r>
                  <a:rPr lang="en-US" sz="1000" b="1" i="1" dirty="0">
                    <a:latin typeface="+mj-lt"/>
                  </a:rPr>
                  <a:t>bps </a:t>
                </a:r>
                <a:r>
                  <a:rPr lang="en-US" sz="1000" dirty="0">
                    <a:latin typeface="+mj-lt"/>
                  </a:rPr>
                  <a:t>(bit per second)</a:t>
                </a:r>
              </a:p>
              <a:p>
                <a:pPr marL="171450" indent="-171450">
                  <a:lnSpc>
                    <a:spcPct val="150000"/>
                  </a:lnSpc>
                  <a:buFont typeface="Arial" panose="020B0604020202020204" pitchFamily="34" charset="0"/>
                  <a:buChar char="•"/>
                </a:pPr>
                <a:r>
                  <a:rPr lang="en-US" sz="1000" dirty="0">
                    <a:latin typeface="+mj-lt"/>
                  </a:rPr>
                  <a:t>Default Cost Metric value is given below:</a:t>
                </a:r>
                <a:r>
                  <a:rPr lang="en-US" sz="1000" b="1" i="1" dirty="0">
                    <a:latin typeface="+mj-lt"/>
                  </a:rPr>
                  <a:t> </a:t>
                </a:r>
                <a:endParaRPr lang="en-US" sz="1000" dirty="0">
                  <a:latin typeface="+mj-lt"/>
                </a:endParaRPr>
              </a:p>
            </p:txBody>
          </p:sp>
        </mc:Choice>
        <mc:Fallback xmlns="">
          <p:sp>
            <p:nvSpPr>
              <p:cNvPr id="3" name="TextBox 2">
                <a:extLst>
                  <a:ext uri="{FF2B5EF4-FFF2-40B4-BE49-F238E27FC236}">
                    <a16:creationId xmlns:a16="http://schemas.microsoft.com/office/drawing/2014/main" id="{CFD4AF80-E0AE-0B38-76E8-39E34FBA64B6}"/>
                  </a:ext>
                </a:extLst>
              </p:cNvPr>
              <p:cNvSpPr txBox="1">
                <a:spLocks noRot="1" noChangeAspect="1" noMove="1" noResize="1" noEditPoints="1" noAdjustHandles="1" noChangeArrowheads="1" noChangeShapeType="1" noTextEdit="1"/>
              </p:cNvSpPr>
              <p:nvPr/>
            </p:nvSpPr>
            <p:spPr>
              <a:xfrm>
                <a:off x="747421" y="905762"/>
                <a:ext cx="7871793" cy="1453988"/>
              </a:xfrm>
              <a:prstGeom prst="rect">
                <a:avLst/>
              </a:prstGeom>
              <a:blipFill>
                <a:blip r:embed="rId3"/>
                <a:stretch>
                  <a:fillRect b="-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F909DA-A30D-5C66-F75B-433D7B5620E3}"/>
                  </a:ext>
                </a:extLst>
              </p:cNvPr>
              <p:cNvSpPr txBox="1"/>
              <p:nvPr/>
            </p:nvSpPr>
            <p:spPr>
              <a:xfrm>
                <a:off x="5604801" y="1494651"/>
                <a:ext cx="2791778" cy="440057"/>
              </a:xfrm>
              <a:prstGeom prst="rect">
                <a:avLst/>
              </a:prstGeom>
              <a:noFill/>
              <a:ln w="28575">
                <a:solidFill>
                  <a:schemeClr val="tx1"/>
                </a:solidFill>
              </a:ln>
            </p:spPr>
            <p:txBody>
              <a:bodyPr wrap="square" lIns="0" tIns="0" rIns="0" bIns="0" rtlCol="0">
                <a:spAutoFit/>
              </a:bodyPr>
              <a:lstStyle/>
              <a:p>
                <a:r>
                  <a:rPr lang="en-US" sz="1800" b="1" dirty="0">
                    <a:solidFill>
                      <a:schemeClr val="accent4">
                        <a:lumMod val="50000"/>
                      </a:schemeClr>
                    </a:solidFill>
                    <a:latin typeface="+mj-lt"/>
                  </a:rPr>
                  <a:t> Cost </a:t>
                </a:r>
                <a14:m>
                  <m:oMath xmlns:m="http://schemas.openxmlformats.org/officeDocument/2006/math">
                    <m:r>
                      <a:rPr lang="en-US" sz="1800" b="1" i="1" smtClean="0">
                        <a:solidFill>
                          <a:schemeClr val="accent4">
                            <a:lumMod val="50000"/>
                          </a:schemeClr>
                        </a:solidFill>
                        <a:latin typeface="Cambria Math" panose="02040503050406030204" pitchFamily="18" charset="0"/>
                      </a:rPr>
                      <m:t>=</m:t>
                    </m:r>
                    <m:f>
                      <m:fPr>
                        <m:ctrlPr>
                          <a:rPr lang="en-US" sz="1800" b="1" i="1" smtClean="0">
                            <a:solidFill>
                              <a:schemeClr val="accent4">
                                <a:lumMod val="50000"/>
                              </a:schemeClr>
                            </a:solidFill>
                            <a:latin typeface="Cambria Math" panose="02040503050406030204" pitchFamily="18" charset="0"/>
                          </a:rPr>
                        </m:ctrlPr>
                      </m:fPr>
                      <m:num>
                        <m:r>
                          <a:rPr lang="en-US" sz="1800" b="1" i="1" smtClean="0">
                            <a:solidFill>
                              <a:schemeClr val="accent4">
                                <a:lumMod val="50000"/>
                              </a:schemeClr>
                            </a:solidFill>
                            <a:latin typeface="Cambria Math" panose="02040503050406030204" pitchFamily="18" charset="0"/>
                          </a:rPr>
                          <m:t>𝑹𝒆𝒇𝒆𝒓𝒆𝒏𝒄𝒆</m:t>
                        </m:r>
                        <m:r>
                          <a:rPr lang="en-US" sz="1800" b="1" i="1" smtClean="0">
                            <a:solidFill>
                              <a:schemeClr val="accent4">
                                <a:lumMod val="50000"/>
                              </a:schemeClr>
                            </a:solidFill>
                            <a:latin typeface="Cambria Math" panose="02040503050406030204" pitchFamily="18" charset="0"/>
                          </a:rPr>
                          <m:t> </m:t>
                        </m:r>
                        <m:r>
                          <a:rPr lang="en-US" sz="1800" b="1" i="1" smtClean="0">
                            <a:solidFill>
                              <a:schemeClr val="accent4">
                                <a:lumMod val="50000"/>
                              </a:schemeClr>
                            </a:solidFill>
                            <a:latin typeface="Cambria Math" panose="02040503050406030204" pitchFamily="18" charset="0"/>
                          </a:rPr>
                          <m:t>𝑩𝒂𝒏𝒅𝒘𝒊𝒅𝒕𝒉</m:t>
                        </m:r>
                      </m:num>
                      <m:den>
                        <m:r>
                          <a:rPr lang="en-US" sz="1800" b="1" i="1" smtClean="0">
                            <a:solidFill>
                              <a:schemeClr val="accent4">
                                <a:lumMod val="50000"/>
                              </a:schemeClr>
                            </a:solidFill>
                            <a:latin typeface="Cambria Math" panose="02040503050406030204" pitchFamily="18" charset="0"/>
                          </a:rPr>
                          <m:t>𝑰𝒏𝒕𝒆𝒓𝒇𝒂𝒄𝒆</m:t>
                        </m:r>
                        <m:r>
                          <a:rPr lang="en-US" sz="1800" b="1" i="1" smtClean="0">
                            <a:solidFill>
                              <a:schemeClr val="accent4">
                                <a:lumMod val="50000"/>
                              </a:schemeClr>
                            </a:solidFill>
                            <a:latin typeface="Cambria Math" panose="02040503050406030204" pitchFamily="18" charset="0"/>
                          </a:rPr>
                          <m:t> </m:t>
                        </m:r>
                        <m:r>
                          <a:rPr lang="en-US" sz="1800" b="1" i="1" smtClean="0">
                            <a:solidFill>
                              <a:schemeClr val="accent4">
                                <a:lumMod val="50000"/>
                              </a:schemeClr>
                            </a:solidFill>
                            <a:latin typeface="Cambria Math" panose="02040503050406030204" pitchFamily="18" charset="0"/>
                          </a:rPr>
                          <m:t>𝑩𝒂𝒏𝒅𝒘𝒊𝒅𝒕𝒉</m:t>
                        </m:r>
                      </m:den>
                    </m:f>
                  </m:oMath>
                </a14:m>
                <a:endParaRPr lang="en-US" sz="1800" b="1" dirty="0">
                  <a:solidFill>
                    <a:schemeClr val="accent4">
                      <a:lumMod val="50000"/>
                    </a:schemeClr>
                  </a:solidFill>
                  <a:latin typeface="+mj-lt"/>
                </a:endParaRPr>
              </a:p>
            </p:txBody>
          </p:sp>
        </mc:Choice>
        <mc:Fallback xmlns="">
          <p:sp>
            <p:nvSpPr>
              <p:cNvPr id="8" name="TextBox 7">
                <a:extLst>
                  <a:ext uri="{FF2B5EF4-FFF2-40B4-BE49-F238E27FC236}">
                    <a16:creationId xmlns:a16="http://schemas.microsoft.com/office/drawing/2014/main" id="{75F909DA-A30D-5C66-F75B-433D7B5620E3}"/>
                  </a:ext>
                </a:extLst>
              </p:cNvPr>
              <p:cNvSpPr txBox="1">
                <a:spLocks noRot="1" noChangeAspect="1" noMove="1" noResize="1" noEditPoints="1" noAdjustHandles="1" noChangeArrowheads="1" noChangeShapeType="1" noTextEdit="1"/>
              </p:cNvSpPr>
              <p:nvPr/>
            </p:nvSpPr>
            <p:spPr>
              <a:xfrm>
                <a:off x="5604801" y="1494651"/>
                <a:ext cx="2791778" cy="440057"/>
              </a:xfrm>
              <a:prstGeom prst="rect">
                <a:avLst/>
              </a:prstGeom>
              <a:blipFill>
                <a:blip r:embed="rId4"/>
                <a:stretch>
                  <a:fillRect l="-2376" b="-14286"/>
                </a:stretch>
              </a:blipFill>
              <a:ln w="28575">
                <a:solidFill>
                  <a:schemeClr val="tx1"/>
                </a:solidFill>
              </a:ln>
            </p:spPr>
            <p:txBody>
              <a:bodyPr/>
              <a:lstStyle/>
              <a:p>
                <a:r>
                  <a:rPr lang="en-US">
                    <a:noFill/>
                  </a:rPr>
                  <a:t> </a:t>
                </a:r>
              </a:p>
            </p:txBody>
          </p:sp>
        </mc:Fallback>
      </mc:AlternateContent>
      <p:graphicFrame>
        <p:nvGraphicFramePr>
          <p:cNvPr id="11" name="Table 11">
            <a:extLst>
              <a:ext uri="{FF2B5EF4-FFF2-40B4-BE49-F238E27FC236}">
                <a16:creationId xmlns:a16="http://schemas.microsoft.com/office/drawing/2014/main" id="{EFD9141A-1AD4-00C2-EAE0-B91D49F4C88E}"/>
              </a:ext>
            </a:extLst>
          </p:cNvPr>
          <p:cNvGraphicFramePr>
            <a:graphicFrameLocks noGrp="1"/>
          </p:cNvGraphicFramePr>
          <p:nvPr>
            <p:extLst>
              <p:ext uri="{D42A27DB-BD31-4B8C-83A1-F6EECF244321}">
                <p14:modId xmlns:p14="http://schemas.microsoft.com/office/powerpoint/2010/main" val="2241809643"/>
              </p:ext>
            </p:extLst>
          </p:nvPr>
        </p:nvGraphicFramePr>
        <p:xfrm>
          <a:off x="1149330" y="2490028"/>
          <a:ext cx="6501432" cy="2011680"/>
        </p:xfrm>
        <a:graphic>
          <a:graphicData uri="http://schemas.openxmlformats.org/drawingml/2006/table">
            <a:tbl>
              <a:tblPr firstRow="1" bandRow="1">
                <a:tableStyleId>{69012ECD-51FC-41F1-AA8D-1B2483CD663E}</a:tableStyleId>
              </a:tblPr>
              <a:tblGrid>
                <a:gridCol w="1625358">
                  <a:extLst>
                    <a:ext uri="{9D8B030D-6E8A-4147-A177-3AD203B41FA5}">
                      <a16:colId xmlns:a16="http://schemas.microsoft.com/office/drawing/2014/main" val="3647431973"/>
                    </a:ext>
                  </a:extLst>
                </a:gridCol>
                <a:gridCol w="1625358">
                  <a:extLst>
                    <a:ext uri="{9D8B030D-6E8A-4147-A177-3AD203B41FA5}">
                      <a16:colId xmlns:a16="http://schemas.microsoft.com/office/drawing/2014/main" val="1533385735"/>
                    </a:ext>
                  </a:extLst>
                </a:gridCol>
                <a:gridCol w="1625358">
                  <a:extLst>
                    <a:ext uri="{9D8B030D-6E8A-4147-A177-3AD203B41FA5}">
                      <a16:colId xmlns:a16="http://schemas.microsoft.com/office/drawing/2014/main" val="2865289164"/>
                    </a:ext>
                  </a:extLst>
                </a:gridCol>
                <a:gridCol w="1625358">
                  <a:extLst>
                    <a:ext uri="{9D8B030D-6E8A-4147-A177-3AD203B41FA5}">
                      <a16:colId xmlns:a16="http://schemas.microsoft.com/office/drawing/2014/main" val="3018260821"/>
                    </a:ext>
                  </a:extLst>
                </a:gridCol>
              </a:tblGrid>
              <a:tr h="164369">
                <a:tc>
                  <a:txBody>
                    <a:bodyPr/>
                    <a:lstStyle/>
                    <a:p>
                      <a:pPr algn="ctr"/>
                      <a:r>
                        <a:rPr lang="en-US" sz="1400" dirty="0">
                          <a:solidFill>
                            <a:schemeClr val="tx1"/>
                          </a:solidFill>
                        </a:rPr>
                        <a:t>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Interface Default Bandwidth (Kbps)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rPr>
                        <a:t>Formula (Kbps)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rPr>
                        <a:t>OSPF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131967"/>
                  </a:ext>
                </a:extLst>
              </a:tr>
              <a:tr h="164369">
                <a:tc>
                  <a:txBody>
                    <a:bodyPr/>
                    <a:lstStyle/>
                    <a:p>
                      <a:pPr algn="ctr"/>
                      <a:r>
                        <a:rPr lang="en-US" sz="1200" dirty="0"/>
                        <a:t>Serial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1544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100,000/1544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74607"/>
                  </a:ext>
                </a:extLst>
              </a:tr>
              <a:tr h="164369">
                <a:tc>
                  <a:txBody>
                    <a:bodyPr/>
                    <a:lstStyle/>
                    <a:p>
                      <a:pPr algn="ctr"/>
                      <a:r>
                        <a:rPr lang="en-US" sz="1200" dirty="0"/>
                        <a:t>Ethernet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316445"/>
                  </a:ext>
                </a:extLst>
              </a:tr>
              <a:tr h="164369">
                <a:tc>
                  <a:txBody>
                    <a:bodyPr/>
                    <a:lstStyle/>
                    <a:p>
                      <a:pPr algn="ctr"/>
                      <a:r>
                        <a:rPr lang="en-US" sz="1200" dirty="0"/>
                        <a:t>Fast Ethernet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758404"/>
                  </a:ext>
                </a:extLst>
              </a:tr>
              <a:tr h="164369">
                <a:tc>
                  <a:txBody>
                    <a:bodyPr/>
                    <a:lstStyle/>
                    <a:p>
                      <a:pPr algn="ctr"/>
                      <a:r>
                        <a:rPr lang="en-US" sz="1200" dirty="0"/>
                        <a:t>Gigabit Ethernet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2744257"/>
                  </a:ext>
                </a:extLst>
              </a:tr>
              <a:tr h="164369">
                <a:tc>
                  <a:txBody>
                    <a:bodyPr/>
                    <a:lstStyle/>
                    <a:p>
                      <a:pPr algn="ctr"/>
                      <a:r>
                        <a:rPr lang="en-US" sz="1200" dirty="0"/>
                        <a:t>10 Gigabit Ethernet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6720576"/>
                  </a:ext>
                </a:extLst>
              </a:tr>
              <a:tr h="164369">
                <a:tc>
                  <a:txBody>
                    <a:bodyPr/>
                    <a:lstStyle/>
                    <a:p>
                      <a:pPr algn="ctr"/>
                      <a:r>
                        <a:rPr lang="en-US" sz="1200" dirty="0"/>
                        <a:t>100 Gigabit Ethernet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100,000/100,000,000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5928702"/>
                  </a:ext>
                </a:extLst>
              </a:tr>
            </a:tbl>
          </a:graphicData>
        </a:graphic>
      </p:graphicFrame>
      <p:sp>
        <p:nvSpPr>
          <p:cNvPr id="4" name="Slide Number Placeholder 3">
            <a:extLst>
              <a:ext uri="{FF2B5EF4-FFF2-40B4-BE49-F238E27FC236}">
                <a16:creationId xmlns:a16="http://schemas.microsoft.com/office/drawing/2014/main" id="{37140ADC-C2ED-6668-CE08-1EB1D4D67A61}"/>
              </a:ext>
            </a:extLst>
          </p:cNvPr>
          <p:cNvSpPr>
            <a:spLocks noGrp="1"/>
          </p:cNvSpPr>
          <p:nvPr>
            <p:ph type="sldNum" idx="12"/>
          </p:nvPr>
        </p:nvSpPr>
        <p:spPr/>
        <p:txBody>
          <a:bodyPr/>
          <a:lstStyle/>
          <a:p>
            <a:pPr algn="l"/>
            <a:fld id="{00000000-1234-1234-1234-123412341234}" type="slidenum">
              <a:rPr lang="en" smtClean="0"/>
              <a:pPr algn="l"/>
              <a:t>23</a:t>
            </a:fld>
            <a:endParaRPr lang="en"/>
          </a:p>
        </p:txBody>
      </p:sp>
    </p:spTree>
    <p:extLst>
      <p:ext uri="{BB962C8B-B14F-4D97-AF65-F5344CB8AC3E}">
        <p14:creationId xmlns:p14="http://schemas.microsoft.com/office/powerpoint/2010/main" val="130018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7B6D-93FF-383E-F2ED-7D54DCD7051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Cost Metric</a:t>
            </a:r>
          </a:p>
        </p:txBody>
      </p:sp>
      <p:sp>
        <p:nvSpPr>
          <p:cNvPr id="3" name="TextBox 2">
            <a:extLst>
              <a:ext uri="{FF2B5EF4-FFF2-40B4-BE49-F238E27FC236}">
                <a16:creationId xmlns:a16="http://schemas.microsoft.com/office/drawing/2014/main" id="{DCC69621-0ABD-1222-5B46-5AAF71F81321}"/>
              </a:ext>
            </a:extLst>
          </p:cNvPr>
          <p:cNvSpPr txBox="1"/>
          <p:nvPr/>
        </p:nvSpPr>
        <p:spPr>
          <a:xfrm>
            <a:off x="747420" y="905762"/>
            <a:ext cx="4638312" cy="3757119"/>
          </a:xfrm>
          <a:prstGeom prst="rect">
            <a:avLst/>
          </a:prstGeom>
          <a:noFill/>
        </p:spPr>
        <p:txBody>
          <a:bodyPr wrap="square" rtlCol="0">
            <a:spAutoFit/>
          </a:bodyPr>
          <a:lstStyle/>
          <a:p>
            <a:pPr>
              <a:lnSpc>
                <a:spcPct val="150000"/>
              </a:lnSpc>
            </a:pPr>
            <a:r>
              <a:rPr lang="en-US" sz="1000" dirty="0">
                <a:latin typeface="+mj-lt"/>
              </a:rPr>
              <a:t>There are </a:t>
            </a:r>
            <a:r>
              <a:rPr lang="en-US" sz="1000" b="1" i="1" dirty="0">
                <a:latin typeface="+mj-lt"/>
              </a:rPr>
              <a:t>three ways </a:t>
            </a:r>
            <a:r>
              <a:rPr lang="en-US" sz="1000" dirty="0">
                <a:latin typeface="+mj-lt"/>
              </a:rPr>
              <a:t>to change interface cost in cisco routers:</a:t>
            </a:r>
          </a:p>
          <a:p>
            <a:pPr marL="228600" indent="-228600">
              <a:lnSpc>
                <a:spcPct val="150000"/>
              </a:lnSpc>
              <a:buFont typeface="+mj-lt"/>
              <a:buAutoNum type="arabicPeriod"/>
            </a:pPr>
            <a:r>
              <a:rPr lang="en-US" sz="1000" b="1" u="sng" dirty="0">
                <a:latin typeface="+mj-lt"/>
              </a:rPr>
              <a:t>Changing Interface Bandwidth:</a:t>
            </a:r>
            <a:r>
              <a:rPr lang="en-US" sz="1000" b="1" dirty="0">
                <a:latin typeface="+mj-lt"/>
              </a:rPr>
              <a:t> </a:t>
            </a:r>
            <a:r>
              <a:rPr lang="en-US" sz="1000" dirty="0">
                <a:latin typeface="+mj-lt"/>
              </a:rPr>
              <a:t>It will change the total cost metric of interface by using the interface subcommand- </a:t>
            </a:r>
            <a:r>
              <a:rPr lang="en-US" sz="1000" b="1" i="1" dirty="0">
                <a:solidFill>
                  <a:schemeClr val="accent4">
                    <a:lumMod val="50000"/>
                  </a:schemeClr>
                </a:solidFill>
                <a:latin typeface="+mj-lt"/>
              </a:rPr>
              <a:t>‘bandwidth </a:t>
            </a:r>
            <a:r>
              <a:rPr lang="en-US" sz="1000" b="1" i="1" dirty="0">
                <a:solidFill>
                  <a:srgbClr val="C00000"/>
                </a:solidFill>
                <a:latin typeface="+mj-lt"/>
              </a:rPr>
              <a:t>&lt;value&gt;</a:t>
            </a:r>
            <a:r>
              <a:rPr lang="en-US" sz="1000" b="1" i="1" dirty="0">
                <a:solidFill>
                  <a:schemeClr val="accent4">
                    <a:lumMod val="50000"/>
                  </a:schemeClr>
                </a:solidFill>
                <a:latin typeface="+mj-lt"/>
              </a:rPr>
              <a:t>’</a:t>
            </a:r>
            <a:endParaRPr lang="en-US" sz="1000" dirty="0">
              <a:solidFill>
                <a:schemeClr val="accent4">
                  <a:lumMod val="50000"/>
                </a:schemeClr>
              </a:solidFill>
              <a:latin typeface="+mj-lt"/>
            </a:endParaRPr>
          </a:p>
          <a:p>
            <a:pPr marL="228600" indent="-228600">
              <a:lnSpc>
                <a:spcPct val="150000"/>
              </a:lnSpc>
              <a:buFont typeface="+mj-lt"/>
              <a:buAutoNum type="arabicPeriod"/>
            </a:pPr>
            <a:r>
              <a:rPr lang="en-US" sz="1000" b="1" u="sng" dirty="0">
                <a:latin typeface="+mj-lt"/>
              </a:rPr>
              <a:t>Changing Default Reference Bandwidth:</a:t>
            </a:r>
            <a:r>
              <a:rPr lang="en-US" sz="1000" b="1" dirty="0">
                <a:latin typeface="+mj-lt"/>
              </a:rPr>
              <a:t> </a:t>
            </a:r>
            <a:r>
              <a:rPr lang="en-US" sz="1000" dirty="0">
                <a:latin typeface="+mj-lt"/>
              </a:rPr>
              <a:t>Any interface with an interface bandwidth of 100 Mbps or </a:t>
            </a:r>
            <a:br>
              <a:rPr lang="en-US" sz="1000" dirty="0">
                <a:latin typeface="+mj-lt"/>
              </a:rPr>
            </a:br>
            <a:r>
              <a:rPr lang="en-US" sz="1000" dirty="0">
                <a:latin typeface="+mj-lt"/>
              </a:rPr>
              <a:t>faster ties with a calculated</a:t>
            </a:r>
            <a:br>
              <a:rPr lang="en-US" sz="1000" dirty="0">
                <a:latin typeface="+mj-lt"/>
              </a:rPr>
            </a:br>
            <a:r>
              <a:rPr lang="en-US" sz="1000" dirty="0">
                <a:latin typeface="+mj-lt"/>
              </a:rPr>
              <a:t>OSPF cost of 1 which is a </a:t>
            </a:r>
            <a:br>
              <a:rPr lang="en-US" sz="1000" dirty="0">
                <a:latin typeface="+mj-lt"/>
              </a:rPr>
            </a:br>
            <a:r>
              <a:rPr lang="en-US" sz="1000" dirty="0">
                <a:latin typeface="+mj-lt"/>
              </a:rPr>
              <a:t>limitation. It is probably not </a:t>
            </a:r>
            <a:br>
              <a:rPr lang="en-US" sz="1000" dirty="0">
                <a:latin typeface="+mj-lt"/>
              </a:rPr>
            </a:br>
            <a:r>
              <a:rPr lang="en-US" sz="1000" dirty="0">
                <a:latin typeface="+mj-lt"/>
              </a:rPr>
              <a:t>the right basis for choosing </a:t>
            </a:r>
            <a:br>
              <a:rPr lang="en-US" sz="1000" dirty="0">
                <a:latin typeface="+mj-lt"/>
              </a:rPr>
            </a:br>
            <a:r>
              <a:rPr lang="en-US" sz="1000" dirty="0">
                <a:latin typeface="+mj-lt"/>
              </a:rPr>
              <a:t>routes. It can be changed by using this command- </a:t>
            </a:r>
            <a:br>
              <a:rPr lang="en-US" sz="1000" dirty="0">
                <a:latin typeface="+mj-lt"/>
              </a:rPr>
            </a:br>
            <a:r>
              <a:rPr lang="en-US" sz="1000" b="1" i="1" dirty="0">
                <a:solidFill>
                  <a:schemeClr val="accent4">
                    <a:lumMod val="50000"/>
                  </a:schemeClr>
                </a:solidFill>
                <a:latin typeface="+mj-lt"/>
              </a:rPr>
              <a:t>‘auto-cost reference-bandwidth </a:t>
            </a:r>
            <a:r>
              <a:rPr lang="en-US" sz="1000" b="1" i="1" dirty="0">
                <a:solidFill>
                  <a:srgbClr val="C00000"/>
                </a:solidFill>
                <a:latin typeface="+mj-lt"/>
              </a:rPr>
              <a:t>&lt;value&gt;</a:t>
            </a:r>
            <a:r>
              <a:rPr lang="en-US" sz="1000" b="1" i="1" dirty="0">
                <a:solidFill>
                  <a:schemeClr val="accent4">
                    <a:lumMod val="50000"/>
                  </a:schemeClr>
                </a:solidFill>
                <a:latin typeface="+mj-lt"/>
              </a:rPr>
              <a:t>’</a:t>
            </a:r>
            <a:endParaRPr lang="en-US" sz="1000" dirty="0">
              <a:solidFill>
                <a:schemeClr val="accent4">
                  <a:lumMod val="50000"/>
                </a:schemeClr>
              </a:solidFill>
              <a:latin typeface="+mj-lt"/>
            </a:endParaRPr>
          </a:p>
          <a:p>
            <a:pPr marL="228600" indent="-228600">
              <a:lnSpc>
                <a:spcPct val="150000"/>
              </a:lnSpc>
              <a:buFont typeface="+mj-lt"/>
              <a:buAutoNum type="arabicPeriod"/>
            </a:pPr>
            <a:r>
              <a:rPr lang="en-US" sz="1000" b="1" u="sng" dirty="0">
                <a:latin typeface="+mj-lt"/>
              </a:rPr>
              <a:t>Changing Cost Manually:</a:t>
            </a:r>
            <a:r>
              <a:rPr lang="en-US" sz="1000" b="1" dirty="0">
                <a:latin typeface="+mj-lt"/>
              </a:rPr>
              <a:t> </a:t>
            </a:r>
            <a:r>
              <a:rPr lang="en-US" sz="1000" dirty="0">
                <a:latin typeface="+mj-lt"/>
              </a:rPr>
              <a:t>Manually setting the cost will replace the calculated cost metric. Thus the calculated best route might also change. We can change the cost manually using the interface subcommand-</a:t>
            </a:r>
            <a:br>
              <a:rPr lang="en-US" sz="1000" dirty="0">
                <a:latin typeface="+mj-lt"/>
              </a:rPr>
            </a:br>
            <a:r>
              <a:rPr lang="en-US" sz="1000" b="1" i="1" dirty="0">
                <a:solidFill>
                  <a:schemeClr val="accent4">
                    <a:lumMod val="50000"/>
                  </a:schemeClr>
                </a:solidFill>
                <a:latin typeface="+mj-lt"/>
              </a:rPr>
              <a:t>‘</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cost </a:t>
            </a:r>
            <a:r>
              <a:rPr lang="en-US" sz="1000" b="1" i="1" dirty="0">
                <a:solidFill>
                  <a:srgbClr val="C00000"/>
                </a:solidFill>
                <a:latin typeface="+mj-lt"/>
              </a:rPr>
              <a:t>&lt;value&gt;</a:t>
            </a:r>
            <a:r>
              <a:rPr lang="en-US" sz="1000" b="1" i="1" dirty="0">
                <a:solidFill>
                  <a:schemeClr val="accent4">
                    <a:lumMod val="50000"/>
                  </a:schemeClr>
                </a:solidFill>
                <a:latin typeface="+mj-lt"/>
              </a:rPr>
              <a:t>’</a:t>
            </a:r>
            <a:br>
              <a:rPr lang="en-US" sz="1000" b="1" dirty="0">
                <a:latin typeface="+mj-lt"/>
              </a:rPr>
            </a:br>
            <a:endParaRPr lang="en-US" sz="1000" b="1" dirty="0">
              <a:latin typeface="+mj-lt"/>
            </a:endParaRPr>
          </a:p>
        </p:txBody>
      </p:sp>
      <p:pic>
        <p:nvPicPr>
          <p:cNvPr id="4" name="Picture 3">
            <a:extLst>
              <a:ext uri="{FF2B5EF4-FFF2-40B4-BE49-F238E27FC236}">
                <a16:creationId xmlns:a16="http://schemas.microsoft.com/office/drawing/2014/main" id="{EEB262C7-F9F7-C059-8DB4-A46A40B25A7B}"/>
              </a:ext>
            </a:extLst>
          </p:cNvPr>
          <p:cNvPicPr>
            <a:picLocks noChangeAspect="1"/>
          </p:cNvPicPr>
          <p:nvPr/>
        </p:nvPicPr>
        <p:blipFill>
          <a:blip r:embed="rId3"/>
          <a:srcRect/>
          <a:stretch/>
        </p:blipFill>
        <p:spPr>
          <a:xfrm>
            <a:off x="5333526" y="1035737"/>
            <a:ext cx="3275668" cy="703428"/>
          </a:xfrm>
          <a:prstGeom prst="rect">
            <a:avLst/>
          </a:prstGeom>
          <a:ln w="28575">
            <a:solidFill>
              <a:schemeClr val="tx1"/>
            </a:solidFill>
          </a:ln>
          <a:effectLst/>
        </p:spPr>
      </p:pic>
      <p:pic>
        <p:nvPicPr>
          <p:cNvPr id="5" name="Picture 4">
            <a:extLst>
              <a:ext uri="{FF2B5EF4-FFF2-40B4-BE49-F238E27FC236}">
                <a16:creationId xmlns:a16="http://schemas.microsoft.com/office/drawing/2014/main" id="{92E345C2-F29F-A634-69F6-92E4898C09DD}"/>
              </a:ext>
            </a:extLst>
          </p:cNvPr>
          <p:cNvPicPr>
            <a:picLocks noChangeAspect="1"/>
          </p:cNvPicPr>
          <p:nvPr/>
        </p:nvPicPr>
        <p:blipFill>
          <a:blip r:embed="rId4"/>
          <a:srcRect/>
          <a:stretch/>
        </p:blipFill>
        <p:spPr>
          <a:xfrm>
            <a:off x="5359629" y="3182709"/>
            <a:ext cx="3275668" cy="684159"/>
          </a:xfrm>
          <a:prstGeom prst="rect">
            <a:avLst/>
          </a:prstGeom>
          <a:ln w="28575">
            <a:solidFill>
              <a:schemeClr val="tx1"/>
            </a:solidFill>
          </a:ln>
          <a:effectLst/>
        </p:spPr>
      </p:pic>
      <p:pic>
        <p:nvPicPr>
          <p:cNvPr id="6" name="Picture 5">
            <a:extLst>
              <a:ext uri="{FF2B5EF4-FFF2-40B4-BE49-F238E27FC236}">
                <a16:creationId xmlns:a16="http://schemas.microsoft.com/office/drawing/2014/main" id="{953141A8-196A-0D13-01A4-5898129BEE30}"/>
              </a:ext>
            </a:extLst>
          </p:cNvPr>
          <p:cNvPicPr>
            <a:picLocks noChangeAspect="1"/>
          </p:cNvPicPr>
          <p:nvPr/>
        </p:nvPicPr>
        <p:blipFill>
          <a:blip r:embed="rId5"/>
          <a:srcRect/>
          <a:stretch/>
        </p:blipFill>
        <p:spPr>
          <a:xfrm>
            <a:off x="2763443" y="1982407"/>
            <a:ext cx="5845752" cy="945352"/>
          </a:xfrm>
          <a:prstGeom prst="rect">
            <a:avLst/>
          </a:prstGeom>
          <a:ln w="28575">
            <a:solidFill>
              <a:schemeClr val="tx1"/>
            </a:solidFill>
          </a:ln>
          <a:effectLst/>
        </p:spPr>
      </p:pic>
      <p:sp>
        <p:nvSpPr>
          <p:cNvPr id="7" name="TextBox 6">
            <a:extLst>
              <a:ext uri="{FF2B5EF4-FFF2-40B4-BE49-F238E27FC236}">
                <a16:creationId xmlns:a16="http://schemas.microsoft.com/office/drawing/2014/main" id="{65E19D6C-D911-0FFF-3868-9C449B13BDDF}"/>
              </a:ext>
            </a:extLst>
          </p:cNvPr>
          <p:cNvSpPr txBox="1"/>
          <p:nvPr/>
        </p:nvSpPr>
        <p:spPr>
          <a:xfrm>
            <a:off x="5326072" y="3976382"/>
            <a:ext cx="3348143" cy="338554"/>
          </a:xfrm>
          <a:prstGeom prst="rect">
            <a:avLst/>
          </a:prstGeom>
          <a:noFill/>
        </p:spPr>
        <p:txBody>
          <a:bodyPr wrap="square" rtlCol="0">
            <a:spAutoFit/>
          </a:bodyPr>
          <a:lstStyle/>
          <a:p>
            <a:pPr algn="just"/>
            <a:r>
              <a:rPr lang="en-US" sz="800" b="1" i="1" dirty="0"/>
              <a:t>***Cisco recommends making the OSPF reference bandwidth settings the same on all OSPF routers in an Enterprise Network.</a:t>
            </a:r>
          </a:p>
        </p:txBody>
      </p:sp>
      <p:sp>
        <p:nvSpPr>
          <p:cNvPr id="8" name="Slide Number Placeholder 7">
            <a:extLst>
              <a:ext uri="{FF2B5EF4-FFF2-40B4-BE49-F238E27FC236}">
                <a16:creationId xmlns:a16="http://schemas.microsoft.com/office/drawing/2014/main" id="{7F891055-B11C-BA29-DD81-9AC52AED4A7B}"/>
              </a:ext>
            </a:extLst>
          </p:cNvPr>
          <p:cNvSpPr>
            <a:spLocks noGrp="1"/>
          </p:cNvSpPr>
          <p:nvPr>
            <p:ph type="sldNum" idx="12"/>
          </p:nvPr>
        </p:nvSpPr>
        <p:spPr/>
        <p:txBody>
          <a:bodyPr/>
          <a:lstStyle/>
          <a:p>
            <a:pPr algn="l"/>
            <a:fld id="{00000000-1234-1234-1234-123412341234}" type="slidenum">
              <a:rPr lang="en" smtClean="0"/>
              <a:pPr algn="l"/>
              <a:t>24</a:t>
            </a:fld>
            <a:endParaRPr lang="en"/>
          </a:p>
        </p:txBody>
      </p:sp>
    </p:spTree>
    <p:extLst>
      <p:ext uri="{BB962C8B-B14F-4D97-AF65-F5344CB8AC3E}">
        <p14:creationId xmlns:p14="http://schemas.microsoft.com/office/powerpoint/2010/main" val="2879284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9E6B-6971-B1D7-DA1B-2F49FD560B7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 Area</a:t>
            </a:r>
          </a:p>
        </p:txBody>
      </p:sp>
      <p:sp>
        <p:nvSpPr>
          <p:cNvPr id="4" name="TextBox 3">
            <a:extLst>
              <a:ext uri="{FF2B5EF4-FFF2-40B4-BE49-F238E27FC236}">
                <a16:creationId xmlns:a16="http://schemas.microsoft.com/office/drawing/2014/main" id="{D291A06C-6A01-A40A-90B6-32CDA26FC4F1}"/>
              </a:ext>
            </a:extLst>
          </p:cNvPr>
          <p:cNvSpPr txBox="1"/>
          <p:nvPr/>
        </p:nvSpPr>
        <p:spPr>
          <a:xfrm>
            <a:off x="747421" y="905762"/>
            <a:ext cx="3967192" cy="1679627"/>
          </a:xfrm>
          <a:prstGeom prst="rect">
            <a:avLst/>
          </a:prstGeom>
          <a:noFill/>
        </p:spPr>
        <p:txBody>
          <a:bodyPr wrap="square" rtlCol="0">
            <a:spAutoFit/>
          </a:bodyPr>
          <a:lstStyle/>
          <a:p>
            <a:pPr algn="just">
              <a:lnSpc>
                <a:spcPct val="150000"/>
              </a:lnSpc>
            </a:pPr>
            <a:r>
              <a:rPr lang="en-US" sz="1000" b="1" u="sng" dirty="0">
                <a:latin typeface="+mj-lt"/>
              </a:rPr>
              <a:t>Single Area Limitations:</a:t>
            </a:r>
          </a:p>
          <a:p>
            <a:pPr marL="171450" indent="-171450" algn="just">
              <a:lnSpc>
                <a:spcPct val="150000"/>
              </a:lnSpc>
              <a:buFont typeface="Arial" panose="020B0604020202020204" pitchFamily="34" charset="0"/>
              <a:buChar char="•"/>
            </a:pPr>
            <a:r>
              <a:rPr lang="en-US" sz="1000" dirty="0">
                <a:latin typeface="+mj-lt"/>
              </a:rPr>
              <a:t>Larger topology requires </a:t>
            </a:r>
            <a:r>
              <a:rPr lang="en-US" sz="1000" b="1" i="1" dirty="0">
                <a:latin typeface="+mj-lt"/>
              </a:rPr>
              <a:t>more memory </a:t>
            </a:r>
            <a:r>
              <a:rPr lang="en-US" sz="1000" dirty="0">
                <a:latin typeface="+mj-lt"/>
              </a:rPr>
              <a:t>on router.</a:t>
            </a:r>
          </a:p>
          <a:p>
            <a:pPr marL="171450" indent="-171450" algn="just">
              <a:lnSpc>
                <a:spcPct val="150000"/>
              </a:lnSpc>
              <a:buFont typeface="Arial" panose="020B0604020202020204" pitchFamily="34" charset="0"/>
              <a:buChar char="•"/>
            </a:pPr>
            <a:r>
              <a:rPr lang="en-US" sz="1000" dirty="0">
                <a:latin typeface="+mj-lt"/>
              </a:rPr>
              <a:t>Too many LSAs may cause </a:t>
            </a:r>
            <a:r>
              <a:rPr lang="en-US" sz="1000" b="1" i="1" dirty="0">
                <a:latin typeface="+mj-lt"/>
              </a:rPr>
              <a:t>network overload</a:t>
            </a:r>
            <a:r>
              <a:rPr lang="en-US" sz="1000" dirty="0">
                <a:latin typeface="+mj-lt"/>
              </a:rPr>
              <a:t>.</a:t>
            </a:r>
          </a:p>
          <a:p>
            <a:pPr marL="171450" indent="-171450" algn="just">
              <a:lnSpc>
                <a:spcPct val="150000"/>
              </a:lnSpc>
              <a:buFont typeface="Arial" panose="020B0604020202020204" pitchFamily="34" charset="0"/>
              <a:buChar char="•"/>
            </a:pPr>
            <a:r>
              <a:rPr lang="en-US" sz="1000" dirty="0">
                <a:latin typeface="+mj-lt"/>
              </a:rPr>
              <a:t>Take more </a:t>
            </a:r>
            <a:r>
              <a:rPr lang="en-US" sz="1000" b="1" i="1" dirty="0">
                <a:latin typeface="+mj-lt"/>
              </a:rPr>
              <a:t>CPU time </a:t>
            </a:r>
            <a:r>
              <a:rPr lang="en-US" sz="1000" dirty="0">
                <a:latin typeface="+mj-lt"/>
              </a:rPr>
              <a:t>&amp; </a:t>
            </a:r>
            <a:r>
              <a:rPr lang="en-US" sz="1000" b="1" i="1" dirty="0">
                <a:latin typeface="+mj-lt"/>
              </a:rPr>
              <a:t>resources</a:t>
            </a:r>
            <a:r>
              <a:rPr lang="en-US" sz="1000" dirty="0">
                <a:latin typeface="+mj-lt"/>
              </a:rPr>
              <a:t> to run SPF algorithm.</a:t>
            </a:r>
          </a:p>
          <a:p>
            <a:pPr marL="171450" indent="-171450" algn="just">
              <a:lnSpc>
                <a:spcPct val="150000"/>
              </a:lnSpc>
              <a:buFont typeface="Arial" panose="020B0604020202020204" pitchFamily="34" charset="0"/>
              <a:buChar char="•"/>
            </a:pPr>
            <a:r>
              <a:rPr lang="en-US" sz="1000" dirty="0">
                <a:latin typeface="+mj-lt"/>
              </a:rPr>
              <a:t>A </a:t>
            </a:r>
            <a:r>
              <a:rPr lang="en-US" sz="1000" b="1" i="1" dirty="0">
                <a:latin typeface="+mj-lt"/>
              </a:rPr>
              <a:t>single interface status change </a:t>
            </a:r>
            <a:r>
              <a:rPr lang="en-US" sz="1000" dirty="0">
                <a:latin typeface="+mj-lt"/>
              </a:rPr>
              <a:t>anywhere forces every router to run SPF again.</a:t>
            </a:r>
          </a:p>
          <a:p>
            <a:pPr marL="171450" indent="-171450" algn="just">
              <a:lnSpc>
                <a:spcPct val="150000"/>
              </a:lnSpc>
              <a:buFont typeface="Arial" panose="020B0604020202020204" pitchFamily="34" charset="0"/>
              <a:buChar char="•"/>
            </a:pPr>
            <a:r>
              <a:rPr lang="en-US" sz="1000" dirty="0">
                <a:latin typeface="+mj-lt"/>
              </a:rPr>
              <a:t>Convergence time becomes </a:t>
            </a:r>
            <a:r>
              <a:rPr lang="en-US" sz="1000" b="1" i="1" dirty="0">
                <a:latin typeface="+mj-lt"/>
              </a:rPr>
              <a:t>very slow</a:t>
            </a:r>
            <a:r>
              <a:rPr lang="en-US" sz="1000" dirty="0">
                <a:latin typeface="+mj-lt"/>
              </a:rPr>
              <a:t>.</a:t>
            </a:r>
          </a:p>
        </p:txBody>
      </p:sp>
      <p:sp>
        <p:nvSpPr>
          <p:cNvPr id="5" name="TextBox 4">
            <a:extLst>
              <a:ext uri="{FF2B5EF4-FFF2-40B4-BE49-F238E27FC236}">
                <a16:creationId xmlns:a16="http://schemas.microsoft.com/office/drawing/2014/main" id="{B18A1E48-D14D-7214-4176-0F5F23DD0520}"/>
              </a:ext>
            </a:extLst>
          </p:cNvPr>
          <p:cNvSpPr txBox="1"/>
          <p:nvPr/>
        </p:nvSpPr>
        <p:spPr>
          <a:xfrm>
            <a:off x="4761158" y="899296"/>
            <a:ext cx="4030505" cy="1934760"/>
          </a:xfrm>
          <a:prstGeom prst="rect">
            <a:avLst/>
          </a:prstGeom>
          <a:noFill/>
        </p:spPr>
        <p:txBody>
          <a:bodyPr wrap="square" rtlCol="0">
            <a:spAutoFit/>
          </a:bodyPr>
          <a:lstStyle/>
          <a:p>
            <a:pPr algn="just">
              <a:lnSpc>
                <a:spcPct val="150000"/>
              </a:lnSpc>
            </a:pPr>
            <a:r>
              <a:rPr lang="en-US" sz="1000" b="1" u="sng" dirty="0">
                <a:latin typeface="+mj-lt"/>
              </a:rPr>
              <a:t>OSPF Multiple Area:</a:t>
            </a:r>
          </a:p>
          <a:p>
            <a:pPr marL="171450" indent="-171450" algn="just">
              <a:lnSpc>
                <a:spcPct val="150000"/>
              </a:lnSpc>
              <a:buFont typeface="Arial" panose="020B0604020202020204" pitchFamily="34" charset="0"/>
              <a:buChar char="•"/>
            </a:pPr>
            <a:r>
              <a:rPr lang="en-US" sz="1000" dirty="0">
                <a:latin typeface="+mj-lt"/>
              </a:rPr>
              <a:t>Multiple area allows to </a:t>
            </a:r>
            <a:r>
              <a:rPr lang="en-US" sz="1000" b="1" i="1" dirty="0">
                <a:latin typeface="+mj-lt"/>
              </a:rPr>
              <a:t>logically group </a:t>
            </a:r>
            <a:r>
              <a:rPr lang="en-US" sz="1000" dirty="0">
                <a:latin typeface="+mj-lt"/>
              </a:rPr>
              <a:t>set of routers in one area.</a:t>
            </a:r>
          </a:p>
          <a:p>
            <a:pPr marL="171450" indent="-171450" algn="just">
              <a:lnSpc>
                <a:spcPct val="150000"/>
              </a:lnSpc>
              <a:buFont typeface="Arial" panose="020B0604020202020204" pitchFamily="34" charset="0"/>
              <a:buChar char="•"/>
            </a:pPr>
            <a:r>
              <a:rPr lang="en-US" sz="1000" dirty="0">
                <a:latin typeface="+mj-lt"/>
              </a:rPr>
              <a:t>It will break one large LSDB into several </a:t>
            </a:r>
            <a:r>
              <a:rPr lang="en-US" sz="1000" b="1" i="1" dirty="0">
                <a:latin typeface="+mj-lt"/>
              </a:rPr>
              <a:t>smaller LSDBs</a:t>
            </a:r>
            <a:r>
              <a:rPr lang="en-US" sz="1000" dirty="0">
                <a:latin typeface="+mj-lt"/>
              </a:rPr>
              <a:t>.</a:t>
            </a:r>
          </a:p>
          <a:p>
            <a:pPr marL="171450" indent="-171450" algn="just">
              <a:lnSpc>
                <a:spcPct val="150000"/>
              </a:lnSpc>
              <a:buFont typeface="Arial" panose="020B0604020202020204" pitchFamily="34" charset="0"/>
              <a:buChar char="•"/>
            </a:pPr>
            <a:r>
              <a:rPr lang="en-US" sz="1000" dirty="0">
                <a:latin typeface="+mj-lt"/>
              </a:rPr>
              <a:t>Minimizes the </a:t>
            </a:r>
            <a:r>
              <a:rPr lang="en-US" sz="1000" b="1" i="1" dirty="0">
                <a:latin typeface="+mj-lt"/>
              </a:rPr>
              <a:t>CPU &amp; memory </a:t>
            </a:r>
            <a:r>
              <a:rPr lang="en-US" sz="1000" dirty="0">
                <a:latin typeface="+mj-lt"/>
              </a:rPr>
              <a:t>resources.</a:t>
            </a:r>
          </a:p>
          <a:p>
            <a:pPr marL="171450" indent="-171450" algn="just">
              <a:lnSpc>
                <a:spcPct val="150000"/>
              </a:lnSpc>
              <a:buFont typeface="Arial" panose="020B0604020202020204" pitchFamily="34" charset="0"/>
              <a:buChar char="•"/>
            </a:pPr>
            <a:r>
              <a:rPr lang="en-US" sz="1000" dirty="0">
                <a:latin typeface="+mj-lt"/>
              </a:rPr>
              <a:t>Convergence becomes </a:t>
            </a:r>
            <a:r>
              <a:rPr lang="en-US" sz="1000" b="1" i="1" dirty="0">
                <a:latin typeface="+mj-lt"/>
              </a:rPr>
              <a:t>fast</a:t>
            </a:r>
            <a:r>
              <a:rPr lang="en-US" sz="1000" dirty="0">
                <a:latin typeface="+mj-lt"/>
              </a:rPr>
              <a:t>.</a:t>
            </a:r>
          </a:p>
          <a:p>
            <a:pPr marL="171450" indent="-171450" algn="just">
              <a:lnSpc>
                <a:spcPct val="150000"/>
              </a:lnSpc>
              <a:buFont typeface="Arial" panose="020B0604020202020204" pitchFamily="34" charset="0"/>
              <a:buChar char="•"/>
            </a:pPr>
            <a:r>
              <a:rPr lang="en-US" sz="1000" dirty="0">
                <a:latin typeface="+mj-lt"/>
              </a:rPr>
              <a:t>Any changes are </a:t>
            </a:r>
            <a:r>
              <a:rPr lang="en-US" sz="1000" b="1" i="1" dirty="0">
                <a:latin typeface="+mj-lt"/>
              </a:rPr>
              <a:t>restricted</a:t>
            </a:r>
            <a:r>
              <a:rPr lang="en-US" sz="1000" dirty="0">
                <a:latin typeface="+mj-lt"/>
              </a:rPr>
              <a:t>, LSA advertised in the </a:t>
            </a:r>
            <a:r>
              <a:rPr lang="en-US" sz="1000" b="1" i="1" dirty="0">
                <a:latin typeface="+mj-lt"/>
              </a:rPr>
              <a:t>particular area only</a:t>
            </a:r>
            <a:r>
              <a:rPr lang="en-US" sz="1000" dirty="0">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rPr>
              <a:t>OSPF area range </a:t>
            </a:r>
            <a:r>
              <a:rPr lang="en-US" sz="1000" b="1" i="1" dirty="0">
                <a:solidFill>
                  <a:schemeClr val="tx1"/>
                </a:solidFill>
                <a:effectLst/>
                <a:latin typeface="+mj-lt"/>
              </a:rPr>
              <a:t>0 to 4294967295</a:t>
            </a:r>
            <a:r>
              <a:rPr lang="en-US" sz="1000" dirty="0">
                <a:solidFill>
                  <a:schemeClr val="tx1"/>
                </a:solidFill>
                <a:effectLst/>
                <a:latin typeface="+mj-lt"/>
              </a:rPr>
              <a:t>.</a:t>
            </a:r>
            <a:endParaRPr lang="en-US" sz="1000" b="1" i="1" dirty="0">
              <a:solidFill>
                <a:schemeClr val="tx1"/>
              </a:solidFill>
              <a:latin typeface="+mj-lt"/>
            </a:endParaRPr>
          </a:p>
        </p:txBody>
      </p:sp>
      <p:sp>
        <p:nvSpPr>
          <p:cNvPr id="6" name="TextBox 5">
            <a:extLst>
              <a:ext uri="{FF2B5EF4-FFF2-40B4-BE49-F238E27FC236}">
                <a16:creationId xmlns:a16="http://schemas.microsoft.com/office/drawing/2014/main" id="{7014ECE1-F643-75B2-8FFB-5790AE6BEFCD}"/>
              </a:ext>
            </a:extLst>
          </p:cNvPr>
          <p:cNvSpPr txBox="1"/>
          <p:nvPr/>
        </p:nvSpPr>
        <p:spPr>
          <a:xfrm>
            <a:off x="748818" y="2710795"/>
            <a:ext cx="7061331" cy="1448795"/>
          </a:xfrm>
          <a:prstGeom prst="rect">
            <a:avLst/>
          </a:prstGeom>
          <a:noFill/>
        </p:spPr>
        <p:txBody>
          <a:bodyPr wrap="square" rtlCol="0">
            <a:spAutoFit/>
          </a:bodyPr>
          <a:lstStyle/>
          <a:p>
            <a:pPr algn="just">
              <a:lnSpc>
                <a:spcPct val="150000"/>
              </a:lnSpc>
            </a:pPr>
            <a:r>
              <a:rPr lang="en-US" sz="1000" b="1" u="sng" dirty="0">
                <a:latin typeface="+mj-lt"/>
              </a:rPr>
              <a:t>OSPF Multiple Area Design Rules:</a:t>
            </a:r>
          </a:p>
          <a:p>
            <a:pPr marL="171450" indent="-171450" algn="just">
              <a:lnSpc>
                <a:spcPct val="150000"/>
              </a:lnSpc>
              <a:buFont typeface="Arial" panose="020B0604020202020204" pitchFamily="34" charset="0"/>
              <a:buChar char="•"/>
            </a:pPr>
            <a:r>
              <a:rPr lang="en-US" sz="1000" dirty="0">
                <a:latin typeface="+mj-lt"/>
              </a:rPr>
              <a:t>In each area, recommended number of router is </a:t>
            </a:r>
            <a:r>
              <a:rPr lang="en-US" sz="1000" b="1" i="1" dirty="0">
                <a:latin typeface="+mj-lt"/>
              </a:rPr>
              <a:t>less than 30 to 50.</a:t>
            </a:r>
          </a:p>
          <a:p>
            <a:pPr marL="171450" indent="-171450" algn="just">
              <a:lnSpc>
                <a:spcPct val="150000"/>
              </a:lnSpc>
              <a:buFont typeface="Arial" panose="020B0604020202020204" pitchFamily="34" charset="0"/>
              <a:buChar char="•"/>
            </a:pPr>
            <a:r>
              <a:rPr lang="en-US" sz="1000" dirty="0">
                <a:latin typeface="+mj-lt"/>
              </a:rPr>
              <a:t>Two or more area must have at least one area named ‘</a:t>
            </a:r>
            <a:r>
              <a:rPr lang="en-US" sz="1000" b="1" i="1" dirty="0">
                <a:latin typeface="+mj-lt"/>
              </a:rPr>
              <a:t>area 0’ </a:t>
            </a:r>
            <a:r>
              <a:rPr lang="en-US" sz="1000" dirty="0">
                <a:latin typeface="+mj-lt"/>
              </a:rPr>
              <a:t>which is called the </a:t>
            </a:r>
            <a:r>
              <a:rPr lang="en-US" sz="1000" b="1" i="1" dirty="0">
                <a:latin typeface="+mj-lt"/>
              </a:rPr>
              <a:t>backbone area</a:t>
            </a:r>
            <a:r>
              <a:rPr lang="en-US" sz="1000" dirty="0">
                <a:latin typeface="+mj-lt"/>
              </a:rPr>
              <a:t>.</a:t>
            </a:r>
          </a:p>
          <a:p>
            <a:pPr marL="171450" indent="-171450" algn="just">
              <a:lnSpc>
                <a:spcPct val="150000"/>
              </a:lnSpc>
              <a:buFont typeface="Arial" panose="020B0604020202020204" pitchFamily="34" charset="0"/>
              <a:buChar char="•"/>
            </a:pPr>
            <a:r>
              <a:rPr lang="en-US" sz="1000" dirty="0">
                <a:latin typeface="+mj-lt"/>
              </a:rPr>
              <a:t>All the </a:t>
            </a:r>
            <a:r>
              <a:rPr lang="en-US" sz="1000" b="1" i="1" dirty="0">
                <a:latin typeface="+mj-lt"/>
              </a:rPr>
              <a:t>non-backbone areas </a:t>
            </a:r>
            <a:r>
              <a:rPr lang="en-US" sz="1000" dirty="0">
                <a:latin typeface="+mj-lt"/>
              </a:rPr>
              <a:t>must connect to area 0. Else it cannot advertise its networks in other areas by default.</a:t>
            </a:r>
          </a:p>
          <a:p>
            <a:pPr marL="171450" indent="-171450" algn="just">
              <a:lnSpc>
                <a:spcPct val="150000"/>
              </a:lnSpc>
              <a:buFont typeface="Arial" panose="020B0604020202020204" pitchFamily="34" charset="0"/>
              <a:buChar char="•"/>
            </a:pPr>
            <a:r>
              <a:rPr lang="en-US" sz="1000" dirty="0">
                <a:latin typeface="+mj-lt"/>
              </a:rPr>
              <a:t>There must be at least </a:t>
            </a:r>
            <a:r>
              <a:rPr lang="en-US" sz="1000" b="1" i="1" dirty="0">
                <a:latin typeface="+mj-lt"/>
              </a:rPr>
              <a:t>one ABR </a:t>
            </a:r>
            <a:r>
              <a:rPr lang="en-US" sz="1000" dirty="0">
                <a:latin typeface="+mj-lt"/>
              </a:rPr>
              <a:t>(Area Border Router) connecting two or more areas.</a:t>
            </a:r>
          </a:p>
          <a:p>
            <a:pPr marL="171450" indent="-171450" algn="just">
              <a:lnSpc>
                <a:spcPct val="150000"/>
              </a:lnSpc>
              <a:buFont typeface="Arial" panose="020B0604020202020204" pitchFamily="34" charset="0"/>
              <a:buChar char="•"/>
            </a:pPr>
            <a:r>
              <a:rPr lang="en-US" sz="1000" dirty="0">
                <a:latin typeface="+mj-lt"/>
              </a:rPr>
              <a:t>Interfaces of both routers facing must be in the </a:t>
            </a:r>
            <a:r>
              <a:rPr lang="en-US" sz="1000" b="1" i="1" dirty="0">
                <a:latin typeface="+mj-lt"/>
              </a:rPr>
              <a:t>same area</a:t>
            </a:r>
            <a:r>
              <a:rPr lang="en-US" sz="1000" dirty="0">
                <a:latin typeface="+mj-lt"/>
              </a:rPr>
              <a:t>.</a:t>
            </a:r>
          </a:p>
        </p:txBody>
      </p:sp>
      <p:sp>
        <p:nvSpPr>
          <p:cNvPr id="3" name="Slide Number Placeholder 2">
            <a:extLst>
              <a:ext uri="{FF2B5EF4-FFF2-40B4-BE49-F238E27FC236}">
                <a16:creationId xmlns:a16="http://schemas.microsoft.com/office/drawing/2014/main" id="{FF01E80C-083E-7D95-A037-0EE671B8C56F}"/>
              </a:ext>
            </a:extLst>
          </p:cNvPr>
          <p:cNvSpPr>
            <a:spLocks noGrp="1"/>
          </p:cNvSpPr>
          <p:nvPr>
            <p:ph type="sldNum" idx="12"/>
          </p:nvPr>
        </p:nvSpPr>
        <p:spPr/>
        <p:txBody>
          <a:bodyPr/>
          <a:lstStyle/>
          <a:p>
            <a:pPr algn="l"/>
            <a:fld id="{00000000-1234-1234-1234-123412341234}" type="slidenum">
              <a:rPr lang="en" smtClean="0"/>
              <a:pPr algn="l"/>
              <a:t>25</a:t>
            </a:fld>
            <a:endParaRPr lang="en"/>
          </a:p>
        </p:txBody>
      </p:sp>
    </p:spTree>
    <p:extLst>
      <p:ext uri="{BB962C8B-B14F-4D97-AF65-F5344CB8AC3E}">
        <p14:creationId xmlns:p14="http://schemas.microsoft.com/office/powerpoint/2010/main" val="208121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EAB59A65-4FF4-973B-1D69-B43ADC1ACCC2}"/>
              </a:ext>
            </a:extLst>
          </p:cNvPr>
          <p:cNvSpPr/>
          <p:nvPr/>
        </p:nvSpPr>
        <p:spPr>
          <a:xfrm>
            <a:off x="1327583" y="1815613"/>
            <a:ext cx="2811496" cy="1426754"/>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DB7C421-5BD8-C3C1-BCC4-C497BDDC4DEB}"/>
              </a:ext>
            </a:extLst>
          </p:cNvPr>
          <p:cNvSpPr/>
          <p:nvPr/>
        </p:nvSpPr>
        <p:spPr>
          <a:xfrm>
            <a:off x="1327583" y="947330"/>
            <a:ext cx="2811496" cy="1426754"/>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CAC894E-177D-5DB8-705A-978DD41F5E21}"/>
              </a:ext>
            </a:extLst>
          </p:cNvPr>
          <p:cNvSpPr/>
          <p:nvPr/>
        </p:nvSpPr>
        <p:spPr>
          <a:xfrm>
            <a:off x="1384183" y="1828800"/>
            <a:ext cx="2726422" cy="545284"/>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72F9C0-AADA-7236-9B7C-7EA710A69DEE}"/>
              </a:ext>
            </a:extLst>
          </p:cNvPr>
          <p:cNvPicPr>
            <a:picLocks noChangeAspect="1"/>
          </p:cNvPicPr>
          <p:nvPr/>
        </p:nvPicPr>
        <p:blipFill>
          <a:blip r:embed="rId2"/>
          <a:srcRect/>
          <a:stretch/>
        </p:blipFill>
        <p:spPr>
          <a:xfrm>
            <a:off x="859478" y="947706"/>
            <a:ext cx="3779634" cy="2412003"/>
          </a:xfrm>
          <a:prstGeom prst="rect">
            <a:avLst/>
          </a:prstGeom>
          <a:ln w="28575">
            <a:noFill/>
          </a:ln>
          <a:effectLst/>
        </p:spPr>
      </p:pic>
      <p:sp>
        <p:nvSpPr>
          <p:cNvPr id="2" name="Title 1">
            <a:extLst>
              <a:ext uri="{FF2B5EF4-FFF2-40B4-BE49-F238E27FC236}">
                <a16:creationId xmlns:a16="http://schemas.microsoft.com/office/drawing/2014/main" id="{55E7D2AF-9D6F-1D75-9A45-8F6AD373891B}"/>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Multiple Area Configuration</a:t>
            </a:r>
          </a:p>
        </p:txBody>
      </p:sp>
      <p:pic>
        <p:nvPicPr>
          <p:cNvPr id="5" name="Picture 4">
            <a:extLst>
              <a:ext uri="{FF2B5EF4-FFF2-40B4-BE49-F238E27FC236}">
                <a16:creationId xmlns:a16="http://schemas.microsoft.com/office/drawing/2014/main" id="{4C44CC8A-3091-17EC-ED5A-A6C22A3ECFA3}"/>
              </a:ext>
            </a:extLst>
          </p:cNvPr>
          <p:cNvPicPr>
            <a:picLocks noChangeAspect="1"/>
          </p:cNvPicPr>
          <p:nvPr/>
        </p:nvPicPr>
        <p:blipFill>
          <a:blip r:embed="rId3"/>
          <a:srcRect/>
          <a:stretch/>
        </p:blipFill>
        <p:spPr>
          <a:xfrm>
            <a:off x="4709339" y="947331"/>
            <a:ext cx="3902354" cy="571076"/>
          </a:xfrm>
          <a:prstGeom prst="rect">
            <a:avLst/>
          </a:prstGeom>
          <a:ln w="28575">
            <a:solidFill>
              <a:schemeClr val="tx1"/>
            </a:solidFill>
          </a:ln>
          <a:effectLst/>
        </p:spPr>
      </p:pic>
      <p:pic>
        <p:nvPicPr>
          <p:cNvPr id="6" name="Picture 5">
            <a:extLst>
              <a:ext uri="{FF2B5EF4-FFF2-40B4-BE49-F238E27FC236}">
                <a16:creationId xmlns:a16="http://schemas.microsoft.com/office/drawing/2014/main" id="{C01B8981-8342-13EC-D488-4AE1613FE627}"/>
              </a:ext>
            </a:extLst>
          </p:cNvPr>
          <p:cNvPicPr>
            <a:picLocks noChangeAspect="1"/>
          </p:cNvPicPr>
          <p:nvPr/>
        </p:nvPicPr>
        <p:blipFill>
          <a:blip r:embed="rId4"/>
          <a:srcRect/>
          <a:stretch/>
        </p:blipFill>
        <p:spPr>
          <a:xfrm>
            <a:off x="4709339" y="1636298"/>
            <a:ext cx="3902354" cy="452951"/>
          </a:xfrm>
          <a:prstGeom prst="rect">
            <a:avLst/>
          </a:prstGeom>
          <a:ln w="28575">
            <a:solidFill>
              <a:schemeClr val="tx1"/>
            </a:solidFill>
          </a:ln>
          <a:effectLst/>
        </p:spPr>
      </p:pic>
      <p:pic>
        <p:nvPicPr>
          <p:cNvPr id="7" name="Picture 6">
            <a:extLst>
              <a:ext uri="{FF2B5EF4-FFF2-40B4-BE49-F238E27FC236}">
                <a16:creationId xmlns:a16="http://schemas.microsoft.com/office/drawing/2014/main" id="{493A65BE-2264-03EC-CE38-0D8511CC89E4}"/>
              </a:ext>
            </a:extLst>
          </p:cNvPr>
          <p:cNvPicPr>
            <a:picLocks noChangeAspect="1"/>
          </p:cNvPicPr>
          <p:nvPr/>
        </p:nvPicPr>
        <p:blipFill>
          <a:blip r:embed="rId5"/>
          <a:srcRect/>
          <a:stretch/>
        </p:blipFill>
        <p:spPr>
          <a:xfrm>
            <a:off x="4709339" y="2209287"/>
            <a:ext cx="3902354" cy="578446"/>
          </a:xfrm>
          <a:prstGeom prst="rect">
            <a:avLst/>
          </a:prstGeom>
          <a:ln w="28575">
            <a:solidFill>
              <a:schemeClr val="tx1"/>
            </a:solidFill>
          </a:ln>
          <a:effectLst/>
        </p:spPr>
      </p:pic>
      <p:pic>
        <p:nvPicPr>
          <p:cNvPr id="8" name="Picture 7">
            <a:extLst>
              <a:ext uri="{FF2B5EF4-FFF2-40B4-BE49-F238E27FC236}">
                <a16:creationId xmlns:a16="http://schemas.microsoft.com/office/drawing/2014/main" id="{686F7BCE-4924-93F1-85ED-AF110EBD81CB}"/>
              </a:ext>
            </a:extLst>
          </p:cNvPr>
          <p:cNvPicPr>
            <a:picLocks noChangeAspect="1"/>
          </p:cNvPicPr>
          <p:nvPr/>
        </p:nvPicPr>
        <p:blipFill>
          <a:blip r:embed="rId6"/>
          <a:srcRect/>
          <a:stretch/>
        </p:blipFill>
        <p:spPr>
          <a:xfrm>
            <a:off x="4718048" y="2910723"/>
            <a:ext cx="3893645" cy="452951"/>
          </a:xfrm>
          <a:prstGeom prst="rect">
            <a:avLst/>
          </a:prstGeom>
          <a:ln w="28575">
            <a:solidFill>
              <a:schemeClr val="tx1"/>
            </a:solidFill>
          </a:ln>
          <a:effectLst/>
        </p:spPr>
      </p:pic>
      <p:pic>
        <p:nvPicPr>
          <p:cNvPr id="9" name="Picture 8">
            <a:extLst>
              <a:ext uri="{FF2B5EF4-FFF2-40B4-BE49-F238E27FC236}">
                <a16:creationId xmlns:a16="http://schemas.microsoft.com/office/drawing/2014/main" id="{E63B86F9-EB02-32B4-EB4F-B8F3806D03C3}"/>
              </a:ext>
            </a:extLst>
          </p:cNvPr>
          <p:cNvPicPr>
            <a:picLocks noChangeAspect="1"/>
          </p:cNvPicPr>
          <p:nvPr/>
        </p:nvPicPr>
        <p:blipFill>
          <a:blip r:embed="rId7"/>
          <a:srcRect/>
          <a:stretch/>
        </p:blipFill>
        <p:spPr>
          <a:xfrm>
            <a:off x="4709339" y="3485279"/>
            <a:ext cx="3902354" cy="440309"/>
          </a:xfrm>
          <a:prstGeom prst="rect">
            <a:avLst/>
          </a:prstGeom>
          <a:ln w="28575">
            <a:solidFill>
              <a:schemeClr val="tx1"/>
            </a:solidFill>
          </a:ln>
          <a:effectLst/>
        </p:spPr>
      </p:pic>
      <p:sp>
        <p:nvSpPr>
          <p:cNvPr id="16" name="Rectangle 15">
            <a:extLst>
              <a:ext uri="{FF2B5EF4-FFF2-40B4-BE49-F238E27FC236}">
                <a16:creationId xmlns:a16="http://schemas.microsoft.com/office/drawing/2014/main" id="{F62C0F5F-9035-F8BF-DF07-CA070D8EA074}"/>
              </a:ext>
            </a:extLst>
          </p:cNvPr>
          <p:cNvSpPr/>
          <p:nvPr/>
        </p:nvSpPr>
        <p:spPr>
          <a:xfrm>
            <a:off x="2401824" y="3424319"/>
            <a:ext cx="652272" cy="19670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Area 0</a:t>
            </a:r>
          </a:p>
        </p:txBody>
      </p:sp>
      <p:sp>
        <p:nvSpPr>
          <p:cNvPr id="17" name="Rectangle 16">
            <a:extLst>
              <a:ext uri="{FF2B5EF4-FFF2-40B4-BE49-F238E27FC236}">
                <a16:creationId xmlns:a16="http://schemas.microsoft.com/office/drawing/2014/main" id="{4FEFAC50-5605-C396-2F4D-7AC1686510EE}"/>
              </a:ext>
            </a:extLst>
          </p:cNvPr>
          <p:cNvSpPr/>
          <p:nvPr/>
        </p:nvSpPr>
        <p:spPr>
          <a:xfrm>
            <a:off x="1487424" y="3424083"/>
            <a:ext cx="652272" cy="19670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Area 1</a:t>
            </a:r>
          </a:p>
        </p:txBody>
      </p:sp>
      <p:sp>
        <p:nvSpPr>
          <p:cNvPr id="18" name="Rectangle 17">
            <a:extLst>
              <a:ext uri="{FF2B5EF4-FFF2-40B4-BE49-F238E27FC236}">
                <a16:creationId xmlns:a16="http://schemas.microsoft.com/office/drawing/2014/main" id="{FCFB1A98-EB91-3B12-A831-EB48B4CADF44}"/>
              </a:ext>
            </a:extLst>
          </p:cNvPr>
          <p:cNvSpPr/>
          <p:nvPr/>
        </p:nvSpPr>
        <p:spPr>
          <a:xfrm>
            <a:off x="3316224" y="3424083"/>
            <a:ext cx="652272" cy="19670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Area 2</a:t>
            </a:r>
          </a:p>
        </p:txBody>
      </p:sp>
      <p:sp>
        <p:nvSpPr>
          <p:cNvPr id="19" name="TextBox 18">
            <a:extLst>
              <a:ext uri="{FF2B5EF4-FFF2-40B4-BE49-F238E27FC236}">
                <a16:creationId xmlns:a16="http://schemas.microsoft.com/office/drawing/2014/main" id="{4A4BBA5B-50C1-8F2A-7E2F-4228EE88E01B}"/>
              </a:ext>
            </a:extLst>
          </p:cNvPr>
          <p:cNvSpPr txBox="1"/>
          <p:nvPr/>
        </p:nvSpPr>
        <p:spPr>
          <a:xfrm>
            <a:off x="957014" y="3749040"/>
            <a:ext cx="3575184" cy="400110"/>
          </a:xfrm>
          <a:prstGeom prst="rect">
            <a:avLst/>
          </a:prstGeom>
          <a:noFill/>
        </p:spPr>
        <p:txBody>
          <a:bodyPr wrap="square" rtlCol="0">
            <a:spAutoFit/>
          </a:bodyPr>
          <a:lstStyle/>
          <a:p>
            <a:r>
              <a:rPr lang="en-US" sz="1000" b="1" i="1" dirty="0"/>
              <a:t>***Router doesn’t belong to any area, only router’s interfaces belong to specific areas.</a:t>
            </a:r>
          </a:p>
        </p:txBody>
      </p:sp>
      <p:sp>
        <p:nvSpPr>
          <p:cNvPr id="20" name="Oval 19">
            <a:extLst>
              <a:ext uri="{FF2B5EF4-FFF2-40B4-BE49-F238E27FC236}">
                <a16:creationId xmlns:a16="http://schemas.microsoft.com/office/drawing/2014/main" id="{BA5CE22C-AD25-DA2B-E615-33B4BE577115}"/>
              </a:ext>
            </a:extLst>
          </p:cNvPr>
          <p:cNvSpPr/>
          <p:nvPr/>
        </p:nvSpPr>
        <p:spPr>
          <a:xfrm>
            <a:off x="957014" y="1828800"/>
            <a:ext cx="530410" cy="4876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588A64-E58D-6397-BBF7-983671A16E6F}"/>
              </a:ext>
            </a:extLst>
          </p:cNvPr>
          <p:cNvSpPr txBox="1"/>
          <p:nvPr/>
        </p:nvSpPr>
        <p:spPr>
          <a:xfrm>
            <a:off x="921146" y="2301950"/>
            <a:ext cx="510540" cy="261610"/>
          </a:xfrm>
          <a:prstGeom prst="rect">
            <a:avLst/>
          </a:prstGeom>
          <a:noFill/>
        </p:spPr>
        <p:txBody>
          <a:bodyPr wrap="square" rtlCol="0">
            <a:spAutoFit/>
          </a:bodyPr>
          <a:lstStyle/>
          <a:p>
            <a:r>
              <a:rPr lang="en-US" sz="1050" b="1" dirty="0">
                <a:solidFill>
                  <a:srgbClr val="C00000"/>
                </a:solidFill>
              </a:rPr>
              <a:t>ABR</a:t>
            </a:r>
          </a:p>
        </p:txBody>
      </p:sp>
      <p:sp>
        <p:nvSpPr>
          <p:cNvPr id="22" name="Oval 21">
            <a:extLst>
              <a:ext uri="{FF2B5EF4-FFF2-40B4-BE49-F238E27FC236}">
                <a16:creationId xmlns:a16="http://schemas.microsoft.com/office/drawing/2014/main" id="{0F6E3F36-E61B-E26C-A975-F65411261086}"/>
              </a:ext>
            </a:extLst>
          </p:cNvPr>
          <p:cNvSpPr/>
          <p:nvPr/>
        </p:nvSpPr>
        <p:spPr>
          <a:xfrm>
            <a:off x="3997394" y="1828800"/>
            <a:ext cx="530410" cy="4876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DAF3744-A844-A96E-4DBB-5948E8B6C7A1}"/>
              </a:ext>
            </a:extLst>
          </p:cNvPr>
          <p:cNvSpPr txBox="1"/>
          <p:nvPr/>
        </p:nvSpPr>
        <p:spPr>
          <a:xfrm>
            <a:off x="4075826" y="2301950"/>
            <a:ext cx="510540" cy="261610"/>
          </a:xfrm>
          <a:prstGeom prst="rect">
            <a:avLst/>
          </a:prstGeom>
          <a:noFill/>
        </p:spPr>
        <p:txBody>
          <a:bodyPr wrap="square" rtlCol="0">
            <a:spAutoFit/>
          </a:bodyPr>
          <a:lstStyle/>
          <a:p>
            <a:r>
              <a:rPr lang="en-US" sz="1050" b="1" dirty="0">
                <a:solidFill>
                  <a:srgbClr val="C00000"/>
                </a:solidFill>
              </a:rPr>
              <a:t>ABR</a:t>
            </a:r>
          </a:p>
        </p:txBody>
      </p:sp>
      <p:sp>
        <p:nvSpPr>
          <p:cNvPr id="24" name="Rectangle 23">
            <a:extLst>
              <a:ext uri="{FF2B5EF4-FFF2-40B4-BE49-F238E27FC236}">
                <a16:creationId xmlns:a16="http://schemas.microsoft.com/office/drawing/2014/main" id="{C6B19DD9-3381-36D6-0847-F93A8C8A5D85}"/>
              </a:ext>
            </a:extLst>
          </p:cNvPr>
          <p:cNvSpPr/>
          <p:nvPr/>
        </p:nvSpPr>
        <p:spPr>
          <a:xfrm>
            <a:off x="8100060" y="111506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763020-FDB0-A579-0878-80B75DAD3C25}"/>
              </a:ext>
            </a:extLst>
          </p:cNvPr>
          <p:cNvSpPr/>
          <p:nvPr/>
        </p:nvSpPr>
        <p:spPr>
          <a:xfrm>
            <a:off x="8102600" y="125476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8D1DBEC-0BCF-8D86-4E64-E0850327CD01}"/>
              </a:ext>
            </a:extLst>
          </p:cNvPr>
          <p:cNvSpPr/>
          <p:nvPr/>
        </p:nvSpPr>
        <p:spPr>
          <a:xfrm>
            <a:off x="8105140" y="139192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20DD44-6D96-FEDE-5B2A-A0838B43C150}"/>
              </a:ext>
            </a:extLst>
          </p:cNvPr>
          <p:cNvSpPr/>
          <p:nvPr/>
        </p:nvSpPr>
        <p:spPr>
          <a:xfrm>
            <a:off x="8130540" y="181610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B7A7422-DAB5-8E83-49F9-12612E0DAD43}"/>
              </a:ext>
            </a:extLst>
          </p:cNvPr>
          <p:cNvSpPr/>
          <p:nvPr/>
        </p:nvSpPr>
        <p:spPr>
          <a:xfrm>
            <a:off x="8130540" y="195580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922F62-5F91-D244-4F23-052CEBFB0EB9}"/>
              </a:ext>
            </a:extLst>
          </p:cNvPr>
          <p:cNvSpPr/>
          <p:nvPr/>
        </p:nvSpPr>
        <p:spPr>
          <a:xfrm>
            <a:off x="8087360" y="236982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7DB6497-7D26-BF0A-FD8B-3059B6AD20DB}"/>
              </a:ext>
            </a:extLst>
          </p:cNvPr>
          <p:cNvSpPr/>
          <p:nvPr/>
        </p:nvSpPr>
        <p:spPr>
          <a:xfrm>
            <a:off x="8087360" y="250698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FE84477-272A-C81E-5E46-2D395CF314E0}"/>
              </a:ext>
            </a:extLst>
          </p:cNvPr>
          <p:cNvSpPr/>
          <p:nvPr/>
        </p:nvSpPr>
        <p:spPr>
          <a:xfrm>
            <a:off x="8087360" y="264414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A058F5-BC55-F1EA-30E8-9C435BB1C3AD}"/>
              </a:ext>
            </a:extLst>
          </p:cNvPr>
          <p:cNvSpPr/>
          <p:nvPr/>
        </p:nvSpPr>
        <p:spPr>
          <a:xfrm>
            <a:off x="8122920" y="308864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A2564F-C49A-DCDC-55D5-EB0CB0C59F4E}"/>
              </a:ext>
            </a:extLst>
          </p:cNvPr>
          <p:cNvSpPr/>
          <p:nvPr/>
        </p:nvSpPr>
        <p:spPr>
          <a:xfrm>
            <a:off x="8122920" y="322834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E27E780-B7AB-55C8-CEF3-03C1F32A56F0}"/>
              </a:ext>
            </a:extLst>
          </p:cNvPr>
          <p:cNvSpPr/>
          <p:nvPr/>
        </p:nvSpPr>
        <p:spPr>
          <a:xfrm>
            <a:off x="8097520" y="366268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19E64EC-C22D-2AF6-173E-F8AB42D34A68}"/>
              </a:ext>
            </a:extLst>
          </p:cNvPr>
          <p:cNvSpPr/>
          <p:nvPr/>
        </p:nvSpPr>
        <p:spPr>
          <a:xfrm>
            <a:off x="8097520" y="3802380"/>
            <a:ext cx="452120" cy="9777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8CD3FCA-B426-86AB-03D6-C71F3AAE0A6C}"/>
              </a:ext>
            </a:extLst>
          </p:cNvPr>
          <p:cNvSpPr>
            <a:spLocks noGrp="1"/>
          </p:cNvSpPr>
          <p:nvPr>
            <p:ph type="sldNum" idx="12"/>
          </p:nvPr>
        </p:nvSpPr>
        <p:spPr/>
        <p:txBody>
          <a:bodyPr/>
          <a:lstStyle/>
          <a:p>
            <a:pPr algn="l"/>
            <a:fld id="{00000000-1234-1234-1234-123412341234}" type="slidenum">
              <a:rPr lang="en" smtClean="0"/>
              <a:pPr algn="l"/>
              <a:t>26</a:t>
            </a:fld>
            <a:endParaRPr lang="en"/>
          </a:p>
        </p:txBody>
      </p:sp>
    </p:spTree>
    <p:extLst>
      <p:ext uri="{BB962C8B-B14F-4D97-AF65-F5344CB8AC3E}">
        <p14:creationId xmlns:p14="http://schemas.microsoft.com/office/powerpoint/2010/main" val="2580112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D2AF-9D6F-1D75-9A45-8F6AD373891B}"/>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Multiple Area Database Tables</a:t>
            </a:r>
          </a:p>
        </p:txBody>
      </p:sp>
      <p:pic>
        <p:nvPicPr>
          <p:cNvPr id="6" name="Picture 5">
            <a:extLst>
              <a:ext uri="{FF2B5EF4-FFF2-40B4-BE49-F238E27FC236}">
                <a16:creationId xmlns:a16="http://schemas.microsoft.com/office/drawing/2014/main" id="{C01B8981-8342-13EC-D488-4AE1613FE627}"/>
              </a:ext>
            </a:extLst>
          </p:cNvPr>
          <p:cNvPicPr>
            <a:picLocks noChangeAspect="1"/>
          </p:cNvPicPr>
          <p:nvPr/>
        </p:nvPicPr>
        <p:blipFill>
          <a:blip r:embed="rId3"/>
          <a:srcRect/>
          <a:stretch/>
        </p:blipFill>
        <p:spPr>
          <a:xfrm>
            <a:off x="861518" y="2058467"/>
            <a:ext cx="3766187" cy="1757973"/>
          </a:xfrm>
          <a:prstGeom prst="rect">
            <a:avLst/>
          </a:prstGeom>
          <a:ln w="28575">
            <a:solidFill>
              <a:schemeClr val="tx1"/>
            </a:solidFill>
          </a:ln>
          <a:effectLst/>
        </p:spPr>
      </p:pic>
      <p:pic>
        <p:nvPicPr>
          <p:cNvPr id="7" name="Picture 6">
            <a:extLst>
              <a:ext uri="{FF2B5EF4-FFF2-40B4-BE49-F238E27FC236}">
                <a16:creationId xmlns:a16="http://schemas.microsoft.com/office/drawing/2014/main" id="{493A65BE-2264-03EC-CE38-0D8511CC89E4}"/>
              </a:ext>
            </a:extLst>
          </p:cNvPr>
          <p:cNvPicPr>
            <a:picLocks noChangeAspect="1"/>
          </p:cNvPicPr>
          <p:nvPr/>
        </p:nvPicPr>
        <p:blipFill>
          <a:blip r:embed="rId4"/>
          <a:srcRect/>
          <a:stretch/>
        </p:blipFill>
        <p:spPr>
          <a:xfrm>
            <a:off x="861518" y="948599"/>
            <a:ext cx="3770798" cy="966072"/>
          </a:xfrm>
          <a:prstGeom prst="rect">
            <a:avLst/>
          </a:prstGeom>
          <a:ln w="28575">
            <a:solidFill>
              <a:schemeClr val="tx1"/>
            </a:solidFill>
          </a:ln>
          <a:effectLst/>
        </p:spPr>
      </p:pic>
      <p:pic>
        <p:nvPicPr>
          <p:cNvPr id="9" name="Picture 8">
            <a:extLst>
              <a:ext uri="{FF2B5EF4-FFF2-40B4-BE49-F238E27FC236}">
                <a16:creationId xmlns:a16="http://schemas.microsoft.com/office/drawing/2014/main" id="{E63B86F9-EB02-32B4-EB4F-B8F3806D03C3}"/>
              </a:ext>
            </a:extLst>
          </p:cNvPr>
          <p:cNvPicPr>
            <a:picLocks noChangeAspect="1"/>
          </p:cNvPicPr>
          <p:nvPr/>
        </p:nvPicPr>
        <p:blipFill>
          <a:blip r:embed="rId5"/>
          <a:srcRect/>
          <a:stretch/>
        </p:blipFill>
        <p:spPr>
          <a:xfrm>
            <a:off x="4781510" y="2090272"/>
            <a:ext cx="3766186" cy="1718673"/>
          </a:xfrm>
          <a:prstGeom prst="rect">
            <a:avLst/>
          </a:prstGeom>
          <a:ln w="28575">
            <a:solidFill>
              <a:schemeClr val="tx1"/>
            </a:solidFill>
          </a:ln>
          <a:effectLst/>
        </p:spPr>
      </p:pic>
      <p:pic>
        <p:nvPicPr>
          <p:cNvPr id="3" name="Picture 2">
            <a:extLst>
              <a:ext uri="{FF2B5EF4-FFF2-40B4-BE49-F238E27FC236}">
                <a16:creationId xmlns:a16="http://schemas.microsoft.com/office/drawing/2014/main" id="{C61B0C76-3CE2-ADA6-26BD-A5BD49AECF4C}"/>
              </a:ext>
            </a:extLst>
          </p:cNvPr>
          <p:cNvPicPr>
            <a:picLocks noChangeAspect="1"/>
          </p:cNvPicPr>
          <p:nvPr/>
        </p:nvPicPr>
        <p:blipFill>
          <a:blip r:embed="rId6"/>
          <a:srcRect/>
          <a:stretch/>
        </p:blipFill>
        <p:spPr>
          <a:xfrm>
            <a:off x="4777422" y="948599"/>
            <a:ext cx="3766187" cy="1003086"/>
          </a:xfrm>
          <a:prstGeom prst="rect">
            <a:avLst/>
          </a:prstGeom>
          <a:ln w="28575">
            <a:solidFill>
              <a:schemeClr val="tx1"/>
            </a:solidFill>
          </a:ln>
          <a:effectLst/>
        </p:spPr>
      </p:pic>
      <p:sp>
        <p:nvSpPr>
          <p:cNvPr id="11" name="TextBox 10">
            <a:extLst>
              <a:ext uri="{FF2B5EF4-FFF2-40B4-BE49-F238E27FC236}">
                <a16:creationId xmlns:a16="http://schemas.microsoft.com/office/drawing/2014/main" id="{3037C22B-2BD0-B07C-B859-9632FF06F75A}"/>
              </a:ext>
            </a:extLst>
          </p:cNvPr>
          <p:cNvSpPr txBox="1"/>
          <p:nvPr/>
        </p:nvSpPr>
        <p:spPr>
          <a:xfrm>
            <a:off x="8252062" y="927682"/>
            <a:ext cx="341906" cy="307777"/>
          </a:xfrm>
          <a:prstGeom prst="rect">
            <a:avLst/>
          </a:prstGeom>
          <a:noFill/>
        </p:spPr>
        <p:txBody>
          <a:bodyPr wrap="square" rtlCol="0">
            <a:spAutoFit/>
          </a:bodyPr>
          <a:lstStyle/>
          <a:p>
            <a:r>
              <a:rPr lang="en-US" b="1" dirty="0">
                <a:solidFill>
                  <a:srgbClr val="C00000"/>
                </a:solidFill>
              </a:rPr>
              <a:t>2</a:t>
            </a:r>
          </a:p>
        </p:txBody>
      </p:sp>
      <p:sp>
        <p:nvSpPr>
          <p:cNvPr id="12" name="TextBox 11">
            <a:extLst>
              <a:ext uri="{FF2B5EF4-FFF2-40B4-BE49-F238E27FC236}">
                <a16:creationId xmlns:a16="http://schemas.microsoft.com/office/drawing/2014/main" id="{1E3BF2B9-2D40-56B4-2CC9-C6A8E74688C7}"/>
              </a:ext>
            </a:extLst>
          </p:cNvPr>
          <p:cNvSpPr txBox="1"/>
          <p:nvPr/>
        </p:nvSpPr>
        <p:spPr>
          <a:xfrm>
            <a:off x="4362963" y="948599"/>
            <a:ext cx="341906" cy="307777"/>
          </a:xfrm>
          <a:prstGeom prst="rect">
            <a:avLst/>
          </a:prstGeom>
          <a:noFill/>
        </p:spPr>
        <p:txBody>
          <a:bodyPr wrap="square" rtlCol="0">
            <a:spAutoFit/>
          </a:bodyPr>
          <a:lstStyle/>
          <a:p>
            <a:r>
              <a:rPr lang="en-US" b="1" dirty="0">
                <a:solidFill>
                  <a:srgbClr val="C00000"/>
                </a:solidFill>
              </a:rPr>
              <a:t>1</a:t>
            </a:r>
          </a:p>
        </p:txBody>
      </p:sp>
      <p:sp>
        <p:nvSpPr>
          <p:cNvPr id="13" name="TextBox 12">
            <a:extLst>
              <a:ext uri="{FF2B5EF4-FFF2-40B4-BE49-F238E27FC236}">
                <a16:creationId xmlns:a16="http://schemas.microsoft.com/office/drawing/2014/main" id="{6AF960DF-B5BD-AD9D-1C5A-74150B5E9803}"/>
              </a:ext>
            </a:extLst>
          </p:cNvPr>
          <p:cNvSpPr txBox="1"/>
          <p:nvPr/>
        </p:nvSpPr>
        <p:spPr>
          <a:xfrm>
            <a:off x="8252062" y="2058466"/>
            <a:ext cx="341906" cy="307777"/>
          </a:xfrm>
          <a:prstGeom prst="rect">
            <a:avLst/>
          </a:prstGeom>
          <a:noFill/>
        </p:spPr>
        <p:txBody>
          <a:bodyPr wrap="square" rtlCol="0">
            <a:spAutoFit/>
          </a:bodyPr>
          <a:lstStyle/>
          <a:p>
            <a:r>
              <a:rPr lang="en-US" b="1" dirty="0">
                <a:solidFill>
                  <a:srgbClr val="C00000"/>
                </a:solidFill>
              </a:rPr>
              <a:t>4</a:t>
            </a:r>
          </a:p>
        </p:txBody>
      </p:sp>
      <p:sp>
        <p:nvSpPr>
          <p:cNvPr id="36" name="TextBox 35">
            <a:extLst>
              <a:ext uri="{FF2B5EF4-FFF2-40B4-BE49-F238E27FC236}">
                <a16:creationId xmlns:a16="http://schemas.microsoft.com/office/drawing/2014/main" id="{E24194BC-A0DF-CA94-AE58-FFE00073EDEB}"/>
              </a:ext>
            </a:extLst>
          </p:cNvPr>
          <p:cNvSpPr txBox="1"/>
          <p:nvPr/>
        </p:nvSpPr>
        <p:spPr>
          <a:xfrm>
            <a:off x="4362491" y="2058467"/>
            <a:ext cx="341906" cy="307777"/>
          </a:xfrm>
          <a:prstGeom prst="rect">
            <a:avLst/>
          </a:prstGeom>
          <a:noFill/>
        </p:spPr>
        <p:txBody>
          <a:bodyPr wrap="square" rtlCol="0">
            <a:spAutoFit/>
          </a:bodyPr>
          <a:lstStyle/>
          <a:p>
            <a:r>
              <a:rPr lang="en-US" b="1" dirty="0">
                <a:solidFill>
                  <a:srgbClr val="C00000"/>
                </a:solidFill>
              </a:rPr>
              <a:t>3</a:t>
            </a:r>
          </a:p>
        </p:txBody>
      </p:sp>
      <p:sp>
        <p:nvSpPr>
          <p:cNvPr id="37" name="Rectangle 36">
            <a:extLst>
              <a:ext uri="{FF2B5EF4-FFF2-40B4-BE49-F238E27FC236}">
                <a16:creationId xmlns:a16="http://schemas.microsoft.com/office/drawing/2014/main" id="{CDB14A03-62F4-B831-198B-1ED6A7B75BFC}"/>
              </a:ext>
            </a:extLst>
          </p:cNvPr>
          <p:cNvSpPr/>
          <p:nvPr/>
        </p:nvSpPr>
        <p:spPr>
          <a:xfrm>
            <a:off x="1638468" y="1258634"/>
            <a:ext cx="1405722" cy="10077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D8E5493-38FE-66DF-85DD-2D241CE01CCD}"/>
              </a:ext>
            </a:extLst>
          </p:cNvPr>
          <p:cNvSpPr/>
          <p:nvPr/>
        </p:nvSpPr>
        <p:spPr>
          <a:xfrm>
            <a:off x="1634658" y="2093024"/>
            <a:ext cx="1405722" cy="10077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CEC4D6-EE97-F654-34CD-A71859C76E08}"/>
              </a:ext>
            </a:extLst>
          </p:cNvPr>
          <p:cNvSpPr/>
          <p:nvPr/>
        </p:nvSpPr>
        <p:spPr>
          <a:xfrm>
            <a:off x="5539908" y="2102930"/>
            <a:ext cx="1405722" cy="10077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1C10118-9D03-C931-D5DC-B7103E1E8EB9}"/>
              </a:ext>
            </a:extLst>
          </p:cNvPr>
          <p:cNvSpPr/>
          <p:nvPr/>
        </p:nvSpPr>
        <p:spPr>
          <a:xfrm>
            <a:off x="5539908" y="959930"/>
            <a:ext cx="1635084" cy="9292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B31F45D-5F44-5B29-2DF6-AEE929E4DF72}"/>
              </a:ext>
            </a:extLst>
          </p:cNvPr>
          <p:cNvSpPr/>
          <p:nvPr/>
        </p:nvSpPr>
        <p:spPr>
          <a:xfrm>
            <a:off x="5546004" y="2797874"/>
            <a:ext cx="1635084" cy="9292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9DC4A33-232B-655B-591D-60698A21BD47}"/>
              </a:ext>
            </a:extLst>
          </p:cNvPr>
          <p:cNvSpPr/>
          <p:nvPr/>
        </p:nvSpPr>
        <p:spPr>
          <a:xfrm>
            <a:off x="1644564" y="2797874"/>
            <a:ext cx="1635084" cy="9292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04CA051-131B-B581-7394-926374FA8BE9}"/>
              </a:ext>
            </a:extLst>
          </p:cNvPr>
          <p:cNvSpPr/>
          <p:nvPr/>
        </p:nvSpPr>
        <p:spPr>
          <a:xfrm>
            <a:off x="1705524" y="1063562"/>
            <a:ext cx="1405722" cy="10077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7F4CC23-CA2C-23DC-4886-161922587315}"/>
              </a:ext>
            </a:extLst>
          </p:cNvPr>
          <p:cNvSpPr txBox="1"/>
          <p:nvPr/>
        </p:nvSpPr>
        <p:spPr>
          <a:xfrm>
            <a:off x="957014" y="3855720"/>
            <a:ext cx="6891586" cy="553998"/>
          </a:xfrm>
          <a:prstGeom prst="rect">
            <a:avLst/>
          </a:prstGeom>
          <a:noFill/>
        </p:spPr>
        <p:txBody>
          <a:bodyPr wrap="square" rtlCol="0">
            <a:spAutoFit/>
          </a:bodyPr>
          <a:lstStyle/>
          <a:p>
            <a:r>
              <a:rPr lang="en-US" sz="1000" b="1" i="1" dirty="0"/>
              <a:t>***OSPF Areas create a 2-Tier Hierarchy:</a:t>
            </a:r>
          </a:p>
          <a:p>
            <a:pPr marL="171450" indent="-171450">
              <a:buFont typeface="Arial" panose="020B0604020202020204" pitchFamily="34" charset="0"/>
              <a:buChar char="•"/>
            </a:pPr>
            <a:r>
              <a:rPr lang="en-US" sz="1000" b="1" i="1" dirty="0"/>
              <a:t>Area 0 – Top of Hierarchy – Backbone Area (Assures loop free area topologies, also Hub and Spike design)</a:t>
            </a:r>
          </a:p>
          <a:p>
            <a:pPr marL="171450" indent="-171450">
              <a:buFont typeface="Arial" panose="020B0604020202020204" pitchFamily="34" charset="0"/>
              <a:buChar char="•"/>
            </a:pPr>
            <a:r>
              <a:rPr lang="en-US" sz="1000" b="1" i="1" dirty="0"/>
              <a:t>Area # – All other Areas</a:t>
            </a:r>
          </a:p>
        </p:txBody>
      </p:sp>
      <p:sp>
        <p:nvSpPr>
          <p:cNvPr id="4" name="Slide Number Placeholder 3">
            <a:extLst>
              <a:ext uri="{FF2B5EF4-FFF2-40B4-BE49-F238E27FC236}">
                <a16:creationId xmlns:a16="http://schemas.microsoft.com/office/drawing/2014/main" id="{C0037962-53C3-64C3-B02A-ADA08271B9C6}"/>
              </a:ext>
            </a:extLst>
          </p:cNvPr>
          <p:cNvSpPr>
            <a:spLocks noGrp="1"/>
          </p:cNvSpPr>
          <p:nvPr>
            <p:ph type="sldNum" idx="12"/>
          </p:nvPr>
        </p:nvSpPr>
        <p:spPr/>
        <p:txBody>
          <a:bodyPr/>
          <a:lstStyle/>
          <a:p>
            <a:pPr algn="l"/>
            <a:fld id="{00000000-1234-1234-1234-123412341234}" type="slidenum">
              <a:rPr lang="en" smtClean="0"/>
              <a:pPr algn="l"/>
              <a:t>27</a:t>
            </a:fld>
            <a:endParaRPr lang="en"/>
          </a:p>
        </p:txBody>
      </p:sp>
    </p:spTree>
    <p:extLst>
      <p:ext uri="{BB962C8B-B14F-4D97-AF65-F5344CB8AC3E}">
        <p14:creationId xmlns:p14="http://schemas.microsoft.com/office/powerpoint/2010/main" val="284541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7F3C-65FA-9CF5-A444-7E54B4960CB5}"/>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OSPFv2 Interface Subcommands</a:t>
            </a:r>
          </a:p>
        </p:txBody>
      </p:sp>
      <p:sp>
        <p:nvSpPr>
          <p:cNvPr id="3" name="TextBox 2">
            <a:extLst>
              <a:ext uri="{FF2B5EF4-FFF2-40B4-BE49-F238E27FC236}">
                <a16:creationId xmlns:a16="http://schemas.microsoft.com/office/drawing/2014/main" id="{5131FC51-FDCF-5A86-0B1F-2DA2FC94C75F}"/>
              </a:ext>
            </a:extLst>
          </p:cNvPr>
          <p:cNvSpPr txBox="1"/>
          <p:nvPr/>
        </p:nvSpPr>
        <p:spPr>
          <a:xfrm>
            <a:off x="747420" y="905762"/>
            <a:ext cx="3961919" cy="28337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latin typeface="+mj-lt"/>
              </a:rPr>
              <a:t>We can use </a:t>
            </a:r>
            <a:r>
              <a:rPr lang="en-US" sz="1000" b="1" i="1" dirty="0">
                <a:latin typeface="+mj-lt"/>
              </a:rPr>
              <a:t>Interface Subcommands </a:t>
            </a:r>
            <a:r>
              <a:rPr lang="en-US" sz="1000" dirty="0">
                <a:latin typeface="+mj-lt"/>
              </a:rPr>
              <a:t>instead of using the network command in global config mode to advertise OSPF-</a:t>
            </a:r>
            <a:br>
              <a:rPr lang="en-US" sz="1000" dirty="0">
                <a:latin typeface="+mj-lt"/>
              </a:rPr>
            </a:br>
            <a:r>
              <a:rPr lang="en-US" sz="1000" b="1" i="1" dirty="0">
                <a:solidFill>
                  <a:schemeClr val="accent4">
                    <a:lumMod val="50000"/>
                  </a:schemeClr>
                </a:solidFill>
                <a:latin typeface="+mj-lt"/>
              </a:rPr>
              <a:t>‘Router(config)# interface </a:t>
            </a:r>
            <a:r>
              <a:rPr lang="en-US" sz="1000" b="1" i="1" dirty="0">
                <a:solidFill>
                  <a:srgbClr val="C00000"/>
                </a:solidFill>
                <a:latin typeface="+mj-lt"/>
              </a:rPr>
              <a:t>&lt;interface name&gt;</a:t>
            </a:r>
            <a:r>
              <a:rPr lang="en-US" sz="1000" b="1" i="1" dirty="0">
                <a:solidFill>
                  <a:schemeClr val="accent4">
                    <a:lumMod val="50000"/>
                  </a:schemeClr>
                </a:solidFill>
                <a:latin typeface="+mj-lt"/>
              </a:rPr>
              <a:t>’</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a:t>
            </a:r>
            <a:r>
              <a:rPr lang="en-US" sz="1000" b="1" i="1" dirty="0">
                <a:solidFill>
                  <a:srgbClr val="C00000"/>
                </a:solidFill>
                <a:latin typeface="+mj-lt"/>
              </a:rPr>
              <a:t>&lt;process ID&gt;</a:t>
            </a:r>
            <a:r>
              <a:rPr lang="en-US" sz="1000" b="1" i="1" dirty="0">
                <a:solidFill>
                  <a:schemeClr val="accent4">
                    <a:lumMod val="50000"/>
                  </a:schemeClr>
                </a:solidFill>
                <a:latin typeface="+mj-lt"/>
              </a:rPr>
              <a:t> area </a:t>
            </a:r>
            <a:r>
              <a:rPr lang="en-US" sz="1000" b="1" i="1" dirty="0">
                <a:solidFill>
                  <a:srgbClr val="C00000"/>
                </a:solidFill>
                <a:latin typeface="+mj-lt"/>
              </a:rPr>
              <a:t>&lt;area no&gt;</a:t>
            </a:r>
            <a:r>
              <a:rPr lang="en-US" sz="1000" b="1" i="1" dirty="0">
                <a:solidFill>
                  <a:schemeClr val="accent4">
                    <a:lumMod val="50000"/>
                  </a:schemeClr>
                </a:solidFill>
                <a:latin typeface="+mj-lt"/>
              </a:rPr>
              <a:t>’</a:t>
            </a:r>
          </a:p>
          <a:p>
            <a:pPr marL="171450" indent="-171450">
              <a:lnSpc>
                <a:spcPct val="150000"/>
              </a:lnSpc>
              <a:buFont typeface="Arial" panose="020B0604020202020204" pitchFamily="34" charset="0"/>
              <a:buChar char="•"/>
            </a:pPr>
            <a:r>
              <a:rPr lang="en-US" sz="1000" dirty="0">
                <a:latin typeface="+mj-lt"/>
              </a:rPr>
              <a:t>It can also be used in </a:t>
            </a:r>
            <a:r>
              <a:rPr lang="en-US" sz="1000" b="1" i="1" dirty="0">
                <a:latin typeface="+mj-lt"/>
              </a:rPr>
              <a:t>sub-interfaces</a:t>
            </a:r>
            <a:r>
              <a:rPr lang="en-US" sz="1000" dirty="0">
                <a:latin typeface="+mj-lt"/>
              </a:rPr>
              <a:t> using these commands-</a:t>
            </a:r>
            <a:br>
              <a:rPr lang="en-US" sz="1000" dirty="0">
                <a:latin typeface="+mj-lt"/>
              </a:rPr>
            </a:br>
            <a:r>
              <a:rPr lang="en-US" sz="1000" b="1" i="1" dirty="0">
                <a:solidFill>
                  <a:schemeClr val="accent4">
                    <a:lumMod val="50000"/>
                  </a:schemeClr>
                </a:solidFill>
                <a:latin typeface="+mj-lt"/>
              </a:rPr>
              <a:t>‘Router(config)# interface g0/0.1’</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1 area 0’</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interface g0/0.2’</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1 area 0’</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interface g0/0’</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1 area 0’</a:t>
            </a:r>
            <a:br>
              <a:rPr lang="en-US" sz="1000" b="1" i="1" dirty="0">
                <a:latin typeface="+mj-lt"/>
              </a:rPr>
            </a:br>
            <a:endParaRPr lang="en-US" sz="1000" b="1" i="1" dirty="0">
              <a:latin typeface="+mj-lt"/>
            </a:endParaRPr>
          </a:p>
        </p:txBody>
      </p:sp>
      <p:pic>
        <p:nvPicPr>
          <p:cNvPr id="5" name="Picture 4">
            <a:extLst>
              <a:ext uri="{FF2B5EF4-FFF2-40B4-BE49-F238E27FC236}">
                <a16:creationId xmlns:a16="http://schemas.microsoft.com/office/drawing/2014/main" id="{158C1902-4B73-009E-A1DF-E990EF69D513}"/>
              </a:ext>
            </a:extLst>
          </p:cNvPr>
          <p:cNvPicPr>
            <a:picLocks noChangeAspect="1"/>
          </p:cNvPicPr>
          <p:nvPr/>
        </p:nvPicPr>
        <p:blipFill>
          <a:blip r:embed="rId3"/>
          <a:srcRect/>
          <a:stretch/>
        </p:blipFill>
        <p:spPr>
          <a:xfrm>
            <a:off x="4709339" y="947330"/>
            <a:ext cx="3902576" cy="2057107"/>
          </a:xfrm>
          <a:prstGeom prst="rect">
            <a:avLst/>
          </a:prstGeom>
          <a:ln w="28575">
            <a:solidFill>
              <a:schemeClr val="tx1"/>
            </a:solidFill>
          </a:ln>
          <a:effectLst/>
        </p:spPr>
      </p:pic>
      <p:sp>
        <p:nvSpPr>
          <p:cNvPr id="4" name="Slide Number Placeholder 3">
            <a:extLst>
              <a:ext uri="{FF2B5EF4-FFF2-40B4-BE49-F238E27FC236}">
                <a16:creationId xmlns:a16="http://schemas.microsoft.com/office/drawing/2014/main" id="{1B7321A7-A856-FB2A-657D-B8E6CFC7DB64}"/>
              </a:ext>
            </a:extLst>
          </p:cNvPr>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2088786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7F3C-65FA-9CF5-A444-7E54B4960CB5}"/>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Types of Routers</a:t>
            </a:r>
          </a:p>
        </p:txBody>
      </p:sp>
      <p:sp>
        <p:nvSpPr>
          <p:cNvPr id="3" name="TextBox 2">
            <a:extLst>
              <a:ext uri="{FF2B5EF4-FFF2-40B4-BE49-F238E27FC236}">
                <a16:creationId xmlns:a16="http://schemas.microsoft.com/office/drawing/2014/main" id="{5131FC51-FDCF-5A86-0B1F-2DA2FC94C75F}"/>
              </a:ext>
            </a:extLst>
          </p:cNvPr>
          <p:cNvSpPr txBox="1"/>
          <p:nvPr/>
        </p:nvSpPr>
        <p:spPr>
          <a:xfrm>
            <a:off x="747419" y="826252"/>
            <a:ext cx="7903599" cy="39879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u="sng" dirty="0">
                <a:solidFill>
                  <a:schemeClr val="tx1"/>
                </a:solidFill>
                <a:latin typeface="+mj-lt"/>
              </a:rPr>
              <a:t>IR (Internal Router)</a:t>
            </a:r>
            <a:r>
              <a:rPr lang="en-US" sz="1000" b="1" dirty="0">
                <a:solidFill>
                  <a:schemeClr val="tx1"/>
                </a:solidFill>
                <a:latin typeface="+mj-lt"/>
              </a:rPr>
              <a:t>: </a:t>
            </a:r>
            <a:r>
              <a:rPr lang="en-US" sz="1000" b="0" i="0" dirty="0">
                <a:solidFill>
                  <a:schemeClr val="tx1"/>
                </a:solidFill>
                <a:effectLst/>
                <a:latin typeface="+mj-lt"/>
              </a:rPr>
              <a:t>IRs are routers that have </a:t>
            </a:r>
            <a:r>
              <a:rPr lang="en-US" sz="1000" b="1" i="1" dirty="0">
                <a:solidFill>
                  <a:schemeClr val="tx1"/>
                </a:solidFill>
                <a:effectLst/>
                <a:latin typeface="+mj-lt"/>
              </a:rPr>
              <a:t>all their interfaces </a:t>
            </a:r>
            <a:r>
              <a:rPr lang="en-US" sz="1000" b="0" i="0" dirty="0">
                <a:solidFill>
                  <a:schemeClr val="tx1"/>
                </a:solidFill>
                <a:effectLst/>
                <a:latin typeface="+mj-lt"/>
              </a:rPr>
              <a:t>in the </a:t>
            </a:r>
            <a:r>
              <a:rPr lang="en-US" sz="1000" b="1" i="1" dirty="0">
                <a:solidFill>
                  <a:schemeClr val="tx1"/>
                </a:solidFill>
                <a:effectLst/>
                <a:latin typeface="+mj-lt"/>
              </a:rPr>
              <a:t>same OSPF area</a:t>
            </a:r>
            <a:r>
              <a:rPr lang="en-US" sz="1000" b="0" i="0" dirty="0">
                <a:solidFill>
                  <a:schemeClr val="tx1"/>
                </a:solidFill>
                <a:effectLst/>
                <a:latin typeface="+mj-lt"/>
              </a:rPr>
              <a:t>. They don’t have interfaces in multiple OSPF areas.</a:t>
            </a:r>
            <a:r>
              <a:rPr lang="en-US" sz="1000" b="1" i="1" dirty="0">
                <a:solidFill>
                  <a:schemeClr val="tx1"/>
                </a:solidFill>
                <a:effectLst/>
                <a:latin typeface="+mj-lt"/>
              </a:rPr>
              <a:t> </a:t>
            </a:r>
            <a:r>
              <a:rPr lang="en-US" sz="1000" b="0" i="0" dirty="0">
                <a:solidFill>
                  <a:schemeClr val="tx1"/>
                </a:solidFill>
                <a:effectLst/>
                <a:latin typeface="+mj-lt"/>
              </a:rPr>
              <a:t>They maintain the OSPF Database for their area and participate in the calculation of the best routes within the area.</a:t>
            </a:r>
          </a:p>
          <a:p>
            <a:pPr marL="171450" indent="-171450" algn="just">
              <a:lnSpc>
                <a:spcPct val="150000"/>
              </a:lnSpc>
              <a:buFont typeface="Arial" panose="020B0604020202020204" pitchFamily="34" charset="0"/>
              <a:buChar char="•"/>
            </a:pPr>
            <a:r>
              <a:rPr lang="en-US" sz="1000" b="1" u="sng" dirty="0">
                <a:solidFill>
                  <a:schemeClr val="tx1"/>
                </a:solidFill>
                <a:latin typeface="+mj-lt"/>
              </a:rPr>
              <a:t>ABR (Area Border Router)</a:t>
            </a:r>
            <a:r>
              <a:rPr lang="en-US" sz="1000" b="1" dirty="0">
                <a:solidFill>
                  <a:schemeClr val="tx1"/>
                </a:solidFill>
                <a:latin typeface="+mj-lt"/>
              </a:rPr>
              <a:t>: </a:t>
            </a:r>
            <a:r>
              <a:rPr lang="en-US" sz="1000" b="0" i="0" dirty="0">
                <a:solidFill>
                  <a:schemeClr val="tx1"/>
                </a:solidFill>
                <a:effectLst/>
                <a:latin typeface="+mj-lt"/>
              </a:rPr>
              <a:t>An ABR is a router that is </a:t>
            </a:r>
            <a:r>
              <a:rPr lang="en-US" sz="1000" b="1" i="1" dirty="0">
                <a:solidFill>
                  <a:schemeClr val="tx1"/>
                </a:solidFill>
                <a:effectLst/>
                <a:latin typeface="+mj-lt"/>
              </a:rPr>
              <a:t>connected to two or more OSPF areas</a:t>
            </a:r>
            <a:r>
              <a:rPr lang="en-US" sz="1000" b="0" i="0" dirty="0">
                <a:solidFill>
                  <a:schemeClr val="tx1"/>
                </a:solidFill>
                <a:effectLst/>
                <a:latin typeface="+mj-lt"/>
              </a:rPr>
              <a:t>. They maintain an LSDB </a:t>
            </a:r>
            <a:r>
              <a:rPr lang="en-US" sz="1000" dirty="0">
                <a:solidFill>
                  <a:schemeClr val="tx1"/>
                </a:solidFill>
                <a:latin typeface="+mj-lt"/>
              </a:rPr>
              <a:t>for each area and</a:t>
            </a:r>
            <a:r>
              <a:rPr lang="en-US" sz="1000" b="0" i="0" dirty="0">
                <a:solidFill>
                  <a:schemeClr val="tx1"/>
                </a:solidFill>
                <a:effectLst/>
                <a:latin typeface="+mj-lt"/>
              </a:rPr>
              <a:t> serve as a </a:t>
            </a:r>
            <a:r>
              <a:rPr lang="en-US" sz="1000" i="0" dirty="0">
                <a:solidFill>
                  <a:schemeClr val="tx1"/>
                </a:solidFill>
                <a:effectLst/>
                <a:latin typeface="+mj-lt"/>
              </a:rPr>
              <a:t>gateway</a:t>
            </a:r>
            <a:r>
              <a:rPr lang="en-US" sz="1000" b="0" i="0" dirty="0">
                <a:solidFill>
                  <a:schemeClr val="tx1"/>
                </a:solidFill>
                <a:effectLst/>
                <a:latin typeface="+mj-lt"/>
              </a:rPr>
              <a:t>, thus </a:t>
            </a:r>
            <a:r>
              <a:rPr lang="en-US" sz="1000" b="1" i="1" dirty="0">
                <a:solidFill>
                  <a:schemeClr val="tx1"/>
                </a:solidFill>
                <a:effectLst/>
                <a:latin typeface="+mj-lt"/>
              </a:rPr>
              <a:t>summarize routes </a:t>
            </a:r>
            <a:r>
              <a:rPr lang="en-US" sz="1000" b="0" i="0" dirty="0">
                <a:solidFill>
                  <a:schemeClr val="tx1"/>
                </a:solidFill>
                <a:effectLst/>
                <a:latin typeface="+mj-lt"/>
              </a:rPr>
              <a:t>from one area to another, reducing the size of the OSPF database in each area.</a:t>
            </a:r>
          </a:p>
          <a:p>
            <a:pPr marL="171450" indent="-171450" algn="just">
              <a:lnSpc>
                <a:spcPct val="150000"/>
              </a:lnSpc>
              <a:buFont typeface="Arial" panose="020B0604020202020204" pitchFamily="34" charset="0"/>
              <a:buChar char="•"/>
            </a:pPr>
            <a:r>
              <a:rPr lang="en-US" sz="1000" b="1" u="sng" dirty="0">
                <a:solidFill>
                  <a:schemeClr val="tx1"/>
                </a:solidFill>
                <a:latin typeface="+mj-lt"/>
              </a:rPr>
              <a:t>ASBR (Autonomous System Border Router)</a:t>
            </a:r>
            <a:r>
              <a:rPr lang="en-US" sz="1000" b="1" dirty="0">
                <a:solidFill>
                  <a:schemeClr val="tx1"/>
                </a:solidFill>
                <a:latin typeface="+mj-lt"/>
              </a:rPr>
              <a:t>: </a:t>
            </a:r>
            <a:r>
              <a:rPr lang="en-US" sz="1000" b="1" i="1" dirty="0">
                <a:solidFill>
                  <a:schemeClr val="tx1"/>
                </a:solidFill>
                <a:latin typeface="+mj-lt"/>
              </a:rPr>
              <a:t>C</a:t>
            </a:r>
            <a:r>
              <a:rPr lang="en-US" sz="1000" b="1" i="1" dirty="0">
                <a:solidFill>
                  <a:schemeClr val="tx1"/>
                </a:solidFill>
                <a:effectLst/>
                <a:latin typeface="+mj-lt"/>
              </a:rPr>
              <a:t>onnect</a:t>
            </a:r>
            <a:r>
              <a:rPr lang="en-US" sz="1000" b="0" i="0" dirty="0">
                <a:solidFill>
                  <a:schemeClr val="tx1"/>
                </a:solidFill>
                <a:effectLst/>
                <a:latin typeface="+mj-lt"/>
              </a:rPr>
              <a:t> the OSPF routing domain </a:t>
            </a:r>
            <a:r>
              <a:rPr lang="en-US" sz="1000" b="1" i="1" dirty="0">
                <a:solidFill>
                  <a:schemeClr val="tx1"/>
                </a:solidFill>
                <a:effectLst/>
                <a:latin typeface="+mj-lt"/>
              </a:rPr>
              <a:t>to external networks </a:t>
            </a:r>
            <a:r>
              <a:rPr lang="en-US" sz="1000" b="0" i="0" dirty="0">
                <a:solidFill>
                  <a:schemeClr val="tx1"/>
                </a:solidFill>
                <a:effectLst/>
                <a:latin typeface="+mj-lt"/>
              </a:rPr>
              <a:t>or other routing domains, such as those using different routing protocols. ASBRs </a:t>
            </a:r>
            <a:r>
              <a:rPr lang="en-US" sz="1000" b="1" i="1" dirty="0">
                <a:solidFill>
                  <a:schemeClr val="tx1"/>
                </a:solidFill>
                <a:effectLst/>
                <a:latin typeface="+mj-lt"/>
              </a:rPr>
              <a:t>redistribute external routes </a:t>
            </a:r>
            <a:r>
              <a:rPr lang="en-US" sz="1000" b="0" i="0" dirty="0">
                <a:solidFill>
                  <a:schemeClr val="tx1"/>
                </a:solidFill>
                <a:effectLst/>
                <a:latin typeface="+mj-lt"/>
              </a:rPr>
              <a:t>into the OSPF routing domain and vice versa. </a:t>
            </a:r>
          </a:p>
          <a:p>
            <a:pPr marL="171450" indent="-171450" algn="just">
              <a:lnSpc>
                <a:spcPct val="150000"/>
              </a:lnSpc>
              <a:buFont typeface="Arial" panose="020B0604020202020204" pitchFamily="34" charset="0"/>
              <a:buChar char="•"/>
            </a:pPr>
            <a:r>
              <a:rPr lang="en-US" sz="1000" b="1" i="0" u="sng" dirty="0">
                <a:solidFill>
                  <a:schemeClr val="tx1"/>
                </a:solidFill>
                <a:effectLst/>
                <a:latin typeface="+mj-lt"/>
              </a:rPr>
              <a:t>BR (Backbone Router)</a:t>
            </a:r>
            <a:r>
              <a:rPr lang="en-US" sz="1000" b="1" i="0" dirty="0">
                <a:solidFill>
                  <a:schemeClr val="tx1"/>
                </a:solidFill>
                <a:effectLst/>
                <a:latin typeface="+mj-lt"/>
              </a:rPr>
              <a:t>: </a:t>
            </a:r>
            <a:r>
              <a:rPr lang="en-US" sz="1000" b="0" i="0" dirty="0">
                <a:solidFill>
                  <a:schemeClr val="tx1"/>
                </a:solidFill>
                <a:effectLst/>
                <a:latin typeface="+mj-lt"/>
              </a:rPr>
              <a:t>Backbone Routers are routers that have </a:t>
            </a:r>
            <a:r>
              <a:rPr lang="en-US" sz="1000" b="1" i="1" dirty="0">
                <a:solidFill>
                  <a:schemeClr val="tx1"/>
                </a:solidFill>
                <a:effectLst/>
                <a:latin typeface="+mj-lt"/>
              </a:rPr>
              <a:t>at least one interface </a:t>
            </a:r>
            <a:r>
              <a:rPr lang="en-US" sz="1000" b="0" i="0" dirty="0">
                <a:solidFill>
                  <a:schemeClr val="tx1"/>
                </a:solidFill>
                <a:effectLst/>
                <a:latin typeface="+mj-lt"/>
              </a:rPr>
              <a:t>in the OSPF </a:t>
            </a:r>
            <a:r>
              <a:rPr lang="en-US" sz="1000" b="1" i="1" dirty="0">
                <a:solidFill>
                  <a:schemeClr val="tx1"/>
                </a:solidFill>
                <a:effectLst/>
                <a:latin typeface="+mj-lt"/>
              </a:rPr>
              <a:t>backbone area </a:t>
            </a:r>
            <a:r>
              <a:rPr lang="en-US" sz="1000" b="0" i="0" dirty="0">
                <a:solidFill>
                  <a:schemeClr val="tx1"/>
                </a:solidFill>
                <a:effectLst/>
                <a:latin typeface="+mj-lt"/>
              </a:rPr>
              <a:t>(Area 0). Backbone Routers are crucial for </a:t>
            </a:r>
            <a:r>
              <a:rPr lang="en-US" sz="1000" b="1" i="1" dirty="0">
                <a:solidFill>
                  <a:schemeClr val="tx1"/>
                </a:solidFill>
                <a:effectLst/>
                <a:latin typeface="+mj-lt"/>
              </a:rPr>
              <a:t>interconnecting </a:t>
            </a:r>
            <a:r>
              <a:rPr lang="en-US" sz="1000" b="0" i="0" dirty="0">
                <a:solidFill>
                  <a:schemeClr val="tx1"/>
                </a:solidFill>
                <a:effectLst/>
                <a:latin typeface="+mj-lt"/>
              </a:rPr>
              <a:t>OSPF areas.</a:t>
            </a:r>
          </a:p>
          <a:p>
            <a:pPr marL="171450" indent="-171450" algn="just">
              <a:lnSpc>
                <a:spcPct val="150000"/>
              </a:lnSpc>
              <a:buFont typeface="Arial" panose="020B0604020202020204" pitchFamily="34" charset="0"/>
              <a:buChar char="•"/>
            </a:pPr>
            <a:r>
              <a:rPr lang="en-US" sz="1000" b="1" u="sng" dirty="0">
                <a:solidFill>
                  <a:schemeClr val="tx1"/>
                </a:solidFill>
                <a:latin typeface="+mj-lt"/>
              </a:rPr>
              <a:t>DR (Designated Router)</a:t>
            </a:r>
            <a:r>
              <a:rPr lang="en-US" sz="1000" b="1" dirty="0">
                <a:solidFill>
                  <a:schemeClr val="tx1"/>
                </a:solidFill>
                <a:latin typeface="+mj-lt"/>
              </a:rPr>
              <a:t>: </a:t>
            </a:r>
            <a:r>
              <a:rPr lang="en-US" sz="1000" dirty="0">
                <a:solidFill>
                  <a:schemeClr val="tx1"/>
                </a:solidFill>
                <a:latin typeface="+mj-lt"/>
              </a:rPr>
              <a:t>E</a:t>
            </a:r>
            <a:r>
              <a:rPr lang="en-US" sz="1000" b="0" i="0" dirty="0">
                <a:solidFill>
                  <a:schemeClr val="tx1"/>
                </a:solidFill>
                <a:effectLst/>
                <a:latin typeface="+mj-lt"/>
              </a:rPr>
              <a:t>lected on </a:t>
            </a:r>
            <a:r>
              <a:rPr lang="en-US" sz="1000" b="1" i="1" dirty="0">
                <a:solidFill>
                  <a:schemeClr val="tx1"/>
                </a:solidFill>
                <a:effectLst/>
                <a:latin typeface="+mj-lt"/>
              </a:rPr>
              <a:t>multi-access network </a:t>
            </a:r>
            <a:r>
              <a:rPr lang="en-US" sz="1000" b="0" i="0" dirty="0">
                <a:solidFill>
                  <a:schemeClr val="tx1"/>
                </a:solidFill>
                <a:effectLst/>
                <a:latin typeface="+mj-lt"/>
              </a:rPr>
              <a:t>segments (Ethernet) to </a:t>
            </a:r>
            <a:r>
              <a:rPr lang="en-US" sz="1000" b="1" i="1" dirty="0">
                <a:solidFill>
                  <a:schemeClr val="tx1"/>
                </a:solidFill>
                <a:effectLst/>
                <a:latin typeface="+mj-lt"/>
              </a:rPr>
              <a:t>reduce OSPF traffic and adjacencies</a:t>
            </a:r>
            <a:r>
              <a:rPr lang="en-US" sz="1000" b="0" i="0" dirty="0">
                <a:solidFill>
                  <a:schemeClr val="tx1"/>
                </a:solidFill>
                <a:effectLst/>
                <a:latin typeface="+mj-lt"/>
              </a:rPr>
              <a:t>. The DR is responsible for generating network-specific LSAs (Type 2 LSAs) &amp; forwarding OSPF updates to other routers on the same segment.</a:t>
            </a:r>
          </a:p>
          <a:p>
            <a:pPr marL="171450" indent="-171450" algn="just">
              <a:lnSpc>
                <a:spcPct val="150000"/>
              </a:lnSpc>
              <a:buFont typeface="Arial" panose="020B0604020202020204" pitchFamily="34" charset="0"/>
              <a:buChar char="•"/>
            </a:pPr>
            <a:r>
              <a:rPr lang="en-US" sz="1000" b="1" i="0" u="sng" dirty="0">
                <a:solidFill>
                  <a:schemeClr val="tx1"/>
                </a:solidFill>
                <a:effectLst/>
                <a:latin typeface="+mj-lt"/>
              </a:rPr>
              <a:t>BDR (Backup Designated Router)</a:t>
            </a:r>
            <a:r>
              <a:rPr lang="en-US" sz="1000" b="1" i="0" dirty="0">
                <a:solidFill>
                  <a:schemeClr val="tx1"/>
                </a:solidFill>
                <a:effectLst/>
                <a:latin typeface="+mj-lt"/>
              </a:rPr>
              <a:t>: </a:t>
            </a:r>
            <a:r>
              <a:rPr lang="en-US" sz="1000" b="0" i="0" dirty="0">
                <a:solidFill>
                  <a:schemeClr val="tx1"/>
                </a:solidFill>
                <a:effectLst/>
                <a:latin typeface="+mj-lt"/>
              </a:rPr>
              <a:t>The BDR </a:t>
            </a:r>
            <a:r>
              <a:rPr lang="en-US" sz="1000" b="1" i="1" dirty="0">
                <a:solidFill>
                  <a:schemeClr val="tx1"/>
                </a:solidFill>
                <a:effectLst/>
                <a:latin typeface="+mj-lt"/>
              </a:rPr>
              <a:t>monitors the DR </a:t>
            </a:r>
            <a:r>
              <a:rPr lang="en-US" sz="1000" b="0" i="0" dirty="0">
                <a:solidFill>
                  <a:schemeClr val="tx1"/>
                </a:solidFill>
                <a:effectLst/>
                <a:latin typeface="+mj-lt"/>
              </a:rPr>
              <a:t>and </a:t>
            </a:r>
            <a:r>
              <a:rPr lang="en-US" sz="1000" b="1" i="1" dirty="0">
                <a:solidFill>
                  <a:schemeClr val="tx1"/>
                </a:solidFill>
                <a:effectLst/>
                <a:latin typeface="+mj-lt"/>
              </a:rPr>
              <a:t>quickly assumes the DR role </a:t>
            </a:r>
            <a:r>
              <a:rPr lang="en-US" sz="1000" b="0" i="0" dirty="0">
                <a:solidFill>
                  <a:schemeClr val="tx1"/>
                </a:solidFill>
                <a:effectLst/>
                <a:latin typeface="+mj-lt"/>
              </a:rPr>
              <a:t>if the DR becomes unavailable. This ensures redundancy and stability on multi-access segments.</a:t>
            </a:r>
            <a:endParaRPr lang="en-US" sz="1000" b="1" i="0" dirty="0">
              <a:solidFill>
                <a:schemeClr val="tx1"/>
              </a:solidFill>
              <a:effectLst/>
              <a:latin typeface="+mj-lt"/>
            </a:endParaRPr>
          </a:p>
          <a:p>
            <a:pPr marL="171450" indent="-171450" algn="just">
              <a:lnSpc>
                <a:spcPct val="150000"/>
              </a:lnSpc>
              <a:buFont typeface="Arial" panose="020B0604020202020204" pitchFamily="34" charset="0"/>
              <a:buChar char="•"/>
            </a:pPr>
            <a:r>
              <a:rPr lang="en-US" sz="1000" b="1" i="0" u="sng" dirty="0">
                <a:solidFill>
                  <a:schemeClr val="tx1"/>
                </a:solidFill>
                <a:effectLst/>
                <a:latin typeface="+mj-lt"/>
              </a:rPr>
              <a:t>VLR (Virtual Link Router)</a:t>
            </a:r>
            <a:r>
              <a:rPr lang="en-US" sz="1000" b="1" i="0" dirty="0">
                <a:solidFill>
                  <a:schemeClr val="tx1"/>
                </a:solidFill>
                <a:effectLst/>
                <a:latin typeface="+mj-lt"/>
              </a:rPr>
              <a:t>: </a:t>
            </a:r>
            <a:r>
              <a:rPr lang="en-US" sz="1000" b="0" i="0" dirty="0">
                <a:solidFill>
                  <a:schemeClr val="tx1"/>
                </a:solidFill>
                <a:effectLst/>
                <a:latin typeface="+mj-lt"/>
              </a:rPr>
              <a:t>Virtual Routers are routers that </a:t>
            </a:r>
            <a:r>
              <a:rPr lang="en-US" sz="1000" b="1" i="1" dirty="0">
                <a:solidFill>
                  <a:schemeClr val="tx1"/>
                </a:solidFill>
                <a:effectLst/>
                <a:latin typeface="+mj-lt"/>
              </a:rPr>
              <a:t>establish virtual links </a:t>
            </a:r>
            <a:r>
              <a:rPr lang="en-US" sz="1000" b="0" i="0" dirty="0">
                <a:solidFill>
                  <a:schemeClr val="tx1"/>
                </a:solidFill>
                <a:effectLst/>
                <a:latin typeface="+mj-lt"/>
              </a:rPr>
              <a:t>to connect OSPF areas when physical connectivity to the backbone area (Area 0) is not possible.</a:t>
            </a:r>
            <a:r>
              <a:rPr lang="en-US" sz="1000" i="0" dirty="0">
                <a:solidFill>
                  <a:schemeClr val="tx1"/>
                </a:solidFill>
                <a:effectLst/>
                <a:latin typeface="+mj-lt"/>
              </a:rPr>
              <a:t> </a:t>
            </a:r>
            <a:r>
              <a:rPr lang="en-US" sz="1000" b="0" i="0" dirty="0">
                <a:solidFill>
                  <a:schemeClr val="tx1"/>
                </a:solidFill>
                <a:effectLst/>
                <a:latin typeface="+mj-lt"/>
              </a:rPr>
              <a:t>They allow routers in non-backbone areas to reach the backbone area </a:t>
            </a:r>
            <a:r>
              <a:rPr lang="en-US" sz="1000" b="1" i="1" dirty="0">
                <a:solidFill>
                  <a:schemeClr val="tx1"/>
                </a:solidFill>
                <a:effectLst/>
                <a:latin typeface="+mj-lt"/>
              </a:rPr>
              <a:t>indirectly</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b="1" i="0" u="sng" dirty="0">
                <a:solidFill>
                  <a:schemeClr val="tx1"/>
                </a:solidFill>
                <a:effectLst/>
                <a:latin typeface="+mj-lt"/>
              </a:rPr>
              <a:t>SR (Stub Router)</a:t>
            </a:r>
            <a:r>
              <a:rPr lang="en-US" sz="1000" b="1" i="0" dirty="0">
                <a:solidFill>
                  <a:schemeClr val="tx1"/>
                </a:solidFill>
                <a:effectLst/>
                <a:latin typeface="+mj-lt"/>
              </a:rPr>
              <a:t>: </a:t>
            </a:r>
            <a:r>
              <a:rPr lang="en-US" sz="1000" b="0" i="0" dirty="0">
                <a:solidFill>
                  <a:schemeClr val="tx1"/>
                </a:solidFill>
                <a:effectLst/>
                <a:latin typeface="+mj-lt"/>
              </a:rPr>
              <a:t>A stub router is a router that is </a:t>
            </a:r>
            <a:r>
              <a:rPr lang="en-US" sz="1000" b="1" i="1" dirty="0">
                <a:solidFill>
                  <a:schemeClr val="tx1"/>
                </a:solidFill>
                <a:effectLst/>
                <a:latin typeface="+mj-lt"/>
              </a:rPr>
              <a:t>connected to only one OSPF area </a:t>
            </a:r>
            <a:r>
              <a:rPr lang="en-US" sz="1000" b="0" i="0" dirty="0">
                <a:solidFill>
                  <a:schemeClr val="tx1"/>
                </a:solidFill>
                <a:effectLst/>
                <a:latin typeface="+mj-lt"/>
              </a:rPr>
              <a:t>and does </a:t>
            </a:r>
            <a:r>
              <a:rPr lang="en-US" sz="1000" b="1" i="1" dirty="0">
                <a:solidFill>
                  <a:schemeClr val="tx1"/>
                </a:solidFill>
                <a:effectLst/>
                <a:latin typeface="+mj-lt"/>
              </a:rPr>
              <a:t>not exchange </a:t>
            </a:r>
            <a:r>
              <a:rPr lang="en-US" sz="1000" b="0" i="0" dirty="0">
                <a:solidFill>
                  <a:schemeClr val="tx1"/>
                </a:solidFill>
                <a:effectLst/>
                <a:latin typeface="+mj-lt"/>
              </a:rPr>
              <a:t>routing information with other areas. Stub routers are typically used in small networks.</a:t>
            </a:r>
            <a:endParaRPr lang="en-US" sz="1000" b="1" i="0" dirty="0">
              <a:solidFill>
                <a:schemeClr val="tx1"/>
              </a:solidFill>
              <a:effectLst/>
              <a:latin typeface="+mj-lt"/>
            </a:endParaRPr>
          </a:p>
          <a:p>
            <a:pPr marL="171450" indent="-171450" algn="just">
              <a:lnSpc>
                <a:spcPct val="150000"/>
              </a:lnSpc>
              <a:buFont typeface="Arial" panose="020B0604020202020204" pitchFamily="34" charset="0"/>
              <a:buChar char="•"/>
            </a:pPr>
            <a:endParaRPr lang="en-US" sz="1000" b="1" i="0" dirty="0">
              <a:solidFill>
                <a:schemeClr val="tx1"/>
              </a:solidFill>
              <a:effectLst/>
              <a:latin typeface="+mj-lt"/>
            </a:endParaRPr>
          </a:p>
        </p:txBody>
      </p:sp>
      <p:sp>
        <p:nvSpPr>
          <p:cNvPr id="4" name="Slide Number Placeholder 3">
            <a:extLst>
              <a:ext uri="{FF2B5EF4-FFF2-40B4-BE49-F238E27FC236}">
                <a16:creationId xmlns:a16="http://schemas.microsoft.com/office/drawing/2014/main" id="{5F7F011C-5B2C-B821-C7EC-029C8A699A69}"/>
              </a:ext>
            </a:extLst>
          </p:cNvPr>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211113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7" y="970144"/>
            <a:ext cx="7354758" cy="35262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OSPF stands for </a:t>
            </a:r>
            <a:r>
              <a:rPr lang="en-US" sz="1000" b="1" i="1" dirty="0">
                <a:solidFill>
                  <a:schemeClr val="tx1"/>
                </a:solidFill>
                <a:latin typeface="+mj-lt"/>
                <a:ea typeface="Tahoma" panose="020B0604030504040204" pitchFamily="34" charset="0"/>
                <a:cs typeface="Tahoma" panose="020B0604030504040204" pitchFamily="34" charset="0"/>
              </a:rPr>
              <a:t>Open Shortest Path First</a:t>
            </a:r>
            <a:r>
              <a:rPr lang="en-US" sz="1000" dirty="0">
                <a:solidFill>
                  <a:schemeClr val="tx1"/>
                </a:solidFill>
                <a:latin typeface="+mj-lt"/>
                <a:ea typeface="Tahoma" panose="020B0604030504040204" pitchFamily="34" charset="0"/>
                <a:cs typeface="Tahoma" panose="020B0604030504040204" pitchFamily="34" charset="0"/>
              </a:rPr>
              <a:t>. It uses Dijkstra’s Algorithm (SPF).</a:t>
            </a:r>
          </a:p>
          <a:p>
            <a:pPr marL="285750" indent="-2857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IGP</a:t>
            </a:r>
            <a:r>
              <a:rPr lang="en-US" sz="1000" dirty="0">
                <a:solidFill>
                  <a:schemeClr val="tx1"/>
                </a:solidFill>
                <a:latin typeface="+mj-lt"/>
                <a:ea typeface="Tahoma" panose="020B0604030504040204" pitchFamily="34" charset="0"/>
                <a:cs typeface="Tahoma" panose="020B0604030504040204" pitchFamily="34" charset="0"/>
              </a:rPr>
              <a:t> (Interior Gateway Protocol) - </a:t>
            </a:r>
            <a:r>
              <a:rPr lang="en-US" sz="1000" b="0" i="0" dirty="0">
                <a:solidFill>
                  <a:schemeClr val="tx1"/>
                </a:solidFill>
                <a:effectLst/>
                <a:latin typeface="+mj-lt"/>
                <a:ea typeface="Tahoma" panose="020B0604030504040204" pitchFamily="34" charset="0"/>
                <a:cs typeface="Tahoma" panose="020B0604030504040204" pitchFamily="34" charset="0"/>
              </a:rPr>
              <a:t>route traffic within a single </a:t>
            </a:r>
            <a:r>
              <a:rPr lang="en-US" sz="1000" b="1" i="0" dirty="0">
                <a:solidFill>
                  <a:schemeClr val="tx1"/>
                </a:solidFill>
                <a:effectLst/>
                <a:latin typeface="+mj-lt"/>
                <a:ea typeface="Tahoma" panose="020B0604030504040204" pitchFamily="34" charset="0"/>
                <a:cs typeface="Tahoma" panose="020B0604030504040204" pitchFamily="34" charset="0"/>
              </a:rPr>
              <a:t>AS</a:t>
            </a:r>
            <a:r>
              <a:rPr lang="en-US" sz="1000" b="0" i="0" dirty="0">
                <a:solidFill>
                  <a:schemeClr val="tx1"/>
                </a:solidFill>
                <a:effectLst/>
                <a:latin typeface="+mj-lt"/>
                <a:ea typeface="Tahoma" panose="020B0604030504040204" pitchFamily="34" charset="0"/>
                <a:cs typeface="Tahoma" panose="020B0604030504040204" pitchFamily="34" charset="0"/>
              </a:rPr>
              <a:t> (</a:t>
            </a:r>
            <a:r>
              <a:rPr lang="en-US" sz="1000" dirty="0">
                <a:solidFill>
                  <a:schemeClr val="tx1"/>
                </a:solidFill>
                <a:latin typeface="+mj-lt"/>
                <a:ea typeface="Tahoma" panose="020B0604030504040204" pitchFamily="34" charset="0"/>
                <a:cs typeface="Tahoma" panose="020B0604030504040204" pitchFamily="34" charset="0"/>
              </a:rPr>
              <a:t>A</a:t>
            </a:r>
            <a:r>
              <a:rPr lang="en-US" sz="1000" b="0" i="0" dirty="0">
                <a:solidFill>
                  <a:schemeClr val="tx1"/>
                </a:solidFill>
                <a:effectLst/>
                <a:latin typeface="+mj-lt"/>
                <a:ea typeface="Tahoma" panose="020B0604030504040204" pitchFamily="34" charset="0"/>
                <a:cs typeface="Tahoma" panose="020B0604030504040204" pitchFamily="34" charset="0"/>
              </a:rPr>
              <a:t>utonomous </a:t>
            </a:r>
            <a:r>
              <a:rPr lang="en-US" sz="1000" dirty="0">
                <a:solidFill>
                  <a:schemeClr val="tx1"/>
                </a:solidFill>
                <a:latin typeface="+mj-lt"/>
                <a:ea typeface="Tahoma" panose="020B0604030504040204" pitchFamily="34" charset="0"/>
                <a:cs typeface="Tahoma" panose="020B0604030504040204" pitchFamily="34" charset="0"/>
              </a:rPr>
              <a:t>S</a:t>
            </a:r>
            <a:r>
              <a:rPr lang="en-US" sz="1000" b="0" i="0" dirty="0">
                <a:solidFill>
                  <a:schemeClr val="tx1"/>
                </a:solidFill>
                <a:effectLst/>
                <a:latin typeface="+mj-lt"/>
                <a:ea typeface="Tahoma" panose="020B0604030504040204" pitchFamily="34" charset="0"/>
                <a:cs typeface="Tahoma" panose="020B0604030504040204" pitchFamily="34" charset="0"/>
              </a:rPr>
              <a:t>ystem).</a:t>
            </a:r>
          </a:p>
          <a:p>
            <a:pPr marL="285750" indent="-2857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Standard Protocol</a:t>
            </a:r>
            <a:r>
              <a:rPr lang="en-US" sz="1000" dirty="0">
                <a:solidFill>
                  <a:schemeClr val="tx1"/>
                </a:solidFill>
                <a:latin typeface="+mj-lt"/>
                <a:ea typeface="Tahoma" panose="020B0604030504040204" pitchFamily="34" charset="0"/>
                <a:cs typeface="Tahoma" panose="020B0604030504040204" pitchFamily="34" charset="0"/>
              </a:rPr>
              <a:t> – Cisco/Non-Cisco devices.</a:t>
            </a:r>
            <a:endParaRPr lang="en-US" sz="1000" b="0" i="0" dirty="0">
              <a:solidFill>
                <a:schemeClr val="tx1"/>
              </a:solidFill>
              <a:effectLst/>
              <a:latin typeface="+mj-lt"/>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Link-State Protocol</a:t>
            </a:r>
            <a:r>
              <a:rPr lang="en-US" sz="1000" dirty="0">
                <a:solidFill>
                  <a:schemeClr val="tx1"/>
                </a:solidFill>
                <a:latin typeface="+mj-lt"/>
                <a:ea typeface="Tahoma" panose="020B0604030504040204" pitchFamily="34" charset="0"/>
                <a:cs typeface="Tahoma" panose="020B0604030504040204" pitchFamily="34" charset="0"/>
              </a:rPr>
              <a:t> – sent </a:t>
            </a:r>
            <a:r>
              <a:rPr lang="en-US" sz="1000" b="1" dirty="0">
                <a:solidFill>
                  <a:schemeClr val="tx1"/>
                </a:solidFill>
                <a:latin typeface="+mj-lt"/>
                <a:ea typeface="Tahoma" panose="020B0604030504040204" pitchFamily="34" charset="0"/>
                <a:cs typeface="Tahoma" panose="020B0604030504040204" pitchFamily="34" charset="0"/>
              </a:rPr>
              <a:t>LSA</a:t>
            </a:r>
            <a:r>
              <a:rPr lang="en-US" sz="1000" dirty="0">
                <a:solidFill>
                  <a:schemeClr val="tx1"/>
                </a:solidFill>
                <a:latin typeface="+mj-lt"/>
                <a:ea typeface="Tahoma" panose="020B0604030504040204" pitchFamily="34" charset="0"/>
                <a:cs typeface="Tahoma" panose="020B0604030504040204" pitchFamily="34" charset="0"/>
              </a:rPr>
              <a:t>s (Link-State Advertisement) periodically</a:t>
            </a:r>
            <a:r>
              <a:rPr lang="en-US" sz="1000" b="0" i="0" dirty="0">
                <a:solidFill>
                  <a:schemeClr val="tx1"/>
                </a:solidFill>
                <a:effectLst/>
                <a:latin typeface="+mj-lt"/>
                <a:ea typeface="Tahoma" panose="020B0604030504040204" pitchFamily="34" charset="0"/>
                <a:cs typeface="Tahoma" panose="020B0604030504040204" pitchFamily="34" charset="0"/>
              </a:rPr>
              <a:t>.</a:t>
            </a:r>
            <a:endParaRPr lang="en-US" sz="1000" dirty="0">
              <a:solidFill>
                <a:schemeClr val="tx1"/>
              </a:solidFill>
              <a:latin typeface="+mj-lt"/>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Thus, convergence is Fast (</a:t>
            </a:r>
            <a:r>
              <a:rPr lang="en-US" sz="1000" b="1" dirty="0">
                <a:solidFill>
                  <a:schemeClr val="tx1"/>
                </a:solidFill>
                <a:latin typeface="+mj-lt"/>
                <a:ea typeface="Tahoma" panose="020B0604030504040204" pitchFamily="34" charset="0"/>
                <a:cs typeface="Tahoma" panose="020B0604030504040204" pitchFamily="34" charset="0"/>
              </a:rPr>
              <a:t>40 seconds</a:t>
            </a:r>
            <a:r>
              <a:rPr lang="en-US" sz="1000" dirty="0">
                <a:solidFill>
                  <a:schemeClr val="tx1"/>
                </a:solidFill>
                <a:latin typeface="+mj-lt"/>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r>
              <a:rPr lang="en-US" sz="1000" b="0" i="0" dirty="0">
                <a:solidFill>
                  <a:schemeClr val="tx1"/>
                </a:solidFill>
                <a:effectLst/>
                <a:latin typeface="+mj-lt"/>
                <a:ea typeface="Tahoma" panose="020B0604030504040204" pitchFamily="34" charset="0"/>
                <a:cs typeface="Tahoma" panose="020B0604030504040204" pitchFamily="34" charset="0"/>
              </a:rPr>
              <a:t>Protocol number </a:t>
            </a:r>
            <a:r>
              <a:rPr lang="en-US" sz="1000" b="1" i="0" dirty="0">
                <a:solidFill>
                  <a:schemeClr val="tx1"/>
                </a:solidFill>
                <a:effectLst/>
                <a:latin typeface="+mj-lt"/>
                <a:ea typeface="Tahoma" panose="020B0604030504040204" pitchFamily="34" charset="0"/>
                <a:cs typeface="Tahoma" panose="020B0604030504040204" pitchFamily="34" charset="0"/>
              </a:rPr>
              <a:t>89</a:t>
            </a:r>
            <a:r>
              <a:rPr lang="en-US" sz="1000" b="0" i="0" dirty="0">
                <a:solidFill>
                  <a:schemeClr val="tx1"/>
                </a:solidFill>
                <a:effectLst/>
                <a:latin typeface="+mj-lt"/>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r>
              <a:rPr lang="en-US" sz="1000" b="0" i="0" dirty="0">
                <a:solidFill>
                  <a:schemeClr val="tx1"/>
                </a:solidFill>
                <a:effectLst/>
                <a:latin typeface="+mj-lt"/>
                <a:ea typeface="Tahoma" panose="020B0604030504040204" pitchFamily="34" charset="0"/>
                <a:cs typeface="Tahoma" panose="020B0604030504040204" pitchFamily="34" charset="0"/>
              </a:rPr>
              <a:t>AD (Administrative Distance) value </a:t>
            </a:r>
            <a:r>
              <a:rPr lang="en-US" sz="1000" b="1" i="0" dirty="0">
                <a:solidFill>
                  <a:schemeClr val="tx1"/>
                </a:solidFill>
                <a:effectLst/>
                <a:latin typeface="+mj-lt"/>
                <a:ea typeface="Tahoma" panose="020B0604030504040204" pitchFamily="34" charset="0"/>
                <a:cs typeface="Tahoma" panose="020B0604030504040204" pitchFamily="34" charset="0"/>
              </a:rPr>
              <a:t>110</a:t>
            </a:r>
            <a:r>
              <a:rPr lang="en-US" sz="1000" b="0" i="0" dirty="0">
                <a:solidFill>
                  <a:schemeClr val="tx1"/>
                </a:solidFill>
                <a:effectLst/>
                <a:latin typeface="+mj-lt"/>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M</a:t>
            </a:r>
            <a:r>
              <a:rPr lang="en-US" sz="1000" b="0" i="0" dirty="0">
                <a:solidFill>
                  <a:schemeClr val="tx1"/>
                </a:solidFill>
                <a:effectLst/>
                <a:latin typeface="+mj-lt"/>
                <a:ea typeface="Tahoma" panose="020B0604030504040204" pitchFamily="34" charset="0"/>
                <a:cs typeface="Tahoma" panose="020B0604030504040204" pitchFamily="34" charset="0"/>
              </a:rPr>
              <a:t>ulticast address </a:t>
            </a:r>
            <a:r>
              <a:rPr lang="en-US" sz="1000" b="1" i="0" dirty="0">
                <a:solidFill>
                  <a:schemeClr val="tx1"/>
                </a:solidFill>
                <a:effectLst/>
                <a:latin typeface="+mj-lt"/>
                <a:ea typeface="Tahoma" panose="020B0604030504040204" pitchFamily="34" charset="0"/>
                <a:cs typeface="Tahoma" panose="020B0604030504040204" pitchFamily="34" charset="0"/>
              </a:rPr>
              <a:t>224.0.0.5</a:t>
            </a:r>
            <a:r>
              <a:rPr lang="en-US" sz="1000" b="0" i="0" dirty="0">
                <a:solidFill>
                  <a:schemeClr val="tx1"/>
                </a:solidFill>
                <a:effectLst/>
                <a:latin typeface="+mj-lt"/>
                <a:ea typeface="Tahoma" panose="020B0604030504040204" pitchFamily="34" charset="0"/>
                <a:cs typeface="Tahoma" panose="020B0604030504040204" pitchFamily="34" charset="0"/>
              </a:rPr>
              <a:t> for normal communication and </a:t>
            </a:r>
            <a:r>
              <a:rPr lang="en-US" sz="1000" b="1" i="0" dirty="0">
                <a:solidFill>
                  <a:schemeClr val="tx1"/>
                </a:solidFill>
                <a:effectLst/>
                <a:latin typeface="+mj-lt"/>
                <a:ea typeface="Tahoma" panose="020B0604030504040204" pitchFamily="34" charset="0"/>
                <a:cs typeface="Tahoma" panose="020B0604030504040204" pitchFamily="34" charset="0"/>
              </a:rPr>
              <a:t>224.0.0.6</a:t>
            </a:r>
            <a:r>
              <a:rPr lang="en-US" sz="1000" b="0" i="0" dirty="0">
                <a:solidFill>
                  <a:schemeClr val="tx1"/>
                </a:solidFill>
                <a:effectLst/>
                <a:latin typeface="+mj-lt"/>
                <a:ea typeface="Tahoma" panose="020B0604030504040204" pitchFamily="34" charset="0"/>
                <a:cs typeface="Tahoma" panose="020B0604030504040204" pitchFamily="34" charset="0"/>
              </a:rPr>
              <a:t> for update to DR/BDR (Designated </a:t>
            </a:r>
            <a:r>
              <a:rPr lang="en-US" sz="1000" dirty="0">
                <a:solidFill>
                  <a:schemeClr val="tx1"/>
                </a:solidFill>
                <a:latin typeface="+mj-lt"/>
                <a:ea typeface="Tahoma" panose="020B0604030504040204" pitchFamily="34" charset="0"/>
                <a:cs typeface="Tahoma" panose="020B0604030504040204" pitchFamily="34" charset="0"/>
              </a:rPr>
              <a:t>R</a:t>
            </a:r>
            <a:r>
              <a:rPr lang="en-US" sz="1000" b="0" i="0" dirty="0">
                <a:solidFill>
                  <a:schemeClr val="tx1"/>
                </a:solidFill>
                <a:effectLst/>
                <a:latin typeface="+mj-lt"/>
                <a:ea typeface="Tahoma" panose="020B0604030504040204" pitchFamily="34" charset="0"/>
                <a:cs typeface="Tahoma" panose="020B0604030504040204" pitchFamily="34" charset="0"/>
              </a:rPr>
              <a:t>outer/Backup Designated Router).</a:t>
            </a:r>
          </a:p>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Supports equal </a:t>
            </a:r>
            <a:r>
              <a:rPr lang="en-US" sz="1000" b="1" i="1" dirty="0">
                <a:solidFill>
                  <a:schemeClr val="tx1"/>
                </a:solidFill>
                <a:latin typeface="+mj-lt"/>
                <a:ea typeface="Tahoma" panose="020B0604030504040204" pitchFamily="34" charset="0"/>
                <a:cs typeface="Tahoma" panose="020B0604030504040204" pitchFamily="34" charset="0"/>
              </a:rPr>
              <a:t>Load balancing.</a:t>
            </a:r>
          </a:p>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No automatic summarization.</a:t>
            </a:r>
          </a:p>
          <a:p>
            <a:pPr marL="285750" indent="-2857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Multiple Areas</a:t>
            </a:r>
            <a:r>
              <a:rPr lang="en-US" sz="1000" dirty="0">
                <a:solidFill>
                  <a:schemeClr val="tx1"/>
                </a:solidFill>
                <a:latin typeface="+mj-lt"/>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r>
              <a:rPr lang="en-US" sz="1000" kern="100" dirty="0">
                <a:solidFill>
                  <a:schemeClr val="tx1"/>
                </a:solidFill>
                <a:effectLst/>
                <a:latin typeface="+mj-lt"/>
                <a:ea typeface="Calibri" panose="020F0502020204030204" pitchFamily="34" charset="0"/>
                <a:cs typeface="Times New Roman" panose="02020603050405020304" pitchFamily="18" charset="0"/>
              </a:rPr>
              <a:t>Different </a:t>
            </a:r>
            <a:r>
              <a:rPr lang="en-US" sz="1000" b="1" kern="100" dirty="0">
                <a:solidFill>
                  <a:schemeClr val="tx1"/>
                </a:solidFill>
                <a:effectLst/>
                <a:latin typeface="+mj-lt"/>
                <a:ea typeface="Calibri" panose="020F0502020204030204" pitchFamily="34" charset="0"/>
                <a:cs typeface="Times New Roman" panose="02020603050405020304" pitchFamily="18" charset="0"/>
              </a:rPr>
              <a:t>OSPF Processes</a:t>
            </a:r>
            <a:r>
              <a:rPr lang="en-US" sz="1000" kern="100" dirty="0">
                <a:solidFill>
                  <a:schemeClr val="tx1"/>
                </a:solidFill>
                <a:effectLst/>
                <a:latin typeface="+mj-lt"/>
                <a:ea typeface="Calibri" panose="020F0502020204030204" pitchFamily="34" charset="0"/>
                <a:cs typeface="Times New Roman" panose="02020603050405020304" pitchFamily="18" charset="0"/>
              </a:rPr>
              <a:t> in a single autonomous system.</a:t>
            </a:r>
            <a:endParaRPr lang="en-US" sz="1000" dirty="0">
              <a:solidFill>
                <a:schemeClr val="tx1"/>
              </a:solidFill>
              <a:latin typeface="+mj-lt"/>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Supports </a:t>
            </a:r>
            <a:r>
              <a:rPr lang="en-US" sz="1000" b="1" i="1" dirty="0">
                <a:solidFill>
                  <a:schemeClr val="tx1"/>
                </a:solidFill>
                <a:latin typeface="+mj-lt"/>
                <a:ea typeface="Tahoma" panose="020B0604030504040204" pitchFamily="34" charset="0"/>
                <a:cs typeface="Tahoma" panose="020B0604030504040204" pitchFamily="34" charset="0"/>
              </a:rPr>
              <a:t>CIDR</a:t>
            </a:r>
            <a:r>
              <a:rPr lang="en-US" sz="1000" dirty="0">
                <a:solidFill>
                  <a:schemeClr val="tx1"/>
                </a:solidFill>
                <a:latin typeface="+mj-lt"/>
                <a:ea typeface="Tahoma" panose="020B0604030504040204" pitchFamily="34" charset="0"/>
                <a:cs typeface="Tahoma" panose="020B0604030504040204" pitchFamily="34" charset="0"/>
              </a:rPr>
              <a:t> (Classless Inter-Domain Routing).</a:t>
            </a:r>
          </a:p>
          <a:p>
            <a:pPr marL="285750" indent="-285750" algn="just">
              <a:lnSpc>
                <a:spcPct val="150000"/>
              </a:lnSpc>
              <a:buFont typeface="Arial" panose="020B0604020202020204" pitchFamily="34" charset="0"/>
              <a:buChar char="•"/>
            </a:pPr>
            <a:r>
              <a:rPr lang="en-US" sz="1000" b="1" i="1" dirty="0">
                <a:solidFill>
                  <a:schemeClr val="tx1"/>
                </a:solidFill>
                <a:latin typeface="+mj-lt"/>
                <a:ea typeface="Tahoma" panose="020B0604030504040204" pitchFamily="34" charset="0"/>
                <a:cs typeface="Tahoma" panose="020B0604030504040204" pitchFamily="34" charset="0"/>
              </a:rPr>
              <a:t>No limit</a:t>
            </a:r>
            <a:r>
              <a:rPr lang="en-US" sz="1000" dirty="0">
                <a:solidFill>
                  <a:schemeClr val="tx1"/>
                </a:solidFill>
                <a:latin typeface="+mj-lt"/>
                <a:ea typeface="Tahoma" panose="020B0604030504040204" pitchFamily="34" charset="0"/>
                <a:cs typeface="Tahoma" panose="020B0604030504040204" pitchFamily="34" charset="0"/>
              </a:rPr>
              <a:t> for number of </a:t>
            </a:r>
            <a:r>
              <a:rPr lang="en-US" sz="1000" b="1" i="1" dirty="0">
                <a:solidFill>
                  <a:schemeClr val="tx1"/>
                </a:solidFill>
                <a:latin typeface="+mj-lt"/>
                <a:ea typeface="Tahoma" panose="020B0604030504040204" pitchFamily="34" charset="0"/>
                <a:cs typeface="Tahoma" panose="020B0604030504040204" pitchFamily="34" charset="0"/>
              </a:rPr>
              <a:t>Hops </a:t>
            </a:r>
            <a:r>
              <a:rPr lang="en-US" sz="1000" dirty="0">
                <a:solidFill>
                  <a:schemeClr val="tx1"/>
                </a:solidFill>
                <a:latin typeface="+mj-lt"/>
                <a:ea typeface="Tahoma" panose="020B0604030504040204" pitchFamily="34" charset="0"/>
                <a:cs typeface="Tahoma" panose="020B0604030504040204" pitchFamily="34" charset="0"/>
              </a:rPr>
              <a:t>(routers) connected.</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Key Features</a:t>
            </a:r>
          </a:p>
        </p:txBody>
      </p:sp>
      <p:sp>
        <p:nvSpPr>
          <p:cNvPr id="3" name="Slide Number Placeholder 2">
            <a:extLst>
              <a:ext uri="{FF2B5EF4-FFF2-40B4-BE49-F238E27FC236}">
                <a16:creationId xmlns:a16="http://schemas.microsoft.com/office/drawing/2014/main" id="{A141395C-1E96-65F4-479C-DD93293E0FE4}"/>
              </a:ext>
            </a:extLst>
          </p:cNvPr>
          <p:cNvSpPr>
            <a:spLocks noGrp="1"/>
          </p:cNvSpPr>
          <p:nvPr>
            <p:ph type="sldNum" idx="12"/>
          </p:nvPr>
        </p:nvSpPr>
        <p:spPr/>
        <p:txBody>
          <a:bodyPr/>
          <a:lstStyle/>
          <a:p>
            <a:pPr algn="l"/>
            <a:fld id="{00000000-1234-1234-1234-123412341234}" type="slidenum">
              <a:rPr lang="en" smtClean="0"/>
              <a:pPr algn="l"/>
              <a:t>3</a:t>
            </a:fld>
            <a:endParaRPr lang="en"/>
          </a:p>
        </p:txBody>
      </p:sp>
    </p:spTree>
    <p:extLst>
      <p:ext uri="{BB962C8B-B14F-4D97-AF65-F5344CB8AC3E}">
        <p14:creationId xmlns:p14="http://schemas.microsoft.com/office/powerpoint/2010/main" val="219597817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4E3D-07CD-17BB-0472-F0389FFE2CB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Network Types</a:t>
            </a:r>
          </a:p>
        </p:txBody>
      </p:sp>
      <p:sp>
        <p:nvSpPr>
          <p:cNvPr id="3" name="TextBox 2">
            <a:extLst>
              <a:ext uri="{FF2B5EF4-FFF2-40B4-BE49-F238E27FC236}">
                <a16:creationId xmlns:a16="http://schemas.microsoft.com/office/drawing/2014/main" id="{78CBA8C6-433E-78CA-4FF4-ADF62F313D5F}"/>
              </a:ext>
            </a:extLst>
          </p:cNvPr>
          <p:cNvSpPr txBox="1"/>
          <p:nvPr/>
        </p:nvSpPr>
        <p:spPr>
          <a:xfrm>
            <a:off x="747420" y="905762"/>
            <a:ext cx="3140763" cy="525465"/>
          </a:xfrm>
          <a:prstGeom prst="rect">
            <a:avLst/>
          </a:prstGeom>
          <a:noFill/>
        </p:spPr>
        <p:txBody>
          <a:bodyPr wrap="square" rtlCol="0">
            <a:spAutoFit/>
          </a:bodyPr>
          <a:lstStyle/>
          <a:p>
            <a:pPr>
              <a:lnSpc>
                <a:spcPct val="150000"/>
              </a:lnSpc>
            </a:pPr>
            <a:r>
              <a:rPr lang="en-US" sz="1000" dirty="0">
                <a:latin typeface="+mj-lt"/>
              </a:rPr>
              <a:t>Primarily, there are </a:t>
            </a:r>
            <a:r>
              <a:rPr lang="en-US" sz="1000" b="1" i="1" dirty="0">
                <a:latin typeface="+mj-lt"/>
              </a:rPr>
              <a:t>three </a:t>
            </a:r>
            <a:r>
              <a:rPr lang="en-US" sz="1000" dirty="0">
                <a:latin typeface="+mj-lt"/>
              </a:rPr>
              <a:t>types of OSPF network-</a:t>
            </a:r>
            <a:br>
              <a:rPr lang="en-US" sz="1000" b="1" i="1" dirty="0">
                <a:latin typeface="+mj-lt"/>
              </a:rPr>
            </a:br>
            <a:endParaRPr lang="en-US" sz="1000" b="1" i="1" dirty="0">
              <a:latin typeface="+mj-lt"/>
            </a:endParaRPr>
          </a:p>
        </p:txBody>
      </p:sp>
      <p:sp>
        <p:nvSpPr>
          <p:cNvPr id="4" name="Rectangle 3">
            <a:extLst>
              <a:ext uri="{FF2B5EF4-FFF2-40B4-BE49-F238E27FC236}">
                <a16:creationId xmlns:a16="http://schemas.microsoft.com/office/drawing/2014/main" id="{9C5A09B2-C7FE-AFC3-3143-270FC164F90E}"/>
              </a:ext>
            </a:extLst>
          </p:cNvPr>
          <p:cNvSpPr/>
          <p:nvPr/>
        </p:nvSpPr>
        <p:spPr>
          <a:xfrm>
            <a:off x="4096500" y="1206502"/>
            <a:ext cx="951000" cy="2247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OSPF</a:t>
            </a:r>
          </a:p>
        </p:txBody>
      </p:sp>
      <p:sp>
        <p:nvSpPr>
          <p:cNvPr id="6" name="Rectangle 5">
            <a:extLst>
              <a:ext uri="{FF2B5EF4-FFF2-40B4-BE49-F238E27FC236}">
                <a16:creationId xmlns:a16="http://schemas.microsoft.com/office/drawing/2014/main" id="{BD888BF8-29C1-8432-A49C-AAD4AE63EEC0}"/>
              </a:ext>
            </a:extLst>
          </p:cNvPr>
          <p:cNvSpPr/>
          <p:nvPr/>
        </p:nvSpPr>
        <p:spPr>
          <a:xfrm>
            <a:off x="916765" y="1951712"/>
            <a:ext cx="1384733" cy="2247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 Point-to-Point</a:t>
            </a:r>
          </a:p>
        </p:txBody>
      </p:sp>
      <p:sp>
        <p:nvSpPr>
          <p:cNvPr id="7" name="Rectangle 6">
            <a:extLst>
              <a:ext uri="{FF2B5EF4-FFF2-40B4-BE49-F238E27FC236}">
                <a16:creationId xmlns:a16="http://schemas.microsoft.com/office/drawing/2014/main" id="{92A7358A-9ECF-BEF4-47B6-B9D91A19C4A7}"/>
              </a:ext>
            </a:extLst>
          </p:cNvPr>
          <p:cNvSpPr/>
          <p:nvPr/>
        </p:nvSpPr>
        <p:spPr>
          <a:xfrm>
            <a:off x="2957594" y="1951712"/>
            <a:ext cx="2089906" cy="2247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2. Broadcast Multi Access</a:t>
            </a:r>
          </a:p>
        </p:txBody>
      </p:sp>
      <p:sp>
        <p:nvSpPr>
          <p:cNvPr id="8" name="Rectangle 7">
            <a:extLst>
              <a:ext uri="{FF2B5EF4-FFF2-40B4-BE49-F238E27FC236}">
                <a16:creationId xmlns:a16="http://schemas.microsoft.com/office/drawing/2014/main" id="{7FE6F7B9-593F-6429-2517-E4C8DF376CBE}"/>
              </a:ext>
            </a:extLst>
          </p:cNvPr>
          <p:cNvSpPr/>
          <p:nvPr/>
        </p:nvSpPr>
        <p:spPr>
          <a:xfrm>
            <a:off x="5664850" y="1944393"/>
            <a:ext cx="2993972" cy="2247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3. NBMA (Non Broadcast Multi Access </a:t>
            </a:r>
          </a:p>
        </p:txBody>
      </p:sp>
      <p:cxnSp>
        <p:nvCxnSpPr>
          <p:cNvPr id="12" name="Straight Connector 11">
            <a:extLst>
              <a:ext uri="{FF2B5EF4-FFF2-40B4-BE49-F238E27FC236}">
                <a16:creationId xmlns:a16="http://schemas.microsoft.com/office/drawing/2014/main" id="{F8B13F0B-9429-6AF4-4C6C-400B22B06206}"/>
              </a:ext>
            </a:extLst>
          </p:cNvPr>
          <p:cNvCxnSpPr>
            <a:cxnSpLocks/>
          </p:cNvCxnSpPr>
          <p:nvPr/>
        </p:nvCxnSpPr>
        <p:spPr>
          <a:xfrm flipH="1">
            <a:off x="1668441" y="1704169"/>
            <a:ext cx="557701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EE43CA1-50C9-70A5-971C-55413FA5A81F}"/>
              </a:ext>
            </a:extLst>
          </p:cNvPr>
          <p:cNvCxnSpPr>
            <a:cxnSpLocks/>
          </p:cNvCxnSpPr>
          <p:nvPr/>
        </p:nvCxnSpPr>
        <p:spPr>
          <a:xfrm>
            <a:off x="1670805" y="1704169"/>
            <a:ext cx="0" cy="247543"/>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1CDCE4AA-5CD8-18FC-5D09-156DAE33F719}"/>
              </a:ext>
            </a:extLst>
          </p:cNvPr>
          <p:cNvCxnSpPr>
            <a:cxnSpLocks/>
          </p:cNvCxnSpPr>
          <p:nvPr/>
        </p:nvCxnSpPr>
        <p:spPr>
          <a:xfrm>
            <a:off x="4572000" y="1431227"/>
            <a:ext cx="0" cy="51316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A343999F-5EBC-2158-30B2-6BDD400C2F9D}"/>
              </a:ext>
            </a:extLst>
          </p:cNvPr>
          <p:cNvCxnSpPr>
            <a:cxnSpLocks/>
          </p:cNvCxnSpPr>
          <p:nvPr/>
        </p:nvCxnSpPr>
        <p:spPr>
          <a:xfrm>
            <a:off x="7245458" y="1696420"/>
            <a:ext cx="0" cy="247543"/>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2A71C81-F125-2B9A-78E5-8A8B64C4641C}"/>
              </a:ext>
            </a:extLst>
          </p:cNvPr>
          <p:cNvCxnSpPr>
            <a:cxnSpLocks/>
          </p:cNvCxnSpPr>
          <p:nvPr/>
        </p:nvCxnSpPr>
        <p:spPr>
          <a:xfrm>
            <a:off x="1671123" y="2184612"/>
            <a:ext cx="1" cy="247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C3419C6-F579-C118-A2C9-806D94BFCA54}"/>
              </a:ext>
            </a:extLst>
          </p:cNvPr>
          <p:cNvCxnSpPr/>
          <p:nvPr/>
        </p:nvCxnSpPr>
        <p:spPr>
          <a:xfrm>
            <a:off x="4574483" y="2190184"/>
            <a:ext cx="1" cy="247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2BDD396-F669-2AA6-33DA-03C5AD4DDA3B}"/>
              </a:ext>
            </a:extLst>
          </p:cNvPr>
          <p:cNvCxnSpPr/>
          <p:nvPr/>
        </p:nvCxnSpPr>
        <p:spPr>
          <a:xfrm>
            <a:off x="7245372" y="2179851"/>
            <a:ext cx="1" cy="247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50F2DD2A-F232-601B-A9E8-D74F771CFCDB}"/>
              </a:ext>
            </a:extLst>
          </p:cNvPr>
          <p:cNvSpPr/>
          <p:nvPr/>
        </p:nvSpPr>
        <p:spPr>
          <a:xfrm>
            <a:off x="918091" y="2438071"/>
            <a:ext cx="1976183" cy="17363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0" i="0" dirty="0">
                <a:solidFill>
                  <a:schemeClr val="tx1"/>
                </a:solidFill>
                <a:effectLst/>
                <a:latin typeface="+mj-lt"/>
              </a:rPr>
              <a:t>A point-to-point network is a network where two routers are </a:t>
            </a:r>
            <a:r>
              <a:rPr lang="en-US" sz="1000" b="1" i="1" dirty="0">
                <a:solidFill>
                  <a:schemeClr val="tx1"/>
                </a:solidFill>
                <a:effectLst/>
                <a:latin typeface="+mj-lt"/>
              </a:rPr>
              <a:t>directly connected </a:t>
            </a:r>
            <a:r>
              <a:rPr lang="en-US" sz="1000" b="0" i="0" dirty="0">
                <a:solidFill>
                  <a:schemeClr val="tx1"/>
                </a:solidFill>
                <a:effectLst/>
                <a:latin typeface="+mj-lt"/>
              </a:rPr>
              <a:t>to each other. This type of network is typically used for </a:t>
            </a:r>
            <a:r>
              <a:rPr lang="en-US" sz="1000" b="1" i="1" dirty="0">
                <a:solidFill>
                  <a:schemeClr val="tx1"/>
                </a:solidFill>
                <a:effectLst/>
                <a:latin typeface="+mj-lt"/>
              </a:rPr>
              <a:t>serial links </a:t>
            </a:r>
            <a:r>
              <a:rPr lang="en-US" sz="1000" dirty="0">
                <a:solidFill>
                  <a:schemeClr val="tx1"/>
                </a:solidFill>
                <a:effectLst/>
                <a:latin typeface="+mj-lt"/>
              </a:rPr>
              <a:t>by default</a:t>
            </a:r>
            <a:r>
              <a:rPr lang="en-US" sz="1000" b="0" i="0" dirty="0">
                <a:solidFill>
                  <a:schemeClr val="tx1"/>
                </a:solidFill>
                <a:effectLst/>
                <a:latin typeface="+mj-lt"/>
              </a:rPr>
              <a:t>.</a:t>
            </a:r>
            <a:endParaRPr lang="en-US" sz="1000" b="1" dirty="0">
              <a:solidFill>
                <a:schemeClr val="tx1"/>
              </a:solidFill>
              <a:latin typeface="+mj-lt"/>
            </a:endParaRPr>
          </a:p>
        </p:txBody>
      </p:sp>
      <p:sp>
        <p:nvSpPr>
          <p:cNvPr id="32" name="Rectangle 31">
            <a:extLst>
              <a:ext uri="{FF2B5EF4-FFF2-40B4-BE49-F238E27FC236}">
                <a16:creationId xmlns:a16="http://schemas.microsoft.com/office/drawing/2014/main" id="{C8DC3A56-8DDC-288B-89DC-30597CF4B53D}"/>
              </a:ext>
            </a:extLst>
          </p:cNvPr>
          <p:cNvSpPr/>
          <p:nvPr/>
        </p:nvSpPr>
        <p:spPr>
          <a:xfrm>
            <a:off x="3599007" y="2439397"/>
            <a:ext cx="1976183" cy="17363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0" i="0" dirty="0">
                <a:solidFill>
                  <a:schemeClr val="tx1"/>
                </a:solidFill>
                <a:effectLst/>
                <a:latin typeface="+mj-lt"/>
              </a:rPr>
              <a:t>A broadcast network is a network where all routers are connected to a </a:t>
            </a:r>
            <a:r>
              <a:rPr lang="en-US" sz="1000" b="1" i="1" dirty="0">
                <a:solidFill>
                  <a:schemeClr val="tx1"/>
                </a:solidFill>
                <a:effectLst/>
                <a:latin typeface="+mj-lt"/>
              </a:rPr>
              <a:t>single broadcast domain</a:t>
            </a:r>
            <a:r>
              <a:rPr lang="en-US" sz="1000" b="0" i="0" dirty="0">
                <a:solidFill>
                  <a:schemeClr val="tx1"/>
                </a:solidFill>
                <a:effectLst/>
                <a:latin typeface="+mj-lt"/>
              </a:rPr>
              <a:t>. This type of network is typically used for </a:t>
            </a:r>
            <a:r>
              <a:rPr lang="en-US" sz="1000" b="1" i="1" dirty="0">
                <a:solidFill>
                  <a:schemeClr val="tx1"/>
                </a:solidFill>
                <a:effectLst/>
                <a:latin typeface="+mj-lt"/>
              </a:rPr>
              <a:t>Ethernet</a:t>
            </a:r>
            <a:r>
              <a:rPr lang="en-US" sz="1000" b="0" i="0" dirty="0">
                <a:solidFill>
                  <a:schemeClr val="tx1"/>
                </a:solidFill>
                <a:effectLst/>
                <a:latin typeface="+mj-lt"/>
              </a:rPr>
              <a:t> networks by default.</a:t>
            </a:r>
            <a:endParaRPr lang="en-US" sz="1000" b="1" dirty="0">
              <a:solidFill>
                <a:schemeClr val="tx1"/>
              </a:solidFill>
              <a:latin typeface="+mj-lt"/>
            </a:endParaRPr>
          </a:p>
        </p:txBody>
      </p:sp>
      <p:sp>
        <p:nvSpPr>
          <p:cNvPr id="33" name="Rectangle 32">
            <a:extLst>
              <a:ext uri="{FF2B5EF4-FFF2-40B4-BE49-F238E27FC236}">
                <a16:creationId xmlns:a16="http://schemas.microsoft.com/office/drawing/2014/main" id="{17599092-6361-88B7-6DCA-F76711CAE47B}"/>
              </a:ext>
            </a:extLst>
          </p:cNvPr>
          <p:cNvSpPr/>
          <p:nvPr/>
        </p:nvSpPr>
        <p:spPr>
          <a:xfrm>
            <a:off x="6256066" y="2440721"/>
            <a:ext cx="2013290" cy="17363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0" i="0" dirty="0">
                <a:solidFill>
                  <a:schemeClr val="tx1"/>
                </a:solidFill>
                <a:effectLst/>
                <a:latin typeface="+mj-lt"/>
              </a:rPr>
              <a:t>An NBMA network is a network where multiple routers are connected to a </a:t>
            </a:r>
            <a:r>
              <a:rPr lang="en-US" sz="1000" b="1" i="1" dirty="0">
                <a:solidFill>
                  <a:schemeClr val="tx1"/>
                </a:solidFill>
                <a:effectLst/>
                <a:latin typeface="+mj-lt"/>
              </a:rPr>
              <a:t>shared medium</a:t>
            </a:r>
            <a:r>
              <a:rPr lang="en-US" sz="1000" b="1" i="0" dirty="0">
                <a:solidFill>
                  <a:schemeClr val="tx1"/>
                </a:solidFill>
                <a:effectLst/>
                <a:latin typeface="+mj-lt"/>
              </a:rPr>
              <a:t>,</a:t>
            </a:r>
            <a:r>
              <a:rPr lang="en-US" sz="1000" b="0" i="0" dirty="0">
                <a:solidFill>
                  <a:schemeClr val="tx1"/>
                </a:solidFill>
                <a:effectLst/>
                <a:latin typeface="+mj-lt"/>
              </a:rPr>
              <a:t> but they </a:t>
            </a:r>
            <a:r>
              <a:rPr lang="en-US" sz="1000" b="1" i="1" dirty="0">
                <a:solidFill>
                  <a:schemeClr val="tx1"/>
                </a:solidFill>
                <a:effectLst/>
                <a:latin typeface="+mj-lt"/>
              </a:rPr>
              <a:t>don’t have broadcast capabilities</a:t>
            </a:r>
            <a:r>
              <a:rPr lang="en-US" sz="1000" b="1" dirty="0">
                <a:solidFill>
                  <a:schemeClr val="tx1"/>
                </a:solidFill>
                <a:effectLst/>
                <a:latin typeface="+mj-lt"/>
              </a:rPr>
              <a:t> </a:t>
            </a:r>
            <a:r>
              <a:rPr lang="en-US" sz="1000" dirty="0">
                <a:solidFill>
                  <a:schemeClr val="tx1"/>
                </a:solidFill>
                <a:latin typeface="+mj-lt"/>
              </a:rPr>
              <a:t>and t</a:t>
            </a:r>
            <a:r>
              <a:rPr lang="en-US" sz="1000" b="0" i="0" dirty="0">
                <a:solidFill>
                  <a:schemeClr val="tx1"/>
                </a:solidFill>
                <a:effectLst/>
                <a:latin typeface="+mj-lt"/>
              </a:rPr>
              <a:t>his type of network is typically used for </a:t>
            </a:r>
            <a:r>
              <a:rPr lang="en-US" sz="1000" b="1" i="1" dirty="0">
                <a:solidFill>
                  <a:schemeClr val="tx1"/>
                </a:solidFill>
                <a:effectLst/>
                <a:latin typeface="+mj-lt"/>
              </a:rPr>
              <a:t>Frame Relay</a:t>
            </a:r>
            <a:r>
              <a:rPr lang="en-US" sz="1000" b="0" i="0" dirty="0">
                <a:solidFill>
                  <a:schemeClr val="tx1"/>
                </a:solidFill>
                <a:effectLst/>
                <a:latin typeface="+mj-lt"/>
              </a:rPr>
              <a:t> &amp; </a:t>
            </a:r>
            <a:r>
              <a:rPr lang="en-US" sz="1000" b="1" i="1" dirty="0">
                <a:solidFill>
                  <a:schemeClr val="tx1"/>
                </a:solidFill>
                <a:effectLst/>
                <a:latin typeface="+mj-lt"/>
              </a:rPr>
              <a:t>ATM</a:t>
            </a:r>
            <a:r>
              <a:rPr lang="en-US" sz="1000" b="0" i="0" dirty="0">
                <a:solidFill>
                  <a:schemeClr val="tx1"/>
                </a:solidFill>
                <a:effectLst/>
                <a:latin typeface="+mj-lt"/>
              </a:rPr>
              <a:t> networks.</a:t>
            </a:r>
            <a:endParaRPr lang="en-US" sz="1000" b="1" dirty="0">
              <a:solidFill>
                <a:schemeClr val="tx1"/>
              </a:solidFill>
              <a:latin typeface="+mj-lt"/>
            </a:endParaRPr>
          </a:p>
        </p:txBody>
      </p:sp>
      <p:sp>
        <p:nvSpPr>
          <p:cNvPr id="5" name="Slide Number Placeholder 4">
            <a:extLst>
              <a:ext uri="{FF2B5EF4-FFF2-40B4-BE49-F238E27FC236}">
                <a16:creationId xmlns:a16="http://schemas.microsoft.com/office/drawing/2014/main" id="{88765A60-4BA8-B8A7-F77E-32B8778C2D4B}"/>
              </a:ext>
            </a:extLst>
          </p:cNvPr>
          <p:cNvSpPr>
            <a:spLocks noGrp="1"/>
          </p:cNvSpPr>
          <p:nvPr>
            <p:ph type="sldNum" idx="12"/>
          </p:nvPr>
        </p:nvSpPr>
        <p:spPr/>
        <p:txBody>
          <a:bodyPr/>
          <a:lstStyle/>
          <a:p>
            <a:pPr algn="l"/>
            <a:fld id="{00000000-1234-1234-1234-123412341234}" type="slidenum">
              <a:rPr lang="en" smtClean="0"/>
              <a:pPr algn="l"/>
              <a:t>30</a:t>
            </a:fld>
            <a:endParaRPr lang="en"/>
          </a:p>
        </p:txBody>
      </p:sp>
    </p:spTree>
    <p:extLst>
      <p:ext uri="{BB962C8B-B14F-4D97-AF65-F5344CB8AC3E}">
        <p14:creationId xmlns:p14="http://schemas.microsoft.com/office/powerpoint/2010/main" val="1957970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4E3D-07CD-17BB-0472-F0389FFE2CB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Point-to-Point Network</a:t>
            </a:r>
          </a:p>
        </p:txBody>
      </p:sp>
      <p:sp>
        <p:nvSpPr>
          <p:cNvPr id="3" name="TextBox 2">
            <a:extLst>
              <a:ext uri="{FF2B5EF4-FFF2-40B4-BE49-F238E27FC236}">
                <a16:creationId xmlns:a16="http://schemas.microsoft.com/office/drawing/2014/main" id="{78CBA8C6-433E-78CA-4FF4-ADF62F313D5F}"/>
              </a:ext>
            </a:extLst>
          </p:cNvPr>
          <p:cNvSpPr txBox="1"/>
          <p:nvPr/>
        </p:nvSpPr>
        <p:spPr>
          <a:xfrm>
            <a:off x="747420" y="905762"/>
            <a:ext cx="3713261" cy="3987951"/>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latin typeface="+mj-lt"/>
              </a:rPr>
              <a:t>A single point-to-point link is a </a:t>
            </a:r>
            <a:r>
              <a:rPr lang="en-US" sz="1000" b="1" i="1" dirty="0">
                <a:latin typeface="+mj-lt"/>
              </a:rPr>
              <a:t>single pair</a:t>
            </a:r>
            <a:r>
              <a:rPr lang="en-US" sz="1000" dirty="0">
                <a:latin typeface="+mj-lt"/>
              </a:rPr>
              <a:t> of router.</a:t>
            </a:r>
          </a:p>
          <a:p>
            <a:pPr marL="171450" indent="-171450">
              <a:lnSpc>
                <a:spcPct val="150000"/>
              </a:lnSpc>
              <a:buFont typeface="Wingdings" panose="05000000000000000000" pitchFamily="2" charset="2"/>
              <a:buChar char="Ø"/>
            </a:pPr>
            <a:r>
              <a:rPr lang="en-US" sz="1000" dirty="0">
                <a:latin typeface="+mj-lt"/>
              </a:rPr>
              <a:t>Does not support the ability to add a third router to the link.</a:t>
            </a:r>
          </a:p>
          <a:p>
            <a:pPr marL="171450" indent="-171450">
              <a:lnSpc>
                <a:spcPct val="150000"/>
              </a:lnSpc>
              <a:buFont typeface="Wingdings" panose="05000000000000000000" pitchFamily="2" charset="2"/>
              <a:buChar char="Ø"/>
            </a:pPr>
            <a:r>
              <a:rPr lang="en-US" sz="1000" dirty="0">
                <a:latin typeface="+mj-lt"/>
              </a:rPr>
              <a:t>Usually a serial interface running either </a:t>
            </a:r>
            <a:r>
              <a:rPr lang="en-US" sz="1000" b="1" i="1" dirty="0">
                <a:latin typeface="+mj-lt"/>
              </a:rPr>
              <a:t>PPP </a:t>
            </a:r>
            <a:r>
              <a:rPr lang="en-US" sz="1000" dirty="0">
                <a:latin typeface="+mj-lt"/>
              </a:rPr>
              <a:t>or </a:t>
            </a:r>
            <a:r>
              <a:rPr lang="en-US" sz="1000" b="1" i="1" dirty="0">
                <a:latin typeface="+mj-lt"/>
              </a:rPr>
              <a:t>HDLC</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May also be a point-to-point </a:t>
            </a:r>
            <a:r>
              <a:rPr lang="en-US" sz="1000" b="1" i="1" dirty="0">
                <a:latin typeface="+mj-lt"/>
              </a:rPr>
              <a:t>sub-interface</a:t>
            </a:r>
            <a:r>
              <a:rPr lang="en-US" sz="1000" dirty="0">
                <a:latin typeface="+mj-lt"/>
              </a:rPr>
              <a:t> running </a:t>
            </a:r>
            <a:r>
              <a:rPr lang="en-US" sz="1000" b="1" i="1" dirty="0">
                <a:latin typeface="+mj-lt"/>
              </a:rPr>
              <a:t>Frame Relay </a:t>
            </a:r>
            <a:r>
              <a:rPr lang="en-US" sz="1000" dirty="0">
                <a:latin typeface="+mj-lt"/>
              </a:rPr>
              <a:t>or </a:t>
            </a:r>
            <a:r>
              <a:rPr lang="en-US" sz="1000" b="1" i="1" dirty="0">
                <a:latin typeface="+mj-lt"/>
              </a:rPr>
              <a:t>ATM</a:t>
            </a:r>
            <a:r>
              <a:rPr lang="en-US" sz="1000" dirty="0">
                <a:latin typeface="+mj-lt"/>
              </a:rPr>
              <a:t>.</a:t>
            </a:r>
          </a:p>
          <a:p>
            <a:pPr marL="171450" indent="-171450">
              <a:lnSpc>
                <a:spcPct val="150000"/>
              </a:lnSpc>
              <a:buFont typeface="Wingdings" panose="05000000000000000000" pitchFamily="2" charset="2"/>
              <a:buChar char="Ø"/>
            </a:pPr>
            <a:r>
              <a:rPr lang="en-US" sz="1000" b="1" i="1" dirty="0">
                <a:latin typeface="+mj-lt"/>
              </a:rPr>
              <a:t>No election </a:t>
            </a:r>
            <a:r>
              <a:rPr lang="en-US" sz="1000" dirty="0">
                <a:latin typeface="+mj-lt"/>
              </a:rPr>
              <a:t>of DR or BDR is required.</a:t>
            </a:r>
          </a:p>
          <a:p>
            <a:pPr marL="171450" indent="-171450">
              <a:lnSpc>
                <a:spcPct val="150000"/>
              </a:lnSpc>
              <a:buFont typeface="Wingdings" panose="05000000000000000000" pitchFamily="2" charset="2"/>
              <a:buChar char="Ø"/>
            </a:pPr>
            <a:r>
              <a:rPr lang="en-US" sz="1000" dirty="0">
                <a:latin typeface="+mj-lt"/>
              </a:rPr>
              <a:t>OSPF packets are sent using </a:t>
            </a:r>
            <a:r>
              <a:rPr lang="en-US" sz="1000" b="1" i="1" dirty="0">
                <a:latin typeface="+mj-lt"/>
              </a:rPr>
              <a:t>multicast 224.0.0.5</a:t>
            </a:r>
            <a:r>
              <a:rPr lang="en-US" sz="1000" dirty="0">
                <a:latin typeface="+mj-lt"/>
              </a:rPr>
              <a:t>. </a:t>
            </a:r>
          </a:p>
          <a:p>
            <a:pPr marL="171450" indent="-171450">
              <a:lnSpc>
                <a:spcPct val="150000"/>
              </a:lnSpc>
              <a:buFont typeface="Wingdings" panose="05000000000000000000" pitchFamily="2" charset="2"/>
              <a:buChar char="Ø"/>
            </a:pPr>
            <a:r>
              <a:rPr lang="en-US" sz="1000" dirty="0">
                <a:latin typeface="+mj-lt"/>
              </a:rPr>
              <a:t>OSPF </a:t>
            </a:r>
            <a:r>
              <a:rPr lang="en-US" sz="1000" b="1" i="1" dirty="0">
                <a:latin typeface="+mj-lt"/>
              </a:rPr>
              <a:t>auto-detects </a:t>
            </a:r>
            <a:r>
              <a:rPr lang="en-US" sz="1000" dirty="0">
                <a:latin typeface="+mj-lt"/>
              </a:rPr>
              <a:t>this interface type.</a:t>
            </a:r>
          </a:p>
          <a:p>
            <a:pPr>
              <a:lnSpc>
                <a:spcPct val="150000"/>
              </a:lnSpc>
            </a:pPr>
            <a:r>
              <a:rPr lang="en-US" sz="1000" b="1" u="sng" dirty="0">
                <a:latin typeface="+mj-lt"/>
              </a:rPr>
              <a:t>Point-to-Point over Ethernet Links:</a:t>
            </a:r>
          </a:p>
          <a:p>
            <a:pPr>
              <a:lnSpc>
                <a:spcPct val="150000"/>
              </a:lnSpc>
            </a:pPr>
            <a:r>
              <a:rPr lang="en-US" sz="1000" dirty="0">
                <a:latin typeface="+mj-lt"/>
              </a:rPr>
              <a:t>Most of the WAN Ethernet connections can be P2P. Like- Ethernet Private Wire Service, Ethernet Line, etc. In this scenario, Ethernet DR/BDR adds a extra convergence time. P2P over ethernet links can be done using the commands-</a:t>
            </a:r>
            <a:br>
              <a:rPr lang="en-US" sz="1000" dirty="0">
                <a:latin typeface="+mj-lt"/>
              </a:rPr>
            </a:br>
            <a:r>
              <a:rPr lang="en-US" sz="1000" b="1" i="1" dirty="0">
                <a:solidFill>
                  <a:schemeClr val="accent4">
                    <a:lumMod val="50000"/>
                  </a:schemeClr>
                </a:solidFill>
                <a:latin typeface="+mj-lt"/>
              </a:rPr>
              <a:t>‘R1(config)# interface se0/1/0’</a:t>
            </a:r>
          </a:p>
          <a:p>
            <a:pPr>
              <a:lnSpc>
                <a:spcPct val="150000"/>
              </a:lnSpc>
            </a:pPr>
            <a:r>
              <a:rPr lang="en-US" sz="1000" b="1" i="1" dirty="0">
                <a:solidFill>
                  <a:schemeClr val="accent4">
                    <a:lumMod val="50000"/>
                  </a:schemeClr>
                </a:solidFill>
                <a:latin typeface="+mj-lt"/>
              </a:rPr>
              <a:t>‘R1(config-if)#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network point-to-point’</a:t>
            </a:r>
            <a:endParaRPr lang="en-US" sz="1000" dirty="0">
              <a:solidFill>
                <a:schemeClr val="accent4">
                  <a:lumMod val="50000"/>
                </a:schemeClr>
              </a:solidFill>
              <a:latin typeface="+mj-lt"/>
            </a:endParaRPr>
          </a:p>
          <a:p>
            <a:pPr>
              <a:lnSpc>
                <a:spcPct val="150000"/>
              </a:lnSpc>
            </a:pPr>
            <a:br>
              <a:rPr lang="en-US" sz="1000" b="1" i="1" dirty="0">
                <a:latin typeface="+mj-lt"/>
              </a:rPr>
            </a:br>
            <a:endParaRPr lang="en-US" sz="1000" b="1" i="1" dirty="0">
              <a:latin typeface="+mj-lt"/>
            </a:endParaRPr>
          </a:p>
        </p:txBody>
      </p:sp>
      <p:pic>
        <p:nvPicPr>
          <p:cNvPr id="5" name="Picture 4">
            <a:extLst>
              <a:ext uri="{FF2B5EF4-FFF2-40B4-BE49-F238E27FC236}">
                <a16:creationId xmlns:a16="http://schemas.microsoft.com/office/drawing/2014/main" id="{5F139669-D518-18B3-4A6C-8820840BB4B4}"/>
              </a:ext>
            </a:extLst>
          </p:cNvPr>
          <p:cNvPicPr>
            <a:picLocks noChangeAspect="1"/>
          </p:cNvPicPr>
          <p:nvPr/>
        </p:nvPicPr>
        <p:blipFill>
          <a:blip r:embed="rId2"/>
          <a:srcRect/>
          <a:stretch/>
        </p:blipFill>
        <p:spPr>
          <a:xfrm>
            <a:off x="4435000" y="884098"/>
            <a:ext cx="4362453" cy="1103649"/>
          </a:xfrm>
          <a:prstGeom prst="rect">
            <a:avLst/>
          </a:prstGeom>
          <a:ln w="28575">
            <a:noFill/>
          </a:ln>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BD11056-FD3D-C562-4876-4631BDDEA3BB}"/>
              </a:ext>
            </a:extLst>
          </p:cNvPr>
          <p:cNvPicPr>
            <a:picLocks noChangeAspect="1"/>
          </p:cNvPicPr>
          <p:nvPr/>
        </p:nvPicPr>
        <p:blipFill>
          <a:blip r:embed="rId3"/>
          <a:srcRect/>
          <a:stretch/>
        </p:blipFill>
        <p:spPr>
          <a:xfrm>
            <a:off x="4534339" y="1949185"/>
            <a:ext cx="4077575" cy="1659716"/>
          </a:xfrm>
          <a:prstGeom prst="rect">
            <a:avLst/>
          </a:prstGeom>
          <a:ln w="28575">
            <a:solidFill>
              <a:schemeClr val="tx1"/>
            </a:solidFill>
          </a:ln>
          <a:effectLst/>
        </p:spPr>
      </p:pic>
      <p:sp>
        <p:nvSpPr>
          <p:cNvPr id="10" name="Rectangle 9">
            <a:extLst>
              <a:ext uri="{FF2B5EF4-FFF2-40B4-BE49-F238E27FC236}">
                <a16:creationId xmlns:a16="http://schemas.microsoft.com/office/drawing/2014/main" id="{800FDB39-EB2A-9841-7AEA-9699BD78415B}"/>
              </a:ext>
            </a:extLst>
          </p:cNvPr>
          <p:cNvSpPr/>
          <p:nvPr/>
        </p:nvSpPr>
        <p:spPr>
          <a:xfrm>
            <a:off x="7219950" y="2405765"/>
            <a:ext cx="819150" cy="9144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EF14C8-655A-94A3-B718-D7DBB8DFF4EA}"/>
              </a:ext>
            </a:extLst>
          </p:cNvPr>
          <p:cNvSpPr/>
          <p:nvPr/>
        </p:nvSpPr>
        <p:spPr>
          <a:xfrm>
            <a:off x="8081010" y="2405765"/>
            <a:ext cx="487680" cy="9144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5B49E5D-861B-9A5A-AFEA-700632B0511F}"/>
              </a:ext>
            </a:extLst>
          </p:cNvPr>
          <p:cNvPicPr>
            <a:picLocks noChangeAspect="1"/>
          </p:cNvPicPr>
          <p:nvPr/>
        </p:nvPicPr>
        <p:blipFill>
          <a:blip r:embed="rId4"/>
          <a:srcRect/>
          <a:stretch/>
        </p:blipFill>
        <p:spPr>
          <a:xfrm>
            <a:off x="4534338" y="3784145"/>
            <a:ext cx="4077575" cy="532422"/>
          </a:xfrm>
          <a:prstGeom prst="rect">
            <a:avLst/>
          </a:prstGeom>
          <a:ln w="28575">
            <a:solidFill>
              <a:schemeClr val="tx1"/>
            </a:solidFill>
          </a:ln>
          <a:effectLst/>
        </p:spPr>
      </p:pic>
      <p:sp>
        <p:nvSpPr>
          <p:cNvPr id="18" name="Oval 17">
            <a:extLst>
              <a:ext uri="{FF2B5EF4-FFF2-40B4-BE49-F238E27FC236}">
                <a16:creationId xmlns:a16="http://schemas.microsoft.com/office/drawing/2014/main" id="{A8D14FEF-D367-AA81-9E17-3F266B57428C}"/>
              </a:ext>
            </a:extLst>
          </p:cNvPr>
          <p:cNvSpPr/>
          <p:nvPr/>
        </p:nvSpPr>
        <p:spPr>
          <a:xfrm>
            <a:off x="6011185" y="4190335"/>
            <a:ext cx="151075" cy="13418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88CF719-E3D3-8279-6748-3C2EB6637A27}"/>
              </a:ext>
            </a:extLst>
          </p:cNvPr>
          <p:cNvSpPr>
            <a:spLocks noGrp="1"/>
          </p:cNvSpPr>
          <p:nvPr>
            <p:ph type="sldNum" idx="12"/>
          </p:nvPr>
        </p:nvSpPr>
        <p:spPr/>
        <p:txBody>
          <a:bodyPr/>
          <a:lstStyle/>
          <a:p>
            <a:pPr algn="l"/>
            <a:fld id="{00000000-1234-1234-1234-123412341234}" type="slidenum">
              <a:rPr lang="en" smtClean="0"/>
              <a:pPr algn="l"/>
              <a:t>31</a:t>
            </a:fld>
            <a:endParaRPr lang="en"/>
          </a:p>
        </p:txBody>
      </p:sp>
    </p:spTree>
    <p:extLst>
      <p:ext uri="{BB962C8B-B14F-4D97-AF65-F5344CB8AC3E}">
        <p14:creationId xmlns:p14="http://schemas.microsoft.com/office/powerpoint/2010/main" val="2203745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D43D41-9BB7-867A-E852-B54BC0CEFA64}"/>
              </a:ext>
            </a:extLst>
          </p:cNvPr>
          <p:cNvPicPr>
            <a:picLocks noChangeAspect="1"/>
          </p:cNvPicPr>
          <p:nvPr/>
        </p:nvPicPr>
        <p:blipFill>
          <a:blip r:embed="rId3"/>
          <a:srcRect/>
          <a:stretch/>
        </p:blipFill>
        <p:spPr>
          <a:xfrm>
            <a:off x="4715785" y="2443453"/>
            <a:ext cx="3902577" cy="1976795"/>
          </a:xfrm>
          <a:prstGeom prst="rect">
            <a:avLst/>
          </a:prstGeom>
          <a:ln w="28575">
            <a:solidFill>
              <a:schemeClr val="tx1"/>
            </a:solidFill>
          </a:ln>
          <a:effectLst/>
        </p:spPr>
      </p:pic>
      <p:pic>
        <p:nvPicPr>
          <p:cNvPr id="21" name="Picture 20">
            <a:extLst>
              <a:ext uri="{FF2B5EF4-FFF2-40B4-BE49-F238E27FC236}">
                <a16:creationId xmlns:a16="http://schemas.microsoft.com/office/drawing/2014/main" id="{0D6F3368-87DD-12DF-5F6B-2B7E9DCC24AC}"/>
              </a:ext>
            </a:extLst>
          </p:cNvPr>
          <p:cNvPicPr>
            <a:picLocks noChangeAspect="1"/>
          </p:cNvPicPr>
          <p:nvPr/>
        </p:nvPicPr>
        <p:blipFill>
          <a:blip r:embed="rId4"/>
          <a:srcRect/>
          <a:stretch/>
        </p:blipFill>
        <p:spPr>
          <a:xfrm>
            <a:off x="4571999" y="780263"/>
            <a:ext cx="4246630" cy="1642636"/>
          </a:xfrm>
          <a:prstGeom prst="rect">
            <a:avLst/>
          </a:prstGeom>
          <a:ln w="28575">
            <a:noFill/>
          </a:ln>
          <a:effectLst>
            <a:outerShdw blurRad="63500" sx="102000" sy="102000" algn="ctr" rotWithShape="0">
              <a:prstClr val="black">
                <a:alpha val="40000"/>
              </a:prstClr>
            </a:outerShdw>
          </a:effectLst>
        </p:spPr>
      </p:pic>
      <p:sp>
        <p:nvSpPr>
          <p:cNvPr id="2" name="Title 1">
            <a:extLst>
              <a:ext uri="{FF2B5EF4-FFF2-40B4-BE49-F238E27FC236}">
                <a16:creationId xmlns:a16="http://schemas.microsoft.com/office/drawing/2014/main" id="{DF014E3D-07CD-17BB-0472-F0389FFE2CB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Broadcast Network</a:t>
            </a:r>
          </a:p>
        </p:txBody>
      </p:sp>
      <p:sp>
        <p:nvSpPr>
          <p:cNvPr id="3" name="TextBox 2">
            <a:extLst>
              <a:ext uri="{FF2B5EF4-FFF2-40B4-BE49-F238E27FC236}">
                <a16:creationId xmlns:a16="http://schemas.microsoft.com/office/drawing/2014/main" id="{78CBA8C6-433E-78CA-4FF4-ADF62F313D5F}"/>
              </a:ext>
            </a:extLst>
          </p:cNvPr>
          <p:cNvSpPr txBox="1"/>
          <p:nvPr/>
        </p:nvSpPr>
        <p:spPr>
          <a:xfrm>
            <a:off x="747420" y="905762"/>
            <a:ext cx="3743694" cy="3064622"/>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latin typeface="+mj-lt"/>
              </a:rPr>
              <a:t>OSPF by default uses </a:t>
            </a:r>
            <a:r>
              <a:rPr lang="en-US" sz="1000" b="1" i="1" dirty="0">
                <a:latin typeface="+mj-lt"/>
              </a:rPr>
              <a:t>Broadcast network type </a:t>
            </a:r>
            <a:r>
              <a:rPr lang="en-US" sz="1000" dirty="0">
                <a:latin typeface="+mj-lt"/>
              </a:rPr>
              <a:t>on all types of </a:t>
            </a:r>
            <a:r>
              <a:rPr lang="en-US" sz="1000" b="1" i="1" dirty="0">
                <a:latin typeface="+mj-lt"/>
              </a:rPr>
              <a:t>Ethernet interfaces</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In broadcast multi-access networks there is two</a:t>
            </a:r>
            <a:r>
              <a:rPr lang="en-US" sz="1000" b="1" i="1" dirty="0">
                <a:latin typeface="+mj-lt"/>
              </a:rPr>
              <a:t> </a:t>
            </a:r>
            <a:r>
              <a:rPr lang="en-US" sz="1000" dirty="0">
                <a:latin typeface="+mj-lt"/>
              </a:rPr>
              <a:t>challenges- </a:t>
            </a:r>
          </a:p>
          <a:p>
            <a:pPr marL="171450" indent="-171450">
              <a:lnSpc>
                <a:spcPct val="150000"/>
              </a:lnSpc>
              <a:buFont typeface="Arial" panose="020B0604020202020204" pitchFamily="34" charset="0"/>
              <a:buChar char="•"/>
            </a:pPr>
            <a:r>
              <a:rPr lang="en-US" sz="1000" b="1" i="1" dirty="0">
                <a:latin typeface="+mj-lt"/>
              </a:rPr>
              <a:t>Multiple adjacencies.</a:t>
            </a:r>
          </a:p>
          <a:p>
            <a:pPr marL="171450" indent="-171450">
              <a:lnSpc>
                <a:spcPct val="150000"/>
              </a:lnSpc>
              <a:buFont typeface="Arial" panose="020B0604020202020204" pitchFamily="34" charset="0"/>
              <a:buChar char="•"/>
            </a:pPr>
            <a:r>
              <a:rPr lang="en-US" sz="1000" b="1" i="1" dirty="0">
                <a:latin typeface="+mj-lt"/>
              </a:rPr>
              <a:t>Flooding of LSAs.</a:t>
            </a:r>
          </a:p>
          <a:p>
            <a:pPr marL="171450" indent="-171450">
              <a:lnSpc>
                <a:spcPct val="150000"/>
              </a:lnSpc>
              <a:buFont typeface="Wingdings" panose="05000000000000000000" pitchFamily="2" charset="2"/>
              <a:buChar char="Ø"/>
            </a:pPr>
            <a:r>
              <a:rPr lang="en-US" sz="1000" dirty="0">
                <a:latin typeface="+mj-lt"/>
              </a:rPr>
              <a:t>These challenges are solved by electing </a:t>
            </a:r>
            <a:r>
              <a:rPr lang="en-US" sz="1000" b="1" i="1" dirty="0">
                <a:latin typeface="+mj-lt"/>
              </a:rPr>
              <a:t>DR </a:t>
            </a:r>
            <a:r>
              <a:rPr lang="en-US" sz="1000" dirty="0">
                <a:latin typeface="+mj-lt"/>
              </a:rPr>
              <a:t>and </a:t>
            </a:r>
            <a:r>
              <a:rPr lang="en-US" sz="1000" b="1" i="1" dirty="0">
                <a:latin typeface="+mj-lt"/>
              </a:rPr>
              <a:t>BDR</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All neighbor routers form </a:t>
            </a:r>
            <a:r>
              <a:rPr lang="en-US" sz="1000" b="1" i="1" dirty="0">
                <a:latin typeface="+mj-lt"/>
              </a:rPr>
              <a:t>full adjacencies </a:t>
            </a:r>
            <a:r>
              <a:rPr lang="en-US" sz="1000" dirty="0">
                <a:latin typeface="+mj-lt"/>
              </a:rPr>
              <a:t>with the DR and BDR only.</a:t>
            </a:r>
          </a:p>
          <a:p>
            <a:pPr marL="171450" indent="-171450">
              <a:lnSpc>
                <a:spcPct val="150000"/>
              </a:lnSpc>
              <a:buFont typeface="Wingdings" panose="05000000000000000000" pitchFamily="2" charset="2"/>
              <a:buChar char="Ø"/>
            </a:pPr>
            <a:r>
              <a:rPr lang="en-US" sz="1000" dirty="0">
                <a:latin typeface="+mj-lt"/>
              </a:rPr>
              <a:t>The </a:t>
            </a:r>
            <a:r>
              <a:rPr lang="en-US" sz="1000" b="1" i="1" dirty="0">
                <a:latin typeface="+mj-lt"/>
              </a:rPr>
              <a:t>DROTHER </a:t>
            </a:r>
            <a:r>
              <a:rPr lang="en-US" sz="1000" dirty="0">
                <a:latin typeface="+mj-lt"/>
              </a:rPr>
              <a:t>routers will </a:t>
            </a:r>
            <a:r>
              <a:rPr lang="en-US" sz="1000" b="1" i="1" dirty="0">
                <a:latin typeface="+mj-lt"/>
              </a:rPr>
              <a:t>never update </a:t>
            </a:r>
            <a:r>
              <a:rPr lang="en-US" sz="1000" dirty="0">
                <a:latin typeface="+mj-lt"/>
              </a:rPr>
              <a:t>other routers in the network.</a:t>
            </a:r>
          </a:p>
          <a:p>
            <a:pPr marL="171450" indent="-171450">
              <a:lnSpc>
                <a:spcPct val="150000"/>
              </a:lnSpc>
              <a:buFont typeface="Wingdings" panose="05000000000000000000" pitchFamily="2" charset="2"/>
              <a:buChar char="Ø"/>
            </a:pPr>
            <a:r>
              <a:rPr lang="en-US" sz="1000" dirty="0">
                <a:latin typeface="+mj-lt"/>
              </a:rPr>
              <a:t>DROTHER         DR, use multicast </a:t>
            </a:r>
            <a:r>
              <a:rPr lang="en-US" sz="1000" b="1" i="1" dirty="0">
                <a:latin typeface="+mj-lt"/>
              </a:rPr>
              <a:t>224.0.0.6</a:t>
            </a:r>
            <a:br>
              <a:rPr lang="en-US" sz="1000" b="1" i="1" dirty="0">
                <a:latin typeface="+mj-lt"/>
              </a:rPr>
            </a:br>
            <a:r>
              <a:rPr lang="en-US" sz="1000" dirty="0">
                <a:latin typeface="+mj-lt"/>
              </a:rPr>
              <a:t>DR         DROTHER, use multicast </a:t>
            </a:r>
            <a:r>
              <a:rPr lang="en-US" sz="1000" b="1" i="1" dirty="0">
                <a:latin typeface="+mj-lt"/>
              </a:rPr>
              <a:t>224.0.0.5</a:t>
            </a:r>
            <a:r>
              <a:rPr lang="en-US" sz="1000" dirty="0">
                <a:latin typeface="+mj-lt"/>
              </a:rPr>
              <a:t>.</a:t>
            </a:r>
          </a:p>
          <a:p>
            <a:pPr marL="171450" indent="-171450">
              <a:lnSpc>
                <a:spcPct val="150000"/>
              </a:lnSpc>
              <a:buFont typeface="Wingdings" panose="05000000000000000000" pitchFamily="2" charset="2"/>
              <a:buChar char="Ø"/>
            </a:pPr>
            <a:endParaRPr lang="en-US" sz="1000" dirty="0">
              <a:latin typeface="+mj-lt"/>
            </a:endParaRPr>
          </a:p>
        </p:txBody>
      </p:sp>
      <p:sp>
        <p:nvSpPr>
          <p:cNvPr id="6" name="Rectangle 5">
            <a:extLst>
              <a:ext uri="{FF2B5EF4-FFF2-40B4-BE49-F238E27FC236}">
                <a16:creationId xmlns:a16="http://schemas.microsoft.com/office/drawing/2014/main" id="{0A4DEBDA-4D90-A245-B7D5-D57CA5BA6941}"/>
              </a:ext>
            </a:extLst>
          </p:cNvPr>
          <p:cNvSpPr/>
          <p:nvPr/>
        </p:nvSpPr>
        <p:spPr>
          <a:xfrm>
            <a:off x="5096785" y="836527"/>
            <a:ext cx="946204" cy="206734"/>
          </a:xfrm>
          <a:prstGeom prst="rect">
            <a:avLst/>
          </a:prstGeom>
          <a:no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7" name="Rectangle 6">
            <a:extLst>
              <a:ext uri="{FF2B5EF4-FFF2-40B4-BE49-F238E27FC236}">
                <a16:creationId xmlns:a16="http://schemas.microsoft.com/office/drawing/2014/main" id="{4F0E119C-D9E6-230F-F0FA-A167BBA35C5D}"/>
              </a:ext>
            </a:extLst>
          </p:cNvPr>
          <p:cNvSpPr/>
          <p:nvPr/>
        </p:nvSpPr>
        <p:spPr>
          <a:xfrm>
            <a:off x="7079888" y="831493"/>
            <a:ext cx="946204" cy="206734"/>
          </a:xfrm>
          <a:prstGeom prst="rect">
            <a:avLst/>
          </a:prstGeom>
          <a:no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22" name="Arrow: Right 21">
            <a:extLst>
              <a:ext uri="{FF2B5EF4-FFF2-40B4-BE49-F238E27FC236}">
                <a16:creationId xmlns:a16="http://schemas.microsoft.com/office/drawing/2014/main" id="{C7ED6EE7-FFA8-349E-FD06-0B5BB40C57B3}"/>
              </a:ext>
            </a:extLst>
          </p:cNvPr>
          <p:cNvSpPr/>
          <p:nvPr/>
        </p:nvSpPr>
        <p:spPr>
          <a:xfrm>
            <a:off x="1691640" y="3342640"/>
            <a:ext cx="190500"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C3FB0D3-B476-6FD9-95E2-E1A250099443}"/>
              </a:ext>
            </a:extLst>
          </p:cNvPr>
          <p:cNvSpPr/>
          <p:nvPr/>
        </p:nvSpPr>
        <p:spPr>
          <a:xfrm>
            <a:off x="1249680" y="3571240"/>
            <a:ext cx="190500"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425A696-AF69-29DD-2D15-33710BA8C78D}"/>
              </a:ext>
            </a:extLst>
          </p:cNvPr>
          <p:cNvSpPr/>
          <p:nvPr/>
        </p:nvSpPr>
        <p:spPr>
          <a:xfrm>
            <a:off x="5534936" y="2867945"/>
            <a:ext cx="1159234" cy="9242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DA4704-06F1-9E10-06D2-D945A82DD11D}"/>
              </a:ext>
            </a:extLst>
          </p:cNvPr>
          <p:cNvSpPr/>
          <p:nvPr/>
        </p:nvSpPr>
        <p:spPr>
          <a:xfrm>
            <a:off x="7371356" y="2867945"/>
            <a:ext cx="542014" cy="9242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4495AFC-279B-485E-D949-75E34AA2CC31}"/>
              </a:ext>
            </a:extLst>
          </p:cNvPr>
          <p:cNvSpPr/>
          <p:nvPr/>
        </p:nvSpPr>
        <p:spPr>
          <a:xfrm>
            <a:off x="6110246" y="2960370"/>
            <a:ext cx="542014" cy="11556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3A56940-6F70-2B92-D53B-C629EDA9F827}"/>
              </a:ext>
            </a:extLst>
          </p:cNvPr>
          <p:cNvSpPr/>
          <p:nvPr/>
        </p:nvSpPr>
        <p:spPr>
          <a:xfrm>
            <a:off x="6651266" y="2961355"/>
            <a:ext cx="542014" cy="10823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0849B6-FD09-6018-7033-2E869211E92F}"/>
              </a:ext>
            </a:extLst>
          </p:cNvPr>
          <p:cNvSpPr/>
          <p:nvPr/>
        </p:nvSpPr>
        <p:spPr>
          <a:xfrm>
            <a:off x="4814846" y="3073685"/>
            <a:ext cx="1837414" cy="9242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B1FA8EB-BBFF-A092-9400-ED3B336CF660}"/>
              </a:ext>
            </a:extLst>
          </p:cNvPr>
          <p:cNvSpPr/>
          <p:nvPr/>
        </p:nvSpPr>
        <p:spPr>
          <a:xfrm>
            <a:off x="4814846" y="3164555"/>
            <a:ext cx="2195554" cy="10823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Brace 30">
            <a:extLst>
              <a:ext uri="{FF2B5EF4-FFF2-40B4-BE49-F238E27FC236}">
                <a16:creationId xmlns:a16="http://schemas.microsoft.com/office/drawing/2014/main" id="{6C81E420-7789-8912-E718-5C3662E3EB53}"/>
              </a:ext>
            </a:extLst>
          </p:cNvPr>
          <p:cNvSpPr/>
          <p:nvPr/>
        </p:nvSpPr>
        <p:spPr>
          <a:xfrm>
            <a:off x="7780020" y="3977640"/>
            <a:ext cx="95250" cy="345220"/>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73F2D910-740D-3878-997F-4D459A50BF9D}"/>
              </a:ext>
            </a:extLst>
          </p:cNvPr>
          <p:cNvSpPr txBox="1"/>
          <p:nvPr/>
        </p:nvSpPr>
        <p:spPr>
          <a:xfrm>
            <a:off x="4715785" y="1609969"/>
            <a:ext cx="381000" cy="246221"/>
          </a:xfrm>
          <a:prstGeom prst="rect">
            <a:avLst/>
          </a:prstGeom>
          <a:noFill/>
        </p:spPr>
        <p:txBody>
          <a:bodyPr wrap="square" rtlCol="0">
            <a:spAutoFit/>
          </a:bodyPr>
          <a:lstStyle/>
          <a:p>
            <a:r>
              <a:rPr lang="en-US" sz="1000" b="1" dirty="0">
                <a:solidFill>
                  <a:srgbClr val="C00000"/>
                </a:solidFill>
              </a:rPr>
              <a:t>DR</a:t>
            </a:r>
          </a:p>
        </p:txBody>
      </p:sp>
      <p:sp>
        <p:nvSpPr>
          <p:cNvPr id="33" name="TextBox 32">
            <a:extLst>
              <a:ext uri="{FF2B5EF4-FFF2-40B4-BE49-F238E27FC236}">
                <a16:creationId xmlns:a16="http://schemas.microsoft.com/office/drawing/2014/main" id="{61C573DB-A68A-77DA-8BD9-E39513D1179A}"/>
              </a:ext>
            </a:extLst>
          </p:cNvPr>
          <p:cNvSpPr txBox="1"/>
          <p:nvPr/>
        </p:nvSpPr>
        <p:spPr>
          <a:xfrm>
            <a:off x="8228604" y="1632829"/>
            <a:ext cx="481055" cy="246221"/>
          </a:xfrm>
          <a:prstGeom prst="rect">
            <a:avLst/>
          </a:prstGeom>
          <a:noFill/>
        </p:spPr>
        <p:txBody>
          <a:bodyPr wrap="square" rtlCol="0">
            <a:spAutoFit/>
          </a:bodyPr>
          <a:lstStyle/>
          <a:p>
            <a:r>
              <a:rPr lang="en-US" sz="1000" b="1" dirty="0">
                <a:solidFill>
                  <a:srgbClr val="C00000"/>
                </a:solidFill>
              </a:rPr>
              <a:t>BDR</a:t>
            </a:r>
          </a:p>
        </p:txBody>
      </p:sp>
      <p:sp>
        <p:nvSpPr>
          <p:cNvPr id="34" name="TextBox 33">
            <a:extLst>
              <a:ext uri="{FF2B5EF4-FFF2-40B4-BE49-F238E27FC236}">
                <a16:creationId xmlns:a16="http://schemas.microsoft.com/office/drawing/2014/main" id="{8DA3F8BC-1256-2F54-9BCE-D1C36005E507}"/>
              </a:ext>
            </a:extLst>
          </p:cNvPr>
          <p:cNvSpPr txBox="1"/>
          <p:nvPr/>
        </p:nvSpPr>
        <p:spPr>
          <a:xfrm>
            <a:off x="4483494" y="864279"/>
            <a:ext cx="812229" cy="246221"/>
          </a:xfrm>
          <a:prstGeom prst="rect">
            <a:avLst/>
          </a:prstGeom>
          <a:noFill/>
        </p:spPr>
        <p:txBody>
          <a:bodyPr wrap="square" rtlCol="0">
            <a:spAutoFit/>
          </a:bodyPr>
          <a:lstStyle/>
          <a:p>
            <a:r>
              <a:rPr lang="en-US" sz="1000" b="1" dirty="0">
                <a:solidFill>
                  <a:srgbClr val="C00000"/>
                </a:solidFill>
              </a:rPr>
              <a:t>DROTHER</a:t>
            </a:r>
          </a:p>
        </p:txBody>
      </p:sp>
      <p:sp>
        <p:nvSpPr>
          <p:cNvPr id="35" name="TextBox 34">
            <a:extLst>
              <a:ext uri="{FF2B5EF4-FFF2-40B4-BE49-F238E27FC236}">
                <a16:creationId xmlns:a16="http://schemas.microsoft.com/office/drawing/2014/main" id="{AC203F4E-9A6C-3D61-F572-6DB85EF1BF28}"/>
              </a:ext>
            </a:extLst>
          </p:cNvPr>
          <p:cNvSpPr txBox="1"/>
          <p:nvPr/>
        </p:nvSpPr>
        <p:spPr>
          <a:xfrm>
            <a:off x="8011554" y="810939"/>
            <a:ext cx="812229" cy="246221"/>
          </a:xfrm>
          <a:prstGeom prst="rect">
            <a:avLst/>
          </a:prstGeom>
          <a:noFill/>
        </p:spPr>
        <p:txBody>
          <a:bodyPr wrap="square" rtlCol="0">
            <a:spAutoFit/>
          </a:bodyPr>
          <a:lstStyle/>
          <a:p>
            <a:r>
              <a:rPr lang="en-US" sz="1000" b="1" dirty="0">
                <a:solidFill>
                  <a:srgbClr val="C00000"/>
                </a:solidFill>
              </a:rPr>
              <a:t>DROTHER</a:t>
            </a:r>
          </a:p>
        </p:txBody>
      </p:sp>
      <p:sp>
        <p:nvSpPr>
          <p:cNvPr id="4" name="Slide Number Placeholder 3">
            <a:extLst>
              <a:ext uri="{FF2B5EF4-FFF2-40B4-BE49-F238E27FC236}">
                <a16:creationId xmlns:a16="http://schemas.microsoft.com/office/drawing/2014/main" id="{4A1D054F-B1AF-8C1F-7744-311A51ACA482}"/>
              </a:ext>
            </a:extLst>
          </p:cNvPr>
          <p:cNvSpPr>
            <a:spLocks noGrp="1"/>
          </p:cNvSpPr>
          <p:nvPr>
            <p:ph type="sldNum" idx="12"/>
          </p:nvPr>
        </p:nvSpPr>
        <p:spPr/>
        <p:txBody>
          <a:bodyPr/>
          <a:lstStyle/>
          <a:p>
            <a:pPr algn="l"/>
            <a:fld id="{00000000-1234-1234-1234-123412341234}" type="slidenum">
              <a:rPr lang="en" smtClean="0"/>
              <a:pPr algn="l"/>
              <a:t>32</a:t>
            </a:fld>
            <a:endParaRPr lang="en"/>
          </a:p>
        </p:txBody>
      </p:sp>
    </p:spTree>
    <p:extLst>
      <p:ext uri="{BB962C8B-B14F-4D97-AF65-F5344CB8AC3E}">
        <p14:creationId xmlns:p14="http://schemas.microsoft.com/office/powerpoint/2010/main" val="1799580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4E3D-07CD-17BB-0472-F0389FFE2CB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DR and BDR Election</a:t>
            </a:r>
          </a:p>
        </p:txBody>
      </p:sp>
      <p:sp>
        <p:nvSpPr>
          <p:cNvPr id="3" name="TextBox 2">
            <a:extLst>
              <a:ext uri="{FF2B5EF4-FFF2-40B4-BE49-F238E27FC236}">
                <a16:creationId xmlns:a16="http://schemas.microsoft.com/office/drawing/2014/main" id="{78CBA8C6-433E-78CA-4FF4-ADF62F313D5F}"/>
              </a:ext>
            </a:extLst>
          </p:cNvPr>
          <p:cNvSpPr txBox="1"/>
          <p:nvPr/>
        </p:nvSpPr>
        <p:spPr>
          <a:xfrm>
            <a:off x="747420" y="905762"/>
            <a:ext cx="3743694" cy="375711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latin typeface="+mj-lt"/>
              </a:rPr>
              <a:t>The router having </a:t>
            </a:r>
            <a:r>
              <a:rPr lang="en-US" sz="1000" b="1" i="1" dirty="0">
                <a:latin typeface="+mj-lt"/>
              </a:rPr>
              <a:t>highest priority</a:t>
            </a:r>
            <a:r>
              <a:rPr lang="en-US" sz="1000" dirty="0">
                <a:latin typeface="+mj-lt"/>
              </a:rPr>
              <a:t> will become </a:t>
            </a:r>
            <a:r>
              <a:rPr lang="en-US" sz="1000" b="1" i="1" dirty="0">
                <a:latin typeface="+mj-lt"/>
              </a:rPr>
              <a:t>DR</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The router with </a:t>
            </a:r>
            <a:r>
              <a:rPr lang="en-US" sz="1000" b="1" i="1" dirty="0">
                <a:latin typeface="+mj-lt"/>
              </a:rPr>
              <a:t>second-highest priority </a:t>
            </a:r>
            <a:r>
              <a:rPr lang="en-US" sz="1000" dirty="0">
                <a:latin typeface="+mj-lt"/>
              </a:rPr>
              <a:t>is </a:t>
            </a:r>
            <a:r>
              <a:rPr lang="en-US" sz="1000" b="1" i="1" dirty="0">
                <a:latin typeface="+mj-lt"/>
              </a:rPr>
              <a:t>BDR</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The default </a:t>
            </a:r>
            <a:r>
              <a:rPr lang="en-US" sz="1000" b="1" i="1" dirty="0">
                <a:latin typeface="+mj-lt"/>
              </a:rPr>
              <a:t>priority</a:t>
            </a:r>
            <a:r>
              <a:rPr lang="en-US" sz="1000" dirty="0">
                <a:latin typeface="+mj-lt"/>
              </a:rPr>
              <a:t> value is </a:t>
            </a:r>
            <a:r>
              <a:rPr lang="en-US" sz="1000" b="1" i="1" dirty="0">
                <a:latin typeface="+mj-lt"/>
              </a:rPr>
              <a:t>1</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The </a:t>
            </a:r>
            <a:r>
              <a:rPr lang="en-US" sz="1000" b="1" i="1" dirty="0">
                <a:latin typeface="+mj-lt"/>
              </a:rPr>
              <a:t>range</a:t>
            </a:r>
            <a:r>
              <a:rPr lang="en-US" sz="1000" dirty="0">
                <a:latin typeface="+mj-lt"/>
              </a:rPr>
              <a:t> of priority value is </a:t>
            </a:r>
            <a:r>
              <a:rPr lang="en-US" sz="1000" b="1" i="1" dirty="0">
                <a:latin typeface="+mj-lt"/>
              </a:rPr>
              <a:t>0-255</a:t>
            </a:r>
            <a:r>
              <a:rPr lang="en-US" sz="1000" dirty="0">
                <a:latin typeface="+mj-lt"/>
              </a:rPr>
              <a:t>.</a:t>
            </a:r>
          </a:p>
          <a:p>
            <a:pPr marL="171450" indent="-171450">
              <a:lnSpc>
                <a:spcPct val="150000"/>
              </a:lnSpc>
              <a:buFont typeface="Wingdings" panose="05000000000000000000" pitchFamily="2" charset="2"/>
              <a:buChar char="Ø"/>
            </a:pPr>
            <a:r>
              <a:rPr lang="en-US" sz="1000" dirty="0">
                <a:latin typeface="+mj-lt"/>
              </a:rPr>
              <a:t>In case of a </a:t>
            </a:r>
            <a:r>
              <a:rPr lang="en-US" sz="1000" b="1" i="1" dirty="0">
                <a:latin typeface="+mj-lt"/>
              </a:rPr>
              <a:t>tie</a:t>
            </a:r>
            <a:r>
              <a:rPr lang="en-US" sz="1000" dirty="0">
                <a:latin typeface="+mj-lt"/>
              </a:rPr>
              <a:t>,</a:t>
            </a:r>
          </a:p>
          <a:p>
            <a:pPr marL="171450" indent="-171450">
              <a:lnSpc>
                <a:spcPct val="150000"/>
              </a:lnSpc>
              <a:buFont typeface="Arial" panose="020B0604020202020204" pitchFamily="34" charset="0"/>
              <a:buChar char="•"/>
            </a:pPr>
            <a:r>
              <a:rPr lang="en-US" sz="1000" dirty="0">
                <a:latin typeface="+mj-lt"/>
              </a:rPr>
              <a:t>Router with </a:t>
            </a:r>
            <a:r>
              <a:rPr lang="en-US" sz="1000" b="1" i="1" dirty="0">
                <a:latin typeface="+mj-lt"/>
              </a:rPr>
              <a:t>highest router ID</a:t>
            </a:r>
            <a:r>
              <a:rPr lang="en-US" sz="1000" dirty="0">
                <a:latin typeface="+mj-lt"/>
              </a:rPr>
              <a:t> is DR.</a:t>
            </a:r>
          </a:p>
          <a:p>
            <a:pPr marL="171450" indent="-171450">
              <a:lnSpc>
                <a:spcPct val="150000"/>
              </a:lnSpc>
              <a:buFont typeface="Arial" panose="020B0604020202020204" pitchFamily="34" charset="0"/>
              <a:buChar char="•"/>
            </a:pPr>
            <a:r>
              <a:rPr lang="en-US" sz="1000" b="1" i="1" dirty="0">
                <a:latin typeface="+mj-lt"/>
              </a:rPr>
              <a:t>Second highest router ID </a:t>
            </a:r>
            <a:r>
              <a:rPr lang="en-US" sz="1000" dirty="0">
                <a:latin typeface="+mj-lt"/>
              </a:rPr>
              <a:t> becomes BDR.</a:t>
            </a:r>
          </a:p>
          <a:p>
            <a:pPr marL="171450" indent="-171450">
              <a:lnSpc>
                <a:spcPct val="150000"/>
              </a:lnSpc>
              <a:buFont typeface="Wingdings" panose="05000000000000000000" pitchFamily="2" charset="2"/>
              <a:buChar char="Ø"/>
            </a:pPr>
            <a:r>
              <a:rPr lang="en-US" sz="1000" dirty="0">
                <a:latin typeface="+mj-lt"/>
              </a:rPr>
              <a:t>This DR/BDR election occurs during OSPF </a:t>
            </a:r>
            <a:r>
              <a:rPr lang="en-US" sz="1000" b="1" i="1" dirty="0">
                <a:latin typeface="+mj-lt"/>
              </a:rPr>
              <a:t>neighborship</a:t>
            </a:r>
            <a:r>
              <a:rPr lang="en-US" sz="1000" dirty="0">
                <a:latin typeface="+mj-lt"/>
              </a:rPr>
              <a:t>, specifically during the </a:t>
            </a:r>
            <a:r>
              <a:rPr lang="en-US" sz="1000" b="1" i="1" dirty="0">
                <a:latin typeface="+mj-lt"/>
              </a:rPr>
              <a:t>last phase </a:t>
            </a:r>
            <a:r>
              <a:rPr lang="en-US" sz="1000" dirty="0">
                <a:latin typeface="+mj-lt"/>
              </a:rPr>
              <a:t>of </a:t>
            </a:r>
            <a:r>
              <a:rPr lang="en-US" sz="1000" b="1" i="1" dirty="0">
                <a:latin typeface="+mj-lt"/>
              </a:rPr>
              <a:t>2-Way </a:t>
            </a:r>
            <a:r>
              <a:rPr lang="en-US" sz="1000" dirty="0">
                <a:latin typeface="+mj-lt"/>
              </a:rPr>
              <a:t>neighbor state and </a:t>
            </a:r>
            <a:r>
              <a:rPr lang="en-US" sz="1000" b="1" i="1" dirty="0">
                <a:latin typeface="+mj-lt"/>
              </a:rPr>
              <a:t>just before</a:t>
            </a:r>
            <a:r>
              <a:rPr lang="en-US" sz="1000" dirty="0">
                <a:latin typeface="+mj-lt"/>
              </a:rPr>
              <a:t> the </a:t>
            </a:r>
            <a:r>
              <a:rPr lang="en-US" sz="1000" b="1" i="1" dirty="0" err="1">
                <a:latin typeface="+mj-lt"/>
              </a:rPr>
              <a:t>Exstart</a:t>
            </a:r>
            <a:r>
              <a:rPr lang="en-US" sz="1000" b="1" i="1" dirty="0">
                <a:latin typeface="+mj-lt"/>
              </a:rPr>
              <a:t> </a:t>
            </a:r>
            <a:r>
              <a:rPr lang="en-US" sz="1000" dirty="0">
                <a:latin typeface="+mj-lt"/>
              </a:rPr>
              <a:t>state.</a:t>
            </a:r>
          </a:p>
          <a:p>
            <a:pPr marL="171450" indent="-171450">
              <a:lnSpc>
                <a:spcPct val="150000"/>
              </a:lnSpc>
              <a:buFont typeface="Wingdings" panose="05000000000000000000" pitchFamily="2" charset="2"/>
              <a:buChar char="Ø"/>
            </a:pPr>
            <a:r>
              <a:rPr lang="en-US" sz="1000" dirty="0">
                <a:latin typeface="+mj-lt"/>
              </a:rPr>
              <a:t>If router </a:t>
            </a:r>
            <a:r>
              <a:rPr lang="en-US" sz="1000" b="1" i="1" dirty="0">
                <a:latin typeface="+mj-lt"/>
              </a:rPr>
              <a:t>priority is 0</a:t>
            </a:r>
            <a:r>
              <a:rPr lang="en-US" sz="1000" dirty="0">
                <a:latin typeface="+mj-lt"/>
              </a:rPr>
              <a:t>, it cannot become DR/BDR.</a:t>
            </a:r>
          </a:p>
          <a:p>
            <a:pPr marL="171450" indent="-171450">
              <a:lnSpc>
                <a:spcPct val="150000"/>
              </a:lnSpc>
              <a:buFont typeface="Wingdings" panose="05000000000000000000" pitchFamily="2" charset="2"/>
              <a:buChar char="Ø"/>
            </a:pPr>
            <a:r>
              <a:rPr lang="en-US" sz="1000" dirty="0">
                <a:latin typeface="+mj-lt"/>
              </a:rPr>
              <a:t>DR/BDR election is </a:t>
            </a:r>
            <a:r>
              <a:rPr lang="en-US" sz="1000" b="1" i="1" dirty="0">
                <a:latin typeface="+mj-lt"/>
              </a:rPr>
              <a:t>not </a:t>
            </a:r>
            <a:r>
              <a:rPr lang="en-US" sz="1000" b="1" i="1" dirty="0" err="1">
                <a:latin typeface="+mj-lt"/>
              </a:rPr>
              <a:t>preemtive</a:t>
            </a:r>
            <a:r>
              <a:rPr lang="en-US" sz="1000" dirty="0">
                <a:latin typeface="+mj-lt"/>
              </a:rPr>
              <a:t>.</a:t>
            </a:r>
          </a:p>
          <a:p>
            <a:pPr marL="171450" indent="-171450">
              <a:lnSpc>
                <a:spcPct val="150000"/>
              </a:lnSpc>
              <a:buFont typeface="Arial" panose="020B0604020202020204" pitchFamily="34" charset="0"/>
              <a:buChar char="•"/>
            </a:pPr>
            <a:r>
              <a:rPr lang="en-US" sz="1000" dirty="0">
                <a:latin typeface="+mj-lt"/>
              </a:rPr>
              <a:t>If a new router is added within the topology with a better priority value after DR/BDR election, it does not preempt the existing DR and BDR </a:t>
            </a:r>
            <a:r>
              <a:rPr lang="en-US" sz="1000" b="1" i="1" dirty="0">
                <a:latin typeface="+mj-lt"/>
              </a:rPr>
              <a:t>until the current DR and BDR fail</a:t>
            </a:r>
            <a:r>
              <a:rPr lang="en-US" sz="1000" dirty="0">
                <a:latin typeface="+mj-lt"/>
              </a:rPr>
              <a:t>.</a:t>
            </a:r>
          </a:p>
          <a:p>
            <a:pPr marL="171450" indent="-171450">
              <a:lnSpc>
                <a:spcPct val="150000"/>
              </a:lnSpc>
              <a:buFont typeface="Wingdings" panose="05000000000000000000" pitchFamily="2" charset="2"/>
              <a:buChar char="Ø"/>
            </a:pPr>
            <a:endParaRPr lang="en-US" sz="1000" dirty="0">
              <a:latin typeface="+mj-lt"/>
            </a:endParaRPr>
          </a:p>
        </p:txBody>
      </p:sp>
      <p:pic>
        <p:nvPicPr>
          <p:cNvPr id="46" name="Picture 45">
            <a:extLst>
              <a:ext uri="{FF2B5EF4-FFF2-40B4-BE49-F238E27FC236}">
                <a16:creationId xmlns:a16="http://schemas.microsoft.com/office/drawing/2014/main" id="{32BBFBF2-7B19-5B28-1534-3A0414CC5C15}"/>
              </a:ext>
            </a:extLst>
          </p:cNvPr>
          <p:cNvPicPr>
            <a:picLocks noChangeAspect="1"/>
          </p:cNvPicPr>
          <p:nvPr/>
        </p:nvPicPr>
        <p:blipFill>
          <a:blip r:embed="rId3"/>
          <a:srcRect/>
          <a:stretch/>
        </p:blipFill>
        <p:spPr>
          <a:xfrm>
            <a:off x="4534339" y="869749"/>
            <a:ext cx="4077575" cy="684470"/>
          </a:xfrm>
          <a:prstGeom prst="rect">
            <a:avLst/>
          </a:prstGeom>
          <a:ln w="28575">
            <a:solidFill>
              <a:schemeClr val="tx1"/>
            </a:solidFill>
          </a:ln>
          <a:effectLst/>
        </p:spPr>
      </p:pic>
      <p:sp>
        <p:nvSpPr>
          <p:cNvPr id="47" name="Rectangle 46">
            <a:extLst>
              <a:ext uri="{FF2B5EF4-FFF2-40B4-BE49-F238E27FC236}">
                <a16:creationId xmlns:a16="http://schemas.microsoft.com/office/drawing/2014/main" id="{8444A584-70DB-D13B-EB15-CC8D89B1F473}"/>
              </a:ext>
            </a:extLst>
          </p:cNvPr>
          <p:cNvSpPr/>
          <p:nvPr/>
        </p:nvSpPr>
        <p:spPr>
          <a:xfrm>
            <a:off x="5565747" y="981831"/>
            <a:ext cx="604133" cy="8928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73D6F98-49C3-6098-B76A-578C976D175D}"/>
              </a:ext>
            </a:extLst>
          </p:cNvPr>
          <p:cNvSpPr/>
          <p:nvPr/>
        </p:nvSpPr>
        <p:spPr>
          <a:xfrm>
            <a:off x="5546697" y="1452116"/>
            <a:ext cx="526443" cy="8928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EDE56B15-C06A-D461-BAA3-878B4E897ECB}"/>
              </a:ext>
            </a:extLst>
          </p:cNvPr>
          <p:cNvPicPr>
            <a:picLocks noChangeAspect="1"/>
          </p:cNvPicPr>
          <p:nvPr/>
        </p:nvPicPr>
        <p:blipFill>
          <a:blip r:embed="rId4"/>
          <a:srcRect/>
          <a:stretch/>
        </p:blipFill>
        <p:spPr>
          <a:xfrm>
            <a:off x="4534338" y="1587458"/>
            <a:ext cx="4077575" cy="669887"/>
          </a:xfrm>
          <a:prstGeom prst="rect">
            <a:avLst/>
          </a:prstGeom>
          <a:ln w="28575">
            <a:solidFill>
              <a:schemeClr val="tx1"/>
            </a:solidFill>
          </a:ln>
          <a:effectLst/>
        </p:spPr>
      </p:pic>
      <p:pic>
        <p:nvPicPr>
          <p:cNvPr id="50" name="Picture 49">
            <a:extLst>
              <a:ext uri="{FF2B5EF4-FFF2-40B4-BE49-F238E27FC236}">
                <a16:creationId xmlns:a16="http://schemas.microsoft.com/office/drawing/2014/main" id="{E78CCC59-CF25-427A-3A61-6B0D8F89B8D3}"/>
              </a:ext>
            </a:extLst>
          </p:cNvPr>
          <p:cNvPicPr>
            <a:picLocks noChangeAspect="1"/>
          </p:cNvPicPr>
          <p:nvPr/>
        </p:nvPicPr>
        <p:blipFill>
          <a:blip r:embed="rId5"/>
          <a:srcRect/>
          <a:stretch/>
        </p:blipFill>
        <p:spPr>
          <a:xfrm>
            <a:off x="4535266" y="2284497"/>
            <a:ext cx="4076647" cy="661782"/>
          </a:xfrm>
          <a:prstGeom prst="rect">
            <a:avLst/>
          </a:prstGeom>
          <a:ln w="28575">
            <a:solidFill>
              <a:schemeClr val="tx1"/>
            </a:solidFill>
          </a:ln>
          <a:effectLst/>
        </p:spPr>
      </p:pic>
      <p:sp>
        <p:nvSpPr>
          <p:cNvPr id="51" name="Rectangle 50">
            <a:extLst>
              <a:ext uri="{FF2B5EF4-FFF2-40B4-BE49-F238E27FC236}">
                <a16:creationId xmlns:a16="http://schemas.microsoft.com/office/drawing/2014/main" id="{11E0F63A-8811-1C3C-39EF-1A9839E54F32}"/>
              </a:ext>
            </a:extLst>
          </p:cNvPr>
          <p:cNvSpPr/>
          <p:nvPr/>
        </p:nvSpPr>
        <p:spPr>
          <a:xfrm>
            <a:off x="5569557" y="2669031"/>
            <a:ext cx="516283" cy="8865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136334F-CD91-6F47-AB92-8536480055DB}"/>
              </a:ext>
            </a:extLst>
          </p:cNvPr>
          <p:cNvSpPr/>
          <p:nvPr/>
        </p:nvSpPr>
        <p:spPr>
          <a:xfrm>
            <a:off x="5569557" y="2759201"/>
            <a:ext cx="603164" cy="8865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D93287A-6AC3-F608-767C-45F88DD3A08B}"/>
              </a:ext>
            </a:extLst>
          </p:cNvPr>
          <p:cNvSpPr/>
          <p:nvPr/>
        </p:nvSpPr>
        <p:spPr>
          <a:xfrm>
            <a:off x="5546697" y="2051810"/>
            <a:ext cx="412143" cy="191131"/>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F059996-702F-1844-789D-40E2A85A61F9}"/>
              </a:ext>
            </a:extLst>
          </p:cNvPr>
          <p:cNvSpPr txBox="1"/>
          <p:nvPr/>
        </p:nvSpPr>
        <p:spPr>
          <a:xfrm>
            <a:off x="4533900" y="2964181"/>
            <a:ext cx="3756757" cy="1679627"/>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dirty="0">
                <a:latin typeface="+mj-lt"/>
              </a:rPr>
              <a:t>DR                      BDR – </a:t>
            </a:r>
            <a:r>
              <a:rPr lang="en-US" sz="1000" b="1" i="1" dirty="0">
                <a:latin typeface="+mj-lt"/>
              </a:rPr>
              <a:t>EXSTART</a:t>
            </a:r>
            <a:br>
              <a:rPr lang="en-US" sz="1000" dirty="0">
                <a:latin typeface="+mj-lt"/>
              </a:rPr>
            </a:br>
            <a:r>
              <a:rPr lang="en-US" sz="1000" dirty="0">
                <a:latin typeface="+mj-lt"/>
              </a:rPr>
              <a:t>DR/BDR              DROTHER – </a:t>
            </a:r>
            <a:r>
              <a:rPr lang="en-US" sz="1000" b="1" i="1" dirty="0">
                <a:latin typeface="+mj-lt"/>
              </a:rPr>
              <a:t>FULL</a:t>
            </a:r>
            <a:br>
              <a:rPr lang="en-US" sz="1000" dirty="0">
                <a:latin typeface="+mj-lt"/>
              </a:rPr>
            </a:br>
            <a:r>
              <a:rPr lang="en-US" sz="1000" dirty="0">
                <a:latin typeface="+mj-lt"/>
              </a:rPr>
              <a:t>DROTHER          </a:t>
            </a:r>
            <a:r>
              <a:rPr lang="en-US" sz="1000" dirty="0" err="1">
                <a:latin typeface="+mj-lt"/>
              </a:rPr>
              <a:t>DROTHER</a:t>
            </a:r>
            <a:r>
              <a:rPr lang="en-US" sz="1000" dirty="0">
                <a:latin typeface="+mj-lt"/>
              </a:rPr>
              <a:t> – </a:t>
            </a:r>
            <a:r>
              <a:rPr lang="en-US" sz="1000" b="1" i="1" dirty="0">
                <a:latin typeface="+mj-lt"/>
              </a:rPr>
              <a:t>2-WAY</a:t>
            </a:r>
          </a:p>
          <a:p>
            <a:pPr marL="171450" indent="-171450">
              <a:lnSpc>
                <a:spcPct val="150000"/>
              </a:lnSpc>
              <a:buFont typeface="Wingdings" panose="05000000000000000000" pitchFamily="2" charset="2"/>
              <a:buChar char="Ø"/>
            </a:pPr>
            <a:r>
              <a:rPr lang="en-US" sz="1000" dirty="0">
                <a:latin typeface="+mj-lt"/>
              </a:rPr>
              <a:t>To change the priority value </a:t>
            </a:r>
            <a:r>
              <a:rPr lang="en-US" sz="1000" b="1" i="1" dirty="0">
                <a:latin typeface="+mj-lt"/>
              </a:rPr>
              <a:t>manually</a:t>
            </a:r>
            <a:r>
              <a:rPr lang="en-US" sz="1000" dirty="0">
                <a:latin typeface="+mj-lt"/>
              </a:rPr>
              <a:t> using the command-</a:t>
            </a:r>
            <a:br>
              <a:rPr lang="en-US" sz="1000" dirty="0">
                <a:latin typeface="+mj-lt"/>
              </a:rPr>
            </a:br>
            <a:r>
              <a:rPr lang="en-US" sz="1000" b="1" i="1" dirty="0">
                <a:solidFill>
                  <a:schemeClr val="accent4">
                    <a:lumMod val="50000"/>
                  </a:schemeClr>
                </a:solidFill>
                <a:latin typeface="+mj-lt"/>
              </a:rPr>
              <a:t>‘Router(config)# interface </a:t>
            </a:r>
            <a:r>
              <a:rPr lang="en-US" sz="1000" b="1" i="1" dirty="0">
                <a:solidFill>
                  <a:srgbClr val="C00000"/>
                </a:solidFill>
                <a:latin typeface="+mj-lt"/>
              </a:rPr>
              <a:t>&lt;interface name&gt;</a:t>
            </a:r>
            <a:r>
              <a:rPr lang="en-US" sz="1000" b="1" i="1" dirty="0">
                <a:solidFill>
                  <a:schemeClr val="accent4">
                    <a:lumMod val="50000"/>
                  </a:schemeClr>
                </a:solidFill>
                <a:latin typeface="+mj-lt"/>
              </a:rPr>
              <a:t>’</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‘Router(config-if)#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priority </a:t>
            </a:r>
            <a:r>
              <a:rPr lang="en-US" sz="1000" b="1" i="1" dirty="0">
                <a:solidFill>
                  <a:srgbClr val="C00000"/>
                </a:solidFill>
                <a:latin typeface="+mj-lt"/>
              </a:rPr>
              <a:t>&lt;priority value&gt;</a:t>
            </a:r>
            <a:r>
              <a:rPr lang="en-US" sz="1000" b="1" i="1" dirty="0">
                <a:solidFill>
                  <a:schemeClr val="accent4">
                    <a:lumMod val="50000"/>
                  </a:schemeClr>
                </a:solidFill>
                <a:latin typeface="+mj-lt"/>
              </a:rPr>
              <a:t>’</a:t>
            </a:r>
          </a:p>
          <a:p>
            <a:pPr marL="171450" indent="-171450">
              <a:lnSpc>
                <a:spcPct val="150000"/>
              </a:lnSpc>
              <a:buFont typeface="Wingdings" panose="05000000000000000000" pitchFamily="2" charset="2"/>
              <a:buChar char="Ø"/>
            </a:pPr>
            <a:endParaRPr lang="en-US" sz="1000" dirty="0">
              <a:latin typeface="+mj-lt"/>
            </a:endParaRPr>
          </a:p>
        </p:txBody>
      </p:sp>
      <p:sp>
        <p:nvSpPr>
          <p:cNvPr id="55" name="Arrow: Left-Right 54">
            <a:extLst>
              <a:ext uri="{FF2B5EF4-FFF2-40B4-BE49-F238E27FC236}">
                <a16:creationId xmlns:a16="http://schemas.microsoft.com/office/drawing/2014/main" id="{62BC01F8-942C-804E-555D-688F70ABE083}"/>
              </a:ext>
            </a:extLst>
          </p:cNvPr>
          <p:cNvSpPr/>
          <p:nvPr/>
        </p:nvSpPr>
        <p:spPr>
          <a:xfrm>
            <a:off x="5328644" y="3345180"/>
            <a:ext cx="393976" cy="4571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2727C8-C4EE-7A9A-4A08-0904DAFA6A66}"/>
              </a:ext>
            </a:extLst>
          </p:cNvPr>
          <p:cNvSpPr/>
          <p:nvPr/>
        </p:nvSpPr>
        <p:spPr>
          <a:xfrm>
            <a:off x="5473424" y="3573780"/>
            <a:ext cx="249196" cy="4571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Left-Right 56">
            <a:extLst>
              <a:ext uri="{FF2B5EF4-FFF2-40B4-BE49-F238E27FC236}">
                <a16:creationId xmlns:a16="http://schemas.microsoft.com/office/drawing/2014/main" id="{FCBF40EC-01F0-79D9-2264-03776955C699}"/>
              </a:ext>
            </a:extLst>
          </p:cNvPr>
          <p:cNvSpPr/>
          <p:nvPr/>
        </p:nvSpPr>
        <p:spPr>
          <a:xfrm>
            <a:off x="5026660" y="3117730"/>
            <a:ext cx="695960" cy="4571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93B9AC0-F815-170C-41AA-3F5D5B6EFAAB}"/>
              </a:ext>
            </a:extLst>
          </p:cNvPr>
          <p:cNvSpPr>
            <a:spLocks noGrp="1"/>
          </p:cNvSpPr>
          <p:nvPr>
            <p:ph type="sldNum" idx="12"/>
          </p:nvPr>
        </p:nvSpPr>
        <p:spPr/>
        <p:txBody>
          <a:bodyPr/>
          <a:lstStyle/>
          <a:p>
            <a:pPr algn="l"/>
            <a:fld id="{00000000-1234-1234-1234-123412341234}" type="slidenum">
              <a:rPr lang="en" smtClean="0"/>
              <a:pPr algn="l"/>
              <a:t>33</a:t>
            </a:fld>
            <a:endParaRPr lang="en"/>
          </a:p>
        </p:txBody>
      </p:sp>
    </p:spTree>
    <p:extLst>
      <p:ext uri="{BB962C8B-B14F-4D97-AF65-F5344CB8AC3E}">
        <p14:creationId xmlns:p14="http://schemas.microsoft.com/office/powerpoint/2010/main" val="1704306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1C07-DFE7-FF51-8E00-D7A98B34F794}"/>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DR/BDR/DROTHER &amp; OSPF Show Commands </a:t>
            </a:r>
          </a:p>
        </p:txBody>
      </p:sp>
      <p:sp>
        <p:nvSpPr>
          <p:cNvPr id="3" name="TextBox 2">
            <a:extLst>
              <a:ext uri="{FF2B5EF4-FFF2-40B4-BE49-F238E27FC236}">
                <a16:creationId xmlns:a16="http://schemas.microsoft.com/office/drawing/2014/main" id="{47F195A3-AB90-3F3B-4ADD-532A1BFFC877}"/>
              </a:ext>
            </a:extLst>
          </p:cNvPr>
          <p:cNvSpPr txBox="1"/>
          <p:nvPr/>
        </p:nvSpPr>
        <p:spPr>
          <a:xfrm>
            <a:off x="5016617" y="964485"/>
            <a:ext cx="3454301" cy="352628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protocols’</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interface’</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interface ?’</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interface brief’</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neighbors’</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rib’</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route’</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route </a:t>
            </a:r>
            <a:r>
              <a:rPr lang="en-US" sz="1000" b="1" i="1" dirty="0" err="1">
                <a:latin typeface="+mj-lt"/>
              </a:rPr>
              <a:t>ospf</a:t>
            </a:r>
            <a:r>
              <a:rPr lang="en-US" sz="1000" b="1" i="1" dirty="0">
                <a:latin typeface="+mj-lt"/>
              </a:rPr>
              <a:t>’</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database’</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database router (</a:t>
            </a:r>
            <a:r>
              <a:rPr lang="en-US" sz="1000" b="1" i="1" dirty="0" err="1">
                <a:latin typeface="+mj-lt"/>
              </a:rPr>
              <a:t>routerID</a:t>
            </a:r>
            <a:r>
              <a:rPr lang="en-US" sz="1000" b="1" i="1" dirty="0">
                <a:latin typeface="+mj-lt"/>
              </a:rPr>
              <a:t>)’</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database network (</a:t>
            </a:r>
            <a:r>
              <a:rPr lang="en-US" sz="1000" b="1" i="1" dirty="0" err="1">
                <a:latin typeface="+mj-lt"/>
              </a:rPr>
              <a:t>networkID</a:t>
            </a:r>
            <a:r>
              <a:rPr lang="en-US" sz="1000" b="1" i="1" dirty="0">
                <a:latin typeface="+mj-lt"/>
              </a:rPr>
              <a:t>)’</a:t>
            </a:r>
          </a:p>
          <a:p>
            <a:pPr marL="171450" indent="-171450">
              <a:lnSpc>
                <a:spcPct val="150000"/>
              </a:lnSpc>
              <a:buFont typeface="Wingdings" panose="05000000000000000000" pitchFamily="2" charset="2"/>
              <a:buChar char="Ø"/>
            </a:pPr>
            <a:r>
              <a:rPr lang="en-US" sz="1000" b="1" i="1" dirty="0">
                <a:latin typeface="+mj-lt"/>
              </a:rPr>
              <a:t>‘show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database ?’</a:t>
            </a:r>
          </a:p>
          <a:p>
            <a:pPr marL="171450" indent="-171450">
              <a:lnSpc>
                <a:spcPct val="150000"/>
              </a:lnSpc>
              <a:buFont typeface="Wingdings" panose="05000000000000000000" pitchFamily="2" charset="2"/>
              <a:buChar char="Ø"/>
            </a:pPr>
            <a:r>
              <a:rPr lang="en-US" sz="1000" b="1" i="1" dirty="0">
                <a:latin typeface="+mj-lt"/>
              </a:rPr>
              <a:t>‘debug </a:t>
            </a:r>
            <a:r>
              <a:rPr lang="en-US" sz="1000" b="1" i="1" dirty="0" err="1">
                <a:latin typeface="+mj-lt"/>
              </a:rPr>
              <a:t>ip</a:t>
            </a:r>
            <a:r>
              <a:rPr lang="en-US" sz="1000" b="1" i="1" dirty="0">
                <a:latin typeface="+mj-lt"/>
              </a:rPr>
              <a:t> </a:t>
            </a:r>
            <a:r>
              <a:rPr lang="en-US" sz="1000" b="1" i="1" dirty="0" err="1">
                <a:latin typeface="+mj-lt"/>
              </a:rPr>
              <a:t>ospf</a:t>
            </a:r>
            <a:r>
              <a:rPr lang="en-US" sz="1000" b="1" i="1" dirty="0">
                <a:latin typeface="+mj-lt"/>
              </a:rPr>
              <a:t> ?’</a:t>
            </a:r>
          </a:p>
          <a:p>
            <a:pPr marL="171450" indent="-171450">
              <a:lnSpc>
                <a:spcPct val="150000"/>
              </a:lnSpc>
              <a:buFont typeface="Wingdings" panose="05000000000000000000" pitchFamily="2" charset="2"/>
              <a:buChar char="Ø"/>
            </a:pPr>
            <a:endParaRPr lang="en-US" sz="1000" b="1" i="1" dirty="0">
              <a:latin typeface="+mj-lt"/>
            </a:endParaRPr>
          </a:p>
        </p:txBody>
      </p:sp>
      <p:pic>
        <p:nvPicPr>
          <p:cNvPr id="4" name="Picture 3">
            <a:extLst>
              <a:ext uri="{FF2B5EF4-FFF2-40B4-BE49-F238E27FC236}">
                <a16:creationId xmlns:a16="http://schemas.microsoft.com/office/drawing/2014/main" id="{C0974430-F08A-14FC-E671-7DD33138ABB7}"/>
              </a:ext>
            </a:extLst>
          </p:cNvPr>
          <p:cNvPicPr>
            <a:picLocks noChangeAspect="1"/>
          </p:cNvPicPr>
          <p:nvPr/>
        </p:nvPicPr>
        <p:blipFill>
          <a:blip r:embed="rId2"/>
          <a:srcRect/>
          <a:stretch/>
        </p:blipFill>
        <p:spPr>
          <a:xfrm>
            <a:off x="897643" y="1013387"/>
            <a:ext cx="2927737" cy="2622766"/>
          </a:xfrm>
          <a:prstGeom prst="rect">
            <a:avLst/>
          </a:prstGeom>
          <a:ln w="28575">
            <a:noFill/>
          </a:ln>
          <a:effectLst/>
        </p:spPr>
      </p:pic>
      <p:sp>
        <p:nvSpPr>
          <p:cNvPr id="5" name="Slide Number Placeholder 4">
            <a:extLst>
              <a:ext uri="{FF2B5EF4-FFF2-40B4-BE49-F238E27FC236}">
                <a16:creationId xmlns:a16="http://schemas.microsoft.com/office/drawing/2014/main" id="{C0D94ADB-8963-0AD9-311F-607D024C11E0}"/>
              </a:ext>
            </a:extLst>
          </p:cNvPr>
          <p:cNvSpPr>
            <a:spLocks noGrp="1"/>
          </p:cNvSpPr>
          <p:nvPr>
            <p:ph type="sldNum" idx="12"/>
          </p:nvPr>
        </p:nvSpPr>
        <p:spPr/>
        <p:txBody>
          <a:bodyPr/>
          <a:lstStyle/>
          <a:p>
            <a:pPr algn="l"/>
            <a:fld id="{00000000-1234-1234-1234-123412341234}" type="slidenum">
              <a:rPr lang="en" smtClean="0"/>
              <a:pPr algn="l"/>
              <a:t>34</a:t>
            </a:fld>
            <a:endParaRPr lang="en"/>
          </a:p>
        </p:txBody>
      </p:sp>
    </p:spTree>
    <p:extLst>
      <p:ext uri="{BB962C8B-B14F-4D97-AF65-F5344CB8AC3E}">
        <p14:creationId xmlns:p14="http://schemas.microsoft.com/office/powerpoint/2010/main" val="334024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179A-148A-BF07-C468-4AAEE49F4EC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OSPF Passive Interface </a:t>
            </a:r>
          </a:p>
        </p:txBody>
      </p:sp>
      <p:sp>
        <p:nvSpPr>
          <p:cNvPr id="3" name="TextBox 2">
            <a:extLst>
              <a:ext uri="{FF2B5EF4-FFF2-40B4-BE49-F238E27FC236}">
                <a16:creationId xmlns:a16="http://schemas.microsoft.com/office/drawing/2014/main" id="{338D5AEA-60F5-38EE-134C-8FDFDAE716DC}"/>
              </a:ext>
            </a:extLst>
          </p:cNvPr>
          <p:cNvSpPr txBox="1"/>
          <p:nvPr/>
        </p:nvSpPr>
        <p:spPr>
          <a:xfrm>
            <a:off x="747419" y="905762"/>
            <a:ext cx="7876464" cy="3295454"/>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000" dirty="0">
                <a:solidFill>
                  <a:srgbClr val="374151"/>
                </a:solidFill>
                <a:latin typeface="+mj-lt"/>
              </a:rPr>
              <a:t>Passive Interface</a:t>
            </a:r>
            <a:r>
              <a:rPr lang="en-US" sz="1000" b="0" i="0" dirty="0">
                <a:solidFill>
                  <a:srgbClr val="374151"/>
                </a:solidFill>
                <a:effectLst/>
                <a:latin typeface="+mj-lt"/>
              </a:rPr>
              <a:t> is used to </a:t>
            </a:r>
            <a:r>
              <a:rPr lang="en-US" sz="1000" b="1" i="1" dirty="0">
                <a:solidFill>
                  <a:srgbClr val="374151"/>
                </a:solidFill>
                <a:effectLst/>
                <a:latin typeface="+mj-lt"/>
              </a:rPr>
              <a:t>prevent</a:t>
            </a:r>
            <a:r>
              <a:rPr lang="en-US" sz="1000" b="0" i="0" dirty="0">
                <a:solidFill>
                  <a:srgbClr val="374151"/>
                </a:solidFill>
                <a:effectLst/>
                <a:latin typeface="+mj-lt"/>
              </a:rPr>
              <a:t> OSPF interfaces </a:t>
            </a:r>
            <a:r>
              <a:rPr lang="en-US" sz="1000" b="1" i="1" dirty="0">
                <a:solidFill>
                  <a:srgbClr val="374151"/>
                </a:solidFill>
                <a:effectLst/>
                <a:latin typeface="+mj-lt"/>
              </a:rPr>
              <a:t>from sending OSPF Hello packets</a:t>
            </a:r>
            <a:r>
              <a:rPr lang="en-US" sz="1000" b="0" i="0" dirty="0">
                <a:solidFill>
                  <a:srgbClr val="374151"/>
                </a:solidFill>
                <a:effectLst/>
                <a:latin typeface="+mj-lt"/>
              </a:rPr>
              <a:t>.</a:t>
            </a:r>
          </a:p>
          <a:p>
            <a:pPr marL="171450" indent="-171450" algn="just">
              <a:lnSpc>
                <a:spcPct val="150000"/>
              </a:lnSpc>
              <a:buFont typeface="Wingdings" panose="05000000000000000000" pitchFamily="2" charset="2"/>
              <a:buChar char="Ø"/>
            </a:pPr>
            <a:r>
              <a:rPr lang="en-US" sz="1000" dirty="0">
                <a:solidFill>
                  <a:srgbClr val="374151"/>
                </a:solidFill>
                <a:latin typeface="+mj-lt"/>
              </a:rPr>
              <a:t>Thus, the passive interface </a:t>
            </a:r>
            <a:r>
              <a:rPr lang="en-US" sz="1000" b="1" i="1" dirty="0">
                <a:solidFill>
                  <a:srgbClr val="374151"/>
                </a:solidFill>
                <a:latin typeface="+mj-lt"/>
              </a:rPr>
              <a:t>does not</a:t>
            </a:r>
            <a:r>
              <a:rPr lang="en-US" sz="1000" b="1" i="1" dirty="0">
                <a:solidFill>
                  <a:srgbClr val="374151"/>
                </a:solidFill>
                <a:effectLst/>
                <a:latin typeface="+mj-lt"/>
              </a:rPr>
              <a:t> participate</a:t>
            </a:r>
            <a:r>
              <a:rPr lang="en-US" sz="1000" b="0" i="0" dirty="0">
                <a:solidFill>
                  <a:srgbClr val="374151"/>
                </a:solidFill>
                <a:effectLst/>
                <a:latin typeface="+mj-lt"/>
              </a:rPr>
              <a:t> in OSPF </a:t>
            </a:r>
            <a:r>
              <a:rPr lang="en-US" sz="1000" b="1" i="1" dirty="0">
                <a:solidFill>
                  <a:srgbClr val="374151"/>
                </a:solidFill>
                <a:effectLst/>
                <a:latin typeface="+mj-lt"/>
              </a:rPr>
              <a:t>neighborship</a:t>
            </a:r>
            <a:r>
              <a:rPr lang="en-US" sz="1000" b="0" i="0" dirty="0">
                <a:solidFill>
                  <a:srgbClr val="374151"/>
                </a:solidFill>
                <a:effectLst/>
                <a:latin typeface="+mj-lt"/>
              </a:rPr>
              <a:t>.</a:t>
            </a:r>
          </a:p>
          <a:p>
            <a:pPr marL="171450" indent="-171450" algn="just">
              <a:lnSpc>
                <a:spcPct val="150000"/>
              </a:lnSpc>
              <a:buFont typeface="Wingdings" panose="05000000000000000000" pitchFamily="2" charset="2"/>
              <a:buChar char="Ø"/>
            </a:pPr>
            <a:r>
              <a:rPr lang="en-US" sz="1000" b="0" i="0" dirty="0">
                <a:solidFill>
                  <a:srgbClr val="374151"/>
                </a:solidFill>
                <a:effectLst/>
                <a:latin typeface="+mj-lt"/>
              </a:rPr>
              <a:t>Instead, these interfaces </a:t>
            </a:r>
            <a:r>
              <a:rPr lang="en-US" sz="1000" b="1" i="1" dirty="0">
                <a:solidFill>
                  <a:srgbClr val="374151"/>
                </a:solidFill>
                <a:effectLst/>
                <a:latin typeface="+mj-lt"/>
              </a:rPr>
              <a:t>only listen to OSPF updates </a:t>
            </a:r>
            <a:r>
              <a:rPr lang="en-US" sz="1000" b="0" i="0" dirty="0">
                <a:solidFill>
                  <a:srgbClr val="374151"/>
                </a:solidFill>
                <a:effectLst/>
                <a:latin typeface="+mj-lt"/>
              </a:rPr>
              <a:t>and do not actively advertise OSPF routing information.</a:t>
            </a:r>
          </a:p>
          <a:p>
            <a:pPr marL="171450" indent="-171450" algn="just">
              <a:lnSpc>
                <a:spcPct val="150000"/>
              </a:lnSpc>
              <a:buFont typeface="Wingdings" panose="05000000000000000000" pitchFamily="2" charset="2"/>
              <a:buChar char="Ø"/>
            </a:pPr>
            <a:r>
              <a:rPr lang="en-US" sz="1000" dirty="0">
                <a:solidFill>
                  <a:srgbClr val="374151"/>
                </a:solidFill>
                <a:latin typeface="+mj-lt"/>
              </a:rPr>
              <a:t>It can be used in </a:t>
            </a:r>
            <a:r>
              <a:rPr lang="en-US" sz="1000" b="1" i="1" dirty="0">
                <a:solidFill>
                  <a:srgbClr val="374151"/>
                </a:solidFill>
                <a:latin typeface="+mj-lt"/>
              </a:rPr>
              <a:t>Stub areas </a:t>
            </a:r>
            <a:r>
              <a:rPr lang="en-US" sz="1000" b="0" i="0" dirty="0">
                <a:solidFill>
                  <a:srgbClr val="374151"/>
                </a:solidFill>
                <a:effectLst/>
                <a:latin typeface="+mj-lt"/>
              </a:rPr>
              <a:t>where no further OSPF routing information is needed.</a:t>
            </a:r>
          </a:p>
          <a:p>
            <a:pPr marL="171450" indent="-171450" algn="just">
              <a:lnSpc>
                <a:spcPct val="150000"/>
              </a:lnSpc>
              <a:buFont typeface="Wingdings" panose="05000000000000000000" pitchFamily="2" charset="2"/>
              <a:buChar char="Ø"/>
            </a:pPr>
            <a:r>
              <a:rPr lang="en-US" sz="1000" dirty="0">
                <a:solidFill>
                  <a:srgbClr val="374151"/>
                </a:solidFill>
                <a:latin typeface="+mj-lt"/>
              </a:rPr>
              <a:t>It can be used o</a:t>
            </a:r>
            <a:r>
              <a:rPr lang="en-US" sz="1000" b="0" i="0" dirty="0">
                <a:solidFill>
                  <a:srgbClr val="374151"/>
                </a:solidFill>
                <a:effectLst/>
                <a:latin typeface="+mj-lt"/>
              </a:rPr>
              <a:t>n interfaces connected to </a:t>
            </a:r>
            <a:r>
              <a:rPr lang="en-US" sz="1000" b="1" i="1" dirty="0">
                <a:solidFill>
                  <a:srgbClr val="374151"/>
                </a:solidFill>
                <a:effectLst/>
                <a:latin typeface="+mj-lt"/>
              </a:rPr>
              <a:t>external networks</a:t>
            </a:r>
            <a:r>
              <a:rPr lang="en-US" sz="1000" b="0" i="0" dirty="0">
                <a:solidFill>
                  <a:srgbClr val="374151"/>
                </a:solidFill>
                <a:effectLst/>
                <a:latin typeface="+mj-lt"/>
              </a:rPr>
              <a:t>, such as the internet or </a:t>
            </a:r>
            <a:r>
              <a:rPr lang="en-US" sz="1000" b="1" i="1" dirty="0">
                <a:solidFill>
                  <a:srgbClr val="374151"/>
                </a:solidFill>
                <a:effectLst/>
                <a:latin typeface="+mj-lt"/>
              </a:rPr>
              <a:t>untrusted networks</a:t>
            </a:r>
            <a:r>
              <a:rPr lang="en-US" sz="1000" b="0" i="0" dirty="0">
                <a:solidFill>
                  <a:srgbClr val="374151"/>
                </a:solidFill>
                <a:effectLst/>
                <a:latin typeface="+mj-lt"/>
              </a:rPr>
              <a:t>.</a:t>
            </a:r>
          </a:p>
          <a:p>
            <a:pPr marL="171450" indent="-171450" algn="just">
              <a:lnSpc>
                <a:spcPct val="150000"/>
              </a:lnSpc>
              <a:buFont typeface="Wingdings" panose="05000000000000000000" pitchFamily="2" charset="2"/>
              <a:buChar char="Ø"/>
            </a:pPr>
            <a:r>
              <a:rPr lang="en-US" sz="1000" dirty="0">
                <a:latin typeface="+mj-lt"/>
              </a:rPr>
              <a:t>It </a:t>
            </a:r>
            <a:r>
              <a:rPr lang="en-US" sz="1000" b="0" i="0" dirty="0">
                <a:solidFill>
                  <a:srgbClr val="374151"/>
                </a:solidFill>
                <a:effectLst/>
                <a:latin typeface="+mj-lt"/>
              </a:rPr>
              <a:t>can be used to </a:t>
            </a:r>
            <a:r>
              <a:rPr lang="en-US" sz="1000" b="1" i="1" dirty="0">
                <a:solidFill>
                  <a:srgbClr val="374151"/>
                </a:solidFill>
                <a:effectLst/>
                <a:latin typeface="+mj-lt"/>
              </a:rPr>
              <a:t>minimize OSPF traffic </a:t>
            </a:r>
            <a:r>
              <a:rPr lang="en-US" sz="1000" b="0" i="0" dirty="0">
                <a:solidFill>
                  <a:srgbClr val="374151"/>
                </a:solidFill>
                <a:effectLst/>
                <a:latin typeface="+mj-lt"/>
              </a:rPr>
              <a:t>on specific links without affecting overall network functionality.</a:t>
            </a:r>
          </a:p>
          <a:p>
            <a:pPr marL="171450" indent="-171450" algn="just">
              <a:lnSpc>
                <a:spcPct val="150000"/>
              </a:lnSpc>
              <a:buFont typeface="Wingdings" panose="05000000000000000000" pitchFamily="2" charset="2"/>
              <a:buChar char="Ø"/>
            </a:pPr>
            <a:r>
              <a:rPr lang="en-US" sz="1000" b="0" i="0" dirty="0">
                <a:solidFill>
                  <a:srgbClr val="374151"/>
                </a:solidFill>
                <a:effectLst/>
                <a:latin typeface="+mj-lt"/>
              </a:rPr>
              <a:t>To </a:t>
            </a:r>
            <a:r>
              <a:rPr lang="en-US" sz="1000" dirty="0">
                <a:solidFill>
                  <a:srgbClr val="374151"/>
                </a:solidFill>
                <a:latin typeface="+mj-lt"/>
              </a:rPr>
              <a:t>make</a:t>
            </a:r>
            <a:r>
              <a:rPr lang="en-US" sz="1000" b="0" i="0" dirty="0">
                <a:solidFill>
                  <a:srgbClr val="374151"/>
                </a:solidFill>
                <a:effectLst/>
                <a:latin typeface="+mj-lt"/>
              </a:rPr>
              <a:t> one or few interfaces as passi</a:t>
            </a:r>
            <a:r>
              <a:rPr lang="en-US" sz="1000" dirty="0">
                <a:solidFill>
                  <a:srgbClr val="374151"/>
                </a:solidFill>
                <a:latin typeface="+mj-lt"/>
              </a:rPr>
              <a:t>ve interface use these commands-</a:t>
            </a:r>
          </a:p>
          <a:p>
            <a:pPr algn="just">
              <a:lnSpc>
                <a:spcPct val="150000"/>
              </a:lnSpc>
            </a:pPr>
            <a:r>
              <a:rPr lang="en-US" sz="1000" dirty="0">
                <a:solidFill>
                  <a:schemeClr val="accent4">
                    <a:lumMod val="50000"/>
                  </a:schemeClr>
                </a:solidFill>
                <a:latin typeface="+mj-lt"/>
              </a:rPr>
              <a:t>     </a:t>
            </a:r>
            <a:r>
              <a:rPr lang="en-US" sz="1000" b="1" i="1" dirty="0">
                <a:solidFill>
                  <a:schemeClr val="accent4">
                    <a:lumMod val="50000"/>
                  </a:schemeClr>
                </a:solidFill>
                <a:latin typeface="+mj-lt"/>
              </a:rPr>
              <a:t>‘Router(config)# router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a:t>
            </a:r>
            <a:r>
              <a:rPr lang="en-US" sz="1000" b="1" i="1" dirty="0">
                <a:solidFill>
                  <a:srgbClr val="C00000"/>
                </a:solidFill>
                <a:latin typeface="+mj-lt"/>
              </a:rPr>
              <a:t>&lt;process ID&gt;</a:t>
            </a:r>
            <a:r>
              <a:rPr lang="en-US" sz="1000" b="1" i="1" dirty="0">
                <a:solidFill>
                  <a:schemeClr val="accent4">
                    <a:lumMod val="50000"/>
                  </a:schemeClr>
                </a:solidFill>
                <a:latin typeface="+mj-lt"/>
              </a:rPr>
              <a:t>’</a:t>
            </a:r>
          </a:p>
          <a:p>
            <a:pPr algn="just">
              <a:lnSpc>
                <a:spcPct val="150000"/>
              </a:lnSpc>
            </a:pPr>
            <a:r>
              <a:rPr lang="en-US" sz="1000" b="1" i="1" dirty="0">
                <a:solidFill>
                  <a:schemeClr val="accent4">
                    <a:lumMod val="50000"/>
                  </a:schemeClr>
                </a:solidFill>
                <a:effectLst/>
                <a:latin typeface="+mj-lt"/>
              </a:rPr>
              <a:t>     ‘Router(config-router)# passi</a:t>
            </a:r>
            <a:r>
              <a:rPr lang="en-US" sz="1000" b="1" i="1" dirty="0">
                <a:solidFill>
                  <a:schemeClr val="accent4">
                    <a:lumMod val="50000"/>
                  </a:schemeClr>
                </a:solidFill>
                <a:latin typeface="+mj-lt"/>
              </a:rPr>
              <a:t>ve-interface </a:t>
            </a:r>
            <a:r>
              <a:rPr lang="en-US" sz="1000" b="1" i="1" dirty="0">
                <a:solidFill>
                  <a:srgbClr val="C00000"/>
                </a:solidFill>
                <a:latin typeface="+mj-lt"/>
              </a:rPr>
              <a:t>&lt;interface name&gt;</a:t>
            </a:r>
            <a:r>
              <a:rPr lang="en-US" sz="1000" b="1" i="1" dirty="0">
                <a:solidFill>
                  <a:schemeClr val="accent4">
                    <a:lumMod val="50000"/>
                  </a:schemeClr>
                </a:solidFill>
                <a:latin typeface="+mj-lt"/>
              </a:rPr>
              <a:t>’</a:t>
            </a:r>
          </a:p>
          <a:p>
            <a:pPr marL="171450" indent="-171450" algn="just">
              <a:lnSpc>
                <a:spcPct val="150000"/>
              </a:lnSpc>
              <a:buFont typeface="Wingdings" panose="05000000000000000000" pitchFamily="2" charset="2"/>
              <a:buChar char="Ø"/>
            </a:pPr>
            <a:r>
              <a:rPr lang="en-US" sz="1000" dirty="0">
                <a:solidFill>
                  <a:schemeClr val="tx1"/>
                </a:solidFill>
                <a:latin typeface="+mj-lt"/>
              </a:rPr>
              <a:t>In scenarios where multiple interfaces are need to make as passive interfaces excluding few interfaces, use these commands-</a:t>
            </a:r>
          </a:p>
          <a:p>
            <a:pPr algn="just">
              <a:lnSpc>
                <a:spcPct val="150000"/>
              </a:lnSpc>
            </a:pPr>
            <a:r>
              <a:rPr lang="en-US" sz="1000" dirty="0">
                <a:solidFill>
                  <a:schemeClr val="tx1"/>
                </a:solidFill>
                <a:latin typeface="+mj-lt"/>
              </a:rPr>
              <a:t>     </a:t>
            </a:r>
            <a:r>
              <a:rPr lang="en-US" sz="1000" b="1" i="1" dirty="0">
                <a:solidFill>
                  <a:schemeClr val="accent4">
                    <a:lumMod val="50000"/>
                  </a:schemeClr>
                </a:solidFill>
                <a:latin typeface="+mj-lt"/>
              </a:rPr>
              <a:t>‘Router(config)# router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a:t>
            </a:r>
            <a:r>
              <a:rPr lang="en-US" sz="1000" b="1" i="1" dirty="0">
                <a:solidFill>
                  <a:srgbClr val="C00000"/>
                </a:solidFill>
                <a:latin typeface="+mj-lt"/>
              </a:rPr>
              <a:t>&lt;process ID&gt;</a:t>
            </a:r>
            <a:r>
              <a:rPr lang="en-US" sz="1000" b="1" i="1" dirty="0">
                <a:solidFill>
                  <a:schemeClr val="accent4">
                    <a:lumMod val="50000"/>
                  </a:schemeClr>
                </a:solidFill>
                <a:latin typeface="+mj-lt"/>
              </a:rPr>
              <a:t>’</a:t>
            </a:r>
          </a:p>
          <a:p>
            <a:pPr algn="just">
              <a:lnSpc>
                <a:spcPct val="150000"/>
              </a:lnSpc>
            </a:pPr>
            <a:r>
              <a:rPr lang="en-US" sz="1000" b="1" i="1" dirty="0">
                <a:solidFill>
                  <a:schemeClr val="accent4">
                    <a:lumMod val="50000"/>
                  </a:schemeClr>
                </a:solidFill>
                <a:latin typeface="+mj-lt"/>
              </a:rPr>
              <a:t>     ‘Router(config-router)# passive-interface default’</a:t>
            </a:r>
          </a:p>
          <a:p>
            <a:pPr algn="just">
              <a:lnSpc>
                <a:spcPct val="150000"/>
              </a:lnSpc>
            </a:pPr>
            <a:r>
              <a:rPr lang="en-US" sz="1000" b="1" i="1" dirty="0">
                <a:solidFill>
                  <a:schemeClr val="accent4">
                    <a:lumMod val="50000"/>
                  </a:schemeClr>
                </a:solidFill>
                <a:latin typeface="+mj-lt"/>
              </a:rPr>
              <a:t>     ‘Router(config-router)# no passive-interface </a:t>
            </a:r>
            <a:r>
              <a:rPr lang="en-US" sz="1000" b="1" i="1" dirty="0">
                <a:solidFill>
                  <a:srgbClr val="C00000"/>
                </a:solidFill>
                <a:latin typeface="+mj-lt"/>
              </a:rPr>
              <a:t>&lt;excluded interface name&gt;</a:t>
            </a:r>
            <a:r>
              <a:rPr lang="en-US" sz="1000" b="1" i="1" dirty="0">
                <a:solidFill>
                  <a:schemeClr val="tx1"/>
                </a:solidFill>
                <a:latin typeface="+mj-lt"/>
              </a:rPr>
              <a:t>’</a:t>
            </a:r>
          </a:p>
          <a:p>
            <a:pPr algn="just">
              <a:lnSpc>
                <a:spcPct val="150000"/>
              </a:lnSpc>
            </a:pPr>
            <a:r>
              <a:rPr lang="en-US" sz="1000" dirty="0">
                <a:solidFill>
                  <a:schemeClr val="tx1"/>
                </a:solidFill>
                <a:latin typeface="+mj-lt"/>
              </a:rPr>
              <a:t>The </a:t>
            </a:r>
            <a:r>
              <a:rPr lang="en-US" sz="1000" b="1" i="1" dirty="0">
                <a:solidFill>
                  <a:schemeClr val="accent4">
                    <a:lumMod val="50000"/>
                  </a:schemeClr>
                </a:solidFill>
                <a:latin typeface="+mj-lt"/>
              </a:rPr>
              <a:t>‘passive-interface default’</a:t>
            </a:r>
            <a:r>
              <a:rPr lang="en-US" sz="1000" b="1" i="1" dirty="0">
                <a:solidFill>
                  <a:schemeClr val="tx1"/>
                </a:solidFill>
                <a:latin typeface="+mj-lt"/>
              </a:rPr>
              <a:t> </a:t>
            </a:r>
            <a:r>
              <a:rPr lang="en-US" sz="1000" dirty="0">
                <a:solidFill>
                  <a:schemeClr val="tx1"/>
                </a:solidFill>
                <a:latin typeface="+mj-lt"/>
              </a:rPr>
              <a:t>command make all the interfaces as passive interface.</a:t>
            </a:r>
          </a:p>
        </p:txBody>
      </p:sp>
      <p:sp>
        <p:nvSpPr>
          <p:cNvPr id="4" name="Slide Number Placeholder 3">
            <a:extLst>
              <a:ext uri="{FF2B5EF4-FFF2-40B4-BE49-F238E27FC236}">
                <a16:creationId xmlns:a16="http://schemas.microsoft.com/office/drawing/2014/main" id="{C6D0BBB5-9696-3E76-0D85-8123F9D36C05}"/>
              </a:ext>
            </a:extLst>
          </p:cNvPr>
          <p:cNvSpPr>
            <a:spLocks noGrp="1"/>
          </p:cNvSpPr>
          <p:nvPr>
            <p:ph type="sldNum" idx="12"/>
          </p:nvPr>
        </p:nvSpPr>
        <p:spPr/>
        <p:txBody>
          <a:bodyPr/>
          <a:lstStyle/>
          <a:p>
            <a:pPr algn="l"/>
            <a:fld id="{00000000-1234-1234-1234-123412341234}" type="slidenum">
              <a:rPr lang="en" smtClean="0"/>
              <a:pPr algn="l"/>
              <a:t>35</a:t>
            </a:fld>
            <a:endParaRPr lang="en"/>
          </a:p>
        </p:txBody>
      </p:sp>
    </p:spTree>
    <p:extLst>
      <p:ext uri="{BB962C8B-B14F-4D97-AF65-F5344CB8AC3E}">
        <p14:creationId xmlns:p14="http://schemas.microsoft.com/office/powerpoint/2010/main" val="1210481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2C2CE6F-BB5B-90A7-731D-B02EE2201F1D}"/>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Packet Type 1 (Hello) </a:t>
            </a:r>
          </a:p>
        </p:txBody>
      </p:sp>
      <p:pic>
        <p:nvPicPr>
          <p:cNvPr id="18" name="Picture 17">
            <a:extLst>
              <a:ext uri="{FF2B5EF4-FFF2-40B4-BE49-F238E27FC236}">
                <a16:creationId xmlns:a16="http://schemas.microsoft.com/office/drawing/2014/main" id="{543BBE4F-E0A9-EFA3-1400-52DEC418142E}"/>
              </a:ext>
            </a:extLst>
          </p:cNvPr>
          <p:cNvPicPr>
            <a:picLocks noChangeAspect="1"/>
          </p:cNvPicPr>
          <p:nvPr/>
        </p:nvPicPr>
        <p:blipFill>
          <a:blip r:embed="rId3"/>
          <a:srcRect/>
          <a:stretch/>
        </p:blipFill>
        <p:spPr>
          <a:xfrm>
            <a:off x="4880477" y="1017255"/>
            <a:ext cx="3498963" cy="3504411"/>
          </a:xfrm>
          <a:prstGeom prst="rect">
            <a:avLst/>
          </a:prstGeom>
          <a:ln w="28575">
            <a:solidFill>
              <a:schemeClr val="tx1"/>
            </a:solidFill>
          </a:ln>
          <a:effectLst/>
        </p:spPr>
      </p:pic>
      <p:pic>
        <p:nvPicPr>
          <p:cNvPr id="19" name="Picture 18">
            <a:extLst>
              <a:ext uri="{FF2B5EF4-FFF2-40B4-BE49-F238E27FC236}">
                <a16:creationId xmlns:a16="http://schemas.microsoft.com/office/drawing/2014/main" id="{441D64A3-A7D3-152D-2535-6B920901E3E8}"/>
              </a:ext>
            </a:extLst>
          </p:cNvPr>
          <p:cNvPicPr>
            <a:picLocks noChangeAspect="1"/>
          </p:cNvPicPr>
          <p:nvPr/>
        </p:nvPicPr>
        <p:blipFill>
          <a:blip r:embed="rId4"/>
          <a:srcRect/>
          <a:stretch/>
        </p:blipFill>
        <p:spPr>
          <a:xfrm>
            <a:off x="823797" y="1017255"/>
            <a:ext cx="3927652" cy="3259130"/>
          </a:xfrm>
          <a:prstGeom prst="rect">
            <a:avLst/>
          </a:prstGeom>
          <a:ln w="28575">
            <a:solidFill>
              <a:schemeClr val="tx1"/>
            </a:solidFill>
          </a:ln>
          <a:effectLst/>
        </p:spPr>
      </p:pic>
      <p:sp>
        <p:nvSpPr>
          <p:cNvPr id="2" name="Slide Number Placeholder 1">
            <a:extLst>
              <a:ext uri="{FF2B5EF4-FFF2-40B4-BE49-F238E27FC236}">
                <a16:creationId xmlns:a16="http://schemas.microsoft.com/office/drawing/2014/main" id="{E9E4D0C3-522D-B051-DE09-A8A1608FFADC}"/>
              </a:ext>
            </a:extLst>
          </p:cNvPr>
          <p:cNvSpPr>
            <a:spLocks noGrp="1"/>
          </p:cNvSpPr>
          <p:nvPr>
            <p:ph type="sldNum" idx="12"/>
          </p:nvPr>
        </p:nvSpPr>
        <p:spPr/>
        <p:txBody>
          <a:bodyPr/>
          <a:lstStyle/>
          <a:p>
            <a:pPr algn="l"/>
            <a:fld id="{00000000-1234-1234-1234-123412341234}" type="slidenum">
              <a:rPr lang="en" smtClean="0"/>
              <a:pPr algn="l"/>
              <a:t>36</a:t>
            </a:fld>
            <a:endParaRPr lang="en"/>
          </a:p>
        </p:txBody>
      </p:sp>
    </p:spTree>
    <p:extLst>
      <p:ext uri="{BB962C8B-B14F-4D97-AF65-F5344CB8AC3E}">
        <p14:creationId xmlns:p14="http://schemas.microsoft.com/office/powerpoint/2010/main" val="2271427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Packet Type 2 (DD)</a:t>
            </a:r>
          </a:p>
        </p:txBody>
      </p:sp>
      <p:pic>
        <p:nvPicPr>
          <p:cNvPr id="6" name="Picture 5">
            <a:extLst>
              <a:ext uri="{FF2B5EF4-FFF2-40B4-BE49-F238E27FC236}">
                <a16:creationId xmlns:a16="http://schemas.microsoft.com/office/drawing/2014/main" id="{A1B36DEF-EBBA-8C22-2C29-16A5591381C0}"/>
              </a:ext>
            </a:extLst>
          </p:cNvPr>
          <p:cNvPicPr>
            <a:picLocks noChangeAspect="1"/>
          </p:cNvPicPr>
          <p:nvPr/>
        </p:nvPicPr>
        <p:blipFill>
          <a:blip r:embed="rId3"/>
          <a:srcRect/>
          <a:stretch/>
        </p:blipFill>
        <p:spPr>
          <a:xfrm>
            <a:off x="823797" y="1014907"/>
            <a:ext cx="3780155" cy="3048058"/>
          </a:xfrm>
          <a:prstGeom prst="rect">
            <a:avLst/>
          </a:prstGeom>
          <a:ln w="28575">
            <a:solidFill>
              <a:schemeClr val="tx1"/>
            </a:solidFill>
          </a:ln>
          <a:effectLst/>
        </p:spPr>
      </p:pic>
      <p:pic>
        <p:nvPicPr>
          <p:cNvPr id="7" name="Picture 6">
            <a:extLst>
              <a:ext uri="{FF2B5EF4-FFF2-40B4-BE49-F238E27FC236}">
                <a16:creationId xmlns:a16="http://schemas.microsoft.com/office/drawing/2014/main" id="{CBDE59D8-01FC-34D0-ACBB-CA3A304F3ECA}"/>
              </a:ext>
            </a:extLst>
          </p:cNvPr>
          <p:cNvPicPr>
            <a:picLocks noChangeAspect="1"/>
          </p:cNvPicPr>
          <p:nvPr/>
        </p:nvPicPr>
        <p:blipFill>
          <a:blip r:embed="rId4"/>
          <a:srcRect/>
          <a:stretch/>
        </p:blipFill>
        <p:spPr>
          <a:xfrm>
            <a:off x="4632867" y="1015350"/>
            <a:ext cx="3780155" cy="1818224"/>
          </a:xfrm>
          <a:prstGeom prst="rect">
            <a:avLst/>
          </a:prstGeom>
          <a:ln w="28575">
            <a:solidFill>
              <a:schemeClr val="tx1"/>
            </a:solidFill>
          </a:ln>
          <a:effectLst/>
        </p:spPr>
      </p:pic>
      <p:sp>
        <p:nvSpPr>
          <p:cNvPr id="2" name="Slide Number Placeholder 1">
            <a:extLst>
              <a:ext uri="{FF2B5EF4-FFF2-40B4-BE49-F238E27FC236}">
                <a16:creationId xmlns:a16="http://schemas.microsoft.com/office/drawing/2014/main" id="{5A046AFF-00DE-AC41-64F4-9D1BA664B605}"/>
              </a:ext>
            </a:extLst>
          </p:cNvPr>
          <p:cNvSpPr>
            <a:spLocks noGrp="1"/>
          </p:cNvSpPr>
          <p:nvPr>
            <p:ph type="sldNum" idx="12"/>
          </p:nvPr>
        </p:nvSpPr>
        <p:spPr/>
        <p:txBody>
          <a:bodyPr/>
          <a:lstStyle/>
          <a:p>
            <a:pPr algn="l"/>
            <a:fld id="{00000000-1234-1234-1234-123412341234}" type="slidenum">
              <a:rPr lang="en" smtClean="0"/>
              <a:pPr algn="l"/>
              <a:t>37</a:t>
            </a:fld>
            <a:endParaRPr lang="en"/>
          </a:p>
        </p:txBody>
      </p:sp>
    </p:spTree>
    <p:extLst>
      <p:ext uri="{BB962C8B-B14F-4D97-AF65-F5344CB8AC3E}">
        <p14:creationId xmlns:p14="http://schemas.microsoft.com/office/powerpoint/2010/main" val="3075850137"/>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Packet Type 3 (LSR) &amp; Type 4 (LSU)</a:t>
            </a:r>
          </a:p>
        </p:txBody>
      </p:sp>
      <p:pic>
        <p:nvPicPr>
          <p:cNvPr id="2" name="Picture 1">
            <a:extLst>
              <a:ext uri="{FF2B5EF4-FFF2-40B4-BE49-F238E27FC236}">
                <a16:creationId xmlns:a16="http://schemas.microsoft.com/office/drawing/2014/main" id="{9325DC51-3C64-3839-336F-DEC934AA4F49}"/>
              </a:ext>
            </a:extLst>
          </p:cNvPr>
          <p:cNvPicPr>
            <a:picLocks noChangeAspect="1"/>
          </p:cNvPicPr>
          <p:nvPr/>
        </p:nvPicPr>
        <p:blipFill>
          <a:blip r:embed="rId3"/>
          <a:srcRect/>
          <a:stretch/>
        </p:blipFill>
        <p:spPr>
          <a:xfrm>
            <a:off x="823797" y="1011835"/>
            <a:ext cx="3780155" cy="2155041"/>
          </a:xfrm>
          <a:prstGeom prst="rect">
            <a:avLst/>
          </a:prstGeom>
          <a:ln w="28575">
            <a:solidFill>
              <a:schemeClr val="tx1"/>
            </a:solidFill>
          </a:ln>
          <a:effectLst/>
        </p:spPr>
      </p:pic>
      <p:pic>
        <p:nvPicPr>
          <p:cNvPr id="3" name="Picture 2">
            <a:extLst>
              <a:ext uri="{FF2B5EF4-FFF2-40B4-BE49-F238E27FC236}">
                <a16:creationId xmlns:a16="http://schemas.microsoft.com/office/drawing/2014/main" id="{559093A7-ADD6-4DEC-24AE-E75C6F930937}"/>
              </a:ext>
            </a:extLst>
          </p:cNvPr>
          <p:cNvPicPr>
            <a:picLocks noChangeAspect="1"/>
          </p:cNvPicPr>
          <p:nvPr/>
        </p:nvPicPr>
        <p:blipFill>
          <a:blip r:embed="rId4"/>
          <a:srcRect/>
          <a:stretch/>
        </p:blipFill>
        <p:spPr>
          <a:xfrm>
            <a:off x="4632526" y="1011539"/>
            <a:ext cx="3787781" cy="2426985"/>
          </a:xfrm>
          <a:prstGeom prst="rect">
            <a:avLst/>
          </a:prstGeom>
          <a:ln w="28575">
            <a:solidFill>
              <a:schemeClr val="tx1"/>
            </a:solidFill>
          </a:ln>
          <a:effectLst/>
        </p:spPr>
      </p:pic>
      <p:sp>
        <p:nvSpPr>
          <p:cNvPr id="4" name="Slide Number Placeholder 3">
            <a:extLst>
              <a:ext uri="{FF2B5EF4-FFF2-40B4-BE49-F238E27FC236}">
                <a16:creationId xmlns:a16="http://schemas.microsoft.com/office/drawing/2014/main" id="{6C275B0E-A059-6733-AF9E-991AC8D12A21}"/>
              </a:ext>
            </a:extLst>
          </p:cNvPr>
          <p:cNvSpPr>
            <a:spLocks noGrp="1"/>
          </p:cNvSpPr>
          <p:nvPr>
            <p:ph type="sldNum" idx="12"/>
          </p:nvPr>
        </p:nvSpPr>
        <p:spPr/>
        <p:txBody>
          <a:bodyPr/>
          <a:lstStyle/>
          <a:p>
            <a:pPr algn="l"/>
            <a:fld id="{00000000-1234-1234-1234-123412341234}" type="slidenum">
              <a:rPr lang="en" smtClean="0"/>
              <a:pPr algn="l"/>
              <a:t>38</a:t>
            </a:fld>
            <a:endParaRPr lang="en"/>
          </a:p>
        </p:txBody>
      </p:sp>
    </p:spTree>
    <p:extLst>
      <p:ext uri="{BB962C8B-B14F-4D97-AF65-F5344CB8AC3E}">
        <p14:creationId xmlns:p14="http://schemas.microsoft.com/office/powerpoint/2010/main" val="3480896860"/>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PDU – Packet Type 5 (</a:t>
            </a:r>
            <a:r>
              <a:rPr lang="en-US" sz="1600" b="1" u="sng" dirty="0" err="1">
                <a:solidFill>
                  <a:schemeClr val="accent4">
                    <a:lumMod val="50000"/>
                  </a:schemeClr>
                </a:solidFill>
                <a:latin typeface="+mj-lt"/>
                <a:ea typeface="Tahoma" panose="020B0604030504040204" pitchFamily="34" charset="0"/>
                <a:cs typeface="Tahoma" panose="020B0604030504040204" pitchFamily="34" charset="0"/>
              </a:rPr>
              <a:t>LSAck</a:t>
            </a:r>
            <a:r>
              <a:rPr lang="en-US" sz="1600" b="1" u="sng" dirty="0">
                <a:solidFill>
                  <a:schemeClr val="accent4">
                    <a:lumMod val="50000"/>
                  </a:schemeClr>
                </a:solidFill>
                <a:latin typeface="+mj-lt"/>
                <a:ea typeface="Tahoma" panose="020B0604030504040204" pitchFamily="34" charset="0"/>
                <a:cs typeface="Tahoma" panose="020B0604030504040204" pitchFamily="34" charset="0"/>
              </a:rPr>
              <a:t>)</a:t>
            </a:r>
          </a:p>
        </p:txBody>
      </p:sp>
      <p:pic>
        <p:nvPicPr>
          <p:cNvPr id="5" name="Picture 4">
            <a:extLst>
              <a:ext uri="{FF2B5EF4-FFF2-40B4-BE49-F238E27FC236}">
                <a16:creationId xmlns:a16="http://schemas.microsoft.com/office/drawing/2014/main" id="{EA86475E-EEC7-0B71-DAC2-57826A1B5316}"/>
              </a:ext>
            </a:extLst>
          </p:cNvPr>
          <p:cNvPicPr>
            <a:picLocks noChangeAspect="1"/>
          </p:cNvPicPr>
          <p:nvPr/>
        </p:nvPicPr>
        <p:blipFill>
          <a:blip r:embed="rId3"/>
          <a:srcRect/>
          <a:stretch/>
        </p:blipFill>
        <p:spPr>
          <a:xfrm>
            <a:off x="4659819" y="1013969"/>
            <a:ext cx="3815473" cy="1837339"/>
          </a:xfrm>
          <a:prstGeom prst="rect">
            <a:avLst/>
          </a:prstGeom>
          <a:ln w="28575">
            <a:solidFill>
              <a:schemeClr val="tx1"/>
            </a:solidFill>
          </a:ln>
          <a:effectLst/>
        </p:spPr>
      </p:pic>
      <p:pic>
        <p:nvPicPr>
          <p:cNvPr id="2" name="Picture 1">
            <a:extLst>
              <a:ext uri="{FF2B5EF4-FFF2-40B4-BE49-F238E27FC236}">
                <a16:creationId xmlns:a16="http://schemas.microsoft.com/office/drawing/2014/main" id="{6AC9289D-6D2F-724E-03FC-404F7B1E430A}"/>
              </a:ext>
            </a:extLst>
          </p:cNvPr>
          <p:cNvPicPr>
            <a:picLocks noChangeAspect="1"/>
          </p:cNvPicPr>
          <p:nvPr/>
        </p:nvPicPr>
        <p:blipFill>
          <a:blip r:embed="rId4"/>
          <a:srcRect/>
          <a:stretch/>
        </p:blipFill>
        <p:spPr>
          <a:xfrm>
            <a:off x="823324" y="1013969"/>
            <a:ext cx="3802939" cy="2146705"/>
          </a:xfrm>
          <a:prstGeom prst="rect">
            <a:avLst/>
          </a:prstGeom>
          <a:ln w="28575">
            <a:solidFill>
              <a:schemeClr val="tx1"/>
            </a:solidFill>
          </a:ln>
          <a:effectLst/>
        </p:spPr>
      </p:pic>
      <p:sp>
        <p:nvSpPr>
          <p:cNvPr id="3" name="TextBox 2">
            <a:extLst>
              <a:ext uri="{FF2B5EF4-FFF2-40B4-BE49-F238E27FC236}">
                <a16:creationId xmlns:a16="http://schemas.microsoft.com/office/drawing/2014/main" id="{F7D1234D-59DF-3EFB-DB46-A7A6C5731000}"/>
              </a:ext>
            </a:extLst>
          </p:cNvPr>
          <p:cNvSpPr txBox="1"/>
          <p:nvPr/>
        </p:nvSpPr>
        <p:spPr>
          <a:xfrm>
            <a:off x="567157" y="3442914"/>
            <a:ext cx="7863840" cy="246221"/>
          </a:xfrm>
          <a:prstGeom prst="rect">
            <a:avLst/>
          </a:prstGeom>
          <a:noFill/>
        </p:spPr>
        <p:txBody>
          <a:bodyPr wrap="square" rtlCol="0">
            <a:spAutoFit/>
          </a:bodyPr>
          <a:lstStyle/>
          <a:p>
            <a:r>
              <a:rPr lang="en-US" sz="1000" b="1" u="sng" dirty="0">
                <a:solidFill>
                  <a:schemeClr val="tx1"/>
                </a:solidFill>
                <a:latin typeface="+mj-lt"/>
              </a:rPr>
              <a:t>PDU:</a:t>
            </a:r>
            <a:r>
              <a:rPr lang="en-US" sz="1000" b="1" dirty="0">
                <a:solidFill>
                  <a:schemeClr val="tx1"/>
                </a:solidFill>
                <a:latin typeface="+mj-lt"/>
              </a:rPr>
              <a:t> </a:t>
            </a:r>
            <a:r>
              <a:rPr lang="en-US" sz="1000" dirty="0">
                <a:solidFill>
                  <a:schemeClr val="tx1"/>
                </a:solidFill>
                <a:latin typeface="+mj-lt"/>
              </a:rPr>
              <a:t>A</a:t>
            </a:r>
            <a:r>
              <a:rPr lang="en-US" sz="1000" b="0" i="0" dirty="0">
                <a:solidFill>
                  <a:schemeClr val="tx1"/>
                </a:solidFill>
                <a:effectLst/>
                <a:latin typeface="+mj-lt"/>
              </a:rPr>
              <a:t> protocol data unit is a single unit of information transmitted among peer entities of a computer network.</a:t>
            </a:r>
            <a:endParaRPr lang="en-US" sz="1000" dirty="0">
              <a:solidFill>
                <a:schemeClr val="tx1"/>
              </a:solidFill>
              <a:latin typeface="+mj-lt"/>
            </a:endParaRPr>
          </a:p>
        </p:txBody>
      </p:sp>
      <p:sp>
        <p:nvSpPr>
          <p:cNvPr id="4" name="Slide Number Placeholder 3">
            <a:extLst>
              <a:ext uri="{FF2B5EF4-FFF2-40B4-BE49-F238E27FC236}">
                <a16:creationId xmlns:a16="http://schemas.microsoft.com/office/drawing/2014/main" id="{236C0A97-CA0B-AE5C-819A-2114B6FC043D}"/>
              </a:ext>
            </a:extLst>
          </p:cNvPr>
          <p:cNvSpPr>
            <a:spLocks noGrp="1"/>
          </p:cNvSpPr>
          <p:nvPr>
            <p:ph type="sldNum" idx="12"/>
          </p:nvPr>
        </p:nvSpPr>
        <p:spPr/>
        <p:txBody>
          <a:bodyPr/>
          <a:lstStyle/>
          <a:p>
            <a:pPr algn="l"/>
            <a:fld id="{00000000-1234-1234-1234-123412341234}" type="slidenum">
              <a:rPr lang="en" smtClean="0"/>
              <a:pPr algn="l"/>
              <a:t>39</a:t>
            </a:fld>
            <a:endParaRPr lang="en"/>
          </a:p>
        </p:txBody>
      </p:sp>
    </p:spTree>
    <p:extLst>
      <p:ext uri="{BB962C8B-B14F-4D97-AF65-F5344CB8AC3E}">
        <p14:creationId xmlns:p14="http://schemas.microsoft.com/office/powerpoint/2010/main" val="2215777237"/>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EFE399-9E41-9765-E8FE-9C4B950538A5}"/>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 Header     OSPF Packet Header     OSPF Data</a:t>
            </a:r>
          </a:p>
        </p:txBody>
      </p:sp>
      <p:cxnSp>
        <p:nvCxnSpPr>
          <p:cNvPr id="6" name="Straight Connector 5">
            <a:extLst>
              <a:ext uri="{FF2B5EF4-FFF2-40B4-BE49-F238E27FC236}">
                <a16:creationId xmlns:a16="http://schemas.microsoft.com/office/drawing/2014/main" id="{31CE2B98-8DDF-E731-7FC5-5FE132D1CF14}"/>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F9F33C9-821D-EED3-3E28-AD19A2661697}"/>
              </a:ext>
            </a:extLst>
          </p:cNvPr>
          <p:cNvCxnSpPr>
            <a:cxnSpLocks/>
          </p:cNvCxnSpPr>
          <p:nvPr/>
        </p:nvCxnSpPr>
        <p:spPr>
          <a:xfrm>
            <a:off x="3635073"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70CF809D-1437-841F-C144-61C794714192}"/>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11" name="Rectangle 10">
            <a:extLst>
              <a:ext uri="{FF2B5EF4-FFF2-40B4-BE49-F238E27FC236}">
                <a16:creationId xmlns:a16="http://schemas.microsoft.com/office/drawing/2014/main" id="{6FA854FE-105C-63F2-AC6F-2E2854EE3F32}"/>
              </a:ext>
            </a:extLst>
          </p:cNvPr>
          <p:cNvSpPr/>
          <p:nvPr/>
        </p:nvSpPr>
        <p:spPr>
          <a:xfrm>
            <a:off x="776581" y="236053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Version              Type                    Packet Length</a:t>
            </a:r>
          </a:p>
        </p:txBody>
      </p:sp>
      <p:cxnSp>
        <p:nvCxnSpPr>
          <p:cNvPr id="29" name="Straight Connector 28">
            <a:extLst>
              <a:ext uri="{FF2B5EF4-FFF2-40B4-BE49-F238E27FC236}">
                <a16:creationId xmlns:a16="http://schemas.microsoft.com/office/drawing/2014/main" id="{BD123C84-AA85-9048-8FBE-51231AA3927C}"/>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D6E17AE4-8578-8DE8-89E0-09E36BD8472C}"/>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Router ID</a:t>
            </a:r>
          </a:p>
        </p:txBody>
      </p:sp>
      <p:sp>
        <p:nvSpPr>
          <p:cNvPr id="31" name="Rectangle 30">
            <a:extLst>
              <a:ext uri="{FF2B5EF4-FFF2-40B4-BE49-F238E27FC236}">
                <a16:creationId xmlns:a16="http://schemas.microsoft.com/office/drawing/2014/main" id="{F6BC266B-177A-8973-E08C-F549B9DB777A}"/>
              </a:ext>
            </a:extLst>
          </p:cNvPr>
          <p:cNvSpPr/>
          <p:nvPr/>
        </p:nvSpPr>
        <p:spPr>
          <a:xfrm>
            <a:off x="777906" y="2854836"/>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 ID</a:t>
            </a:r>
          </a:p>
        </p:txBody>
      </p:sp>
      <p:sp>
        <p:nvSpPr>
          <p:cNvPr id="32" name="Rectangle 31">
            <a:extLst>
              <a:ext uri="{FF2B5EF4-FFF2-40B4-BE49-F238E27FC236}">
                <a16:creationId xmlns:a16="http://schemas.microsoft.com/office/drawing/2014/main" id="{3D588CA3-F4E5-2A62-3A14-206A154A439E}"/>
              </a:ext>
            </a:extLst>
          </p:cNvPr>
          <p:cNvSpPr/>
          <p:nvPr/>
        </p:nvSpPr>
        <p:spPr>
          <a:xfrm>
            <a:off x="777909" y="310133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Checksum                          Authentication Type</a:t>
            </a:r>
          </a:p>
        </p:txBody>
      </p:sp>
      <p:sp>
        <p:nvSpPr>
          <p:cNvPr id="33" name="Rectangle 32">
            <a:extLst>
              <a:ext uri="{FF2B5EF4-FFF2-40B4-BE49-F238E27FC236}">
                <a16:creationId xmlns:a16="http://schemas.microsoft.com/office/drawing/2014/main" id="{E9939B56-2088-EE0B-2451-7FD7B2A0A0C8}"/>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Authentication</a:t>
            </a:r>
          </a:p>
        </p:txBody>
      </p:sp>
      <p:sp>
        <p:nvSpPr>
          <p:cNvPr id="34" name="Rectangle 33">
            <a:extLst>
              <a:ext uri="{FF2B5EF4-FFF2-40B4-BE49-F238E27FC236}">
                <a16:creationId xmlns:a16="http://schemas.microsoft.com/office/drawing/2014/main" id="{1256D518-C032-A6B5-17DD-01F9173D9823}"/>
              </a:ext>
            </a:extLst>
          </p:cNvPr>
          <p:cNvSpPr/>
          <p:nvPr/>
        </p:nvSpPr>
        <p:spPr>
          <a:xfrm>
            <a:off x="777903" y="3601933"/>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Authentication</a:t>
            </a:r>
            <a:endParaRPr lang="en-US" sz="1200" dirty="0"/>
          </a:p>
        </p:txBody>
      </p:sp>
      <p:cxnSp>
        <p:nvCxnSpPr>
          <p:cNvPr id="38" name="Straight Connector 37">
            <a:extLst>
              <a:ext uri="{FF2B5EF4-FFF2-40B4-BE49-F238E27FC236}">
                <a16:creationId xmlns:a16="http://schemas.microsoft.com/office/drawing/2014/main" id="{CE90E78C-3D48-A03E-9A05-5959BDF9DDE0}"/>
              </a:ext>
            </a:extLst>
          </p:cNvPr>
          <p:cNvCxnSpPr>
            <a:cxnSpLocks/>
          </p:cNvCxnSpPr>
          <p:nvPr/>
        </p:nvCxnSpPr>
        <p:spPr>
          <a:xfrm>
            <a:off x="2817414" y="236202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03549608-96F3-AF40-97FD-897CDB46B274}"/>
              </a:ext>
            </a:extLst>
          </p:cNvPr>
          <p:cNvCxnSpPr>
            <a:cxnSpLocks/>
          </p:cNvCxnSpPr>
          <p:nvPr/>
        </p:nvCxnSpPr>
        <p:spPr>
          <a:xfrm>
            <a:off x="1830127" y="236716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26666A12-7B32-5F0A-B904-CD256D7DDED4}"/>
              </a:ext>
            </a:extLst>
          </p:cNvPr>
          <p:cNvCxnSpPr>
            <a:cxnSpLocks/>
          </p:cNvCxnSpPr>
          <p:nvPr/>
        </p:nvCxnSpPr>
        <p:spPr>
          <a:xfrm>
            <a:off x="2855844" y="3102572"/>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DD362D9-930B-B57B-2385-8DD4D8FEB0C2}"/>
              </a:ext>
            </a:extLst>
          </p:cNvPr>
          <p:cNvCxnSpPr>
            <a:cxnSpLocks/>
          </p:cNvCxnSpPr>
          <p:nvPr/>
        </p:nvCxnSpPr>
        <p:spPr>
          <a:xfrm flipH="1">
            <a:off x="776581" y="1407376"/>
            <a:ext cx="1163539" cy="94901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3078F6F-69AB-34FE-EB5C-AEE0E0284FC5}"/>
              </a:ext>
            </a:extLst>
          </p:cNvPr>
          <p:cNvCxnSpPr>
            <a:cxnSpLocks/>
          </p:cNvCxnSpPr>
          <p:nvPr/>
        </p:nvCxnSpPr>
        <p:spPr>
          <a:xfrm>
            <a:off x="3635073" y="1418350"/>
            <a:ext cx="1281484" cy="944506"/>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909CE618-1CF2-E416-4599-F3AF6AFE666A}"/>
              </a:ext>
            </a:extLst>
          </p:cNvPr>
          <p:cNvSpPr txBox="1"/>
          <p:nvPr/>
        </p:nvSpPr>
        <p:spPr>
          <a:xfrm rot="16200000">
            <a:off x="4716961" y="2974448"/>
            <a:ext cx="764953" cy="276999"/>
          </a:xfrm>
          <a:prstGeom prst="rect">
            <a:avLst/>
          </a:prstGeom>
          <a:noFill/>
        </p:spPr>
        <p:txBody>
          <a:bodyPr wrap="none" rtlCol="0">
            <a:spAutoFit/>
          </a:bodyPr>
          <a:lstStyle/>
          <a:p>
            <a:r>
              <a:rPr lang="en-US" sz="1200" dirty="0"/>
              <a:t>24 bytes</a:t>
            </a:r>
          </a:p>
        </p:txBody>
      </p:sp>
      <p:cxnSp>
        <p:nvCxnSpPr>
          <p:cNvPr id="51" name="Straight Connector 50">
            <a:extLst>
              <a:ext uri="{FF2B5EF4-FFF2-40B4-BE49-F238E27FC236}">
                <a16:creationId xmlns:a16="http://schemas.microsoft.com/office/drawing/2014/main" id="{15888ABE-DA05-7512-8D2F-F5EC157E4868}"/>
              </a:ext>
            </a:extLst>
          </p:cNvPr>
          <p:cNvCxnSpPr>
            <a:cxnSpLocks/>
          </p:cNvCxnSpPr>
          <p:nvPr/>
        </p:nvCxnSpPr>
        <p:spPr>
          <a:xfrm flipH="1">
            <a:off x="4972218" y="2372447"/>
            <a:ext cx="254441" cy="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26C92857-17AE-1AFA-E717-1159117783ED}"/>
              </a:ext>
            </a:extLst>
          </p:cNvPr>
          <p:cNvCxnSpPr>
            <a:cxnSpLocks/>
          </p:cNvCxnSpPr>
          <p:nvPr/>
        </p:nvCxnSpPr>
        <p:spPr>
          <a:xfrm flipH="1">
            <a:off x="4976193" y="3847407"/>
            <a:ext cx="254441"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76D3693B-8130-F5CA-4FAA-0AD4FA134CAC}"/>
              </a:ext>
            </a:extLst>
          </p:cNvPr>
          <p:cNvCxnSpPr>
            <a:cxnSpLocks/>
            <a:endCxn id="50" idx="3"/>
          </p:cNvCxnSpPr>
          <p:nvPr/>
        </p:nvCxnSpPr>
        <p:spPr>
          <a:xfrm>
            <a:off x="5099437" y="2372447"/>
            <a:ext cx="1" cy="358024"/>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7C242563-E8ED-AA65-B249-BF76BD91B932}"/>
              </a:ext>
            </a:extLst>
          </p:cNvPr>
          <p:cNvCxnSpPr>
            <a:cxnSpLocks/>
          </p:cNvCxnSpPr>
          <p:nvPr/>
        </p:nvCxnSpPr>
        <p:spPr>
          <a:xfrm>
            <a:off x="5099437" y="3472225"/>
            <a:ext cx="1" cy="358024"/>
          </a:xfrm>
          <a:prstGeom prst="line">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F45B3D5D-5128-F972-1808-EE3801D8AE5B}"/>
              </a:ext>
            </a:extLst>
          </p:cNvPr>
          <p:cNvSpPr txBox="1"/>
          <p:nvPr/>
        </p:nvSpPr>
        <p:spPr>
          <a:xfrm>
            <a:off x="5416166" y="1023944"/>
            <a:ext cx="3081882" cy="3064622"/>
          </a:xfrm>
          <a:prstGeom prst="rect">
            <a:avLst/>
          </a:prstGeom>
          <a:noFill/>
        </p:spPr>
        <p:txBody>
          <a:bodyPr wrap="square" rtlCol="0">
            <a:spAutoFit/>
          </a:bodyPr>
          <a:lstStyle/>
          <a:p>
            <a:pPr algn="just">
              <a:lnSpc>
                <a:spcPct val="150000"/>
              </a:lnSpc>
            </a:pPr>
            <a:r>
              <a:rPr lang="en-US" sz="1000" b="1" u="sng" dirty="0">
                <a:latin typeface="+mj-lt"/>
              </a:rPr>
              <a:t>Version:</a:t>
            </a:r>
            <a:r>
              <a:rPr lang="en-US" sz="1000" b="1" dirty="0">
                <a:latin typeface="+mj-lt"/>
              </a:rPr>
              <a:t> </a:t>
            </a:r>
            <a:r>
              <a:rPr lang="en-US" sz="1000" dirty="0">
                <a:latin typeface="+mj-lt"/>
              </a:rPr>
              <a:t>OSPFv2 for IPv4.</a:t>
            </a:r>
          </a:p>
          <a:p>
            <a:pPr algn="just">
              <a:lnSpc>
                <a:spcPct val="150000"/>
              </a:lnSpc>
            </a:pPr>
            <a:r>
              <a:rPr lang="en-US" sz="1000" b="1" u="sng" dirty="0">
                <a:latin typeface="+mj-lt"/>
              </a:rPr>
              <a:t>Type:</a:t>
            </a:r>
            <a:r>
              <a:rPr lang="en-US" sz="1000" b="1" dirty="0">
                <a:latin typeface="+mj-lt"/>
              </a:rPr>
              <a:t> </a:t>
            </a:r>
            <a:r>
              <a:rPr lang="en-US" sz="1000" dirty="0">
                <a:latin typeface="+mj-lt"/>
              </a:rPr>
              <a:t>OSPF packet type from 1 to 5. Such as: Hello, DD, LSR, LSU, </a:t>
            </a:r>
            <a:r>
              <a:rPr lang="en-US" sz="1000" dirty="0" err="1">
                <a:latin typeface="+mj-lt"/>
              </a:rPr>
              <a:t>LSAck</a:t>
            </a:r>
            <a:r>
              <a:rPr lang="en-US" sz="1000" dirty="0">
                <a:latin typeface="+mj-lt"/>
              </a:rPr>
              <a:t>.</a:t>
            </a:r>
          </a:p>
          <a:p>
            <a:pPr algn="just">
              <a:lnSpc>
                <a:spcPct val="150000"/>
              </a:lnSpc>
            </a:pPr>
            <a:r>
              <a:rPr lang="en-US" sz="1000" b="1" u="sng" dirty="0">
                <a:latin typeface="+mj-lt"/>
              </a:rPr>
              <a:t>Packet Length:</a:t>
            </a:r>
            <a:r>
              <a:rPr lang="en-US" sz="1000" b="1" dirty="0">
                <a:latin typeface="+mj-lt"/>
              </a:rPr>
              <a:t> </a:t>
            </a:r>
            <a:r>
              <a:rPr lang="en-US" sz="1000" dirty="0">
                <a:latin typeface="+mj-lt"/>
              </a:rPr>
              <a:t>Total length of the packet in bytes including header.</a:t>
            </a:r>
          </a:p>
          <a:p>
            <a:pPr algn="just">
              <a:lnSpc>
                <a:spcPct val="150000"/>
              </a:lnSpc>
            </a:pPr>
            <a:r>
              <a:rPr lang="en-US" sz="1000" b="1" u="sng" dirty="0">
                <a:latin typeface="+mj-lt"/>
              </a:rPr>
              <a:t>Router ID:</a:t>
            </a:r>
            <a:r>
              <a:rPr lang="en-US" sz="1000" b="1" dirty="0">
                <a:latin typeface="+mj-lt"/>
              </a:rPr>
              <a:t> </a:t>
            </a:r>
            <a:r>
              <a:rPr lang="en-US" sz="1000" dirty="0">
                <a:latin typeface="+mj-lt"/>
              </a:rPr>
              <a:t>Advertising router ID.</a:t>
            </a:r>
          </a:p>
          <a:p>
            <a:pPr algn="just">
              <a:lnSpc>
                <a:spcPct val="150000"/>
              </a:lnSpc>
            </a:pPr>
            <a:r>
              <a:rPr lang="en-US" sz="1000" b="1" u="sng" dirty="0">
                <a:latin typeface="+mj-lt"/>
              </a:rPr>
              <a:t>Area ID:</a:t>
            </a:r>
            <a:r>
              <a:rPr lang="en-US" sz="1000" b="1" dirty="0">
                <a:latin typeface="+mj-lt"/>
              </a:rPr>
              <a:t> </a:t>
            </a:r>
            <a:r>
              <a:rPr lang="en-US" sz="1000" dirty="0">
                <a:solidFill>
                  <a:srgbClr val="333333"/>
                </a:solidFill>
                <a:latin typeface="+mj-lt"/>
              </a:rPr>
              <a:t>T</a:t>
            </a:r>
            <a:r>
              <a:rPr lang="en-US" sz="1000" b="0" i="0" dirty="0">
                <a:solidFill>
                  <a:srgbClr val="333333"/>
                </a:solidFill>
                <a:effectLst/>
                <a:latin typeface="+mj-lt"/>
              </a:rPr>
              <a:t>o which the OSPF enabled interface belongs.</a:t>
            </a:r>
            <a:endParaRPr lang="en-US" sz="1000" dirty="0">
              <a:latin typeface="+mj-lt"/>
            </a:endParaRPr>
          </a:p>
          <a:p>
            <a:pPr algn="just">
              <a:lnSpc>
                <a:spcPct val="150000"/>
              </a:lnSpc>
            </a:pPr>
            <a:r>
              <a:rPr lang="en-US" sz="1000" b="1" u="sng" dirty="0">
                <a:latin typeface="+mj-lt"/>
              </a:rPr>
              <a:t>Checksum:</a:t>
            </a:r>
            <a:r>
              <a:rPr lang="en-US" sz="1000" b="1" dirty="0">
                <a:latin typeface="+mj-lt"/>
              </a:rPr>
              <a:t> </a:t>
            </a:r>
            <a:r>
              <a:rPr lang="en-US" sz="1000" dirty="0">
                <a:latin typeface="+mj-lt"/>
              </a:rPr>
              <a:t>To perform error checking.</a:t>
            </a:r>
          </a:p>
          <a:p>
            <a:pPr algn="just">
              <a:lnSpc>
                <a:spcPct val="150000"/>
              </a:lnSpc>
            </a:pPr>
            <a:r>
              <a:rPr lang="en-US" sz="1000" b="1" u="sng" dirty="0">
                <a:latin typeface="+mj-lt"/>
              </a:rPr>
              <a:t>Authentication Type:</a:t>
            </a:r>
            <a:r>
              <a:rPr lang="en-US" sz="1000" b="1" dirty="0">
                <a:latin typeface="+mj-lt"/>
              </a:rPr>
              <a:t> </a:t>
            </a:r>
            <a:r>
              <a:rPr lang="en-US" sz="1000" dirty="0">
                <a:latin typeface="+mj-lt"/>
              </a:rPr>
              <a:t>Authentication type ranging from 0 to 2 respectively </a:t>
            </a:r>
            <a:r>
              <a:rPr lang="en-US" sz="1000" b="0" i="0" dirty="0">
                <a:solidFill>
                  <a:srgbClr val="000000"/>
                </a:solidFill>
                <a:effectLst/>
                <a:latin typeface="+mj-lt"/>
              </a:rPr>
              <a:t>non-authentication, simple (plaintext) authentication, and MD5 authentication.</a:t>
            </a:r>
          </a:p>
          <a:p>
            <a:pPr algn="just">
              <a:lnSpc>
                <a:spcPct val="150000"/>
              </a:lnSpc>
            </a:pPr>
            <a:r>
              <a:rPr lang="en-US" sz="1000" b="1" u="sng" dirty="0">
                <a:latin typeface="+mj-lt"/>
              </a:rPr>
              <a:t>Authentication:</a:t>
            </a:r>
            <a:r>
              <a:rPr lang="en-US" sz="1000" b="1" dirty="0">
                <a:latin typeface="+mj-lt"/>
              </a:rPr>
              <a:t> </a:t>
            </a:r>
            <a:r>
              <a:rPr lang="en-US" sz="1000" dirty="0">
                <a:latin typeface="+mj-lt"/>
              </a:rPr>
              <a:t>Data used for authentication.</a:t>
            </a:r>
            <a:endParaRPr lang="en-US" sz="1000" b="1" dirty="0">
              <a:latin typeface="+mj-lt"/>
            </a:endParaRPr>
          </a:p>
        </p:txBody>
      </p:sp>
      <p:sp>
        <p:nvSpPr>
          <p:cNvPr id="90" name="Title 1">
            <a:extLst>
              <a:ext uri="{FF2B5EF4-FFF2-40B4-BE49-F238E27FC236}">
                <a16:creationId xmlns:a16="http://schemas.microsoft.com/office/drawing/2014/main" id="{F00F12B9-10B3-014D-60AD-C791736F252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Packet Header Format</a:t>
            </a:r>
          </a:p>
        </p:txBody>
      </p:sp>
      <p:sp>
        <p:nvSpPr>
          <p:cNvPr id="2" name="Slide Number Placeholder 1">
            <a:extLst>
              <a:ext uri="{FF2B5EF4-FFF2-40B4-BE49-F238E27FC236}">
                <a16:creationId xmlns:a16="http://schemas.microsoft.com/office/drawing/2014/main" id="{B90ABD90-FB79-44B7-8EB3-DA778C8A31C0}"/>
              </a:ext>
            </a:extLst>
          </p:cNvPr>
          <p:cNvSpPr>
            <a:spLocks noGrp="1"/>
          </p:cNvSpPr>
          <p:nvPr>
            <p:ph type="sldNum" idx="12"/>
          </p:nvPr>
        </p:nvSpPr>
        <p:spPr/>
        <p:txBody>
          <a:bodyPr/>
          <a:lstStyle/>
          <a:p>
            <a:pPr algn="l"/>
            <a:fld id="{00000000-1234-1234-1234-123412341234}" type="slidenum">
              <a:rPr lang="en" smtClean="0"/>
              <a:pPr algn="l"/>
              <a:t>4</a:t>
            </a:fld>
            <a:endParaRPr lang="en"/>
          </a:p>
        </p:txBody>
      </p:sp>
    </p:spTree>
    <p:extLst>
      <p:ext uri="{BB962C8B-B14F-4D97-AF65-F5344CB8AC3E}">
        <p14:creationId xmlns:p14="http://schemas.microsoft.com/office/powerpoint/2010/main" val="3803862869"/>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118727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5D63-C664-2DF8-1BA9-6C7400B4260E}"/>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References</a:t>
            </a:r>
          </a:p>
        </p:txBody>
      </p:sp>
      <p:sp>
        <p:nvSpPr>
          <p:cNvPr id="4" name="TextBox 3">
            <a:extLst>
              <a:ext uri="{FF2B5EF4-FFF2-40B4-BE49-F238E27FC236}">
                <a16:creationId xmlns:a16="http://schemas.microsoft.com/office/drawing/2014/main" id="{3641A51B-9B90-36D7-6F66-DFCA24E0AEF0}"/>
              </a:ext>
            </a:extLst>
          </p:cNvPr>
          <p:cNvSpPr txBox="1"/>
          <p:nvPr/>
        </p:nvSpPr>
        <p:spPr>
          <a:xfrm>
            <a:off x="747421" y="947707"/>
            <a:ext cx="7871793" cy="352628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rgbClr val="374151"/>
                </a:solidFill>
                <a:latin typeface="+mj-lt"/>
                <a:hlinkClick r:id="rId2"/>
              </a:rPr>
              <a:t>https://en.wikipedia.org/wiki/Open_Shortest_Path_First</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3"/>
              </a:rPr>
              <a:t>https://www.youtube.com/@SIKANDARshaik/playlists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4"/>
              </a:rPr>
              <a:t>https://www.youtube.com/@kushalkabi/playlists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5"/>
              </a:rPr>
              <a:t>https://www.youtube.com/@Certbros/playlists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6"/>
              </a:rPr>
              <a:t>https://www.geeksforgeeks.org/open-shortest-path-first-ospf-protocol-states/</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7"/>
              </a:rPr>
              <a:t>https://www.cisco.com/c/en/us/support/docs/ip/open-shortest-path-first-ospf/7039-1.html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8"/>
              </a:rPr>
              <a:t>https://study-ccna.com/ospf-overview/</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9"/>
              </a:rPr>
              <a:t>https://networklessons.com/ospf/basic-ospf-configuration</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0"/>
              </a:rPr>
              <a:t>https://www.javatpoint.com/ospf-protocol</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1"/>
              </a:rPr>
              <a:t>https://www.techtarget.com/searchnetworking/definition/HELLO-packet#:~:text=A%20HELLO%20packet%20is%20a,First%20(OSPF)%20communications%20protocol</a:t>
            </a:r>
            <a:r>
              <a:rPr lang="en-US" sz="1000" dirty="0">
                <a:solidFill>
                  <a:srgbClr val="374151"/>
                </a:solidFill>
                <a:latin typeface="+mj-lt"/>
              </a:rPr>
              <a:t>.</a:t>
            </a:r>
          </a:p>
          <a:p>
            <a:pPr marL="171450" indent="-171450">
              <a:lnSpc>
                <a:spcPct val="150000"/>
              </a:lnSpc>
              <a:buFont typeface="Arial" panose="020B0604020202020204" pitchFamily="34" charset="0"/>
              <a:buChar char="•"/>
            </a:pPr>
            <a:r>
              <a:rPr lang="en-US" sz="1000" dirty="0">
                <a:solidFill>
                  <a:srgbClr val="374151"/>
                </a:solidFill>
                <a:latin typeface="+mj-lt"/>
                <a:hlinkClick r:id="rId12"/>
              </a:rPr>
              <a:t>https://www.n-study.com/en/ospf-detail/ospf-hello/</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3"/>
              </a:rPr>
              <a:t>https://techhub.hpe.com/eginfolib/networking/docs/switches/5500hi/5998-5330_l3-ip-rtng_cg/content/351988006.htm#279688693</a:t>
            </a:r>
            <a:endParaRPr lang="en-US" sz="1000" dirty="0">
              <a:solidFill>
                <a:srgbClr val="374151"/>
              </a:solidFill>
              <a:latin typeface="+mj-lt"/>
            </a:endParaRPr>
          </a:p>
          <a:p>
            <a:pPr marL="171450" indent="-171450">
              <a:lnSpc>
                <a:spcPct val="150000"/>
              </a:lnSpc>
              <a:buFont typeface="Arial" panose="020B0604020202020204" pitchFamily="34" charset="0"/>
              <a:buChar char="•"/>
            </a:pPr>
            <a:r>
              <a:rPr lang="en-US" sz="1000" dirty="0">
                <a:solidFill>
                  <a:srgbClr val="374151"/>
                </a:solidFill>
                <a:latin typeface="+mj-lt"/>
                <a:hlinkClick r:id="rId14"/>
              </a:rPr>
              <a:t>https://www.n-study.com/en/ospf-detail/ospf-packet/</a:t>
            </a:r>
            <a:endParaRPr lang="en-US" sz="1000" dirty="0">
              <a:solidFill>
                <a:srgbClr val="374151"/>
              </a:solidFill>
              <a:latin typeface="+mj-lt"/>
            </a:endParaRPr>
          </a:p>
          <a:p>
            <a:pPr marL="171450" indent="-171450">
              <a:lnSpc>
                <a:spcPct val="150000"/>
              </a:lnSpc>
              <a:buFont typeface="Arial" panose="020B0604020202020204" pitchFamily="34" charset="0"/>
              <a:buChar char="•"/>
            </a:pPr>
            <a:endParaRPr lang="en-US" sz="1000" dirty="0">
              <a:solidFill>
                <a:srgbClr val="374151"/>
              </a:solidFill>
              <a:latin typeface="+mj-lt"/>
            </a:endParaRPr>
          </a:p>
        </p:txBody>
      </p:sp>
    </p:spTree>
    <p:extLst>
      <p:ext uri="{BB962C8B-B14F-4D97-AF65-F5344CB8AC3E}">
        <p14:creationId xmlns:p14="http://schemas.microsoft.com/office/powerpoint/2010/main" val="228479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514A-E883-806E-197C-AC810FB7A342}"/>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How it works!</a:t>
            </a:r>
          </a:p>
        </p:txBody>
      </p:sp>
      <p:sp>
        <p:nvSpPr>
          <p:cNvPr id="3" name="TextBox 2">
            <a:extLst>
              <a:ext uri="{FF2B5EF4-FFF2-40B4-BE49-F238E27FC236}">
                <a16:creationId xmlns:a16="http://schemas.microsoft.com/office/drawing/2014/main" id="{60DDCB54-48F3-F5CB-2076-3B7EB4B450A0}"/>
              </a:ext>
            </a:extLst>
          </p:cNvPr>
          <p:cNvSpPr txBox="1"/>
          <p:nvPr/>
        </p:nvSpPr>
        <p:spPr>
          <a:xfrm>
            <a:off x="747421" y="947707"/>
            <a:ext cx="7871793" cy="3064622"/>
          </a:xfrm>
          <a:prstGeom prst="rect">
            <a:avLst/>
          </a:prstGeom>
          <a:noFill/>
        </p:spPr>
        <p:txBody>
          <a:bodyPr wrap="square" rtlCol="0">
            <a:spAutoFit/>
          </a:bodyPr>
          <a:lstStyle/>
          <a:p>
            <a:pPr>
              <a:lnSpc>
                <a:spcPct val="150000"/>
              </a:lnSpc>
            </a:pPr>
            <a:r>
              <a:rPr lang="en-US" sz="1000" dirty="0">
                <a:latin typeface="+mj-lt"/>
              </a:rPr>
              <a:t>OSPF works in three steps mainly:</a:t>
            </a:r>
          </a:p>
          <a:p>
            <a:pPr marL="228600" indent="-228600">
              <a:lnSpc>
                <a:spcPct val="150000"/>
              </a:lnSpc>
              <a:buAutoNum type="arabicPeriod"/>
            </a:pPr>
            <a:r>
              <a:rPr lang="en-US" sz="1000" b="1" u="sng" dirty="0">
                <a:latin typeface="+mj-lt"/>
              </a:rPr>
              <a:t>Becoming Neighbors</a:t>
            </a:r>
            <a:r>
              <a:rPr lang="en-US" sz="1000" dirty="0">
                <a:latin typeface="+mj-lt"/>
              </a:rPr>
              <a:t>: </a:t>
            </a:r>
            <a:r>
              <a:rPr lang="en-US" sz="1000" b="0" i="0" dirty="0">
                <a:solidFill>
                  <a:srgbClr val="374151"/>
                </a:solidFill>
                <a:effectLst/>
                <a:latin typeface="+mj-lt"/>
              </a:rPr>
              <a:t>OSPF routers discover and establish neighbor relationships with other OSPF routers on the same network segment by sending </a:t>
            </a:r>
            <a:r>
              <a:rPr lang="en-US" sz="1000" b="1" i="1" dirty="0">
                <a:solidFill>
                  <a:schemeClr val="tx1"/>
                </a:solidFill>
                <a:effectLst/>
                <a:latin typeface="+mj-lt"/>
              </a:rPr>
              <a:t>Hello</a:t>
            </a:r>
            <a:r>
              <a:rPr lang="en-US" sz="1000" b="0" i="0" dirty="0">
                <a:solidFill>
                  <a:srgbClr val="374151"/>
                </a:solidFill>
                <a:effectLst/>
                <a:latin typeface="+mj-lt"/>
              </a:rPr>
              <a:t> packets.</a:t>
            </a:r>
            <a:br>
              <a:rPr lang="en-US" sz="1000" dirty="0">
                <a:solidFill>
                  <a:srgbClr val="374151"/>
                </a:solidFill>
                <a:latin typeface="+mj-lt"/>
              </a:rPr>
            </a:br>
            <a:r>
              <a:rPr lang="en-US" sz="1000" dirty="0">
                <a:solidFill>
                  <a:srgbClr val="374151"/>
                </a:solidFill>
                <a:latin typeface="+mj-lt"/>
              </a:rPr>
              <a:t>To see the neighbor table, type this command in privileged EXEC mode:</a:t>
            </a:r>
            <a:br>
              <a:rPr lang="en-US" sz="1000" dirty="0">
                <a:solidFill>
                  <a:srgbClr val="374151"/>
                </a:solidFill>
                <a:latin typeface="+mj-lt"/>
              </a:rPr>
            </a:br>
            <a:r>
              <a:rPr lang="en-US" sz="1000" b="1" i="1" dirty="0">
                <a:solidFill>
                  <a:schemeClr val="accent4">
                    <a:lumMod val="50000"/>
                  </a:schemeClr>
                </a:solidFill>
                <a:latin typeface="+mj-lt"/>
              </a:rPr>
              <a:t>‘s</a:t>
            </a:r>
            <a:r>
              <a:rPr lang="en-US" sz="1000" b="1" i="1" dirty="0">
                <a:solidFill>
                  <a:schemeClr val="accent4">
                    <a:lumMod val="50000"/>
                  </a:schemeClr>
                </a:solidFill>
                <a:effectLst/>
                <a:latin typeface="+mj-lt"/>
              </a:rPr>
              <a:t>how </a:t>
            </a:r>
            <a:r>
              <a:rPr lang="en-US" sz="1000" b="1" i="1" dirty="0" err="1">
                <a:solidFill>
                  <a:schemeClr val="accent4">
                    <a:lumMod val="50000"/>
                  </a:schemeClr>
                </a:solidFill>
                <a:effectLst/>
                <a:latin typeface="+mj-lt"/>
              </a:rPr>
              <a:t>ip</a:t>
            </a:r>
            <a:r>
              <a:rPr lang="en-US" sz="1000" b="1" i="1" dirty="0">
                <a:solidFill>
                  <a:schemeClr val="accent4">
                    <a:lumMod val="50000"/>
                  </a:schemeClr>
                </a:solidFill>
                <a:effectLst/>
                <a:latin typeface="+mj-lt"/>
              </a:rPr>
              <a:t> </a:t>
            </a:r>
            <a:r>
              <a:rPr lang="en-US" sz="1000" b="1" i="1" dirty="0" err="1">
                <a:solidFill>
                  <a:schemeClr val="accent4">
                    <a:lumMod val="50000"/>
                  </a:schemeClr>
                </a:solidFill>
                <a:effectLst/>
                <a:latin typeface="+mj-lt"/>
              </a:rPr>
              <a:t>ospf</a:t>
            </a:r>
            <a:r>
              <a:rPr lang="en-US" sz="1000" b="1" i="1" dirty="0">
                <a:solidFill>
                  <a:schemeClr val="accent4">
                    <a:lumMod val="50000"/>
                  </a:schemeClr>
                </a:solidFill>
                <a:effectLst/>
                <a:latin typeface="+mj-lt"/>
              </a:rPr>
              <a:t> neighbor’</a:t>
            </a:r>
          </a:p>
          <a:p>
            <a:pPr marL="228600" indent="-228600">
              <a:lnSpc>
                <a:spcPct val="150000"/>
              </a:lnSpc>
              <a:buAutoNum type="arabicPeriod"/>
            </a:pPr>
            <a:r>
              <a:rPr lang="en-US" sz="1000" b="1" u="sng" dirty="0">
                <a:solidFill>
                  <a:srgbClr val="374151"/>
                </a:solidFill>
                <a:effectLst/>
                <a:latin typeface="+mj-lt"/>
              </a:rPr>
              <a:t>Exchanging Database</a:t>
            </a:r>
            <a:r>
              <a:rPr lang="en-US" sz="1000" b="1" dirty="0">
                <a:solidFill>
                  <a:srgbClr val="374151"/>
                </a:solidFill>
                <a:effectLst/>
                <a:latin typeface="+mj-lt"/>
              </a:rPr>
              <a:t>: </a:t>
            </a:r>
            <a:r>
              <a:rPr lang="en-US" sz="1000" b="0" i="0" dirty="0">
                <a:solidFill>
                  <a:srgbClr val="374151"/>
                </a:solidFill>
                <a:effectLst/>
                <a:latin typeface="+mj-lt"/>
              </a:rPr>
              <a:t>OSPF routers exchange Link-State Advertisements (LSAs) to create and maintain a synchronized link-state database. LSAs contain information about the routers, links, and subnets within the OSPF area.</a:t>
            </a:r>
            <a:br>
              <a:rPr lang="en-US" sz="1000" b="1" i="0" dirty="0">
                <a:solidFill>
                  <a:srgbClr val="374151"/>
                </a:solidFill>
                <a:latin typeface="+mj-lt"/>
              </a:rPr>
            </a:br>
            <a:r>
              <a:rPr lang="en-US" sz="1000" dirty="0">
                <a:solidFill>
                  <a:srgbClr val="374151"/>
                </a:solidFill>
                <a:latin typeface="+mj-lt"/>
              </a:rPr>
              <a:t>To see the database table, type this command in privileged EXEC mode:</a:t>
            </a:r>
            <a:br>
              <a:rPr lang="en-US" sz="1000" b="1" i="1" dirty="0">
                <a:solidFill>
                  <a:srgbClr val="374151"/>
                </a:solidFill>
                <a:latin typeface="+mj-lt"/>
              </a:rPr>
            </a:br>
            <a:r>
              <a:rPr lang="en-US" sz="1000" b="1" i="1" dirty="0">
                <a:solidFill>
                  <a:schemeClr val="accent4">
                    <a:lumMod val="50000"/>
                  </a:schemeClr>
                </a:solidFill>
                <a:latin typeface="+mj-lt"/>
              </a:rPr>
              <a:t>‘show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database’</a:t>
            </a:r>
          </a:p>
          <a:p>
            <a:pPr marL="228600" indent="-228600">
              <a:lnSpc>
                <a:spcPct val="150000"/>
              </a:lnSpc>
              <a:buAutoNum type="arabicPeriod"/>
            </a:pPr>
            <a:r>
              <a:rPr lang="en-US" sz="1000" b="1" u="sng" dirty="0">
                <a:solidFill>
                  <a:srgbClr val="374151"/>
                </a:solidFill>
                <a:latin typeface="+mj-lt"/>
              </a:rPr>
              <a:t>Calculating Best Route</a:t>
            </a:r>
            <a:r>
              <a:rPr lang="en-US" sz="1000" b="1" dirty="0">
                <a:solidFill>
                  <a:srgbClr val="374151"/>
                </a:solidFill>
                <a:latin typeface="+mj-lt"/>
              </a:rPr>
              <a:t>: </a:t>
            </a:r>
            <a:r>
              <a:rPr lang="en-US" sz="1000" dirty="0">
                <a:solidFill>
                  <a:srgbClr val="374151"/>
                </a:solidFill>
                <a:latin typeface="+mj-lt"/>
              </a:rPr>
              <a:t>OSPF </a:t>
            </a:r>
            <a:r>
              <a:rPr lang="en-US" sz="1000" b="0" i="0" dirty="0">
                <a:solidFill>
                  <a:srgbClr val="374151"/>
                </a:solidFill>
                <a:effectLst/>
                <a:latin typeface="+mj-lt"/>
              </a:rPr>
              <a:t>use Dijkstra's algorithm to calculate the shortest path tree (SPF tree). The SPF tree represents the best paths to reach all destinations within the OSPF area.</a:t>
            </a:r>
            <a:br>
              <a:rPr lang="en-US" sz="1000" b="0" i="0" dirty="0">
                <a:solidFill>
                  <a:srgbClr val="374151"/>
                </a:solidFill>
                <a:effectLst/>
                <a:latin typeface="+mj-lt"/>
              </a:rPr>
            </a:br>
            <a:r>
              <a:rPr lang="en-US" sz="1000" b="0" i="0" dirty="0">
                <a:solidFill>
                  <a:srgbClr val="374151"/>
                </a:solidFill>
                <a:effectLst/>
                <a:latin typeface="+mj-lt"/>
              </a:rPr>
              <a:t>To see the routi</a:t>
            </a:r>
            <a:r>
              <a:rPr lang="en-US" sz="1000" dirty="0">
                <a:solidFill>
                  <a:srgbClr val="374151"/>
                </a:solidFill>
                <a:latin typeface="+mj-lt"/>
              </a:rPr>
              <a:t>ng table, type this command in privileged EXEC mode:</a:t>
            </a:r>
            <a:br>
              <a:rPr lang="en-US" sz="1000" b="1" i="1" dirty="0">
                <a:solidFill>
                  <a:srgbClr val="374151"/>
                </a:solidFill>
                <a:latin typeface="+mj-lt"/>
              </a:rPr>
            </a:br>
            <a:r>
              <a:rPr lang="en-US" sz="1000" b="1" i="1" dirty="0">
                <a:solidFill>
                  <a:schemeClr val="accent4">
                    <a:lumMod val="50000"/>
                  </a:schemeClr>
                </a:solidFill>
                <a:latin typeface="+mj-lt"/>
              </a:rPr>
              <a:t>‘show </a:t>
            </a:r>
            <a:r>
              <a:rPr lang="en-US" sz="1000" b="1" i="1" dirty="0" err="1">
                <a:solidFill>
                  <a:schemeClr val="accent4">
                    <a:lumMod val="50000"/>
                  </a:schemeClr>
                </a:solidFill>
                <a:latin typeface="+mj-lt"/>
              </a:rPr>
              <a:t>ip</a:t>
            </a:r>
            <a:r>
              <a:rPr lang="en-US" sz="1000" b="1" i="1" dirty="0">
                <a:solidFill>
                  <a:schemeClr val="accent4">
                    <a:lumMod val="50000"/>
                  </a:schemeClr>
                </a:solidFill>
                <a:latin typeface="+mj-lt"/>
              </a:rPr>
              <a:t> route’</a:t>
            </a:r>
            <a:endParaRPr lang="en-US" sz="1000" dirty="0">
              <a:solidFill>
                <a:schemeClr val="accent4">
                  <a:lumMod val="50000"/>
                </a:schemeClr>
              </a:solidFill>
              <a:latin typeface="+mj-lt"/>
            </a:endParaRPr>
          </a:p>
        </p:txBody>
      </p:sp>
      <p:sp>
        <p:nvSpPr>
          <p:cNvPr id="5" name="Slide Number Placeholder 4">
            <a:extLst>
              <a:ext uri="{FF2B5EF4-FFF2-40B4-BE49-F238E27FC236}">
                <a16:creationId xmlns:a16="http://schemas.microsoft.com/office/drawing/2014/main" id="{FAA55CC1-C89F-EFE9-DA6B-31F1E88CD89E}"/>
              </a:ext>
            </a:extLst>
          </p:cNvPr>
          <p:cNvSpPr>
            <a:spLocks noGrp="1"/>
          </p:cNvSpPr>
          <p:nvPr>
            <p:ph type="sldNum" idx="12"/>
          </p:nvPr>
        </p:nvSpPr>
        <p:spPr/>
        <p:txBody>
          <a:bodyPr/>
          <a:lstStyle/>
          <a:p>
            <a:pPr algn="l"/>
            <a:fld id="{00000000-1234-1234-1234-123412341234}" type="slidenum">
              <a:rPr lang="en" smtClean="0"/>
              <a:pPr algn="l"/>
              <a:t>5</a:t>
            </a:fld>
            <a:endParaRPr lang="en"/>
          </a:p>
        </p:txBody>
      </p:sp>
    </p:spTree>
    <p:extLst>
      <p:ext uri="{BB962C8B-B14F-4D97-AF65-F5344CB8AC3E}">
        <p14:creationId xmlns:p14="http://schemas.microsoft.com/office/powerpoint/2010/main" val="415563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1DC1-CF39-A761-EDC5-D0BCA01C2A95}"/>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Becoming Neighbors</a:t>
            </a:r>
          </a:p>
        </p:txBody>
      </p:sp>
      <p:sp>
        <p:nvSpPr>
          <p:cNvPr id="4" name="TextBox 3">
            <a:extLst>
              <a:ext uri="{FF2B5EF4-FFF2-40B4-BE49-F238E27FC236}">
                <a16:creationId xmlns:a16="http://schemas.microsoft.com/office/drawing/2014/main" id="{B944C338-67CA-A9CA-44F6-36B544CBAB31}"/>
              </a:ext>
            </a:extLst>
          </p:cNvPr>
          <p:cNvSpPr txBox="1"/>
          <p:nvPr/>
        </p:nvSpPr>
        <p:spPr>
          <a:xfrm>
            <a:off x="747421" y="947707"/>
            <a:ext cx="7871793" cy="294632"/>
          </a:xfrm>
          <a:prstGeom prst="rect">
            <a:avLst/>
          </a:prstGeom>
          <a:noFill/>
        </p:spPr>
        <p:txBody>
          <a:bodyPr wrap="square" rtlCol="0">
            <a:spAutoFit/>
          </a:bodyPr>
          <a:lstStyle/>
          <a:p>
            <a:pPr>
              <a:lnSpc>
                <a:spcPct val="150000"/>
              </a:lnSpc>
            </a:pPr>
            <a:r>
              <a:rPr lang="en-US" sz="1000" dirty="0">
                <a:solidFill>
                  <a:srgbClr val="374151"/>
                </a:solidFill>
                <a:latin typeface="+mj-lt"/>
              </a:rPr>
              <a:t>OSPF process stars with a </a:t>
            </a:r>
            <a:r>
              <a:rPr lang="en-US" sz="1000" b="1" i="1" dirty="0">
                <a:solidFill>
                  <a:srgbClr val="374151"/>
                </a:solidFill>
                <a:latin typeface="+mj-lt"/>
              </a:rPr>
              <a:t>Hello </a:t>
            </a:r>
            <a:r>
              <a:rPr lang="en-US" sz="1000" dirty="0">
                <a:solidFill>
                  <a:srgbClr val="374151"/>
                </a:solidFill>
                <a:latin typeface="+mj-lt"/>
              </a:rPr>
              <a:t>message. There are 3 states in becoming neighbors:</a:t>
            </a:r>
          </a:p>
        </p:txBody>
      </p:sp>
      <p:pic>
        <p:nvPicPr>
          <p:cNvPr id="7" name="Picture 6">
            <a:extLst>
              <a:ext uri="{FF2B5EF4-FFF2-40B4-BE49-F238E27FC236}">
                <a16:creationId xmlns:a16="http://schemas.microsoft.com/office/drawing/2014/main" id="{E713CF49-D1D6-25BA-8CBF-03F27872B3AA}"/>
              </a:ext>
            </a:extLst>
          </p:cNvPr>
          <p:cNvPicPr>
            <a:picLocks noChangeAspect="1"/>
          </p:cNvPicPr>
          <p:nvPr/>
        </p:nvPicPr>
        <p:blipFill>
          <a:blip r:embed="rId3"/>
          <a:stretch>
            <a:fillRect/>
          </a:stretch>
        </p:blipFill>
        <p:spPr>
          <a:xfrm>
            <a:off x="2477323" y="1337207"/>
            <a:ext cx="913003" cy="913003"/>
          </a:xfrm>
          <a:prstGeom prst="rect">
            <a:avLst/>
          </a:prstGeom>
        </p:spPr>
      </p:pic>
      <p:pic>
        <p:nvPicPr>
          <p:cNvPr id="8" name="Picture 7">
            <a:extLst>
              <a:ext uri="{FF2B5EF4-FFF2-40B4-BE49-F238E27FC236}">
                <a16:creationId xmlns:a16="http://schemas.microsoft.com/office/drawing/2014/main" id="{84EFBBBD-6347-2553-3193-7E690B9F5E9B}"/>
              </a:ext>
            </a:extLst>
          </p:cNvPr>
          <p:cNvPicPr>
            <a:picLocks noChangeAspect="1"/>
          </p:cNvPicPr>
          <p:nvPr/>
        </p:nvPicPr>
        <p:blipFill>
          <a:blip r:embed="rId3"/>
          <a:stretch>
            <a:fillRect/>
          </a:stretch>
        </p:blipFill>
        <p:spPr>
          <a:xfrm>
            <a:off x="5785065" y="1337207"/>
            <a:ext cx="913003" cy="913003"/>
          </a:xfrm>
          <a:prstGeom prst="rect">
            <a:avLst/>
          </a:prstGeom>
        </p:spPr>
      </p:pic>
      <p:cxnSp>
        <p:nvCxnSpPr>
          <p:cNvPr id="10" name="Straight Connector 9">
            <a:extLst>
              <a:ext uri="{FF2B5EF4-FFF2-40B4-BE49-F238E27FC236}">
                <a16:creationId xmlns:a16="http://schemas.microsoft.com/office/drawing/2014/main" id="{1F3D464A-1EC8-8FE9-B6B6-66403FE8180D}"/>
              </a:ext>
            </a:extLst>
          </p:cNvPr>
          <p:cNvCxnSpPr>
            <a:cxnSpLocks/>
          </p:cNvCxnSpPr>
          <p:nvPr/>
        </p:nvCxnSpPr>
        <p:spPr>
          <a:xfrm>
            <a:off x="3188469" y="1793708"/>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29FC43F9-A737-C277-D72A-054DC96A5AC4}"/>
              </a:ext>
            </a:extLst>
          </p:cNvPr>
          <p:cNvPicPr>
            <a:picLocks noChangeAspect="1"/>
          </p:cNvPicPr>
          <p:nvPr/>
        </p:nvPicPr>
        <p:blipFill>
          <a:blip r:embed="rId3"/>
          <a:stretch>
            <a:fillRect/>
          </a:stretch>
        </p:blipFill>
        <p:spPr>
          <a:xfrm>
            <a:off x="2478650" y="2078003"/>
            <a:ext cx="913003" cy="913003"/>
          </a:xfrm>
          <a:prstGeom prst="rect">
            <a:avLst/>
          </a:prstGeom>
        </p:spPr>
      </p:pic>
      <p:pic>
        <p:nvPicPr>
          <p:cNvPr id="17" name="Picture 16">
            <a:extLst>
              <a:ext uri="{FF2B5EF4-FFF2-40B4-BE49-F238E27FC236}">
                <a16:creationId xmlns:a16="http://schemas.microsoft.com/office/drawing/2014/main" id="{DF9AC603-64B7-1635-C409-983ABA183865}"/>
              </a:ext>
            </a:extLst>
          </p:cNvPr>
          <p:cNvPicPr>
            <a:picLocks noChangeAspect="1"/>
          </p:cNvPicPr>
          <p:nvPr/>
        </p:nvPicPr>
        <p:blipFill>
          <a:blip r:embed="rId3"/>
          <a:stretch>
            <a:fillRect/>
          </a:stretch>
        </p:blipFill>
        <p:spPr>
          <a:xfrm>
            <a:off x="5786392" y="2078003"/>
            <a:ext cx="913003" cy="913003"/>
          </a:xfrm>
          <a:prstGeom prst="rect">
            <a:avLst/>
          </a:prstGeom>
        </p:spPr>
      </p:pic>
      <p:cxnSp>
        <p:nvCxnSpPr>
          <p:cNvPr id="18" name="Straight Connector 17">
            <a:extLst>
              <a:ext uri="{FF2B5EF4-FFF2-40B4-BE49-F238E27FC236}">
                <a16:creationId xmlns:a16="http://schemas.microsoft.com/office/drawing/2014/main" id="{D8C23453-E509-F497-E3E1-9BF8676E371F}"/>
              </a:ext>
            </a:extLst>
          </p:cNvPr>
          <p:cNvCxnSpPr>
            <a:cxnSpLocks/>
          </p:cNvCxnSpPr>
          <p:nvPr/>
        </p:nvCxnSpPr>
        <p:spPr>
          <a:xfrm>
            <a:off x="3189796" y="2534504"/>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9" name="Picture 18">
            <a:extLst>
              <a:ext uri="{FF2B5EF4-FFF2-40B4-BE49-F238E27FC236}">
                <a16:creationId xmlns:a16="http://schemas.microsoft.com/office/drawing/2014/main" id="{128DF7E2-16AE-93BA-860D-3E860946A618}"/>
              </a:ext>
            </a:extLst>
          </p:cNvPr>
          <p:cNvPicPr>
            <a:picLocks noChangeAspect="1"/>
          </p:cNvPicPr>
          <p:nvPr/>
        </p:nvPicPr>
        <p:blipFill>
          <a:blip r:embed="rId3"/>
          <a:stretch>
            <a:fillRect/>
          </a:stretch>
        </p:blipFill>
        <p:spPr>
          <a:xfrm>
            <a:off x="2478650" y="2833378"/>
            <a:ext cx="913003" cy="913003"/>
          </a:xfrm>
          <a:prstGeom prst="rect">
            <a:avLst/>
          </a:prstGeom>
        </p:spPr>
      </p:pic>
      <p:pic>
        <p:nvPicPr>
          <p:cNvPr id="20" name="Picture 19">
            <a:extLst>
              <a:ext uri="{FF2B5EF4-FFF2-40B4-BE49-F238E27FC236}">
                <a16:creationId xmlns:a16="http://schemas.microsoft.com/office/drawing/2014/main" id="{F1DCAA1A-E139-AC79-3387-7F6EE304365E}"/>
              </a:ext>
            </a:extLst>
          </p:cNvPr>
          <p:cNvPicPr>
            <a:picLocks noChangeAspect="1"/>
          </p:cNvPicPr>
          <p:nvPr/>
        </p:nvPicPr>
        <p:blipFill>
          <a:blip r:embed="rId3"/>
          <a:stretch>
            <a:fillRect/>
          </a:stretch>
        </p:blipFill>
        <p:spPr>
          <a:xfrm>
            <a:off x="5786392" y="2833378"/>
            <a:ext cx="913003" cy="913003"/>
          </a:xfrm>
          <a:prstGeom prst="rect">
            <a:avLst/>
          </a:prstGeom>
        </p:spPr>
      </p:pic>
      <p:cxnSp>
        <p:nvCxnSpPr>
          <p:cNvPr id="21" name="Straight Connector 20">
            <a:extLst>
              <a:ext uri="{FF2B5EF4-FFF2-40B4-BE49-F238E27FC236}">
                <a16:creationId xmlns:a16="http://schemas.microsoft.com/office/drawing/2014/main" id="{32E14218-2EA4-7394-9EE9-55ED733C3B5F}"/>
              </a:ext>
            </a:extLst>
          </p:cNvPr>
          <p:cNvCxnSpPr>
            <a:cxnSpLocks/>
          </p:cNvCxnSpPr>
          <p:nvPr/>
        </p:nvCxnSpPr>
        <p:spPr>
          <a:xfrm>
            <a:off x="3189796" y="3289879"/>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22" name="Picture 21">
            <a:extLst>
              <a:ext uri="{FF2B5EF4-FFF2-40B4-BE49-F238E27FC236}">
                <a16:creationId xmlns:a16="http://schemas.microsoft.com/office/drawing/2014/main" id="{6FC741CF-F20B-6718-8C41-6A101386FAA3}"/>
              </a:ext>
            </a:extLst>
          </p:cNvPr>
          <p:cNvPicPr>
            <a:picLocks noChangeAspect="1"/>
          </p:cNvPicPr>
          <p:nvPr/>
        </p:nvPicPr>
        <p:blipFill>
          <a:blip r:embed="rId3"/>
          <a:stretch>
            <a:fillRect/>
          </a:stretch>
        </p:blipFill>
        <p:spPr>
          <a:xfrm>
            <a:off x="2479977" y="3590078"/>
            <a:ext cx="913003" cy="913003"/>
          </a:xfrm>
          <a:prstGeom prst="rect">
            <a:avLst/>
          </a:prstGeom>
        </p:spPr>
      </p:pic>
      <p:pic>
        <p:nvPicPr>
          <p:cNvPr id="23" name="Picture 22">
            <a:extLst>
              <a:ext uri="{FF2B5EF4-FFF2-40B4-BE49-F238E27FC236}">
                <a16:creationId xmlns:a16="http://schemas.microsoft.com/office/drawing/2014/main" id="{93949125-4E96-AD4F-64BD-6064838E9814}"/>
              </a:ext>
            </a:extLst>
          </p:cNvPr>
          <p:cNvPicPr>
            <a:picLocks noChangeAspect="1"/>
          </p:cNvPicPr>
          <p:nvPr/>
        </p:nvPicPr>
        <p:blipFill>
          <a:blip r:embed="rId3"/>
          <a:stretch>
            <a:fillRect/>
          </a:stretch>
        </p:blipFill>
        <p:spPr>
          <a:xfrm>
            <a:off x="5787719" y="3590078"/>
            <a:ext cx="913003" cy="913003"/>
          </a:xfrm>
          <a:prstGeom prst="rect">
            <a:avLst/>
          </a:prstGeom>
        </p:spPr>
      </p:pic>
      <p:cxnSp>
        <p:nvCxnSpPr>
          <p:cNvPr id="24" name="Straight Connector 23">
            <a:extLst>
              <a:ext uri="{FF2B5EF4-FFF2-40B4-BE49-F238E27FC236}">
                <a16:creationId xmlns:a16="http://schemas.microsoft.com/office/drawing/2014/main" id="{12DB5CD0-53E9-03C1-ED35-2B8266F4FE20}"/>
              </a:ext>
            </a:extLst>
          </p:cNvPr>
          <p:cNvCxnSpPr>
            <a:cxnSpLocks/>
          </p:cNvCxnSpPr>
          <p:nvPr/>
        </p:nvCxnSpPr>
        <p:spPr>
          <a:xfrm>
            <a:off x="3191123" y="4046579"/>
            <a:ext cx="279665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279DCA7B-FB88-6E0C-46AC-FE1E59E98D54}"/>
              </a:ext>
            </a:extLst>
          </p:cNvPr>
          <p:cNvSpPr/>
          <p:nvPr/>
        </p:nvSpPr>
        <p:spPr>
          <a:xfrm>
            <a:off x="1615513" y="1701571"/>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C00000"/>
                </a:solidFill>
              </a:rPr>
              <a:t>Down</a:t>
            </a:r>
          </a:p>
        </p:txBody>
      </p:sp>
      <p:sp>
        <p:nvSpPr>
          <p:cNvPr id="30" name="TextBox 29">
            <a:extLst>
              <a:ext uri="{FF2B5EF4-FFF2-40B4-BE49-F238E27FC236}">
                <a16:creationId xmlns:a16="http://schemas.microsoft.com/office/drawing/2014/main" id="{D41E692B-973B-E068-A0C1-D63A14E2C627}"/>
              </a:ext>
            </a:extLst>
          </p:cNvPr>
          <p:cNvSpPr txBox="1"/>
          <p:nvPr/>
        </p:nvSpPr>
        <p:spPr>
          <a:xfrm>
            <a:off x="2477323" y="1958368"/>
            <a:ext cx="913003" cy="200055"/>
          </a:xfrm>
          <a:prstGeom prst="rect">
            <a:avLst/>
          </a:prstGeom>
          <a:noFill/>
        </p:spPr>
        <p:txBody>
          <a:bodyPr wrap="square" rtlCol="0">
            <a:spAutoFit/>
          </a:bodyPr>
          <a:lstStyle/>
          <a:p>
            <a:r>
              <a:rPr lang="en-US" sz="700" b="1" dirty="0"/>
              <a:t>Router ID: 1.1.1.1</a:t>
            </a:r>
          </a:p>
        </p:txBody>
      </p:sp>
      <p:sp>
        <p:nvSpPr>
          <p:cNvPr id="31" name="TextBox 30">
            <a:extLst>
              <a:ext uri="{FF2B5EF4-FFF2-40B4-BE49-F238E27FC236}">
                <a16:creationId xmlns:a16="http://schemas.microsoft.com/office/drawing/2014/main" id="{809EEA13-66F8-4379-5D28-C3171AD71C2E}"/>
              </a:ext>
            </a:extLst>
          </p:cNvPr>
          <p:cNvSpPr txBox="1"/>
          <p:nvPr/>
        </p:nvSpPr>
        <p:spPr>
          <a:xfrm>
            <a:off x="2478649" y="2707111"/>
            <a:ext cx="913003" cy="200055"/>
          </a:xfrm>
          <a:prstGeom prst="rect">
            <a:avLst/>
          </a:prstGeom>
          <a:noFill/>
        </p:spPr>
        <p:txBody>
          <a:bodyPr wrap="square" rtlCol="0">
            <a:spAutoFit/>
          </a:bodyPr>
          <a:lstStyle/>
          <a:p>
            <a:r>
              <a:rPr lang="en-US" sz="700" b="1" dirty="0"/>
              <a:t>Router ID: 1.1.1.1</a:t>
            </a:r>
          </a:p>
        </p:txBody>
      </p:sp>
      <p:sp>
        <p:nvSpPr>
          <p:cNvPr id="32" name="TextBox 31">
            <a:extLst>
              <a:ext uri="{FF2B5EF4-FFF2-40B4-BE49-F238E27FC236}">
                <a16:creationId xmlns:a16="http://schemas.microsoft.com/office/drawing/2014/main" id="{D2475B52-809B-2879-A7A2-E355CF94F700}"/>
              </a:ext>
            </a:extLst>
          </p:cNvPr>
          <p:cNvSpPr txBox="1"/>
          <p:nvPr/>
        </p:nvSpPr>
        <p:spPr>
          <a:xfrm>
            <a:off x="2478651" y="3462491"/>
            <a:ext cx="913003" cy="200055"/>
          </a:xfrm>
          <a:prstGeom prst="rect">
            <a:avLst/>
          </a:prstGeom>
          <a:noFill/>
        </p:spPr>
        <p:txBody>
          <a:bodyPr wrap="square" rtlCol="0">
            <a:spAutoFit/>
          </a:bodyPr>
          <a:lstStyle/>
          <a:p>
            <a:r>
              <a:rPr lang="en-US" sz="700" b="1" dirty="0"/>
              <a:t>Router ID: 1.1.1.1</a:t>
            </a:r>
          </a:p>
        </p:txBody>
      </p:sp>
      <p:sp>
        <p:nvSpPr>
          <p:cNvPr id="33" name="TextBox 32">
            <a:extLst>
              <a:ext uri="{FF2B5EF4-FFF2-40B4-BE49-F238E27FC236}">
                <a16:creationId xmlns:a16="http://schemas.microsoft.com/office/drawing/2014/main" id="{F3FA4E9C-9957-DAB2-2F24-D44734188780}"/>
              </a:ext>
            </a:extLst>
          </p:cNvPr>
          <p:cNvSpPr txBox="1"/>
          <p:nvPr/>
        </p:nvSpPr>
        <p:spPr>
          <a:xfrm>
            <a:off x="2478647" y="4217868"/>
            <a:ext cx="913003" cy="200055"/>
          </a:xfrm>
          <a:prstGeom prst="rect">
            <a:avLst/>
          </a:prstGeom>
          <a:noFill/>
        </p:spPr>
        <p:txBody>
          <a:bodyPr wrap="square" rtlCol="0">
            <a:spAutoFit/>
          </a:bodyPr>
          <a:lstStyle/>
          <a:p>
            <a:r>
              <a:rPr lang="en-US" sz="700" b="1" dirty="0"/>
              <a:t>Router ID: 1.1.1.1</a:t>
            </a:r>
          </a:p>
        </p:txBody>
      </p:sp>
      <p:sp>
        <p:nvSpPr>
          <p:cNvPr id="34" name="TextBox 33">
            <a:extLst>
              <a:ext uri="{FF2B5EF4-FFF2-40B4-BE49-F238E27FC236}">
                <a16:creationId xmlns:a16="http://schemas.microsoft.com/office/drawing/2014/main" id="{BADB38D4-5E43-8CEF-B81A-30D3B08A72E7}"/>
              </a:ext>
            </a:extLst>
          </p:cNvPr>
          <p:cNvSpPr txBox="1"/>
          <p:nvPr/>
        </p:nvSpPr>
        <p:spPr>
          <a:xfrm>
            <a:off x="5786397" y="1959694"/>
            <a:ext cx="913003" cy="200055"/>
          </a:xfrm>
          <a:prstGeom prst="rect">
            <a:avLst/>
          </a:prstGeom>
          <a:noFill/>
        </p:spPr>
        <p:txBody>
          <a:bodyPr wrap="square" rtlCol="0">
            <a:spAutoFit/>
          </a:bodyPr>
          <a:lstStyle/>
          <a:p>
            <a:r>
              <a:rPr lang="en-US" sz="700" b="1" dirty="0"/>
              <a:t>Router ID: 2.2.2.2</a:t>
            </a:r>
          </a:p>
        </p:txBody>
      </p:sp>
      <p:sp>
        <p:nvSpPr>
          <p:cNvPr id="35" name="TextBox 34">
            <a:extLst>
              <a:ext uri="{FF2B5EF4-FFF2-40B4-BE49-F238E27FC236}">
                <a16:creationId xmlns:a16="http://schemas.microsoft.com/office/drawing/2014/main" id="{0104FBC3-DC23-B896-308C-7789A498E966}"/>
              </a:ext>
            </a:extLst>
          </p:cNvPr>
          <p:cNvSpPr txBox="1"/>
          <p:nvPr/>
        </p:nvSpPr>
        <p:spPr>
          <a:xfrm>
            <a:off x="5787723" y="2700495"/>
            <a:ext cx="913003" cy="200055"/>
          </a:xfrm>
          <a:prstGeom prst="rect">
            <a:avLst/>
          </a:prstGeom>
          <a:noFill/>
        </p:spPr>
        <p:txBody>
          <a:bodyPr wrap="square" rtlCol="0">
            <a:spAutoFit/>
          </a:bodyPr>
          <a:lstStyle/>
          <a:p>
            <a:r>
              <a:rPr lang="en-US" sz="700" b="1" dirty="0"/>
              <a:t>Router ID: 2.2.2.2</a:t>
            </a:r>
          </a:p>
        </p:txBody>
      </p:sp>
      <p:sp>
        <p:nvSpPr>
          <p:cNvPr id="36" name="TextBox 35">
            <a:extLst>
              <a:ext uri="{FF2B5EF4-FFF2-40B4-BE49-F238E27FC236}">
                <a16:creationId xmlns:a16="http://schemas.microsoft.com/office/drawing/2014/main" id="{ACDAA234-2C06-21BF-7BB6-E005126BC24C}"/>
              </a:ext>
            </a:extLst>
          </p:cNvPr>
          <p:cNvSpPr txBox="1"/>
          <p:nvPr/>
        </p:nvSpPr>
        <p:spPr>
          <a:xfrm>
            <a:off x="5803625" y="3447913"/>
            <a:ext cx="913003" cy="200055"/>
          </a:xfrm>
          <a:prstGeom prst="rect">
            <a:avLst/>
          </a:prstGeom>
          <a:noFill/>
        </p:spPr>
        <p:txBody>
          <a:bodyPr wrap="square" rtlCol="0">
            <a:spAutoFit/>
          </a:bodyPr>
          <a:lstStyle/>
          <a:p>
            <a:r>
              <a:rPr lang="en-US" sz="700" b="1" dirty="0"/>
              <a:t>Router ID: 2.2.2.2</a:t>
            </a:r>
          </a:p>
        </p:txBody>
      </p:sp>
      <p:sp>
        <p:nvSpPr>
          <p:cNvPr id="37" name="TextBox 36">
            <a:extLst>
              <a:ext uri="{FF2B5EF4-FFF2-40B4-BE49-F238E27FC236}">
                <a16:creationId xmlns:a16="http://schemas.microsoft.com/office/drawing/2014/main" id="{DB234371-263B-AD0F-906C-D22B44F67F47}"/>
              </a:ext>
            </a:extLst>
          </p:cNvPr>
          <p:cNvSpPr txBox="1"/>
          <p:nvPr/>
        </p:nvSpPr>
        <p:spPr>
          <a:xfrm>
            <a:off x="5795675" y="4211241"/>
            <a:ext cx="913003" cy="200055"/>
          </a:xfrm>
          <a:prstGeom prst="rect">
            <a:avLst/>
          </a:prstGeom>
          <a:noFill/>
        </p:spPr>
        <p:txBody>
          <a:bodyPr wrap="square" rtlCol="0">
            <a:spAutoFit/>
          </a:bodyPr>
          <a:lstStyle/>
          <a:p>
            <a:r>
              <a:rPr lang="en-US" sz="700" b="1" dirty="0"/>
              <a:t>Router ID: 2.2.2.2</a:t>
            </a:r>
          </a:p>
        </p:txBody>
      </p:sp>
      <p:sp>
        <p:nvSpPr>
          <p:cNvPr id="38" name="Rectangle 37">
            <a:extLst>
              <a:ext uri="{FF2B5EF4-FFF2-40B4-BE49-F238E27FC236}">
                <a16:creationId xmlns:a16="http://schemas.microsoft.com/office/drawing/2014/main" id="{5492E35E-03E4-046D-1A5B-C0162CBD0090}"/>
              </a:ext>
            </a:extLst>
          </p:cNvPr>
          <p:cNvSpPr/>
          <p:nvPr/>
        </p:nvSpPr>
        <p:spPr>
          <a:xfrm>
            <a:off x="3371146" y="1362948"/>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Hello! My RID: 1.1.1.1</a:t>
            </a:r>
          </a:p>
          <a:p>
            <a:pPr algn="ctr"/>
            <a:r>
              <a:rPr lang="en-US" sz="800" dirty="0">
                <a:solidFill>
                  <a:schemeClr val="tx1"/>
                </a:solidFill>
              </a:rPr>
              <a:t>Neighbors: 224.0.0.5</a:t>
            </a:r>
            <a:br>
              <a:rPr lang="en-US" sz="800" dirty="0">
                <a:solidFill>
                  <a:schemeClr val="tx1"/>
                </a:solidFill>
              </a:rPr>
            </a:br>
            <a:r>
              <a:rPr lang="en-US" sz="800" b="1" dirty="0">
                <a:solidFill>
                  <a:schemeClr val="tx1"/>
                </a:solidFill>
              </a:rPr>
              <a:t>Multicast</a:t>
            </a:r>
          </a:p>
        </p:txBody>
      </p:sp>
      <p:sp>
        <p:nvSpPr>
          <p:cNvPr id="40" name="Rectangle 39">
            <a:extLst>
              <a:ext uri="{FF2B5EF4-FFF2-40B4-BE49-F238E27FC236}">
                <a16:creationId xmlns:a16="http://schemas.microsoft.com/office/drawing/2014/main" id="{0C683990-EB6F-E5D2-141F-C28657403DF5}"/>
              </a:ext>
            </a:extLst>
          </p:cNvPr>
          <p:cNvSpPr/>
          <p:nvPr/>
        </p:nvSpPr>
        <p:spPr>
          <a:xfrm>
            <a:off x="4603391" y="2103747"/>
            <a:ext cx="1233409"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Hello! My RID: 2.2.2.2</a:t>
            </a:r>
          </a:p>
          <a:p>
            <a:pPr algn="ctr"/>
            <a:r>
              <a:rPr lang="en-US" sz="800" dirty="0">
                <a:solidFill>
                  <a:schemeClr val="tx1"/>
                </a:solidFill>
              </a:rPr>
              <a:t>Neighbors: 1.1.1.1</a:t>
            </a:r>
            <a:br>
              <a:rPr lang="en-US" sz="800" dirty="0">
                <a:solidFill>
                  <a:schemeClr val="tx1"/>
                </a:solidFill>
              </a:rPr>
            </a:br>
            <a:r>
              <a:rPr lang="en-US" sz="800" b="1" dirty="0">
                <a:solidFill>
                  <a:schemeClr val="tx1"/>
                </a:solidFill>
              </a:rPr>
              <a:t>Unicast</a:t>
            </a:r>
          </a:p>
        </p:txBody>
      </p:sp>
      <p:sp>
        <p:nvSpPr>
          <p:cNvPr id="41" name="Rectangle 40">
            <a:extLst>
              <a:ext uri="{FF2B5EF4-FFF2-40B4-BE49-F238E27FC236}">
                <a16:creationId xmlns:a16="http://schemas.microsoft.com/office/drawing/2014/main" id="{B15FE5CE-B6C9-9E48-664C-EF85F5C9AFDD}"/>
              </a:ext>
            </a:extLst>
          </p:cNvPr>
          <p:cNvSpPr/>
          <p:nvPr/>
        </p:nvSpPr>
        <p:spPr>
          <a:xfrm>
            <a:off x="1616838" y="2434417"/>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C00000"/>
                </a:solidFill>
              </a:rPr>
              <a:t>Down</a:t>
            </a:r>
          </a:p>
        </p:txBody>
      </p:sp>
      <p:sp>
        <p:nvSpPr>
          <p:cNvPr id="43" name="Rectangle 42">
            <a:extLst>
              <a:ext uri="{FF2B5EF4-FFF2-40B4-BE49-F238E27FC236}">
                <a16:creationId xmlns:a16="http://schemas.microsoft.com/office/drawing/2014/main" id="{E6A892E8-7A27-F7EC-30F7-512EFE3C46DB}"/>
              </a:ext>
            </a:extLst>
          </p:cNvPr>
          <p:cNvSpPr/>
          <p:nvPr/>
        </p:nvSpPr>
        <p:spPr>
          <a:xfrm>
            <a:off x="1616837" y="3213646"/>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rPr>
              <a:t>2-Way</a:t>
            </a:r>
          </a:p>
        </p:txBody>
      </p:sp>
      <p:sp>
        <p:nvSpPr>
          <p:cNvPr id="44" name="Rectangle 43">
            <a:extLst>
              <a:ext uri="{FF2B5EF4-FFF2-40B4-BE49-F238E27FC236}">
                <a16:creationId xmlns:a16="http://schemas.microsoft.com/office/drawing/2014/main" id="{C66CED9E-32B1-0A80-E2F6-929D479DA79C}"/>
              </a:ext>
            </a:extLst>
          </p:cNvPr>
          <p:cNvSpPr/>
          <p:nvPr/>
        </p:nvSpPr>
        <p:spPr>
          <a:xfrm>
            <a:off x="1618162" y="3946492"/>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rPr>
              <a:t>2-Way</a:t>
            </a:r>
          </a:p>
        </p:txBody>
      </p:sp>
      <p:sp>
        <p:nvSpPr>
          <p:cNvPr id="45" name="Rectangle 44">
            <a:extLst>
              <a:ext uri="{FF2B5EF4-FFF2-40B4-BE49-F238E27FC236}">
                <a16:creationId xmlns:a16="http://schemas.microsoft.com/office/drawing/2014/main" id="{3860AAC1-2CB3-084F-4A51-41792E5D2419}"/>
              </a:ext>
            </a:extLst>
          </p:cNvPr>
          <p:cNvSpPr/>
          <p:nvPr/>
        </p:nvSpPr>
        <p:spPr>
          <a:xfrm>
            <a:off x="6864699" y="1702896"/>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C00000"/>
                </a:solidFill>
              </a:rPr>
              <a:t>Down</a:t>
            </a:r>
          </a:p>
        </p:txBody>
      </p:sp>
      <p:sp>
        <p:nvSpPr>
          <p:cNvPr id="46" name="Rectangle 45">
            <a:extLst>
              <a:ext uri="{FF2B5EF4-FFF2-40B4-BE49-F238E27FC236}">
                <a16:creationId xmlns:a16="http://schemas.microsoft.com/office/drawing/2014/main" id="{A4AC1296-0F56-A46C-85AB-89F3C76900C3}"/>
              </a:ext>
            </a:extLst>
          </p:cNvPr>
          <p:cNvSpPr/>
          <p:nvPr/>
        </p:nvSpPr>
        <p:spPr>
          <a:xfrm>
            <a:off x="6866024" y="2435742"/>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75000"/>
                  </a:schemeClr>
                </a:solidFill>
              </a:rPr>
              <a:t>Init</a:t>
            </a:r>
          </a:p>
        </p:txBody>
      </p:sp>
      <p:sp>
        <p:nvSpPr>
          <p:cNvPr id="47" name="Rectangle 46">
            <a:extLst>
              <a:ext uri="{FF2B5EF4-FFF2-40B4-BE49-F238E27FC236}">
                <a16:creationId xmlns:a16="http://schemas.microsoft.com/office/drawing/2014/main" id="{45D91E8B-62A0-2003-B515-FCBA5FDC4EEB}"/>
              </a:ext>
            </a:extLst>
          </p:cNvPr>
          <p:cNvSpPr/>
          <p:nvPr/>
        </p:nvSpPr>
        <p:spPr>
          <a:xfrm>
            <a:off x="6866023" y="3214971"/>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75000"/>
                  </a:schemeClr>
                </a:solidFill>
              </a:rPr>
              <a:t>Init</a:t>
            </a:r>
          </a:p>
        </p:txBody>
      </p:sp>
      <p:sp>
        <p:nvSpPr>
          <p:cNvPr id="48" name="Rectangle 47">
            <a:extLst>
              <a:ext uri="{FF2B5EF4-FFF2-40B4-BE49-F238E27FC236}">
                <a16:creationId xmlns:a16="http://schemas.microsoft.com/office/drawing/2014/main" id="{7E192024-8339-12AD-92C1-D14712D93235}"/>
              </a:ext>
            </a:extLst>
          </p:cNvPr>
          <p:cNvSpPr/>
          <p:nvPr/>
        </p:nvSpPr>
        <p:spPr>
          <a:xfrm>
            <a:off x="6867348" y="3947817"/>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rPr>
              <a:t>2-Way</a:t>
            </a:r>
          </a:p>
        </p:txBody>
      </p:sp>
      <p:sp>
        <p:nvSpPr>
          <p:cNvPr id="49" name="Rectangle 48">
            <a:extLst>
              <a:ext uri="{FF2B5EF4-FFF2-40B4-BE49-F238E27FC236}">
                <a16:creationId xmlns:a16="http://schemas.microsoft.com/office/drawing/2014/main" id="{3A9A502D-DD79-D408-7863-F8AF8458DAB2}"/>
              </a:ext>
            </a:extLst>
          </p:cNvPr>
          <p:cNvSpPr/>
          <p:nvPr/>
        </p:nvSpPr>
        <p:spPr>
          <a:xfrm>
            <a:off x="3372470" y="2859117"/>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Hello! My RID: 1.1.1.1</a:t>
            </a:r>
          </a:p>
          <a:p>
            <a:pPr algn="ctr"/>
            <a:r>
              <a:rPr lang="en-US" sz="800" dirty="0">
                <a:solidFill>
                  <a:schemeClr val="tx1"/>
                </a:solidFill>
              </a:rPr>
              <a:t>Neighbors: 2.2.2.2</a:t>
            </a:r>
            <a:br>
              <a:rPr lang="en-US" sz="800" dirty="0">
                <a:solidFill>
                  <a:schemeClr val="tx1"/>
                </a:solidFill>
              </a:rPr>
            </a:br>
            <a:r>
              <a:rPr lang="en-US" sz="800" b="1" dirty="0">
                <a:solidFill>
                  <a:schemeClr val="tx1"/>
                </a:solidFill>
              </a:rPr>
              <a:t>Unicast</a:t>
            </a:r>
          </a:p>
        </p:txBody>
      </p:sp>
      <p:sp>
        <p:nvSpPr>
          <p:cNvPr id="53" name="Arrow: Right 52">
            <a:extLst>
              <a:ext uri="{FF2B5EF4-FFF2-40B4-BE49-F238E27FC236}">
                <a16:creationId xmlns:a16="http://schemas.microsoft.com/office/drawing/2014/main" id="{29063086-67DB-0551-D802-D38C3CA13BDF}"/>
              </a:ext>
            </a:extLst>
          </p:cNvPr>
          <p:cNvSpPr/>
          <p:nvPr/>
        </p:nvSpPr>
        <p:spPr>
          <a:xfrm>
            <a:off x="4665052" y="1478600"/>
            <a:ext cx="342320" cy="13945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F141FC1-9FEE-5BA9-F6D1-BA03EA4BA4D7}"/>
              </a:ext>
            </a:extLst>
          </p:cNvPr>
          <p:cNvSpPr/>
          <p:nvPr/>
        </p:nvSpPr>
        <p:spPr>
          <a:xfrm>
            <a:off x="4666377" y="2998626"/>
            <a:ext cx="342320" cy="13945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A4AE3B83-346D-B13B-7687-E6495AADFCFE}"/>
              </a:ext>
            </a:extLst>
          </p:cNvPr>
          <p:cNvSpPr/>
          <p:nvPr/>
        </p:nvSpPr>
        <p:spPr>
          <a:xfrm rot="10800000">
            <a:off x="4181346" y="2227350"/>
            <a:ext cx="342320" cy="13945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1025F18-AD41-E390-2ABD-405A135FC118}"/>
              </a:ext>
            </a:extLst>
          </p:cNvPr>
          <p:cNvSpPr>
            <a:spLocks noGrp="1"/>
          </p:cNvSpPr>
          <p:nvPr>
            <p:ph type="sldNum" idx="12"/>
          </p:nvPr>
        </p:nvSpPr>
        <p:spPr/>
        <p:txBody>
          <a:bodyPr/>
          <a:lstStyle/>
          <a:p>
            <a:pPr algn="l"/>
            <a:fld id="{00000000-1234-1234-1234-123412341234}" type="slidenum">
              <a:rPr lang="en" smtClean="0"/>
              <a:pPr algn="l"/>
              <a:t>6</a:t>
            </a:fld>
            <a:endParaRPr lang="en"/>
          </a:p>
        </p:txBody>
      </p:sp>
    </p:spTree>
    <p:extLst>
      <p:ext uri="{BB962C8B-B14F-4D97-AF65-F5344CB8AC3E}">
        <p14:creationId xmlns:p14="http://schemas.microsoft.com/office/powerpoint/2010/main" val="7469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7489-97D9-C056-38B4-835C69DD352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Becoming Neighbors</a:t>
            </a:r>
          </a:p>
        </p:txBody>
      </p:sp>
      <p:sp>
        <p:nvSpPr>
          <p:cNvPr id="7" name="TextBox 6">
            <a:extLst>
              <a:ext uri="{FF2B5EF4-FFF2-40B4-BE49-F238E27FC236}">
                <a16:creationId xmlns:a16="http://schemas.microsoft.com/office/drawing/2014/main" id="{F8D5FBD0-C643-9F72-25E8-3A8AB95B9F05}"/>
              </a:ext>
            </a:extLst>
          </p:cNvPr>
          <p:cNvSpPr txBox="1"/>
          <p:nvPr/>
        </p:nvSpPr>
        <p:spPr>
          <a:xfrm>
            <a:off x="747421" y="947707"/>
            <a:ext cx="7871793" cy="3064622"/>
          </a:xfrm>
          <a:prstGeom prst="rect">
            <a:avLst/>
          </a:prstGeom>
          <a:noFill/>
        </p:spPr>
        <p:txBody>
          <a:bodyPr wrap="square" rtlCol="0">
            <a:spAutoFit/>
          </a:bodyPr>
          <a:lstStyle/>
          <a:p>
            <a:pPr>
              <a:lnSpc>
                <a:spcPct val="150000"/>
              </a:lnSpc>
            </a:pPr>
            <a:r>
              <a:rPr lang="en-US" sz="1000" b="1" u="sng" dirty="0">
                <a:solidFill>
                  <a:schemeClr val="tx1"/>
                </a:solidFill>
                <a:latin typeface="+mj-lt"/>
              </a:rPr>
              <a:t>Router ID: </a:t>
            </a:r>
            <a:r>
              <a:rPr lang="en-US" sz="1000" dirty="0">
                <a:solidFill>
                  <a:schemeClr val="tx1"/>
                </a:solidFill>
                <a:latin typeface="+mj-lt"/>
              </a:rPr>
              <a:t>A 32 bit unique number. OSPF router is identified using same ID in all directions. It is selected in following cascading selection:</a:t>
            </a:r>
          </a:p>
          <a:p>
            <a:pPr marL="228600" indent="-228600">
              <a:lnSpc>
                <a:spcPct val="150000"/>
              </a:lnSpc>
              <a:buFont typeface="+mj-lt"/>
              <a:buAutoNum type="arabicPeriod"/>
            </a:pPr>
            <a:r>
              <a:rPr lang="en-US" sz="1000" dirty="0">
                <a:solidFill>
                  <a:schemeClr val="tx1"/>
                </a:solidFill>
                <a:latin typeface="+mj-lt"/>
              </a:rPr>
              <a:t>Manually assigned.</a:t>
            </a:r>
            <a:br>
              <a:rPr lang="en-US" sz="1000" dirty="0">
                <a:solidFill>
                  <a:schemeClr val="tx1"/>
                </a:solidFill>
                <a:latin typeface="+mj-lt"/>
              </a:rPr>
            </a:br>
            <a:r>
              <a:rPr lang="en-US" sz="1000" b="1" i="1" dirty="0">
                <a:solidFill>
                  <a:schemeClr val="accent4">
                    <a:lumMod val="50000"/>
                  </a:schemeClr>
                </a:solidFill>
                <a:latin typeface="+mj-lt"/>
              </a:rPr>
              <a:t>‘Router(config)# router </a:t>
            </a:r>
            <a:r>
              <a:rPr lang="en-US" sz="1000" b="1" i="1" dirty="0" err="1">
                <a:solidFill>
                  <a:schemeClr val="accent4">
                    <a:lumMod val="50000"/>
                  </a:schemeClr>
                </a:solidFill>
                <a:latin typeface="+mj-lt"/>
              </a:rPr>
              <a:t>ospf</a:t>
            </a:r>
            <a:r>
              <a:rPr lang="en-US" sz="1000" b="1" i="1" dirty="0">
                <a:solidFill>
                  <a:schemeClr val="accent4">
                    <a:lumMod val="50000"/>
                  </a:schemeClr>
                </a:solidFill>
                <a:latin typeface="+mj-lt"/>
              </a:rPr>
              <a:t> 1’</a:t>
            </a:r>
            <a:br>
              <a:rPr lang="en-US" sz="1000" b="1" i="1" dirty="0">
                <a:solidFill>
                  <a:schemeClr val="accent4">
                    <a:lumMod val="50000"/>
                  </a:schemeClr>
                </a:solidFill>
                <a:latin typeface="+mj-lt"/>
              </a:rPr>
            </a:br>
            <a:r>
              <a:rPr lang="en-US" sz="1000" b="1" i="1" dirty="0">
                <a:solidFill>
                  <a:schemeClr val="accent4">
                    <a:lumMod val="50000"/>
                  </a:schemeClr>
                </a:solidFill>
                <a:latin typeface="+mj-lt"/>
              </a:rPr>
              <a:t>‘Router(config-router)# router-id 1.1.1.1’</a:t>
            </a:r>
            <a:endParaRPr lang="en-US" sz="1000" dirty="0">
              <a:solidFill>
                <a:schemeClr val="accent4">
                  <a:lumMod val="50000"/>
                </a:schemeClr>
              </a:solidFill>
              <a:latin typeface="+mj-lt"/>
            </a:endParaRPr>
          </a:p>
          <a:p>
            <a:pPr marL="228600" indent="-228600">
              <a:lnSpc>
                <a:spcPct val="150000"/>
              </a:lnSpc>
              <a:buFont typeface="+mj-lt"/>
              <a:buAutoNum type="arabicPeriod"/>
            </a:pPr>
            <a:r>
              <a:rPr lang="en-US" sz="1000" dirty="0">
                <a:solidFill>
                  <a:schemeClr val="tx1"/>
                </a:solidFill>
                <a:latin typeface="+mj-lt"/>
              </a:rPr>
              <a:t>Highest ‘up’ status loopback interface IP address.</a:t>
            </a:r>
          </a:p>
          <a:p>
            <a:pPr marL="228600" indent="-228600">
              <a:lnSpc>
                <a:spcPct val="150000"/>
              </a:lnSpc>
              <a:buFont typeface="+mj-lt"/>
              <a:buAutoNum type="arabicPeriod"/>
            </a:pPr>
            <a:r>
              <a:rPr lang="en-US" sz="1000" dirty="0">
                <a:solidFill>
                  <a:schemeClr val="tx1"/>
                </a:solidFill>
                <a:latin typeface="+mj-lt"/>
              </a:rPr>
              <a:t>Highest ‘up’ </a:t>
            </a:r>
            <a:r>
              <a:rPr lang="en-US" sz="1000" b="1" dirty="0">
                <a:solidFill>
                  <a:schemeClr val="tx1"/>
                </a:solidFill>
                <a:latin typeface="+mj-lt"/>
              </a:rPr>
              <a:t> </a:t>
            </a:r>
            <a:r>
              <a:rPr lang="en-US" sz="1000" dirty="0">
                <a:solidFill>
                  <a:schemeClr val="tx1"/>
                </a:solidFill>
                <a:latin typeface="+mj-lt"/>
              </a:rPr>
              <a:t>status physical interface IP address.</a:t>
            </a:r>
          </a:p>
          <a:p>
            <a:pPr>
              <a:lnSpc>
                <a:spcPct val="150000"/>
              </a:lnSpc>
            </a:pPr>
            <a:endParaRPr lang="en-US" sz="1000" b="1" dirty="0">
              <a:solidFill>
                <a:schemeClr val="tx1"/>
              </a:solidFill>
              <a:latin typeface="+mj-lt"/>
            </a:endParaRPr>
          </a:p>
          <a:p>
            <a:pPr>
              <a:lnSpc>
                <a:spcPct val="150000"/>
              </a:lnSpc>
            </a:pPr>
            <a:r>
              <a:rPr lang="en-US" sz="1000" b="1" u="sng" dirty="0">
                <a:solidFill>
                  <a:schemeClr val="tx1"/>
                </a:solidFill>
                <a:latin typeface="+mj-lt"/>
              </a:rPr>
              <a:t>Conditions: </a:t>
            </a:r>
            <a:r>
              <a:rPr lang="en-US" sz="1000" dirty="0">
                <a:solidFill>
                  <a:schemeClr val="tx1"/>
                </a:solidFill>
                <a:latin typeface="+mj-lt"/>
              </a:rPr>
              <a:t>There are some requirements to match to become neighbors:</a:t>
            </a:r>
          </a:p>
          <a:p>
            <a:pPr>
              <a:lnSpc>
                <a:spcPct val="150000"/>
              </a:lnSpc>
            </a:pPr>
            <a:r>
              <a:rPr lang="en-US" sz="1000" b="1" dirty="0">
                <a:solidFill>
                  <a:schemeClr val="tx1"/>
                </a:solidFill>
                <a:latin typeface="+mj-lt"/>
              </a:rPr>
              <a:t>	</a:t>
            </a:r>
            <a:r>
              <a:rPr lang="en-US" sz="1000" dirty="0">
                <a:solidFill>
                  <a:schemeClr val="tx1"/>
                </a:solidFill>
                <a:latin typeface="+mj-lt"/>
              </a:rPr>
              <a:t>1. Hello interval	 	5. Subnet mask</a:t>
            </a:r>
          </a:p>
          <a:p>
            <a:pPr>
              <a:lnSpc>
                <a:spcPct val="150000"/>
              </a:lnSpc>
            </a:pPr>
            <a:r>
              <a:rPr lang="en-US" sz="1000" b="1" dirty="0">
                <a:solidFill>
                  <a:schemeClr val="tx1"/>
                </a:solidFill>
                <a:latin typeface="+mj-lt"/>
              </a:rPr>
              <a:t>	</a:t>
            </a:r>
            <a:r>
              <a:rPr lang="en-US" sz="1000" dirty="0">
                <a:solidFill>
                  <a:schemeClr val="tx1"/>
                </a:solidFill>
                <a:latin typeface="+mj-lt"/>
              </a:rPr>
              <a:t>2. Dead interval	 	6. Authentication</a:t>
            </a:r>
          </a:p>
          <a:p>
            <a:pPr>
              <a:lnSpc>
                <a:spcPct val="150000"/>
              </a:lnSpc>
            </a:pPr>
            <a:r>
              <a:rPr lang="en-US" sz="1000" b="1" dirty="0">
                <a:solidFill>
                  <a:schemeClr val="tx1"/>
                </a:solidFill>
                <a:latin typeface="+mj-lt"/>
              </a:rPr>
              <a:t>	</a:t>
            </a:r>
            <a:r>
              <a:rPr lang="en-US" sz="1000" dirty="0">
                <a:solidFill>
                  <a:schemeClr val="tx1"/>
                </a:solidFill>
                <a:latin typeface="+mj-lt"/>
              </a:rPr>
              <a:t>3. OSPF area ID	7. Stub area flag</a:t>
            </a:r>
          </a:p>
          <a:p>
            <a:pPr>
              <a:lnSpc>
                <a:spcPct val="150000"/>
              </a:lnSpc>
            </a:pPr>
            <a:r>
              <a:rPr lang="en-US" sz="1000" b="1" dirty="0">
                <a:solidFill>
                  <a:schemeClr val="tx1"/>
                </a:solidFill>
                <a:latin typeface="+mj-lt"/>
              </a:rPr>
              <a:t>	</a:t>
            </a:r>
            <a:r>
              <a:rPr lang="en-US" sz="1000" dirty="0">
                <a:solidFill>
                  <a:schemeClr val="tx1"/>
                </a:solidFill>
                <a:latin typeface="+mj-lt"/>
              </a:rPr>
              <a:t>4. Subnet number	8. Unique router ID</a:t>
            </a:r>
            <a:r>
              <a:rPr lang="en-US" sz="1000" b="1" dirty="0">
                <a:solidFill>
                  <a:schemeClr val="tx1"/>
                </a:solidFill>
                <a:latin typeface="+mj-lt"/>
              </a:rPr>
              <a:t>	</a:t>
            </a:r>
          </a:p>
        </p:txBody>
      </p:sp>
      <p:sp>
        <p:nvSpPr>
          <p:cNvPr id="9" name="Rectangle 8">
            <a:extLst>
              <a:ext uri="{FF2B5EF4-FFF2-40B4-BE49-F238E27FC236}">
                <a16:creationId xmlns:a16="http://schemas.microsoft.com/office/drawing/2014/main" id="{9164A3E7-BD30-97C1-8065-0B2D1D929A94}"/>
              </a:ext>
            </a:extLst>
          </p:cNvPr>
          <p:cNvSpPr/>
          <p:nvPr/>
        </p:nvSpPr>
        <p:spPr>
          <a:xfrm>
            <a:off x="5550011" y="1439187"/>
            <a:ext cx="2268528" cy="80906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000" dirty="0">
                <a:solidFill>
                  <a:schemeClr val="tx1"/>
                </a:solidFill>
              </a:rPr>
              <a:t>To </a:t>
            </a:r>
            <a:r>
              <a:rPr lang="en-US" sz="1000" b="1" i="1" dirty="0">
                <a:solidFill>
                  <a:schemeClr val="tx1"/>
                </a:solidFill>
              </a:rPr>
              <a:t>reset</a:t>
            </a:r>
            <a:r>
              <a:rPr lang="en-US" sz="1000" dirty="0">
                <a:solidFill>
                  <a:schemeClr val="tx1"/>
                </a:solidFill>
              </a:rPr>
              <a:t> the Router ID, use following command in privileged EXEC mode:</a:t>
            </a:r>
          </a:p>
          <a:p>
            <a:pPr>
              <a:lnSpc>
                <a:spcPct val="150000"/>
              </a:lnSpc>
            </a:pPr>
            <a:r>
              <a:rPr lang="en-US" sz="1000" b="1" i="1" dirty="0">
                <a:solidFill>
                  <a:schemeClr val="accent4">
                    <a:lumMod val="50000"/>
                  </a:schemeClr>
                </a:solidFill>
              </a:rPr>
              <a:t>‘Router# clear </a:t>
            </a:r>
            <a:r>
              <a:rPr lang="en-US" sz="1000" b="1" i="1" dirty="0" err="1">
                <a:solidFill>
                  <a:schemeClr val="accent4">
                    <a:lumMod val="50000"/>
                  </a:schemeClr>
                </a:solidFill>
              </a:rPr>
              <a:t>ip</a:t>
            </a:r>
            <a:r>
              <a:rPr lang="en-US" sz="1000" b="1" i="1" dirty="0">
                <a:solidFill>
                  <a:schemeClr val="accent4">
                    <a:lumMod val="50000"/>
                  </a:schemeClr>
                </a:solidFill>
              </a:rPr>
              <a:t> </a:t>
            </a:r>
            <a:r>
              <a:rPr lang="en-US" sz="1000" b="1" i="1" dirty="0" err="1">
                <a:solidFill>
                  <a:schemeClr val="accent4">
                    <a:lumMod val="50000"/>
                  </a:schemeClr>
                </a:solidFill>
              </a:rPr>
              <a:t>ospf</a:t>
            </a:r>
            <a:r>
              <a:rPr lang="en-US" sz="1000" b="1" i="1" dirty="0">
                <a:solidFill>
                  <a:schemeClr val="accent4">
                    <a:lumMod val="50000"/>
                  </a:schemeClr>
                </a:solidFill>
              </a:rPr>
              <a:t> process’</a:t>
            </a:r>
          </a:p>
        </p:txBody>
      </p:sp>
      <p:sp>
        <p:nvSpPr>
          <p:cNvPr id="3" name="Slide Number Placeholder 2">
            <a:extLst>
              <a:ext uri="{FF2B5EF4-FFF2-40B4-BE49-F238E27FC236}">
                <a16:creationId xmlns:a16="http://schemas.microsoft.com/office/drawing/2014/main" id="{D26D7ACF-FD1C-BE6A-6E91-78B6B8A0089D}"/>
              </a:ext>
            </a:extLst>
          </p:cNvPr>
          <p:cNvSpPr>
            <a:spLocks noGrp="1"/>
          </p:cNvSpPr>
          <p:nvPr>
            <p:ph type="sldNum" idx="12"/>
          </p:nvPr>
        </p:nvSpPr>
        <p:spPr/>
        <p:txBody>
          <a:bodyPr/>
          <a:lstStyle/>
          <a:p>
            <a:pPr algn="l"/>
            <a:fld id="{00000000-1234-1234-1234-123412341234}" type="slidenum">
              <a:rPr lang="en" smtClean="0"/>
              <a:pPr algn="l"/>
              <a:t>7</a:t>
            </a:fld>
            <a:endParaRPr lang="en"/>
          </a:p>
        </p:txBody>
      </p:sp>
    </p:spTree>
    <p:extLst>
      <p:ext uri="{BB962C8B-B14F-4D97-AF65-F5344CB8AC3E}">
        <p14:creationId xmlns:p14="http://schemas.microsoft.com/office/powerpoint/2010/main" val="123932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EFD93-659A-0D98-ED9D-58057089A293}"/>
              </a:ext>
            </a:extLst>
          </p:cNvPr>
          <p:cNvSpPr/>
          <p:nvPr/>
        </p:nvSpPr>
        <p:spPr>
          <a:xfrm>
            <a:off x="945214" y="1161052"/>
            <a:ext cx="3802711" cy="246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 Header     OSPF Header     OSPF Hello Packet</a:t>
            </a:r>
          </a:p>
        </p:txBody>
      </p:sp>
      <p:cxnSp>
        <p:nvCxnSpPr>
          <p:cNvPr id="3" name="Straight Connector 2">
            <a:extLst>
              <a:ext uri="{FF2B5EF4-FFF2-40B4-BE49-F238E27FC236}">
                <a16:creationId xmlns:a16="http://schemas.microsoft.com/office/drawing/2014/main" id="{9A93BC0E-6F6E-3A14-C895-99B8F6DD84C7}"/>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E165E3C1-A0ED-038F-9E56-72771235DC4F}"/>
              </a:ext>
            </a:extLst>
          </p:cNvPr>
          <p:cNvCxnSpPr>
            <a:cxnSpLocks/>
          </p:cNvCxnSpPr>
          <p:nvPr/>
        </p:nvCxnSpPr>
        <p:spPr>
          <a:xfrm>
            <a:off x="3118245"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FF12CE3D-EB36-5129-2528-C5E7B84804C1}"/>
              </a:ext>
            </a:extLst>
          </p:cNvPr>
          <p:cNvSpPr/>
          <p:nvPr/>
        </p:nvSpPr>
        <p:spPr>
          <a:xfrm>
            <a:off x="783206" y="2109412"/>
            <a:ext cx="4126726" cy="2488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0                   7                     15                                        31</a:t>
            </a:r>
          </a:p>
        </p:txBody>
      </p:sp>
      <p:sp>
        <p:nvSpPr>
          <p:cNvPr id="6" name="Rectangle 5">
            <a:extLst>
              <a:ext uri="{FF2B5EF4-FFF2-40B4-BE49-F238E27FC236}">
                <a16:creationId xmlns:a16="http://schemas.microsoft.com/office/drawing/2014/main" id="{A4C777A7-2764-525B-EF09-74F28090AE66}"/>
              </a:ext>
            </a:extLst>
          </p:cNvPr>
          <p:cNvSpPr/>
          <p:nvPr/>
        </p:nvSpPr>
        <p:spPr>
          <a:xfrm>
            <a:off x="776581" y="236053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Network Mask</a:t>
            </a:r>
          </a:p>
        </p:txBody>
      </p:sp>
      <p:cxnSp>
        <p:nvCxnSpPr>
          <p:cNvPr id="7" name="Straight Connector 6">
            <a:extLst>
              <a:ext uri="{FF2B5EF4-FFF2-40B4-BE49-F238E27FC236}">
                <a16:creationId xmlns:a16="http://schemas.microsoft.com/office/drawing/2014/main" id="{636F3C64-7014-B676-FDE4-C0EC52E8B178}"/>
              </a:ext>
            </a:extLst>
          </p:cNvPr>
          <p:cNvCxnSpPr>
            <a:cxnSpLocks/>
          </p:cNvCxnSpPr>
          <p:nvPr/>
        </p:nvCxnSpPr>
        <p:spPr>
          <a:xfrm>
            <a:off x="1940120" y="1161051"/>
            <a:ext cx="0" cy="246325"/>
          </a:xfrm>
          <a:prstGeom prst="line">
            <a:avLst/>
          </a:prstGeom>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B6CF767-0545-E736-8732-2CDBDEA3EC08}"/>
              </a:ext>
            </a:extLst>
          </p:cNvPr>
          <p:cNvSpPr/>
          <p:nvPr/>
        </p:nvSpPr>
        <p:spPr>
          <a:xfrm>
            <a:off x="777904" y="2608347"/>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              Hello Interval                       Options         Router Priority</a:t>
            </a:r>
          </a:p>
        </p:txBody>
      </p:sp>
      <p:sp>
        <p:nvSpPr>
          <p:cNvPr id="9" name="Rectangle 8">
            <a:extLst>
              <a:ext uri="{FF2B5EF4-FFF2-40B4-BE49-F238E27FC236}">
                <a16:creationId xmlns:a16="http://schemas.microsoft.com/office/drawing/2014/main" id="{834608EA-2126-7574-A1FB-D04644515A98}"/>
              </a:ext>
            </a:extLst>
          </p:cNvPr>
          <p:cNvSpPr/>
          <p:nvPr/>
        </p:nvSpPr>
        <p:spPr>
          <a:xfrm>
            <a:off x="777906" y="2863225"/>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Dead Interval</a:t>
            </a:r>
            <a:endParaRPr lang="en-US" sz="1100" dirty="0">
              <a:solidFill>
                <a:schemeClr val="tx1"/>
              </a:solidFill>
            </a:endParaRPr>
          </a:p>
        </p:txBody>
      </p:sp>
      <p:sp>
        <p:nvSpPr>
          <p:cNvPr id="10" name="Rectangle 9">
            <a:extLst>
              <a:ext uri="{FF2B5EF4-FFF2-40B4-BE49-F238E27FC236}">
                <a16:creationId xmlns:a16="http://schemas.microsoft.com/office/drawing/2014/main" id="{8D4BFEBE-F6DD-3302-A481-8EC5DEBB92CD}"/>
              </a:ext>
            </a:extLst>
          </p:cNvPr>
          <p:cNvSpPr/>
          <p:nvPr/>
        </p:nvSpPr>
        <p:spPr>
          <a:xfrm>
            <a:off x="777909" y="3109719"/>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Designated Router (DR)</a:t>
            </a:r>
          </a:p>
        </p:txBody>
      </p:sp>
      <p:sp>
        <p:nvSpPr>
          <p:cNvPr id="11" name="Rectangle 10">
            <a:extLst>
              <a:ext uri="{FF2B5EF4-FFF2-40B4-BE49-F238E27FC236}">
                <a16:creationId xmlns:a16="http://schemas.microsoft.com/office/drawing/2014/main" id="{24BEF0A2-6670-E97B-70EA-2E6CF80EF971}"/>
              </a:ext>
            </a:extLst>
          </p:cNvPr>
          <p:cNvSpPr/>
          <p:nvPr/>
        </p:nvSpPr>
        <p:spPr>
          <a:xfrm>
            <a:off x="777909" y="3355440"/>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Backup Designated Router</a:t>
            </a:r>
          </a:p>
        </p:txBody>
      </p:sp>
      <p:sp>
        <p:nvSpPr>
          <p:cNvPr id="12" name="Rectangle 11">
            <a:extLst>
              <a:ext uri="{FF2B5EF4-FFF2-40B4-BE49-F238E27FC236}">
                <a16:creationId xmlns:a16="http://schemas.microsoft.com/office/drawing/2014/main" id="{B13AE2F8-53E9-57CD-9E5A-B139AFEF064E}"/>
              </a:ext>
            </a:extLst>
          </p:cNvPr>
          <p:cNvSpPr/>
          <p:nvPr/>
        </p:nvSpPr>
        <p:spPr>
          <a:xfrm>
            <a:off x="777903" y="3610322"/>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Neighbor</a:t>
            </a:r>
          </a:p>
        </p:txBody>
      </p:sp>
      <p:cxnSp>
        <p:nvCxnSpPr>
          <p:cNvPr id="13" name="Straight Connector 12">
            <a:extLst>
              <a:ext uri="{FF2B5EF4-FFF2-40B4-BE49-F238E27FC236}">
                <a16:creationId xmlns:a16="http://schemas.microsoft.com/office/drawing/2014/main" id="{EE0694F3-889B-98A5-7BF9-2E815C72C220}"/>
              </a:ext>
            </a:extLst>
          </p:cNvPr>
          <p:cNvCxnSpPr>
            <a:cxnSpLocks/>
          </p:cNvCxnSpPr>
          <p:nvPr/>
        </p:nvCxnSpPr>
        <p:spPr>
          <a:xfrm>
            <a:off x="2825365" y="2608509"/>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128B7C2-356E-1E99-204E-E10E7619B1E5}"/>
              </a:ext>
            </a:extLst>
          </p:cNvPr>
          <p:cNvCxnSpPr>
            <a:cxnSpLocks/>
          </p:cNvCxnSpPr>
          <p:nvPr/>
        </p:nvCxnSpPr>
        <p:spPr>
          <a:xfrm>
            <a:off x="3865658" y="2605701"/>
            <a:ext cx="0" cy="24632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CC66ACCA-8322-FF3B-949D-1E0854CB4E9E}"/>
              </a:ext>
            </a:extLst>
          </p:cNvPr>
          <p:cNvCxnSpPr>
            <a:cxnSpLocks/>
          </p:cNvCxnSpPr>
          <p:nvPr/>
        </p:nvCxnSpPr>
        <p:spPr>
          <a:xfrm flipH="1">
            <a:off x="776581" y="1425351"/>
            <a:ext cx="2328414" cy="9310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95B3DE2-D4EF-A701-2D58-2EAC7A52130B}"/>
              </a:ext>
            </a:extLst>
          </p:cNvPr>
          <p:cNvCxnSpPr>
            <a:cxnSpLocks/>
          </p:cNvCxnSpPr>
          <p:nvPr/>
        </p:nvCxnSpPr>
        <p:spPr>
          <a:xfrm>
            <a:off x="4747925" y="1407376"/>
            <a:ext cx="168632" cy="955480"/>
          </a:xfrm>
          <a:prstGeom prst="line">
            <a:avLst/>
          </a:prstGeom>
        </p:spPr>
        <p:style>
          <a:lnRef idx="1">
            <a:schemeClr val="dk1"/>
          </a:lnRef>
          <a:fillRef idx="0">
            <a:schemeClr val="dk1"/>
          </a:fillRef>
          <a:effectRef idx="0">
            <a:schemeClr val="dk1"/>
          </a:effectRef>
          <a:fontRef idx="minor">
            <a:schemeClr val="tx1"/>
          </a:fontRef>
        </p:style>
      </p:cxnSp>
      <p:sp>
        <p:nvSpPr>
          <p:cNvPr id="23" name="Title 1">
            <a:extLst>
              <a:ext uri="{FF2B5EF4-FFF2-40B4-BE49-F238E27FC236}">
                <a16:creationId xmlns:a16="http://schemas.microsoft.com/office/drawing/2014/main" id="{72C2CE6F-BB5B-90A7-731D-B02EE2201F1D}"/>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Packet Type 1 (Hello)</a:t>
            </a:r>
          </a:p>
        </p:txBody>
      </p:sp>
      <p:sp>
        <p:nvSpPr>
          <p:cNvPr id="26" name="Rectangle 25">
            <a:extLst>
              <a:ext uri="{FF2B5EF4-FFF2-40B4-BE49-F238E27FC236}">
                <a16:creationId xmlns:a16="http://schemas.microsoft.com/office/drawing/2014/main" id="{49106782-C383-CEA5-C734-58267BD1173F}"/>
              </a:ext>
            </a:extLst>
          </p:cNvPr>
          <p:cNvSpPr/>
          <p:nvPr/>
        </p:nvSpPr>
        <p:spPr>
          <a:xfrm>
            <a:off x="775417" y="3858138"/>
            <a:ext cx="4126726" cy="248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t>
            </a:r>
          </a:p>
        </p:txBody>
      </p:sp>
      <p:sp>
        <p:nvSpPr>
          <p:cNvPr id="27" name="TextBox 26">
            <a:extLst>
              <a:ext uri="{FF2B5EF4-FFF2-40B4-BE49-F238E27FC236}">
                <a16:creationId xmlns:a16="http://schemas.microsoft.com/office/drawing/2014/main" id="{30748301-FD56-49E5-528D-91442AAE8775}"/>
              </a:ext>
            </a:extLst>
          </p:cNvPr>
          <p:cNvSpPr txBox="1"/>
          <p:nvPr/>
        </p:nvSpPr>
        <p:spPr>
          <a:xfrm>
            <a:off x="5214829" y="935540"/>
            <a:ext cx="3601695" cy="3526286"/>
          </a:xfrm>
          <a:prstGeom prst="rect">
            <a:avLst/>
          </a:prstGeom>
          <a:noFill/>
        </p:spPr>
        <p:txBody>
          <a:bodyPr wrap="square" rtlCol="0">
            <a:spAutoFit/>
          </a:bodyPr>
          <a:lstStyle/>
          <a:p>
            <a:pPr algn="just">
              <a:lnSpc>
                <a:spcPct val="150000"/>
              </a:lnSpc>
            </a:pPr>
            <a:r>
              <a:rPr lang="en-US" sz="1000" b="1" u="sng" dirty="0">
                <a:latin typeface="+mj-lt"/>
              </a:rPr>
              <a:t>Network Mask:</a:t>
            </a:r>
            <a:r>
              <a:rPr lang="en-US" sz="1000" b="1" dirty="0">
                <a:latin typeface="+mj-lt"/>
              </a:rPr>
              <a:t> </a:t>
            </a:r>
            <a:r>
              <a:rPr lang="en-US" sz="1000" dirty="0">
                <a:latin typeface="+mj-lt"/>
              </a:rPr>
              <a:t>The netmask of the interface.</a:t>
            </a:r>
          </a:p>
          <a:p>
            <a:pPr algn="just">
              <a:lnSpc>
                <a:spcPct val="150000"/>
              </a:lnSpc>
            </a:pPr>
            <a:r>
              <a:rPr lang="en-US" sz="1000" b="1" u="sng" dirty="0">
                <a:solidFill>
                  <a:schemeClr val="tx1"/>
                </a:solidFill>
                <a:latin typeface="+mj-lt"/>
              </a:rPr>
              <a:t>Hello Interval:</a:t>
            </a:r>
            <a:r>
              <a:rPr lang="en-US" sz="1000" b="1" dirty="0">
                <a:solidFill>
                  <a:schemeClr val="tx1"/>
                </a:solidFill>
                <a:latin typeface="+mj-lt"/>
              </a:rPr>
              <a:t> </a:t>
            </a:r>
            <a:r>
              <a:rPr lang="en-US" sz="1000" b="0" i="0" dirty="0">
                <a:solidFill>
                  <a:schemeClr val="tx1"/>
                </a:solidFill>
                <a:effectLst/>
                <a:latin typeface="+mj-lt"/>
              </a:rPr>
              <a:t>The default is 10 seconds for broadcast and point-to point networks and 30 seconds for NBMA (Non-broadcast Multi-access).</a:t>
            </a:r>
            <a:endParaRPr lang="en-US" sz="1000" dirty="0">
              <a:solidFill>
                <a:schemeClr val="tx1"/>
              </a:solidFill>
              <a:latin typeface="+mj-lt"/>
            </a:endParaRPr>
          </a:p>
          <a:p>
            <a:pPr algn="just">
              <a:lnSpc>
                <a:spcPct val="150000"/>
              </a:lnSpc>
            </a:pPr>
            <a:r>
              <a:rPr lang="en-US" sz="1000" b="1" u="sng" dirty="0">
                <a:solidFill>
                  <a:schemeClr val="tx1"/>
                </a:solidFill>
                <a:latin typeface="+mj-lt"/>
              </a:rPr>
              <a:t>Options:</a:t>
            </a:r>
            <a:r>
              <a:rPr lang="en-US" sz="1000" b="1" dirty="0">
                <a:solidFill>
                  <a:schemeClr val="tx1"/>
                </a:solidFill>
                <a:latin typeface="+mj-lt"/>
              </a:rPr>
              <a:t> </a:t>
            </a:r>
            <a:r>
              <a:rPr lang="en-US" sz="1000" dirty="0">
                <a:solidFill>
                  <a:schemeClr val="tx1"/>
                </a:solidFill>
                <a:latin typeface="+mj-lt"/>
              </a:rPr>
              <a:t>I</a:t>
            </a:r>
            <a:r>
              <a:rPr lang="en-US" sz="1000" b="0" i="0" dirty="0">
                <a:solidFill>
                  <a:schemeClr val="tx1"/>
                </a:solidFill>
                <a:effectLst/>
                <a:latin typeface="+mj-lt"/>
              </a:rPr>
              <a:t>ndicating the various OSPF router capability, such as whether stub areas are supported in the Options field.</a:t>
            </a:r>
            <a:endParaRPr lang="en-US" sz="1000" dirty="0">
              <a:solidFill>
                <a:schemeClr val="tx1"/>
              </a:solidFill>
              <a:latin typeface="+mj-lt"/>
            </a:endParaRPr>
          </a:p>
          <a:p>
            <a:pPr algn="just">
              <a:lnSpc>
                <a:spcPct val="150000"/>
              </a:lnSpc>
            </a:pPr>
            <a:r>
              <a:rPr lang="en-US" sz="1000" b="1" u="sng" dirty="0">
                <a:solidFill>
                  <a:schemeClr val="tx1"/>
                </a:solidFill>
                <a:latin typeface="+mj-lt"/>
              </a:rPr>
              <a:t>Router Priority:</a:t>
            </a:r>
            <a:r>
              <a:rPr lang="en-US" sz="1000" b="1" dirty="0">
                <a:solidFill>
                  <a:schemeClr val="tx1"/>
                </a:solidFill>
                <a:latin typeface="+mj-lt"/>
              </a:rPr>
              <a:t> </a:t>
            </a:r>
            <a:r>
              <a:rPr lang="en-US" sz="1000" b="0" i="0" dirty="0">
                <a:solidFill>
                  <a:schemeClr val="tx1"/>
                </a:solidFill>
                <a:effectLst/>
                <a:latin typeface="+mj-lt"/>
              </a:rPr>
              <a:t>This is a number from 0 to 255, which defaults to 1. The router with the highest value will become the designated router. If the Priority is set to 0, the router does not participate in the DR/BDR selection.</a:t>
            </a:r>
            <a:endParaRPr lang="en-US" sz="1000" dirty="0">
              <a:solidFill>
                <a:schemeClr val="tx1"/>
              </a:solidFill>
              <a:latin typeface="+mj-lt"/>
            </a:endParaRPr>
          </a:p>
          <a:p>
            <a:pPr algn="just">
              <a:lnSpc>
                <a:spcPct val="150000"/>
              </a:lnSpc>
            </a:pPr>
            <a:r>
              <a:rPr lang="en-US" sz="1000" b="1" u="sng" dirty="0">
                <a:latin typeface="+mj-lt"/>
              </a:rPr>
              <a:t>Dead Interval:</a:t>
            </a:r>
            <a:r>
              <a:rPr lang="en-US" sz="1000" b="1" dirty="0">
                <a:latin typeface="+mj-lt"/>
              </a:rPr>
              <a:t> </a:t>
            </a:r>
            <a:r>
              <a:rPr lang="en-US" sz="1000" b="0" i="0" dirty="0">
                <a:solidFill>
                  <a:srgbClr val="000000"/>
                </a:solidFill>
                <a:effectLst/>
                <a:latin typeface="+mj-lt"/>
              </a:rPr>
              <a:t>Time before declaring a silent router down. </a:t>
            </a:r>
            <a:r>
              <a:rPr lang="en-US" sz="1000" dirty="0">
                <a:latin typeface="+mj-lt"/>
              </a:rPr>
              <a:t>It is four times hello interval.</a:t>
            </a:r>
            <a:endParaRPr lang="en-US" sz="1000" b="0" i="0" dirty="0">
              <a:solidFill>
                <a:srgbClr val="000000"/>
              </a:solidFill>
              <a:effectLst/>
              <a:latin typeface="+mj-lt"/>
            </a:endParaRPr>
          </a:p>
          <a:p>
            <a:pPr algn="just">
              <a:lnSpc>
                <a:spcPct val="150000"/>
              </a:lnSpc>
            </a:pPr>
            <a:r>
              <a:rPr lang="en-US" sz="1000" b="1" u="sng" dirty="0">
                <a:latin typeface="+mj-lt"/>
              </a:rPr>
              <a:t>DR:</a:t>
            </a:r>
            <a:r>
              <a:rPr lang="en-US" sz="1000" b="1" dirty="0">
                <a:latin typeface="+mj-lt"/>
              </a:rPr>
              <a:t> </a:t>
            </a:r>
            <a:r>
              <a:rPr lang="en-US" sz="1000" dirty="0">
                <a:latin typeface="+mj-lt"/>
              </a:rPr>
              <a:t>IP address of the Designated Router.</a:t>
            </a:r>
          </a:p>
          <a:p>
            <a:pPr algn="just">
              <a:lnSpc>
                <a:spcPct val="150000"/>
              </a:lnSpc>
            </a:pPr>
            <a:r>
              <a:rPr lang="en-US" sz="1000" b="1" u="sng" dirty="0">
                <a:latin typeface="+mj-lt"/>
              </a:rPr>
              <a:t>BDR:</a:t>
            </a:r>
            <a:r>
              <a:rPr lang="en-US" sz="1000" b="1" dirty="0">
                <a:latin typeface="+mj-lt"/>
              </a:rPr>
              <a:t> </a:t>
            </a:r>
            <a:r>
              <a:rPr lang="en-US" sz="1000" dirty="0">
                <a:latin typeface="+mj-lt"/>
              </a:rPr>
              <a:t>IP address of the Backup Designated Router.</a:t>
            </a:r>
            <a:endParaRPr lang="en-US" sz="1000" b="0" i="0" dirty="0">
              <a:solidFill>
                <a:srgbClr val="000000"/>
              </a:solidFill>
              <a:effectLst/>
              <a:latin typeface="+mj-lt"/>
            </a:endParaRPr>
          </a:p>
          <a:p>
            <a:pPr algn="just">
              <a:lnSpc>
                <a:spcPct val="150000"/>
              </a:lnSpc>
            </a:pPr>
            <a:r>
              <a:rPr lang="en-US" sz="1000" b="1" u="sng" dirty="0">
                <a:latin typeface="+mj-lt"/>
              </a:rPr>
              <a:t>Neighbors:</a:t>
            </a:r>
            <a:r>
              <a:rPr lang="en-US" sz="1000" b="1" dirty="0">
                <a:latin typeface="+mj-lt"/>
              </a:rPr>
              <a:t> </a:t>
            </a:r>
            <a:r>
              <a:rPr lang="en-US" sz="1000" dirty="0">
                <a:latin typeface="+mj-lt"/>
              </a:rPr>
              <a:t>Router ID of the neighbor routers.</a:t>
            </a:r>
          </a:p>
        </p:txBody>
      </p:sp>
      <p:sp>
        <p:nvSpPr>
          <p:cNvPr id="15" name="TextBox 14">
            <a:extLst>
              <a:ext uri="{FF2B5EF4-FFF2-40B4-BE49-F238E27FC236}">
                <a16:creationId xmlns:a16="http://schemas.microsoft.com/office/drawing/2014/main" id="{55347F6C-8D07-835C-4DE2-8DDB1885D3B6}"/>
              </a:ext>
            </a:extLst>
          </p:cNvPr>
          <p:cNvSpPr txBox="1"/>
          <p:nvPr/>
        </p:nvSpPr>
        <p:spPr>
          <a:xfrm>
            <a:off x="699714" y="4079021"/>
            <a:ext cx="3698353" cy="294632"/>
          </a:xfrm>
          <a:prstGeom prst="rect">
            <a:avLst/>
          </a:prstGeom>
          <a:noFill/>
        </p:spPr>
        <p:txBody>
          <a:bodyPr wrap="square" rtlCol="0">
            <a:spAutoFit/>
          </a:bodyPr>
          <a:lstStyle/>
          <a:p>
            <a:pPr algn="just">
              <a:lnSpc>
                <a:spcPct val="150000"/>
              </a:lnSpc>
              <a:spcBef>
                <a:spcPts val="500"/>
              </a:spcBef>
            </a:pPr>
            <a:r>
              <a:rPr lang="en-US" sz="1000" dirty="0">
                <a:latin typeface="+mj-lt"/>
              </a:rPr>
              <a:t>***Initial DR, BDR &amp; Neighbors are “</a:t>
            </a:r>
            <a:r>
              <a:rPr lang="en-US" sz="1000" b="1" dirty="0">
                <a:latin typeface="+mj-lt"/>
              </a:rPr>
              <a:t>0.0.0.0”</a:t>
            </a:r>
            <a:endParaRPr lang="en-US" sz="1000" dirty="0">
              <a:latin typeface="+mj-lt"/>
            </a:endParaRPr>
          </a:p>
        </p:txBody>
      </p:sp>
      <p:sp>
        <p:nvSpPr>
          <p:cNvPr id="18" name="Slide Number Placeholder 17">
            <a:extLst>
              <a:ext uri="{FF2B5EF4-FFF2-40B4-BE49-F238E27FC236}">
                <a16:creationId xmlns:a16="http://schemas.microsoft.com/office/drawing/2014/main" id="{8D7E94C4-13DC-C44B-5D3C-B4D28B1D6729}"/>
              </a:ext>
            </a:extLst>
          </p:cNvPr>
          <p:cNvSpPr>
            <a:spLocks noGrp="1"/>
          </p:cNvSpPr>
          <p:nvPr>
            <p:ph type="sldNum" idx="12"/>
          </p:nvPr>
        </p:nvSpPr>
        <p:spPr/>
        <p:txBody>
          <a:bodyPr/>
          <a:lstStyle/>
          <a:p>
            <a:pPr algn="l"/>
            <a:fld id="{00000000-1234-1234-1234-123412341234}" type="slidenum">
              <a:rPr lang="en" smtClean="0"/>
              <a:pPr algn="l"/>
              <a:t>8</a:t>
            </a:fld>
            <a:endParaRPr lang="en"/>
          </a:p>
        </p:txBody>
      </p:sp>
    </p:spTree>
    <p:extLst>
      <p:ext uri="{BB962C8B-B14F-4D97-AF65-F5344CB8AC3E}">
        <p14:creationId xmlns:p14="http://schemas.microsoft.com/office/powerpoint/2010/main" val="68463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1DC1-CF39-A761-EDC5-D0BCA01C2A95}"/>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Exchanging Database</a:t>
            </a:r>
          </a:p>
        </p:txBody>
      </p:sp>
      <p:sp>
        <p:nvSpPr>
          <p:cNvPr id="4" name="TextBox 3">
            <a:extLst>
              <a:ext uri="{FF2B5EF4-FFF2-40B4-BE49-F238E27FC236}">
                <a16:creationId xmlns:a16="http://schemas.microsoft.com/office/drawing/2014/main" id="{B944C338-67CA-A9CA-44F6-36B544CBAB31}"/>
              </a:ext>
            </a:extLst>
          </p:cNvPr>
          <p:cNvSpPr txBox="1"/>
          <p:nvPr/>
        </p:nvSpPr>
        <p:spPr>
          <a:xfrm>
            <a:off x="747421" y="947707"/>
            <a:ext cx="8158040" cy="294632"/>
          </a:xfrm>
          <a:prstGeom prst="rect">
            <a:avLst/>
          </a:prstGeom>
          <a:noFill/>
        </p:spPr>
        <p:txBody>
          <a:bodyPr wrap="square" rtlCol="0">
            <a:spAutoFit/>
          </a:bodyPr>
          <a:lstStyle/>
          <a:p>
            <a:pPr>
              <a:lnSpc>
                <a:spcPct val="150000"/>
              </a:lnSpc>
            </a:pPr>
            <a:r>
              <a:rPr lang="en-US" sz="1000" dirty="0">
                <a:solidFill>
                  <a:srgbClr val="374151"/>
                </a:solidFill>
                <a:latin typeface="+mj-lt"/>
              </a:rPr>
              <a:t>After becoming neighbors, routers starts to flood the summary information of LSAs. There are some states to become adjacent router: </a:t>
            </a:r>
          </a:p>
        </p:txBody>
      </p:sp>
      <p:pic>
        <p:nvPicPr>
          <p:cNvPr id="7" name="Picture 6">
            <a:extLst>
              <a:ext uri="{FF2B5EF4-FFF2-40B4-BE49-F238E27FC236}">
                <a16:creationId xmlns:a16="http://schemas.microsoft.com/office/drawing/2014/main" id="{E713CF49-D1D6-25BA-8CBF-03F27872B3AA}"/>
              </a:ext>
            </a:extLst>
          </p:cNvPr>
          <p:cNvPicPr>
            <a:picLocks noChangeAspect="1"/>
          </p:cNvPicPr>
          <p:nvPr/>
        </p:nvPicPr>
        <p:blipFill>
          <a:blip r:embed="rId3"/>
          <a:stretch>
            <a:fillRect/>
          </a:stretch>
        </p:blipFill>
        <p:spPr>
          <a:xfrm>
            <a:off x="2477323" y="1337207"/>
            <a:ext cx="913003" cy="913003"/>
          </a:xfrm>
          <a:prstGeom prst="rect">
            <a:avLst/>
          </a:prstGeom>
        </p:spPr>
      </p:pic>
      <p:pic>
        <p:nvPicPr>
          <p:cNvPr id="8" name="Picture 7">
            <a:extLst>
              <a:ext uri="{FF2B5EF4-FFF2-40B4-BE49-F238E27FC236}">
                <a16:creationId xmlns:a16="http://schemas.microsoft.com/office/drawing/2014/main" id="{84EFBBBD-6347-2553-3193-7E690B9F5E9B}"/>
              </a:ext>
            </a:extLst>
          </p:cNvPr>
          <p:cNvPicPr>
            <a:picLocks noChangeAspect="1"/>
          </p:cNvPicPr>
          <p:nvPr/>
        </p:nvPicPr>
        <p:blipFill>
          <a:blip r:embed="rId3"/>
          <a:stretch>
            <a:fillRect/>
          </a:stretch>
        </p:blipFill>
        <p:spPr>
          <a:xfrm>
            <a:off x="5785065" y="1337207"/>
            <a:ext cx="913003" cy="913003"/>
          </a:xfrm>
          <a:prstGeom prst="rect">
            <a:avLst/>
          </a:prstGeom>
        </p:spPr>
      </p:pic>
      <p:cxnSp>
        <p:nvCxnSpPr>
          <p:cNvPr id="10" name="Straight Connector 9">
            <a:extLst>
              <a:ext uri="{FF2B5EF4-FFF2-40B4-BE49-F238E27FC236}">
                <a16:creationId xmlns:a16="http://schemas.microsoft.com/office/drawing/2014/main" id="{1F3D464A-1EC8-8FE9-B6B6-66403FE8180D}"/>
              </a:ext>
            </a:extLst>
          </p:cNvPr>
          <p:cNvCxnSpPr>
            <a:cxnSpLocks/>
          </p:cNvCxnSpPr>
          <p:nvPr/>
        </p:nvCxnSpPr>
        <p:spPr>
          <a:xfrm>
            <a:off x="3188469" y="1793708"/>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29FC43F9-A737-C277-D72A-054DC96A5AC4}"/>
              </a:ext>
            </a:extLst>
          </p:cNvPr>
          <p:cNvPicPr>
            <a:picLocks noChangeAspect="1"/>
          </p:cNvPicPr>
          <p:nvPr/>
        </p:nvPicPr>
        <p:blipFill>
          <a:blip r:embed="rId3"/>
          <a:stretch>
            <a:fillRect/>
          </a:stretch>
        </p:blipFill>
        <p:spPr>
          <a:xfrm>
            <a:off x="2478650" y="2078003"/>
            <a:ext cx="913003" cy="913003"/>
          </a:xfrm>
          <a:prstGeom prst="rect">
            <a:avLst/>
          </a:prstGeom>
        </p:spPr>
      </p:pic>
      <p:pic>
        <p:nvPicPr>
          <p:cNvPr id="17" name="Picture 16">
            <a:extLst>
              <a:ext uri="{FF2B5EF4-FFF2-40B4-BE49-F238E27FC236}">
                <a16:creationId xmlns:a16="http://schemas.microsoft.com/office/drawing/2014/main" id="{DF9AC603-64B7-1635-C409-983ABA183865}"/>
              </a:ext>
            </a:extLst>
          </p:cNvPr>
          <p:cNvPicPr>
            <a:picLocks noChangeAspect="1"/>
          </p:cNvPicPr>
          <p:nvPr/>
        </p:nvPicPr>
        <p:blipFill>
          <a:blip r:embed="rId3"/>
          <a:stretch>
            <a:fillRect/>
          </a:stretch>
        </p:blipFill>
        <p:spPr>
          <a:xfrm>
            <a:off x="5786392" y="2078003"/>
            <a:ext cx="913003" cy="913003"/>
          </a:xfrm>
          <a:prstGeom prst="rect">
            <a:avLst/>
          </a:prstGeom>
        </p:spPr>
      </p:pic>
      <p:cxnSp>
        <p:nvCxnSpPr>
          <p:cNvPr id="18" name="Straight Connector 17">
            <a:extLst>
              <a:ext uri="{FF2B5EF4-FFF2-40B4-BE49-F238E27FC236}">
                <a16:creationId xmlns:a16="http://schemas.microsoft.com/office/drawing/2014/main" id="{D8C23453-E509-F497-E3E1-9BF8676E371F}"/>
              </a:ext>
            </a:extLst>
          </p:cNvPr>
          <p:cNvCxnSpPr>
            <a:cxnSpLocks/>
          </p:cNvCxnSpPr>
          <p:nvPr/>
        </p:nvCxnSpPr>
        <p:spPr>
          <a:xfrm>
            <a:off x="3189796" y="2534504"/>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19" name="Picture 18">
            <a:extLst>
              <a:ext uri="{FF2B5EF4-FFF2-40B4-BE49-F238E27FC236}">
                <a16:creationId xmlns:a16="http://schemas.microsoft.com/office/drawing/2014/main" id="{128DF7E2-16AE-93BA-860D-3E860946A618}"/>
              </a:ext>
            </a:extLst>
          </p:cNvPr>
          <p:cNvPicPr>
            <a:picLocks noChangeAspect="1"/>
          </p:cNvPicPr>
          <p:nvPr/>
        </p:nvPicPr>
        <p:blipFill>
          <a:blip r:embed="rId3"/>
          <a:stretch>
            <a:fillRect/>
          </a:stretch>
        </p:blipFill>
        <p:spPr>
          <a:xfrm>
            <a:off x="2478650" y="2833378"/>
            <a:ext cx="913003" cy="913003"/>
          </a:xfrm>
          <a:prstGeom prst="rect">
            <a:avLst/>
          </a:prstGeom>
        </p:spPr>
      </p:pic>
      <p:pic>
        <p:nvPicPr>
          <p:cNvPr id="20" name="Picture 19">
            <a:extLst>
              <a:ext uri="{FF2B5EF4-FFF2-40B4-BE49-F238E27FC236}">
                <a16:creationId xmlns:a16="http://schemas.microsoft.com/office/drawing/2014/main" id="{F1DCAA1A-E139-AC79-3387-7F6EE304365E}"/>
              </a:ext>
            </a:extLst>
          </p:cNvPr>
          <p:cNvPicPr>
            <a:picLocks noChangeAspect="1"/>
          </p:cNvPicPr>
          <p:nvPr/>
        </p:nvPicPr>
        <p:blipFill>
          <a:blip r:embed="rId3"/>
          <a:stretch>
            <a:fillRect/>
          </a:stretch>
        </p:blipFill>
        <p:spPr>
          <a:xfrm>
            <a:off x="5786392" y="2833378"/>
            <a:ext cx="913003" cy="913003"/>
          </a:xfrm>
          <a:prstGeom prst="rect">
            <a:avLst/>
          </a:prstGeom>
        </p:spPr>
      </p:pic>
      <p:cxnSp>
        <p:nvCxnSpPr>
          <p:cNvPr id="21" name="Straight Connector 20">
            <a:extLst>
              <a:ext uri="{FF2B5EF4-FFF2-40B4-BE49-F238E27FC236}">
                <a16:creationId xmlns:a16="http://schemas.microsoft.com/office/drawing/2014/main" id="{32E14218-2EA4-7394-9EE9-55ED733C3B5F}"/>
              </a:ext>
            </a:extLst>
          </p:cNvPr>
          <p:cNvCxnSpPr>
            <a:cxnSpLocks/>
          </p:cNvCxnSpPr>
          <p:nvPr/>
        </p:nvCxnSpPr>
        <p:spPr>
          <a:xfrm>
            <a:off x="3189796" y="3289879"/>
            <a:ext cx="2796650" cy="0"/>
          </a:xfrm>
          <a:prstGeom prst="line">
            <a:avLst/>
          </a:prstGeom>
        </p:spPr>
        <p:style>
          <a:lnRef idx="2">
            <a:schemeClr val="dk1"/>
          </a:lnRef>
          <a:fillRef idx="0">
            <a:schemeClr val="dk1"/>
          </a:fillRef>
          <a:effectRef idx="1">
            <a:schemeClr val="dk1"/>
          </a:effectRef>
          <a:fontRef idx="minor">
            <a:schemeClr val="tx1"/>
          </a:fontRef>
        </p:style>
      </p:cxnSp>
      <p:pic>
        <p:nvPicPr>
          <p:cNvPr id="22" name="Picture 21">
            <a:extLst>
              <a:ext uri="{FF2B5EF4-FFF2-40B4-BE49-F238E27FC236}">
                <a16:creationId xmlns:a16="http://schemas.microsoft.com/office/drawing/2014/main" id="{6FC741CF-F20B-6718-8C41-6A101386FAA3}"/>
              </a:ext>
            </a:extLst>
          </p:cNvPr>
          <p:cNvPicPr>
            <a:picLocks noChangeAspect="1"/>
          </p:cNvPicPr>
          <p:nvPr/>
        </p:nvPicPr>
        <p:blipFill>
          <a:blip r:embed="rId3"/>
          <a:stretch>
            <a:fillRect/>
          </a:stretch>
        </p:blipFill>
        <p:spPr>
          <a:xfrm>
            <a:off x="2479977" y="3590078"/>
            <a:ext cx="913003" cy="913003"/>
          </a:xfrm>
          <a:prstGeom prst="rect">
            <a:avLst/>
          </a:prstGeom>
        </p:spPr>
      </p:pic>
      <p:pic>
        <p:nvPicPr>
          <p:cNvPr id="23" name="Picture 22">
            <a:extLst>
              <a:ext uri="{FF2B5EF4-FFF2-40B4-BE49-F238E27FC236}">
                <a16:creationId xmlns:a16="http://schemas.microsoft.com/office/drawing/2014/main" id="{93949125-4E96-AD4F-64BD-6064838E9814}"/>
              </a:ext>
            </a:extLst>
          </p:cNvPr>
          <p:cNvPicPr>
            <a:picLocks noChangeAspect="1"/>
          </p:cNvPicPr>
          <p:nvPr/>
        </p:nvPicPr>
        <p:blipFill>
          <a:blip r:embed="rId3"/>
          <a:stretch>
            <a:fillRect/>
          </a:stretch>
        </p:blipFill>
        <p:spPr>
          <a:xfrm>
            <a:off x="5787719" y="3590078"/>
            <a:ext cx="913003" cy="913003"/>
          </a:xfrm>
          <a:prstGeom prst="rect">
            <a:avLst/>
          </a:prstGeom>
        </p:spPr>
      </p:pic>
      <p:cxnSp>
        <p:nvCxnSpPr>
          <p:cNvPr id="24" name="Straight Connector 23">
            <a:extLst>
              <a:ext uri="{FF2B5EF4-FFF2-40B4-BE49-F238E27FC236}">
                <a16:creationId xmlns:a16="http://schemas.microsoft.com/office/drawing/2014/main" id="{12DB5CD0-53E9-03C1-ED35-2B8266F4FE20}"/>
              </a:ext>
            </a:extLst>
          </p:cNvPr>
          <p:cNvCxnSpPr>
            <a:cxnSpLocks/>
          </p:cNvCxnSpPr>
          <p:nvPr/>
        </p:nvCxnSpPr>
        <p:spPr>
          <a:xfrm>
            <a:off x="3191123" y="4046579"/>
            <a:ext cx="2796650"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279DCA7B-FB88-6E0C-46AC-FE1E59E98D54}"/>
              </a:ext>
            </a:extLst>
          </p:cNvPr>
          <p:cNvSpPr/>
          <p:nvPr/>
        </p:nvSpPr>
        <p:spPr>
          <a:xfrm>
            <a:off x="1615513" y="1701571"/>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accent4">
                    <a:lumMod val="75000"/>
                  </a:schemeClr>
                </a:solidFill>
              </a:rPr>
              <a:t>Exstart</a:t>
            </a:r>
            <a:endParaRPr lang="en-US" sz="1100" b="1" dirty="0">
              <a:solidFill>
                <a:schemeClr val="accent4">
                  <a:lumMod val="75000"/>
                </a:schemeClr>
              </a:solidFill>
            </a:endParaRPr>
          </a:p>
        </p:txBody>
      </p:sp>
      <p:sp>
        <p:nvSpPr>
          <p:cNvPr id="30" name="TextBox 29">
            <a:extLst>
              <a:ext uri="{FF2B5EF4-FFF2-40B4-BE49-F238E27FC236}">
                <a16:creationId xmlns:a16="http://schemas.microsoft.com/office/drawing/2014/main" id="{D41E692B-973B-E068-A0C1-D63A14E2C627}"/>
              </a:ext>
            </a:extLst>
          </p:cNvPr>
          <p:cNvSpPr txBox="1"/>
          <p:nvPr/>
        </p:nvSpPr>
        <p:spPr>
          <a:xfrm>
            <a:off x="2477323" y="1958368"/>
            <a:ext cx="913003" cy="200055"/>
          </a:xfrm>
          <a:prstGeom prst="rect">
            <a:avLst/>
          </a:prstGeom>
          <a:noFill/>
        </p:spPr>
        <p:txBody>
          <a:bodyPr wrap="square" rtlCol="0">
            <a:spAutoFit/>
          </a:bodyPr>
          <a:lstStyle/>
          <a:p>
            <a:r>
              <a:rPr lang="en-US" sz="700" b="1" dirty="0"/>
              <a:t>Router ID: 1.1.1.1</a:t>
            </a:r>
          </a:p>
        </p:txBody>
      </p:sp>
      <p:sp>
        <p:nvSpPr>
          <p:cNvPr id="31" name="TextBox 30">
            <a:extLst>
              <a:ext uri="{FF2B5EF4-FFF2-40B4-BE49-F238E27FC236}">
                <a16:creationId xmlns:a16="http://schemas.microsoft.com/office/drawing/2014/main" id="{809EEA13-66F8-4379-5D28-C3171AD71C2E}"/>
              </a:ext>
            </a:extLst>
          </p:cNvPr>
          <p:cNvSpPr txBox="1"/>
          <p:nvPr/>
        </p:nvSpPr>
        <p:spPr>
          <a:xfrm>
            <a:off x="2478649" y="2707111"/>
            <a:ext cx="913003" cy="200055"/>
          </a:xfrm>
          <a:prstGeom prst="rect">
            <a:avLst/>
          </a:prstGeom>
          <a:noFill/>
        </p:spPr>
        <p:txBody>
          <a:bodyPr wrap="square" rtlCol="0">
            <a:spAutoFit/>
          </a:bodyPr>
          <a:lstStyle/>
          <a:p>
            <a:r>
              <a:rPr lang="en-US" sz="700" b="1" dirty="0"/>
              <a:t>Router ID: 1.1.1.1</a:t>
            </a:r>
          </a:p>
        </p:txBody>
      </p:sp>
      <p:sp>
        <p:nvSpPr>
          <p:cNvPr id="32" name="TextBox 31">
            <a:extLst>
              <a:ext uri="{FF2B5EF4-FFF2-40B4-BE49-F238E27FC236}">
                <a16:creationId xmlns:a16="http://schemas.microsoft.com/office/drawing/2014/main" id="{D2475B52-809B-2879-A7A2-E355CF94F700}"/>
              </a:ext>
            </a:extLst>
          </p:cNvPr>
          <p:cNvSpPr txBox="1"/>
          <p:nvPr/>
        </p:nvSpPr>
        <p:spPr>
          <a:xfrm>
            <a:off x="2478651" y="3462491"/>
            <a:ext cx="913003" cy="200055"/>
          </a:xfrm>
          <a:prstGeom prst="rect">
            <a:avLst/>
          </a:prstGeom>
          <a:noFill/>
        </p:spPr>
        <p:txBody>
          <a:bodyPr wrap="square" rtlCol="0">
            <a:spAutoFit/>
          </a:bodyPr>
          <a:lstStyle/>
          <a:p>
            <a:r>
              <a:rPr lang="en-US" sz="700" b="1" dirty="0"/>
              <a:t>Router ID: 1.1.1.1</a:t>
            </a:r>
          </a:p>
        </p:txBody>
      </p:sp>
      <p:sp>
        <p:nvSpPr>
          <p:cNvPr id="33" name="TextBox 32">
            <a:extLst>
              <a:ext uri="{FF2B5EF4-FFF2-40B4-BE49-F238E27FC236}">
                <a16:creationId xmlns:a16="http://schemas.microsoft.com/office/drawing/2014/main" id="{F3FA4E9C-9957-DAB2-2F24-D44734188780}"/>
              </a:ext>
            </a:extLst>
          </p:cNvPr>
          <p:cNvSpPr txBox="1"/>
          <p:nvPr/>
        </p:nvSpPr>
        <p:spPr>
          <a:xfrm>
            <a:off x="2478647" y="4217868"/>
            <a:ext cx="913003" cy="200055"/>
          </a:xfrm>
          <a:prstGeom prst="rect">
            <a:avLst/>
          </a:prstGeom>
          <a:noFill/>
        </p:spPr>
        <p:txBody>
          <a:bodyPr wrap="square" rtlCol="0">
            <a:spAutoFit/>
          </a:bodyPr>
          <a:lstStyle/>
          <a:p>
            <a:r>
              <a:rPr lang="en-US" sz="700" b="1" dirty="0"/>
              <a:t>Router ID: 1.1.1.1</a:t>
            </a:r>
          </a:p>
        </p:txBody>
      </p:sp>
      <p:sp>
        <p:nvSpPr>
          <p:cNvPr id="34" name="TextBox 33">
            <a:extLst>
              <a:ext uri="{FF2B5EF4-FFF2-40B4-BE49-F238E27FC236}">
                <a16:creationId xmlns:a16="http://schemas.microsoft.com/office/drawing/2014/main" id="{BADB38D4-5E43-8CEF-B81A-30D3B08A72E7}"/>
              </a:ext>
            </a:extLst>
          </p:cNvPr>
          <p:cNvSpPr txBox="1"/>
          <p:nvPr/>
        </p:nvSpPr>
        <p:spPr>
          <a:xfrm>
            <a:off x="5786397" y="1959694"/>
            <a:ext cx="913003" cy="200055"/>
          </a:xfrm>
          <a:prstGeom prst="rect">
            <a:avLst/>
          </a:prstGeom>
          <a:noFill/>
        </p:spPr>
        <p:txBody>
          <a:bodyPr wrap="square" rtlCol="0">
            <a:spAutoFit/>
          </a:bodyPr>
          <a:lstStyle/>
          <a:p>
            <a:r>
              <a:rPr lang="en-US" sz="700" b="1" dirty="0"/>
              <a:t>Router ID: 2.2.2.2</a:t>
            </a:r>
          </a:p>
        </p:txBody>
      </p:sp>
      <p:sp>
        <p:nvSpPr>
          <p:cNvPr id="35" name="TextBox 34">
            <a:extLst>
              <a:ext uri="{FF2B5EF4-FFF2-40B4-BE49-F238E27FC236}">
                <a16:creationId xmlns:a16="http://schemas.microsoft.com/office/drawing/2014/main" id="{0104FBC3-DC23-B896-308C-7789A498E966}"/>
              </a:ext>
            </a:extLst>
          </p:cNvPr>
          <p:cNvSpPr txBox="1"/>
          <p:nvPr/>
        </p:nvSpPr>
        <p:spPr>
          <a:xfrm>
            <a:off x="5787723" y="2700495"/>
            <a:ext cx="913003" cy="200055"/>
          </a:xfrm>
          <a:prstGeom prst="rect">
            <a:avLst/>
          </a:prstGeom>
          <a:noFill/>
        </p:spPr>
        <p:txBody>
          <a:bodyPr wrap="square" rtlCol="0">
            <a:spAutoFit/>
          </a:bodyPr>
          <a:lstStyle/>
          <a:p>
            <a:r>
              <a:rPr lang="en-US" sz="700" b="1" dirty="0"/>
              <a:t>Router ID: 2.2.2.2</a:t>
            </a:r>
          </a:p>
        </p:txBody>
      </p:sp>
      <p:sp>
        <p:nvSpPr>
          <p:cNvPr id="36" name="TextBox 35">
            <a:extLst>
              <a:ext uri="{FF2B5EF4-FFF2-40B4-BE49-F238E27FC236}">
                <a16:creationId xmlns:a16="http://schemas.microsoft.com/office/drawing/2014/main" id="{ACDAA234-2C06-21BF-7BB6-E005126BC24C}"/>
              </a:ext>
            </a:extLst>
          </p:cNvPr>
          <p:cNvSpPr txBox="1"/>
          <p:nvPr/>
        </p:nvSpPr>
        <p:spPr>
          <a:xfrm>
            <a:off x="5803625" y="3447913"/>
            <a:ext cx="913003" cy="200055"/>
          </a:xfrm>
          <a:prstGeom prst="rect">
            <a:avLst/>
          </a:prstGeom>
          <a:noFill/>
        </p:spPr>
        <p:txBody>
          <a:bodyPr wrap="square" rtlCol="0">
            <a:spAutoFit/>
          </a:bodyPr>
          <a:lstStyle/>
          <a:p>
            <a:r>
              <a:rPr lang="en-US" sz="700" b="1" dirty="0"/>
              <a:t>Router ID: 2.2.2.2</a:t>
            </a:r>
          </a:p>
        </p:txBody>
      </p:sp>
      <p:sp>
        <p:nvSpPr>
          <p:cNvPr id="37" name="TextBox 36">
            <a:extLst>
              <a:ext uri="{FF2B5EF4-FFF2-40B4-BE49-F238E27FC236}">
                <a16:creationId xmlns:a16="http://schemas.microsoft.com/office/drawing/2014/main" id="{DB234371-263B-AD0F-906C-D22B44F67F47}"/>
              </a:ext>
            </a:extLst>
          </p:cNvPr>
          <p:cNvSpPr txBox="1"/>
          <p:nvPr/>
        </p:nvSpPr>
        <p:spPr>
          <a:xfrm>
            <a:off x="5795675" y="4211241"/>
            <a:ext cx="913003" cy="200055"/>
          </a:xfrm>
          <a:prstGeom prst="rect">
            <a:avLst/>
          </a:prstGeom>
          <a:noFill/>
        </p:spPr>
        <p:txBody>
          <a:bodyPr wrap="square" rtlCol="0">
            <a:spAutoFit/>
          </a:bodyPr>
          <a:lstStyle/>
          <a:p>
            <a:r>
              <a:rPr lang="en-US" sz="700" b="1" dirty="0"/>
              <a:t>Router ID: 2.2.2.2</a:t>
            </a:r>
          </a:p>
        </p:txBody>
      </p:sp>
      <p:sp>
        <p:nvSpPr>
          <p:cNvPr id="38" name="Rectangle 37">
            <a:extLst>
              <a:ext uri="{FF2B5EF4-FFF2-40B4-BE49-F238E27FC236}">
                <a16:creationId xmlns:a16="http://schemas.microsoft.com/office/drawing/2014/main" id="{5492E35E-03E4-046D-1A5B-C0162CBD0090}"/>
              </a:ext>
            </a:extLst>
          </p:cNvPr>
          <p:cNvSpPr/>
          <p:nvPr/>
        </p:nvSpPr>
        <p:spPr>
          <a:xfrm>
            <a:off x="3371146" y="1362948"/>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 will start exchange!</a:t>
            </a:r>
            <a:br>
              <a:rPr lang="en-US" sz="800" dirty="0">
                <a:solidFill>
                  <a:schemeClr val="tx1"/>
                </a:solidFill>
              </a:rPr>
            </a:br>
            <a:r>
              <a:rPr lang="en-US" sz="800" dirty="0">
                <a:solidFill>
                  <a:schemeClr val="tx1"/>
                </a:solidFill>
              </a:rPr>
              <a:t>My RID: 1.1.1.1</a:t>
            </a:r>
          </a:p>
          <a:p>
            <a:pPr algn="ctr"/>
            <a:r>
              <a:rPr lang="en-US" sz="800" b="1" dirty="0">
                <a:solidFill>
                  <a:schemeClr val="tx1"/>
                </a:solidFill>
              </a:rPr>
              <a:t>Unicast</a:t>
            </a:r>
          </a:p>
        </p:txBody>
      </p:sp>
      <p:sp>
        <p:nvSpPr>
          <p:cNvPr id="40" name="Rectangle 39">
            <a:extLst>
              <a:ext uri="{FF2B5EF4-FFF2-40B4-BE49-F238E27FC236}">
                <a16:creationId xmlns:a16="http://schemas.microsoft.com/office/drawing/2014/main" id="{0C683990-EB6F-E5D2-141F-C28657403DF5}"/>
              </a:ext>
            </a:extLst>
          </p:cNvPr>
          <p:cNvSpPr/>
          <p:nvPr/>
        </p:nvSpPr>
        <p:spPr>
          <a:xfrm>
            <a:off x="4523667" y="2103747"/>
            <a:ext cx="131313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No, I will start exchange!</a:t>
            </a:r>
          </a:p>
          <a:p>
            <a:pPr algn="ctr"/>
            <a:r>
              <a:rPr lang="en-US" sz="800" dirty="0">
                <a:solidFill>
                  <a:schemeClr val="tx1"/>
                </a:solidFill>
              </a:rPr>
              <a:t>My RID: 2.2.2.2</a:t>
            </a:r>
            <a:br>
              <a:rPr lang="en-US" sz="800" dirty="0">
                <a:solidFill>
                  <a:schemeClr val="tx1"/>
                </a:solidFill>
              </a:rPr>
            </a:br>
            <a:r>
              <a:rPr lang="en-US" sz="800" b="1" dirty="0">
                <a:solidFill>
                  <a:schemeClr val="tx1"/>
                </a:solidFill>
              </a:rPr>
              <a:t>Unicast</a:t>
            </a:r>
          </a:p>
        </p:txBody>
      </p:sp>
      <p:sp>
        <p:nvSpPr>
          <p:cNvPr id="41" name="Rectangle 40">
            <a:extLst>
              <a:ext uri="{FF2B5EF4-FFF2-40B4-BE49-F238E27FC236}">
                <a16:creationId xmlns:a16="http://schemas.microsoft.com/office/drawing/2014/main" id="{B15FE5CE-B6C9-9E48-664C-EF85F5C9AFDD}"/>
              </a:ext>
            </a:extLst>
          </p:cNvPr>
          <p:cNvSpPr/>
          <p:nvPr/>
        </p:nvSpPr>
        <p:spPr>
          <a:xfrm>
            <a:off x="1616838" y="2434417"/>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accent4">
                    <a:lumMod val="75000"/>
                  </a:schemeClr>
                </a:solidFill>
              </a:rPr>
              <a:t>Exstart</a:t>
            </a:r>
            <a:endParaRPr lang="en-US" sz="1100" b="1" dirty="0">
              <a:solidFill>
                <a:schemeClr val="accent4">
                  <a:lumMod val="75000"/>
                </a:schemeClr>
              </a:solidFill>
            </a:endParaRPr>
          </a:p>
        </p:txBody>
      </p:sp>
      <p:sp>
        <p:nvSpPr>
          <p:cNvPr id="43" name="Rectangle 42">
            <a:extLst>
              <a:ext uri="{FF2B5EF4-FFF2-40B4-BE49-F238E27FC236}">
                <a16:creationId xmlns:a16="http://schemas.microsoft.com/office/drawing/2014/main" id="{E6A892E8-7A27-F7EC-30F7-512EFE3C46DB}"/>
              </a:ext>
            </a:extLst>
          </p:cNvPr>
          <p:cNvSpPr/>
          <p:nvPr/>
        </p:nvSpPr>
        <p:spPr>
          <a:xfrm>
            <a:off x="1571146" y="3252873"/>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7030A0"/>
                </a:solidFill>
              </a:rPr>
              <a:t>Exchange</a:t>
            </a:r>
          </a:p>
        </p:txBody>
      </p:sp>
      <p:sp>
        <p:nvSpPr>
          <p:cNvPr id="45" name="Rectangle 44">
            <a:extLst>
              <a:ext uri="{FF2B5EF4-FFF2-40B4-BE49-F238E27FC236}">
                <a16:creationId xmlns:a16="http://schemas.microsoft.com/office/drawing/2014/main" id="{3860AAC1-2CB3-084F-4A51-41792E5D2419}"/>
              </a:ext>
            </a:extLst>
          </p:cNvPr>
          <p:cNvSpPr/>
          <p:nvPr/>
        </p:nvSpPr>
        <p:spPr>
          <a:xfrm>
            <a:off x="6864699" y="1702896"/>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accent4">
                    <a:lumMod val="75000"/>
                  </a:schemeClr>
                </a:solidFill>
              </a:rPr>
              <a:t>Exstart</a:t>
            </a:r>
            <a:endParaRPr lang="en-US" sz="1100" b="1" dirty="0">
              <a:solidFill>
                <a:schemeClr val="accent4">
                  <a:lumMod val="75000"/>
                </a:schemeClr>
              </a:solidFill>
            </a:endParaRPr>
          </a:p>
        </p:txBody>
      </p:sp>
      <p:sp>
        <p:nvSpPr>
          <p:cNvPr id="46" name="Rectangle 45">
            <a:extLst>
              <a:ext uri="{FF2B5EF4-FFF2-40B4-BE49-F238E27FC236}">
                <a16:creationId xmlns:a16="http://schemas.microsoft.com/office/drawing/2014/main" id="{A4AC1296-0F56-A46C-85AB-89F3C76900C3}"/>
              </a:ext>
            </a:extLst>
          </p:cNvPr>
          <p:cNvSpPr/>
          <p:nvPr/>
        </p:nvSpPr>
        <p:spPr>
          <a:xfrm>
            <a:off x="6866024" y="2435742"/>
            <a:ext cx="771276" cy="21467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accent4">
                    <a:lumMod val="75000"/>
                  </a:schemeClr>
                </a:solidFill>
              </a:rPr>
              <a:t>Exstart</a:t>
            </a:r>
            <a:endParaRPr lang="en-US" sz="1100" b="1" dirty="0">
              <a:solidFill>
                <a:schemeClr val="accent4">
                  <a:lumMod val="75000"/>
                </a:schemeClr>
              </a:solidFill>
            </a:endParaRPr>
          </a:p>
        </p:txBody>
      </p:sp>
      <p:sp>
        <p:nvSpPr>
          <p:cNvPr id="49" name="Rectangle 48">
            <a:extLst>
              <a:ext uri="{FF2B5EF4-FFF2-40B4-BE49-F238E27FC236}">
                <a16:creationId xmlns:a16="http://schemas.microsoft.com/office/drawing/2014/main" id="{3A9A502D-DD79-D408-7863-F8AF8458DAB2}"/>
              </a:ext>
            </a:extLst>
          </p:cNvPr>
          <p:cNvSpPr/>
          <p:nvPr/>
        </p:nvSpPr>
        <p:spPr>
          <a:xfrm>
            <a:off x="3372470" y="2859117"/>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Here is the summary of my DB!</a:t>
            </a:r>
          </a:p>
          <a:p>
            <a:pPr algn="ctr"/>
            <a:r>
              <a:rPr lang="en-US" sz="800" dirty="0">
                <a:solidFill>
                  <a:schemeClr val="tx1"/>
                </a:solidFill>
              </a:rPr>
              <a:t>My RID: 1.1.1.1</a:t>
            </a:r>
          </a:p>
        </p:txBody>
      </p:sp>
      <p:sp>
        <p:nvSpPr>
          <p:cNvPr id="53" name="Arrow: Right 52">
            <a:extLst>
              <a:ext uri="{FF2B5EF4-FFF2-40B4-BE49-F238E27FC236}">
                <a16:creationId xmlns:a16="http://schemas.microsoft.com/office/drawing/2014/main" id="{29063086-67DB-0551-D802-D38C3CA13BDF}"/>
              </a:ext>
            </a:extLst>
          </p:cNvPr>
          <p:cNvSpPr/>
          <p:nvPr/>
        </p:nvSpPr>
        <p:spPr>
          <a:xfrm>
            <a:off x="4665052" y="1478600"/>
            <a:ext cx="342320" cy="13945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9F141FC1-9FEE-5BA9-F6D1-BA03EA4BA4D7}"/>
              </a:ext>
            </a:extLst>
          </p:cNvPr>
          <p:cNvSpPr/>
          <p:nvPr/>
        </p:nvSpPr>
        <p:spPr>
          <a:xfrm>
            <a:off x="4665051" y="3053300"/>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Arrow: Right 54">
            <a:extLst>
              <a:ext uri="{FF2B5EF4-FFF2-40B4-BE49-F238E27FC236}">
                <a16:creationId xmlns:a16="http://schemas.microsoft.com/office/drawing/2014/main" id="{A4AE3B83-346D-B13B-7687-E6495AADFCFE}"/>
              </a:ext>
            </a:extLst>
          </p:cNvPr>
          <p:cNvSpPr/>
          <p:nvPr/>
        </p:nvSpPr>
        <p:spPr>
          <a:xfrm rot="10800000">
            <a:off x="4101836" y="2227350"/>
            <a:ext cx="342320" cy="139453"/>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CCD5DA9-5DD9-A230-D806-810BB71D41F3}"/>
              </a:ext>
            </a:extLst>
          </p:cNvPr>
          <p:cNvSpPr/>
          <p:nvPr/>
        </p:nvSpPr>
        <p:spPr>
          <a:xfrm>
            <a:off x="1572475" y="3985715"/>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7030A0"/>
                </a:solidFill>
              </a:rPr>
              <a:t>Exchange</a:t>
            </a:r>
          </a:p>
        </p:txBody>
      </p:sp>
      <p:sp>
        <p:nvSpPr>
          <p:cNvPr id="5" name="Rectangle 4">
            <a:extLst>
              <a:ext uri="{FF2B5EF4-FFF2-40B4-BE49-F238E27FC236}">
                <a16:creationId xmlns:a16="http://schemas.microsoft.com/office/drawing/2014/main" id="{A00AA374-42F4-331A-AFF8-B01B3F68E101}"/>
              </a:ext>
            </a:extLst>
          </p:cNvPr>
          <p:cNvSpPr/>
          <p:nvPr/>
        </p:nvSpPr>
        <p:spPr>
          <a:xfrm>
            <a:off x="6836232" y="3246247"/>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7030A0"/>
                </a:solidFill>
              </a:rPr>
              <a:t>Exchange</a:t>
            </a:r>
          </a:p>
        </p:txBody>
      </p:sp>
      <p:sp>
        <p:nvSpPr>
          <p:cNvPr id="6" name="Rectangle 5">
            <a:extLst>
              <a:ext uri="{FF2B5EF4-FFF2-40B4-BE49-F238E27FC236}">
                <a16:creationId xmlns:a16="http://schemas.microsoft.com/office/drawing/2014/main" id="{F914EF56-2162-0D01-B83F-B85A1FB44747}"/>
              </a:ext>
            </a:extLst>
          </p:cNvPr>
          <p:cNvSpPr/>
          <p:nvPr/>
        </p:nvSpPr>
        <p:spPr>
          <a:xfrm>
            <a:off x="6837561" y="3979089"/>
            <a:ext cx="860010" cy="2242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7030A0"/>
                </a:solidFill>
              </a:rPr>
              <a:t>Exchange</a:t>
            </a:r>
          </a:p>
        </p:txBody>
      </p:sp>
      <p:sp>
        <p:nvSpPr>
          <p:cNvPr id="9" name="Rectangle 8">
            <a:extLst>
              <a:ext uri="{FF2B5EF4-FFF2-40B4-BE49-F238E27FC236}">
                <a16:creationId xmlns:a16="http://schemas.microsoft.com/office/drawing/2014/main" id="{864E8B0F-E6E5-FFBA-6A10-A7CC56D33D23}"/>
              </a:ext>
            </a:extLst>
          </p:cNvPr>
          <p:cNvSpPr/>
          <p:nvPr/>
        </p:nvSpPr>
        <p:spPr>
          <a:xfrm>
            <a:off x="4630102" y="3615817"/>
            <a:ext cx="1200854" cy="39375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Here is the summary of my DB!</a:t>
            </a:r>
          </a:p>
          <a:p>
            <a:pPr algn="ctr"/>
            <a:r>
              <a:rPr lang="en-US" sz="800" dirty="0">
                <a:solidFill>
                  <a:schemeClr val="tx1"/>
                </a:solidFill>
              </a:rPr>
              <a:t>My RID: 2.2.2.2</a:t>
            </a:r>
          </a:p>
        </p:txBody>
      </p:sp>
      <p:sp>
        <p:nvSpPr>
          <p:cNvPr id="13" name="TextBox 12">
            <a:extLst>
              <a:ext uri="{FF2B5EF4-FFF2-40B4-BE49-F238E27FC236}">
                <a16:creationId xmlns:a16="http://schemas.microsoft.com/office/drawing/2014/main" id="{7711909C-46FD-2B7F-29E4-8C2B48E4B199}"/>
              </a:ext>
            </a:extLst>
          </p:cNvPr>
          <p:cNvSpPr txBox="1"/>
          <p:nvPr/>
        </p:nvSpPr>
        <p:spPr>
          <a:xfrm>
            <a:off x="4586794" y="2901824"/>
            <a:ext cx="752129" cy="215444"/>
          </a:xfrm>
          <a:prstGeom prst="rect">
            <a:avLst/>
          </a:prstGeom>
          <a:noFill/>
        </p:spPr>
        <p:txBody>
          <a:bodyPr wrap="none" rtlCol="0">
            <a:spAutoFit/>
          </a:bodyPr>
          <a:lstStyle/>
          <a:p>
            <a:r>
              <a:rPr lang="en-US" sz="800" b="1" dirty="0">
                <a:solidFill>
                  <a:schemeClr val="tx1"/>
                </a:solidFill>
              </a:rPr>
              <a:t>DD Packets</a:t>
            </a:r>
          </a:p>
        </p:txBody>
      </p:sp>
      <p:sp>
        <p:nvSpPr>
          <p:cNvPr id="15" name="Arrow: Right 14">
            <a:extLst>
              <a:ext uri="{FF2B5EF4-FFF2-40B4-BE49-F238E27FC236}">
                <a16:creationId xmlns:a16="http://schemas.microsoft.com/office/drawing/2014/main" id="{ACC62E83-04CA-87F5-0D0E-BD9C7D9E0F29}"/>
              </a:ext>
            </a:extLst>
          </p:cNvPr>
          <p:cNvSpPr/>
          <p:nvPr/>
        </p:nvSpPr>
        <p:spPr>
          <a:xfrm rot="10800000">
            <a:off x="3874731" y="3826596"/>
            <a:ext cx="673871" cy="130577"/>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BF09399-644C-D28A-4269-CB34A5A7B8BE}"/>
              </a:ext>
            </a:extLst>
          </p:cNvPr>
          <p:cNvSpPr txBox="1"/>
          <p:nvPr/>
        </p:nvSpPr>
        <p:spPr>
          <a:xfrm>
            <a:off x="3888403" y="3674427"/>
            <a:ext cx="752129" cy="215444"/>
          </a:xfrm>
          <a:prstGeom prst="rect">
            <a:avLst/>
          </a:prstGeom>
          <a:noFill/>
        </p:spPr>
        <p:txBody>
          <a:bodyPr wrap="none" rtlCol="0">
            <a:spAutoFit/>
          </a:bodyPr>
          <a:lstStyle/>
          <a:p>
            <a:r>
              <a:rPr lang="en-US" sz="800" b="1" dirty="0">
                <a:solidFill>
                  <a:schemeClr val="tx1"/>
                </a:solidFill>
              </a:rPr>
              <a:t>DD Packets</a:t>
            </a:r>
          </a:p>
        </p:txBody>
      </p:sp>
      <p:sp>
        <p:nvSpPr>
          <p:cNvPr id="11" name="Slide Number Placeholder 10">
            <a:extLst>
              <a:ext uri="{FF2B5EF4-FFF2-40B4-BE49-F238E27FC236}">
                <a16:creationId xmlns:a16="http://schemas.microsoft.com/office/drawing/2014/main" id="{4D9265C4-DCB0-938C-C356-2B8401576938}"/>
              </a:ext>
            </a:extLst>
          </p:cNvPr>
          <p:cNvSpPr>
            <a:spLocks noGrp="1"/>
          </p:cNvSpPr>
          <p:nvPr>
            <p:ph type="sldNum" idx="12"/>
          </p:nvPr>
        </p:nvSpPr>
        <p:spPr/>
        <p:txBody>
          <a:bodyPr/>
          <a:lstStyle/>
          <a:p>
            <a:pPr algn="l"/>
            <a:fld id="{00000000-1234-1234-1234-123412341234}" type="slidenum">
              <a:rPr lang="en" smtClean="0"/>
              <a:pPr algn="l"/>
              <a:t>9</a:t>
            </a:fld>
            <a:endParaRPr lang="en"/>
          </a:p>
        </p:txBody>
      </p:sp>
    </p:spTree>
    <p:extLst>
      <p:ext uri="{BB962C8B-B14F-4D97-AF65-F5344CB8AC3E}">
        <p14:creationId xmlns:p14="http://schemas.microsoft.com/office/powerpoint/2010/main" val="2493496755"/>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4228</TotalTime>
  <Words>6780</Words>
  <Application>Microsoft Office PowerPoint</Application>
  <PresentationFormat>On-screen Show (16:9)</PresentationFormat>
  <Paragraphs>545</Paragraphs>
  <Slides>41</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Cambria Math</vt:lpstr>
      <vt:lpstr>Aptos</vt:lpstr>
      <vt:lpstr>Wingdings</vt:lpstr>
      <vt:lpstr>Process Diagrams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261</cp:revision>
  <dcterms:modified xsi:type="dcterms:W3CDTF">2023-10-18T07:55:22Z</dcterms:modified>
</cp:coreProperties>
</file>