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37"/>
  </p:notesMasterIdLst>
  <p:handoutMasterIdLst>
    <p:handoutMasterId r:id="rId38"/>
  </p:handoutMasterIdLst>
  <p:sldIdLst>
    <p:sldId id="352" r:id="rId2"/>
    <p:sldId id="417" r:id="rId3"/>
    <p:sldId id="288" r:id="rId4"/>
    <p:sldId id="353" r:id="rId5"/>
    <p:sldId id="379" r:id="rId6"/>
    <p:sldId id="354" r:id="rId7"/>
    <p:sldId id="380" r:id="rId8"/>
    <p:sldId id="381" r:id="rId9"/>
    <p:sldId id="390" r:id="rId10"/>
    <p:sldId id="388" r:id="rId11"/>
    <p:sldId id="389" r:id="rId12"/>
    <p:sldId id="391" r:id="rId13"/>
    <p:sldId id="392" r:id="rId14"/>
    <p:sldId id="395" r:id="rId15"/>
    <p:sldId id="394" r:id="rId16"/>
    <p:sldId id="396" r:id="rId17"/>
    <p:sldId id="397" r:id="rId18"/>
    <p:sldId id="398" r:id="rId19"/>
    <p:sldId id="402" r:id="rId20"/>
    <p:sldId id="399" r:id="rId21"/>
    <p:sldId id="405" r:id="rId22"/>
    <p:sldId id="400" r:id="rId23"/>
    <p:sldId id="401" r:id="rId24"/>
    <p:sldId id="406" r:id="rId25"/>
    <p:sldId id="407" r:id="rId26"/>
    <p:sldId id="408" r:id="rId27"/>
    <p:sldId id="409" r:id="rId28"/>
    <p:sldId id="403" r:id="rId29"/>
    <p:sldId id="410" r:id="rId30"/>
    <p:sldId id="412" r:id="rId31"/>
    <p:sldId id="413" r:id="rId32"/>
    <p:sldId id="414" r:id="rId33"/>
    <p:sldId id="415" r:id="rId34"/>
    <p:sldId id="416" r:id="rId35"/>
    <p:sldId id="378" r:id="rId36"/>
  </p:sldIdLst>
  <p:sldSz cx="9144000" cy="5143500" type="screen16x9"/>
  <p:notesSz cx="6858000" cy="9144000"/>
  <p:embeddedFontLst>
    <p:embeddedFont>
      <p:font typeface="Aptos"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EAC6E5BD-E8BE-47DB-9AEC-ABEE67D3FA92}">
          <p14:sldIdLst>
            <p14:sldId id="352"/>
            <p14:sldId id="417"/>
            <p14:sldId id="288"/>
            <p14:sldId id="353"/>
            <p14:sldId id="379"/>
            <p14:sldId id="354"/>
            <p14:sldId id="380"/>
            <p14:sldId id="381"/>
            <p14:sldId id="390"/>
            <p14:sldId id="388"/>
            <p14:sldId id="389"/>
            <p14:sldId id="391"/>
            <p14:sldId id="392"/>
            <p14:sldId id="395"/>
            <p14:sldId id="394"/>
            <p14:sldId id="396"/>
            <p14:sldId id="397"/>
            <p14:sldId id="398"/>
            <p14:sldId id="402"/>
            <p14:sldId id="399"/>
            <p14:sldId id="405"/>
            <p14:sldId id="400"/>
            <p14:sldId id="401"/>
            <p14:sldId id="406"/>
            <p14:sldId id="407"/>
            <p14:sldId id="408"/>
            <p14:sldId id="409"/>
            <p14:sldId id="403"/>
            <p14:sldId id="410"/>
            <p14:sldId id="412"/>
            <p14:sldId id="413"/>
            <p14:sldId id="414"/>
            <p14:sldId id="415"/>
            <p14:sldId id="416"/>
            <p14:sldId id="37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5165" autoAdjust="0"/>
  </p:normalViewPr>
  <p:slideViewPr>
    <p:cSldViewPr snapToGrid="0">
      <p:cViewPr>
        <p:scale>
          <a:sx n="100" d="100"/>
          <a:sy n="100" d="100"/>
        </p:scale>
        <p:origin x="970" y="178"/>
      </p:cViewPr>
      <p:guideLst/>
    </p:cSldViewPr>
  </p:slideViewPr>
  <p:outlineViewPr>
    <p:cViewPr>
      <p:scale>
        <a:sx n="33" d="100"/>
        <a:sy n="33" d="100"/>
      </p:scale>
      <p:origin x="0" y="0"/>
    </p:cViewPr>
  </p:outlineViewPr>
  <p:notesTextViewPr>
    <p:cViewPr>
      <p:scale>
        <a:sx n="33" d="100"/>
        <a:sy n="33" d="100"/>
      </p:scale>
      <p:origin x="0" y="0"/>
    </p:cViewPr>
  </p:notesTextViewPr>
  <p:sorterViewPr>
    <p:cViewPr>
      <p:scale>
        <a:sx n="100" d="100"/>
        <a:sy n="100" d="100"/>
      </p:scale>
      <p:origin x="0" y="0"/>
    </p:cViewPr>
  </p:sorterViewPr>
  <p:notesViewPr>
    <p:cSldViewPr snapToGrid="0">
      <p:cViewPr varScale="1">
        <p:scale>
          <a:sx n="65" d="100"/>
          <a:sy n="65" d="100"/>
        </p:scale>
        <p:origin x="3154" y="19"/>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2.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63303C-0331-C986-672C-315062DE3E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04C163-6CA8-5ECB-C6BB-C29BBFB4FE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7D3EA7F-9DC8-4297-AF6C-E6FFB2DD0B6A}" type="datetimeFigureOut">
              <a:rPr lang="en-US" smtClean="0"/>
              <a:t>11/5/2023</a:t>
            </a:fld>
            <a:endParaRPr lang="en-US"/>
          </a:p>
        </p:txBody>
      </p:sp>
      <p:sp>
        <p:nvSpPr>
          <p:cNvPr id="4" name="Footer Placeholder 3">
            <a:extLst>
              <a:ext uri="{FF2B5EF4-FFF2-40B4-BE49-F238E27FC236}">
                <a16:creationId xmlns:a16="http://schemas.microsoft.com/office/drawing/2014/main" id="{579DE869-6EDC-CCD6-2B1C-A6CD5AE20C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7DC9EF-0112-0ED0-17D7-9BD3E75E35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A1BA4E-9ADF-4641-B0D3-C080B151C4B9}" type="slidenum">
              <a:rPr lang="en-US" smtClean="0"/>
              <a:t>‹#›</a:t>
            </a:fld>
            <a:endParaRPr lang="en-US"/>
          </a:p>
        </p:txBody>
      </p:sp>
    </p:spTree>
    <p:extLst>
      <p:ext uri="{BB962C8B-B14F-4D97-AF65-F5344CB8AC3E}">
        <p14:creationId xmlns:p14="http://schemas.microsoft.com/office/powerpoint/2010/main" val="269616496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54102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2575953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4199808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64318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1120001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2143958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2474573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5319713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3335567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4476268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1089869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852461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27661691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33270027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2633724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31430094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14679613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15414019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1427806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4629819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41442264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4189811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8926470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14746875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14156837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39181140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75458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153593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1111062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2782483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2918350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3430840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3202983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573311" y="4548917"/>
            <a:ext cx="335366" cy="393600"/>
          </a:xfrm>
          <a:prstGeom prst="rect">
            <a:avLst/>
          </a:prstGeom>
          <a:noFill/>
          <a:ln>
            <a:noFill/>
          </a:ln>
        </p:spPr>
        <p:txBody>
          <a:bodyPr spcFirstLastPara="1" wrap="square" lIns="91425" tIns="91425" rIns="91425" bIns="91425" anchor="ctr" anchorCtr="0">
            <a:noAutofit/>
          </a:bodyPr>
          <a:lstStyle>
            <a:lvl1pPr lvl="0">
              <a:buNone/>
              <a:defRPr sz="100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l"/>
            <a:fld id="{00000000-1234-1234-1234-123412341234}" type="slidenum">
              <a:rPr lang="en" smtClean="0"/>
              <a:pPr algn="l"/>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smtClean="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userDrawn="1">
  <p:cSld name="TITLE_ONLY">
    <p:spTree>
      <p:nvGrpSpPr>
        <p:cNvPr id="1" name="Shape 2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2" name="Rectangle 1">
            <a:extLst>
              <a:ext uri="{FF2B5EF4-FFF2-40B4-BE49-F238E27FC236}">
                <a16:creationId xmlns:a16="http://schemas.microsoft.com/office/drawing/2014/main" id="{7B2D242C-CEA5-E4FE-8E5A-3179BEAF7E00}"/>
              </a:ext>
            </a:extLst>
          </p:cNvPr>
          <p:cNvSpPr/>
          <p:nvPr userDrawn="1"/>
        </p:nvSpPr>
        <p:spPr>
          <a:xfrm rot="20246820">
            <a:off x="3084012" y="1662293"/>
            <a:ext cx="2714089" cy="1750729"/>
          </a:xfrm>
          <a:prstGeom prst="rect">
            <a:avLst/>
          </a:prstGeom>
          <a:blipFill dpi="0" rotWithShape="1">
            <a:blip r:embed="rId12">
              <a:alphaModFix amt="20000"/>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FFFB32CF-2D7D-9EF2-2DA5-EE66C836A4AB}"/>
              </a:ext>
            </a:extLst>
          </p:cNvPr>
          <p:cNvSpPr txBox="1"/>
          <p:nvPr userDrawn="1"/>
        </p:nvSpPr>
        <p:spPr>
          <a:xfrm>
            <a:off x="342901" y="4598894"/>
            <a:ext cx="2421564" cy="246221"/>
          </a:xfrm>
          <a:prstGeom prst="rect">
            <a:avLst/>
          </a:prstGeom>
          <a:noFill/>
        </p:spPr>
        <p:txBody>
          <a:bodyPr wrap="square" rtlCol="0">
            <a:spAutoFit/>
          </a:bodyPr>
          <a:lstStyle/>
          <a:p>
            <a:r>
              <a:rPr lang="en-US" sz="1000" dirty="0">
                <a:solidFill>
                  <a:schemeClr val="tx1"/>
                </a:solidFill>
                <a:latin typeface="Aptos" panose="020B0004020202020204" pitchFamily="34" charset="0"/>
              </a:rPr>
              <a:t>www.linkedin.com/in/smsufi</a:t>
            </a:r>
          </a:p>
        </p:txBody>
      </p:sp>
      <p:sp>
        <p:nvSpPr>
          <p:cNvPr id="4" name="TextBox 3">
            <a:extLst>
              <a:ext uri="{FF2B5EF4-FFF2-40B4-BE49-F238E27FC236}">
                <a16:creationId xmlns:a16="http://schemas.microsoft.com/office/drawing/2014/main" id="{B3941497-6632-3B01-FD1E-7CE3296E7E1E}"/>
              </a:ext>
            </a:extLst>
          </p:cNvPr>
          <p:cNvSpPr txBox="1"/>
          <p:nvPr userDrawn="1"/>
        </p:nvSpPr>
        <p:spPr>
          <a:xfrm>
            <a:off x="4162831" y="4598894"/>
            <a:ext cx="818337" cy="246221"/>
          </a:xfrm>
          <a:prstGeom prst="rect">
            <a:avLst/>
          </a:prstGeom>
          <a:noFill/>
        </p:spPr>
        <p:txBody>
          <a:bodyPr wrap="square" rtlCol="0">
            <a:spAutoFit/>
          </a:bodyPr>
          <a:lstStyle/>
          <a:p>
            <a:r>
              <a:rPr lang="en-US" sz="1000" b="0" dirty="0">
                <a:solidFill>
                  <a:schemeClr val="tx1"/>
                </a:solidFill>
                <a:latin typeface="Aptos" panose="020B0004020202020204" pitchFamily="34" charset="0"/>
              </a:rPr>
              <a:t>VLAN Basic</a:t>
            </a:r>
          </a:p>
        </p:txBody>
      </p:sp>
      <p:sp>
        <p:nvSpPr>
          <p:cNvPr id="5" name="Slide Number Placeholder 4">
            <a:extLst>
              <a:ext uri="{FF2B5EF4-FFF2-40B4-BE49-F238E27FC236}">
                <a16:creationId xmlns:a16="http://schemas.microsoft.com/office/drawing/2014/main" id="{25EA552C-4C9D-3498-CDC7-9A49A43DDF06}"/>
              </a:ext>
            </a:extLst>
          </p:cNvPr>
          <p:cNvSpPr>
            <a:spLocks noGrp="1"/>
          </p:cNvSpPr>
          <p:nvPr>
            <p:ph type="sldNum" sz="quarter" idx="4"/>
          </p:nvPr>
        </p:nvSpPr>
        <p:spPr>
          <a:xfrm>
            <a:off x="8353984" y="4584685"/>
            <a:ext cx="447115" cy="274637"/>
          </a:xfrm>
          <a:prstGeom prst="rect">
            <a:avLst/>
          </a:prstGeom>
        </p:spPr>
        <p:txBody>
          <a:bodyPr vert="horz" lIns="91440" tIns="45720" rIns="91440" bIns="45720" rtlCol="0" anchor="ctr"/>
          <a:lstStyle>
            <a:lvl1pPr algn="ctr">
              <a:defRPr sz="1200">
                <a:solidFill>
                  <a:schemeClr val="tx1"/>
                </a:solidFill>
                <a:latin typeface="Aptos" panose="020B0004020202020204" pitchFamily="34" charset="0"/>
              </a:defRPr>
            </a:lvl1pPr>
          </a:lstStyle>
          <a:p>
            <a:fld id="{99615116-4F68-4671-80FD-21CB182DB826}"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47">
          <p15:clr>
            <a:srgbClr val="EA4335"/>
          </p15:clr>
        </p15:guide>
        <p15:guide id="4" pos="5313">
          <p15:clr>
            <a:srgbClr val="EA4335"/>
          </p15:clr>
        </p15:guide>
        <p15:guide id="5" orient="horz" pos="338">
          <p15:clr>
            <a:srgbClr val="EA4335"/>
          </p15:clr>
        </p15:guide>
        <p15:guide id="6" orient="horz" pos="2902">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 Id="rId4" Type="http://schemas.openxmlformats.org/officeDocument/2006/relationships/slide" Target="slide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slide" Target="slide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slide" Target="slide2.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slide" Target="slide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slide" Target="slide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slide" Target="slide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slide" Target="slide2.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slide" Target="slide2.xml"/><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10.xml"/><Relationship Id="rId5" Type="http://schemas.openxmlformats.org/officeDocument/2006/relationships/slide" Target="slide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3.xml"/><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22.xml"/><Relationship Id="rId2" Type="http://schemas.openxmlformats.org/officeDocument/2006/relationships/slide" Target="slide3.xml"/><Relationship Id="rId1" Type="http://schemas.openxmlformats.org/officeDocument/2006/relationships/slideLayout" Target="../slideLayouts/slideLayout10.xml"/><Relationship Id="rId6" Type="http://schemas.openxmlformats.org/officeDocument/2006/relationships/slide" Target="slide8.xml"/><Relationship Id="rId11" Type="http://schemas.openxmlformats.org/officeDocument/2006/relationships/slide" Target="slide20.xml"/><Relationship Id="rId5" Type="http://schemas.openxmlformats.org/officeDocument/2006/relationships/slide" Target="slide6.xml"/><Relationship Id="rId15" Type="http://schemas.openxmlformats.org/officeDocument/2006/relationships/slide" Target="slide34.xml"/><Relationship Id="rId10" Type="http://schemas.openxmlformats.org/officeDocument/2006/relationships/slide" Target="slide16.xml"/><Relationship Id="rId4" Type="http://schemas.openxmlformats.org/officeDocument/2006/relationships/slide" Target="slide5.xml"/><Relationship Id="rId9" Type="http://schemas.openxmlformats.org/officeDocument/2006/relationships/slide" Target="slide15.xml"/><Relationship Id="rId14" Type="http://schemas.openxmlformats.org/officeDocument/2006/relationships/slide" Target="slide28.xml"/></Relationships>
</file>

<file path=ppt/slides/_rels/slide20.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10.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10.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10.xml"/><Relationship Id="rId6" Type="http://schemas.openxmlformats.org/officeDocument/2006/relationships/slide" Target="slide2.xml"/><Relationship Id="rId5" Type="http://schemas.openxmlformats.org/officeDocument/2006/relationships/image" Target="../media/image44.png"/><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10.xml"/><Relationship Id="rId5" Type="http://schemas.openxmlformats.org/officeDocument/2006/relationships/slide" Target="slide2.xml"/><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4.xml"/><Relationship Id="rId1" Type="http://schemas.openxmlformats.org/officeDocument/2006/relationships/slideLayout" Target="../slideLayouts/slideLayout10.xml"/><Relationship Id="rId5" Type="http://schemas.openxmlformats.org/officeDocument/2006/relationships/slide" Target="slide2.xml"/><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5.xml"/><Relationship Id="rId1" Type="http://schemas.openxmlformats.org/officeDocument/2006/relationships/slideLayout" Target="../slideLayouts/slideLayout10.xml"/><Relationship Id="rId5" Type="http://schemas.openxmlformats.org/officeDocument/2006/relationships/slide" Target="slide2.xml"/><Relationship Id="rId4" Type="http://schemas.openxmlformats.org/officeDocument/2006/relationships/image" Target="../media/image50.png"/></Relationships>
</file>

<file path=ppt/slides/_rels/slide2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slide" Target="slide2.xml"/><Relationship Id="rId2" Type="http://schemas.openxmlformats.org/officeDocument/2006/relationships/notesSlide" Target="../notesSlides/notesSlide27.xml"/><Relationship Id="rId1" Type="http://schemas.openxmlformats.org/officeDocument/2006/relationships/slideLayout" Target="../slideLayouts/slideLayout10.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slide" Target="slide2.xml"/><Relationship Id="rId2" Type="http://schemas.openxmlformats.org/officeDocument/2006/relationships/notesSlide" Target="../notesSlides/notesSlide29.xml"/><Relationship Id="rId1" Type="http://schemas.openxmlformats.org/officeDocument/2006/relationships/slideLayout" Target="../slideLayouts/slideLayout10.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3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notesSlide" Target="../notesSlides/notesSlide32.xml"/><Relationship Id="rId1" Type="http://schemas.openxmlformats.org/officeDocument/2006/relationships/slideLayout" Target="../slideLayouts/slideLayout10.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35.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2.jpg"/><Relationship Id="rId7" Type="http://schemas.openxmlformats.org/officeDocument/2006/relationships/image" Target="../media/image65.png"/><Relationship Id="rId2" Type="http://schemas.openxmlformats.org/officeDocument/2006/relationships/notesSlide" Target="../notesSlides/notesSlide33.xml"/><Relationship Id="rId1" Type="http://schemas.openxmlformats.org/officeDocument/2006/relationships/slideLayout" Target="../slideLayouts/slideLayout10.xml"/><Relationship Id="rId6" Type="http://schemas.openxmlformats.org/officeDocument/2006/relationships/hyperlink" Target="mailto:safwanm.cse@gmail.com" TargetMode="External"/><Relationship Id="rId5" Type="http://schemas.openxmlformats.org/officeDocument/2006/relationships/hyperlink" Target="http://www.linkedin.com/in/smsufi" TargetMode="External"/><Relationship Id="rId4" Type="http://schemas.openxmlformats.org/officeDocument/2006/relationships/image" Target="../media/image64.png"/><Relationship Id="rId9" Type="http://schemas.openxmlformats.org/officeDocument/2006/relationships/hyperlink" Target="https://github.com/smsufi"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slide" Target="slide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2A386F-0685-1080-3680-4E6892B96CD8}"/>
              </a:ext>
            </a:extLst>
          </p:cNvPr>
          <p:cNvPicPr>
            <a:picLocks noChangeAspect="1"/>
          </p:cNvPicPr>
          <p:nvPr/>
        </p:nvPicPr>
        <p:blipFill>
          <a:blip r:embed="rId3"/>
          <a:srcRect/>
          <a:stretch/>
        </p:blipFill>
        <p:spPr>
          <a:xfrm>
            <a:off x="0" y="0"/>
            <a:ext cx="9144000" cy="5143500"/>
          </a:xfrm>
          <a:prstGeom prst="rect">
            <a:avLst/>
          </a:prstGeom>
        </p:spPr>
      </p:pic>
      <p:sp>
        <p:nvSpPr>
          <p:cNvPr id="4" name="TextBox 3">
            <a:extLst>
              <a:ext uri="{FF2B5EF4-FFF2-40B4-BE49-F238E27FC236}">
                <a16:creationId xmlns:a16="http://schemas.microsoft.com/office/drawing/2014/main" id="{F59DB410-DF6E-5AE6-6632-85C0D050F75F}"/>
              </a:ext>
            </a:extLst>
          </p:cNvPr>
          <p:cNvSpPr txBox="1"/>
          <p:nvPr/>
        </p:nvSpPr>
        <p:spPr>
          <a:xfrm>
            <a:off x="1391478" y="2310140"/>
            <a:ext cx="5931673" cy="523220"/>
          </a:xfrm>
          <a:prstGeom prst="rect">
            <a:avLst/>
          </a:prstGeom>
          <a:noFill/>
        </p:spPr>
        <p:txBody>
          <a:bodyPr wrap="square" rtlCol="0">
            <a:spAutoFit/>
          </a:bodyPr>
          <a:lstStyle/>
          <a:p>
            <a:r>
              <a:rPr lang="en-US" sz="2800" b="1" dirty="0"/>
              <a:t>Virtual Local Area Network </a:t>
            </a:r>
            <a:r>
              <a:rPr lang="en-US" sz="1600" dirty="0"/>
              <a:t>(Basic)</a:t>
            </a:r>
            <a:endParaRPr lang="en-US" sz="1600" dirty="0">
              <a:latin typeface="Aptos" panose="020B0004020202020204" pitchFamily="34" charset="0"/>
            </a:endParaRPr>
          </a:p>
        </p:txBody>
      </p:sp>
      <p:sp>
        <p:nvSpPr>
          <p:cNvPr id="5" name="TextBox 4">
            <a:extLst>
              <a:ext uri="{FF2B5EF4-FFF2-40B4-BE49-F238E27FC236}">
                <a16:creationId xmlns:a16="http://schemas.microsoft.com/office/drawing/2014/main" id="{C8764082-D563-123F-53E5-62276CA66017}"/>
              </a:ext>
            </a:extLst>
          </p:cNvPr>
          <p:cNvSpPr txBox="1"/>
          <p:nvPr/>
        </p:nvSpPr>
        <p:spPr>
          <a:xfrm>
            <a:off x="6679096" y="3671760"/>
            <a:ext cx="2130950" cy="492443"/>
          </a:xfrm>
          <a:prstGeom prst="rect">
            <a:avLst/>
          </a:prstGeom>
          <a:noFill/>
        </p:spPr>
        <p:txBody>
          <a:bodyPr wrap="square" rtlCol="0">
            <a:spAutoFit/>
          </a:bodyPr>
          <a:lstStyle/>
          <a:p>
            <a:r>
              <a:rPr lang="en-US" b="1" dirty="0">
                <a:latin typeface="Aptos" panose="020B0004020202020204" pitchFamily="34" charset="0"/>
              </a:rPr>
              <a:t>Safwan Muntasir (Sufi)</a:t>
            </a:r>
            <a:br>
              <a:rPr lang="en-US" dirty="0">
                <a:latin typeface="Aptos" panose="020B0004020202020204" pitchFamily="34" charset="0"/>
              </a:rPr>
            </a:br>
            <a:r>
              <a:rPr lang="en-US" sz="1100" dirty="0">
                <a:latin typeface="Aptos" panose="020B0004020202020204" pitchFamily="34" charset="0"/>
              </a:rPr>
              <a:t>Networking Enthusiast</a:t>
            </a:r>
            <a:endParaRPr lang="en-US" dirty="0">
              <a:latin typeface="Aptos" panose="020B0004020202020204" pitchFamily="34" charset="0"/>
            </a:endParaRPr>
          </a:p>
        </p:txBody>
      </p:sp>
      <p:cxnSp>
        <p:nvCxnSpPr>
          <p:cNvPr id="7" name="Straight Connector 6">
            <a:extLst>
              <a:ext uri="{FF2B5EF4-FFF2-40B4-BE49-F238E27FC236}">
                <a16:creationId xmlns:a16="http://schemas.microsoft.com/office/drawing/2014/main" id="{0D86B24E-DF01-4156-DBC8-09DD8138B67B}"/>
              </a:ext>
            </a:extLst>
          </p:cNvPr>
          <p:cNvCxnSpPr/>
          <p:nvPr/>
        </p:nvCxnSpPr>
        <p:spPr>
          <a:xfrm>
            <a:off x="6535972" y="3640983"/>
            <a:ext cx="0" cy="553997"/>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4655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4D2733-CEC1-4FA5-B641-30229D0EE9F0}"/>
              </a:ext>
            </a:extLst>
          </p:cNvPr>
          <p:cNvSpPr>
            <a:spLocks noGrp="1"/>
          </p:cNvSpPr>
          <p:nvPr>
            <p:ph type="title" idx="4294967295"/>
          </p:nvPr>
        </p:nvSpPr>
        <p:spPr>
          <a:xfrm>
            <a:off x="567690" y="533719"/>
            <a:ext cx="7886700" cy="332478"/>
          </a:xfrm>
          <a:prstGeom prst="rect">
            <a:avLst/>
          </a:prstGeom>
        </p:spPr>
        <p:txBody>
          <a:bodyPr/>
          <a:lstStyle/>
          <a:p>
            <a:r>
              <a:rPr lang="en-US" sz="1600" b="1" u="sng" dirty="0">
                <a:solidFill>
                  <a:schemeClr val="accent4">
                    <a:lumMod val="50000"/>
                  </a:schemeClr>
                </a:solidFill>
                <a:ea typeface="Tahoma" panose="020B0604030504040204" pitchFamily="34" charset="0"/>
                <a:cs typeface="Tahoma" panose="020B0604030504040204" pitchFamily="34" charset="0"/>
              </a:rPr>
              <a:t>Basic Configuration</a:t>
            </a:r>
          </a:p>
        </p:txBody>
      </p:sp>
      <p:pic>
        <p:nvPicPr>
          <p:cNvPr id="12" name="Picture 11">
            <a:extLst>
              <a:ext uri="{FF2B5EF4-FFF2-40B4-BE49-F238E27FC236}">
                <a16:creationId xmlns:a16="http://schemas.microsoft.com/office/drawing/2014/main" id="{D07A88C5-5773-4621-B2FF-13BF9544FC26}"/>
              </a:ext>
            </a:extLst>
          </p:cNvPr>
          <p:cNvPicPr>
            <a:picLocks noChangeAspect="1"/>
          </p:cNvPicPr>
          <p:nvPr/>
        </p:nvPicPr>
        <p:blipFill>
          <a:blip r:embed="rId2"/>
          <a:srcRect/>
          <a:stretch/>
        </p:blipFill>
        <p:spPr>
          <a:xfrm>
            <a:off x="718881" y="942395"/>
            <a:ext cx="6481849" cy="2113646"/>
          </a:xfrm>
          <a:prstGeom prst="rect">
            <a:avLst/>
          </a:prstGeom>
          <a:ln>
            <a:solidFill>
              <a:schemeClr val="tx1"/>
            </a:solidFill>
          </a:ln>
        </p:spPr>
      </p:pic>
      <p:sp>
        <p:nvSpPr>
          <p:cNvPr id="2" name="Slide Number Placeholder 1">
            <a:extLst>
              <a:ext uri="{FF2B5EF4-FFF2-40B4-BE49-F238E27FC236}">
                <a16:creationId xmlns:a16="http://schemas.microsoft.com/office/drawing/2014/main" id="{FC5160F2-6E4C-48D6-8EE2-8D5B9634214C}"/>
              </a:ext>
            </a:extLst>
          </p:cNvPr>
          <p:cNvSpPr>
            <a:spLocks noGrp="1"/>
          </p:cNvSpPr>
          <p:nvPr>
            <p:ph type="sldNum" idx="12"/>
          </p:nvPr>
        </p:nvSpPr>
        <p:spPr/>
        <p:txBody>
          <a:bodyPr/>
          <a:lstStyle/>
          <a:p>
            <a:pPr algn="l"/>
            <a:fld id="{00000000-1234-1234-1234-123412341234}" type="slidenum">
              <a:rPr lang="en" smtClean="0"/>
              <a:pPr algn="l"/>
              <a:t>10</a:t>
            </a:fld>
            <a:endParaRPr lang="en"/>
          </a:p>
        </p:txBody>
      </p:sp>
      <p:sp>
        <p:nvSpPr>
          <p:cNvPr id="8" name="TextBox 7">
            <a:extLst>
              <a:ext uri="{FF2B5EF4-FFF2-40B4-BE49-F238E27FC236}">
                <a16:creationId xmlns:a16="http://schemas.microsoft.com/office/drawing/2014/main" id="{7DB4A8A7-E4D3-45B9-8101-CDBFED2C3996}"/>
              </a:ext>
            </a:extLst>
          </p:cNvPr>
          <p:cNvSpPr txBox="1"/>
          <p:nvPr/>
        </p:nvSpPr>
        <p:spPr>
          <a:xfrm>
            <a:off x="7204161" y="874643"/>
            <a:ext cx="1755356" cy="2243756"/>
          </a:xfrm>
          <a:prstGeom prst="rect">
            <a:avLst/>
          </a:prstGeom>
          <a:noFill/>
        </p:spPr>
        <p:txBody>
          <a:bodyPr wrap="square" rtlCol="0">
            <a:spAutoFit/>
          </a:bodyPr>
          <a:lstStyle/>
          <a:p>
            <a:pPr>
              <a:lnSpc>
                <a:spcPct val="150000"/>
              </a:lnSpc>
            </a:pPr>
            <a:r>
              <a:rPr lang="en-US" sz="1050" b="1" dirty="0"/>
              <a:t>***This lab/topology was created in GNS3 2.2.43</a:t>
            </a:r>
          </a:p>
          <a:p>
            <a:pPr>
              <a:lnSpc>
                <a:spcPct val="150000"/>
              </a:lnSpc>
            </a:pPr>
            <a:r>
              <a:rPr lang="en-US" sz="1050" dirty="0"/>
              <a:t>***Routers: Cisco Catalyst 7200 Series Router</a:t>
            </a:r>
          </a:p>
          <a:p>
            <a:pPr>
              <a:lnSpc>
                <a:spcPct val="150000"/>
              </a:lnSpc>
            </a:pPr>
            <a:r>
              <a:rPr lang="en-US" sz="1050" dirty="0"/>
              <a:t>***Switches: i86bi Linux L3 Cisco IOS Version 15.1</a:t>
            </a:r>
          </a:p>
          <a:p>
            <a:pPr>
              <a:lnSpc>
                <a:spcPct val="150000"/>
              </a:lnSpc>
            </a:pPr>
            <a:r>
              <a:rPr lang="en-US" sz="1050" dirty="0"/>
              <a:t>***PCs: GNS3 Default VPCS</a:t>
            </a:r>
          </a:p>
        </p:txBody>
      </p:sp>
      <p:pic>
        <p:nvPicPr>
          <p:cNvPr id="9" name="Picture 8">
            <a:extLst>
              <a:ext uri="{FF2B5EF4-FFF2-40B4-BE49-F238E27FC236}">
                <a16:creationId xmlns:a16="http://schemas.microsoft.com/office/drawing/2014/main" id="{2D646E40-81F9-4567-8ADE-4FC974FE2D11}"/>
              </a:ext>
            </a:extLst>
          </p:cNvPr>
          <p:cNvPicPr>
            <a:picLocks noChangeAspect="1"/>
          </p:cNvPicPr>
          <p:nvPr/>
        </p:nvPicPr>
        <p:blipFill>
          <a:blip r:embed="rId3"/>
          <a:stretch>
            <a:fillRect/>
          </a:stretch>
        </p:blipFill>
        <p:spPr>
          <a:xfrm>
            <a:off x="4168350" y="3135989"/>
            <a:ext cx="4393726" cy="1412928"/>
          </a:xfrm>
          <a:prstGeom prst="rect">
            <a:avLst/>
          </a:prstGeom>
        </p:spPr>
      </p:pic>
      <p:sp>
        <p:nvSpPr>
          <p:cNvPr id="10" name="TextBox 9">
            <a:extLst>
              <a:ext uri="{FF2B5EF4-FFF2-40B4-BE49-F238E27FC236}">
                <a16:creationId xmlns:a16="http://schemas.microsoft.com/office/drawing/2014/main" id="{17A4F037-267A-4E8E-9618-AF772A7EC196}"/>
              </a:ext>
            </a:extLst>
          </p:cNvPr>
          <p:cNvSpPr txBox="1"/>
          <p:nvPr/>
        </p:nvSpPr>
        <p:spPr>
          <a:xfrm>
            <a:off x="651806" y="3062497"/>
            <a:ext cx="3687583" cy="756297"/>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By default all the interface of a switch belongs to Default VLAN 1. Use this command to check-</a:t>
            </a:r>
            <a:br>
              <a:rPr lang="en-US" sz="1000"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‘SW# show </a:t>
            </a:r>
            <a:r>
              <a:rPr lang="en-US" sz="1000" b="1" i="1" dirty="0" err="1">
                <a:solidFill>
                  <a:schemeClr val="tx1"/>
                </a:solidFill>
                <a:latin typeface="+mj-lt"/>
                <a:ea typeface="Tahoma" panose="020B0604030504040204" pitchFamily="34" charset="0"/>
                <a:cs typeface="Tahoma" panose="020B0604030504040204" pitchFamily="34" charset="0"/>
              </a:rPr>
              <a:t>vlan</a:t>
            </a:r>
            <a:r>
              <a:rPr lang="en-US" sz="1000" b="1" i="1" dirty="0">
                <a:solidFill>
                  <a:schemeClr val="tx1"/>
                </a:solidFill>
                <a:latin typeface="+mj-lt"/>
                <a:ea typeface="Tahoma" panose="020B0604030504040204" pitchFamily="34" charset="0"/>
                <a:cs typeface="Tahoma" panose="020B0604030504040204" pitchFamily="34" charset="0"/>
              </a:rPr>
              <a:t> brief’</a:t>
            </a:r>
            <a:endParaRPr lang="en-US" sz="1000" dirty="0">
              <a:solidFill>
                <a:schemeClr val="tx1"/>
              </a:solidFill>
              <a:latin typeface="+mj-lt"/>
              <a:ea typeface="Tahoma" panose="020B0604030504040204" pitchFamily="34" charset="0"/>
              <a:cs typeface="Tahoma" panose="020B0604030504040204" pitchFamily="34" charset="0"/>
            </a:endParaRPr>
          </a:p>
        </p:txBody>
      </p:sp>
      <p:sp>
        <p:nvSpPr>
          <p:cNvPr id="3" name="Rectangle 2">
            <a:extLst>
              <a:ext uri="{FF2B5EF4-FFF2-40B4-BE49-F238E27FC236}">
                <a16:creationId xmlns:a16="http://schemas.microsoft.com/office/drawing/2014/main" id="{04468D24-E66A-4801-B034-6741C694E15A}"/>
              </a:ext>
            </a:extLst>
          </p:cNvPr>
          <p:cNvSpPr/>
          <p:nvPr/>
        </p:nvSpPr>
        <p:spPr>
          <a:xfrm>
            <a:off x="4389755" y="3141345"/>
            <a:ext cx="892810" cy="12192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615A1F-9138-400B-91F0-65E773BC2FA9}"/>
              </a:ext>
            </a:extLst>
          </p:cNvPr>
          <p:cNvSpPr/>
          <p:nvPr/>
        </p:nvSpPr>
        <p:spPr>
          <a:xfrm>
            <a:off x="4182491" y="3598544"/>
            <a:ext cx="4114262" cy="485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D19A84E-E479-4618-88C6-8BE6525D8593}"/>
              </a:ext>
            </a:extLst>
          </p:cNvPr>
          <p:cNvSpPr txBox="1"/>
          <p:nvPr/>
        </p:nvSpPr>
        <p:spPr>
          <a:xfrm>
            <a:off x="3874770" y="236666"/>
            <a:ext cx="1272540" cy="246221"/>
          </a:xfrm>
          <a:prstGeom prst="rect">
            <a:avLst/>
          </a:prstGeom>
          <a:noFill/>
        </p:spPr>
        <p:txBody>
          <a:bodyPr wrap="square" rtlCol="0">
            <a:spAutoFit/>
          </a:bodyPr>
          <a:lstStyle/>
          <a:p>
            <a:r>
              <a:rPr lang="en-US" sz="1000" i="1" dirty="0">
                <a:solidFill>
                  <a:srgbClr val="002060"/>
                </a:solidFill>
                <a:hlinkClick r:id="rId4" action="ppaction://hlinksldjump">
                  <a:extLst>
                    <a:ext uri="{A12FA001-AC4F-418D-AE19-62706E023703}">
                      <ahyp:hlinkClr xmlns:ahyp="http://schemas.microsoft.com/office/drawing/2018/hyperlinkcolor" val="tx"/>
                    </a:ext>
                  </a:extLst>
                </a:hlinkClick>
              </a:rPr>
              <a:t>Back to Contents</a:t>
            </a:r>
            <a:endParaRPr lang="en-US" sz="1000" i="1" dirty="0">
              <a:solidFill>
                <a:srgbClr val="002060"/>
              </a:solidFill>
            </a:endParaRPr>
          </a:p>
        </p:txBody>
      </p:sp>
    </p:spTree>
    <p:extLst>
      <p:ext uri="{BB962C8B-B14F-4D97-AF65-F5344CB8AC3E}">
        <p14:creationId xmlns:p14="http://schemas.microsoft.com/office/powerpoint/2010/main" val="1759737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74F7C6-9C7E-4463-90AD-288223CEA2BE}"/>
              </a:ext>
            </a:extLst>
          </p:cNvPr>
          <p:cNvSpPr>
            <a:spLocks noGrp="1"/>
          </p:cNvSpPr>
          <p:nvPr>
            <p:ph type="title" idx="4294967295"/>
          </p:nvPr>
        </p:nvSpPr>
        <p:spPr>
          <a:xfrm>
            <a:off x="567690" y="533719"/>
            <a:ext cx="7886700" cy="353612"/>
          </a:xfrm>
          <a:prstGeom prst="rect">
            <a:avLst/>
          </a:prstGeom>
        </p:spPr>
        <p:txBody>
          <a:bodyPr/>
          <a:lstStyle/>
          <a:p>
            <a:r>
              <a:rPr lang="en-US" sz="1600" b="1" u="sng" dirty="0">
                <a:solidFill>
                  <a:schemeClr val="accent4">
                    <a:lumMod val="50000"/>
                  </a:schemeClr>
                </a:solidFill>
                <a:ea typeface="Tahoma" panose="020B0604030504040204" pitchFamily="34" charset="0"/>
                <a:cs typeface="Tahoma" panose="020B0604030504040204" pitchFamily="34" charset="0"/>
              </a:rPr>
              <a:t>Basic Configuration</a:t>
            </a:r>
          </a:p>
        </p:txBody>
      </p:sp>
      <p:sp>
        <p:nvSpPr>
          <p:cNvPr id="6" name="TextBox 5">
            <a:extLst>
              <a:ext uri="{FF2B5EF4-FFF2-40B4-BE49-F238E27FC236}">
                <a16:creationId xmlns:a16="http://schemas.microsoft.com/office/drawing/2014/main" id="{772AFE9B-82B1-57CB-61D7-73FBE3705EB0}"/>
              </a:ext>
            </a:extLst>
          </p:cNvPr>
          <p:cNvSpPr txBox="1"/>
          <p:nvPr/>
        </p:nvSpPr>
        <p:spPr>
          <a:xfrm>
            <a:off x="651807" y="848689"/>
            <a:ext cx="4202922" cy="3295454"/>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Create VLAN using following commands-</a:t>
            </a:r>
            <a:br>
              <a:rPr lang="en-US" sz="1000"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‘SW# configure terminal’</a:t>
            </a:r>
            <a:br>
              <a:rPr lang="en-US" sz="1000" b="1" i="1"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‘SW(config)# </a:t>
            </a:r>
            <a:r>
              <a:rPr lang="en-US" sz="1000" b="1" i="1" dirty="0" err="1">
                <a:solidFill>
                  <a:schemeClr val="tx1"/>
                </a:solidFill>
                <a:latin typeface="+mj-lt"/>
                <a:ea typeface="Tahoma" panose="020B0604030504040204" pitchFamily="34" charset="0"/>
                <a:cs typeface="Tahoma" panose="020B0604030504040204" pitchFamily="34" charset="0"/>
              </a:rPr>
              <a:t>vlan</a:t>
            </a:r>
            <a:r>
              <a:rPr lang="en-US" sz="1000" b="1" i="1" dirty="0">
                <a:solidFill>
                  <a:schemeClr val="tx1"/>
                </a:solidFill>
                <a:latin typeface="+mj-lt"/>
                <a:ea typeface="Tahoma" panose="020B0604030504040204" pitchFamily="34" charset="0"/>
                <a:cs typeface="Tahoma" panose="020B0604030504040204" pitchFamily="34" charset="0"/>
              </a:rPr>
              <a:t> </a:t>
            </a:r>
            <a:r>
              <a:rPr lang="en-US" sz="1000" b="1" i="1" dirty="0">
                <a:solidFill>
                  <a:srgbClr val="C00000"/>
                </a:solidFill>
                <a:latin typeface="+mj-lt"/>
                <a:ea typeface="Tahoma" panose="020B0604030504040204" pitchFamily="34" charset="0"/>
                <a:cs typeface="Tahoma" panose="020B0604030504040204" pitchFamily="34" charset="0"/>
              </a:rPr>
              <a:t>&lt;VLAN ID&gt;</a:t>
            </a:r>
            <a:r>
              <a:rPr lang="en-US" sz="1000" b="1" i="1" dirty="0">
                <a:solidFill>
                  <a:schemeClr val="tx1"/>
                </a:solidFill>
                <a:latin typeface="+mj-lt"/>
                <a:ea typeface="Tahoma" panose="020B0604030504040204" pitchFamily="34" charset="0"/>
                <a:cs typeface="Tahoma" panose="020B0604030504040204" pitchFamily="34" charset="0"/>
              </a:rPr>
              <a:t>’</a:t>
            </a:r>
            <a:br>
              <a:rPr lang="en-US" sz="1000" b="1" i="1"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‘SW(config-</a:t>
            </a:r>
            <a:r>
              <a:rPr lang="en-US" sz="1000" b="1" i="1" dirty="0" err="1">
                <a:solidFill>
                  <a:schemeClr val="tx1"/>
                </a:solidFill>
                <a:latin typeface="+mj-lt"/>
                <a:ea typeface="Tahoma" panose="020B0604030504040204" pitchFamily="34" charset="0"/>
                <a:cs typeface="Tahoma" panose="020B0604030504040204" pitchFamily="34" charset="0"/>
              </a:rPr>
              <a:t>vlan</a:t>
            </a:r>
            <a:r>
              <a:rPr lang="en-US" sz="1000" b="1" i="1" dirty="0">
                <a:solidFill>
                  <a:schemeClr val="tx1"/>
                </a:solidFill>
                <a:latin typeface="+mj-lt"/>
                <a:ea typeface="Tahoma" panose="020B0604030504040204" pitchFamily="34" charset="0"/>
                <a:cs typeface="Tahoma" panose="020B0604030504040204" pitchFamily="34" charset="0"/>
              </a:rPr>
              <a:t>)# name </a:t>
            </a:r>
            <a:r>
              <a:rPr lang="en-US" sz="1000" b="1" i="1" dirty="0">
                <a:solidFill>
                  <a:srgbClr val="C00000"/>
                </a:solidFill>
                <a:latin typeface="+mj-lt"/>
                <a:ea typeface="Tahoma" panose="020B0604030504040204" pitchFamily="34" charset="0"/>
                <a:cs typeface="Tahoma" panose="020B0604030504040204" pitchFamily="34" charset="0"/>
              </a:rPr>
              <a:t>&lt;VLAN name&gt;</a:t>
            </a:r>
            <a:r>
              <a:rPr lang="en-US" sz="1000" b="1" i="1" dirty="0">
                <a:solidFill>
                  <a:schemeClr val="tx1"/>
                </a:solidFill>
                <a:latin typeface="+mj-lt"/>
                <a:ea typeface="Tahoma" panose="020B0604030504040204" pitchFamily="34" charset="0"/>
                <a:cs typeface="Tahoma" panose="020B0604030504040204" pitchFamily="34" charset="0"/>
              </a:rPr>
              <a:t>’</a:t>
            </a:r>
          </a:p>
          <a:p>
            <a:pPr marL="171450" indent="-171450">
              <a:lnSpc>
                <a:spcPct val="150000"/>
              </a:lnSpc>
              <a:buFont typeface="Arial" panose="020B0604020202020204" pitchFamily="34" charset="0"/>
              <a:buChar char="•"/>
            </a:pPr>
            <a:endParaRPr lang="en-US" sz="1000" b="1" i="1" dirty="0">
              <a:solidFill>
                <a:schemeClr val="tx1"/>
              </a:solidFill>
              <a:latin typeface="+mj-lt"/>
              <a:ea typeface="Tahoma" panose="020B0604030504040204" pitchFamily="34" charset="0"/>
              <a:cs typeface="Tahoma" panose="020B0604030504040204" pitchFamily="34" charset="0"/>
            </a:endParaRPr>
          </a:p>
          <a:p>
            <a:pPr marL="171450" indent="-171450">
              <a:lnSpc>
                <a:spcPct val="150000"/>
              </a:lnSpc>
              <a:buFont typeface="Arial" panose="020B0604020202020204" pitchFamily="34" charset="0"/>
              <a:buChar char="•"/>
            </a:pPr>
            <a:endParaRPr lang="en-US" sz="1000" dirty="0">
              <a:solidFill>
                <a:schemeClr val="tx1"/>
              </a:solidFill>
              <a:latin typeface="+mj-lt"/>
              <a:ea typeface="Tahoma" panose="020B0604030504040204" pitchFamily="34" charset="0"/>
              <a:cs typeface="Tahoma" panose="020B0604030504040204" pitchFamily="34" charset="0"/>
            </a:endParaRPr>
          </a:p>
          <a:p>
            <a:pPr>
              <a:lnSpc>
                <a:spcPct val="150000"/>
              </a:lnSpc>
            </a:pPr>
            <a:endParaRPr lang="en-US" sz="1000" dirty="0">
              <a:solidFill>
                <a:schemeClr val="tx1"/>
              </a:solidFill>
              <a:latin typeface="+mj-lt"/>
              <a:ea typeface="Tahoma" panose="020B0604030504040204" pitchFamily="34" charset="0"/>
              <a:cs typeface="Tahoma" panose="020B0604030504040204" pitchFamily="34" charset="0"/>
            </a:endParaRPr>
          </a:p>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Configuring switchport mode in interfaces connected to end devices-</a:t>
            </a:r>
            <a:br>
              <a:rPr lang="en-US" sz="1000"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‘SW(config)# interface range </a:t>
            </a:r>
            <a:r>
              <a:rPr lang="en-US" sz="1000" b="1" i="1" dirty="0">
                <a:solidFill>
                  <a:srgbClr val="C00000"/>
                </a:solidFill>
                <a:latin typeface="+mj-lt"/>
                <a:ea typeface="Tahoma" panose="020B0604030504040204" pitchFamily="34" charset="0"/>
                <a:cs typeface="Tahoma" panose="020B0604030504040204" pitchFamily="34" charset="0"/>
              </a:rPr>
              <a:t>&lt;interface ID range&gt;</a:t>
            </a:r>
            <a:r>
              <a:rPr lang="en-US" sz="1000" b="1" i="1" dirty="0">
                <a:solidFill>
                  <a:schemeClr val="tx1"/>
                </a:solidFill>
                <a:latin typeface="+mj-lt"/>
                <a:ea typeface="Tahoma" panose="020B0604030504040204" pitchFamily="34" charset="0"/>
                <a:cs typeface="Tahoma" panose="020B0604030504040204" pitchFamily="34" charset="0"/>
              </a:rPr>
              <a:t>’</a:t>
            </a:r>
            <a:br>
              <a:rPr lang="en-US" sz="1000" b="1" i="1"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‘SW(config-if-range)# switchport mode </a:t>
            </a:r>
            <a:r>
              <a:rPr lang="en-US" sz="1000" b="1" i="1" dirty="0">
                <a:solidFill>
                  <a:srgbClr val="C00000"/>
                </a:solidFill>
                <a:latin typeface="+mj-lt"/>
                <a:ea typeface="Tahoma" panose="020B0604030504040204" pitchFamily="34" charset="0"/>
                <a:cs typeface="Tahoma" panose="020B0604030504040204" pitchFamily="34" charset="0"/>
              </a:rPr>
              <a:t>&lt;access&gt;</a:t>
            </a:r>
            <a:r>
              <a:rPr lang="en-US" sz="1000" b="1" i="1" dirty="0">
                <a:solidFill>
                  <a:schemeClr val="tx1"/>
                </a:solidFill>
                <a:latin typeface="+mj-lt"/>
                <a:ea typeface="Tahoma" panose="020B0604030504040204" pitchFamily="34" charset="0"/>
                <a:cs typeface="Tahoma" panose="020B0604030504040204" pitchFamily="34" charset="0"/>
              </a:rPr>
              <a:t>’</a:t>
            </a:r>
            <a:br>
              <a:rPr lang="en-US" sz="1000" b="1" i="1"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‘SW9config-if-range)# switchport access </a:t>
            </a:r>
            <a:r>
              <a:rPr lang="en-US" sz="1000" b="1" i="1" dirty="0" err="1">
                <a:solidFill>
                  <a:schemeClr val="tx1"/>
                </a:solidFill>
                <a:latin typeface="+mj-lt"/>
                <a:ea typeface="Tahoma" panose="020B0604030504040204" pitchFamily="34" charset="0"/>
                <a:cs typeface="Tahoma" panose="020B0604030504040204" pitchFamily="34" charset="0"/>
              </a:rPr>
              <a:t>vlan</a:t>
            </a:r>
            <a:r>
              <a:rPr lang="en-US" sz="1000" b="1" i="1" dirty="0">
                <a:solidFill>
                  <a:schemeClr val="tx1"/>
                </a:solidFill>
                <a:latin typeface="+mj-lt"/>
                <a:ea typeface="Tahoma" panose="020B0604030504040204" pitchFamily="34" charset="0"/>
                <a:cs typeface="Tahoma" panose="020B0604030504040204" pitchFamily="34" charset="0"/>
              </a:rPr>
              <a:t> </a:t>
            </a:r>
            <a:r>
              <a:rPr lang="en-US" sz="1000" b="1" i="1" dirty="0">
                <a:solidFill>
                  <a:srgbClr val="C00000"/>
                </a:solidFill>
                <a:latin typeface="+mj-lt"/>
                <a:ea typeface="Tahoma" panose="020B0604030504040204" pitchFamily="34" charset="0"/>
                <a:cs typeface="Tahoma" panose="020B0604030504040204" pitchFamily="34" charset="0"/>
              </a:rPr>
              <a:t>&lt;VLAN ID&gt;</a:t>
            </a:r>
            <a:r>
              <a:rPr lang="en-US" sz="1000" b="1" i="1" dirty="0">
                <a:solidFill>
                  <a:schemeClr val="tx1"/>
                </a:solidFill>
                <a:latin typeface="+mj-lt"/>
                <a:ea typeface="Tahoma" panose="020B0604030504040204" pitchFamily="34" charset="0"/>
                <a:cs typeface="Tahoma" panose="020B0604030504040204" pitchFamily="34" charset="0"/>
              </a:rPr>
              <a:t>’</a:t>
            </a:r>
            <a:br>
              <a:rPr lang="en-US" sz="1000" b="1" i="1" dirty="0">
                <a:solidFill>
                  <a:schemeClr val="tx1"/>
                </a:solidFill>
                <a:latin typeface="+mj-lt"/>
                <a:ea typeface="Tahoma" panose="020B0604030504040204" pitchFamily="34" charset="0"/>
                <a:cs typeface="Tahoma" panose="020B0604030504040204" pitchFamily="34" charset="0"/>
              </a:rPr>
            </a:br>
            <a:br>
              <a:rPr lang="en-US" sz="1000" b="1" i="1" dirty="0">
                <a:solidFill>
                  <a:schemeClr val="tx1"/>
                </a:solidFill>
                <a:latin typeface="+mj-lt"/>
                <a:ea typeface="Tahoma" panose="020B0604030504040204" pitchFamily="34" charset="0"/>
                <a:cs typeface="Tahoma" panose="020B0604030504040204" pitchFamily="34" charset="0"/>
              </a:rPr>
            </a:br>
            <a:r>
              <a:rPr lang="en-US" sz="1000" dirty="0">
                <a:solidFill>
                  <a:schemeClr val="tx1"/>
                </a:solidFill>
                <a:latin typeface="+mj-lt"/>
                <a:ea typeface="Tahoma" panose="020B0604030504040204" pitchFamily="34" charset="0"/>
                <a:cs typeface="Tahoma" panose="020B0604030504040204" pitchFamily="34" charset="0"/>
              </a:rPr>
              <a:t>If VLAN is not created, it will be created automatically after configuring switchport access to that VLAN.</a:t>
            </a:r>
            <a:endParaRPr lang="en-US" sz="1000" b="1" i="1" dirty="0">
              <a:solidFill>
                <a:schemeClr val="tx1"/>
              </a:solidFill>
              <a:latin typeface="+mj-lt"/>
              <a:ea typeface="Tahoma" panose="020B0604030504040204" pitchFamily="34" charset="0"/>
              <a:cs typeface="Tahoma" panose="020B0604030504040204" pitchFamily="34" charset="0"/>
            </a:endParaRP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11</a:t>
            </a:fld>
            <a:endParaRPr lang="en"/>
          </a:p>
        </p:txBody>
      </p:sp>
      <p:pic>
        <p:nvPicPr>
          <p:cNvPr id="9" name="Picture 8">
            <a:extLst>
              <a:ext uri="{FF2B5EF4-FFF2-40B4-BE49-F238E27FC236}">
                <a16:creationId xmlns:a16="http://schemas.microsoft.com/office/drawing/2014/main" id="{433AA885-F696-40D3-B1B1-ACBE9D7390D3}"/>
              </a:ext>
            </a:extLst>
          </p:cNvPr>
          <p:cNvPicPr>
            <a:picLocks noChangeAspect="1"/>
          </p:cNvPicPr>
          <p:nvPr/>
        </p:nvPicPr>
        <p:blipFill>
          <a:blip r:embed="rId3"/>
          <a:stretch>
            <a:fillRect/>
          </a:stretch>
        </p:blipFill>
        <p:spPr>
          <a:xfrm>
            <a:off x="4497351" y="848689"/>
            <a:ext cx="4203807" cy="1653879"/>
          </a:xfrm>
          <a:prstGeom prst="rect">
            <a:avLst/>
          </a:prstGeom>
        </p:spPr>
      </p:pic>
      <p:pic>
        <p:nvPicPr>
          <p:cNvPr id="10" name="Picture 9">
            <a:extLst>
              <a:ext uri="{FF2B5EF4-FFF2-40B4-BE49-F238E27FC236}">
                <a16:creationId xmlns:a16="http://schemas.microsoft.com/office/drawing/2014/main" id="{C36ACF8C-B22E-4B88-ABD8-BF02BFA6D679}"/>
              </a:ext>
            </a:extLst>
          </p:cNvPr>
          <p:cNvPicPr>
            <a:picLocks noChangeAspect="1"/>
          </p:cNvPicPr>
          <p:nvPr/>
        </p:nvPicPr>
        <p:blipFill>
          <a:blip r:embed="rId4"/>
          <a:srcRect/>
          <a:stretch/>
        </p:blipFill>
        <p:spPr>
          <a:xfrm>
            <a:off x="4498236" y="2782354"/>
            <a:ext cx="4202922" cy="1539165"/>
          </a:xfrm>
          <a:prstGeom prst="rect">
            <a:avLst/>
          </a:prstGeom>
        </p:spPr>
      </p:pic>
      <p:sp>
        <p:nvSpPr>
          <p:cNvPr id="7" name="Rectangle 6">
            <a:extLst>
              <a:ext uri="{FF2B5EF4-FFF2-40B4-BE49-F238E27FC236}">
                <a16:creationId xmlns:a16="http://schemas.microsoft.com/office/drawing/2014/main" id="{322CC7F2-359D-4D19-A139-03BF339E0D91}"/>
              </a:ext>
            </a:extLst>
          </p:cNvPr>
          <p:cNvSpPr/>
          <p:nvPr/>
        </p:nvSpPr>
        <p:spPr>
          <a:xfrm>
            <a:off x="4591684" y="1178052"/>
            <a:ext cx="1851025" cy="12192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4076EC1-F286-454A-8E23-6AF789D705EE}"/>
              </a:ext>
            </a:extLst>
          </p:cNvPr>
          <p:cNvSpPr/>
          <p:nvPr/>
        </p:nvSpPr>
        <p:spPr>
          <a:xfrm>
            <a:off x="5130800" y="2283493"/>
            <a:ext cx="448946" cy="106139"/>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C26C647-C3FD-493B-8BB8-D4678152D9C0}"/>
              </a:ext>
            </a:extLst>
          </p:cNvPr>
          <p:cNvSpPr/>
          <p:nvPr/>
        </p:nvSpPr>
        <p:spPr>
          <a:xfrm>
            <a:off x="5393690" y="2389632"/>
            <a:ext cx="485140" cy="106139"/>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6AE9315-1B00-47BD-A942-D498344C4F0F}"/>
              </a:ext>
            </a:extLst>
          </p:cNvPr>
          <p:cNvSpPr/>
          <p:nvPr/>
        </p:nvSpPr>
        <p:spPr>
          <a:xfrm>
            <a:off x="4593589" y="2999232"/>
            <a:ext cx="3066415" cy="112936"/>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6F41398-707F-4932-A064-DAFBF565E276}"/>
              </a:ext>
            </a:extLst>
          </p:cNvPr>
          <p:cNvSpPr/>
          <p:nvPr/>
        </p:nvSpPr>
        <p:spPr>
          <a:xfrm>
            <a:off x="4589780" y="3441192"/>
            <a:ext cx="3016886" cy="112936"/>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3153E76-D9C7-4BA3-84CD-EFE863181F1D}"/>
              </a:ext>
            </a:extLst>
          </p:cNvPr>
          <p:cNvSpPr/>
          <p:nvPr/>
        </p:nvSpPr>
        <p:spPr>
          <a:xfrm>
            <a:off x="5602605" y="3660267"/>
            <a:ext cx="1205866" cy="112936"/>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1D4E4D6-F4B6-409C-A71C-FE86942FD3DA}"/>
              </a:ext>
            </a:extLst>
          </p:cNvPr>
          <p:cNvSpPr/>
          <p:nvPr/>
        </p:nvSpPr>
        <p:spPr>
          <a:xfrm>
            <a:off x="5600700" y="3774567"/>
            <a:ext cx="1352550" cy="112936"/>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3501D17-62F8-4052-8F77-3822D116CC7E}"/>
              </a:ext>
            </a:extLst>
          </p:cNvPr>
          <p:cNvSpPr/>
          <p:nvPr/>
        </p:nvSpPr>
        <p:spPr>
          <a:xfrm>
            <a:off x="5602605" y="4098957"/>
            <a:ext cx="1352550"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FEFED68-DA89-4F46-AC6D-80A5CA313751}"/>
              </a:ext>
            </a:extLst>
          </p:cNvPr>
          <p:cNvSpPr/>
          <p:nvPr/>
        </p:nvSpPr>
        <p:spPr>
          <a:xfrm>
            <a:off x="4589780" y="4205097"/>
            <a:ext cx="2367280"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244096E-D3D8-4F28-AEB7-C273FD5C15B9}"/>
              </a:ext>
            </a:extLst>
          </p:cNvPr>
          <p:cNvSpPr txBox="1"/>
          <p:nvPr/>
        </p:nvSpPr>
        <p:spPr>
          <a:xfrm>
            <a:off x="3874770" y="236666"/>
            <a:ext cx="1272540" cy="246221"/>
          </a:xfrm>
          <a:prstGeom prst="rect">
            <a:avLst/>
          </a:prstGeom>
          <a:noFill/>
        </p:spPr>
        <p:txBody>
          <a:bodyPr wrap="square" rtlCol="0">
            <a:spAutoFit/>
          </a:bodyPr>
          <a:lstStyle/>
          <a:p>
            <a:r>
              <a:rPr lang="en-US" sz="1000" i="1" dirty="0">
                <a:solidFill>
                  <a:srgbClr val="002060"/>
                </a:solidFill>
                <a:hlinkClick r:id="rId5" action="ppaction://hlinksldjump">
                  <a:extLst>
                    <a:ext uri="{A12FA001-AC4F-418D-AE19-62706E023703}">
                      <ahyp:hlinkClr xmlns:ahyp="http://schemas.microsoft.com/office/drawing/2018/hyperlinkcolor" val="tx"/>
                    </a:ext>
                  </a:extLst>
                </a:hlinkClick>
              </a:rPr>
              <a:t>Back to Contents</a:t>
            </a:r>
            <a:endParaRPr lang="en-US" sz="1000" i="1" dirty="0">
              <a:solidFill>
                <a:srgbClr val="002060"/>
              </a:solidFill>
            </a:endParaRPr>
          </a:p>
        </p:txBody>
      </p:sp>
    </p:spTree>
    <p:extLst>
      <p:ext uri="{BB962C8B-B14F-4D97-AF65-F5344CB8AC3E}">
        <p14:creationId xmlns:p14="http://schemas.microsoft.com/office/powerpoint/2010/main" val="3401747643"/>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0398AF-0BC2-4A88-99DA-B2AE7A6FAF64}"/>
              </a:ext>
            </a:extLst>
          </p:cNvPr>
          <p:cNvSpPr>
            <a:spLocks noGrp="1"/>
          </p:cNvSpPr>
          <p:nvPr>
            <p:ph type="title" idx="4294967295"/>
          </p:nvPr>
        </p:nvSpPr>
        <p:spPr>
          <a:xfrm>
            <a:off x="567690" y="533719"/>
            <a:ext cx="7886700" cy="353036"/>
          </a:xfrm>
          <a:prstGeom prst="rect">
            <a:avLst/>
          </a:prstGeom>
        </p:spPr>
        <p:txBody>
          <a:bodyPr/>
          <a:lstStyle/>
          <a:p>
            <a:r>
              <a:rPr lang="en-US" sz="1600" b="1" u="sng" dirty="0">
                <a:solidFill>
                  <a:schemeClr val="accent4">
                    <a:lumMod val="50000"/>
                  </a:schemeClr>
                </a:solidFill>
                <a:ea typeface="Tahoma" panose="020B0604030504040204" pitchFamily="34" charset="0"/>
                <a:cs typeface="Tahoma" panose="020B0604030504040204" pitchFamily="34" charset="0"/>
              </a:rPr>
              <a:t>Basic Configuration</a:t>
            </a:r>
          </a:p>
        </p:txBody>
      </p:sp>
      <p:sp>
        <p:nvSpPr>
          <p:cNvPr id="6" name="TextBox 5">
            <a:extLst>
              <a:ext uri="{FF2B5EF4-FFF2-40B4-BE49-F238E27FC236}">
                <a16:creationId xmlns:a16="http://schemas.microsoft.com/office/drawing/2014/main" id="{772AFE9B-82B1-57CB-61D7-73FBE3705EB0}"/>
              </a:ext>
            </a:extLst>
          </p:cNvPr>
          <p:cNvSpPr txBox="1"/>
          <p:nvPr/>
        </p:nvSpPr>
        <p:spPr>
          <a:xfrm>
            <a:off x="651806" y="848689"/>
            <a:ext cx="8086565" cy="375711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Configuring switchport mode in the up-links-</a:t>
            </a:r>
            <a:br>
              <a:rPr lang="en-US" sz="1000"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‘SW(config)# switchport interface </a:t>
            </a:r>
            <a:r>
              <a:rPr lang="en-US" sz="1000" b="1" i="1" dirty="0">
                <a:solidFill>
                  <a:srgbClr val="C00000"/>
                </a:solidFill>
                <a:latin typeface="+mj-lt"/>
                <a:ea typeface="Tahoma" panose="020B0604030504040204" pitchFamily="34" charset="0"/>
                <a:cs typeface="Tahoma" panose="020B0604030504040204" pitchFamily="34" charset="0"/>
              </a:rPr>
              <a:t>&lt;interface ID&gt;</a:t>
            </a:r>
            <a:r>
              <a:rPr lang="en-US" sz="1000" b="1" i="1" dirty="0">
                <a:solidFill>
                  <a:schemeClr val="tx1"/>
                </a:solidFill>
                <a:latin typeface="+mj-lt"/>
                <a:ea typeface="Tahoma" panose="020B0604030504040204" pitchFamily="34" charset="0"/>
                <a:cs typeface="Tahoma" panose="020B0604030504040204" pitchFamily="34" charset="0"/>
              </a:rPr>
              <a:t>’</a:t>
            </a:r>
            <a:br>
              <a:rPr lang="en-US" sz="1000" b="1" i="1"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‘SW(config-if)# switchport trunk encapsulation </a:t>
            </a:r>
            <a:r>
              <a:rPr lang="en-US" sz="1000" b="1" i="1" dirty="0">
                <a:solidFill>
                  <a:srgbClr val="C00000"/>
                </a:solidFill>
                <a:latin typeface="+mj-lt"/>
                <a:ea typeface="Tahoma" panose="020B0604030504040204" pitchFamily="34" charset="0"/>
                <a:cs typeface="Tahoma" panose="020B0604030504040204" pitchFamily="34" charset="0"/>
              </a:rPr>
              <a:t>&lt;dot1q&gt;</a:t>
            </a:r>
            <a:r>
              <a:rPr lang="en-US" sz="1000" b="1" i="1" dirty="0">
                <a:solidFill>
                  <a:schemeClr val="tx1"/>
                </a:solidFill>
                <a:latin typeface="+mj-lt"/>
                <a:ea typeface="Tahoma" panose="020B0604030504040204" pitchFamily="34" charset="0"/>
                <a:cs typeface="Tahoma" panose="020B0604030504040204" pitchFamily="34" charset="0"/>
              </a:rPr>
              <a:t>’</a:t>
            </a:r>
            <a:br>
              <a:rPr lang="en-US" sz="1000" b="1" i="1"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‘SW(config-if)# switchport mode </a:t>
            </a:r>
            <a:r>
              <a:rPr lang="en-US" sz="1000" b="1" i="1" dirty="0">
                <a:solidFill>
                  <a:srgbClr val="C00000"/>
                </a:solidFill>
                <a:latin typeface="+mj-lt"/>
                <a:ea typeface="Tahoma" panose="020B0604030504040204" pitchFamily="34" charset="0"/>
                <a:cs typeface="Tahoma" panose="020B0604030504040204" pitchFamily="34" charset="0"/>
              </a:rPr>
              <a:t>&lt;trunk&gt;</a:t>
            </a:r>
            <a:r>
              <a:rPr lang="en-US" sz="1000" b="1" i="1" dirty="0">
                <a:solidFill>
                  <a:schemeClr val="tx1"/>
                </a:solidFill>
                <a:latin typeface="+mj-lt"/>
                <a:ea typeface="Tahoma" panose="020B0604030504040204" pitchFamily="34" charset="0"/>
                <a:cs typeface="Tahoma" panose="020B0604030504040204" pitchFamily="34" charset="0"/>
              </a:rPr>
              <a:t>’</a:t>
            </a:r>
            <a:br>
              <a:rPr lang="en-US" sz="1000" b="1" i="1"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‘SW(config-if)# switchport trunk allowed </a:t>
            </a:r>
            <a:r>
              <a:rPr lang="en-US" sz="1000" b="1" i="1" dirty="0" err="1">
                <a:solidFill>
                  <a:schemeClr val="tx1"/>
                </a:solidFill>
                <a:latin typeface="+mj-lt"/>
                <a:ea typeface="Tahoma" panose="020B0604030504040204" pitchFamily="34" charset="0"/>
                <a:cs typeface="Tahoma" panose="020B0604030504040204" pitchFamily="34" charset="0"/>
              </a:rPr>
              <a:t>vlan</a:t>
            </a:r>
            <a:r>
              <a:rPr lang="en-US" sz="1000" b="1" i="1" dirty="0">
                <a:solidFill>
                  <a:schemeClr val="tx1"/>
                </a:solidFill>
                <a:latin typeface="+mj-lt"/>
                <a:ea typeface="Tahoma" panose="020B0604030504040204" pitchFamily="34" charset="0"/>
                <a:cs typeface="Tahoma" panose="020B0604030504040204" pitchFamily="34" charset="0"/>
              </a:rPr>
              <a:t> </a:t>
            </a:r>
            <a:r>
              <a:rPr lang="en-US" sz="1000" b="1" i="1" dirty="0">
                <a:solidFill>
                  <a:srgbClr val="C00000"/>
                </a:solidFill>
                <a:latin typeface="+mj-lt"/>
                <a:ea typeface="Tahoma" panose="020B0604030504040204" pitchFamily="34" charset="0"/>
                <a:cs typeface="Tahoma" panose="020B0604030504040204" pitchFamily="34" charset="0"/>
              </a:rPr>
              <a:t>&lt;VLAN IDs&gt;</a:t>
            </a:r>
            <a:r>
              <a:rPr lang="en-US" sz="1000" b="1" i="1" dirty="0">
                <a:solidFill>
                  <a:schemeClr val="tx1"/>
                </a:solidFill>
                <a:latin typeface="+mj-lt"/>
                <a:ea typeface="Tahoma" panose="020B0604030504040204" pitchFamily="34" charset="0"/>
                <a:cs typeface="Tahoma" panose="020B0604030504040204" pitchFamily="34" charset="0"/>
              </a:rPr>
              <a:t>’</a:t>
            </a:r>
          </a:p>
          <a:p>
            <a:pPr>
              <a:lnSpc>
                <a:spcPct val="150000"/>
              </a:lnSpc>
            </a:pPr>
            <a:endParaRPr lang="en-US" sz="1000" dirty="0">
              <a:solidFill>
                <a:schemeClr val="tx1"/>
              </a:solidFill>
              <a:latin typeface="+mj-lt"/>
              <a:ea typeface="Tahoma" panose="020B0604030504040204" pitchFamily="34" charset="0"/>
              <a:cs typeface="Tahoma" panose="020B0604030504040204" pitchFamily="34" charset="0"/>
            </a:endParaRPr>
          </a:p>
          <a:p>
            <a:pPr>
              <a:lnSpc>
                <a:spcPct val="150000"/>
              </a:lnSpc>
            </a:pPr>
            <a:endParaRPr lang="en-US" sz="1000" dirty="0">
              <a:solidFill>
                <a:schemeClr val="tx1"/>
              </a:solidFill>
              <a:latin typeface="+mj-lt"/>
              <a:ea typeface="Tahoma" panose="020B0604030504040204" pitchFamily="34" charset="0"/>
              <a:cs typeface="Tahoma" panose="020B0604030504040204" pitchFamily="34" charset="0"/>
            </a:endParaRPr>
          </a:p>
          <a:p>
            <a:pPr>
              <a:lnSpc>
                <a:spcPct val="150000"/>
              </a:lnSpc>
            </a:pPr>
            <a:endParaRPr lang="en-US" sz="1000" dirty="0">
              <a:solidFill>
                <a:schemeClr val="tx1"/>
              </a:solidFill>
              <a:latin typeface="+mj-lt"/>
              <a:ea typeface="Tahoma" panose="020B0604030504040204" pitchFamily="34" charset="0"/>
              <a:cs typeface="Tahoma" panose="020B0604030504040204" pitchFamily="34" charset="0"/>
            </a:endParaRPr>
          </a:p>
          <a:p>
            <a:pPr algn="just">
              <a:lnSpc>
                <a:spcPct val="150000"/>
              </a:lnSpc>
            </a:pPr>
            <a:r>
              <a:rPr lang="en-US" sz="1000" b="1" i="0" dirty="0">
                <a:solidFill>
                  <a:schemeClr val="tx1"/>
                </a:solidFill>
                <a:effectLst/>
                <a:latin typeface="+mj-lt"/>
              </a:rPr>
              <a:t>Encapsulation</a:t>
            </a:r>
            <a:r>
              <a:rPr lang="en-US" sz="1000" b="0" i="0" dirty="0">
                <a:solidFill>
                  <a:schemeClr val="tx1"/>
                </a:solidFill>
                <a:effectLst/>
                <a:latin typeface="+mj-lt"/>
              </a:rPr>
              <a:t> is the process of </a:t>
            </a:r>
            <a:r>
              <a:rPr lang="en-US" sz="1000" b="1" i="0" dirty="0">
                <a:solidFill>
                  <a:schemeClr val="tx1"/>
                </a:solidFill>
                <a:effectLst/>
                <a:latin typeface="+mj-lt"/>
              </a:rPr>
              <a:t>adding a header and trailer </a:t>
            </a:r>
            <a:r>
              <a:rPr lang="en-US" sz="1000" b="0" i="0" dirty="0">
                <a:solidFill>
                  <a:schemeClr val="tx1"/>
                </a:solidFill>
                <a:effectLst/>
                <a:latin typeface="+mj-lt"/>
              </a:rPr>
              <a:t>to a frame in order to prepare it for transmission over a network. The encapsulation header contains information about the frame, such as the source and destination MAC addresses, the VLAN ID (if VLANs are being used), and the type of traffic. The encapsulation trailer contains information about the end of the frame, such as a checksum.</a:t>
            </a:r>
          </a:p>
          <a:p>
            <a:pPr algn="just">
              <a:lnSpc>
                <a:spcPct val="150000"/>
              </a:lnSpc>
            </a:pPr>
            <a:r>
              <a:rPr lang="en-US" sz="1000" b="1" i="0" dirty="0">
                <a:solidFill>
                  <a:schemeClr val="tx1"/>
                </a:solidFill>
                <a:effectLst/>
                <a:latin typeface="+mj-lt"/>
              </a:rPr>
              <a:t>Layer 2 switches do not need to encapsulate frames </a:t>
            </a:r>
            <a:r>
              <a:rPr lang="en-US" sz="1000" b="0" i="0" dirty="0">
                <a:solidFill>
                  <a:schemeClr val="tx1"/>
                </a:solidFill>
                <a:effectLst/>
                <a:latin typeface="+mj-lt"/>
              </a:rPr>
              <a:t>because they are only transmitting frames within the same network segment. Layer 2 switches use the MAC address tables to forward frames to the correct destination devices.</a:t>
            </a:r>
          </a:p>
          <a:p>
            <a:pPr algn="just">
              <a:lnSpc>
                <a:spcPct val="150000"/>
              </a:lnSpc>
            </a:pPr>
            <a:r>
              <a:rPr lang="en-US" sz="1000" dirty="0">
                <a:solidFill>
                  <a:schemeClr val="tx1"/>
                </a:solidFill>
                <a:latin typeface="+mj-lt"/>
                <a:ea typeface="Tahoma" panose="020B0604030504040204" pitchFamily="34" charset="0"/>
                <a:cs typeface="Tahoma" panose="020B0604030504040204" pitchFamily="34" charset="0"/>
              </a:rPr>
              <a:t>I have used Multilayer switches in the topology, that’s why I have used </a:t>
            </a:r>
            <a:r>
              <a:rPr lang="en-US" sz="1000" b="1" i="1" dirty="0">
                <a:solidFill>
                  <a:schemeClr val="tx1"/>
                </a:solidFill>
                <a:latin typeface="+mj-lt"/>
                <a:ea typeface="Tahoma" panose="020B0604030504040204" pitchFamily="34" charset="0"/>
                <a:cs typeface="Tahoma" panose="020B0604030504040204" pitchFamily="34" charset="0"/>
              </a:rPr>
              <a:t>‘switchport trunk encapsulation dot1q’</a:t>
            </a:r>
            <a:r>
              <a:rPr lang="en-US" sz="1000" dirty="0">
                <a:solidFill>
                  <a:schemeClr val="tx1"/>
                </a:solidFill>
                <a:latin typeface="+mj-lt"/>
                <a:ea typeface="Tahoma" panose="020B0604030504040204" pitchFamily="34" charset="0"/>
                <a:cs typeface="Tahoma" panose="020B0604030504040204" pitchFamily="34" charset="0"/>
              </a:rPr>
              <a:t> command before configuring switchport mode to trunk. </a:t>
            </a:r>
            <a:r>
              <a:rPr lang="en-US" sz="1000" b="0" i="0" dirty="0">
                <a:solidFill>
                  <a:schemeClr val="tx1"/>
                </a:solidFill>
                <a:effectLst/>
                <a:latin typeface="+mj-lt"/>
              </a:rPr>
              <a:t>We will learn about encapsulation in details in later slides </a:t>
            </a:r>
            <a:r>
              <a:rPr lang="en-US" sz="1000" dirty="0">
                <a:solidFill>
                  <a:schemeClr val="tx1"/>
                </a:solidFill>
                <a:latin typeface="+mj-lt"/>
              </a:rPr>
              <a:t>In Sha Allah. Just remember for now, </a:t>
            </a:r>
            <a:r>
              <a:rPr lang="en-US" sz="1000" dirty="0">
                <a:solidFill>
                  <a:schemeClr val="tx1"/>
                </a:solidFill>
                <a:latin typeface="+mj-lt"/>
                <a:ea typeface="Tahoma" panose="020B0604030504040204" pitchFamily="34" charset="0"/>
                <a:cs typeface="Tahoma" panose="020B0604030504040204" pitchFamily="34" charset="0"/>
              </a:rPr>
              <a:t>in case of Layer 2 switches like C2960, this command is not needed.</a:t>
            </a:r>
            <a:endParaRPr lang="en-US" sz="1000" b="0" i="0" dirty="0">
              <a:solidFill>
                <a:schemeClr val="tx1"/>
              </a:solidFill>
              <a:effectLst/>
              <a:latin typeface="+mj-lt"/>
            </a:endParaRPr>
          </a:p>
        </p:txBody>
      </p:sp>
      <p:pic>
        <p:nvPicPr>
          <p:cNvPr id="7" name="Picture 6">
            <a:extLst>
              <a:ext uri="{FF2B5EF4-FFF2-40B4-BE49-F238E27FC236}">
                <a16:creationId xmlns:a16="http://schemas.microsoft.com/office/drawing/2014/main" id="{58D89E76-2FDA-4F6C-8AF6-8871A3A9A42A}"/>
              </a:ext>
            </a:extLst>
          </p:cNvPr>
          <p:cNvPicPr>
            <a:picLocks noChangeAspect="1"/>
          </p:cNvPicPr>
          <p:nvPr/>
        </p:nvPicPr>
        <p:blipFill>
          <a:blip r:embed="rId3"/>
          <a:srcRect/>
          <a:stretch/>
        </p:blipFill>
        <p:spPr>
          <a:xfrm>
            <a:off x="4497350" y="842939"/>
            <a:ext cx="4202922" cy="1887027"/>
          </a:xfrm>
          <a:prstGeom prst="rect">
            <a:avLst/>
          </a:prstGeom>
        </p:spPr>
      </p:pic>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12</a:t>
            </a:fld>
            <a:endParaRPr lang="en"/>
          </a:p>
        </p:txBody>
      </p:sp>
      <p:sp>
        <p:nvSpPr>
          <p:cNvPr id="8" name="Rectangle 7">
            <a:extLst>
              <a:ext uri="{FF2B5EF4-FFF2-40B4-BE49-F238E27FC236}">
                <a16:creationId xmlns:a16="http://schemas.microsoft.com/office/drawing/2014/main" id="{B4FF5B92-B023-4A26-B888-7F24A4F2EA92}"/>
              </a:ext>
            </a:extLst>
          </p:cNvPr>
          <p:cNvSpPr/>
          <p:nvPr/>
        </p:nvSpPr>
        <p:spPr>
          <a:xfrm>
            <a:off x="4586604" y="969677"/>
            <a:ext cx="3928745"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A2C3E2E-E732-47BA-B10D-09AEA51CAE22}"/>
              </a:ext>
            </a:extLst>
          </p:cNvPr>
          <p:cNvSpPr/>
          <p:nvPr/>
        </p:nvSpPr>
        <p:spPr>
          <a:xfrm>
            <a:off x="5278755" y="1524032"/>
            <a:ext cx="1935480"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2C05587-D4EA-4056-8343-AC58AF6C0C6F}"/>
              </a:ext>
            </a:extLst>
          </p:cNvPr>
          <p:cNvSpPr/>
          <p:nvPr/>
        </p:nvSpPr>
        <p:spPr>
          <a:xfrm>
            <a:off x="5278755" y="1626902"/>
            <a:ext cx="1150620"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75C8685-1227-44DA-B52C-23376080B799}"/>
              </a:ext>
            </a:extLst>
          </p:cNvPr>
          <p:cNvSpPr/>
          <p:nvPr/>
        </p:nvSpPr>
        <p:spPr>
          <a:xfrm>
            <a:off x="4577714" y="1844072"/>
            <a:ext cx="3838576"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7647091-09BE-4B0E-B8B1-A05B379BA9CA}"/>
              </a:ext>
            </a:extLst>
          </p:cNvPr>
          <p:cNvSpPr/>
          <p:nvPr/>
        </p:nvSpPr>
        <p:spPr>
          <a:xfrm>
            <a:off x="5278755" y="2617502"/>
            <a:ext cx="1935480"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FD325C0-C405-4EEB-B0FC-E7708794B312}"/>
              </a:ext>
            </a:extLst>
          </p:cNvPr>
          <p:cNvSpPr txBox="1"/>
          <p:nvPr/>
        </p:nvSpPr>
        <p:spPr>
          <a:xfrm>
            <a:off x="3874770" y="236666"/>
            <a:ext cx="1272540" cy="246221"/>
          </a:xfrm>
          <a:prstGeom prst="rect">
            <a:avLst/>
          </a:prstGeom>
          <a:noFill/>
        </p:spPr>
        <p:txBody>
          <a:bodyPr wrap="square" rtlCol="0">
            <a:spAutoFit/>
          </a:bodyPr>
          <a:lstStyle/>
          <a:p>
            <a:r>
              <a:rPr lang="en-US" sz="1000" i="1" dirty="0">
                <a:solidFill>
                  <a:srgbClr val="002060"/>
                </a:solidFill>
                <a:hlinkClick r:id="rId4" action="ppaction://hlinksldjump">
                  <a:extLst>
                    <a:ext uri="{A12FA001-AC4F-418D-AE19-62706E023703}">
                      <ahyp:hlinkClr xmlns:ahyp="http://schemas.microsoft.com/office/drawing/2018/hyperlinkcolor" val="tx"/>
                    </a:ext>
                  </a:extLst>
                </a:hlinkClick>
              </a:rPr>
              <a:t>Back to Contents</a:t>
            </a:r>
            <a:endParaRPr lang="en-US" sz="1000" i="1" dirty="0">
              <a:solidFill>
                <a:srgbClr val="002060"/>
              </a:solidFill>
            </a:endParaRPr>
          </a:p>
        </p:txBody>
      </p:sp>
    </p:spTree>
    <p:extLst>
      <p:ext uri="{BB962C8B-B14F-4D97-AF65-F5344CB8AC3E}">
        <p14:creationId xmlns:p14="http://schemas.microsoft.com/office/powerpoint/2010/main" val="2127336781"/>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7C5AE2-3700-4AC1-BEC4-DC0D3C47975A}"/>
              </a:ext>
            </a:extLst>
          </p:cNvPr>
          <p:cNvSpPr>
            <a:spLocks noGrp="1"/>
          </p:cNvSpPr>
          <p:nvPr>
            <p:ph type="title" idx="4294967295"/>
          </p:nvPr>
        </p:nvSpPr>
        <p:spPr>
          <a:xfrm>
            <a:off x="567690" y="533719"/>
            <a:ext cx="7886700" cy="323552"/>
          </a:xfrm>
          <a:prstGeom prst="rect">
            <a:avLst/>
          </a:prstGeom>
        </p:spPr>
        <p:txBody>
          <a:bodyPr/>
          <a:lstStyle/>
          <a:p>
            <a:r>
              <a:rPr lang="en-US" sz="1600" b="1" u="sng" dirty="0">
                <a:solidFill>
                  <a:schemeClr val="accent4">
                    <a:lumMod val="50000"/>
                  </a:schemeClr>
                </a:solidFill>
                <a:ea typeface="Tahoma" panose="020B0604030504040204" pitchFamily="34" charset="0"/>
                <a:cs typeface="Tahoma" panose="020B0604030504040204" pitchFamily="34" charset="0"/>
              </a:rPr>
              <a:t>Basic Configuration</a:t>
            </a:r>
          </a:p>
        </p:txBody>
      </p:sp>
      <p:sp>
        <p:nvSpPr>
          <p:cNvPr id="6" name="TextBox 5">
            <a:extLst>
              <a:ext uri="{FF2B5EF4-FFF2-40B4-BE49-F238E27FC236}">
                <a16:creationId xmlns:a16="http://schemas.microsoft.com/office/drawing/2014/main" id="{772AFE9B-82B1-57CB-61D7-73FBE3705EB0}"/>
              </a:ext>
            </a:extLst>
          </p:cNvPr>
          <p:cNvSpPr txBox="1"/>
          <p:nvPr/>
        </p:nvSpPr>
        <p:spPr>
          <a:xfrm>
            <a:off x="651807" y="810589"/>
            <a:ext cx="1923753" cy="294632"/>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Configuration on Switch 2- </a:t>
            </a:r>
            <a:endParaRPr lang="en-US" sz="1000" b="1" i="1" dirty="0">
              <a:solidFill>
                <a:schemeClr val="tx1"/>
              </a:solidFill>
              <a:latin typeface="+mj-lt"/>
              <a:ea typeface="Tahoma" panose="020B0604030504040204" pitchFamily="34" charset="0"/>
              <a:cs typeface="Tahoma" panose="020B0604030504040204" pitchFamily="34" charset="0"/>
            </a:endParaRP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13</a:t>
            </a:fld>
            <a:endParaRPr lang="en"/>
          </a:p>
        </p:txBody>
      </p:sp>
      <p:sp>
        <p:nvSpPr>
          <p:cNvPr id="8" name="TextBox 7">
            <a:extLst>
              <a:ext uri="{FF2B5EF4-FFF2-40B4-BE49-F238E27FC236}">
                <a16:creationId xmlns:a16="http://schemas.microsoft.com/office/drawing/2014/main" id="{1B2740C5-D120-4F91-886B-56FD6EDF3FF0}"/>
              </a:ext>
            </a:extLst>
          </p:cNvPr>
          <p:cNvSpPr txBox="1"/>
          <p:nvPr/>
        </p:nvSpPr>
        <p:spPr>
          <a:xfrm>
            <a:off x="5292387" y="810589"/>
            <a:ext cx="1923753" cy="294632"/>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Configuration on PCs- </a:t>
            </a:r>
            <a:endParaRPr lang="en-US" sz="1000" b="1" i="1" dirty="0">
              <a:solidFill>
                <a:schemeClr val="tx1"/>
              </a:solidFill>
              <a:latin typeface="+mj-lt"/>
              <a:ea typeface="Tahoma" panose="020B0604030504040204" pitchFamily="34" charset="0"/>
              <a:cs typeface="Tahoma" panose="020B0604030504040204" pitchFamily="34" charset="0"/>
            </a:endParaRPr>
          </a:p>
        </p:txBody>
      </p:sp>
      <p:pic>
        <p:nvPicPr>
          <p:cNvPr id="11" name="Picture 10">
            <a:extLst>
              <a:ext uri="{FF2B5EF4-FFF2-40B4-BE49-F238E27FC236}">
                <a16:creationId xmlns:a16="http://schemas.microsoft.com/office/drawing/2014/main" id="{5934AFD1-3AA8-4B35-87E8-CC77167C3449}"/>
              </a:ext>
            </a:extLst>
          </p:cNvPr>
          <p:cNvPicPr>
            <a:picLocks noChangeAspect="1"/>
          </p:cNvPicPr>
          <p:nvPr/>
        </p:nvPicPr>
        <p:blipFill>
          <a:blip r:embed="rId3"/>
          <a:srcRect/>
          <a:stretch/>
        </p:blipFill>
        <p:spPr>
          <a:xfrm>
            <a:off x="5350235" y="1112304"/>
            <a:ext cx="3382286" cy="432619"/>
          </a:xfrm>
          <a:prstGeom prst="rect">
            <a:avLst/>
          </a:prstGeom>
        </p:spPr>
      </p:pic>
      <p:pic>
        <p:nvPicPr>
          <p:cNvPr id="12" name="Picture 11">
            <a:extLst>
              <a:ext uri="{FF2B5EF4-FFF2-40B4-BE49-F238E27FC236}">
                <a16:creationId xmlns:a16="http://schemas.microsoft.com/office/drawing/2014/main" id="{A9F8B08C-7737-4F5F-8331-C6616BBC8534}"/>
              </a:ext>
            </a:extLst>
          </p:cNvPr>
          <p:cNvPicPr>
            <a:picLocks noChangeAspect="1"/>
          </p:cNvPicPr>
          <p:nvPr/>
        </p:nvPicPr>
        <p:blipFill>
          <a:blip r:embed="rId4"/>
          <a:srcRect/>
          <a:stretch/>
        </p:blipFill>
        <p:spPr>
          <a:xfrm>
            <a:off x="5349241" y="1655465"/>
            <a:ext cx="3383279" cy="438365"/>
          </a:xfrm>
          <a:prstGeom prst="rect">
            <a:avLst/>
          </a:prstGeom>
        </p:spPr>
      </p:pic>
      <p:pic>
        <p:nvPicPr>
          <p:cNvPr id="13" name="Picture 12">
            <a:extLst>
              <a:ext uri="{FF2B5EF4-FFF2-40B4-BE49-F238E27FC236}">
                <a16:creationId xmlns:a16="http://schemas.microsoft.com/office/drawing/2014/main" id="{82C888B2-C991-44DD-A0AD-E2B2643027F9}"/>
              </a:ext>
            </a:extLst>
          </p:cNvPr>
          <p:cNvPicPr>
            <a:picLocks noChangeAspect="1"/>
          </p:cNvPicPr>
          <p:nvPr/>
        </p:nvPicPr>
        <p:blipFill>
          <a:blip r:embed="rId5"/>
          <a:srcRect/>
          <a:stretch/>
        </p:blipFill>
        <p:spPr>
          <a:xfrm>
            <a:off x="5349241" y="2216578"/>
            <a:ext cx="3383280" cy="437638"/>
          </a:xfrm>
          <a:prstGeom prst="rect">
            <a:avLst/>
          </a:prstGeom>
        </p:spPr>
      </p:pic>
      <p:pic>
        <p:nvPicPr>
          <p:cNvPr id="14" name="Picture 13">
            <a:extLst>
              <a:ext uri="{FF2B5EF4-FFF2-40B4-BE49-F238E27FC236}">
                <a16:creationId xmlns:a16="http://schemas.microsoft.com/office/drawing/2014/main" id="{C3D8E71E-CE59-4387-8477-44BA0FDFD2E3}"/>
              </a:ext>
            </a:extLst>
          </p:cNvPr>
          <p:cNvPicPr>
            <a:picLocks noChangeAspect="1"/>
          </p:cNvPicPr>
          <p:nvPr/>
        </p:nvPicPr>
        <p:blipFill>
          <a:blip r:embed="rId6"/>
          <a:srcRect/>
          <a:stretch/>
        </p:blipFill>
        <p:spPr>
          <a:xfrm>
            <a:off x="5357303" y="2784915"/>
            <a:ext cx="3383275" cy="437638"/>
          </a:xfrm>
          <a:prstGeom prst="rect">
            <a:avLst/>
          </a:prstGeom>
        </p:spPr>
      </p:pic>
      <p:pic>
        <p:nvPicPr>
          <p:cNvPr id="15" name="Picture 14">
            <a:extLst>
              <a:ext uri="{FF2B5EF4-FFF2-40B4-BE49-F238E27FC236}">
                <a16:creationId xmlns:a16="http://schemas.microsoft.com/office/drawing/2014/main" id="{AEA4F2C5-3463-4F76-BEDB-E92A88D89A06}"/>
              </a:ext>
            </a:extLst>
          </p:cNvPr>
          <p:cNvPicPr>
            <a:picLocks noChangeAspect="1"/>
          </p:cNvPicPr>
          <p:nvPr/>
        </p:nvPicPr>
        <p:blipFill>
          <a:blip r:embed="rId7"/>
          <a:srcRect/>
          <a:stretch/>
        </p:blipFill>
        <p:spPr>
          <a:xfrm>
            <a:off x="5349245" y="3353252"/>
            <a:ext cx="3394506" cy="437638"/>
          </a:xfrm>
          <a:prstGeom prst="rect">
            <a:avLst/>
          </a:prstGeom>
        </p:spPr>
      </p:pic>
      <p:pic>
        <p:nvPicPr>
          <p:cNvPr id="18" name="Picture 17">
            <a:extLst>
              <a:ext uri="{FF2B5EF4-FFF2-40B4-BE49-F238E27FC236}">
                <a16:creationId xmlns:a16="http://schemas.microsoft.com/office/drawing/2014/main" id="{B3B03FC1-CBBA-4D16-B3F4-357B3AEB2214}"/>
              </a:ext>
            </a:extLst>
          </p:cNvPr>
          <p:cNvPicPr>
            <a:picLocks noChangeAspect="1"/>
          </p:cNvPicPr>
          <p:nvPr/>
        </p:nvPicPr>
        <p:blipFill>
          <a:blip r:embed="rId8"/>
          <a:srcRect/>
          <a:stretch/>
        </p:blipFill>
        <p:spPr>
          <a:xfrm>
            <a:off x="720386" y="1117415"/>
            <a:ext cx="4420359" cy="2089898"/>
          </a:xfrm>
          <a:prstGeom prst="rect">
            <a:avLst/>
          </a:prstGeom>
        </p:spPr>
      </p:pic>
      <p:sp>
        <p:nvSpPr>
          <p:cNvPr id="16" name="Rectangle 15">
            <a:extLst>
              <a:ext uri="{FF2B5EF4-FFF2-40B4-BE49-F238E27FC236}">
                <a16:creationId xmlns:a16="http://schemas.microsoft.com/office/drawing/2014/main" id="{7FE9FE0C-EBAF-4F3D-AE56-F6C5F0DE30A7}"/>
              </a:ext>
            </a:extLst>
          </p:cNvPr>
          <p:cNvSpPr/>
          <p:nvPr/>
        </p:nvSpPr>
        <p:spPr>
          <a:xfrm>
            <a:off x="5644515" y="1151795"/>
            <a:ext cx="2004060"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A8A450C-46B1-4051-B82E-D441A96DA22D}"/>
              </a:ext>
            </a:extLst>
          </p:cNvPr>
          <p:cNvSpPr/>
          <p:nvPr/>
        </p:nvSpPr>
        <p:spPr>
          <a:xfrm>
            <a:off x="5644515" y="1687100"/>
            <a:ext cx="2004060"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30B0D4C-3EC7-49EF-BCCF-AEFD0286D683}"/>
              </a:ext>
            </a:extLst>
          </p:cNvPr>
          <p:cNvSpPr/>
          <p:nvPr/>
        </p:nvSpPr>
        <p:spPr>
          <a:xfrm>
            <a:off x="5644515" y="2245265"/>
            <a:ext cx="2004060"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A117C33-A258-4588-8F6A-461D4DA9C0CC}"/>
              </a:ext>
            </a:extLst>
          </p:cNvPr>
          <p:cNvSpPr/>
          <p:nvPr/>
        </p:nvSpPr>
        <p:spPr>
          <a:xfrm>
            <a:off x="5646420" y="2812955"/>
            <a:ext cx="2004060"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98CD51B-4EEE-4620-9D5E-D2B00E6E480B}"/>
              </a:ext>
            </a:extLst>
          </p:cNvPr>
          <p:cNvSpPr/>
          <p:nvPr/>
        </p:nvSpPr>
        <p:spPr>
          <a:xfrm>
            <a:off x="5646420" y="3386360"/>
            <a:ext cx="2004060"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5967DC6-3182-48F9-97A6-CC77E4653EB6}"/>
              </a:ext>
            </a:extLst>
          </p:cNvPr>
          <p:cNvSpPr/>
          <p:nvPr/>
        </p:nvSpPr>
        <p:spPr>
          <a:xfrm>
            <a:off x="1543685" y="1250220"/>
            <a:ext cx="2020570"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BD02AA0-DB73-45C7-8DC2-60C2AFA27781}"/>
              </a:ext>
            </a:extLst>
          </p:cNvPr>
          <p:cNvSpPr/>
          <p:nvPr/>
        </p:nvSpPr>
        <p:spPr>
          <a:xfrm>
            <a:off x="1543685" y="1360710"/>
            <a:ext cx="1212850"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3204358-6B99-4CD4-9879-CAE2506AD3E8}"/>
              </a:ext>
            </a:extLst>
          </p:cNvPr>
          <p:cNvSpPr/>
          <p:nvPr/>
        </p:nvSpPr>
        <p:spPr>
          <a:xfrm>
            <a:off x="1543685" y="1473105"/>
            <a:ext cx="1971040"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AA30610-7529-4A1E-BAF7-38808E3F9D79}"/>
              </a:ext>
            </a:extLst>
          </p:cNvPr>
          <p:cNvSpPr/>
          <p:nvPr/>
        </p:nvSpPr>
        <p:spPr>
          <a:xfrm>
            <a:off x="1873250" y="1709325"/>
            <a:ext cx="1275715"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E040DB5-3DB4-431C-899E-186261344F62}"/>
              </a:ext>
            </a:extLst>
          </p:cNvPr>
          <p:cNvSpPr/>
          <p:nvPr/>
        </p:nvSpPr>
        <p:spPr>
          <a:xfrm>
            <a:off x="1869440" y="1819815"/>
            <a:ext cx="1428115"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87ED0FF-B3CA-4BBD-A8B5-047D840298A5}"/>
              </a:ext>
            </a:extLst>
          </p:cNvPr>
          <p:cNvSpPr/>
          <p:nvPr/>
        </p:nvSpPr>
        <p:spPr>
          <a:xfrm>
            <a:off x="817246" y="1932210"/>
            <a:ext cx="2480310"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38C0C91-D159-46F4-B328-03A39A14A104}"/>
              </a:ext>
            </a:extLst>
          </p:cNvPr>
          <p:cNvSpPr/>
          <p:nvPr/>
        </p:nvSpPr>
        <p:spPr>
          <a:xfrm>
            <a:off x="1543684" y="2174145"/>
            <a:ext cx="2020569"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0FE04AE-D09C-4FD0-BF01-F30B6B28E12E}"/>
              </a:ext>
            </a:extLst>
          </p:cNvPr>
          <p:cNvSpPr/>
          <p:nvPr/>
        </p:nvSpPr>
        <p:spPr>
          <a:xfrm>
            <a:off x="1543685" y="2286540"/>
            <a:ext cx="1210946"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99D142D-BCFD-4B97-BB61-8519F8ED7C8A}"/>
              </a:ext>
            </a:extLst>
          </p:cNvPr>
          <p:cNvSpPr/>
          <p:nvPr/>
        </p:nvSpPr>
        <p:spPr>
          <a:xfrm>
            <a:off x="1543685" y="3094260"/>
            <a:ext cx="2150110"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4A37EBD5-4A69-4EE1-B0D8-DCDEBBCBA8BA}"/>
              </a:ext>
            </a:extLst>
          </p:cNvPr>
          <p:cNvSpPr txBox="1"/>
          <p:nvPr/>
        </p:nvSpPr>
        <p:spPr>
          <a:xfrm>
            <a:off x="3874770" y="236666"/>
            <a:ext cx="1272540" cy="246221"/>
          </a:xfrm>
          <a:prstGeom prst="rect">
            <a:avLst/>
          </a:prstGeom>
          <a:noFill/>
        </p:spPr>
        <p:txBody>
          <a:bodyPr wrap="square" rtlCol="0">
            <a:spAutoFit/>
          </a:bodyPr>
          <a:lstStyle/>
          <a:p>
            <a:r>
              <a:rPr lang="en-US" sz="1000" i="1" dirty="0">
                <a:solidFill>
                  <a:srgbClr val="002060"/>
                </a:solidFill>
                <a:hlinkClick r:id="rId9" action="ppaction://hlinksldjump">
                  <a:extLst>
                    <a:ext uri="{A12FA001-AC4F-418D-AE19-62706E023703}">
                      <ahyp:hlinkClr xmlns:ahyp="http://schemas.microsoft.com/office/drawing/2018/hyperlinkcolor" val="tx"/>
                    </a:ext>
                  </a:extLst>
                </a:hlinkClick>
              </a:rPr>
              <a:t>Back to Contents</a:t>
            </a:r>
            <a:endParaRPr lang="en-US" sz="1000" i="1" dirty="0">
              <a:solidFill>
                <a:srgbClr val="002060"/>
              </a:solidFill>
            </a:endParaRPr>
          </a:p>
        </p:txBody>
      </p:sp>
    </p:spTree>
    <p:extLst>
      <p:ext uri="{BB962C8B-B14F-4D97-AF65-F5344CB8AC3E}">
        <p14:creationId xmlns:p14="http://schemas.microsoft.com/office/powerpoint/2010/main" val="3828306839"/>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DE7727-C156-4369-8105-959417ADBEFC}"/>
              </a:ext>
            </a:extLst>
          </p:cNvPr>
          <p:cNvSpPr>
            <a:spLocks noGrp="1"/>
          </p:cNvSpPr>
          <p:nvPr>
            <p:ph type="title" idx="4294967295"/>
          </p:nvPr>
        </p:nvSpPr>
        <p:spPr>
          <a:xfrm>
            <a:off x="567690" y="533719"/>
            <a:ext cx="7886700" cy="309116"/>
          </a:xfrm>
          <a:prstGeom prst="rect">
            <a:avLst/>
          </a:prstGeom>
        </p:spPr>
        <p:txBody>
          <a:bodyPr/>
          <a:lstStyle/>
          <a:p>
            <a:r>
              <a:rPr lang="en-US" sz="1600" b="1" u="sng" dirty="0">
                <a:solidFill>
                  <a:schemeClr val="accent4">
                    <a:lumMod val="50000"/>
                  </a:schemeClr>
                </a:solidFill>
                <a:ea typeface="Tahoma" panose="020B0604030504040204" pitchFamily="34" charset="0"/>
                <a:cs typeface="Tahoma" panose="020B0604030504040204" pitchFamily="34" charset="0"/>
              </a:rPr>
              <a:t>Basic Configuration</a:t>
            </a:r>
          </a:p>
        </p:txBody>
      </p:sp>
      <p:pic>
        <p:nvPicPr>
          <p:cNvPr id="28" name="Picture 27">
            <a:extLst>
              <a:ext uri="{FF2B5EF4-FFF2-40B4-BE49-F238E27FC236}">
                <a16:creationId xmlns:a16="http://schemas.microsoft.com/office/drawing/2014/main" id="{09ABD1C8-0036-4DDF-98B5-58161E4F8737}"/>
              </a:ext>
            </a:extLst>
          </p:cNvPr>
          <p:cNvPicPr>
            <a:picLocks noChangeAspect="1"/>
          </p:cNvPicPr>
          <p:nvPr/>
        </p:nvPicPr>
        <p:blipFill>
          <a:blip r:embed="rId3"/>
          <a:srcRect/>
          <a:stretch/>
        </p:blipFill>
        <p:spPr>
          <a:xfrm>
            <a:off x="4720886" y="2693082"/>
            <a:ext cx="3970948" cy="1811229"/>
          </a:xfrm>
          <a:prstGeom prst="rect">
            <a:avLst/>
          </a:prstGeom>
        </p:spPr>
      </p:pic>
      <p:pic>
        <p:nvPicPr>
          <p:cNvPr id="25" name="Picture 24">
            <a:extLst>
              <a:ext uri="{FF2B5EF4-FFF2-40B4-BE49-F238E27FC236}">
                <a16:creationId xmlns:a16="http://schemas.microsoft.com/office/drawing/2014/main" id="{AE1C7D39-E797-4E1B-9179-76F1C06659C7}"/>
              </a:ext>
            </a:extLst>
          </p:cNvPr>
          <p:cNvPicPr>
            <a:picLocks noChangeAspect="1"/>
          </p:cNvPicPr>
          <p:nvPr/>
        </p:nvPicPr>
        <p:blipFill>
          <a:blip r:embed="rId4"/>
          <a:srcRect/>
          <a:stretch/>
        </p:blipFill>
        <p:spPr>
          <a:xfrm>
            <a:off x="4720886" y="1117049"/>
            <a:ext cx="3971563" cy="1264714"/>
          </a:xfrm>
          <a:prstGeom prst="rect">
            <a:avLst/>
          </a:prstGeom>
        </p:spPr>
      </p:pic>
      <p:sp>
        <p:nvSpPr>
          <p:cNvPr id="6" name="TextBox 5">
            <a:extLst>
              <a:ext uri="{FF2B5EF4-FFF2-40B4-BE49-F238E27FC236}">
                <a16:creationId xmlns:a16="http://schemas.microsoft.com/office/drawing/2014/main" id="{772AFE9B-82B1-57CB-61D7-73FBE3705EB0}"/>
              </a:ext>
            </a:extLst>
          </p:cNvPr>
          <p:cNvSpPr txBox="1"/>
          <p:nvPr/>
        </p:nvSpPr>
        <p:spPr>
          <a:xfrm>
            <a:off x="613707" y="810589"/>
            <a:ext cx="1923753" cy="294632"/>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SW1 VLAN information- </a:t>
            </a:r>
            <a:endParaRPr lang="en-US" sz="1000" b="1" i="1" dirty="0">
              <a:solidFill>
                <a:schemeClr val="tx1"/>
              </a:solidFill>
              <a:latin typeface="+mj-lt"/>
              <a:ea typeface="Tahoma" panose="020B0604030504040204" pitchFamily="34" charset="0"/>
              <a:cs typeface="Tahoma" panose="020B0604030504040204" pitchFamily="34" charset="0"/>
            </a:endParaRP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14</a:t>
            </a:fld>
            <a:endParaRPr lang="en"/>
          </a:p>
        </p:txBody>
      </p:sp>
      <p:pic>
        <p:nvPicPr>
          <p:cNvPr id="22" name="Picture 21">
            <a:extLst>
              <a:ext uri="{FF2B5EF4-FFF2-40B4-BE49-F238E27FC236}">
                <a16:creationId xmlns:a16="http://schemas.microsoft.com/office/drawing/2014/main" id="{44B6959C-EE06-4FBE-9A64-89EF18FAA7F6}"/>
              </a:ext>
            </a:extLst>
          </p:cNvPr>
          <p:cNvPicPr>
            <a:picLocks noChangeAspect="1"/>
          </p:cNvPicPr>
          <p:nvPr/>
        </p:nvPicPr>
        <p:blipFill>
          <a:blip r:embed="rId5"/>
          <a:srcRect/>
          <a:stretch/>
        </p:blipFill>
        <p:spPr>
          <a:xfrm>
            <a:off x="598467" y="1111237"/>
            <a:ext cx="3971563" cy="1250140"/>
          </a:xfrm>
          <a:prstGeom prst="rect">
            <a:avLst/>
          </a:prstGeom>
        </p:spPr>
      </p:pic>
      <p:sp>
        <p:nvSpPr>
          <p:cNvPr id="23" name="TextBox 22">
            <a:extLst>
              <a:ext uri="{FF2B5EF4-FFF2-40B4-BE49-F238E27FC236}">
                <a16:creationId xmlns:a16="http://schemas.microsoft.com/office/drawing/2014/main" id="{C419885C-55AE-41D0-A13D-E9D80FF7E9EB}"/>
              </a:ext>
            </a:extLst>
          </p:cNvPr>
          <p:cNvSpPr txBox="1"/>
          <p:nvPr/>
        </p:nvSpPr>
        <p:spPr>
          <a:xfrm>
            <a:off x="613707" y="2372689"/>
            <a:ext cx="3623013" cy="756297"/>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To check trunk information, use this command-</a:t>
            </a:r>
            <a:br>
              <a:rPr lang="en-US" sz="1000"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‘SW# show interfaces trunk’</a:t>
            </a:r>
          </a:p>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SW1 trunk information-</a:t>
            </a:r>
          </a:p>
        </p:txBody>
      </p:sp>
      <p:pic>
        <p:nvPicPr>
          <p:cNvPr id="24" name="Picture 23">
            <a:extLst>
              <a:ext uri="{FF2B5EF4-FFF2-40B4-BE49-F238E27FC236}">
                <a16:creationId xmlns:a16="http://schemas.microsoft.com/office/drawing/2014/main" id="{205D0F81-0CB1-47C1-9F3E-C4ECC5A43CD2}"/>
              </a:ext>
            </a:extLst>
          </p:cNvPr>
          <p:cNvPicPr>
            <a:picLocks noChangeAspect="1"/>
          </p:cNvPicPr>
          <p:nvPr/>
        </p:nvPicPr>
        <p:blipFill>
          <a:blip r:embed="rId6"/>
          <a:srcRect/>
          <a:stretch/>
        </p:blipFill>
        <p:spPr>
          <a:xfrm>
            <a:off x="583060" y="3139440"/>
            <a:ext cx="3970948" cy="1364871"/>
          </a:xfrm>
          <a:prstGeom prst="rect">
            <a:avLst/>
          </a:prstGeom>
        </p:spPr>
      </p:pic>
      <p:sp>
        <p:nvSpPr>
          <p:cNvPr id="19" name="TextBox 18">
            <a:extLst>
              <a:ext uri="{FF2B5EF4-FFF2-40B4-BE49-F238E27FC236}">
                <a16:creationId xmlns:a16="http://schemas.microsoft.com/office/drawing/2014/main" id="{C10C1F53-1838-4E89-ABCF-F5D49899D7AF}"/>
              </a:ext>
            </a:extLst>
          </p:cNvPr>
          <p:cNvSpPr txBox="1"/>
          <p:nvPr/>
        </p:nvSpPr>
        <p:spPr>
          <a:xfrm>
            <a:off x="4690407" y="810589"/>
            <a:ext cx="1923753" cy="294632"/>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SW2 VLAN information- </a:t>
            </a:r>
            <a:endParaRPr lang="en-US" sz="1000" b="1" i="1" dirty="0">
              <a:solidFill>
                <a:schemeClr val="tx1"/>
              </a:solidFill>
              <a:latin typeface="+mj-lt"/>
              <a:ea typeface="Tahoma" panose="020B0604030504040204" pitchFamily="34" charset="0"/>
              <a:cs typeface="Tahoma" panose="020B0604030504040204" pitchFamily="34" charset="0"/>
            </a:endParaRPr>
          </a:p>
        </p:txBody>
      </p:sp>
      <p:sp>
        <p:nvSpPr>
          <p:cNvPr id="27" name="TextBox 26">
            <a:extLst>
              <a:ext uri="{FF2B5EF4-FFF2-40B4-BE49-F238E27FC236}">
                <a16:creationId xmlns:a16="http://schemas.microsoft.com/office/drawing/2014/main" id="{121C2D55-0C86-45BD-AC77-D4E784798135}"/>
              </a:ext>
            </a:extLst>
          </p:cNvPr>
          <p:cNvSpPr txBox="1"/>
          <p:nvPr/>
        </p:nvSpPr>
        <p:spPr>
          <a:xfrm>
            <a:off x="4690407" y="2403169"/>
            <a:ext cx="1923753" cy="294632"/>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SW2 trunk information- </a:t>
            </a:r>
            <a:endParaRPr lang="en-US" sz="1000" b="1" i="1" dirty="0">
              <a:solidFill>
                <a:schemeClr val="tx1"/>
              </a:solidFill>
              <a:latin typeface="+mj-lt"/>
              <a:ea typeface="Tahoma" panose="020B0604030504040204" pitchFamily="34" charset="0"/>
              <a:cs typeface="Tahoma" panose="020B0604030504040204" pitchFamily="34" charset="0"/>
            </a:endParaRPr>
          </a:p>
        </p:txBody>
      </p:sp>
      <p:sp>
        <p:nvSpPr>
          <p:cNvPr id="12" name="Rectangle 11">
            <a:extLst>
              <a:ext uri="{FF2B5EF4-FFF2-40B4-BE49-F238E27FC236}">
                <a16:creationId xmlns:a16="http://schemas.microsoft.com/office/drawing/2014/main" id="{89D54C6D-CA26-4E8C-9118-21961F6331CD}"/>
              </a:ext>
            </a:extLst>
          </p:cNvPr>
          <p:cNvSpPr/>
          <p:nvPr/>
        </p:nvSpPr>
        <p:spPr>
          <a:xfrm>
            <a:off x="796925" y="1116870"/>
            <a:ext cx="768985"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AA71190-5730-419A-98DB-0C67C090F8D5}"/>
              </a:ext>
            </a:extLst>
          </p:cNvPr>
          <p:cNvSpPr/>
          <p:nvPr/>
        </p:nvSpPr>
        <p:spPr>
          <a:xfrm>
            <a:off x="606425" y="1528350"/>
            <a:ext cx="3717925" cy="21663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C86617A-0052-4951-A6F8-B156D99BD415}"/>
              </a:ext>
            </a:extLst>
          </p:cNvPr>
          <p:cNvSpPr/>
          <p:nvPr/>
        </p:nvSpPr>
        <p:spPr>
          <a:xfrm>
            <a:off x="606425" y="1747425"/>
            <a:ext cx="3717925" cy="9471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277FBEA-6CAB-4E41-A54E-E1B22331B4C0}"/>
              </a:ext>
            </a:extLst>
          </p:cNvPr>
          <p:cNvSpPr/>
          <p:nvPr/>
        </p:nvSpPr>
        <p:spPr>
          <a:xfrm>
            <a:off x="606425" y="1844580"/>
            <a:ext cx="3717925" cy="9471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E898E27-5F7C-4A3E-8686-AB22F662422D}"/>
              </a:ext>
            </a:extLst>
          </p:cNvPr>
          <p:cNvSpPr/>
          <p:nvPr/>
        </p:nvSpPr>
        <p:spPr>
          <a:xfrm>
            <a:off x="786765" y="3145060"/>
            <a:ext cx="1114425"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5BB4560-F0A8-4E12-AB34-EAB4BEBB5A7A}"/>
              </a:ext>
            </a:extLst>
          </p:cNvPr>
          <p:cNvSpPr/>
          <p:nvPr/>
        </p:nvSpPr>
        <p:spPr>
          <a:xfrm>
            <a:off x="588645" y="3454940"/>
            <a:ext cx="3523615"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C69C92F-96E4-4BE4-BA51-86A0614BF06F}"/>
              </a:ext>
            </a:extLst>
          </p:cNvPr>
          <p:cNvSpPr/>
          <p:nvPr/>
        </p:nvSpPr>
        <p:spPr>
          <a:xfrm>
            <a:off x="588645" y="3665220"/>
            <a:ext cx="1765935" cy="20945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FA1AE0E-93BD-4A87-9AE4-75108E981D8D}"/>
              </a:ext>
            </a:extLst>
          </p:cNvPr>
          <p:cNvSpPr/>
          <p:nvPr/>
        </p:nvSpPr>
        <p:spPr>
          <a:xfrm>
            <a:off x="588645" y="3982720"/>
            <a:ext cx="2906395" cy="20945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451140D-3098-4192-BE09-D3804BEB0097}"/>
              </a:ext>
            </a:extLst>
          </p:cNvPr>
          <p:cNvSpPr/>
          <p:nvPr/>
        </p:nvSpPr>
        <p:spPr>
          <a:xfrm>
            <a:off x="4728210" y="3749040"/>
            <a:ext cx="2906395" cy="32004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7854046-3F89-47E1-B7DC-E0488030C2BE}"/>
              </a:ext>
            </a:extLst>
          </p:cNvPr>
          <p:cNvSpPr/>
          <p:nvPr/>
        </p:nvSpPr>
        <p:spPr>
          <a:xfrm>
            <a:off x="4728211" y="3331845"/>
            <a:ext cx="1764030" cy="32004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5087D0D-5CE1-470A-98BE-EDE10B3F7CD5}"/>
              </a:ext>
            </a:extLst>
          </p:cNvPr>
          <p:cNvSpPr/>
          <p:nvPr/>
        </p:nvSpPr>
        <p:spPr>
          <a:xfrm>
            <a:off x="4728211" y="3023235"/>
            <a:ext cx="3499484" cy="20193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C6E458D-008F-4572-8401-38022C60F650}"/>
              </a:ext>
            </a:extLst>
          </p:cNvPr>
          <p:cNvSpPr/>
          <p:nvPr/>
        </p:nvSpPr>
        <p:spPr>
          <a:xfrm>
            <a:off x="4919980" y="2697385"/>
            <a:ext cx="1114425"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8215632-F7B5-4914-9655-762ADD0FFBE3}"/>
              </a:ext>
            </a:extLst>
          </p:cNvPr>
          <p:cNvSpPr/>
          <p:nvPr/>
        </p:nvSpPr>
        <p:spPr>
          <a:xfrm>
            <a:off x="4917441" y="1120045"/>
            <a:ext cx="822960"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A0BCB46-22B5-4FCD-A846-078C54D76ACC}"/>
              </a:ext>
            </a:extLst>
          </p:cNvPr>
          <p:cNvSpPr/>
          <p:nvPr/>
        </p:nvSpPr>
        <p:spPr>
          <a:xfrm>
            <a:off x="4726940" y="1543590"/>
            <a:ext cx="3746500" cy="31378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17D4A42-874D-45FA-A324-D82E756966BC}"/>
              </a:ext>
            </a:extLst>
          </p:cNvPr>
          <p:cNvSpPr/>
          <p:nvPr/>
        </p:nvSpPr>
        <p:spPr>
          <a:xfrm>
            <a:off x="4726940" y="1856011"/>
            <a:ext cx="3746500" cy="9852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5EFB87C3-F6F9-4050-AA1C-4278A75ACB57}"/>
              </a:ext>
            </a:extLst>
          </p:cNvPr>
          <p:cNvSpPr txBox="1"/>
          <p:nvPr/>
        </p:nvSpPr>
        <p:spPr>
          <a:xfrm>
            <a:off x="3874770" y="236666"/>
            <a:ext cx="1272540" cy="246221"/>
          </a:xfrm>
          <a:prstGeom prst="rect">
            <a:avLst/>
          </a:prstGeom>
          <a:noFill/>
        </p:spPr>
        <p:txBody>
          <a:bodyPr wrap="square" rtlCol="0">
            <a:spAutoFit/>
          </a:bodyPr>
          <a:lstStyle/>
          <a:p>
            <a:r>
              <a:rPr lang="en-US" sz="1000" i="1" dirty="0">
                <a:solidFill>
                  <a:srgbClr val="002060"/>
                </a:solidFill>
                <a:hlinkClick r:id="rId7" action="ppaction://hlinksldjump">
                  <a:extLst>
                    <a:ext uri="{A12FA001-AC4F-418D-AE19-62706E023703}">
                      <ahyp:hlinkClr xmlns:ahyp="http://schemas.microsoft.com/office/drawing/2018/hyperlinkcolor" val="tx"/>
                    </a:ext>
                  </a:extLst>
                </a:hlinkClick>
              </a:rPr>
              <a:t>Back to Contents</a:t>
            </a:r>
            <a:endParaRPr lang="en-US" sz="1000" i="1" dirty="0">
              <a:solidFill>
                <a:srgbClr val="002060"/>
              </a:solidFill>
            </a:endParaRPr>
          </a:p>
        </p:txBody>
      </p:sp>
    </p:spTree>
    <p:extLst>
      <p:ext uri="{BB962C8B-B14F-4D97-AF65-F5344CB8AC3E}">
        <p14:creationId xmlns:p14="http://schemas.microsoft.com/office/powerpoint/2010/main" val="4191259885"/>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A938B0-8B3B-41B9-B0B9-0558EFCA555C}"/>
              </a:ext>
            </a:extLst>
          </p:cNvPr>
          <p:cNvSpPr>
            <a:spLocks noGrp="1"/>
          </p:cNvSpPr>
          <p:nvPr>
            <p:ph type="title" idx="4294967295"/>
          </p:nvPr>
        </p:nvSpPr>
        <p:spPr>
          <a:xfrm>
            <a:off x="567690" y="533719"/>
            <a:ext cx="7886700" cy="337994"/>
          </a:xfrm>
          <a:prstGeom prst="rect">
            <a:avLst/>
          </a:prstGeom>
        </p:spPr>
        <p:txBody>
          <a:bodyPr/>
          <a:lstStyle/>
          <a:p>
            <a:r>
              <a:rPr lang="en-US" sz="1600" b="1" u="sng" dirty="0">
                <a:solidFill>
                  <a:schemeClr val="accent4">
                    <a:lumMod val="50000"/>
                  </a:schemeClr>
                </a:solidFill>
                <a:ea typeface="Tahoma" panose="020B0604030504040204" pitchFamily="34" charset="0"/>
                <a:cs typeface="Tahoma" panose="020B0604030504040204" pitchFamily="34" charset="0"/>
              </a:rPr>
              <a:t>Inter-VLAN Routing</a:t>
            </a:r>
          </a:p>
        </p:txBody>
      </p:sp>
      <p:sp>
        <p:nvSpPr>
          <p:cNvPr id="6" name="TextBox 5">
            <a:extLst>
              <a:ext uri="{FF2B5EF4-FFF2-40B4-BE49-F238E27FC236}">
                <a16:creationId xmlns:a16="http://schemas.microsoft.com/office/drawing/2014/main" id="{772AFE9B-82B1-57CB-61D7-73FBE3705EB0}"/>
              </a:ext>
            </a:extLst>
          </p:cNvPr>
          <p:cNvSpPr txBox="1"/>
          <p:nvPr/>
        </p:nvSpPr>
        <p:spPr>
          <a:xfrm>
            <a:off x="651807" y="848689"/>
            <a:ext cx="3845544" cy="1217962"/>
          </a:xfrm>
          <a:prstGeom prst="rect">
            <a:avLst/>
          </a:prstGeom>
          <a:noFill/>
        </p:spPr>
        <p:txBody>
          <a:bodyPr wrap="square" rtlCol="0">
            <a:spAutoFit/>
          </a:bodyPr>
          <a:lstStyle/>
          <a:p>
            <a:pPr algn="just">
              <a:lnSpc>
                <a:spcPct val="150000"/>
              </a:lnSpc>
            </a:pPr>
            <a:r>
              <a:rPr lang="en-US" sz="1000" dirty="0">
                <a:solidFill>
                  <a:schemeClr val="tx1"/>
                </a:solidFill>
                <a:latin typeface="+mj-lt"/>
                <a:ea typeface="Tahoma" panose="020B0604030504040204" pitchFamily="34" charset="0"/>
                <a:cs typeface="Tahoma" panose="020B0604030504040204" pitchFamily="34" charset="0"/>
              </a:rPr>
              <a:t>VLANs have been created. PCs from same VLAN can ping each other, but cannot ping end devices in different VLAN. Inter-VLAN Routing must be enabled to ping/reach end devices on other VLANs. Gateway of VLAN 10, 20 and 30 will be on SW2. SW2 is a Layer 3 or Multilayer Switch.</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15</a:t>
            </a:fld>
            <a:endParaRPr lang="en"/>
          </a:p>
        </p:txBody>
      </p:sp>
      <p:pic>
        <p:nvPicPr>
          <p:cNvPr id="7" name="Picture 6">
            <a:extLst>
              <a:ext uri="{FF2B5EF4-FFF2-40B4-BE49-F238E27FC236}">
                <a16:creationId xmlns:a16="http://schemas.microsoft.com/office/drawing/2014/main" id="{A231EF3F-330E-4A9F-B46B-5A6A340830E3}"/>
              </a:ext>
            </a:extLst>
          </p:cNvPr>
          <p:cNvPicPr>
            <a:picLocks noChangeAspect="1"/>
          </p:cNvPicPr>
          <p:nvPr/>
        </p:nvPicPr>
        <p:blipFill>
          <a:blip r:embed="rId3"/>
          <a:srcRect/>
          <a:stretch/>
        </p:blipFill>
        <p:spPr>
          <a:xfrm>
            <a:off x="4497351" y="848689"/>
            <a:ext cx="4202271" cy="1166226"/>
          </a:xfrm>
          <a:prstGeom prst="rect">
            <a:avLst/>
          </a:prstGeom>
        </p:spPr>
      </p:pic>
      <p:sp>
        <p:nvSpPr>
          <p:cNvPr id="8" name="TextBox 7">
            <a:extLst>
              <a:ext uri="{FF2B5EF4-FFF2-40B4-BE49-F238E27FC236}">
                <a16:creationId xmlns:a16="http://schemas.microsoft.com/office/drawing/2014/main" id="{FEAA75A4-8205-4FEE-940E-FC3F6649AFBA}"/>
              </a:ext>
            </a:extLst>
          </p:cNvPr>
          <p:cNvSpPr txBox="1"/>
          <p:nvPr/>
        </p:nvSpPr>
        <p:spPr>
          <a:xfrm>
            <a:off x="651806" y="2182189"/>
            <a:ext cx="8047815" cy="2141292"/>
          </a:xfrm>
          <a:prstGeom prst="rect">
            <a:avLst/>
          </a:prstGeom>
          <a:noFill/>
        </p:spPr>
        <p:txBody>
          <a:bodyPr wrap="square" rtlCol="0">
            <a:spAutoFit/>
          </a:bodyPr>
          <a:lstStyle/>
          <a:p>
            <a:pPr algn="just">
              <a:lnSpc>
                <a:spcPct val="150000"/>
              </a:lnSpc>
            </a:pPr>
            <a:r>
              <a:rPr lang="en-US" sz="1000" dirty="0">
                <a:solidFill>
                  <a:schemeClr val="tx1"/>
                </a:solidFill>
                <a:latin typeface="+mj-lt"/>
                <a:ea typeface="Tahoma" panose="020B0604030504040204" pitchFamily="34" charset="0"/>
                <a:cs typeface="Tahoma" panose="020B0604030504040204" pitchFamily="34" charset="0"/>
              </a:rPr>
              <a:t>There are </a:t>
            </a:r>
            <a:r>
              <a:rPr lang="en-US" sz="1000" b="1" dirty="0">
                <a:solidFill>
                  <a:schemeClr val="tx1"/>
                </a:solidFill>
                <a:latin typeface="+mj-lt"/>
                <a:ea typeface="Tahoma" panose="020B0604030504040204" pitchFamily="34" charset="0"/>
                <a:cs typeface="Tahoma" panose="020B0604030504040204" pitchFamily="34" charset="0"/>
              </a:rPr>
              <a:t>two ways </a:t>
            </a:r>
            <a:r>
              <a:rPr lang="en-US" sz="1000" dirty="0">
                <a:solidFill>
                  <a:schemeClr val="tx1"/>
                </a:solidFill>
                <a:latin typeface="+mj-lt"/>
                <a:ea typeface="Tahoma" panose="020B0604030504040204" pitchFamily="34" charset="0"/>
                <a:cs typeface="Tahoma" panose="020B0604030504040204" pitchFamily="34" charset="0"/>
              </a:rPr>
              <a:t>to enable Inter-VLAN Routing-</a:t>
            </a:r>
          </a:p>
          <a:p>
            <a:pPr marL="228600" indent="-228600" algn="just">
              <a:lnSpc>
                <a:spcPct val="150000"/>
              </a:lnSpc>
              <a:buFont typeface="+mj-lt"/>
              <a:buAutoNum type="arabicPeriod"/>
            </a:pPr>
            <a:r>
              <a:rPr lang="en-US" sz="1000" b="1" u="sng" dirty="0">
                <a:solidFill>
                  <a:schemeClr val="tx1"/>
                </a:solidFill>
                <a:latin typeface="+mj-lt"/>
                <a:ea typeface="Tahoma" panose="020B0604030504040204" pitchFamily="34" charset="0"/>
                <a:cs typeface="Tahoma" panose="020B0604030504040204" pitchFamily="34" charset="0"/>
              </a:rPr>
              <a:t>Router-On-A-Stick (ROAS):</a:t>
            </a:r>
            <a:r>
              <a:rPr lang="en-US" sz="1000" dirty="0">
                <a:solidFill>
                  <a:schemeClr val="tx1"/>
                </a:solidFill>
                <a:latin typeface="+mj-lt"/>
                <a:ea typeface="Tahoma" panose="020B0604030504040204" pitchFamily="34" charset="0"/>
                <a:cs typeface="Tahoma" panose="020B0604030504040204" pitchFamily="34" charset="0"/>
              </a:rPr>
              <a:t> </a:t>
            </a:r>
            <a:r>
              <a:rPr lang="en-US" sz="1000" b="0" i="0" dirty="0">
                <a:solidFill>
                  <a:schemeClr val="tx1"/>
                </a:solidFill>
                <a:effectLst/>
                <a:latin typeface="+mj-lt"/>
              </a:rPr>
              <a:t>Router-on-a-Stick is a common method for inter-VLAN routing </a:t>
            </a:r>
            <a:r>
              <a:rPr lang="en-US" sz="1000" b="1" i="0" dirty="0">
                <a:solidFill>
                  <a:schemeClr val="tx1"/>
                </a:solidFill>
                <a:effectLst/>
                <a:latin typeface="+mj-lt"/>
              </a:rPr>
              <a:t>using a single physical router interface </a:t>
            </a:r>
            <a:r>
              <a:rPr lang="en-US" sz="1000" b="0" i="0" dirty="0">
                <a:solidFill>
                  <a:schemeClr val="tx1"/>
                </a:solidFill>
                <a:effectLst/>
                <a:latin typeface="+mj-lt"/>
              </a:rPr>
              <a:t>connected to a switch. This router interface serves as a </a:t>
            </a:r>
            <a:r>
              <a:rPr lang="en-US" sz="1000" b="1" i="0" dirty="0">
                <a:solidFill>
                  <a:schemeClr val="tx1"/>
                </a:solidFill>
                <a:effectLst/>
                <a:latin typeface="+mj-lt"/>
              </a:rPr>
              <a:t>gateway for multiple VLANs </a:t>
            </a:r>
            <a:r>
              <a:rPr lang="en-US" sz="1000" b="0" i="0" dirty="0">
                <a:solidFill>
                  <a:schemeClr val="tx1"/>
                </a:solidFill>
                <a:effectLst/>
                <a:latin typeface="+mj-lt"/>
              </a:rPr>
              <a:t>using </a:t>
            </a:r>
            <a:r>
              <a:rPr lang="en-US" sz="1000" b="1" i="0" dirty="0">
                <a:solidFill>
                  <a:schemeClr val="tx1"/>
                </a:solidFill>
                <a:effectLst/>
                <a:latin typeface="+mj-lt"/>
              </a:rPr>
              <a:t>sub-interfaces</a:t>
            </a:r>
            <a:r>
              <a:rPr lang="en-US" sz="1000" b="0" i="0" dirty="0">
                <a:solidFill>
                  <a:schemeClr val="tx1"/>
                </a:solidFill>
                <a:effectLst/>
                <a:latin typeface="+mj-lt"/>
              </a:rPr>
              <a:t>, each configured with a unique IP address and VLAN ID. The router tags incoming frames with the appropriate VLAN tag, routes the packets, and </a:t>
            </a:r>
            <a:r>
              <a:rPr lang="en-US" sz="1000" b="0" i="0" dirty="0" err="1">
                <a:solidFill>
                  <a:schemeClr val="tx1"/>
                </a:solidFill>
                <a:effectLst/>
                <a:latin typeface="+mj-lt"/>
              </a:rPr>
              <a:t>untags</a:t>
            </a:r>
            <a:r>
              <a:rPr lang="en-US" sz="1000" b="0" i="0" dirty="0">
                <a:solidFill>
                  <a:schemeClr val="tx1"/>
                </a:solidFill>
                <a:effectLst/>
                <a:latin typeface="+mj-lt"/>
              </a:rPr>
              <a:t> them before sending them back to the switch.</a:t>
            </a:r>
          </a:p>
          <a:p>
            <a:pPr marL="228600" indent="-228600" algn="just">
              <a:lnSpc>
                <a:spcPct val="150000"/>
              </a:lnSpc>
              <a:buFont typeface="+mj-lt"/>
              <a:buAutoNum type="arabicPeriod"/>
            </a:pPr>
            <a:r>
              <a:rPr lang="en-US" sz="1000" b="1" u="sng" dirty="0">
                <a:solidFill>
                  <a:schemeClr val="tx1"/>
                </a:solidFill>
                <a:latin typeface="+mj-lt"/>
                <a:ea typeface="Tahoma" panose="020B0604030504040204" pitchFamily="34" charset="0"/>
                <a:cs typeface="Tahoma" panose="020B0604030504040204" pitchFamily="34" charset="0"/>
              </a:rPr>
              <a:t>Layer-3 Switch:</a:t>
            </a:r>
            <a:r>
              <a:rPr lang="en-US" sz="1000" dirty="0">
                <a:solidFill>
                  <a:schemeClr val="tx1"/>
                </a:solidFill>
                <a:latin typeface="+mj-lt"/>
                <a:ea typeface="Tahoma" panose="020B0604030504040204" pitchFamily="34" charset="0"/>
                <a:cs typeface="Tahoma" panose="020B0604030504040204" pitchFamily="34" charset="0"/>
              </a:rPr>
              <a:t> </a:t>
            </a:r>
            <a:r>
              <a:rPr lang="en-US" sz="1000" b="0" i="0" dirty="0">
                <a:solidFill>
                  <a:schemeClr val="tx1"/>
                </a:solidFill>
                <a:effectLst/>
                <a:latin typeface="+mj-lt"/>
              </a:rPr>
              <a:t>A Layer 3 switch is a </a:t>
            </a:r>
            <a:r>
              <a:rPr lang="en-US" sz="1000" b="1" i="0" dirty="0">
                <a:solidFill>
                  <a:schemeClr val="tx1"/>
                </a:solidFill>
                <a:effectLst/>
                <a:latin typeface="+mj-lt"/>
              </a:rPr>
              <a:t>multi-layer switch capable of routing traffic </a:t>
            </a:r>
            <a:r>
              <a:rPr lang="en-US" sz="1000" b="0" i="0" dirty="0">
                <a:solidFill>
                  <a:schemeClr val="tx1"/>
                </a:solidFill>
                <a:effectLst/>
                <a:latin typeface="+mj-lt"/>
              </a:rPr>
              <a:t>between networks. It combines Layer 2 and Layer 3 functionality, allowing for routing without the need for an external router. VLANs are configured on the Layer 3 switch, and IP addresses are assigned to each VLAN interface. </a:t>
            </a:r>
            <a:r>
              <a:rPr lang="en-US" sz="1000" b="1" i="0" dirty="0">
                <a:solidFill>
                  <a:schemeClr val="tx1"/>
                </a:solidFill>
                <a:effectLst/>
                <a:latin typeface="+mj-lt"/>
              </a:rPr>
              <a:t>The switch can route traffic between VLANs directly</a:t>
            </a:r>
            <a:r>
              <a:rPr lang="en-US" sz="1000" b="0" i="0" dirty="0">
                <a:solidFill>
                  <a:schemeClr val="tx1"/>
                </a:solidFill>
                <a:effectLst/>
                <a:latin typeface="+mj-lt"/>
              </a:rPr>
              <a:t>, eliminating the need for external routing devices.</a:t>
            </a:r>
            <a:endParaRPr lang="en-US" sz="1000" b="1" u="sng" dirty="0">
              <a:solidFill>
                <a:schemeClr val="tx1"/>
              </a:solidFill>
              <a:latin typeface="+mj-lt"/>
              <a:ea typeface="Tahoma" panose="020B0604030504040204" pitchFamily="34" charset="0"/>
              <a:cs typeface="Tahoma" panose="020B0604030504040204" pitchFamily="34" charset="0"/>
            </a:endParaRPr>
          </a:p>
        </p:txBody>
      </p:sp>
      <p:sp>
        <p:nvSpPr>
          <p:cNvPr id="9" name="Rectangle 8">
            <a:extLst>
              <a:ext uri="{FF2B5EF4-FFF2-40B4-BE49-F238E27FC236}">
                <a16:creationId xmlns:a16="http://schemas.microsoft.com/office/drawing/2014/main" id="{2FA44CFC-8757-4E61-B768-76DB06B06D4B}"/>
              </a:ext>
            </a:extLst>
          </p:cNvPr>
          <p:cNvSpPr/>
          <p:nvPr/>
        </p:nvSpPr>
        <p:spPr>
          <a:xfrm>
            <a:off x="4500880" y="975265"/>
            <a:ext cx="3180080" cy="337993"/>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B79DF2-FFF4-43CF-8DF1-0751D2969E99}"/>
              </a:ext>
            </a:extLst>
          </p:cNvPr>
          <p:cNvSpPr/>
          <p:nvPr/>
        </p:nvSpPr>
        <p:spPr>
          <a:xfrm>
            <a:off x="4500880" y="1526445"/>
            <a:ext cx="1739900"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AA795EE-A77B-4EA9-8EFE-EC9D1C01FA05}"/>
              </a:ext>
            </a:extLst>
          </p:cNvPr>
          <p:cNvSpPr/>
          <p:nvPr/>
        </p:nvSpPr>
        <p:spPr>
          <a:xfrm>
            <a:off x="4500880" y="1859185"/>
            <a:ext cx="1739900"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A978E8E-5A3C-4B9F-BF70-DE1AC78B053B}"/>
              </a:ext>
            </a:extLst>
          </p:cNvPr>
          <p:cNvSpPr txBox="1"/>
          <p:nvPr/>
        </p:nvSpPr>
        <p:spPr>
          <a:xfrm>
            <a:off x="3874770" y="236666"/>
            <a:ext cx="1272540" cy="246221"/>
          </a:xfrm>
          <a:prstGeom prst="rect">
            <a:avLst/>
          </a:prstGeom>
          <a:noFill/>
        </p:spPr>
        <p:txBody>
          <a:bodyPr wrap="square" rtlCol="0">
            <a:spAutoFit/>
          </a:bodyPr>
          <a:lstStyle/>
          <a:p>
            <a:r>
              <a:rPr lang="en-US" sz="1000" i="1" dirty="0">
                <a:solidFill>
                  <a:srgbClr val="002060"/>
                </a:solidFill>
                <a:hlinkClick r:id="rId4" action="ppaction://hlinksldjump">
                  <a:extLst>
                    <a:ext uri="{A12FA001-AC4F-418D-AE19-62706E023703}">
                      <ahyp:hlinkClr xmlns:ahyp="http://schemas.microsoft.com/office/drawing/2018/hyperlinkcolor" val="tx"/>
                    </a:ext>
                  </a:extLst>
                </a:hlinkClick>
              </a:rPr>
              <a:t>Back to Contents</a:t>
            </a:r>
            <a:endParaRPr lang="en-US" sz="1000" i="1" dirty="0">
              <a:solidFill>
                <a:srgbClr val="002060"/>
              </a:solidFill>
            </a:endParaRPr>
          </a:p>
        </p:txBody>
      </p:sp>
    </p:spTree>
    <p:extLst>
      <p:ext uri="{BB962C8B-B14F-4D97-AF65-F5344CB8AC3E}">
        <p14:creationId xmlns:p14="http://schemas.microsoft.com/office/powerpoint/2010/main" val="321478196"/>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E7DA72-73FA-4DF7-903D-50906CD2670D}"/>
              </a:ext>
            </a:extLst>
          </p:cNvPr>
          <p:cNvSpPr>
            <a:spLocks noGrp="1"/>
          </p:cNvSpPr>
          <p:nvPr>
            <p:ph type="title" idx="4294967295"/>
          </p:nvPr>
        </p:nvSpPr>
        <p:spPr>
          <a:xfrm>
            <a:off x="567690" y="533719"/>
            <a:ext cx="7886700" cy="328306"/>
          </a:xfrm>
          <a:prstGeom prst="rect">
            <a:avLst/>
          </a:prstGeom>
        </p:spPr>
        <p:txBody>
          <a:bodyPr/>
          <a:lstStyle/>
          <a:p>
            <a:r>
              <a:rPr lang="en-US" sz="1600" b="1" u="sng" dirty="0">
                <a:solidFill>
                  <a:schemeClr val="accent4">
                    <a:lumMod val="50000"/>
                  </a:schemeClr>
                </a:solidFill>
                <a:ea typeface="Tahoma" panose="020B0604030504040204" pitchFamily="34" charset="0"/>
                <a:cs typeface="Tahoma" panose="020B0604030504040204" pitchFamily="34" charset="0"/>
              </a:rPr>
              <a:t>Router-On-A-Stick (ROAS)</a:t>
            </a:r>
          </a:p>
        </p:txBody>
      </p:sp>
      <p:pic>
        <p:nvPicPr>
          <p:cNvPr id="10" name="Picture 9">
            <a:extLst>
              <a:ext uri="{FF2B5EF4-FFF2-40B4-BE49-F238E27FC236}">
                <a16:creationId xmlns:a16="http://schemas.microsoft.com/office/drawing/2014/main" id="{D09DC579-5FC0-49D0-9831-15AF5B5968CD}"/>
              </a:ext>
            </a:extLst>
          </p:cNvPr>
          <p:cNvPicPr>
            <a:picLocks noChangeAspect="1"/>
          </p:cNvPicPr>
          <p:nvPr/>
        </p:nvPicPr>
        <p:blipFill>
          <a:blip r:embed="rId3"/>
          <a:srcRect/>
          <a:stretch/>
        </p:blipFill>
        <p:spPr>
          <a:xfrm>
            <a:off x="4286546" y="1216095"/>
            <a:ext cx="4420359" cy="2662262"/>
          </a:xfrm>
          <a:prstGeom prst="rect">
            <a:avLst/>
          </a:prstGeom>
        </p:spPr>
      </p:pic>
      <p:sp>
        <p:nvSpPr>
          <p:cNvPr id="6" name="TextBox 5">
            <a:extLst>
              <a:ext uri="{FF2B5EF4-FFF2-40B4-BE49-F238E27FC236}">
                <a16:creationId xmlns:a16="http://schemas.microsoft.com/office/drawing/2014/main" id="{772AFE9B-82B1-57CB-61D7-73FBE3705EB0}"/>
              </a:ext>
            </a:extLst>
          </p:cNvPr>
          <p:cNvSpPr txBox="1"/>
          <p:nvPr/>
        </p:nvSpPr>
        <p:spPr>
          <a:xfrm>
            <a:off x="651806" y="848689"/>
            <a:ext cx="8202633" cy="294632"/>
          </a:xfrm>
          <a:prstGeom prst="rect">
            <a:avLst/>
          </a:prstGeom>
          <a:noFill/>
        </p:spPr>
        <p:txBody>
          <a:bodyPr wrap="square" rtlCol="0">
            <a:spAutoFit/>
          </a:bodyPr>
          <a:lstStyle/>
          <a:p>
            <a:pPr algn="just">
              <a:lnSpc>
                <a:spcPct val="150000"/>
              </a:lnSpc>
            </a:pPr>
            <a:r>
              <a:rPr lang="en-US" sz="1000" dirty="0">
                <a:solidFill>
                  <a:schemeClr val="tx1"/>
                </a:solidFill>
                <a:latin typeface="+mj-lt"/>
                <a:ea typeface="Tahoma" panose="020B0604030504040204" pitchFamily="34" charset="0"/>
                <a:cs typeface="Tahoma" panose="020B0604030504040204" pitchFamily="34" charset="0"/>
              </a:rPr>
              <a:t>Gateway of VLAN 10, 20 and 30 is on the router. So, we have to configure Router-On-A-Stick to route between VLANs.</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16</a:t>
            </a:fld>
            <a:endParaRPr lang="en"/>
          </a:p>
        </p:txBody>
      </p:sp>
      <p:sp>
        <p:nvSpPr>
          <p:cNvPr id="11" name="TextBox 10">
            <a:extLst>
              <a:ext uri="{FF2B5EF4-FFF2-40B4-BE49-F238E27FC236}">
                <a16:creationId xmlns:a16="http://schemas.microsoft.com/office/drawing/2014/main" id="{9BC1866B-B20F-4955-9FC2-E43C1C6D51CB}"/>
              </a:ext>
            </a:extLst>
          </p:cNvPr>
          <p:cNvSpPr txBox="1"/>
          <p:nvPr/>
        </p:nvSpPr>
        <p:spPr>
          <a:xfrm>
            <a:off x="651806" y="1087012"/>
            <a:ext cx="3722074" cy="1910459"/>
          </a:xfrm>
          <a:prstGeom prst="rect">
            <a:avLst/>
          </a:prstGeom>
          <a:noFill/>
        </p:spPr>
        <p:txBody>
          <a:bodyPr wrap="square">
            <a:spAutoFit/>
          </a:bodyPr>
          <a:lstStyle/>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To enable Inter-VLAN Routing on a router-</a:t>
            </a:r>
            <a:br>
              <a:rPr lang="en-US" sz="1000"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‘RTR(config)# </a:t>
            </a:r>
            <a:r>
              <a:rPr lang="en-US" sz="1000" b="1" i="1" dirty="0" err="1">
                <a:solidFill>
                  <a:schemeClr val="tx1"/>
                </a:solidFill>
                <a:latin typeface="+mj-lt"/>
                <a:ea typeface="Tahoma" panose="020B0604030504040204" pitchFamily="34" charset="0"/>
                <a:cs typeface="Tahoma" panose="020B0604030504040204" pitchFamily="34" charset="0"/>
              </a:rPr>
              <a:t>ip</a:t>
            </a:r>
            <a:r>
              <a:rPr lang="en-US" sz="1000" b="1" i="1" dirty="0">
                <a:solidFill>
                  <a:schemeClr val="tx1"/>
                </a:solidFill>
                <a:latin typeface="+mj-lt"/>
                <a:ea typeface="Tahoma" panose="020B0604030504040204" pitchFamily="34" charset="0"/>
                <a:cs typeface="Tahoma" panose="020B0604030504040204" pitchFamily="34" charset="0"/>
              </a:rPr>
              <a:t> routing’</a:t>
            </a:r>
          </a:p>
          <a:p>
            <a:pPr marL="171450" indent="-171450">
              <a:lnSpc>
                <a:spcPct val="150000"/>
              </a:lnSpc>
              <a:buFont typeface="Arial" panose="020B0604020202020204" pitchFamily="34" charset="0"/>
              <a:buChar char="•"/>
            </a:pPr>
            <a:endParaRPr lang="en-US" sz="1000" b="1" i="1" dirty="0">
              <a:solidFill>
                <a:schemeClr val="tx1"/>
              </a:solidFill>
              <a:latin typeface="+mj-lt"/>
              <a:ea typeface="Tahoma" panose="020B0604030504040204" pitchFamily="34" charset="0"/>
              <a:cs typeface="Tahoma" panose="020B0604030504040204" pitchFamily="34" charset="0"/>
            </a:endParaRPr>
          </a:p>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Sub-interface commands in routers-</a:t>
            </a:r>
            <a:br>
              <a:rPr lang="en-US" sz="1000"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‘RTR(config)# interface </a:t>
            </a:r>
            <a:r>
              <a:rPr lang="en-US" sz="1000" b="1" i="1" dirty="0">
                <a:solidFill>
                  <a:srgbClr val="C00000"/>
                </a:solidFill>
                <a:latin typeface="+mj-lt"/>
                <a:ea typeface="Tahoma" panose="020B0604030504040204" pitchFamily="34" charset="0"/>
                <a:cs typeface="Tahoma" panose="020B0604030504040204" pitchFamily="34" charset="0"/>
              </a:rPr>
              <a:t>&lt;interface no&gt;</a:t>
            </a:r>
            <a:r>
              <a:rPr lang="en-US" sz="1000" b="1" i="1" dirty="0">
                <a:solidFill>
                  <a:schemeClr val="tx1"/>
                </a:solidFill>
                <a:latin typeface="+mj-lt"/>
                <a:ea typeface="Tahoma" panose="020B0604030504040204" pitchFamily="34" charset="0"/>
                <a:cs typeface="Tahoma" panose="020B0604030504040204" pitchFamily="34" charset="0"/>
              </a:rPr>
              <a:t>.</a:t>
            </a:r>
            <a:r>
              <a:rPr lang="en-US" sz="1000" b="1" i="1" dirty="0">
                <a:solidFill>
                  <a:srgbClr val="C00000"/>
                </a:solidFill>
                <a:latin typeface="+mj-lt"/>
                <a:ea typeface="Tahoma" panose="020B0604030504040204" pitchFamily="34" charset="0"/>
                <a:cs typeface="Tahoma" panose="020B0604030504040204" pitchFamily="34" charset="0"/>
              </a:rPr>
              <a:t>&lt;sub-int no&gt;</a:t>
            </a:r>
            <a:r>
              <a:rPr lang="en-US" sz="1000" b="1" i="1" dirty="0">
                <a:solidFill>
                  <a:schemeClr val="tx1"/>
                </a:solidFill>
                <a:latin typeface="+mj-lt"/>
                <a:ea typeface="Tahoma" panose="020B0604030504040204" pitchFamily="34" charset="0"/>
                <a:cs typeface="Tahoma" panose="020B0604030504040204" pitchFamily="34" charset="0"/>
              </a:rPr>
              <a:t>’</a:t>
            </a:r>
            <a:br>
              <a:rPr lang="en-US" sz="1000" b="1" i="1"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‘RTR(config)# encapsulation dot1q </a:t>
            </a:r>
            <a:r>
              <a:rPr lang="en-US" sz="1000" b="1" i="1" dirty="0">
                <a:solidFill>
                  <a:srgbClr val="C00000"/>
                </a:solidFill>
                <a:latin typeface="+mj-lt"/>
                <a:ea typeface="Tahoma" panose="020B0604030504040204" pitchFamily="34" charset="0"/>
                <a:cs typeface="Tahoma" panose="020B0604030504040204" pitchFamily="34" charset="0"/>
              </a:rPr>
              <a:t>&lt;VLAN ID&gt;</a:t>
            </a:r>
            <a:r>
              <a:rPr lang="en-US" sz="1000" b="1" i="1" dirty="0">
                <a:solidFill>
                  <a:schemeClr val="tx1"/>
                </a:solidFill>
                <a:latin typeface="+mj-lt"/>
                <a:ea typeface="Tahoma" panose="020B0604030504040204" pitchFamily="34" charset="0"/>
                <a:cs typeface="Tahoma" panose="020B0604030504040204" pitchFamily="34" charset="0"/>
              </a:rPr>
              <a:t>’</a:t>
            </a:r>
            <a:br>
              <a:rPr lang="en-US" sz="1000" b="1" i="1"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‘RTR(config)# </a:t>
            </a:r>
            <a:r>
              <a:rPr lang="en-US" sz="1000" b="1" i="1" dirty="0" err="1">
                <a:solidFill>
                  <a:schemeClr val="tx1"/>
                </a:solidFill>
                <a:latin typeface="+mj-lt"/>
                <a:ea typeface="Tahoma" panose="020B0604030504040204" pitchFamily="34" charset="0"/>
                <a:cs typeface="Tahoma" panose="020B0604030504040204" pitchFamily="34" charset="0"/>
              </a:rPr>
              <a:t>ip</a:t>
            </a:r>
            <a:r>
              <a:rPr lang="en-US" sz="1000" b="1" i="1" dirty="0">
                <a:solidFill>
                  <a:schemeClr val="tx1"/>
                </a:solidFill>
                <a:latin typeface="+mj-lt"/>
                <a:ea typeface="Tahoma" panose="020B0604030504040204" pitchFamily="34" charset="0"/>
                <a:cs typeface="Tahoma" panose="020B0604030504040204" pitchFamily="34" charset="0"/>
              </a:rPr>
              <a:t> address </a:t>
            </a:r>
            <a:r>
              <a:rPr lang="en-US" sz="1000" b="1" i="1" dirty="0">
                <a:solidFill>
                  <a:srgbClr val="C00000"/>
                </a:solidFill>
                <a:latin typeface="+mj-lt"/>
                <a:ea typeface="Tahoma" panose="020B0604030504040204" pitchFamily="34" charset="0"/>
                <a:cs typeface="Tahoma" panose="020B0604030504040204" pitchFamily="34" charset="0"/>
              </a:rPr>
              <a:t>&lt;network </a:t>
            </a:r>
            <a:r>
              <a:rPr lang="en-US" sz="1000" b="1" i="1" dirty="0" err="1">
                <a:solidFill>
                  <a:srgbClr val="C00000"/>
                </a:solidFill>
                <a:latin typeface="+mj-lt"/>
                <a:ea typeface="Tahoma" panose="020B0604030504040204" pitchFamily="34" charset="0"/>
                <a:cs typeface="Tahoma" panose="020B0604030504040204" pitchFamily="34" charset="0"/>
              </a:rPr>
              <a:t>ip</a:t>
            </a:r>
            <a:r>
              <a:rPr lang="en-US" sz="1000" b="1" i="1" dirty="0">
                <a:solidFill>
                  <a:srgbClr val="C00000"/>
                </a:solidFill>
                <a:latin typeface="+mj-lt"/>
                <a:ea typeface="Tahoma" panose="020B0604030504040204" pitchFamily="34" charset="0"/>
                <a:cs typeface="Tahoma" panose="020B0604030504040204" pitchFamily="34" charset="0"/>
              </a:rPr>
              <a:t>&gt;</a:t>
            </a:r>
            <a:r>
              <a:rPr lang="en-US" sz="1000" b="1" i="1" dirty="0">
                <a:solidFill>
                  <a:schemeClr val="tx1"/>
                </a:solidFill>
                <a:latin typeface="+mj-lt"/>
                <a:ea typeface="Tahoma" panose="020B0604030504040204" pitchFamily="34" charset="0"/>
                <a:cs typeface="Tahoma" panose="020B0604030504040204" pitchFamily="34" charset="0"/>
              </a:rPr>
              <a:t> </a:t>
            </a:r>
            <a:r>
              <a:rPr lang="en-US" sz="1000" b="1" i="1" dirty="0">
                <a:solidFill>
                  <a:srgbClr val="C00000"/>
                </a:solidFill>
                <a:latin typeface="+mj-lt"/>
                <a:ea typeface="Tahoma" panose="020B0604030504040204" pitchFamily="34" charset="0"/>
                <a:cs typeface="Tahoma" panose="020B0604030504040204" pitchFamily="34" charset="0"/>
              </a:rPr>
              <a:t>&lt;subnet mask&gt;</a:t>
            </a:r>
            <a:r>
              <a:rPr lang="en-US" sz="1000" b="1" i="1" dirty="0">
                <a:solidFill>
                  <a:schemeClr val="tx1"/>
                </a:solidFill>
                <a:latin typeface="+mj-lt"/>
                <a:ea typeface="Tahoma" panose="020B0604030504040204" pitchFamily="34" charset="0"/>
                <a:cs typeface="Tahoma" panose="020B0604030504040204" pitchFamily="34" charset="0"/>
              </a:rPr>
              <a:t>’</a:t>
            </a:r>
            <a:br>
              <a:rPr lang="en-US" sz="1000" b="1" i="1"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‘RTR(config)# no shutdown’</a:t>
            </a:r>
          </a:p>
        </p:txBody>
      </p:sp>
      <p:sp>
        <p:nvSpPr>
          <p:cNvPr id="12" name="TextBox 11">
            <a:extLst>
              <a:ext uri="{FF2B5EF4-FFF2-40B4-BE49-F238E27FC236}">
                <a16:creationId xmlns:a16="http://schemas.microsoft.com/office/drawing/2014/main" id="{E14976B2-FD69-4FD2-95F0-DEA8B568F54F}"/>
              </a:ext>
            </a:extLst>
          </p:cNvPr>
          <p:cNvSpPr txBox="1"/>
          <p:nvPr/>
        </p:nvSpPr>
        <p:spPr>
          <a:xfrm>
            <a:off x="651806" y="3152032"/>
            <a:ext cx="3634740" cy="756297"/>
          </a:xfrm>
          <a:prstGeom prst="rect">
            <a:avLst/>
          </a:prstGeom>
          <a:noFill/>
        </p:spPr>
        <p:txBody>
          <a:bodyPr wrap="square">
            <a:spAutoFit/>
          </a:bodyPr>
          <a:lstStyle/>
          <a:p>
            <a:pPr algn="just">
              <a:lnSpc>
                <a:spcPct val="150000"/>
              </a:lnSpc>
            </a:pPr>
            <a:r>
              <a:rPr lang="en-US" sz="1000" b="1" dirty="0">
                <a:solidFill>
                  <a:schemeClr val="tx1"/>
                </a:solidFill>
                <a:latin typeface="+mj-lt"/>
                <a:ea typeface="Tahoma" panose="020B0604030504040204" pitchFamily="34" charset="0"/>
                <a:cs typeface="Tahoma" panose="020B0604030504040204" pitchFamily="34" charset="0"/>
              </a:rPr>
              <a:t>***Always remember</a:t>
            </a:r>
            <a:r>
              <a:rPr lang="en-US" sz="1000" dirty="0">
                <a:solidFill>
                  <a:schemeClr val="tx1"/>
                </a:solidFill>
                <a:latin typeface="+mj-lt"/>
                <a:ea typeface="Tahoma" panose="020B0604030504040204" pitchFamily="34" charset="0"/>
                <a:cs typeface="Tahoma" panose="020B0604030504040204" pitchFamily="34" charset="0"/>
              </a:rPr>
              <a:t>, physical interface must be on up state. If physical interface become down, sub-interfaces will also become down state.</a:t>
            </a:r>
          </a:p>
        </p:txBody>
      </p:sp>
      <p:sp>
        <p:nvSpPr>
          <p:cNvPr id="8" name="Rectangle 7">
            <a:extLst>
              <a:ext uri="{FF2B5EF4-FFF2-40B4-BE49-F238E27FC236}">
                <a16:creationId xmlns:a16="http://schemas.microsoft.com/office/drawing/2014/main" id="{0AD15A66-C37B-4D3B-81A4-56A99AB01AC8}"/>
              </a:ext>
            </a:extLst>
          </p:cNvPr>
          <p:cNvSpPr/>
          <p:nvPr/>
        </p:nvSpPr>
        <p:spPr>
          <a:xfrm>
            <a:off x="4884166" y="1219740"/>
            <a:ext cx="832739"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C127576-BE72-4A95-BADA-779196EC569B}"/>
              </a:ext>
            </a:extLst>
          </p:cNvPr>
          <p:cNvSpPr/>
          <p:nvPr/>
        </p:nvSpPr>
        <p:spPr>
          <a:xfrm>
            <a:off x="5036566" y="1326420"/>
            <a:ext cx="680339"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4E7F767-D4DF-47F2-B6BD-5BE9634577B8}"/>
              </a:ext>
            </a:extLst>
          </p:cNvPr>
          <p:cNvSpPr/>
          <p:nvPr/>
        </p:nvSpPr>
        <p:spPr>
          <a:xfrm>
            <a:off x="5053711" y="1916970"/>
            <a:ext cx="1015619"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6D7ACE4-50E1-4488-ACD5-398C314F0E15}"/>
              </a:ext>
            </a:extLst>
          </p:cNvPr>
          <p:cNvSpPr/>
          <p:nvPr/>
        </p:nvSpPr>
        <p:spPr>
          <a:xfrm>
            <a:off x="5228971" y="2031270"/>
            <a:ext cx="1230884"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F272F7F-B6E0-44F0-8E22-4781F24ABA70}"/>
              </a:ext>
            </a:extLst>
          </p:cNvPr>
          <p:cNvSpPr/>
          <p:nvPr/>
        </p:nvSpPr>
        <p:spPr>
          <a:xfrm>
            <a:off x="5228971" y="2143665"/>
            <a:ext cx="2030984"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FACE68B-739F-407F-A7E3-53E420812728}"/>
              </a:ext>
            </a:extLst>
          </p:cNvPr>
          <p:cNvSpPr/>
          <p:nvPr/>
        </p:nvSpPr>
        <p:spPr>
          <a:xfrm>
            <a:off x="5228971" y="2256060"/>
            <a:ext cx="644144"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EBF98E-3A01-402D-B562-F4FDAF35DB50}"/>
              </a:ext>
            </a:extLst>
          </p:cNvPr>
          <p:cNvSpPr/>
          <p:nvPr/>
        </p:nvSpPr>
        <p:spPr>
          <a:xfrm>
            <a:off x="5228971" y="2492280"/>
            <a:ext cx="1015619"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855E567-BAA8-44BC-8742-1942B84D735F}"/>
              </a:ext>
            </a:extLst>
          </p:cNvPr>
          <p:cNvSpPr/>
          <p:nvPr/>
        </p:nvSpPr>
        <p:spPr>
          <a:xfrm>
            <a:off x="5228971" y="2606580"/>
            <a:ext cx="1230884"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C1B55F8-C731-47C3-AC23-7B361C3A9AB8}"/>
              </a:ext>
            </a:extLst>
          </p:cNvPr>
          <p:cNvSpPr/>
          <p:nvPr/>
        </p:nvSpPr>
        <p:spPr>
          <a:xfrm>
            <a:off x="5228971" y="2718975"/>
            <a:ext cx="2030984"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9348BDE-66EB-4736-8347-515791CB9CD0}"/>
              </a:ext>
            </a:extLst>
          </p:cNvPr>
          <p:cNvSpPr/>
          <p:nvPr/>
        </p:nvSpPr>
        <p:spPr>
          <a:xfrm>
            <a:off x="5228971" y="2831370"/>
            <a:ext cx="644144"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C4524BD-F70F-48E6-BEC1-4EC232D1D484}"/>
              </a:ext>
            </a:extLst>
          </p:cNvPr>
          <p:cNvSpPr/>
          <p:nvPr/>
        </p:nvSpPr>
        <p:spPr>
          <a:xfrm>
            <a:off x="5228971" y="3069495"/>
            <a:ext cx="1015619"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0166EDC-FD8A-4E87-A7FB-BD3FA8303F22}"/>
              </a:ext>
            </a:extLst>
          </p:cNvPr>
          <p:cNvSpPr/>
          <p:nvPr/>
        </p:nvSpPr>
        <p:spPr>
          <a:xfrm>
            <a:off x="5228971" y="3183795"/>
            <a:ext cx="1230884"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8E0835E-F109-46E4-874A-622040E6959D}"/>
              </a:ext>
            </a:extLst>
          </p:cNvPr>
          <p:cNvSpPr/>
          <p:nvPr/>
        </p:nvSpPr>
        <p:spPr>
          <a:xfrm>
            <a:off x="5228971" y="3296190"/>
            <a:ext cx="2030984"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FD106CF-AD94-4CE4-93A1-804E2C398FBD}"/>
              </a:ext>
            </a:extLst>
          </p:cNvPr>
          <p:cNvSpPr/>
          <p:nvPr/>
        </p:nvSpPr>
        <p:spPr>
          <a:xfrm>
            <a:off x="5228971" y="3408585"/>
            <a:ext cx="644144"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41EE460-C25C-42E0-B865-4374A91B7091}"/>
              </a:ext>
            </a:extLst>
          </p:cNvPr>
          <p:cNvSpPr/>
          <p:nvPr/>
        </p:nvSpPr>
        <p:spPr>
          <a:xfrm>
            <a:off x="4882261" y="3766725"/>
            <a:ext cx="644144"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2D26A2EF-F605-41BE-9B83-211D33352B73}"/>
              </a:ext>
            </a:extLst>
          </p:cNvPr>
          <p:cNvSpPr txBox="1"/>
          <p:nvPr/>
        </p:nvSpPr>
        <p:spPr>
          <a:xfrm>
            <a:off x="3874770" y="236666"/>
            <a:ext cx="1272540" cy="246221"/>
          </a:xfrm>
          <a:prstGeom prst="rect">
            <a:avLst/>
          </a:prstGeom>
          <a:noFill/>
        </p:spPr>
        <p:txBody>
          <a:bodyPr wrap="square" rtlCol="0">
            <a:spAutoFit/>
          </a:bodyPr>
          <a:lstStyle/>
          <a:p>
            <a:r>
              <a:rPr lang="en-US" sz="1000" i="1" dirty="0">
                <a:solidFill>
                  <a:srgbClr val="002060"/>
                </a:solidFill>
                <a:hlinkClick r:id="rId4" action="ppaction://hlinksldjump">
                  <a:extLst>
                    <a:ext uri="{A12FA001-AC4F-418D-AE19-62706E023703}">
                      <ahyp:hlinkClr xmlns:ahyp="http://schemas.microsoft.com/office/drawing/2018/hyperlinkcolor" val="tx"/>
                    </a:ext>
                  </a:extLst>
                </a:hlinkClick>
              </a:rPr>
              <a:t>Back to Contents</a:t>
            </a:r>
            <a:endParaRPr lang="en-US" sz="1000" i="1" dirty="0">
              <a:solidFill>
                <a:srgbClr val="002060"/>
              </a:solidFill>
            </a:endParaRPr>
          </a:p>
        </p:txBody>
      </p:sp>
    </p:spTree>
    <p:extLst>
      <p:ext uri="{BB962C8B-B14F-4D97-AF65-F5344CB8AC3E}">
        <p14:creationId xmlns:p14="http://schemas.microsoft.com/office/powerpoint/2010/main" val="1068342082"/>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C90C7D-6B90-437B-83C0-48F9FB40237F}"/>
              </a:ext>
            </a:extLst>
          </p:cNvPr>
          <p:cNvSpPr>
            <a:spLocks noGrp="1"/>
          </p:cNvSpPr>
          <p:nvPr>
            <p:ph type="title" idx="4294967295"/>
          </p:nvPr>
        </p:nvSpPr>
        <p:spPr>
          <a:xfrm>
            <a:off x="567690" y="533719"/>
            <a:ext cx="7886700" cy="337994"/>
          </a:xfrm>
          <a:prstGeom prst="rect">
            <a:avLst/>
          </a:prstGeom>
        </p:spPr>
        <p:txBody>
          <a:bodyPr/>
          <a:lstStyle/>
          <a:p>
            <a:r>
              <a:rPr lang="en-US" sz="1600" b="1" u="sng" dirty="0">
                <a:solidFill>
                  <a:schemeClr val="accent4">
                    <a:lumMod val="50000"/>
                  </a:schemeClr>
                </a:solidFill>
                <a:ea typeface="Tahoma" panose="020B0604030504040204" pitchFamily="34" charset="0"/>
                <a:cs typeface="Tahoma" panose="020B0604030504040204" pitchFamily="34" charset="0"/>
              </a:rPr>
              <a:t>Router-On-A-Stick (ROAS)</a:t>
            </a:r>
          </a:p>
        </p:txBody>
      </p:sp>
      <p:sp>
        <p:nvSpPr>
          <p:cNvPr id="3" name="TextBox 2">
            <a:extLst>
              <a:ext uri="{FF2B5EF4-FFF2-40B4-BE49-F238E27FC236}">
                <a16:creationId xmlns:a16="http://schemas.microsoft.com/office/drawing/2014/main" id="{E8FFF315-AB81-4BEC-8FA8-D904CB6367CF}"/>
              </a:ext>
            </a:extLst>
          </p:cNvPr>
          <p:cNvSpPr txBox="1"/>
          <p:nvPr/>
        </p:nvSpPr>
        <p:spPr>
          <a:xfrm>
            <a:off x="657725" y="3826041"/>
            <a:ext cx="8049917" cy="525465"/>
          </a:xfrm>
          <a:prstGeom prst="rect">
            <a:avLst/>
          </a:prstGeom>
          <a:noFill/>
        </p:spPr>
        <p:txBody>
          <a:bodyPr wrap="square" rtlCol="0">
            <a:spAutoFit/>
          </a:bodyPr>
          <a:lstStyle/>
          <a:p>
            <a:pPr algn="just">
              <a:lnSpc>
                <a:spcPct val="150000"/>
              </a:lnSpc>
            </a:pPr>
            <a:r>
              <a:rPr lang="en-US" sz="1000" dirty="0">
                <a:solidFill>
                  <a:schemeClr val="tx1"/>
                </a:solidFill>
                <a:latin typeface="+mj-lt"/>
                <a:ea typeface="Tahoma" panose="020B0604030504040204" pitchFamily="34" charset="0"/>
                <a:cs typeface="Tahoma" panose="020B0604030504040204" pitchFamily="34" charset="0"/>
              </a:rPr>
              <a:t>Now, VLAN 10, 20 and 30 has been created in SW2, but SW doesn’t have to know about VLAN 30 although PCs from these VLAN can ping each other. </a:t>
            </a:r>
            <a:r>
              <a:rPr lang="en-US" sz="1000" b="1" dirty="0">
                <a:solidFill>
                  <a:schemeClr val="tx1"/>
                </a:solidFill>
                <a:latin typeface="+mj-lt"/>
                <a:ea typeface="Tahoma" panose="020B0604030504040204" pitchFamily="34" charset="0"/>
                <a:cs typeface="Tahoma" panose="020B0604030504040204" pitchFamily="34" charset="0"/>
              </a:rPr>
              <a:t>WHY?? Think of yourself!</a:t>
            </a:r>
          </a:p>
        </p:txBody>
      </p:sp>
      <p:pic>
        <p:nvPicPr>
          <p:cNvPr id="9" name="Picture 8">
            <a:extLst>
              <a:ext uri="{FF2B5EF4-FFF2-40B4-BE49-F238E27FC236}">
                <a16:creationId xmlns:a16="http://schemas.microsoft.com/office/drawing/2014/main" id="{D72D4EA3-FB6C-43DF-92AE-659BA2C4520B}"/>
              </a:ext>
            </a:extLst>
          </p:cNvPr>
          <p:cNvPicPr>
            <a:picLocks noChangeAspect="1"/>
          </p:cNvPicPr>
          <p:nvPr/>
        </p:nvPicPr>
        <p:blipFill>
          <a:blip r:embed="rId3"/>
          <a:srcRect/>
          <a:stretch/>
        </p:blipFill>
        <p:spPr>
          <a:xfrm>
            <a:off x="4497351" y="848689"/>
            <a:ext cx="4202271" cy="1142131"/>
          </a:xfrm>
          <a:prstGeom prst="rect">
            <a:avLst/>
          </a:prstGeom>
        </p:spPr>
      </p:pic>
      <p:sp>
        <p:nvSpPr>
          <p:cNvPr id="6" name="TextBox 5">
            <a:extLst>
              <a:ext uri="{FF2B5EF4-FFF2-40B4-BE49-F238E27FC236}">
                <a16:creationId xmlns:a16="http://schemas.microsoft.com/office/drawing/2014/main" id="{772AFE9B-82B1-57CB-61D7-73FBE3705EB0}"/>
              </a:ext>
            </a:extLst>
          </p:cNvPr>
          <p:cNvSpPr txBox="1"/>
          <p:nvPr/>
        </p:nvSpPr>
        <p:spPr>
          <a:xfrm>
            <a:off x="651807" y="848689"/>
            <a:ext cx="3845544" cy="2833789"/>
          </a:xfrm>
          <a:prstGeom prst="rect">
            <a:avLst/>
          </a:prstGeom>
          <a:noFill/>
        </p:spPr>
        <p:txBody>
          <a:bodyPr wrap="square" rtlCol="0">
            <a:spAutoFit/>
          </a:bodyPr>
          <a:lstStyle/>
          <a:p>
            <a:pPr algn="just">
              <a:lnSpc>
                <a:spcPct val="150000"/>
              </a:lnSpc>
            </a:pPr>
            <a:r>
              <a:rPr lang="en-US" sz="1000" dirty="0">
                <a:solidFill>
                  <a:schemeClr val="tx1"/>
                </a:solidFill>
                <a:latin typeface="+mj-lt"/>
                <a:ea typeface="Tahoma" panose="020B0604030504040204" pitchFamily="34" charset="0"/>
                <a:cs typeface="Tahoma" panose="020B0604030504040204" pitchFamily="34" charset="0"/>
              </a:rPr>
              <a:t>We have done Inter-VLAN Routing, still VLAN 10 and 20 cannot ping their gateway, though PCs from VLAN 30 can ping its gateway. </a:t>
            </a:r>
            <a:r>
              <a:rPr lang="en-US" sz="1000" b="1" dirty="0">
                <a:solidFill>
                  <a:schemeClr val="tx1"/>
                </a:solidFill>
                <a:latin typeface="+mj-lt"/>
                <a:ea typeface="Tahoma" panose="020B0604030504040204" pitchFamily="34" charset="0"/>
                <a:cs typeface="Tahoma" panose="020B0604030504040204" pitchFamily="34" charset="0"/>
              </a:rPr>
              <a:t>Can you tell why??</a:t>
            </a:r>
          </a:p>
          <a:p>
            <a:pPr algn="just">
              <a:lnSpc>
                <a:spcPct val="150000"/>
              </a:lnSpc>
            </a:pPr>
            <a:endParaRPr lang="en-US" sz="1000" dirty="0">
              <a:solidFill>
                <a:schemeClr val="tx1"/>
              </a:solidFill>
              <a:latin typeface="+mj-lt"/>
              <a:ea typeface="Tahoma" panose="020B0604030504040204" pitchFamily="34" charset="0"/>
              <a:cs typeface="Tahoma" panose="020B0604030504040204" pitchFamily="34" charset="0"/>
            </a:endParaRPr>
          </a:p>
          <a:p>
            <a:pPr algn="just">
              <a:lnSpc>
                <a:spcPct val="150000"/>
              </a:lnSpc>
            </a:pPr>
            <a:r>
              <a:rPr lang="en-US" sz="1000" dirty="0">
                <a:solidFill>
                  <a:schemeClr val="tx1"/>
                </a:solidFill>
                <a:latin typeface="+mj-lt"/>
                <a:ea typeface="Tahoma" panose="020B0604030504040204" pitchFamily="34" charset="0"/>
                <a:cs typeface="Tahoma" panose="020B0604030504040204" pitchFamily="34" charset="0"/>
              </a:rPr>
              <a:t>If you can remember our configuration till now, we have not created VLAN 10 and 20 on SW2. Packets from PCs n VLAN 10 and 20 are coming from SW1 to SW2, but SW2 doesn’t recognize these VLANs. So, they don’t know where to forward the packets and discards them.</a:t>
            </a:r>
          </a:p>
          <a:p>
            <a:pPr algn="just">
              <a:lnSpc>
                <a:spcPct val="150000"/>
              </a:lnSpc>
            </a:pPr>
            <a:endParaRPr lang="en-US" sz="1000" dirty="0">
              <a:solidFill>
                <a:schemeClr val="tx1"/>
              </a:solidFill>
              <a:latin typeface="+mj-lt"/>
              <a:ea typeface="Tahoma" panose="020B0604030504040204" pitchFamily="34" charset="0"/>
              <a:cs typeface="Tahoma" panose="020B0604030504040204" pitchFamily="34" charset="0"/>
            </a:endParaRPr>
          </a:p>
          <a:p>
            <a:pPr algn="just">
              <a:lnSpc>
                <a:spcPct val="150000"/>
              </a:lnSpc>
            </a:pPr>
            <a:r>
              <a:rPr lang="en-US" sz="1000" b="1" dirty="0">
                <a:solidFill>
                  <a:schemeClr val="tx1"/>
                </a:solidFill>
                <a:latin typeface="+mj-lt"/>
                <a:ea typeface="Tahoma" panose="020B0604030504040204" pitchFamily="34" charset="0"/>
                <a:cs typeface="Tahoma" panose="020B0604030504040204" pitchFamily="34" charset="0"/>
              </a:rPr>
              <a:t>Always remember</a:t>
            </a:r>
            <a:r>
              <a:rPr lang="en-US" sz="1000" dirty="0">
                <a:solidFill>
                  <a:schemeClr val="tx1"/>
                </a:solidFill>
                <a:latin typeface="+mj-lt"/>
                <a:ea typeface="Tahoma" panose="020B0604030504040204" pitchFamily="34" charset="0"/>
                <a:cs typeface="Tahoma" panose="020B0604030504040204" pitchFamily="34" charset="0"/>
              </a:rPr>
              <a:t>, in every transit switch, transit VLANs must be created, or else those switch will discard the packets.</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17</a:t>
            </a:fld>
            <a:endParaRPr lang="en"/>
          </a:p>
        </p:txBody>
      </p:sp>
      <p:pic>
        <p:nvPicPr>
          <p:cNvPr id="7" name="Picture 6">
            <a:extLst>
              <a:ext uri="{FF2B5EF4-FFF2-40B4-BE49-F238E27FC236}">
                <a16:creationId xmlns:a16="http://schemas.microsoft.com/office/drawing/2014/main" id="{A231EF3F-330E-4A9F-B46B-5A6A340830E3}"/>
              </a:ext>
            </a:extLst>
          </p:cNvPr>
          <p:cNvPicPr>
            <a:picLocks noChangeAspect="1"/>
          </p:cNvPicPr>
          <p:nvPr/>
        </p:nvPicPr>
        <p:blipFill>
          <a:blip r:embed="rId4"/>
          <a:srcRect/>
          <a:stretch/>
        </p:blipFill>
        <p:spPr>
          <a:xfrm>
            <a:off x="4497351" y="2088807"/>
            <a:ext cx="4202271" cy="1060205"/>
          </a:xfrm>
          <a:prstGeom prst="rect">
            <a:avLst/>
          </a:prstGeom>
        </p:spPr>
      </p:pic>
      <p:pic>
        <p:nvPicPr>
          <p:cNvPr id="10" name="Picture 9">
            <a:extLst>
              <a:ext uri="{FF2B5EF4-FFF2-40B4-BE49-F238E27FC236}">
                <a16:creationId xmlns:a16="http://schemas.microsoft.com/office/drawing/2014/main" id="{23C5334A-09AC-41A6-9A62-CBEC9FA2D3E7}"/>
              </a:ext>
            </a:extLst>
          </p:cNvPr>
          <p:cNvPicPr>
            <a:picLocks noChangeAspect="1"/>
          </p:cNvPicPr>
          <p:nvPr/>
        </p:nvPicPr>
        <p:blipFill>
          <a:blip r:embed="rId5"/>
          <a:srcRect/>
          <a:stretch/>
        </p:blipFill>
        <p:spPr>
          <a:xfrm>
            <a:off x="4497350" y="3273743"/>
            <a:ext cx="4202271" cy="462635"/>
          </a:xfrm>
          <a:prstGeom prst="rect">
            <a:avLst/>
          </a:prstGeom>
        </p:spPr>
      </p:pic>
      <p:sp>
        <p:nvSpPr>
          <p:cNvPr id="11" name="Rectangle 10">
            <a:extLst>
              <a:ext uri="{FF2B5EF4-FFF2-40B4-BE49-F238E27FC236}">
                <a16:creationId xmlns:a16="http://schemas.microsoft.com/office/drawing/2014/main" id="{E8C5AAED-38DC-4385-9FA2-3F92C20A206D}"/>
              </a:ext>
            </a:extLst>
          </p:cNvPr>
          <p:cNvSpPr/>
          <p:nvPr/>
        </p:nvSpPr>
        <p:spPr>
          <a:xfrm>
            <a:off x="4503065" y="1532160"/>
            <a:ext cx="1733905"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67D64AC-D874-4239-A1DE-4A297857FBEB}"/>
              </a:ext>
            </a:extLst>
          </p:cNvPr>
          <p:cNvSpPr/>
          <p:nvPr/>
        </p:nvSpPr>
        <p:spPr>
          <a:xfrm>
            <a:off x="4503065" y="1863630"/>
            <a:ext cx="1733905"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07E7BBA-C454-442E-BB01-49505B6EBA83}"/>
              </a:ext>
            </a:extLst>
          </p:cNvPr>
          <p:cNvSpPr/>
          <p:nvPr/>
        </p:nvSpPr>
        <p:spPr>
          <a:xfrm>
            <a:off x="4503065" y="979710"/>
            <a:ext cx="3181705" cy="32575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812A978-CDE5-4704-9648-954B6C26D597}"/>
              </a:ext>
            </a:extLst>
          </p:cNvPr>
          <p:cNvSpPr/>
          <p:nvPr/>
        </p:nvSpPr>
        <p:spPr>
          <a:xfrm>
            <a:off x="4503065" y="2231295"/>
            <a:ext cx="3181705" cy="32575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EB5824E-2A68-44B7-AE0C-DB7257864632}"/>
              </a:ext>
            </a:extLst>
          </p:cNvPr>
          <p:cNvSpPr/>
          <p:nvPr/>
        </p:nvSpPr>
        <p:spPr>
          <a:xfrm>
            <a:off x="4503065" y="2783745"/>
            <a:ext cx="1779625" cy="32575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0BA5A43-04B9-43ED-8ABC-2D38CDB7AD5C}"/>
              </a:ext>
            </a:extLst>
          </p:cNvPr>
          <p:cNvSpPr/>
          <p:nvPr/>
        </p:nvSpPr>
        <p:spPr>
          <a:xfrm>
            <a:off x="5137430" y="3282855"/>
            <a:ext cx="430885"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700A34E-E442-43AF-9FAB-FB59CEADFF6D}"/>
              </a:ext>
            </a:extLst>
          </p:cNvPr>
          <p:cNvSpPr/>
          <p:nvPr/>
        </p:nvSpPr>
        <p:spPr>
          <a:xfrm>
            <a:off x="5139335" y="3505740"/>
            <a:ext cx="430885"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4F5CA40A-F9DC-4F6B-8E02-F13E50EB0905}"/>
              </a:ext>
            </a:extLst>
          </p:cNvPr>
          <p:cNvSpPr txBox="1"/>
          <p:nvPr/>
        </p:nvSpPr>
        <p:spPr>
          <a:xfrm>
            <a:off x="3874770" y="236666"/>
            <a:ext cx="1272540" cy="246221"/>
          </a:xfrm>
          <a:prstGeom prst="rect">
            <a:avLst/>
          </a:prstGeom>
          <a:noFill/>
        </p:spPr>
        <p:txBody>
          <a:bodyPr wrap="square" rtlCol="0">
            <a:spAutoFit/>
          </a:bodyPr>
          <a:lstStyle/>
          <a:p>
            <a:r>
              <a:rPr lang="en-US" sz="1000" i="1" dirty="0">
                <a:solidFill>
                  <a:srgbClr val="002060"/>
                </a:solidFill>
                <a:hlinkClick r:id="rId6" action="ppaction://hlinksldjump">
                  <a:extLst>
                    <a:ext uri="{A12FA001-AC4F-418D-AE19-62706E023703}">
                      <ahyp:hlinkClr xmlns:ahyp="http://schemas.microsoft.com/office/drawing/2018/hyperlinkcolor" val="tx"/>
                    </a:ext>
                  </a:extLst>
                </a:hlinkClick>
              </a:rPr>
              <a:t>Back to Contents</a:t>
            </a:r>
            <a:endParaRPr lang="en-US" sz="1000" i="1" dirty="0">
              <a:solidFill>
                <a:srgbClr val="002060"/>
              </a:solidFill>
            </a:endParaRPr>
          </a:p>
        </p:txBody>
      </p:sp>
    </p:spTree>
    <p:extLst>
      <p:ext uri="{BB962C8B-B14F-4D97-AF65-F5344CB8AC3E}">
        <p14:creationId xmlns:p14="http://schemas.microsoft.com/office/powerpoint/2010/main" val="3710001923"/>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000004-578A-4BB3-8840-FC74A4CCAF75}"/>
              </a:ext>
            </a:extLst>
          </p:cNvPr>
          <p:cNvSpPr>
            <a:spLocks noGrp="1"/>
          </p:cNvSpPr>
          <p:nvPr>
            <p:ph type="title" idx="4294967295"/>
          </p:nvPr>
        </p:nvSpPr>
        <p:spPr>
          <a:xfrm>
            <a:off x="567690" y="533718"/>
            <a:ext cx="7886700" cy="314123"/>
          </a:xfrm>
          <a:prstGeom prst="rect">
            <a:avLst/>
          </a:prstGeom>
        </p:spPr>
        <p:txBody>
          <a:bodyPr/>
          <a:lstStyle/>
          <a:p>
            <a:r>
              <a:rPr lang="en-US" sz="1600" b="1" u="sng" dirty="0">
                <a:solidFill>
                  <a:schemeClr val="accent4">
                    <a:lumMod val="50000"/>
                  </a:schemeClr>
                </a:solidFill>
                <a:ea typeface="Tahoma" panose="020B0604030504040204" pitchFamily="34" charset="0"/>
                <a:cs typeface="Tahoma" panose="020B0604030504040204" pitchFamily="34" charset="0"/>
              </a:rPr>
              <a:t>Router-On-A-Stick (ROAS)</a:t>
            </a:r>
          </a:p>
        </p:txBody>
      </p:sp>
      <p:pic>
        <p:nvPicPr>
          <p:cNvPr id="14" name="Picture 13">
            <a:extLst>
              <a:ext uri="{FF2B5EF4-FFF2-40B4-BE49-F238E27FC236}">
                <a16:creationId xmlns:a16="http://schemas.microsoft.com/office/drawing/2014/main" id="{90F4B085-B4F2-4A1F-8C0D-6463DBC758B8}"/>
              </a:ext>
            </a:extLst>
          </p:cNvPr>
          <p:cNvPicPr>
            <a:picLocks noChangeAspect="1"/>
          </p:cNvPicPr>
          <p:nvPr/>
        </p:nvPicPr>
        <p:blipFill>
          <a:blip r:embed="rId3"/>
          <a:srcRect/>
          <a:stretch/>
        </p:blipFill>
        <p:spPr>
          <a:xfrm>
            <a:off x="4720886" y="2694383"/>
            <a:ext cx="3980351" cy="1807590"/>
          </a:xfrm>
          <a:prstGeom prst="rect">
            <a:avLst/>
          </a:prstGeom>
        </p:spPr>
      </p:pic>
      <p:pic>
        <p:nvPicPr>
          <p:cNvPr id="13" name="Picture 12">
            <a:extLst>
              <a:ext uri="{FF2B5EF4-FFF2-40B4-BE49-F238E27FC236}">
                <a16:creationId xmlns:a16="http://schemas.microsoft.com/office/drawing/2014/main" id="{A13E6491-8DAC-49F4-9BF3-5430935CB4AC}"/>
              </a:ext>
            </a:extLst>
          </p:cNvPr>
          <p:cNvPicPr>
            <a:picLocks noChangeAspect="1"/>
          </p:cNvPicPr>
          <p:nvPr/>
        </p:nvPicPr>
        <p:blipFill>
          <a:blip r:embed="rId4"/>
          <a:srcRect/>
          <a:stretch/>
        </p:blipFill>
        <p:spPr>
          <a:xfrm>
            <a:off x="4720886" y="964566"/>
            <a:ext cx="3970948" cy="1484552"/>
          </a:xfrm>
          <a:prstGeom prst="rect">
            <a:avLst/>
          </a:prstGeom>
        </p:spPr>
      </p:pic>
      <p:pic>
        <p:nvPicPr>
          <p:cNvPr id="12" name="Picture 11">
            <a:extLst>
              <a:ext uri="{FF2B5EF4-FFF2-40B4-BE49-F238E27FC236}">
                <a16:creationId xmlns:a16="http://schemas.microsoft.com/office/drawing/2014/main" id="{2976B485-ED49-4792-9734-0E0C9EB58D15}"/>
              </a:ext>
            </a:extLst>
          </p:cNvPr>
          <p:cNvPicPr>
            <a:picLocks noChangeAspect="1"/>
          </p:cNvPicPr>
          <p:nvPr/>
        </p:nvPicPr>
        <p:blipFill>
          <a:blip r:embed="rId5"/>
          <a:srcRect/>
          <a:stretch/>
        </p:blipFill>
        <p:spPr>
          <a:xfrm>
            <a:off x="598466" y="1345076"/>
            <a:ext cx="3955541" cy="1504284"/>
          </a:xfrm>
          <a:prstGeom prst="rect">
            <a:avLst/>
          </a:prstGeom>
        </p:spPr>
      </p:pic>
      <p:sp>
        <p:nvSpPr>
          <p:cNvPr id="6" name="TextBox 5">
            <a:extLst>
              <a:ext uri="{FF2B5EF4-FFF2-40B4-BE49-F238E27FC236}">
                <a16:creationId xmlns:a16="http://schemas.microsoft.com/office/drawing/2014/main" id="{772AFE9B-82B1-57CB-61D7-73FBE3705EB0}"/>
              </a:ext>
            </a:extLst>
          </p:cNvPr>
          <p:cNvSpPr txBox="1"/>
          <p:nvPr/>
        </p:nvSpPr>
        <p:spPr>
          <a:xfrm>
            <a:off x="613707" y="810589"/>
            <a:ext cx="3940300" cy="52546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Now PCs from every VLANs can ping each other. First ping is lost because of ARP requests to know the MAC addresses. </a:t>
            </a:r>
            <a:endParaRPr lang="en-US" sz="1000" b="1" i="1" dirty="0">
              <a:solidFill>
                <a:schemeClr val="tx1"/>
              </a:solidFill>
              <a:latin typeface="+mj-lt"/>
              <a:ea typeface="Tahoma" panose="020B0604030504040204" pitchFamily="34" charset="0"/>
              <a:cs typeface="Tahoma" panose="020B0604030504040204" pitchFamily="34" charset="0"/>
            </a:endParaRP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18</a:t>
            </a:fld>
            <a:endParaRPr lang="en"/>
          </a:p>
        </p:txBody>
      </p:sp>
      <p:pic>
        <p:nvPicPr>
          <p:cNvPr id="24" name="Picture 23">
            <a:extLst>
              <a:ext uri="{FF2B5EF4-FFF2-40B4-BE49-F238E27FC236}">
                <a16:creationId xmlns:a16="http://schemas.microsoft.com/office/drawing/2014/main" id="{205D0F81-0CB1-47C1-9F3E-C4ECC5A43CD2}"/>
              </a:ext>
            </a:extLst>
          </p:cNvPr>
          <p:cNvPicPr>
            <a:picLocks noChangeAspect="1"/>
          </p:cNvPicPr>
          <p:nvPr/>
        </p:nvPicPr>
        <p:blipFill>
          <a:blip r:embed="rId6"/>
          <a:srcRect/>
          <a:stretch/>
        </p:blipFill>
        <p:spPr>
          <a:xfrm>
            <a:off x="613707" y="2949754"/>
            <a:ext cx="3940300" cy="1531582"/>
          </a:xfrm>
          <a:prstGeom prst="rect">
            <a:avLst/>
          </a:prstGeom>
        </p:spPr>
      </p:pic>
      <p:sp>
        <p:nvSpPr>
          <p:cNvPr id="19" name="TextBox 18">
            <a:extLst>
              <a:ext uri="{FF2B5EF4-FFF2-40B4-BE49-F238E27FC236}">
                <a16:creationId xmlns:a16="http://schemas.microsoft.com/office/drawing/2014/main" id="{C10C1F53-1838-4E89-ABCF-F5D49899D7AF}"/>
              </a:ext>
            </a:extLst>
          </p:cNvPr>
          <p:cNvSpPr txBox="1"/>
          <p:nvPr/>
        </p:nvSpPr>
        <p:spPr>
          <a:xfrm>
            <a:off x="4690407" y="666211"/>
            <a:ext cx="1923753" cy="294632"/>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SW2 VLAN information- </a:t>
            </a:r>
            <a:endParaRPr lang="en-US" sz="1000" b="1" i="1" dirty="0">
              <a:solidFill>
                <a:schemeClr val="tx1"/>
              </a:solidFill>
              <a:latin typeface="+mj-lt"/>
              <a:ea typeface="Tahoma" panose="020B0604030504040204" pitchFamily="34" charset="0"/>
              <a:cs typeface="Tahoma" panose="020B0604030504040204" pitchFamily="34" charset="0"/>
            </a:endParaRPr>
          </a:p>
        </p:txBody>
      </p:sp>
      <p:sp>
        <p:nvSpPr>
          <p:cNvPr id="27" name="TextBox 26">
            <a:extLst>
              <a:ext uri="{FF2B5EF4-FFF2-40B4-BE49-F238E27FC236}">
                <a16:creationId xmlns:a16="http://schemas.microsoft.com/office/drawing/2014/main" id="{121C2D55-0C86-45BD-AC77-D4E784798135}"/>
              </a:ext>
            </a:extLst>
          </p:cNvPr>
          <p:cNvSpPr txBox="1"/>
          <p:nvPr/>
        </p:nvSpPr>
        <p:spPr>
          <a:xfrm>
            <a:off x="4690407" y="2403169"/>
            <a:ext cx="1923753" cy="294632"/>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SW2 trunk information- </a:t>
            </a:r>
            <a:endParaRPr lang="en-US" sz="1000" b="1" i="1" dirty="0">
              <a:solidFill>
                <a:schemeClr val="tx1"/>
              </a:solidFill>
              <a:latin typeface="+mj-lt"/>
              <a:ea typeface="Tahoma" panose="020B0604030504040204" pitchFamily="34" charset="0"/>
              <a:cs typeface="Tahoma" panose="020B0604030504040204" pitchFamily="34" charset="0"/>
            </a:endParaRPr>
          </a:p>
        </p:txBody>
      </p:sp>
      <p:sp>
        <p:nvSpPr>
          <p:cNvPr id="11" name="Rectangle 10">
            <a:extLst>
              <a:ext uri="{FF2B5EF4-FFF2-40B4-BE49-F238E27FC236}">
                <a16:creationId xmlns:a16="http://schemas.microsoft.com/office/drawing/2014/main" id="{2A69090B-84A3-47D5-BDCB-C0A87B5EC285}"/>
              </a:ext>
            </a:extLst>
          </p:cNvPr>
          <p:cNvSpPr/>
          <p:nvPr/>
        </p:nvSpPr>
        <p:spPr>
          <a:xfrm>
            <a:off x="4921784" y="972090"/>
            <a:ext cx="806551"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C20CB21-750A-4C5B-B939-B8AE47796051}"/>
              </a:ext>
            </a:extLst>
          </p:cNvPr>
          <p:cNvSpPr/>
          <p:nvPr/>
        </p:nvSpPr>
        <p:spPr>
          <a:xfrm>
            <a:off x="4727474" y="1707420"/>
            <a:ext cx="2244826"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9F9BE6A-9429-483C-9BAF-81238C0FE177}"/>
              </a:ext>
            </a:extLst>
          </p:cNvPr>
          <p:cNvSpPr/>
          <p:nvPr/>
        </p:nvSpPr>
        <p:spPr>
          <a:xfrm>
            <a:off x="4727474" y="1810290"/>
            <a:ext cx="2244826"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93C8509-7AB3-40C8-AE53-9EC7C38C1BBD}"/>
              </a:ext>
            </a:extLst>
          </p:cNvPr>
          <p:cNvSpPr/>
          <p:nvPr/>
        </p:nvSpPr>
        <p:spPr>
          <a:xfrm>
            <a:off x="4727474" y="1915065"/>
            <a:ext cx="3429736"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6F85ECF-14B9-4BFA-ABF3-ED4782DF604C}"/>
              </a:ext>
            </a:extLst>
          </p:cNvPr>
          <p:cNvSpPr/>
          <p:nvPr/>
        </p:nvSpPr>
        <p:spPr>
          <a:xfrm>
            <a:off x="4921784" y="2704370"/>
            <a:ext cx="1090396"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0E3ED62-746A-4EC7-8718-347EB73AF77A}"/>
              </a:ext>
            </a:extLst>
          </p:cNvPr>
          <p:cNvSpPr/>
          <p:nvPr/>
        </p:nvSpPr>
        <p:spPr>
          <a:xfrm>
            <a:off x="4731284" y="3016790"/>
            <a:ext cx="3483076" cy="234008"/>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2EB82FC-94D4-4712-8B26-A0F43F3C9460}"/>
              </a:ext>
            </a:extLst>
          </p:cNvPr>
          <p:cNvSpPr/>
          <p:nvPr/>
        </p:nvSpPr>
        <p:spPr>
          <a:xfrm>
            <a:off x="4731284" y="3336830"/>
            <a:ext cx="3483076" cy="32077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CB284DC-55E2-4E88-AFA5-398ADDE6E947}"/>
              </a:ext>
            </a:extLst>
          </p:cNvPr>
          <p:cNvSpPr/>
          <p:nvPr/>
        </p:nvSpPr>
        <p:spPr>
          <a:xfrm>
            <a:off x="4731284" y="3753390"/>
            <a:ext cx="3483076" cy="32077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BC9B2E9-C369-4A43-BB00-AD70F37A774A}"/>
              </a:ext>
            </a:extLst>
          </p:cNvPr>
          <p:cNvSpPr/>
          <p:nvPr/>
        </p:nvSpPr>
        <p:spPr>
          <a:xfrm>
            <a:off x="621564" y="4119150"/>
            <a:ext cx="3056356" cy="32077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2035F96-E8EA-4120-B620-114BC37147E7}"/>
              </a:ext>
            </a:extLst>
          </p:cNvPr>
          <p:cNvSpPr/>
          <p:nvPr/>
        </p:nvSpPr>
        <p:spPr>
          <a:xfrm>
            <a:off x="621564" y="3582575"/>
            <a:ext cx="3056356" cy="32077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B8AB137-6308-4085-87AA-FDABC23603E5}"/>
              </a:ext>
            </a:extLst>
          </p:cNvPr>
          <p:cNvSpPr/>
          <p:nvPr/>
        </p:nvSpPr>
        <p:spPr>
          <a:xfrm>
            <a:off x="621564" y="3062510"/>
            <a:ext cx="3056356" cy="32077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D995626-955F-40F9-8AE5-B3318819E2BB}"/>
              </a:ext>
            </a:extLst>
          </p:cNvPr>
          <p:cNvSpPr/>
          <p:nvPr/>
        </p:nvSpPr>
        <p:spPr>
          <a:xfrm>
            <a:off x="606324" y="2502440"/>
            <a:ext cx="3056356" cy="32077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A990980-02C1-443B-8D75-87458E815C0A}"/>
              </a:ext>
            </a:extLst>
          </p:cNvPr>
          <p:cNvSpPr/>
          <p:nvPr/>
        </p:nvSpPr>
        <p:spPr>
          <a:xfrm>
            <a:off x="606324" y="1980470"/>
            <a:ext cx="3056356" cy="32077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ADD77DC-ED4E-421E-A197-FBEF8F19C580}"/>
              </a:ext>
            </a:extLst>
          </p:cNvPr>
          <p:cNvSpPr/>
          <p:nvPr/>
        </p:nvSpPr>
        <p:spPr>
          <a:xfrm>
            <a:off x="606324" y="1460405"/>
            <a:ext cx="3056356" cy="32077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E1D18EE-4240-4279-A99E-D4E20A247717}"/>
              </a:ext>
            </a:extLst>
          </p:cNvPr>
          <p:cNvSpPr txBox="1"/>
          <p:nvPr/>
        </p:nvSpPr>
        <p:spPr>
          <a:xfrm>
            <a:off x="3874770" y="236666"/>
            <a:ext cx="1272540" cy="246221"/>
          </a:xfrm>
          <a:prstGeom prst="rect">
            <a:avLst/>
          </a:prstGeom>
          <a:noFill/>
        </p:spPr>
        <p:txBody>
          <a:bodyPr wrap="square" rtlCol="0">
            <a:spAutoFit/>
          </a:bodyPr>
          <a:lstStyle/>
          <a:p>
            <a:r>
              <a:rPr lang="en-US" sz="1000" i="1" dirty="0">
                <a:solidFill>
                  <a:srgbClr val="002060"/>
                </a:solidFill>
                <a:hlinkClick r:id="rId7" action="ppaction://hlinksldjump">
                  <a:extLst>
                    <a:ext uri="{A12FA001-AC4F-418D-AE19-62706E023703}">
                      <ahyp:hlinkClr xmlns:ahyp="http://schemas.microsoft.com/office/drawing/2018/hyperlinkcolor" val="tx"/>
                    </a:ext>
                  </a:extLst>
                </a:hlinkClick>
              </a:rPr>
              <a:t>Back to Contents</a:t>
            </a:r>
            <a:endParaRPr lang="en-US" sz="1000" i="1" dirty="0">
              <a:solidFill>
                <a:srgbClr val="002060"/>
              </a:solidFill>
            </a:endParaRPr>
          </a:p>
        </p:txBody>
      </p:sp>
    </p:spTree>
    <p:extLst>
      <p:ext uri="{BB962C8B-B14F-4D97-AF65-F5344CB8AC3E}">
        <p14:creationId xmlns:p14="http://schemas.microsoft.com/office/powerpoint/2010/main" val="1308174099"/>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5A88A0-ACCE-477E-9A0F-19BA3B3CED35}"/>
              </a:ext>
            </a:extLst>
          </p:cNvPr>
          <p:cNvSpPr>
            <a:spLocks noGrp="1"/>
          </p:cNvSpPr>
          <p:nvPr>
            <p:ph type="title" idx="4294967295"/>
          </p:nvPr>
        </p:nvSpPr>
        <p:spPr>
          <a:xfrm>
            <a:off x="567690" y="533719"/>
            <a:ext cx="7886700" cy="335926"/>
          </a:xfrm>
          <a:prstGeom prst="rect">
            <a:avLst/>
          </a:prstGeom>
        </p:spPr>
        <p:txBody>
          <a:bodyPr/>
          <a:lstStyle/>
          <a:p>
            <a:r>
              <a:rPr lang="en-US" sz="1600" b="1" u="sng" dirty="0">
                <a:solidFill>
                  <a:schemeClr val="accent4">
                    <a:lumMod val="50000"/>
                  </a:schemeClr>
                </a:solidFill>
                <a:ea typeface="Tahoma" panose="020B0604030504040204" pitchFamily="34" charset="0"/>
                <a:cs typeface="Tahoma" panose="020B0604030504040204" pitchFamily="34" charset="0"/>
              </a:rPr>
              <a:t>Router-On-A-Stick (ROAS)</a:t>
            </a:r>
          </a:p>
        </p:txBody>
      </p:sp>
      <p:sp>
        <p:nvSpPr>
          <p:cNvPr id="6" name="TextBox 5">
            <a:extLst>
              <a:ext uri="{FF2B5EF4-FFF2-40B4-BE49-F238E27FC236}">
                <a16:creationId xmlns:a16="http://schemas.microsoft.com/office/drawing/2014/main" id="{772AFE9B-82B1-57CB-61D7-73FBE3705EB0}"/>
              </a:ext>
            </a:extLst>
          </p:cNvPr>
          <p:cNvSpPr txBox="1"/>
          <p:nvPr/>
        </p:nvSpPr>
        <p:spPr>
          <a:xfrm>
            <a:off x="613707" y="810589"/>
            <a:ext cx="3940300" cy="294632"/>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Interfaces and sub-interfaces of R1-</a:t>
            </a:r>
            <a:endParaRPr lang="en-US" sz="1000" b="1" i="1" dirty="0">
              <a:solidFill>
                <a:schemeClr val="tx1"/>
              </a:solidFill>
              <a:latin typeface="+mj-lt"/>
              <a:ea typeface="Tahoma" panose="020B0604030504040204" pitchFamily="34" charset="0"/>
              <a:cs typeface="Tahoma" panose="020B0604030504040204" pitchFamily="34" charset="0"/>
            </a:endParaRP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19</a:t>
            </a:fld>
            <a:endParaRPr lang="en"/>
          </a:p>
        </p:txBody>
      </p:sp>
      <p:pic>
        <p:nvPicPr>
          <p:cNvPr id="11" name="Picture 10">
            <a:extLst>
              <a:ext uri="{FF2B5EF4-FFF2-40B4-BE49-F238E27FC236}">
                <a16:creationId xmlns:a16="http://schemas.microsoft.com/office/drawing/2014/main" id="{BF2D2154-06BA-429D-9CF0-1C8DA45D6E50}"/>
              </a:ext>
            </a:extLst>
          </p:cNvPr>
          <p:cNvPicPr>
            <a:picLocks noChangeAspect="1"/>
          </p:cNvPicPr>
          <p:nvPr/>
        </p:nvPicPr>
        <p:blipFill>
          <a:blip r:embed="rId3"/>
          <a:srcRect/>
          <a:stretch/>
        </p:blipFill>
        <p:spPr>
          <a:xfrm>
            <a:off x="598465" y="1112604"/>
            <a:ext cx="3955541" cy="1061564"/>
          </a:xfrm>
          <a:prstGeom prst="rect">
            <a:avLst/>
          </a:prstGeom>
        </p:spPr>
      </p:pic>
      <p:pic>
        <p:nvPicPr>
          <p:cNvPr id="15" name="Picture 14">
            <a:extLst>
              <a:ext uri="{FF2B5EF4-FFF2-40B4-BE49-F238E27FC236}">
                <a16:creationId xmlns:a16="http://schemas.microsoft.com/office/drawing/2014/main" id="{930C47C8-D8AB-4F93-B54A-465F5B6E663C}"/>
              </a:ext>
            </a:extLst>
          </p:cNvPr>
          <p:cNvPicPr>
            <a:picLocks noChangeAspect="1"/>
          </p:cNvPicPr>
          <p:nvPr/>
        </p:nvPicPr>
        <p:blipFill>
          <a:blip r:embed="rId4"/>
          <a:srcRect/>
          <a:stretch/>
        </p:blipFill>
        <p:spPr>
          <a:xfrm>
            <a:off x="4736512" y="1104855"/>
            <a:ext cx="3955541" cy="1637841"/>
          </a:xfrm>
          <a:prstGeom prst="rect">
            <a:avLst/>
          </a:prstGeom>
        </p:spPr>
      </p:pic>
      <p:sp>
        <p:nvSpPr>
          <p:cNvPr id="18" name="TextBox 17">
            <a:extLst>
              <a:ext uri="{FF2B5EF4-FFF2-40B4-BE49-F238E27FC236}">
                <a16:creationId xmlns:a16="http://schemas.microsoft.com/office/drawing/2014/main" id="{D5BBDE91-CCFA-46AD-A6F1-F342A08ADE55}"/>
              </a:ext>
            </a:extLst>
          </p:cNvPr>
          <p:cNvSpPr txBox="1"/>
          <p:nvPr/>
        </p:nvSpPr>
        <p:spPr>
          <a:xfrm>
            <a:off x="4749180" y="815756"/>
            <a:ext cx="3940300" cy="294632"/>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Route table of R1</a:t>
            </a:r>
            <a:endParaRPr lang="en-US" sz="1000" b="1" i="1" dirty="0">
              <a:solidFill>
                <a:schemeClr val="tx1"/>
              </a:solidFill>
              <a:latin typeface="+mj-lt"/>
              <a:ea typeface="Tahoma" panose="020B0604030504040204" pitchFamily="34" charset="0"/>
              <a:cs typeface="Tahoma" panose="020B0604030504040204" pitchFamily="34" charset="0"/>
            </a:endParaRPr>
          </a:p>
        </p:txBody>
      </p:sp>
      <p:sp>
        <p:nvSpPr>
          <p:cNvPr id="8" name="Rectangle 7">
            <a:extLst>
              <a:ext uri="{FF2B5EF4-FFF2-40B4-BE49-F238E27FC236}">
                <a16:creationId xmlns:a16="http://schemas.microsoft.com/office/drawing/2014/main" id="{8211BA9E-7756-430C-9821-DAEF4DFC6E37}"/>
              </a:ext>
            </a:extLst>
          </p:cNvPr>
          <p:cNvSpPr/>
          <p:nvPr/>
        </p:nvSpPr>
        <p:spPr>
          <a:xfrm>
            <a:off x="4879874" y="1110012"/>
            <a:ext cx="680821"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26AE91-6A4C-4F52-ADC0-1992BAB3C361}"/>
              </a:ext>
            </a:extLst>
          </p:cNvPr>
          <p:cNvSpPr/>
          <p:nvPr/>
        </p:nvSpPr>
        <p:spPr>
          <a:xfrm>
            <a:off x="4736999" y="2435892"/>
            <a:ext cx="2818231" cy="294632"/>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124ABE-2C3A-45B6-8E76-3884DF4545B9}"/>
              </a:ext>
            </a:extLst>
          </p:cNvPr>
          <p:cNvSpPr/>
          <p:nvPr/>
        </p:nvSpPr>
        <p:spPr>
          <a:xfrm>
            <a:off x="746024" y="1117251"/>
            <a:ext cx="2124811"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3F38A09-59D8-4B34-BD7B-17187D7EAF55}"/>
              </a:ext>
            </a:extLst>
          </p:cNvPr>
          <p:cNvSpPr/>
          <p:nvPr/>
        </p:nvSpPr>
        <p:spPr>
          <a:xfrm>
            <a:off x="601244" y="1422051"/>
            <a:ext cx="3884396"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87371F-E45E-4206-9D3C-E20DE65E060F}"/>
              </a:ext>
            </a:extLst>
          </p:cNvPr>
          <p:cNvSpPr/>
          <p:nvPr/>
        </p:nvSpPr>
        <p:spPr>
          <a:xfrm>
            <a:off x="601244" y="1622711"/>
            <a:ext cx="3884396"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969D4D8-2D08-47F3-B1BE-6A8F16494CB4}"/>
              </a:ext>
            </a:extLst>
          </p:cNvPr>
          <p:cNvSpPr/>
          <p:nvPr/>
        </p:nvSpPr>
        <p:spPr>
          <a:xfrm>
            <a:off x="601244" y="1825911"/>
            <a:ext cx="3884396"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C8904F1B-B71C-459D-9516-2D954FC2BAA8}"/>
              </a:ext>
            </a:extLst>
          </p:cNvPr>
          <p:cNvSpPr txBox="1"/>
          <p:nvPr/>
        </p:nvSpPr>
        <p:spPr>
          <a:xfrm>
            <a:off x="3874770" y="236666"/>
            <a:ext cx="1272540" cy="246221"/>
          </a:xfrm>
          <a:prstGeom prst="rect">
            <a:avLst/>
          </a:prstGeom>
          <a:noFill/>
        </p:spPr>
        <p:txBody>
          <a:bodyPr wrap="square" rtlCol="0">
            <a:spAutoFit/>
          </a:bodyPr>
          <a:lstStyle/>
          <a:p>
            <a:r>
              <a:rPr lang="en-US" sz="1000" i="1" dirty="0">
                <a:solidFill>
                  <a:srgbClr val="002060"/>
                </a:solidFill>
                <a:hlinkClick r:id="rId5" action="ppaction://hlinksldjump">
                  <a:extLst>
                    <a:ext uri="{A12FA001-AC4F-418D-AE19-62706E023703}">
                      <ahyp:hlinkClr xmlns:ahyp="http://schemas.microsoft.com/office/drawing/2018/hyperlinkcolor" val="tx"/>
                    </a:ext>
                  </a:extLst>
                </a:hlinkClick>
              </a:rPr>
              <a:t>Back to Contents</a:t>
            </a:r>
            <a:endParaRPr lang="en-US" sz="1000" i="1" dirty="0">
              <a:solidFill>
                <a:srgbClr val="002060"/>
              </a:solidFill>
            </a:endParaRPr>
          </a:p>
        </p:txBody>
      </p:sp>
    </p:spTree>
    <p:extLst>
      <p:ext uri="{BB962C8B-B14F-4D97-AF65-F5344CB8AC3E}">
        <p14:creationId xmlns:p14="http://schemas.microsoft.com/office/powerpoint/2010/main" val="194692775"/>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919B3C-D7E2-4CDF-A4E4-0D17441CAAD4}"/>
              </a:ext>
            </a:extLst>
          </p:cNvPr>
          <p:cNvSpPr>
            <a:spLocks noGrp="1"/>
          </p:cNvSpPr>
          <p:nvPr>
            <p:ph type="title" idx="4294967295"/>
          </p:nvPr>
        </p:nvSpPr>
        <p:spPr>
          <a:xfrm>
            <a:off x="567690" y="533719"/>
            <a:ext cx="7886700" cy="337994"/>
          </a:xfrm>
          <a:prstGeom prst="rect">
            <a:avLst/>
          </a:prstGeom>
        </p:spPr>
        <p:txBody>
          <a:bodyPr/>
          <a:lstStyle/>
          <a:p>
            <a:r>
              <a:rPr lang="en-US" sz="1600" b="1" u="sng" dirty="0">
                <a:solidFill>
                  <a:schemeClr val="accent4">
                    <a:lumMod val="50000"/>
                  </a:schemeClr>
                </a:solidFill>
                <a:ea typeface="Tahoma" panose="020B0604030504040204" pitchFamily="34" charset="0"/>
                <a:cs typeface="Tahoma" panose="020B0604030504040204" pitchFamily="34" charset="0"/>
              </a:rPr>
              <a:t>Contents</a:t>
            </a:r>
          </a:p>
        </p:txBody>
      </p:sp>
      <p:sp>
        <p:nvSpPr>
          <p:cNvPr id="2" name="Slide Number Placeholder 1">
            <a:extLst>
              <a:ext uri="{FF2B5EF4-FFF2-40B4-BE49-F238E27FC236}">
                <a16:creationId xmlns:a16="http://schemas.microsoft.com/office/drawing/2014/main" id="{CAD13645-4942-4A60-AA43-D36394628B88}"/>
              </a:ext>
            </a:extLst>
          </p:cNvPr>
          <p:cNvSpPr>
            <a:spLocks noGrp="1"/>
          </p:cNvSpPr>
          <p:nvPr>
            <p:ph type="sldNum" idx="12"/>
          </p:nvPr>
        </p:nvSpPr>
        <p:spPr/>
        <p:txBody>
          <a:bodyPr/>
          <a:lstStyle/>
          <a:p>
            <a:pPr algn="l"/>
            <a:fld id="{00000000-1234-1234-1234-123412341234}" type="slidenum">
              <a:rPr lang="en" smtClean="0"/>
              <a:pPr algn="l"/>
              <a:t>2</a:t>
            </a:fld>
            <a:endParaRPr lang="en"/>
          </a:p>
        </p:txBody>
      </p:sp>
      <p:graphicFrame>
        <p:nvGraphicFramePr>
          <p:cNvPr id="8" name="Table 8">
            <a:extLst>
              <a:ext uri="{FF2B5EF4-FFF2-40B4-BE49-F238E27FC236}">
                <a16:creationId xmlns:a16="http://schemas.microsoft.com/office/drawing/2014/main" id="{BE8501D1-C010-46B8-BF82-8ED664FBFBBB}"/>
              </a:ext>
            </a:extLst>
          </p:cNvPr>
          <p:cNvGraphicFramePr>
            <a:graphicFrameLocks noGrp="1"/>
          </p:cNvGraphicFramePr>
          <p:nvPr>
            <p:extLst>
              <p:ext uri="{D42A27DB-BD31-4B8C-83A1-F6EECF244321}">
                <p14:modId xmlns:p14="http://schemas.microsoft.com/office/powerpoint/2010/main" val="19048280"/>
              </p:ext>
            </p:extLst>
          </p:nvPr>
        </p:nvGraphicFramePr>
        <p:xfrm>
          <a:off x="838200" y="909814"/>
          <a:ext cx="7616190" cy="3657600"/>
        </p:xfrm>
        <a:graphic>
          <a:graphicData uri="http://schemas.openxmlformats.org/drawingml/2006/table">
            <a:tbl>
              <a:tblPr firstRow="1" bandRow="1"/>
              <a:tblGrid>
                <a:gridCol w="770964">
                  <a:extLst>
                    <a:ext uri="{9D8B030D-6E8A-4147-A177-3AD203B41FA5}">
                      <a16:colId xmlns:a16="http://schemas.microsoft.com/office/drawing/2014/main" val="3834869019"/>
                    </a:ext>
                  </a:extLst>
                </a:gridCol>
                <a:gridCol w="5675556">
                  <a:extLst>
                    <a:ext uri="{9D8B030D-6E8A-4147-A177-3AD203B41FA5}">
                      <a16:colId xmlns:a16="http://schemas.microsoft.com/office/drawing/2014/main" val="1839689570"/>
                    </a:ext>
                  </a:extLst>
                </a:gridCol>
                <a:gridCol w="1169670">
                  <a:extLst>
                    <a:ext uri="{9D8B030D-6E8A-4147-A177-3AD203B41FA5}">
                      <a16:colId xmlns:a16="http://schemas.microsoft.com/office/drawing/2014/main" val="452213331"/>
                    </a:ext>
                  </a:extLst>
                </a:gridCol>
              </a:tblGrid>
              <a:tr h="241606">
                <a:tc>
                  <a:txBody>
                    <a:bodyPr/>
                    <a:lstStyle/>
                    <a:p>
                      <a:pPr algn="l"/>
                      <a:r>
                        <a:rPr lang="en-US" sz="1000" b="1" dirty="0">
                          <a:solidFill>
                            <a:schemeClr val="bg1"/>
                          </a:solidFill>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l"/>
                      <a:r>
                        <a:rPr lang="en-US" sz="1000" b="1" dirty="0">
                          <a:solidFill>
                            <a:schemeClr val="bg1"/>
                          </a:solidFill>
                        </a:rPr>
                        <a:t>Topic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l"/>
                      <a:r>
                        <a:rPr lang="en-US" sz="1000" b="1" dirty="0">
                          <a:solidFill>
                            <a:schemeClr val="bg1"/>
                          </a:solidFill>
                        </a:rPr>
                        <a:t>Page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1780768269"/>
                  </a:ext>
                </a:extLst>
              </a:tr>
              <a:tr h="241606">
                <a:tc>
                  <a:txBody>
                    <a:bodyPr/>
                    <a:lstStyle/>
                    <a:p>
                      <a:pPr algn="l"/>
                      <a:r>
                        <a:rPr lang="en-US" sz="1000" dirty="0">
                          <a:solidFill>
                            <a:srgbClr val="002060"/>
                          </a:solidFill>
                        </a:rPr>
                        <a:t>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000" i="1" u="none" dirty="0">
                          <a:solidFill>
                            <a:srgbClr val="002060"/>
                          </a:solidFill>
                          <a:hlinkClick r:id="rId2" action="ppaction://hlinksldjump">
                            <a:extLst>
                              <a:ext uri="{A12FA001-AC4F-418D-AE19-62706E023703}">
                                <ahyp:hlinkClr xmlns:ahyp="http://schemas.microsoft.com/office/drawing/2018/hyperlinkcolor" val="tx"/>
                              </a:ext>
                            </a:extLst>
                          </a:hlinkClick>
                        </a:rPr>
                        <a:t>Introduction</a:t>
                      </a:r>
                      <a:endParaRPr lang="en-US" sz="1000" i="1" u="none"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000" dirty="0">
                          <a:solidFill>
                            <a:srgbClr val="002060"/>
                          </a:solidFill>
                        </a:rPr>
                        <a:t>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32769461"/>
                  </a:ext>
                </a:extLst>
              </a:tr>
              <a:tr h="241606">
                <a:tc>
                  <a:txBody>
                    <a:bodyPr/>
                    <a:lstStyle/>
                    <a:p>
                      <a:pPr algn="l"/>
                      <a:r>
                        <a:rPr lang="en-US" sz="1000" dirty="0">
                          <a:solidFill>
                            <a:srgbClr val="002060"/>
                          </a:solidFill>
                        </a:rPr>
                        <a:t>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000" i="1" u="none" dirty="0">
                          <a:solidFill>
                            <a:srgbClr val="002060"/>
                          </a:solidFill>
                          <a:hlinkClick r:id="rId3" action="ppaction://hlinksldjump">
                            <a:extLst>
                              <a:ext uri="{A12FA001-AC4F-418D-AE19-62706E023703}">
                                <ahyp:hlinkClr xmlns:ahyp="http://schemas.microsoft.com/office/drawing/2018/hyperlinkcolor" val="tx"/>
                              </a:ext>
                            </a:extLst>
                          </a:hlinkClick>
                        </a:rPr>
                        <a:t>Broadcast Domain</a:t>
                      </a:r>
                      <a:endParaRPr lang="en-US" sz="1000" i="1" u="none"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000" dirty="0">
                          <a:solidFill>
                            <a:srgbClr val="002060"/>
                          </a:solidFill>
                        </a:rPr>
                        <a:t>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90796592"/>
                  </a:ext>
                </a:extLst>
              </a:tr>
              <a:tr h="241606">
                <a:tc>
                  <a:txBody>
                    <a:bodyPr/>
                    <a:lstStyle/>
                    <a:p>
                      <a:pPr algn="l"/>
                      <a:r>
                        <a:rPr lang="en-US" sz="1000" dirty="0">
                          <a:solidFill>
                            <a:srgbClr val="002060"/>
                          </a:solidFill>
                        </a:rPr>
                        <a:t>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000" i="1" u="none" dirty="0">
                          <a:solidFill>
                            <a:srgbClr val="002060"/>
                          </a:solidFill>
                          <a:hlinkClick r:id="rId4" action="ppaction://hlinksldjump">
                            <a:extLst>
                              <a:ext uri="{A12FA001-AC4F-418D-AE19-62706E023703}">
                                <ahyp:hlinkClr xmlns:ahyp="http://schemas.microsoft.com/office/drawing/2018/hyperlinkcolor" val="tx"/>
                              </a:ext>
                            </a:extLst>
                          </a:hlinkClick>
                        </a:rPr>
                        <a:t>VLAN Basic</a:t>
                      </a:r>
                      <a:endParaRPr lang="en-US" sz="1000" i="1" u="none"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000" dirty="0">
                          <a:solidFill>
                            <a:srgbClr val="002060"/>
                          </a:solidFill>
                        </a:rPr>
                        <a:t>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3391032"/>
                  </a:ext>
                </a:extLst>
              </a:tr>
              <a:tr h="241606">
                <a:tc>
                  <a:txBody>
                    <a:bodyPr/>
                    <a:lstStyle/>
                    <a:p>
                      <a:pPr algn="l"/>
                      <a:r>
                        <a:rPr lang="en-US" sz="1000" dirty="0">
                          <a:solidFill>
                            <a:srgbClr val="002060"/>
                          </a:solidFill>
                        </a:rPr>
                        <a:t>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000" i="1" u="none" dirty="0">
                          <a:solidFill>
                            <a:srgbClr val="002060"/>
                          </a:solidFill>
                          <a:hlinkClick r:id="rId5" action="ppaction://hlinksldjump">
                            <a:extLst>
                              <a:ext uri="{A12FA001-AC4F-418D-AE19-62706E023703}">
                                <ahyp:hlinkClr xmlns:ahyp="http://schemas.microsoft.com/office/drawing/2018/hyperlinkcolor" val="tx"/>
                              </a:ext>
                            </a:extLst>
                          </a:hlinkClick>
                        </a:rPr>
                        <a:t>VLAN Types</a:t>
                      </a:r>
                      <a:endParaRPr lang="en-US" sz="1000" i="1" u="none"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000" dirty="0">
                          <a:solidFill>
                            <a:srgbClr val="002060"/>
                          </a:solidFill>
                        </a:rPr>
                        <a:t>06-07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792032"/>
                  </a:ext>
                </a:extLst>
              </a:tr>
              <a:tr h="241606">
                <a:tc>
                  <a:txBody>
                    <a:bodyPr/>
                    <a:lstStyle/>
                    <a:p>
                      <a:pPr algn="l"/>
                      <a:r>
                        <a:rPr lang="en-US" sz="1000" dirty="0">
                          <a:solidFill>
                            <a:srgbClr val="002060"/>
                          </a:solidFill>
                        </a:rPr>
                        <a:t>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000" i="1" u="none" dirty="0">
                          <a:solidFill>
                            <a:srgbClr val="002060"/>
                          </a:solidFill>
                          <a:hlinkClick r:id="rId6" action="ppaction://hlinksldjump">
                            <a:extLst>
                              <a:ext uri="{A12FA001-AC4F-418D-AE19-62706E023703}">
                                <ahyp:hlinkClr xmlns:ahyp="http://schemas.microsoft.com/office/drawing/2018/hyperlinkcolor" val="tx"/>
                              </a:ext>
                            </a:extLst>
                          </a:hlinkClick>
                        </a:rPr>
                        <a:t>VLAN Ranges</a:t>
                      </a:r>
                      <a:endParaRPr lang="en-US" sz="1000" i="1" u="none"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000" dirty="0">
                          <a:solidFill>
                            <a:srgbClr val="002060"/>
                          </a:solidFill>
                        </a:rPr>
                        <a:t>08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97067411"/>
                  </a:ext>
                </a:extLst>
              </a:tr>
              <a:tr h="241606">
                <a:tc>
                  <a:txBody>
                    <a:bodyPr/>
                    <a:lstStyle/>
                    <a:p>
                      <a:pPr algn="l"/>
                      <a:r>
                        <a:rPr lang="en-US" sz="1000" dirty="0">
                          <a:solidFill>
                            <a:srgbClr val="002060"/>
                          </a:solidFill>
                        </a:rPr>
                        <a:t>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000" i="1" u="none" dirty="0">
                          <a:solidFill>
                            <a:srgbClr val="002060"/>
                          </a:solidFill>
                          <a:hlinkClick r:id="rId7" action="ppaction://hlinksldjump">
                            <a:extLst>
                              <a:ext uri="{A12FA001-AC4F-418D-AE19-62706E023703}">
                                <ahyp:hlinkClr xmlns:ahyp="http://schemas.microsoft.com/office/drawing/2018/hyperlinkcolor" val="tx"/>
                              </a:ext>
                            </a:extLst>
                          </a:hlinkClick>
                        </a:rPr>
                        <a:t>Switchport Modes</a:t>
                      </a:r>
                      <a:endParaRPr lang="en-US" sz="1000" i="1" u="none"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000" dirty="0">
                          <a:solidFill>
                            <a:srgbClr val="002060"/>
                          </a:solidFill>
                        </a:rPr>
                        <a:t>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3481562"/>
                  </a:ext>
                </a:extLst>
              </a:tr>
              <a:tr h="241606">
                <a:tc>
                  <a:txBody>
                    <a:bodyPr/>
                    <a:lstStyle/>
                    <a:p>
                      <a:pPr algn="l"/>
                      <a:r>
                        <a:rPr lang="en-US" sz="1000" dirty="0">
                          <a:solidFill>
                            <a:srgbClr val="002060"/>
                          </a:solidFill>
                        </a:rPr>
                        <a:t>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000" i="1" u="none" dirty="0">
                          <a:solidFill>
                            <a:srgbClr val="002060"/>
                          </a:solidFill>
                          <a:hlinkClick r:id="rId8" action="ppaction://hlinksldjump">
                            <a:extLst>
                              <a:ext uri="{A12FA001-AC4F-418D-AE19-62706E023703}">
                                <ahyp:hlinkClr xmlns:ahyp="http://schemas.microsoft.com/office/drawing/2018/hyperlinkcolor" val="tx"/>
                              </a:ext>
                            </a:extLst>
                          </a:hlinkClick>
                        </a:rPr>
                        <a:t>Basic Configuration</a:t>
                      </a:r>
                      <a:endParaRPr lang="en-US" sz="1000" i="1" u="none"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000" dirty="0">
                          <a:solidFill>
                            <a:srgbClr val="002060"/>
                          </a:solidFill>
                        </a:rPr>
                        <a:t>10-14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0294090"/>
                  </a:ext>
                </a:extLst>
              </a:tr>
              <a:tr h="241606">
                <a:tc>
                  <a:txBody>
                    <a:bodyPr/>
                    <a:lstStyle/>
                    <a:p>
                      <a:pPr algn="l"/>
                      <a:r>
                        <a:rPr lang="en-US" sz="1000" dirty="0">
                          <a:solidFill>
                            <a:srgbClr val="002060"/>
                          </a:solidFill>
                        </a:rPr>
                        <a:t>08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000" i="1" u="none" dirty="0">
                          <a:solidFill>
                            <a:srgbClr val="002060"/>
                          </a:solidFill>
                          <a:hlinkClick r:id="rId9" action="ppaction://hlinksldjump">
                            <a:extLst>
                              <a:ext uri="{A12FA001-AC4F-418D-AE19-62706E023703}">
                                <ahyp:hlinkClr xmlns:ahyp="http://schemas.microsoft.com/office/drawing/2018/hyperlinkcolor" val="tx"/>
                              </a:ext>
                            </a:extLst>
                          </a:hlinkClick>
                        </a:rPr>
                        <a:t>Inter-VLAN Routing</a:t>
                      </a:r>
                      <a:endParaRPr lang="en-US" sz="1000" i="1" u="none"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000" dirty="0">
                          <a:solidFill>
                            <a:srgbClr val="002060"/>
                          </a:solidFill>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2477648"/>
                  </a:ext>
                </a:extLst>
              </a:tr>
              <a:tr h="241606">
                <a:tc>
                  <a:txBody>
                    <a:bodyPr/>
                    <a:lstStyle/>
                    <a:p>
                      <a:pPr algn="l"/>
                      <a:r>
                        <a:rPr lang="en-US" sz="1000" dirty="0">
                          <a:solidFill>
                            <a:srgbClr val="002060"/>
                          </a:solidFill>
                        </a:rPr>
                        <a:t>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000" i="1" u="none" dirty="0">
                          <a:solidFill>
                            <a:srgbClr val="002060"/>
                          </a:solidFill>
                          <a:hlinkClick r:id="rId10" action="ppaction://hlinksldjump">
                            <a:extLst>
                              <a:ext uri="{A12FA001-AC4F-418D-AE19-62706E023703}">
                                <ahyp:hlinkClr xmlns:ahyp="http://schemas.microsoft.com/office/drawing/2018/hyperlinkcolor" val="tx"/>
                              </a:ext>
                            </a:extLst>
                          </a:hlinkClick>
                        </a:rPr>
                        <a:t>Router-On-A-Stick (ROAS)</a:t>
                      </a:r>
                      <a:endParaRPr lang="en-US" sz="1000" i="1" u="none"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000" dirty="0">
                          <a:solidFill>
                            <a:srgbClr val="002060"/>
                          </a:solidFill>
                        </a:rPr>
                        <a:t>16-19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38717659"/>
                  </a:ext>
                </a:extLst>
              </a:tr>
              <a:tr h="241606">
                <a:tc>
                  <a:txBody>
                    <a:bodyPr/>
                    <a:lstStyle/>
                    <a:p>
                      <a:pPr algn="l"/>
                      <a:r>
                        <a:rPr lang="en-US" sz="1000" dirty="0">
                          <a:solidFill>
                            <a:srgbClr val="002060"/>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000" i="1" u="none" dirty="0">
                          <a:solidFill>
                            <a:srgbClr val="002060"/>
                          </a:solidFill>
                          <a:hlinkClick r:id="rId11" action="ppaction://hlinksldjump">
                            <a:extLst>
                              <a:ext uri="{A12FA001-AC4F-418D-AE19-62706E023703}">
                                <ahyp:hlinkClr xmlns:ahyp="http://schemas.microsoft.com/office/drawing/2018/hyperlinkcolor" val="tx"/>
                              </a:ext>
                            </a:extLst>
                          </a:hlinkClick>
                        </a:rPr>
                        <a:t>Layer-3 Switch Inter-VLAN Routing</a:t>
                      </a:r>
                      <a:endParaRPr lang="en-US" sz="1000" i="1" u="none"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000" dirty="0">
                          <a:solidFill>
                            <a:srgbClr val="002060"/>
                          </a:solidFill>
                        </a:rPr>
                        <a:t>20-21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7778023"/>
                  </a:ext>
                </a:extLst>
              </a:tr>
              <a:tr h="241606">
                <a:tc>
                  <a:txBody>
                    <a:bodyPr/>
                    <a:lstStyle/>
                    <a:p>
                      <a:pPr algn="l"/>
                      <a:r>
                        <a:rPr lang="en-US" sz="1000" dirty="0">
                          <a:solidFill>
                            <a:srgbClr val="002060"/>
                          </a:solidFill>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000" i="1" u="none" dirty="0">
                          <a:solidFill>
                            <a:srgbClr val="002060"/>
                          </a:solidFill>
                          <a:hlinkClick r:id="rId12" action="ppaction://hlinksldjump">
                            <a:extLst>
                              <a:ext uri="{A12FA001-AC4F-418D-AE19-62706E023703}">
                                <ahyp:hlinkClr xmlns:ahyp="http://schemas.microsoft.com/office/drawing/2018/hyperlinkcolor" val="tx"/>
                              </a:ext>
                            </a:extLst>
                          </a:hlinkClick>
                        </a:rPr>
                        <a:t>IEEE 802.1Q</a:t>
                      </a:r>
                      <a:endParaRPr lang="en-US" sz="1000" i="1" u="none"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000" dirty="0">
                          <a:solidFill>
                            <a:srgbClr val="002060"/>
                          </a:solidFill>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18349754"/>
                  </a:ext>
                </a:extLst>
              </a:tr>
              <a:tr h="241606">
                <a:tc>
                  <a:txBody>
                    <a:bodyPr/>
                    <a:lstStyle/>
                    <a:p>
                      <a:pPr algn="l"/>
                      <a:r>
                        <a:rPr lang="en-US" sz="1000" dirty="0">
                          <a:solidFill>
                            <a:srgbClr val="002060"/>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000" i="1" u="none" dirty="0">
                          <a:solidFill>
                            <a:srgbClr val="002060"/>
                          </a:solidFill>
                          <a:hlinkClick r:id="rId13" action="ppaction://hlinksldjump">
                            <a:extLst>
                              <a:ext uri="{A12FA001-AC4F-418D-AE19-62706E023703}">
                                <ahyp:hlinkClr xmlns:ahyp="http://schemas.microsoft.com/office/drawing/2018/hyperlinkcolor" val="tx"/>
                              </a:ext>
                            </a:extLst>
                          </a:hlinkClick>
                        </a:rPr>
                        <a:t>Native VLAN</a:t>
                      </a:r>
                      <a:endParaRPr lang="en-US" sz="1000" i="1" u="none"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000" dirty="0">
                          <a:solidFill>
                            <a:srgbClr val="002060"/>
                          </a:solidFill>
                        </a:rPr>
                        <a:t>23-27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21185180"/>
                  </a:ext>
                </a:extLst>
              </a:tr>
              <a:tr h="241606">
                <a:tc>
                  <a:txBody>
                    <a:bodyPr/>
                    <a:lstStyle/>
                    <a:p>
                      <a:pPr algn="l"/>
                      <a:r>
                        <a:rPr lang="en-US" sz="1000" dirty="0">
                          <a:solidFill>
                            <a:srgbClr val="002060"/>
                          </a:solidFill>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000" i="1" u="none" dirty="0">
                          <a:solidFill>
                            <a:srgbClr val="002060"/>
                          </a:solidFill>
                          <a:hlinkClick r:id="rId14" action="ppaction://hlinksldjump">
                            <a:extLst>
                              <a:ext uri="{A12FA001-AC4F-418D-AE19-62706E023703}">
                                <ahyp:hlinkClr xmlns:ahyp="http://schemas.microsoft.com/office/drawing/2018/hyperlinkcolor" val="tx"/>
                              </a:ext>
                            </a:extLst>
                          </a:hlinkClick>
                        </a:rPr>
                        <a:t>Dynamic</a:t>
                      </a:r>
                      <a:r>
                        <a:rPr lang="en-US" sz="1000" i="1" u="none" baseline="0" dirty="0">
                          <a:solidFill>
                            <a:srgbClr val="002060"/>
                          </a:solidFill>
                          <a:hlinkClick r:id="rId14" action="ppaction://hlinksldjump">
                            <a:extLst>
                              <a:ext uri="{A12FA001-AC4F-418D-AE19-62706E023703}">
                                <ahyp:hlinkClr xmlns:ahyp="http://schemas.microsoft.com/office/drawing/2018/hyperlinkcolor" val="tx"/>
                              </a:ext>
                            </a:extLst>
                          </a:hlinkClick>
                        </a:rPr>
                        <a:t> </a:t>
                      </a:r>
                      <a:r>
                        <a:rPr lang="en-US" sz="1000" i="1" u="none" baseline="0" dirty="0" err="1">
                          <a:solidFill>
                            <a:srgbClr val="002060"/>
                          </a:solidFill>
                          <a:hlinkClick r:id="rId14" action="ppaction://hlinksldjump">
                            <a:extLst>
                              <a:ext uri="{A12FA001-AC4F-418D-AE19-62706E023703}">
                                <ahyp:hlinkClr xmlns:ahyp="http://schemas.microsoft.com/office/drawing/2018/hyperlinkcolor" val="tx"/>
                              </a:ext>
                            </a:extLst>
                          </a:hlinkClick>
                        </a:rPr>
                        <a:t>Trunking</a:t>
                      </a:r>
                      <a:r>
                        <a:rPr lang="en-US" sz="1000" i="1" u="none" baseline="0" dirty="0">
                          <a:solidFill>
                            <a:srgbClr val="002060"/>
                          </a:solidFill>
                          <a:hlinkClick r:id="rId14" action="ppaction://hlinksldjump">
                            <a:extLst>
                              <a:ext uri="{A12FA001-AC4F-418D-AE19-62706E023703}">
                                <ahyp:hlinkClr xmlns:ahyp="http://schemas.microsoft.com/office/drawing/2018/hyperlinkcolor" val="tx"/>
                              </a:ext>
                            </a:extLst>
                          </a:hlinkClick>
                        </a:rPr>
                        <a:t> Protocol (DTP)</a:t>
                      </a:r>
                      <a:endParaRPr lang="en-US" sz="1000" i="1" u="none"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000" dirty="0">
                          <a:solidFill>
                            <a:srgbClr val="002060"/>
                          </a:solidFill>
                        </a:rPr>
                        <a:t>28-31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82070322"/>
                  </a:ext>
                </a:extLst>
              </a:tr>
              <a:tr h="241606">
                <a:tc>
                  <a:txBody>
                    <a:bodyPr/>
                    <a:lstStyle/>
                    <a:p>
                      <a:pPr algn="l"/>
                      <a:r>
                        <a:rPr lang="en-US" sz="1000" dirty="0">
                          <a:solidFill>
                            <a:srgbClr val="002060"/>
                          </a:solidFill>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000" i="1" u="none" dirty="0">
                          <a:solidFill>
                            <a:srgbClr val="002060"/>
                          </a:solidFill>
                          <a:hlinkClick r:id="rId15" action="ppaction://hlinksldjump">
                            <a:extLst>
                              <a:ext uri="{A12FA001-AC4F-418D-AE19-62706E023703}">
                                <ahyp:hlinkClr xmlns:ahyp="http://schemas.microsoft.com/office/drawing/2018/hyperlinkcolor" val="tx"/>
                              </a:ext>
                            </a:extLst>
                          </a:hlinkClick>
                        </a:rPr>
                        <a:t>VLAN </a:t>
                      </a:r>
                      <a:r>
                        <a:rPr lang="en-US" sz="1000" i="1" u="none" dirty="0" err="1">
                          <a:solidFill>
                            <a:srgbClr val="002060"/>
                          </a:solidFill>
                          <a:hlinkClick r:id="rId15" action="ppaction://hlinksldjump">
                            <a:extLst>
                              <a:ext uri="{A12FA001-AC4F-418D-AE19-62706E023703}">
                                <ahyp:hlinkClr xmlns:ahyp="http://schemas.microsoft.com/office/drawing/2018/hyperlinkcolor" val="tx"/>
                              </a:ext>
                            </a:extLst>
                          </a:hlinkClick>
                        </a:rPr>
                        <a:t>Trunking</a:t>
                      </a:r>
                      <a:r>
                        <a:rPr lang="en-US" sz="1000" i="1" u="none" dirty="0">
                          <a:solidFill>
                            <a:srgbClr val="002060"/>
                          </a:solidFill>
                          <a:hlinkClick r:id="rId15" action="ppaction://hlinksldjump">
                            <a:extLst>
                              <a:ext uri="{A12FA001-AC4F-418D-AE19-62706E023703}">
                                <ahyp:hlinkClr xmlns:ahyp="http://schemas.microsoft.com/office/drawing/2018/hyperlinkcolor" val="tx"/>
                              </a:ext>
                            </a:extLst>
                          </a:hlinkClick>
                        </a:rPr>
                        <a:t> Protocol (VTP)</a:t>
                      </a:r>
                      <a:endParaRPr lang="en-US" sz="1000" i="1" u="none" dirty="0">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000" dirty="0">
                          <a:solidFill>
                            <a:srgbClr val="002060"/>
                          </a:solidFill>
                        </a:rPr>
                        <a:t>32-34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65795842"/>
                  </a:ext>
                </a:extLst>
              </a:tr>
            </a:tbl>
          </a:graphicData>
        </a:graphic>
      </p:graphicFrame>
    </p:spTree>
    <p:extLst>
      <p:ext uri="{BB962C8B-B14F-4D97-AF65-F5344CB8AC3E}">
        <p14:creationId xmlns:p14="http://schemas.microsoft.com/office/powerpoint/2010/main" val="231792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55F16F-F4D6-40ED-9A59-E9295C40BE11}"/>
              </a:ext>
            </a:extLst>
          </p:cNvPr>
          <p:cNvSpPr>
            <a:spLocks noGrp="1"/>
          </p:cNvSpPr>
          <p:nvPr>
            <p:ph type="title" idx="4294967295"/>
          </p:nvPr>
        </p:nvSpPr>
        <p:spPr>
          <a:xfrm>
            <a:off x="567690" y="533718"/>
            <a:ext cx="7886700" cy="332717"/>
          </a:xfrm>
          <a:prstGeom prst="rect">
            <a:avLst/>
          </a:prstGeom>
        </p:spPr>
        <p:txBody>
          <a:bodyPr/>
          <a:lstStyle/>
          <a:p>
            <a:r>
              <a:rPr lang="en-US" sz="1600" b="1" u="sng" dirty="0">
                <a:solidFill>
                  <a:schemeClr val="accent4">
                    <a:lumMod val="50000"/>
                  </a:schemeClr>
                </a:solidFill>
                <a:ea typeface="Tahoma" panose="020B0604030504040204" pitchFamily="34" charset="0"/>
                <a:cs typeface="Tahoma" panose="020B0604030504040204" pitchFamily="34" charset="0"/>
              </a:rPr>
              <a:t>Layer-3 Switch Inter-VLAN Routing</a:t>
            </a:r>
          </a:p>
        </p:txBody>
      </p:sp>
      <p:pic>
        <p:nvPicPr>
          <p:cNvPr id="20" name="Picture 19">
            <a:extLst>
              <a:ext uri="{FF2B5EF4-FFF2-40B4-BE49-F238E27FC236}">
                <a16:creationId xmlns:a16="http://schemas.microsoft.com/office/drawing/2014/main" id="{5CD759FA-F6A9-4008-AC88-81B63B771560}"/>
              </a:ext>
            </a:extLst>
          </p:cNvPr>
          <p:cNvPicPr>
            <a:picLocks noChangeAspect="1"/>
          </p:cNvPicPr>
          <p:nvPr/>
        </p:nvPicPr>
        <p:blipFill>
          <a:blip r:embed="rId3"/>
          <a:srcRect/>
          <a:stretch/>
        </p:blipFill>
        <p:spPr>
          <a:xfrm>
            <a:off x="613707" y="2131332"/>
            <a:ext cx="3940300" cy="2379386"/>
          </a:xfrm>
          <a:prstGeom prst="rect">
            <a:avLst/>
          </a:prstGeom>
        </p:spPr>
      </p:pic>
      <p:sp>
        <p:nvSpPr>
          <p:cNvPr id="6" name="TextBox 5">
            <a:extLst>
              <a:ext uri="{FF2B5EF4-FFF2-40B4-BE49-F238E27FC236}">
                <a16:creationId xmlns:a16="http://schemas.microsoft.com/office/drawing/2014/main" id="{772AFE9B-82B1-57CB-61D7-73FBE3705EB0}"/>
              </a:ext>
            </a:extLst>
          </p:cNvPr>
          <p:cNvSpPr txBox="1"/>
          <p:nvPr/>
        </p:nvSpPr>
        <p:spPr>
          <a:xfrm>
            <a:off x="651806" y="848689"/>
            <a:ext cx="8202633" cy="525465"/>
          </a:xfrm>
          <a:prstGeom prst="rect">
            <a:avLst/>
          </a:prstGeom>
          <a:noFill/>
        </p:spPr>
        <p:txBody>
          <a:bodyPr wrap="square" rtlCol="0">
            <a:spAutoFit/>
          </a:bodyPr>
          <a:lstStyle/>
          <a:p>
            <a:pPr algn="just">
              <a:lnSpc>
                <a:spcPct val="150000"/>
              </a:lnSpc>
            </a:pPr>
            <a:r>
              <a:rPr lang="en-US" sz="1000" dirty="0">
                <a:solidFill>
                  <a:schemeClr val="tx1"/>
                </a:solidFill>
                <a:latin typeface="+mj-lt"/>
                <a:ea typeface="Tahoma" panose="020B0604030504040204" pitchFamily="34" charset="0"/>
                <a:cs typeface="Tahoma" panose="020B0604030504040204" pitchFamily="34" charset="0"/>
              </a:rPr>
              <a:t>Gateway of VLAN 40 and 50 is on the Multilayer SW3. After creating VLAN 40 and 50 we have to create VLAN interfaces and assign gateway address of these VLANs. Then SW3 will be able to route Inter-VLANs by enabling </a:t>
            </a:r>
            <a:r>
              <a:rPr lang="en-US" sz="1000" dirty="0" err="1">
                <a:solidFill>
                  <a:schemeClr val="tx1"/>
                </a:solidFill>
                <a:latin typeface="+mj-lt"/>
                <a:ea typeface="Tahoma" panose="020B0604030504040204" pitchFamily="34" charset="0"/>
                <a:cs typeface="Tahoma" panose="020B0604030504040204" pitchFamily="34" charset="0"/>
              </a:rPr>
              <a:t>ip</a:t>
            </a:r>
            <a:r>
              <a:rPr lang="en-US" sz="1000" dirty="0">
                <a:solidFill>
                  <a:schemeClr val="tx1"/>
                </a:solidFill>
                <a:latin typeface="+mj-lt"/>
                <a:ea typeface="Tahoma" panose="020B0604030504040204" pitchFamily="34" charset="0"/>
                <a:cs typeface="Tahoma" panose="020B0604030504040204" pitchFamily="34" charset="0"/>
              </a:rPr>
              <a:t> routing in the switch.</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20</a:t>
            </a:fld>
            <a:endParaRPr lang="en"/>
          </a:p>
        </p:txBody>
      </p:sp>
      <p:sp>
        <p:nvSpPr>
          <p:cNvPr id="11" name="TextBox 10">
            <a:extLst>
              <a:ext uri="{FF2B5EF4-FFF2-40B4-BE49-F238E27FC236}">
                <a16:creationId xmlns:a16="http://schemas.microsoft.com/office/drawing/2014/main" id="{9BC1866B-B20F-4955-9FC2-E43C1C6D51CB}"/>
              </a:ext>
            </a:extLst>
          </p:cNvPr>
          <p:cNvSpPr txBox="1"/>
          <p:nvPr/>
        </p:nvSpPr>
        <p:spPr>
          <a:xfrm>
            <a:off x="651806" y="1351705"/>
            <a:ext cx="3771308" cy="756297"/>
          </a:xfrm>
          <a:prstGeom prst="rect">
            <a:avLst/>
          </a:prstGeom>
          <a:noFill/>
        </p:spPr>
        <p:txBody>
          <a:bodyPr wrap="square">
            <a:spAutoFit/>
          </a:bodyPr>
          <a:lstStyle/>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Assigning </a:t>
            </a:r>
            <a:r>
              <a:rPr lang="en-US" sz="1000" dirty="0" err="1">
                <a:solidFill>
                  <a:schemeClr val="tx1"/>
                </a:solidFill>
                <a:latin typeface="+mj-lt"/>
                <a:ea typeface="Tahoma" panose="020B0604030504040204" pitchFamily="34" charset="0"/>
                <a:cs typeface="Tahoma" panose="020B0604030504040204" pitchFamily="34" charset="0"/>
              </a:rPr>
              <a:t>ip</a:t>
            </a:r>
            <a:r>
              <a:rPr lang="en-US" sz="1000" dirty="0">
                <a:solidFill>
                  <a:schemeClr val="tx1"/>
                </a:solidFill>
                <a:latin typeface="+mj-lt"/>
                <a:ea typeface="Tahoma" panose="020B0604030504040204" pitchFamily="34" charset="0"/>
                <a:cs typeface="Tahoma" panose="020B0604030504040204" pitchFamily="34" charset="0"/>
              </a:rPr>
              <a:t> addresses in the VLAN interfaces-</a:t>
            </a:r>
            <a:br>
              <a:rPr lang="en-US" sz="1000"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‘SW(config)# interface </a:t>
            </a:r>
            <a:r>
              <a:rPr lang="en-US" sz="1000" b="1" i="1" dirty="0" err="1">
                <a:solidFill>
                  <a:schemeClr val="tx1"/>
                </a:solidFill>
                <a:latin typeface="+mj-lt"/>
                <a:ea typeface="Tahoma" panose="020B0604030504040204" pitchFamily="34" charset="0"/>
                <a:cs typeface="Tahoma" panose="020B0604030504040204" pitchFamily="34" charset="0"/>
              </a:rPr>
              <a:t>vlan</a:t>
            </a:r>
            <a:r>
              <a:rPr lang="en-US" sz="1000" b="1" i="1" dirty="0">
                <a:solidFill>
                  <a:schemeClr val="tx1"/>
                </a:solidFill>
                <a:latin typeface="+mj-lt"/>
                <a:ea typeface="Tahoma" panose="020B0604030504040204" pitchFamily="34" charset="0"/>
                <a:cs typeface="Tahoma" panose="020B0604030504040204" pitchFamily="34" charset="0"/>
              </a:rPr>
              <a:t> </a:t>
            </a:r>
            <a:r>
              <a:rPr lang="en-US" sz="1000" b="1" i="1" dirty="0">
                <a:solidFill>
                  <a:srgbClr val="C00000"/>
                </a:solidFill>
                <a:latin typeface="+mj-lt"/>
                <a:ea typeface="Tahoma" panose="020B0604030504040204" pitchFamily="34" charset="0"/>
                <a:cs typeface="Tahoma" panose="020B0604030504040204" pitchFamily="34" charset="0"/>
              </a:rPr>
              <a:t>&lt;VLAN ID&gt;</a:t>
            </a:r>
            <a:r>
              <a:rPr lang="en-US" sz="1000" b="1" i="1" dirty="0">
                <a:solidFill>
                  <a:schemeClr val="tx1"/>
                </a:solidFill>
                <a:latin typeface="+mj-lt"/>
                <a:ea typeface="Tahoma" panose="020B0604030504040204" pitchFamily="34" charset="0"/>
                <a:cs typeface="Tahoma" panose="020B0604030504040204" pitchFamily="34" charset="0"/>
              </a:rPr>
              <a:t>’</a:t>
            </a:r>
            <a:br>
              <a:rPr lang="en-US" sz="1000" b="1" i="1"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‘SW(config-if)# </a:t>
            </a:r>
            <a:r>
              <a:rPr lang="en-US" sz="1000" b="1" i="1" dirty="0" err="1">
                <a:solidFill>
                  <a:schemeClr val="tx1"/>
                </a:solidFill>
                <a:latin typeface="+mj-lt"/>
                <a:ea typeface="Tahoma" panose="020B0604030504040204" pitchFamily="34" charset="0"/>
                <a:cs typeface="Tahoma" panose="020B0604030504040204" pitchFamily="34" charset="0"/>
              </a:rPr>
              <a:t>ip</a:t>
            </a:r>
            <a:r>
              <a:rPr lang="en-US" sz="1000" b="1" i="1" dirty="0">
                <a:solidFill>
                  <a:schemeClr val="tx1"/>
                </a:solidFill>
                <a:latin typeface="+mj-lt"/>
                <a:ea typeface="Tahoma" panose="020B0604030504040204" pitchFamily="34" charset="0"/>
                <a:cs typeface="Tahoma" panose="020B0604030504040204" pitchFamily="34" charset="0"/>
              </a:rPr>
              <a:t> address </a:t>
            </a:r>
            <a:r>
              <a:rPr lang="en-US" sz="1000" b="1" i="1" dirty="0">
                <a:solidFill>
                  <a:srgbClr val="C00000"/>
                </a:solidFill>
                <a:latin typeface="+mj-lt"/>
                <a:ea typeface="Tahoma" panose="020B0604030504040204" pitchFamily="34" charset="0"/>
                <a:cs typeface="Tahoma" panose="020B0604030504040204" pitchFamily="34" charset="0"/>
              </a:rPr>
              <a:t>&lt;IP Address&gt; &lt;subnet mask&gt;</a:t>
            </a:r>
            <a:r>
              <a:rPr lang="en-US" sz="1000" b="1" i="1" dirty="0">
                <a:solidFill>
                  <a:schemeClr val="tx1"/>
                </a:solidFill>
                <a:latin typeface="+mj-lt"/>
                <a:ea typeface="Tahoma" panose="020B0604030504040204" pitchFamily="34" charset="0"/>
                <a:cs typeface="Tahoma" panose="020B0604030504040204" pitchFamily="34" charset="0"/>
              </a:rPr>
              <a:t>’</a:t>
            </a:r>
          </a:p>
        </p:txBody>
      </p:sp>
      <p:pic>
        <p:nvPicPr>
          <p:cNvPr id="15" name="Picture 14">
            <a:extLst>
              <a:ext uri="{FF2B5EF4-FFF2-40B4-BE49-F238E27FC236}">
                <a16:creationId xmlns:a16="http://schemas.microsoft.com/office/drawing/2014/main" id="{5C2AD277-A978-4E10-B4E8-64FD843777E6}"/>
              </a:ext>
            </a:extLst>
          </p:cNvPr>
          <p:cNvPicPr>
            <a:picLocks noChangeAspect="1"/>
          </p:cNvPicPr>
          <p:nvPr/>
        </p:nvPicPr>
        <p:blipFill>
          <a:blip r:embed="rId4"/>
          <a:srcRect/>
          <a:stretch/>
        </p:blipFill>
        <p:spPr>
          <a:xfrm>
            <a:off x="4720887" y="1403612"/>
            <a:ext cx="3986017" cy="376559"/>
          </a:xfrm>
          <a:prstGeom prst="rect">
            <a:avLst/>
          </a:prstGeom>
        </p:spPr>
      </p:pic>
      <p:pic>
        <p:nvPicPr>
          <p:cNvPr id="16" name="Picture 15">
            <a:extLst>
              <a:ext uri="{FF2B5EF4-FFF2-40B4-BE49-F238E27FC236}">
                <a16:creationId xmlns:a16="http://schemas.microsoft.com/office/drawing/2014/main" id="{C1F2E2AE-DEC4-4310-B843-E7FF472BC948}"/>
              </a:ext>
            </a:extLst>
          </p:cNvPr>
          <p:cNvPicPr>
            <a:picLocks noChangeAspect="1"/>
          </p:cNvPicPr>
          <p:nvPr/>
        </p:nvPicPr>
        <p:blipFill>
          <a:blip r:embed="rId5"/>
          <a:srcRect/>
          <a:stretch/>
        </p:blipFill>
        <p:spPr>
          <a:xfrm>
            <a:off x="4720886" y="1866620"/>
            <a:ext cx="3986017" cy="366530"/>
          </a:xfrm>
          <a:prstGeom prst="rect">
            <a:avLst/>
          </a:prstGeom>
        </p:spPr>
      </p:pic>
      <p:pic>
        <p:nvPicPr>
          <p:cNvPr id="17" name="Picture 16">
            <a:extLst>
              <a:ext uri="{FF2B5EF4-FFF2-40B4-BE49-F238E27FC236}">
                <a16:creationId xmlns:a16="http://schemas.microsoft.com/office/drawing/2014/main" id="{B1201B81-44AC-4648-A7C4-A420A6BCBB55}"/>
              </a:ext>
            </a:extLst>
          </p:cNvPr>
          <p:cNvPicPr>
            <a:picLocks noChangeAspect="1"/>
          </p:cNvPicPr>
          <p:nvPr/>
        </p:nvPicPr>
        <p:blipFill>
          <a:blip r:embed="rId6"/>
          <a:srcRect/>
          <a:stretch/>
        </p:blipFill>
        <p:spPr>
          <a:xfrm>
            <a:off x="4720886" y="2319599"/>
            <a:ext cx="3986016" cy="375693"/>
          </a:xfrm>
          <a:prstGeom prst="rect">
            <a:avLst/>
          </a:prstGeom>
        </p:spPr>
      </p:pic>
      <p:pic>
        <p:nvPicPr>
          <p:cNvPr id="18" name="Picture 17">
            <a:extLst>
              <a:ext uri="{FF2B5EF4-FFF2-40B4-BE49-F238E27FC236}">
                <a16:creationId xmlns:a16="http://schemas.microsoft.com/office/drawing/2014/main" id="{CA672F6B-5FA3-4407-9710-3FA411A6EA5A}"/>
              </a:ext>
            </a:extLst>
          </p:cNvPr>
          <p:cNvPicPr>
            <a:picLocks noChangeAspect="1"/>
          </p:cNvPicPr>
          <p:nvPr/>
        </p:nvPicPr>
        <p:blipFill>
          <a:blip r:embed="rId7"/>
          <a:srcRect/>
          <a:stretch/>
        </p:blipFill>
        <p:spPr>
          <a:xfrm>
            <a:off x="4720886" y="2781741"/>
            <a:ext cx="3986016" cy="1066295"/>
          </a:xfrm>
          <a:prstGeom prst="rect">
            <a:avLst/>
          </a:prstGeom>
        </p:spPr>
      </p:pic>
      <p:sp>
        <p:nvSpPr>
          <p:cNvPr id="12" name="Rectangle 11">
            <a:extLst>
              <a:ext uri="{FF2B5EF4-FFF2-40B4-BE49-F238E27FC236}">
                <a16:creationId xmlns:a16="http://schemas.microsoft.com/office/drawing/2014/main" id="{72955159-F435-4223-B837-B8768FD13127}"/>
              </a:ext>
            </a:extLst>
          </p:cNvPr>
          <p:cNvSpPr/>
          <p:nvPr/>
        </p:nvSpPr>
        <p:spPr>
          <a:xfrm>
            <a:off x="4725950" y="1640364"/>
            <a:ext cx="2711170"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28B5C55-6EB0-4697-85E9-5DD20C4069E4}"/>
              </a:ext>
            </a:extLst>
          </p:cNvPr>
          <p:cNvSpPr/>
          <p:nvPr/>
        </p:nvSpPr>
        <p:spPr>
          <a:xfrm>
            <a:off x="4725950" y="2099469"/>
            <a:ext cx="2711170"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88CDD6-A2DD-43C1-B428-C44D29485CE2}"/>
              </a:ext>
            </a:extLst>
          </p:cNvPr>
          <p:cNvSpPr/>
          <p:nvPr/>
        </p:nvSpPr>
        <p:spPr>
          <a:xfrm>
            <a:off x="4725950" y="2552859"/>
            <a:ext cx="2711170"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17111A2-ECE6-4FCA-8F15-7F490E504B04}"/>
              </a:ext>
            </a:extLst>
          </p:cNvPr>
          <p:cNvSpPr/>
          <p:nvPr/>
        </p:nvSpPr>
        <p:spPr>
          <a:xfrm>
            <a:off x="5327931" y="2785551"/>
            <a:ext cx="390880"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8245222-889E-4BD1-A01C-4711FF5BD763}"/>
              </a:ext>
            </a:extLst>
          </p:cNvPr>
          <p:cNvSpPr/>
          <p:nvPr/>
        </p:nvSpPr>
        <p:spPr>
          <a:xfrm>
            <a:off x="5327931" y="2998911"/>
            <a:ext cx="390880"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459DD82-235D-4735-8332-8176DBD79BF5}"/>
              </a:ext>
            </a:extLst>
          </p:cNvPr>
          <p:cNvSpPr/>
          <p:nvPr/>
        </p:nvSpPr>
        <p:spPr>
          <a:xfrm>
            <a:off x="5785130" y="3318952"/>
            <a:ext cx="1152879" cy="104334"/>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9A43832-7616-41E5-89DA-B7277CAE6452}"/>
              </a:ext>
            </a:extLst>
          </p:cNvPr>
          <p:cNvSpPr/>
          <p:nvPr/>
        </p:nvSpPr>
        <p:spPr>
          <a:xfrm>
            <a:off x="5785130" y="3423727"/>
            <a:ext cx="1317853" cy="104334"/>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CD1D215-EFC4-49F4-B587-DB998F624CAE}"/>
              </a:ext>
            </a:extLst>
          </p:cNvPr>
          <p:cNvSpPr/>
          <p:nvPr/>
        </p:nvSpPr>
        <p:spPr>
          <a:xfrm>
            <a:off x="5785130" y="3635182"/>
            <a:ext cx="1152879" cy="104334"/>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079D03B-D4AF-46EE-999F-D45901AB15AE}"/>
              </a:ext>
            </a:extLst>
          </p:cNvPr>
          <p:cNvSpPr/>
          <p:nvPr/>
        </p:nvSpPr>
        <p:spPr>
          <a:xfrm>
            <a:off x="5785130" y="3739957"/>
            <a:ext cx="1317853" cy="104334"/>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FCCA18E-8369-4EC6-BEDE-48DF4D72A988}"/>
              </a:ext>
            </a:extLst>
          </p:cNvPr>
          <p:cNvSpPr/>
          <p:nvPr/>
        </p:nvSpPr>
        <p:spPr>
          <a:xfrm>
            <a:off x="1200430" y="2140744"/>
            <a:ext cx="895070"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8886525-DDBA-446C-AAFE-C4E40520877A}"/>
              </a:ext>
            </a:extLst>
          </p:cNvPr>
          <p:cNvSpPr/>
          <p:nvPr/>
        </p:nvSpPr>
        <p:spPr>
          <a:xfrm>
            <a:off x="1352830" y="2549684"/>
            <a:ext cx="1824710"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0BDC24A-99E4-49DC-91F6-306AA7805162}"/>
              </a:ext>
            </a:extLst>
          </p:cNvPr>
          <p:cNvSpPr/>
          <p:nvPr/>
        </p:nvSpPr>
        <p:spPr>
          <a:xfrm>
            <a:off x="1352830" y="2653824"/>
            <a:ext cx="577570"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7A96892-E0D6-4241-9EF2-7695389FA1E7}"/>
              </a:ext>
            </a:extLst>
          </p:cNvPr>
          <p:cNvSpPr/>
          <p:nvPr/>
        </p:nvSpPr>
        <p:spPr>
          <a:xfrm>
            <a:off x="623849" y="2862104"/>
            <a:ext cx="3930157" cy="305276"/>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DC260FF-537B-4542-A55F-01315504330C}"/>
              </a:ext>
            </a:extLst>
          </p:cNvPr>
          <p:cNvSpPr/>
          <p:nvPr/>
        </p:nvSpPr>
        <p:spPr>
          <a:xfrm>
            <a:off x="1200430" y="3268504"/>
            <a:ext cx="895070"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D26A9BE-A3C7-450F-B90A-4776BE9EDEBE}"/>
              </a:ext>
            </a:extLst>
          </p:cNvPr>
          <p:cNvSpPr/>
          <p:nvPr/>
        </p:nvSpPr>
        <p:spPr>
          <a:xfrm>
            <a:off x="1352830" y="3677444"/>
            <a:ext cx="1824710"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DC3AD8C-068F-499E-8897-D54F1C2A8C58}"/>
              </a:ext>
            </a:extLst>
          </p:cNvPr>
          <p:cNvSpPr/>
          <p:nvPr/>
        </p:nvSpPr>
        <p:spPr>
          <a:xfrm>
            <a:off x="1352830" y="3781584"/>
            <a:ext cx="577570"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64150E7-C7E0-48A1-9A9C-799D1D2D5BC4}"/>
              </a:ext>
            </a:extLst>
          </p:cNvPr>
          <p:cNvSpPr/>
          <p:nvPr/>
        </p:nvSpPr>
        <p:spPr>
          <a:xfrm>
            <a:off x="623849" y="3989864"/>
            <a:ext cx="3930157" cy="305276"/>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4CAD6D-717C-4489-8896-D95F5E330441}"/>
              </a:ext>
            </a:extLst>
          </p:cNvPr>
          <p:cNvSpPr/>
          <p:nvPr/>
        </p:nvSpPr>
        <p:spPr>
          <a:xfrm>
            <a:off x="1208050" y="4401344"/>
            <a:ext cx="577570"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8B947B70-8E1D-4860-A067-A47CF1AAD1ED}"/>
              </a:ext>
            </a:extLst>
          </p:cNvPr>
          <p:cNvSpPr txBox="1"/>
          <p:nvPr/>
        </p:nvSpPr>
        <p:spPr>
          <a:xfrm>
            <a:off x="3874770" y="236666"/>
            <a:ext cx="1272540" cy="246221"/>
          </a:xfrm>
          <a:prstGeom prst="rect">
            <a:avLst/>
          </a:prstGeom>
          <a:noFill/>
        </p:spPr>
        <p:txBody>
          <a:bodyPr wrap="square" rtlCol="0">
            <a:spAutoFit/>
          </a:bodyPr>
          <a:lstStyle/>
          <a:p>
            <a:r>
              <a:rPr lang="en-US" sz="1000" i="1" dirty="0">
                <a:solidFill>
                  <a:srgbClr val="002060"/>
                </a:solidFill>
                <a:hlinkClick r:id="rId8" action="ppaction://hlinksldjump">
                  <a:extLst>
                    <a:ext uri="{A12FA001-AC4F-418D-AE19-62706E023703}">
                      <ahyp:hlinkClr xmlns:ahyp="http://schemas.microsoft.com/office/drawing/2018/hyperlinkcolor" val="tx"/>
                    </a:ext>
                  </a:extLst>
                </a:hlinkClick>
              </a:rPr>
              <a:t>Back to Contents</a:t>
            </a:r>
            <a:endParaRPr lang="en-US" sz="1000" i="1" dirty="0">
              <a:solidFill>
                <a:srgbClr val="002060"/>
              </a:solidFill>
            </a:endParaRPr>
          </a:p>
        </p:txBody>
      </p:sp>
    </p:spTree>
    <p:extLst>
      <p:ext uri="{BB962C8B-B14F-4D97-AF65-F5344CB8AC3E}">
        <p14:creationId xmlns:p14="http://schemas.microsoft.com/office/powerpoint/2010/main" val="2475102286"/>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8F08B8-94A0-4E01-9B11-1ED4271EDE80}"/>
              </a:ext>
            </a:extLst>
          </p:cNvPr>
          <p:cNvSpPr>
            <a:spLocks noGrp="1"/>
          </p:cNvSpPr>
          <p:nvPr>
            <p:ph type="title" idx="4294967295"/>
          </p:nvPr>
        </p:nvSpPr>
        <p:spPr>
          <a:xfrm>
            <a:off x="567690" y="533719"/>
            <a:ext cx="7886700" cy="322166"/>
          </a:xfrm>
          <a:prstGeom prst="rect">
            <a:avLst/>
          </a:prstGeom>
        </p:spPr>
        <p:txBody>
          <a:bodyPr/>
          <a:lstStyle/>
          <a:p>
            <a:r>
              <a:rPr lang="en-US" sz="1600" b="1" u="sng" dirty="0">
                <a:solidFill>
                  <a:schemeClr val="accent4">
                    <a:lumMod val="50000"/>
                  </a:schemeClr>
                </a:solidFill>
                <a:ea typeface="Tahoma" panose="020B0604030504040204" pitchFamily="34" charset="0"/>
                <a:cs typeface="Tahoma" panose="020B0604030504040204" pitchFamily="34" charset="0"/>
              </a:rPr>
              <a:t>Layer-3 Switch Inter-VLAN Routing</a:t>
            </a:r>
          </a:p>
        </p:txBody>
      </p:sp>
      <p:pic>
        <p:nvPicPr>
          <p:cNvPr id="12" name="Picture 11">
            <a:extLst>
              <a:ext uri="{FF2B5EF4-FFF2-40B4-BE49-F238E27FC236}">
                <a16:creationId xmlns:a16="http://schemas.microsoft.com/office/drawing/2014/main" id="{637EF4EB-A9D6-49FE-B254-30A627F75ACB}"/>
              </a:ext>
            </a:extLst>
          </p:cNvPr>
          <p:cNvPicPr>
            <a:picLocks noChangeAspect="1"/>
          </p:cNvPicPr>
          <p:nvPr/>
        </p:nvPicPr>
        <p:blipFill>
          <a:blip r:embed="rId3"/>
          <a:srcRect/>
          <a:stretch/>
        </p:blipFill>
        <p:spPr>
          <a:xfrm>
            <a:off x="613707" y="3164329"/>
            <a:ext cx="3995147" cy="1379059"/>
          </a:xfrm>
          <a:prstGeom prst="rect">
            <a:avLst/>
          </a:prstGeom>
        </p:spPr>
      </p:pic>
      <p:pic>
        <p:nvPicPr>
          <p:cNvPr id="17" name="Picture 16">
            <a:extLst>
              <a:ext uri="{FF2B5EF4-FFF2-40B4-BE49-F238E27FC236}">
                <a16:creationId xmlns:a16="http://schemas.microsoft.com/office/drawing/2014/main" id="{B1201B81-44AC-4648-A7C4-A420A6BCBB55}"/>
              </a:ext>
            </a:extLst>
          </p:cNvPr>
          <p:cNvPicPr>
            <a:picLocks noChangeAspect="1"/>
          </p:cNvPicPr>
          <p:nvPr/>
        </p:nvPicPr>
        <p:blipFill>
          <a:blip r:embed="rId4"/>
          <a:srcRect/>
          <a:stretch/>
        </p:blipFill>
        <p:spPr>
          <a:xfrm>
            <a:off x="613709" y="1106705"/>
            <a:ext cx="3986016" cy="1004494"/>
          </a:xfrm>
          <a:prstGeom prst="rect">
            <a:avLst/>
          </a:prstGeom>
        </p:spPr>
      </p:pic>
      <p:sp>
        <p:nvSpPr>
          <p:cNvPr id="6" name="TextBox 5">
            <a:extLst>
              <a:ext uri="{FF2B5EF4-FFF2-40B4-BE49-F238E27FC236}">
                <a16:creationId xmlns:a16="http://schemas.microsoft.com/office/drawing/2014/main" id="{772AFE9B-82B1-57CB-61D7-73FBE3705EB0}"/>
              </a:ext>
            </a:extLst>
          </p:cNvPr>
          <p:cNvSpPr txBox="1"/>
          <p:nvPr/>
        </p:nvSpPr>
        <p:spPr>
          <a:xfrm>
            <a:off x="651807" y="816605"/>
            <a:ext cx="4069078" cy="294632"/>
          </a:xfrm>
          <a:prstGeom prst="rect">
            <a:avLst/>
          </a:prstGeom>
          <a:noFill/>
        </p:spPr>
        <p:txBody>
          <a:bodyPr wrap="square" rtlCol="0">
            <a:spAutoFit/>
          </a:bodyPr>
          <a:lstStyle/>
          <a:p>
            <a:pPr algn="just">
              <a:lnSpc>
                <a:spcPct val="150000"/>
              </a:lnSpc>
            </a:pPr>
            <a:r>
              <a:rPr lang="en-US" sz="1000" dirty="0">
                <a:solidFill>
                  <a:schemeClr val="tx1"/>
                </a:solidFill>
                <a:latin typeface="+mj-lt"/>
                <a:ea typeface="Tahoma" panose="020B0604030504040204" pitchFamily="34" charset="0"/>
                <a:cs typeface="Tahoma" panose="020B0604030504040204" pitchFamily="34" charset="0"/>
              </a:rPr>
              <a:t>Now every end devices will be able to ping other VLANs end devices.</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21</a:t>
            </a:fld>
            <a:endParaRPr lang="en"/>
          </a:p>
        </p:txBody>
      </p:sp>
      <p:pic>
        <p:nvPicPr>
          <p:cNvPr id="15" name="Picture 14">
            <a:extLst>
              <a:ext uri="{FF2B5EF4-FFF2-40B4-BE49-F238E27FC236}">
                <a16:creationId xmlns:a16="http://schemas.microsoft.com/office/drawing/2014/main" id="{5C2AD277-A978-4E10-B4E8-64FD843777E6}"/>
              </a:ext>
            </a:extLst>
          </p:cNvPr>
          <p:cNvPicPr>
            <a:picLocks noChangeAspect="1"/>
          </p:cNvPicPr>
          <p:nvPr/>
        </p:nvPicPr>
        <p:blipFill>
          <a:blip r:embed="rId5"/>
          <a:srcRect/>
          <a:stretch/>
        </p:blipFill>
        <p:spPr>
          <a:xfrm>
            <a:off x="613707" y="2135517"/>
            <a:ext cx="3995147" cy="1004494"/>
          </a:xfrm>
          <a:prstGeom prst="rect">
            <a:avLst/>
          </a:prstGeom>
        </p:spPr>
      </p:pic>
      <p:pic>
        <p:nvPicPr>
          <p:cNvPr id="10" name="Picture 9">
            <a:extLst>
              <a:ext uri="{FF2B5EF4-FFF2-40B4-BE49-F238E27FC236}">
                <a16:creationId xmlns:a16="http://schemas.microsoft.com/office/drawing/2014/main" id="{57C62135-B0A8-49C0-8E83-9992386316D0}"/>
              </a:ext>
            </a:extLst>
          </p:cNvPr>
          <p:cNvPicPr>
            <a:picLocks noChangeAspect="1"/>
          </p:cNvPicPr>
          <p:nvPr/>
        </p:nvPicPr>
        <p:blipFill>
          <a:blip r:embed="rId6"/>
          <a:srcRect/>
          <a:stretch/>
        </p:blipFill>
        <p:spPr>
          <a:xfrm>
            <a:off x="4720884" y="498004"/>
            <a:ext cx="3940300" cy="2156515"/>
          </a:xfrm>
          <a:prstGeom prst="rect">
            <a:avLst/>
          </a:prstGeom>
        </p:spPr>
      </p:pic>
      <p:pic>
        <p:nvPicPr>
          <p:cNvPr id="11" name="Picture 10">
            <a:extLst>
              <a:ext uri="{FF2B5EF4-FFF2-40B4-BE49-F238E27FC236}">
                <a16:creationId xmlns:a16="http://schemas.microsoft.com/office/drawing/2014/main" id="{159DC64E-C638-4574-8B64-BBA94D1F3ADD}"/>
              </a:ext>
            </a:extLst>
          </p:cNvPr>
          <p:cNvPicPr>
            <a:picLocks noChangeAspect="1"/>
          </p:cNvPicPr>
          <p:nvPr/>
        </p:nvPicPr>
        <p:blipFill>
          <a:blip r:embed="rId7"/>
          <a:srcRect/>
          <a:stretch/>
        </p:blipFill>
        <p:spPr>
          <a:xfrm>
            <a:off x="4720884" y="2688868"/>
            <a:ext cx="3940300" cy="1854520"/>
          </a:xfrm>
          <a:prstGeom prst="rect">
            <a:avLst/>
          </a:prstGeom>
        </p:spPr>
      </p:pic>
      <p:sp>
        <p:nvSpPr>
          <p:cNvPr id="13" name="Rectangle 12">
            <a:extLst>
              <a:ext uri="{FF2B5EF4-FFF2-40B4-BE49-F238E27FC236}">
                <a16:creationId xmlns:a16="http://schemas.microsoft.com/office/drawing/2014/main" id="{974225FF-0DA4-4C72-834D-617D5682907E}"/>
              </a:ext>
            </a:extLst>
          </p:cNvPr>
          <p:cNvSpPr/>
          <p:nvPr/>
        </p:nvSpPr>
        <p:spPr>
          <a:xfrm>
            <a:off x="4910735" y="505551"/>
            <a:ext cx="1173835"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14D051E-EF04-4DFE-BD15-B6B7CA861844}"/>
              </a:ext>
            </a:extLst>
          </p:cNvPr>
          <p:cNvSpPr/>
          <p:nvPr/>
        </p:nvSpPr>
        <p:spPr>
          <a:xfrm>
            <a:off x="4725949" y="2438559"/>
            <a:ext cx="3734155"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549E13E-5727-4D44-A605-31105DFF5A8C}"/>
              </a:ext>
            </a:extLst>
          </p:cNvPr>
          <p:cNvSpPr/>
          <p:nvPr/>
        </p:nvSpPr>
        <p:spPr>
          <a:xfrm>
            <a:off x="4725949" y="2543334"/>
            <a:ext cx="3734155"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0D3935F-ADBF-45D3-A595-0A144EEB403E}"/>
              </a:ext>
            </a:extLst>
          </p:cNvPr>
          <p:cNvSpPr/>
          <p:nvPr/>
        </p:nvSpPr>
        <p:spPr>
          <a:xfrm>
            <a:off x="4910735" y="2694396"/>
            <a:ext cx="709015"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0B5A870-A348-450B-9D96-978B5EC82EE6}"/>
              </a:ext>
            </a:extLst>
          </p:cNvPr>
          <p:cNvSpPr/>
          <p:nvPr/>
        </p:nvSpPr>
        <p:spPr>
          <a:xfrm>
            <a:off x="4727855" y="4031706"/>
            <a:ext cx="2648305" cy="198159"/>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35C3E59-7CFE-4D21-B8E2-2ECA0F631B57}"/>
              </a:ext>
            </a:extLst>
          </p:cNvPr>
          <p:cNvSpPr/>
          <p:nvPr/>
        </p:nvSpPr>
        <p:spPr>
          <a:xfrm>
            <a:off x="4727855" y="4334601"/>
            <a:ext cx="2648305" cy="198159"/>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18DC4E7-7C96-44CE-8C61-6BBAFB3DBE56}"/>
              </a:ext>
            </a:extLst>
          </p:cNvPr>
          <p:cNvSpPr/>
          <p:nvPr/>
        </p:nvSpPr>
        <p:spPr>
          <a:xfrm>
            <a:off x="814604" y="3164931"/>
            <a:ext cx="808456"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9E14092-46E3-4D99-B9B4-8A5D50DF4446}"/>
              </a:ext>
            </a:extLst>
          </p:cNvPr>
          <p:cNvSpPr/>
          <p:nvPr/>
        </p:nvSpPr>
        <p:spPr>
          <a:xfrm>
            <a:off x="616483" y="3896451"/>
            <a:ext cx="3420211"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5896B99-A70D-40D2-8A1C-8A5D17E6F557}"/>
              </a:ext>
            </a:extLst>
          </p:cNvPr>
          <p:cNvSpPr/>
          <p:nvPr/>
        </p:nvSpPr>
        <p:spPr>
          <a:xfrm>
            <a:off x="616483" y="4001226"/>
            <a:ext cx="3787877"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8972D1E-1BB7-44A2-A6B0-7F6B1E74BABB}"/>
              </a:ext>
            </a:extLst>
          </p:cNvPr>
          <p:cNvSpPr/>
          <p:nvPr/>
        </p:nvSpPr>
        <p:spPr>
          <a:xfrm>
            <a:off x="612674" y="2791551"/>
            <a:ext cx="3025876" cy="305979"/>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DD14895-684B-4329-8B61-3F5B3B8D3C9E}"/>
              </a:ext>
            </a:extLst>
          </p:cNvPr>
          <p:cNvSpPr/>
          <p:nvPr/>
        </p:nvSpPr>
        <p:spPr>
          <a:xfrm>
            <a:off x="608864" y="2265771"/>
            <a:ext cx="3025876" cy="305979"/>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1F089CB-3708-454E-B639-190EE4E8D471}"/>
              </a:ext>
            </a:extLst>
          </p:cNvPr>
          <p:cNvSpPr/>
          <p:nvPr/>
        </p:nvSpPr>
        <p:spPr>
          <a:xfrm>
            <a:off x="608864" y="1751421"/>
            <a:ext cx="3025876" cy="305979"/>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248AEEC-2CD7-4AFD-9ABC-FDE86E4A7DCE}"/>
              </a:ext>
            </a:extLst>
          </p:cNvPr>
          <p:cNvSpPr/>
          <p:nvPr/>
        </p:nvSpPr>
        <p:spPr>
          <a:xfrm>
            <a:off x="608864" y="1225641"/>
            <a:ext cx="3025876" cy="305979"/>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A503012-B467-4E0C-AB87-9D51A614615C}"/>
              </a:ext>
            </a:extLst>
          </p:cNvPr>
          <p:cNvSpPr txBox="1"/>
          <p:nvPr/>
        </p:nvSpPr>
        <p:spPr>
          <a:xfrm>
            <a:off x="3874770" y="236666"/>
            <a:ext cx="1272540" cy="246221"/>
          </a:xfrm>
          <a:prstGeom prst="rect">
            <a:avLst/>
          </a:prstGeom>
          <a:noFill/>
        </p:spPr>
        <p:txBody>
          <a:bodyPr wrap="square" rtlCol="0">
            <a:spAutoFit/>
          </a:bodyPr>
          <a:lstStyle/>
          <a:p>
            <a:r>
              <a:rPr lang="en-US" sz="1000" i="1" dirty="0">
                <a:solidFill>
                  <a:srgbClr val="002060"/>
                </a:solidFill>
                <a:hlinkClick r:id="rId8" action="ppaction://hlinksldjump">
                  <a:extLst>
                    <a:ext uri="{A12FA001-AC4F-418D-AE19-62706E023703}">
                      <ahyp:hlinkClr xmlns:ahyp="http://schemas.microsoft.com/office/drawing/2018/hyperlinkcolor" val="tx"/>
                    </a:ext>
                  </a:extLst>
                </a:hlinkClick>
              </a:rPr>
              <a:t>Back to Contents</a:t>
            </a:r>
            <a:endParaRPr lang="en-US" sz="1000" i="1" dirty="0">
              <a:solidFill>
                <a:srgbClr val="002060"/>
              </a:solidFill>
            </a:endParaRPr>
          </a:p>
        </p:txBody>
      </p:sp>
    </p:spTree>
    <p:extLst>
      <p:ext uri="{BB962C8B-B14F-4D97-AF65-F5344CB8AC3E}">
        <p14:creationId xmlns:p14="http://schemas.microsoft.com/office/powerpoint/2010/main" val="82251066"/>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4B7BA3-3632-43B0-8719-D13866D71344}"/>
              </a:ext>
            </a:extLst>
          </p:cNvPr>
          <p:cNvSpPr>
            <a:spLocks noGrp="1"/>
          </p:cNvSpPr>
          <p:nvPr>
            <p:ph type="title" idx="4294967295"/>
          </p:nvPr>
        </p:nvSpPr>
        <p:spPr>
          <a:xfrm>
            <a:off x="567690" y="533719"/>
            <a:ext cx="7886700" cy="337994"/>
          </a:xfrm>
          <a:prstGeom prst="rect">
            <a:avLst/>
          </a:prstGeom>
        </p:spPr>
        <p:txBody>
          <a:bodyPr/>
          <a:lstStyle/>
          <a:p>
            <a:r>
              <a:rPr lang="en-US" sz="1600" b="1" u="sng" dirty="0">
                <a:solidFill>
                  <a:schemeClr val="accent4">
                    <a:lumMod val="50000"/>
                  </a:schemeClr>
                </a:solidFill>
                <a:ea typeface="Tahoma" panose="020B0604030504040204" pitchFamily="34" charset="0"/>
                <a:cs typeface="Tahoma" panose="020B0604030504040204" pitchFamily="34" charset="0"/>
              </a:rPr>
              <a:t>IEEE 802.1Q</a:t>
            </a:r>
          </a:p>
        </p:txBody>
      </p:sp>
      <p:sp>
        <p:nvSpPr>
          <p:cNvPr id="6" name="TextBox 5">
            <a:extLst>
              <a:ext uri="{FF2B5EF4-FFF2-40B4-BE49-F238E27FC236}">
                <a16:creationId xmlns:a16="http://schemas.microsoft.com/office/drawing/2014/main" id="{772AFE9B-82B1-57CB-61D7-73FBE3705EB0}"/>
              </a:ext>
            </a:extLst>
          </p:cNvPr>
          <p:cNvSpPr txBox="1"/>
          <p:nvPr/>
        </p:nvSpPr>
        <p:spPr>
          <a:xfrm>
            <a:off x="651806" y="848689"/>
            <a:ext cx="8202633" cy="1910459"/>
          </a:xfrm>
          <a:prstGeom prst="rect">
            <a:avLst/>
          </a:prstGeom>
          <a:noFill/>
        </p:spPr>
        <p:txBody>
          <a:bodyPr wrap="square" rtlCol="0">
            <a:spAutoFit/>
          </a:bodyPr>
          <a:lstStyle/>
          <a:p>
            <a:pPr algn="just">
              <a:lnSpc>
                <a:spcPct val="150000"/>
              </a:lnSpc>
            </a:pPr>
            <a:r>
              <a:rPr lang="en-US" sz="1000" dirty="0">
                <a:solidFill>
                  <a:schemeClr val="tx1"/>
                </a:solidFill>
                <a:latin typeface="+mj-lt"/>
                <a:ea typeface="Tahoma" panose="020B0604030504040204" pitchFamily="34" charset="0"/>
                <a:cs typeface="Tahoma" panose="020B0604030504040204" pitchFamily="34" charset="0"/>
              </a:rPr>
              <a:t>Switches will ‘tag’ all frames that they send over a trunk link. This allows the receiving switch to know which VLAN the frame belongs to.</a:t>
            </a:r>
          </a:p>
          <a:p>
            <a:pPr marL="171450" indent="-171450" algn="just">
              <a:lnSpc>
                <a:spcPct val="150000"/>
              </a:lnSpc>
              <a:buFont typeface="Arial" panose="020B0604020202020204" pitchFamily="34" charset="0"/>
              <a:buChar char="•"/>
            </a:pPr>
            <a:r>
              <a:rPr lang="en-US" sz="1000" b="1" dirty="0">
                <a:solidFill>
                  <a:schemeClr val="tx1"/>
                </a:solidFill>
                <a:latin typeface="+mj-lt"/>
                <a:ea typeface="Tahoma" panose="020B0604030504040204" pitchFamily="34" charset="0"/>
                <a:cs typeface="Tahoma" panose="020B0604030504040204" pitchFamily="34" charset="0"/>
              </a:rPr>
              <a:t>Trunk ports </a:t>
            </a:r>
            <a:r>
              <a:rPr lang="en-US" sz="1000" dirty="0">
                <a:solidFill>
                  <a:schemeClr val="tx1"/>
                </a:solidFill>
                <a:latin typeface="+mj-lt"/>
                <a:ea typeface="Tahoma" panose="020B0604030504040204" pitchFamily="34" charset="0"/>
                <a:cs typeface="Tahoma" panose="020B0604030504040204" pitchFamily="34" charset="0"/>
              </a:rPr>
              <a:t>are </a:t>
            </a:r>
            <a:r>
              <a:rPr lang="en-US" sz="1000" b="1" dirty="0">
                <a:solidFill>
                  <a:schemeClr val="tx1"/>
                </a:solidFill>
                <a:latin typeface="+mj-lt"/>
                <a:ea typeface="Tahoma" panose="020B0604030504040204" pitchFamily="34" charset="0"/>
                <a:cs typeface="Tahoma" panose="020B0604030504040204" pitchFamily="34" charset="0"/>
              </a:rPr>
              <a:t>tagged ports</a:t>
            </a:r>
            <a:r>
              <a:rPr lang="en-US" sz="1000" dirty="0">
                <a:solidFill>
                  <a:schemeClr val="tx1"/>
                </a:solidFill>
                <a:latin typeface="+mj-lt"/>
                <a:ea typeface="Tahoma" panose="020B0604030504040204" pitchFamily="34" charset="0"/>
                <a:cs typeface="Tahoma" panose="020B0604030504040204" pitchFamily="34" charset="0"/>
              </a:rPr>
              <a:t>.</a:t>
            </a:r>
          </a:p>
          <a:p>
            <a:pPr marL="171450" indent="-171450" algn="just">
              <a:lnSpc>
                <a:spcPct val="150000"/>
              </a:lnSpc>
              <a:buFont typeface="Arial" panose="020B0604020202020204" pitchFamily="34" charset="0"/>
              <a:buChar char="•"/>
            </a:pPr>
            <a:r>
              <a:rPr lang="en-US" sz="1000" b="1" dirty="0">
                <a:solidFill>
                  <a:schemeClr val="tx1"/>
                </a:solidFill>
                <a:latin typeface="+mj-lt"/>
                <a:ea typeface="Tahoma" panose="020B0604030504040204" pitchFamily="34" charset="0"/>
                <a:cs typeface="Tahoma" panose="020B0604030504040204" pitchFamily="34" charset="0"/>
              </a:rPr>
              <a:t>Access ports </a:t>
            </a:r>
            <a:r>
              <a:rPr lang="en-US" sz="1000" dirty="0">
                <a:solidFill>
                  <a:schemeClr val="tx1"/>
                </a:solidFill>
                <a:latin typeface="+mj-lt"/>
                <a:ea typeface="Tahoma" panose="020B0604030504040204" pitchFamily="34" charset="0"/>
                <a:cs typeface="Tahoma" panose="020B0604030504040204" pitchFamily="34" charset="0"/>
              </a:rPr>
              <a:t>are </a:t>
            </a:r>
            <a:r>
              <a:rPr lang="en-US" sz="1000" b="1" dirty="0">
                <a:solidFill>
                  <a:schemeClr val="tx1"/>
                </a:solidFill>
                <a:latin typeface="+mj-lt"/>
                <a:ea typeface="Tahoma" panose="020B0604030504040204" pitchFamily="34" charset="0"/>
                <a:cs typeface="Tahoma" panose="020B0604030504040204" pitchFamily="34" charset="0"/>
              </a:rPr>
              <a:t>untagged ports</a:t>
            </a:r>
            <a:r>
              <a:rPr lang="en-US" sz="1000" dirty="0">
                <a:solidFill>
                  <a:schemeClr val="tx1"/>
                </a:solidFill>
                <a:latin typeface="+mj-lt"/>
                <a:ea typeface="Tahoma" panose="020B0604030504040204" pitchFamily="34" charset="0"/>
                <a:cs typeface="Tahoma" panose="020B0604030504040204" pitchFamily="34" charset="0"/>
              </a:rPr>
              <a:t>.</a:t>
            </a:r>
          </a:p>
          <a:p>
            <a:pPr algn="just">
              <a:lnSpc>
                <a:spcPct val="150000"/>
              </a:lnSpc>
            </a:pPr>
            <a:r>
              <a:rPr lang="en-US" sz="1000" dirty="0">
                <a:solidFill>
                  <a:schemeClr val="tx1"/>
                </a:solidFill>
                <a:latin typeface="+mj-lt"/>
                <a:ea typeface="Tahoma" panose="020B0604030504040204" pitchFamily="34" charset="0"/>
                <a:cs typeface="Tahoma" panose="020B0604030504040204" pitchFamily="34" charset="0"/>
              </a:rPr>
              <a:t>The 802.1Q tag is inserted between the source and type/length fields of the Ethernet frame. The tag is </a:t>
            </a:r>
            <a:r>
              <a:rPr lang="en-US" sz="1000" b="1" dirty="0">
                <a:solidFill>
                  <a:schemeClr val="tx1"/>
                </a:solidFill>
                <a:latin typeface="+mj-lt"/>
                <a:ea typeface="Tahoma" panose="020B0604030504040204" pitchFamily="34" charset="0"/>
                <a:cs typeface="Tahoma" panose="020B0604030504040204" pitchFamily="34" charset="0"/>
              </a:rPr>
              <a:t>4 bytes (32 bits) in length</a:t>
            </a:r>
            <a:r>
              <a:rPr lang="en-US" sz="1000" dirty="0">
                <a:solidFill>
                  <a:schemeClr val="tx1"/>
                </a:solidFill>
                <a:latin typeface="+mj-lt"/>
                <a:ea typeface="Tahoma" panose="020B0604030504040204" pitchFamily="34" charset="0"/>
                <a:cs typeface="Tahoma" panose="020B0604030504040204" pitchFamily="34" charset="0"/>
              </a:rPr>
              <a:t>.</a:t>
            </a:r>
          </a:p>
          <a:p>
            <a:pPr algn="just">
              <a:lnSpc>
                <a:spcPct val="150000"/>
              </a:lnSpc>
            </a:pPr>
            <a:r>
              <a:rPr lang="en-US" sz="1000" dirty="0">
                <a:solidFill>
                  <a:schemeClr val="tx1"/>
                </a:solidFill>
                <a:latin typeface="+mj-lt"/>
                <a:ea typeface="Tahoma" panose="020B0604030504040204" pitchFamily="34" charset="0"/>
                <a:cs typeface="Tahoma" panose="020B0604030504040204" pitchFamily="34" charset="0"/>
              </a:rPr>
              <a:t>The tag consists of two main fields-</a:t>
            </a:r>
          </a:p>
          <a:p>
            <a:pPr marL="171450" indent="-1714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Tag Protocol Identifier (</a:t>
            </a:r>
            <a:r>
              <a:rPr lang="en-US" sz="1000" b="1" dirty="0">
                <a:solidFill>
                  <a:schemeClr val="tx1"/>
                </a:solidFill>
                <a:latin typeface="+mj-lt"/>
                <a:ea typeface="Tahoma" panose="020B0604030504040204" pitchFamily="34" charset="0"/>
                <a:cs typeface="Tahoma" panose="020B0604030504040204" pitchFamily="34" charset="0"/>
              </a:rPr>
              <a:t>TPID</a:t>
            </a:r>
            <a:r>
              <a:rPr lang="en-US" sz="1000" dirty="0">
                <a:solidFill>
                  <a:schemeClr val="tx1"/>
                </a:solidFill>
                <a:latin typeface="+mj-lt"/>
                <a:ea typeface="Tahoma" panose="020B0604030504040204" pitchFamily="34" charset="0"/>
                <a:cs typeface="Tahoma" panose="020B0604030504040204" pitchFamily="34" charset="0"/>
              </a:rPr>
              <a:t>)</a:t>
            </a:r>
          </a:p>
          <a:p>
            <a:pPr marL="171450" indent="-1714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Tag Control Information (</a:t>
            </a:r>
            <a:r>
              <a:rPr lang="en-US" sz="1000" b="1" dirty="0">
                <a:solidFill>
                  <a:schemeClr val="tx1"/>
                </a:solidFill>
                <a:latin typeface="+mj-lt"/>
                <a:ea typeface="Tahoma" panose="020B0604030504040204" pitchFamily="34" charset="0"/>
                <a:cs typeface="Tahoma" panose="020B0604030504040204" pitchFamily="34" charset="0"/>
              </a:rPr>
              <a:t>TCI</a:t>
            </a:r>
            <a:r>
              <a:rPr lang="en-US" sz="1000" dirty="0">
                <a:solidFill>
                  <a:schemeClr val="tx1"/>
                </a:solidFill>
                <a:latin typeface="+mj-lt"/>
                <a:ea typeface="Tahoma" panose="020B0604030504040204" pitchFamily="34" charset="0"/>
                <a:cs typeface="Tahoma" panose="020B0604030504040204" pitchFamily="34" charset="0"/>
              </a:rPr>
              <a:t>)</a:t>
            </a:r>
          </a:p>
          <a:p>
            <a:pPr algn="just">
              <a:lnSpc>
                <a:spcPct val="150000"/>
              </a:lnSpc>
            </a:pPr>
            <a:r>
              <a:rPr lang="en-US" sz="1000" dirty="0">
                <a:solidFill>
                  <a:schemeClr val="tx1"/>
                </a:solidFill>
                <a:latin typeface="+mj-lt"/>
                <a:ea typeface="Tahoma" panose="020B0604030504040204" pitchFamily="34" charset="0"/>
                <a:cs typeface="Tahoma" panose="020B0604030504040204" pitchFamily="34" charset="0"/>
              </a:rPr>
              <a:t>All the fields are discussed below:</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22</a:t>
            </a:fld>
            <a:endParaRPr lang="en"/>
          </a:p>
        </p:txBody>
      </p:sp>
      <p:graphicFrame>
        <p:nvGraphicFramePr>
          <p:cNvPr id="3" name="Table 3">
            <a:extLst>
              <a:ext uri="{FF2B5EF4-FFF2-40B4-BE49-F238E27FC236}">
                <a16:creationId xmlns:a16="http://schemas.microsoft.com/office/drawing/2014/main" id="{87E581C1-6F29-4192-A667-C06107BF4514}"/>
              </a:ext>
            </a:extLst>
          </p:cNvPr>
          <p:cNvGraphicFramePr>
            <a:graphicFrameLocks noGrp="1"/>
          </p:cNvGraphicFramePr>
          <p:nvPr>
            <p:extLst>
              <p:ext uri="{D42A27DB-BD31-4B8C-83A1-F6EECF244321}">
                <p14:modId xmlns:p14="http://schemas.microsoft.com/office/powerpoint/2010/main" val="2328369959"/>
              </p:ext>
            </p:extLst>
          </p:nvPr>
        </p:nvGraphicFramePr>
        <p:xfrm>
          <a:off x="2905707" y="2170518"/>
          <a:ext cx="5637793" cy="401232"/>
        </p:xfrm>
        <a:graphic>
          <a:graphicData uri="http://schemas.openxmlformats.org/drawingml/2006/table">
            <a:tbl>
              <a:tblPr firstRow="1" bandRow="1">
                <a:tableStyleId>{5C22544A-7EE6-4342-B048-85BDC9FD1C3A}</a:tableStyleId>
              </a:tblPr>
              <a:tblGrid>
                <a:gridCol w="824082">
                  <a:extLst>
                    <a:ext uri="{9D8B030D-6E8A-4147-A177-3AD203B41FA5}">
                      <a16:colId xmlns:a16="http://schemas.microsoft.com/office/drawing/2014/main" val="1845636440"/>
                    </a:ext>
                  </a:extLst>
                </a:gridCol>
                <a:gridCol w="441158">
                  <a:extLst>
                    <a:ext uri="{9D8B030D-6E8A-4147-A177-3AD203B41FA5}">
                      <a16:colId xmlns:a16="http://schemas.microsoft.com/office/drawing/2014/main" val="3078447638"/>
                    </a:ext>
                  </a:extLst>
                </a:gridCol>
                <a:gridCol w="874255">
                  <a:extLst>
                    <a:ext uri="{9D8B030D-6E8A-4147-A177-3AD203B41FA5}">
                      <a16:colId xmlns:a16="http://schemas.microsoft.com/office/drawing/2014/main" val="2086600668"/>
                    </a:ext>
                  </a:extLst>
                </a:gridCol>
                <a:gridCol w="713165">
                  <a:extLst>
                    <a:ext uri="{9D8B030D-6E8A-4147-A177-3AD203B41FA5}">
                      <a16:colId xmlns:a16="http://schemas.microsoft.com/office/drawing/2014/main" val="1584833552"/>
                    </a:ext>
                  </a:extLst>
                </a:gridCol>
                <a:gridCol w="713165">
                  <a:extLst>
                    <a:ext uri="{9D8B030D-6E8A-4147-A177-3AD203B41FA5}">
                      <a16:colId xmlns:a16="http://schemas.microsoft.com/office/drawing/2014/main" val="1478864564"/>
                    </a:ext>
                  </a:extLst>
                </a:gridCol>
                <a:gridCol w="690656">
                  <a:extLst>
                    <a:ext uri="{9D8B030D-6E8A-4147-A177-3AD203B41FA5}">
                      <a16:colId xmlns:a16="http://schemas.microsoft.com/office/drawing/2014/main" val="2406433246"/>
                    </a:ext>
                  </a:extLst>
                </a:gridCol>
                <a:gridCol w="690656">
                  <a:extLst>
                    <a:ext uri="{9D8B030D-6E8A-4147-A177-3AD203B41FA5}">
                      <a16:colId xmlns:a16="http://schemas.microsoft.com/office/drawing/2014/main" val="3176629798"/>
                    </a:ext>
                  </a:extLst>
                </a:gridCol>
                <a:gridCol w="690656">
                  <a:extLst>
                    <a:ext uri="{9D8B030D-6E8A-4147-A177-3AD203B41FA5}">
                      <a16:colId xmlns:a16="http://schemas.microsoft.com/office/drawing/2014/main" val="2218174767"/>
                    </a:ext>
                  </a:extLst>
                </a:gridCol>
              </a:tblGrid>
              <a:tr h="401232">
                <a:tc>
                  <a:txBody>
                    <a:bodyPr/>
                    <a:lstStyle/>
                    <a:p>
                      <a:pPr algn="ctr"/>
                      <a:r>
                        <a:rPr lang="en-US" sz="1000" b="1" dirty="0"/>
                        <a:t>Preamble</a:t>
                      </a:r>
                    </a:p>
                  </a:txBody>
                  <a:tcPr anchor="ctr">
                    <a:solidFill>
                      <a:srgbClr val="002060"/>
                    </a:solidFill>
                  </a:tcPr>
                </a:tc>
                <a:tc>
                  <a:txBody>
                    <a:bodyPr/>
                    <a:lstStyle/>
                    <a:p>
                      <a:pPr algn="ctr"/>
                      <a:r>
                        <a:rPr lang="en-US" sz="1000" b="1" dirty="0"/>
                        <a:t>SFD</a:t>
                      </a:r>
                    </a:p>
                  </a:txBody>
                  <a:tcPr anchor="ctr">
                    <a:solidFill>
                      <a:srgbClr val="002060"/>
                    </a:solidFill>
                  </a:tcPr>
                </a:tc>
                <a:tc>
                  <a:txBody>
                    <a:bodyPr/>
                    <a:lstStyle/>
                    <a:p>
                      <a:pPr algn="ctr"/>
                      <a:r>
                        <a:rPr lang="en-US" sz="1000" b="1" dirty="0"/>
                        <a:t>Destination</a:t>
                      </a:r>
                    </a:p>
                  </a:txBody>
                  <a:tcPr anchor="ctr">
                    <a:solidFill>
                      <a:srgbClr val="002060"/>
                    </a:solidFill>
                  </a:tcPr>
                </a:tc>
                <a:tc>
                  <a:txBody>
                    <a:bodyPr/>
                    <a:lstStyle/>
                    <a:p>
                      <a:pPr algn="ctr"/>
                      <a:r>
                        <a:rPr lang="en-US" sz="1000" b="1" dirty="0"/>
                        <a:t>Source</a:t>
                      </a:r>
                    </a:p>
                  </a:txBody>
                  <a:tcPr anchor="ctr">
                    <a:solidFill>
                      <a:srgbClr val="002060"/>
                    </a:solidFill>
                  </a:tcPr>
                </a:tc>
                <a:tc>
                  <a:txBody>
                    <a:bodyPr/>
                    <a:lstStyle/>
                    <a:p>
                      <a:pPr algn="ctr"/>
                      <a:r>
                        <a:rPr lang="en-US" sz="1000" b="1" dirty="0">
                          <a:solidFill>
                            <a:srgbClr val="FFFF00"/>
                          </a:solidFill>
                        </a:rPr>
                        <a:t>802.1Q</a:t>
                      </a:r>
                    </a:p>
                  </a:txBody>
                  <a:tcPr anchor="ctr">
                    <a:solidFill>
                      <a:srgbClr val="002060"/>
                    </a:solidFill>
                  </a:tcPr>
                </a:tc>
                <a:tc>
                  <a:txBody>
                    <a:bodyPr/>
                    <a:lstStyle/>
                    <a:p>
                      <a:pPr algn="ctr"/>
                      <a:r>
                        <a:rPr lang="en-US" sz="1000" b="1" dirty="0"/>
                        <a:t>Type</a:t>
                      </a:r>
                    </a:p>
                  </a:txBody>
                  <a:tcPr anchor="ctr">
                    <a:solidFill>
                      <a:srgbClr val="002060"/>
                    </a:solidFill>
                  </a:tcPr>
                </a:tc>
                <a:tc>
                  <a:txBody>
                    <a:bodyPr/>
                    <a:lstStyle/>
                    <a:p>
                      <a:pPr algn="ctr"/>
                      <a:r>
                        <a:rPr lang="en-US" sz="1000" b="1" dirty="0"/>
                        <a:t>Data</a:t>
                      </a:r>
                    </a:p>
                  </a:txBody>
                  <a:tcPr anchor="ctr">
                    <a:solidFill>
                      <a:srgbClr val="002060"/>
                    </a:solidFill>
                  </a:tcPr>
                </a:tc>
                <a:tc>
                  <a:txBody>
                    <a:bodyPr/>
                    <a:lstStyle/>
                    <a:p>
                      <a:pPr algn="ctr"/>
                      <a:r>
                        <a:rPr lang="en-US" sz="1000" b="1" dirty="0"/>
                        <a:t>FCS</a:t>
                      </a:r>
                    </a:p>
                  </a:txBody>
                  <a:tcPr anchor="ctr">
                    <a:solidFill>
                      <a:srgbClr val="002060"/>
                    </a:solidFill>
                  </a:tcPr>
                </a:tc>
                <a:extLst>
                  <a:ext uri="{0D108BD9-81ED-4DB2-BD59-A6C34878D82A}">
                    <a16:rowId xmlns:a16="http://schemas.microsoft.com/office/drawing/2014/main" val="2961490786"/>
                  </a:ext>
                </a:extLst>
              </a:tr>
            </a:tbl>
          </a:graphicData>
        </a:graphic>
      </p:graphicFrame>
      <p:graphicFrame>
        <p:nvGraphicFramePr>
          <p:cNvPr id="7" name="Table 7">
            <a:extLst>
              <a:ext uri="{FF2B5EF4-FFF2-40B4-BE49-F238E27FC236}">
                <a16:creationId xmlns:a16="http://schemas.microsoft.com/office/drawing/2014/main" id="{30BEC746-EE8E-48A0-BDD9-A9E90A159C42}"/>
              </a:ext>
            </a:extLst>
          </p:cNvPr>
          <p:cNvGraphicFramePr>
            <a:graphicFrameLocks noGrp="1"/>
          </p:cNvGraphicFramePr>
          <p:nvPr>
            <p:extLst>
              <p:ext uri="{D42A27DB-BD31-4B8C-83A1-F6EECF244321}">
                <p14:modId xmlns:p14="http://schemas.microsoft.com/office/powerpoint/2010/main" val="740773354"/>
              </p:ext>
            </p:extLst>
          </p:nvPr>
        </p:nvGraphicFramePr>
        <p:xfrm>
          <a:off x="4584192" y="3294310"/>
          <a:ext cx="2943727" cy="739999"/>
        </p:xfrm>
        <a:graphic>
          <a:graphicData uri="http://schemas.openxmlformats.org/drawingml/2006/table">
            <a:tbl>
              <a:tblPr firstRow="1" bandRow="1">
                <a:tableStyleId>{5940675A-B579-460E-94D1-54222C63F5DA}</a:tableStyleId>
              </a:tblPr>
              <a:tblGrid>
                <a:gridCol w="1034716">
                  <a:extLst>
                    <a:ext uri="{9D8B030D-6E8A-4147-A177-3AD203B41FA5}">
                      <a16:colId xmlns:a16="http://schemas.microsoft.com/office/drawing/2014/main" val="833226878"/>
                    </a:ext>
                  </a:extLst>
                </a:gridCol>
                <a:gridCol w="599847">
                  <a:extLst>
                    <a:ext uri="{9D8B030D-6E8A-4147-A177-3AD203B41FA5}">
                      <a16:colId xmlns:a16="http://schemas.microsoft.com/office/drawing/2014/main" val="4271954254"/>
                    </a:ext>
                  </a:extLst>
                </a:gridCol>
                <a:gridCol w="531121">
                  <a:extLst>
                    <a:ext uri="{9D8B030D-6E8A-4147-A177-3AD203B41FA5}">
                      <a16:colId xmlns:a16="http://schemas.microsoft.com/office/drawing/2014/main" val="1092106739"/>
                    </a:ext>
                  </a:extLst>
                </a:gridCol>
                <a:gridCol w="778043">
                  <a:extLst>
                    <a:ext uri="{9D8B030D-6E8A-4147-A177-3AD203B41FA5}">
                      <a16:colId xmlns:a16="http://schemas.microsoft.com/office/drawing/2014/main" val="3551586595"/>
                    </a:ext>
                  </a:extLst>
                </a:gridCol>
              </a:tblGrid>
              <a:tr h="252319">
                <a:tc>
                  <a:txBody>
                    <a:bodyPr/>
                    <a:lstStyle/>
                    <a:p>
                      <a:pPr algn="ctr"/>
                      <a:r>
                        <a:rPr lang="en-US" sz="1000" b="1" dirty="0"/>
                        <a:t>16 bits</a:t>
                      </a:r>
                    </a:p>
                  </a:txBody>
                  <a:tcPr anchor="ctr"/>
                </a:tc>
                <a:tc>
                  <a:txBody>
                    <a:bodyPr/>
                    <a:lstStyle/>
                    <a:p>
                      <a:pPr algn="ctr"/>
                      <a:r>
                        <a:rPr lang="en-US" sz="1000" b="1" dirty="0"/>
                        <a:t>3 bits</a:t>
                      </a:r>
                    </a:p>
                  </a:txBody>
                  <a:tcPr anchor="ctr"/>
                </a:tc>
                <a:tc>
                  <a:txBody>
                    <a:bodyPr/>
                    <a:lstStyle/>
                    <a:p>
                      <a:pPr algn="ctr"/>
                      <a:r>
                        <a:rPr lang="en-US" sz="1000" b="1" dirty="0"/>
                        <a:t>1 bit</a:t>
                      </a:r>
                    </a:p>
                  </a:txBody>
                  <a:tcPr anchor="ctr"/>
                </a:tc>
                <a:tc>
                  <a:txBody>
                    <a:bodyPr/>
                    <a:lstStyle/>
                    <a:p>
                      <a:pPr algn="ctr"/>
                      <a:r>
                        <a:rPr lang="en-US" sz="1000" b="1" dirty="0"/>
                        <a:t>12 bits</a:t>
                      </a:r>
                    </a:p>
                  </a:txBody>
                  <a:tcPr anchor="ctr"/>
                </a:tc>
                <a:extLst>
                  <a:ext uri="{0D108BD9-81ED-4DB2-BD59-A6C34878D82A}">
                    <a16:rowId xmlns:a16="http://schemas.microsoft.com/office/drawing/2014/main" val="1845879166"/>
                  </a:ext>
                </a:extLst>
              </a:tr>
              <a:tr h="219988">
                <a:tc rowSpan="2">
                  <a:txBody>
                    <a:bodyPr/>
                    <a:lstStyle/>
                    <a:p>
                      <a:pPr algn="ctr"/>
                      <a:r>
                        <a:rPr lang="en-US" sz="1000" dirty="0"/>
                        <a:t>TPID</a:t>
                      </a:r>
                    </a:p>
                  </a:txBody>
                  <a:tcPr anchor="ctr"/>
                </a:tc>
                <a:tc gridSpan="3">
                  <a:txBody>
                    <a:bodyPr/>
                    <a:lstStyle/>
                    <a:p>
                      <a:pPr algn="ctr"/>
                      <a:r>
                        <a:rPr lang="en-US" sz="1000" dirty="0"/>
                        <a:t>TCI</a:t>
                      </a:r>
                    </a:p>
                  </a:txBody>
                  <a:tcPr anchor="ctr"/>
                </a:tc>
                <a:tc hMerge="1">
                  <a:txBody>
                    <a:bodyPr/>
                    <a:lstStyle/>
                    <a:p>
                      <a:endParaRPr lang="en-US"/>
                    </a:p>
                  </a:txBody>
                  <a:tcPr/>
                </a:tc>
                <a:tc hMerge="1">
                  <a:txBody>
                    <a:bodyPr/>
                    <a:lstStyle/>
                    <a:p>
                      <a:pPr algn="ctr"/>
                      <a:endParaRPr lang="en-US" sz="1000" dirty="0"/>
                    </a:p>
                  </a:txBody>
                  <a:tcPr anchor="ctr"/>
                </a:tc>
                <a:extLst>
                  <a:ext uri="{0D108BD9-81ED-4DB2-BD59-A6C34878D82A}">
                    <a16:rowId xmlns:a16="http://schemas.microsoft.com/office/drawing/2014/main" val="985492111"/>
                  </a:ext>
                </a:extLst>
              </a:tr>
              <a:tr h="219988">
                <a:tc vMerge="1">
                  <a:txBody>
                    <a:bodyPr/>
                    <a:lstStyle/>
                    <a:p>
                      <a:pPr algn="ctr"/>
                      <a:endParaRPr lang="en-US" sz="1000" dirty="0"/>
                    </a:p>
                  </a:txBody>
                  <a:tcPr anchor="ctr"/>
                </a:tc>
                <a:tc>
                  <a:txBody>
                    <a:bodyPr/>
                    <a:lstStyle/>
                    <a:p>
                      <a:pPr algn="ctr"/>
                      <a:r>
                        <a:rPr lang="en-US" sz="1000" dirty="0"/>
                        <a:t>PCP</a:t>
                      </a:r>
                    </a:p>
                  </a:txBody>
                  <a:tcPr anchor="ctr"/>
                </a:tc>
                <a:tc>
                  <a:txBody>
                    <a:bodyPr/>
                    <a:lstStyle/>
                    <a:p>
                      <a:pPr algn="ctr"/>
                      <a:r>
                        <a:rPr lang="en-US" sz="1000" dirty="0"/>
                        <a:t>DEI</a:t>
                      </a:r>
                    </a:p>
                  </a:txBody>
                  <a:tcPr anchor="ctr"/>
                </a:tc>
                <a:tc>
                  <a:txBody>
                    <a:bodyPr/>
                    <a:lstStyle/>
                    <a:p>
                      <a:pPr algn="ctr"/>
                      <a:r>
                        <a:rPr lang="en-US" sz="1000" dirty="0"/>
                        <a:t>VID</a:t>
                      </a:r>
                    </a:p>
                  </a:txBody>
                  <a:tcPr anchor="ctr"/>
                </a:tc>
                <a:extLst>
                  <a:ext uri="{0D108BD9-81ED-4DB2-BD59-A6C34878D82A}">
                    <a16:rowId xmlns:a16="http://schemas.microsoft.com/office/drawing/2014/main" val="2205477196"/>
                  </a:ext>
                </a:extLst>
              </a:tr>
            </a:tbl>
          </a:graphicData>
        </a:graphic>
      </p:graphicFrame>
      <p:cxnSp>
        <p:nvCxnSpPr>
          <p:cNvPr id="9" name="Straight Connector 8">
            <a:extLst>
              <a:ext uri="{FF2B5EF4-FFF2-40B4-BE49-F238E27FC236}">
                <a16:creationId xmlns:a16="http://schemas.microsoft.com/office/drawing/2014/main" id="{6E233397-8E3F-4032-9CFD-3C6F152E6ED4}"/>
              </a:ext>
            </a:extLst>
          </p:cNvPr>
          <p:cNvCxnSpPr>
            <a:cxnSpLocks/>
          </p:cNvCxnSpPr>
          <p:nvPr/>
        </p:nvCxnSpPr>
        <p:spPr>
          <a:xfrm flipH="1">
            <a:off x="4584193" y="2547366"/>
            <a:ext cx="1152602" cy="746944"/>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BF97338D-A779-4104-BE98-F30A15938433}"/>
              </a:ext>
            </a:extLst>
          </p:cNvPr>
          <p:cNvCxnSpPr>
            <a:cxnSpLocks/>
          </p:cNvCxnSpPr>
          <p:nvPr/>
        </p:nvCxnSpPr>
        <p:spPr>
          <a:xfrm>
            <a:off x="6481572" y="2536508"/>
            <a:ext cx="1046347" cy="757802"/>
          </a:xfrm>
          <a:prstGeom prst="line">
            <a:avLst/>
          </a:prstGeom>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CF564BE3-0BEA-48A3-BD30-2927C279F8F9}"/>
              </a:ext>
            </a:extLst>
          </p:cNvPr>
          <p:cNvSpPr txBox="1"/>
          <p:nvPr/>
        </p:nvSpPr>
        <p:spPr>
          <a:xfrm>
            <a:off x="654555" y="2671331"/>
            <a:ext cx="3905253" cy="2092881"/>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lang="en-US" sz="1000" b="1" u="sng" dirty="0">
                <a:solidFill>
                  <a:schemeClr val="tx1"/>
                </a:solidFill>
                <a:latin typeface="+mj-lt"/>
                <a:ea typeface="Tahoma" panose="020B0604030504040204" pitchFamily="34" charset="0"/>
                <a:cs typeface="Tahoma" panose="020B0604030504040204" pitchFamily="34" charset="0"/>
              </a:rPr>
              <a:t>TPID:</a:t>
            </a:r>
            <a:r>
              <a:rPr lang="en-US" sz="1000" dirty="0">
                <a:solidFill>
                  <a:schemeClr val="tx1"/>
                </a:solidFill>
                <a:latin typeface="+mj-lt"/>
                <a:ea typeface="Tahoma" panose="020B0604030504040204" pitchFamily="34" charset="0"/>
                <a:cs typeface="Tahoma" panose="020B0604030504040204" pitchFamily="34" charset="0"/>
              </a:rPr>
              <a:t> Always set to a value of </a:t>
            </a:r>
            <a:r>
              <a:rPr lang="en-US" sz="1000" b="1" dirty="0">
                <a:solidFill>
                  <a:schemeClr val="tx1"/>
                </a:solidFill>
                <a:latin typeface="+mj-lt"/>
                <a:ea typeface="Tahoma" panose="020B0604030504040204" pitchFamily="34" charset="0"/>
                <a:cs typeface="Tahoma" panose="020B0604030504040204" pitchFamily="34" charset="0"/>
              </a:rPr>
              <a:t>0x8100</a:t>
            </a:r>
            <a:r>
              <a:rPr lang="en-US" sz="1000" dirty="0">
                <a:solidFill>
                  <a:schemeClr val="tx1"/>
                </a:solidFill>
                <a:latin typeface="+mj-lt"/>
                <a:ea typeface="Tahoma" panose="020B0604030504040204" pitchFamily="34" charset="0"/>
                <a:cs typeface="Tahoma" panose="020B0604030504040204" pitchFamily="34" charset="0"/>
              </a:rPr>
              <a:t>. This </a:t>
            </a:r>
            <a:r>
              <a:rPr lang="en-US" sz="1000" b="1" dirty="0">
                <a:solidFill>
                  <a:schemeClr val="tx1"/>
                </a:solidFill>
                <a:latin typeface="+mj-lt"/>
                <a:ea typeface="Tahoma" panose="020B0604030504040204" pitchFamily="34" charset="0"/>
                <a:cs typeface="Tahoma" panose="020B0604030504040204" pitchFamily="34" charset="0"/>
              </a:rPr>
              <a:t>indicates</a:t>
            </a:r>
            <a:r>
              <a:rPr lang="en-US" sz="1000" dirty="0">
                <a:solidFill>
                  <a:schemeClr val="tx1"/>
                </a:solidFill>
                <a:latin typeface="+mj-lt"/>
                <a:ea typeface="Tahoma" panose="020B0604030504040204" pitchFamily="34" charset="0"/>
                <a:cs typeface="Tahoma" panose="020B0604030504040204" pitchFamily="34" charset="0"/>
              </a:rPr>
              <a:t> that the </a:t>
            </a:r>
            <a:r>
              <a:rPr lang="en-US" sz="1000" b="1" dirty="0">
                <a:solidFill>
                  <a:schemeClr val="tx1"/>
                </a:solidFill>
                <a:latin typeface="+mj-lt"/>
                <a:ea typeface="Tahoma" panose="020B0604030504040204" pitchFamily="34" charset="0"/>
                <a:cs typeface="Tahoma" panose="020B0604030504040204" pitchFamily="34" charset="0"/>
              </a:rPr>
              <a:t>frame is 802.1Q tagged</a:t>
            </a:r>
            <a:r>
              <a:rPr lang="en-US" sz="1000" dirty="0">
                <a:solidFill>
                  <a:schemeClr val="tx1"/>
                </a:solidFill>
                <a:latin typeface="+mj-lt"/>
                <a:ea typeface="Tahoma" panose="020B0604030504040204" pitchFamily="34" charset="0"/>
                <a:cs typeface="Tahoma" panose="020B0604030504040204" pitchFamily="34" charset="0"/>
              </a:rPr>
              <a:t>. ‘0x’ defines hexadecimal value.</a:t>
            </a:r>
          </a:p>
          <a:p>
            <a:pPr marL="171450" indent="-171450" algn="just">
              <a:lnSpc>
                <a:spcPct val="150000"/>
              </a:lnSpc>
              <a:buFont typeface="Arial" panose="020B0604020202020204" pitchFamily="34" charset="0"/>
              <a:buChar char="•"/>
            </a:pPr>
            <a:r>
              <a:rPr lang="en-US" sz="1000" b="1" u="sng" dirty="0">
                <a:solidFill>
                  <a:schemeClr val="tx1"/>
                </a:solidFill>
                <a:latin typeface="+mj-lt"/>
                <a:ea typeface="Tahoma" panose="020B0604030504040204" pitchFamily="34" charset="0"/>
                <a:cs typeface="Tahoma" panose="020B0604030504040204" pitchFamily="34" charset="0"/>
              </a:rPr>
              <a:t>PCP:</a:t>
            </a:r>
            <a:r>
              <a:rPr lang="en-US" sz="1000" dirty="0">
                <a:solidFill>
                  <a:schemeClr val="tx1"/>
                </a:solidFill>
                <a:latin typeface="+mj-lt"/>
                <a:ea typeface="Tahoma" panose="020B0604030504040204" pitchFamily="34" charset="0"/>
                <a:cs typeface="Tahoma" panose="020B0604030504040204" pitchFamily="34" charset="0"/>
              </a:rPr>
              <a:t> Priority Code Point- used for Class of Service (</a:t>
            </a:r>
            <a:r>
              <a:rPr lang="en-US" sz="1000" b="1" dirty="0" err="1">
                <a:solidFill>
                  <a:schemeClr val="tx1"/>
                </a:solidFill>
                <a:latin typeface="+mj-lt"/>
                <a:ea typeface="Tahoma" panose="020B0604030504040204" pitchFamily="34" charset="0"/>
                <a:cs typeface="Tahoma" panose="020B0604030504040204" pitchFamily="34" charset="0"/>
              </a:rPr>
              <a:t>CoS</a:t>
            </a:r>
            <a:r>
              <a:rPr lang="en-US" sz="1000" dirty="0">
                <a:solidFill>
                  <a:schemeClr val="tx1"/>
                </a:solidFill>
                <a:latin typeface="+mj-lt"/>
                <a:ea typeface="Tahoma" panose="020B0604030504040204" pitchFamily="34" charset="0"/>
                <a:cs typeface="Tahoma" panose="020B0604030504040204" pitchFamily="34" charset="0"/>
              </a:rPr>
              <a:t>), which </a:t>
            </a:r>
            <a:r>
              <a:rPr lang="en-US" sz="1000" b="1" dirty="0">
                <a:solidFill>
                  <a:schemeClr val="tx1"/>
                </a:solidFill>
                <a:latin typeface="+mj-lt"/>
                <a:ea typeface="Tahoma" panose="020B0604030504040204" pitchFamily="34" charset="0"/>
                <a:cs typeface="Tahoma" panose="020B0604030504040204" pitchFamily="34" charset="0"/>
              </a:rPr>
              <a:t>prioritizes important traffic </a:t>
            </a:r>
            <a:r>
              <a:rPr lang="en-US" sz="1000" dirty="0">
                <a:solidFill>
                  <a:schemeClr val="tx1"/>
                </a:solidFill>
                <a:latin typeface="+mj-lt"/>
                <a:ea typeface="Tahoma" panose="020B0604030504040204" pitchFamily="34" charset="0"/>
                <a:cs typeface="Tahoma" panose="020B0604030504040204" pitchFamily="34" charset="0"/>
              </a:rPr>
              <a:t>in congested networks.</a:t>
            </a:r>
          </a:p>
          <a:p>
            <a:pPr marL="171450" indent="-171450" algn="just">
              <a:lnSpc>
                <a:spcPct val="150000"/>
              </a:lnSpc>
              <a:buFont typeface="Arial" panose="020B0604020202020204" pitchFamily="34" charset="0"/>
              <a:buChar char="•"/>
            </a:pPr>
            <a:r>
              <a:rPr lang="en-US" sz="1000" b="1" u="sng" dirty="0">
                <a:solidFill>
                  <a:schemeClr val="tx1"/>
                </a:solidFill>
                <a:latin typeface="+mj-lt"/>
                <a:ea typeface="Tahoma" panose="020B0604030504040204" pitchFamily="34" charset="0"/>
                <a:cs typeface="Tahoma" panose="020B0604030504040204" pitchFamily="34" charset="0"/>
              </a:rPr>
              <a:t>DEI:</a:t>
            </a:r>
            <a:r>
              <a:rPr lang="en-US" sz="1000" dirty="0">
                <a:solidFill>
                  <a:schemeClr val="tx1"/>
                </a:solidFill>
                <a:latin typeface="+mj-lt"/>
                <a:ea typeface="Tahoma" panose="020B0604030504040204" pitchFamily="34" charset="0"/>
                <a:cs typeface="Tahoma" panose="020B0604030504040204" pitchFamily="34" charset="0"/>
              </a:rPr>
              <a:t> Drop Eligible Indicator- used to </a:t>
            </a:r>
            <a:r>
              <a:rPr lang="en-US" sz="1000" b="1" dirty="0">
                <a:solidFill>
                  <a:schemeClr val="tx1"/>
                </a:solidFill>
                <a:latin typeface="+mj-lt"/>
                <a:ea typeface="Tahoma" panose="020B0604030504040204" pitchFamily="34" charset="0"/>
                <a:cs typeface="Tahoma" panose="020B0604030504040204" pitchFamily="34" charset="0"/>
              </a:rPr>
              <a:t>indicate frames that can be dropped </a:t>
            </a:r>
            <a:r>
              <a:rPr lang="en-US" sz="1000" dirty="0">
                <a:solidFill>
                  <a:schemeClr val="tx1"/>
                </a:solidFill>
                <a:latin typeface="+mj-lt"/>
                <a:ea typeface="Tahoma" panose="020B0604030504040204" pitchFamily="34" charset="0"/>
                <a:cs typeface="Tahoma" panose="020B0604030504040204" pitchFamily="34" charset="0"/>
              </a:rPr>
              <a:t>if the network is congested.</a:t>
            </a:r>
          </a:p>
          <a:p>
            <a:pPr marL="171450" indent="-171450" algn="just">
              <a:lnSpc>
                <a:spcPct val="150000"/>
              </a:lnSpc>
              <a:buFont typeface="Arial" panose="020B0604020202020204" pitchFamily="34" charset="0"/>
              <a:buChar char="•"/>
            </a:pPr>
            <a:r>
              <a:rPr lang="en-US" sz="1000" b="1" u="sng" dirty="0">
                <a:solidFill>
                  <a:schemeClr val="tx1"/>
                </a:solidFill>
                <a:latin typeface="+mj-lt"/>
                <a:ea typeface="Tahoma" panose="020B0604030504040204" pitchFamily="34" charset="0"/>
                <a:cs typeface="Tahoma" panose="020B0604030504040204" pitchFamily="34" charset="0"/>
              </a:rPr>
              <a:t>VID:</a:t>
            </a:r>
            <a:r>
              <a:rPr lang="en-US" sz="1000" dirty="0">
                <a:solidFill>
                  <a:schemeClr val="tx1"/>
                </a:solidFill>
                <a:latin typeface="+mj-lt"/>
                <a:ea typeface="Tahoma" panose="020B0604030504040204" pitchFamily="34" charset="0"/>
                <a:cs typeface="Tahoma" panose="020B0604030504040204" pitchFamily="34" charset="0"/>
              </a:rPr>
              <a:t> VLAN ID- </a:t>
            </a:r>
            <a:r>
              <a:rPr lang="en-US" sz="1000" b="1" dirty="0">
                <a:solidFill>
                  <a:schemeClr val="tx1"/>
                </a:solidFill>
                <a:latin typeface="+mj-lt"/>
                <a:ea typeface="Tahoma" panose="020B0604030504040204" pitchFamily="34" charset="0"/>
                <a:cs typeface="Tahoma" panose="020B0604030504040204" pitchFamily="34" charset="0"/>
              </a:rPr>
              <a:t>identifies the VLAN the frame belongs </a:t>
            </a:r>
            <a:r>
              <a:rPr lang="en-US" sz="1000" dirty="0">
                <a:solidFill>
                  <a:schemeClr val="tx1"/>
                </a:solidFill>
                <a:latin typeface="+mj-lt"/>
                <a:ea typeface="Tahoma" panose="020B0604030504040204" pitchFamily="34" charset="0"/>
                <a:cs typeface="Tahoma" panose="020B0604030504040204" pitchFamily="34" charset="0"/>
              </a:rPr>
              <a:t>to. It is </a:t>
            </a:r>
            <a:r>
              <a:rPr lang="en-US" sz="1000" b="1" dirty="0">
                <a:solidFill>
                  <a:schemeClr val="tx1"/>
                </a:solidFill>
                <a:latin typeface="+mj-lt"/>
                <a:ea typeface="Tahoma" panose="020B0604030504040204" pitchFamily="34" charset="0"/>
                <a:cs typeface="Tahoma" panose="020B0604030504040204" pitchFamily="34" charset="0"/>
              </a:rPr>
              <a:t>12 bits </a:t>
            </a:r>
            <a:r>
              <a:rPr lang="en-US" sz="1000" dirty="0">
                <a:solidFill>
                  <a:schemeClr val="tx1"/>
                </a:solidFill>
                <a:latin typeface="+mj-lt"/>
                <a:ea typeface="Tahoma" panose="020B0604030504040204" pitchFamily="34" charset="0"/>
                <a:cs typeface="Tahoma" panose="020B0604030504040204" pitchFamily="34" charset="0"/>
              </a:rPr>
              <a:t>in length = 4096 total VLANs (2^12), range 0 to 4095.</a:t>
            </a:r>
          </a:p>
          <a:p>
            <a:endParaRPr lang="en-US" sz="1000" dirty="0"/>
          </a:p>
        </p:txBody>
      </p:sp>
      <p:sp>
        <p:nvSpPr>
          <p:cNvPr id="11" name="TextBox 10">
            <a:extLst>
              <a:ext uri="{FF2B5EF4-FFF2-40B4-BE49-F238E27FC236}">
                <a16:creationId xmlns:a16="http://schemas.microsoft.com/office/drawing/2014/main" id="{5064B43F-9DA1-4450-BC60-9772D9A0153B}"/>
              </a:ext>
            </a:extLst>
          </p:cNvPr>
          <p:cNvSpPr txBox="1"/>
          <p:nvPr/>
        </p:nvSpPr>
        <p:spPr>
          <a:xfrm>
            <a:off x="3874770" y="236666"/>
            <a:ext cx="1272540" cy="246221"/>
          </a:xfrm>
          <a:prstGeom prst="rect">
            <a:avLst/>
          </a:prstGeom>
          <a:noFill/>
        </p:spPr>
        <p:txBody>
          <a:bodyPr wrap="square" rtlCol="0">
            <a:spAutoFit/>
          </a:bodyPr>
          <a:lstStyle/>
          <a:p>
            <a:r>
              <a:rPr lang="en-US" sz="1000" i="1" dirty="0">
                <a:solidFill>
                  <a:srgbClr val="002060"/>
                </a:solidFill>
                <a:hlinkClick r:id="rId3" action="ppaction://hlinksldjump">
                  <a:extLst>
                    <a:ext uri="{A12FA001-AC4F-418D-AE19-62706E023703}">
                      <ahyp:hlinkClr xmlns:ahyp="http://schemas.microsoft.com/office/drawing/2018/hyperlinkcolor" val="tx"/>
                    </a:ext>
                  </a:extLst>
                </a:hlinkClick>
              </a:rPr>
              <a:t>Back to Contents</a:t>
            </a:r>
            <a:endParaRPr lang="en-US" sz="1000" i="1" dirty="0">
              <a:solidFill>
                <a:srgbClr val="002060"/>
              </a:solidFill>
            </a:endParaRPr>
          </a:p>
        </p:txBody>
      </p:sp>
    </p:spTree>
    <p:extLst>
      <p:ext uri="{BB962C8B-B14F-4D97-AF65-F5344CB8AC3E}">
        <p14:creationId xmlns:p14="http://schemas.microsoft.com/office/powerpoint/2010/main" val="381746454"/>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4F1D8B-B0A3-40AF-B088-03D911DA5D43}"/>
              </a:ext>
            </a:extLst>
          </p:cNvPr>
          <p:cNvSpPr>
            <a:spLocks noGrp="1"/>
          </p:cNvSpPr>
          <p:nvPr>
            <p:ph type="title" idx="4294967295"/>
          </p:nvPr>
        </p:nvSpPr>
        <p:spPr>
          <a:xfrm>
            <a:off x="567690" y="533719"/>
            <a:ext cx="7886700" cy="337994"/>
          </a:xfrm>
          <a:prstGeom prst="rect">
            <a:avLst/>
          </a:prstGeom>
        </p:spPr>
        <p:txBody>
          <a:bodyPr/>
          <a:lstStyle/>
          <a:p>
            <a:r>
              <a:rPr lang="en-US" sz="1600" b="1" u="sng" dirty="0">
                <a:solidFill>
                  <a:schemeClr val="accent4">
                    <a:lumMod val="50000"/>
                  </a:schemeClr>
                </a:solidFill>
                <a:ea typeface="Tahoma" panose="020B0604030504040204" pitchFamily="34" charset="0"/>
                <a:cs typeface="Tahoma" panose="020B0604030504040204" pitchFamily="34" charset="0"/>
              </a:rPr>
              <a:t>Native VLAN</a:t>
            </a:r>
          </a:p>
        </p:txBody>
      </p:sp>
      <p:sp>
        <p:nvSpPr>
          <p:cNvPr id="6" name="TextBox 5">
            <a:extLst>
              <a:ext uri="{FF2B5EF4-FFF2-40B4-BE49-F238E27FC236}">
                <a16:creationId xmlns:a16="http://schemas.microsoft.com/office/drawing/2014/main" id="{772AFE9B-82B1-57CB-61D7-73FBE3705EB0}"/>
              </a:ext>
            </a:extLst>
          </p:cNvPr>
          <p:cNvSpPr txBox="1"/>
          <p:nvPr/>
        </p:nvSpPr>
        <p:spPr>
          <a:xfrm>
            <a:off x="651806" y="848689"/>
            <a:ext cx="8202633" cy="3064622"/>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802.1Q has a feature called the </a:t>
            </a:r>
            <a:r>
              <a:rPr lang="en-US" sz="1000" b="1" dirty="0">
                <a:solidFill>
                  <a:schemeClr val="tx1"/>
                </a:solidFill>
                <a:latin typeface="+mj-lt"/>
                <a:ea typeface="Tahoma" panose="020B0604030504040204" pitchFamily="34" charset="0"/>
                <a:cs typeface="Tahoma" panose="020B0604030504040204" pitchFamily="34" charset="0"/>
              </a:rPr>
              <a:t>native VLAN</a:t>
            </a:r>
            <a:r>
              <a:rPr lang="en-US" sz="1000" dirty="0">
                <a:solidFill>
                  <a:schemeClr val="tx1"/>
                </a:solidFill>
                <a:latin typeface="+mj-lt"/>
                <a:ea typeface="Tahoma" panose="020B0604030504040204" pitchFamily="34" charset="0"/>
                <a:cs typeface="Tahoma" panose="020B0604030504040204" pitchFamily="34" charset="0"/>
              </a:rPr>
              <a:t>, ISL does not have this feature.</a:t>
            </a:r>
          </a:p>
          <a:p>
            <a:pPr marL="171450" indent="-171450" algn="just">
              <a:lnSpc>
                <a:spcPct val="150000"/>
              </a:lnSpc>
              <a:buFont typeface="Arial" panose="020B0604020202020204" pitchFamily="34" charset="0"/>
              <a:buChar char="•"/>
            </a:pPr>
            <a:r>
              <a:rPr lang="en-US" sz="1000" b="0" i="0" dirty="0">
                <a:solidFill>
                  <a:schemeClr val="tx1"/>
                </a:solidFill>
                <a:effectLst/>
                <a:latin typeface="+mj-lt"/>
              </a:rPr>
              <a:t>A native VLAN is a special VLAN that is used to </a:t>
            </a:r>
            <a:r>
              <a:rPr lang="en-US" sz="1000" b="1" i="0" dirty="0">
                <a:solidFill>
                  <a:schemeClr val="tx1"/>
                </a:solidFill>
                <a:effectLst/>
                <a:latin typeface="+mj-lt"/>
              </a:rPr>
              <a:t>carry untagged traffic on a trunk port</a:t>
            </a:r>
            <a:r>
              <a:rPr lang="en-US" sz="1000" b="0" i="0" dirty="0">
                <a:solidFill>
                  <a:schemeClr val="tx1"/>
                </a:solidFill>
                <a:effectLst/>
                <a:latin typeface="+mj-lt"/>
              </a:rPr>
              <a:t>. Untagged traffic is traffic that does not belong to any specific VLAN.</a:t>
            </a:r>
          </a:p>
          <a:p>
            <a:pPr marL="171450" indent="-171450" algn="just">
              <a:lnSpc>
                <a:spcPct val="150000"/>
              </a:lnSpc>
              <a:buFont typeface="Arial" panose="020B0604020202020204" pitchFamily="34" charset="0"/>
              <a:buChar char="•"/>
            </a:pPr>
            <a:r>
              <a:rPr lang="en-US" sz="1000" b="0" i="0" dirty="0">
                <a:solidFill>
                  <a:schemeClr val="tx1"/>
                </a:solidFill>
                <a:effectLst/>
                <a:latin typeface="+mj-lt"/>
              </a:rPr>
              <a:t>Native VLANs are </a:t>
            </a:r>
            <a:r>
              <a:rPr lang="en-US" sz="1000" b="1" i="0" dirty="0">
                <a:solidFill>
                  <a:schemeClr val="tx1"/>
                </a:solidFill>
                <a:effectLst/>
                <a:latin typeface="+mj-lt"/>
              </a:rPr>
              <a:t>typically configured as VLAN 1 by default </a:t>
            </a:r>
            <a:r>
              <a:rPr lang="en-US" sz="1000" b="0" i="0" dirty="0">
                <a:solidFill>
                  <a:schemeClr val="tx1"/>
                </a:solidFill>
                <a:effectLst/>
                <a:latin typeface="+mj-lt"/>
              </a:rPr>
              <a:t>on all trunk ports, however this can be manually configured on each trunk port.</a:t>
            </a:r>
          </a:p>
          <a:p>
            <a:pPr marL="171450" indent="-171450" algn="just">
              <a:lnSpc>
                <a:spcPct val="150000"/>
              </a:lnSpc>
              <a:buFont typeface="Arial" panose="020B0604020202020204" pitchFamily="34" charset="0"/>
              <a:buChar char="•"/>
            </a:pPr>
            <a:r>
              <a:rPr lang="en-US" sz="1000" b="0" i="0" dirty="0">
                <a:solidFill>
                  <a:schemeClr val="tx1"/>
                </a:solidFill>
                <a:effectLst/>
                <a:latin typeface="+mj-lt"/>
              </a:rPr>
              <a:t>The switch </a:t>
            </a:r>
            <a:r>
              <a:rPr lang="en-US" sz="1000" b="1" i="0" dirty="0">
                <a:solidFill>
                  <a:schemeClr val="tx1"/>
                </a:solidFill>
                <a:effectLst/>
                <a:latin typeface="+mj-lt"/>
              </a:rPr>
              <a:t>does not add an 802.1Q tag to frames </a:t>
            </a:r>
            <a:r>
              <a:rPr lang="en-US" sz="1000" b="0" i="0" dirty="0">
                <a:solidFill>
                  <a:schemeClr val="tx1"/>
                </a:solidFill>
                <a:effectLst/>
                <a:latin typeface="+mj-lt"/>
              </a:rPr>
              <a:t>in the native VLAN. When a switch receives an untagged frame on a trunk port, it assumes the frame belongs to the native VLAN.</a:t>
            </a:r>
          </a:p>
          <a:p>
            <a:pPr marL="171450" indent="-171450" algn="just">
              <a:lnSpc>
                <a:spcPct val="150000"/>
              </a:lnSpc>
              <a:buFont typeface="Arial" panose="020B0604020202020204" pitchFamily="34" charset="0"/>
              <a:buChar char="•"/>
            </a:pPr>
            <a:r>
              <a:rPr lang="en-US" sz="1000" b="1" i="0" dirty="0">
                <a:solidFill>
                  <a:schemeClr val="tx1"/>
                </a:solidFill>
                <a:effectLst/>
                <a:latin typeface="+mj-lt"/>
              </a:rPr>
              <a:t>It is very important that the native VLAN matches</a:t>
            </a:r>
            <a:r>
              <a:rPr lang="en-US" sz="1000" b="0" i="0" dirty="0">
                <a:solidFill>
                  <a:schemeClr val="tx1"/>
                </a:solidFill>
                <a:effectLst/>
                <a:latin typeface="+mj-lt"/>
              </a:rPr>
              <a:t>.</a:t>
            </a:r>
          </a:p>
          <a:p>
            <a:pPr marL="171450" indent="-171450" algn="just">
              <a:lnSpc>
                <a:spcPct val="150000"/>
              </a:lnSpc>
              <a:buFont typeface="Arial" panose="020B0604020202020204" pitchFamily="34" charset="0"/>
              <a:buChar char="•"/>
            </a:pPr>
            <a:r>
              <a:rPr lang="en-US" sz="1000" b="0" i="0" dirty="0">
                <a:solidFill>
                  <a:schemeClr val="tx1"/>
                </a:solidFill>
                <a:effectLst/>
                <a:latin typeface="+mj-lt"/>
              </a:rPr>
              <a:t>For security purposes, it is best to change the native VLAN to an unused VLAN.</a:t>
            </a:r>
          </a:p>
          <a:p>
            <a:pPr algn="just">
              <a:lnSpc>
                <a:spcPct val="150000"/>
              </a:lnSpc>
            </a:pPr>
            <a:endParaRPr lang="en-US" sz="1000" dirty="0">
              <a:solidFill>
                <a:schemeClr val="tx1"/>
              </a:solidFill>
              <a:latin typeface="+mj-lt"/>
              <a:ea typeface="Tahoma" panose="020B0604030504040204" pitchFamily="34" charset="0"/>
              <a:cs typeface="Tahoma" panose="020B0604030504040204" pitchFamily="34" charset="0"/>
            </a:endParaRPr>
          </a:p>
          <a:p>
            <a:pPr algn="just">
              <a:lnSpc>
                <a:spcPct val="150000"/>
              </a:lnSpc>
            </a:pPr>
            <a:r>
              <a:rPr lang="en-US" sz="1000" dirty="0">
                <a:solidFill>
                  <a:schemeClr val="tx1"/>
                </a:solidFill>
                <a:latin typeface="+mj-lt"/>
                <a:ea typeface="Tahoma" panose="020B0604030504040204" pitchFamily="34" charset="0"/>
                <a:cs typeface="Tahoma" panose="020B0604030504040204" pitchFamily="34" charset="0"/>
              </a:rPr>
              <a:t>There are two methods of configuring the native VLAN on a router-</a:t>
            </a:r>
          </a:p>
          <a:p>
            <a:pPr marL="228600" indent="-228600" algn="just">
              <a:lnSpc>
                <a:spcPct val="150000"/>
              </a:lnSpc>
              <a:buFont typeface="+mj-lt"/>
              <a:buAutoNum type="arabicPeriod"/>
            </a:pPr>
            <a:r>
              <a:rPr lang="en-US" sz="1000" dirty="0">
                <a:solidFill>
                  <a:schemeClr val="tx1"/>
                </a:solidFill>
                <a:latin typeface="+mj-lt"/>
                <a:ea typeface="Tahoma" panose="020B0604030504040204" pitchFamily="34" charset="0"/>
                <a:cs typeface="Tahoma" panose="020B0604030504040204" pitchFamily="34" charset="0"/>
              </a:rPr>
              <a:t>Using the command ‘</a:t>
            </a:r>
            <a:r>
              <a:rPr lang="en-US" sz="1000" b="1" i="1" dirty="0">
                <a:solidFill>
                  <a:schemeClr val="tx1"/>
                </a:solidFill>
                <a:latin typeface="+mj-lt"/>
                <a:ea typeface="Tahoma" panose="020B0604030504040204" pitchFamily="34" charset="0"/>
                <a:cs typeface="Tahoma" panose="020B0604030504040204" pitchFamily="34" charset="0"/>
              </a:rPr>
              <a:t>encapsulation dot1q &lt;VLAN ID&gt; native’</a:t>
            </a:r>
            <a:r>
              <a:rPr lang="en-US" sz="1000" dirty="0">
                <a:solidFill>
                  <a:schemeClr val="tx1"/>
                </a:solidFill>
                <a:latin typeface="+mj-lt"/>
                <a:ea typeface="Tahoma" panose="020B0604030504040204" pitchFamily="34" charset="0"/>
                <a:cs typeface="Tahoma" panose="020B0604030504040204" pitchFamily="34" charset="0"/>
              </a:rPr>
              <a:t> on the router sub-interface.</a:t>
            </a:r>
          </a:p>
          <a:p>
            <a:pPr marL="228600" indent="-228600" algn="just">
              <a:lnSpc>
                <a:spcPct val="150000"/>
              </a:lnSpc>
              <a:buFont typeface="+mj-lt"/>
              <a:buAutoNum type="arabicPeriod"/>
            </a:pPr>
            <a:r>
              <a:rPr lang="en-US" sz="1000" dirty="0">
                <a:solidFill>
                  <a:schemeClr val="tx1"/>
                </a:solidFill>
                <a:latin typeface="+mj-lt"/>
                <a:ea typeface="Tahoma" panose="020B0604030504040204" pitchFamily="34" charset="0"/>
                <a:cs typeface="Tahoma" panose="020B0604030504040204" pitchFamily="34" charset="0"/>
              </a:rPr>
              <a:t>Configure the IP address for the native VLAN on the router’s physical interface, no encapsulation command is necessary.</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23</a:t>
            </a:fld>
            <a:endParaRPr lang="en"/>
          </a:p>
        </p:txBody>
      </p:sp>
      <p:sp>
        <p:nvSpPr>
          <p:cNvPr id="7" name="TextBox 6">
            <a:extLst>
              <a:ext uri="{FF2B5EF4-FFF2-40B4-BE49-F238E27FC236}">
                <a16:creationId xmlns:a16="http://schemas.microsoft.com/office/drawing/2014/main" id="{20AA1EDF-9B8F-46EF-8DA0-634480DD5097}"/>
              </a:ext>
            </a:extLst>
          </p:cNvPr>
          <p:cNvSpPr txBox="1"/>
          <p:nvPr/>
        </p:nvSpPr>
        <p:spPr>
          <a:xfrm>
            <a:off x="3874770" y="236666"/>
            <a:ext cx="1272540" cy="246221"/>
          </a:xfrm>
          <a:prstGeom prst="rect">
            <a:avLst/>
          </a:prstGeom>
          <a:noFill/>
        </p:spPr>
        <p:txBody>
          <a:bodyPr wrap="square" rtlCol="0">
            <a:spAutoFit/>
          </a:bodyPr>
          <a:lstStyle/>
          <a:p>
            <a:r>
              <a:rPr lang="en-US" sz="1000" i="1" dirty="0">
                <a:solidFill>
                  <a:srgbClr val="002060"/>
                </a:solidFill>
                <a:hlinkClick r:id="rId3" action="ppaction://hlinksldjump">
                  <a:extLst>
                    <a:ext uri="{A12FA001-AC4F-418D-AE19-62706E023703}">
                      <ahyp:hlinkClr xmlns:ahyp="http://schemas.microsoft.com/office/drawing/2018/hyperlinkcolor" val="tx"/>
                    </a:ext>
                  </a:extLst>
                </a:hlinkClick>
              </a:rPr>
              <a:t>Back to Contents</a:t>
            </a:r>
            <a:endParaRPr lang="en-US" sz="1000" i="1" dirty="0">
              <a:solidFill>
                <a:srgbClr val="002060"/>
              </a:solidFill>
            </a:endParaRPr>
          </a:p>
        </p:txBody>
      </p:sp>
    </p:spTree>
    <p:extLst>
      <p:ext uri="{BB962C8B-B14F-4D97-AF65-F5344CB8AC3E}">
        <p14:creationId xmlns:p14="http://schemas.microsoft.com/office/powerpoint/2010/main" val="3662995850"/>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2B3B8C-05EE-454C-86E8-B7946963EBC5}"/>
              </a:ext>
            </a:extLst>
          </p:cNvPr>
          <p:cNvSpPr>
            <a:spLocks noGrp="1"/>
          </p:cNvSpPr>
          <p:nvPr>
            <p:ph type="title" idx="4294967295"/>
          </p:nvPr>
        </p:nvSpPr>
        <p:spPr>
          <a:xfrm>
            <a:off x="567690" y="533718"/>
            <a:ext cx="7886700" cy="312863"/>
          </a:xfrm>
          <a:prstGeom prst="rect">
            <a:avLst/>
          </a:prstGeom>
        </p:spPr>
        <p:txBody>
          <a:bodyPr/>
          <a:lstStyle/>
          <a:p>
            <a:r>
              <a:rPr lang="en-US" sz="1600" b="1" u="sng" dirty="0">
                <a:solidFill>
                  <a:schemeClr val="accent4">
                    <a:lumMod val="50000"/>
                  </a:schemeClr>
                </a:solidFill>
                <a:ea typeface="Tahoma" panose="020B0604030504040204" pitchFamily="34" charset="0"/>
                <a:cs typeface="Tahoma" panose="020B0604030504040204" pitchFamily="34" charset="0"/>
              </a:rPr>
              <a:t>Native VLAN</a:t>
            </a:r>
          </a:p>
        </p:txBody>
      </p:sp>
      <p:sp>
        <p:nvSpPr>
          <p:cNvPr id="6" name="TextBox 5">
            <a:extLst>
              <a:ext uri="{FF2B5EF4-FFF2-40B4-BE49-F238E27FC236}">
                <a16:creationId xmlns:a16="http://schemas.microsoft.com/office/drawing/2014/main" id="{772AFE9B-82B1-57CB-61D7-73FBE3705EB0}"/>
              </a:ext>
            </a:extLst>
          </p:cNvPr>
          <p:cNvSpPr txBox="1"/>
          <p:nvPr/>
        </p:nvSpPr>
        <p:spPr>
          <a:xfrm>
            <a:off x="651807" y="848689"/>
            <a:ext cx="4104678" cy="191045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Commands for configuring Native VLAN on trunk ports-</a:t>
            </a:r>
            <a:br>
              <a:rPr lang="en-US" sz="1000"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‘SW(config)# interface </a:t>
            </a:r>
            <a:r>
              <a:rPr lang="en-US" sz="1000" b="1" i="1" dirty="0">
                <a:solidFill>
                  <a:srgbClr val="C00000"/>
                </a:solidFill>
                <a:latin typeface="+mj-lt"/>
                <a:ea typeface="Tahoma" panose="020B0604030504040204" pitchFamily="34" charset="0"/>
                <a:cs typeface="Tahoma" panose="020B0604030504040204" pitchFamily="34" charset="0"/>
              </a:rPr>
              <a:t>&lt;interface no&gt;</a:t>
            </a:r>
            <a:r>
              <a:rPr lang="en-US" sz="1000" b="1" i="1" dirty="0">
                <a:solidFill>
                  <a:schemeClr val="tx1"/>
                </a:solidFill>
                <a:latin typeface="+mj-lt"/>
                <a:ea typeface="Tahoma" panose="020B0604030504040204" pitchFamily="34" charset="0"/>
                <a:cs typeface="Tahoma" panose="020B0604030504040204" pitchFamily="34" charset="0"/>
              </a:rPr>
              <a:t>’</a:t>
            </a:r>
            <a:br>
              <a:rPr lang="en-US" sz="1000" b="1" i="1"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‘SW(config-if)# switchport trunk encapsulation dot1q’</a:t>
            </a:r>
            <a:br>
              <a:rPr lang="en-US" sz="1000" b="1" i="1"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‘SW(config-if)# switchport mode trunk’</a:t>
            </a:r>
            <a:br>
              <a:rPr lang="en-US" sz="1000" b="1" i="1"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‘SW(config-if)# switchport trunk allowed </a:t>
            </a:r>
            <a:r>
              <a:rPr lang="en-US" sz="1000" b="1" i="1" dirty="0" err="1">
                <a:solidFill>
                  <a:schemeClr val="tx1"/>
                </a:solidFill>
                <a:latin typeface="+mj-lt"/>
                <a:ea typeface="Tahoma" panose="020B0604030504040204" pitchFamily="34" charset="0"/>
                <a:cs typeface="Tahoma" panose="020B0604030504040204" pitchFamily="34" charset="0"/>
              </a:rPr>
              <a:t>vlan</a:t>
            </a:r>
            <a:r>
              <a:rPr lang="en-US" sz="1000" b="1" i="1" dirty="0">
                <a:solidFill>
                  <a:schemeClr val="tx1"/>
                </a:solidFill>
                <a:latin typeface="+mj-lt"/>
                <a:ea typeface="Tahoma" panose="020B0604030504040204" pitchFamily="34" charset="0"/>
                <a:cs typeface="Tahoma" panose="020B0604030504040204" pitchFamily="34" charset="0"/>
              </a:rPr>
              <a:t> </a:t>
            </a:r>
            <a:r>
              <a:rPr lang="en-US" sz="1000" b="1" i="1" dirty="0">
                <a:solidFill>
                  <a:srgbClr val="C00000"/>
                </a:solidFill>
                <a:latin typeface="+mj-lt"/>
                <a:ea typeface="Tahoma" panose="020B0604030504040204" pitchFamily="34" charset="0"/>
                <a:cs typeface="Tahoma" panose="020B0604030504040204" pitchFamily="34" charset="0"/>
              </a:rPr>
              <a:t>&lt;VLAN IDs&gt;</a:t>
            </a:r>
            <a:r>
              <a:rPr lang="en-US" sz="1000" b="1" i="1" dirty="0">
                <a:solidFill>
                  <a:schemeClr val="tx1"/>
                </a:solidFill>
                <a:latin typeface="+mj-lt"/>
                <a:ea typeface="Tahoma" panose="020B0604030504040204" pitchFamily="34" charset="0"/>
                <a:cs typeface="Tahoma" panose="020B0604030504040204" pitchFamily="34" charset="0"/>
              </a:rPr>
              <a:t>’</a:t>
            </a:r>
            <a:br>
              <a:rPr lang="en-US" sz="1000" b="1" i="1"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‘SW(config-if)# switchport trunk native </a:t>
            </a:r>
            <a:r>
              <a:rPr lang="en-US" sz="1000" b="1" i="1" dirty="0" err="1">
                <a:solidFill>
                  <a:schemeClr val="tx1"/>
                </a:solidFill>
                <a:latin typeface="+mj-lt"/>
                <a:ea typeface="Tahoma" panose="020B0604030504040204" pitchFamily="34" charset="0"/>
                <a:cs typeface="Tahoma" panose="020B0604030504040204" pitchFamily="34" charset="0"/>
              </a:rPr>
              <a:t>vlan</a:t>
            </a:r>
            <a:r>
              <a:rPr lang="en-US" sz="1000" b="1" i="1" dirty="0">
                <a:solidFill>
                  <a:schemeClr val="tx1"/>
                </a:solidFill>
                <a:latin typeface="+mj-lt"/>
                <a:ea typeface="Tahoma" panose="020B0604030504040204" pitchFamily="34" charset="0"/>
                <a:cs typeface="Tahoma" panose="020B0604030504040204" pitchFamily="34" charset="0"/>
              </a:rPr>
              <a:t> </a:t>
            </a:r>
            <a:r>
              <a:rPr lang="en-US" sz="1000" b="1" i="1" dirty="0">
                <a:solidFill>
                  <a:srgbClr val="C00000"/>
                </a:solidFill>
                <a:latin typeface="+mj-lt"/>
                <a:ea typeface="Tahoma" panose="020B0604030504040204" pitchFamily="34" charset="0"/>
                <a:cs typeface="Tahoma" panose="020B0604030504040204" pitchFamily="34" charset="0"/>
              </a:rPr>
              <a:t>&lt;native VLAN ID&gt;</a:t>
            </a:r>
            <a:r>
              <a:rPr lang="en-US" sz="1000" b="1" i="1" dirty="0">
                <a:solidFill>
                  <a:schemeClr val="tx1"/>
                </a:solidFill>
                <a:latin typeface="+mj-lt"/>
                <a:ea typeface="Tahoma" panose="020B0604030504040204" pitchFamily="34" charset="0"/>
                <a:cs typeface="Tahoma" panose="020B0604030504040204" pitchFamily="34" charset="0"/>
              </a:rPr>
              <a:t>’</a:t>
            </a:r>
          </a:p>
          <a:p>
            <a:pPr>
              <a:lnSpc>
                <a:spcPct val="150000"/>
              </a:lnSpc>
            </a:pPr>
            <a:endParaRPr lang="en-US" sz="1000" b="1" i="1" dirty="0">
              <a:solidFill>
                <a:schemeClr val="tx1"/>
              </a:solidFill>
              <a:latin typeface="+mj-lt"/>
              <a:ea typeface="Tahoma" panose="020B0604030504040204" pitchFamily="34" charset="0"/>
              <a:cs typeface="Tahoma" panose="020B0604030504040204" pitchFamily="34" charset="0"/>
            </a:endParaRPr>
          </a:p>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Trunk information of SW2 after configuring native VLAN-</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24</a:t>
            </a:fld>
            <a:endParaRPr lang="en"/>
          </a:p>
        </p:txBody>
      </p:sp>
      <p:pic>
        <p:nvPicPr>
          <p:cNvPr id="11" name="Picture 10">
            <a:extLst>
              <a:ext uri="{FF2B5EF4-FFF2-40B4-BE49-F238E27FC236}">
                <a16:creationId xmlns:a16="http://schemas.microsoft.com/office/drawing/2014/main" id="{2849838C-0952-4A75-9840-ED618CBB73DE}"/>
              </a:ext>
            </a:extLst>
          </p:cNvPr>
          <p:cNvPicPr>
            <a:picLocks noChangeAspect="1"/>
          </p:cNvPicPr>
          <p:nvPr/>
        </p:nvPicPr>
        <p:blipFill>
          <a:blip r:embed="rId3"/>
          <a:srcRect/>
          <a:stretch/>
        </p:blipFill>
        <p:spPr>
          <a:xfrm>
            <a:off x="4706143" y="1366099"/>
            <a:ext cx="3995146" cy="1453601"/>
          </a:xfrm>
          <a:prstGeom prst="rect">
            <a:avLst/>
          </a:prstGeom>
        </p:spPr>
      </p:pic>
      <p:pic>
        <p:nvPicPr>
          <p:cNvPr id="12" name="Picture 11">
            <a:extLst>
              <a:ext uri="{FF2B5EF4-FFF2-40B4-BE49-F238E27FC236}">
                <a16:creationId xmlns:a16="http://schemas.microsoft.com/office/drawing/2014/main" id="{FBF79C40-3065-4E67-9035-DCE79503AED4}"/>
              </a:ext>
            </a:extLst>
          </p:cNvPr>
          <p:cNvPicPr>
            <a:picLocks noChangeAspect="1"/>
          </p:cNvPicPr>
          <p:nvPr/>
        </p:nvPicPr>
        <p:blipFill>
          <a:blip r:embed="rId4"/>
          <a:srcRect/>
          <a:stretch/>
        </p:blipFill>
        <p:spPr>
          <a:xfrm>
            <a:off x="4706143" y="2930662"/>
            <a:ext cx="3995146" cy="839657"/>
          </a:xfrm>
          <a:prstGeom prst="rect">
            <a:avLst/>
          </a:prstGeom>
        </p:spPr>
      </p:pic>
      <p:pic>
        <p:nvPicPr>
          <p:cNvPr id="13" name="Picture 12">
            <a:extLst>
              <a:ext uri="{FF2B5EF4-FFF2-40B4-BE49-F238E27FC236}">
                <a16:creationId xmlns:a16="http://schemas.microsoft.com/office/drawing/2014/main" id="{1C5A2200-2DEE-42C3-A9FC-F61CEAA46E09}"/>
              </a:ext>
            </a:extLst>
          </p:cNvPr>
          <p:cNvPicPr>
            <a:picLocks noChangeAspect="1"/>
          </p:cNvPicPr>
          <p:nvPr/>
        </p:nvPicPr>
        <p:blipFill>
          <a:blip r:embed="rId5"/>
          <a:srcRect/>
          <a:stretch/>
        </p:blipFill>
        <p:spPr>
          <a:xfrm>
            <a:off x="613707" y="2765739"/>
            <a:ext cx="3995146" cy="1785744"/>
          </a:xfrm>
          <a:prstGeom prst="rect">
            <a:avLst/>
          </a:prstGeom>
        </p:spPr>
      </p:pic>
      <p:sp>
        <p:nvSpPr>
          <p:cNvPr id="14" name="TextBox 13">
            <a:extLst>
              <a:ext uri="{FF2B5EF4-FFF2-40B4-BE49-F238E27FC236}">
                <a16:creationId xmlns:a16="http://schemas.microsoft.com/office/drawing/2014/main" id="{1DDC7810-A46A-4F9A-9632-06AA4B2897F9}"/>
              </a:ext>
            </a:extLst>
          </p:cNvPr>
          <p:cNvSpPr txBox="1"/>
          <p:nvPr/>
        </p:nvSpPr>
        <p:spPr>
          <a:xfrm>
            <a:off x="4749180" y="815756"/>
            <a:ext cx="3940300" cy="52546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We are making VLAN 20 as native VLAN in the topology. Configuring SW1 and SW2-</a:t>
            </a:r>
            <a:endParaRPr lang="en-US" sz="1000" b="1" i="1" dirty="0">
              <a:solidFill>
                <a:schemeClr val="tx1"/>
              </a:solidFill>
              <a:latin typeface="+mj-lt"/>
              <a:ea typeface="Tahoma" panose="020B0604030504040204" pitchFamily="34" charset="0"/>
              <a:cs typeface="Tahoma" panose="020B0604030504040204" pitchFamily="34" charset="0"/>
            </a:endParaRPr>
          </a:p>
        </p:txBody>
      </p:sp>
      <p:sp>
        <p:nvSpPr>
          <p:cNvPr id="9" name="Rectangle 8">
            <a:extLst>
              <a:ext uri="{FF2B5EF4-FFF2-40B4-BE49-F238E27FC236}">
                <a16:creationId xmlns:a16="http://schemas.microsoft.com/office/drawing/2014/main" id="{DF4BFA84-A967-4525-9419-4520DB98E84A}"/>
              </a:ext>
            </a:extLst>
          </p:cNvPr>
          <p:cNvSpPr/>
          <p:nvPr/>
        </p:nvSpPr>
        <p:spPr>
          <a:xfrm>
            <a:off x="4788815" y="1889724"/>
            <a:ext cx="3587089" cy="201204"/>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7684954-9A94-4E45-9B22-34E904720173}"/>
              </a:ext>
            </a:extLst>
          </p:cNvPr>
          <p:cNvSpPr/>
          <p:nvPr/>
        </p:nvSpPr>
        <p:spPr>
          <a:xfrm>
            <a:off x="5440325" y="2409916"/>
            <a:ext cx="1602460"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5C515AF-8A56-47D2-888D-BB237A268300}"/>
              </a:ext>
            </a:extLst>
          </p:cNvPr>
          <p:cNvSpPr/>
          <p:nvPr/>
        </p:nvSpPr>
        <p:spPr>
          <a:xfrm>
            <a:off x="4708049" y="2613751"/>
            <a:ext cx="3983336" cy="201204"/>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7966C49-53CF-444D-9F4D-67539D916499}"/>
              </a:ext>
            </a:extLst>
          </p:cNvPr>
          <p:cNvSpPr/>
          <p:nvPr/>
        </p:nvSpPr>
        <p:spPr>
          <a:xfrm>
            <a:off x="4708049" y="3141436"/>
            <a:ext cx="3983336" cy="201204"/>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A784CF1-2B3F-429B-80CA-CF29BDB01A13}"/>
              </a:ext>
            </a:extLst>
          </p:cNvPr>
          <p:cNvSpPr/>
          <p:nvPr/>
        </p:nvSpPr>
        <p:spPr>
          <a:xfrm>
            <a:off x="5442230" y="3343366"/>
            <a:ext cx="1602460"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69027F-CBF8-4F07-93FE-B2C298E8B321}"/>
              </a:ext>
            </a:extLst>
          </p:cNvPr>
          <p:cNvSpPr/>
          <p:nvPr/>
        </p:nvSpPr>
        <p:spPr>
          <a:xfrm>
            <a:off x="5442230" y="3657691"/>
            <a:ext cx="1602460"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D03D986-4D21-4CD6-84EF-422A437C39D5}"/>
              </a:ext>
            </a:extLst>
          </p:cNvPr>
          <p:cNvSpPr/>
          <p:nvPr/>
        </p:nvSpPr>
        <p:spPr>
          <a:xfrm>
            <a:off x="813080" y="2768056"/>
            <a:ext cx="1101445"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F992C86-1BC8-4FE0-8D4E-B8A1B392D279}"/>
              </a:ext>
            </a:extLst>
          </p:cNvPr>
          <p:cNvSpPr/>
          <p:nvPr/>
        </p:nvSpPr>
        <p:spPr>
          <a:xfrm>
            <a:off x="622580" y="3076666"/>
            <a:ext cx="3480790" cy="207554"/>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905E36F1-22D4-4A03-BAD1-7A0C92C412A9}"/>
              </a:ext>
            </a:extLst>
          </p:cNvPr>
          <p:cNvSpPr txBox="1"/>
          <p:nvPr/>
        </p:nvSpPr>
        <p:spPr>
          <a:xfrm>
            <a:off x="3874770" y="236666"/>
            <a:ext cx="1272540" cy="246221"/>
          </a:xfrm>
          <a:prstGeom prst="rect">
            <a:avLst/>
          </a:prstGeom>
          <a:noFill/>
        </p:spPr>
        <p:txBody>
          <a:bodyPr wrap="square" rtlCol="0">
            <a:spAutoFit/>
          </a:bodyPr>
          <a:lstStyle/>
          <a:p>
            <a:r>
              <a:rPr lang="en-US" sz="1000" i="1" dirty="0">
                <a:solidFill>
                  <a:srgbClr val="002060"/>
                </a:solidFill>
                <a:hlinkClick r:id="rId6" action="ppaction://hlinksldjump">
                  <a:extLst>
                    <a:ext uri="{A12FA001-AC4F-418D-AE19-62706E023703}">
                      <ahyp:hlinkClr xmlns:ahyp="http://schemas.microsoft.com/office/drawing/2018/hyperlinkcolor" val="tx"/>
                    </a:ext>
                  </a:extLst>
                </a:hlinkClick>
              </a:rPr>
              <a:t>Back to Contents</a:t>
            </a:r>
            <a:endParaRPr lang="en-US" sz="1000" i="1" dirty="0">
              <a:solidFill>
                <a:srgbClr val="002060"/>
              </a:solidFill>
            </a:endParaRPr>
          </a:p>
        </p:txBody>
      </p:sp>
    </p:spTree>
    <p:extLst>
      <p:ext uri="{BB962C8B-B14F-4D97-AF65-F5344CB8AC3E}">
        <p14:creationId xmlns:p14="http://schemas.microsoft.com/office/powerpoint/2010/main" val="3901377716"/>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BC2F83-AEA5-4991-AE05-80F30C796216}"/>
              </a:ext>
            </a:extLst>
          </p:cNvPr>
          <p:cNvSpPr>
            <a:spLocks noGrp="1"/>
          </p:cNvSpPr>
          <p:nvPr>
            <p:ph type="title" idx="4294967295"/>
          </p:nvPr>
        </p:nvSpPr>
        <p:spPr>
          <a:xfrm>
            <a:off x="567690" y="533718"/>
            <a:ext cx="7886700" cy="337993"/>
          </a:xfrm>
          <a:prstGeom prst="rect">
            <a:avLst/>
          </a:prstGeom>
        </p:spPr>
        <p:txBody>
          <a:bodyPr/>
          <a:lstStyle/>
          <a:p>
            <a:r>
              <a:rPr lang="en-US" sz="1600" b="1" u="sng" dirty="0">
                <a:solidFill>
                  <a:schemeClr val="accent4">
                    <a:lumMod val="50000"/>
                  </a:schemeClr>
                </a:solidFill>
                <a:ea typeface="Tahoma" panose="020B0604030504040204" pitchFamily="34" charset="0"/>
                <a:cs typeface="Tahoma" panose="020B0604030504040204" pitchFamily="34" charset="0"/>
              </a:rPr>
              <a:t>Native VLAN</a:t>
            </a:r>
          </a:p>
        </p:txBody>
      </p:sp>
      <p:sp>
        <p:nvSpPr>
          <p:cNvPr id="6" name="TextBox 5">
            <a:extLst>
              <a:ext uri="{FF2B5EF4-FFF2-40B4-BE49-F238E27FC236}">
                <a16:creationId xmlns:a16="http://schemas.microsoft.com/office/drawing/2014/main" id="{772AFE9B-82B1-57CB-61D7-73FBE3705EB0}"/>
              </a:ext>
            </a:extLst>
          </p:cNvPr>
          <p:cNvSpPr txBox="1"/>
          <p:nvPr/>
        </p:nvSpPr>
        <p:spPr>
          <a:xfrm>
            <a:off x="651807" y="848689"/>
            <a:ext cx="4104678" cy="756297"/>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Commands for configuring ROAS for native </a:t>
            </a:r>
            <a:r>
              <a:rPr lang="en-US" sz="1000" dirty="0" err="1">
                <a:solidFill>
                  <a:schemeClr val="tx1"/>
                </a:solidFill>
                <a:latin typeface="+mj-lt"/>
                <a:ea typeface="Tahoma" panose="020B0604030504040204" pitchFamily="34" charset="0"/>
                <a:cs typeface="Tahoma" panose="020B0604030504040204" pitchFamily="34" charset="0"/>
              </a:rPr>
              <a:t>vlan</a:t>
            </a:r>
            <a:r>
              <a:rPr lang="en-US" sz="1000" dirty="0">
                <a:solidFill>
                  <a:schemeClr val="tx1"/>
                </a:solidFill>
                <a:latin typeface="+mj-lt"/>
                <a:ea typeface="Tahoma" panose="020B0604030504040204" pitchFamily="34" charset="0"/>
                <a:cs typeface="Tahoma" panose="020B0604030504040204" pitchFamily="34" charset="0"/>
              </a:rPr>
              <a:t>-</a:t>
            </a:r>
            <a:br>
              <a:rPr lang="en-US" sz="1000"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‘RTR(config)#  interface </a:t>
            </a:r>
            <a:r>
              <a:rPr lang="en-US" sz="1000" b="1" i="1" dirty="0">
                <a:solidFill>
                  <a:srgbClr val="C00000"/>
                </a:solidFill>
                <a:latin typeface="+mj-lt"/>
                <a:ea typeface="Tahoma" panose="020B0604030504040204" pitchFamily="34" charset="0"/>
                <a:cs typeface="Tahoma" panose="020B0604030504040204" pitchFamily="34" charset="0"/>
              </a:rPr>
              <a:t>&lt;interface no&gt;</a:t>
            </a:r>
            <a:r>
              <a:rPr lang="en-US" sz="1000" b="1" i="1" dirty="0">
                <a:solidFill>
                  <a:schemeClr val="tx1"/>
                </a:solidFill>
                <a:latin typeface="+mj-lt"/>
                <a:ea typeface="Tahoma" panose="020B0604030504040204" pitchFamily="34" charset="0"/>
                <a:cs typeface="Tahoma" panose="020B0604030504040204" pitchFamily="34" charset="0"/>
              </a:rPr>
              <a:t>’</a:t>
            </a:r>
            <a:br>
              <a:rPr lang="en-US" sz="1000" b="1" i="1"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‘RTR(config-if)# </a:t>
            </a:r>
            <a:r>
              <a:rPr lang="en-US" sz="1000" b="1" i="1" dirty="0" err="1">
                <a:solidFill>
                  <a:schemeClr val="tx1"/>
                </a:solidFill>
                <a:latin typeface="+mj-lt"/>
                <a:ea typeface="Tahoma" panose="020B0604030504040204" pitchFamily="34" charset="0"/>
                <a:cs typeface="Tahoma" panose="020B0604030504040204" pitchFamily="34" charset="0"/>
              </a:rPr>
              <a:t>ip</a:t>
            </a:r>
            <a:r>
              <a:rPr lang="en-US" sz="1000" b="1" i="1" dirty="0">
                <a:solidFill>
                  <a:schemeClr val="tx1"/>
                </a:solidFill>
                <a:latin typeface="+mj-lt"/>
                <a:ea typeface="Tahoma" panose="020B0604030504040204" pitchFamily="34" charset="0"/>
                <a:cs typeface="Tahoma" panose="020B0604030504040204" pitchFamily="34" charset="0"/>
              </a:rPr>
              <a:t> address </a:t>
            </a:r>
            <a:r>
              <a:rPr lang="en-US" sz="1000" b="1" i="1" dirty="0">
                <a:solidFill>
                  <a:srgbClr val="C00000"/>
                </a:solidFill>
                <a:latin typeface="+mj-lt"/>
                <a:ea typeface="Tahoma" panose="020B0604030504040204" pitchFamily="34" charset="0"/>
                <a:cs typeface="Tahoma" panose="020B0604030504040204" pitchFamily="34" charset="0"/>
              </a:rPr>
              <a:t>&lt;gateway </a:t>
            </a:r>
            <a:r>
              <a:rPr lang="en-US" sz="1000" b="1" i="1" dirty="0" err="1">
                <a:solidFill>
                  <a:srgbClr val="C00000"/>
                </a:solidFill>
                <a:latin typeface="+mj-lt"/>
                <a:ea typeface="Tahoma" panose="020B0604030504040204" pitchFamily="34" charset="0"/>
                <a:cs typeface="Tahoma" panose="020B0604030504040204" pitchFamily="34" charset="0"/>
              </a:rPr>
              <a:t>ip</a:t>
            </a:r>
            <a:r>
              <a:rPr lang="en-US" sz="1000" b="1" i="1" dirty="0">
                <a:solidFill>
                  <a:srgbClr val="C00000"/>
                </a:solidFill>
                <a:latin typeface="+mj-lt"/>
                <a:ea typeface="Tahoma" panose="020B0604030504040204" pitchFamily="34" charset="0"/>
                <a:cs typeface="Tahoma" panose="020B0604030504040204" pitchFamily="34" charset="0"/>
              </a:rPr>
              <a:t> of native VLAN&gt;</a:t>
            </a:r>
            <a:r>
              <a:rPr lang="en-US" sz="1000" b="1" i="1" dirty="0">
                <a:solidFill>
                  <a:schemeClr val="tx1"/>
                </a:solidFill>
                <a:latin typeface="+mj-lt"/>
                <a:ea typeface="Tahoma" panose="020B0604030504040204" pitchFamily="34" charset="0"/>
                <a:cs typeface="Tahoma" panose="020B0604030504040204" pitchFamily="34" charset="0"/>
              </a:rPr>
              <a:t>’</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25</a:t>
            </a:fld>
            <a:endParaRPr lang="en"/>
          </a:p>
        </p:txBody>
      </p:sp>
      <p:pic>
        <p:nvPicPr>
          <p:cNvPr id="9" name="Picture 8">
            <a:extLst>
              <a:ext uri="{FF2B5EF4-FFF2-40B4-BE49-F238E27FC236}">
                <a16:creationId xmlns:a16="http://schemas.microsoft.com/office/drawing/2014/main" id="{60569113-BFBB-4767-8CBE-9A8CBD7D1EEE}"/>
              </a:ext>
            </a:extLst>
          </p:cNvPr>
          <p:cNvPicPr>
            <a:picLocks noChangeAspect="1"/>
          </p:cNvPicPr>
          <p:nvPr/>
        </p:nvPicPr>
        <p:blipFill>
          <a:blip r:embed="rId3"/>
          <a:srcRect/>
          <a:stretch/>
        </p:blipFill>
        <p:spPr>
          <a:xfrm>
            <a:off x="598363" y="1652527"/>
            <a:ext cx="3995146" cy="642481"/>
          </a:xfrm>
          <a:prstGeom prst="rect">
            <a:avLst/>
          </a:prstGeom>
        </p:spPr>
      </p:pic>
      <p:pic>
        <p:nvPicPr>
          <p:cNvPr id="10" name="Picture 9">
            <a:extLst>
              <a:ext uri="{FF2B5EF4-FFF2-40B4-BE49-F238E27FC236}">
                <a16:creationId xmlns:a16="http://schemas.microsoft.com/office/drawing/2014/main" id="{12EDDF65-0A7B-43AE-B5A2-D22CAD16DE79}"/>
              </a:ext>
            </a:extLst>
          </p:cNvPr>
          <p:cNvPicPr>
            <a:picLocks noChangeAspect="1"/>
          </p:cNvPicPr>
          <p:nvPr/>
        </p:nvPicPr>
        <p:blipFill>
          <a:blip r:embed="rId4"/>
          <a:srcRect/>
          <a:stretch/>
        </p:blipFill>
        <p:spPr>
          <a:xfrm>
            <a:off x="4725356" y="3490658"/>
            <a:ext cx="3995146" cy="646877"/>
          </a:xfrm>
          <a:prstGeom prst="rect">
            <a:avLst/>
          </a:prstGeom>
        </p:spPr>
      </p:pic>
      <p:sp>
        <p:nvSpPr>
          <p:cNvPr id="13" name="Rectangle 12">
            <a:extLst>
              <a:ext uri="{FF2B5EF4-FFF2-40B4-BE49-F238E27FC236}">
                <a16:creationId xmlns:a16="http://schemas.microsoft.com/office/drawing/2014/main" id="{163A77B0-8A48-4D19-82F3-743C531F17E3}"/>
              </a:ext>
            </a:extLst>
          </p:cNvPr>
          <p:cNvSpPr/>
          <p:nvPr/>
        </p:nvSpPr>
        <p:spPr>
          <a:xfrm>
            <a:off x="1158520" y="1974941"/>
            <a:ext cx="736955"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C465D73-578C-49A2-A7C8-862F95057473}"/>
              </a:ext>
            </a:extLst>
          </p:cNvPr>
          <p:cNvSpPr/>
          <p:nvPr/>
        </p:nvSpPr>
        <p:spPr>
          <a:xfrm>
            <a:off x="1307110" y="2079716"/>
            <a:ext cx="1830425"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B7B3FF4-1DB3-436D-82E5-70A948D24002}"/>
              </a:ext>
            </a:extLst>
          </p:cNvPr>
          <p:cNvSpPr/>
          <p:nvPr/>
        </p:nvSpPr>
        <p:spPr>
          <a:xfrm>
            <a:off x="1158520" y="1664426"/>
            <a:ext cx="1039850"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64F11C8-EC95-42F3-BF50-2F872EFFF7A8}"/>
              </a:ext>
            </a:extLst>
          </p:cNvPr>
          <p:cNvSpPr/>
          <p:nvPr/>
        </p:nvSpPr>
        <p:spPr>
          <a:xfrm>
            <a:off x="5432832" y="3707602"/>
            <a:ext cx="892530"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2FE1995-8C61-4DE4-8823-20562E6F2BA9}"/>
              </a:ext>
            </a:extLst>
          </p:cNvPr>
          <p:cNvSpPr/>
          <p:nvPr/>
        </p:nvSpPr>
        <p:spPr>
          <a:xfrm>
            <a:off x="5573801" y="3812377"/>
            <a:ext cx="1496415"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32B9C9E-A4F2-4260-BB3A-96F4DA776D34}"/>
              </a:ext>
            </a:extLst>
          </p:cNvPr>
          <p:cNvSpPr/>
          <p:nvPr/>
        </p:nvSpPr>
        <p:spPr>
          <a:xfrm>
            <a:off x="5573801" y="3917152"/>
            <a:ext cx="1865986"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8D75F33-2A96-4282-A29A-936AA8752EDA}"/>
              </a:ext>
            </a:extLst>
          </p:cNvPr>
          <p:cNvSpPr/>
          <p:nvPr/>
        </p:nvSpPr>
        <p:spPr>
          <a:xfrm>
            <a:off x="5573801" y="4021927"/>
            <a:ext cx="610591"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8D39F2B-7F1A-4ADB-8517-58FDE9FB84BD}"/>
              </a:ext>
            </a:extLst>
          </p:cNvPr>
          <p:cNvSpPr txBox="1"/>
          <p:nvPr/>
        </p:nvSpPr>
        <p:spPr>
          <a:xfrm>
            <a:off x="4700015" y="2703523"/>
            <a:ext cx="4163665" cy="987130"/>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OR,</a:t>
            </a:r>
            <a:br>
              <a:rPr lang="en-US" sz="1000"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‘RTR(config)# interface </a:t>
            </a:r>
            <a:r>
              <a:rPr lang="en-US" sz="1000" b="1" i="1" dirty="0">
                <a:solidFill>
                  <a:srgbClr val="C00000"/>
                </a:solidFill>
                <a:latin typeface="+mj-lt"/>
                <a:ea typeface="Tahoma" panose="020B0604030504040204" pitchFamily="34" charset="0"/>
                <a:cs typeface="Tahoma" panose="020B0604030504040204" pitchFamily="34" charset="0"/>
              </a:rPr>
              <a:t>&lt;interface no&gt;</a:t>
            </a:r>
            <a:r>
              <a:rPr lang="en-US" sz="1000" b="1" i="1" dirty="0">
                <a:solidFill>
                  <a:schemeClr val="tx1"/>
                </a:solidFill>
                <a:latin typeface="+mj-lt"/>
                <a:ea typeface="Tahoma" panose="020B0604030504040204" pitchFamily="34" charset="0"/>
                <a:cs typeface="Tahoma" panose="020B0604030504040204" pitchFamily="34" charset="0"/>
              </a:rPr>
              <a:t>’</a:t>
            </a:r>
            <a:br>
              <a:rPr lang="en-US" sz="1000" b="1" i="1"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‘RTR(config-if)# encapsulation dot1q </a:t>
            </a:r>
            <a:r>
              <a:rPr lang="en-US" sz="1000" b="1" i="1" dirty="0">
                <a:solidFill>
                  <a:srgbClr val="C00000"/>
                </a:solidFill>
                <a:latin typeface="+mj-lt"/>
                <a:ea typeface="Tahoma" panose="020B0604030504040204" pitchFamily="34" charset="0"/>
                <a:cs typeface="Tahoma" panose="020B0604030504040204" pitchFamily="34" charset="0"/>
              </a:rPr>
              <a:t>&lt;native VLAN ID&gt;</a:t>
            </a:r>
            <a:r>
              <a:rPr lang="en-US" sz="1000" b="1" i="1" dirty="0">
                <a:solidFill>
                  <a:schemeClr val="tx1"/>
                </a:solidFill>
                <a:latin typeface="+mj-lt"/>
                <a:ea typeface="Tahoma" panose="020B0604030504040204" pitchFamily="34" charset="0"/>
                <a:cs typeface="Tahoma" panose="020B0604030504040204" pitchFamily="34" charset="0"/>
              </a:rPr>
              <a:t> native’</a:t>
            </a:r>
            <a:endParaRPr lang="en-US" sz="1000" dirty="0">
              <a:solidFill>
                <a:schemeClr val="tx1"/>
              </a:solidFill>
              <a:latin typeface="+mj-lt"/>
              <a:ea typeface="Tahoma" panose="020B0604030504040204" pitchFamily="34" charset="0"/>
              <a:cs typeface="Tahoma" panose="020B0604030504040204" pitchFamily="34" charset="0"/>
            </a:endParaRPr>
          </a:p>
          <a:p>
            <a:pPr>
              <a:lnSpc>
                <a:spcPct val="150000"/>
              </a:lnSpc>
            </a:pPr>
            <a:endParaRPr lang="en-US" sz="1000" dirty="0"/>
          </a:p>
        </p:txBody>
      </p:sp>
      <p:sp>
        <p:nvSpPr>
          <p:cNvPr id="21" name="TextBox 20">
            <a:extLst>
              <a:ext uri="{FF2B5EF4-FFF2-40B4-BE49-F238E27FC236}">
                <a16:creationId xmlns:a16="http://schemas.microsoft.com/office/drawing/2014/main" id="{F3290A85-4399-49A6-8DB2-2EAB38ABFEB4}"/>
              </a:ext>
            </a:extLst>
          </p:cNvPr>
          <p:cNvSpPr txBox="1"/>
          <p:nvPr/>
        </p:nvSpPr>
        <p:spPr>
          <a:xfrm>
            <a:off x="3874770" y="236666"/>
            <a:ext cx="1272540" cy="246221"/>
          </a:xfrm>
          <a:prstGeom prst="rect">
            <a:avLst/>
          </a:prstGeom>
          <a:noFill/>
        </p:spPr>
        <p:txBody>
          <a:bodyPr wrap="square" rtlCol="0">
            <a:spAutoFit/>
          </a:bodyPr>
          <a:lstStyle/>
          <a:p>
            <a:r>
              <a:rPr lang="en-US" sz="1000" i="1" dirty="0">
                <a:solidFill>
                  <a:srgbClr val="002060"/>
                </a:solidFill>
                <a:hlinkClick r:id="rId5" action="ppaction://hlinksldjump">
                  <a:extLst>
                    <a:ext uri="{A12FA001-AC4F-418D-AE19-62706E023703}">
                      <ahyp:hlinkClr xmlns:ahyp="http://schemas.microsoft.com/office/drawing/2018/hyperlinkcolor" val="tx"/>
                    </a:ext>
                  </a:extLst>
                </a:hlinkClick>
              </a:rPr>
              <a:t>Back to Contents</a:t>
            </a:r>
            <a:endParaRPr lang="en-US" sz="1000" i="1" dirty="0">
              <a:solidFill>
                <a:srgbClr val="002060"/>
              </a:solidFill>
            </a:endParaRPr>
          </a:p>
        </p:txBody>
      </p:sp>
    </p:spTree>
    <p:extLst>
      <p:ext uri="{BB962C8B-B14F-4D97-AF65-F5344CB8AC3E}">
        <p14:creationId xmlns:p14="http://schemas.microsoft.com/office/powerpoint/2010/main" val="2676452192"/>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0E11F2-D169-4042-82E1-28E0D96D6768}"/>
              </a:ext>
            </a:extLst>
          </p:cNvPr>
          <p:cNvSpPr>
            <a:spLocks noGrp="1"/>
          </p:cNvSpPr>
          <p:nvPr>
            <p:ph type="title" idx="4294967295"/>
          </p:nvPr>
        </p:nvSpPr>
        <p:spPr>
          <a:xfrm>
            <a:off x="567690" y="533719"/>
            <a:ext cx="7886700" cy="337994"/>
          </a:xfrm>
          <a:prstGeom prst="rect">
            <a:avLst/>
          </a:prstGeom>
        </p:spPr>
        <p:txBody>
          <a:bodyPr/>
          <a:lstStyle/>
          <a:p>
            <a:r>
              <a:rPr lang="en-US" sz="1600" b="1" u="sng" dirty="0">
                <a:solidFill>
                  <a:schemeClr val="accent4">
                    <a:lumMod val="50000"/>
                  </a:schemeClr>
                </a:solidFill>
                <a:ea typeface="Tahoma" panose="020B0604030504040204" pitchFamily="34" charset="0"/>
                <a:cs typeface="Tahoma" panose="020B0604030504040204" pitchFamily="34" charset="0"/>
              </a:rPr>
              <a:t>Native VLAN</a:t>
            </a:r>
          </a:p>
        </p:txBody>
      </p:sp>
      <p:pic>
        <p:nvPicPr>
          <p:cNvPr id="13" name="Picture 12">
            <a:extLst>
              <a:ext uri="{FF2B5EF4-FFF2-40B4-BE49-F238E27FC236}">
                <a16:creationId xmlns:a16="http://schemas.microsoft.com/office/drawing/2014/main" id="{8811EE23-4052-4A43-A603-B25496E3F766}"/>
              </a:ext>
            </a:extLst>
          </p:cNvPr>
          <p:cNvPicPr>
            <a:picLocks noChangeAspect="1"/>
          </p:cNvPicPr>
          <p:nvPr/>
        </p:nvPicPr>
        <p:blipFill>
          <a:blip r:embed="rId3"/>
          <a:srcRect/>
          <a:stretch/>
        </p:blipFill>
        <p:spPr>
          <a:xfrm>
            <a:off x="598363" y="927274"/>
            <a:ext cx="5807825" cy="1779818"/>
          </a:xfrm>
          <a:prstGeom prst="rect">
            <a:avLst/>
          </a:prstGeom>
        </p:spPr>
      </p:pic>
      <p:sp>
        <p:nvSpPr>
          <p:cNvPr id="6" name="TextBox 5">
            <a:extLst>
              <a:ext uri="{FF2B5EF4-FFF2-40B4-BE49-F238E27FC236}">
                <a16:creationId xmlns:a16="http://schemas.microsoft.com/office/drawing/2014/main" id="{772AFE9B-82B1-57CB-61D7-73FBE3705EB0}"/>
              </a:ext>
            </a:extLst>
          </p:cNvPr>
          <p:cNvSpPr txBox="1"/>
          <p:nvPr/>
        </p:nvSpPr>
        <p:spPr>
          <a:xfrm>
            <a:off x="6410922" y="904842"/>
            <a:ext cx="2497755" cy="1217962"/>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lang="en-US" sz="1000" b="1" dirty="0">
                <a:solidFill>
                  <a:schemeClr val="tx1"/>
                </a:solidFill>
                <a:latin typeface="+mj-lt"/>
                <a:ea typeface="Tahoma" panose="020B0604030504040204" pitchFamily="34" charset="0"/>
                <a:cs typeface="Tahoma" panose="020B0604030504040204" pitchFamily="34" charset="0"/>
              </a:rPr>
              <a:t>ICMP packet captured in Wireshark </a:t>
            </a:r>
            <a:r>
              <a:rPr lang="en-US" sz="1000" dirty="0">
                <a:solidFill>
                  <a:schemeClr val="tx1"/>
                </a:solidFill>
                <a:latin typeface="+mj-lt"/>
                <a:ea typeface="Tahoma" panose="020B0604030504040204" pitchFamily="34" charset="0"/>
                <a:cs typeface="Tahoma" panose="020B0604030504040204" pitchFamily="34" charset="0"/>
              </a:rPr>
              <a:t>of PC1 from VLAN 10 pinging PC4 from VLAN 30</a:t>
            </a:r>
          </a:p>
          <a:p>
            <a:pPr marL="171450" indent="-171450" algn="just">
              <a:lnSpc>
                <a:spcPct val="150000"/>
              </a:lnSpc>
              <a:buFont typeface="Arial" panose="020B0604020202020204" pitchFamily="34" charset="0"/>
              <a:buChar char="•"/>
            </a:pPr>
            <a:endParaRPr lang="en-US" sz="1000" dirty="0">
              <a:solidFill>
                <a:schemeClr val="tx1"/>
              </a:solidFill>
              <a:latin typeface="+mj-lt"/>
              <a:ea typeface="Tahoma" panose="020B0604030504040204" pitchFamily="34" charset="0"/>
              <a:cs typeface="Tahoma" panose="020B0604030504040204" pitchFamily="34" charset="0"/>
            </a:endParaRPr>
          </a:p>
          <a:p>
            <a:pPr marL="171450" indent="-1714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Focus on 802.1Q tag fields</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26</a:t>
            </a:fld>
            <a:endParaRPr lang="en"/>
          </a:p>
        </p:txBody>
      </p:sp>
      <p:pic>
        <p:nvPicPr>
          <p:cNvPr id="15" name="Picture 14">
            <a:extLst>
              <a:ext uri="{FF2B5EF4-FFF2-40B4-BE49-F238E27FC236}">
                <a16:creationId xmlns:a16="http://schemas.microsoft.com/office/drawing/2014/main" id="{6087719B-E373-475F-89F8-22135DBE6D8B}"/>
              </a:ext>
            </a:extLst>
          </p:cNvPr>
          <p:cNvPicPr>
            <a:picLocks noChangeAspect="1"/>
          </p:cNvPicPr>
          <p:nvPr/>
        </p:nvPicPr>
        <p:blipFill>
          <a:blip r:embed="rId4"/>
          <a:srcRect/>
          <a:stretch/>
        </p:blipFill>
        <p:spPr>
          <a:xfrm>
            <a:off x="598363" y="2788156"/>
            <a:ext cx="5807825" cy="1784824"/>
          </a:xfrm>
          <a:prstGeom prst="rect">
            <a:avLst/>
          </a:prstGeom>
        </p:spPr>
      </p:pic>
      <p:sp>
        <p:nvSpPr>
          <p:cNvPr id="8" name="TextBox 7">
            <a:extLst>
              <a:ext uri="{FF2B5EF4-FFF2-40B4-BE49-F238E27FC236}">
                <a16:creationId xmlns:a16="http://schemas.microsoft.com/office/drawing/2014/main" id="{45C5311E-0781-4F04-B5D3-82A7914D3588}"/>
              </a:ext>
            </a:extLst>
          </p:cNvPr>
          <p:cNvSpPr txBox="1"/>
          <p:nvPr/>
        </p:nvSpPr>
        <p:spPr>
          <a:xfrm>
            <a:off x="3874770" y="236666"/>
            <a:ext cx="1272540" cy="246221"/>
          </a:xfrm>
          <a:prstGeom prst="rect">
            <a:avLst/>
          </a:prstGeom>
          <a:noFill/>
        </p:spPr>
        <p:txBody>
          <a:bodyPr wrap="square" rtlCol="0">
            <a:spAutoFit/>
          </a:bodyPr>
          <a:lstStyle/>
          <a:p>
            <a:r>
              <a:rPr lang="en-US" sz="1000" i="1" dirty="0">
                <a:solidFill>
                  <a:srgbClr val="002060"/>
                </a:solidFill>
                <a:hlinkClick r:id="rId5" action="ppaction://hlinksldjump">
                  <a:extLst>
                    <a:ext uri="{A12FA001-AC4F-418D-AE19-62706E023703}">
                      <ahyp:hlinkClr xmlns:ahyp="http://schemas.microsoft.com/office/drawing/2018/hyperlinkcolor" val="tx"/>
                    </a:ext>
                  </a:extLst>
                </a:hlinkClick>
              </a:rPr>
              <a:t>Back to Contents</a:t>
            </a:r>
            <a:endParaRPr lang="en-US" sz="1000" i="1" dirty="0">
              <a:solidFill>
                <a:srgbClr val="002060"/>
              </a:solidFill>
            </a:endParaRPr>
          </a:p>
        </p:txBody>
      </p:sp>
    </p:spTree>
    <p:extLst>
      <p:ext uri="{BB962C8B-B14F-4D97-AF65-F5344CB8AC3E}">
        <p14:creationId xmlns:p14="http://schemas.microsoft.com/office/powerpoint/2010/main" val="777456019"/>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EB32CC-F46D-452B-999C-8033171A213B}"/>
              </a:ext>
            </a:extLst>
          </p:cNvPr>
          <p:cNvSpPr>
            <a:spLocks noGrp="1"/>
          </p:cNvSpPr>
          <p:nvPr>
            <p:ph type="title" idx="4294967295"/>
          </p:nvPr>
        </p:nvSpPr>
        <p:spPr>
          <a:xfrm>
            <a:off x="567690" y="533719"/>
            <a:ext cx="7886700" cy="313662"/>
          </a:xfrm>
          <a:prstGeom prst="rect">
            <a:avLst/>
          </a:prstGeom>
        </p:spPr>
        <p:txBody>
          <a:bodyPr/>
          <a:lstStyle/>
          <a:p>
            <a:r>
              <a:rPr lang="en-US" sz="1600" b="1" u="sng" dirty="0">
                <a:solidFill>
                  <a:schemeClr val="accent4">
                    <a:lumMod val="50000"/>
                  </a:schemeClr>
                </a:solidFill>
                <a:ea typeface="Tahoma" panose="020B0604030504040204" pitchFamily="34" charset="0"/>
                <a:cs typeface="Tahoma" panose="020B0604030504040204" pitchFamily="34" charset="0"/>
              </a:rPr>
              <a:t>Native VLAN</a:t>
            </a:r>
          </a:p>
        </p:txBody>
      </p:sp>
      <p:sp>
        <p:nvSpPr>
          <p:cNvPr id="6" name="TextBox 5">
            <a:extLst>
              <a:ext uri="{FF2B5EF4-FFF2-40B4-BE49-F238E27FC236}">
                <a16:creationId xmlns:a16="http://schemas.microsoft.com/office/drawing/2014/main" id="{772AFE9B-82B1-57CB-61D7-73FBE3705EB0}"/>
              </a:ext>
            </a:extLst>
          </p:cNvPr>
          <p:cNvSpPr txBox="1"/>
          <p:nvPr/>
        </p:nvSpPr>
        <p:spPr>
          <a:xfrm>
            <a:off x="6410922" y="904842"/>
            <a:ext cx="2497755" cy="1217962"/>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lang="en-US" sz="1000" b="1" dirty="0">
                <a:solidFill>
                  <a:schemeClr val="tx1"/>
                </a:solidFill>
                <a:latin typeface="+mj-lt"/>
                <a:ea typeface="Tahoma" panose="020B0604030504040204" pitchFamily="34" charset="0"/>
                <a:cs typeface="Tahoma" panose="020B0604030504040204" pitchFamily="34" charset="0"/>
              </a:rPr>
              <a:t>ICMP packet captured in Wireshark </a:t>
            </a:r>
            <a:r>
              <a:rPr lang="en-US" sz="1000" dirty="0">
                <a:solidFill>
                  <a:schemeClr val="tx1"/>
                </a:solidFill>
                <a:latin typeface="+mj-lt"/>
                <a:ea typeface="Tahoma" panose="020B0604030504040204" pitchFamily="34" charset="0"/>
                <a:cs typeface="Tahoma" panose="020B0604030504040204" pitchFamily="34" charset="0"/>
              </a:rPr>
              <a:t>of PC3 from Native VLAN 20 pinging PC5 from VLAN 30</a:t>
            </a:r>
          </a:p>
          <a:p>
            <a:pPr marL="171450" indent="-171450" algn="just">
              <a:lnSpc>
                <a:spcPct val="150000"/>
              </a:lnSpc>
              <a:buFont typeface="Arial" panose="020B0604020202020204" pitchFamily="34" charset="0"/>
              <a:buChar char="•"/>
            </a:pPr>
            <a:endParaRPr lang="en-US" sz="1000" dirty="0">
              <a:solidFill>
                <a:schemeClr val="tx1"/>
              </a:solidFill>
              <a:latin typeface="+mj-lt"/>
              <a:ea typeface="Tahoma" panose="020B0604030504040204" pitchFamily="34" charset="0"/>
              <a:cs typeface="Tahoma" panose="020B0604030504040204" pitchFamily="34" charset="0"/>
            </a:endParaRPr>
          </a:p>
          <a:p>
            <a:pPr marL="171450" indent="-1714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Focus on 802.1Q tag fields</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27</a:t>
            </a:fld>
            <a:endParaRPr lang="en"/>
          </a:p>
        </p:txBody>
      </p:sp>
      <p:pic>
        <p:nvPicPr>
          <p:cNvPr id="15" name="Picture 14">
            <a:extLst>
              <a:ext uri="{FF2B5EF4-FFF2-40B4-BE49-F238E27FC236}">
                <a16:creationId xmlns:a16="http://schemas.microsoft.com/office/drawing/2014/main" id="{6087719B-E373-475F-89F8-22135DBE6D8B}"/>
              </a:ext>
            </a:extLst>
          </p:cNvPr>
          <p:cNvPicPr>
            <a:picLocks noChangeAspect="1"/>
          </p:cNvPicPr>
          <p:nvPr/>
        </p:nvPicPr>
        <p:blipFill>
          <a:blip r:embed="rId3"/>
          <a:srcRect/>
          <a:stretch/>
        </p:blipFill>
        <p:spPr>
          <a:xfrm>
            <a:off x="598363" y="2571750"/>
            <a:ext cx="5807825" cy="1326805"/>
          </a:xfrm>
          <a:prstGeom prst="rect">
            <a:avLst/>
          </a:prstGeom>
        </p:spPr>
      </p:pic>
      <p:pic>
        <p:nvPicPr>
          <p:cNvPr id="7" name="Picture 6">
            <a:extLst>
              <a:ext uri="{FF2B5EF4-FFF2-40B4-BE49-F238E27FC236}">
                <a16:creationId xmlns:a16="http://schemas.microsoft.com/office/drawing/2014/main" id="{1982CDC2-12CA-415E-93EC-CA104362D6BA}"/>
              </a:ext>
            </a:extLst>
          </p:cNvPr>
          <p:cNvPicPr>
            <a:picLocks noChangeAspect="1"/>
          </p:cNvPicPr>
          <p:nvPr/>
        </p:nvPicPr>
        <p:blipFill>
          <a:blip r:embed="rId4"/>
          <a:srcRect/>
          <a:stretch/>
        </p:blipFill>
        <p:spPr>
          <a:xfrm>
            <a:off x="598363" y="927274"/>
            <a:ext cx="5807825" cy="1512072"/>
          </a:xfrm>
          <a:prstGeom prst="rect">
            <a:avLst/>
          </a:prstGeom>
        </p:spPr>
      </p:pic>
      <p:sp>
        <p:nvSpPr>
          <p:cNvPr id="8" name="TextBox 7">
            <a:extLst>
              <a:ext uri="{FF2B5EF4-FFF2-40B4-BE49-F238E27FC236}">
                <a16:creationId xmlns:a16="http://schemas.microsoft.com/office/drawing/2014/main" id="{13D23855-93D5-4599-A41D-7495637C3431}"/>
              </a:ext>
            </a:extLst>
          </p:cNvPr>
          <p:cNvSpPr txBox="1"/>
          <p:nvPr/>
        </p:nvSpPr>
        <p:spPr>
          <a:xfrm>
            <a:off x="3874770" y="236666"/>
            <a:ext cx="1272540" cy="246221"/>
          </a:xfrm>
          <a:prstGeom prst="rect">
            <a:avLst/>
          </a:prstGeom>
          <a:noFill/>
        </p:spPr>
        <p:txBody>
          <a:bodyPr wrap="square" rtlCol="0">
            <a:spAutoFit/>
          </a:bodyPr>
          <a:lstStyle/>
          <a:p>
            <a:r>
              <a:rPr lang="en-US" sz="1000" i="1" dirty="0">
                <a:solidFill>
                  <a:srgbClr val="002060"/>
                </a:solidFill>
                <a:hlinkClick r:id="rId5" action="ppaction://hlinksldjump">
                  <a:extLst>
                    <a:ext uri="{A12FA001-AC4F-418D-AE19-62706E023703}">
                      <ahyp:hlinkClr xmlns:ahyp="http://schemas.microsoft.com/office/drawing/2018/hyperlinkcolor" val="tx"/>
                    </a:ext>
                  </a:extLst>
                </a:hlinkClick>
              </a:rPr>
              <a:t>Back to Contents</a:t>
            </a:r>
            <a:endParaRPr lang="en-US" sz="1000" i="1" dirty="0">
              <a:solidFill>
                <a:srgbClr val="002060"/>
              </a:solidFill>
            </a:endParaRPr>
          </a:p>
        </p:txBody>
      </p:sp>
    </p:spTree>
    <p:extLst>
      <p:ext uri="{BB962C8B-B14F-4D97-AF65-F5344CB8AC3E}">
        <p14:creationId xmlns:p14="http://schemas.microsoft.com/office/powerpoint/2010/main" val="704070870"/>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970148-BECE-42C7-A60F-31F08F7DAFB0}"/>
              </a:ext>
            </a:extLst>
          </p:cNvPr>
          <p:cNvSpPr>
            <a:spLocks noGrp="1"/>
          </p:cNvSpPr>
          <p:nvPr>
            <p:ph type="title" idx="4294967295"/>
          </p:nvPr>
        </p:nvSpPr>
        <p:spPr>
          <a:xfrm>
            <a:off x="567690" y="533718"/>
            <a:ext cx="7886700" cy="337993"/>
          </a:xfrm>
          <a:prstGeom prst="rect">
            <a:avLst/>
          </a:prstGeom>
        </p:spPr>
        <p:txBody>
          <a:bodyPr/>
          <a:lstStyle/>
          <a:p>
            <a:r>
              <a:rPr lang="en-US" sz="1600" b="1" u="sng" dirty="0">
                <a:solidFill>
                  <a:schemeClr val="accent4">
                    <a:lumMod val="50000"/>
                  </a:schemeClr>
                </a:solidFill>
                <a:ea typeface="Tahoma" panose="020B0604030504040204" pitchFamily="34" charset="0"/>
                <a:cs typeface="Tahoma" panose="020B0604030504040204" pitchFamily="34" charset="0"/>
              </a:rPr>
              <a:t>DTP (Dynamic </a:t>
            </a:r>
            <a:r>
              <a:rPr lang="en-US" sz="1600" b="1" u="sng" dirty="0" err="1">
                <a:solidFill>
                  <a:schemeClr val="accent4">
                    <a:lumMod val="50000"/>
                  </a:schemeClr>
                </a:solidFill>
                <a:ea typeface="Tahoma" panose="020B0604030504040204" pitchFamily="34" charset="0"/>
                <a:cs typeface="Tahoma" panose="020B0604030504040204" pitchFamily="34" charset="0"/>
              </a:rPr>
              <a:t>Trunking</a:t>
            </a:r>
            <a:r>
              <a:rPr lang="en-US" sz="1600" b="1" u="sng" dirty="0">
                <a:solidFill>
                  <a:schemeClr val="accent4">
                    <a:lumMod val="50000"/>
                  </a:schemeClr>
                </a:solidFill>
                <a:ea typeface="Tahoma" panose="020B0604030504040204" pitchFamily="34" charset="0"/>
                <a:cs typeface="Tahoma" panose="020B0604030504040204" pitchFamily="34" charset="0"/>
              </a:rPr>
              <a:t> Protocol)</a:t>
            </a:r>
          </a:p>
        </p:txBody>
      </p:sp>
      <p:sp>
        <p:nvSpPr>
          <p:cNvPr id="6" name="TextBox 5">
            <a:extLst>
              <a:ext uri="{FF2B5EF4-FFF2-40B4-BE49-F238E27FC236}">
                <a16:creationId xmlns:a16="http://schemas.microsoft.com/office/drawing/2014/main" id="{772AFE9B-82B1-57CB-61D7-73FBE3705EB0}"/>
              </a:ext>
            </a:extLst>
          </p:cNvPr>
          <p:cNvSpPr txBox="1"/>
          <p:nvPr/>
        </p:nvSpPr>
        <p:spPr>
          <a:xfrm>
            <a:off x="651806" y="848689"/>
            <a:ext cx="8202633" cy="3526286"/>
          </a:xfrm>
          <a:prstGeom prst="rect">
            <a:avLst/>
          </a:prstGeom>
          <a:noFill/>
        </p:spPr>
        <p:txBody>
          <a:bodyPr wrap="square" rtlCol="0">
            <a:spAutoFit/>
          </a:bodyPr>
          <a:lstStyle/>
          <a:p>
            <a:pPr algn="just">
              <a:lnSpc>
                <a:spcPct val="150000"/>
              </a:lnSpc>
            </a:pPr>
            <a:r>
              <a:rPr lang="en-US" sz="1000" b="0" i="0" dirty="0">
                <a:solidFill>
                  <a:schemeClr val="tx1"/>
                </a:solidFill>
                <a:effectLst/>
                <a:latin typeface="+mj-lt"/>
              </a:rPr>
              <a:t>Dynamic </a:t>
            </a:r>
            <a:r>
              <a:rPr lang="en-US" sz="1000" b="0" i="0" dirty="0" err="1">
                <a:solidFill>
                  <a:schemeClr val="tx1"/>
                </a:solidFill>
                <a:effectLst/>
                <a:latin typeface="+mj-lt"/>
              </a:rPr>
              <a:t>Trunking</a:t>
            </a:r>
            <a:r>
              <a:rPr lang="en-US" sz="1000" b="0" i="0" dirty="0">
                <a:solidFill>
                  <a:schemeClr val="tx1"/>
                </a:solidFill>
                <a:effectLst/>
                <a:latin typeface="+mj-lt"/>
              </a:rPr>
              <a:t> Protocol (</a:t>
            </a:r>
            <a:r>
              <a:rPr lang="en-US" sz="1000" b="1" i="0" dirty="0">
                <a:solidFill>
                  <a:schemeClr val="tx1"/>
                </a:solidFill>
                <a:effectLst/>
                <a:latin typeface="+mj-lt"/>
              </a:rPr>
              <a:t>DTP</a:t>
            </a:r>
            <a:r>
              <a:rPr lang="en-US" sz="1000" b="0" i="0" dirty="0">
                <a:solidFill>
                  <a:schemeClr val="tx1"/>
                </a:solidFill>
                <a:effectLst/>
                <a:latin typeface="+mj-lt"/>
              </a:rPr>
              <a:t>) is a </a:t>
            </a:r>
            <a:r>
              <a:rPr lang="en-US" sz="1000" b="1" i="0" dirty="0">
                <a:solidFill>
                  <a:schemeClr val="tx1"/>
                </a:solidFill>
                <a:effectLst/>
                <a:latin typeface="+mj-lt"/>
              </a:rPr>
              <a:t>Cisco proprietary </a:t>
            </a:r>
            <a:r>
              <a:rPr lang="en-US" sz="1000" b="0" i="0" dirty="0">
                <a:solidFill>
                  <a:schemeClr val="tx1"/>
                </a:solidFill>
                <a:effectLst/>
                <a:latin typeface="+mj-lt"/>
              </a:rPr>
              <a:t>protocol that allows switches to </a:t>
            </a:r>
            <a:r>
              <a:rPr lang="en-US" sz="1000" b="1" i="0" dirty="0">
                <a:solidFill>
                  <a:schemeClr val="tx1"/>
                </a:solidFill>
                <a:effectLst/>
                <a:latin typeface="+mj-lt"/>
              </a:rPr>
              <a:t>negotiate </a:t>
            </a:r>
            <a:r>
              <a:rPr lang="en-US" sz="1000" b="1" i="0" dirty="0" err="1">
                <a:solidFill>
                  <a:schemeClr val="tx1"/>
                </a:solidFill>
                <a:effectLst/>
                <a:latin typeface="+mj-lt"/>
              </a:rPr>
              <a:t>trunking</a:t>
            </a:r>
            <a:r>
              <a:rPr lang="en-US" sz="1000" b="1" i="0" dirty="0">
                <a:solidFill>
                  <a:schemeClr val="tx1"/>
                </a:solidFill>
                <a:effectLst/>
                <a:latin typeface="+mj-lt"/>
              </a:rPr>
              <a:t> </a:t>
            </a:r>
            <a:r>
              <a:rPr lang="en-US" sz="1000" b="0" i="0" dirty="0">
                <a:solidFill>
                  <a:schemeClr val="tx1"/>
                </a:solidFill>
                <a:effectLst/>
                <a:latin typeface="+mj-lt"/>
              </a:rPr>
              <a:t>between each other. DTP is used to automatically configure trunk ports on switches. DTP works by exchanging messages between switches to determine the </a:t>
            </a:r>
            <a:r>
              <a:rPr lang="en-US" sz="1000" b="0" i="0" dirty="0" err="1">
                <a:solidFill>
                  <a:schemeClr val="tx1"/>
                </a:solidFill>
                <a:effectLst/>
                <a:latin typeface="+mj-lt"/>
              </a:rPr>
              <a:t>trunking</a:t>
            </a:r>
            <a:r>
              <a:rPr lang="en-US" sz="1000" b="0" i="0" dirty="0">
                <a:solidFill>
                  <a:schemeClr val="tx1"/>
                </a:solidFill>
                <a:effectLst/>
                <a:latin typeface="+mj-lt"/>
              </a:rPr>
              <a:t> mode of each port. The DTP messages contain information about the following:</a:t>
            </a:r>
          </a:p>
          <a:p>
            <a:pPr marL="171450" indent="-171450" algn="just">
              <a:lnSpc>
                <a:spcPct val="150000"/>
              </a:lnSpc>
              <a:buFont typeface="Arial" panose="020B0604020202020204" pitchFamily="34" charset="0"/>
              <a:buChar char="•"/>
            </a:pPr>
            <a:r>
              <a:rPr lang="en-US" sz="1000" b="0" i="0" dirty="0">
                <a:solidFill>
                  <a:schemeClr val="tx1"/>
                </a:solidFill>
                <a:effectLst/>
                <a:latin typeface="+mj-lt"/>
              </a:rPr>
              <a:t>The </a:t>
            </a:r>
            <a:r>
              <a:rPr lang="en-US" sz="1000" i="0" dirty="0">
                <a:solidFill>
                  <a:schemeClr val="tx1"/>
                </a:solidFill>
                <a:effectLst/>
                <a:latin typeface="+mj-lt"/>
              </a:rPr>
              <a:t>desired </a:t>
            </a:r>
            <a:r>
              <a:rPr lang="en-US" sz="1000" b="1" i="0" dirty="0" err="1">
                <a:solidFill>
                  <a:schemeClr val="tx1"/>
                </a:solidFill>
                <a:effectLst/>
                <a:latin typeface="+mj-lt"/>
              </a:rPr>
              <a:t>trunking</a:t>
            </a:r>
            <a:r>
              <a:rPr lang="en-US" sz="1000" b="1" i="0" dirty="0">
                <a:solidFill>
                  <a:schemeClr val="tx1"/>
                </a:solidFill>
                <a:effectLst/>
                <a:latin typeface="+mj-lt"/>
              </a:rPr>
              <a:t> mode </a:t>
            </a:r>
            <a:r>
              <a:rPr lang="en-US" sz="1000" b="0" i="0" dirty="0">
                <a:solidFill>
                  <a:schemeClr val="tx1"/>
                </a:solidFill>
                <a:effectLst/>
                <a:latin typeface="+mj-lt"/>
              </a:rPr>
              <a:t>(</a:t>
            </a:r>
            <a:r>
              <a:rPr lang="en-US" sz="1000" b="1" i="0" dirty="0">
                <a:solidFill>
                  <a:schemeClr val="tx1"/>
                </a:solidFill>
                <a:effectLst/>
                <a:latin typeface="+mj-lt"/>
              </a:rPr>
              <a:t>trunk or access</a:t>
            </a:r>
            <a:r>
              <a:rPr lang="en-US" sz="1000" b="0" i="0" dirty="0">
                <a:solidFill>
                  <a:schemeClr val="tx1"/>
                </a:solidFill>
                <a:effectLst/>
                <a:latin typeface="+mj-lt"/>
              </a:rPr>
              <a:t>)</a:t>
            </a:r>
          </a:p>
          <a:p>
            <a:pPr marL="171450" indent="-171450" algn="just">
              <a:lnSpc>
                <a:spcPct val="150000"/>
              </a:lnSpc>
              <a:buFont typeface="Arial" panose="020B0604020202020204" pitchFamily="34" charset="0"/>
              <a:buChar char="•"/>
            </a:pPr>
            <a:r>
              <a:rPr lang="en-US" sz="1000" b="0" i="0" dirty="0">
                <a:solidFill>
                  <a:schemeClr val="tx1"/>
                </a:solidFill>
                <a:effectLst/>
                <a:latin typeface="+mj-lt"/>
              </a:rPr>
              <a:t>The </a:t>
            </a:r>
            <a:r>
              <a:rPr lang="en-US" sz="1000" i="0" dirty="0">
                <a:solidFill>
                  <a:schemeClr val="tx1"/>
                </a:solidFill>
                <a:effectLst/>
                <a:latin typeface="+mj-lt"/>
              </a:rPr>
              <a:t>supported </a:t>
            </a:r>
            <a:r>
              <a:rPr lang="en-US" sz="1000" b="1" i="0" dirty="0" err="1">
                <a:solidFill>
                  <a:schemeClr val="tx1"/>
                </a:solidFill>
                <a:effectLst/>
                <a:latin typeface="+mj-lt"/>
              </a:rPr>
              <a:t>trunking</a:t>
            </a:r>
            <a:r>
              <a:rPr lang="en-US" sz="1000" b="1" i="0" dirty="0">
                <a:solidFill>
                  <a:schemeClr val="tx1"/>
                </a:solidFill>
                <a:effectLst/>
                <a:latin typeface="+mj-lt"/>
              </a:rPr>
              <a:t> encapsulation types </a:t>
            </a:r>
            <a:r>
              <a:rPr lang="en-US" sz="1000" b="0" i="0" dirty="0">
                <a:solidFill>
                  <a:schemeClr val="tx1"/>
                </a:solidFill>
                <a:effectLst/>
                <a:latin typeface="+mj-lt"/>
              </a:rPr>
              <a:t>(</a:t>
            </a:r>
            <a:r>
              <a:rPr lang="en-US" sz="1000" b="1" i="0" dirty="0">
                <a:solidFill>
                  <a:schemeClr val="tx1"/>
                </a:solidFill>
                <a:effectLst/>
                <a:latin typeface="+mj-lt"/>
              </a:rPr>
              <a:t>IEEE 802.1q or ISL</a:t>
            </a:r>
            <a:r>
              <a:rPr lang="en-US" sz="1000" b="0" i="0" dirty="0">
                <a:solidFill>
                  <a:schemeClr val="tx1"/>
                </a:solidFill>
                <a:effectLst/>
                <a:latin typeface="+mj-lt"/>
              </a:rPr>
              <a:t>)</a:t>
            </a:r>
          </a:p>
          <a:p>
            <a:pPr algn="just">
              <a:lnSpc>
                <a:spcPct val="150000"/>
              </a:lnSpc>
            </a:pPr>
            <a:endParaRPr lang="en-US" sz="1000" b="0" i="0" dirty="0">
              <a:solidFill>
                <a:schemeClr val="tx1"/>
              </a:solidFill>
              <a:effectLst/>
              <a:latin typeface="+mj-lt"/>
            </a:endParaRPr>
          </a:p>
          <a:p>
            <a:pPr algn="just">
              <a:lnSpc>
                <a:spcPct val="150000"/>
              </a:lnSpc>
            </a:pPr>
            <a:r>
              <a:rPr lang="en-US" sz="1000" b="0" i="0" dirty="0">
                <a:solidFill>
                  <a:schemeClr val="tx1"/>
                </a:solidFill>
                <a:effectLst/>
                <a:latin typeface="+mj-lt"/>
              </a:rPr>
              <a:t>When two switches receive DTP messages from each other, they will negotiate the </a:t>
            </a:r>
            <a:r>
              <a:rPr lang="en-US" sz="1000" b="0" i="0" dirty="0" err="1">
                <a:solidFill>
                  <a:schemeClr val="tx1"/>
                </a:solidFill>
                <a:effectLst/>
                <a:latin typeface="+mj-lt"/>
              </a:rPr>
              <a:t>trunking</a:t>
            </a:r>
            <a:r>
              <a:rPr lang="en-US" sz="1000" b="0" i="0" dirty="0">
                <a:solidFill>
                  <a:schemeClr val="tx1"/>
                </a:solidFill>
                <a:effectLst/>
                <a:latin typeface="+mj-lt"/>
              </a:rPr>
              <a:t> mode and encapsulation type. If the switches cannot agree on a </a:t>
            </a:r>
            <a:r>
              <a:rPr lang="en-US" sz="1000" b="0" i="0" dirty="0" err="1">
                <a:solidFill>
                  <a:schemeClr val="tx1"/>
                </a:solidFill>
                <a:effectLst/>
                <a:latin typeface="+mj-lt"/>
              </a:rPr>
              <a:t>trunking</a:t>
            </a:r>
            <a:r>
              <a:rPr lang="en-US" sz="1000" b="0" i="0" dirty="0">
                <a:solidFill>
                  <a:schemeClr val="tx1"/>
                </a:solidFill>
                <a:effectLst/>
                <a:latin typeface="+mj-lt"/>
              </a:rPr>
              <a:t> mode or encapsulation type, the ports will be configured as access ports.</a:t>
            </a:r>
            <a:r>
              <a:rPr lang="en-US" sz="1000" dirty="0">
                <a:solidFill>
                  <a:schemeClr val="tx1"/>
                </a:solidFill>
                <a:latin typeface="+mj-lt"/>
              </a:rPr>
              <a:t> </a:t>
            </a:r>
            <a:r>
              <a:rPr lang="en-US" sz="1000" b="1" dirty="0">
                <a:solidFill>
                  <a:schemeClr val="tx1"/>
                </a:solidFill>
                <a:latin typeface="+mj-lt"/>
              </a:rPr>
              <a:t>DTP is enabled by default </a:t>
            </a:r>
            <a:r>
              <a:rPr lang="en-US" sz="1000" dirty="0">
                <a:solidFill>
                  <a:schemeClr val="tx1"/>
                </a:solidFill>
                <a:latin typeface="+mj-lt"/>
              </a:rPr>
              <a:t>on all Cisco switch interfaces.</a:t>
            </a:r>
          </a:p>
          <a:p>
            <a:pPr algn="just">
              <a:lnSpc>
                <a:spcPct val="150000"/>
              </a:lnSpc>
            </a:pPr>
            <a:endParaRPr lang="en-US" sz="1000" b="0" i="0" dirty="0">
              <a:solidFill>
                <a:schemeClr val="tx1"/>
              </a:solidFill>
              <a:effectLst/>
              <a:latin typeface="+mj-lt"/>
            </a:endParaRPr>
          </a:p>
          <a:p>
            <a:pPr algn="just">
              <a:lnSpc>
                <a:spcPct val="150000"/>
              </a:lnSpc>
            </a:pPr>
            <a:r>
              <a:rPr lang="en-US" sz="1000" dirty="0">
                <a:solidFill>
                  <a:schemeClr val="tx1"/>
                </a:solidFill>
                <a:latin typeface="+mj-lt"/>
              </a:rPr>
              <a:t>There are </a:t>
            </a:r>
            <a:r>
              <a:rPr lang="en-US" sz="1000" b="1" dirty="0">
                <a:solidFill>
                  <a:schemeClr val="tx1"/>
                </a:solidFill>
                <a:latin typeface="+mj-lt"/>
              </a:rPr>
              <a:t>two modes </a:t>
            </a:r>
            <a:r>
              <a:rPr lang="en-US" sz="1000" dirty="0">
                <a:solidFill>
                  <a:schemeClr val="tx1"/>
                </a:solidFill>
                <a:latin typeface="+mj-lt"/>
              </a:rPr>
              <a:t>of DTP-</a:t>
            </a:r>
          </a:p>
          <a:p>
            <a:pPr marL="228600" indent="-228600" algn="just">
              <a:lnSpc>
                <a:spcPct val="150000"/>
              </a:lnSpc>
              <a:buFont typeface="+mj-lt"/>
              <a:buAutoNum type="arabicPeriod"/>
            </a:pPr>
            <a:r>
              <a:rPr lang="en-US" sz="1000" b="1" i="0" dirty="0">
                <a:solidFill>
                  <a:schemeClr val="tx1"/>
                </a:solidFill>
                <a:effectLst/>
                <a:latin typeface="+mj-lt"/>
              </a:rPr>
              <a:t>Auto: </a:t>
            </a:r>
            <a:r>
              <a:rPr lang="en-US" sz="1000" i="0" dirty="0">
                <a:solidFill>
                  <a:schemeClr val="tx1"/>
                </a:solidFill>
                <a:effectLst/>
                <a:latin typeface="+mj-lt"/>
              </a:rPr>
              <a:t>A switchport in </a:t>
            </a:r>
            <a:r>
              <a:rPr lang="en-US" sz="1000" b="1" i="0" dirty="0">
                <a:solidFill>
                  <a:schemeClr val="tx1"/>
                </a:solidFill>
                <a:effectLst/>
                <a:latin typeface="+mj-lt"/>
              </a:rPr>
              <a:t>dynamic auto </a:t>
            </a:r>
            <a:r>
              <a:rPr lang="en-US" sz="1000" i="0" dirty="0">
                <a:solidFill>
                  <a:schemeClr val="tx1"/>
                </a:solidFill>
                <a:effectLst/>
                <a:latin typeface="+mj-lt"/>
              </a:rPr>
              <a:t>mode </a:t>
            </a:r>
            <a:r>
              <a:rPr lang="en-US" sz="1000" b="1" i="0" dirty="0">
                <a:solidFill>
                  <a:schemeClr val="tx1"/>
                </a:solidFill>
                <a:effectLst/>
                <a:latin typeface="+mj-lt"/>
              </a:rPr>
              <a:t>will not actively try to form a trunk </a:t>
            </a:r>
            <a:r>
              <a:rPr lang="en-US" sz="1000" i="0" dirty="0">
                <a:solidFill>
                  <a:schemeClr val="tx1"/>
                </a:solidFill>
                <a:effectLst/>
                <a:latin typeface="+mj-lt"/>
              </a:rPr>
              <a:t>with other Cisco switches, however it will form a trunk if the switch connected to it is actively trying to form a trunk. It will form a trunk with a switchport in </a:t>
            </a:r>
            <a:r>
              <a:rPr lang="en-US" sz="1000" b="1" i="0" dirty="0">
                <a:solidFill>
                  <a:schemeClr val="tx1"/>
                </a:solidFill>
                <a:effectLst/>
                <a:latin typeface="+mj-lt"/>
              </a:rPr>
              <a:t>trunk/dynamic desirable </a:t>
            </a:r>
            <a:r>
              <a:rPr lang="en-US" sz="1000" i="0" dirty="0">
                <a:solidFill>
                  <a:schemeClr val="tx1"/>
                </a:solidFill>
                <a:effectLst/>
                <a:latin typeface="+mj-lt"/>
              </a:rPr>
              <a:t>modes.</a:t>
            </a:r>
            <a:endParaRPr lang="en-US" sz="1000" b="1" i="0" dirty="0">
              <a:solidFill>
                <a:schemeClr val="tx1"/>
              </a:solidFill>
              <a:effectLst/>
              <a:latin typeface="+mj-lt"/>
            </a:endParaRPr>
          </a:p>
          <a:p>
            <a:pPr marL="228600" indent="-228600" algn="just">
              <a:lnSpc>
                <a:spcPct val="150000"/>
              </a:lnSpc>
              <a:buFont typeface="+mj-lt"/>
              <a:buAutoNum type="arabicPeriod"/>
            </a:pPr>
            <a:r>
              <a:rPr lang="en-US" sz="1000" b="1" dirty="0">
                <a:solidFill>
                  <a:schemeClr val="tx1"/>
                </a:solidFill>
                <a:latin typeface="+mj-lt"/>
              </a:rPr>
              <a:t>Desirable: </a:t>
            </a:r>
            <a:r>
              <a:rPr lang="en-US" sz="1000" dirty="0">
                <a:solidFill>
                  <a:schemeClr val="tx1"/>
                </a:solidFill>
                <a:latin typeface="+mj-lt"/>
              </a:rPr>
              <a:t>A switchport in </a:t>
            </a:r>
            <a:r>
              <a:rPr lang="en-US" sz="1000" b="1" dirty="0">
                <a:solidFill>
                  <a:schemeClr val="tx1"/>
                </a:solidFill>
                <a:latin typeface="+mj-lt"/>
              </a:rPr>
              <a:t>dynamic desirable </a:t>
            </a:r>
            <a:r>
              <a:rPr lang="en-US" sz="1000" dirty="0">
                <a:solidFill>
                  <a:schemeClr val="tx1"/>
                </a:solidFill>
                <a:latin typeface="+mj-lt"/>
              </a:rPr>
              <a:t>mode </a:t>
            </a:r>
            <a:r>
              <a:rPr lang="en-US" sz="1000" b="1" dirty="0">
                <a:solidFill>
                  <a:schemeClr val="tx1"/>
                </a:solidFill>
                <a:latin typeface="+mj-lt"/>
              </a:rPr>
              <a:t>will actively try to form a trunk </a:t>
            </a:r>
            <a:r>
              <a:rPr lang="en-US" sz="1000" dirty="0">
                <a:solidFill>
                  <a:schemeClr val="tx1"/>
                </a:solidFill>
                <a:latin typeface="+mj-lt"/>
              </a:rPr>
              <a:t>with other Cisco switches. It will form a trunk if connected to another switchport in </a:t>
            </a:r>
            <a:r>
              <a:rPr lang="en-US" sz="1000" b="1" dirty="0">
                <a:solidFill>
                  <a:schemeClr val="tx1"/>
                </a:solidFill>
                <a:latin typeface="+mj-lt"/>
              </a:rPr>
              <a:t>trunk/dynamic desirable/dynamic auto </a:t>
            </a:r>
            <a:r>
              <a:rPr lang="en-US" sz="1000" dirty="0">
                <a:solidFill>
                  <a:schemeClr val="tx1"/>
                </a:solidFill>
                <a:latin typeface="+mj-lt"/>
              </a:rPr>
              <a:t>modes.</a:t>
            </a:r>
            <a:endParaRPr lang="en-US" sz="1000" b="1" i="0" dirty="0">
              <a:solidFill>
                <a:schemeClr val="tx1"/>
              </a:solidFill>
              <a:effectLst/>
              <a:latin typeface="+mj-lt"/>
            </a:endParaRP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28</a:t>
            </a:fld>
            <a:endParaRPr lang="en"/>
          </a:p>
        </p:txBody>
      </p:sp>
      <p:sp>
        <p:nvSpPr>
          <p:cNvPr id="7" name="TextBox 6">
            <a:extLst>
              <a:ext uri="{FF2B5EF4-FFF2-40B4-BE49-F238E27FC236}">
                <a16:creationId xmlns:a16="http://schemas.microsoft.com/office/drawing/2014/main" id="{C7BF5144-E788-4E20-BDE8-A6EB69074C07}"/>
              </a:ext>
            </a:extLst>
          </p:cNvPr>
          <p:cNvSpPr txBox="1"/>
          <p:nvPr/>
        </p:nvSpPr>
        <p:spPr>
          <a:xfrm>
            <a:off x="3874770" y="236666"/>
            <a:ext cx="1272540" cy="246221"/>
          </a:xfrm>
          <a:prstGeom prst="rect">
            <a:avLst/>
          </a:prstGeom>
          <a:noFill/>
        </p:spPr>
        <p:txBody>
          <a:bodyPr wrap="square" rtlCol="0">
            <a:spAutoFit/>
          </a:bodyPr>
          <a:lstStyle/>
          <a:p>
            <a:r>
              <a:rPr lang="en-US" sz="1000" i="1" dirty="0">
                <a:solidFill>
                  <a:srgbClr val="002060"/>
                </a:solidFill>
                <a:hlinkClick r:id="rId3" action="ppaction://hlinksldjump">
                  <a:extLst>
                    <a:ext uri="{A12FA001-AC4F-418D-AE19-62706E023703}">
                      <ahyp:hlinkClr xmlns:ahyp="http://schemas.microsoft.com/office/drawing/2018/hyperlinkcolor" val="tx"/>
                    </a:ext>
                  </a:extLst>
                </a:hlinkClick>
              </a:rPr>
              <a:t>Back to Contents</a:t>
            </a:r>
            <a:endParaRPr lang="en-US" sz="1000" i="1" dirty="0">
              <a:solidFill>
                <a:srgbClr val="002060"/>
              </a:solidFill>
            </a:endParaRPr>
          </a:p>
        </p:txBody>
      </p:sp>
    </p:spTree>
    <p:extLst>
      <p:ext uri="{BB962C8B-B14F-4D97-AF65-F5344CB8AC3E}">
        <p14:creationId xmlns:p14="http://schemas.microsoft.com/office/powerpoint/2010/main" val="2185708612"/>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00A1D4-D9F2-4397-9544-86F5798D5711}"/>
              </a:ext>
            </a:extLst>
          </p:cNvPr>
          <p:cNvSpPr>
            <a:spLocks noGrp="1"/>
          </p:cNvSpPr>
          <p:nvPr>
            <p:ph type="title" idx="4294967295"/>
          </p:nvPr>
        </p:nvSpPr>
        <p:spPr>
          <a:xfrm>
            <a:off x="567690" y="533719"/>
            <a:ext cx="7886700" cy="337994"/>
          </a:xfrm>
          <a:prstGeom prst="rect">
            <a:avLst/>
          </a:prstGeom>
        </p:spPr>
        <p:txBody>
          <a:bodyPr/>
          <a:lstStyle/>
          <a:p>
            <a:r>
              <a:rPr lang="en-US" sz="1600" b="1" u="sng" dirty="0">
                <a:solidFill>
                  <a:schemeClr val="accent4">
                    <a:lumMod val="50000"/>
                  </a:schemeClr>
                </a:solidFill>
                <a:ea typeface="Tahoma" panose="020B0604030504040204" pitchFamily="34" charset="0"/>
                <a:cs typeface="Tahoma" panose="020B0604030504040204" pitchFamily="34" charset="0"/>
              </a:rPr>
              <a:t>DTP (Dynamic </a:t>
            </a:r>
            <a:r>
              <a:rPr lang="en-US" sz="1600" b="1" u="sng" dirty="0" err="1">
                <a:solidFill>
                  <a:schemeClr val="accent4">
                    <a:lumMod val="50000"/>
                  </a:schemeClr>
                </a:solidFill>
                <a:ea typeface="Tahoma" panose="020B0604030504040204" pitchFamily="34" charset="0"/>
                <a:cs typeface="Tahoma" panose="020B0604030504040204" pitchFamily="34" charset="0"/>
              </a:rPr>
              <a:t>Trunking</a:t>
            </a:r>
            <a:r>
              <a:rPr lang="en-US" sz="1600" b="1" u="sng" dirty="0">
                <a:solidFill>
                  <a:schemeClr val="accent4">
                    <a:lumMod val="50000"/>
                  </a:schemeClr>
                </a:solidFill>
                <a:ea typeface="Tahoma" panose="020B0604030504040204" pitchFamily="34" charset="0"/>
                <a:cs typeface="Tahoma" panose="020B0604030504040204" pitchFamily="34" charset="0"/>
              </a:rPr>
              <a:t> Protocol)</a:t>
            </a:r>
          </a:p>
        </p:txBody>
      </p:sp>
      <p:pic>
        <p:nvPicPr>
          <p:cNvPr id="10" name="Picture 9">
            <a:extLst>
              <a:ext uri="{FF2B5EF4-FFF2-40B4-BE49-F238E27FC236}">
                <a16:creationId xmlns:a16="http://schemas.microsoft.com/office/drawing/2014/main" id="{6C8171D4-5C35-4A85-B298-C003E9397CAB}"/>
              </a:ext>
            </a:extLst>
          </p:cNvPr>
          <p:cNvPicPr>
            <a:picLocks noChangeAspect="1"/>
          </p:cNvPicPr>
          <p:nvPr/>
        </p:nvPicPr>
        <p:blipFill>
          <a:blip r:embed="rId3"/>
          <a:srcRect/>
          <a:stretch/>
        </p:blipFill>
        <p:spPr>
          <a:xfrm>
            <a:off x="598363" y="4000741"/>
            <a:ext cx="4001778" cy="555930"/>
          </a:xfrm>
          <a:prstGeom prst="rect">
            <a:avLst/>
          </a:prstGeom>
        </p:spPr>
      </p:pic>
      <p:pic>
        <p:nvPicPr>
          <p:cNvPr id="8" name="Picture 7">
            <a:extLst>
              <a:ext uri="{FF2B5EF4-FFF2-40B4-BE49-F238E27FC236}">
                <a16:creationId xmlns:a16="http://schemas.microsoft.com/office/drawing/2014/main" id="{6B2F68F8-BB3E-4DF8-9268-BCC7B1DEC007}"/>
              </a:ext>
            </a:extLst>
          </p:cNvPr>
          <p:cNvPicPr>
            <a:picLocks noChangeAspect="1"/>
          </p:cNvPicPr>
          <p:nvPr/>
        </p:nvPicPr>
        <p:blipFill>
          <a:blip r:embed="rId4"/>
          <a:srcRect/>
          <a:stretch/>
        </p:blipFill>
        <p:spPr>
          <a:xfrm>
            <a:off x="598363" y="2545826"/>
            <a:ext cx="4001778" cy="1376466"/>
          </a:xfrm>
          <a:prstGeom prst="rect">
            <a:avLst/>
          </a:prstGeom>
        </p:spPr>
      </p:pic>
      <p:sp>
        <p:nvSpPr>
          <p:cNvPr id="6" name="TextBox 5">
            <a:extLst>
              <a:ext uri="{FF2B5EF4-FFF2-40B4-BE49-F238E27FC236}">
                <a16:creationId xmlns:a16="http://schemas.microsoft.com/office/drawing/2014/main" id="{772AFE9B-82B1-57CB-61D7-73FBE3705EB0}"/>
              </a:ext>
            </a:extLst>
          </p:cNvPr>
          <p:cNvSpPr txBox="1"/>
          <p:nvPr/>
        </p:nvSpPr>
        <p:spPr>
          <a:xfrm>
            <a:off x="651806" y="848689"/>
            <a:ext cx="4016447" cy="1679627"/>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000" dirty="0">
                <a:solidFill>
                  <a:schemeClr val="tx1"/>
                </a:solidFill>
                <a:latin typeface="+mj-lt"/>
              </a:rPr>
              <a:t>Commands of DTP in switches-</a:t>
            </a:r>
            <a:br>
              <a:rPr lang="en-US" sz="1000" dirty="0">
                <a:solidFill>
                  <a:schemeClr val="tx1"/>
                </a:solidFill>
                <a:latin typeface="+mj-lt"/>
              </a:rPr>
            </a:br>
            <a:r>
              <a:rPr lang="en-US" sz="1000" b="1" i="1" dirty="0">
                <a:solidFill>
                  <a:schemeClr val="tx1"/>
                </a:solidFill>
                <a:latin typeface="+mj-lt"/>
              </a:rPr>
              <a:t>‘SW(config)# interface </a:t>
            </a:r>
            <a:r>
              <a:rPr lang="en-US" sz="1000" b="1" i="1" dirty="0">
                <a:solidFill>
                  <a:srgbClr val="C00000"/>
                </a:solidFill>
                <a:latin typeface="+mj-lt"/>
              </a:rPr>
              <a:t>&lt;interface no&gt;</a:t>
            </a:r>
            <a:r>
              <a:rPr lang="en-US" sz="1000" b="1" i="1" dirty="0">
                <a:solidFill>
                  <a:schemeClr val="tx1"/>
                </a:solidFill>
                <a:latin typeface="+mj-lt"/>
              </a:rPr>
              <a:t>’</a:t>
            </a:r>
            <a:br>
              <a:rPr lang="en-US" sz="1000" b="1" i="1" dirty="0">
                <a:solidFill>
                  <a:schemeClr val="tx1"/>
                </a:solidFill>
                <a:latin typeface="+mj-lt"/>
              </a:rPr>
            </a:br>
            <a:r>
              <a:rPr lang="en-US" sz="1000" b="1" i="1" dirty="0">
                <a:solidFill>
                  <a:schemeClr val="tx1"/>
                </a:solidFill>
                <a:latin typeface="+mj-lt"/>
              </a:rPr>
              <a:t>‘SW(config-if)# switchport mode dynamic </a:t>
            </a:r>
            <a:r>
              <a:rPr lang="en-US" sz="1000" b="1" i="1" dirty="0">
                <a:solidFill>
                  <a:srgbClr val="C00000"/>
                </a:solidFill>
                <a:latin typeface="+mj-lt"/>
              </a:rPr>
              <a:t>&lt;auto/desirable&gt;’</a:t>
            </a:r>
          </a:p>
          <a:p>
            <a:pPr marL="171450" indent="-171450">
              <a:lnSpc>
                <a:spcPct val="150000"/>
              </a:lnSpc>
              <a:buFont typeface="Arial" panose="020B0604020202020204" pitchFamily="34" charset="0"/>
              <a:buChar char="•"/>
            </a:pPr>
            <a:r>
              <a:rPr lang="en-US" sz="1000" dirty="0">
                <a:solidFill>
                  <a:schemeClr val="tx1"/>
                </a:solidFill>
                <a:latin typeface="+mj-lt"/>
              </a:rPr>
              <a:t>Commands to check DTP switchport mode-</a:t>
            </a:r>
            <a:br>
              <a:rPr lang="en-US" sz="1000" dirty="0">
                <a:solidFill>
                  <a:schemeClr val="tx1"/>
                </a:solidFill>
                <a:latin typeface="+mj-lt"/>
              </a:rPr>
            </a:br>
            <a:r>
              <a:rPr lang="en-US" sz="1000" b="1" i="1" dirty="0">
                <a:solidFill>
                  <a:schemeClr val="tx1"/>
                </a:solidFill>
                <a:latin typeface="+mj-lt"/>
              </a:rPr>
              <a:t>‘SW# show interface </a:t>
            </a:r>
            <a:r>
              <a:rPr lang="en-US" sz="1000" b="1" i="1" dirty="0">
                <a:solidFill>
                  <a:srgbClr val="C00000"/>
                </a:solidFill>
                <a:latin typeface="+mj-lt"/>
              </a:rPr>
              <a:t>&lt;interface no&gt; </a:t>
            </a:r>
            <a:r>
              <a:rPr lang="en-US" sz="1000" b="1" i="1" dirty="0">
                <a:solidFill>
                  <a:schemeClr val="tx1"/>
                </a:solidFill>
                <a:latin typeface="+mj-lt"/>
              </a:rPr>
              <a:t>switchport’</a:t>
            </a:r>
            <a:endParaRPr lang="en-US" sz="1000" dirty="0">
              <a:solidFill>
                <a:schemeClr val="tx1"/>
              </a:solidFill>
              <a:latin typeface="+mj-lt"/>
            </a:endParaRPr>
          </a:p>
          <a:p>
            <a:pPr marL="171450" indent="-171450">
              <a:lnSpc>
                <a:spcPct val="150000"/>
              </a:lnSpc>
              <a:buFont typeface="Arial" panose="020B0604020202020204" pitchFamily="34" charset="0"/>
              <a:buChar char="•"/>
            </a:pPr>
            <a:endParaRPr lang="en-US" sz="1000" b="1" i="1" dirty="0">
              <a:solidFill>
                <a:schemeClr val="tx1"/>
              </a:solidFill>
              <a:effectLst/>
              <a:latin typeface="+mj-lt"/>
            </a:endParaRPr>
          </a:p>
          <a:p>
            <a:pPr>
              <a:lnSpc>
                <a:spcPct val="150000"/>
              </a:lnSpc>
            </a:pPr>
            <a:r>
              <a:rPr lang="en-US" sz="1000" dirty="0">
                <a:solidFill>
                  <a:schemeClr val="tx1"/>
                </a:solidFill>
                <a:effectLst/>
                <a:latin typeface="+mj-lt"/>
              </a:rPr>
              <a:t>Configuring DTP mode </a:t>
            </a:r>
            <a:r>
              <a:rPr lang="en-US" sz="1000" dirty="0">
                <a:solidFill>
                  <a:schemeClr val="tx1"/>
                </a:solidFill>
                <a:latin typeface="+mj-lt"/>
              </a:rPr>
              <a:t>of SW1 to desirable-</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29</a:t>
            </a:fld>
            <a:endParaRPr lang="en"/>
          </a:p>
        </p:txBody>
      </p:sp>
      <p:pic>
        <p:nvPicPr>
          <p:cNvPr id="9" name="Picture 8">
            <a:extLst>
              <a:ext uri="{FF2B5EF4-FFF2-40B4-BE49-F238E27FC236}">
                <a16:creationId xmlns:a16="http://schemas.microsoft.com/office/drawing/2014/main" id="{3D95D9DA-2D64-47B7-AE0F-BADD467C78C1}"/>
              </a:ext>
            </a:extLst>
          </p:cNvPr>
          <p:cNvPicPr>
            <a:picLocks noChangeAspect="1"/>
          </p:cNvPicPr>
          <p:nvPr/>
        </p:nvPicPr>
        <p:blipFill>
          <a:blip r:embed="rId5"/>
          <a:srcRect/>
          <a:stretch/>
        </p:blipFill>
        <p:spPr>
          <a:xfrm>
            <a:off x="4706143" y="1110388"/>
            <a:ext cx="4001778" cy="228411"/>
          </a:xfrm>
          <a:prstGeom prst="rect">
            <a:avLst/>
          </a:prstGeom>
        </p:spPr>
      </p:pic>
      <p:pic>
        <p:nvPicPr>
          <p:cNvPr id="11" name="Picture 10">
            <a:extLst>
              <a:ext uri="{FF2B5EF4-FFF2-40B4-BE49-F238E27FC236}">
                <a16:creationId xmlns:a16="http://schemas.microsoft.com/office/drawing/2014/main" id="{07F6B0AB-0EBF-4050-9712-03BD24F887BE}"/>
              </a:ext>
            </a:extLst>
          </p:cNvPr>
          <p:cNvPicPr>
            <a:picLocks noChangeAspect="1"/>
          </p:cNvPicPr>
          <p:nvPr/>
        </p:nvPicPr>
        <p:blipFill>
          <a:blip r:embed="rId6"/>
          <a:srcRect/>
          <a:stretch/>
        </p:blipFill>
        <p:spPr>
          <a:xfrm>
            <a:off x="4694333" y="1417565"/>
            <a:ext cx="4013587" cy="552962"/>
          </a:xfrm>
          <a:prstGeom prst="rect">
            <a:avLst/>
          </a:prstGeom>
        </p:spPr>
      </p:pic>
      <p:sp>
        <p:nvSpPr>
          <p:cNvPr id="12" name="TextBox 11">
            <a:extLst>
              <a:ext uri="{FF2B5EF4-FFF2-40B4-BE49-F238E27FC236}">
                <a16:creationId xmlns:a16="http://schemas.microsoft.com/office/drawing/2014/main" id="{6CC8A54D-8E91-46A3-BEF2-3CAC11686DEC}"/>
              </a:ext>
            </a:extLst>
          </p:cNvPr>
          <p:cNvSpPr txBox="1"/>
          <p:nvPr/>
        </p:nvSpPr>
        <p:spPr>
          <a:xfrm>
            <a:off x="4749180" y="815756"/>
            <a:ext cx="3940300" cy="294632"/>
          </a:xfrm>
          <a:prstGeom prst="rect">
            <a:avLst/>
          </a:prstGeom>
          <a:noFill/>
        </p:spPr>
        <p:txBody>
          <a:bodyPr wrap="square" rtlCol="0">
            <a:spAutoFit/>
          </a:bodyPr>
          <a:lstStyle/>
          <a:p>
            <a:pPr>
              <a:lnSpc>
                <a:spcPct val="150000"/>
              </a:lnSpc>
            </a:pPr>
            <a:r>
              <a:rPr lang="en-US" sz="1000" dirty="0">
                <a:solidFill>
                  <a:schemeClr val="tx1"/>
                </a:solidFill>
                <a:latin typeface="+mj-lt"/>
              </a:rPr>
              <a:t>Configuring DTP mode of SW2 to auto-</a:t>
            </a:r>
            <a:endParaRPr lang="en-US" sz="1000" dirty="0">
              <a:solidFill>
                <a:schemeClr val="tx1"/>
              </a:solidFill>
              <a:effectLst/>
              <a:latin typeface="+mj-lt"/>
            </a:endParaRPr>
          </a:p>
        </p:txBody>
      </p:sp>
      <p:sp>
        <p:nvSpPr>
          <p:cNvPr id="13" name="TextBox 12">
            <a:extLst>
              <a:ext uri="{FF2B5EF4-FFF2-40B4-BE49-F238E27FC236}">
                <a16:creationId xmlns:a16="http://schemas.microsoft.com/office/drawing/2014/main" id="{7947BE0A-1B0A-4204-BFF7-55C853FA5950}"/>
              </a:ext>
            </a:extLst>
          </p:cNvPr>
          <p:cNvSpPr txBox="1"/>
          <p:nvPr/>
        </p:nvSpPr>
        <p:spPr>
          <a:xfrm>
            <a:off x="4749181" y="2042973"/>
            <a:ext cx="3940300" cy="2602957"/>
          </a:xfrm>
          <a:prstGeom prst="rect">
            <a:avLst/>
          </a:prstGeom>
          <a:noFill/>
        </p:spPr>
        <p:txBody>
          <a:bodyPr wrap="square" rtlCol="0">
            <a:spAutoFit/>
          </a:bodyPr>
          <a:lstStyle/>
          <a:p>
            <a:pPr algn="just">
              <a:lnSpc>
                <a:spcPct val="150000"/>
              </a:lnSpc>
            </a:pPr>
            <a:r>
              <a:rPr lang="en-US" sz="1000" dirty="0">
                <a:solidFill>
                  <a:schemeClr val="tx1"/>
                </a:solidFill>
                <a:latin typeface="+mj-lt"/>
              </a:rPr>
              <a:t>There are also </a:t>
            </a:r>
            <a:r>
              <a:rPr lang="en-US" sz="1000" b="1" dirty="0">
                <a:solidFill>
                  <a:schemeClr val="tx1"/>
                </a:solidFill>
                <a:latin typeface="+mj-lt"/>
              </a:rPr>
              <a:t>‘dynamic access’</a:t>
            </a:r>
            <a:r>
              <a:rPr lang="en-US" sz="1000" dirty="0">
                <a:solidFill>
                  <a:schemeClr val="tx1"/>
                </a:solidFill>
                <a:latin typeface="+mj-lt"/>
              </a:rPr>
              <a:t> ports, in which a server automatically assigns the VLAN depending on the MAC address of the connected device.</a:t>
            </a:r>
          </a:p>
          <a:p>
            <a:pPr algn="just">
              <a:lnSpc>
                <a:spcPct val="150000"/>
              </a:lnSpc>
            </a:pPr>
            <a:r>
              <a:rPr lang="en-US" sz="1000" b="1" dirty="0">
                <a:solidFill>
                  <a:schemeClr val="tx1"/>
                </a:solidFill>
                <a:effectLst/>
                <a:latin typeface="+mj-lt"/>
              </a:rPr>
              <a:t>‘static access’ </a:t>
            </a:r>
            <a:r>
              <a:rPr lang="en-US" sz="1000" dirty="0">
                <a:solidFill>
                  <a:schemeClr val="tx1"/>
                </a:solidFill>
                <a:effectLst/>
                <a:latin typeface="+mj-lt"/>
              </a:rPr>
              <a:t>means as access port that belongs to a s</a:t>
            </a:r>
            <a:r>
              <a:rPr lang="en-US" sz="1000" dirty="0">
                <a:solidFill>
                  <a:schemeClr val="tx1"/>
                </a:solidFill>
                <a:latin typeface="+mj-lt"/>
              </a:rPr>
              <a:t>ingle VLAN that doesn’t change (unless we configure a different VLAN).</a:t>
            </a:r>
          </a:p>
          <a:p>
            <a:pPr algn="just">
              <a:lnSpc>
                <a:spcPct val="150000"/>
              </a:lnSpc>
            </a:pPr>
            <a:endParaRPr lang="en-US" sz="1000" b="1" dirty="0">
              <a:solidFill>
                <a:schemeClr val="tx1"/>
              </a:solidFill>
              <a:effectLst/>
              <a:latin typeface="+mj-lt"/>
            </a:endParaRPr>
          </a:p>
          <a:p>
            <a:pPr algn="just">
              <a:lnSpc>
                <a:spcPct val="150000"/>
              </a:lnSpc>
            </a:pPr>
            <a:r>
              <a:rPr lang="en-US" sz="1000" b="1" dirty="0">
                <a:solidFill>
                  <a:schemeClr val="tx1"/>
                </a:solidFill>
                <a:latin typeface="+mj-lt"/>
              </a:rPr>
              <a:t>What happens if a manually configured TRUNK is connected to a manually configured ACCESS port?</a:t>
            </a:r>
          </a:p>
          <a:p>
            <a:pPr algn="just">
              <a:lnSpc>
                <a:spcPct val="150000"/>
              </a:lnSpc>
            </a:pPr>
            <a:r>
              <a:rPr lang="en-US" sz="1000" dirty="0">
                <a:solidFill>
                  <a:schemeClr val="tx1"/>
                </a:solidFill>
                <a:effectLst/>
                <a:latin typeface="+mj-lt"/>
              </a:rPr>
              <a:t>Sin</a:t>
            </a:r>
            <a:r>
              <a:rPr lang="en-US" sz="1000" dirty="0">
                <a:solidFill>
                  <a:schemeClr val="tx1"/>
                </a:solidFill>
                <a:latin typeface="+mj-lt"/>
              </a:rPr>
              <a:t>ce both are manually configured, they are forced to operate mismatched in trunk and access modes. This configuration does not work and will result in an error.</a:t>
            </a:r>
            <a:endParaRPr lang="en-US" sz="1000" dirty="0">
              <a:solidFill>
                <a:schemeClr val="tx1"/>
              </a:solidFill>
              <a:effectLst/>
              <a:latin typeface="+mj-lt"/>
            </a:endParaRPr>
          </a:p>
        </p:txBody>
      </p:sp>
      <p:sp>
        <p:nvSpPr>
          <p:cNvPr id="14" name="Rectangle 13">
            <a:extLst>
              <a:ext uri="{FF2B5EF4-FFF2-40B4-BE49-F238E27FC236}">
                <a16:creationId xmlns:a16="http://schemas.microsoft.com/office/drawing/2014/main" id="{A2B3A3FD-3591-4786-86A3-F02097EE5255}"/>
              </a:ext>
            </a:extLst>
          </p:cNvPr>
          <p:cNvSpPr/>
          <p:nvPr/>
        </p:nvSpPr>
        <p:spPr>
          <a:xfrm>
            <a:off x="5461406" y="1223482"/>
            <a:ext cx="1472793"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5EEAB87-635B-4A38-B1F4-5504F6F28466}"/>
              </a:ext>
            </a:extLst>
          </p:cNvPr>
          <p:cNvSpPr/>
          <p:nvPr/>
        </p:nvSpPr>
        <p:spPr>
          <a:xfrm>
            <a:off x="4903241" y="1427317"/>
            <a:ext cx="1564234"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EACB45-5DF2-4772-8668-8299880F28EF}"/>
              </a:ext>
            </a:extLst>
          </p:cNvPr>
          <p:cNvSpPr/>
          <p:nvPr/>
        </p:nvSpPr>
        <p:spPr>
          <a:xfrm>
            <a:off x="4707026" y="1745452"/>
            <a:ext cx="1701394" cy="209078"/>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55F941F-1220-44C9-BA1A-5ABF11521CE3}"/>
              </a:ext>
            </a:extLst>
          </p:cNvPr>
          <p:cNvSpPr/>
          <p:nvPr/>
        </p:nvSpPr>
        <p:spPr>
          <a:xfrm>
            <a:off x="681761" y="2971637"/>
            <a:ext cx="3908220"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F123979-101D-454C-AE77-0D0E889FCA94}"/>
              </a:ext>
            </a:extLst>
          </p:cNvPr>
          <p:cNvSpPr/>
          <p:nvPr/>
        </p:nvSpPr>
        <p:spPr>
          <a:xfrm>
            <a:off x="681761" y="3499957"/>
            <a:ext cx="3389859"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30A9244-C0F0-43B7-82DF-E85F150284EF}"/>
              </a:ext>
            </a:extLst>
          </p:cNvPr>
          <p:cNvSpPr/>
          <p:nvPr/>
        </p:nvSpPr>
        <p:spPr>
          <a:xfrm>
            <a:off x="684301" y="3601557"/>
            <a:ext cx="3628619"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CC19F45-A493-4179-959A-956807049A5A}"/>
              </a:ext>
            </a:extLst>
          </p:cNvPr>
          <p:cNvSpPr/>
          <p:nvPr/>
        </p:nvSpPr>
        <p:spPr>
          <a:xfrm>
            <a:off x="1362481" y="3809837"/>
            <a:ext cx="1685519"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F3C5539-75D2-4FD9-84EA-C858B32D1BFC}"/>
              </a:ext>
            </a:extLst>
          </p:cNvPr>
          <p:cNvSpPr/>
          <p:nvPr/>
        </p:nvSpPr>
        <p:spPr>
          <a:xfrm>
            <a:off x="801141" y="4007957"/>
            <a:ext cx="1578839"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DE6A0D7-2393-4145-B5E1-1A94A3682EB1}"/>
              </a:ext>
            </a:extLst>
          </p:cNvPr>
          <p:cNvSpPr/>
          <p:nvPr/>
        </p:nvSpPr>
        <p:spPr>
          <a:xfrm>
            <a:off x="608101" y="4330537"/>
            <a:ext cx="1952219" cy="198283"/>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2563AE36-0EC0-4FFA-8D57-B0F465BD4734}"/>
              </a:ext>
            </a:extLst>
          </p:cNvPr>
          <p:cNvSpPr txBox="1"/>
          <p:nvPr/>
        </p:nvSpPr>
        <p:spPr>
          <a:xfrm>
            <a:off x="3874770" y="236666"/>
            <a:ext cx="1272540" cy="246221"/>
          </a:xfrm>
          <a:prstGeom prst="rect">
            <a:avLst/>
          </a:prstGeom>
          <a:noFill/>
        </p:spPr>
        <p:txBody>
          <a:bodyPr wrap="square" rtlCol="0">
            <a:spAutoFit/>
          </a:bodyPr>
          <a:lstStyle/>
          <a:p>
            <a:r>
              <a:rPr lang="en-US" sz="1000" i="1" dirty="0">
                <a:solidFill>
                  <a:srgbClr val="002060"/>
                </a:solidFill>
                <a:hlinkClick r:id="rId7" action="ppaction://hlinksldjump">
                  <a:extLst>
                    <a:ext uri="{A12FA001-AC4F-418D-AE19-62706E023703}">
                      <ahyp:hlinkClr xmlns:ahyp="http://schemas.microsoft.com/office/drawing/2018/hyperlinkcolor" val="tx"/>
                    </a:ext>
                  </a:extLst>
                </a:hlinkClick>
              </a:rPr>
              <a:t>Back to Contents</a:t>
            </a:r>
            <a:endParaRPr lang="en-US" sz="1000" i="1" dirty="0">
              <a:solidFill>
                <a:srgbClr val="002060"/>
              </a:solidFill>
            </a:endParaRPr>
          </a:p>
        </p:txBody>
      </p:sp>
    </p:spTree>
    <p:extLst>
      <p:ext uri="{BB962C8B-B14F-4D97-AF65-F5344CB8AC3E}">
        <p14:creationId xmlns:p14="http://schemas.microsoft.com/office/powerpoint/2010/main" val="1921809688"/>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9EA924-91DA-461D-893D-9DA9DDA64B52}"/>
              </a:ext>
            </a:extLst>
          </p:cNvPr>
          <p:cNvSpPr>
            <a:spLocks noGrp="1"/>
          </p:cNvSpPr>
          <p:nvPr>
            <p:ph type="title" idx="4294967295"/>
          </p:nvPr>
        </p:nvSpPr>
        <p:spPr>
          <a:xfrm>
            <a:off x="567690" y="533719"/>
            <a:ext cx="7886700" cy="337993"/>
          </a:xfrm>
          <a:prstGeom prst="rect">
            <a:avLst/>
          </a:prstGeom>
        </p:spPr>
        <p:txBody>
          <a:body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Introduction</a:t>
            </a:r>
          </a:p>
        </p:txBody>
      </p:sp>
      <p:sp>
        <p:nvSpPr>
          <p:cNvPr id="6" name="TextBox 5">
            <a:extLst>
              <a:ext uri="{FF2B5EF4-FFF2-40B4-BE49-F238E27FC236}">
                <a16:creationId xmlns:a16="http://schemas.microsoft.com/office/drawing/2014/main" id="{772AFE9B-82B1-57CB-61D7-73FBE3705EB0}"/>
              </a:ext>
            </a:extLst>
          </p:cNvPr>
          <p:cNvSpPr txBox="1"/>
          <p:nvPr/>
        </p:nvSpPr>
        <p:spPr>
          <a:xfrm>
            <a:off x="651806" y="848689"/>
            <a:ext cx="7921505" cy="3526286"/>
          </a:xfrm>
          <a:prstGeom prst="rect">
            <a:avLst/>
          </a:prstGeom>
          <a:noFill/>
        </p:spPr>
        <p:txBody>
          <a:bodyPr wrap="square" rtlCol="0">
            <a:spAutoFit/>
          </a:bodyPr>
          <a:lstStyle/>
          <a:p>
            <a:pPr algn="just">
              <a:lnSpc>
                <a:spcPct val="150000"/>
              </a:lnSpc>
            </a:pPr>
            <a:r>
              <a:rPr lang="en-US" sz="1000" b="1" i="0" dirty="0">
                <a:solidFill>
                  <a:schemeClr val="tx1"/>
                </a:solidFill>
                <a:effectLst/>
                <a:latin typeface="+mj-lt"/>
              </a:rPr>
              <a:t>VLAN</a:t>
            </a:r>
            <a:r>
              <a:rPr lang="en-US" sz="1000" b="0" i="0" dirty="0">
                <a:solidFill>
                  <a:schemeClr val="tx1"/>
                </a:solidFill>
                <a:effectLst/>
                <a:latin typeface="+mj-lt"/>
              </a:rPr>
              <a:t>s are a fundamental technology in modern networking, allowing administrators to </a:t>
            </a:r>
            <a:r>
              <a:rPr lang="en-US" sz="1000" b="1" i="0" dirty="0">
                <a:solidFill>
                  <a:schemeClr val="tx1"/>
                </a:solidFill>
                <a:effectLst/>
                <a:latin typeface="+mj-lt"/>
              </a:rPr>
              <a:t>logically divide a physical network </a:t>
            </a:r>
            <a:r>
              <a:rPr lang="en-US" sz="1000" b="0" i="0" dirty="0">
                <a:solidFill>
                  <a:schemeClr val="tx1"/>
                </a:solidFill>
                <a:effectLst/>
                <a:latin typeface="+mj-lt"/>
              </a:rPr>
              <a:t>into multiple, </a:t>
            </a:r>
            <a:r>
              <a:rPr lang="en-US" sz="1000" b="1" i="0" dirty="0">
                <a:solidFill>
                  <a:schemeClr val="tx1"/>
                </a:solidFill>
                <a:effectLst/>
                <a:latin typeface="+mj-lt"/>
              </a:rPr>
              <a:t>isolated broadcast domains</a:t>
            </a:r>
            <a:r>
              <a:rPr lang="en-US" sz="1000" b="0" i="0" dirty="0">
                <a:solidFill>
                  <a:schemeClr val="tx1"/>
                </a:solidFill>
                <a:effectLst/>
                <a:latin typeface="+mj-lt"/>
              </a:rPr>
              <a:t>. Devices in different </a:t>
            </a:r>
            <a:r>
              <a:rPr lang="en-US" sz="1000" b="1" i="0" dirty="0">
                <a:solidFill>
                  <a:schemeClr val="tx1"/>
                </a:solidFill>
                <a:effectLst/>
                <a:latin typeface="+mj-lt"/>
              </a:rPr>
              <a:t>VLANs cannot communicate </a:t>
            </a:r>
            <a:r>
              <a:rPr lang="en-US" sz="1000" b="0" i="0" dirty="0">
                <a:solidFill>
                  <a:schemeClr val="tx1"/>
                </a:solidFill>
                <a:effectLst/>
                <a:latin typeface="+mj-lt"/>
              </a:rPr>
              <a:t>with each other directly, </a:t>
            </a:r>
            <a:r>
              <a:rPr lang="en-US" sz="1000" b="1" i="0" dirty="0">
                <a:solidFill>
                  <a:schemeClr val="tx1"/>
                </a:solidFill>
                <a:effectLst/>
                <a:latin typeface="+mj-lt"/>
              </a:rPr>
              <a:t>unless they are routed </a:t>
            </a:r>
            <a:r>
              <a:rPr lang="en-US" sz="1000" b="0" i="0" dirty="0">
                <a:solidFill>
                  <a:schemeClr val="tx1"/>
                </a:solidFill>
                <a:effectLst/>
                <a:latin typeface="+mj-lt"/>
              </a:rPr>
              <a:t>through a router or switch. Virtual local area networks (VLANs) were first conceived in </a:t>
            </a:r>
            <a:r>
              <a:rPr lang="en-US" sz="1000" i="0" dirty="0">
                <a:solidFill>
                  <a:schemeClr val="tx1"/>
                </a:solidFill>
                <a:effectLst/>
                <a:latin typeface="+mj-lt"/>
              </a:rPr>
              <a:t>the </a:t>
            </a:r>
            <a:r>
              <a:rPr lang="en-US" sz="1000" b="1" i="0" dirty="0">
                <a:solidFill>
                  <a:schemeClr val="tx1"/>
                </a:solidFill>
                <a:effectLst/>
                <a:latin typeface="+mj-lt"/>
              </a:rPr>
              <a:t>late 1980s </a:t>
            </a:r>
            <a:r>
              <a:rPr lang="en-US" sz="1000" b="0" i="0" dirty="0">
                <a:solidFill>
                  <a:schemeClr val="tx1"/>
                </a:solidFill>
                <a:effectLst/>
                <a:latin typeface="+mj-lt"/>
              </a:rPr>
              <a:t>by </a:t>
            </a:r>
            <a:r>
              <a:rPr lang="en-US" sz="1000" b="1" i="0" dirty="0">
                <a:solidFill>
                  <a:schemeClr val="tx1"/>
                </a:solidFill>
                <a:effectLst/>
                <a:latin typeface="+mj-lt"/>
              </a:rPr>
              <a:t>W. David </a:t>
            </a:r>
            <a:r>
              <a:rPr lang="en-US" sz="1000" b="1" i="0" dirty="0" err="1">
                <a:solidFill>
                  <a:schemeClr val="tx1"/>
                </a:solidFill>
                <a:effectLst/>
                <a:latin typeface="+mj-lt"/>
              </a:rPr>
              <a:t>Sincoskie</a:t>
            </a:r>
            <a:r>
              <a:rPr lang="en-US" sz="1000" b="0" i="0" dirty="0">
                <a:solidFill>
                  <a:schemeClr val="tx1"/>
                </a:solidFill>
                <a:effectLst/>
                <a:latin typeface="+mj-lt"/>
              </a:rPr>
              <a:t>, a computer engineer at </a:t>
            </a:r>
            <a:r>
              <a:rPr lang="en-US" sz="1000" b="0" i="0" dirty="0" err="1">
                <a:solidFill>
                  <a:schemeClr val="tx1"/>
                </a:solidFill>
                <a:effectLst/>
                <a:latin typeface="+mj-lt"/>
              </a:rPr>
              <a:t>Bellcore</a:t>
            </a:r>
            <a:r>
              <a:rPr lang="en-US" sz="1000" b="0" i="0" dirty="0">
                <a:solidFill>
                  <a:schemeClr val="tx1"/>
                </a:solidFill>
                <a:effectLst/>
                <a:latin typeface="+mj-lt"/>
              </a:rPr>
              <a:t>. </a:t>
            </a:r>
            <a:r>
              <a:rPr lang="en-US" sz="1000" b="0" i="0" dirty="0" err="1">
                <a:solidFill>
                  <a:schemeClr val="tx1"/>
                </a:solidFill>
                <a:effectLst/>
                <a:latin typeface="+mj-lt"/>
              </a:rPr>
              <a:t>Sincoskie</a:t>
            </a:r>
            <a:r>
              <a:rPr lang="en-US" sz="1000" b="0" i="0" dirty="0">
                <a:solidFill>
                  <a:schemeClr val="tx1"/>
                </a:solidFill>
                <a:effectLst/>
                <a:latin typeface="+mj-lt"/>
              </a:rPr>
              <a:t> was looking for a way to improve the performance and security of Ethernet networks, which were becoming increasingly congested as more devices were connected to them. </a:t>
            </a:r>
            <a:r>
              <a:rPr lang="en-US" sz="1000" b="0" i="0" dirty="0" err="1">
                <a:solidFill>
                  <a:schemeClr val="tx1"/>
                </a:solidFill>
                <a:effectLst/>
                <a:latin typeface="+mj-lt"/>
              </a:rPr>
              <a:t>Sincoskie's</a:t>
            </a:r>
            <a:r>
              <a:rPr lang="en-US" sz="1000" b="0" i="0" dirty="0">
                <a:solidFill>
                  <a:schemeClr val="tx1"/>
                </a:solidFill>
                <a:effectLst/>
                <a:latin typeface="+mj-lt"/>
              </a:rPr>
              <a:t> early work on VLANs was implemented using a bridging protocol called </a:t>
            </a:r>
            <a:r>
              <a:rPr lang="en-US" sz="1000" b="1" i="0" dirty="0">
                <a:solidFill>
                  <a:schemeClr val="tx1"/>
                </a:solidFill>
                <a:effectLst/>
                <a:latin typeface="+mj-lt"/>
              </a:rPr>
              <a:t>GARP</a:t>
            </a:r>
            <a:r>
              <a:rPr lang="en-US" sz="1000" b="0" i="0" dirty="0">
                <a:solidFill>
                  <a:schemeClr val="tx1"/>
                </a:solidFill>
                <a:effectLst/>
                <a:latin typeface="+mj-lt"/>
              </a:rPr>
              <a:t> (Generic Attribute Registration Protocol). GARP allowed switches to communicate with each other and dynamically assign devices to VLANs.</a:t>
            </a:r>
          </a:p>
          <a:p>
            <a:pPr algn="just">
              <a:lnSpc>
                <a:spcPct val="150000"/>
              </a:lnSpc>
            </a:pPr>
            <a:endParaRPr lang="en-US" sz="1000" dirty="0">
              <a:solidFill>
                <a:schemeClr val="tx1"/>
              </a:solidFill>
              <a:latin typeface="+mj-lt"/>
            </a:endParaRPr>
          </a:p>
          <a:p>
            <a:pPr algn="just">
              <a:lnSpc>
                <a:spcPct val="150000"/>
              </a:lnSpc>
            </a:pPr>
            <a:r>
              <a:rPr lang="en-US" sz="1000" b="0" i="0" dirty="0">
                <a:solidFill>
                  <a:schemeClr val="tx1"/>
                </a:solidFill>
                <a:effectLst/>
                <a:latin typeface="+mj-lt"/>
              </a:rPr>
              <a:t>In </a:t>
            </a:r>
            <a:r>
              <a:rPr lang="en-US" sz="1000" b="1" i="0" dirty="0">
                <a:solidFill>
                  <a:schemeClr val="tx1"/>
                </a:solidFill>
                <a:effectLst/>
                <a:latin typeface="+mj-lt"/>
              </a:rPr>
              <a:t>1998</a:t>
            </a:r>
            <a:r>
              <a:rPr lang="en-US" sz="1000" b="0" i="0" dirty="0">
                <a:solidFill>
                  <a:schemeClr val="tx1"/>
                </a:solidFill>
                <a:effectLst/>
                <a:latin typeface="+mj-lt"/>
              </a:rPr>
              <a:t>, the </a:t>
            </a:r>
            <a:r>
              <a:rPr lang="en-US" sz="1000" b="1" i="0" dirty="0">
                <a:solidFill>
                  <a:schemeClr val="tx1"/>
                </a:solidFill>
                <a:effectLst/>
                <a:latin typeface="+mj-lt"/>
              </a:rPr>
              <a:t>IEEE 802.1Q </a:t>
            </a:r>
            <a:r>
              <a:rPr lang="en-US" sz="1000" b="0" i="0" dirty="0">
                <a:solidFill>
                  <a:schemeClr val="tx1"/>
                </a:solidFill>
                <a:effectLst/>
                <a:latin typeface="+mj-lt"/>
              </a:rPr>
              <a:t>standard was published, which defined a standard way to implement VLANs in Ethernet networks. The 802.1Q standard </a:t>
            </a:r>
            <a:r>
              <a:rPr lang="en-US" sz="1000" b="1" i="0" dirty="0">
                <a:solidFill>
                  <a:schemeClr val="tx1"/>
                </a:solidFill>
                <a:effectLst/>
                <a:latin typeface="+mj-lt"/>
              </a:rPr>
              <a:t>added a new header to Ethernet frames </a:t>
            </a:r>
            <a:r>
              <a:rPr lang="en-US" sz="1000" b="0" i="0" dirty="0">
                <a:solidFill>
                  <a:schemeClr val="tx1"/>
                </a:solidFill>
                <a:effectLst/>
                <a:latin typeface="+mj-lt"/>
              </a:rPr>
              <a:t>that allows switches to identify the VLAN that a frame belongs to. Today, VLANs are an essential part of many enterprise networks. They are used to improve performance, security, and manageability. VLANs are also being used in new and innovative ways, such as in cloud computing and software-defined networking.</a:t>
            </a:r>
          </a:p>
          <a:p>
            <a:pPr algn="just">
              <a:lnSpc>
                <a:spcPct val="150000"/>
              </a:lnSpc>
            </a:pPr>
            <a:endParaRPr lang="en-US" sz="1000" dirty="0">
              <a:solidFill>
                <a:schemeClr val="tx1"/>
              </a:solidFill>
              <a:latin typeface="+mj-lt"/>
            </a:endParaRPr>
          </a:p>
          <a:p>
            <a:pPr algn="just">
              <a:lnSpc>
                <a:spcPct val="150000"/>
              </a:lnSpc>
            </a:pPr>
            <a:r>
              <a:rPr lang="en-US" sz="1000" b="0" i="0" dirty="0">
                <a:solidFill>
                  <a:schemeClr val="tx1"/>
                </a:solidFill>
                <a:effectLst/>
                <a:latin typeface="+mj-lt"/>
              </a:rPr>
              <a:t>Inter-Switch Link </a:t>
            </a:r>
            <a:r>
              <a:rPr lang="en-US" sz="1000" i="0" dirty="0">
                <a:solidFill>
                  <a:schemeClr val="tx1"/>
                </a:solidFill>
                <a:effectLst/>
                <a:latin typeface="+mj-lt"/>
              </a:rPr>
              <a:t>(</a:t>
            </a:r>
            <a:r>
              <a:rPr lang="en-US" sz="1000" b="1" i="0" dirty="0">
                <a:solidFill>
                  <a:schemeClr val="tx1"/>
                </a:solidFill>
                <a:effectLst/>
                <a:latin typeface="+mj-lt"/>
              </a:rPr>
              <a:t>ISL</a:t>
            </a:r>
            <a:r>
              <a:rPr lang="en-US" sz="1000" i="0" dirty="0">
                <a:solidFill>
                  <a:schemeClr val="tx1"/>
                </a:solidFill>
                <a:effectLst/>
                <a:latin typeface="+mj-lt"/>
              </a:rPr>
              <a:t>)</a:t>
            </a:r>
            <a:r>
              <a:rPr lang="en-US" sz="1000" b="1" i="0" dirty="0">
                <a:solidFill>
                  <a:schemeClr val="tx1"/>
                </a:solidFill>
                <a:effectLst/>
                <a:latin typeface="+mj-lt"/>
              </a:rPr>
              <a:t> </a:t>
            </a:r>
            <a:r>
              <a:rPr lang="en-US" sz="1000" b="0" i="0" dirty="0">
                <a:solidFill>
                  <a:schemeClr val="tx1"/>
                </a:solidFill>
                <a:effectLst/>
                <a:latin typeface="+mj-lt"/>
              </a:rPr>
              <a:t>is a </a:t>
            </a:r>
            <a:r>
              <a:rPr lang="en-US" sz="1000" b="1" i="0" dirty="0">
                <a:solidFill>
                  <a:schemeClr val="tx1"/>
                </a:solidFill>
                <a:effectLst/>
                <a:latin typeface="+mj-lt"/>
              </a:rPr>
              <a:t>cisco proprietary </a:t>
            </a:r>
            <a:r>
              <a:rPr lang="en-US" sz="1000" b="0" i="0" dirty="0">
                <a:solidFill>
                  <a:schemeClr val="tx1"/>
                </a:solidFill>
                <a:effectLst/>
                <a:latin typeface="+mj-lt"/>
              </a:rPr>
              <a:t>VLAN </a:t>
            </a:r>
            <a:r>
              <a:rPr lang="en-US" sz="1000" b="0" i="0" dirty="0" err="1">
                <a:solidFill>
                  <a:schemeClr val="tx1"/>
                </a:solidFill>
                <a:effectLst/>
                <a:latin typeface="+mj-lt"/>
              </a:rPr>
              <a:t>trunking</a:t>
            </a:r>
            <a:r>
              <a:rPr lang="en-US" sz="1000" b="0" i="0" dirty="0">
                <a:solidFill>
                  <a:schemeClr val="tx1"/>
                </a:solidFill>
                <a:effectLst/>
                <a:latin typeface="+mj-lt"/>
              </a:rPr>
              <a:t> protocol developed by Cisco Systems in the 1990s. ISL played a significant role in the early days of Virtual Local Area Networks (VLANs) before the IEEE 802.1Q standard became widely adopted.</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3</a:t>
            </a:fld>
            <a:endParaRPr lang="en"/>
          </a:p>
        </p:txBody>
      </p:sp>
      <p:sp>
        <p:nvSpPr>
          <p:cNvPr id="7" name="TextBox 6">
            <a:extLst>
              <a:ext uri="{FF2B5EF4-FFF2-40B4-BE49-F238E27FC236}">
                <a16:creationId xmlns:a16="http://schemas.microsoft.com/office/drawing/2014/main" id="{6189822E-063B-4705-86F2-17F76A969713}"/>
              </a:ext>
            </a:extLst>
          </p:cNvPr>
          <p:cNvSpPr txBox="1"/>
          <p:nvPr/>
        </p:nvSpPr>
        <p:spPr>
          <a:xfrm>
            <a:off x="3874770" y="236666"/>
            <a:ext cx="1272540" cy="246221"/>
          </a:xfrm>
          <a:prstGeom prst="rect">
            <a:avLst/>
          </a:prstGeom>
          <a:noFill/>
        </p:spPr>
        <p:txBody>
          <a:bodyPr wrap="square" rtlCol="0">
            <a:spAutoFit/>
          </a:bodyPr>
          <a:lstStyle/>
          <a:p>
            <a:r>
              <a:rPr lang="en-US" sz="1000" i="1" dirty="0">
                <a:solidFill>
                  <a:srgbClr val="002060"/>
                </a:solidFill>
                <a:hlinkClick r:id="rId3" action="ppaction://hlinksldjump">
                  <a:extLst>
                    <a:ext uri="{A12FA001-AC4F-418D-AE19-62706E023703}">
                      <ahyp:hlinkClr xmlns:ahyp="http://schemas.microsoft.com/office/drawing/2018/hyperlinkcolor" val="tx"/>
                    </a:ext>
                  </a:extLst>
                </a:hlinkClick>
              </a:rPr>
              <a:t>Back to Contents</a:t>
            </a:r>
            <a:endParaRPr lang="en-US" sz="1000" i="1" dirty="0">
              <a:solidFill>
                <a:srgbClr val="002060"/>
              </a:solidFill>
            </a:endParaRPr>
          </a:p>
        </p:txBody>
      </p:sp>
    </p:spTree>
    <p:extLst>
      <p:ext uri="{BB962C8B-B14F-4D97-AF65-F5344CB8AC3E}">
        <p14:creationId xmlns:p14="http://schemas.microsoft.com/office/powerpoint/2010/main" val="2730144654"/>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631D91-78B2-4C93-B89F-98E048769D16}"/>
              </a:ext>
            </a:extLst>
          </p:cNvPr>
          <p:cNvSpPr>
            <a:spLocks noGrp="1"/>
          </p:cNvSpPr>
          <p:nvPr>
            <p:ph type="title" idx="4294967295"/>
          </p:nvPr>
        </p:nvSpPr>
        <p:spPr>
          <a:xfrm>
            <a:off x="567690" y="533719"/>
            <a:ext cx="7886700" cy="337994"/>
          </a:xfrm>
          <a:prstGeom prst="rect">
            <a:avLst/>
          </a:prstGeom>
        </p:spPr>
        <p:txBody>
          <a:bodyPr/>
          <a:lstStyle/>
          <a:p>
            <a:r>
              <a:rPr lang="en-US" sz="1600" b="1" u="sng" dirty="0">
                <a:solidFill>
                  <a:schemeClr val="accent4">
                    <a:lumMod val="50000"/>
                  </a:schemeClr>
                </a:solidFill>
                <a:ea typeface="Tahoma" panose="020B0604030504040204" pitchFamily="34" charset="0"/>
                <a:cs typeface="Tahoma" panose="020B0604030504040204" pitchFamily="34" charset="0"/>
              </a:rPr>
              <a:t>DTP (Dynamic </a:t>
            </a:r>
            <a:r>
              <a:rPr lang="en-US" sz="1600" b="1" u="sng" dirty="0" err="1">
                <a:solidFill>
                  <a:schemeClr val="accent4">
                    <a:lumMod val="50000"/>
                  </a:schemeClr>
                </a:solidFill>
                <a:ea typeface="Tahoma" panose="020B0604030504040204" pitchFamily="34" charset="0"/>
                <a:cs typeface="Tahoma" panose="020B0604030504040204" pitchFamily="34" charset="0"/>
              </a:rPr>
              <a:t>Trunking</a:t>
            </a:r>
            <a:r>
              <a:rPr lang="en-US" sz="1600" b="1" u="sng" dirty="0">
                <a:solidFill>
                  <a:schemeClr val="accent4">
                    <a:lumMod val="50000"/>
                  </a:schemeClr>
                </a:solidFill>
                <a:ea typeface="Tahoma" panose="020B0604030504040204" pitchFamily="34" charset="0"/>
                <a:cs typeface="Tahoma" panose="020B0604030504040204" pitchFamily="34" charset="0"/>
              </a:rPr>
              <a:t> Protocol)</a:t>
            </a:r>
          </a:p>
        </p:txBody>
      </p:sp>
      <p:sp>
        <p:nvSpPr>
          <p:cNvPr id="6" name="TextBox 5">
            <a:extLst>
              <a:ext uri="{FF2B5EF4-FFF2-40B4-BE49-F238E27FC236}">
                <a16:creationId xmlns:a16="http://schemas.microsoft.com/office/drawing/2014/main" id="{772AFE9B-82B1-57CB-61D7-73FBE3705EB0}"/>
              </a:ext>
            </a:extLst>
          </p:cNvPr>
          <p:cNvSpPr txBox="1"/>
          <p:nvPr/>
        </p:nvSpPr>
        <p:spPr>
          <a:xfrm>
            <a:off x="651806" y="848689"/>
            <a:ext cx="7209304" cy="294632"/>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000" dirty="0">
                <a:solidFill>
                  <a:schemeClr val="tx1"/>
                </a:solidFill>
                <a:latin typeface="+mj-lt"/>
              </a:rPr>
              <a:t>The following chart summarizes the resulting operational mode given different administrative modes-</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30</a:t>
            </a:fld>
            <a:endParaRPr lang="en"/>
          </a:p>
        </p:txBody>
      </p:sp>
      <p:graphicFrame>
        <p:nvGraphicFramePr>
          <p:cNvPr id="3" name="Table 3">
            <a:extLst>
              <a:ext uri="{FF2B5EF4-FFF2-40B4-BE49-F238E27FC236}">
                <a16:creationId xmlns:a16="http://schemas.microsoft.com/office/drawing/2014/main" id="{070F2696-48CB-4833-A173-CE8D07A866D3}"/>
              </a:ext>
            </a:extLst>
          </p:cNvPr>
          <p:cNvGraphicFramePr>
            <a:graphicFrameLocks noGrp="1"/>
          </p:cNvGraphicFramePr>
          <p:nvPr>
            <p:extLst>
              <p:ext uri="{D42A27DB-BD31-4B8C-83A1-F6EECF244321}">
                <p14:modId xmlns:p14="http://schemas.microsoft.com/office/powerpoint/2010/main" val="1568685223"/>
              </p:ext>
            </p:extLst>
          </p:nvPr>
        </p:nvGraphicFramePr>
        <p:xfrm>
          <a:off x="879600" y="1210576"/>
          <a:ext cx="4903578" cy="3351874"/>
        </p:xfrm>
        <a:graphic>
          <a:graphicData uri="http://schemas.openxmlformats.org/drawingml/2006/table">
            <a:tbl>
              <a:tblPr firstRow="1" bandRow="1">
                <a:tableStyleId>{5940675A-B579-460E-94D1-54222C63F5DA}</a:tableStyleId>
              </a:tblPr>
              <a:tblGrid>
                <a:gridCol w="1634526">
                  <a:extLst>
                    <a:ext uri="{9D8B030D-6E8A-4147-A177-3AD203B41FA5}">
                      <a16:colId xmlns:a16="http://schemas.microsoft.com/office/drawing/2014/main" val="3970802901"/>
                    </a:ext>
                  </a:extLst>
                </a:gridCol>
                <a:gridCol w="1634526">
                  <a:extLst>
                    <a:ext uri="{9D8B030D-6E8A-4147-A177-3AD203B41FA5}">
                      <a16:colId xmlns:a16="http://schemas.microsoft.com/office/drawing/2014/main" val="536132778"/>
                    </a:ext>
                  </a:extLst>
                </a:gridCol>
                <a:gridCol w="1634526">
                  <a:extLst>
                    <a:ext uri="{9D8B030D-6E8A-4147-A177-3AD203B41FA5}">
                      <a16:colId xmlns:a16="http://schemas.microsoft.com/office/drawing/2014/main" val="723943469"/>
                    </a:ext>
                  </a:extLst>
                </a:gridCol>
              </a:tblGrid>
              <a:tr h="382708">
                <a:tc>
                  <a:txBody>
                    <a:bodyPr/>
                    <a:lstStyle/>
                    <a:p>
                      <a:pPr algn="ctr"/>
                      <a:r>
                        <a:rPr lang="en-US" sz="1000" b="1" dirty="0">
                          <a:solidFill>
                            <a:schemeClr val="bg1"/>
                          </a:solidFill>
                        </a:rPr>
                        <a:t>SW1 Administrative Mode</a:t>
                      </a:r>
                    </a:p>
                  </a:txBody>
                  <a:tcPr anchor="ctr">
                    <a:solidFill>
                      <a:srgbClr val="002060"/>
                    </a:solidFill>
                  </a:tcPr>
                </a:tc>
                <a:tc>
                  <a:txBody>
                    <a:bodyPr/>
                    <a:lstStyle/>
                    <a:p>
                      <a:pPr algn="ctr"/>
                      <a:r>
                        <a:rPr lang="en-US" sz="1000" b="1" dirty="0">
                          <a:solidFill>
                            <a:schemeClr val="bg1"/>
                          </a:solidFill>
                        </a:rPr>
                        <a:t>SW2 Administrative Mode</a:t>
                      </a:r>
                    </a:p>
                  </a:txBody>
                  <a:tcPr anchor="ctr">
                    <a:solidFill>
                      <a:srgbClr val="002060"/>
                    </a:solidFill>
                  </a:tcPr>
                </a:tc>
                <a:tc>
                  <a:txBody>
                    <a:bodyPr/>
                    <a:lstStyle/>
                    <a:p>
                      <a:pPr algn="ctr"/>
                      <a:r>
                        <a:rPr lang="en-US" sz="1000" b="1" dirty="0">
                          <a:solidFill>
                            <a:schemeClr val="bg1"/>
                          </a:solidFill>
                        </a:rPr>
                        <a:t>Operational Mode</a:t>
                      </a:r>
                    </a:p>
                  </a:txBody>
                  <a:tcPr anchor="ctr">
                    <a:solidFill>
                      <a:srgbClr val="002060"/>
                    </a:solidFill>
                  </a:tcPr>
                </a:tc>
                <a:extLst>
                  <a:ext uri="{0D108BD9-81ED-4DB2-BD59-A6C34878D82A}">
                    <a16:rowId xmlns:a16="http://schemas.microsoft.com/office/drawing/2014/main" val="986628432"/>
                  </a:ext>
                </a:extLst>
              </a:tr>
              <a:tr h="268694">
                <a:tc>
                  <a:txBody>
                    <a:bodyPr/>
                    <a:lstStyle/>
                    <a:p>
                      <a:pPr algn="ctr"/>
                      <a:r>
                        <a:rPr lang="en-US" sz="1000" b="1" dirty="0"/>
                        <a:t>Trunk</a:t>
                      </a:r>
                    </a:p>
                  </a:txBody>
                  <a:tcPr anchor="ctr"/>
                </a:tc>
                <a:tc>
                  <a:txBody>
                    <a:bodyPr/>
                    <a:lstStyle/>
                    <a:p>
                      <a:pPr algn="ctr"/>
                      <a:r>
                        <a:rPr lang="en-US" sz="1000" b="1" dirty="0"/>
                        <a:t>Trunk</a:t>
                      </a:r>
                    </a:p>
                  </a:txBody>
                  <a:tcPr anchor="ctr"/>
                </a:tc>
                <a:tc>
                  <a:txBody>
                    <a:bodyPr/>
                    <a:lstStyle/>
                    <a:p>
                      <a:pPr algn="ctr"/>
                      <a:r>
                        <a:rPr lang="en-US" sz="1000" b="1" dirty="0"/>
                        <a:t>Trunk</a:t>
                      </a:r>
                    </a:p>
                  </a:txBody>
                  <a:tcPr anchor="ctr"/>
                </a:tc>
                <a:extLst>
                  <a:ext uri="{0D108BD9-81ED-4DB2-BD59-A6C34878D82A}">
                    <a16:rowId xmlns:a16="http://schemas.microsoft.com/office/drawing/2014/main" val="1332282139"/>
                  </a:ext>
                </a:extLst>
              </a:tr>
              <a:tr h="268694">
                <a:tc>
                  <a:txBody>
                    <a:bodyPr/>
                    <a:lstStyle/>
                    <a:p>
                      <a:pPr algn="ctr"/>
                      <a:r>
                        <a:rPr lang="en-US" sz="1000" b="1" dirty="0"/>
                        <a:t>Access</a:t>
                      </a:r>
                    </a:p>
                  </a:txBody>
                  <a:tcPr anchor="ctr"/>
                </a:tc>
                <a:tc>
                  <a:txBody>
                    <a:bodyPr/>
                    <a:lstStyle/>
                    <a:p>
                      <a:pPr algn="ctr"/>
                      <a:r>
                        <a:rPr lang="en-US" sz="1000" b="1" dirty="0"/>
                        <a:t>Access</a:t>
                      </a:r>
                    </a:p>
                  </a:txBody>
                  <a:tcPr anchor="ctr"/>
                </a:tc>
                <a:tc>
                  <a:txBody>
                    <a:bodyPr/>
                    <a:lstStyle/>
                    <a:p>
                      <a:pPr algn="ctr"/>
                      <a:r>
                        <a:rPr lang="en-US" sz="1000" b="1" dirty="0"/>
                        <a:t>Access</a:t>
                      </a:r>
                    </a:p>
                  </a:txBody>
                  <a:tcPr anchor="ctr"/>
                </a:tc>
                <a:extLst>
                  <a:ext uri="{0D108BD9-81ED-4DB2-BD59-A6C34878D82A}">
                    <a16:rowId xmlns:a16="http://schemas.microsoft.com/office/drawing/2014/main" val="652259754"/>
                  </a:ext>
                </a:extLst>
              </a:tr>
              <a:tr h="268694">
                <a:tc>
                  <a:txBody>
                    <a:bodyPr/>
                    <a:lstStyle/>
                    <a:p>
                      <a:pPr algn="ctr"/>
                      <a:r>
                        <a:rPr lang="en-US" sz="1000" b="1" dirty="0"/>
                        <a:t>Trunk</a:t>
                      </a:r>
                    </a:p>
                  </a:txBody>
                  <a:tcPr anchor="ctr"/>
                </a:tc>
                <a:tc>
                  <a:txBody>
                    <a:bodyPr/>
                    <a:lstStyle/>
                    <a:p>
                      <a:pPr algn="ctr"/>
                      <a:r>
                        <a:rPr lang="en-US" sz="1000" b="1" dirty="0"/>
                        <a:t>Access</a:t>
                      </a:r>
                    </a:p>
                  </a:txBody>
                  <a:tcPr anchor="ctr"/>
                </a:tc>
                <a:tc>
                  <a:txBody>
                    <a:bodyPr/>
                    <a:lstStyle/>
                    <a:p>
                      <a:pPr algn="ctr"/>
                      <a:r>
                        <a:rPr lang="en-US" sz="1000" b="1" dirty="0">
                          <a:solidFill>
                            <a:srgbClr val="C00000"/>
                          </a:solidFill>
                        </a:rPr>
                        <a:t>X</a:t>
                      </a:r>
                    </a:p>
                  </a:txBody>
                  <a:tcPr anchor="ctr"/>
                </a:tc>
                <a:extLst>
                  <a:ext uri="{0D108BD9-81ED-4DB2-BD59-A6C34878D82A}">
                    <a16:rowId xmlns:a16="http://schemas.microsoft.com/office/drawing/2014/main" val="3674420692"/>
                  </a:ext>
                </a:extLst>
              </a:tr>
              <a:tr h="268694">
                <a:tc>
                  <a:txBody>
                    <a:bodyPr/>
                    <a:lstStyle/>
                    <a:p>
                      <a:pPr algn="ctr"/>
                      <a:r>
                        <a:rPr lang="en-US" sz="1000" b="1" dirty="0"/>
                        <a:t>Dynamic Desirable</a:t>
                      </a:r>
                    </a:p>
                  </a:txBody>
                  <a:tcPr anchor="ctr"/>
                </a:tc>
                <a:tc>
                  <a:txBody>
                    <a:bodyPr/>
                    <a:lstStyle/>
                    <a:p>
                      <a:pPr algn="ctr"/>
                      <a:r>
                        <a:rPr lang="en-US" sz="1000" b="1" dirty="0"/>
                        <a:t>Trunk</a:t>
                      </a:r>
                    </a:p>
                  </a:txBody>
                  <a:tcPr anchor="ctr"/>
                </a:tc>
                <a:tc>
                  <a:txBody>
                    <a:bodyPr/>
                    <a:lstStyle/>
                    <a:p>
                      <a:pPr algn="ctr"/>
                      <a:r>
                        <a:rPr lang="en-US" sz="1000" b="1" dirty="0"/>
                        <a:t>Trunk</a:t>
                      </a:r>
                    </a:p>
                  </a:txBody>
                  <a:tcPr anchor="ctr"/>
                </a:tc>
                <a:extLst>
                  <a:ext uri="{0D108BD9-81ED-4DB2-BD59-A6C34878D82A}">
                    <a16:rowId xmlns:a16="http://schemas.microsoft.com/office/drawing/2014/main" val="593615172"/>
                  </a:ext>
                </a:extLst>
              </a:tr>
              <a:tr h="268694">
                <a:tc>
                  <a:txBody>
                    <a:bodyPr/>
                    <a:lstStyle/>
                    <a:p>
                      <a:pPr algn="ctr"/>
                      <a:r>
                        <a:rPr lang="en-US" sz="1000" b="1" dirty="0"/>
                        <a:t>Dynamic Desirable</a:t>
                      </a:r>
                    </a:p>
                  </a:txBody>
                  <a:tcPr anchor="ctr"/>
                </a:tc>
                <a:tc>
                  <a:txBody>
                    <a:bodyPr/>
                    <a:lstStyle/>
                    <a:p>
                      <a:pPr algn="ctr"/>
                      <a:r>
                        <a:rPr lang="en-US" sz="1000" b="1" dirty="0"/>
                        <a:t>Dynamic Desirable</a:t>
                      </a:r>
                    </a:p>
                  </a:txBody>
                  <a:tcPr anchor="ctr"/>
                </a:tc>
                <a:tc>
                  <a:txBody>
                    <a:bodyPr/>
                    <a:lstStyle/>
                    <a:p>
                      <a:pPr algn="ctr"/>
                      <a:r>
                        <a:rPr lang="en-US" sz="1000" b="1" dirty="0"/>
                        <a:t>Trunk</a:t>
                      </a:r>
                    </a:p>
                  </a:txBody>
                  <a:tcPr anchor="ctr"/>
                </a:tc>
                <a:extLst>
                  <a:ext uri="{0D108BD9-81ED-4DB2-BD59-A6C34878D82A}">
                    <a16:rowId xmlns:a16="http://schemas.microsoft.com/office/drawing/2014/main" val="3626541583"/>
                  </a:ext>
                </a:extLst>
              </a:tr>
              <a:tr h="268694">
                <a:tc>
                  <a:txBody>
                    <a:bodyPr/>
                    <a:lstStyle/>
                    <a:p>
                      <a:pPr algn="ctr"/>
                      <a:r>
                        <a:rPr lang="en-US" sz="1000" b="1" dirty="0"/>
                        <a:t>Dynamic Desirable</a:t>
                      </a:r>
                    </a:p>
                  </a:txBody>
                  <a:tcPr anchor="ctr"/>
                </a:tc>
                <a:tc>
                  <a:txBody>
                    <a:bodyPr/>
                    <a:lstStyle/>
                    <a:p>
                      <a:pPr algn="ctr"/>
                      <a:r>
                        <a:rPr lang="en-US" sz="1000" b="1" dirty="0"/>
                        <a:t>Dynamic Auto</a:t>
                      </a:r>
                    </a:p>
                  </a:txBody>
                  <a:tcPr anchor="ctr"/>
                </a:tc>
                <a:tc>
                  <a:txBody>
                    <a:bodyPr/>
                    <a:lstStyle/>
                    <a:p>
                      <a:pPr algn="ctr"/>
                      <a:r>
                        <a:rPr lang="en-US" sz="1000" b="1" dirty="0"/>
                        <a:t>Trunk</a:t>
                      </a:r>
                    </a:p>
                  </a:txBody>
                  <a:tcPr anchor="ctr"/>
                </a:tc>
                <a:extLst>
                  <a:ext uri="{0D108BD9-81ED-4DB2-BD59-A6C34878D82A}">
                    <a16:rowId xmlns:a16="http://schemas.microsoft.com/office/drawing/2014/main" val="2065740878"/>
                  </a:ext>
                </a:extLst>
              </a:tr>
              <a:tr h="268694">
                <a:tc>
                  <a:txBody>
                    <a:bodyPr/>
                    <a:lstStyle/>
                    <a:p>
                      <a:pPr algn="ctr"/>
                      <a:r>
                        <a:rPr lang="en-US" sz="1000" b="1" dirty="0"/>
                        <a:t>Dynamic Desirable</a:t>
                      </a:r>
                    </a:p>
                  </a:txBody>
                  <a:tcPr anchor="ctr"/>
                </a:tc>
                <a:tc>
                  <a:txBody>
                    <a:bodyPr/>
                    <a:lstStyle/>
                    <a:p>
                      <a:pPr algn="ctr"/>
                      <a:r>
                        <a:rPr lang="en-US" sz="1000" b="1" dirty="0"/>
                        <a:t>Access</a:t>
                      </a:r>
                    </a:p>
                  </a:txBody>
                  <a:tcPr anchor="ctr"/>
                </a:tc>
                <a:tc>
                  <a:txBody>
                    <a:bodyPr/>
                    <a:lstStyle/>
                    <a:p>
                      <a:pPr algn="ctr"/>
                      <a:r>
                        <a:rPr lang="en-US" sz="1000" b="1" dirty="0"/>
                        <a:t>Access</a:t>
                      </a:r>
                    </a:p>
                  </a:txBody>
                  <a:tcPr anchor="ctr"/>
                </a:tc>
                <a:extLst>
                  <a:ext uri="{0D108BD9-81ED-4DB2-BD59-A6C34878D82A}">
                    <a16:rowId xmlns:a16="http://schemas.microsoft.com/office/drawing/2014/main" val="3926494982"/>
                  </a:ext>
                </a:extLst>
              </a:tr>
              <a:tr h="268694">
                <a:tc>
                  <a:txBody>
                    <a:bodyPr/>
                    <a:lstStyle/>
                    <a:p>
                      <a:pPr algn="ctr"/>
                      <a:r>
                        <a:rPr lang="en-US" sz="1000" b="1" dirty="0"/>
                        <a:t>Dynamic Auto</a:t>
                      </a:r>
                    </a:p>
                  </a:txBody>
                  <a:tcPr anchor="ctr"/>
                </a:tc>
                <a:tc>
                  <a:txBody>
                    <a:bodyPr/>
                    <a:lstStyle/>
                    <a:p>
                      <a:pPr algn="ctr"/>
                      <a:r>
                        <a:rPr lang="en-US" sz="1000" b="1" dirty="0"/>
                        <a:t>Trunk</a:t>
                      </a:r>
                    </a:p>
                  </a:txBody>
                  <a:tcPr anchor="ctr"/>
                </a:tc>
                <a:tc>
                  <a:txBody>
                    <a:bodyPr/>
                    <a:lstStyle/>
                    <a:p>
                      <a:pPr algn="ctr"/>
                      <a:r>
                        <a:rPr lang="en-US" sz="1000" b="1" dirty="0"/>
                        <a:t>Trunk</a:t>
                      </a:r>
                    </a:p>
                  </a:txBody>
                  <a:tcPr anchor="ctr"/>
                </a:tc>
                <a:extLst>
                  <a:ext uri="{0D108BD9-81ED-4DB2-BD59-A6C34878D82A}">
                    <a16:rowId xmlns:a16="http://schemas.microsoft.com/office/drawing/2014/main" val="2380831780"/>
                  </a:ext>
                </a:extLst>
              </a:tr>
              <a:tr h="268694">
                <a:tc>
                  <a:txBody>
                    <a:bodyPr/>
                    <a:lstStyle/>
                    <a:p>
                      <a:pPr algn="ctr"/>
                      <a:r>
                        <a:rPr lang="en-US" sz="1000" b="1" dirty="0"/>
                        <a:t>Dynamic Auto</a:t>
                      </a:r>
                    </a:p>
                  </a:txBody>
                  <a:tcPr anchor="ctr"/>
                </a:tc>
                <a:tc>
                  <a:txBody>
                    <a:bodyPr/>
                    <a:lstStyle/>
                    <a:p>
                      <a:pPr algn="ctr"/>
                      <a:r>
                        <a:rPr lang="en-US" sz="1000" b="1" dirty="0"/>
                        <a:t>Dynamic Desirable</a:t>
                      </a:r>
                    </a:p>
                  </a:txBody>
                  <a:tcPr anchor="ctr"/>
                </a:tc>
                <a:tc>
                  <a:txBody>
                    <a:bodyPr/>
                    <a:lstStyle/>
                    <a:p>
                      <a:pPr algn="ctr"/>
                      <a:r>
                        <a:rPr lang="en-US" sz="1000" b="1" dirty="0"/>
                        <a:t>Trunk</a:t>
                      </a:r>
                    </a:p>
                  </a:txBody>
                  <a:tcPr anchor="ctr"/>
                </a:tc>
                <a:extLst>
                  <a:ext uri="{0D108BD9-81ED-4DB2-BD59-A6C34878D82A}">
                    <a16:rowId xmlns:a16="http://schemas.microsoft.com/office/drawing/2014/main" val="2962686545"/>
                  </a:ext>
                </a:extLst>
              </a:tr>
              <a:tr h="268694">
                <a:tc>
                  <a:txBody>
                    <a:bodyPr/>
                    <a:lstStyle/>
                    <a:p>
                      <a:pPr algn="ctr"/>
                      <a:r>
                        <a:rPr lang="en-US" sz="1000" b="1" dirty="0"/>
                        <a:t>Dynamic Auto</a:t>
                      </a:r>
                    </a:p>
                  </a:txBody>
                  <a:tcPr anchor="ctr"/>
                </a:tc>
                <a:tc>
                  <a:txBody>
                    <a:bodyPr/>
                    <a:lstStyle/>
                    <a:p>
                      <a:pPr algn="ctr"/>
                      <a:r>
                        <a:rPr lang="en-US" sz="1000" b="1" dirty="0"/>
                        <a:t>Dynamic Auto</a:t>
                      </a:r>
                    </a:p>
                  </a:txBody>
                  <a:tcPr anchor="ctr"/>
                </a:tc>
                <a:tc>
                  <a:txBody>
                    <a:bodyPr/>
                    <a:lstStyle/>
                    <a:p>
                      <a:pPr algn="ctr"/>
                      <a:r>
                        <a:rPr lang="en-US" sz="1000" b="1" dirty="0">
                          <a:solidFill>
                            <a:srgbClr val="C00000"/>
                          </a:solidFill>
                        </a:rPr>
                        <a:t>X</a:t>
                      </a:r>
                    </a:p>
                  </a:txBody>
                  <a:tcPr anchor="ctr"/>
                </a:tc>
                <a:extLst>
                  <a:ext uri="{0D108BD9-81ED-4DB2-BD59-A6C34878D82A}">
                    <a16:rowId xmlns:a16="http://schemas.microsoft.com/office/drawing/2014/main" val="2544768972"/>
                  </a:ext>
                </a:extLst>
              </a:tr>
              <a:tr h="268694">
                <a:tc>
                  <a:txBody>
                    <a:bodyPr/>
                    <a:lstStyle/>
                    <a:p>
                      <a:pPr algn="ctr"/>
                      <a:r>
                        <a:rPr lang="en-US" sz="1000" b="1" dirty="0"/>
                        <a:t>Dynamic Auto</a:t>
                      </a:r>
                    </a:p>
                  </a:txBody>
                  <a:tcPr anchor="ctr"/>
                </a:tc>
                <a:tc>
                  <a:txBody>
                    <a:bodyPr/>
                    <a:lstStyle/>
                    <a:p>
                      <a:pPr algn="ctr"/>
                      <a:r>
                        <a:rPr lang="en-US" sz="1000" b="1" dirty="0"/>
                        <a:t>Access</a:t>
                      </a:r>
                    </a:p>
                  </a:txBody>
                  <a:tcPr anchor="ctr"/>
                </a:tc>
                <a:tc>
                  <a:txBody>
                    <a:bodyPr/>
                    <a:lstStyle/>
                    <a:p>
                      <a:pPr algn="ctr"/>
                      <a:r>
                        <a:rPr lang="en-US" sz="1000" b="1" dirty="0">
                          <a:solidFill>
                            <a:schemeClr val="tx1"/>
                          </a:solidFill>
                        </a:rPr>
                        <a:t>Access</a:t>
                      </a:r>
                    </a:p>
                  </a:txBody>
                  <a:tcPr anchor="ctr"/>
                </a:tc>
                <a:extLst>
                  <a:ext uri="{0D108BD9-81ED-4DB2-BD59-A6C34878D82A}">
                    <a16:rowId xmlns:a16="http://schemas.microsoft.com/office/drawing/2014/main" val="507487695"/>
                  </a:ext>
                </a:extLst>
              </a:tr>
            </a:tbl>
          </a:graphicData>
        </a:graphic>
      </p:graphicFrame>
      <p:sp>
        <p:nvSpPr>
          <p:cNvPr id="4" name="TextBox 3">
            <a:extLst>
              <a:ext uri="{FF2B5EF4-FFF2-40B4-BE49-F238E27FC236}">
                <a16:creationId xmlns:a16="http://schemas.microsoft.com/office/drawing/2014/main" id="{7A94DBE4-CCBB-4F84-BABB-BB241BAD80A0}"/>
              </a:ext>
            </a:extLst>
          </p:cNvPr>
          <p:cNvSpPr txBox="1"/>
          <p:nvPr/>
        </p:nvSpPr>
        <p:spPr>
          <a:xfrm>
            <a:off x="5788092" y="1210576"/>
            <a:ext cx="2946834" cy="2400657"/>
          </a:xfrm>
          <a:prstGeom prst="rect">
            <a:avLst/>
          </a:prstGeom>
          <a:noFill/>
        </p:spPr>
        <p:txBody>
          <a:bodyPr wrap="square" rtlCol="0">
            <a:spAutoFit/>
          </a:bodyPr>
          <a:lstStyle/>
          <a:p>
            <a:pPr marL="171450" indent="-171450" algn="just">
              <a:buFont typeface="Arial" panose="020B0604020202020204" pitchFamily="34" charset="0"/>
              <a:buChar char="•"/>
            </a:pPr>
            <a:r>
              <a:rPr lang="en-US" sz="1000" dirty="0"/>
              <a:t>DTP will not form a trunk with a router, end devices like PC, etc.</a:t>
            </a:r>
          </a:p>
          <a:p>
            <a:pPr algn="just"/>
            <a:endParaRPr lang="en-US" sz="1000" dirty="0"/>
          </a:p>
          <a:p>
            <a:pPr marL="171450" indent="-171450" algn="just">
              <a:buFont typeface="Arial" panose="020B0604020202020204" pitchFamily="34" charset="0"/>
              <a:buChar char="•"/>
            </a:pPr>
            <a:r>
              <a:rPr lang="en-US" sz="1000" dirty="0"/>
              <a:t>On older switches, </a:t>
            </a:r>
            <a:r>
              <a:rPr lang="en-US" sz="1000" b="1" dirty="0"/>
              <a:t>switchport mode dynamic desirable </a:t>
            </a:r>
            <a:r>
              <a:rPr lang="en-US" sz="1000" dirty="0"/>
              <a:t>is the default administrative mode.</a:t>
            </a:r>
          </a:p>
          <a:p>
            <a:pPr marL="171450" indent="-171450" algn="just">
              <a:buFont typeface="Arial" panose="020B0604020202020204" pitchFamily="34" charset="0"/>
              <a:buChar char="•"/>
            </a:pPr>
            <a:endParaRPr lang="en-US" sz="1000" dirty="0"/>
          </a:p>
          <a:p>
            <a:pPr marL="171450" indent="-171450" algn="just">
              <a:buFont typeface="Arial" panose="020B0604020202020204" pitchFamily="34" charset="0"/>
              <a:buChar char="•"/>
            </a:pPr>
            <a:r>
              <a:rPr lang="en-US" sz="1000" dirty="0"/>
              <a:t>On newer switches, </a:t>
            </a:r>
            <a:r>
              <a:rPr lang="en-US" sz="1000" b="1" dirty="0"/>
              <a:t>switchport mode dynamic auto </a:t>
            </a:r>
            <a:r>
              <a:rPr lang="en-US" sz="1000" dirty="0"/>
              <a:t>is the default administrative mode.</a:t>
            </a:r>
          </a:p>
          <a:p>
            <a:pPr marL="171450" indent="-171450" algn="just">
              <a:buFont typeface="Arial" panose="020B0604020202020204" pitchFamily="34" charset="0"/>
              <a:buChar char="•"/>
            </a:pPr>
            <a:endParaRPr lang="en-US" sz="1000" dirty="0"/>
          </a:p>
          <a:p>
            <a:pPr marL="171450" indent="-171450" algn="just">
              <a:buFont typeface="Arial" panose="020B0604020202020204" pitchFamily="34" charset="0"/>
              <a:buChar char="•"/>
            </a:pPr>
            <a:r>
              <a:rPr lang="en-US" sz="1000" dirty="0"/>
              <a:t>DTP negotiation on an interface can be disabled with the command-           </a:t>
            </a:r>
            <a:r>
              <a:rPr lang="en-US" sz="1000" b="1" dirty="0"/>
              <a:t>‘switchport </a:t>
            </a:r>
            <a:r>
              <a:rPr lang="en-US" sz="1000" b="1" dirty="0" err="1"/>
              <a:t>nonegotiate</a:t>
            </a:r>
            <a:r>
              <a:rPr lang="en-US" sz="1000" b="1" dirty="0"/>
              <a:t>’</a:t>
            </a:r>
          </a:p>
          <a:p>
            <a:pPr marL="171450" indent="-171450" algn="just">
              <a:buFont typeface="Arial" panose="020B0604020202020204" pitchFamily="34" charset="0"/>
              <a:buChar char="•"/>
            </a:pPr>
            <a:endParaRPr lang="en-US" sz="1000" b="1" dirty="0"/>
          </a:p>
        </p:txBody>
      </p:sp>
      <p:sp>
        <p:nvSpPr>
          <p:cNvPr id="8" name="TextBox 7">
            <a:extLst>
              <a:ext uri="{FF2B5EF4-FFF2-40B4-BE49-F238E27FC236}">
                <a16:creationId xmlns:a16="http://schemas.microsoft.com/office/drawing/2014/main" id="{652F8B80-1FC0-4D43-96FB-1A79385DA9CF}"/>
              </a:ext>
            </a:extLst>
          </p:cNvPr>
          <p:cNvSpPr txBox="1"/>
          <p:nvPr/>
        </p:nvSpPr>
        <p:spPr>
          <a:xfrm>
            <a:off x="3874770" y="236666"/>
            <a:ext cx="1272540" cy="246221"/>
          </a:xfrm>
          <a:prstGeom prst="rect">
            <a:avLst/>
          </a:prstGeom>
          <a:noFill/>
        </p:spPr>
        <p:txBody>
          <a:bodyPr wrap="square" rtlCol="0">
            <a:spAutoFit/>
          </a:bodyPr>
          <a:lstStyle/>
          <a:p>
            <a:r>
              <a:rPr lang="en-US" sz="1000" i="1" dirty="0">
                <a:solidFill>
                  <a:srgbClr val="002060"/>
                </a:solidFill>
                <a:hlinkClick r:id="rId3" action="ppaction://hlinksldjump">
                  <a:extLst>
                    <a:ext uri="{A12FA001-AC4F-418D-AE19-62706E023703}">
                      <ahyp:hlinkClr xmlns:ahyp="http://schemas.microsoft.com/office/drawing/2018/hyperlinkcolor" val="tx"/>
                    </a:ext>
                  </a:extLst>
                </a:hlinkClick>
              </a:rPr>
              <a:t>Back to Contents</a:t>
            </a:r>
            <a:endParaRPr lang="en-US" sz="1000" i="1" dirty="0">
              <a:solidFill>
                <a:srgbClr val="002060"/>
              </a:solidFill>
            </a:endParaRPr>
          </a:p>
        </p:txBody>
      </p:sp>
    </p:spTree>
    <p:extLst>
      <p:ext uri="{BB962C8B-B14F-4D97-AF65-F5344CB8AC3E}">
        <p14:creationId xmlns:p14="http://schemas.microsoft.com/office/powerpoint/2010/main" val="1224772511"/>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EDBBB2-AF68-455E-A29D-FED8AF26BA54}"/>
              </a:ext>
            </a:extLst>
          </p:cNvPr>
          <p:cNvSpPr>
            <a:spLocks noGrp="1"/>
          </p:cNvSpPr>
          <p:nvPr>
            <p:ph type="title" idx="4294967295"/>
          </p:nvPr>
        </p:nvSpPr>
        <p:spPr>
          <a:xfrm>
            <a:off x="567690" y="533718"/>
            <a:ext cx="7886700" cy="337993"/>
          </a:xfrm>
          <a:prstGeom prst="rect">
            <a:avLst/>
          </a:prstGeom>
        </p:spPr>
        <p:txBody>
          <a:bodyPr/>
          <a:lstStyle/>
          <a:p>
            <a:r>
              <a:rPr lang="en-US" sz="1600" b="1" u="sng" dirty="0">
                <a:solidFill>
                  <a:schemeClr val="accent4">
                    <a:lumMod val="50000"/>
                  </a:schemeClr>
                </a:solidFill>
                <a:ea typeface="Tahoma" panose="020B0604030504040204" pitchFamily="34" charset="0"/>
                <a:cs typeface="Tahoma" panose="020B0604030504040204" pitchFamily="34" charset="0"/>
              </a:rPr>
              <a:t>DTP (Dynamic </a:t>
            </a:r>
            <a:r>
              <a:rPr lang="en-US" sz="1600" b="1" u="sng" dirty="0" err="1">
                <a:solidFill>
                  <a:schemeClr val="accent4">
                    <a:lumMod val="50000"/>
                  </a:schemeClr>
                </a:solidFill>
                <a:ea typeface="Tahoma" panose="020B0604030504040204" pitchFamily="34" charset="0"/>
                <a:cs typeface="Tahoma" panose="020B0604030504040204" pitchFamily="34" charset="0"/>
              </a:rPr>
              <a:t>Trunking</a:t>
            </a:r>
            <a:r>
              <a:rPr lang="en-US" sz="1600" b="1" u="sng" dirty="0">
                <a:solidFill>
                  <a:schemeClr val="accent4">
                    <a:lumMod val="50000"/>
                  </a:schemeClr>
                </a:solidFill>
                <a:ea typeface="Tahoma" panose="020B0604030504040204" pitchFamily="34" charset="0"/>
                <a:cs typeface="Tahoma" panose="020B0604030504040204" pitchFamily="34" charset="0"/>
              </a:rPr>
              <a:t> Protocol)</a:t>
            </a:r>
          </a:p>
        </p:txBody>
      </p:sp>
      <p:pic>
        <p:nvPicPr>
          <p:cNvPr id="14" name="Picture 13">
            <a:extLst>
              <a:ext uri="{FF2B5EF4-FFF2-40B4-BE49-F238E27FC236}">
                <a16:creationId xmlns:a16="http://schemas.microsoft.com/office/drawing/2014/main" id="{870EF699-7C13-45C9-B954-7463F6839270}"/>
              </a:ext>
            </a:extLst>
          </p:cNvPr>
          <p:cNvPicPr>
            <a:picLocks noChangeAspect="1"/>
          </p:cNvPicPr>
          <p:nvPr/>
        </p:nvPicPr>
        <p:blipFill>
          <a:blip r:embed="rId3"/>
          <a:srcRect/>
          <a:stretch/>
        </p:blipFill>
        <p:spPr>
          <a:xfrm>
            <a:off x="4653584" y="3422646"/>
            <a:ext cx="3997210" cy="1061972"/>
          </a:xfrm>
          <a:prstGeom prst="rect">
            <a:avLst/>
          </a:prstGeom>
        </p:spPr>
      </p:pic>
      <p:pic>
        <p:nvPicPr>
          <p:cNvPr id="13" name="Picture 12">
            <a:extLst>
              <a:ext uri="{FF2B5EF4-FFF2-40B4-BE49-F238E27FC236}">
                <a16:creationId xmlns:a16="http://schemas.microsoft.com/office/drawing/2014/main" id="{1F46F950-66B0-4D47-8F0F-4DF56286AEB6}"/>
              </a:ext>
            </a:extLst>
          </p:cNvPr>
          <p:cNvPicPr>
            <a:picLocks noChangeAspect="1"/>
          </p:cNvPicPr>
          <p:nvPr/>
        </p:nvPicPr>
        <p:blipFill>
          <a:blip r:embed="rId4"/>
          <a:srcRect/>
          <a:stretch/>
        </p:blipFill>
        <p:spPr>
          <a:xfrm>
            <a:off x="598362" y="3421432"/>
            <a:ext cx="3997209" cy="1171360"/>
          </a:xfrm>
          <a:prstGeom prst="rect">
            <a:avLst/>
          </a:prstGeom>
        </p:spPr>
      </p:pic>
      <p:sp>
        <p:nvSpPr>
          <p:cNvPr id="6" name="TextBox 5">
            <a:extLst>
              <a:ext uri="{FF2B5EF4-FFF2-40B4-BE49-F238E27FC236}">
                <a16:creationId xmlns:a16="http://schemas.microsoft.com/office/drawing/2014/main" id="{772AFE9B-82B1-57CB-61D7-73FBE3705EB0}"/>
              </a:ext>
            </a:extLst>
          </p:cNvPr>
          <p:cNvSpPr txBox="1"/>
          <p:nvPr/>
        </p:nvSpPr>
        <p:spPr>
          <a:xfrm>
            <a:off x="651806" y="848689"/>
            <a:ext cx="7209304" cy="283378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000" dirty="0">
                <a:solidFill>
                  <a:schemeClr val="tx1"/>
                </a:solidFill>
                <a:latin typeface="+mj-lt"/>
              </a:rPr>
              <a:t>Switches that support both </a:t>
            </a:r>
            <a:r>
              <a:rPr lang="en-US" sz="1000" b="1" dirty="0">
                <a:solidFill>
                  <a:schemeClr val="tx1"/>
                </a:solidFill>
                <a:latin typeface="+mj-lt"/>
              </a:rPr>
              <a:t>802.1Q </a:t>
            </a:r>
            <a:r>
              <a:rPr lang="en-US" sz="1000" dirty="0">
                <a:solidFill>
                  <a:schemeClr val="tx1"/>
                </a:solidFill>
                <a:latin typeface="+mj-lt"/>
              </a:rPr>
              <a:t>and </a:t>
            </a:r>
            <a:r>
              <a:rPr lang="en-US" sz="1000" b="1" dirty="0">
                <a:solidFill>
                  <a:schemeClr val="tx1"/>
                </a:solidFill>
                <a:latin typeface="+mj-lt"/>
              </a:rPr>
              <a:t>ISL </a:t>
            </a:r>
            <a:r>
              <a:rPr lang="en-US" sz="1000" dirty="0">
                <a:solidFill>
                  <a:schemeClr val="tx1"/>
                </a:solidFill>
                <a:latin typeface="+mj-lt"/>
              </a:rPr>
              <a:t>trunk encapsulations ca use DTP to negotiate the encapsulation they use.</a:t>
            </a:r>
          </a:p>
          <a:p>
            <a:pPr marL="171450" indent="-171450">
              <a:lnSpc>
                <a:spcPct val="150000"/>
              </a:lnSpc>
              <a:buFont typeface="Arial" panose="020B0604020202020204" pitchFamily="34" charset="0"/>
              <a:buChar char="•"/>
            </a:pPr>
            <a:r>
              <a:rPr lang="en-US" sz="1000" dirty="0">
                <a:solidFill>
                  <a:schemeClr val="tx1"/>
                </a:solidFill>
                <a:latin typeface="+mj-lt"/>
              </a:rPr>
              <a:t>This negotiation is enabled by default. Command to enable switchport trunk encapsulation mode-</a:t>
            </a:r>
            <a:br>
              <a:rPr lang="en-US" sz="1000" dirty="0">
                <a:solidFill>
                  <a:schemeClr val="tx1"/>
                </a:solidFill>
                <a:latin typeface="+mj-lt"/>
              </a:rPr>
            </a:br>
            <a:r>
              <a:rPr lang="en-US" sz="1000" b="1" i="1" dirty="0">
                <a:solidFill>
                  <a:schemeClr val="tx1"/>
                </a:solidFill>
                <a:latin typeface="+mj-lt"/>
              </a:rPr>
              <a:t>‘SW(config)# interface </a:t>
            </a:r>
            <a:r>
              <a:rPr lang="en-US" sz="1000" b="1" i="1" dirty="0">
                <a:solidFill>
                  <a:srgbClr val="C00000"/>
                </a:solidFill>
                <a:latin typeface="+mj-lt"/>
              </a:rPr>
              <a:t>&lt;interface no&gt;</a:t>
            </a:r>
            <a:r>
              <a:rPr lang="en-US" sz="1000" b="1" i="1" dirty="0">
                <a:solidFill>
                  <a:schemeClr val="tx1"/>
                </a:solidFill>
                <a:latin typeface="+mj-lt"/>
              </a:rPr>
              <a:t>’</a:t>
            </a:r>
            <a:br>
              <a:rPr lang="en-US" sz="1000" b="1" i="1" dirty="0">
                <a:solidFill>
                  <a:schemeClr val="tx1"/>
                </a:solidFill>
                <a:latin typeface="+mj-lt"/>
              </a:rPr>
            </a:br>
            <a:r>
              <a:rPr lang="en-US" sz="1000" b="1" i="1" dirty="0">
                <a:solidFill>
                  <a:schemeClr val="tx1"/>
                </a:solidFill>
                <a:latin typeface="+mj-lt"/>
              </a:rPr>
              <a:t>‘SW(config-if)# switchport trunk encapsulation </a:t>
            </a:r>
            <a:r>
              <a:rPr lang="en-US" sz="1000" b="1" i="1" dirty="0">
                <a:solidFill>
                  <a:srgbClr val="C00000"/>
                </a:solidFill>
                <a:latin typeface="+mj-lt"/>
              </a:rPr>
              <a:t>&lt;dot1q/</a:t>
            </a:r>
            <a:r>
              <a:rPr lang="en-US" sz="1000" b="1" i="1" dirty="0" err="1">
                <a:solidFill>
                  <a:srgbClr val="C00000"/>
                </a:solidFill>
                <a:latin typeface="+mj-lt"/>
              </a:rPr>
              <a:t>isl</a:t>
            </a:r>
            <a:r>
              <a:rPr lang="en-US" sz="1000" b="1" i="1" dirty="0">
                <a:solidFill>
                  <a:srgbClr val="C00000"/>
                </a:solidFill>
                <a:latin typeface="+mj-lt"/>
              </a:rPr>
              <a:t>/negotiate&gt;</a:t>
            </a:r>
            <a:r>
              <a:rPr lang="en-US" sz="1000" b="1" i="1" dirty="0">
                <a:solidFill>
                  <a:schemeClr val="tx1"/>
                </a:solidFill>
                <a:latin typeface="+mj-lt"/>
              </a:rPr>
              <a:t>’</a:t>
            </a:r>
          </a:p>
          <a:p>
            <a:pPr marL="171450" indent="-171450">
              <a:lnSpc>
                <a:spcPct val="150000"/>
              </a:lnSpc>
              <a:buFont typeface="Arial" panose="020B0604020202020204" pitchFamily="34" charset="0"/>
              <a:buChar char="•"/>
            </a:pPr>
            <a:r>
              <a:rPr lang="en-US" sz="1000" b="1" dirty="0">
                <a:solidFill>
                  <a:schemeClr val="tx1"/>
                </a:solidFill>
                <a:latin typeface="+mj-lt"/>
              </a:rPr>
              <a:t>ISL </a:t>
            </a:r>
            <a:r>
              <a:rPr lang="en-US" sz="1000" dirty="0">
                <a:solidFill>
                  <a:schemeClr val="tx1"/>
                </a:solidFill>
                <a:latin typeface="+mj-lt"/>
              </a:rPr>
              <a:t>is favored over </a:t>
            </a:r>
            <a:r>
              <a:rPr lang="en-US" sz="1000" b="1" dirty="0">
                <a:solidFill>
                  <a:schemeClr val="tx1"/>
                </a:solidFill>
                <a:latin typeface="+mj-lt"/>
              </a:rPr>
              <a:t>802.1Q</a:t>
            </a:r>
            <a:r>
              <a:rPr lang="en-US" sz="1000" dirty="0">
                <a:solidFill>
                  <a:schemeClr val="tx1"/>
                </a:solidFill>
                <a:latin typeface="+mj-lt"/>
              </a:rPr>
              <a:t>, so if both switches support ISL, it will be selected in auto negotiation-</a:t>
            </a:r>
          </a:p>
          <a:p>
            <a:pPr marL="171450" indent="-171450">
              <a:lnSpc>
                <a:spcPct val="150000"/>
              </a:lnSpc>
              <a:buFont typeface="Arial" panose="020B0604020202020204" pitchFamily="34" charset="0"/>
              <a:buChar char="•"/>
            </a:pPr>
            <a:endParaRPr lang="en-US" sz="1000" dirty="0">
              <a:solidFill>
                <a:schemeClr val="tx1"/>
              </a:solidFill>
              <a:latin typeface="+mj-lt"/>
            </a:endParaRPr>
          </a:p>
          <a:p>
            <a:pPr marL="171450" indent="-171450">
              <a:lnSpc>
                <a:spcPct val="150000"/>
              </a:lnSpc>
              <a:buFont typeface="Arial" panose="020B0604020202020204" pitchFamily="34" charset="0"/>
              <a:buChar char="•"/>
            </a:pPr>
            <a:endParaRPr lang="en-US" sz="1000" dirty="0">
              <a:solidFill>
                <a:schemeClr val="tx1"/>
              </a:solidFill>
              <a:latin typeface="+mj-lt"/>
            </a:endParaRPr>
          </a:p>
          <a:p>
            <a:pPr marL="171450" indent="-171450">
              <a:lnSpc>
                <a:spcPct val="150000"/>
              </a:lnSpc>
              <a:buFont typeface="Arial" panose="020B0604020202020204" pitchFamily="34" charset="0"/>
              <a:buChar char="•"/>
            </a:pPr>
            <a:endParaRPr lang="en-US" sz="1000" dirty="0">
              <a:solidFill>
                <a:schemeClr val="tx1"/>
              </a:solidFill>
              <a:latin typeface="+mj-lt"/>
            </a:endParaRPr>
          </a:p>
          <a:p>
            <a:pPr marL="171450" indent="-171450">
              <a:lnSpc>
                <a:spcPct val="150000"/>
              </a:lnSpc>
              <a:buFont typeface="Arial" panose="020B0604020202020204" pitchFamily="34" charset="0"/>
              <a:buChar char="•"/>
            </a:pPr>
            <a:endParaRPr lang="en-US" sz="1000" dirty="0">
              <a:solidFill>
                <a:schemeClr val="tx1"/>
              </a:solidFill>
              <a:latin typeface="+mj-lt"/>
            </a:endParaRPr>
          </a:p>
          <a:p>
            <a:pPr marL="171450" indent="-171450">
              <a:lnSpc>
                <a:spcPct val="150000"/>
              </a:lnSpc>
              <a:buFont typeface="Arial" panose="020B0604020202020204" pitchFamily="34" charset="0"/>
              <a:buChar char="•"/>
            </a:pPr>
            <a:endParaRPr lang="en-US" sz="1000" dirty="0">
              <a:solidFill>
                <a:schemeClr val="tx1"/>
              </a:solidFill>
              <a:latin typeface="+mj-lt"/>
            </a:endParaRPr>
          </a:p>
          <a:p>
            <a:pPr marL="171450" indent="-171450">
              <a:lnSpc>
                <a:spcPct val="150000"/>
              </a:lnSpc>
              <a:buFont typeface="Arial" panose="020B0604020202020204" pitchFamily="34" charset="0"/>
              <a:buChar char="•"/>
            </a:pPr>
            <a:r>
              <a:rPr lang="en-US" sz="1000" dirty="0">
                <a:solidFill>
                  <a:schemeClr val="tx1"/>
                </a:solidFill>
                <a:latin typeface="+mj-lt"/>
              </a:rPr>
              <a:t>If one switch is configured as </a:t>
            </a:r>
            <a:r>
              <a:rPr lang="en-US" sz="1000" b="1" dirty="0">
                <a:solidFill>
                  <a:schemeClr val="tx1"/>
                </a:solidFill>
                <a:latin typeface="+mj-lt"/>
              </a:rPr>
              <a:t>802.1Q</a:t>
            </a:r>
            <a:r>
              <a:rPr lang="en-US" sz="1000" dirty="0">
                <a:solidFill>
                  <a:schemeClr val="tx1"/>
                </a:solidFill>
                <a:latin typeface="+mj-lt"/>
              </a:rPr>
              <a:t>, the other switch will also select </a:t>
            </a:r>
            <a:r>
              <a:rPr lang="en-US" sz="1000" b="1" dirty="0">
                <a:solidFill>
                  <a:schemeClr val="tx1"/>
                </a:solidFill>
                <a:latin typeface="+mj-lt"/>
              </a:rPr>
              <a:t>802.1Q</a:t>
            </a:r>
            <a:r>
              <a:rPr lang="en-US" sz="1000" dirty="0">
                <a:solidFill>
                  <a:schemeClr val="tx1"/>
                </a:solidFill>
                <a:latin typeface="+mj-lt"/>
              </a:rPr>
              <a:t> in auto negotiation-</a:t>
            </a:r>
          </a:p>
          <a:p>
            <a:pPr marL="171450" indent="-171450">
              <a:lnSpc>
                <a:spcPct val="150000"/>
              </a:lnSpc>
              <a:buFont typeface="Arial" panose="020B0604020202020204" pitchFamily="34" charset="0"/>
              <a:buChar char="•"/>
            </a:pPr>
            <a:endParaRPr lang="en-US" sz="1000" b="1" dirty="0">
              <a:solidFill>
                <a:schemeClr val="tx1"/>
              </a:solidFill>
              <a:latin typeface="+mj-lt"/>
            </a:endParaRP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31</a:t>
            </a:fld>
            <a:endParaRPr lang="en"/>
          </a:p>
        </p:txBody>
      </p:sp>
      <p:pic>
        <p:nvPicPr>
          <p:cNvPr id="9" name="Picture 8">
            <a:extLst>
              <a:ext uri="{FF2B5EF4-FFF2-40B4-BE49-F238E27FC236}">
                <a16:creationId xmlns:a16="http://schemas.microsoft.com/office/drawing/2014/main" id="{68617C96-6251-4136-9BE3-3A2A682A89CF}"/>
              </a:ext>
            </a:extLst>
          </p:cNvPr>
          <p:cNvPicPr>
            <a:picLocks noChangeAspect="1"/>
          </p:cNvPicPr>
          <p:nvPr/>
        </p:nvPicPr>
        <p:blipFill>
          <a:blip r:embed="rId5"/>
          <a:srcRect/>
          <a:stretch/>
        </p:blipFill>
        <p:spPr>
          <a:xfrm>
            <a:off x="598363" y="2080608"/>
            <a:ext cx="4001778" cy="1064400"/>
          </a:xfrm>
          <a:prstGeom prst="rect">
            <a:avLst/>
          </a:prstGeom>
        </p:spPr>
      </p:pic>
      <p:pic>
        <p:nvPicPr>
          <p:cNvPr id="10" name="Picture 9">
            <a:extLst>
              <a:ext uri="{FF2B5EF4-FFF2-40B4-BE49-F238E27FC236}">
                <a16:creationId xmlns:a16="http://schemas.microsoft.com/office/drawing/2014/main" id="{AAFACA0C-7F50-4683-A928-E2E9441FA070}"/>
              </a:ext>
            </a:extLst>
          </p:cNvPr>
          <p:cNvPicPr>
            <a:picLocks noChangeAspect="1"/>
          </p:cNvPicPr>
          <p:nvPr/>
        </p:nvPicPr>
        <p:blipFill>
          <a:blip r:embed="rId6"/>
          <a:srcRect/>
          <a:stretch/>
        </p:blipFill>
        <p:spPr>
          <a:xfrm>
            <a:off x="4653584" y="2080608"/>
            <a:ext cx="3997210" cy="1064400"/>
          </a:xfrm>
          <a:prstGeom prst="rect">
            <a:avLst/>
          </a:prstGeom>
        </p:spPr>
      </p:pic>
      <p:sp>
        <p:nvSpPr>
          <p:cNvPr id="12" name="Rectangle 11">
            <a:extLst>
              <a:ext uri="{FF2B5EF4-FFF2-40B4-BE49-F238E27FC236}">
                <a16:creationId xmlns:a16="http://schemas.microsoft.com/office/drawing/2014/main" id="{C8B8DADC-638C-4EC8-AD9B-215310C37CDA}"/>
              </a:ext>
            </a:extLst>
          </p:cNvPr>
          <p:cNvSpPr/>
          <p:nvPr/>
        </p:nvSpPr>
        <p:spPr>
          <a:xfrm>
            <a:off x="1349781" y="2189825"/>
            <a:ext cx="1713459"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4777AB3-2606-45D7-B1CF-778363C6E333}"/>
              </a:ext>
            </a:extLst>
          </p:cNvPr>
          <p:cNvSpPr/>
          <p:nvPr/>
        </p:nvSpPr>
        <p:spPr>
          <a:xfrm>
            <a:off x="1349781" y="2296505"/>
            <a:ext cx="1713459"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F9682D2-44DB-49A9-806E-AC389642A708}"/>
              </a:ext>
            </a:extLst>
          </p:cNvPr>
          <p:cNvSpPr/>
          <p:nvPr/>
        </p:nvSpPr>
        <p:spPr>
          <a:xfrm>
            <a:off x="605561" y="2817205"/>
            <a:ext cx="2429739" cy="320183"/>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B802167-EE3C-42B2-BBD2-4DB6D606FBD7}"/>
              </a:ext>
            </a:extLst>
          </p:cNvPr>
          <p:cNvSpPr/>
          <p:nvPr/>
        </p:nvSpPr>
        <p:spPr>
          <a:xfrm>
            <a:off x="5406161" y="2189825"/>
            <a:ext cx="1459459"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B6A9A02-21FB-489A-8E36-49B7894A6881}"/>
              </a:ext>
            </a:extLst>
          </p:cNvPr>
          <p:cNvSpPr/>
          <p:nvPr/>
        </p:nvSpPr>
        <p:spPr>
          <a:xfrm>
            <a:off x="5406161" y="2296505"/>
            <a:ext cx="1713459"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F620CB7-F4F8-4663-B4A5-7BD677D798F9}"/>
              </a:ext>
            </a:extLst>
          </p:cNvPr>
          <p:cNvSpPr/>
          <p:nvPr/>
        </p:nvSpPr>
        <p:spPr>
          <a:xfrm>
            <a:off x="4661941" y="2817205"/>
            <a:ext cx="2429739" cy="320183"/>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2B0DD56-4DBD-4033-A6D0-F16CB0AECD19}"/>
              </a:ext>
            </a:extLst>
          </p:cNvPr>
          <p:cNvSpPr/>
          <p:nvPr/>
        </p:nvSpPr>
        <p:spPr>
          <a:xfrm>
            <a:off x="1349781" y="3640673"/>
            <a:ext cx="1842999"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40C530D-82A6-4891-8459-3A85F9FCB1F3}"/>
              </a:ext>
            </a:extLst>
          </p:cNvPr>
          <p:cNvSpPr/>
          <p:nvPr/>
        </p:nvSpPr>
        <p:spPr>
          <a:xfrm>
            <a:off x="1349781" y="3747353"/>
            <a:ext cx="1713459"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ED06C42-E2FA-499B-9412-D3B94A0F68E0}"/>
              </a:ext>
            </a:extLst>
          </p:cNvPr>
          <p:cNvSpPr/>
          <p:nvPr/>
        </p:nvSpPr>
        <p:spPr>
          <a:xfrm>
            <a:off x="605561" y="4268053"/>
            <a:ext cx="2429739" cy="320183"/>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3E7AA44-28E8-4506-81EB-52A7F7FBADE3}"/>
              </a:ext>
            </a:extLst>
          </p:cNvPr>
          <p:cNvSpPr/>
          <p:nvPr/>
        </p:nvSpPr>
        <p:spPr>
          <a:xfrm>
            <a:off x="5407431" y="3538565"/>
            <a:ext cx="1458189"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DDFBFF3-96CF-4AA3-8297-CBB047E0FDF7}"/>
              </a:ext>
            </a:extLst>
          </p:cNvPr>
          <p:cNvSpPr/>
          <p:nvPr/>
        </p:nvSpPr>
        <p:spPr>
          <a:xfrm>
            <a:off x="5407431" y="3645245"/>
            <a:ext cx="1713459"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AD5E6C-1C7D-41B6-AF1E-522BB4C4290A}"/>
              </a:ext>
            </a:extLst>
          </p:cNvPr>
          <p:cNvSpPr/>
          <p:nvPr/>
        </p:nvSpPr>
        <p:spPr>
          <a:xfrm>
            <a:off x="4663211" y="4158325"/>
            <a:ext cx="2429739" cy="320183"/>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AF3BC00-00BE-43CC-9BE5-9C7206B59940}"/>
              </a:ext>
            </a:extLst>
          </p:cNvPr>
          <p:cNvSpPr/>
          <p:nvPr/>
        </p:nvSpPr>
        <p:spPr>
          <a:xfrm>
            <a:off x="1349781" y="3535898"/>
            <a:ext cx="1713459"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2F9EE6B2-6ED1-445D-8270-E4FD03B6BF79}"/>
              </a:ext>
            </a:extLst>
          </p:cNvPr>
          <p:cNvSpPr txBox="1"/>
          <p:nvPr/>
        </p:nvSpPr>
        <p:spPr>
          <a:xfrm>
            <a:off x="3874770" y="236666"/>
            <a:ext cx="1272540" cy="246221"/>
          </a:xfrm>
          <a:prstGeom prst="rect">
            <a:avLst/>
          </a:prstGeom>
          <a:noFill/>
        </p:spPr>
        <p:txBody>
          <a:bodyPr wrap="square" rtlCol="0">
            <a:spAutoFit/>
          </a:bodyPr>
          <a:lstStyle/>
          <a:p>
            <a:r>
              <a:rPr lang="en-US" sz="1000" i="1" dirty="0">
                <a:solidFill>
                  <a:srgbClr val="002060"/>
                </a:solidFill>
                <a:hlinkClick r:id="rId7" action="ppaction://hlinksldjump">
                  <a:extLst>
                    <a:ext uri="{A12FA001-AC4F-418D-AE19-62706E023703}">
                      <ahyp:hlinkClr xmlns:ahyp="http://schemas.microsoft.com/office/drawing/2018/hyperlinkcolor" val="tx"/>
                    </a:ext>
                  </a:extLst>
                </a:hlinkClick>
              </a:rPr>
              <a:t>Back to Contents</a:t>
            </a:r>
            <a:endParaRPr lang="en-US" sz="1000" i="1" dirty="0">
              <a:solidFill>
                <a:srgbClr val="002060"/>
              </a:solidFill>
            </a:endParaRPr>
          </a:p>
        </p:txBody>
      </p:sp>
    </p:spTree>
    <p:extLst>
      <p:ext uri="{BB962C8B-B14F-4D97-AF65-F5344CB8AC3E}">
        <p14:creationId xmlns:p14="http://schemas.microsoft.com/office/powerpoint/2010/main" val="1844887501"/>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A2E08A-D3B5-4C0F-B0C3-AD2D7A172C2D}"/>
              </a:ext>
            </a:extLst>
          </p:cNvPr>
          <p:cNvSpPr>
            <a:spLocks noGrp="1"/>
          </p:cNvSpPr>
          <p:nvPr>
            <p:ph type="title" idx="4294967295"/>
          </p:nvPr>
        </p:nvSpPr>
        <p:spPr>
          <a:xfrm>
            <a:off x="567690" y="533719"/>
            <a:ext cx="7886700" cy="337994"/>
          </a:xfrm>
          <a:prstGeom prst="rect">
            <a:avLst/>
          </a:prstGeom>
        </p:spPr>
        <p:txBody>
          <a:bodyPr/>
          <a:lstStyle/>
          <a:p>
            <a:r>
              <a:rPr lang="en-US" sz="1600" b="1" u="sng" dirty="0">
                <a:solidFill>
                  <a:schemeClr val="accent4">
                    <a:lumMod val="50000"/>
                  </a:schemeClr>
                </a:solidFill>
                <a:ea typeface="Tahoma" panose="020B0604030504040204" pitchFamily="34" charset="0"/>
                <a:cs typeface="Tahoma" panose="020B0604030504040204" pitchFamily="34" charset="0"/>
              </a:rPr>
              <a:t>VTP (VLAN </a:t>
            </a:r>
            <a:r>
              <a:rPr lang="en-US" sz="1600" b="1" u="sng" dirty="0" err="1">
                <a:solidFill>
                  <a:schemeClr val="accent4">
                    <a:lumMod val="50000"/>
                  </a:schemeClr>
                </a:solidFill>
                <a:ea typeface="Tahoma" panose="020B0604030504040204" pitchFamily="34" charset="0"/>
                <a:cs typeface="Tahoma" panose="020B0604030504040204" pitchFamily="34" charset="0"/>
              </a:rPr>
              <a:t>Trunking</a:t>
            </a:r>
            <a:r>
              <a:rPr lang="en-US" sz="1600" b="1" u="sng" dirty="0">
                <a:solidFill>
                  <a:schemeClr val="accent4">
                    <a:lumMod val="50000"/>
                  </a:schemeClr>
                </a:solidFill>
                <a:ea typeface="Tahoma" panose="020B0604030504040204" pitchFamily="34" charset="0"/>
                <a:cs typeface="Tahoma" panose="020B0604030504040204" pitchFamily="34" charset="0"/>
              </a:rPr>
              <a:t> Protocol)</a:t>
            </a:r>
          </a:p>
        </p:txBody>
      </p:sp>
      <p:sp>
        <p:nvSpPr>
          <p:cNvPr id="6" name="TextBox 5">
            <a:extLst>
              <a:ext uri="{FF2B5EF4-FFF2-40B4-BE49-F238E27FC236}">
                <a16:creationId xmlns:a16="http://schemas.microsoft.com/office/drawing/2014/main" id="{772AFE9B-82B1-57CB-61D7-73FBE3705EB0}"/>
              </a:ext>
            </a:extLst>
          </p:cNvPr>
          <p:cNvSpPr txBox="1"/>
          <p:nvPr/>
        </p:nvSpPr>
        <p:spPr>
          <a:xfrm>
            <a:off x="651806" y="848689"/>
            <a:ext cx="8323752" cy="3757119"/>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lang="en-US" sz="1000" b="0" i="0" dirty="0">
                <a:solidFill>
                  <a:schemeClr val="tx1"/>
                </a:solidFill>
                <a:effectLst/>
                <a:latin typeface="+mj-lt"/>
              </a:rPr>
              <a:t>VLAN </a:t>
            </a:r>
            <a:r>
              <a:rPr lang="en-US" sz="1000" b="0" i="0" dirty="0" err="1">
                <a:solidFill>
                  <a:schemeClr val="tx1"/>
                </a:solidFill>
                <a:effectLst/>
                <a:latin typeface="+mj-lt"/>
              </a:rPr>
              <a:t>Trunking</a:t>
            </a:r>
            <a:r>
              <a:rPr lang="en-US" sz="1000" b="0" i="0" dirty="0">
                <a:solidFill>
                  <a:schemeClr val="tx1"/>
                </a:solidFill>
                <a:effectLst/>
                <a:latin typeface="+mj-lt"/>
              </a:rPr>
              <a:t> Protocol (</a:t>
            </a:r>
            <a:r>
              <a:rPr lang="en-US" sz="1000" b="1" i="0" dirty="0">
                <a:solidFill>
                  <a:schemeClr val="tx1"/>
                </a:solidFill>
                <a:effectLst/>
                <a:latin typeface="+mj-lt"/>
              </a:rPr>
              <a:t>VTP</a:t>
            </a:r>
            <a:r>
              <a:rPr lang="en-US" sz="1000" b="0" i="0" dirty="0">
                <a:solidFill>
                  <a:schemeClr val="tx1"/>
                </a:solidFill>
                <a:effectLst/>
                <a:latin typeface="+mj-lt"/>
              </a:rPr>
              <a:t>) is a </a:t>
            </a:r>
            <a:r>
              <a:rPr lang="en-US" sz="1000" b="1" i="0" dirty="0">
                <a:solidFill>
                  <a:schemeClr val="tx1"/>
                </a:solidFill>
                <a:effectLst/>
                <a:latin typeface="+mj-lt"/>
              </a:rPr>
              <a:t>Cisco proprietary </a:t>
            </a:r>
            <a:r>
              <a:rPr lang="en-US" sz="1000" b="0" i="0" dirty="0">
                <a:solidFill>
                  <a:schemeClr val="tx1"/>
                </a:solidFill>
                <a:effectLst/>
                <a:latin typeface="+mj-lt"/>
              </a:rPr>
              <a:t>protocol that propagates the definition of Virtual Local Area Networks (VLANs) on the whole local area network. </a:t>
            </a:r>
          </a:p>
          <a:p>
            <a:pPr marL="171450" indent="-171450" algn="just">
              <a:lnSpc>
                <a:spcPct val="150000"/>
              </a:lnSpc>
              <a:buFont typeface="Arial" panose="020B0604020202020204" pitchFamily="34" charset="0"/>
              <a:buChar char="•"/>
            </a:pPr>
            <a:r>
              <a:rPr lang="en-US" sz="1000" b="0" i="0" dirty="0">
                <a:solidFill>
                  <a:schemeClr val="tx1"/>
                </a:solidFill>
                <a:effectLst/>
                <a:latin typeface="+mj-lt"/>
              </a:rPr>
              <a:t>It allows network administrators to </a:t>
            </a:r>
            <a:r>
              <a:rPr lang="en-US" sz="1000" b="1" i="0" dirty="0">
                <a:solidFill>
                  <a:schemeClr val="tx1"/>
                </a:solidFill>
                <a:effectLst/>
                <a:latin typeface="+mj-lt"/>
              </a:rPr>
              <a:t>configure</a:t>
            </a:r>
            <a:r>
              <a:rPr lang="en-US" sz="1000" b="0" i="0" dirty="0">
                <a:solidFill>
                  <a:schemeClr val="tx1"/>
                </a:solidFill>
                <a:effectLst/>
                <a:latin typeface="+mj-lt"/>
              </a:rPr>
              <a:t>, </a:t>
            </a:r>
            <a:r>
              <a:rPr lang="en-US" sz="1000" b="1" i="0" dirty="0">
                <a:solidFill>
                  <a:schemeClr val="tx1"/>
                </a:solidFill>
                <a:effectLst/>
                <a:latin typeface="+mj-lt"/>
              </a:rPr>
              <a:t>update</a:t>
            </a:r>
            <a:r>
              <a:rPr lang="en-US" sz="1000" b="0" i="0" dirty="0">
                <a:solidFill>
                  <a:schemeClr val="tx1"/>
                </a:solidFill>
                <a:effectLst/>
                <a:latin typeface="+mj-lt"/>
              </a:rPr>
              <a:t>, and </a:t>
            </a:r>
            <a:r>
              <a:rPr lang="en-US" sz="1000" b="1" i="0" dirty="0">
                <a:solidFill>
                  <a:schemeClr val="tx1"/>
                </a:solidFill>
                <a:effectLst/>
                <a:latin typeface="+mj-lt"/>
              </a:rPr>
              <a:t>maintain VLAN information </a:t>
            </a:r>
            <a:r>
              <a:rPr lang="en-US" sz="1000" b="0" i="0" dirty="0">
                <a:solidFill>
                  <a:schemeClr val="tx1"/>
                </a:solidFill>
                <a:effectLst/>
                <a:latin typeface="+mj-lt"/>
              </a:rPr>
              <a:t>consistently across multiple Cisco switches, making network management more efficient.</a:t>
            </a:r>
          </a:p>
          <a:p>
            <a:pPr marL="171450" indent="-171450" algn="just">
              <a:lnSpc>
                <a:spcPct val="150000"/>
              </a:lnSpc>
              <a:buFont typeface="Arial" panose="020B0604020202020204" pitchFamily="34" charset="0"/>
              <a:buChar char="•"/>
            </a:pPr>
            <a:r>
              <a:rPr lang="en-US" sz="1000" b="0" i="0" dirty="0">
                <a:solidFill>
                  <a:schemeClr val="tx1"/>
                </a:solidFill>
                <a:effectLst/>
                <a:latin typeface="+mj-lt"/>
              </a:rPr>
              <a:t>VTP </a:t>
            </a:r>
            <a:r>
              <a:rPr lang="en-US" sz="1000" b="1" i="0" dirty="0">
                <a:solidFill>
                  <a:schemeClr val="tx1"/>
                </a:solidFill>
                <a:effectLst/>
                <a:latin typeface="+mj-lt"/>
              </a:rPr>
              <a:t>carries VLAN </a:t>
            </a:r>
            <a:r>
              <a:rPr lang="en-US" sz="1000" b="0" i="0" dirty="0">
                <a:solidFill>
                  <a:schemeClr val="tx1"/>
                </a:solidFill>
                <a:effectLst/>
                <a:latin typeface="+mj-lt"/>
              </a:rPr>
              <a:t>information to all switches </a:t>
            </a:r>
            <a:r>
              <a:rPr lang="en-US" sz="1000" b="1" i="0" dirty="0">
                <a:solidFill>
                  <a:schemeClr val="tx1"/>
                </a:solidFill>
                <a:effectLst/>
                <a:latin typeface="+mj-lt"/>
              </a:rPr>
              <a:t>in a VTP domain</a:t>
            </a:r>
            <a:r>
              <a:rPr lang="en-US" sz="1000" b="0" i="0" dirty="0">
                <a:solidFill>
                  <a:schemeClr val="tx1"/>
                </a:solidFill>
                <a:effectLst/>
                <a:latin typeface="+mj-lt"/>
              </a:rPr>
              <a:t>.</a:t>
            </a:r>
          </a:p>
          <a:p>
            <a:pPr marL="171450" indent="-171450" algn="just">
              <a:lnSpc>
                <a:spcPct val="150000"/>
              </a:lnSpc>
              <a:buFont typeface="Arial" panose="020B0604020202020204" pitchFamily="34" charset="0"/>
              <a:buChar char="•"/>
            </a:pPr>
            <a:r>
              <a:rPr lang="en-US" sz="1000" b="0" i="0" dirty="0">
                <a:solidFill>
                  <a:schemeClr val="tx1"/>
                </a:solidFill>
                <a:effectLst/>
                <a:latin typeface="+mj-lt"/>
              </a:rPr>
              <a:t>VTP </a:t>
            </a:r>
            <a:r>
              <a:rPr lang="en-US" sz="1000" b="1" i="0" dirty="0">
                <a:solidFill>
                  <a:schemeClr val="tx1"/>
                </a:solidFill>
                <a:effectLst/>
                <a:latin typeface="+mj-lt"/>
              </a:rPr>
              <a:t>advertisements</a:t>
            </a:r>
            <a:r>
              <a:rPr lang="en-US" sz="1000" b="0" i="0" dirty="0">
                <a:solidFill>
                  <a:schemeClr val="tx1"/>
                </a:solidFill>
                <a:effectLst/>
                <a:latin typeface="+mj-lt"/>
              </a:rPr>
              <a:t> can </a:t>
            </a:r>
            <a:r>
              <a:rPr lang="en-US" sz="1000" b="1" i="0" dirty="0">
                <a:solidFill>
                  <a:schemeClr val="tx1"/>
                </a:solidFill>
                <a:effectLst/>
                <a:latin typeface="+mj-lt"/>
              </a:rPr>
              <a:t>be sent over 802.1Q</a:t>
            </a:r>
            <a:r>
              <a:rPr lang="en-US" sz="1000" b="0" i="0" dirty="0">
                <a:solidFill>
                  <a:schemeClr val="tx1"/>
                </a:solidFill>
                <a:effectLst/>
                <a:latin typeface="+mj-lt"/>
              </a:rPr>
              <a:t>, and </a:t>
            </a:r>
            <a:r>
              <a:rPr lang="en-US" sz="1000" b="1" i="0" dirty="0">
                <a:solidFill>
                  <a:schemeClr val="tx1"/>
                </a:solidFill>
                <a:effectLst/>
                <a:latin typeface="+mj-lt"/>
              </a:rPr>
              <a:t>ISL trunks</a:t>
            </a:r>
            <a:r>
              <a:rPr lang="en-US" sz="1000" b="0" i="0" dirty="0">
                <a:solidFill>
                  <a:schemeClr val="tx1"/>
                </a:solidFill>
                <a:effectLst/>
                <a:latin typeface="+mj-lt"/>
              </a:rPr>
              <a:t>.</a:t>
            </a:r>
          </a:p>
          <a:p>
            <a:pPr marL="171450" indent="-171450" algn="just">
              <a:lnSpc>
                <a:spcPct val="150000"/>
              </a:lnSpc>
              <a:buFont typeface="Arial" panose="020B0604020202020204" pitchFamily="34" charset="0"/>
              <a:buChar char="•"/>
            </a:pPr>
            <a:r>
              <a:rPr lang="en-US" sz="1000" dirty="0">
                <a:solidFill>
                  <a:schemeClr val="tx1"/>
                </a:solidFill>
                <a:latin typeface="+mj-lt"/>
              </a:rPr>
              <a:t>It is designed for large networks with many VLANs, so that we don’t have to configure each VLAN on every switch.</a:t>
            </a:r>
          </a:p>
          <a:p>
            <a:pPr marL="171450" indent="-171450" algn="just">
              <a:lnSpc>
                <a:spcPct val="150000"/>
              </a:lnSpc>
              <a:buFont typeface="Arial" panose="020B0604020202020204" pitchFamily="34" charset="0"/>
              <a:buChar char="•"/>
            </a:pPr>
            <a:r>
              <a:rPr lang="en-US" sz="1000" i="0" dirty="0">
                <a:solidFill>
                  <a:schemeClr val="tx1"/>
                </a:solidFill>
                <a:effectLst/>
                <a:latin typeface="+mj-lt"/>
              </a:rPr>
              <a:t>There are </a:t>
            </a:r>
            <a:r>
              <a:rPr lang="en-US" sz="1000" b="1" i="0" dirty="0">
                <a:solidFill>
                  <a:schemeClr val="tx1"/>
                </a:solidFill>
                <a:effectLst/>
                <a:latin typeface="+mj-lt"/>
              </a:rPr>
              <a:t>three VTP vers</a:t>
            </a:r>
            <a:r>
              <a:rPr lang="en-US" sz="1000" b="1" dirty="0">
                <a:solidFill>
                  <a:schemeClr val="tx1"/>
                </a:solidFill>
                <a:latin typeface="+mj-lt"/>
              </a:rPr>
              <a:t>ions</a:t>
            </a:r>
            <a:r>
              <a:rPr lang="en-US" sz="1000" dirty="0">
                <a:solidFill>
                  <a:schemeClr val="tx1"/>
                </a:solidFill>
                <a:latin typeface="+mj-lt"/>
              </a:rPr>
              <a:t>- 1, 2 and 3.</a:t>
            </a:r>
          </a:p>
          <a:p>
            <a:pPr marL="171450" indent="-171450" algn="just">
              <a:lnSpc>
                <a:spcPct val="150000"/>
              </a:lnSpc>
              <a:buFont typeface="Arial" panose="020B0604020202020204" pitchFamily="34" charset="0"/>
              <a:buChar char="•"/>
            </a:pPr>
            <a:r>
              <a:rPr lang="en-US" sz="1000" dirty="0">
                <a:solidFill>
                  <a:schemeClr val="tx1"/>
                </a:solidFill>
                <a:latin typeface="+mj-lt"/>
              </a:rPr>
              <a:t>VTPv1 and VTPv2 do not support the extended VLAN range (1006-4094). Only VTPv3 supports them.</a:t>
            </a:r>
          </a:p>
          <a:p>
            <a:pPr marL="171450" indent="-171450" algn="just">
              <a:lnSpc>
                <a:spcPct val="150000"/>
              </a:lnSpc>
              <a:buFont typeface="Arial" panose="020B0604020202020204" pitchFamily="34" charset="0"/>
              <a:buChar char="•"/>
            </a:pPr>
            <a:r>
              <a:rPr lang="en-US" sz="1000" i="0" dirty="0">
                <a:solidFill>
                  <a:schemeClr val="tx1"/>
                </a:solidFill>
                <a:effectLst/>
                <a:latin typeface="+mj-lt"/>
              </a:rPr>
              <a:t>There are </a:t>
            </a:r>
            <a:r>
              <a:rPr lang="en-US" sz="1000" b="1" i="0" dirty="0">
                <a:solidFill>
                  <a:schemeClr val="tx1"/>
                </a:solidFill>
                <a:effectLst/>
                <a:latin typeface="+mj-lt"/>
              </a:rPr>
              <a:t>three VTP </a:t>
            </a:r>
            <a:r>
              <a:rPr lang="en-US" sz="1000" b="1" dirty="0">
                <a:solidFill>
                  <a:schemeClr val="tx1"/>
                </a:solidFill>
                <a:latin typeface="+mj-lt"/>
              </a:rPr>
              <a:t>modes</a:t>
            </a:r>
            <a:r>
              <a:rPr lang="en-US" sz="1000" dirty="0">
                <a:solidFill>
                  <a:schemeClr val="tx1"/>
                </a:solidFill>
                <a:latin typeface="+mj-lt"/>
              </a:rPr>
              <a:t>- VTP </a:t>
            </a:r>
            <a:r>
              <a:rPr lang="en-US" sz="1000" b="1" dirty="0">
                <a:solidFill>
                  <a:schemeClr val="tx1"/>
                </a:solidFill>
                <a:latin typeface="+mj-lt"/>
              </a:rPr>
              <a:t>server</a:t>
            </a:r>
            <a:r>
              <a:rPr lang="en-US" sz="1000" dirty="0">
                <a:solidFill>
                  <a:schemeClr val="tx1"/>
                </a:solidFill>
                <a:latin typeface="+mj-lt"/>
              </a:rPr>
              <a:t>, VTP </a:t>
            </a:r>
            <a:r>
              <a:rPr lang="en-US" sz="1000" b="1" dirty="0">
                <a:solidFill>
                  <a:schemeClr val="tx1"/>
                </a:solidFill>
                <a:latin typeface="+mj-lt"/>
              </a:rPr>
              <a:t>client</a:t>
            </a:r>
            <a:r>
              <a:rPr lang="en-US" sz="1000" dirty="0">
                <a:solidFill>
                  <a:schemeClr val="tx1"/>
                </a:solidFill>
                <a:latin typeface="+mj-lt"/>
              </a:rPr>
              <a:t> and VTP </a:t>
            </a:r>
            <a:r>
              <a:rPr lang="en-US" sz="1000" b="1" dirty="0">
                <a:solidFill>
                  <a:schemeClr val="tx1"/>
                </a:solidFill>
                <a:latin typeface="+mj-lt"/>
              </a:rPr>
              <a:t>transparent</a:t>
            </a:r>
            <a:r>
              <a:rPr lang="en-US" sz="1000" dirty="0">
                <a:solidFill>
                  <a:schemeClr val="tx1"/>
                </a:solidFill>
                <a:latin typeface="+mj-lt"/>
              </a:rPr>
              <a:t>.</a:t>
            </a:r>
          </a:p>
          <a:p>
            <a:pPr marL="171450" indent="-171450" algn="just">
              <a:lnSpc>
                <a:spcPct val="150000"/>
              </a:lnSpc>
              <a:buFont typeface="Arial" panose="020B0604020202020204" pitchFamily="34" charset="0"/>
              <a:buChar char="•"/>
            </a:pPr>
            <a:r>
              <a:rPr lang="en-US" sz="1000" i="0" dirty="0">
                <a:solidFill>
                  <a:schemeClr val="tx1"/>
                </a:solidFill>
                <a:effectLst/>
                <a:latin typeface="+mj-lt"/>
              </a:rPr>
              <a:t>Cisco switches operate in </a:t>
            </a:r>
            <a:r>
              <a:rPr lang="en-US" sz="1000" b="1" i="0" dirty="0">
                <a:solidFill>
                  <a:schemeClr val="tx1"/>
                </a:solidFill>
                <a:effectLst/>
                <a:latin typeface="+mj-lt"/>
              </a:rPr>
              <a:t>VTP server mode by d</a:t>
            </a:r>
            <a:r>
              <a:rPr lang="en-US" sz="1000" b="1" dirty="0">
                <a:solidFill>
                  <a:schemeClr val="tx1"/>
                </a:solidFill>
                <a:latin typeface="+mj-lt"/>
              </a:rPr>
              <a:t>efault</a:t>
            </a:r>
            <a:r>
              <a:rPr lang="en-US" sz="1000" dirty="0">
                <a:solidFill>
                  <a:schemeClr val="tx1"/>
                </a:solidFill>
                <a:latin typeface="+mj-lt"/>
              </a:rPr>
              <a:t>.</a:t>
            </a:r>
          </a:p>
          <a:p>
            <a:pPr marL="171450" indent="-171450" algn="just">
              <a:lnSpc>
                <a:spcPct val="150000"/>
              </a:lnSpc>
              <a:buFont typeface="Arial" panose="020B0604020202020204" pitchFamily="34" charset="0"/>
              <a:buChar char="•"/>
            </a:pPr>
            <a:r>
              <a:rPr lang="en-US" sz="1000" dirty="0">
                <a:solidFill>
                  <a:schemeClr val="tx1"/>
                </a:solidFill>
                <a:latin typeface="+mj-lt"/>
              </a:rPr>
              <a:t>If a switch with no VTP domain (Null) receives a VTP advertisement with a VTP domain name, it will automatically join that VTP domain.</a:t>
            </a:r>
          </a:p>
          <a:p>
            <a:pPr marL="171450" indent="-171450" algn="just">
              <a:lnSpc>
                <a:spcPct val="150000"/>
              </a:lnSpc>
              <a:buFont typeface="Arial" panose="020B0604020202020204" pitchFamily="34" charset="0"/>
              <a:buChar char="•"/>
            </a:pPr>
            <a:r>
              <a:rPr lang="en-US" sz="1000" dirty="0">
                <a:solidFill>
                  <a:schemeClr val="tx1"/>
                </a:solidFill>
                <a:latin typeface="+mj-lt"/>
              </a:rPr>
              <a:t>If a switch receives a VTP advertisement in the same VTP domain with </a:t>
            </a:r>
            <a:r>
              <a:rPr lang="en-US" sz="1000" b="1" dirty="0">
                <a:solidFill>
                  <a:schemeClr val="tx1"/>
                </a:solidFill>
                <a:latin typeface="+mj-lt"/>
              </a:rPr>
              <a:t>a higher revision number</a:t>
            </a:r>
            <a:r>
              <a:rPr lang="en-US" sz="1000" dirty="0">
                <a:solidFill>
                  <a:schemeClr val="tx1"/>
                </a:solidFill>
                <a:latin typeface="+mj-lt"/>
              </a:rPr>
              <a:t>, it will update it’s VLAN database to match.</a:t>
            </a:r>
          </a:p>
          <a:p>
            <a:pPr marL="171450" indent="-171450" algn="just">
              <a:lnSpc>
                <a:spcPct val="150000"/>
              </a:lnSpc>
              <a:buFont typeface="Arial" panose="020B0604020202020204" pitchFamily="34" charset="0"/>
              <a:buChar char="•"/>
            </a:pPr>
            <a:r>
              <a:rPr lang="en-US" sz="1000" b="1" dirty="0">
                <a:solidFill>
                  <a:schemeClr val="tx1"/>
                </a:solidFill>
                <a:latin typeface="+mj-lt"/>
              </a:rPr>
              <a:t>***One danger of VTP: </a:t>
            </a:r>
            <a:r>
              <a:rPr lang="en-US" sz="1000" dirty="0">
                <a:solidFill>
                  <a:schemeClr val="tx1"/>
                </a:solidFill>
                <a:latin typeface="+mj-lt"/>
              </a:rPr>
              <a:t>It we connect an old switch with a higher revision number to our network (and the VTP domain name matches), all switches in the domain will sync their VLAN database to that switch. That’s why it is recommended to turn off VTP in switches and manually add corresponding VLANs on the switches.</a:t>
            </a:r>
            <a:endParaRPr lang="en-US" sz="1000" b="1" i="0" dirty="0">
              <a:solidFill>
                <a:schemeClr val="tx1"/>
              </a:solidFill>
              <a:effectLst/>
              <a:latin typeface="+mj-lt"/>
            </a:endParaRP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32</a:t>
            </a:fld>
            <a:endParaRPr lang="en"/>
          </a:p>
        </p:txBody>
      </p:sp>
      <p:sp>
        <p:nvSpPr>
          <p:cNvPr id="7" name="TextBox 6">
            <a:extLst>
              <a:ext uri="{FF2B5EF4-FFF2-40B4-BE49-F238E27FC236}">
                <a16:creationId xmlns:a16="http://schemas.microsoft.com/office/drawing/2014/main" id="{87D83C3F-617D-4AB6-846A-FFF1541A86EF}"/>
              </a:ext>
            </a:extLst>
          </p:cNvPr>
          <p:cNvSpPr txBox="1"/>
          <p:nvPr/>
        </p:nvSpPr>
        <p:spPr>
          <a:xfrm>
            <a:off x="3874770" y="236666"/>
            <a:ext cx="1272540" cy="246221"/>
          </a:xfrm>
          <a:prstGeom prst="rect">
            <a:avLst/>
          </a:prstGeom>
          <a:noFill/>
        </p:spPr>
        <p:txBody>
          <a:bodyPr wrap="square" rtlCol="0">
            <a:spAutoFit/>
          </a:bodyPr>
          <a:lstStyle/>
          <a:p>
            <a:r>
              <a:rPr lang="en-US" sz="1000" i="1" dirty="0">
                <a:solidFill>
                  <a:srgbClr val="002060"/>
                </a:solidFill>
                <a:hlinkClick r:id="rId3" action="ppaction://hlinksldjump">
                  <a:extLst>
                    <a:ext uri="{A12FA001-AC4F-418D-AE19-62706E023703}">
                      <ahyp:hlinkClr xmlns:ahyp="http://schemas.microsoft.com/office/drawing/2018/hyperlinkcolor" val="tx"/>
                    </a:ext>
                  </a:extLst>
                </a:hlinkClick>
              </a:rPr>
              <a:t>Back to Contents</a:t>
            </a:r>
            <a:endParaRPr lang="en-US" sz="1000" i="1" dirty="0">
              <a:solidFill>
                <a:srgbClr val="002060"/>
              </a:solidFill>
            </a:endParaRPr>
          </a:p>
        </p:txBody>
      </p:sp>
    </p:spTree>
    <p:extLst>
      <p:ext uri="{BB962C8B-B14F-4D97-AF65-F5344CB8AC3E}">
        <p14:creationId xmlns:p14="http://schemas.microsoft.com/office/powerpoint/2010/main" val="4102953980"/>
      </p:ext>
    </p:extLst>
  </p:cSld>
  <p:clrMapOvr>
    <a:masterClrMapping/>
  </p:clrMapOvr>
  <mc:AlternateContent xmlns:mc="http://schemas.openxmlformats.org/markup-compatibility/2006">
    <mc:Choice xmlns:p14="http://schemas.microsoft.com/office/powerpoint/2010/main" Requires="p14">
      <p:transition spd="slow" p14:dur="2000" advTm="478"/>
    </mc:Choice>
    <mc:Fallback>
      <p:transition spd="slow" advTm="478"/>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AFB407-CE52-4184-8898-8851FC56FAB7}"/>
              </a:ext>
            </a:extLst>
          </p:cNvPr>
          <p:cNvSpPr>
            <a:spLocks noGrp="1"/>
          </p:cNvSpPr>
          <p:nvPr>
            <p:ph type="title" idx="4294967295"/>
          </p:nvPr>
        </p:nvSpPr>
        <p:spPr>
          <a:xfrm>
            <a:off x="567690" y="533719"/>
            <a:ext cx="7886700" cy="337994"/>
          </a:xfrm>
          <a:prstGeom prst="rect">
            <a:avLst/>
          </a:prstGeom>
        </p:spPr>
        <p:txBody>
          <a:bodyPr/>
          <a:lstStyle/>
          <a:p>
            <a:r>
              <a:rPr lang="en-US" sz="1600" b="1" u="sng" dirty="0">
                <a:solidFill>
                  <a:schemeClr val="accent4">
                    <a:lumMod val="50000"/>
                  </a:schemeClr>
                </a:solidFill>
                <a:ea typeface="Tahoma" panose="020B0604030504040204" pitchFamily="34" charset="0"/>
                <a:cs typeface="Tahoma" panose="020B0604030504040204" pitchFamily="34" charset="0"/>
              </a:rPr>
              <a:t>VTP (VLAN </a:t>
            </a:r>
            <a:r>
              <a:rPr lang="en-US" sz="1600" b="1" u="sng" dirty="0" err="1">
                <a:solidFill>
                  <a:schemeClr val="accent4">
                    <a:lumMod val="50000"/>
                  </a:schemeClr>
                </a:solidFill>
                <a:ea typeface="Tahoma" panose="020B0604030504040204" pitchFamily="34" charset="0"/>
                <a:cs typeface="Tahoma" panose="020B0604030504040204" pitchFamily="34" charset="0"/>
              </a:rPr>
              <a:t>Trunking</a:t>
            </a:r>
            <a:r>
              <a:rPr lang="en-US" sz="1600" b="1" u="sng" dirty="0">
                <a:solidFill>
                  <a:schemeClr val="accent4">
                    <a:lumMod val="50000"/>
                  </a:schemeClr>
                </a:solidFill>
                <a:ea typeface="Tahoma" panose="020B0604030504040204" pitchFamily="34" charset="0"/>
                <a:cs typeface="Tahoma" panose="020B0604030504040204" pitchFamily="34" charset="0"/>
              </a:rPr>
              <a:t> Protocol)</a:t>
            </a:r>
          </a:p>
        </p:txBody>
      </p:sp>
      <p:sp>
        <p:nvSpPr>
          <p:cNvPr id="6" name="TextBox 5">
            <a:extLst>
              <a:ext uri="{FF2B5EF4-FFF2-40B4-BE49-F238E27FC236}">
                <a16:creationId xmlns:a16="http://schemas.microsoft.com/office/drawing/2014/main" id="{772AFE9B-82B1-57CB-61D7-73FBE3705EB0}"/>
              </a:ext>
            </a:extLst>
          </p:cNvPr>
          <p:cNvSpPr txBox="1"/>
          <p:nvPr/>
        </p:nvSpPr>
        <p:spPr>
          <a:xfrm>
            <a:off x="651806" y="848689"/>
            <a:ext cx="8202633" cy="3757119"/>
          </a:xfrm>
          <a:prstGeom prst="rect">
            <a:avLst/>
          </a:prstGeom>
          <a:noFill/>
        </p:spPr>
        <p:txBody>
          <a:bodyPr wrap="square" rtlCol="0">
            <a:spAutoFit/>
          </a:bodyPr>
          <a:lstStyle/>
          <a:p>
            <a:pPr algn="just">
              <a:lnSpc>
                <a:spcPct val="150000"/>
              </a:lnSpc>
            </a:pPr>
            <a:r>
              <a:rPr lang="en-US" sz="1000" dirty="0">
                <a:solidFill>
                  <a:schemeClr val="tx1"/>
                </a:solidFill>
                <a:latin typeface="+mj-lt"/>
              </a:rPr>
              <a:t>There are three VTP modes-</a:t>
            </a:r>
          </a:p>
          <a:p>
            <a:pPr marL="228600" indent="-228600" algn="just">
              <a:lnSpc>
                <a:spcPct val="150000"/>
              </a:lnSpc>
              <a:buFont typeface="+mj-lt"/>
              <a:buAutoNum type="arabicPeriod"/>
            </a:pPr>
            <a:r>
              <a:rPr lang="en-US" sz="1000" b="1" i="0" u="sng" dirty="0">
                <a:solidFill>
                  <a:schemeClr val="tx1"/>
                </a:solidFill>
                <a:effectLst/>
                <a:latin typeface="+mj-lt"/>
              </a:rPr>
              <a:t>VTP Server</a:t>
            </a:r>
            <a:r>
              <a:rPr lang="en-US" sz="1000" b="1" i="0" dirty="0">
                <a:solidFill>
                  <a:schemeClr val="tx1"/>
                </a:solidFill>
                <a:effectLst/>
                <a:latin typeface="+mj-lt"/>
              </a:rPr>
              <a:t>:</a:t>
            </a:r>
            <a:r>
              <a:rPr lang="en-US" sz="1000" i="0" dirty="0">
                <a:solidFill>
                  <a:schemeClr val="tx1"/>
                </a:solidFill>
                <a:effectLst/>
                <a:latin typeface="+mj-lt"/>
              </a:rPr>
              <a:t> </a:t>
            </a:r>
            <a:r>
              <a:rPr lang="en-US" sz="1000" b="1" i="0" dirty="0">
                <a:solidFill>
                  <a:schemeClr val="tx1"/>
                </a:solidFill>
                <a:effectLst/>
                <a:latin typeface="+mj-lt"/>
              </a:rPr>
              <a:t>Can add/modify/delete VLANs</a:t>
            </a:r>
            <a:r>
              <a:rPr lang="en-US" sz="1000" i="0" dirty="0">
                <a:solidFill>
                  <a:schemeClr val="tx1"/>
                </a:solidFill>
                <a:effectLst/>
                <a:latin typeface="+mj-lt"/>
              </a:rPr>
              <a:t>. </a:t>
            </a:r>
            <a:r>
              <a:rPr lang="en-US" sz="1000" b="1" i="0" dirty="0">
                <a:solidFill>
                  <a:schemeClr val="tx1"/>
                </a:solidFill>
                <a:effectLst/>
                <a:latin typeface="+mj-lt"/>
              </a:rPr>
              <a:t>Store the VLAN database </a:t>
            </a:r>
            <a:r>
              <a:rPr lang="en-US" sz="1000" i="0" dirty="0">
                <a:solidFill>
                  <a:schemeClr val="tx1"/>
                </a:solidFill>
                <a:effectLst/>
                <a:latin typeface="+mj-lt"/>
              </a:rPr>
              <a:t>in non-volatile RAN (NVRAM). Will </a:t>
            </a:r>
            <a:r>
              <a:rPr lang="en-US" sz="1000" b="1" i="0" dirty="0">
                <a:solidFill>
                  <a:schemeClr val="tx1"/>
                </a:solidFill>
                <a:effectLst/>
                <a:latin typeface="+mj-lt"/>
              </a:rPr>
              <a:t>increase the revision number </a:t>
            </a:r>
            <a:r>
              <a:rPr lang="en-US" sz="1000" i="0" dirty="0" err="1">
                <a:solidFill>
                  <a:schemeClr val="tx1"/>
                </a:solidFill>
                <a:effectLst/>
                <a:latin typeface="+mj-lt"/>
              </a:rPr>
              <a:t>everytime</a:t>
            </a:r>
            <a:r>
              <a:rPr lang="en-US" sz="1000" i="0" dirty="0">
                <a:solidFill>
                  <a:schemeClr val="tx1"/>
                </a:solidFill>
                <a:effectLst/>
                <a:latin typeface="+mj-lt"/>
              </a:rPr>
              <a:t> a VLAN is added/modified/deleted. Will </a:t>
            </a:r>
            <a:r>
              <a:rPr lang="en-US" sz="1000" b="1" i="0" dirty="0">
                <a:solidFill>
                  <a:schemeClr val="tx1"/>
                </a:solidFill>
                <a:effectLst/>
                <a:latin typeface="+mj-lt"/>
              </a:rPr>
              <a:t>advertise the latest version </a:t>
            </a:r>
            <a:r>
              <a:rPr lang="en-US" sz="1000" i="0" dirty="0">
                <a:solidFill>
                  <a:schemeClr val="tx1"/>
                </a:solidFill>
                <a:effectLst/>
                <a:latin typeface="+mj-lt"/>
              </a:rPr>
              <a:t>of the VLAN database on trunk interfaces, and the </a:t>
            </a:r>
            <a:r>
              <a:rPr lang="en-US" sz="1000" b="1" i="0" dirty="0">
                <a:solidFill>
                  <a:schemeClr val="tx1"/>
                </a:solidFill>
                <a:effectLst/>
                <a:latin typeface="+mj-lt"/>
              </a:rPr>
              <a:t>VTP clients will synchronize </a:t>
            </a:r>
            <a:r>
              <a:rPr lang="en-US" sz="1000" i="0" dirty="0">
                <a:solidFill>
                  <a:schemeClr val="tx1"/>
                </a:solidFill>
                <a:effectLst/>
                <a:latin typeface="+mj-lt"/>
              </a:rPr>
              <a:t>their VLAN database to it. VTP servers </a:t>
            </a:r>
            <a:r>
              <a:rPr lang="en-US" sz="1000" b="1" i="0" dirty="0">
                <a:solidFill>
                  <a:schemeClr val="tx1"/>
                </a:solidFill>
                <a:effectLst/>
                <a:latin typeface="+mj-lt"/>
              </a:rPr>
              <a:t>also functions as VTP clients</a:t>
            </a:r>
            <a:r>
              <a:rPr lang="en-US" sz="1000" i="0" dirty="0">
                <a:solidFill>
                  <a:schemeClr val="tx1"/>
                </a:solidFill>
                <a:effectLst/>
                <a:latin typeface="+mj-lt"/>
              </a:rPr>
              <a:t>. Therefore, a VTP server will synchronize to another VTP server with a higher revision number.</a:t>
            </a:r>
            <a:endParaRPr lang="en-US" sz="1000" b="1" i="0" u="sng" dirty="0">
              <a:solidFill>
                <a:schemeClr val="tx1"/>
              </a:solidFill>
              <a:effectLst/>
              <a:latin typeface="+mj-lt"/>
            </a:endParaRPr>
          </a:p>
          <a:p>
            <a:pPr marL="228600" indent="-228600" algn="just">
              <a:lnSpc>
                <a:spcPct val="150000"/>
              </a:lnSpc>
              <a:buFont typeface="+mj-lt"/>
              <a:buAutoNum type="arabicPeriod"/>
            </a:pPr>
            <a:r>
              <a:rPr lang="en-US" sz="1000" b="1" u="sng" dirty="0">
                <a:solidFill>
                  <a:schemeClr val="tx1"/>
                </a:solidFill>
                <a:latin typeface="+mj-lt"/>
              </a:rPr>
              <a:t>VTP Client</a:t>
            </a:r>
            <a:r>
              <a:rPr lang="en-US" sz="1000" b="1" dirty="0">
                <a:solidFill>
                  <a:schemeClr val="tx1"/>
                </a:solidFill>
                <a:latin typeface="+mj-lt"/>
              </a:rPr>
              <a:t>:</a:t>
            </a:r>
            <a:r>
              <a:rPr lang="en-US" sz="1000" dirty="0">
                <a:solidFill>
                  <a:schemeClr val="tx1"/>
                </a:solidFill>
                <a:latin typeface="+mj-lt"/>
              </a:rPr>
              <a:t> </a:t>
            </a:r>
            <a:r>
              <a:rPr lang="en-US" sz="1000" b="1" dirty="0">
                <a:solidFill>
                  <a:schemeClr val="tx1"/>
                </a:solidFill>
                <a:latin typeface="+mj-lt"/>
              </a:rPr>
              <a:t>Cannot add/modify/delete VLANs</a:t>
            </a:r>
            <a:r>
              <a:rPr lang="en-US" sz="1000" dirty="0">
                <a:solidFill>
                  <a:schemeClr val="tx1"/>
                </a:solidFill>
                <a:latin typeface="+mj-lt"/>
              </a:rPr>
              <a:t>. </a:t>
            </a:r>
            <a:r>
              <a:rPr lang="en-US" sz="1000" b="1" dirty="0">
                <a:solidFill>
                  <a:schemeClr val="tx1"/>
                </a:solidFill>
                <a:latin typeface="+mj-lt"/>
              </a:rPr>
              <a:t>Do not store the VLAN database </a:t>
            </a:r>
            <a:r>
              <a:rPr lang="en-US" sz="1000" dirty="0">
                <a:solidFill>
                  <a:schemeClr val="tx1"/>
                </a:solidFill>
                <a:latin typeface="+mj-lt"/>
              </a:rPr>
              <a:t>in NVRAM (in VTPv3, they do). Will </a:t>
            </a:r>
            <a:r>
              <a:rPr lang="en-US" sz="1000" b="1" dirty="0">
                <a:solidFill>
                  <a:schemeClr val="tx1"/>
                </a:solidFill>
                <a:latin typeface="+mj-lt"/>
              </a:rPr>
              <a:t>synchronize</a:t>
            </a:r>
            <a:r>
              <a:rPr lang="en-US" sz="1000" dirty="0">
                <a:solidFill>
                  <a:schemeClr val="tx1"/>
                </a:solidFill>
                <a:latin typeface="+mj-lt"/>
              </a:rPr>
              <a:t> their VLAN database to the server with the </a:t>
            </a:r>
            <a:r>
              <a:rPr lang="en-US" sz="1000" b="1" dirty="0">
                <a:solidFill>
                  <a:schemeClr val="tx1"/>
                </a:solidFill>
                <a:latin typeface="+mj-lt"/>
              </a:rPr>
              <a:t>highest revision number </a:t>
            </a:r>
            <a:r>
              <a:rPr lang="en-US" sz="1000" dirty="0">
                <a:solidFill>
                  <a:schemeClr val="tx1"/>
                </a:solidFill>
                <a:latin typeface="+mj-lt"/>
              </a:rPr>
              <a:t>in their </a:t>
            </a:r>
            <a:r>
              <a:rPr lang="en-US" sz="1000" b="1" dirty="0">
                <a:solidFill>
                  <a:schemeClr val="tx1"/>
                </a:solidFill>
                <a:latin typeface="+mj-lt"/>
              </a:rPr>
              <a:t>VTP domain</a:t>
            </a:r>
            <a:r>
              <a:rPr lang="en-US" sz="1000" dirty="0">
                <a:solidFill>
                  <a:schemeClr val="tx1"/>
                </a:solidFill>
                <a:latin typeface="+mj-lt"/>
              </a:rPr>
              <a:t>. Will advertise their VLAN database, and forward VTP advertisements to other clients over trunk ports.</a:t>
            </a:r>
          </a:p>
          <a:p>
            <a:pPr marL="228600" indent="-228600" algn="just">
              <a:lnSpc>
                <a:spcPct val="150000"/>
              </a:lnSpc>
              <a:buFont typeface="+mj-lt"/>
              <a:buAutoNum type="arabicPeriod"/>
            </a:pPr>
            <a:r>
              <a:rPr lang="en-US" sz="1000" b="1" i="0" u="sng" dirty="0">
                <a:solidFill>
                  <a:schemeClr val="tx1"/>
                </a:solidFill>
                <a:effectLst/>
                <a:latin typeface="+mj-lt"/>
              </a:rPr>
              <a:t>VTP Transparent</a:t>
            </a:r>
            <a:r>
              <a:rPr lang="en-US" sz="1000" b="1" i="0" dirty="0">
                <a:solidFill>
                  <a:schemeClr val="tx1"/>
                </a:solidFill>
                <a:effectLst/>
                <a:latin typeface="+mj-lt"/>
              </a:rPr>
              <a:t>:</a:t>
            </a:r>
            <a:r>
              <a:rPr lang="en-US" sz="1000" i="0" dirty="0">
                <a:solidFill>
                  <a:schemeClr val="tx1"/>
                </a:solidFill>
                <a:effectLst/>
                <a:latin typeface="+mj-lt"/>
              </a:rPr>
              <a:t> </a:t>
            </a:r>
            <a:r>
              <a:rPr lang="en-US" sz="1000" b="0" i="0" dirty="0">
                <a:solidFill>
                  <a:schemeClr val="tx1"/>
                </a:solidFill>
                <a:effectLst/>
                <a:latin typeface="+mj-lt"/>
              </a:rPr>
              <a:t>A VTP transparent switch is a switch that </a:t>
            </a:r>
            <a:r>
              <a:rPr lang="en-US" sz="1000" b="1" i="0" dirty="0">
                <a:solidFill>
                  <a:schemeClr val="tx1"/>
                </a:solidFill>
                <a:effectLst/>
                <a:latin typeface="+mj-lt"/>
              </a:rPr>
              <a:t>does not participate in VTP</a:t>
            </a:r>
            <a:r>
              <a:rPr lang="en-US" sz="1000" b="0" i="0" dirty="0">
                <a:solidFill>
                  <a:schemeClr val="tx1"/>
                </a:solidFill>
                <a:effectLst/>
                <a:latin typeface="+mj-lt"/>
              </a:rPr>
              <a:t>. VTP transparent switches send VTP advertisements to other switches but do not learn about VLANs from VTP advertisements. They act as "</a:t>
            </a:r>
            <a:r>
              <a:rPr lang="en-US" sz="1000" b="1" i="0" dirty="0">
                <a:solidFill>
                  <a:schemeClr val="tx1"/>
                </a:solidFill>
                <a:effectLst/>
                <a:latin typeface="+mj-lt"/>
              </a:rPr>
              <a:t>pass-through</a:t>
            </a:r>
            <a:r>
              <a:rPr lang="en-US" sz="1000" b="0" i="0" dirty="0">
                <a:solidFill>
                  <a:schemeClr val="tx1"/>
                </a:solidFill>
                <a:effectLst/>
                <a:latin typeface="+mj-lt"/>
              </a:rPr>
              <a:t>" switches, </a:t>
            </a:r>
            <a:r>
              <a:rPr lang="en-US" sz="1000" b="1" i="0" dirty="0">
                <a:solidFill>
                  <a:schemeClr val="tx1"/>
                </a:solidFill>
                <a:effectLst/>
                <a:latin typeface="+mj-lt"/>
              </a:rPr>
              <a:t>forwarding VTP advertisements but not processing them</a:t>
            </a:r>
            <a:r>
              <a:rPr lang="en-US" sz="1000" b="0" i="0" dirty="0">
                <a:solidFill>
                  <a:schemeClr val="tx1"/>
                </a:solidFill>
                <a:effectLst/>
                <a:latin typeface="+mj-lt"/>
              </a:rPr>
              <a:t>. They maintain their own VLAN database in NVRAM. They can add/modify/delete VLANs, but won’t be advertised to other switches.</a:t>
            </a:r>
          </a:p>
          <a:p>
            <a:pPr algn="just">
              <a:lnSpc>
                <a:spcPct val="150000"/>
              </a:lnSpc>
            </a:pPr>
            <a:endParaRPr lang="en-US" sz="1000" dirty="0">
              <a:solidFill>
                <a:schemeClr val="tx1"/>
              </a:solidFill>
              <a:latin typeface="+mj-lt"/>
            </a:endParaRPr>
          </a:p>
          <a:p>
            <a:pPr algn="just">
              <a:lnSpc>
                <a:spcPct val="150000"/>
              </a:lnSpc>
            </a:pPr>
            <a:r>
              <a:rPr lang="en-US" sz="1000" b="1" dirty="0">
                <a:solidFill>
                  <a:schemeClr val="tx1"/>
                </a:solidFill>
                <a:latin typeface="+mj-lt"/>
              </a:rPr>
              <a:t>How to reset VTP on a switch-</a:t>
            </a:r>
          </a:p>
          <a:p>
            <a:pPr marL="171450" indent="-171450" algn="just">
              <a:lnSpc>
                <a:spcPct val="150000"/>
              </a:lnSpc>
              <a:buFont typeface="Arial" panose="020B0604020202020204" pitchFamily="34" charset="0"/>
              <a:buChar char="•"/>
            </a:pPr>
            <a:r>
              <a:rPr lang="en-US" sz="1000" dirty="0">
                <a:solidFill>
                  <a:schemeClr val="tx1"/>
                </a:solidFill>
                <a:latin typeface="+mj-lt"/>
              </a:rPr>
              <a:t>Changing the CTP domain to an unused domain will reset the revision number to 0.</a:t>
            </a:r>
          </a:p>
          <a:p>
            <a:pPr marL="171450" indent="-171450" algn="just">
              <a:lnSpc>
                <a:spcPct val="150000"/>
              </a:lnSpc>
              <a:buFont typeface="Arial" panose="020B0604020202020204" pitchFamily="34" charset="0"/>
              <a:buChar char="•"/>
            </a:pPr>
            <a:r>
              <a:rPr lang="en-US" sz="1000" dirty="0">
                <a:solidFill>
                  <a:schemeClr val="tx1"/>
                </a:solidFill>
                <a:latin typeface="+mj-lt"/>
              </a:rPr>
              <a:t>Changing the VTP mode to transparent will also reset the revision number to 0.</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33</a:t>
            </a:fld>
            <a:endParaRPr lang="en"/>
          </a:p>
        </p:txBody>
      </p:sp>
      <p:sp>
        <p:nvSpPr>
          <p:cNvPr id="7" name="TextBox 6">
            <a:extLst>
              <a:ext uri="{FF2B5EF4-FFF2-40B4-BE49-F238E27FC236}">
                <a16:creationId xmlns:a16="http://schemas.microsoft.com/office/drawing/2014/main" id="{9E685980-C265-4963-AB7B-E2F13CDA8C0B}"/>
              </a:ext>
            </a:extLst>
          </p:cNvPr>
          <p:cNvSpPr txBox="1"/>
          <p:nvPr/>
        </p:nvSpPr>
        <p:spPr>
          <a:xfrm>
            <a:off x="3874770" y="236666"/>
            <a:ext cx="1272540" cy="246221"/>
          </a:xfrm>
          <a:prstGeom prst="rect">
            <a:avLst/>
          </a:prstGeom>
          <a:noFill/>
        </p:spPr>
        <p:txBody>
          <a:bodyPr wrap="square" rtlCol="0">
            <a:spAutoFit/>
          </a:bodyPr>
          <a:lstStyle/>
          <a:p>
            <a:r>
              <a:rPr lang="en-US" sz="1000" i="1" dirty="0">
                <a:solidFill>
                  <a:srgbClr val="002060"/>
                </a:solidFill>
                <a:hlinkClick r:id="rId3" action="ppaction://hlinksldjump">
                  <a:extLst>
                    <a:ext uri="{A12FA001-AC4F-418D-AE19-62706E023703}">
                      <ahyp:hlinkClr xmlns:ahyp="http://schemas.microsoft.com/office/drawing/2018/hyperlinkcolor" val="tx"/>
                    </a:ext>
                  </a:extLst>
                </a:hlinkClick>
              </a:rPr>
              <a:t>Back to Contents</a:t>
            </a:r>
            <a:endParaRPr lang="en-US" sz="1000" i="1" dirty="0">
              <a:solidFill>
                <a:srgbClr val="002060"/>
              </a:solidFill>
            </a:endParaRPr>
          </a:p>
        </p:txBody>
      </p:sp>
    </p:spTree>
    <p:extLst>
      <p:ext uri="{BB962C8B-B14F-4D97-AF65-F5344CB8AC3E}">
        <p14:creationId xmlns:p14="http://schemas.microsoft.com/office/powerpoint/2010/main" val="964656067"/>
      </p:ext>
    </p:extLst>
  </p:cSld>
  <p:clrMapOvr>
    <a:masterClrMapping/>
  </p:clrMapOvr>
  <mc:AlternateContent xmlns:mc="http://schemas.openxmlformats.org/markup-compatibility/2006">
    <mc:Choice xmlns:p14="http://schemas.microsoft.com/office/powerpoint/2010/main" Requires="p14">
      <p:transition spd="slow" p14:dur="2000" advTm="478"/>
    </mc:Choice>
    <mc:Fallback>
      <p:transition spd="slow" advTm="478"/>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4469C8-A57A-4EB3-BEE7-9C6545C38B92}"/>
              </a:ext>
            </a:extLst>
          </p:cNvPr>
          <p:cNvSpPr>
            <a:spLocks noGrp="1"/>
          </p:cNvSpPr>
          <p:nvPr>
            <p:ph type="title" idx="4294967295"/>
          </p:nvPr>
        </p:nvSpPr>
        <p:spPr>
          <a:xfrm>
            <a:off x="567690" y="533718"/>
            <a:ext cx="7886700" cy="329629"/>
          </a:xfrm>
          <a:prstGeom prst="rect">
            <a:avLst/>
          </a:prstGeom>
        </p:spPr>
        <p:txBody>
          <a:bodyPr/>
          <a:lstStyle/>
          <a:p>
            <a:r>
              <a:rPr lang="en-US" sz="1600" b="1" u="sng" dirty="0">
                <a:solidFill>
                  <a:schemeClr val="accent4">
                    <a:lumMod val="50000"/>
                  </a:schemeClr>
                </a:solidFill>
                <a:ea typeface="Tahoma" panose="020B0604030504040204" pitchFamily="34" charset="0"/>
                <a:cs typeface="Tahoma" panose="020B0604030504040204" pitchFamily="34" charset="0"/>
              </a:rPr>
              <a:t>VTP (VLAN </a:t>
            </a:r>
            <a:r>
              <a:rPr lang="en-US" sz="1600" b="1" u="sng" dirty="0" err="1">
                <a:solidFill>
                  <a:schemeClr val="accent4">
                    <a:lumMod val="50000"/>
                  </a:schemeClr>
                </a:solidFill>
                <a:ea typeface="Tahoma" panose="020B0604030504040204" pitchFamily="34" charset="0"/>
                <a:cs typeface="Tahoma" panose="020B0604030504040204" pitchFamily="34" charset="0"/>
              </a:rPr>
              <a:t>Trunking</a:t>
            </a:r>
            <a:r>
              <a:rPr lang="en-US" sz="1600" b="1" u="sng" dirty="0">
                <a:solidFill>
                  <a:schemeClr val="accent4">
                    <a:lumMod val="50000"/>
                  </a:schemeClr>
                </a:solidFill>
                <a:ea typeface="Tahoma" panose="020B0604030504040204" pitchFamily="34" charset="0"/>
                <a:cs typeface="Tahoma" panose="020B0604030504040204" pitchFamily="34" charset="0"/>
              </a:rPr>
              <a:t> Protocol)</a:t>
            </a:r>
          </a:p>
        </p:txBody>
      </p:sp>
      <p:sp>
        <p:nvSpPr>
          <p:cNvPr id="6" name="TextBox 5">
            <a:extLst>
              <a:ext uri="{FF2B5EF4-FFF2-40B4-BE49-F238E27FC236}">
                <a16:creationId xmlns:a16="http://schemas.microsoft.com/office/drawing/2014/main" id="{772AFE9B-82B1-57CB-61D7-73FBE3705EB0}"/>
              </a:ext>
            </a:extLst>
          </p:cNvPr>
          <p:cNvSpPr txBox="1"/>
          <p:nvPr/>
        </p:nvSpPr>
        <p:spPr>
          <a:xfrm>
            <a:off x="651806" y="848689"/>
            <a:ext cx="8202633" cy="191045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000" i="0" dirty="0">
                <a:solidFill>
                  <a:schemeClr val="tx1"/>
                </a:solidFill>
                <a:effectLst/>
                <a:latin typeface="+mj-lt"/>
              </a:rPr>
              <a:t>Command to check VTP status-</a:t>
            </a:r>
            <a:br>
              <a:rPr lang="en-US" sz="1000" i="0" dirty="0">
                <a:solidFill>
                  <a:schemeClr val="tx1"/>
                </a:solidFill>
                <a:effectLst/>
                <a:latin typeface="+mj-lt"/>
              </a:rPr>
            </a:br>
            <a:r>
              <a:rPr lang="en-US" sz="1000" b="1" i="1" dirty="0">
                <a:solidFill>
                  <a:schemeClr val="tx1"/>
                </a:solidFill>
                <a:effectLst/>
                <a:latin typeface="+mj-lt"/>
              </a:rPr>
              <a:t>‘SW# show </a:t>
            </a:r>
            <a:r>
              <a:rPr lang="en-US" sz="1000" b="1" i="1" dirty="0" err="1">
                <a:solidFill>
                  <a:schemeClr val="tx1"/>
                </a:solidFill>
                <a:effectLst/>
                <a:latin typeface="+mj-lt"/>
              </a:rPr>
              <a:t>vtp</a:t>
            </a:r>
            <a:r>
              <a:rPr lang="en-US" sz="1000" b="1" i="1" dirty="0">
                <a:solidFill>
                  <a:schemeClr val="tx1"/>
                </a:solidFill>
                <a:effectLst/>
                <a:latin typeface="+mj-lt"/>
              </a:rPr>
              <a:t> status’</a:t>
            </a:r>
            <a:endParaRPr lang="en-US" sz="1000" b="1" i="1" dirty="0">
              <a:solidFill>
                <a:schemeClr val="tx1"/>
              </a:solidFill>
              <a:latin typeface="+mj-lt"/>
            </a:endParaRPr>
          </a:p>
          <a:p>
            <a:pPr marL="171450" indent="-171450">
              <a:lnSpc>
                <a:spcPct val="150000"/>
              </a:lnSpc>
              <a:buFont typeface="Arial" panose="020B0604020202020204" pitchFamily="34" charset="0"/>
              <a:buChar char="•"/>
            </a:pPr>
            <a:r>
              <a:rPr lang="en-US" sz="1000" dirty="0">
                <a:solidFill>
                  <a:schemeClr val="tx1"/>
                </a:solidFill>
                <a:effectLst/>
                <a:latin typeface="+mj-lt"/>
              </a:rPr>
              <a:t>Command to set VTP modes-</a:t>
            </a:r>
            <a:br>
              <a:rPr lang="en-US" sz="1000" dirty="0">
                <a:solidFill>
                  <a:schemeClr val="tx1"/>
                </a:solidFill>
                <a:effectLst/>
                <a:latin typeface="+mj-lt"/>
              </a:rPr>
            </a:br>
            <a:r>
              <a:rPr lang="en-US" sz="1000" b="1" i="1" dirty="0">
                <a:solidFill>
                  <a:schemeClr val="tx1"/>
                </a:solidFill>
                <a:effectLst/>
                <a:latin typeface="+mj-lt"/>
              </a:rPr>
              <a:t>‘SW(config)# </a:t>
            </a:r>
            <a:r>
              <a:rPr lang="en-US" sz="1000" b="1" i="1" dirty="0" err="1">
                <a:solidFill>
                  <a:schemeClr val="tx1"/>
                </a:solidFill>
                <a:effectLst/>
                <a:latin typeface="+mj-lt"/>
              </a:rPr>
              <a:t>vtp</a:t>
            </a:r>
            <a:r>
              <a:rPr lang="en-US" sz="1000" b="1" i="1" dirty="0">
                <a:solidFill>
                  <a:schemeClr val="tx1"/>
                </a:solidFill>
                <a:effectLst/>
                <a:latin typeface="+mj-lt"/>
              </a:rPr>
              <a:t> mode </a:t>
            </a:r>
            <a:r>
              <a:rPr lang="en-US" sz="1000" b="1" i="1" dirty="0">
                <a:solidFill>
                  <a:srgbClr val="C00000"/>
                </a:solidFill>
                <a:effectLst/>
                <a:latin typeface="+mj-lt"/>
              </a:rPr>
              <a:t>&lt;client/off/server/transparent&gt;</a:t>
            </a:r>
            <a:r>
              <a:rPr lang="en-US" sz="1000" b="1" i="1" dirty="0">
                <a:solidFill>
                  <a:schemeClr val="tx1"/>
                </a:solidFill>
                <a:effectLst/>
                <a:latin typeface="+mj-lt"/>
              </a:rPr>
              <a:t>’</a:t>
            </a:r>
          </a:p>
          <a:p>
            <a:pPr marL="171450" indent="-171450">
              <a:lnSpc>
                <a:spcPct val="150000"/>
              </a:lnSpc>
              <a:buFont typeface="Arial" panose="020B0604020202020204" pitchFamily="34" charset="0"/>
              <a:buChar char="•"/>
            </a:pPr>
            <a:r>
              <a:rPr lang="en-US" sz="1000" dirty="0">
                <a:solidFill>
                  <a:schemeClr val="tx1"/>
                </a:solidFill>
                <a:latin typeface="+mj-lt"/>
              </a:rPr>
              <a:t>Command to create VTP domain-</a:t>
            </a:r>
            <a:br>
              <a:rPr lang="en-US" sz="1000" dirty="0">
                <a:solidFill>
                  <a:schemeClr val="tx1"/>
                </a:solidFill>
                <a:latin typeface="+mj-lt"/>
              </a:rPr>
            </a:br>
            <a:r>
              <a:rPr lang="en-US" sz="1000" b="1" i="1" dirty="0">
                <a:solidFill>
                  <a:schemeClr val="tx1"/>
                </a:solidFill>
                <a:latin typeface="+mj-lt"/>
              </a:rPr>
              <a:t>‘SW(config)# </a:t>
            </a:r>
            <a:r>
              <a:rPr lang="en-US" sz="1000" b="1" i="1" dirty="0" err="1">
                <a:solidFill>
                  <a:schemeClr val="tx1"/>
                </a:solidFill>
                <a:latin typeface="+mj-lt"/>
              </a:rPr>
              <a:t>vtp</a:t>
            </a:r>
            <a:r>
              <a:rPr lang="en-US" sz="1000" b="1" i="1" dirty="0">
                <a:solidFill>
                  <a:schemeClr val="tx1"/>
                </a:solidFill>
                <a:latin typeface="+mj-lt"/>
              </a:rPr>
              <a:t> domain </a:t>
            </a:r>
            <a:r>
              <a:rPr lang="en-US" sz="1000" b="1" i="1" dirty="0">
                <a:solidFill>
                  <a:srgbClr val="C00000"/>
                </a:solidFill>
                <a:latin typeface="+mj-lt"/>
              </a:rPr>
              <a:t>&lt;VTP domain name&gt;</a:t>
            </a:r>
            <a:r>
              <a:rPr lang="en-US" sz="1000" b="1" i="1" dirty="0">
                <a:solidFill>
                  <a:schemeClr val="tx1"/>
                </a:solidFill>
                <a:latin typeface="+mj-lt"/>
              </a:rPr>
              <a:t>’</a:t>
            </a:r>
          </a:p>
          <a:p>
            <a:pPr marL="171450" indent="-171450">
              <a:lnSpc>
                <a:spcPct val="150000"/>
              </a:lnSpc>
              <a:buFont typeface="Arial" panose="020B0604020202020204" pitchFamily="34" charset="0"/>
              <a:buChar char="•"/>
            </a:pPr>
            <a:r>
              <a:rPr lang="en-US" sz="1000" dirty="0">
                <a:solidFill>
                  <a:schemeClr val="tx1"/>
                </a:solidFill>
                <a:effectLst/>
                <a:latin typeface="+mj-lt"/>
              </a:rPr>
              <a:t>Command </a:t>
            </a:r>
            <a:r>
              <a:rPr lang="en-US" sz="1000" dirty="0">
                <a:solidFill>
                  <a:schemeClr val="tx1"/>
                </a:solidFill>
                <a:latin typeface="+mj-lt"/>
              </a:rPr>
              <a:t>to change VTP versions-</a:t>
            </a:r>
            <a:br>
              <a:rPr lang="en-US" sz="1000" dirty="0">
                <a:solidFill>
                  <a:schemeClr val="tx1"/>
                </a:solidFill>
                <a:latin typeface="+mj-lt"/>
              </a:rPr>
            </a:br>
            <a:r>
              <a:rPr lang="en-US" sz="1000" b="1" i="1" dirty="0">
                <a:solidFill>
                  <a:schemeClr val="tx1"/>
                </a:solidFill>
                <a:latin typeface="+mj-lt"/>
              </a:rPr>
              <a:t>‘SW(config)# </a:t>
            </a:r>
            <a:r>
              <a:rPr lang="en-US" sz="1000" b="1" i="1" dirty="0" err="1">
                <a:solidFill>
                  <a:schemeClr val="tx1"/>
                </a:solidFill>
                <a:latin typeface="+mj-lt"/>
              </a:rPr>
              <a:t>vtp</a:t>
            </a:r>
            <a:r>
              <a:rPr lang="en-US" sz="1000" b="1" i="1" dirty="0">
                <a:solidFill>
                  <a:schemeClr val="tx1"/>
                </a:solidFill>
                <a:latin typeface="+mj-lt"/>
              </a:rPr>
              <a:t> version </a:t>
            </a:r>
            <a:r>
              <a:rPr lang="en-US" sz="1000" b="1" i="1" dirty="0">
                <a:solidFill>
                  <a:srgbClr val="C00000"/>
                </a:solidFill>
                <a:latin typeface="+mj-lt"/>
              </a:rPr>
              <a:t>&lt;1/2/3&gt;</a:t>
            </a:r>
            <a:r>
              <a:rPr lang="en-US" sz="1000" b="1" i="1" dirty="0">
                <a:solidFill>
                  <a:schemeClr val="tx1"/>
                </a:solidFill>
                <a:latin typeface="+mj-lt"/>
              </a:rPr>
              <a:t>’</a:t>
            </a:r>
            <a:endParaRPr lang="en-US" sz="1000" dirty="0">
              <a:solidFill>
                <a:schemeClr val="tx1"/>
              </a:solidFill>
              <a:effectLst/>
              <a:latin typeface="+mj-lt"/>
            </a:endParaRP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34</a:t>
            </a:fld>
            <a:endParaRPr lang="en"/>
          </a:p>
        </p:txBody>
      </p:sp>
      <p:pic>
        <p:nvPicPr>
          <p:cNvPr id="9" name="Picture 8">
            <a:extLst>
              <a:ext uri="{FF2B5EF4-FFF2-40B4-BE49-F238E27FC236}">
                <a16:creationId xmlns:a16="http://schemas.microsoft.com/office/drawing/2014/main" id="{31D0C747-DEDC-4A78-8640-204AF3DCD1C4}"/>
              </a:ext>
            </a:extLst>
          </p:cNvPr>
          <p:cNvPicPr>
            <a:picLocks noChangeAspect="1"/>
          </p:cNvPicPr>
          <p:nvPr/>
        </p:nvPicPr>
        <p:blipFill>
          <a:blip r:embed="rId3"/>
          <a:srcRect/>
          <a:stretch/>
        </p:blipFill>
        <p:spPr>
          <a:xfrm>
            <a:off x="4694977" y="2804111"/>
            <a:ext cx="3955818" cy="1788679"/>
          </a:xfrm>
          <a:prstGeom prst="rect">
            <a:avLst/>
          </a:prstGeom>
        </p:spPr>
      </p:pic>
      <p:pic>
        <p:nvPicPr>
          <p:cNvPr id="10" name="Picture 9">
            <a:extLst>
              <a:ext uri="{FF2B5EF4-FFF2-40B4-BE49-F238E27FC236}">
                <a16:creationId xmlns:a16="http://schemas.microsoft.com/office/drawing/2014/main" id="{6269C421-F48C-41CC-B0DB-4DAE76C5D424}"/>
              </a:ext>
            </a:extLst>
          </p:cNvPr>
          <p:cNvPicPr>
            <a:picLocks noChangeAspect="1"/>
          </p:cNvPicPr>
          <p:nvPr/>
        </p:nvPicPr>
        <p:blipFill>
          <a:blip r:embed="rId4"/>
          <a:srcRect/>
          <a:stretch/>
        </p:blipFill>
        <p:spPr>
          <a:xfrm>
            <a:off x="598363" y="2800778"/>
            <a:ext cx="3733006" cy="1792013"/>
          </a:xfrm>
          <a:prstGeom prst="rect">
            <a:avLst/>
          </a:prstGeom>
        </p:spPr>
      </p:pic>
      <p:pic>
        <p:nvPicPr>
          <p:cNvPr id="11" name="Picture 10">
            <a:extLst>
              <a:ext uri="{FF2B5EF4-FFF2-40B4-BE49-F238E27FC236}">
                <a16:creationId xmlns:a16="http://schemas.microsoft.com/office/drawing/2014/main" id="{D3541EAD-1D3A-48EB-8FD6-A207D74AA51F}"/>
              </a:ext>
            </a:extLst>
          </p:cNvPr>
          <p:cNvPicPr>
            <a:picLocks noChangeAspect="1"/>
          </p:cNvPicPr>
          <p:nvPr/>
        </p:nvPicPr>
        <p:blipFill>
          <a:blip r:embed="rId5"/>
          <a:srcRect/>
          <a:stretch/>
        </p:blipFill>
        <p:spPr>
          <a:xfrm>
            <a:off x="4694977" y="576542"/>
            <a:ext cx="3955818" cy="1000218"/>
          </a:xfrm>
          <a:prstGeom prst="rect">
            <a:avLst/>
          </a:prstGeom>
        </p:spPr>
      </p:pic>
      <p:pic>
        <p:nvPicPr>
          <p:cNvPr id="13" name="Picture 12">
            <a:extLst>
              <a:ext uri="{FF2B5EF4-FFF2-40B4-BE49-F238E27FC236}">
                <a16:creationId xmlns:a16="http://schemas.microsoft.com/office/drawing/2014/main" id="{377EE936-9311-4D5F-87B5-1A17D2638EDA}"/>
              </a:ext>
            </a:extLst>
          </p:cNvPr>
          <p:cNvPicPr>
            <a:picLocks noChangeAspect="1"/>
          </p:cNvPicPr>
          <p:nvPr/>
        </p:nvPicPr>
        <p:blipFill>
          <a:blip r:embed="rId6"/>
          <a:srcRect/>
          <a:stretch/>
        </p:blipFill>
        <p:spPr>
          <a:xfrm>
            <a:off x="4694977" y="1877299"/>
            <a:ext cx="3955818" cy="858977"/>
          </a:xfrm>
          <a:prstGeom prst="rect">
            <a:avLst/>
          </a:prstGeom>
        </p:spPr>
      </p:pic>
      <p:pic>
        <p:nvPicPr>
          <p:cNvPr id="14" name="Picture 13">
            <a:extLst>
              <a:ext uri="{FF2B5EF4-FFF2-40B4-BE49-F238E27FC236}">
                <a16:creationId xmlns:a16="http://schemas.microsoft.com/office/drawing/2014/main" id="{E74FA777-08A7-48F8-939B-655458CA7532}"/>
              </a:ext>
            </a:extLst>
          </p:cNvPr>
          <p:cNvPicPr>
            <a:picLocks noChangeAspect="1"/>
          </p:cNvPicPr>
          <p:nvPr/>
        </p:nvPicPr>
        <p:blipFill>
          <a:blip r:embed="rId7"/>
          <a:srcRect/>
          <a:stretch/>
        </p:blipFill>
        <p:spPr>
          <a:xfrm>
            <a:off x="4694977" y="1580682"/>
            <a:ext cx="3955818" cy="234552"/>
          </a:xfrm>
          <a:prstGeom prst="rect">
            <a:avLst/>
          </a:prstGeom>
        </p:spPr>
      </p:pic>
      <p:sp>
        <p:nvSpPr>
          <p:cNvPr id="15" name="Rectangle 14">
            <a:extLst>
              <a:ext uri="{FF2B5EF4-FFF2-40B4-BE49-F238E27FC236}">
                <a16:creationId xmlns:a16="http://schemas.microsoft.com/office/drawing/2014/main" id="{5484D08C-D663-4F20-8D25-A99D60467947}"/>
              </a:ext>
            </a:extLst>
          </p:cNvPr>
          <p:cNvSpPr/>
          <p:nvPr/>
        </p:nvSpPr>
        <p:spPr>
          <a:xfrm>
            <a:off x="787172" y="2806283"/>
            <a:ext cx="757784"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97EEB57-F32C-4671-8FEA-0C0B20B408AB}"/>
              </a:ext>
            </a:extLst>
          </p:cNvPr>
          <p:cNvSpPr/>
          <p:nvPr/>
        </p:nvSpPr>
        <p:spPr>
          <a:xfrm>
            <a:off x="609372" y="2910423"/>
            <a:ext cx="2136368" cy="289977"/>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35B9FE4-19DA-46FC-8EE3-6BA76424F651}"/>
              </a:ext>
            </a:extLst>
          </p:cNvPr>
          <p:cNvSpPr/>
          <p:nvPr/>
        </p:nvSpPr>
        <p:spPr>
          <a:xfrm>
            <a:off x="606832" y="3987383"/>
            <a:ext cx="2029688" cy="389037"/>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8D1F146-66D8-424F-91D9-7538E8F439A1}"/>
              </a:ext>
            </a:extLst>
          </p:cNvPr>
          <p:cNvSpPr/>
          <p:nvPr/>
        </p:nvSpPr>
        <p:spPr>
          <a:xfrm>
            <a:off x="4701820" y="2923123"/>
            <a:ext cx="2265400" cy="315377"/>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47F6E8-1187-473E-9803-2B7BFB45E8A6}"/>
              </a:ext>
            </a:extLst>
          </p:cNvPr>
          <p:cNvSpPr/>
          <p:nvPr/>
        </p:nvSpPr>
        <p:spPr>
          <a:xfrm>
            <a:off x="4699280" y="3956903"/>
            <a:ext cx="2130780" cy="419517"/>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D539BFB-B341-4CCD-A40B-54A5CA1BBFA4}"/>
              </a:ext>
            </a:extLst>
          </p:cNvPr>
          <p:cNvSpPr/>
          <p:nvPr/>
        </p:nvSpPr>
        <p:spPr>
          <a:xfrm>
            <a:off x="4900067" y="2819618"/>
            <a:ext cx="774928"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6834254-2B99-49E0-B7B3-A7DB92564C76}"/>
              </a:ext>
            </a:extLst>
          </p:cNvPr>
          <p:cNvSpPr/>
          <p:nvPr/>
        </p:nvSpPr>
        <p:spPr>
          <a:xfrm>
            <a:off x="5293767" y="2517358"/>
            <a:ext cx="774928"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4F65952-8882-4174-A01C-DB2FA35F1949}"/>
              </a:ext>
            </a:extLst>
          </p:cNvPr>
          <p:cNvSpPr/>
          <p:nvPr/>
        </p:nvSpPr>
        <p:spPr>
          <a:xfrm>
            <a:off x="4707026" y="2621498"/>
            <a:ext cx="2204313"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AB1322E-33AD-465D-BF31-9475B0F636DB}"/>
              </a:ext>
            </a:extLst>
          </p:cNvPr>
          <p:cNvSpPr/>
          <p:nvPr/>
        </p:nvSpPr>
        <p:spPr>
          <a:xfrm>
            <a:off x="4798466" y="1996658"/>
            <a:ext cx="2168753"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E7A28AB-27FC-4C2F-88FB-F5D00F972F63}"/>
              </a:ext>
            </a:extLst>
          </p:cNvPr>
          <p:cNvSpPr/>
          <p:nvPr/>
        </p:nvSpPr>
        <p:spPr>
          <a:xfrm>
            <a:off x="4700058" y="1707098"/>
            <a:ext cx="2467822"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FEBDA9B-A0A0-4355-9C03-ACDF12AF6F9D}"/>
              </a:ext>
            </a:extLst>
          </p:cNvPr>
          <p:cNvSpPr/>
          <p:nvPr/>
        </p:nvSpPr>
        <p:spPr>
          <a:xfrm>
            <a:off x="5299498" y="1602958"/>
            <a:ext cx="1147022"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3493CDC-8093-40BC-925F-2FB4B6ECF853}"/>
              </a:ext>
            </a:extLst>
          </p:cNvPr>
          <p:cNvSpPr/>
          <p:nvPr/>
        </p:nvSpPr>
        <p:spPr>
          <a:xfrm>
            <a:off x="4783878" y="686018"/>
            <a:ext cx="2851362"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EEDE117-5D45-4AFF-B3BE-5B10BC232D5D}"/>
              </a:ext>
            </a:extLst>
          </p:cNvPr>
          <p:cNvSpPr/>
          <p:nvPr/>
        </p:nvSpPr>
        <p:spPr>
          <a:xfrm>
            <a:off x="4783878" y="1100038"/>
            <a:ext cx="1853142"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E54A07E-D009-4234-9AEC-5103002BA94C}"/>
              </a:ext>
            </a:extLst>
          </p:cNvPr>
          <p:cNvSpPr/>
          <p:nvPr/>
        </p:nvSpPr>
        <p:spPr>
          <a:xfrm>
            <a:off x="4786418" y="1412458"/>
            <a:ext cx="2790402" cy="10477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C74D13C-EF67-49AE-A49E-226D9CE62D7C}"/>
              </a:ext>
            </a:extLst>
          </p:cNvPr>
          <p:cNvSpPr txBox="1"/>
          <p:nvPr/>
        </p:nvSpPr>
        <p:spPr>
          <a:xfrm>
            <a:off x="3874770" y="236666"/>
            <a:ext cx="1272540" cy="246221"/>
          </a:xfrm>
          <a:prstGeom prst="rect">
            <a:avLst/>
          </a:prstGeom>
          <a:noFill/>
        </p:spPr>
        <p:txBody>
          <a:bodyPr wrap="square" rtlCol="0">
            <a:spAutoFit/>
          </a:bodyPr>
          <a:lstStyle/>
          <a:p>
            <a:r>
              <a:rPr lang="en-US" sz="1000" i="1" dirty="0">
                <a:solidFill>
                  <a:srgbClr val="002060"/>
                </a:solidFill>
                <a:hlinkClick r:id="rId8" action="ppaction://hlinksldjump">
                  <a:extLst>
                    <a:ext uri="{A12FA001-AC4F-418D-AE19-62706E023703}">
                      <ahyp:hlinkClr xmlns:ahyp="http://schemas.microsoft.com/office/drawing/2018/hyperlinkcolor" val="tx"/>
                    </a:ext>
                  </a:extLst>
                </a:hlinkClick>
              </a:rPr>
              <a:t>Back to Contents</a:t>
            </a:r>
            <a:endParaRPr lang="en-US" sz="1000" i="1" dirty="0">
              <a:solidFill>
                <a:srgbClr val="002060"/>
              </a:solidFill>
            </a:endParaRPr>
          </a:p>
        </p:txBody>
      </p:sp>
    </p:spTree>
    <p:extLst>
      <p:ext uri="{BB962C8B-B14F-4D97-AF65-F5344CB8AC3E}">
        <p14:creationId xmlns:p14="http://schemas.microsoft.com/office/powerpoint/2010/main" val="3791290766"/>
      </p:ext>
    </p:extLst>
  </p:cSld>
  <p:clrMapOvr>
    <a:masterClrMapping/>
  </p:clrMapOvr>
  <mc:AlternateContent xmlns:mc="http://schemas.openxmlformats.org/markup-compatibility/2006">
    <mc:Choice xmlns:p14="http://schemas.microsoft.com/office/powerpoint/2010/main" Requires="p14">
      <p:transition spd="slow" p14:dur="2000" advTm="478"/>
    </mc:Choice>
    <mc:Fallback>
      <p:transition spd="slow" advTm="478"/>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2A386F-0685-1080-3680-4E6892B96CD8}"/>
              </a:ext>
            </a:extLst>
          </p:cNvPr>
          <p:cNvPicPr>
            <a:picLocks noChangeAspect="1"/>
          </p:cNvPicPr>
          <p:nvPr/>
        </p:nvPicPr>
        <p:blipFill>
          <a:blip r:embed="rId3"/>
          <a:srcRect/>
          <a:stretch/>
        </p:blipFill>
        <p:spPr>
          <a:xfrm>
            <a:off x="0" y="-1"/>
            <a:ext cx="9144000" cy="5143500"/>
          </a:xfrm>
          <a:prstGeom prst="rect">
            <a:avLst/>
          </a:prstGeom>
        </p:spPr>
      </p:pic>
      <p:sp>
        <p:nvSpPr>
          <p:cNvPr id="4" name="TextBox 3">
            <a:extLst>
              <a:ext uri="{FF2B5EF4-FFF2-40B4-BE49-F238E27FC236}">
                <a16:creationId xmlns:a16="http://schemas.microsoft.com/office/drawing/2014/main" id="{F59DB410-DF6E-5AE6-6632-85C0D050F75F}"/>
              </a:ext>
            </a:extLst>
          </p:cNvPr>
          <p:cNvSpPr txBox="1"/>
          <p:nvPr/>
        </p:nvSpPr>
        <p:spPr>
          <a:xfrm>
            <a:off x="1440759" y="2263973"/>
            <a:ext cx="2406761" cy="615553"/>
          </a:xfrm>
          <a:prstGeom prst="rect">
            <a:avLst/>
          </a:prstGeom>
          <a:noFill/>
        </p:spPr>
        <p:txBody>
          <a:bodyPr wrap="square" rtlCol="0">
            <a:spAutoFit/>
          </a:bodyPr>
          <a:lstStyle/>
          <a:p>
            <a:r>
              <a:rPr lang="en-US" sz="3400" b="1" dirty="0"/>
              <a:t>Thank You</a:t>
            </a:r>
            <a:endParaRPr lang="en-US" sz="3400" b="1" dirty="0">
              <a:latin typeface="Aptos" panose="020B0004020202020204" pitchFamily="34" charset="0"/>
            </a:endParaRPr>
          </a:p>
        </p:txBody>
      </p:sp>
      <p:cxnSp>
        <p:nvCxnSpPr>
          <p:cNvPr id="6" name="Straight Connector 5">
            <a:extLst>
              <a:ext uri="{FF2B5EF4-FFF2-40B4-BE49-F238E27FC236}">
                <a16:creationId xmlns:a16="http://schemas.microsoft.com/office/drawing/2014/main" id="{346C6697-FD57-04FA-7808-19300DD8DD76}"/>
              </a:ext>
            </a:extLst>
          </p:cNvPr>
          <p:cNvCxnSpPr/>
          <p:nvPr/>
        </p:nvCxnSpPr>
        <p:spPr>
          <a:xfrm>
            <a:off x="4061460" y="2571749"/>
            <a:ext cx="3954780" cy="0"/>
          </a:xfrm>
          <a:prstGeom prst="line">
            <a:avLst/>
          </a:prstGeom>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54CFA58A-224E-DF65-39BB-AD017E5DAA7E}"/>
              </a:ext>
            </a:extLst>
          </p:cNvPr>
          <p:cNvSpPr txBox="1"/>
          <p:nvPr/>
        </p:nvSpPr>
        <p:spPr>
          <a:xfrm>
            <a:off x="1440758" y="3108126"/>
            <a:ext cx="4845741" cy="246221"/>
          </a:xfrm>
          <a:prstGeom prst="rect">
            <a:avLst/>
          </a:prstGeom>
          <a:noFill/>
        </p:spPr>
        <p:txBody>
          <a:bodyPr wrap="square" rtlCol="0">
            <a:spAutoFit/>
          </a:bodyPr>
          <a:lstStyle/>
          <a:p>
            <a:r>
              <a:rPr lang="en-US" sz="1000" dirty="0"/>
              <a:t>Feel free to reach out to me for any </a:t>
            </a:r>
            <a:r>
              <a:rPr lang="en-US" sz="1000" b="1" dirty="0"/>
              <a:t>suggestions</a:t>
            </a:r>
            <a:r>
              <a:rPr lang="en-US" sz="1000" dirty="0"/>
              <a:t> or </a:t>
            </a:r>
            <a:r>
              <a:rPr lang="en-US" sz="1000" b="1" dirty="0"/>
              <a:t>feedback</a:t>
            </a:r>
            <a:r>
              <a:rPr lang="en-US" sz="1000" dirty="0"/>
              <a:t> via </a:t>
            </a:r>
            <a:r>
              <a:rPr lang="en-US" sz="1000" b="1" dirty="0"/>
              <a:t>LinkedIn</a:t>
            </a:r>
            <a:r>
              <a:rPr lang="en-US" sz="1000" dirty="0"/>
              <a:t> or </a:t>
            </a:r>
            <a:r>
              <a:rPr lang="en-US" sz="1000" b="1" dirty="0"/>
              <a:t>Mail</a:t>
            </a:r>
          </a:p>
        </p:txBody>
      </p:sp>
      <p:pic>
        <p:nvPicPr>
          <p:cNvPr id="12" name="Picture 11">
            <a:extLst>
              <a:ext uri="{FF2B5EF4-FFF2-40B4-BE49-F238E27FC236}">
                <a16:creationId xmlns:a16="http://schemas.microsoft.com/office/drawing/2014/main" id="{0146E739-4DCC-AF00-5D78-742BEF4B439C}"/>
              </a:ext>
            </a:extLst>
          </p:cNvPr>
          <p:cNvPicPr>
            <a:picLocks noChangeAspect="1"/>
          </p:cNvPicPr>
          <p:nvPr/>
        </p:nvPicPr>
        <p:blipFill>
          <a:blip r:embed="rId4"/>
          <a:stretch>
            <a:fillRect/>
          </a:stretch>
        </p:blipFill>
        <p:spPr>
          <a:xfrm>
            <a:off x="6601836" y="4280672"/>
            <a:ext cx="324029" cy="234078"/>
          </a:xfrm>
          <a:prstGeom prst="rect">
            <a:avLst/>
          </a:prstGeom>
        </p:spPr>
      </p:pic>
      <p:sp>
        <p:nvSpPr>
          <p:cNvPr id="13" name="TextBox 12">
            <a:extLst>
              <a:ext uri="{FF2B5EF4-FFF2-40B4-BE49-F238E27FC236}">
                <a16:creationId xmlns:a16="http://schemas.microsoft.com/office/drawing/2014/main" id="{D000F545-A10A-020A-2C7F-F2009D1DBD27}"/>
              </a:ext>
            </a:extLst>
          </p:cNvPr>
          <p:cNvSpPr txBox="1"/>
          <p:nvPr/>
        </p:nvSpPr>
        <p:spPr>
          <a:xfrm>
            <a:off x="3829599" y="4280672"/>
            <a:ext cx="1965960" cy="246221"/>
          </a:xfrm>
          <a:prstGeom prst="rect">
            <a:avLst/>
          </a:prstGeom>
          <a:noFill/>
        </p:spPr>
        <p:txBody>
          <a:bodyPr wrap="square" rtlCol="0">
            <a:spAutoFit/>
          </a:bodyPr>
          <a:lstStyle/>
          <a:p>
            <a:r>
              <a:rPr lang="en-US" sz="1000" dirty="0">
                <a:solidFill>
                  <a:schemeClr val="tx1"/>
                </a:solidFill>
                <a:hlinkClick r:id="rId5">
                  <a:extLst>
                    <a:ext uri="{A12FA001-AC4F-418D-AE19-62706E023703}">
                      <ahyp:hlinkClr xmlns:ahyp="http://schemas.microsoft.com/office/drawing/2018/hyperlinkcolor" val="tx"/>
                    </a:ext>
                  </a:extLst>
                </a:hlinkClick>
              </a:rPr>
              <a:t>www.linkedin.com/in/smsufi</a:t>
            </a:r>
            <a:endParaRPr lang="en-US" sz="1000" dirty="0">
              <a:solidFill>
                <a:schemeClr val="tx1"/>
              </a:solidFill>
            </a:endParaRPr>
          </a:p>
        </p:txBody>
      </p:sp>
      <p:sp>
        <p:nvSpPr>
          <p:cNvPr id="14" name="TextBox 13">
            <a:hlinkClick r:id="rId6"/>
            <a:extLst>
              <a:ext uri="{FF2B5EF4-FFF2-40B4-BE49-F238E27FC236}">
                <a16:creationId xmlns:a16="http://schemas.microsoft.com/office/drawing/2014/main" id="{DF940837-B661-1E96-97F7-FEEC9A34158A}"/>
              </a:ext>
            </a:extLst>
          </p:cNvPr>
          <p:cNvSpPr txBox="1"/>
          <p:nvPr/>
        </p:nvSpPr>
        <p:spPr>
          <a:xfrm>
            <a:off x="6922820" y="4280672"/>
            <a:ext cx="1965960" cy="246221"/>
          </a:xfrm>
          <a:prstGeom prst="rect">
            <a:avLst/>
          </a:prstGeom>
          <a:noFill/>
        </p:spPr>
        <p:txBody>
          <a:bodyPr wrap="square" rtlCol="0">
            <a:spAutoFit/>
          </a:bodyPr>
          <a:lstStyle/>
          <a:p>
            <a:r>
              <a:rPr lang="en-US" sz="1000" u="sng" dirty="0">
                <a:solidFill>
                  <a:schemeClr val="tx1"/>
                </a:solidFill>
              </a:rPr>
              <a:t>safwanm.cse@gmail.com</a:t>
            </a:r>
          </a:p>
        </p:txBody>
      </p:sp>
      <p:pic>
        <p:nvPicPr>
          <p:cNvPr id="5" name="Picture 4">
            <a:extLst>
              <a:ext uri="{FF2B5EF4-FFF2-40B4-BE49-F238E27FC236}">
                <a16:creationId xmlns:a16="http://schemas.microsoft.com/office/drawing/2014/main" id="{07E6D496-8F35-99F8-01DC-0BE13DC0A7F1}"/>
              </a:ext>
            </a:extLst>
          </p:cNvPr>
          <p:cNvPicPr>
            <a:picLocks noChangeAspect="1"/>
          </p:cNvPicPr>
          <p:nvPr/>
        </p:nvPicPr>
        <p:blipFill>
          <a:blip r:embed="rId7"/>
          <a:stretch>
            <a:fillRect/>
          </a:stretch>
        </p:blipFill>
        <p:spPr>
          <a:xfrm>
            <a:off x="3595521" y="4280672"/>
            <a:ext cx="234078" cy="234078"/>
          </a:xfrm>
          <a:prstGeom prst="rect">
            <a:avLst/>
          </a:prstGeom>
        </p:spPr>
      </p:pic>
      <p:pic>
        <p:nvPicPr>
          <p:cNvPr id="7" name="Picture 6">
            <a:extLst>
              <a:ext uri="{FF2B5EF4-FFF2-40B4-BE49-F238E27FC236}">
                <a16:creationId xmlns:a16="http://schemas.microsoft.com/office/drawing/2014/main" id="{36E33CE1-12D9-4EB1-8B08-9993702C8619}"/>
              </a:ext>
            </a:extLst>
          </p:cNvPr>
          <p:cNvPicPr>
            <a:picLocks noChangeAspect="1"/>
          </p:cNvPicPr>
          <p:nvPr/>
        </p:nvPicPr>
        <p:blipFill>
          <a:blip r:embed="rId8"/>
          <a:stretch>
            <a:fillRect/>
          </a:stretch>
        </p:blipFill>
        <p:spPr>
          <a:xfrm>
            <a:off x="684205" y="4292815"/>
            <a:ext cx="234078" cy="234078"/>
          </a:xfrm>
          <a:prstGeom prst="rect">
            <a:avLst/>
          </a:prstGeom>
        </p:spPr>
      </p:pic>
      <p:sp>
        <p:nvSpPr>
          <p:cNvPr id="15" name="TextBox 14">
            <a:extLst>
              <a:ext uri="{FF2B5EF4-FFF2-40B4-BE49-F238E27FC236}">
                <a16:creationId xmlns:a16="http://schemas.microsoft.com/office/drawing/2014/main" id="{0849CB47-AC28-4587-AE21-054034D9A239}"/>
              </a:ext>
            </a:extLst>
          </p:cNvPr>
          <p:cNvSpPr txBox="1"/>
          <p:nvPr/>
        </p:nvSpPr>
        <p:spPr>
          <a:xfrm>
            <a:off x="903494" y="4292815"/>
            <a:ext cx="1965960" cy="246221"/>
          </a:xfrm>
          <a:prstGeom prst="rect">
            <a:avLst/>
          </a:prstGeom>
          <a:noFill/>
        </p:spPr>
        <p:txBody>
          <a:bodyPr wrap="square" rtlCol="0">
            <a:spAutoFit/>
          </a:bodyPr>
          <a:lstStyle/>
          <a:p>
            <a:r>
              <a:rPr lang="en-US" sz="1000" dirty="0">
                <a:solidFill>
                  <a:schemeClr val="tx1"/>
                </a:solidFill>
                <a:hlinkClick r:id="rId9">
                  <a:extLst>
                    <a:ext uri="{A12FA001-AC4F-418D-AE19-62706E023703}">
                      <ahyp:hlinkClr xmlns:ahyp="http://schemas.microsoft.com/office/drawing/2018/hyperlinkcolor" val="tx"/>
                    </a:ext>
                  </a:extLst>
                </a:hlinkClick>
              </a:rPr>
              <a:t>www.github.com/smsufi</a:t>
            </a:r>
            <a:endParaRPr lang="en-US" sz="1000" dirty="0">
              <a:solidFill>
                <a:schemeClr val="tx1"/>
              </a:solidFill>
            </a:endParaRPr>
          </a:p>
        </p:txBody>
      </p:sp>
    </p:spTree>
    <p:extLst>
      <p:ext uri="{BB962C8B-B14F-4D97-AF65-F5344CB8AC3E}">
        <p14:creationId xmlns:p14="http://schemas.microsoft.com/office/powerpoint/2010/main" val="1868139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65A71C-59E4-4B20-90C2-554D6ABA7646}"/>
              </a:ext>
            </a:extLst>
          </p:cNvPr>
          <p:cNvSpPr>
            <a:spLocks noGrp="1"/>
          </p:cNvSpPr>
          <p:nvPr>
            <p:ph type="title" idx="4294967295"/>
          </p:nvPr>
        </p:nvSpPr>
        <p:spPr>
          <a:xfrm>
            <a:off x="567690" y="533718"/>
            <a:ext cx="7886700" cy="304007"/>
          </a:xfrm>
          <a:prstGeom prst="rect">
            <a:avLst/>
          </a:prstGeom>
        </p:spPr>
        <p:txBody>
          <a:bodyPr/>
          <a:lstStyle/>
          <a:p>
            <a:r>
              <a:rPr lang="en-US" sz="1600" b="1" u="sng" dirty="0">
                <a:solidFill>
                  <a:schemeClr val="accent4">
                    <a:lumMod val="50000"/>
                  </a:schemeClr>
                </a:solidFill>
                <a:ea typeface="Tahoma" panose="020B0604030504040204" pitchFamily="34" charset="0"/>
                <a:cs typeface="Tahoma" panose="020B0604030504040204" pitchFamily="34" charset="0"/>
              </a:rPr>
              <a:t>Broadcast Domain</a:t>
            </a:r>
          </a:p>
        </p:txBody>
      </p:sp>
      <p:sp>
        <p:nvSpPr>
          <p:cNvPr id="59" name="Rectangle 58">
            <a:extLst>
              <a:ext uri="{FF2B5EF4-FFF2-40B4-BE49-F238E27FC236}">
                <a16:creationId xmlns:a16="http://schemas.microsoft.com/office/drawing/2014/main" id="{D52CBE7E-722F-4708-9209-7A9827F824AB}"/>
              </a:ext>
            </a:extLst>
          </p:cNvPr>
          <p:cNvSpPr/>
          <p:nvPr/>
        </p:nvSpPr>
        <p:spPr>
          <a:xfrm>
            <a:off x="1014180" y="3081831"/>
            <a:ext cx="4261104" cy="149664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8B1290DA-BC13-4E01-8780-B0AB0E840CA2}"/>
              </a:ext>
            </a:extLst>
          </p:cNvPr>
          <p:cNvSpPr/>
          <p:nvPr/>
        </p:nvSpPr>
        <p:spPr>
          <a:xfrm>
            <a:off x="5982420" y="3081831"/>
            <a:ext cx="2127504" cy="149664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72AFE9B-82B1-57CB-61D7-73FBE3705EB0}"/>
              </a:ext>
            </a:extLst>
          </p:cNvPr>
          <p:cNvSpPr txBox="1"/>
          <p:nvPr/>
        </p:nvSpPr>
        <p:spPr>
          <a:xfrm>
            <a:off x="651807" y="848689"/>
            <a:ext cx="8136593" cy="2141292"/>
          </a:xfrm>
          <a:prstGeom prst="rect">
            <a:avLst/>
          </a:prstGeom>
          <a:noFill/>
        </p:spPr>
        <p:txBody>
          <a:bodyPr wrap="square" rtlCol="0">
            <a:spAutoFit/>
          </a:bodyPr>
          <a:lstStyle/>
          <a:p>
            <a:pPr>
              <a:lnSpc>
                <a:spcPct val="150000"/>
              </a:lnSpc>
            </a:pPr>
            <a:r>
              <a:rPr lang="en-US" sz="1000" b="1" u="sng" dirty="0">
                <a:solidFill>
                  <a:schemeClr val="tx1"/>
                </a:solidFill>
                <a:latin typeface="+mj-lt"/>
                <a:ea typeface="Tahoma" panose="020B0604030504040204" pitchFamily="34" charset="0"/>
                <a:cs typeface="Tahoma" panose="020B0604030504040204" pitchFamily="34" charset="0"/>
              </a:rPr>
              <a:t>LAN:</a:t>
            </a:r>
            <a:r>
              <a:rPr lang="en-US" sz="1000" dirty="0">
                <a:solidFill>
                  <a:schemeClr val="tx1"/>
                </a:solidFill>
                <a:latin typeface="+mj-lt"/>
                <a:ea typeface="Tahoma" panose="020B0604030504040204" pitchFamily="34" charset="0"/>
                <a:cs typeface="Tahoma" panose="020B0604030504040204" pitchFamily="34" charset="0"/>
              </a:rPr>
              <a:t> A Local Area Network (LAN) is a </a:t>
            </a:r>
            <a:r>
              <a:rPr lang="en-US" sz="1000" b="1" dirty="0">
                <a:solidFill>
                  <a:schemeClr val="tx1"/>
                </a:solidFill>
                <a:latin typeface="+mj-lt"/>
                <a:ea typeface="Tahoma" panose="020B0604030504040204" pitchFamily="34" charset="0"/>
                <a:cs typeface="Tahoma" panose="020B0604030504040204" pitchFamily="34" charset="0"/>
              </a:rPr>
              <a:t>single broadcast domain</a:t>
            </a:r>
            <a:r>
              <a:rPr lang="en-US" sz="1000" dirty="0">
                <a:solidFill>
                  <a:schemeClr val="tx1"/>
                </a:solidFill>
                <a:latin typeface="+mj-lt"/>
                <a:ea typeface="Tahoma" panose="020B0604030504040204" pitchFamily="34" charset="0"/>
                <a:cs typeface="Tahoma" panose="020B0604030504040204" pitchFamily="34" charset="0"/>
              </a:rPr>
              <a:t>, including all devices in that broadcast domain. In another word, LAN is a single network where various end devices communicates through </a:t>
            </a:r>
            <a:r>
              <a:rPr lang="en-US" sz="1000" b="1" dirty="0">
                <a:solidFill>
                  <a:schemeClr val="tx1"/>
                </a:solidFill>
                <a:latin typeface="+mj-lt"/>
                <a:ea typeface="Tahoma" panose="020B0604030504040204" pitchFamily="34" charset="0"/>
                <a:cs typeface="Tahoma" panose="020B0604030504040204" pitchFamily="34" charset="0"/>
              </a:rPr>
              <a:t>MAC Address </a:t>
            </a:r>
            <a:r>
              <a:rPr lang="en-US" sz="1000" dirty="0">
                <a:solidFill>
                  <a:schemeClr val="tx1"/>
                </a:solidFill>
                <a:latin typeface="+mj-lt"/>
                <a:ea typeface="Tahoma" panose="020B0604030504040204" pitchFamily="34" charset="0"/>
                <a:cs typeface="Tahoma" panose="020B0604030504040204" pitchFamily="34" charset="0"/>
              </a:rPr>
              <a:t>(Layer 2) without any routing (Layer 3).</a:t>
            </a:r>
          </a:p>
          <a:p>
            <a:pPr>
              <a:lnSpc>
                <a:spcPct val="150000"/>
              </a:lnSpc>
            </a:pPr>
            <a:endParaRPr lang="en-US" sz="1000" dirty="0">
              <a:solidFill>
                <a:schemeClr val="tx1"/>
              </a:solidFill>
              <a:latin typeface="+mj-lt"/>
              <a:ea typeface="Tahoma" panose="020B0604030504040204" pitchFamily="34" charset="0"/>
              <a:cs typeface="Tahoma" panose="020B0604030504040204" pitchFamily="34" charset="0"/>
            </a:endParaRPr>
          </a:p>
          <a:p>
            <a:pPr>
              <a:lnSpc>
                <a:spcPct val="150000"/>
              </a:lnSpc>
            </a:pPr>
            <a:r>
              <a:rPr lang="en-US" sz="1000" b="1" u="sng" dirty="0">
                <a:solidFill>
                  <a:schemeClr val="tx1"/>
                </a:solidFill>
                <a:latin typeface="+mj-lt"/>
                <a:ea typeface="Tahoma" panose="020B0604030504040204" pitchFamily="34" charset="0"/>
                <a:cs typeface="Tahoma" panose="020B0604030504040204" pitchFamily="34" charset="0"/>
              </a:rPr>
              <a:t>Broadcast Domain:</a:t>
            </a:r>
            <a:r>
              <a:rPr lang="en-US" sz="1000" dirty="0">
                <a:solidFill>
                  <a:schemeClr val="tx1"/>
                </a:solidFill>
                <a:latin typeface="+mj-lt"/>
                <a:ea typeface="Tahoma" panose="020B0604030504040204" pitchFamily="34" charset="0"/>
                <a:cs typeface="Tahoma" panose="020B0604030504040204" pitchFamily="34" charset="0"/>
              </a:rPr>
              <a:t> A broadcast domain is the group of devices which will receive a broadcast frame (destination MAC FFFF.FFFF.FFFF) sent by any one of the members. </a:t>
            </a:r>
          </a:p>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Switches broadcast ethernet frames if they </a:t>
            </a:r>
            <a:r>
              <a:rPr lang="en-US" sz="1000" b="1" dirty="0">
                <a:solidFill>
                  <a:schemeClr val="tx1"/>
                </a:solidFill>
                <a:latin typeface="+mj-lt"/>
                <a:ea typeface="Tahoma" panose="020B0604030504040204" pitchFamily="34" charset="0"/>
                <a:cs typeface="Tahoma" panose="020B0604030504040204" pitchFamily="34" charset="0"/>
              </a:rPr>
              <a:t>haven’t learned </a:t>
            </a:r>
            <a:r>
              <a:rPr lang="en-US" sz="1000" dirty="0">
                <a:solidFill>
                  <a:schemeClr val="tx1"/>
                </a:solidFill>
                <a:latin typeface="+mj-lt"/>
                <a:ea typeface="Tahoma" panose="020B0604030504040204" pitchFamily="34" charset="0"/>
                <a:cs typeface="Tahoma" panose="020B0604030504040204" pitchFamily="34" charset="0"/>
              </a:rPr>
              <a:t>the destination </a:t>
            </a:r>
            <a:r>
              <a:rPr lang="en-US" sz="1000" b="1" dirty="0">
                <a:solidFill>
                  <a:schemeClr val="tx1"/>
                </a:solidFill>
                <a:latin typeface="+mj-lt"/>
                <a:ea typeface="Tahoma" panose="020B0604030504040204" pitchFamily="34" charset="0"/>
                <a:cs typeface="Tahoma" panose="020B0604030504040204" pitchFamily="34" charset="0"/>
              </a:rPr>
              <a:t>MAC address</a:t>
            </a:r>
            <a:r>
              <a:rPr lang="en-US" sz="1000" dirty="0">
                <a:solidFill>
                  <a:schemeClr val="tx1"/>
                </a:solidFill>
                <a:latin typeface="+mj-lt"/>
                <a:ea typeface="Tahoma" panose="020B0604030504040204" pitchFamily="34" charset="0"/>
                <a:cs typeface="Tahoma" panose="020B0604030504040204" pitchFamily="34" charset="0"/>
              </a:rPr>
              <a:t>.</a:t>
            </a:r>
          </a:p>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Switches </a:t>
            </a:r>
            <a:r>
              <a:rPr lang="en-US" sz="1000" b="1" dirty="0">
                <a:solidFill>
                  <a:schemeClr val="tx1"/>
                </a:solidFill>
                <a:latin typeface="+mj-lt"/>
                <a:ea typeface="Tahoma" panose="020B0604030504040204" pitchFamily="34" charset="0"/>
                <a:cs typeface="Tahoma" panose="020B0604030504040204" pitchFamily="34" charset="0"/>
              </a:rPr>
              <a:t>flood broadcast </a:t>
            </a:r>
            <a:r>
              <a:rPr lang="en-US" sz="1000" dirty="0">
                <a:solidFill>
                  <a:schemeClr val="tx1"/>
                </a:solidFill>
                <a:latin typeface="+mj-lt"/>
                <a:ea typeface="Tahoma" panose="020B0604030504040204" pitchFamily="34" charset="0"/>
                <a:cs typeface="Tahoma" panose="020B0604030504040204" pitchFamily="34" charset="0"/>
              </a:rPr>
              <a:t>traffic on all their interfaces, </a:t>
            </a:r>
            <a:r>
              <a:rPr lang="en-US" sz="1000" b="1" dirty="0">
                <a:solidFill>
                  <a:schemeClr val="tx1"/>
                </a:solidFill>
                <a:latin typeface="+mj-lt"/>
                <a:ea typeface="Tahoma" panose="020B0604030504040204" pitchFamily="34" charset="0"/>
                <a:cs typeface="Tahoma" panose="020B0604030504040204" pitchFamily="34" charset="0"/>
              </a:rPr>
              <a:t>except the one they received </a:t>
            </a:r>
            <a:r>
              <a:rPr lang="en-US" sz="1000" dirty="0">
                <a:solidFill>
                  <a:schemeClr val="tx1"/>
                </a:solidFill>
                <a:latin typeface="+mj-lt"/>
                <a:ea typeface="Tahoma" panose="020B0604030504040204" pitchFamily="34" charset="0"/>
                <a:cs typeface="Tahoma" panose="020B0604030504040204" pitchFamily="34" charset="0"/>
              </a:rPr>
              <a:t>the broadcast on.</a:t>
            </a:r>
          </a:p>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Size of the broadcast domain depends on number of devices connected in LAN/VLAN.</a:t>
            </a:r>
          </a:p>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Routers do not forward broadcast traffic, they break broadcast domains. But </a:t>
            </a:r>
            <a:r>
              <a:rPr lang="en-US" sz="1000" b="1" dirty="0">
                <a:solidFill>
                  <a:schemeClr val="tx1"/>
                </a:solidFill>
                <a:latin typeface="+mj-lt"/>
                <a:ea typeface="Tahoma" panose="020B0604030504040204" pitchFamily="34" charset="0"/>
                <a:cs typeface="Tahoma" panose="020B0604030504040204" pitchFamily="34" charset="0"/>
              </a:rPr>
              <a:t>VLANs on switches also break the broadcast domain</a:t>
            </a:r>
            <a:r>
              <a:rPr lang="en-US" sz="1000" dirty="0">
                <a:solidFill>
                  <a:schemeClr val="tx1"/>
                </a:solidFill>
                <a:latin typeface="+mj-lt"/>
                <a:ea typeface="Tahoma" panose="020B0604030504040204" pitchFamily="34" charset="0"/>
                <a:cs typeface="Tahoma" panose="020B0604030504040204" pitchFamily="34" charset="0"/>
              </a:rPr>
              <a:t>.</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4</a:t>
            </a:fld>
            <a:endParaRPr lang="en"/>
          </a:p>
        </p:txBody>
      </p:sp>
      <p:pic>
        <p:nvPicPr>
          <p:cNvPr id="7" name="Picture 6">
            <a:extLst>
              <a:ext uri="{FF2B5EF4-FFF2-40B4-BE49-F238E27FC236}">
                <a16:creationId xmlns:a16="http://schemas.microsoft.com/office/drawing/2014/main" id="{7F5C22B0-EDFC-4EC0-9AE7-A066A70D0F76}"/>
              </a:ext>
            </a:extLst>
          </p:cNvPr>
          <p:cNvPicPr>
            <a:picLocks noChangeAspect="1"/>
          </p:cNvPicPr>
          <p:nvPr/>
        </p:nvPicPr>
        <p:blipFill>
          <a:blip r:embed="rId3"/>
          <a:stretch>
            <a:fillRect/>
          </a:stretch>
        </p:blipFill>
        <p:spPr>
          <a:xfrm>
            <a:off x="5140161" y="2823324"/>
            <a:ext cx="970152" cy="970152"/>
          </a:xfrm>
          <a:prstGeom prst="rect">
            <a:avLst/>
          </a:prstGeom>
        </p:spPr>
      </p:pic>
      <p:cxnSp>
        <p:nvCxnSpPr>
          <p:cNvPr id="8" name="Straight Connector 7">
            <a:extLst>
              <a:ext uri="{FF2B5EF4-FFF2-40B4-BE49-F238E27FC236}">
                <a16:creationId xmlns:a16="http://schemas.microsoft.com/office/drawing/2014/main" id="{7B587549-51C4-4B3C-9FF8-592A29ADDA6D}"/>
              </a:ext>
            </a:extLst>
          </p:cNvPr>
          <p:cNvCxnSpPr>
            <a:cxnSpLocks/>
          </p:cNvCxnSpPr>
          <p:nvPr/>
        </p:nvCxnSpPr>
        <p:spPr>
          <a:xfrm>
            <a:off x="4333902" y="3280300"/>
            <a:ext cx="1014534" cy="28828"/>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59C659A3-4DF5-4186-BAD3-B3C502D1DF0B}"/>
              </a:ext>
            </a:extLst>
          </p:cNvPr>
          <p:cNvCxnSpPr>
            <a:cxnSpLocks/>
          </p:cNvCxnSpPr>
          <p:nvPr/>
        </p:nvCxnSpPr>
        <p:spPr>
          <a:xfrm flipH="1">
            <a:off x="1448419" y="3442860"/>
            <a:ext cx="592937" cy="707224"/>
          </a:xfrm>
          <a:prstGeom prst="line">
            <a:avLst/>
          </a:prstGeom>
        </p:spPr>
        <p:style>
          <a:lnRef idx="2">
            <a:schemeClr val="dk1"/>
          </a:lnRef>
          <a:fillRef idx="0">
            <a:schemeClr val="dk1"/>
          </a:fillRef>
          <a:effectRef idx="1">
            <a:schemeClr val="dk1"/>
          </a:effectRef>
          <a:fontRef idx="minor">
            <a:schemeClr val="tx1"/>
          </a:fontRef>
        </p:style>
      </p:cxnSp>
      <p:pic>
        <p:nvPicPr>
          <p:cNvPr id="10" name="Picture 9">
            <a:extLst>
              <a:ext uri="{FF2B5EF4-FFF2-40B4-BE49-F238E27FC236}">
                <a16:creationId xmlns:a16="http://schemas.microsoft.com/office/drawing/2014/main" id="{06BB15B7-692C-4BA1-A61E-C341CEC51F5D}"/>
              </a:ext>
            </a:extLst>
          </p:cNvPr>
          <p:cNvPicPr>
            <a:picLocks noChangeAspect="1"/>
          </p:cNvPicPr>
          <p:nvPr/>
        </p:nvPicPr>
        <p:blipFill>
          <a:blip r:embed="rId4"/>
          <a:stretch>
            <a:fillRect/>
          </a:stretch>
        </p:blipFill>
        <p:spPr>
          <a:xfrm>
            <a:off x="1173967" y="4101585"/>
            <a:ext cx="548904" cy="422119"/>
          </a:xfrm>
          <a:prstGeom prst="rect">
            <a:avLst/>
          </a:prstGeom>
        </p:spPr>
      </p:pic>
      <p:pic>
        <p:nvPicPr>
          <p:cNvPr id="11" name="Picture 10">
            <a:extLst>
              <a:ext uri="{FF2B5EF4-FFF2-40B4-BE49-F238E27FC236}">
                <a16:creationId xmlns:a16="http://schemas.microsoft.com/office/drawing/2014/main" id="{81BB9D78-C81B-4CE8-9F51-5BF68604821A}"/>
              </a:ext>
            </a:extLst>
          </p:cNvPr>
          <p:cNvPicPr>
            <a:picLocks noChangeAspect="1"/>
          </p:cNvPicPr>
          <p:nvPr/>
        </p:nvPicPr>
        <p:blipFill>
          <a:blip r:embed="rId5"/>
          <a:stretch>
            <a:fillRect/>
          </a:stretch>
        </p:blipFill>
        <p:spPr>
          <a:xfrm>
            <a:off x="1721440" y="2957083"/>
            <a:ext cx="970153" cy="761746"/>
          </a:xfrm>
          <a:prstGeom prst="rect">
            <a:avLst/>
          </a:prstGeom>
        </p:spPr>
      </p:pic>
      <p:cxnSp>
        <p:nvCxnSpPr>
          <p:cNvPr id="12" name="Straight Connector 11">
            <a:extLst>
              <a:ext uri="{FF2B5EF4-FFF2-40B4-BE49-F238E27FC236}">
                <a16:creationId xmlns:a16="http://schemas.microsoft.com/office/drawing/2014/main" id="{B3953A5B-4E25-4BC4-B271-1DEDA0E33D9B}"/>
              </a:ext>
            </a:extLst>
          </p:cNvPr>
          <p:cNvCxnSpPr>
            <a:cxnSpLocks/>
            <a:endCxn id="13" idx="0"/>
          </p:cNvCxnSpPr>
          <p:nvPr/>
        </p:nvCxnSpPr>
        <p:spPr>
          <a:xfrm>
            <a:off x="2178582" y="3442860"/>
            <a:ext cx="29072" cy="658725"/>
          </a:xfrm>
          <a:prstGeom prst="line">
            <a:avLst/>
          </a:prstGeom>
        </p:spPr>
        <p:style>
          <a:lnRef idx="2">
            <a:schemeClr val="dk1"/>
          </a:lnRef>
          <a:fillRef idx="0">
            <a:schemeClr val="dk1"/>
          </a:fillRef>
          <a:effectRef idx="1">
            <a:schemeClr val="dk1"/>
          </a:effectRef>
          <a:fontRef idx="minor">
            <a:schemeClr val="tx1"/>
          </a:fontRef>
        </p:style>
      </p:cxnSp>
      <p:pic>
        <p:nvPicPr>
          <p:cNvPr id="13" name="Picture 12">
            <a:extLst>
              <a:ext uri="{FF2B5EF4-FFF2-40B4-BE49-F238E27FC236}">
                <a16:creationId xmlns:a16="http://schemas.microsoft.com/office/drawing/2014/main" id="{6144293F-1885-40C1-B733-65D8C371569D}"/>
              </a:ext>
            </a:extLst>
          </p:cNvPr>
          <p:cNvPicPr>
            <a:picLocks noChangeAspect="1"/>
          </p:cNvPicPr>
          <p:nvPr/>
        </p:nvPicPr>
        <p:blipFill>
          <a:blip r:embed="rId4"/>
          <a:stretch>
            <a:fillRect/>
          </a:stretch>
        </p:blipFill>
        <p:spPr>
          <a:xfrm>
            <a:off x="1933202" y="4101585"/>
            <a:ext cx="548904" cy="422119"/>
          </a:xfrm>
          <a:prstGeom prst="rect">
            <a:avLst/>
          </a:prstGeom>
        </p:spPr>
      </p:pic>
      <p:pic>
        <p:nvPicPr>
          <p:cNvPr id="19" name="Picture 18">
            <a:extLst>
              <a:ext uri="{FF2B5EF4-FFF2-40B4-BE49-F238E27FC236}">
                <a16:creationId xmlns:a16="http://schemas.microsoft.com/office/drawing/2014/main" id="{98D0A23F-582B-4C66-B208-D37CE589B4B8}"/>
              </a:ext>
            </a:extLst>
          </p:cNvPr>
          <p:cNvPicPr>
            <a:picLocks noChangeAspect="1"/>
          </p:cNvPicPr>
          <p:nvPr/>
        </p:nvPicPr>
        <p:blipFill>
          <a:blip r:embed="rId4"/>
          <a:stretch>
            <a:fillRect/>
          </a:stretch>
        </p:blipFill>
        <p:spPr>
          <a:xfrm>
            <a:off x="2674882" y="4101585"/>
            <a:ext cx="548904" cy="422119"/>
          </a:xfrm>
          <a:prstGeom prst="rect">
            <a:avLst/>
          </a:prstGeom>
        </p:spPr>
      </p:pic>
      <p:cxnSp>
        <p:nvCxnSpPr>
          <p:cNvPr id="20" name="Straight Connector 19">
            <a:extLst>
              <a:ext uri="{FF2B5EF4-FFF2-40B4-BE49-F238E27FC236}">
                <a16:creationId xmlns:a16="http://schemas.microsoft.com/office/drawing/2014/main" id="{47FD64D2-13EF-4A4B-976C-AB8E818F851F}"/>
              </a:ext>
            </a:extLst>
          </p:cNvPr>
          <p:cNvCxnSpPr>
            <a:cxnSpLocks/>
            <a:endCxn id="19" idx="0"/>
          </p:cNvCxnSpPr>
          <p:nvPr/>
        </p:nvCxnSpPr>
        <p:spPr>
          <a:xfrm>
            <a:off x="2344880" y="3442860"/>
            <a:ext cx="604454" cy="658725"/>
          </a:xfrm>
          <a:prstGeom prst="line">
            <a:avLst/>
          </a:prstGeom>
        </p:spPr>
        <p:style>
          <a:lnRef idx="2">
            <a:schemeClr val="dk1"/>
          </a:lnRef>
          <a:fillRef idx="0">
            <a:schemeClr val="dk1"/>
          </a:fillRef>
          <a:effectRef idx="1">
            <a:schemeClr val="dk1"/>
          </a:effectRef>
          <a:fontRef idx="minor">
            <a:schemeClr val="tx1"/>
          </a:fontRef>
        </p:style>
      </p:cxnSp>
      <p:pic>
        <p:nvPicPr>
          <p:cNvPr id="23" name="Picture 22">
            <a:extLst>
              <a:ext uri="{FF2B5EF4-FFF2-40B4-BE49-F238E27FC236}">
                <a16:creationId xmlns:a16="http://schemas.microsoft.com/office/drawing/2014/main" id="{D71A83C9-E8B8-429D-AD72-F8827D6ACA0B}"/>
              </a:ext>
            </a:extLst>
          </p:cNvPr>
          <p:cNvPicPr>
            <a:picLocks noChangeAspect="1"/>
          </p:cNvPicPr>
          <p:nvPr/>
        </p:nvPicPr>
        <p:blipFill>
          <a:blip r:embed="rId5"/>
          <a:stretch>
            <a:fillRect/>
          </a:stretch>
        </p:blipFill>
        <p:spPr>
          <a:xfrm>
            <a:off x="3560400" y="2957083"/>
            <a:ext cx="970153" cy="761746"/>
          </a:xfrm>
          <a:prstGeom prst="rect">
            <a:avLst/>
          </a:prstGeom>
        </p:spPr>
      </p:pic>
      <p:cxnSp>
        <p:nvCxnSpPr>
          <p:cNvPr id="24" name="Straight Connector 23">
            <a:extLst>
              <a:ext uri="{FF2B5EF4-FFF2-40B4-BE49-F238E27FC236}">
                <a16:creationId xmlns:a16="http://schemas.microsoft.com/office/drawing/2014/main" id="{C4F32614-5FAA-4DCC-A1D8-D7C3732441A6}"/>
              </a:ext>
            </a:extLst>
          </p:cNvPr>
          <p:cNvCxnSpPr>
            <a:cxnSpLocks/>
          </p:cNvCxnSpPr>
          <p:nvPr/>
        </p:nvCxnSpPr>
        <p:spPr>
          <a:xfrm>
            <a:off x="2482106" y="3280300"/>
            <a:ext cx="1240730" cy="57656"/>
          </a:xfrm>
          <a:prstGeom prst="line">
            <a:avLst/>
          </a:prstGeom>
        </p:spPr>
        <p:style>
          <a:lnRef idx="2">
            <a:schemeClr val="dk1"/>
          </a:lnRef>
          <a:fillRef idx="0">
            <a:schemeClr val="dk1"/>
          </a:fillRef>
          <a:effectRef idx="1">
            <a:schemeClr val="dk1"/>
          </a:effectRef>
          <a:fontRef idx="minor">
            <a:schemeClr val="tx1"/>
          </a:fontRef>
        </p:style>
      </p:cxnSp>
      <p:pic>
        <p:nvPicPr>
          <p:cNvPr id="29" name="Picture 28">
            <a:extLst>
              <a:ext uri="{FF2B5EF4-FFF2-40B4-BE49-F238E27FC236}">
                <a16:creationId xmlns:a16="http://schemas.microsoft.com/office/drawing/2014/main" id="{C7B6C4E3-D225-401D-9E7E-7CA47C05481C}"/>
              </a:ext>
            </a:extLst>
          </p:cNvPr>
          <p:cNvPicPr>
            <a:picLocks noChangeAspect="1"/>
          </p:cNvPicPr>
          <p:nvPr/>
        </p:nvPicPr>
        <p:blipFill>
          <a:blip r:embed="rId5"/>
          <a:stretch>
            <a:fillRect/>
          </a:stretch>
        </p:blipFill>
        <p:spPr>
          <a:xfrm>
            <a:off x="6811600" y="2957083"/>
            <a:ext cx="970153" cy="761746"/>
          </a:xfrm>
          <a:prstGeom prst="rect">
            <a:avLst/>
          </a:prstGeom>
        </p:spPr>
      </p:pic>
      <p:cxnSp>
        <p:nvCxnSpPr>
          <p:cNvPr id="30" name="Straight Connector 29">
            <a:extLst>
              <a:ext uri="{FF2B5EF4-FFF2-40B4-BE49-F238E27FC236}">
                <a16:creationId xmlns:a16="http://schemas.microsoft.com/office/drawing/2014/main" id="{39D42B45-67DB-4744-8DF8-BF797C154246}"/>
              </a:ext>
            </a:extLst>
          </p:cNvPr>
          <p:cNvCxnSpPr>
            <a:cxnSpLocks/>
          </p:cNvCxnSpPr>
          <p:nvPr/>
        </p:nvCxnSpPr>
        <p:spPr>
          <a:xfrm>
            <a:off x="5897076" y="3309128"/>
            <a:ext cx="1076960" cy="28828"/>
          </a:xfrm>
          <a:prstGeom prst="line">
            <a:avLst/>
          </a:prstGeom>
        </p:spPr>
        <p:style>
          <a:lnRef idx="2">
            <a:schemeClr val="dk1"/>
          </a:lnRef>
          <a:fillRef idx="0">
            <a:schemeClr val="dk1"/>
          </a:fillRef>
          <a:effectRef idx="1">
            <a:schemeClr val="dk1"/>
          </a:effectRef>
          <a:fontRef idx="minor">
            <a:schemeClr val="tx1"/>
          </a:fontRef>
        </p:style>
      </p:cxnSp>
      <p:cxnSp>
        <p:nvCxnSpPr>
          <p:cNvPr id="33" name="Straight Connector 32">
            <a:extLst>
              <a:ext uri="{FF2B5EF4-FFF2-40B4-BE49-F238E27FC236}">
                <a16:creationId xmlns:a16="http://schemas.microsoft.com/office/drawing/2014/main" id="{734A937C-321A-4317-B925-5E8C9041306B}"/>
              </a:ext>
            </a:extLst>
          </p:cNvPr>
          <p:cNvCxnSpPr>
            <a:cxnSpLocks/>
            <a:endCxn id="34" idx="0"/>
          </p:cNvCxnSpPr>
          <p:nvPr/>
        </p:nvCxnSpPr>
        <p:spPr>
          <a:xfrm>
            <a:off x="7329702" y="3432700"/>
            <a:ext cx="29072" cy="658725"/>
          </a:xfrm>
          <a:prstGeom prst="line">
            <a:avLst/>
          </a:prstGeom>
        </p:spPr>
        <p:style>
          <a:lnRef idx="2">
            <a:schemeClr val="dk1"/>
          </a:lnRef>
          <a:fillRef idx="0">
            <a:schemeClr val="dk1"/>
          </a:fillRef>
          <a:effectRef idx="1">
            <a:schemeClr val="dk1"/>
          </a:effectRef>
          <a:fontRef idx="minor">
            <a:schemeClr val="tx1"/>
          </a:fontRef>
        </p:style>
      </p:cxnSp>
      <p:pic>
        <p:nvPicPr>
          <p:cNvPr id="34" name="Picture 33">
            <a:extLst>
              <a:ext uri="{FF2B5EF4-FFF2-40B4-BE49-F238E27FC236}">
                <a16:creationId xmlns:a16="http://schemas.microsoft.com/office/drawing/2014/main" id="{A786343F-B6E7-4341-AE0B-90676727F3AD}"/>
              </a:ext>
            </a:extLst>
          </p:cNvPr>
          <p:cNvPicPr>
            <a:picLocks noChangeAspect="1"/>
          </p:cNvPicPr>
          <p:nvPr/>
        </p:nvPicPr>
        <p:blipFill>
          <a:blip r:embed="rId4"/>
          <a:stretch>
            <a:fillRect/>
          </a:stretch>
        </p:blipFill>
        <p:spPr>
          <a:xfrm>
            <a:off x="7084322" y="4091425"/>
            <a:ext cx="548904" cy="422119"/>
          </a:xfrm>
          <a:prstGeom prst="rect">
            <a:avLst/>
          </a:prstGeom>
        </p:spPr>
      </p:pic>
      <p:cxnSp>
        <p:nvCxnSpPr>
          <p:cNvPr id="35" name="Straight Connector 34">
            <a:extLst>
              <a:ext uri="{FF2B5EF4-FFF2-40B4-BE49-F238E27FC236}">
                <a16:creationId xmlns:a16="http://schemas.microsoft.com/office/drawing/2014/main" id="{7F991692-9AC9-4B6A-BF3D-0FB0D15A9150}"/>
              </a:ext>
            </a:extLst>
          </p:cNvPr>
          <p:cNvCxnSpPr>
            <a:cxnSpLocks/>
            <a:endCxn id="36" idx="0"/>
          </p:cNvCxnSpPr>
          <p:nvPr/>
        </p:nvCxnSpPr>
        <p:spPr>
          <a:xfrm>
            <a:off x="3946422" y="3442860"/>
            <a:ext cx="29072" cy="658725"/>
          </a:xfrm>
          <a:prstGeom prst="line">
            <a:avLst/>
          </a:prstGeom>
        </p:spPr>
        <p:style>
          <a:lnRef idx="2">
            <a:schemeClr val="dk1"/>
          </a:lnRef>
          <a:fillRef idx="0">
            <a:schemeClr val="dk1"/>
          </a:fillRef>
          <a:effectRef idx="1">
            <a:schemeClr val="dk1"/>
          </a:effectRef>
          <a:fontRef idx="minor">
            <a:schemeClr val="tx1"/>
          </a:fontRef>
        </p:style>
      </p:cxnSp>
      <p:pic>
        <p:nvPicPr>
          <p:cNvPr id="36" name="Picture 35">
            <a:extLst>
              <a:ext uri="{FF2B5EF4-FFF2-40B4-BE49-F238E27FC236}">
                <a16:creationId xmlns:a16="http://schemas.microsoft.com/office/drawing/2014/main" id="{1A09A5FE-DDDE-4B5A-8ED0-31D038518EE3}"/>
              </a:ext>
            </a:extLst>
          </p:cNvPr>
          <p:cNvPicPr>
            <a:picLocks noChangeAspect="1"/>
          </p:cNvPicPr>
          <p:nvPr/>
        </p:nvPicPr>
        <p:blipFill>
          <a:blip r:embed="rId4"/>
          <a:stretch>
            <a:fillRect/>
          </a:stretch>
        </p:blipFill>
        <p:spPr>
          <a:xfrm>
            <a:off x="3701042" y="4101585"/>
            <a:ext cx="548904" cy="422119"/>
          </a:xfrm>
          <a:prstGeom prst="rect">
            <a:avLst/>
          </a:prstGeom>
        </p:spPr>
      </p:pic>
      <p:pic>
        <p:nvPicPr>
          <p:cNvPr id="37" name="Picture 36">
            <a:extLst>
              <a:ext uri="{FF2B5EF4-FFF2-40B4-BE49-F238E27FC236}">
                <a16:creationId xmlns:a16="http://schemas.microsoft.com/office/drawing/2014/main" id="{490C2710-C2D3-434C-BCA7-5FD7158CA765}"/>
              </a:ext>
            </a:extLst>
          </p:cNvPr>
          <p:cNvPicPr>
            <a:picLocks noChangeAspect="1"/>
          </p:cNvPicPr>
          <p:nvPr/>
        </p:nvPicPr>
        <p:blipFill>
          <a:blip r:embed="rId4"/>
          <a:stretch>
            <a:fillRect/>
          </a:stretch>
        </p:blipFill>
        <p:spPr>
          <a:xfrm>
            <a:off x="4442722" y="4101585"/>
            <a:ext cx="548904" cy="422119"/>
          </a:xfrm>
          <a:prstGeom prst="rect">
            <a:avLst/>
          </a:prstGeom>
        </p:spPr>
      </p:pic>
      <p:cxnSp>
        <p:nvCxnSpPr>
          <p:cNvPr id="38" name="Straight Connector 37">
            <a:extLst>
              <a:ext uri="{FF2B5EF4-FFF2-40B4-BE49-F238E27FC236}">
                <a16:creationId xmlns:a16="http://schemas.microsoft.com/office/drawing/2014/main" id="{6ED75B5B-39BF-4D68-B39A-3086FF78BD49}"/>
              </a:ext>
            </a:extLst>
          </p:cNvPr>
          <p:cNvCxnSpPr>
            <a:cxnSpLocks/>
            <a:endCxn id="37" idx="0"/>
          </p:cNvCxnSpPr>
          <p:nvPr/>
        </p:nvCxnSpPr>
        <p:spPr>
          <a:xfrm>
            <a:off x="4112720" y="3442860"/>
            <a:ext cx="604454" cy="658725"/>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Arrow Connector 39">
            <a:extLst>
              <a:ext uri="{FF2B5EF4-FFF2-40B4-BE49-F238E27FC236}">
                <a16:creationId xmlns:a16="http://schemas.microsoft.com/office/drawing/2014/main" id="{62DEEA1C-C89B-44B1-81B4-4D9FB8A39E60}"/>
              </a:ext>
            </a:extLst>
          </p:cNvPr>
          <p:cNvCxnSpPr>
            <a:cxnSpLocks/>
          </p:cNvCxnSpPr>
          <p:nvPr/>
        </p:nvCxnSpPr>
        <p:spPr>
          <a:xfrm flipV="1">
            <a:off x="1497187" y="3568249"/>
            <a:ext cx="346049" cy="390144"/>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43" name="Straight Arrow Connector 42">
            <a:extLst>
              <a:ext uri="{FF2B5EF4-FFF2-40B4-BE49-F238E27FC236}">
                <a16:creationId xmlns:a16="http://schemas.microsoft.com/office/drawing/2014/main" id="{3B496F8D-888E-4A50-9D0B-FEC08C9BF9BC}"/>
              </a:ext>
            </a:extLst>
          </p:cNvPr>
          <p:cNvCxnSpPr>
            <a:cxnSpLocks/>
          </p:cNvCxnSpPr>
          <p:nvPr/>
        </p:nvCxnSpPr>
        <p:spPr>
          <a:xfrm>
            <a:off x="2115718" y="3543865"/>
            <a:ext cx="0" cy="44500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46" name="Straight Arrow Connector 45">
            <a:extLst>
              <a:ext uri="{FF2B5EF4-FFF2-40B4-BE49-F238E27FC236}">
                <a16:creationId xmlns:a16="http://schemas.microsoft.com/office/drawing/2014/main" id="{38A5542A-147C-494C-98EE-BB2F707EC9A2}"/>
              </a:ext>
            </a:extLst>
          </p:cNvPr>
          <p:cNvCxnSpPr>
            <a:cxnSpLocks/>
          </p:cNvCxnSpPr>
          <p:nvPr/>
        </p:nvCxnSpPr>
        <p:spPr>
          <a:xfrm>
            <a:off x="2362738" y="3568249"/>
            <a:ext cx="376610" cy="41452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49" name="Straight Arrow Connector 48">
            <a:extLst>
              <a:ext uri="{FF2B5EF4-FFF2-40B4-BE49-F238E27FC236}">
                <a16:creationId xmlns:a16="http://schemas.microsoft.com/office/drawing/2014/main" id="{293F55E3-C524-4A3C-BB4D-C8B5B44014AE}"/>
              </a:ext>
            </a:extLst>
          </p:cNvPr>
          <p:cNvCxnSpPr>
            <a:cxnSpLocks/>
          </p:cNvCxnSpPr>
          <p:nvPr/>
        </p:nvCxnSpPr>
        <p:spPr>
          <a:xfrm>
            <a:off x="3889654" y="3543865"/>
            <a:ext cx="0" cy="44500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0" name="Straight Arrow Connector 49">
            <a:extLst>
              <a:ext uri="{FF2B5EF4-FFF2-40B4-BE49-F238E27FC236}">
                <a16:creationId xmlns:a16="http://schemas.microsoft.com/office/drawing/2014/main" id="{F9245FB4-C69C-43B1-8F29-0D57A45A3DFD}"/>
              </a:ext>
            </a:extLst>
          </p:cNvPr>
          <p:cNvCxnSpPr>
            <a:cxnSpLocks/>
          </p:cNvCxnSpPr>
          <p:nvPr/>
        </p:nvCxnSpPr>
        <p:spPr>
          <a:xfrm>
            <a:off x="4136674" y="3568249"/>
            <a:ext cx="376610" cy="41452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1" name="Straight Arrow Connector 50">
            <a:extLst>
              <a:ext uri="{FF2B5EF4-FFF2-40B4-BE49-F238E27FC236}">
                <a16:creationId xmlns:a16="http://schemas.microsoft.com/office/drawing/2014/main" id="{FDCB87EC-23A6-44DD-AFDD-2A512D5978EC}"/>
              </a:ext>
            </a:extLst>
          </p:cNvPr>
          <p:cNvCxnSpPr>
            <a:cxnSpLocks/>
          </p:cNvCxnSpPr>
          <p:nvPr/>
        </p:nvCxnSpPr>
        <p:spPr>
          <a:xfrm>
            <a:off x="2678388" y="3214681"/>
            <a:ext cx="807130" cy="2743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5" name="Straight Arrow Connector 54">
            <a:extLst>
              <a:ext uri="{FF2B5EF4-FFF2-40B4-BE49-F238E27FC236}">
                <a16:creationId xmlns:a16="http://schemas.microsoft.com/office/drawing/2014/main" id="{A27BE36C-B19E-458D-A44D-AC76E8EDB6C5}"/>
              </a:ext>
            </a:extLst>
          </p:cNvPr>
          <p:cNvCxnSpPr>
            <a:cxnSpLocks/>
          </p:cNvCxnSpPr>
          <p:nvPr/>
        </p:nvCxnSpPr>
        <p:spPr>
          <a:xfrm>
            <a:off x="4513284" y="3225171"/>
            <a:ext cx="709594" cy="2303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57" name="TextBox 56">
            <a:extLst>
              <a:ext uri="{FF2B5EF4-FFF2-40B4-BE49-F238E27FC236}">
                <a16:creationId xmlns:a16="http://schemas.microsoft.com/office/drawing/2014/main" id="{B6203B20-F300-4DE3-BEFA-9C992C071D84}"/>
              </a:ext>
            </a:extLst>
          </p:cNvPr>
          <p:cNvSpPr txBox="1"/>
          <p:nvPr/>
        </p:nvSpPr>
        <p:spPr>
          <a:xfrm>
            <a:off x="5140161" y="2873950"/>
            <a:ext cx="1014534" cy="246221"/>
          </a:xfrm>
          <a:prstGeom prst="rect">
            <a:avLst/>
          </a:prstGeom>
          <a:noFill/>
        </p:spPr>
        <p:txBody>
          <a:bodyPr wrap="square" rtlCol="0">
            <a:spAutoFit/>
          </a:bodyPr>
          <a:lstStyle/>
          <a:p>
            <a:r>
              <a:rPr lang="en-US" sz="1000" b="1" dirty="0">
                <a:solidFill>
                  <a:srgbClr val="C00000"/>
                </a:solidFill>
              </a:rPr>
              <a:t>No Broadcast</a:t>
            </a:r>
          </a:p>
        </p:txBody>
      </p:sp>
      <p:sp>
        <p:nvSpPr>
          <p:cNvPr id="39" name="TextBox 38">
            <a:extLst>
              <a:ext uri="{FF2B5EF4-FFF2-40B4-BE49-F238E27FC236}">
                <a16:creationId xmlns:a16="http://schemas.microsoft.com/office/drawing/2014/main" id="{A1690B7F-BC9D-4099-BB41-64DD7F203C9A}"/>
              </a:ext>
            </a:extLst>
          </p:cNvPr>
          <p:cNvSpPr txBox="1"/>
          <p:nvPr/>
        </p:nvSpPr>
        <p:spPr>
          <a:xfrm>
            <a:off x="3874770" y="236666"/>
            <a:ext cx="1272540" cy="246221"/>
          </a:xfrm>
          <a:prstGeom prst="rect">
            <a:avLst/>
          </a:prstGeom>
          <a:noFill/>
        </p:spPr>
        <p:txBody>
          <a:bodyPr wrap="square" rtlCol="0">
            <a:spAutoFit/>
          </a:bodyPr>
          <a:lstStyle/>
          <a:p>
            <a:r>
              <a:rPr lang="en-US" sz="1000" i="1" dirty="0">
                <a:solidFill>
                  <a:srgbClr val="002060"/>
                </a:solidFill>
                <a:hlinkClick r:id="rId6" action="ppaction://hlinksldjump">
                  <a:extLst>
                    <a:ext uri="{A12FA001-AC4F-418D-AE19-62706E023703}">
                      <ahyp:hlinkClr xmlns:ahyp="http://schemas.microsoft.com/office/drawing/2018/hyperlinkcolor" val="tx"/>
                    </a:ext>
                  </a:extLst>
                </a:hlinkClick>
              </a:rPr>
              <a:t>Back to Contents</a:t>
            </a:r>
            <a:endParaRPr lang="en-US" sz="1000" i="1" dirty="0">
              <a:solidFill>
                <a:srgbClr val="002060"/>
              </a:solidFill>
            </a:endParaRPr>
          </a:p>
        </p:txBody>
      </p:sp>
    </p:spTree>
    <p:extLst>
      <p:ext uri="{BB962C8B-B14F-4D97-AF65-F5344CB8AC3E}">
        <p14:creationId xmlns:p14="http://schemas.microsoft.com/office/powerpoint/2010/main" val="2721026660"/>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5CBFFD-912C-4BD8-9A9A-E0C76F75232B}"/>
              </a:ext>
            </a:extLst>
          </p:cNvPr>
          <p:cNvSpPr>
            <a:spLocks noGrp="1"/>
          </p:cNvSpPr>
          <p:nvPr>
            <p:ph type="title" idx="4294967295"/>
          </p:nvPr>
        </p:nvSpPr>
        <p:spPr>
          <a:xfrm>
            <a:off x="567690" y="533719"/>
            <a:ext cx="7886700" cy="337994"/>
          </a:xfrm>
          <a:prstGeom prst="rect">
            <a:avLst/>
          </a:prstGeom>
        </p:spPr>
        <p:txBody>
          <a:bodyPr/>
          <a:lstStyle/>
          <a:p>
            <a:r>
              <a:rPr lang="en-US" sz="1600" b="1" u="sng" dirty="0">
                <a:solidFill>
                  <a:schemeClr val="accent4">
                    <a:lumMod val="50000"/>
                  </a:schemeClr>
                </a:solidFill>
                <a:ea typeface="Tahoma" panose="020B0604030504040204" pitchFamily="34" charset="0"/>
                <a:cs typeface="Tahoma" panose="020B0604030504040204" pitchFamily="34" charset="0"/>
              </a:rPr>
              <a:t>VLAN Basics</a:t>
            </a:r>
          </a:p>
        </p:txBody>
      </p:sp>
      <p:sp>
        <p:nvSpPr>
          <p:cNvPr id="6" name="TextBox 5">
            <a:extLst>
              <a:ext uri="{FF2B5EF4-FFF2-40B4-BE49-F238E27FC236}">
                <a16:creationId xmlns:a16="http://schemas.microsoft.com/office/drawing/2014/main" id="{772AFE9B-82B1-57CB-61D7-73FBE3705EB0}"/>
              </a:ext>
            </a:extLst>
          </p:cNvPr>
          <p:cNvSpPr txBox="1"/>
          <p:nvPr/>
        </p:nvSpPr>
        <p:spPr>
          <a:xfrm>
            <a:off x="651807" y="848689"/>
            <a:ext cx="8136593" cy="3757119"/>
          </a:xfrm>
          <a:prstGeom prst="rect">
            <a:avLst/>
          </a:prstGeom>
          <a:noFill/>
        </p:spPr>
        <p:txBody>
          <a:bodyPr wrap="square" rtlCol="0">
            <a:spAutoFit/>
          </a:bodyPr>
          <a:lstStyle/>
          <a:p>
            <a:pPr>
              <a:lnSpc>
                <a:spcPct val="150000"/>
              </a:lnSpc>
            </a:pPr>
            <a:r>
              <a:rPr lang="en-US" sz="1000" b="1" u="sng" dirty="0">
                <a:solidFill>
                  <a:schemeClr val="tx1"/>
                </a:solidFill>
                <a:latin typeface="+mj-lt"/>
                <a:ea typeface="Tahoma" panose="020B0604030504040204" pitchFamily="34" charset="0"/>
                <a:cs typeface="Tahoma" panose="020B0604030504040204" pitchFamily="34" charset="0"/>
              </a:rPr>
              <a:t>VLAN:</a:t>
            </a:r>
            <a:r>
              <a:rPr lang="en-US" sz="1000" dirty="0">
                <a:solidFill>
                  <a:schemeClr val="tx1"/>
                </a:solidFill>
                <a:latin typeface="+mj-lt"/>
                <a:ea typeface="Tahoma" panose="020B0604030504040204" pitchFamily="34" charset="0"/>
                <a:cs typeface="Tahoma" panose="020B0604030504040204" pitchFamily="34" charset="0"/>
              </a:rPr>
              <a:t> VLAN</a:t>
            </a:r>
            <a:r>
              <a:rPr lang="en-US" sz="1000" i="0" dirty="0">
                <a:solidFill>
                  <a:schemeClr val="tx1"/>
                </a:solidFill>
                <a:effectLst/>
                <a:latin typeface="+mj-lt"/>
              </a:rPr>
              <a:t> is a </a:t>
            </a:r>
            <a:r>
              <a:rPr lang="en-US" sz="1000" b="1" i="0" dirty="0">
                <a:solidFill>
                  <a:schemeClr val="tx1"/>
                </a:solidFill>
                <a:effectLst/>
                <a:latin typeface="+mj-lt"/>
              </a:rPr>
              <a:t>logical grouping </a:t>
            </a:r>
            <a:r>
              <a:rPr lang="en-US" sz="1000" i="0" dirty="0">
                <a:solidFill>
                  <a:schemeClr val="tx1"/>
                </a:solidFill>
                <a:effectLst/>
                <a:latin typeface="+mj-lt"/>
              </a:rPr>
              <a:t>of devices on a network that are treated as if they were on a separate physical network, even though they may be connected to the same switch or router.</a:t>
            </a:r>
          </a:p>
          <a:p>
            <a:pPr marL="171450" indent="-171450">
              <a:lnSpc>
                <a:spcPct val="150000"/>
              </a:lnSpc>
              <a:buFont typeface="Arial" panose="020B0604020202020204" pitchFamily="34" charset="0"/>
              <a:buChar char="•"/>
            </a:pPr>
            <a:r>
              <a:rPr lang="en-US" sz="1000" i="0" dirty="0">
                <a:solidFill>
                  <a:schemeClr val="tx1"/>
                </a:solidFill>
                <a:effectLst/>
                <a:latin typeface="+mj-lt"/>
              </a:rPr>
              <a:t>VLANs are configured on switches on a </a:t>
            </a:r>
            <a:r>
              <a:rPr lang="en-US" sz="1000" b="1" i="0" dirty="0">
                <a:solidFill>
                  <a:schemeClr val="tx1"/>
                </a:solidFill>
                <a:effectLst/>
                <a:latin typeface="+mj-lt"/>
              </a:rPr>
              <a:t>per-interface basis </a:t>
            </a:r>
            <a:r>
              <a:rPr lang="en-US" sz="1000" i="0" dirty="0">
                <a:solidFill>
                  <a:schemeClr val="tx1"/>
                </a:solidFill>
                <a:effectLst/>
                <a:latin typeface="+mj-lt"/>
              </a:rPr>
              <a:t>and it logically separate end hosts at layer 2. </a:t>
            </a:r>
            <a:endParaRPr lang="en-US" sz="1000" dirty="0">
              <a:solidFill>
                <a:schemeClr val="tx1"/>
              </a:solidFill>
              <a:latin typeface="+mj-lt"/>
            </a:endParaRPr>
          </a:p>
          <a:p>
            <a:pPr marL="171450" indent="-171450">
              <a:lnSpc>
                <a:spcPct val="150000"/>
              </a:lnSpc>
              <a:buFont typeface="Arial" panose="020B0604020202020204" pitchFamily="34" charset="0"/>
              <a:buChar char="•"/>
            </a:pPr>
            <a:r>
              <a:rPr lang="en-US" sz="1000" b="1" i="0" dirty="0">
                <a:solidFill>
                  <a:schemeClr val="tx1"/>
                </a:solidFill>
                <a:effectLst/>
                <a:latin typeface="+mj-lt"/>
              </a:rPr>
              <a:t>Reduces broadcast domain </a:t>
            </a:r>
            <a:r>
              <a:rPr lang="en-US" sz="1000" i="0" dirty="0">
                <a:solidFill>
                  <a:schemeClr val="tx1"/>
                </a:solidFill>
                <a:effectLst/>
                <a:latin typeface="+mj-lt"/>
              </a:rPr>
              <a:t>in a LAN.</a:t>
            </a:r>
          </a:p>
          <a:p>
            <a:pPr marL="171450" indent="-171450">
              <a:lnSpc>
                <a:spcPct val="150000"/>
              </a:lnSpc>
              <a:buFont typeface="Arial" panose="020B0604020202020204" pitchFamily="34" charset="0"/>
              <a:buChar char="•"/>
            </a:pPr>
            <a:r>
              <a:rPr lang="en-US" sz="1000" i="0" dirty="0">
                <a:solidFill>
                  <a:schemeClr val="tx1"/>
                </a:solidFill>
                <a:effectLst/>
                <a:latin typeface="+mj-lt"/>
              </a:rPr>
              <a:t>Switches do not forward traffic directly between hosts in different VLANs.</a:t>
            </a:r>
          </a:p>
          <a:p>
            <a:pPr marL="171450" indent="-171450">
              <a:lnSpc>
                <a:spcPct val="150000"/>
              </a:lnSpc>
              <a:buFont typeface="Arial" panose="020B0604020202020204" pitchFamily="34" charset="0"/>
              <a:buChar char="•"/>
            </a:pPr>
            <a:r>
              <a:rPr lang="en-US" sz="1000" i="0" dirty="0">
                <a:solidFill>
                  <a:schemeClr val="tx1"/>
                </a:solidFill>
                <a:effectLst/>
                <a:latin typeface="+mj-lt"/>
              </a:rPr>
              <a:t>VLANs limit the number of broadcast, better performance and enhance network security. </a:t>
            </a:r>
            <a:endParaRPr lang="en-US" sz="1000" dirty="0">
              <a:solidFill>
                <a:schemeClr val="tx1"/>
              </a:solidFill>
              <a:latin typeface="+mj-lt"/>
            </a:endParaRPr>
          </a:p>
          <a:p>
            <a:pPr marL="171450" indent="-171450">
              <a:lnSpc>
                <a:spcPct val="150000"/>
              </a:lnSpc>
              <a:buFont typeface="Arial" panose="020B0604020202020204" pitchFamily="34" charset="0"/>
              <a:buChar char="•"/>
            </a:pPr>
            <a:r>
              <a:rPr lang="en-US" sz="1000" i="0" dirty="0">
                <a:solidFill>
                  <a:schemeClr val="tx1"/>
                </a:solidFill>
                <a:effectLst/>
                <a:latin typeface="+mj-lt"/>
              </a:rPr>
              <a:t>Improves the network performance and </a:t>
            </a:r>
            <a:r>
              <a:rPr lang="en-US" sz="1000" b="1" i="0" dirty="0">
                <a:solidFill>
                  <a:schemeClr val="tx1"/>
                </a:solidFill>
                <a:effectLst/>
                <a:latin typeface="+mj-lt"/>
              </a:rPr>
              <a:t>reduces network congestion</a:t>
            </a:r>
            <a:r>
              <a:rPr lang="en-US" sz="1000" i="0" dirty="0">
                <a:solidFill>
                  <a:schemeClr val="tx1"/>
                </a:solidFill>
                <a:effectLst/>
                <a:latin typeface="+mj-lt"/>
              </a:rPr>
              <a:t>.</a:t>
            </a:r>
            <a:endParaRPr lang="en-US" sz="1000" u="sng" dirty="0">
              <a:solidFill>
                <a:schemeClr val="tx1"/>
              </a:solidFill>
              <a:latin typeface="+mj-lt"/>
              <a:ea typeface="Tahoma" panose="020B0604030504040204" pitchFamily="34" charset="0"/>
              <a:cs typeface="Tahoma" panose="020B0604030504040204" pitchFamily="34" charset="0"/>
            </a:endParaRPr>
          </a:p>
          <a:p>
            <a:pPr>
              <a:lnSpc>
                <a:spcPct val="150000"/>
              </a:lnSpc>
            </a:pPr>
            <a:endParaRPr lang="en-US" sz="1000" dirty="0">
              <a:solidFill>
                <a:schemeClr val="tx1"/>
              </a:solidFill>
              <a:latin typeface="+mj-lt"/>
              <a:ea typeface="Tahoma" panose="020B0604030504040204" pitchFamily="34" charset="0"/>
              <a:cs typeface="Tahoma" panose="020B0604030504040204" pitchFamily="34" charset="0"/>
            </a:endParaRPr>
          </a:p>
          <a:p>
            <a:pPr>
              <a:lnSpc>
                <a:spcPct val="150000"/>
              </a:lnSpc>
            </a:pPr>
            <a:r>
              <a:rPr lang="en-US" sz="1000" dirty="0">
                <a:solidFill>
                  <a:schemeClr val="tx1"/>
                </a:solidFill>
                <a:latin typeface="+mj-lt"/>
                <a:ea typeface="Tahoma" panose="020B0604030504040204" pitchFamily="34" charset="0"/>
                <a:cs typeface="Tahoma" panose="020B0604030504040204" pitchFamily="34" charset="0"/>
              </a:rPr>
              <a:t>Every interfaces in a switch maintain a MAC-Address-Table to forward frames in Layer 2 communication. This table has four columns-</a:t>
            </a:r>
          </a:p>
          <a:p>
            <a:pPr marL="171450" indent="-171450">
              <a:lnSpc>
                <a:spcPct val="150000"/>
              </a:lnSpc>
              <a:buFont typeface="Arial" panose="020B0604020202020204" pitchFamily="34" charset="0"/>
              <a:buChar char="•"/>
            </a:pPr>
            <a:r>
              <a:rPr lang="en-US" sz="1000" b="1" dirty="0">
                <a:solidFill>
                  <a:schemeClr val="tx1"/>
                </a:solidFill>
                <a:latin typeface="+mj-lt"/>
                <a:ea typeface="Tahoma" panose="020B0604030504040204" pitchFamily="34" charset="0"/>
                <a:cs typeface="Tahoma" panose="020B0604030504040204" pitchFamily="34" charset="0"/>
              </a:rPr>
              <a:t>VLAN:</a:t>
            </a:r>
            <a:r>
              <a:rPr lang="en-US" sz="1000" dirty="0">
                <a:solidFill>
                  <a:schemeClr val="tx1"/>
                </a:solidFill>
                <a:latin typeface="+mj-lt"/>
                <a:ea typeface="Tahoma" panose="020B0604030504040204" pitchFamily="34" charset="0"/>
                <a:cs typeface="Tahoma" panose="020B0604030504040204" pitchFamily="34" charset="0"/>
              </a:rPr>
              <a:t> VLAN ID if used.</a:t>
            </a:r>
          </a:p>
          <a:p>
            <a:pPr marL="171450" indent="-171450">
              <a:lnSpc>
                <a:spcPct val="150000"/>
              </a:lnSpc>
              <a:buFont typeface="Arial" panose="020B0604020202020204" pitchFamily="34" charset="0"/>
              <a:buChar char="•"/>
            </a:pPr>
            <a:r>
              <a:rPr lang="en-US" sz="1000" b="1" dirty="0">
                <a:solidFill>
                  <a:schemeClr val="tx1"/>
                </a:solidFill>
                <a:latin typeface="+mj-lt"/>
                <a:ea typeface="Tahoma" panose="020B0604030504040204" pitchFamily="34" charset="0"/>
                <a:cs typeface="Tahoma" panose="020B0604030504040204" pitchFamily="34" charset="0"/>
              </a:rPr>
              <a:t>MAC-Address:</a:t>
            </a:r>
            <a:r>
              <a:rPr lang="en-US" sz="1000" dirty="0">
                <a:solidFill>
                  <a:schemeClr val="tx1"/>
                </a:solidFill>
                <a:latin typeface="+mj-lt"/>
                <a:ea typeface="Tahoma" panose="020B0604030504040204" pitchFamily="34" charset="0"/>
                <a:cs typeface="Tahoma" panose="020B0604030504040204" pitchFamily="34" charset="0"/>
              </a:rPr>
              <a:t> Connected or received end host’s MAC addresses.</a:t>
            </a:r>
          </a:p>
          <a:p>
            <a:pPr marL="171450" indent="-171450">
              <a:lnSpc>
                <a:spcPct val="150000"/>
              </a:lnSpc>
              <a:buFont typeface="Arial" panose="020B0604020202020204" pitchFamily="34" charset="0"/>
              <a:buChar char="•"/>
            </a:pPr>
            <a:r>
              <a:rPr lang="en-US" sz="1000" b="1" dirty="0">
                <a:solidFill>
                  <a:schemeClr val="tx1"/>
                </a:solidFill>
                <a:latin typeface="+mj-lt"/>
                <a:ea typeface="Tahoma" panose="020B0604030504040204" pitchFamily="34" charset="0"/>
                <a:cs typeface="Tahoma" panose="020B0604030504040204" pitchFamily="34" charset="0"/>
              </a:rPr>
              <a:t>Type:</a:t>
            </a:r>
            <a:r>
              <a:rPr lang="en-US" sz="1000" dirty="0">
                <a:solidFill>
                  <a:schemeClr val="tx1"/>
                </a:solidFill>
                <a:latin typeface="+mj-lt"/>
                <a:ea typeface="Tahoma" panose="020B0604030504040204" pitchFamily="34" charset="0"/>
                <a:cs typeface="Tahoma" panose="020B0604030504040204" pitchFamily="34" charset="0"/>
              </a:rPr>
              <a:t> Static or Dynamic</a:t>
            </a:r>
          </a:p>
          <a:p>
            <a:pPr marL="171450" indent="-171450">
              <a:lnSpc>
                <a:spcPct val="150000"/>
              </a:lnSpc>
              <a:buFont typeface="Arial" panose="020B0604020202020204" pitchFamily="34" charset="0"/>
              <a:buChar char="•"/>
            </a:pPr>
            <a:r>
              <a:rPr lang="en-US" sz="1000" b="1" dirty="0">
                <a:solidFill>
                  <a:schemeClr val="tx1"/>
                </a:solidFill>
                <a:latin typeface="+mj-lt"/>
                <a:ea typeface="Tahoma" panose="020B0604030504040204" pitchFamily="34" charset="0"/>
                <a:cs typeface="Tahoma" panose="020B0604030504040204" pitchFamily="34" charset="0"/>
              </a:rPr>
              <a:t>Port:</a:t>
            </a:r>
            <a:r>
              <a:rPr lang="en-US" sz="1000" dirty="0">
                <a:solidFill>
                  <a:schemeClr val="tx1"/>
                </a:solidFill>
                <a:latin typeface="+mj-lt"/>
                <a:ea typeface="Tahoma" panose="020B0604030504040204" pitchFamily="34" charset="0"/>
                <a:cs typeface="Tahoma" panose="020B0604030504040204" pitchFamily="34" charset="0"/>
              </a:rPr>
              <a:t> Port on which the destination device is connected.</a:t>
            </a:r>
          </a:p>
          <a:p>
            <a:pPr>
              <a:lnSpc>
                <a:spcPct val="150000"/>
              </a:lnSpc>
            </a:pPr>
            <a:endParaRPr lang="en-US" sz="1000" dirty="0">
              <a:solidFill>
                <a:schemeClr val="tx1"/>
              </a:solidFill>
              <a:latin typeface="+mj-lt"/>
              <a:ea typeface="Tahoma" panose="020B0604030504040204" pitchFamily="34" charset="0"/>
              <a:cs typeface="Tahoma" panose="020B0604030504040204" pitchFamily="34" charset="0"/>
            </a:endParaRPr>
          </a:p>
          <a:p>
            <a:pPr>
              <a:lnSpc>
                <a:spcPct val="150000"/>
              </a:lnSpc>
            </a:pPr>
            <a:r>
              <a:rPr lang="en-US" sz="1000" b="1" dirty="0">
                <a:solidFill>
                  <a:schemeClr val="tx1"/>
                </a:solidFill>
                <a:latin typeface="+mj-lt"/>
                <a:ea typeface="Tahoma" panose="020B0604030504040204" pitchFamily="34" charset="0"/>
                <a:cs typeface="Tahoma" panose="020B0604030504040204" pitchFamily="34" charset="0"/>
              </a:rPr>
              <a:t>***Every Interfaces in Switch/Router has a Network Interface Card (NIC) and a unique MAC Address.</a:t>
            </a:r>
          </a:p>
          <a:p>
            <a:pPr>
              <a:lnSpc>
                <a:spcPct val="150000"/>
              </a:lnSpc>
            </a:pPr>
            <a:r>
              <a:rPr lang="en-US" sz="1000" b="1" dirty="0">
                <a:solidFill>
                  <a:schemeClr val="tx1"/>
                </a:solidFill>
                <a:latin typeface="+mj-lt"/>
                <a:ea typeface="Tahoma" panose="020B0604030504040204" pitchFamily="34" charset="0"/>
                <a:cs typeface="Tahoma" panose="020B0604030504040204" pitchFamily="34" charset="0"/>
              </a:rPr>
              <a:t>***End host cannot understand VLAN information. Connected interfaces of the switch belongs to specific VLANs.</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5</a:t>
            </a:fld>
            <a:endParaRPr lang="en"/>
          </a:p>
        </p:txBody>
      </p:sp>
      <p:sp>
        <p:nvSpPr>
          <p:cNvPr id="7" name="TextBox 6">
            <a:extLst>
              <a:ext uri="{FF2B5EF4-FFF2-40B4-BE49-F238E27FC236}">
                <a16:creationId xmlns:a16="http://schemas.microsoft.com/office/drawing/2014/main" id="{FBD87007-5E0A-4377-9CA2-C8D35EABE433}"/>
              </a:ext>
            </a:extLst>
          </p:cNvPr>
          <p:cNvSpPr txBox="1"/>
          <p:nvPr/>
        </p:nvSpPr>
        <p:spPr>
          <a:xfrm>
            <a:off x="3874770" y="236666"/>
            <a:ext cx="1272540" cy="246221"/>
          </a:xfrm>
          <a:prstGeom prst="rect">
            <a:avLst/>
          </a:prstGeom>
          <a:noFill/>
        </p:spPr>
        <p:txBody>
          <a:bodyPr wrap="square" rtlCol="0">
            <a:spAutoFit/>
          </a:bodyPr>
          <a:lstStyle/>
          <a:p>
            <a:r>
              <a:rPr lang="en-US" sz="1000" i="1" dirty="0">
                <a:solidFill>
                  <a:srgbClr val="002060"/>
                </a:solidFill>
                <a:hlinkClick r:id="rId3" action="ppaction://hlinksldjump">
                  <a:extLst>
                    <a:ext uri="{A12FA001-AC4F-418D-AE19-62706E023703}">
                      <ahyp:hlinkClr xmlns:ahyp="http://schemas.microsoft.com/office/drawing/2018/hyperlinkcolor" val="tx"/>
                    </a:ext>
                  </a:extLst>
                </a:hlinkClick>
              </a:rPr>
              <a:t>Back to Contents</a:t>
            </a:r>
            <a:endParaRPr lang="en-US" sz="1000" i="1" dirty="0">
              <a:solidFill>
                <a:srgbClr val="002060"/>
              </a:solidFill>
            </a:endParaRPr>
          </a:p>
        </p:txBody>
      </p:sp>
    </p:spTree>
    <p:extLst>
      <p:ext uri="{BB962C8B-B14F-4D97-AF65-F5344CB8AC3E}">
        <p14:creationId xmlns:p14="http://schemas.microsoft.com/office/powerpoint/2010/main" val="2904828761"/>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F19074-3673-40BC-B69B-C90A2E22EC66}"/>
              </a:ext>
            </a:extLst>
          </p:cNvPr>
          <p:cNvSpPr>
            <a:spLocks noGrp="1"/>
          </p:cNvSpPr>
          <p:nvPr>
            <p:ph type="title" idx="4294967295"/>
          </p:nvPr>
        </p:nvSpPr>
        <p:spPr>
          <a:xfrm>
            <a:off x="567690" y="533719"/>
            <a:ext cx="7886700" cy="337994"/>
          </a:xfrm>
          <a:prstGeom prst="rect">
            <a:avLst/>
          </a:prstGeom>
        </p:spPr>
        <p:txBody>
          <a:bodyPr/>
          <a:lstStyle/>
          <a:p>
            <a:r>
              <a:rPr lang="en-US" sz="1600" b="1" u="sng" dirty="0">
                <a:solidFill>
                  <a:schemeClr val="accent4">
                    <a:lumMod val="50000"/>
                  </a:schemeClr>
                </a:solidFill>
                <a:ea typeface="Tahoma" panose="020B0604030504040204" pitchFamily="34" charset="0"/>
                <a:cs typeface="Tahoma" panose="020B0604030504040204" pitchFamily="34" charset="0"/>
              </a:rPr>
              <a:t>VLAN Types</a:t>
            </a:r>
          </a:p>
        </p:txBody>
      </p:sp>
      <p:sp>
        <p:nvSpPr>
          <p:cNvPr id="6" name="TextBox 5">
            <a:extLst>
              <a:ext uri="{FF2B5EF4-FFF2-40B4-BE49-F238E27FC236}">
                <a16:creationId xmlns:a16="http://schemas.microsoft.com/office/drawing/2014/main" id="{772AFE9B-82B1-57CB-61D7-73FBE3705EB0}"/>
              </a:ext>
            </a:extLst>
          </p:cNvPr>
          <p:cNvSpPr txBox="1"/>
          <p:nvPr/>
        </p:nvSpPr>
        <p:spPr>
          <a:xfrm>
            <a:off x="651806" y="848689"/>
            <a:ext cx="8038969" cy="3526286"/>
          </a:xfrm>
          <a:prstGeom prst="rect">
            <a:avLst/>
          </a:prstGeom>
          <a:noFill/>
        </p:spPr>
        <p:txBody>
          <a:bodyPr wrap="square" rtlCol="0">
            <a:spAutoFit/>
          </a:bodyPr>
          <a:lstStyle/>
          <a:p>
            <a:pPr algn="just">
              <a:lnSpc>
                <a:spcPct val="150000"/>
              </a:lnSpc>
            </a:pPr>
            <a:r>
              <a:rPr lang="en-US" sz="1000" dirty="0">
                <a:solidFill>
                  <a:schemeClr val="tx1"/>
                </a:solidFill>
                <a:latin typeface="+mj-lt"/>
              </a:rPr>
              <a:t>There are mainly </a:t>
            </a:r>
            <a:r>
              <a:rPr lang="en-US" sz="1000" b="1" dirty="0">
                <a:solidFill>
                  <a:schemeClr val="tx1"/>
                </a:solidFill>
                <a:latin typeface="+mj-lt"/>
              </a:rPr>
              <a:t>five types </a:t>
            </a:r>
            <a:r>
              <a:rPr lang="en-US" sz="1000" dirty="0">
                <a:solidFill>
                  <a:schemeClr val="tx1"/>
                </a:solidFill>
                <a:latin typeface="+mj-lt"/>
              </a:rPr>
              <a:t>of VLAN-</a:t>
            </a:r>
          </a:p>
          <a:p>
            <a:pPr marL="228600" indent="-228600" algn="just">
              <a:lnSpc>
                <a:spcPct val="150000"/>
              </a:lnSpc>
              <a:buFont typeface="+mj-lt"/>
              <a:buAutoNum type="arabicPeriod"/>
            </a:pPr>
            <a:r>
              <a:rPr lang="en-US" sz="1000" b="1" u="sng" dirty="0">
                <a:solidFill>
                  <a:schemeClr val="tx1"/>
                </a:solidFill>
                <a:latin typeface="+mj-lt"/>
                <a:ea typeface="Tahoma" panose="020B0604030504040204" pitchFamily="34" charset="0"/>
                <a:cs typeface="Tahoma" panose="020B0604030504040204" pitchFamily="34" charset="0"/>
              </a:rPr>
              <a:t>Default VLAN:</a:t>
            </a:r>
            <a:r>
              <a:rPr lang="en-US" sz="1000" dirty="0">
                <a:solidFill>
                  <a:schemeClr val="tx1"/>
                </a:solidFill>
                <a:latin typeface="+mj-lt"/>
                <a:ea typeface="Tahoma" panose="020B0604030504040204" pitchFamily="34" charset="0"/>
                <a:cs typeface="Tahoma" panose="020B0604030504040204" pitchFamily="34" charset="0"/>
              </a:rPr>
              <a:t> It is the VLAN that is </a:t>
            </a:r>
            <a:r>
              <a:rPr lang="en-US" sz="1000" b="1" dirty="0">
                <a:solidFill>
                  <a:schemeClr val="tx1"/>
                </a:solidFill>
                <a:latin typeface="+mj-lt"/>
                <a:ea typeface="Tahoma" panose="020B0604030504040204" pitchFamily="34" charset="0"/>
                <a:cs typeface="Tahoma" panose="020B0604030504040204" pitchFamily="34" charset="0"/>
              </a:rPr>
              <a:t>by default exist</a:t>
            </a:r>
            <a:r>
              <a:rPr lang="en-US" sz="1000" dirty="0">
                <a:solidFill>
                  <a:schemeClr val="tx1"/>
                </a:solidFill>
                <a:latin typeface="+mj-lt"/>
                <a:ea typeface="Tahoma" panose="020B0604030504040204" pitchFamily="34" charset="0"/>
                <a:cs typeface="Tahoma" panose="020B0604030504040204" pitchFamily="34" charset="0"/>
              </a:rPr>
              <a:t>. In different vendor switches like Cisco, HP, Huawei, </a:t>
            </a:r>
            <a:r>
              <a:rPr lang="en-US" sz="1000" dirty="0" err="1">
                <a:solidFill>
                  <a:schemeClr val="tx1"/>
                </a:solidFill>
                <a:latin typeface="+mj-lt"/>
                <a:ea typeface="Tahoma" panose="020B0604030504040204" pitchFamily="34" charset="0"/>
                <a:cs typeface="Tahoma" panose="020B0604030504040204" pitchFamily="34" charset="0"/>
              </a:rPr>
              <a:t>etc</a:t>
            </a:r>
            <a:r>
              <a:rPr lang="en-US" sz="1000" dirty="0">
                <a:solidFill>
                  <a:schemeClr val="tx1"/>
                </a:solidFill>
                <a:latin typeface="+mj-lt"/>
                <a:ea typeface="Tahoma" panose="020B0604030504040204" pitchFamily="34" charset="0"/>
                <a:cs typeface="Tahoma" panose="020B0604030504040204" pitchFamily="34" charset="0"/>
              </a:rPr>
              <a:t>, the default VLAN is </a:t>
            </a:r>
            <a:r>
              <a:rPr lang="en-US" sz="1000" b="1" dirty="0">
                <a:solidFill>
                  <a:schemeClr val="tx1"/>
                </a:solidFill>
                <a:latin typeface="+mj-lt"/>
                <a:ea typeface="Tahoma" panose="020B0604030504040204" pitchFamily="34" charset="0"/>
                <a:cs typeface="Tahoma" panose="020B0604030504040204" pitchFamily="34" charset="0"/>
              </a:rPr>
              <a:t>typically 1</a:t>
            </a:r>
            <a:r>
              <a:rPr lang="en-US" sz="1000" dirty="0">
                <a:solidFill>
                  <a:schemeClr val="tx1"/>
                </a:solidFill>
                <a:latin typeface="+mj-lt"/>
                <a:ea typeface="Tahoma" panose="020B0604030504040204" pitchFamily="34" charset="0"/>
                <a:cs typeface="Tahoma" panose="020B0604030504040204" pitchFamily="34" charset="0"/>
              </a:rPr>
              <a:t>. At the initial boot up of the switch, all the ports become a member of the default VLAN (one broadcast domain). VLAN 1 has all the features of any VLAN, except it </a:t>
            </a:r>
            <a:r>
              <a:rPr lang="en-US" sz="1000" b="1" dirty="0">
                <a:solidFill>
                  <a:schemeClr val="tx1"/>
                </a:solidFill>
                <a:latin typeface="+mj-lt"/>
                <a:ea typeface="Tahoma" panose="020B0604030504040204" pitchFamily="34" charset="0"/>
                <a:cs typeface="Tahoma" panose="020B0604030504040204" pitchFamily="34" charset="0"/>
              </a:rPr>
              <a:t>cannot be renamed or deleted</a:t>
            </a:r>
            <a:r>
              <a:rPr lang="en-US" sz="1000" dirty="0">
                <a:solidFill>
                  <a:schemeClr val="tx1"/>
                </a:solidFill>
                <a:latin typeface="+mj-lt"/>
                <a:ea typeface="Tahoma" panose="020B0604030504040204" pitchFamily="34" charset="0"/>
                <a:cs typeface="Tahoma" panose="020B0604030504040204" pitchFamily="34" charset="0"/>
              </a:rPr>
              <a:t>. It is commonly used for traffic that has not been explicitly tagged with a VLAN ID.</a:t>
            </a:r>
          </a:p>
          <a:p>
            <a:pPr marL="228600" indent="-228600" algn="just">
              <a:lnSpc>
                <a:spcPct val="150000"/>
              </a:lnSpc>
              <a:buFont typeface="+mj-lt"/>
              <a:buAutoNum type="arabicPeriod"/>
            </a:pPr>
            <a:endParaRPr lang="en-US" sz="1000" b="1" u="sng" dirty="0">
              <a:solidFill>
                <a:schemeClr val="tx1"/>
              </a:solidFill>
              <a:latin typeface="+mj-lt"/>
              <a:ea typeface="Tahoma" panose="020B0604030504040204" pitchFamily="34" charset="0"/>
              <a:cs typeface="Tahoma" panose="020B0604030504040204" pitchFamily="34" charset="0"/>
            </a:endParaRPr>
          </a:p>
          <a:p>
            <a:pPr marL="228600" indent="-228600" algn="just">
              <a:lnSpc>
                <a:spcPct val="150000"/>
              </a:lnSpc>
              <a:buFont typeface="+mj-lt"/>
              <a:buAutoNum type="arabicPeriod"/>
            </a:pPr>
            <a:r>
              <a:rPr lang="en-US" sz="1000" b="1" u="sng" dirty="0">
                <a:solidFill>
                  <a:schemeClr val="tx1"/>
                </a:solidFill>
                <a:latin typeface="+mj-lt"/>
                <a:ea typeface="Tahoma" panose="020B0604030504040204" pitchFamily="34" charset="0"/>
                <a:cs typeface="Tahoma" panose="020B0604030504040204" pitchFamily="34" charset="0"/>
              </a:rPr>
              <a:t>Data VLAN:</a:t>
            </a:r>
            <a:r>
              <a:rPr lang="en-US" sz="1000" dirty="0">
                <a:solidFill>
                  <a:schemeClr val="tx1"/>
                </a:solidFill>
                <a:latin typeface="+mj-lt"/>
                <a:ea typeface="Tahoma" panose="020B0604030504040204" pitchFamily="34" charset="0"/>
                <a:cs typeface="Tahoma" panose="020B0604030504040204" pitchFamily="34" charset="0"/>
              </a:rPr>
              <a:t> It is the </a:t>
            </a:r>
            <a:r>
              <a:rPr lang="en-US" sz="1000" b="1" dirty="0">
                <a:solidFill>
                  <a:schemeClr val="tx1"/>
                </a:solidFill>
                <a:latin typeface="+mj-lt"/>
                <a:ea typeface="Tahoma" panose="020B0604030504040204" pitchFamily="34" charset="0"/>
                <a:cs typeface="Tahoma" panose="020B0604030504040204" pitchFamily="34" charset="0"/>
              </a:rPr>
              <a:t>most common type </a:t>
            </a:r>
            <a:r>
              <a:rPr lang="en-US" sz="1000" dirty="0">
                <a:solidFill>
                  <a:schemeClr val="tx1"/>
                </a:solidFill>
                <a:latin typeface="+mj-lt"/>
                <a:ea typeface="Tahoma" panose="020B0604030504040204" pitchFamily="34" charset="0"/>
                <a:cs typeface="Tahoma" panose="020B0604030504040204" pitchFamily="34" charset="0"/>
              </a:rPr>
              <a:t>of VLAN, also known as a </a:t>
            </a:r>
            <a:r>
              <a:rPr lang="en-US" sz="1000" b="1" dirty="0">
                <a:solidFill>
                  <a:schemeClr val="tx1"/>
                </a:solidFill>
                <a:latin typeface="+mj-lt"/>
                <a:ea typeface="Tahoma" panose="020B0604030504040204" pitchFamily="34" charset="0"/>
                <a:cs typeface="Tahoma" panose="020B0604030504040204" pitchFamily="34" charset="0"/>
              </a:rPr>
              <a:t>user VLAN</a:t>
            </a:r>
            <a:r>
              <a:rPr lang="en-US" sz="1000" dirty="0">
                <a:solidFill>
                  <a:schemeClr val="tx1"/>
                </a:solidFill>
                <a:latin typeface="+mj-lt"/>
                <a:ea typeface="Tahoma" panose="020B0604030504040204" pitchFamily="34" charset="0"/>
                <a:cs typeface="Tahoma" panose="020B0604030504040204" pitchFamily="34" charset="0"/>
              </a:rPr>
              <a:t>. The link connected to end devices like PC is assigned to a data VLAN. It is designed only </a:t>
            </a:r>
            <a:r>
              <a:rPr lang="en-US" sz="1000" b="1" dirty="0">
                <a:solidFill>
                  <a:schemeClr val="tx1"/>
                </a:solidFill>
                <a:latin typeface="+mj-lt"/>
                <a:ea typeface="Tahoma" panose="020B0604030504040204" pitchFamily="34" charset="0"/>
                <a:cs typeface="Tahoma" panose="020B0604030504040204" pitchFamily="34" charset="0"/>
              </a:rPr>
              <a:t>for user-generated data </a:t>
            </a:r>
            <a:r>
              <a:rPr lang="en-US" sz="1000" dirty="0">
                <a:solidFill>
                  <a:schemeClr val="tx1"/>
                </a:solidFill>
                <a:latin typeface="+mj-lt"/>
                <a:ea typeface="Tahoma" panose="020B0604030504040204" pitchFamily="34" charset="0"/>
                <a:cs typeface="Tahoma" panose="020B0604030504040204" pitchFamily="34" charset="0"/>
              </a:rPr>
              <a:t>such as regular network traffic. </a:t>
            </a:r>
            <a:r>
              <a:rPr lang="en-US" sz="1000" b="0" i="0" dirty="0">
                <a:solidFill>
                  <a:schemeClr val="tx1"/>
                </a:solidFill>
                <a:effectLst/>
                <a:latin typeface="+mj-lt"/>
              </a:rPr>
              <a:t>Data VLANs can help to improve network performance and security by isolating different groups of traffic from each other.</a:t>
            </a:r>
          </a:p>
          <a:p>
            <a:pPr marL="228600" indent="-228600" algn="just">
              <a:lnSpc>
                <a:spcPct val="150000"/>
              </a:lnSpc>
              <a:buFont typeface="+mj-lt"/>
              <a:buAutoNum type="arabicPeriod"/>
            </a:pPr>
            <a:endParaRPr lang="en-US" sz="1000" b="1" u="sng" dirty="0">
              <a:solidFill>
                <a:schemeClr val="tx1"/>
              </a:solidFill>
              <a:latin typeface="+mj-lt"/>
              <a:ea typeface="Tahoma" panose="020B0604030504040204" pitchFamily="34" charset="0"/>
              <a:cs typeface="Tahoma" panose="020B0604030504040204" pitchFamily="34" charset="0"/>
            </a:endParaRPr>
          </a:p>
          <a:p>
            <a:pPr marL="228600" indent="-228600" algn="just">
              <a:lnSpc>
                <a:spcPct val="150000"/>
              </a:lnSpc>
              <a:buFont typeface="+mj-lt"/>
              <a:buAutoNum type="arabicPeriod"/>
            </a:pPr>
            <a:r>
              <a:rPr lang="en-US" sz="1000" b="1" u="sng" dirty="0">
                <a:solidFill>
                  <a:schemeClr val="tx1"/>
                </a:solidFill>
                <a:latin typeface="+mj-lt"/>
                <a:ea typeface="Tahoma" panose="020B0604030504040204" pitchFamily="34" charset="0"/>
                <a:cs typeface="Tahoma" panose="020B0604030504040204" pitchFamily="34" charset="0"/>
              </a:rPr>
              <a:t>Voice VLAN:</a:t>
            </a:r>
            <a:r>
              <a:rPr lang="en-US" sz="1000" dirty="0">
                <a:solidFill>
                  <a:schemeClr val="tx1"/>
                </a:solidFill>
                <a:latin typeface="+mj-lt"/>
                <a:ea typeface="Tahoma" panose="020B0604030504040204" pitchFamily="34" charset="0"/>
                <a:cs typeface="Tahoma" panose="020B0604030504040204" pitchFamily="34" charset="0"/>
              </a:rPr>
              <a:t> </a:t>
            </a:r>
            <a:r>
              <a:rPr lang="en-US" sz="1000" b="0" i="0" dirty="0">
                <a:solidFill>
                  <a:schemeClr val="tx1"/>
                </a:solidFill>
                <a:effectLst/>
                <a:latin typeface="+mj-lt"/>
              </a:rPr>
              <a:t>Voice VLANs are used to </a:t>
            </a:r>
            <a:r>
              <a:rPr lang="en-US" sz="1000" b="1" i="0" dirty="0">
                <a:solidFill>
                  <a:schemeClr val="tx1"/>
                </a:solidFill>
                <a:effectLst/>
                <a:latin typeface="+mj-lt"/>
              </a:rPr>
              <a:t>carry voice over IP (VoIP) </a:t>
            </a:r>
            <a:r>
              <a:rPr lang="en-US" sz="1000" b="0" i="0" dirty="0">
                <a:solidFill>
                  <a:schemeClr val="tx1"/>
                </a:solidFill>
                <a:effectLst/>
                <a:latin typeface="+mj-lt"/>
              </a:rPr>
              <a:t>traffic, also known as </a:t>
            </a:r>
            <a:r>
              <a:rPr lang="en-US" sz="1000" b="1" i="0" dirty="0">
                <a:solidFill>
                  <a:schemeClr val="tx1"/>
                </a:solidFill>
                <a:effectLst/>
                <a:latin typeface="+mj-lt"/>
              </a:rPr>
              <a:t>Auxiliary VLAN </a:t>
            </a:r>
            <a:r>
              <a:rPr lang="en-US" sz="1000" b="0" i="0" dirty="0">
                <a:solidFill>
                  <a:schemeClr val="tx1"/>
                </a:solidFill>
                <a:effectLst/>
                <a:latin typeface="+mj-lt"/>
              </a:rPr>
              <a:t>(AUX VLAN). Voice VLAN enables access ports to carry IP voice traffic from an IP Phone. VoIP traffic is</a:t>
            </a:r>
            <a:r>
              <a:rPr lang="en-US" sz="1000" b="1" i="0" dirty="0">
                <a:solidFill>
                  <a:schemeClr val="tx1"/>
                </a:solidFill>
                <a:effectLst/>
                <a:latin typeface="+mj-lt"/>
              </a:rPr>
              <a:t> time-sensitive</a:t>
            </a:r>
            <a:r>
              <a:rPr lang="en-US" sz="1000" b="0" i="0" dirty="0">
                <a:solidFill>
                  <a:schemeClr val="tx1"/>
                </a:solidFill>
                <a:effectLst/>
                <a:latin typeface="+mj-lt"/>
              </a:rPr>
              <a:t>, so it is important to isolate it from other types of traffic to avoid performance problems. Voice VLANs can also help to improve the quality of VoIP calls by </a:t>
            </a:r>
            <a:r>
              <a:rPr lang="en-US" sz="1000" b="1" i="0" dirty="0">
                <a:solidFill>
                  <a:schemeClr val="tx1"/>
                </a:solidFill>
                <a:effectLst/>
                <a:latin typeface="+mj-lt"/>
              </a:rPr>
              <a:t>reducing jitter </a:t>
            </a:r>
            <a:r>
              <a:rPr lang="en-US" sz="1000" b="0" i="0" dirty="0">
                <a:solidFill>
                  <a:schemeClr val="tx1"/>
                </a:solidFill>
                <a:effectLst/>
                <a:latin typeface="+mj-lt"/>
              </a:rPr>
              <a:t>and </a:t>
            </a:r>
            <a:r>
              <a:rPr lang="en-US" sz="1000" b="1" i="0" dirty="0">
                <a:solidFill>
                  <a:schemeClr val="tx1"/>
                </a:solidFill>
                <a:effectLst/>
                <a:latin typeface="+mj-lt"/>
              </a:rPr>
              <a:t>latency</a:t>
            </a:r>
            <a:r>
              <a:rPr lang="en-US" sz="1000" b="0" i="0" dirty="0">
                <a:solidFill>
                  <a:schemeClr val="tx1"/>
                </a:solidFill>
                <a:effectLst/>
                <a:latin typeface="+mj-lt"/>
              </a:rPr>
              <a:t>. IP Phones used the same UTP cables to connect to ethernet switch. PCs will be in a data VLAN and IP Phones will be in the Voice VLAN.</a:t>
            </a:r>
            <a:endParaRPr lang="en-US" sz="1000" b="1" u="sng" dirty="0">
              <a:solidFill>
                <a:schemeClr val="tx1"/>
              </a:solidFill>
              <a:latin typeface="+mj-lt"/>
              <a:ea typeface="Tahoma" panose="020B0604030504040204" pitchFamily="34" charset="0"/>
              <a:cs typeface="Tahoma" panose="020B0604030504040204" pitchFamily="34" charset="0"/>
            </a:endParaRP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6</a:t>
            </a:fld>
            <a:endParaRPr lang="en"/>
          </a:p>
        </p:txBody>
      </p:sp>
      <p:sp>
        <p:nvSpPr>
          <p:cNvPr id="8" name="TextBox 7">
            <a:extLst>
              <a:ext uri="{FF2B5EF4-FFF2-40B4-BE49-F238E27FC236}">
                <a16:creationId xmlns:a16="http://schemas.microsoft.com/office/drawing/2014/main" id="{E83D4569-50FE-4D7D-B037-349122EDB291}"/>
              </a:ext>
            </a:extLst>
          </p:cNvPr>
          <p:cNvSpPr txBox="1"/>
          <p:nvPr/>
        </p:nvSpPr>
        <p:spPr>
          <a:xfrm>
            <a:off x="3874770" y="236666"/>
            <a:ext cx="1272540" cy="246221"/>
          </a:xfrm>
          <a:prstGeom prst="rect">
            <a:avLst/>
          </a:prstGeom>
          <a:noFill/>
        </p:spPr>
        <p:txBody>
          <a:bodyPr wrap="square" rtlCol="0">
            <a:spAutoFit/>
          </a:bodyPr>
          <a:lstStyle/>
          <a:p>
            <a:r>
              <a:rPr lang="en-US" sz="1000" i="1" dirty="0">
                <a:solidFill>
                  <a:srgbClr val="002060"/>
                </a:solidFill>
                <a:hlinkClick r:id="rId3" action="ppaction://hlinksldjump">
                  <a:extLst>
                    <a:ext uri="{A12FA001-AC4F-418D-AE19-62706E023703}">
                      <ahyp:hlinkClr xmlns:ahyp="http://schemas.microsoft.com/office/drawing/2018/hyperlinkcolor" val="tx"/>
                    </a:ext>
                  </a:extLst>
                </a:hlinkClick>
              </a:rPr>
              <a:t>Back to Contents</a:t>
            </a:r>
            <a:endParaRPr lang="en-US" sz="1000" i="1" dirty="0">
              <a:solidFill>
                <a:srgbClr val="002060"/>
              </a:solidFill>
            </a:endParaRPr>
          </a:p>
        </p:txBody>
      </p:sp>
    </p:spTree>
    <p:extLst>
      <p:ext uri="{BB962C8B-B14F-4D97-AF65-F5344CB8AC3E}">
        <p14:creationId xmlns:p14="http://schemas.microsoft.com/office/powerpoint/2010/main" val="2252689303"/>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564A5ED-722E-4AFA-882D-824B97F07A24}"/>
              </a:ext>
            </a:extLst>
          </p:cNvPr>
          <p:cNvSpPr>
            <a:spLocks noGrp="1"/>
          </p:cNvSpPr>
          <p:nvPr>
            <p:ph type="title" idx="4294967295"/>
          </p:nvPr>
        </p:nvSpPr>
        <p:spPr>
          <a:xfrm>
            <a:off x="567690" y="533719"/>
            <a:ext cx="7886700" cy="337994"/>
          </a:xfrm>
          <a:prstGeom prst="rect">
            <a:avLst/>
          </a:prstGeom>
        </p:spPr>
        <p:txBody>
          <a:bodyPr/>
          <a:lstStyle/>
          <a:p>
            <a:r>
              <a:rPr lang="en-US" sz="1600" b="1" u="sng" dirty="0">
                <a:solidFill>
                  <a:schemeClr val="accent4">
                    <a:lumMod val="50000"/>
                  </a:schemeClr>
                </a:solidFill>
                <a:ea typeface="Tahoma" panose="020B0604030504040204" pitchFamily="34" charset="0"/>
                <a:cs typeface="Tahoma" panose="020B0604030504040204" pitchFamily="34" charset="0"/>
              </a:rPr>
              <a:t>VLAN Types</a:t>
            </a:r>
          </a:p>
        </p:txBody>
      </p:sp>
      <p:sp>
        <p:nvSpPr>
          <p:cNvPr id="6" name="TextBox 5">
            <a:extLst>
              <a:ext uri="{FF2B5EF4-FFF2-40B4-BE49-F238E27FC236}">
                <a16:creationId xmlns:a16="http://schemas.microsoft.com/office/drawing/2014/main" id="{772AFE9B-82B1-57CB-61D7-73FBE3705EB0}"/>
              </a:ext>
            </a:extLst>
          </p:cNvPr>
          <p:cNvSpPr txBox="1"/>
          <p:nvPr/>
        </p:nvSpPr>
        <p:spPr>
          <a:xfrm>
            <a:off x="651806" y="848689"/>
            <a:ext cx="8038969" cy="1910459"/>
          </a:xfrm>
          <a:prstGeom prst="rect">
            <a:avLst/>
          </a:prstGeom>
          <a:noFill/>
        </p:spPr>
        <p:txBody>
          <a:bodyPr wrap="square" rtlCol="0">
            <a:spAutoFit/>
          </a:bodyPr>
          <a:lstStyle/>
          <a:p>
            <a:pPr marL="228600" indent="-228600" algn="just">
              <a:lnSpc>
                <a:spcPct val="150000"/>
              </a:lnSpc>
              <a:buAutoNum type="arabicPeriod" startAt="4"/>
            </a:pPr>
            <a:r>
              <a:rPr lang="en-US" sz="1000" b="1" u="sng" dirty="0">
                <a:solidFill>
                  <a:schemeClr val="tx1"/>
                </a:solidFill>
                <a:latin typeface="+mj-lt"/>
                <a:ea typeface="Tahoma" panose="020B0604030504040204" pitchFamily="34" charset="0"/>
                <a:cs typeface="Tahoma" panose="020B0604030504040204" pitchFamily="34" charset="0"/>
              </a:rPr>
              <a:t>Management VLAN:</a:t>
            </a:r>
            <a:r>
              <a:rPr lang="en-US" sz="1000" dirty="0">
                <a:solidFill>
                  <a:schemeClr val="tx1"/>
                </a:solidFill>
                <a:latin typeface="+mj-lt"/>
                <a:ea typeface="Tahoma" panose="020B0604030504040204" pitchFamily="34" charset="0"/>
                <a:cs typeface="Tahoma" panose="020B0604030504040204" pitchFamily="34" charset="0"/>
              </a:rPr>
              <a:t> </a:t>
            </a:r>
            <a:r>
              <a:rPr lang="en-US" sz="1000" b="0" i="0" dirty="0">
                <a:solidFill>
                  <a:schemeClr val="tx1"/>
                </a:solidFill>
                <a:effectLst/>
                <a:latin typeface="+mj-lt"/>
              </a:rPr>
              <a:t>Management VLANs are used to </a:t>
            </a:r>
            <a:r>
              <a:rPr lang="en-US" sz="1000" b="1" i="0" dirty="0">
                <a:solidFill>
                  <a:schemeClr val="tx1"/>
                </a:solidFill>
                <a:effectLst/>
                <a:latin typeface="+mj-lt"/>
              </a:rPr>
              <a:t>group together devices </a:t>
            </a:r>
            <a:r>
              <a:rPr lang="en-US" sz="1000" b="0" i="0" dirty="0">
                <a:solidFill>
                  <a:schemeClr val="tx1"/>
                </a:solidFill>
                <a:effectLst/>
                <a:latin typeface="+mj-lt"/>
              </a:rPr>
              <a:t>that need to be managed, such as switches, routers, and firewalls including </a:t>
            </a:r>
            <a:r>
              <a:rPr lang="en-US" sz="1000" b="1" i="0" dirty="0">
                <a:solidFill>
                  <a:schemeClr val="tx1"/>
                </a:solidFill>
                <a:effectLst/>
                <a:latin typeface="+mj-lt"/>
              </a:rPr>
              <a:t>remote administration</a:t>
            </a:r>
            <a:r>
              <a:rPr lang="en-US" sz="1000" b="0" i="0" dirty="0">
                <a:solidFill>
                  <a:schemeClr val="tx1"/>
                </a:solidFill>
                <a:effectLst/>
                <a:latin typeface="+mj-lt"/>
              </a:rPr>
              <a:t>, </a:t>
            </a:r>
            <a:r>
              <a:rPr lang="en-US" sz="1000" b="1" i="0" dirty="0">
                <a:solidFill>
                  <a:schemeClr val="tx1"/>
                </a:solidFill>
                <a:effectLst/>
                <a:latin typeface="+mj-lt"/>
              </a:rPr>
              <a:t>device monitoring </a:t>
            </a:r>
            <a:r>
              <a:rPr lang="en-US" sz="1000" b="0" i="0" dirty="0">
                <a:solidFill>
                  <a:schemeClr val="tx1"/>
                </a:solidFill>
                <a:effectLst/>
                <a:latin typeface="+mj-lt"/>
              </a:rPr>
              <a:t>and </a:t>
            </a:r>
            <a:r>
              <a:rPr lang="en-US" sz="1000" b="1" i="0" dirty="0">
                <a:solidFill>
                  <a:schemeClr val="tx1"/>
                </a:solidFill>
                <a:effectLst/>
                <a:latin typeface="+mj-lt"/>
              </a:rPr>
              <a:t>configuring management </a:t>
            </a:r>
            <a:r>
              <a:rPr lang="en-US" sz="1000" b="0" i="0" dirty="0">
                <a:solidFill>
                  <a:schemeClr val="tx1"/>
                </a:solidFill>
                <a:effectLst/>
                <a:latin typeface="+mj-lt"/>
              </a:rPr>
              <a:t>by using protocols such as telnet, SSH, SNMP, syslog etc. Normally the Management VLAN is VLAN 1, but it can be any VLAN. It is recommended to use separate VLAN for management traffic. Management VLANs can help to improve security by isolating management traffic from other types of traffic. </a:t>
            </a:r>
          </a:p>
          <a:p>
            <a:pPr marL="228600" indent="-228600" algn="just">
              <a:lnSpc>
                <a:spcPct val="150000"/>
              </a:lnSpc>
              <a:buAutoNum type="arabicPeriod" startAt="4"/>
            </a:pPr>
            <a:endParaRPr lang="en-US" sz="1000" b="1" u="sng" dirty="0">
              <a:solidFill>
                <a:schemeClr val="tx1"/>
              </a:solidFill>
              <a:latin typeface="+mj-lt"/>
              <a:ea typeface="Tahoma" panose="020B0604030504040204" pitchFamily="34" charset="0"/>
              <a:cs typeface="Tahoma" panose="020B0604030504040204" pitchFamily="34" charset="0"/>
            </a:endParaRPr>
          </a:p>
          <a:p>
            <a:pPr marL="228600" indent="-228600" algn="just">
              <a:lnSpc>
                <a:spcPct val="150000"/>
              </a:lnSpc>
              <a:buAutoNum type="arabicPeriod" startAt="4"/>
            </a:pPr>
            <a:r>
              <a:rPr lang="en-US" sz="1000" b="1" u="sng" dirty="0">
                <a:solidFill>
                  <a:schemeClr val="tx1"/>
                </a:solidFill>
                <a:latin typeface="+mj-lt"/>
                <a:ea typeface="Tahoma" panose="020B0604030504040204" pitchFamily="34" charset="0"/>
                <a:cs typeface="Tahoma" panose="020B0604030504040204" pitchFamily="34" charset="0"/>
              </a:rPr>
              <a:t>Native VLAN:</a:t>
            </a:r>
            <a:r>
              <a:rPr lang="en-US" sz="1000" dirty="0">
                <a:solidFill>
                  <a:schemeClr val="tx1"/>
                </a:solidFill>
                <a:latin typeface="+mj-lt"/>
                <a:ea typeface="Tahoma" panose="020B0604030504040204" pitchFamily="34" charset="0"/>
                <a:cs typeface="Tahoma" panose="020B0604030504040204" pitchFamily="34" charset="0"/>
              </a:rPr>
              <a:t> </a:t>
            </a:r>
            <a:r>
              <a:rPr lang="en-US" sz="1000" b="0" i="0" dirty="0">
                <a:solidFill>
                  <a:schemeClr val="tx1"/>
                </a:solidFill>
                <a:effectLst/>
                <a:latin typeface="+mj-lt"/>
              </a:rPr>
              <a:t>The native VLAN is </a:t>
            </a:r>
            <a:r>
              <a:rPr lang="en-US" sz="1000" b="1" i="0" dirty="0">
                <a:solidFill>
                  <a:schemeClr val="tx1"/>
                </a:solidFill>
                <a:effectLst/>
                <a:latin typeface="+mj-lt"/>
              </a:rPr>
              <a:t>often used in IEEE 802.1Q trunk links</a:t>
            </a:r>
            <a:r>
              <a:rPr lang="en-US" sz="1000" b="0" i="0" dirty="0">
                <a:solidFill>
                  <a:schemeClr val="tx1"/>
                </a:solidFill>
                <a:effectLst/>
                <a:latin typeface="+mj-lt"/>
              </a:rPr>
              <a:t>. </a:t>
            </a:r>
            <a:r>
              <a:rPr lang="en-US" sz="1000" dirty="0">
                <a:solidFill>
                  <a:schemeClr val="tx1"/>
                </a:solidFill>
                <a:latin typeface="+mj-lt"/>
              </a:rPr>
              <a:t>It is</a:t>
            </a:r>
            <a:r>
              <a:rPr lang="en-US" sz="1000" b="0" i="0" dirty="0">
                <a:solidFill>
                  <a:schemeClr val="tx1"/>
                </a:solidFill>
                <a:effectLst/>
                <a:latin typeface="+mj-lt"/>
              </a:rPr>
              <a:t> a special type of trunk VLAN. Native VLANs are used to </a:t>
            </a:r>
            <a:r>
              <a:rPr lang="en-US" sz="1000" b="1" i="0" dirty="0">
                <a:solidFill>
                  <a:schemeClr val="tx1"/>
                </a:solidFill>
                <a:effectLst/>
                <a:latin typeface="+mj-lt"/>
              </a:rPr>
              <a:t>carry untagged traffic </a:t>
            </a:r>
            <a:r>
              <a:rPr lang="en-US" sz="1000" b="0" i="0" dirty="0">
                <a:solidFill>
                  <a:schemeClr val="tx1"/>
                </a:solidFill>
                <a:effectLst/>
                <a:latin typeface="+mj-lt"/>
              </a:rPr>
              <a:t>on a trunk link. Untagged traffic is traffic that does not belong to any specific VLAN. Native VLANs are typically configured as VLAN 1.</a:t>
            </a:r>
            <a:r>
              <a:rPr lang="en-US" sz="1000" i="0" dirty="0">
                <a:solidFill>
                  <a:schemeClr val="tx1"/>
                </a:solidFill>
                <a:effectLst/>
                <a:latin typeface="+mj-lt"/>
              </a:rPr>
              <a:t> </a:t>
            </a:r>
            <a:endParaRPr lang="en-US" sz="1000" b="1" u="sng" dirty="0">
              <a:solidFill>
                <a:schemeClr val="tx1"/>
              </a:solidFill>
              <a:latin typeface="+mj-lt"/>
              <a:ea typeface="Tahoma" panose="020B0604030504040204" pitchFamily="34" charset="0"/>
              <a:cs typeface="Tahoma" panose="020B0604030504040204" pitchFamily="34" charset="0"/>
            </a:endParaRP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7</a:t>
            </a:fld>
            <a:endParaRPr lang="en"/>
          </a:p>
        </p:txBody>
      </p:sp>
      <p:sp>
        <p:nvSpPr>
          <p:cNvPr id="8" name="TextBox 7">
            <a:extLst>
              <a:ext uri="{FF2B5EF4-FFF2-40B4-BE49-F238E27FC236}">
                <a16:creationId xmlns:a16="http://schemas.microsoft.com/office/drawing/2014/main" id="{B2FD5CE2-5B98-4C6C-88BE-EBACE4CFAB2A}"/>
              </a:ext>
            </a:extLst>
          </p:cNvPr>
          <p:cNvSpPr txBox="1"/>
          <p:nvPr/>
        </p:nvSpPr>
        <p:spPr>
          <a:xfrm>
            <a:off x="3874770" y="236666"/>
            <a:ext cx="1272540" cy="246221"/>
          </a:xfrm>
          <a:prstGeom prst="rect">
            <a:avLst/>
          </a:prstGeom>
          <a:noFill/>
        </p:spPr>
        <p:txBody>
          <a:bodyPr wrap="square" rtlCol="0">
            <a:spAutoFit/>
          </a:bodyPr>
          <a:lstStyle/>
          <a:p>
            <a:r>
              <a:rPr lang="en-US" sz="1000" i="1" dirty="0">
                <a:solidFill>
                  <a:srgbClr val="002060"/>
                </a:solidFill>
                <a:hlinkClick r:id="rId3" action="ppaction://hlinksldjump">
                  <a:extLst>
                    <a:ext uri="{A12FA001-AC4F-418D-AE19-62706E023703}">
                      <ahyp:hlinkClr xmlns:ahyp="http://schemas.microsoft.com/office/drawing/2018/hyperlinkcolor" val="tx"/>
                    </a:ext>
                  </a:extLst>
                </a:hlinkClick>
              </a:rPr>
              <a:t>Back to Contents</a:t>
            </a:r>
            <a:endParaRPr lang="en-US" sz="1000" i="1" dirty="0">
              <a:solidFill>
                <a:srgbClr val="002060"/>
              </a:solidFill>
            </a:endParaRPr>
          </a:p>
        </p:txBody>
      </p:sp>
    </p:spTree>
    <p:extLst>
      <p:ext uri="{BB962C8B-B14F-4D97-AF65-F5344CB8AC3E}">
        <p14:creationId xmlns:p14="http://schemas.microsoft.com/office/powerpoint/2010/main" val="2203806287"/>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21ABFCA-0116-4F1E-95D5-741EE1891C6C}"/>
              </a:ext>
            </a:extLst>
          </p:cNvPr>
          <p:cNvSpPr>
            <a:spLocks noGrp="1"/>
          </p:cNvSpPr>
          <p:nvPr>
            <p:ph type="title" idx="4294967295"/>
          </p:nvPr>
        </p:nvSpPr>
        <p:spPr>
          <a:xfrm>
            <a:off x="567690" y="533719"/>
            <a:ext cx="7886700" cy="337994"/>
          </a:xfrm>
          <a:prstGeom prst="rect">
            <a:avLst/>
          </a:prstGeom>
        </p:spPr>
        <p:txBody>
          <a:bodyPr/>
          <a:lstStyle/>
          <a:p>
            <a:r>
              <a:rPr lang="en-US" sz="1600" b="1" u="sng" dirty="0">
                <a:solidFill>
                  <a:schemeClr val="accent4">
                    <a:lumMod val="50000"/>
                  </a:schemeClr>
                </a:solidFill>
                <a:ea typeface="Tahoma" panose="020B0604030504040204" pitchFamily="34" charset="0"/>
                <a:cs typeface="Tahoma" panose="020B0604030504040204" pitchFamily="34" charset="0"/>
              </a:rPr>
              <a:t>VLAN Ranges</a:t>
            </a:r>
          </a:p>
        </p:txBody>
      </p:sp>
      <p:sp>
        <p:nvSpPr>
          <p:cNvPr id="6" name="TextBox 5">
            <a:extLst>
              <a:ext uri="{FF2B5EF4-FFF2-40B4-BE49-F238E27FC236}">
                <a16:creationId xmlns:a16="http://schemas.microsoft.com/office/drawing/2014/main" id="{772AFE9B-82B1-57CB-61D7-73FBE3705EB0}"/>
              </a:ext>
            </a:extLst>
          </p:cNvPr>
          <p:cNvSpPr txBox="1"/>
          <p:nvPr/>
        </p:nvSpPr>
        <p:spPr>
          <a:xfrm>
            <a:off x="651806" y="848689"/>
            <a:ext cx="8038969" cy="294632"/>
          </a:xfrm>
          <a:prstGeom prst="rect">
            <a:avLst/>
          </a:prstGeom>
          <a:noFill/>
        </p:spPr>
        <p:txBody>
          <a:bodyPr wrap="square" rtlCol="0">
            <a:spAutoFit/>
          </a:bodyPr>
          <a:lstStyle/>
          <a:p>
            <a:pPr algn="just">
              <a:lnSpc>
                <a:spcPct val="150000"/>
              </a:lnSpc>
            </a:pPr>
            <a:r>
              <a:rPr lang="en-US" sz="1000" dirty="0">
                <a:solidFill>
                  <a:schemeClr val="tx1"/>
                </a:solidFill>
                <a:latin typeface="+mj-lt"/>
                <a:ea typeface="Tahoma" panose="020B0604030504040204" pitchFamily="34" charset="0"/>
                <a:cs typeface="Tahoma" panose="020B0604030504040204" pitchFamily="34" charset="0"/>
              </a:rPr>
              <a:t>The IEEE 802.1Q standard specifies a range of 0 to 4095 VLAN IDs (total 4096 VLANs). These VLANs are organized into several ranges-</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8</a:t>
            </a:fld>
            <a:endParaRPr lang="en"/>
          </a:p>
        </p:txBody>
      </p:sp>
      <p:graphicFrame>
        <p:nvGraphicFramePr>
          <p:cNvPr id="3" name="Table 3">
            <a:extLst>
              <a:ext uri="{FF2B5EF4-FFF2-40B4-BE49-F238E27FC236}">
                <a16:creationId xmlns:a16="http://schemas.microsoft.com/office/drawing/2014/main" id="{02EDDA85-BD4D-4E7D-826D-4DF765066FC1}"/>
              </a:ext>
            </a:extLst>
          </p:cNvPr>
          <p:cNvGraphicFramePr>
            <a:graphicFrameLocks noGrp="1"/>
          </p:cNvGraphicFramePr>
          <p:nvPr>
            <p:extLst>
              <p:ext uri="{D42A27DB-BD31-4B8C-83A1-F6EECF244321}">
                <p14:modId xmlns:p14="http://schemas.microsoft.com/office/powerpoint/2010/main" val="2491001509"/>
              </p:ext>
            </p:extLst>
          </p:nvPr>
        </p:nvGraphicFramePr>
        <p:xfrm>
          <a:off x="788906" y="1233577"/>
          <a:ext cx="7527733" cy="2250440"/>
        </p:xfrm>
        <a:graphic>
          <a:graphicData uri="http://schemas.openxmlformats.org/drawingml/2006/table">
            <a:tbl>
              <a:tblPr firstRow="1" bandRow="1">
                <a:tableStyleId>{BC89EF96-8CEA-46FF-86C4-4CE0E7609802}</a:tableStyleId>
              </a:tblPr>
              <a:tblGrid>
                <a:gridCol w="1456989">
                  <a:extLst>
                    <a:ext uri="{9D8B030D-6E8A-4147-A177-3AD203B41FA5}">
                      <a16:colId xmlns:a16="http://schemas.microsoft.com/office/drawing/2014/main" val="1717277688"/>
                    </a:ext>
                  </a:extLst>
                </a:gridCol>
                <a:gridCol w="1524000">
                  <a:extLst>
                    <a:ext uri="{9D8B030D-6E8A-4147-A177-3AD203B41FA5}">
                      <a16:colId xmlns:a16="http://schemas.microsoft.com/office/drawing/2014/main" val="1730538673"/>
                    </a:ext>
                  </a:extLst>
                </a:gridCol>
                <a:gridCol w="4546744">
                  <a:extLst>
                    <a:ext uri="{9D8B030D-6E8A-4147-A177-3AD203B41FA5}">
                      <a16:colId xmlns:a16="http://schemas.microsoft.com/office/drawing/2014/main" val="214821149"/>
                    </a:ext>
                  </a:extLst>
                </a:gridCol>
              </a:tblGrid>
              <a:tr h="370840">
                <a:tc>
                  <a:txBody>
                    <a:bodyPr/>
                    <a:lstStyle/>
                    <a:p>
                      <a:pPr algn="ctr"/>
                      <a:r>
                        <a:rPr lang="en-US" sz="1000" b="1" dirty="0">
                          <a:solidFill>
                            <a:schemeClr val="bg1"/>
                          </a:solidFill>
                        </a:rPr>
                        <a:t>VLANs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000" b="1" dirty="0">
                          <a:solidFill>
                            <a:schemeClr val="bg1"/>
                          </a:solidFill>
                        </a:rPr>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000" b="1" dirty="0">
                          <a:solidFill>
                            <a:schemeClr val="bg1"/>
                          </a:solidFill>
                        </a:rPr>
                        <a:t>Usage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780433809"/>
                  </a:ext>
                </a:extLst>
              </a:tr>
              <a:tr h="370840">
                <a:tc>
                  <a:txBody>
                    <a:bodyPr/>
                    <a:lstStyle/>
                    <a:p>
                      <a:pPr algn="ctr"/>
                      <a:r>
                        <a:rPr lang="en-US" sz="1000" b="1" dirty="0"/>
                        <a:t>0, 4095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t>Reserved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t>For system use only, cannot be seen or used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9333297"/>
                  </a:ext>
                </a:extLst>
              </a:tr>
              <a:tr h="370840">
                <a:tc>
                  <a:txBody>
                    <a:bodyPr/>
                    <a:lstStyle/>
                    <a:p>
                      <a:pPr algn="ctr"/>
                      <a:r>
                        <a:rPr lang="en-US" sz="10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t>Default/Normal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t>Can be used but cannot be deleted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0925047"/>
                  </a:ext>
                </a:extLst>
              </a:tr>
              <a:tr h="370840">
                <a:tc>
                  <a:txBody>
                    <a:bodyPr/>
                    <a:lstStyle/>
                    <a:p>
                      <a:pPr algn="ctr"/>
                      <a:r>
                        <a:rPr lang="en-US" sz="1000" b="1" dirty="0"/>
                        <a:t>2-1001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t>Normal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t>For Ethernet VLANs. Can be created, used and deleted.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4674372"/>
                  </a:ext>
                </a:extLst>
              </a:tr>
              <a:tr h="370840">
                <a:tc>
                  <a:txBody>
                    <a:bodyPr/>
                    <a:lstStyle/>
                    <a:p>
                      <a:pPr algn="ctr"/>
                      <a:r>
                        <a:rPr lang="en-US" sz="1000" b="1" dirty="0"/>
                        <a:t>1002-1005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t>Reserved/Normal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t>Defaults for FDDI and Token Ring. Should not be used and cannot be deleted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5890375"/>
                  </a:ext>
                </a:extLst>
              </a:tr>
              <a:tr h="370840">
                <a:tc>
                  <a:txBody>
                    <a:bodyPr/>
                    <a:lstStyle/>
                    <a:p>
                      <a:pPr algn="ctr"/>
                      <a:r>
                        <a:rPr lang="en-US" sz="1000" b="1" dirty="0"/>
                        <a:t>1006-4094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t>Extended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t>For Ethernet VLANs. Can be created, used and deleted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2743560"/>
                  </a:ext>
                </a:extLst>
              </a:tr>
            </a:tbl>
          </a:graphicData>
        </a:graphic>
      </p:graphicFrame>
      <p:sp>
        <p:nvSpPr>
          <p:cNvPr id="9" name="TextBox 8">
            <a:extLst>
              <a:ext uri="{FF2B5EF4-FFF2-40B4-BE49-F238E27FC236}">
                <a16:creationId xmlns:a16="http://schemas.microsoft.com/office/drawing/2014/main" id="{892B0112-43B1-40FC-B9CF-5B6E5CF0ABBE}"/>
              </a:ext>
            </a:extLst>
          </p:cNvPr>
          <p:cNvSpPr txBox="1"/>
          <p:nvPr/>
        </p:nvSpPr>
        <p:spPr>
          <a:xfrm>
            <a:off x="3874770" y="236666"/>
            <a:ext cx="1272540" cy="246221"/>
          </a:xfrm>
          <a:prstGeom prst="rect">
            <a:avLst/>
          </a:prstGeom>
          <a:noFill/>
        </p:spPr>
        <p:txBody>
          <a:bodyPr wrap="square" rtlCol="0">
            <a:spAutoFit/>
          </a:bodyPr>
          <a:lstStyle/>
          <a:p>
            <a:r>
              <a:rPr lang="en-US" sz="1000" i="1" dirty="0">
                <a:solidFill>
                  <a:srgbClr val="002060"/>
                </a:solidFill>
                <a:hlinkClick r:id="rId3" action="ppaction://hlinksldjump">
                  <a:extLst>
                    <a:ext uri="{A12FA001-AC4F-418D-AE19-62706E023703}">
                      <ahyp:hlinkClr xmlns:ahyp="http://schemas.microsoft.com/office/drawing/2018/hyperlinkcolor" val="tx"/>
                    </a:ext>
                  </a:extLst>
                </a:hlinkClick>
              </a:rPr>
              <a:t>Back to Contents</a:t>
            </a:r>
            <a:endParaRPr lang="en-US" sz="1000" i="1" dirty="0">
              <a:solidFill>
                <a:srgbClr val="002060"/>
              </a:solidFill>
            </a:endParaRPr>
          </a:p>
        </p:txBody>
      </p:sp>
    </p:spTree>
    <p:extLst>
      <p:ext uri="{BB962C8B-B14F-4D97-AF65-F5344CB8AC3E}">
        <p14:creationId xmlns:p14="http://schemas.microsoft.com/office/powerpoint/2010/main" val="1840277948"/>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6690B5-626C-43E0-9B60-DA11B8628F18}"/>
              </a:ext>
            </a:extLst>
          </p:cNvPr>
          <p:cNvSpPr>
            <a:spLocks noGrp="1"/>
          </p:cNvSpPr>
          <p:nvPr>
            <p:ph type="title" idx="4294967295"/>
          </p:nvPr>
        </p:nvSpPr>
        <p:spPr>
          <a:xfrm>
            <a:off x="567690" y="533719"/>
            <a:ext cx="7886700" cy="337994"/>
          </a:xfrm>
          <a:prstGeom prst="rect">
            <a:avLst/>
          </a:prstGeom>
        </p:spPr>
        <p:txBody>
          <a:bodyPr/>
          <a:lstStyle/>
          <a:p>
            <a:r>
              <a:rPr lang="en-US" sz="1600" b="1" u="sng" dirty="0">
                <a:solidFill>
                  <a:schemeClr val="accent4">
                    <a:lumMod val="50000"/>
                  </a:schemeClr>
                </a:solidFill>
                <a:ea typeface="Tahoma" panose="020B0604030504040204" pitchFamily="34" charset="0"/>
                <a:cs typeface="Tahoma" panose="020B0604030504040204" pitchFamily="34" charset="0"/>
              </a:rPr>
              <a:t>Switchport Modes</a:t>
            </a:r>
          </a:p>
        </p:txBody>
      </p:sp>
      <p:sp>
        <p:nvSpPr>
          <p:cNvPr id="6" name="TextBox 5">
            <a:extLst>
              <a:ext uri="{FF2B5EF4-FFF2-40B4-BE49-F238E27FC236}">
                <a16:creationId xmlns:a16="http://schemas.microsoft.com/office/drawing/2014/main" id="{772AFE9B-82B1-57CB-61D7-73FBE3705EB0}"/>
              </a:ext>
            </a:extLst>
          </p:cNvPr>
          <p:cNvSpPr txBox="1"/>
          <p:nvPr/>
        </p:nvSpPr>
        <p:spPr>
          <a:xfrm>
            <a:off x="651806" y="848689"/>
            <a:ext cx="8038969" cy="2602957"/>
          </a:xfrm>
          <a:prstGeom prst="rect">
            <a:avLst/>
          </a:prstGeom>
          <a:noFill/>
        </p:spPr>
        <p:txBody>
          <a:bodyPr wrap="square" rtlCol="0">
            <a:spAutoFit/>
          </a:bodyPr>
          <a:lstStyle/>
          <a:p>
            <a:pPr algn="just">
              <a:lnSpc>
                <a:spcPct val="150000"/>
              </a:lnSpc>
            </a:pPr>
            <a:r>
              <a:rPr lang="en-US" sz="1000" dirty="0">
                <a:solidFill>
                  <a:schemeClr val="tx1"/>
                </a:solidFill>
                <a:latin typeface="+mj-lt"/>
                <a:ea typeface="Tahoma" panose="020B0604030504040204" pitchFamily="34" charset="0"/>
                <a:cs typeface="Tahoma" panose="020B0604030504040204" pitchFamily="34" charset="0"/>
              </a:rPr>
              <a:t>There are </a:t>
            </a:r>
            <a:r>
              <a:rPr lang="en-US" sz="1000" b="1" dirty="0">
                <a:solidFill>
                  <a:schemeClr val="tx1"/>
                </a:solidFill>
                <a:latin typeface="+mj-lt"/>
                <a:ea typeface="Tahoma" panose="020B0604030504040204" pitchFamily="34" charset="0"/>
                <a:cs typeface="Tahoma" panose="020B0604030504040204" pitchFamily="34" charset="0"/>
              </a:rPr>
              <a:t>mainly two </a:t>
            </a:r>
            <a:r>
              <a:rPr lang="en-US" sz="1000" dirty="0">
                <a:solidFill>
                  <a:schemeClr val="tx1"/>
                </a:solidFill>
                <a:latin typeface="+mj-lt"/>
                <a:ea typeface="Tahoma" panose="020B0604030504040204" pitchFamily="34" charset="0"/>
                <a:cs typeface="Tahoma" panose="020B0604030504040204" pitchFamily="34" charset="0"/>
              </a:rPr>
              <a:t>switchport modes-</a:t>
            </a:r>
          </a:p>
          <a:p>
            <a:pPr marL="228600" indent="-228600" algn="just">
              <a:lnSpc>
                <a:spcPct val="150000"/>
              </a:lnSpc>
              <a:buFont typeface="+mj-lt"/>
              <a:buAutoNum type="arabicPeriod"/>
            </a:pPr>
            <a:r>
              <a:rPr lang="en-US" sz="1000" b="1" u="sng" dirty="0">
                <a:solidFill>
                  <a:schemeClr val="tx1"/>
                </a:solidFill>
                <a:latin typeface="+mj-lt"/>
                <a:ea typeface="Tahoma" panose="020B0604030504040204" pitchFamily="34" charset="0"/>
                <a:cs typeface="Tahoma" panose="020B0604030504040204" pitchFamily="34" charset="0"/>
              </a:rPr>
              <a:t>Access Mode:</a:t>
            </a:r>
            <a:r>
              <a:rPr lang="en-US" sz="1000" dirty="0">
                <a:solidFill>
                  <a:schemeClr val="tx1"/>
                </a:solidFill>
                <a:latin typeface="+mj-lt"/>
                <a:ea typeface="Tahoma" panose="020B0604030504040204" pitchFamily="34" charset="0"/>
                <a:cs typeface="Tahoma" panose="020B0604030504040204" pitchFamily="34" charset="0"/>
              </a:rPr>
              <a:t> </a:t>
            </a:r>
            <a:r>
              <a:rPr lang="en-US" sz="1000" b="0" i="0" dirty="0">
                <a:solidFill>
                  <a:schemeClr val="tx1"/>
                </a:solidFill>
                <a:effectLst/>
                <a:latin typeface="+mj-lt"/>
              </a:rPr>
              <a:t>Configured to </a:t>
            </a:r>
            <a:r>
              <a:rPr lang="en-US" sz="1000" b="1" i="0" dirty="0">
                <a:solidFill>
                  <a:schemeClr val="tx1"/>
                </a:solidFill>
                <a:effectLst/>
                <a:latin typeface="+mj-lt"/>
              </a:rPr>
              <a:t>carry traffic for a single VLAN</a:t>
            </a:r>
            <a:r>
              <a:rPr lang="en-US" sz="1000" b="0" i="0" dirty="0">
                <a:solidFill>
                  <a:schemeClr val="tx1"/>
                </a:solidFill>
                <a:effectLst/>
                <a:latin typeface="+mj-lt"/>
              </a:rPr>
              <a:t>. The switch </a:t>
            </a:r>
            <a:r>
              <a:rPr lang="en-US" sz="1000" b="1" i="0" dirty="0">
                <a:solidFill>
                  <a:schemeClr val="tx1"/>
                </a:solidFill>
                <a:effectLst/>
                <a:latin typeface="+mj-lt"/>
              </a:rPr>
              <a:t>removes the VLAN tag </a:t>
            </a:r>
            <a:r>
              <a:rPr lang="en-US" sz="1000" b="0" i="0" dirty="0">
                <a:solidFill>
                  <a:schemeClr val="tx1"/>
                </a:solidFill>
                <a:effectLst/>
                <a:latin typeface="+mj-lt"/>
              </a:rPr>
              <a:t>from all frames received on the port and forwards the frames to the switch's MAC address table. In access mode, the switch port is configured to </a:t>
            </a:r>
            <a:r>
              <a:rPr lang="en-US" sz="1000" b="1" i="0" dirty="0">
                <a:solidFill>
                  <a:schemeClr val="tx1"/>
                </a:solidFill>
                <a:effectLst/>
                <a:latin typeface="+mj-lt"/>
              </a:rPr>
              <a:t>connect end-user devices </a:t>
            </a:r>
            <a:r>
              <a:rPr lang="en-US" sz="1000" b="0" i="0" dirty="0">
                <a:solidFill>
                  <a:schemeClr val="tx1"/>
                </a:solidFill>
                <a:effectLst/>
                <a:latin typeface="+mj-lt"/>
              </a:rPr>
              <a:t>like computers, printers, and IP phones. The port belongs to a single VLAN, and all traffic on the port is untagged and associated with that VLAN. That’s why it’s called an access port, it gives the end hosts access to the network.</a:t>
            </a:r>
          </a:p>
          <a:p>
            <a:pPr marL="228600" indent="-228600" algn="just">
              <a:lnSpc>
                <a:spcPct val="150000"/>
              </a:lnSpc>
              <a:buFont typeface="+mj-lt"/>
              <a:buAutoNum type="arabicPeriod"/>
            </a:pPr>
            <a:endParaRPr lang="en-US" sz="1000" u="sng" dirty="0">
              <a:solidFill>
                <a:schemeClr val="tx1"/>
              </a:solidFill>
              <a:latin typeface="+mj-lt"/>
              <a:ea typeface="Tahoma" panose="020B0604030504040204" pitchFamily="34" charset="0"/>
              <a:cs typeface="Tahoma" panose="020B0604030504040204" pitchFamily="34" charset="0"/>
            </a:endParaRPr>
          </a:p>
          <a:p>
            <a:pPr marL="228600" indent="-228600" algn="just">
              <a:lnSpc>
                <a:spcPct val="150000"/>
              </a:lnSpc>
              <a:buFont typeface="+mj-lt"/>
              <a:buAutoNum type="arabicPeriod"/>
            </a:pPr>
            <a:r>
              <a:rPr lang="en-US" sz="1000" b="1" u="sng" dirty="0">
                <a:solidFill>
                  <a:schemeClr val="tx1"/>
                </a:solidFill>
                <a:latin typeface="+mj-lt"/>
                <a:ea typeface="Tahoma" panose="020B0604030504040204" pitchFamily="34" charset="0"/>
                <a:cs typeface="Tahoma" panose="020B0604030504040204" pitchFamily="34" charset="0"/>
              </a:rPr>
              <a:t>Trunk Mode:</a:t>
            </a:r>
            <a:r>
              <a:rPr lang="en-US" sz="1000" dirty="0">
                <a:solidFill>
                  <a:schemeClr val="tx1"/>
                </a:solidFill>
                <a:latin typeface="+mj-lt"/>
                <a:ea typeface="Tahoma" panose="020B0604030504040204" pitchFamily="34" charset="0"/>
                <a:cs typeface="Tahoma" panose="020B0604030504040204" pitchFamily="34" charset="0"/>
              </a:rPr>
              <a:t> </a:t>
            </a:r>
            <a:r>
              <a:rPr lang="en-US" sz="1000" b="0" i="0" dirty="0">
                <a:solidFill>
                  <a:schemeClr val="tx1"/>
                </a:solidFill>
                <a:effectLst/>
                <a:latin typeface="+mj-lt"/>
              </a:rPr>
              <a:t>Configured to </a:t>
            </a:r>
            <a:r>
              <a:rPr lang="en-US" sz="1000" b="1" i="0" dirty="0">
                <a:solidFill>
                  <a:schemeClr val="tx1"/>
                </a:solidFill>
                <a:effectLst/>
                <a:latin typeface="+mj-lt"/>
              </a:rPr>
              <a:t>carry traffic for multiple VLANs</a:t>
            </a:r>
            <a:r>
              <a:rPr lang="en-US" sz="1000" b="0" i="0" dirty="0">
                <a:solidFill>
                  <a:schemeClr val="tx1"/>
                </a:solidFill>
                <a:effectLst/>
                <a:latin typeface="+mj-lt"/>
              </a:rPr>
              <a:t>. The switch </a:t>
            </a:r>
            <a:r>
              <a:rPr lang="en-US" sz="1000" b="1" i="0" dirty="0">
                <a:solidFill>
                  <a:schemeClr val="tx1"/>
                </a:solidFill>
                <a:effectLst/>
                <a:latin typeface="+mj-lt"/>
              </a:rPr>
              <a:t>preserves the VLAN tag </a:t>
            </a:r>
            <a:r>
              <a:rPr lang="en-US" sz="1000" b="0" i="0" dirty="0">
                <a:solidFill>
                  <a:schemeClr val="tx1"/>
                </a:solidFill>
                <a:effectLst/>
                <a:latin typeface="+mj-lt"/>
              </a:rPr>
              <a:t>on all frames received on the port and forwards the frames to the appropriate switchport or router interface based on the VLAN tag. Trunk ports are essential for inter-switch communication, as they can carry tagged frames representing different VLANs. The most common standard for VLAN tagging is </a:t>
            </a:r>
            <a:r>
              <a:rPr lang="en-US" sz="1000" b="1" i="0" dirty="0">
                <a:solidFill>
                  <a:schemeClr val="tx1"/>
                </a:solidFill>
                <a:effectLst/>
                <a:latin typeface="+mj-lt"/>
              </a:rPr>
              <a:t>IEEE 802.1Q</a:t>
            </a:r>
            <a:r>
              <a:rPr lang="en-US" sz="1000" b="0" i="0" dirty="0">
                <a:solidFill>
                  <a:schemeClr val="tx1"/>
                </a:solidFill>
                <a:effectLst/>
                <a:latin typeface="+mj-lt"/>
              </a:rPr>
              <a:t>. There is another VLAN tagging protocol named Inter-Switch Link (</a:t>
            </a:r>
            <a:r>
              <a:rPr lang="en-US" sz="1000" b="1" i="0" dirty="0">
                <a:solidFill>
                  <a:schemeClr val="tx1"/>
                </a:solidFill>
                <a:effectLst/>
                <a:latin typeface="+mj-lt"/>
              </a:rPr>
              <a:t>ISL</a:t>
            </a:r>
            <a:r>
              <a:rPr lang="en-US" sz="1000" b="0" i="0" dirty="0">
                <a:solidFill>
                  <a:schemeClr val="tx1"/>
                </a:solidFill>
                <a:effectLst/>
                <a:latin typeface="+mj-lt"/>
              </a:rPr>
              <a:t>) which is a Cisco Proprietary</a:t>
            </a:r>
            <a:r>
              <a:rPr lang="en-US" sz="1000" b="1" i="0" dirty="0">
                <a:solidFill>
                  <a:schemeClr val="tx1"/>
                </a:solidFill>
                <a:effectLst/>
                <a:latin typeface="+mj-lt"/>
              </a:rPr>
              <a:t>. ISL doesn’t support nativ</a:t>
            </a:r>
            <a:r>
              <a:rPr lang="en-US" sz="1000" b="1" dirty="0">
                <a:solidFill>
                  <a:schemeClr val="tx1"/>
                </a:solidFill>
                <a:latin typeface="+mj-lt"/>
              </a:rPr>
              <a:t>e VLANs</a:t>
            </a:r>
            <a:r>
              <a:rPr lang="en-US" sz="1000" dirty="0">
                <a:solidFill>
                  <a:schemeClr val="tx1"/>
                </a:solidFill>
                <a:latin typeface="+mj-lt"/>
              </a:rPr>
              <a:t>. That’s why it is not used in today’s networks.</a:t>
            </a:r>
            <a:endParaRPr lang="en-US" sz="1000" b="1" u="sng" dirty="0">
              <a:solidFill>
                <a:schemeClr val="tx1"/>
              </a:solidFill>
              <a:latin typeface="+mj-lt"/>
              <a:ea typeface="Tahoma" panose="020B0604030504040204" pitchFamily="34" charset="0"/>
              <a:cs typeface="Tahoma" panose="020B0604030504040204" pitchFamily="34" charset="0"/>
            </a:endParaRP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9</a:t>
            </a:fld>
            <a:endParaRPr lang="en"/>
          </a:p>
        </p:txBody>
      </p:sp>
      <p:sp>
        <p:nvSpPr>
          <p:cNvPr id="7" name="TextBox 6">
            <a:extLst>
              <a:ext uri="{FF2B5EF4-FFF2-40B4-BE49-F238E27FC236}">
                <a16:creationId xmlns:a16="http://schemas.microsoft.com/office/drawing/2014/main" id="{4C678D59-D726-46CA-A266-E4F1B89D7223}"/>
              </a:ext>
            </a:extLst>
          </p:cNvPr>
          <p:cNvSpPr txBox="1"/>
          <p:nvPr/>
        </p:nvSpPr>
        <p:spPr>
          <a:xfrm>
            <a:off x="3874770" y="236666"/>
            <a:ext cx="1272540" cy="246221"/>
          </a:xfrm>
          <a:prstGeom prst="rect">
            <a:avLst/>
          </a:prstGeom>
          <a:noFill/>
        </p:spPr>
        <p:txBody>
          <a:bodyPr wrap="square" rtlCol="0">
            <a:spAutoFit/>
          </a:bodyPr>
          <a:lstStyle/>
          <a:p>
            <a:r>
              <a:rPr lang="en-US" sz="1000" i="1" dirty="0">
                <a:solidFill>
                  <a:srgbClr val="002060"/>
                </a:solidFill>
                <a:hlinkClick r:id="rId3" action="ppaction://hlinksldjump">
                  <a:extLst>
                    <a:ext uri="{A12FA001-AC4F-418D-AE19-62706E023703}">
                      <ahyp:hlinkClr xmlns:ahyp="http://schemas.microsoft.com/office/drawing/2018/hyperlinkcolor" val="tx"/>
                    </a:ext>
                  </a:extLst>
                </a:hlinkClick>
              </a:rPr>
              <a:t>Back to Contents</a:t>
            </a:r>
            <a:endParaRPr lang="en-US" sz="1000" i="1" dirty="0">
              <a:solidFill>
                <a:srgbClr val="002060"/>
              </a:solidFill>
            </a:endParaRPr>
          </a:p>
        </p:txBody>
      </p:sp>
    </p:spTree>
    <p:extLst>
      <p:ext uri="{BB962C8B-B14F-4D97-AF65-F5344CB8AC3E}">
        <p14:creationId xmlns:p14="http://schemas.microsoft.com/office/powerpoint/2010/main" val="3480888635"/>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theme/theme1.xml><?xml version="1.0" encoding="utf-8"?>
<a:theme xmlns:a="http://schemas.openxmlformats.org/drawingml/2006/main" name="Process Diagrams by Slidesgo">
  <a:themeElements>
    <a:clrScheme name="Simple Light">
      <a:dk1>
        <a:srgbClr val="000000"/>
      </a:dk1>
      <a:lt1>
        <a:srgbClr val="FFFFFF"/>
      </a:lt1>
      <a:dk2>
        <a:srgbClr val="595959"/>
      </a:dk2>
      <a:lt2>
        <a:srgbClr val="EEEEEE"/>
      </a:lt2>
      <a:accent1>
        <a:srgbClr val="5EB2FC"/>
      </a:accent1>
      <a:accent2>
        <a:srgbClr val="69E781"/>
      </a:accent2>
      <a:accent3>
        <a:srgbClr val="869FB2"/>
      </a:accent3>
      <a:accent4>
        <a:srgbClr val="4949E7"/>
      </a:accent4>
      <a:accent5>
        <a:srgbClr val="FCBD24"/>
      </a:accent5>
      <a:accent6>
        <a:srgbClr val="EC3A3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7867</TotalTime>
  <Words>4576</Words>
  <Application>Microsoft Office PowerPoint</Application>
  <PresentationFormat>On-screen Show (16:9)</PresentationFormat>
  <Paragraphs>404</Paragraphs>
  <Slides>35</Slides>
  <Notes>33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Aptos</vt:lpstr>
      <vt:lpstr>Process Diagrams by Slidesgo</vt:lpstr>
      <vt:lpstr>PowerPoint Presentation</vt:lpstr>
      <vt:lpstr>Contents</vt:lpstr>
      <vt:lpstr>Introduction</vt:lpstr>
      <vt:lpstr>Broadcast Domain</vt:lpstr>
      <vt:lpstr>VLAN Basics</vt:lpstr>
      <vt:lpstr>VLAN Types</vt:lpstr>
      <vt:lpstr>VLAN Types</vt:lpstr>
      <vt:lpstr>VLAN Ranges</vt:lpstr>
      <vt:lpstr>Switchport Modes</vt:lpstr>
      <vt:lpstr>Basic Configuration</vt:lpstr>
      <vt:lpstr>Basic Configuration</vt:lpstr>
      <vt:lpstr>Basic Configuration</vt:lpstr>
      <vt:lpstr>Basic Configuration</vt:lpstr>
      <vt:lpstr>Basic Configuration</vt:lpstr>
      <vt:lpstr>Inter-VLAN Routing</vt:lpstr>
      <vt:lpstr>Router-On-A-Stick (ROAS)</vt:lpstr>
      <vt:lpstr>Router-On-A-Stick (ROAS)</vt:lpstr>
      <vt:lpstr>Router-On-A-Stick (ROAS)</vt:lpstr>
      <vt:lpstr>Router-On-A-Stick (ROAS)</vt:lpstr>
      <vt:lpstr>Layer-3 Switch Inter-VLAN Routing</vt:lpstr>
      <vt:lpstr>Layer-3 Switch Inter-VLAN Routing</vt:lpstr>
      <vt:lpstr>IEEE 802.1Q</vt:lpstr>
      <vt:lpstr>Native VLAN</vt:lpstr>
      <vt:lpstr>Native VLAN</vt:lpstr>
      <vt:lpstr>Native VLAN</vt:lpstr>
      <vt:lpstr>Native VLAN</vt:lpstr>
      <vt:lpstr>Native VLAN</vt:lpstr>
      <vt:lpstr>DTP (Dynamic Trunking Protocol)</vt:lpstr>
      <vt:lpstr>DTP (Dynamic Trunking Protocol)</vt:lpstr>
      <vt:lpstr>DTP (Dynamic Trunking Protocol)</vt:lpstr>
      <vt:lpstr>DTP (Dynamic Trunking Protocol)</vt:lpstr>
      <vt:lpstr>VTP (VLAN Trunking Protocol)</vt:lpstr>
      <vt:lpstr>VTP (VLAN Trunking Protocol)</vt:lpstr>
      <vt:lpstr>VTP (VLAN Trunking Protocol)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Safwan Muntasir</dc:creator>
  <cp:lastModifiedBy>Safwan Muntasir</cp:lastModifiedBy>
  <cp:revision>562</cp:revision>
  <dcterms:modified xsi:type="dcterms:W3CDTF">2023-11-05T09:24:20Z</dcterms:modified>
</cp:coreProperties>
</file>