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403" r:id="rId2"/>
    <p:sldId id="409" r:id="rId3"/>
    <p:sldId id="410" r:id="rId4"/>
    <p:sldId id="412" r:id="rId5"/>
    <p:sldId id="411" r:id="rId6"/>
    <p:sldId id="414" r:id="rId7"/>
    <p:sldId id="415" r:id="rId8"/>
    <p:sldId id="416" r:id="rId9"/>
    <p:sldId id="417" r:id="rId10"/>
    <p:sldId id="413" r:id="rId11"/>
    <p:sldId id="419" r:id="rId12"/>
    <p:sldId id="420"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3604"/>
    <a:srgbClr val="F73624"/>
    <a:srgbClr val="F93603"/>
    <a:srgbClr val="072BFB"/>
    <a:srgbClr val="F93600"/>
    <a:srgbClr val="F9360D"/>
    <a:srgbClr val="B633B6"/>
    <a:srgbClr val="682FE9"/>
    <a:srgbClr val="E7356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showGuides="1">
      <p:cViewPr varScale="1">
        <p:scale>
          <a:sx n="88" d="100"/>
          <a:sy n="88" d="100"/>
        </p:scale>
        <p:origin x="648"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C09111-C62A-480F-A18A-9BB76764BA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635A81-117E-49A2-A52D-81307BE21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70CBA9-9641-42C5-9F68-BE3218F40E12}" type="datetimeFigureOut">
              <a:rPr lang="en-US" smtClean="0"/>
              <a:t>10/3/2021</a:t>
            </a:fld>
            <a:endParaRPr lang="en-US"/>
          </a:p>
        </p:txBody>
      </p:sp>
      <p:sp>
        <p:nvSpPr>
          <p:cNvPr id="4" name="Footer Placeholder 3">
            <a:extLst>
              <a:ext uri="{FF2B5EF4-FFF2-40B4-BE49-F238E27FC236}">
                <a16:creationId xmlns:a16="http://schemas.microsoft.com/office/drawing/2014/main" id="{7CB9C5D7-7199-43F6-93E2-B8452E9C3A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2E7145A-5D53-4D9D-9E23-6F7B1818E2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713A33-9F40-4E5B-8BC3-98CB7FF8977F}" type="slidenum">
              <a:rPr lang="en-US" smtClean="0"/>
              <a:t>‹#›</a:t>
            </a:fld>
            <a:endParaRPr lang="en-US"/>
          </a:p>
        </p:txBody>
      </p:sp>
    </p:spTree>
    <p:extLst>
      <p:ext uri="{BB962C8B-B14F-4D97-AF65-F5344CB8AC3E}">
        <p14:creationId xmlns:p14="http://schemas.microsoft.com/office/powerpoint/2010/main" val="15897899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66C20-7D87-441F-B5A3-3A30769DB95E}" type="datetimeFigureOut">
              <a:rPr lang="en-US" smtClean="0"/>
              <a:t>10/3/2021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25BC9-107F-4300-950B-7760998B0DCE}" type="slidenum">
              <a:rPr lang="en-US" smtClean="0"/>
              <a:t>‹#›</a:t>
            </a:fld>
            <a:endParaRPr lang="en-US"/>
          </a:p>
        </p:txBody>
      </p:sp>
    </p:spTree>
    <p:extLst>
      <p:ext uri="{BB962C8B-B14F-4D97-AF65-F5344CB8AC3E}">
        <p14:creationId xmlns:p14="http://schemas.microsoft.com/office/powerpoint/2010/main" val="107870603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6B7D-3B3B-4083-B5EB-D433D364DA18}"/>
              </a:ext>
            </a:extLst>
          </p:cNvPr>
          <p:cNvSpPr>
            <a:spLocks noGrp="1"/>
          </p:cNvSpPr>
          <p:nvPr>
            <p:ph type="ctrTitle" hasCustomPrompt="1"/>
          </p:nvPr>
        </p:nvSpPr>
        <p:spPr>
          <a:xfrm>
            <a:off x="1476376" y="1854200"/>
            <a:ext cx="9217819" cy="469900"/>
          </a:xfrm>
        </p:spPr>
        <p:txBody>
          <a:bodyPr wrap="none" lIns="0" tIns="91440" rIns="0" bIns="91440" anchor="t" anchorCtr="0">
            <a:normAutofit/>
          </a:bodyPr>
          <a:lstStyle>
            <a:lvl1pPr algn="l">
              <a:defRPr sz="2800"/>
            </a:lvl1pPr>
          </a:lstStyle>
          <a:p>
            <a:r>
              <a:rPr lang="en-US" dirty="0"/>
              <a:t>CLICK TO EDIT MASTER TITLE STYLE</a:t>
            </a:r>
          </a:p>
        </p:txBody>
      </p:sp>
    </p:spTree>
    <p:extLst>
      <p:ext uri="{BB962C8B-B14F-4D97-AF65-F5344CB8AC3E}">
        <p14:creationId xmlns:p14="http://schemas.microsoft.com/office/powerpoint/2010/main" val="1865573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22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6B7D-3B3B-4083-B5EB-D433D364DA18}"/>
              </a:ext>
            </a:extLst>
          </p:cNvPr>
          <p:cNvSpPr>
            <a:spLocks noGrp="1"/>
          </p:cNvSpPr>
          <p:nvPr>
            <p:ph type="ctrTitle" hasCustomPrompt="1"/>
          </p:nvPr>
        </p:nvSpPr>
        <p:spPr>
          <a:xfrm>
            <a:off x="1485901" y="1854200"/>
            <a:ext cx="5514974" cy="942340"/>
          </a:xfrm>
        </p:spPr>
        <p:txBody>
          <a:bodyPr wrap="none" lIns="0" tIns="91440" rIns="0" bIns="91440" anchor="t" anchorCtr="0">
            <a:noAutofit/>
          </a:bodyPr>
          <a:lstStyle>
            <a:lvl1pPr algn="l">
              <a:defRPr sz="5400"/>
            </a:lvl1pPr>
          </a:lstStyle>
          <a:p>
            <a:r>
              <a:rPr lang="en-US" dirty="0"/>
              <a:t>CLICK TO EDIT</a:t>
            </a:r>
          </a:p>
        </p:txBody>
      </p:sp>
      <p:sp>
        <p:nvSpPr>
          <p:cNvPr id="5" name="Picture Placeholder 5">
            <a:extLst>
              <a:ext uri="{FF2B5EF4-FFF2-40B4-BE49-F238E27FC236}">
                <a16:creationId xmlns:a16="http://schemas.microsoft.com/office/drawing/2014/main" id="{DCFB85D4-93D0-47F2-BD5A-FE6CCEF5C7A4}"/>
              </a:ext>
            </a:extLst>
          </p:cNvPr>
          <p:cNvSpPr>
            <a:spLocks noGrp="1"/>
          </p:cNvSpPr>
          <p:nvPr>
            <p:ph type="pic" sz="quarter" idx="10"/>
          </p:nvPr>
        </p:nvSpPr>
        <p:spPr>
          <a:xfrm>
            <a:off x="8129588" y="1743075"/>
            <a:ext cx="4062412" cy="2695575"/>
          </a:xfrm>
          <a:gradFill flip="none" rotWithShape="1">
            <a:gsLst>
              <a:gs pos="0">
                <a:schemeClr val="accent1">
                  <a:alpha val="40000"/>
                </a:schemeClr>
              </a:gs>
              <a:gs pos="100000">
                <a:schemeClr val="accent4">
                  <a:alpha val="40000"/>
                </a:schemeClr>
              </a:gs>
            </a:gsLst>
            <a:lin ang="2700000" scaled="1"/>
            <a:tileRect/>
          </a:gradFill>
        </p:spPr>
        <p:txBody>
          <a:bodyPr lIns="0" tIns="0" rIns="0" bIns="0" anchor="ctr" anchorCtr="1"/>
          <a:lstStyle/>
          <a:p>
            <a:endParaRPr lang="en-US"/>
          </a:p>
        </p:txBody>
      </p:sp>
      <p:sp>
        <p:nvSpPr>
          <p:cNvPr id="6" name="Picture Placeholder 5">
            <a:extLst>
              <a:ext uri="{FF2B5EF4-FFF2-40B4-BE49-F238E27FC236}">
                <a16:creationId xmlns:a16="http://schemas.microsoft.com/office/drawing/2014/main" id="{A964D6F8-BA5F-46CE-98EA-BCFFBC151FD1}"/>
              </a:ext>
            </a:extLst>
          </p:cNvPr>
          <p:cNvSpPr>
            <a:spLocks noGrp="1"/>
          </p:cNvSpPr>
          <p:nvPr>
            <p:ph type="pic" sz="quarter" idx="11"/>
          </p:nvPr>
        </p:nvSpPr>
        <p:spPr>
          <a:xfrm>
            <a:off x="6272213" y="4438650"/>
            <a:ext cx="1857375" cy="2419349"/>
          </a:xfrm>
          <a:gradFill flip="none" rotWithShape="1">
            <a:gsLst>
              <a:gs pos="0">
                <a:schemeClr val="accent1">
                  <a:alpha val="40000"/>
                </a:schemeClr>
              </a:gs>
              <a:gs pos="100000">
                <a:schemeClr val="accent4">
                  <a:alpha val="40000"/>
                </a:schemeClr>
              </a:gs>
            </a:gsLst>
            <a:lin ang="2700000" scaled="1"/>
            <a:tileRect/>
          </a:gradFill>
        </p:spPr>
        <p:txBody>
          <a:bodyPr lIns="0" tIns="0" rIns="0" bIns="0" anchor="ctr" anchorCtr="1"/>
          <a:lstStyle/>
          <a:p>
            <a:endParaRPr lang="en-US"/>
          </a:p>
        </p:txBody>
      </p:sp>
      <p:sp>
        <p:nvSpPr>
          <p:cNvPr id="7" name="Rectangle 6">
            <a:extLst>
              <a:ext uri="{FF2B5EF4-FFF2-40B4-BE49-F238E27FC236}">
                <a16:creationId xmlns:a16="http://schemas.microsoft.com/office/drawing/2014/main" id="{CDD41F27-518F-43F8-8232-7E7C602BB0BD}"/>
              </a:ext>
            </a:extLst>
          </p:cNvPr>
          <p:cNvSpPr/>
          <p:nvPr userDrawn="1"/>
        </p:nvSpPr>
        <p:spPr>
          <a:xfrm>
            <a:off x="1" y="5765800"/>
            <a:ext cx="1123949" cy="109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804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8" presetClass="entr" presetSubtype="12"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Effect transition="in" filter="strips(downLeft)">
                                      <p:cBhvr>
                                        <p:cTn id="11" dur="500"/>
                                        <p:tgtEl>
                                          <p:spTgt spid="5"/>
                                        </p:tgtEl>
                                      </p:cBhvr>
                                    </p:animEffect>
                                  </p:childTnLst>
                                </p:cTn>
                              </p:par>
                              <p:par>
                                <p:cTn id="12" presetID="18" presetClass="entr" presetSubtype="12" fill="hold" grpId="0" nodeType="withEffect">
                                  <p:stCondLst>
                                    <p:cond delay="600"/>
                                  </p:stCondLst>
                                  <p:childTnLst>
                                    <p:set>
                                      <p:cBhvr>
                                        <p:cTn id="13" dur="1" fill="hold">
                                          <p:stCondLst>
                                            <p:cond delay="0"/>
                                          </p:stCondLst>
                                        </p:cTn>
                                        <p:tgtEl>
                                          <p:spTgt spid="6"/>
                                        </p:tgtEl>
                                        <p:attrNameLst>
                                          <p:attrName>style.visibility</p:attrName>
                                        </p:attrNameLst>
                                      </p:cBhvr>
                                      <p:to>
                                        <p:strVal val="visible"/>
                                      </p:to>
                                    </p:set>
                                    <p:animEffect transition="in" filter="strips(downLeft)">
                                      <p:cBhvr>
                                        <p:cTn id="14" dur="500"/>
                                        <p:tgtEl>
                                          <p:spTgt spid="6"/>
                                        </p:tgtEl>
                                      </p:cBhvr>
                                    </p:animEffect>
                                  </p:childTnLst>
                                </p:cTn>
                              </p:par>
                              <p:par>
                                <p:cTn id="15" presetID="2" presetClass="entr" presetSubtype="4"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7" grpId="1"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BDAAF-C7FA-4A03-AB1E-2225C12AB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BDC894F-099C-4B58-93E8-58F5B3721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Graphic 9">
            <a:extLst>
              <a:ext uri="{FF2B5EF4-FFF2-40B4-BE49-F238E27FC236}">
                <a16:creationId xmlns:a16="http://schemas.microsoft.com/office/drawing/2014/main" id="{2B5ECFF6-E85E-461F-A218-BD1BDC209F0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65805"/>
            <a:ext cx="12192000" cy="6726389"/>
          </a:xfrm>
          <a:prstGeom prst="rect">
            <a:avLst/>
          </a:prstGeom>
        </p:spPr>
      </p:pic>
    </p:spTree>
    <p:extLst>
      <p:ext uri="{BB962C8B-B14F-4D97-AF65-F5344CB8AC3E}">
        <p14:creationId xmlns:p14="http://schemas.microsoft.com/office/powerpoint/2010/main" val="647648160"/>
      </p:ext>
    </p:extLst>
  </p:cSld>
  <p:clrMap bg1="dk1" tx1="lt1" bg2="dk2" tx2="lt2" accent1="accent1" accent2="accent2" accent3="accent3" accent4="accent4" accent5="accent5" accent6="accent6" hlink="hlink" folHlink="folHlink"/>
  <p:sldLayoutIdLst>
    <p:sldLayoutId id="2147483650" r:id="rId1"/>
    <p:sldLayoutId id="2147483668" r:id="rId2"/>
    <p:sldLayoutId id="2147483653"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27" name="TextBox 26">
            <a:extLst>
              <a:ext uri="{FF2B5EF4-FFF2-40B4-BE49-F238E27FC236}">
                <a16:creationId xmlns:a16="http://schemas.microsoft.com/office/drawing/2014/main" id="{FDE0E0A4-F9B6-4B81-8D52-7CD656209745}"/>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sp>
        <p:nvSpPr>
          <p:cNvPr id="15" name="Rectangle 14">
            <a:extLst>
              <a:ext uri="{FF2B5EF4-FFF2-40B4-BE49-F238E27FC236}">
                <a16:creationId xmlns:a16="http://schemas.microsoft.com/office/drawing/2014/main" id="{D0699DF2-EEA1-4DB8-A360-DE6E5CDA9B5E}"/>
              </a:ext>
            </a:extLst>
          </p:cNvPr>
          <p:cNvSpPr/>
          <p:nvPr/>
        </p:nvSpPr>
        <p:spPr>
          <a:xfrm>
            <a:off x="4963786" y="1528683"/>
            <a:ext cx="2459479" cy="150488"/>
          </a:xfrm>
          <a:prstGeom prst="rect">
            <a:avLst/>
          </a:prstGeom>
          <a:gradFill>
            <a:gsLst>
              <a:gs pos="0">
                <a:schemeClr val="accent4">
                  <a:alpha val="80000"/>
                </a:schemeClr>
              </a:gs>
              <a:gs pos="100000">
                <a:schemeClr val="accent1">
                  <a:alpha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1D9A5EC9-984E-425A-8BA6-B7CCE702007E}"/>
              </a:ext>
            </a:extLst>
          </p:cNvPr>
          <p:cNvSpPr>
            <a:spLocks noGrp="1"/>
          </p:cNvSpPr>
          <p:nvPr>
            <p:ph type="ctrTitle"/>
          </p:nvPr>
        </p:nvSpPr>
        <p:spPr>
          <a:xfrm>
            <a:off x="4167598" y="1057513"/>
            <a:ext cx="5514974" cy="942340"/>
          </a:xfrm>
        </p:spPr>
        <p:txBody>
          <a:bodyPr>
            <a:normAutofit fontScale="90000"/>
          </a:bodyPr>
          <a:lstStyle/>
          <a:p>
            <a:r>
              <a:rPr lang="en-US" sz="6000" dirty="0">
                <a:solidFill>
                  <a:schemeClr val="bg1"/>
                </a:solidFill>
              </a:rPr>
              <a:t>Rent-Buddy</a:t>
            </a:r>
            <a:endParaRPr lang="en-US" dirty="0">
              <a:solidFill>
                <a:schemeClr val="bg1"/>
              </a:solidFill>
            </a:endParaRPr>
          </a:p>
        </p:txBody>
      </p:sp>
      <p:sp>
        <p:nvSpPr>
          <p:cNvPr id="22" name="TextBox 21">
            <a:extLst>
              <a:ext uri="{FF2B5EF4-FFF2-40B4-BE49-F238E27FC236}">
                <a16:creationId xmlns:a16="http://schemas.microsoft.com/office/drawing/2014/main" id="{286189F6-02F3-4183-8DC5-4A2DA8FF837C}"/>
              </a:ext>
            </a:extLst>
          </p:cNvPr>
          <p:cNvSpPr txBox="1"/>
          <p:nvPr/>
        </p:nvSpPr>
        <p:spPr>
          <a:xfrm>
            <a:off x="1194638" y="3851767"/>
            <a:ext cx="4075112" cy="2240613"/>
          </a:xfrm>
          <a:prstGeom prst="rect">
            <a:avLst/>
          </a:prstGeom>
          <a:noFill/>
        </p:spPr>
        <p:txBody>
          <a:bodyPr wrap="square" lIns="0" tIns="0" rIns="0" bIns="0" rtlCol="0">
            <a:spAutoFit/>
          </a:bodyPr>
          <a:lstStyle/>
          <a:p>
            <a:pPr>
              <a:lnSpc>
                <a:spcPct val="130000"/>
              </a:lnSpc>
              <a:spcBef>
                <a:spcPts val="1000"/>
              </a:spcBef>
            </a:pPr>
            <a:r>
              <a:rPr lang="en-US" sz="1600" b="1" dirty="0">
                <a:solidFill>
                  <a:schemeClr val="bg1">
                    <a:alpha val="80000"/>
                  </a:schemeClr>
                </a:solidFill>
              </a:rPr>
              <a:t>Safwan </a:t>
            </a:r>
            <a:r>
              <a:rPr lang="en-US" sz="1600" b="1" dirty="0" err="1">
                <a:solidFill>
                  <a:schemeClr val="bg1">
                    <a:alpha val="80000"/>
                  </a:schemeClr>
                </a:solidFill>
              </a:rPr>
              <a:t>Muntasir</a:t>
            </a:r>
            <a:br>
              <a:rPr lang="en-US" sz="1600" b="1" dirty="0">
                <a:solidFill>
                  <a:schemeClr val="bg1">
                    <a:alpha val="80000"/>
                  </a:schemeClr>
                </a:solidFill>
              </a:rPr>
            </a:br>
            <a:r>
              <a:rPr lang="en-US" sz="1600" b="1" dirty="0">
                <a:solidFill>
                  <a:schemeClr val="bg1">
                    <a:alpha val="80000"/>
                  </a:schemeClr>
                </a:solidFill>
              </a:rPr>
              <a:t>ID: 180104084</a:t>
            </a:r>
            <a:br>
              <a:rPr lang="en-US" sz="1600" b="1" dirty="0">
                <a:solidFill>
                  <a:schemeClr val="bg1">
                    <a:alpha val="80000"/>
                  </a:schemeClr>
                </a:solidFill>
              </a:rPr>
            </a:br>
            <a:br>
              <a:rPr lang="en-US" sz="1600" b="1" dirty="0">
                <a:solidFill>
                  <a:schemeClr val="bg1">
                    <a:alpha val="80000"/>
                  </a:schemeClr>
                </a:solidFill>
              </a:rPr>
            </a:br>
            <a:r>
              <a:rPr lang="en-US" sz="1600" b="1" dirty="0" err="1">
                <a:solidFill>
                  <a:schemeClr val="bg1">
                    <a:alpha val="80000"/>
                  </a:schemeClr>
                </a:solidFill>
              </a:rPr>
              <a:t>Mashfiq</a:t>
            </a:r>
            <a:r>
              <a:rPr lang="en-US" sz="1600" b="1" dirty="0">
                <a:solidFill>
                  <a:schemeClr val="bg1">
                    <a:alpha val="80000"/>
                  </a:schemeClr>
                </a:solidFill>
              </a:rPr>
              <a:t> Rahman</a:t>
            </a:r>
            <a:br>
              <a:rPr lang="en-US" sz="1600" b="1" dirty="0">
                <a:solidFill>
                  <a:schemeClr val="bg1">
                    <a:alpha val="80000"/>
                  </a:schemeClr>
                </a:solidFill>
              </a:rPr>
            </a:br>
            <a:r>
              <a:rPr lang="en-US" sz="1600" b="1" dirty="0">
                <a:solidFill>
                  <a:schemeClr val="bg1">
                    <a:alpha val="80000"/>
                  </a:schemeClr>
                </a:solidFill>
              </a:rPr>
              <a:t>ID: 180104087</a:t>
            </a:r>
            <a:br>
              <a:rPr lang="en-US" sz="1600" b="1" dirty="0">
                <a:solidFill>
                  <a:schemeClr val="tx1">
                    <a:alpha val="80000"/>
                  </a:schemeClr>
                </a:solidFill>
              </a:rPr>
            </a:br>
            <a:br>
              <a:rPr lang="en-US" sz="1600" b="1" dirty="0">
                <a:solidFill>
                  <a:schemeClr val="tx1">
                    <a:alpha val="80000"/>
                  </a:schemeClr>
                </a:solidFill>
              </a:rPr>
            </a:br>
            <a:endParaRPr lang="en-US" sz="1600" b="1" dirty="0">
              <a:solidFill>
                <a:schemeClr val="tx1">
                  <a:alpha val="80000"/>
                </a:schemeClr>
              </a:solidFill>
            </a:endParaRPr>
          </a:p>
        </p:txBody>
      </p:sp>
      <p:grpSp>
        <p:nvGrpSpPr>
          <p:cNvPr id="23" name="Group 22">
            <a:extLst>
              <a:ext uri="{FF2B5EF4-FFF2-40B4-BE49-F238E27FC236}">
                <a16:creationId xmlns:a16="http://schemas.microsoft.com/office/drawing/2014/main" id="{1602BA9D-0225-4342-81C8-4AB1ACC7FE15}"/>
              </a:ext>
            </a:extLst>
          </p:cNvPr>
          <p:cNvGrpSpPr/>
          <p:nvPr/>
        </p:nvGrpSpPr>
        <p:grpSpPr>
          <a:xfrm rot="5400000">
            <a:off x="4957757" y="4115282"/>
            <a:ext cx="2275891" cy="576944"/>
            <a:chOff x="1461678" y="957263"/>
            <a:chExt cx="1093469" cy="246221"/>
          </a:xfrm>
        </p:grpSpPr>
        <p:cxnSp>
          <p:nvCxnSpPr>
            <p:cNvPr id="26" name="Straight Connector 25">
              <a:extLst>
                <a:ext uri="{FF2B5EF4-FFF2-40B4-BE49-F238E27FC236}">
                  <a16:creationId xmlns:a16="http://schemas.microsoft.com/office/drawing/2014/main" id="{E043E749-3B99-419D-9D10-B7E47008B8D0}"/>
                </a:ext>
              </a:extLst>
            </p:cNvPr>
            <p:cNvCxnSpPr>
              <a:cxnSpLocks/>
              <a:stCxn id="28" idx="3"/>
              <a:endCxn id="29"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FE65223-6DB7-405E-8AC1-1B8715D1D2FE}"/>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D537AF1-AF50-4ED3-90DE-E7084FE056AB}"/>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590D0FF-191B-4DE9-872F-41DAF8866D57}"/>
                </a:ext>
              </a:extLst>
            </p:cNvPr>
            <p:cNvSpPr txBox="1"/>
            <p:nvPr/>
          </p:nvSpPr>
          <p:spPr>
            <a:xfrm>
              <a:off x="1536925" y="957263"/>
              <a:ext cx="944338" cy="246221"/>
            </a:xfrm>
            <a:prstGeom prst="rect">
              <a:avLst/>
            </a:prstGeom>
            <a:noFill/>
          </p:spPr>
          <p:txBody>
            <a:bodyPr wrap="square" rtlCol="0">
              <a:spAutoFit/>
            </a:bodyPr>
            <a:lstStyle/>
            <a:p>
              <a:pPr algn="ctr"/>
              <a:endParaRPr lang="en-US" sz="1000" dirty="0"/>
            </a:p>
          </p:txBody>
        </p:sp>
      </p:grpSp>
      <p:sp>
        <p:nvSpPr>
          <p:cNvPr id="31" name="TextBox 30">
            <a:extLst>
              <a:ext uri="{FF2B5EF4-FFF2-40B4-BE49-F238E27FC236}">
                <a16:creationId xmlns:a16="http://schemas.microsoft.com/office/drawing/2014/main" id="{6A5F0C32-3A32-48BB-8DEC-A079F61564DD}"/>
              </a:ext>
            </a:extLst>
          </p:cNvPr>
          <p:cNvSpPr txBox="1"/>
          <p:nvPr/>
        </p:nvSpPr>
        <p:spPr>
          <a:xfrm>
            <a:off x="6875059" y="3360965"/>
            <a:ext cx="4818773" cy="2597816"/>
          </a:xfrm>
          <a:prstGeom prst="rect">
            <a:avLst/>
          </a:prstGeom>
          <a:noFill/>
        </p:spPr>
        <p:txBody>
          <a:bodyPr wrap="square" lIns="0" tIns="0" rIns="0" bIns="0" rtlCol="0">
            <a:normAutofit/>
          </a:bodyPr>
          <a:lstStyle/>
          <a:p>
            <a:pPr>
              <a:lnSpc>
                <a:spcPct val="130000"/>
              </a:lnSpc>
              <a:spcBef>
                <a:spcPts val="1000"/>
              </a:spcBef>
            </a:pPr>
            <a:r>
              <a:rPr lang="en-US" sz="1600" b="1" dirty="0">
                <a:solidFill>
                  <a:schemeClr val="bg1">
                    <a:alpha val="80000"/>
                  </a:schemeClr>
                </a:solidFill>
              </a:rPr>
              <a:t>Presented By-</a:t>
            </a:r>
          </a:p>
          <a:p>
            <a:pPr>
              <a:lnSpc>
                <a:spcPct val="130000"/>
              </a:lnSpc>
              <a:spcBef>
                <a:spcPts val="1000"/>
              </a:spcBef>
            </a:pPr>
            <a:r>
              <a:rPr lang="en-US" sz="1600" b="1" dirty="0">
                <a:solidFill>
                  <a:schemeClr val="bg1">
                    <a:alpha val="80000"/>
                  </a:schemeClr>
                </a:solidFill>
              </a:rPr>
              <a:t>Safwan </a:t>
            </a:r>
            <a:r>
              <a:rPr lang="en-US" sz="1600" b="1" dirty="0" err="1">
                <a:solidFill>
                  <a:schemeClr val="bg1">
                    <a:alpha val="80000"/>
                  </a:schemeClr>
                </a:solidFill>
              </a:rPr>
              <a:t>Muntasir</a:t>
            </a:r>
            <a:endParaRPr lang="en-US" sz="1600" b="1" dirty="0">
              <a:solidFill>
                <a:schemeClr val="bg1">
                  <a:alpha val="80000"/>
                </a:schemeClr>
              </a:solidFill>
            </a:endParaRPr>
          </a:p>
          <a:p>
            <a:pPr>
              <a:lnSpc>
                <a:spcPct val="130000"/>
              </a:lnSpc>
              <a:spcBef>
                <a:spcPts val="1000"/>
              </a:spcBef>
            </a:pPr>
            <a:r>
              <a:rPr lang="en-US" sz="1600" b="1" dirty="0" err="1">
                <a:solidFill>
                  <a:schemeClr val="bg1">
                    <a:alpha val="80000"/>
                  </a:schemeClr>
                </a:solidFill>
              </a:rPr>
              <a:t>Mashfiq</a:t>
            </a:r>
            <a:r>
              <a:rPr lang="en-US" sz="1600" b="1" dirty="0">
                <a:solidFill>
                  <a:schemeClr val="bg1">
                    <a:alpha val="80000"/>
                  </a:schemeClr>
                </a:solidFill>
              </a:rPr>
              <a:t> Rahman</a:t>
            </a:r>
          </a:p>
          <a:p>
            <a:pPr>
              <a:lnSpc>
                <a:spcPct val="130000"/>
              </a:lnSpc>
              <a:spcBef>
                <a:spcPts val="1000"/>
              </a:spcBef>
            </a:pPr>
            <a:r>
              <a:rPr lang="en-US" sz="1600" b="1" dirty="0">
                <a:solidFill>
                  <a:schemeClr val="bg1">
                    <a:alpha val="80000"/>
                  </a:schemeClr>
                </a:solidFill>
              </a:rPr>
              <a:t>Abdullah Al </a:t>
            </a:r>
            <a:r>
              <a:rPr lang="en-US" sz="1600" b="1" dirty="0" err="1">
                <a:solidFill>
                  <a:schemeClr val="bg1">
                    <a:alpha val="80000"/>
                  </a:schemeClr>
                </a:solidFill>
              </a:rPr>
              <a:t>Mohaimen</a:t>
            </a:r>
            <a:endParaRPr lang="en-US" sz="1600" b="1" dirty="0">
              <a:solidFill>
                <a:schemeClr val="bg1">
                  <a:alpha val="80000"/>
                </a:schemeClr>
              </a:solidFill>
            </a:endParaRPr>
          </a:p>
          <a:p>
            <a:pPr>
              <a:lnSpc>
                <a:spcPct val="130000"/>
              </a:lnSpc>
              <a:spcBef>
                <a:spcPts val="1000"/>
              </a:spcBef>
            </a:pPr>
            <a:r>
              <a:rPr lang="en-US" sz="1600" b="1" dirty="0" err="1">
                <a:solidFill>
                  <a:schemeClr val="bg1">
                    <a:alpha val="80000"/>
                  </a:schemeClr>
                </a:solidFill>
              </a:rPr>
              <a:t>Arifur</a:t>
            </a:r>
            <a:r>
              <a:rPr lang="en-US" sz="1600" b="1" dirty="0">
                <a:solidFill>
                  <a:schemeClr val="bg1">
                    <a:alpha val="80000"/>
                  </a:schemeClr>
                </a:solidFill>
              </a:rPr>
              <a:t> Rahman Jawad</a:t>
            </a:r>
          </a:p>
        </p:txBody>
      </p:sp>
      <p:sp>
        <p:nvSpPr>
          <p:cNvPr id="32" name="TextBox 31">
            <a:extLst>
              <a:ext uri="{FF2B5EF4-FFF2-40B4-BE49-F238E27FC236}">
                <a16:creationId xmlns:a16="http://schemas.microsoft.com/office/drawing/2014/main" id="{BAA113FE-5BE1-406E-8DFF-3408C830F656}"/>
              </a:ext>
            </a:extLst>
          </p:cNvPr>
          <p:cNvSpPr txBox="1"/>
          <p:nvPr/>
        </p:nvSpPr>
        <p:spPr>
          <a:xfrm>
            <a:off x="2505741" y="3235064"/>
            <a:ext cx="4075112" cy="291362"/>
          </a:xfrm>
          <a:prstGeom prst="rect">
            <a:avLst/>
          </a:prstGeom>
          <a:noFill/>
        </p:spPr>
        <p:txBody>
          <a:bodyPr wrap="square" lIns="0" tIns="0" rIns="0" bIns="0" rtlCol="0">
            <a:spAutoFit/>
          </a:bodyPr>
          <a:lstStyle/>
          <a:p>
            <a:pPr>
              <a:lnSpc>
                <a:spcPct val="130000"/>
              </a:lnSpc>
              <a:spcBef>
                <a:spcPts val="1000"/>
              </a:spcBef>
            </a:pPr>
            <a:r>
              <a:rPr lang="en-US" sz="1600" b="1" dirty="0">
                <a:solidFill>
                  <a:schemeClr val="bg1">
                    <a:alpha val="80000"/>
                  </a:schemeClr>
                </a:solidFill>
              </a:rPr>
              <a:t>Group No: 03 </a:t>
            </a:r>
          </a:p>
        </p:txBody>
      </p:sp>
      <p:sp>
        <p:nvSpPr>
          <p:cNvPr id="34" name="TextBox 33">
            <a:extLst>
              <a:ext uri="{FF2B5EF4-FFF2-40B4-BE49-F238E27FC236}">
                <a16:creationId xmlns:a16="http://schemas.microsoft.com/office/drawing/2014/main" id="{FE8FCDC9-26D9-4B91-968D-A676FB224C8D}"/>
              </a:ext>
            </a:extLst>
          </p:cNvPr>
          <p:cNvSpPr txBox="1"/>
          <p:nvPr/>
        </p:nvSpPr>
        <p:spPr>
          <a:xfrm>
            <a:off x="3440062" y="3851767"/>
            <a:ext cx="2206471" cy="2240613"/>
          </a:xfrm>
          <a:prstGeom prst="rect">
            <a:avLst/>
          </a:prstGeom>
          <a:noFill/>
        </p:spPr>
        <p:txBody>
          <a:bodyPr wrap="square" lIns="0" tIns="0" rIns="0" bIns="0" rtlCol="0">
            <a:spAutoFit/>
          </a:bodyPr>
          <a:lstStyle/>
          <a:p>
            <a:pPr>
              <a:lnSpc>
                <a:spcPct val="130000"/>
              </a:lnSpc>
              <a:spcBef>
                <a:spcPts val="1000"/>
              </a:spcBef>
            </a:pPr>
            <a:r>
              <a:rPr lang="en-US" sz="1600" b="1" dirty="0" err="1">
                <a:solidFill>
                  <a:schemeClr val="bg1">
                    <a:alpha val="80000"/>
                  </a:schemeClr>
                </a:solidFill>
              </a:rPr>
              <a:t>Arifur</a:t>
            </a:r>
            <a:r>
              <a:rPr lang="en-US" sz="1600" b="1" dirty="0">
                <a:solidFill>
                  <a:schemeClr val="bg1">
                    <a:alpha val="80000"/>
                  </a:schemeClr>
                </a:solidFill>
              </a:rPr>
              <a:t> Rahman Jawad</a:t>
            </a:r>
            <a:br>
              <a:rPr lang="en-US" sz="1600" b="1" dirty="0">
                <a:solidFill>
                  <a:schemeClr val="bg1">
                    <a:alpha val="80000"/>
                  </a:schemeClr>
                </a:solidFill>
              </a:rPr>
            </a:br>
            <a:r>
              <a:rPr lang="en-US" sz="1600" b="1" dirty="0">
                <a:solidFill>
                  <a:schemeClr val="bg1">
                    <a:alpha val="80000"/>
                  </a:schemeClr>
                </a:solidFill>
              </a:rPr>
              <a:t>ID: 180104097</a:t>
            </a:r>
            <a:br>
              <a:rPr lang="en-US" sz="1600" b="1" dirty="0">
                <a:solidFill>
                  <a:schemeClr val="bg1">
                    <a:alpha val="80000"/>
                  </a:schemeClr>
                </a:solidFill>
              </a:rPr>
            </a:br>
            <a:br>
              <a:rPr lang="en-US" sz="1600" b="1" dirty="0">
                <a:solidFill>
                  <a:schemeClr val="bg1">
                    <a:alpha val="80000"/>
                  </a:schemeClr>
                </a:solidFill>
              </a:rPr>
            </a:br>
            <a:r>
              <a:rPr lang="en-US" sz="1600" b="1" dirty="0">
                <a:solidFill>
                  <a:schemeClr val="bg1">
                    <a:alpha val="80000"/>
                  </a:schemeClr>
                </a:solidFill>
              </a:rPr>
              <a:t>Abdullah Al </a:t>
            </a:r>
            <a:r>
              <a:rPr lang="en-US" sz="1600" b="1" dirty="0" err="1">
                <a:solidFill>
                  <a:schemeClr val="bg1">
                    <a:alpha val="80000"/>
                  </a:schemeClr>
                </a:solidFill>
              </a:rPr>
              <a:t>Mohaimen</a:t>
            </a:r>
            <a:br>
              <a:rPr lang="en-US" sz="1600" b="1" dirty="0">
                <a:solidFill>
                  <a:schemeClr val="bg1">
                    <a:alpha val="80000"/>
                  </a:schemeClr>
                </a:solidFill>
              </a:rPr>
            </a:br>
            <a:r>
              <a:rPr lang="en-US" sz="1600" b="1" dirty="0">
                <a:solidFill>
                  <a:schemeClr val="bg1">
                    <a:alpha val="80000"/>
                  </a:schemeClr>
                </a:solidFill>
              </a:rPr>
              <a:t>ID: 180104098</a:t>
            </a:r>
            <a:br>
              <a:rPr lang="en-US" sz="1600" b="1" dirty="0">
                <a:solidFill>
                  <a:schemeClr val="bg1">
                    <a:alpha val="80000"/>
                  </a:schemeClr>
                </a:solidFill>
              </a:rPr>
            </a:br>
            <a:br>
              <a:rPr lang="en-US" sz="1600" b="1" dirty="0">
                <a:solidFill>
                  <a:schemeClr val="bg1">
                    <a:alpha val="80000"/>
                  </a:schemeClr>
                </a:solidFill>
              </a:rPr>
            </a:br>
            <a:endParaRPr lang="en-US" sz="1600" b="1" dirty="0">
              <a:solidFill>
                <a:schemeClr val="bg1">
                  <a:alpha val="80000"/>
                </a:schemeClr>
              </a:solidFill>
            </a:endParaRPr>
          </a:p>
        </p:txBody>
      </p:sp>
      <p:sp>
        <p:nvSpPr>
          <p:cNvPr id="35" name="Arc 34">
            <a:extLst>
              <a:ext uri="{FF2B5EF4-FFF2-40B4-BE49-F238E27FC236}">
                <a16:creationId xmlns:a16="http://schemas.microsoft.com/office/drawing/2014/main" id="{4DC5F06E-95CD-4A20-8C57-207B50DE57DE}"/>
              </a:ext>
            </a:extLst>
          </p:cNvPr>
          <p:cNvSpPr/>
          <p:nvPr/>
        </p:nvSpPr>
        <p:spPr>
          <a:xfrm rot="16999136">
            <a:off x="9435545" y="4317948"/>
            <a:ext cx="4209005" cy="4232348"/>
          </a:xfrm>
          <a:prstGeom prst="arc">
            <a:avLst>
              <a:gd name="adj1" fmla="val 14715986"/>
              <a:gd name="adj2" fmla="val 298593"/>
            </a:avLst>
          </a:prstGeom>
          <a:ln w="254000" cap="rnd">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6816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1000"/>
                                  </p:stCondLst>
                                  <p:childTnLst>
                                    <p:set>
                                      <p:cBhvr>
                                        <p:cTn id="10" dur="1" fill="hold">
                                          <p:stCondLst>
                                            <p:cond delay="0"/>
                                          </p:stCondLst>
                                        </p:cTn>
                                        <p:tgtEl>
                                          <p:spTgt spid="27"/>
                                        </p:tgtEl>
                                        <p:attrNameLst>
                                          <p:attrName>style.visibility</p:attrName>
                                        </p:attrNameLst>
                                      </p:cBhvr>
                                      <p:to>
                                        <p:strVal val="visible"/>
                                      </p:to>
                                    </p:set>
                                    <p:animEffect transition="in" filter="barn(inVertical)">
                                      <p:cBhvr>
                                        <p:cTn id="11" dur="800"/>
                                        <p:tgtEl>
                                          <p:spTgt spid="27"/>
                                        </p:tgtEl>
                                      </p:cBhvr>
                                    </p:animEffect>
                                  </p:childTnLst>
                                </p:cTn>
                              </p:par>
                              <p:par>
                                <p:cTn id="12" presetID="2" presetClass="entr" presetSubtype="1"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ppt_x"/>
                                          </p:val>
                                        </p:tav>
                                        <p:tav tm="100000">
                                          <p:val>
                                            <p:strVal val="#ppt_x"/>
                                          </p:val>
                                        </p:tav>
                                      </p:tavLst>
                                    </p:anim>
                                    <p:anim calcmode="lin" valueType="num">
                                      <p:cBhvr additive="base">
                                        <p:cTn id="15" dur="500" fill="hold"/>
                                        <p:tgtEl>
                                          <p:spTgt spid="23"/>
                                        </p:tgtEl>
                                        <p:attrNameLst>
                                          <p:attrName>ppt_y</p:attrName>
                                        </p:attrNameLst>
                                      </p:cBhvr>
                                      <p:tavLst>
                                        <p:tav tm="0">
                                          <p:val>
                                            <p:strVal val="0-#ppt_h/2"/>
                                          </p:val>
                                        </p:tav>
                                        <p:tav tm="100000">
                                          <p:val>
                                            <p:strVal val="#ppt_y"/>
                                          </p:val>
                                        </p:tav>
                                      </p:tavLst>
                                    </p:anim>
                                  </p:childTnLst>
                                </p:cTn>
                              </p:par>
                              <p:par>
                                <p:cTn id="16" presetID="22" presetClass="entr" presetSubtype="8" fill="hold" grpId="0" nodeType="withEffect">
                                  <p:stCondLst>
                                    <p:cond delay="50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18" presetClass="entr" presetSubtype="6" fill="hold" grpId="0" nodeType="withEffect">
                                  <p:stCondLst>
                                    <p:cond delay="200"/>
                                  </p:stCondLst>
                                  <p:childTnLst>
                                    <p:set>
                                      <p:cBhvr>
                                        <p:cTn id="20" dur="1" fill="hold">
                                          <p:stCondLst>
                                            <p:cond delay="0"/>
                                          </p:stCondLst>
                                        </p:cTn>
                                        <p:tgtEl>
                                          <p:spTgt spid="22"/>
                                        </p:tgtEl>
                                        <p:attrNameLst>
                                          <p:attrName>style.visibility</p:attrName>
                                        </p:attrNameLst>
                                      </p:cBhvr>
                                      <p:to>
                                        <p:strVal val="visible"/>
                                      </p:to>
                                    </p:set>
                                    <p:animEffect transition="in" filter="strips(downRight)">
                                      <p:cBhvr>
                                        <p:cTn id="21" dur="1000"/>
                                        <p:tgtEl>
                                          <p:spTgt spid="22"/>
                                        </p:tgtEl>
                                      </p:cBhvr>
                                    </p:animEffect>
                                  </p:childTnLst>
                                </p:cTn>
                              </p:par>
                              <p:par>
                                <p:cTn id="22" presetID="18" presetClass="entr" presetSubtype="6" fill="hold" grpId="0" nodeType="withEffect">
                                  <p:stCondLst>
                                    <p:cond delay="200"/>
                                  </p:stCondLst>
                                  <p:childTnLst>
                                    <p:set>
                                      <p:cBhvr>
                                        <p:cTn id="23" dur="1" fill="hold">
                                          <p:stCondLst>
                                            <p:cond delay="0"/>
                                          </p:stCondLst>
                                        </p:cTn>
                                        <p:tgtEl>
                                          <p:spTgt spid="31"/>
                                        </p:tgtEl>
                                        <p:attrNameLst>
                                          <p:attrName>style.visibility</p:attrName>
                                        </p:attrNameLst>
                                      </p:cBhvr>
                                      <p:to>
                                        <p:strVal val="visible"/>
                                      </p:to>
                                    </p:set>
                                    <p:animEffect transition="in" filter="strips(downRight)">
                                      <p:cBhvr>
                                        <p:cTn id="24" dur="1000"/>
                                        <p:tgtEl>
                                          <p:spTgt spid="31"/>
                                        </p:tgtEl>
                                      </p:cBhvr>
                                    </p:animEffect>
                                  </p:childTnLst>
                                </p:cTn>
                              </p:par>
                              <p:par>
                                <p:cTn id="25" presetID="18" presetClass="entr" presetSubtype="6" fill="hold" grpId="0" nodeType="withEffect">
                                  <p:stCondLst>
                                    <p:cond delay="200"/>
                                  </p:stCondLst>
                                  <p:childTnLst>
                                    <p:set>
                                      <p:cBhvr>
                                        <p:cTn id="26" dur="1" fill="hold">
                                          <p:stCondLst>
                                            <p:cond delay="0"/>
                                          </p:stCondLst>
                                        </p:cTn>
                                        <p:tgtEl>
                                          <p:spTgt spid="32"/>
                                        </p:tgtEl>
                                        <p:attrNameLst>
                                          <p:attrName>style.visibility</p:attrName>
                                        </p:attrNameLst>
                                      </p:cBhvr>
                                      <p:to>
                                        <p:strVal val="visible"/>
                                      </p:to>
                                    </p:set>
                                    <p:animEffect transition="in" filter="strips(downRight)">
                                      <p:cBhvr>
                                        <p:cTn id="27" dur="1000"/>
                                        <p:tgtEl>
                                          <p:spTgt spid="32"/>
                                        </p:tgtEl>
                                      </p:cBhvr>
                                    </p:animEffect>
                                  </p:childTnLst>
                                </p:cTn>
                              </p:par>
                              <p:par>
                                <p:cTn id="28" presetID="18" presetClass="entr" presetSubtype="6" fill="hold" grpId="0" nodeType="withEffect">
                                  <p:stCondLst>
                                    <p:cond delay="200"/>
                                  </p:stCondLst>
                                  <p:childTnLst>
                                    <p:set>
                                      <p:cBhvr>
                                        <p:cTn id="29" dur="1" fill="hold">
                                          <p:stCondLst>
                                            <p:cond delay="0"/>
                                          </p:stCondLst>
                                        </p:cTn>
                                        <p:tgtEl>
                                          <p:spTgt spid="34"/>
                                        </p:tgtEl>
                                        <p:attrNameLst>
                                          <p:attrName>style.visibility</p:attrName>
                                        </p:attrNameLst>
                                      </p:cBhvr>
                                      <p:to>
                                        <p:strVal val="visible"/>
                                      </p:to>
                                    </p:set>
                                    <p:animEffect transition="in" filter="strips(downRight)">
                                      <p:cBhvr>
                                        <p:cTn id="30" dur="1000"/>
                                        <p:tgtEl>
                                          <p:spTgt spid="34"/>
                                        </p:tgtEl>
                                      </p:cBhvr>
                                    </p:animEffect>
                                  </p:childTnLst>
                                </p:cTn>
                              </p:par>
                              <p:par>
                                <p:cTn id="31" presetID="22" presetClass="entr" presetSubtype="8" fill="hold" grpId="0" nodeType="withEffect">
                                  <p:stCondLst>
                                    <p:cond delay="300"/>
                                  </p:stCondLst>
                                  <p:childTnLst>
                                    <p:set>
                                      <p:cBhvr>
                                        <p:cTn id="32" dur="1" fill="hold">
                                          <p:stCondLst>
                                            <p:cond delay="0"/>
                                          </p:stCondLst>
                                        </p:cTn>
                                        <p:tgtEl>
                                          <p:spTgt spid="35"/>
                                        </p:tgtEl>
                                        <p:attrNameLst>
                                          <p:attrName>style.visibility</p:attrName>
                                        </p:attrNameLst>
                                      </p:cBhvr>
                                      <p:to>
                                        <p:strVal val="visible"/>
                                      </p:to>
                                    </p:set>
                                    <p:animEffect transition="in" filter="wipe(left)">
                                      <p:cBhvr>
                                        <p:cTn id="3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animBg="1"/>
      <p:bldP spid="21" grpId="0"/>
      <p:bldP spid="22" grpId="0"/>
      <p:bldP spid="31" grpId="0"/>
      <p:bldP spid="32" grpId="0"/>
      <p:bldP spid="34" grpId="0"/>
      <p:bldP spid="3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E6BF3132-E574-474D-BABF-41A97DF45D40}"/>
              </a:ext>
            </a:extLst>
          </p:cNvPr>
          <p:cNvGrpSpPr/>
          <p:nvPr/>
        </p:nvGrpSpPr>
        <p:grpSpPr>
          <a:xfrm>
            <a:off x="5364890" y="6417721"/>
            <a:ext cx="1093469" cy="246221"/>
            <a:chOff x="1461678" y="957263"/>
            <a:chExt cx="1093469" cy="246221"/>
          </a:xfrm>
        </p:grpSpPr>
        <p:cxnSp>
          <p:nvCxnSpPr>
            <p:cNvPr id="61" name="Straight Connector 60">
              <a:extLst>
                <a:ext uri="{FF2B5EF4-FFF2-40B4-BE49-F238E27FC236}">
                  <a16:creationId xmlns:a16="http://schemas.microsoft.com/office/drawing/2014/main" id="{C7E2CCB5-3189-4AAE-8650-F98263FB53F5}"/>
                </a:ext>
              </a:extLst>
            </p:cNvPr>
            <p:cNvCxnSpPr>
              <a:cxnSpLocks/>
              <a:stCxn id="62" idx="3"/>
              <a:endCxn id="63"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5B0A5C9-8EF8-4E5F-BBB0-FC46E68BDFFF}"/>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3" name="Rectangle 62">
              <a:extLst>
                <a:ext uri="{FF2B5EF4-FFF2-40B4-BE49-F238E27FC236}">
                  <a16:creationId xmlns:a16="http://schemas.microsoft.com/office/drawing/2014/main" id="{2D43B38C-FFAB-4578-9927-6ECB0769AEAC}"/>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 name="TextBox 63">
              <a:extLst>
                <a:ext uri="{FF2B5EF4-FFF2-40B4-BE49-F238E27FC236}">
                  <a16:creationId xmlns:a16="http://schemas.microsoft.com/office/drawing/2014/main" id="{05C38C0B-1359-41DF-A29E-235900F893FA}"/>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65" name="Title 1">
            <a:extLst>
              <a:ext uri="{FF2B5EF4-FFF2-40B4-BE49-F238E27FC236}">
                <a16:creationId xmlns:a16="http://schemas.microsoft.com/office/drawing/2014/main" id="{132C5A22-A6ED-4DCE-B356-EC60C316470A}"/>
              </a:ext>
            </a:extLst>
          </p:cNvPr>
          <p:cNvSpPr>
            <a:spLocks noGrp="1"/>
          </p:cNvSpPr>
          <p:nvPr>
            <p:ph type="ctrTitle"/>
          </p:nvPr>
        </p:nvSpPr>
        <p:spPr>
          <a:xfrm>
            <a:off x="1302716" y="589339"/>
            <a:ext cx="9217819" cy="469900"/>
          </a:xfrm>
        </p:spPr>
        <p:txBody>
          <a:bodyPr>
            <a:noAutofit/>
          </a:bodyPr>
          <a:lstStyle/>
          <a:p>
            <a:r>
              <a:rPr lang="en" sz="4000" dirty="0">
                <a:solidFill>
                  <a:schemeClr val="bg1"/>
                </a:solidFill>
              </a:rPr>
              <a:t>Entity </a:t>
            </a:r>
            <a:r>
              <a:rPr lang="en-US" sz="4000" dirty="0">
                <a:solidFill>
                  <a:schemeClr val="bg1"/>
                </a:solidFill>
              </a:rPr>
              <a:t>Relationship</a:t>
            </a:r>
            <a:r>
              <a:rPr lang="en" sz="4000" dirty="0">
                <a:solidFill>
                  <a:schemeClr val="bg1"/>
                </a:solidFill>
              </a:rPr>
              <a:t> Diagram</a:t>
            </a:r>
            <a:endParaRPr lang="en-US" sz="4000" dirty="0">
              <a:solidFill>
                <a:schemeClr val="bg1"/>
              </a:solidFill>
            </a:endParaRPr>
          </a:p>
        </p:txBody>
      </p:sp>
      <p:cxnSp>
        <p:nvCxnSpPr>
          <p:cNvPr id="66" name="Straight Connector 65">
            <a:extLst>
              <a:ext uri="{FF2B5EF4-FFF2-40B4-BE49-F238E27FC236}">
                <a16:creationId xmlns:a16="http://schemas.microsoft.com/office/drawing/2014/main" id="{9BA009C4-3809-4B7F-AFB3-FFEFB0458E7B}"/>
              </a:ext>
            </a:extLst>
          </p:cNvPr>
          <p:cNvCxnSpPr>
            <a:cxnSpLocks/>
          </p:cNvCxnSpPr>
          <p:nvPr/>
        </p:nvCxnSpPr>
        <p:spPr>
          <a:xfrm>
            <a:off x="7005900" y="950976"/>
            <a:ext cx="5186414"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EE8698-CD4E-478C-90D5-7ACF72915BDE}"/>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640FA64-9C06-4884-A910-1EE776A7CD15}"/>
              </a:ext>
            </a:extLst>
          </p:cNvPr>
          <p:cNvSpPr txBox="1"/>
          <p:nvPr/>
        </p:nvSpPr>
        <p:spPr>
          <a:xfrm>
            <a:off x="11716942" y="6409801"/>
            <a:ext cx="35329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10</a:t>
            </a:r>
          </a:p>
        </p:txBody>
      </p:sp>
      <p:sp>
        <p:nvSpPr>
          <p:cNvPr id="13" name="TextBox 12">
            <a:extLst>
              <a:ext uri="{FF2B5EF4-FFF2-40B4-BE49-F238E27FC236}">
                <a16:creationId xmlns:a16="http://schemas.microsoft.com/office/drawing/2014/main" id="{591506F5-14E1-4681-96C8-1202485E51E9}"/>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pic>
        <p:nvPicPr>
          <p:cNvPr id="3" name="Picture 2">
            <a:extLst>
              <a:ext uri="{FF2B5EF4-FFF2-40B4-BE49-F238E27FC236}">
                <a16:creationId xmlns:a16="http://schemas.microsoft.com/office/drawing/2014/main" id="{AEBD46BB-0BC5-4E64-904F-1F6B49106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797" y="1399001"/>
            <a:ext cx="8674216" cy="4756349"/>
          </a:xfrm>
          <a:prstGeom prst="rect">
            <a:avLst/>
          </a:prstGeom>
        </p:spPr>
      </p:pic>
    </p:spTree>
    <p:extLst>
      <p:ext uri="{BB962C8B-B14F-4D97-AF65-F5344CB8AC3E}">
        <p14:creationId xmlns:p14="http://schemas.microsoft.com/office/powerpoint/2010/main" val="173379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par>
                                <p:cTn id="12" presetID="22" presetClass="entr" presetSubtype="8" fill="hold" nodeType="withEffect">
                                  <p:stCondLst>
                                    <p:cond delay="110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500"/>
                                        <p:tgtEl>
                                          <p:spTgt spid="67"/>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70"/>
                                        </p:tgtEl>
                                        <p:attrNameLst>
                                          <p:attrName>style.visibility</p:attrName>
                                        </p:attrNameLst>
                                      </p:cBhvr>
                                      <p:to>
                                        <p:strVal val="visible"/>
                                      </p:to>
                                    </p:set>
                                    <p:animEffect transition="in" filter="barn(inVertical)">
                                      <p:cBhvr>
                                        <p:cTn id="17" dur="800"/>
                                        <p:tgtEl>
                                          <p:spTgt spid="70"/>
                                        </p:tgtEl>
                                      </p:cBhvr>
                                    </p:animEffect>
                                  </p:childTnLst>
                                </p:cTn>
                              </p:par>
                              <p:par>
                                <p:cTn id="18" presetID="16" presetClass="entr" presetSubtype="21" fill="hold" grpId="0" nodeType="withEffect">
                                  <p:stCondLst>
                                    <p:cond delay="100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8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Future Plan</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3671769" y="950976"/>
            <a:ext cx="8471747"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696700" y="6409801"/>
            <a:ext cx="395231"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11</a:t>
            </a:r>
          </a:p>
        </p:txBody>
      </p:sp>
      <p:sp>
        <p:nvSpPr>
          <p:cNvPr id="39" name="Subtitle 2">
            <a:extLst>
              <a:ext uri="{FF2B5EF4-FFF2-40B4-BE49-F238E27FC236}">
                <a16:creationId xmlns:a16="http://schemas.microsoft.com/office/drawing/2014/main" id="{D2D1ED2F-A89B-411B-821E-52DCE0B3330F}"/>
              </a:ext>
            </a:extLst>
          </p:cNvPr>
          <p:cNvSpPr txBox="1">
            <a:spLocks/>
          </p:cNvSpPr>
          <p:nvPr/>
        </p:nvSpPr>
        <p:spPr>
          <a:xfrm>
            <a:off x="1478280" y="1848228"/>
            <a:ext cx="923544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2000" dirty="0">
                <a:solidFill>
                  <a:schemeClr val="bg1"/>
                </a:solidFill>
              </a:rPr>
              <a:t>We want to implement a live chat system for admin and customers.</a:t>
            </a:r>
          </a:p>
          <a:p>
            <a:pPr marL="285750" indent="-285750">
              <a:lnSpc>
                <a:spcPct val="150000"/>
              </a:lnSpc>
              <a:buFont typeface="Arial" panose="020B0604020202020204" pitchFamily="34" charset="0"/>
              <a:buChar char="•"/>
            </a:pPr>
            <a:r>
              <a:rPr lang="en-US" sz="2000" dirty="0">
                <a:solidFill>
                  <a:schemeClr val="bg1"/>
                </a:solidFill>
              </a:rPr>
              <a:t>Implement mobile app for user’s ease.</a:t>
            </a:r>
          </a:p>
          <a:p>
            <a:pPr marL="285750" indent="-285750">
              <a:lnSpc>
                <a:spcPct val="150000"/>
              </a:lnSpc>
              <a:buFont typeface="Arial" panose="020B0604020202020204" pitchFamily="34" charset="0"/>
              <a:buChar char="•"/>
            </a:pPr>
            <a:r>
              <a:rPr lang="en-US" sz="2000" dirty="0">
                <a:solidFill>
                  <a:schemeClr val="bg1"/>
                </a:solidFill>
              </a:rPr>
              <a:t>An interface for drivers also.</a:t>
            </a:r>
          </a:p>
          <a:p>
            <a:pPr marL="285750" indent="-285750">
              <a:lnSpc>
                <a:spcPct val="150000"/>
              </a:lnSpc>
              <a:buFont typeface="Arial" panose="020B0604020202020204" pitchFamily="34" charset="0"/>
              <a:buChar char="•"/>
            </a:pPr>
            <a:r>
              <a:rPr lang="en-US" sz="2000" dirty="0">
                <a:solidFill>
                  <a:schemeClr val="bg1"/>
                </a:solidFill>
              </a:rPr>
              <a:t>Integrated </a:t>
            </a:r>
            <a:r>
              <a:rPr lang="en-US" sz="2000" dirty="0" err="1">
                <a:solidFill>
                  <a:schemeClr val="bg1"/>
                </a:solidFill>
              </a:rPr>
              <a:t>bkash</a:t>
            </a:r>
            <a:r>
              <a:rPr lang="en-US" sz="2000" dirty="0">
                <a:solidFill>
                  <a:schemeClr val="bg1"/>
                </a:solidFill>
              </a:rPr>
              <a:t>, </a:t>
            </a:r>
            <a:r>
              <a:rPr lang="en-US" sz="2000" dirty="0" err="1">
                <a:solidFill>
                  <a:schemeClr val="bg1"/>
                </a:solidFill>
              </a:rPr>
              <a:t>nagad</a:t>
            </a:r>
            <a:r>
              <a:rPr lang="en-US" sz="2000" dirty="0">
                <a:solidFill>
                  <a:schemeClr val="bg1"/>
                </a:solidFill>
              </a:rPr>
              <a:t> and other gateway payment systems.</a:t>
            </a:r>
          </a:p>
          <a:p>
            <a:pPr marL="285750" indent="-285750">
              <a:lnSpc>
                <a:spcPct val="150000"/>
              </a:lnSpc>
              <a:buFont typeface="Arial" panose="020B0604020202020204" pitchFamily="34" charset="0"/>
              <a:buChar char="•"/>
            </a:pPr>
            <a:r>
              <a:rPr lang="en-US" sz="2000" dirty="0">
                <a:solidFill>
                  <a:schemeClr val="bg1"/>
                </a:solidFill>
              </a:rPr>
              <a:t>Implementation of a rating system.</a:t>
            </a:r>
          </a:p>
          <a:p>
            <a:pPr marL="285750" indent="-285750">
              <a:lnSpc>
                <a:spcPct val="150000"/>
              </a:lnSpc>
              <a:buFont typeface="Arial" panose="020B0604020202020204" pitchFamily="34" charset="0"/>
              <a:buChar char="•"/>
            </a:pPr>
            <a:r>
              <a:rPr lang="en-US" sz="2000" dirty="0">
                <a:solidFill>
                  <a:schemeClr val="bg1"/>
                </a:solidFill>
              </a:rPr>
              <a:t>Suggestion system using deep learning.</a:t>
            </a:r>
          </a:p>
          <a:p>
            <a:pPr marL="285750" indent="-285750">
              <a:lnSpc>
                <a:spcPct val="150000"/>
              </a:lnSpc>
              <a:buFont typeface="Arial" panose="020B0604020202020204" pitchFamily="34" charset="0"/>
              <a:buChar char="•"/>
            </a:pPr>
            <a:endParaRPr lang="en-US" sz="2000" dirty="0">
              <a:solidFill>
                <a:schemeClr val="bg1"/>
              </a:solidFill>
            </a:endParaRPr>
          </a:p>
        </p:txBody>
      </p:sp>
      <p:sp>
        <p:nvSpPr>
          <p:cNvPr id="13" name="TextBox 12">
            <a:extLst>
              <a:ext uri="{FF2B5EF4-FFF2-40B4-BE49-F238E27FC236}">
                <a16:creationId xmlns:a16="http://schemas.microsoft.com/office/drawing/2014/main" id="{25DA2481-FDBA-49FF-92F6-08C6F4F85B38}"/>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spTree>
    <p:extLst>
      <p:ext uri="{BB962C8B-B14F-4D97-AF65-F5344CB8AC3E}">
        <p14:creationId xmlns:p14="http://schemas.microsoft.com/office/powerpoint/2010/main" val="147557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8" presetClass="entr" presetSubtype="12" fill="hold" grpId="0" nodeType="withEffect">
                                  <p:stCondLst>
                                    <p:cond delay="1200"/>
                                  </p:stCondLst>
                                  <p:childTnLst>
                                    <p:set>
                                      <p:cBhvr>
                                        <p:cTn id="19" dur="1" fill="hold">
                                          <p:stCondLst>
                                            <p:cond delay="0"/>
                                          </p:stCondLst>
                                        </p:cTn>
                                        <p:tgtEl>
                                          <p:spTgt spid="39"/>
                                        </p:tgtEl>
                                        <p:attrNameLst>
                                          <p:attrName>style.visibility</p:attrName>
                                        </p:attrNameLst>
                                      </p:cBhvr>
                                      <p:to>
                                        <p:strVal val="visible"/>
                                      </p:to>
                                    </p:set>
                                    <p:animEffect transition="in" filter="strips(downLeft)">
                                      <p:cBhvr>
                                        <p:cTn id="20" dur="1500"/>
                                        <p:tgtEl>
                                          <p:spTgt spid="39"/>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8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E6BF3132-E574-474D-BABF-41A97DF45D40}"/>
              </a:ext>
            </a:extLst>
          </p:cNvPr>
          <p:cNvGrpSpPr/>
          <p:nvPr/>
        </p:nvGrpSpPr>
        <p:grpSpPr>
          <a:xfrm>
            <a:off x="5364890" y="6417721"/>
            <a:ext cx="1093469" cy="246221"/>
            <a:chOff x="1461678" y="957263"/>
            <a:chExt cx="1093469" cy="246221"/>
          </a:xfrm>
        </p:grpSpPr>
        <p:cxnSp>
          <p:nvCxnSpPr>
            <p:cNvPr id="61" name="Straight Connector 60">
              <a:extLst>
                <a:ext uri="{FF2B5EF4-FFF2-40B4-BE49-F238E27FC236}">
                  <a16:creationId xmlns:a16="http://schemas.microsoft.com/office/drawing/2014/main" id="{C7E2CCB5-3189-4AAE-8650-F98263FB53F5}"/>
                </a:ext>
              </a:extLst>
            </p:cNvPr>
            <p:cNvCxnSpPr>
              <a:cxnSpLocks/>
              <a:stCxn id="62" idx="3"/>
              <a:endCxn id="63"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5B0A5C9-8EF8-4E5F-BBB0-FC46E68BDFFF}"/>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3" name="Rectangle 62">
              <a:extLst>
                <a:ext uri="{FF2B5EF4-FFF2-40B4-BE49-F238E27FC236}">
                  <a16:creationId xmlns:a16="http://schemas.microsoft.com/office/drawing/2014/main" id="{2D43B38C-FFAB-4578-9927-6ECB0769AEAC}"/>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 name="TextBox 63">
              <a:extLst>
                <a:ext uri="{FF2B5EF4-FFF2-40B4-BE49-F238E27FC236}">
                  <a16:creationId xmlns:a16="http://schemas.microsoft.com/office/drawing/2014/main" id="{05C38C0B-1359-41DF-A29E-235900F893FA}"/>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65" name="Title 1">
            <a:extLst>
              <a:ext uri="{FF2B5EF4-FFF2-40B4-BE49-F238E27FC236}">
                <a16:creationId xmlns:a16="http://schemas.microsoft.com/office/drawing/2014/main" id="{132C5A22-A6ED-4DCE-B356-EC60C316470A}"/>
              </a:ext>
            </a:extLst>
          </p:cNvPr>
          <p:cNvSpPr>
            <a:spLocks noGrp="1"/>
          </p:cNvSpPr>
          <p:nvPr>
            <p:ph type="ctrTitle"/>
          </p:nvPr>
        </p:nvSpPr>
        <p:spPr>
          <a:xfrm>
            <a:off x="1302716" y="589339"/>
            <a:ext cx="9217819" cy="469900"/>
          </a:xfrm>
        </p:spPr>
        <p:txBody>
          <a:bodyPr>
            <a:noAutofit/>
          </a:bodyPr>
          <a:lstStyle/>
          <a:p>
            <a:r>
              <a:rPr lang="en" sz="4000" dirty="0">
                <a:solidFill>
                  <a:schemeClr val="bg1"/>
                </a:solidFill>
              </a:rPr>
              <a:t>Project Demonstration</a:t>
            </a:r>
            <a:endParaRPr lang="en-US" sz="4000" dirty="0">
              <a:solidFill>
                <a:schemeClr val="bg1"/>
              </a:solidFill>
            </a:endParaRPr>
          </a:p>
        </p:txBody>
      </p:sp>
      <p:cxnSp>
        <p:nvCxnSpPr>
          <p:cNvPr id="66" name="Straight Connector 65">
            <a:extLst>
              <a:ext uri="{FF2B5EF4-FFF2-40B4-BE49-F238E27FC236}">
                <a16:creationId xmlns:a16="http://schemas.microsoft.com/office/drawing/2014/main" id="{9BA009C4-3809-4B7F-AFB3-FFEFB0458E7B}"/>
              </a:ext>
            </a:extLst>
          </p:cNvPr>
          <p:cNvCxnSpPr>
            <a:cxnSpLocks/>
          </p:cNvCxnSpPr>
          <p:nvPr/>
        </p:nvCxnSpPr>
        <p:spPr>
          <a:xfrm>
            <a:off x="5924431" y="950976"/>
            <a:ext cx="627556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EE8698-CD4E-478C-90D5-7ACF72915BDE}"/>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640FA64-9C06-4884-A910-1EE776A7CD15}"/>
              </a:ext>
            </a:extLst>
          </p:cNvPr>
          <p:cNvSpPr txBox="1"/>
          <p:nvPr/>
        </p:nvSpPr>
        <p:spPr>
          <a:xfrm>
            <a:off x="11716942" y="6409801"/>
            <a:ext cx="35329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10</a:t>
            </a:r>
          </a:p>
        </p:txBody>
      </p:sp>
      <p:sp>
        <p:nvSpPr>
          <p:cNvPr id="13" name="TextBox 12">
            <a:extLst>
              <a:ext uri="{FF2B5EF4-FFF2-40B4-BE49-F238E27FC236}">
                <a16:creationId xmlns:a16="http://schemas.microsoft.com/office/drawing/2014/main" id="{591506F5-14E1-4681-96C8-1202485E51E9}"/>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sp>
        <p:nvSpPr>
          <p:cNvPr id="14" name="Subtitle 2">
            <a:extLst>
              <a:ext uri="{FF2B5EF4-FFF2-40B4-BE49-F238E27FC236}">
                <a16:creationId xmlns:a16="http://schemas.microsoft.com/office/drawing/2014/main" id="{CB17E72D-92A6-47FE-976C-5D4C1832A2D6}"/>
              </a:ext>
            </a:extLst>
          </p:cNvPr>
          <p:cNvSpPr txBox="1">
            <a:spLocks/>
          </p:cNvSpPr>
          <p:nvPr/>
        </p:nvSpPr>
        <p:spPr>
          <a:xfrm>
            <a:off x="1478280" y="1845721"/>
            <a:ext cx="923544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dirty="0">
                <a:solidFill>
                  <a:schemeClr val="bg1"/>
                </a:solidFill>
              </a:rPr>
              <a:t>Now Safwan </a:t>
            </a:r>
            <a:r>
              <a:rPr lang="en-US" sz="2000" dirty="0" err="1">
                <a:solidFill>
                  <a:schemeClr val="bg1"/>
                </a:solidFill>
              </a:rPr>
              <a:t>Muntasir</a:t>
            </a:r>
            <a:r>
              <a:rPr lang="en-US" sz="2000" dirty="0">
                <a:solidFill>
                  <a:schemeClr val="bg1"/>
                </a:solidFill>
              </a:rPr>
              <a:t> will demonstrate our project.</a:t>
            </a:r>
          </a:p>
        </p:txBody>
      </p:sp>
    </p:spTree>
    <p:extLst>
      <p:ext uri="{BB962C8B-B14F-4D97-AF65-F5344CB8AC3E}">
        <p14:creationId xmlns:p14="http://schemas.microsoft.com/office/powerpoint/2010/main" val="64650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par>
                                <p:cTn id="12" presetID="22" presetClass="entr" presetSubtype="8" fill="hold" nodeType="withEffect">
                                  <p:stCondLst>
                                    <p:cond delay="110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500"/>
                                        <p:tgtEl>
                                          <p:spTgt spid="67"/>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70"/>
                                        </p:tgtEl>
                                        <p:attrNameLst>
                                          <p:attrName>style.visibility</p:attrName>
                                        </p:attrNameLst>
                                      </p:cBhvr>
                                      <p:to>
                                        <p:strVal val="visible"/>
                                      </p:to>
                                    </p:set>
                                    <p:animEffect transition="in" filter="barn(inVertical)">
                                      <p:cBhvr>
                                        <p:cTn id="17" dur="800"/>
                                        <p:tgtEl>
                                          <p:spTgt spid="70"/>
                                        </p:tgtEl>
                                      </p:cBhvr>
                                    </p:animEffect>
                                  </p:childTnLst>
                                </p:cTn>
                              </p:par>
                              <p:par>
                                <p:cTn id="18" presetID="16" presetClass="entr" presetSubtype="21" fill="hold" grpId="0" nodeType="withEffect">
                                  <p:stCondLst>
                                    <p:cond delay="100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800"/>
                                        <p:tgtEl>
                                          <p:spTgt spid="13"/>
                                        </p:tgtEl>
                                      </p:cBhvr>
                                    </p:animEffect>
                                  </p:childTnLst>
                                </p:cTn>
                              </p:par>
                              <p:par>
                                <p:cTn id="21" presetID="18" presetClass="entr" presetSubtype="12" fill="hold" grpId="0" nodeType="withEffect">
                                  <p:stCondLst>
                                    <p:cond delay="1200"/>
                                  </p:stCondLst>
                                  <p:childTnLst>
                                    <p:set>
                                      <p:cBhvr>
                                        <p:cTn id="22" dur="1" fill="hold">
                                          <p:stCondLst>
                                            <p:cond delay="0"/>
                                          </p:stCondLst>
                                        </p:cTn>
                                        <p:tgtEl>
                                          <p:spTgt spid="14"/>
                                        </p:tgtEl>
                                        <p:attrNameLst>
                                          <p:attrName>style.visibility</p:attrName>
                                        </p:attrNameLst>
                                      </p:cBhvr>
                                      <p:to>
                                        <p:strVal val="visible"/>
                                      </p:to>
                                    </p:set>
                                    <p:animEffect transition="in" filter="strips(downLeft)">
                                      <p:cBhvr>
                                        <p:cTn id="23"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9B6C4EC-0A39-4644-8EDF-ABD12C2DBD09}"/>
              </a:ext>
            </a:extLst>
          </p:cNvPr>
          <p:cNvSpPr/>
          <p:nvPr/>
        </p:nvSpPr>
        <p:spPr>
          <a:xfrm flipV="1">
            <a:off x="0" y="3300757"/>
            <a:ext cx="12192000" cy="256486"/>
          </a:xfrm>
          <a:prstGeom prst="rect">
            <a:avLst/>
          </a:prstGeom>
          <a:gradFill>
            <a:gsLst>
              <a:gs pos="0">
                <a:schemeClr val="accent4">
                  <a:alpha val="80000"/>
                </a:schemeClr>
              </a:gs>
              <a:gs pos="100000">
                <a:schemeClr val="accent1">
                  <a:alpha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5">
            <a:extLst>
              <a:ext uri="{FF2B5EF4-FFF2-40B4-BE49-F238E27FC236}">
                <a16:creationId xmlns:a16="http://schemas.microsoft.com/office/drawing/2014/main" id="{45A8AEDB-77A8-4EEC-8749-379C7EB92E16}"/>
              </a:ext>
            </a:extLst>
          </p:cNvPr>
          <p:cNvSpPr>
            <a:spLocks noChangeArrowheads="1"/>
          </p:cNvSpPr>
          <p:nvPr/>
        </p:nvSpPr>
        <p:spPr bwMode="auto">
          <a:xfrm>
            <a:off x="1854550" y="2256233"/>
            <a:ext cx="94230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500" i="0" u="none" strike="noStrike" cap="none" normalizeH="0" baseline="0" dirty="0">
                <a:ln>
                  <a:solidFill>
                    <a:schemeClr val="accent1"/>
                  </a:solidFill>
                </a:ln>
                <a:noFill/>
                <a:effectLst/>
                <a:latin typeface="Anton" panose="00000500000000000000" pitchFamily="2" charset="0"/>
              </a:rPr>
              <a:t>THANK YOU</a:t>
            </a:r>
            <a:endParaRPr kumimoji="0" lang="en-US" altLang="en-US" sz="14500" i="0" u="none" strike="noStrike" cap="none" normalizeH="0" baseline="0" dirty="0">
              <a:ln>
                <a:solidFill>
                  <a:schemeClr val="accent1"/>
                </a:solidFill>
              </a:ln>
              <a:noFill/>
              <a:effectLst/>
            </a:endParaRPr>
          </a:p>
        </p:txBody>
      </p:sp>
      <p:sp>
        <p:nvSpPr>
          <p:cNvPr id="23" name="Rectangle 5">
            <a:extLst>
              <a:ext uri="{FF2B5EF4-FFF2-40B4-BE49-F238E27FC236}">
                <a16:creationId xmlns:a16="http://schemas.microsoft.com/office/drawing/2014/main" id="{8D060831-F852-4929-B9AF-5BFB89AC5572}"/>
              </a:ext>
            </a:extLst>
          </p:cNvPr>
          <p:cNvSpPr>
            <a:spLocks noChangeArrowheads="1"/>
          </p:cNvSpPr>
          <p:nvPr/>
        </p:nvSpPr>
        <p:spPr bwMode="auto">
          <a:xfrm>
            <a:off x="1875506" y="2256233"/>
            <a:ext cx="8997015" cy="223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500" b="0" i="0" u="none" strike="noStrike" cap="none" normalizeH="0" baseline="0" dirty="0">
                <a:solidFill>
                  <a:schemeClr val="bg1"/>
                </a:solidFill>
                <a:effectLst/>
                <a:latin typeface="Anton" panose="00000500000000000000" pitchFamily="2" charset="0"/>
              </a:rPr>
              <a:t>THANK YOU</a:t>
            </a:r>
            <a:endParaRPr kumimoji="0" lang="en-US" altLang="en-US" sz="14500" b="0" i="0" u="none" strike="noStrike" cap="none" normalizeH="0" baseline="0" dirty="0">
              <a:solidFill>
                <a:schemeClr val="bg1"/>
              </a:solidFill>
              <a:effectLst/>
            </a:endParaRPr>
          </a:p>
        </p:txBody>
      </p:sp>
    </p:spTree>
    <p:extLst>
      <p:ext uri="{BB962C8B-B14F-4D97-AF65-F5344CB8AC3E}">
        <p14:creationId xmlns:p14="http://schemas.microsoft.com/office/powerpoint/2010/main" val="23162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Introduction</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5451551" y="950976"/>
            <a:ext cx="6738780"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2</a:t>
            </a:r>
          </a:p>
        </p:txBody>
      </p:sp>
      <p:sp>
        <p:nvSpPr>
          <p:cNvPr id="13" name="Subtitle 2">
            <a:extLst>
              <a:ext uri="{FF2B5EF4-FFF2-40B4-BE49-F238E27FC236}">
                <a16:creationId xmlns:a16="http://schemas.microsoft.com/office/drawing/2014/main" id="{86825FC5-F9FF-4390-957D-2CE70A6D0093}"/>
              </a:ext>
            </a:extLst>
          </p:cNvPr>
          <p:cNvSpPr txBox="1">
            <a:spLocks/>
          </p:cNvSpPr>
          <p:nvPr/>
        </p:nvSpPr>
        <p:spPr>
          <a:xfrm>
            <a:off x="1481328" y="1481328"/>
            <a:ext cx="923544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700" dirty="0">
                <a:solidFill>
                  <a:schemeClr val="bg1"/>
                </a:solidFill>
              </a:rPr>
              <a:t>We tried to develop a website on vehicle renting system which gives an online platform to rent out vehicles in tourist zones for the ease of travel. Rent-buddy is a place where a customer can choose vehicles of their choice for renting for specific time. </a:t>
            </a:r>
          </a:p>
          <a:p>
            <a:pPr>
              <a:lnSpc>
                <a:spcPct val="150000"/>
              </a:lnSpc>
            </a:pPr>
            <a:r>
              <a:rPr lang="en-US" sz="1700" dirty="0">
                <a:solidFill>
                  <a:schemeClr val="bg1"/>
                </a:solidFill>
              </a:rPr>
              <a:t>In that way, they will have the freedom of travelling in tourist zone without being bothered about transportation syndicates and as well as save money. Currently targeted Cox’s Bazar as it is the most visited tourist spot of Bangladesh and has the most expensive transportation charges and syndicates. We tried our best to build a syndicate free and cheap vehicle renting system for tourist and also give earning facilities for local people by taking their vehicles for rent services. </a:t>
            </a:r>
          </a:p>
          <a:p>
            <a:pPr>
              <a:lnSpc>
                <a:spcPct val="150000"/>
              </a:lnSpc>
            </a:pPr>
            <a:r>
              <a:rPr lang="en-US" sz="1700" dirty="0">
                <a:solidFill>
                  <a:schemeClr val="bg1"/>
                </a:solidFill>
              </a:rPr>
              <a:t>We tried to build the website based application to run on all devices for ease of use for everyone. </a:t>
            </a:r>
          </a:p>
        </p:txBody>
      </p:sp>
      <p:sp>
        <p:nvSpPr>
          <p:cNvPr id="14" name="TextBox 13">
            <a:extLst>
              <a:ext uri="{FF2B5EF4-FFF2-40B4-BE49-F238E27FC236}">
                <a16:creationId xmlns:a16="http://schemas.microsoft.com/office/drawing/2014/main" id="{BDE0BB99-157A-4A71-A22E-47B5317AE3C6}"/>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spTree>
    <p:extLst>
      <p:ext uri="{BB962C8B-B14F-4D97-AF65-F5344CB8AC3E}">
        <p14:creationId xmlns:p14="http://schemas.microsoft.com/office/powerpoint/2010/main" val="406062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8" presetClass="entr" presetSubtype="12" fill="hold" grpId="0" nodeType="withEffect">
                                  <p:stCondLst>
                                    <p:cond delay="120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1500"/>
                                        <p:tgtEl>
                                          <p:spTgt spid="13"/>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Project Summary</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4803093" y="950976"/>
            <a:ext cx="7381640"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3</a:t>
            </a:r>
          </a:p>
        </p:txBody>
      </p:sp>
      <p:sp>
        <p:nvSpPr>
          <p:cNvPr id="13" name="Subtitle 2">
            <a:extLst>
              <a:ext uri="{FF2B5EF4-FFF2-40B4-BE49-F238E27FC236}">
                <a16:creationId xmlns:a16="http://schemas.microsoft.com/office/drawing/2014/main" id="{86825FC5-F9FF-4390-957D-2CE70A6D0093}"/>
              </a:ext>
            </a:extLst>
          </p:cNvPr>
          <p:cNvSpPr txBox="1">
            <a:spLocks/>
          </p:cNvSpPr>
          <p:nvPr/>
        </p:nvSpPr>
        <p:spPr>
          <a:xfrm>
            <a:off x="1481328" y="1481328"/>
            <a:ext cx="9235440" cy="4572000"/>
          </a:xfrm>
          <a:prstGeom prst="rect">
            <a:avLst/>
          </a:prstGeom>
        </p:spPr>
        <p:txBody>
          <a:bodyPr vert="horz" lIns="0" tIns="0" rIns="0" bIns="0" rtlCol="0">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lnSpc>
                <a:spcPct val="150000"/>
              </a:lnSpc>
              <a:buFont typeface="Arial" panose="020B0604020202020204" pitchFamily="34" charset="0"/>
              <a:buChar char="•"/>
            </a:pPr>
            <a:endParaRPr lang="en-US" dirty="0">
              <a:solidFill>
                <a:schemeClr val="bg1"/>
              </a:solidFill>
            </a:endParaRPr>
          </a:p>
          <a:p>
            <a:pPr marL="742950" lvl="1" indent="-285750">
              <a:lnSpc>
                <a:spcPct val="150000"/>
              </a:lnSpc>
              <a:buFont typeface="Arial" panose="020B0604020202020204" pitchFamily="34" charset="0"/>
              <a:buChar char="•"/>
            </a:pPr>
            <a:r>
              <a:rPr lang="en-US" dirty="0">
                <a:solidFill>
                  <a:schemeClr val="bg1"/>
                </a:solidFill>
              </a:rPr>
              <a:t>Rent Buddy is an website on vehicle renting system which gives an online platform to rent out vehicles in tourist zone.</a:t>
            </a:r>
          </a:p>
          <a:p>
            <a:pPr marL="742950" lvl="1" indent="-285750">
              <a:lnSpc>
                <a:spcPct val="150000"/>
              </a:lnSpc>
              <a:buFont typeface="Arial" panose="020B0604020202020204" pitchFamily="34" charset="0"/>
              <a:buChar char="•"/>
            </a:pPr>
            <a:r>
              <a:rPr lang="en-US" dirty="0">
                <a:solidFill>
                  <a:schemeClr val="bg1"/>
                </a:solidFill>
              </a:rPr>
              <a:t>Customer can choose vehicles of their choice for renting for specific time. </a:t>
            </a:r>
          </a:p>
          <a:p>
            <a:pPr marL="742950" lvl="1" indent="-285750">
              <a:lnSpc>
                <a:spcPct val="150000"/>
              </a:lnSpc>
              <a:buFont typeface="Arial" panose="020B0604020202020204" pitchFamily="34" charset="0"/>
              <a:buChar char="•"/>
            </a:pPr>
            <a:r>
              <a:rPr lang="en-US" dirty="0">
                <a:solidFill>
                  <a:schemeClr val="bg1"/>
                </a:solidFill>
              </a:rPr>
              <a:t>For now, we are targeting our service for Cox’s Bazar only as it is the most visited tourist spot of Bangladesh and has the most expensive transportation charges and syndicates.</a:t>
            </a:r>
          </a:p>
          <a:p>
            <a:pPr marL="742950" lvl="1" indent="-285750">
              <a:lnSpc>
                <a:spcPct val="150000"/>
              </a:lnSpc>
              <a:buFont typeface="Arial" panose="020B0604020202020204" pitchFamily="34" charset="0"/>
              <a:buChar char="•"/>
            </a:pPr>
            <a:r>
              <a:rPr lang="en-US" dirty="0">
                <a:solidFill>
                  <a:schemeClr val="bg1"/>
                </a:solidFill>
              </a:rPr>
              <a:t>Application based to run on all devices for ease of use for everyone without going to the hassle of downloading any app. </a:t>
            </a:r>
          </a:p>
          <a:p>
            <a:pPr marL="742950" lvl="1" indent="-285750">
              <a:lnSpc>
                <a:spcPct val="150000"/>
              </a:lnSpc>
              <a:buFont typeface="Arial" panose="020B0604020202020204" pitchFamily="34" charset="0"/>
              <a:buChar char="•"/>
            </a:pPr>
            <a:r>
              <a:rPr lang="en-US" dirty="0">
                <a:solidFill>
                  <a:schemeClr val="bg1"/>
                </a:solidFill>
              </a:rPr>
              <a:t>Users will go through both online and offline verification before receiving the service. </a:t>
            </a:r>
          </a:p>
          <a:p>
            <a:pPr lvl="1">
              <a:lnSpc>
                <a:spcPct val="150000"/>
              </a:lnSpc>
            </a:pPr>
            <a:r>
              <a:rPr lang="en-US" dirty="0">
                <a:solidFill>
                  <a:schemeClr val="bg1"/>
                </a:solidFill>
              </a:rPr>
              <a:t> </a:t>
            </a:r>
          </a:p>
        </p:txBody>
      </p:sp>
      <p:sp>
        <p:nvSpPr>
          <p:cNvPr id="14" name="TextBox 13">
            <a:extLst>
              <a:ext uri="{FF2B5EF4-FFF2-40B4-BE49-F238E27FC236}">
                <a16:creationId xmlns:a16="http://schemas.microsoft.com/office/drawing/2014/main" id="{3209D855-84A1-49EA-8475-BC6004CF871B}"/>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spTree>
    <p:extLst>
      <p:ext uri="{BB962C8B-B14F-4D97-AF65-F5344CB8AC3E}">
        <p14:creationId xmlns:p14="http://schemas.microsoft.com/office/powerpoint/2010/main" val="462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8" presetClass="entr" presetSubtype="12" fill="hold" grpId="0" nodeType="withEffect">
                                  <p:stCondLst>
                                    <p:cond delay="120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1500"/>
                                        <p:tgtEl>
                                          <p:spTgt spid="13"/>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Project Requirements</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5778326" y="950976"/>
            <a:ext cx="6374914"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4</a:t>
            </a:r>
          </a:p>
        </p:txBody>
      </p:sp>
      <p:sp>
        <p:nvSpPr>
          <p:cNvPr id="14" name="Subtitle 2">
            <a:extLst>
              <a:ext uri="{FF2B5EF4-FFF2-40B4-BE49-F238E27FC236}">
                <a16:creationId xmlns:a16="http://schemas.microsoft.com/office/drawing/2014/main" id="{AE2B3961-60DF-4106-BB10-FDF60472002A}"/>
              </a:ext>
            </a:extLst>
          </p:cNvPr>
          <p:cNvSpPr txBox="1">
            <a:spLocks/>
          </p:cNvSpPr>
          <p:nvPr/>
        </p:nvSpPr>
        <p:spPr>
          <a:xfrm>
            <a:off x="6164889" y="1487955"/>
            <a:ext cx="630793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endParaRPr lang="en-US" dirty="0">
              <a:solidFill>
                <a:schemeClr val="bg1"/>
              </a:solidFill>
            </a:endParaRPr>
          </a:p>
        </p:txBody>
      </p:sp>
      <p:sp>
        <p:nvSpPr>
          <p:cNvPr id="22" name="Subtitle 2">
            <a:extLst>
              <a:ext uri="{FF2B5EF4-FFF2-40B4-BE49-F238E27FC236}">
                <a16:creationId xmlns:a16="http://schemas.microsoft.com/office/drawing/2014/main" id="{6410159C-E50C-4A87-8CDE-35A2E5C97110}"/>
              </a:ext>
            </a:extLst>
          </p:cNvPr>
          <p:cNvSpPr txBox="1">
            <a:spLocks/>
          </p:cNvSpPr>
          <p:nvPr/>
        </p:nvSpPr>
        <p:spPr>
          <a:xfrm>
            <a:off x="1481328" y="1481328"/>
            <a:ext cx="9235440" cy="4572000"/>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400" dirty="0">
                <a:solidFill>
                  <a:schemeClr val="bg1"/>
                </a:solidFill>
              </a:rPr>
              <a:t>Technical Requirements</a:t>
            </a:r>
          </a:p>
          <a:p>
            <a:pPr marL="742950" lvl="1" indent="-285750" fontAlgn="base">
              <a:lnSpc>
                <a:spcPct val="150000"/>
              </a:lnSpc>
              <a:buFont typeface="Arial" panose="020B0604020202020204" pitchFamily="34" charset="0"/>
              <a:buChar char="•"/>
            </a:pPr>
            <a:r>
              <a:rPr lang="en-US" dirty="0">
                <a:solidFill>
                  <a:schemeClr val="bg1"/>
                </a:solidFill>
              </a:rPr>
              <a:t>Browsers - Google Chrome, Firefox</a:t>
            </a:r>
          </a:p>
          <a:p>
            <a:pPr marL="742950" lvl="1" indent="-285750" fontAlgn="base">
              <a:lnSpc>
                <a:spcPct val="150000"/>
              </a:lnSpc>
              <a:buFont typeface="Arial" panose="020B0604020202020204" pitchFamily="34" charset="0"/>
              <a:buChar char="•"/>
            </a:pPr>
            <a:r>
              <a:rPr lang="en-US" dirty="0">
                <a:solidFill>
                  <a:schemeClr val="bg1"/>
                </a:solidFill>
              </a:rPr>
              <a:t>HTML, CSS, Bootstrap &amp; Angular</a:t>
            </a:r>
          </a:p>
          <a:p>
            <a:pPr marL="742950" lvl="1" indent="-285750" fontAlgn="base">
              <a:lnSpc>
                <a:spcPct val="150000"/>
              </a:lnSpc>
              <a:buFont typeface="Arial" panose="020B0604020202020204" pitchFamily="34" charset="0"/>
              <a:buChar char="•"/>
            </a:pPr>
            <a:r>
              <a:rPr lang="en-US" dirty="0">
                <a:solidFill>
                  <a:schemeClr val="bg1"/>
                </a:solidFill>
              </a:rPr>
              <a:t>C#, MySQL Database</a:t>
            </a:r>
            <a:endParaRPr lang="en-US" sz="1600" dirty="0">
              <a:solidFill>
                <a:schemeClr val="bg1"/>
              </a:solidFill>
            </a:endParaRPr>
          </a:p>
          <a:p>
            <a:pPr fontAlgn="base">
              <a:lnSpc>
                <a:spcPct val="150000"/>
              </a:lnSpc>
            </a:pPr>
            <a:endParaRPr lang="en-US" sz="2400" dirty="0">
              <a:solidFill>
                <a:schemeClr val="bg1"/>
              </a:solidFill>
            </a:endParaRPr>
          </a:p>
          <a:p>
            <a:pPr>
              <a:lnSpc>
                <a:spcPct val="150000"/>
              </a:lnSpc>
            </a:pPr>
            <a:r>
              <a:rPr lang="en-US" sz="2400" dirty="0">
                <a:solidFill>
                  <a:schemeClr val="bg1"/>
                </a:solidFill>
              </a:rPr>
              <a:t>Other Requirements</a:t>
            </a:r>
          </a:p>
          <a:p>
            <a:pPr marL="742950" lvl="1" indent="-285750">
              <a:lnSpc>
                <a:spcPct val="150000"/>
              </a:lnSpc>
              <a:buFont typeface="Arial" panose="020B0604020202020204" pitchFamily="34" charset="0"/>
              <a:buChar char="•"/>
            </a:pPr>
            <a:r>
              <a:rPr lang="en-US" dirty="0">
                <a:solidFill>
                  <a:schemeClr val="bg1"/>
                </a:solidFill>
              </a:rPr>
              <a:t>Microsoft Visual Studio, Microsoft SQL Server Studio and Other</a:t>
            </a:r>
          </a:p>
          <a:p>
            <a:pPr marL="742950" lvl="1" indent="-285750">
              <a:lnSpc>
                <a:spcPct val="150000"/>
              </a:lnSpc>
              <a:buFont typeface="Arial" panose="020B0604020202020204" pitchFamily="34" charset="0"/>
              <a:buChar char="•"/>
            </a:pPr>
            <a:r>
              <a:rPr lang="en-US" dirty="0">
                <a:solidFill>
                  <a:schemeClr val="bg1"/>
                </a:solidFill>
              </a:rPr>
              <a:t>Computer System</a:t>
            </a:r>
          </a:p>
          <a:p>
            <a:pPr marL="742950" lvl="1" indent="-285750">
              <a:lnSpc>
                <a:spcPct val="150000"/>
              </a:lnSpc>
              <a:buFont typeface="Arial" panose="020B0604020202020204" pitchFamily="34" charset="0"/>
              <a:buChar char="•"/>
            </a:pPr>
            <a:r>
              <a:rPr lang="en-US" dirty="0">
                <a:solidFill>
                  <a:schemeClr val="bg1"/>
                </a:solidFill>
              </a:rPr>
              <a:t>Operating System</a:t>
            </a:r>
          </a:p>
          <a:p>
            <a:pPr>
              <a:lnSpc>
                <a:spcPct val="150000"/>
              </a:lnSpc>
            </a:pPr>
            <a:endParaRPr lang="en-US" altLang="ko-KR" dirty="0">
              <a:solidFill>
                <a:schemeClr val="bg1"/>
              </a:solidFill>
            </a:endParaRPr>
          </a:p>
          <a:p>
            <a:pPr>
              <a:lnSpc>
                <a:spcPct val="150000"/>
              </a:lnSpc>
            </a:pPr>
            <a:endParaRPr lang="en-US" sz="1700" dirty="0">
              <a:solidFill>
                <a:schemeClr val="bg1"/>
              </a:solidFill>
            </a:endParaRPr>
          </a:p>
        </p:txBody>
      </p:sp>
      <p:sp>
        <p:nvSpPr>
          <p:cNvPr id="21" name="TextBox 20">
            <a:extLst>
              <a:ext uri="{FF2B5EF4-FFF2-40B4-BE49-F238E27FC236}">
                <a16:creationId xmlns:a16="http://schemas.microsoft.com/office/drawing/2014/main" id="{944FBF69-CA73-4843-8010-062F60471BB3}"/>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spTree>
    <p:extLst>
      <p:ext uri="{BB962C8B-B14F-4D97-AF65-F5344CB8AC3E}">
        <p14:creationId xmlns:p14="http://schemas.microsoft.com/office/powerpoint/2010/main" val="7762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8" presetClass="entr" presetSubtype="12" fill="hold" grpId="0" nodeType="withEffect" nodePh="1">
                                  <p:stCondLst>
                                    <p:cond delay="120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Effect transition="in" filter="strips(downLeft)">
                                      <p:cBhvr>
                                        <p:cTn id="20" dur="1500"/>
                                        <p:tgtEl>
                                          <p:spTgt spid="14"/>
                                        </p:tgtEl>
                                      </p:cBhvr>
                                    </p:animEffect>
                                  </p:childTnLst>
                                </p:cTn>
                              </p:par>
                              <p:par>
                                <p:cTn id="21" presetID="18" presetClass="entr" presetSubtype="12" fill="hold" grpId="0" nodeType="withEffect">
                                  <p:stCondLst>
                                    <p:cond delay="1200"/>
                                  </p:stCondLst>
                                  <p:childTnLst>
                                    <p:set>
                                      <p:cBhvr>
                                        <p:cTn id="22" dur="1" fill="hold">
                                          <p:stCondLst>
                                            <p:cond delay="0"/>
                                          </p:stCondLst>
                                        </p:cTn>
                                        <p:tgtEl>
                                          <p:spTgt spid="22"/>
                                        </p:tgtEl>
                                        <p:attrNameLst>
                                          <p:attrName>style.visibility</p:attrName>
                                        </p:attrNameLst>
                                      </p:cBhvr>
                                      <p:to>
                                        <p:strVal val="visible"/>
                                      </p:to>
                                    </p:set>
                                    <p:animEffect transition="in" filter="strips(downLeft)">
                                      <p:cBhvr>
                                        <p:cTn id="23" dur="1500"/>
                                        <p:tgtEl>
                                          <p:spTgt spid="22"/>
                                        </p:tgtEl>
                                      </p:cBhvr>
                                    </p:animEffect>
                                  </p:childTnLst>
                                </p:cTn>
                              </p:par>
                              <p:par>
                                <p:cTn id="24" presetID="16" presetClass="entr" presetSubtype="21" fill="hold" grpId="0" nodeType="withEffect">
                                  <p:stCondLst>
                                    <p:cond delay="1000"/>
                                  </p:stCondLst>
                                  <p:childTnLst>
                                    <p:set>
                                      <p:cBhvr>
                                        <p:cTn id="25" dur="1" fill="hold">
                                          <p:stCondLst>
                                            <p:cond delay="0"/>
                                          </p:stCondLst>
                                        </p:cTn>
                                        <p:tgtEl>
                                          <p:spTgt spid="21"/>
                                        </p:tgtEl>
                                        <p:attrNameLst>
                                          <p:attrName>style.visibility</p:attrName>
                                        </p:attrNameLst>
                                      </p:cBhvr>
                                      <p:to>
                                        <p:strVal val="visible"/>
                                      </p:to>
                                    </p:set>
                                    <p:animEffect transition="in" filter="barn(inVertical)">
                                      <p:cBhvr>
                                        <p:cTn id="26" dur="8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4" grpId="0"/>
      <p:bldP spid="22"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Level 0 Diagram (Context Level Diagram)</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9633801" y="950976"/>
            <a:ext cx="2557602"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5</a:t>
            </a:r>
          </a:p>
        </p:txBody>
      </p:sp>
      <p:pic>
        <p:nvPicPr>
          <p:cNvPr id="6" name="Picture 5">
            <a:extLst>
              <a:ext uri="{FF2B5EF4-FFF2-40B4-BE49-F238E27FC236}">
                <a16:creationId xmlns:a16="http://schemas.microsoft.com/office/drawing/2014/main" id="{B6113855-17B0-4117-BCE9-0486CE527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933" y="2662130"/>
            <a:ext cx="9217818" cy="1533739"/>
          </a:xfrm>
          <a:prstGeom prst="rect">
            <a:avLst/>
          </a:prstGeom>
        </p:spPr>
      </p:pic>
      <p:sp>
        <p:nvSpPr>
          <p:cNvPr id="13" name="TextBox 12">
            <a:extLst>
              <a:ext uri="{FF2B5EF4-FFF2-40B4-BE49-F238E27FC236}">
                <a16:creationId xmlns:a16="http://schemas.microsoft.com/office/drawing/2014/main" id="{DC7FE939-D42D-4BB0-A3AB-CF269E17F2B7}"/>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spTree>
    <p:extLst>
      <p:ext uri="{BB962C8B-B14F-4D97-AF65-F5344CB8AC3E}">
        <p14:creationId xmlns:p14="http://schemas.microsoft.com/office/powerpoint/2010/main" val="265612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4" presetClass="entr" presetSubtype="16" fill="hold" nodeType="withEffect">
                                  <p:stCondLst>
                                    <p:cond delay="100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2000"/>
                                        <p:tgtEl>
                                          <p:spTgt spid="6"/>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8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Level 1 Diagram</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4605610" y="950976"/>
            <a:ext cx="7593429"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6</a:t>
            </a:r>
          </a:p>
        </p:txBody>
      </p:sp>
      <p:pic>
        <p:nvPicPr>
          <p:cNvPr id="6" name="Picture 5">
            <a:extLst>
              <a:ext uri="{FF2B5EF4-FFF2-40B4-BE49-F238E27FC236}">
                <a16:creationId xmlns:a16="http://schemas.microsoft.com/office/drawing/2014/main" id="{31A22F4D-9C25-499A-A553-4714B0AE4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475" y="1182353"/>
            <a:ext cx="8778841" cy="5253161"/>
          </a:xfrm>
          <a:prstGeom prst="rect">
            <a:avLst/>
          </a:prstGeom>
        </p:spPr>
      </p:pic>
      <p:sp>
        <p:nvSpPr>
          <p:cNvPr id="13" name="TextBox 12">
            <a:extLst>
              <a:ext uri="{FF2B5EF4-FFF2-40B4-BE49-F238E27FC236}">
                <a16:creationId xmlns:a16="http://schemas.microsoft.com/office/drawing/2014/main" id="{67422491-D1AD-47AB-8A44-59C39BEA7355}"/>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spTree>
    <p:extLst>
      <p:ext uri="{BB962C8B-B14F-4D97-AF65-F5344CB8AC3E}">
        <p14:creationId xmlns:p14="http://schemas.microsoft.com/office/powerpoint/2010/main" val="39361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6" presetClass="entr" presetSubtype="16" fill="hold" nodeType="withEffect">
                                  <p:stCondLst>
                                    <p:cond delay="100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8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Level 2 Diagram</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4605610" y="950976"/>
            <a:ext cx="7593429"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7</a:t>
            </a:r>
          </a:p>
        </p:txBody>
      </p:sp>
      <p:pic>
        <p:nvPicPr>
          <p:cNvPr id="4" name="Picture 3">
            <a:extLst>
              <a:ext uri="{FF2B5EF4-FFF2-40B4-BE49-F238E27FC236}">
                <a16:creationId xmlns:a16="http://schemas.microsoft.com/office/drawing/2014/main" id="{A7B48789-6343-4201-8875-F43ADCA1F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477" y="1150437"/>
            <a:ext cx="8778839" cy="5284869"/>
          </a:xfrm>
          <a:prstGeom prst="rect">
            <a:avLst/>
          </a:prstGeom>
        </p:spPr>
      </p:pic>
      <p:sp>
        <p:nvSpPr>
          <p:cNvPr id="13" name="TextBox 12">
            <a:extLst>
              <a:ext uri="{FF2B5EF4-FFF2-40B4-BE49-F238E27FC236}">
                <a16:creationId xmlns:a16="http://schemas.microsoft.com/office/drawing/2014/main" id="{24AB70D4-3EA4-46CC-817B-F832FECCD61B}"/>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spTree>
    <p:extLst>
      <p:ext uri="{BB962C8B-B14F-4D97-AF65-F5344CB8AC3E}">
        <p14:creationId xmlns:p14="http://schemas.microsoft.com/office/powerpoint/2010/main" val="105230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6" presetClass="entr" presetSubtype="16" fill="hold" nodeType="withEffect">
                                  <p:stCondLst>
                                    <p:cond delay="100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2000"/>
                                        <p:tgtEl>
                                          <p:spTgt spid="4"/>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8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Level 2 Diagram (Contd.)</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6372346" y="950976"/>
            <a:ext cx="5819727"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8</a:t>
            </a:r>
          </a:p>
        </p:txBody>
      </p:sp>
      <p:pic>
        <p:nvPicPr>
          <p:cNvPr id="5" name="Picture 4">
            <a:extLst>
              <a:ext uri="{FF2B5EF4-FFF2-40B4-BE49-F238E27FC236}">
                <a16:creationId xmlns:a16="http://schemas.microsoft.com/office/drawing/2014/main" id="{A3536481-164B-4055-A60E-CE04E0AF7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268" y="1216325"/>
            <a:ext cx="8778838" cy="5426017"/>
          </a:xfrm>
          <a:prstGeom prst="rect">
            <a:avLst/>
          </a:prstGeom>
        </p:spPr>
      </p:pic>
      <p:sp>
        <p:nvSpPr>
          <p:cNvPr id="13" name="TextBox 12">
            <a:extLst>
              <a:ext uri="{FF2B5EF4-FFF2-40B4-BE49-F238E27FC236}">
                <a16:creationId xmlns:a16="http://schemas.microsoft.com/office/drawing/2014/main" id="{1BA3821F-ED75-44AD-A174-164EEEC51A0C}"/>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spTree>
    <p:extLst>
      <p:ext uri="{BB962C8B-B14F-4D97-AF65-F5344CB8AC3E}">
        <p14:creationId xmlns:p14="http://schemas.microsoft.com/office/powerpoint/2010/main" val="246293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6" presetClass="entr" presetSubtype="16" fill="hold" nodeType="withEffect">
                                  <p:stCondLst>
                                    <p:cond delay="100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par>
                                <p:cTn id="21" presetID="16" presetClass="entr" presetSubtype="21" fill="hold" grpId="0" nodeType="withEffect">
                                  <p:stCondLst>
                                    <p:cond delay="100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8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60000"/>
          </a:blip>
          <a:tile tx="0" ty="0" sx="100000" sy="100000" flip="none" algn="tl"/>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6D8B89-86F4-442C-A873-A9CAA7648512}"/>
              </a:ext>
            </a:extLst>
          </p:cNvPr>
          <p:cNvGrpSpPr/>
          <p:nvPr/>
        </p:nvGrpSpPr>
        <p:grpSpPr>
          <a:xfrm>
            <a:off x="5364890" y="6417721"/>
            <a:ext cx="1093469" cy="246221"/>
            <a:chOff x="1461678" y="957263"/>
            <a:chExt cx="1093469" cy="246221"/>
          </a:xfrm>
        </p:grpSpPr>
        <p:cxnSp>
          <p:nvCxnSpPr>
            <p:cNvPr id="20" name="Straight Connector 19">
              <a:extLst>
                <a:ext uri="{FF2B5EF4-FFF2-40B4-BE49-F238E27FC236}">
                  <a16:creationId xmlns:a16="http://schemas.microsoft.com/office/drawing/2014/main" id="{4373878A-E1E0-41EC-B716-CFD8C26758C9}"/>
                </a:ext>
              </a:extLst>
            </p:cNvPr>
            <p:cNvCxnSpPr>
              <a:cxnSpLocks/>
              <a:stCxn id="17" idx="3"/>
              <a:endCxn id="18" idx="1"/>
            </p:cNvCxnSpPr>
            <p:nvPr/>
          </p:nvCxnSpPr>
          <p:spPr>
            <a:xfrm>
              <a:off x="1507397" y="1080373"/>
              <a:ext cx="1002031" cy="0"/>
            </a:xfrm>
            <a:prstGeom prst="line">
              <a:avLst/>
            </a:prstGeom>
            <a:ln w="1905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EDE8644-4103-4CCB-AF79-58B33EAF9376}"/>
                </a:ext>
              </a:extLst>
            </p:cNvPr>
            <p:cNvSpPr/>
            <p:nvPr/>
          </p:nvSpPr>
          <p:spPr>
            <a:xfrm>
              <a:off x="1461678" y="1057513"/>
              <a:ext cx="4571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Rectangle 17">
              <a:extLst>
                <a:ext uri="{FF2B5EF4-FFF2-40B4-BE49-F238E27FC236}">
                  <a16:creationId xmlns:a16="http://schemas.microsoft.com/office/drawing/2014/main" id="{9BBB403A-B379-4524-B0A5-D956AAD183C0}"/>
                </a:ext>
              </a:extLst>
            </p:cNvPr>
            <p:cNvSpPr/>
            <p:nvPr/>
          </p:nvSpPr>
          <p:spPr>
            <a:xfrm>
              <a:off x="2509428" y="1057513"/>
              <a:ext cx="457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TextBox 18">
              <a:extLst>
                <a:ext uri="{FF2B5EF4-FFF2-40B4-BE49-F238E27FC236}">
                  <a16:creationId xmlns:a16="http://schemas.microsoft.com/office/drawing/2014/main" id="{82DC7BA3-3399-46EE-99A3-6E7CA71C060C}"/>
                </a:ext>
              </a:extLst>
            </p:cNvPr>
            <p:cNvSpPr txBox="1"/>
            <p:nvPr/>
          </p:nvSpPr>
          <p:spPr>
            <a:xfrm>
              <a:off x="1536925" y="957263"/>
              <a:ext cx="944338" cy="246221"/>
            </a:xfrm>
            <a:prstGeom prst="rect">
              <a:avLst/>
            </a:prstGeom>
            <a:noFill/>
          </p:spPr>
          <p:txBody>
            <a:bodyPr wrap="square" rtlCol="0">
              <a:spAutoFit/>
            </a:bodyPr>
            <a:lstStyle/>
            <a:p>
              <a:pPr algn="ctr"/>
              <a:r>
                <a:rPr lang="en-US" sz="1000" dirty="0">
                  <a:solidFill>
                    <a:schemeClr val="bg1"/>
                  </a:solidFill>
                </a:rPr>
                <a:t>Rent-Buddy</a:t>
              </a:r>
            </a:p>
          </p:txBody>
        </p:sp>
      </p:grpSp>
      <p:sp>
        <p:nvSpPr>
          <p:cNvPr id="2" name="Title 1">
            <a:extLst>
              <a:ext uri="{FF2B5EF4-FFF2-40B4-BE49-F238E27FC236}">
                <a16:creationId xmlns:a16="http://schemas.microsoft.com/office/drawing/2014/main" id="{FCF08A41-A147-457A-825B-D549F2A77A58}"/>
              </a:ext>
            </a:extLst>
          </p:cNvPr>
          <p:cNvSpPr>
            <a:spLocks noGrp="1"/>
          </p:cNvSpPr>
          <p:nvPr>
            <p:ph type="ctrTitle"/>
          </p:nvPr>
        </p:nvSpPr>
        <p:spPr>
          <a:xfrm>
            <a:off x="1302716" y="589339"/>
            <a:ext cx="9217819" cy="469900"/>
          </a:xfrm>
        </p:spPr>
        <p:txBody>
          <a:bodyPr>
            <a:noAutofit/>
          </a:bodyPr>
          <a:lstStyle/>
          <a:p>
            <a:r>
              <a:rPr lang="en-US" sz="4000" dirty="0">
                <a:solidFill>
                  <a:schemeClr val="bg1"/>
                </a:solidFill>
              </a:rPr>
              <a:t>Use Case Diagram</a:t>
            </a:r>
          </a:p>
        </p:txBody>
      </p:sp>
      <p:cxnSp>
        <p:nvCxnSpPr>
          <p:cNvPr id="24" name="Straight Connector 23">
            <a:extLst>
              <a:ext uri="{FF2B5EF4-FFF2-40B4-BE49-F238E27FC236}">
                <a16:creationId xmlns:a16="http://schemas.microsoft.com/office/drawing/2014/main" id="{9CAE3971-EEC1-4CAC-A853-07790ECB32E0}"/>
              </a:ext>
            </a:extLst>
          </p:cNvPr>
          <p:cNvCxnSpPr>
            <a:cxnSpLocks/>
          </p:cNvCxnSpPr>
          <p:nvPr/>
        </p:nvCxnSpPr>
        <p:spPr>
          <a:xfrm>
            <a:off x="5009016" y="950976"/>
            <a:ext cx="7183412"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98C38BA-1820-4A68-B99A-8D9B1AA110C9}"/>
              </a:ext>
            </a:extLst>
          </p:cNvPr>
          <p:cNvCxnSpPr>
            <a:cxnSpLocks/>
          </p:cNvCxnSpPr>
          <p:nvPr/>
        </p:nvCxnSpPr>
        <p:spPr>
          <a:xfrm>
            <a:off x="0" y="946555"/>
            <a:ext cx="1221971" cy="0"/>
          </a:xfrm>
          <a:prstGeom prst="line">
            <a:avLst/>
          </a:prstGeom>
          <a:ln w="38100">
            <a:gradFill flip="none" rotWithShape="1">
              <a:gsLst>
                <a:gs pos="0">
                  <a:schemeClr val="accent1"/>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06151-600E-40D6-A86E-9909C7580383}"/>
              </a:ext>
            </a:extLst>
          </p:cNvPr>
          <p:cNvSpPr txBox="1"/>
          <p:nvPr/>
        </p:nvSpPr>
        <p:spPr>
          <a:xfrm>
            <a:off x="11749031" y="6409801"/>
            <a:ext cx="342900" cy="276999"/>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rPr>
              <a:t>9</a:t>
            </a:r>
          </a:p>
        </p:txBody>
      </p:sp>
      <p:pic>
        <p:nvPicPr>
          <p:cNvPr id="7" name="Picture 6">
            <a:extLst>
              <a:ext uri="{FF2B5EF4-FFF2-40B4-BE49-F238E27FC236}">
                <a16:creationId xmlns:a16="http://schemas.microsoft.com/office/drawing/2014/main" id="{5F542E4F-B726-4A6A-A924-7D9E1BEB6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624" y="1464930"/>
            <a:ext cx="4177075" cy="4687441"/>
          </a:xfrm>
          <a:prstGeom prst="rect">
            <a:avLst/>
          </a:prstGeom>
        </p:spPr>
      </p:pic>
      <p:sp>
        <p:nvSpPr>
          <p:cNvPr id="21" name="Subtitle 2">
            <a:extLst>
              <a:ext uri="{FF2B5EF4-FFF2-40B4-BE49-F238E27FC236}">
                <a16:creationId xmlns:a16="http://schemas.microsoft.com/office/drawing/2014/main" id="{F81C8DD5-E5AA-4339-B54F-2D427FDE1C46}"/>
              </a:ext>
            </a:extLst>
          </p:cNvPr>
          <p:cNvSpPr txBox="1">
            <a:spLocks/>
          </p:cNvSpPr>
          <p:nvPr/>
        </p:nvSpPr>
        <p:spPr>
          <a:xfrm>
            <a:off x="7436244" y="3115452"/>
            <a:ext cx="3108717" cy="3103239"/>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dirty="0">
                <a:solidFill>
                  <a:schemeClr val="bg1"/>
                </a:solidFill>
              </a:rPr>
              <a:t>  Use Cases:</a:t>
            </a:r>
          </a:p>
          <a:p>
            <a:pPr marL="742950" lvl="1" indent="-285750">
              <a:buFont typeface="Arial" panose="020B0604020202020204" pitchFamily="34" charset="0"/>
              <a:buChar char="•"/>
            </a:pPr>
            <a:endParaRPr lang="en-US" dirty="0">
              <a:solidFill>
                <a:schemeClr val="bg1"/>
              </a:solidFill>
            </a:endParaRPr>
          </a:p>
          <a:p>
            <a:pPr marL="1200150" lvl="2" indent="-285750">
              <a:buFont typeface="Arial" panose="020B0604020202020204" pitchFamily="34" charset="0"/>
              <a:buChar char="•"/>
            </a:pPr>
            <a:r>
              <a:rPr lang="en-US" dirty="0">
                <a:solidFill>
                  <a:schemeClr val="bg1"/>
                </a:solidFill>
              </a:rPr>
              <a:t>Registration</a:t>
            </a:r>
          </a:p>
          <a:p>
            <a:pPr marL="1200150" lvl="2" indent="-285750">
              <a:buFont typeface="Arial" panose="020B0604020202020204" pitchFamily="34" charset="0"/>
              <a:buChar char="•"/>
            </a:pPr>
            <a:r>
              <a:rPr lang="en-US" dirty="0">
                <a:solidFill>
                  <a:schemeClr val="bg1"/>
                </a:solidFill>
              </a:rPr>
              <a:t>Login</a:t>
            </a:r>
          </a:p>
          <a:p>
            <a:pPr marL="1200150" lvl="2" indent="-285750">
              <a:buFont typeface="Arial" panose="020B0604020202020204" pitchFamily="34" charset="0"/>
              <a:buChar char="•"/>
            </a:pPr>
            <a:r>
              <a:rPr lang="en-US" dirty="0">
                <a:solidFill>
                  <a:schemeClr val="bg1"/>
                </a:solidFill>
              </a:rPr>
              <a:t>Profile Lookup</a:t>
            </a:r>
          </a:p>
          <a:p>
            <a:pPr marL="1200150" lvl="2" indent="-285750">
              <a:buFont typeface="Arial" panose="020B0604020202020204" pitchFamily="34" charset="0"/>
              <a:buChar char="•"/>
            </a:pPr>
            <a:r>
              <a:rPr lang="en-US" dirty="0">
                <a:solidFill>
                  <a:schemeClr val="bg1"/>
                </a:solidFill>
              </a:rPr>
              <a:t>Manage Accounts</a:t>
            </a:r>
          </a:p>
          <a:p>
            <a:pPr marL="1200150" lvl="2" indent="-285750">
              <a:buFont typeface="Arial" panose="020B0604020202020204" pitchFamily="34" charset="0"/>
              <a:buChar char="•"/>
            </a:pPr>
            <a:r>
              <a:rPr lang="en-US" dirty="0">
                <a:solidFill>
                  <a:schemeClr val="bg1"/>
                </a:solidFill>
              </a:rPr>
              <a:t>Catalogue</a:t>
            </a:r>
          </a:p>
          <a:p>
            <a:pPr marL="1200150" lvl="2" indent="-285750">
              <a:buFont typeface="Arial" panose="020B0604020202020204" pitchFamily="34" charset="0"/>
              <a:buChar char="•"/>
            </a:pPr>
            <a:r>
              <a:rPr lang="en-US" dirty="0">
                <a:solidFill>
                  <a:schemeClr val="bg1"/>
                </a:solidFill>
              </a:rPr>
              <a:t>Rent</a:t>
            </a:r>
          </a:p>
          <a:p>
            <a:pPr marL="1200150" lvl="2" indent="-285750">
              <a:buFont typeface="Arial" panose="020B0604020202020204" pitchFamily="34" charset="0"/>
              <a:buChar char="•"/>
            </a:pPr>
            <a:r>
              <a:rPr lang="en-US" dirty="0">
                <a:solidFill>
                  <a:schemeClr val="bg1"/>
                </a:solidFill>
              </a:rPr>
              <a:t>Manage Vehicles</a:t>
            </a:r>
          </a:p>
          <a:p>
            <a:pPr marL="1200150" lvl="2" indent="-285750">
              <a:buFont typeface="Arial" panose="020B0604020202020204" pitchFamily="34" charset="0"/>
              <a:buChar char="•"/>
            </a:pPr>
            <a:r>
              <a:rPr lang="en-US" dirty="0">
                <a:solidFill>
                  <a:schemeClr val="bg1"/>
                </a:solidFill>
              </a:rPr>
              <a:t>Payment</a:t>
            </a:r>
          </a:p>
        </p:txBody>
      </p:sp>
      <p:sp>
        <p:nvSpPr>
          <p:cNvPr id="22" name="Subtitle 2">
            <a:extLst>
              <a:ext uri="{FF2B5EF4-FFF2-40B4-BE49-F238E27FC236}">
                <a16:creationId xmlns:a16="http://schemas.microsoft.com/office/drawing/2014/main" id="{412BE1E1-EF05-4E5D-A515-A3C096C712F2}"/>
              </a:ext>
            </a:extLst>
          </p:cNvPr>
          <p:cNvSpPr txBox="1">
            <a:spLocks/>
          </p:cNvSpPr>
          <p:nvPr/>
        </p:nvSpPr>
        <p:spPr>
          <a:xfrm>
            <a:off x="7437642" y="1539719"/>
            <a:ext cx="2645519" cy="1120989"/>
          </a:xfrm>
          <a:prstGeom prst="rect">
            <a:avLst/>
          </a:prstGeom>
        </p:spPr>
        <p:txBody>
          <a:bodyPr vert="horz"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dirty="0">
                <a:solidFill>
                  <a:schemeClr val="bg1"/>
                </a:solidFill>
              </a:rPr>
              <a:t>  Actors:</a:t>
            </a:r>
          </a:p>
          <a:p>
            <a:pPr marL="742950" lvl="1" indent="-285750">
              <a:buFont typeface="Arial" panose="020B0604020202020204" pitchFamily="34" charset="0"/>
              <a:buChar char="•"/>
            </a:pPr>
            <a:endParaRPr lang="en-US" dirty="0">
              <a:solidFill>
                <a:schemeClr val="bg1"/>
              </a:solidFill>
            </a:endParaRPr>
          </a:p>
          <a:p>
            <a:pPr marL="1200150" lvl="2" indent="-285750">
              <a:buFont typeface="Arial" panose="020B0604020202020204" pitchFamily="34" charset="0"/>
              <a:buChar char="•"/>
            </a:pPr>
            <a:r>
              <a:rPr lang="en-US" dirty="0">
                <a:solidFill>
                  <a:schemeClr val="bg1"/>
                </a:solidFill>
              </a:rPr>
              <a:t>Admin</a:t>
            </a:r>
          </a:p>
          <a:p>
            <a:pPr marL="1200150" lvl="2" indent="-285750">
              <a:buFont typeface="Arial" panose="020B0604020202020204" pitchFamily="34" charset="0"/>
              <a:buChar char="•"/>
            </a:pPr>
            <a:r>
              <a:rPr lang="en-US" dirty="0">
                <a:solidFill>
                  <a:schemeClr val="bg1"/>
                </a:solidFill>
              </a:rPr>
              <a:t>Customer</a:t>
            </a:r>
          </a:p>
        </p:txBody>
      </p:sp>
      <p:sp>
        <p:nvSpPr>
          <p:cNvPr id="15" name="TextBox 14">
            <a:extLst>
              <a:ext uri="{FF2B5EF4-FFF2-40B4-BE49-F238E27FC236}">
                <a16:creationId xmlns:a16="http://schemas.microsoft.com/office/drawing/2014/main" id="{D08F5D33-76A8-4794-981E-D3143173AE38}"/>
              </a:ext>
            </a:extLst>
          </p:cNvPr>
          <p:cNvSpPr txBox="1"/>
          <p:nvPr/>
        </p:nvSpPr>
        <p:spPr>
          <a:xfrm>
            <a:off x="271519" y="6394860"/>
            <a:ext cx="1496204" cy="246221"/>
          </a:xfrm>
          <a:prstGeom prst="rect">
            <a:avLst/>
          </a:prstGeom>
          <a:noFill/>
        </p:spPr>
        <p:txBody>
          <a:bodyPr wrap="square" rtlCol="0">
            <a:spAutoFit/>
          </a:bodyPr>
          <a:lstStyle/>
          <a:p>
            <a:r>
              <a:rPr lang="en-US" sz="1000" dirty="0">
                <a:solidFill>
                  <a:schemeClr val="bg1"/>
                </a:solidFill>
              </a:rPr>
              <a:t>03-Oct-2021</a:t>
            </a:r>
          </a:p>
        </p:txBody>
      </p:sp>
    </p:spTree>
    <p:extLst>
      <p:ext uri="{BB962C8B-B14F-4D97-AF65-F5344CB8AC3E}">
        <p14:creationId xmlns:p14="http://schemas.microsoft.com/office/powerpoint/2010/main" val="49394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10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par>
                                <p:cTn id="12" presetID="22" presetClass="entr" presetSubtype="8" fill="hold" nodeType="withEffect">
                                  <p:stCondLst>
                                    <p:cond delay="11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16" presetClass="entr" presetSubtype="21" fill="hold" grpId="0" nodeType="withEffect">
                                  <p:stCondLst>
                                    <p:cond delay="120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800"/>
                                        <p:tgtEl>
                                          <p:spTgt spid="33"/>
                                        </p:tgtEl>
                                      </p:cBhvr>
                                    </p:animEffect>
                                  </p:childTnLst>
                                </p:cTn>
                              </p:par>
                              <p:par>
                                <p:cTn id="18" presetID="18" presetClass="entr" presetSubtype="12" fill="hold" grpId="0" nodeType="withEffect">
                                  <p:stCondLst>
                                    <p:cond delay="1200"/>
                                  </p:stCondLst>
                                  <p:childTnLst>
                                    <p:set>
                                      <p:cBhvr>
                                        <p:cTn id="19" dur="1" fill="hold">
                                          <p:stCondLst>
                                            <p:cond delay="0"/>
                                          </p:stCondLst>
                                        </p:cTn>
                                        <p:tgtEl>
                                          <p:spTgt spid="21"/>
                                        </p:tgtEl>
                                        <p:attrNameLst>
                                          <p:attrName>style.visibility</p:attrName>
                                        </p:attrNameLst>
                                      </p:cBhvr>
                                      <p:to>
                                        <p:strVal val="visible"/>
                                      </p:to>
                                    </p:set>
                                    <p:animEffect transition="in" filter="strips(downLeft)">
                                      <p:cBhvr>
                                        <p:cTn id="20" dur="1500"/>
                                        <p:tgtEl>
                                          <p:spTgt spid="21"/>
                                        </p:tgtEl>
                                      </p:cBhvr>
                                    </p:animEffect>
                                  </p:childTnLst>
                                </p:cTn>
                              </p:par>
                              <p:par>
                                <p:cTn id="21" presetID="18" presetClass="entr" presetSubtype="12" fill="hold" grpId="0" nodeType="withEffect">
                                  <p:stCondLst>
                                    <p:cond delay="1200"/>
                                  </p:stCondLst>
                                  <p:childTnLst>
                                    <p:set>
                                      <p:cBhvr>
                                        <p:cTn id="22" dur="1" fill="hold">
                                          <p:stCondLst>
                                            <p:cond delay="0"/>
                                          </p:stCondLst>
                                        </p:cTn>
                                        <p:tgtEl>
                                          <p:spTgt spid="22"/>
                                        </p:tgtEl>
                                        <p:attrNameLst>
                                          <p:attrName>style.visibility</p:attrName>
                                        </p:attrNameLst>
                                      </p:cBhvr>
                                      <p:to>
                                        <p:strVal val="visible"/>
                                      </p:to>
                                    </p:set>
                                    <p:animEffect transition="in" filter="strips(downLeft)">
                                      <p:cBhvr>
                                        <p:cTn id="23" dur="1500"/>
                                        <p:tgtEl>
                                          <p:spTgt spid="22"/>
                                        </p:tgtEl>
                                      </p:cBhvr>
                                    </p:animEffect>
                                  </p:childTnLst>
                                </p:cTn>
                              </p:par>
                              <p:par>
                                <p:cTn id="24" presetID="8" presetClass="entr" presetSubtype="16" fill="hold" nodeType="withEffect">
                                  <p:stCondLst>
                                    <p:cond delay="1000"/>
                                  </p:stCondLst>
                                  <p:childTnLst>
                                    <p:set>
                                      <p:cBhvr>
                                        <p:cTn id="25" dur="1" fill="hold">
                                          <p:stCondLst>
                                            <p:cond delay="0"/>
                                          </p:stCondLst>
                                        </p:cTn>
                                        <p:tgtEl>
                                          <p:spTgt spid="7"/>
                                        </p:tgtEl>
                                        <p:attrNameLst>
                                          <p:attrName>style.visibility</p:attrName>
                                        </p:attrNameLst>
                                      </p:cBhvr>
                                      <p:to>
                                        <p:strVal val="visible"/>
                                      </p:to>
                                    </p:set>
                                    <p:animEffect transition="in" filter="diamond(in)">
                                      <p:cBhvr>
                                        <p:cTn id="26" dur="2000"/>
                                        <p:tgtEl>
                                          <p:spTgt spid="7"/>
                                        </p:tgtEl>
                                      </p:cBhvr>
                                    </p:animEffect>
                                  </p:childTnLst>
                                </p:cTn>
                              </p:par>
                              <p:par>
                                <p:cTn id="27" presetID="16" presetClass="entr" presetSubtype="21" fill="hold" grpId="0" nodeType="withEffect">
                                  <p:stCondLst>
                                    <p:cond delay="100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1" grpId="0"/>
      <p:bldP spid="22" grpId="0"/>
      <p:bldP spid="15" grpId="0"/>
    </p:bldLst>
  </p:timing>
</p:sld>
</file>

<file path=ppt/theme/theme1.xml><?xml version="1.0" encoding="utf-8"?>
<a:theme xmlns:a="http://schemas.openxmlformats.org/drawingml/2006/main" name="Office Theme">
  <a:themeElements>
    <a:clrScheme name="ASH COLOR">
      <a:dk1>
        <a:srgbClr val="222222"/>
      </a:dk1>
      <a:lt1>
        <a:sysClr val="window" lastClr="FFFFFF"/>
      </a:lt1>
      <a:dk2>
        <a:srgbClr val="000000"/>
      </a:dk2>
      <a:lt2>
        <a:srgbClr val="FFFFFF"/>
      </a:lt2>
      <a:accent1>
        <a:srgbClr val="F93600"/>
      </a:accent1>
      <a:accent2>
        <a:srgbClr val="FF5627"/>
      </a:accent2>
      <a:accent3>
        <a:srgbClr val="FF714A"/>
      </a:accent3>
      <a:accent4>
        <a:srgbClr val="012BFB"/>
      </a:accent4>
      <a:accent5>
        <a:srgbClr val="3053FF"/>
      </a:accent5>
      <a:accent6>
        <a:srgbClr val="637DFF"/>
      </a:accent6>
      <a:hlink>
        <a:srgbClr val="F93600"/>
      </a:hlink>
      <a:folHlink>
        <a:srgbClr val="012BFB"/>
      </a:folHlink>
    </a:clrScheme>
    <a:fontScheme name="ASH">
      <a:majorFont>
        <a:latin typeface="Anton"/>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gs>
            <a:gs pos="100000">
              <a:schemeClr val="accent4"/>
            </a:gs>
          </a:gsLst>
          <a:lin ang="2700000" scaled="1"/>
        </a:gradFill>
        <a:ln>
          <a:noFill/>
        </a:ln>
        <a:effectLst/>
      </a:spPr>
      <a:bodyPr wrap="square" lIns="0" tIns="0" rIns="0" bIns="0" rtlCol="0" anchor="t">
        <a:noAutofit/>
      </a:bodyPr>
      <a:lstStyle>
        <a:defPPr algn="ctr">
          <a:spcBef>
            <a:spcPts val="1000"/>
          </a:spcBef>
          <a:defRPr sz="1400" b="1"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6601</TotalTime>
  <Words>491</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Anton</vt:lpstr>
      <vt:lpstr>Arial</vt:lpstr>
      <vt:lpstr>Calibri</vt:lpstr>
      <vt:lpstr>Roboto</vt:lpstr>
      <vt:lpstr>Office Theme</vt:lpstr>
      <vt:lpstr>Rent-Buddy</vt:lpstr>
      <vt:lpstr>Introduction</vt:lpstr>
      <vt:lpstr>Project Summary</vt:lpstr>
      <vt:lpstr>Project Requirements</vt:lpstr>
      <vt:lpstr>Level 0 Diagram (Context Level Diagram)</vt:lpstr>
      <vt:lpstr>Level 1 Diagram</vt:lpstr>
      <vt:lpstr>Level 2 Diagram</vt:lpstr>
      <vt:lpstr>Level 2 Diagram (Contd.)</vt:lpstr>
      <vt:lpstr>Use Case Diagram</vt:lpstr>
      <vt:lpstr>Entity Relationship Diagram</vt:lpstr>
      <vt:lpstr>Future Plan</vt:lpstr>
      <vt:lpstr>Project Demonstration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 PowerPoint Presentation</dc:title>
  <dc:creator>mnml agency</dc:creator>
  <cp:keywords>MNML Agency</cp:keywords>
  <cp:lastModifiedBy>smsufi.1190@gmail.com</cp:lastModifiedBy>
  <cp:revision>733</cp:revision>
  <dcterms:created xsi:type="dcterms:W3CDTF">2020-04-19T18:13:40Z</dcterms:created>
  <dcterms:modified xsi:type="dcterms:W3CDTF">2021-10-03T02:03:28Z</dcterms:modified>
</cp:coreProperties>
</file>