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97" r:id="rId4"/>
    <p:sldId id="298" r:id="rId5"/>
    <p:sldId id="308" r:id="rId6"/>
    <p:sldId id="299" r:id="rId7"/>
    <p:sldId id="300" r:id="rId8"/>
    <p:sldId id="302" r:id="rId9"/>
    <p:sldId id="301" r:id="rId10"/>
    <p:sldId id="305" r:id="rId11"/>
    <p:sldId id="306" r:id="rId12"/>
    <p:sldId id="307" r:id="rId13"/>
    <p:sldId id="303" r:id="rId14"/>
    <p:sldId id="304" r:id="rId15"/>
    <p:sldId id="278"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Montserrat Light" panose="020B0604020202020204" charset="0"/>
      <p:regular r:id="rId22"/>
      <p:bold r:id="rId23"/>
      <p:italic r:id="rId24"/>
      <p:boldItalic r:id="rId25"/>
    </p:embeddedFont>
    <p:embeddedFont>
      <p:font typeface="Poppi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B89D-F5EC-4B56-A308-303C344C77D1}">
  <a:tblStyle styleId="{336AB89D-F5EC-4B56-A308-303C344C77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7E30E5-1DB3-4595-BE70-43D435B196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49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066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981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666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60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46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64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75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6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6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576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2027622" y="1198394"/>
            <a:ext cx="5073300" cy="1159800"/>
          </a:xfrm>
          <a:prstGeom prst="rect">
            <a:avLst/>
          </a:prstGeom>
        </p:spPr>
        <p:txBody>
          <a:bodyPr spcFirstLastPara="1" wrap="square" lIns="0" tIns="0" rIns="0" bIns="0" anchor="ctr" anchorCtr="0">
            <a:noAutofit/>
          </a:bodyPr>
          <a:lstStyle/>
          <a:p>
            <a:pPr lvl="0"/>
            <a:r>
              <a:rPr lang="en-US" sz="3600" dirty="0">
                <a:solidFill>
                  <a:schemeClr val="accent6">
                    <a:lumMod val="50000"/>
                  </a:schemeClr>
                </a:solidFill>
              </a:rPr>
              <a:t>Store Item Demand Forecasting Using Deep Learning Approach</a:t>
            </a:r>
            <a:endParaRPr sz="3600" dirty="0">
              <a:solidFill>
                <a:schemeClr val="accent6">
                  <a:lumMod val="50000"/>
                </a:schemeClr>
              </a:solidFill>
            </a:endParaRPr>
          </a:p>
        </p:txBody>
      </p:sp>
      <p:sp>
        <p:nvSpPr>
          <p:cNvPr id="4" name="Google Shape;311;p12">
            <a:extLst>
              <a:ext uri="{FF2B5EF4-FFF2-40B4-BE49-F238E27FC236}">
                <a16:creationId xmlns:a16="http://schemas.microsoft.com/office/drawing/2014/main" id="{CAB86DF1-03BE-4273-BDC1-ED0623233744}"/>
              </a:ext>
            </a:extLst>
          </p:cNvPr>
          <p:cNvSpPr txBox="1">
            <a:spLocks/>
          </p:cNvSpPr>
          <p:nvPr/>
        </p:nvSpPr>
        <p:spPr>
          <a:xfrm>
            <a:off x="4210494" y="2531020"/>
            <a:ext cx="4720856" cy="282513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ctr"/>
            <a:r>
              <a:rPr lang="en-US" sz="2000" dirty="0">
                <a:solidFill>
                  <a:schemeClr val="tx2">
                    <a:lumMod val="25000"/>
                  </a:schemeClr>
                </a:solidFill>
              </a:rPr>
              <a:t>Presented by</a:t>
            </a:r>
          </a:p>
          <a:p>
            <a:endParaRPr lang="en-US" sz="2000" b="0" dirty="0">
              <a:solidFill>
                <a:schemeClr val="tx2">
                  <a:lumMod val="25000"/>
                </a:schemeClr>
              </a:solidFill>
            </a:endParaRPr>
          </a:p>
          <a:p>
            <a:pPr algn="r"/>
            <a:r>
              <a:rPr lang="en-US" sz="1700" b="0" dirty="0">
                <a:solidFill>
                  <a:schemeClr val="tx2">
                    <a:lumMod val="25000"/>
                  </a:schemeClr>
                </a:solidFill>
              </a:rPr>
              <a:t>Safwan </a:t>
            </a:r>
            <a:r>
              <a:rPr lang="en-US" sz="1700" b="0" dirty="0" err="1">
                <a:solidFill>
                  <a:schemeClr val="tx2">
                    <a:lumMod val="25000"/>
                  </a:schemeClr>
                </a:solidFill>
              </a:rPr>
              <a:t>Muntasir</a:t>
            </a:r>
            <a:r>
              <a:rPr lang="en-US" sz="1700" b="0" dirty="0">
                <a:solidFill>
                  <a:schemeClr val="tx2">
                    <a:lumMod val="25000"/>
                  </a:schemeClr>
                </a:solidFill>
              </a:rPr>
              <a:t>    180104084</a:t>
            </a:r>
          </a:p>
          <a:p>
            <a:pPr algn="r"/>
            <a:r>
              <a:rPr lang="en-US" sz="1700" b="0" dirty="0">
                <a:solidFill>
                  <a:schemeClr val="tx2">
                    <a:lumMod val="25000"/>
                  </a:schemeClr>
                </a:solidFill>
              </a:rPr>
              <a:t>Mashfiq Rahman     180104087</a:t>
            </a:r>
          </a:p>
          <a:p>
            <a:pPr algn="r"/>
            <a:r>
              <a:rPr lang="en-US" sz="1700" b="0" dirty="0" err="1">
                <a:solidFill>
                  <a:schemeClr val="tx2">
                    <a:lumMod val="25000"/>
                  </a:schemeClr>
                </a:solidFill>
              </a:rPr>
              <a:t>Arifur</a:t>
            </a:r>
            <a:r>
              <a:rPr lang="en-US" sz="1700" b="0" dirty="0">
                <a:solidFill>
                  <a:schemeClr val="tx2">
                    <a:lumMod val="25000"/>
                  </a:schemeClr>
                </a:solidFill>
              </a:rPr>
              <a:t> Rahman Jawad     180104097</a:t>
            </a:r>
          </a:p>
          <a:p>
            <a:pPr algn="r"/>
            <a:r>
              <a:rPr lang="en-US" sz="1700" b="0" dirty="0">
                <a:solidFill>
                  <a:schemeClr val="tx2">
                    <a:lumMod val="25000"/>
                  </a:schemeClr>
                </a:solidFill>
              </a:rPr>
              <a:t>Abdullah Al </a:t>
            </a:r>
            <a:r>
              <a:rPr lang="en-US" sz="1700" b="0" dirty="0" err="1">
                <a:solidFill>
                  <a:schemeClr val="tx2">
                    <a:lumMod val="25000"/>
                  </a:schemeClr>
                </a:solidFill>
              </a:rPr>
              <a:t>Mohaimen</a:t>
            </a:r>
            <a:r>
              <a:rPr lang="en-US" sz="1700" b="0" dirty="0">
                <a:solidFill>
                  <a:schemeClr val="tx2">
                    <a:lumMod val="25000"/>
                  </a:schemeClr>
                </a:solidFill>
              </a:rPr>
              <a:t>     180104098 </a:t>
            </a:r>
          </a:p>
          <a:p>
            <a:pPr algn="r"/>
            <a:r>
              <a:rPr lang="en-US" sz="1700" b="0" dirty="0" err="1">
                <a:solidFill>
                  <a:schemeClr val="tx2">
                    <a:lumMod val="25000"/>
                  </a:schemeClr>
                </a:solidFill>
              </a:rPr>
              <a:t>Ashfakur</a:t>
            </a:r>
            <a:r>
              <a:rPr lang="en-US" sz="1700" b="0" dirty="0">
                <a:solidFill>
                  <a:schemeClr val="tx2">
                    <a:lumMod val="25000"/>
                  </a:schemeClr>
                </a:solidFill>
              </a:rPr>
              <a:t> Fahim    160204032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944406"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EXPERIMENTAL RESLUTS</a:t>
            </a:r>
            <a:endParaRPr sz="2500" dirty="0"/>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5" name="Google Shape;320;p13">
            <a:extLst>
              <a:ext uri="{FF2B5EF4-FFF2-40B4-BE49-F238E27FC236}">
                <a16:creationId xmlns:a16="http://schemas.microsoft.com/office/drawing/2014/main" id="{DA3E36DB-8559-4906-BAF8-E014AD10940D}"/>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pic>
        <p:nvPicPr>
          <p:cNvPr id="10" name="Picture 9">
            <a:extLst>
              <a:ext uri="{FF2B5EF4-FFF2-40B4-BE49-F238E27FC236}">
                <a16:creationId xmlns:a16="http://schemas.microsoft.com/office/drawing/2014/main" id="{169EC003-0661-42D2-857B-F3299EE1202C}"/>
              </a:ext>
            </a:extLst>
          </p:cNvPr>
          <p:cNvPicPr>
            <a:picLocks noChangeAspect="1"/>
          </p:cNvPicPr>
          <p:nvPr/>
        </p:nvPicPr>
        <p:blipFill>
          <a:blip r:embed="rId3"/>
          <a:stretch>
            <a:fillRect/>
          </a:stretch>
        </p:blipFill>
        <p:spPr>
          <a:xfrm>
            <a:off x="2342957" y="1495002"/>
            <a:ext cx="4458086" cy="2880610"/>
          </a:xfrm>
          <a:prstGeom prst="rect">
            <a:avLst/>
          </a:prstGeom>
        </p:spPr>
      </p:pic>
      <p:sp>
        <p:nvSpPr>
          <p:cNvPr id="18" name="Google Shape;320;p13">
            <a:extLst>
              <a:ext uri="{FF2B5EF4-FFF2-40B4-BE49-F238E27FC236}">
                <a16:creationId xmlns:a16="http://schemas.microsoft.com/office/drawing/2014/main" id="{9C453129-1D8C-4A0D-9171-7685F52CC48E}"/>
              </a:ext>
            </a:extLst>
          </p:cNvPr>
          <p:cNvSpPr txBox="1">
            <a:spLocks/>
          </p:cNvSpPr>
          <p:nvPr/>
        </p:nvSpPr>
        <p:spPr>
          <a:xfrm>
            <a:off x="3403817" y="4564232"/>
            <a:ext cx="2634078"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US" dirty="0"/>
              <a:t>Fig 1: Loss Curve for MLP &amp; CNN</a:t>
            </a:r>
            <a:endParaRPr lang="en" dirty="0"/>
          </a:p>
        </p:txBody>
      </p:sp>
    </p:spTree>
    <p:extLst>
      <p:ext uri="{BB962C8B-B14F-4D97-AF65-F5344CB8AC3E}">
        <p14:creationId xmlns:p14="http://schemas.microsoft.com/office/powerpoint/2010/main" val="2665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944406"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EXPERIMENTAL RESLUTS</a:t>
            </a:r>
            <a:endParaRPr sz="2500" dirty="0"/>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Google Shape;320;p13">
            <a:extLst>
              <a:ext uri="{FF2B5EF4-FFF2-40B4-BE49-F238E27FC236}">
                <a16:creationId xmlns:a16="http://schemas.microsoft.com/office/drawing/2014/main" id="{DA3E36DB-8559-4906-BAF8-E014AD10940D}"/>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pic>
        <p:nvPicPr>
          <p:cNvPr id="6" name="Picture 5">
            <a:extLst>
              <a:ext uri="{FF2B5EF4-FFF2-40B4-BE49-F238E27FC236}">
                <a16:creationId xmlns:a16="http://schemas.microsoft.com/office/drawing/2014/main" id="{C8FC380C-3BCF-42D0-8557-968BACE227D6}"/>
              </a:ext>
            </a:extLst>
          </p:cNvPr>
          <p:cNvPicPr>
            <a:picLocks noChangeAspect="1"/>
          </p:cNvPicPr>
          <p:nvPr/>
        </p:nvPicPr>
        <p:blipFill>
          <a:blip r:embed="rId3"/>
          <a:stretch>
            <a:fillRect/>
          </a:stretch>
        </p:blipFill>
        <p:spPr>
          <a:xfrm>
            <a:off x="2340864" y="1499616"/>
            <a:ext cx="4435224" cy="2903472"/>
          </a:xfrm>
          <a:prstGeom prst="rect">
            <a:avLst/>
          </a:prstGeom>
        </p:spPr>
      </p:pic>
      <p:sp>
        <p:nvSpPr>
          <p:cNvPr id="7" name="Google Shape;320;p13">
            <a:extLst>
              <a:ext uri="{FF2B5EF4-FFF2-40B4-BE49-F238E27FC236}">
                <a16:creationId xmlns:a16="http://schemas.microsoft.com/office/drawing/2014/main" id="{BC9F2103-4064-4118-ABB0-DA30B8A22D84}"/>
              </a:ext>
            </a:extLst>
          </p:cNvPr>
          <p:cNvSpPr txBox="1">
            <a:spLocks/>
          </p:cNvSpPr>
          <p:nvPr/>
        </p:nvSpPr>
        <p:spPr>
          <a:xfrm>
            <a:off x="2506140" y="4554627"/>
            <a:ext cx="4131720"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US" dirty="0"/>
              <a:t>Fig 2: Loss Curve for LSTM, GRU, </a:t>
            </a:r>
            <a:r>
              <a:rPr lang="en-US" dirty="0" err="1"/>
              <a:t>BiLSTM</a:t>
            </a:r>
            <a:r>
              <a:rPr lang="en-US" dirty="0"/>
              <a:t> &amp; </a:t>
            </a:r>
            <a:r>
              <a:rPr lang="en-US" dirty="0" err="1"/>
              <a:t>BiGRU</a:t>
            </a:r>
            <a:endParaRPr lang="en" dirty="0"/>
          </a:p>
        </p:txBody>
      </p:sp>
    </p:spTree>
    <p:extLst>
      <p:ext uri="{BB962C8B-B14F-4D97-AF65-F5344CB8AC3E}">
        <p14:creationId xmlns:p14="http://schemas.microsoft.com/office/powerpoint/2010/main" val="292966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944406"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EXPERIMENTAL RESLUTS</a:t>
            </a:r>
            <a:endParaRPr sz="2500" dirty="0"/>
          </a:p>
        </p:txBody>
      </p:sp>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Google Shape;320;p13">
            <a:extLst>
              <a:ext uri="{FF2B5EF4-FFF2-40B4-BE49-F238E27FC236}">
                <a16:creationId xmlns:a16="http://schemas.microsoft.com/office/drawing/2014/main" id="{DA3E36DB-8559-4906-BAF8-E014AD10940D}"/>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pic>
        <p:nvPicPr>
          <p:cNvPr id="6" name="Picture 5">
            <a:extLst>
              <a:ext uri="{FF2B5EF4-FFF2-40B4-BE49-F238E27FC236}">
                <a16:creationId xmlns:a16="http://schemas.microsoft.com/office/drawing/2014/main" id="{F6FBB16F-9DDF-4CDD-82DD-C23FF2E1E3BB}"/>
              </a:ext>
            </a:extLst>
          </p:cNvPr>
          <p:cNvPicPr>
            <a:picLocks noChangeAspect="1"/>
          </p:cNvPicPr>
          <p:nvPr/>
        </p:nvPicPr>
        <p:blipFill>
          <a:blip r:embed="rId3"/>
          <a:stretch>
            <a:fillRect/>
          </a:stretch>
        </p:blipFill>
        <p:spPr>
          <a:xfrm>
            <a:off x="2340864" y="1499616"/>
            <a:ext cx="4359018" cy="2949196"/>
          </a:xfrm>
          <a:prstGeom prst="rect">
            <a:avLst/>
          </a:prstGeom>
        </p:spPr>
      </p:pic>
      <p:sp>
        <p:nvSpPr>
          <p:cNvPr id="7" name="Google Shape;320;p13">
            <a:extLst>
              <a:ext uri="{FF2B5EF4-FFF2-40B4-BE49-F238E27FC236}">
                <a16:creationId xmlns:a16="http://schemas.microsoft.com/office/drawing/2014/main" id="{9BE36D70-AB8F-4B2A-9160-129D9FAA1D9A}"/>
              </a:ext>
            </a:extLst>
          </p:cNvPr>
          <p:cNvSpPr txBox="1">
            <a:spLocks/>
          </p:cNvSpPr>
          <p:nvPr/>
        </p:nvSpPr>
        <p:spPr>
          <a:xfrm>
            <a:off x="2423118" y="4536050"/>
            <a:ext cx="4297763"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US" dirty="0"/>
              <a:t>Fig 3: Loss Curve for Different Combination of CNN</a:t>
            </a:r>
            <a:endParaRPr lang="en" dirty="0"/>
          </a:p>
        </p:txBody>
      </p:sp>
    </p:spTree>
    <p:extLst>
      <p:ext uri="{BB962C8B-B14F-4D97-AF65-F5344CB8AC3E}">
        <p14:creationId xmlns:p14="http://schemas.microsoft.com/office/powerpoint/2010/main" val="96004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FUTURE WORKS</a:t>
            </a:r>
            <a:endParaRPr sz="2500" dirty="0"/>
          </a:p>
        </p:txBody>
      </p:sp>
      <p:sp>
        <p:nvSpPr>
          <p:cNvPr id="317" name="Google Shape;317;p13"/>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  </a:t>
            </a:r>
            <a:endParaRPr sz="1200" b="1" dirty="0"/>
          </a:p>
        </p:txBody>
      </p:sp>
      <p:sp>
        <p:nvSpPr>
          <p:cNvPr id="318" name="Google Shape;318;p13"/>
          <p:cNvSpPr txBox="1">
            <a:spLocks noGrp="1"/>
          </p:cNvSpPr>
          <p:nvPr>
            <p:ph type="body" idx="1"/>
          </p:nvPr>
        </p:nvSpPr>
        <p:spPr>
          <a:xfrm>
            <a:off x="776449" y="1524375"/>
            <a:ext cx="7091643" cy="3077100"/>
          </a:xfrm>
          <a:prstGeom prst="rect">
            <a:avLst/>
          </a:prstGeom>
        </p:spPr>
        <p:txBody>
          <a:bodyPr spcFirstLastPara="1" wrap="square" lIns="0" tIns="0" rIns="0" bIns="0" anchor="t" anchorCtr="0">
            <a:noAutofit/>
          </a:bodyPr>
          <a:lstStyle/>
          <a:p>
            <a:pPr marL="457200" lvl="1" indent="0">
              <a:buClr>
                <a:schemeClr val="bg2"/>
              </a:buClr>
              <a:buSzPts val="1100"/>
              <a:buNone/>
            </a:pPr>
            <a:endParaRPr lang="en-US" sz="1600" dirty="0"/>
          </a:p>
          <a:p>
            <a:pPr marL="742950" lvl="1" indent="-285750">
              <a:buClr>
                <a:schemeClr val="bg2"/>
              </a:buClr>
              <a:buSzPts val="1100"/>
              <a:buFont typeface="Wingdings" panose="05000000000000000000" pitchFamily="2" charset="2"/>
              <a:buChar char="q"/>
            </a:pPr>
            <a:r>
              <a:rPr lang="en-US" sz="1600" dirty="0"/>
              <a:t>Data increase</a:t>
            </a:r>
          </a:p>
          <a:p>
            <a:pPr marL="742950" lvl="1" indent="-285750">
              <a:buClr>
                <a:schemeClr val="bg2"/>
              </a:buClr>
              <a:buSzPts val="1100"/>
              <a:buFont typeface="Wingdings" panose="05000000000000000000" pitchFamily="2" charset="2"/>
              <a:buChar char="q"/>
            </a:pPr>
            <a:r>
              <a:rPr lang="en-US" sz="1600" dirty="0"/>
              <a:t>Increasing area of product</a:t>
            </a:r>
            <a:endParaRPr sz="1600" dirty="0"/>
          </a:p>
        </p:txBody>
      </p:sp>
      <p:sp>
        <p:nvSpPr>
          <p:cNvPr id="319" name="Google Shape;319;p13"/>
          <p:cNvSpPr txBox="1">
            <a:spLocks noGrp="1"/>
          </p:cNvSpPr>
          <p:nvPr>
            <p:ph type="body" idx="2"/>
          </p:nvPr>
        </p:nvSpPr>
        <p:spPr>
          <a:xfrm>
            <a:off x="1608575" y="4058325"/>
            <a:ext cx="6759000" cy="7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2"/>
                </a:solidFill>
              </a:rPr>
              <a:t> </a:t>
            </a:r>
            <a:endParaRPr sz="1000" dirty="0">
              <a:solidFill>
                <a:schemeClr val="accent2"/>
              </a:solidFill>
            </a:endParaRPr>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320;p13">
            <a:extLst>
              <a:ext uri="{FF2B5EF4-FFF2-40B4-BE49-F238E27FC236}">
                <a16:creationId xmlns:a16="http://schemas.microsoft.com/office/drawing/2014/main" id="{24FEA524-1578-4985-A387-303A9BA0B189}"/>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67902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lvl="0"/>
            <a:r>
              <a:rPr lang="en-US" sz="2500" dirty="0"/>
              <a:t>CONCLUSION</a:t>
            </a:r>
            <a:endParaRPr sz="2500" dirty="0"/>
          </a:p>
        </p:txBody>
      </p:sp>
      <p:sp>
        <p:nvSpPr>
          <p:cNvPr id="346" name="Google Shape;346;p17"/>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p>
            <a:pPr lvl="0">
              <a:spcBef>
                <a:spcPts val="0"/>
              </a:spcBef>
            </a:pPr>
            <a:endParaRPr lang="en-US" dirty="0"/>
          </a:p>
          <a:p>
            <a:pPr lvl="0">
              <a:spcBef>
                <a:spcPts val="0"/>
              </a:spcBef>
            </a:pPr>
            <a:endParaRPr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5" name="Google Shape;320;p13">
            <a:extLst>
              <a:ext uri="{FF2B5EF4-FFF2-40B4-BE49-F238E27FC236}">
                <a16:creationId xmlns:a16="http://schemas.microsoft.com/office/drawing/2014/main" id="{A82D871E-3C69-495C-9E12-DAE347E5A708}"/>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
        <p:nvSpPr>
          <p:cNvPr id="6" name="Google Shape;318;p13">
            <a:extLst>
              <a:ext uri="{FF2B5EF4-FFF2-40B4-BE49-F238E27FC236}">
                <a16:creationId xmlns:a16="http://schemas.microsoft.com/office/drawing/2014/main" id="{954F703C-9915-455D-9894-3310FFDF4D22}"/>
              </a:ext>
            </a:extLst>
          </p:cNvPr>
          <p:cNvSpPr txBox="1">
            <a:spLocks/>
          </p:cNvSpPr>
          <p:nvPr/>
        </p:nvSpPr>
        <p:spPr>
          <a:xfrm>
            <a:off x="776449" y="1524375"/>
            <a:ext cx="7091643" cy="307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pPr marL="457200" lvl="1" indent="0">
              <a:buClr>
                <a:schemeClr val="bg2"/>
              </a:buClr>
              <a:buSzPts val="1100"/>
              <a:buFont typeface="Montserrat Light"/>
              <a:buNone/>
            </a:pPr>
            <a:endParaRPr lang="en-US" sz="1600" dirty="0"/>
          </a:p>
          <a:p>
            <a:pPr marL="457200" lvl="1" indent="0">
              <a:buClr>
                <a:schemeClr val="bg2"/>
              </a:buClr>
              <a:buSzPts val="1100"/>
              <a:buFont typeface="Montserrat Light"/>
              <a:buNone/>
            </a:pPr>
            <a:r>
              <a:rPr lang="en-US" sz="1600" dirty="0"/>
              <a:t>After forming a efficient dataset from the data we found from other related works, running it through the selected deep learning models and analyzing the results, we have found out that MLP is the best model for our prediction.</a:t>
            </a:r>
          </a:p>
        </p:txBody>
      </p:sp>
    </p:spTree>
    <p:extLst>
      <p:ext uri="{BB962C8B-B14F-4D97-AF65-F5344CB8AC3E}">
        <p14:creationId xmlns:p14="http://schemas.microsoft.com/office/powerpoint/2010/main" val="36839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77" name="Google Shape;577;p34"/>
          <p:cNvSpPr txBox="1">
            <a:spLocks noGrp="1"/>
          </p:cNvSpPr>
          <p:nvPr>
            <p:ph type="ctrTitle" idx="4294967295"/>
          </p:nvPr>
        </p:nvSpPr>
        <p:spPr>
          <a:xfrm>
            <a:off x="1313736" y="1167942"/>
            <a:ext cx="4725000" cy="8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578" name="Google Shape;578;p34"/>
          <p:cNvSpPr txBox="1">
            <a:spLocks noGrp="1"/>
          </p:cNvSpPr>
          <p:nvPr>
            <p:ph type="subTitle" idx="4294967295"/>
          </p:nvPr>
        </p:nvSpPr>
        <p:spPr>
          <a:xfrm>
            <a:off x="1356746" y="2229002"/>
            <a:ext cx="4725000" cy="234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Montserrat"/>
                <a:ea typeface="Montserrat"/>
                <a:cs typeface="Montserrat"/>
                <a:sym typeface="Montserrat"/>
              </a:rPr>
              <a:t>	Any questions?</a:t>
            </a:r>
          </a:p>
          <a:p>
            <a:pPr marL="457200" lvl="0" indent="-355600" algn="l" rtl="0">
              <a:spcBef>
                <a:spcPts val="600"/>
              </a:spcBef>
              <a:spcAft>
                <a:spcPts val="0"/>
              </a:spcAft>
              <a:buSzPts val="200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CONTENTS</a:t>
            </a:r>
            <a:endParaRPr sz="2500" dirty="0"/>
          </a:p>
        </p:txBody>
      </p:sp>
      <p:sp>
        <p:nvSpPr>
          <p:cNvPr id="317" name="Google Shape;317;p13"/>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  </a:t>
            </a:r>
            <a:endParaRPr sz="1200" b="1" dirty="0"/>
          </a:p>
        </p:txBody>
      </p:sp>
      <p:sp>
        <p:nvSpPr>
          <p:cNvPr id="318" name="Google Shape;318;p13"/>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p>
            <a:pPr marL="628650" lvl="1" indent="-171450">
              <a:buClr>
                <a:schemeClr val="bg2"/>
              </a:buClr>
              <a:buSzPts val="1100"/>
              <a:buFont typeface="Wingdings" panose="05000000000000000000" pitchFamily="2" charset="2"/>
              <a:buChar char="ü"/>
            </a:pPr>
            <a:r>
              <a:rPr lang="en-US" sz="1400" dirty="0"/>
              <a:t>Introduction</a:t>
            </a:r>
          </a:p>
          <a:p>
            <a:pPr marL="628650" lvl="1" indent="-171450">
              <a:buClr>
                <a:schemeClr val="bg2"/>
              </a:buClr>
              <a:buSzPts val="1100"/>
              <a:buFont typeface="Wingdings" panose="05000000000000000000" pitchFamily="2" charset="2"/>
              <a:buChar char="ü"/>
            </a:pPr>
            <a:r>
              <a:rPr lang="en-US" sz="1400" dirty="0"/>
              <a:t>Motivation</a:t>
            </a:r>
            <a:endParaRPr sz="1400" dirty="0"/>
          </a:p>
          <a:p>
            <a:pPr marL="628650" lvl="1" indent="-171450">
              <a:buClr>
                <a:schemeClr val="bg2"/>
              </a:buClr>
              <a:buSzPts val="1100"/>
              <a:buFont typeface="Wingdings" panose="05000000000000000000" pitchFamily="2" charset="2"/>
              <a:buChar char="ü"/>
            </a:pPr>
            <a:r>
              <a:rPr lang="en-US" sz="1400" dirty="0"/>
              <a:t>Related Works</a:t>
            </a:r>
            <a:endParaRPr sz="1400" dirty="0"/>
          </a:p>
          <a:p>
            <a:pPr marL="628650" lvl="1" indent="-171450">
              <a:buClr>
                <a:schemeClr val="bg2"/>
              </a:buClr>
              <a:buSzPts val="1100"/>
              <a:buFont typeface="Wingdings" panose="05000000000000000000" pitchFamily="2" charset="2"/>
              <a:buChar char="ü"/>
            </a:pPr>
            <a:r>
              <a:rPr lang="en-US" sz="1400" dirty="0"/>
              <a:t>Dataset</a:t>
            </a:r>
            <a:endParaRPr sz="1400" dirty="0"/>
          </a:p>
          <a:p>
            <a:pPr marL="628650" lvl="1" indent="-171450">
              <a:buClr>
                <a:schemeClr val="bg2"/>
              </a:buClr>
              <a:buSzPts val="1100"/>
              <a:buFont typeface="Wingdings" panose="05000000000000000000" pitchFamily="2" charset="2"/>
              <a:buChar char="ü"/>
            </a:pPr>
            <a:r>
              <a:rPr lang="en-US" sz="1400" dirty="0"/>
              <a:t>Methodology</a:t>
            </a:r>
          </a:p>
          <a:p>
            <a:pPr marL="628650" lvl="1" indent="-171450">
              <a:buClr>
                <a:schemeClr val="bg2"/>
              </a:buClr>
              <a:buSzPts val="1100"/>
              <a:buFont typeface="Wingdings" panose="05000000000000000000" pitchFamily="2" charset="2"/>
              <a:buChar char="ü"/>
            </a:pPr>
            <a:r>
              <a:rPr lang="en-US" sz="1400" dirty="0"/>
              <a:t>Experimental Result</a:t>
            </a:r>
          </a:p>
          <a:p>
            <a:pPr marL="628650" lvl="1" indent="-171450">
              <a:buClr>
                <a:schemeClr val="bg2"/>
              </a:buClr>
              <a:buSzPts val="1100"/>
              <a:buFont typeface="Wingdings" panose="05000000000000000000" pitchFamily="2" charset="2"/>
              <a:buChar char="ü"/>
            </a:pPr>
            <a:r>
              <a:rPr lang="en-US" sz="1400" dirty="0"/>
              <a:t>Future Work</a:t>
            </a:r>
          </a:p>
          <a:p>
            <a:pPr marL="628650" lvl="1" indent="-171450">
              <a:buClr>
                <a:schemeClr val="bg2"/>
              </a:buClr>
              <a:buSzPts val="1100"/>
              <a:buFont typeface="Wingdings" panose="05000000000000000000" pitchFamily="2" charset="2"/>
              <a:buChar char="ü"/>
            </a:pPr>
            <a:r>
              <a:rPr lang="en-US" sz="1400" dirty="0"/>
              <a:t>Conclusion</a:t>
            </a:r>
            <a:endParaRPr sz="1400" dirty="0"/>
          </a:p>
        </p:txBody>
      </p:sp>
      <p:sp>
        <p:nvSpPr>
          <p:cNvPr id="319" name="Google Shape;319;p13"/>
          <p:cNvSpPr txBox="1">
            <a:spLocks noGrp="1"/>
          </p:cNvSpPr>
          <p:nvPr>
            <p:ph type="body" idx="2"/>
          </p:nvPr>
        </p:nvSpPr>
        <p:spPr>
          <a:xfrm>
            <a:off x="1608575" y="4058325"/>
            <a:ext cx="6759000" cy="7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2"/>
                </a:solidFill>
              </a:rPr>
              <a:t> </a:t>
            </a:r>
            <a:endParaRPr sz="1000" dirty="0">
              <a:solidFill>
                <a:schemeClr val="accent2"/>
              </a:solidFill>
            </a:endParaRPr>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29" name="Google Shape;320;p13">
            <a:extLst>
              <a:ext uri="{FF2B5EF4-FFF2-40B4-BE49-F238E27FC236}">
                <a16:creationId xmlns:a16="http://schemas.microsoft.com/office/drawing/2014/main" id="{B06CDEAC-A7E0-45C7-A492-8B6AD041043C}"/>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lvl="0"/>
            <a:r>
              <a:rPr lang="en-US" sz="2500" dirty="0"/>
              <a:t>INTRODUCTION</a:t>
            </a:r>
            <a:endParaRPr sz="2500" dirty="0"/>
          </a:p>
        </p:txBody>
      </p:sp>
      <p:sp>
        <p:nvSpPr>
          <p:cNvPr id="346" name="Google Shape;346;p17"/>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p>
            <a:pPr lvl="0">
              <a:spcBef>
                <a:spcPts val="0"/>
              </a:spcBef>
            </a:pPr>
            <a:endParaRPr lang="en-US" sz="1800" dirty="0"/>
          </a:p>
          <a:p>
            <a:pPr lvl="0">
              <a:spcBef>
                <a:spcPts val="0"/>
              </a:spcBef>
            </a:pPr>
            <a:r>
              <a:rPr lang="en-US" sz="1800" dirty="0"/>
              <a:t>Vast amount of store.</a:t>
            </a:r>
            <a:endParaRPr sz="1800" dirty="0"/>
          </a:p>
          <a:p>
            <a:pPr lvl="0">
              <a:spcBef>
                <a:spcPts val="1000"/>
              </a:spcBef>
            </a:pPr>
            <a:r>
              <a:rPr lang="en-US" sz="1800" dirty="0"/>
              <a:t>Lack of knowledge of product demand.</a:t>
            </a:r>
            <a:endParaRPr sz="1800" dirty="0"/>
          </a:p>
          <a:p>
            <a:pPr lvl="0">
              <a:spcBef>
                <a:spcPts val="1000"/>
              </a:spcBef>
            </a:pPr>
            <a:r>
              <a:rPr lang="en-US" sz="1800" dirty="0"/>
              <a:t>Problem: waste of space for </a:t>
            </a:r>
            <a:r>
              <a:rPr lang="en-US" sz="1800" dirty="0" err="1"/>
              <a:t>demandless</a:t>
            </a:r>
            <a:r>
              <a:rPr lang="en-US" sz="1800" dirty="0"/>
              <a:t> product.</a:t>
            </a:r>
            <a:endParaRPr sz="1800"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Google Shape;320;p13">
            <a:extLst>
              <a:ext uri="{FF2B5EF4-FFF2-40B4-BE49-F238E27FC236}">
                <a16:creationId xmlns:a16="http://schemas.microsoft.com/office/drawing/2014/main" id="{B08271EE-7ED1-4EA2-9570-4295E122B249}"/>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399479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MOTIVATION</a:t>
            </a:r>
            <a:endParaRPr sz="2500" dirty="0"/>
          </a:p>
        </p:txBody>
      </p:sp>
      <p:sp>
        <p:nvSpPr>
          <p:cNvPr id="317" name="Google Shape;317;p13"/>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  </a:t>
            </a:r>
            <a:endParaRPr sz="1200" b="1" dirty="0"/>
          </a:p>
        </p:txBody>
      </p:sp>
      <p:sp>
        <p:nvSpPr>
          <p:cNvPr id="318" name="Google Shape;318;p13"/>
          <p:cNvSpPr txBox="1">
            <a:spLocks noGrp="1"/>
          </p:cNvSpPr>
          <p:nvPr>
            <p:ph type="body" idx="1"/>
          </p:nvPr>
        </p:nvSpPr>
        <p:spPr>
          <a:xfrm>
            <a:off x="776449" y="1524375"/>
            <a:ext cx="7091643" cy="3077100"/>
          </a:xfrm>
          <a:prstGeom prst="rect">
            <a:avLst/>
          </a:prstGeom>
        </p:spPr>
        <p:txBody>
          <a:bodyPr spcFirstLastPara="1" wrap="square" lIns="0" tIns="0" rIns="0" bIns="0" anchor="t" anchorCtr="0">
            <a:noAutofit/>
          </a:bodyPr>
          <a:lstStyle/>
          <a:p>
            <a:pPr marL="457200" lvl="1" indent="0">
              <a:buClr>
                <a:schemeClr val="bg2"/>
              </a:buClr>
              <a:buSzPts val="1100"/>
              <a:buNone/>
            </a:pPr>
            <a:endParaRPr lang="en-US" sz="1600" dirty="0"/>
          </a:p>
          <a:p>
            <a:pPr marL="742950" lvl="1" indent="-285750">
              <a:buClr>
                <a:schemeClr val="bg2"/>
              </a:buClr>
              <a:buSzPts val="1100"/>
              <a:buFont typeface="Wingdings" panose="05000000000000000000" pitchFamily="2" charset="2"/>
              <a:buChar char="q"/>
            </a:pPr>
            <a:r>
              <a:rPr lang="en-US" sz="1600" dirty="0"/>
              <a:t>Financial benefit.</a:t>
            </a:r>
          </a:p>
          <a:p>
            <a:pPr marL="742950" lvl="1" indent="-285750">
              <a:buClr>
                <a:schemeClr val="bg2"/>
              </a:buClr>
              <a:buSzPts val="1100"/>
              <a:buFont typeface="Wingdings" panose="05000000000000000000" pitchFamily="2" charset="2"/>
              <a:buChar char="q"/>
            </a:pPr>
            <a:r>
              <a:rPr lang="en-US" sz="1600" dirty="0"/>
              <a:t>Efficient use of warehouse.</a:t>
            </a:r>
          </a:p>
          <a:p>
            <a:pPr marL="742950" lvl="1" indent="-285750">
              <a:buClr>
                <a:schemeClr val="bg2"/>
              </a:buClr>
              <a:buSzPts val="1100"/>
              <a:buFont typeface="Wingdings" panose="05000000000000000000" pitchFamily="2" charset="2"/>
              <a:buChar char="q"/>
            </a:pPr>
            <a:r>
              <a:rPr lang="en-US" sz="1600" dirty="0"/>
              <a:t>More profit less waste.</a:t>
            </a:r>
          </a:p>
          <a:p>
            <a:pPr marL="742950" lvl="1" indent="-285750">
              <a:buClr>
                <a:schemeClr val="bg2"/>
              </a:buClr>
              <a:buSzPts val="1100"/>
              <a:buFont typeface="Wingdings" panose="05000000000000000000" pitchFamily="2" charset="2"/>
              <a:buChar char="q"/>
            </a:pPr>
            <a:r>
              <a:rPr lang="en-US" sz="1600" dirty="0"/>
              <a:t>Maintaining market flow by maintaining demand.</a:t>
            </a:r>
            <a:endParaRPr sz="1600" dirty="0"/>
          </a:p>
        </p:txBody>
      </p:sp>
      <p:sp>
        <p:nvSpPr>
          <p:cNvPr id="319" name="Google Shape;319;p13"/>
          <p:cNvSpPr txBox="1">
            <a:spLocks noGrp="1"/>
          </p:cNvSpPr>
          <p:nvPr>
            <p:ph type="body" idx="2"/>
          </p:nvPr>
        </p:nvSpPr>
        <p:spPr>
          <a:xfrm>
            <a:off x="1608575" y="4058325"/>
            <a:ext cx="6759000" cy="7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2"/>
                </a:solidFill>
              </a:rPr>
              <a:t> </a:t>
            </a:r>
            <a:endParaRPr sz="1000" dirty="0">
              <a:solidFill>
                <a:schemeClr val="accent2"/>
              </a:solidFill>
            </a:endParaRPr>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Google Shape;320;p13">
            <a:extLst>
              <a:ext uri="{FF2B5EF4-FFF2-40B4-BE49-F238E27FC236}">
                <a16:creationId xmlns:a16="http://schemas.microsoft.com/office/drawing/2014/main" id="{EE9EA275-1963-40FF-92B0-4B0D4C747E91}"/>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267347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OBJECTIVE</a:t>
            </a:r>
            <a:endParaRPr sz="2500" dirty="0"/>
          </a:p>
        </p:txBody>
      </p:sp>
      <p:sp>
        <p:nvSpPr>
          <p:cNvPr id="317" name="Google Shape;317;p13"/>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  </a:t>
            </a:r>
            <a:endParaRPr sz="1200" b="1" dirty="0"/>
          </a:p>
        </p:txBody>
      </p:sp>
      <p:sp>
        <p:nvSpPr>
          <p:cNvPr id="318" name="Google Shape;318;p13"/>
          <p:cNvSpPr txBox="1">
            <a:spLocks noGrp="1"/>
          </p:cNvSpPr>
          <p:nvPr>
            <p:ph type="body" idx="1"/>
          </p:nvPr>
        </p:nvSpPr>
        <p:spPr>
          <a:xfrm>
            <a:off x="776449" y="1524375"/>
            <a:ext cx="7091643" cy="3077100"/>
          </a:xfrm>
          <a:prstGeom prst="rect">
            <a:avLst/>
          </a:prstGeom>
        </p:spPr>
        <p:txBody>
          <a:bodyPr spcFirstLastPara="1" wrap="square" lIns="0" tIns="0" rIns="0" bIns="0" anchor="t" anchorCtr="0">
            <a:noAutofit/>
          </a:bodyPr>
          <a:lstStyle/>
          <a:p>
            <a:pPr marL="457200" lvl="1" indent="0">
              <a:buClr>
                <a:schemeClr val="bg2"/>
              </a:buClr>
              <a:buSzPts val="1100"/>
              <a:buNone/>
            </a:pPr>
            <a:endParaRPr lang="en-US" sz="1600" dirty="0"/>
          </a:p>
          <a:p>
            <a:pPr marL="742950" lvl="1" indent="-285750">
              <a:buClr>
                <a:schemeClr val="bg2"/>
              </a:buClr>
              <a:buSzPts val="1100"/>
              <a:buFont typeface="Wingdings" panose="05000000000000000000" pitchFamily="2" charset="2"/>
              <a:buChar char="q"/>
            </a:pPr>
            <a:r>
              <a:rPr lang="en-US" sz="1600" dirty="0"/>
              <a:t>Form a dataset.</a:t>
            </a:r>
          </a:p>
          <a:p>
            <a:pPr marL="742950" lvl="1" indent="-285750">
              <a:buClr>
                <a:schemeClr val="bg2"/>
              </a:buClr>
              <a:buSzPts val="1100"/>
              <a:buFont typeface="Wingdings" panose="05000000000000000000" pitchFamily="2" charset="2"/>
              <a:buChar char="q"/>
            </a:pPr>
            <a:r>
              <a:rPr lang="en-US" sz="1600" dirty="0"/>
              <a:t>Choose efficient model.</a:t>
            </a:r>
          </a:p>
          <a:p>
            <a:pPr marL="742950" lvl="1" indent="-285750">
              <a:buClr>
                <a:schemeClr val="bg2"/>
              </a:buClr>
              <a:buSzPts val="1100"/>
              <a:buFont typeface="Wingdings" panose="05000000000000000000" pitchFamily="2" charset="2"/>
              <a:buChar char="q"/>
            </a:pPr>
            <a:r>
              <a:rPr lang="en-US" sz="1600" dirty="0"/>
              <a:t>Compare results.</a:t>
            </a:r>
          </a:p>
          <a:p>
            <a:pPr marL="742950" lvl="1" indent="-285750">
              <a:buClr>
                <a:schemeClr val="bg2"/>
              </a:buClr>
              <a:buSzPts val="1100"/>
              <a:buFont typeface="Wingdings" panose="05000000000000000000" pitchFamily="2" charset="2"/>
              <a:buChar char="q"/>
            </a:pPr>
            <a:r>
              <a:rPr lang="en-US" sz="1600" dirty="0"/>
              <a:t>Come to a conclusion.</a:t>
            </a:r>
            <a:endParaRPr sz="1600" dirty="0"/>
          </a:p>
        </p:txBody>
      </p:sp>
      <p:sp>
        <p:nvSpPr>
          <p:cNvPr id="319" name="Google Shape;319;p13"/>
          <p:cNvSpPr txBox="1">
            <a:spLocks noGrp="1"/>
          </p:cNvSpPr>
          <p:nvPr>
            <p:ph type="body" idx="2"/>
          </p:nvPr>
        </p:nvSpPr>
        <p:spPr>
          <a:xfrm>
            <a:off x="1608575" y="4058325"/>
            <a:ext cx="6759000" cy="7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2"/>
                </a:solidFill>
              </a:rPr>
              <a:t> </a:t>
            </a:r>
            <a:endParaRPr sz="1000" dirty="0">
              <a:solidFill>
                <a:schemeClr val="accent2"/>
              </a:solidFill>
            </a:endParaRPr>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Google Shape;320;p13">
            <a:extLst>
              <a:ext uri="{FF2B5EF4-FFF2-40B4-BE49-F238E27FC236}">
                <a16:creationId xmlns:a16="http://schemas.microsoft.com/office/drawing/2014/main" id="{EE9EA275-1963-40FF-92B0-4B0D4C747E91}"/>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132834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lvl="0"/>
            <a:r>
              <a:rPr lang="en-US" sz="2500" dirty="0"/>
              <a:t>RELATED WORKS</a:t>
            </a:r>
            <a:endParaRPr sz="2500" dirty="0"/>
          </a:p>
        </p:txBody>
      </p:sp>
      <p:sp>
        <p:nvSpPr>
          <p:cNvPr id="346" name="Google Shape;346;p17"/>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p>
            <a:pPr marL="444500" indent="-342900">
              <a:lnSpc>
                <a:spcPct val="150000"/>
              </a:lnSpc>
              <a:spcBef>
                <a:spcPts val="0"/>
              </a:spcBef>
              <a:buFont typeface="+mj-lt"/>
              <a:buAutoNum type="arabicPeriod"/>
            </a:pPr>
            <a:r>
              <a:rPr lang="en-US" sz="1500" dirty="0"/>
              <a:t>A Retail Demand Forecasting Model Based on Data Mining Techniques.</a:t>
            </a:r>
          </a:p>
          <a:p>
            <a:pPr marL="444500" lvl="0" indent="-342900">
              <a:lnSpc>
                <a:spcPct val="150000"/>
              </a:lnSpc>
              <a:spcBef>
                <a:spcPts val="0"/>
              </a:spcBef>
              <a:buFont typeface="+mj-lt"/>
              <a:buAutoNum type="arabicPeriod"/>
            </a:pPr>
            <a:r>
              <a:rPr lang="en-US" sz="1500" dirty="0"/>
              <a:t>SKU demand forecasting in the presence of promotions.</a:t>
            </a:r>
          </a:p>
          <a:p>
            <a:pPr marL="444500" lvl="0" indent="-342900">
              <a:lnSpc>
                <a:spcPct val="150000"/>
              </a:lnSpc>
              <a:spcBef>
                <a:spcPts val="0"/>
              </a:spcBef>
              <a:buFont typeface="+mj-lt"/>
              <a:buAutoNum type="arabicPeriod"/>
            </a:pPr>
            <a:r>
              <a:rPr lang="en-US" sz="1500" dirty="0"/>
              <a:t>Machine learning demand forecasting and supply chain performance.</a:t>
            </a:r>
            <a:endParaRPr sz="1500" dirty="0"/>
          </a:p>
          <a:p>
            <a:pPr marL="444500" lvl="0" indent="-342900">
              <a:lnSpc>
                <a:spcPct val="150000"/>
              </a:lnSpc>
              <a:spcBef>
                <a:spcPts val="1000"/>
              </a:spcBef>
              <a:buFont typeface="+mj-lt"/>
              <a:buAutoNum type="arabicPeriod"/>
            </a:pPr>
            <a:r>
              <a:rPr lang="en-US" sz="1500" dirty="0"/>
              <a:t>Inventory Management using Machine Learning.</a:t>
            </a:r>
          </a:p>
          <a:p>
            <a:pPr marL="444500" lvl="0" indent="-342900">
              <a:lnSpc>
                <a:spcPct val="150000"/>
              </a:lnSpc>
              <a:spcBef>
                <a:spcPts val="1000"/>
              </a:spcBef>
              <a:buFont typeface="+mj-lt"/>
              <a:buAutoNum type="arabicPeriod"/>
            </a:pPr>
            <a:r>
              <a:rPr lang="en-US" sz="1500" dirty="0"/>
              <a:t>Model of the Automated Warehouse Management and Forecasting System in the Conditions of </a:t>
            </a:r>
            <a:r>
              <a:rPr lang="en-US" sz="1500" dirty="0" err="1"/>
              <a:t>Transitionto</a:t>
            </a:r>
            <a:r>
              <a:rPr lang="en-US" sz="1500" dirty="0"/>
              <a:t> Industry 4.0.</a:t>
            </a:r>
            <a:endParaRPr sz="1500"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5" name="Google Shape;320;p13">
            <a:extLst>
              <a:ext uri="{FF2B5EF4-FFF2-40B4-BE49-F238E27FC236}">
                <a16:creationId xmlns:a16="http://schemas.microsoft.com/office/drawing/2014/main" id="{3346D70B-7DFF-4ED7-BF4C-AB61BD097DB5}"/>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319460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DATASET</a:t>
            </a:r>
            <a:endParaRPr sz="2500" dirty="0"/>
          </a:p>
        </p:txBody>
      </p:sp>
      <p:sp>
        <p:nvSpPr>
          <p:cNvPr id="317" name="Google Shape;317;p13"/>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a:t>  </a:t>
            </a:r>
            <a:endParaRPr sz="1200" b="1" dirty="0"/>
          </a:p>
        </p:txBody>
      </p:sp>
      <p:sp>
        <p:nvSpPr>
          <p:cNvPr id="318" name="Google Shape;318;p13"/>
          <p:cNvSpPr txBox="1">
            <a:spLocks noGrp="1"/>
          </p:cNvSpPr>
          <p:nvPr>
            <p:ph type="body" idx="1"/>
          </p:nvPr>
        </p:nvSpPr>
        <p:spPr>
          <a:xfrm>
            <a:off x="776449" y="1524375"/>
            <a:ext cx="7134173" cy="3077100"/>
          </a:xfrm>
          <a:prstGeom prst="rect">
            <a:avLst/>
          </a:prstGeom>
        </p:spPr>
        <p:txBody>
          <a:bodyPr spcFirstLastPara="1" wrap="square" lIns="0" tIns="0" rIns="0" bIns="0" anchor="t" anchorCtr="0">
            <a:noAutofit/>
          </a:bodyPr>
          <a:lstStyle/>
          <a:p>
            <a:pPr marL="628650" lvl="1" indent="-171450">
              <a:buClr>
                <a:schemeClr val="bg2"/>
              </a:buClr>
              <a:buSzPts val="1100"/>
              <a:buFont typeface="Wingdings" panose="05000000000000000000" pitchFamily="2" charset="2"/>
              <a:buChar char="ü"/>
            </a:pPr>
            <a:r>
              <a:rPr lang="en-US" sz="1400" dirty="0"/>
              <a:t>Dataset source: Kaggle</a:t>
            </a:r>
          </a:p>
          <a:p>
            <a:pPr marL="628650" lvl="1" indent="-171450">
              <a:buClr>
                <a:schemeClr val="bg2"/>
              </a:buClr>
              <a:buSzPts val="1100"/>
              <a:buFont typeface="Wingdings" panose="05000000000000000000" pitchFamily="2" charset="2"/>
              <a:buChar char="ü"/>
            </a:pPr>
            <a:r>
              <a:rPr lang="en-US" sz="1400" dirty="0"/>
              <a:t>Total number of data 10,48,576</a:t>
            </a:r>
          </a:p>
          <a:p>
            <a:pPr marL="628650" lvl="1" indent="-171450">
              <a:buClr>
                <a:schemeClr val="bg2"/>
              </a:buClr>
              <a:buSzPts val="1100"/>
              <a:buFont typeface="Wingdings" panose="05000000000000000000" pitchFamily="2" charset="2"/>
              <a:buChar char="ü"/>
            </a:pPr>
            <a:r>
              <a:rPr lang="en-US" sz="1400" dirty="0"/>
              <a:t>Number of dataset paths 6</a:t>
            </a:r>
          </a:p>
          <a:p>
            <a:pPr marL="628650" lvl="1" indent="-171450">
              <a:buClr>
                <a:schemeClr val="bg2"/>
              </a:buClr>
              <a:buSzPts val="1100"/>
              <a:buFont typeface="Wingdings" panose="05000000000000000000" pitchFamily="2" charset="2"/>
              <a:buChar char="ü"/>
            </a:pPr>
            <a:r>
              <a:rPr lang="en-US" sz="1400" dirty="0"/>
              <a:t>Dataset  with 5 features</a:t>
            </a:r>
          </a:p>
          <a:p>
            <a:pPr marL="628650" lvl="1" indent="-171450">
              <a:buClr>
                <a:schemeClr val="bg2"/>
              </a:buClr>
              <a:buSzPts val="1100"/>
              <a:buFont typeface="Wingdings" panose="05000000000000000000" pitchFamily="2" charset="2"/>
              <a:buChar char="ü"/>
            </a:pPr>
            <a:r>
              <a:rPr lang="en-US" sz="1400" dirty="0"/>
              <a:t>Data pre-processing-</a:t>
            </a:r>
          </a:p>
          <a:p>
            <a:pPr marL="1200150" lvl="2" indent="-285750">
              <a:buClr>
                <a:schemeClr val="bg2"/>
              </a:buClr>
              <a:buSzPts val="1100"/>
              <a:buFont typeface="Wingdings" panose="05000000000000000000" pitchFamily="2" charset="2"/>
              <a:buChar char="§"/>
            </a:pPr>
            <a:r>
              <a:rPr lang="en-US" sz="1400" dirty="0"/>
              <a:t>Handle missing data</a:t>
            </a:r>
          </a:p>
          <a:p>
            <a:pPr marL="1200150" lvl="2" indent="-285750">
              <a:buClr>
                <a:schemeClr val="bg2"/>
              </a:buClr>
              <a:buSzPts val="1100"/>
              <a:buFont typeface="Wingdings" panose="05000000000000000000" pitchFamily="2" charset="2"/>
              <a:buChar char="§"/>
            </a:pPr>
            <a:r>
              <a:rPr lang="en-US" sz="1400" dirty="0" err="1"/>
              <a:t>Formating</a:t>
            </a:r>
            <a:r>
              <a:rPr lang="en-US" sz="1400" dirty="0"/>
              <a:t> data</a:t>
            </a:r>
          </a:p>
          <a:p>
            <a:pPr marL="628650" lvl="1" indent="-171450">
              <a:buClr>
                <a:schemeClr val="bg2"/>
              </a:buClr>
              <a:buSzPts val="1100"/>
              <a:buFont typeface="Wingdings" panose="05000000000000000000" pitchFamily="2" charset="2"/>
              <a:buChar char="ü"/>
            </a:pPr>
            <a:endParaRPr sz="1400" dirty="0"/>
          </a:p>
        </p:txBody>
      </p:sp>
      <p:sp>
        <p:nvSpPr>
          <p:cNvPr id="319" name="Google Shape;319;p13"/>
          <p:cNvSpPr txBox="1">
            <a:spLocks noGrp="1"/>
          </p:cNvSpPr>
          <p:nvPr>
            <p:ph type="body" idx="2"/>
          </p:nvPr>
        </p:nvSpPr>
        <p:spPr>
          <a:xfrm>
            <a:off x="1608575" y="4058325"/>
            <a:ext cx="6759000" cy="71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00" b="1" dirty="0">
                <a:solidFill>
                  <a:schemeClr val="accent2"/>
                </a:solidFill>
              </a:rPr>
              <a:t> </a:t>
            </a:r>
            <a:endParaRPr sz="1000" dirty="0">
              <a:solidFill>
                <a:schemeClr val="accent2"/>
              </a:solidFill>
            </a:endParaRPr>
          </a:p>
        </p:txBody>
      </p:sp>
      <p:sp>
        <p:nvSpPr>
          <p:cNvPr id="320" name="Google Shape;320;p13"/>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Google Shape;320;p13">
            <a:extLst>
              <a:ext uri="{FF2B5EF4-FFF2-40B4-BE49-F238E27FC236}">
                <a16:creationId xmlns:a16="http://schemas.microsoft.com/office/drawing/2014/main" id="{EF3B6809-7E57-4439-A2BA-720413A7838D}"/>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85689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lvl="0"/>
            <a:r>
              <a:rPr lang="en-US" sz="2500" dirty="0"/>
              <a:t>METHODOLOGY</a:t>
            </a:r>
            <a:endParaRPr sz="2500"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5B88D0F8-AA9E-40A9-8D48-6D795B2243C6}"/>
              </a:ext>
            </a:extLst>
          </p:cNvPr>
          <p:cNvPicPr>
            <a:picLocks noChangeAspect="1"/>
          </p:cNvPicPr>
          <p:nvPr/>
        </p:nvPicPr>
        <p:blipFill>
          <a:blip r:embed="rId3"/>
          <a:stretch>
            <a:fillRect/>
          </a:stretch>
        </p:blipFill>
        <p:spPr>
          <a:xfrm>
            <a:off x="1631507" y="893370"/>
            <a:ext cx="5909229" cy="4045051"/>
          </a:xfrm>
          <a:prstGeom prst="rect">
            <a:avLst/>
          </a:prstGeom>
        </p:spPr>
      </p:pic>
      <p:sp>
        <p:nvSpPr>
          <p:cNvPr id="7" name="Google Shape;320;p13">
            <a:extLst>
              <a:ext uri="{FF2B5EF4-FFF2-40B4-BE49-F238E27FC236}">
                <a16:creationId xmlns:a16="http://schemas.microsoft.com/office/drawing/2014/main" id="{F9850624-DE93-4A48-B93E-CA0D8D2736A2}"/>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232854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776450" y="402700"/>
            <a:ext cx="3944406"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dirty="0"/>
              <a:t>EXPERIMENTAL RESLUTS</a:t>
            </a:r>
            <a:endParaRPr sz="2500" dirty="0"/>
          </a:p>
        </p:txBody>
      </p:sp>
      <p:graphicFrame>
        <p:nvGraphicFramePr>
          <p:cNvPr id="428" name="Google Shape;428;p24"/>
          <p:cNvGraphicFramePr/>
          <p:nvPr>
            <p:extLst>
              <p:ext uri="{D42A27DB-BD31-4B8C-83A1-F6EECF244321}">
                <p14:modId xmlns:p14="http://schemas.microsoft.com/office/powerpoint/2010/main" val="472189217"/>
              </p:ext>
            </p:extLst>
          </p:nvPr>
        </p:nvGraphicFramePr>
        <p:xfrm>
          <a:off x="2642669" y="1415620"/>
          <a:ext cx="4863918" cy="3300419"/>
        </p:xfrm>
        <a:graphic>
          <a:graphicData uri="http://schemas.openxmlformats.org/drawingml/2006/table">
            <a:tbl>
              <a:tblPr>
                <a:noFill/>
                <a:tableStyleId>{336AB89D-F5EC-4B56-A308-303C344C77D1}</a:tableStyleId>
              </a:tblPr>
              <a:tblGrid>
                <a:gridCol w="1620987">
                  <a:extLst>
                    <a:ext uri="{9D8B030D-6E8A-4147-A177-3AD203B41FA5}">
                      <a16:colId xmlns:a16="http://schemas.microsoft.com/office/drawing/2014/main" val="20000"/>
                    </a:ext>
                  </a:extLst>
                </a:gridCol>
                <a:gridCol w="3242931">
                  <a:extLst>
                    <a:ext uri="{9D8B030D-6E8A-4147-A177-3AD203B41FA5}">
                      <a16:colId xmlns:a16="http://schemas.microsoft.com/office/drawing/2014/main" val="20001"/>
                    </a:ext>
                  </a:extLst>
                </a:gridCol>
              </a:tblGrid>
              <a:tr h="329461">
                <a:tc>
                  <a:txBody>
                    <a:bodyPr/>
                    <a:lstStyle/>
                    <a:p>
                      <a:pPr marL="0" lvl="0" indent="0" algn="l" rtl="0">
                        <a:spcBef>
                          <a:spcPts val="0"/>
                        </a:spcBef>
                        <a:spcAft>
                          <a:spcPts val="0"/>
                        </a:spcAft>
                        <a:buNone/>
                      </a:pPr>
                      <a:r>
                        <a:rPr lang="en-US" sz="1300" dirty="0">
                          <a:solidFill>
                            <a:schemeClr val="dk2"/>
                          </a:solidFill>
                          <a:latin typeface="Montserrat"/>
                          <a:ea typeface="Montserrat"/>
                          <a:cs typeface="Montserrat"/>
                          <a:sym typeface="Montserrat"/>
                        </a:rPr>
                        <a:t>Model name</a:t>
                      </a:r>
                      <a:endParaRPr sz="13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300" dirty="0">
                          <a:solidFill>
                            <a:schemeClr val="dk2"/>
                          </a:solidFill>
                          <a:latin typeface="Montserrat"/>
                          <a:ea typeface="Montserrat"/>
                          <a:cs typeface="Montserrat"/>
                          <a:sym typeface="Montserrat"/>
                        </a:rPr>
                        <a:t>Mean Squared Error (MSE)</a:t>
                      </a:r>
                      <a:endParaRPr sz="1300" dirty="0">
                        <a:solidFill>
                          <a:schemeClr val="dk2"/>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MLP</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19.0906</a:t>
                      </a:r>
                      <a:endParaRPr sz="11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CNN</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21.6758</a:t>
                      </a:r>
                      <a:endParaRPr sz="11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LSTM</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29.6026</a:t>
                      </a:r>
                      <a:endParaRPr sz="11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GRU</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29.4742</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3114805027"/>
                  </a:ext>
                </a:extLst>
              </a:tr>
              <a:tr h="329461">
                <a:tc>
                  <a:txBody>
                    <a:bodyPr/>
                    <a:lstStyle/>
                    <a:p>
                      <a:pPr marL="0" lvl="0" indent="0" algn="r" rtl="0">
                        <a:spcBef>
                          <a:spcPts val="0"/>
                        </a:spcBef>
                        <a:spcAft>
                          <a:spcPts val="0"/>
                        </a:spcAft>
                        <a:buNone/>
                      </a:pPr>
                      <a:r>
                        <a:rPr lang="en-US" sz="1100" dirty="0" err="1">
                          <a:solidFill>
                            <a:schemeClr val="dk2"/>
                          </a:solidFill>
                          <a:latin typeface="Montserrat"/>
                          <a:ea typeface="Montserrat"/>
                          <a:cs typeface="Montserrat"/>
                          <a:sym typeface="Montserrat"/>
                        </a:rPr>
                        <a:t>BiLSTM</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29.2528</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732704083"/>
                  </a:ext>
                </a:extLst>
              </a:tr>
              <a:tr h="329461">
                <a:tc>
                  <a:txBody>
                    <a:bodyPr/>
                    <a:lstStyle/>
                    <a:p>
                      <a:pPr marL="0" lvl="0" indent="0" algn="r" rtl="0">
                        <a:spcBef>
                          <a:spcPts val="0"/>
                        </a:spcBef>
                        <a:spcAft>
                          <a:spcPts val="0"/>
                        </a:spcAft>
                        <a:buNone/>
                      </a:pPr>
                      <a:r>
                        <a:rPr lang="en-US" sz="1100" dirty="0" err="1">
                          <a:solidFill>
                            <a:schemeClr val="dk2"/>
                          </a:solidFill>
                          <a:latin typeface="Montserrat"/>
                          <a:ea typeface="Montserrat"/>
                          <a:cs typeface="Montserrat"/>
                          <a:sym typeface="Montserrat"/>
                        </a:rPr>
                        <a:t>BiGRU</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29.3320</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643120474"/>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CNN-LSTM</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27.6175</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3151179629"/>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CNN-</a:t>
                      </a:r>
                      <a:r>
                        <a:rPr lang="en-US" sz="1100" dirty="0" err="1">
                          <a:solidFill>
                            <a:schemeClr val="dk2"/>
                          </a:solidFill>
                          <a:latin typeface="Montserrat"/>
                          <a:ea typeface="Montserrat"/>
                          <a:cs typeface="Montserrat"/>
                          <a:sym typeface="Montserrat"/>
                        </a:rPr>
                        <a:t>BiLSTM</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26.8782</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val="176608756"/>
                  </a:ext>
                </a:extLst>
              </a:tr>
              <a:tr h="329461">
                <a:tc>
                  <a:txBody>
                    <a:bodyPr/>
                    <a:lstStyle/>
                    <a:p>
                      <a:pPr marL="0" lvl="0" indent="0" algn="r" rtl="0">
                        <a:spcBef>
                          <a:spcPts val="0"/>
                        </a:spcBef>
                        <a:spcAft>
                          <a:spcPts val="0"/>
                        </a:spcAft>
                        <a:buNone/>
                      </a:pPr>
                      <a:r>
                        <a:rPr lang="en-US" sz="1100" dirty="0">
                          <a:solidFill>
                            <a:schemeClr val="dk2"/>
                          </a:solidFill>
                          <a:latin typeface="Montserrat"/>
                          <a:ea typeface="Montserrat"/>
                          <a:cs typeface="Montserrat"/>
                          <a:sym typeface="Montserrat"/>
                        </a:rPr>
                        <a:t>CNN-</a:t>
                      </a:r>
                      <a:r>
                        <a:rPr lang="en-US" sz="1100" dirty="0" err="1">
                          <a:solidFill>
                            <a:schemeClr val="dk2"/>
                          </a:solidFill>
                          <a:latin typeface="Montserrat"/>
                          <a:ea typeface="Montserrat"/>
                          <a:cs typeface="Montserrat"/>
                          <a:sym typeface="Montserrat"/>
                        </a:rPr>
                        <a:t>BiGRU</a:t>
                      </a:r>
                      <a:endParaRPr sz="1100" dirty="0">
                        <a:solidFill>
                          <a:schemeClr val="dk2"/>
                        </a:solidFill>
                        <a:latin typeface="Montserrat"/>
                        <a:ea typeface="Montserrat"/>
                        <a:cs typeface="Montserrat"/>
                        <a:sym typeface="Montserrat"/>
                      </a:endParaRPr>
                    </a:p>
                  </a:txBody>
                  <a:tcPr marL="91425" marR="91425" marT="68575" marB="68575" anchor="ctr">
                    <a:lnL w="38100"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1100" b="1" dirty="0">
                          <a:solidFill>
                            <a:schemeClr val="dk1"/>
                          </a:solidFill>
                          <a:latin typeface="Montserrat"/>
                          <a:ea typeface="Montserrat"/>
                          <a:cs typeface="Montserrat"/>
                          <a:sym typeface="Montserrat"/>
                        </a:rPr>
                        <a:t>26.6248</a:t>
                      </a:r>
                      <a:endParaRPr sz="1100" b="1" dirty="0">
                        <a:solidFill>
                          <a:schemeClr val="dk1"/>
                        </a:solidFill>
                        <a:latin typeface="Montserrat"/>
                        <a:ea typeface="Montserrat"/>
                        <a:cs typeface="Montserrat"/>
                        <a:sym typeface="Montserrat"/>
                      </a:endParaRPr>
                    </a:p>
                  </a:txBody>
                  <a:tcPr marL="91425" marR="91425" marT="68575" marB="68575" anchor="ctr">
                    <a:lnL w="9525" cap="flat" cmpd="sng" algn="ctr">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tcPr>
                </a:tc>
                <a:extLst>
                  <a:ext uri="{0D108BD9-81ED-4DB2-BD59-A6C34878D82A}">
                    <a16:rowId xmlns:a16="http://schemas.microsoft.com/office/drawing/2014/main" val="1941576745"/>
                  </a:ext>
                </a:extLst>
              </a:tr>
            </a:tbl>
          </a:graphicData>
        </a:graphic>
      </p:graphicFrame>
      <p:sp>
        <p:nvSpPr>
          <p:cNvPr id="429" name="Google Shape;429;p2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 name="Google Shape;320;p13">
            <a:extLst>
              <a:ext uri="{FF2B5EF4-FFF2-40B4-BE49-F238E27FC236}">
                <a16:creationId xmlns:a16="http://schemas.microsoft.com/office/drawing/2014/main" id="{DA3E36DB-8559-4906-BAF8-E014AD10940D}"/>
              </a:ext>
            </a:extLst>
          </p:cNvPr>
          <p:cNvSpPr txBox="1">
            <a:spLocks/>
          </p:cNvSpPr>
          <p:nvPr/>
        </p:nvSpPr>
        <p:spPr>
          <a:xfrm>
            <a:off x="7701580" y="378262"/>
            <a:ext cx="1942155" cy="409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2"/>
                </a:solidFill>
                <a:latin typeface="Montserrat Light"/>
                <a:ea typeface="Montserrat Light"/>
                <a:cs typeface="Montserrat Light"/>
                <a:sym typeface="Montserrat Light"/>
              </a:defRPr>
            </a:lvl9pPr>
          </a:lstStyle>
          <a:p>
            <a:pPr algn="l"/>
            <a:r>
              <a:rPr lang="en" dirty="0"/>
              <a:t>31 A</a:t>
            </a:r>
            <a:r>
              <a:rPr lang="en-US" dirty="0" err="1"/>
              <a:t>ugust</a:t>
            </a:r>
            <a:r>
              <a:rPr lang="en-US" dirty="0"/>
              <a:t>, 2022</a:t>
            </a:r>
            <a:endParaRPr lang="en" dirty="0"/>
          </a:p>
        </p:txBody>
      </p:sp>
    </p:spTree>
    <p:extLst>
      <p:ext uri="{BB962C8B-B14F-4D97-AF65-F5344CB8AC3E}">
        <p14:creationId xmlns:p14="http://schemas.microsoft.com/office/powerpoint/2010/main" val="4277804322"/>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392</Words>
  <Application>Microsoft Office PowerPoint</Application>
  <PresentationFormat>On-screen Show (16:9)</PresentationFormat>
  <Paragraphs>122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Poppins</vt:lpstr>
      <vt:lpstr>Arial</vt:lpstr>
      <vt:lpstr>Montserrat</vt:lpstr>
      <vt:lpstr>Wingdings</vt:lpstr>
      <vt:lpstr>Montserrat Light</vt:lpstr>
      <vt:lpstr>Volsce template</vt:lpstr>
      <vt:lpstr>Store Item Demand Forecasting Using Deep Learning Approach</vt:lpstr>
      <vt:lpstr>CONTENTS</vt:lpstr>
      <vt:lpstr>INTRODUCTION</vt:lpstr>
      <vt:lpstr>MOTIVATION</vt:lpstr>
      <vt:lpstr>OBJECTIVE</vt:lpstr>
      <vt:lpstr>RELATED WORKS</vt:lpstr>
      <vt:lpstr>DATASET</vt:lpstr>
      <vt:lpstr>METHODOLOGY</vt:lpstr>
      <vt:lpstr>EXPERIMENTAL RESLUTS</vt:lpstr>
      <vt:lpstr>EXPERIMENTAL RESLUTS</vt:lpstr>
      <vt:lpstr>EXPERIMENTAL RESLUTS</vt:lpstr>
      <vt:lpstr>EXPERIMENTAL RESLUTS</vt:lpstr>
      <vt:lpstr>FUTURE WORKS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Item Demand Forecasting Using Deep Learning Approach</dc:title>
  <dc:creator>Mashfiq Rahman</dc:creator>
  <cp:lastModifiedBy>Mashfiq Rahman</cp:lastModifiedBy>
  <cp:revision>26</cp:revision>
  <dcterms:modified xsi:type="dcterms:W3CDTF">2022-08-31T02:48:48Z</dcterms:modified>
</cp:coreProperties>
</file>