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403" r:id="rId2"/>
    <p:sldId id="409" r:id="rId3"/>
    <p:sldId id="410" r:id="rId4"/>
    <p:sldId id="412" r:id="rId5"/>
    <p:sldId id="425" r:id="rId6"/>
    <p:sldId id="426" r:id="rId7"/>
    <p:sldId id="427" r:id="rId8"/>
    <p:sldId id="422" r:id="rId9"/>
    <p:sldId id="423" r:id="rId10"/>
    <p:sldId id="428" r:id="rId11"/>
    <p:sldId id="3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3604"/>
    <a:srgbClr val="F73624"/>
    <a:srgbClr val="F93603"/>
    <a:srgbClr val="072BFB"/>
    <a:srgbClr val="F93600"/>
    <a:srgbClr val="F9360D"/>
    <a:srgbClr val="B633B6"/>
    <a:srgbClr val="682FE9"/>
    <a:srgbClr val="E7356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showGuides="1">
      <p:cViewPr>
        <p:scale>
          <a:sx n="72" d="100"/>
          <a:sy n="72" d="100"/>
        </p:scale>
        <p:origin x="798"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C09111-C62A-480F-A18A-9BB76764BA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635A81-117E-49A2-A52D-81307BE21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70CBA9-9641-42C5-9F68-BE3218F40E12}" type="datetimeFigureOut">
              <a:rPr lang="en-US" smtClean="0"/>
              <a:t>10/7/2021</a:t>
            </a:fld>
            <a:endParaRPr lang="en-US"/>
          </a:p>
        </p:txBody>
      </p:sp>
      <p:sp>
        <p:nvSpPr>
          <p:cNvPr id="4" name="Footer Placeholder 3">
            <a:extLst>
              <a:ext uri="{FF2B5EF4-FFF2-40B4-BE49-F238E27FC236}">
                <a16:creationId xmlns:a16="http://schemas.microsoft.com/office/drawing/2014/main" id="{7CB9C5D7-7199-43F6-93E2-B8452E9C3A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2E7145A-5D53-4D9D-9E23-6F7B1818E2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713A33-9F40-4E5B-8BC3-98CB7FF8977F}" type="slidenum">
              <a:rPr lang="en-US" smtClean="0"/>
              <a:t>‹#›</a:t>
            </a:fld>
            <a:endParaRPr lang="en-US"/>
          </a:p>
        </p:txBody>
      </p:sp>
    </p:spTree>
    <p:extLst>
      <p:ext uri="{BB962C8B-B14F-4D97-AF65-F5344CB8AC3E}">
        <p14:creationId xmlns:p14="http://schemas.microsoft.com/office/powerpoint/2010/main" val="15897899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6C20-7D87-441F-B5A3-3A30769DB95E}"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25BC9-107F-4300-950B-7760998B0DCE}" type="slidenum">
              <a:rPr lang="en-US" smtClean="0"/>
              <a:t>‹#›</a:t>
            </a:fld>
            <a:endParaRPr lang="en-US"/>
          </a:p>
        </p:txBody>
      </p:sp>
    </p:spTree>
    <p:extLst>
      <p:ext uri="{BB962C8B-B14F-4D97-AF65-F5344CB8AC3E}">
        <p14:creationId xmlns:p14="http://schemas.microsoft.com/office/powerpoint/2010/main" val="107870603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6B7D-3B3B-4083-B5EB-D433D364DA18}"/>
              </a:ext>
            </a:extLst>
          </p:cNvPr>
          <p:cNvSpPr>
            <a:spLocks noGrp="1"/>
          </p:cNvSpPr>
          <p:nvPr>
            <p:ph type="ctrTitle" hasCustomPrompt="1"/>
          </p:nvPr>
        </p:nvSpPr>
        <p:spPr>
          <a:xfrm>
            <a:off x="1476376" y="1854200"/>
            <a:ext cx="9217819" cy="469900"/>
          </a:xfrm>
        </p:spPr>
        <p:txBody>
          <a:bodyPr wrap="none" lIns="0" tIns="91440" rIns="0" bIns="91440" anchor="t" anchorCtr="0">
            <a:normAutofit/>
          </a:bodyPr>
          <a:lstStyle>
            <a:lvl1pPr algn="l">
              <a:defRPr sz="2800"/>
            </a:lvl1pPr>
          </a:lstStyle>
          <a:p>
            <a:r>
              <a:rPr lang="en-US" dirty="0"/>
              <a:t>CLICK TO EDIT MASTER TITLE STYLE</a:t>
            </a:r>
          </a:p>
        </p:txBody>
      </p:sp>
    </p:spTree>
    <p:extLst>
      <p:ext uri="{BB962C8B-B14F-4D97-AF65-F5344CB8AC3E}">
        <p14:creationId xmlns:p14="http://schemas.microsoft.com/office/powerpoint/2010/main" val="1865573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22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6B7D-3B3B-4083-B5EB-D433D364DA18}"/>
              </a:ext>
            </a:extLst>
          </p:cNvPr>
          <p:cNvSpPr>
            <a:spLocks noGrp="1"/>
          </p:cNvSpPr>
          <p:nvPr>
            <p:ph type="ctrTitle" hasCustomPrompt="1"/>
          </p:nvPr>
        </p:nvSpPr>
        <p:spPr>
          <a:xfrm>
            <a:off x="1485901" y="1854200"/>
            <a:ext cx="5514974" cy="942340"/>
          </a:xfrm>
        </p:spPr>
        <p:txBody>
          <a:bodyPr wrap="none" lIns="0" tIns="91440" rIns="0" bIns="91440" anchor="t" anchorCtr="0">
            <a:noAutofit/>
          </a:bodyPr>
          <a:lstStyle>
            <a:lvl1pPr algn="l">
              <a:defRPr sz="5400"/>
            </a:lvl1pPr>
          </a:lstStyle>
          <a:p>
            <a:r>
              <a:rPr lang="en-US" dirty="0"/>
              <a:t>CLICK TO EDIT</a:t>
            </a:r>
          </a:p>
        </p:txBody>
      </p:sp>
      <p:sp>
        <p:nvSpPr>
          <p:cNvPr id="5" name="Picture Placeholder 5">
            <a:extLst>
              <a:ext uri="{FF2B5EF4-FFF2-40B4-BE49-F238E27FC236}">
                <a16:creationId xmlns:a16="http://schemas.microsoft.com/office/drawing/2014/main" id="{DCFB85D4-93D0-47F2-BD5A-FE6CCEF5C7A4}"/>
              </a:ext>
            </a:extLst>
          </p:cNvPr>
          <p:cNvSpPr>
            <a:spLocks noGrp="1"/>
          </p:cNvSpPr>
          <p:nvPr>
            <p:ph type="pic" sz="quarter" idx="10"/>
          </p:nvPr>
        </p:nvSpPr>
        <p:spPr>
          <a:xfrm>
            <a:off x="8129588" y="1743075"/>
            <a:ext cx="4062412" cy="2695575"/>
          </a:xfrm>
          <a:gradFill flip="none" rotWithShape="1">
            <a:gsLst>
              <a:gs pos="0">
                <a:schemeClr val="accent1">
                  <a:alpha val="40000"/>
                </a:schemeClr>
              </a:gs>
              <a:gs pos="100000">
                <a:schemeClr val="accent4">
                  <a:alpha val="40000"/>
                </a:schemeClr>
              </a:gs>
            </a:gsLst>
            <a:lin ang="2700000" scaled="1"/>
            <a:tileRect/>
          </a:gradFill>
        </p:spPr>
        <p:txBody>
          <a:bodyPr lIns="0" tIns="0" rIns="0" bIns="0" anchor="ctr" anchorCtr="1"/>
          <a:lstStyle/>
          <a:p>
            <a:endParaRPr lang="en-US"/>
          </a:p>
        </p:txBody>
      </p:sp>
      <p:sp>
        <p:nvSpPr>
          <p:cNvPr id="6" name="Picture Placeholder 5">
            <a:extLst>
              <a:ext uri="{FF2B5EF4-FFF2-40B4-BE49-F238E27FC236}">
                <a16:creationId xmlns:a16="http://schemas.microsoft.com/office/drawing/2014/main" id="{A964D6F8-BA5F-46CE-98EA-BCFFBC151FD1}"/>
              </a:ext>
            </a:extLst>
          </p:cNvPr>
          <p:cNvSpPr>
            <a:spLocks noGrp="1"/>
          </p:cNvSpPr>
          <p:nvPr>
            <p:ph type="pic" sz="quarter" idx="11"/>
          </p:nvPr>
        </p:nvSpPr>
        <p:spPr>
          <a:xfrm>
            <a:off x="6272213" y="4438650"/>
            <a:ext cx="1857375" cy="2419349"/>
          </a:xfrm>
          <a:gradFill flip="none" rotWithShape="1">
            <a:gsLst>
              <a:gs pos="0">
                <a:schemeClr val="accent1">
                  <a:alpha val="40000"/>
                </a:schemeClr>
              </a:gs>
              <a:gs pos="100000">
                <a:schemeClr val="accent4">
                  <a:alpha val="40000"/>
                </a:schemeClr>
              </a:gs>
            </a:gsLst>
            <a:lin ang="2700000" scaled="1"/>
            <a:tileRect/>
          </a:gradFill>
        </p:spPr>
        <p:txBody>
          <a:bodyPr lIns="0" tIns="0" rIns="0" bIns="0" anchor="ctr" anchorCtr="1"/>
          <a:lstStyle/>
          <a:p>
            <a:endParaRPr lang="en-US"/>
          </a:p>
        </p:txBody>
      </p:sp>
      <p:sp>
        <p:nvSpPr>
          <p:cNvPr id="7" name="Rectangle 6">
            <a:extLst>
              <a:ext uri="{FF2B5EF4-FFF2-40B4-BE49-F238E27FC236}">
                <a16:creationId xmlns:a16="http://schemas.microsoft.com/office/drawing/2014/main" id="{CDD41F27-518F-43F8-8232-7E7C602BB0BD}"/>
              </a:ext>
            </a:extLst>
          </p:cNvPr>
          <p:cNvSpPr/>
          <p:nvPr userDrawn="1"/>
        </p:nvSpPr>
        <p:spPr>
          <a:xfrm>
            <a:off x="1" y="5765800"/>
            <a:ext cx="1123949" cy="109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804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8" presetClass="entr" presetSubtype="12"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strips(downLeft)">
                                      <p:cBhvr>
                                        <p:cTn id="11" dur="500"/>
                                        <p:tgtEl>
                                          <p:spTgt spid="5"/>
                                        </p:tgtEl>
                                      </p:cBhvr>
                                    </p:animEffect>
                                  </p:childTnLst>
                                </p:cTn>
                              </p:par>
                              <p:par>
                                <p:cTn id="12" presetID="18" presetClass="entr" presetSubtype="12" fill="hold" grpId="0" nodeType="withEffect">
                                  <p:stCondLst>
                                    <p:cond delay="600"/>
                                  </p:stCondLst>
                                  <p:childTnLst>
                                    <p:set>
                                      <p:cBhvr>
                                        <p:cTn id="13" dur="1" fill="hold">
                                          <p:stCondLst>
                                            <p:cond delay="0"/>
                                          </p:stCondLst>
                                        </p:cTn>
                                        <p:tgtEl>
                                          <p:spTgt spid="6"/>
                                        </p:tgtEl>
                                        <p:attrNameLst>
                                          <p:attrName>style.visibility</p:attrName>
                                        </p:attrNameLst>
                                      </p:cBhvr>
                                      <p:to>
                                        <p:strVal val="visible"/>
                                      </p:to>
                                    </p:set>
                                    <p:animEffect transition="in" filter="strips(downLeft)">
                                      <p:cBhvr>
                                        <p:cTn id="14" dur="500"/>
                                        <p:tgtEl>
                                          <p:spTgt spid="6"/>
                                        </p:tgtEl>
                                      </p:cBhvr>
                                    </p:animEffect>
                                  </p:childTnLst>
                                </p:cTn>
                              </p:par>
                              <p:par>
                                <p:cTn id="15" presetID="2" presetClass="entr" presetSubtype="4"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7" grpId="1"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BDAAF-C7FA-4A03-AB1E-2225C12AB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BDC894F-099C-4B58-93E8-58F5B3721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Graphic 9">
            <a:extLst>
              <a:ext uri="{FF2B5EF4-FFF2-40B4-BE49-F238E27FC236}">
                <a16:creationId xmlns:a16="http://schemas.microsoft.com/office/drawing/2014/main" id="{2B5ECFF6-E85E-461F-A218-BD1BDC209F0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65805"/>
            <a:ext cx="12192000" cy="6726389"/>
          </a:xfrm>
          <a:prstGeom prst="rect">
            <a:avLst/>
          </a:prstGeom>
        </p:spPr>
      </p:pic>
    </p:spTree>
    <p:extLst>
      <p:ext uri="{BB962C8B-B14F-4D97-AF65-F5344CB8AC3E}">
        <p14:creationId xmlns:p14="http://schemas.microsoft.com/office/powerpoint/2010/main" val="647648160"/>
      </p:ext>
    </p:extLst>
  </p:cSld>
  <p:clrMap bg1="dk1" tx1="lt1" bg2="dk2" tx2="lt2" accent1="accent1" accent2="accent2" accent3="accent3" accent4="accent4" accent5="accent5" accent6="accent6" hlink="hlink" folHlink="folHlink"/>
  <p:sldLayoutIdLst>
    <p:sldLayoutId id="2147483650" r:id="rId1"/>
    <p:sldLayoutId id="2147483668" r:id="rId2"/>
    <p:sldLayoutId id="2147483653"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15" name="Rectangle 14">
            <a:extLst>
              <a:ext uri="{FF2B5EF4-FFF2-40B4-BE49-F238E27FC236}">
                <a16:creationId xmlns:a16="http://schemas.microsoft.com/office/drawing/2014/main" id="{D0699DF2-EEA1-4DB8-A360-DE6E5CDA9B5E}"/>
              </a:ext>
            </a:extLst>
          </p:cNvPr>
          <p:cNvSpPr/>
          <p:nvPr/>
        </p:nvSpPr>
        <p:spPr>
          <a:xfrm>
            <a:off x="4884030" y="1515431"/>
            <a:ext cx="1956372" cy="150488"/>
          </a:xfrm>
          <a:prstGeom prst="rect">
            <a:avLst/>
          </a:prstGeom>
          <a:gradFill>
            <a:gsLst>
              <a:gs pos="0">
                <a:schemeClr val="accent4">
                  <a:alpha val="80000"/>
                </a:schemeClr>
              </a:gs>
              <a:gs pos="100000">
                <a:schemeClr val="accent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1D9A5EC9-984E-425A-8BA6-B7CCE702007E}"/>
              </a:ext>
            </a:extLst>
          </p:cNvPr>
          <p:cNvSpPr>
            <a:spLocks noGrp="1"/>
          </p:cNvSpPr>
          <p:nvPr>
            <p:ph type="ctrTitle"/>
          </p:nvPr>
        </p:nvSpPr>
        <p:spPr>
          <a:xfrm>
            <a:off x="4167598" y="1057513"/>
            <a:ext cx="5514974" cy="942340"/>
          </a:xfrm>
        </p:spPr>
        <p:txBody>
          <a:bodyPr>
            <a:normAutofit fontScale="90000"/>
          </a:bodyPr>
          <a:lstStyle/>
          <a:p>
            <a:r>
              <a:rPr lang="en-US" sz="6000" dirty="0" err="1">
                <a:solidFill>
                  <a:schemeClr val="bg1"/>
                </a:solidFill>
              </a:rPr>
              <a:t>iSafe</a:t>
            </a:r>
            <a:r>
              <a:rPr lang="en-US" sz="6000" dirty="0">
                <a:solidFill>
                  <a:schemeClr val="bg1"/>
                </a:solidFill>
              </a:rPr>
              <a:t>-Plug</a:t>
            </a:r>
            <a:endParaRPr lang="en-US" dirty="0">
              <a:solidFill>
                <a:schemeClr val="bg1"/>
              </a:solidFill>
            </a:endParaRPr>
          </a:p>
        </p:txBody>
      </p:sp>
      <p:sp>
        <p:nvSpPr>
          <p:cNvPr id="22" name="TextBox 21">
            <a:extLst>
              <a:ext uri="{FF2B5EF4-FFF2-40B4-BE49-F238E27FC236}">
                <a16:creationId xmlns:a16="http://schemas.microsoft.com/office/drawing/2014/main" id="{286189F6-02F3-4183-8DC5-4A2DA8FF837C}"/>
              </a:ext>
            </a:extLst>
          </p:cNvPr>
          <p:cNvSpPr txBox="1"/>
          <p:nvPr/>
        </p:nvSpPr>
        <p:spPr>
          <a:xfrm>
            <a:off x="1918828" y="3529584"/>
            <a:ext cx="4075112" cy="2240613"/>
          </a:xfrm>
          <a:prstGeom prst="rect">
            <a:avLst/>
          </a:prstGeom>
          <a:noFill/>
        </p:spPr>
        <p:txBody>
          <a:bodyPr wrap="square" lIns="0" tIns="0" rIns="0" bIns="0" rtlCol="0">
            <a:spAutoFit/>
          </a:bodyPr>
          <a:lstStyle/>
          <a:p>
            <a:pPr>
              <a:lnSpc>
                <a:spcPct val="130000"/>
              </a:lnSpc>
              <a:spcBef>
                <a:spcPts val="1000"/>
              </a:spcBef>
            </a:pPr>
            <a:r>
              <a:rPr lang="en-US" sz="1600" b="1" dirty="0">
                <a:solidFill>
                  <a:schemeClr val="bg1">
                    <a:alpha val="80000"/>
                  </a:schemeClr>
                </a:solidFill>
              </a:rPr>
              <a:t>Safwan </a:t>
            </a:r>
            <a:r>
              <a:rPr lang="en-US" sz="1600" b="1" dirty="0" err="1">
                <a:solidFill>
                  <a:schemeClr val="bg1">
                    <a:alpha val="80000"/>
                  </a:schemeClr>
                </a:solidFill>
              </a:rPr>
              <a:t>Muntasir</a:t>
            </a:r>
            <a:br>
              <a:rPr lang="en-US" sz="1600" b="1" dirty="0">
                <a:solidFill>
                  <a:schemeClr val="bg1">
                    <a:alpha val="80000"/>
                  </a:schemeClr>
                </a:solidFill>
              </a:rPr>
            </a:br>
            <a:r>
              <a:rPr lang="en-US" sz="1600" b="1" dirty="0">
                <a:solidFill>
                  <a:schemeClr val="bg1">
                    <a:alpha val="80000"/>
                  </a:schemeClr>
                </a:solidFill>
              </a:rPr>
              <a:t>ID: 180104084</a:t>
            </a:r>
            <a:br>
              <a:rPr lang="en-US" sz="1600" b="1" dirty="0">
                <a:solidFill>
                  <a:schemeClr val="bg1">
                    <a:alpha val="80000"/>
                  </a:schemeClr>
                </a:solidFill>
              </a:rPr>
            </a:br>
            <a:br>
              <a:rPr lang="en-US" sz="1600" b="1" dirty="0">
                <a:solidFill>
                  <a:schemeClr val="bg1">
                    <a:alpha val="80000"/>
                  </a:schemeClr>
                </a:solidFill>
              </a:rPr>
            </a:br>
            <a:r>
              <a:rPr lang="en-US" sz="1600" b="1" dirty="0" err="1">
                <a:solidFill>
                  <a:schemeClr val="bg1">
                    <a:alpha val="80000"/>
                  </a:schemeClr>
                </a:solidFill>
              </a:rPr>
              <a:t>Mashfiq</a:t>
            </a:r>
            <a:r>
              <a:rPr lang="en-US" sz="1600" b="1" dirty="0">
                <a:solidFill>
                  <a:schemeClr val="bg1">
                    <a:alpha val="80000"/>
                  </a:schemeClr>
                </a:solidFill>
              </a:rPr>
              <a:t> Rahman</a:t>
            </a:r>
            <a:br>
              <a:rPr lang="en-US" sz="1600" b="1" dirty="0">
                <a:solidFill>
                  <a:schemeClr val="bg1">
                    <a:alpha val="80000"/>
                  </a:schemeClr>
                </a:solidFill>
              </a:rPr>
            </a:br>
            <a:r>
              <a:rPr lang="en-US" sz="1600" b="1" dirty="0">
                <a:solidFill>
                  <a:schemeClr val="bg1">
                    <a:alpha val="80000"/>
                  </a:schemeClr>
                </a:solidFill>
              </a:rPr>
              <a:t>ID: 180104087</a:t>
            </a:r>
            <a:br>
              <a:rPr lang="en-US" sz="1600" b="1" dirty="0">
                <a:solidFill>
                  <a:schemeClr val="tx1">
                    <a:alpha val="80000"/>
                  </a:schemeClr>
                </a:solidFill>
              </a:rPr>
            </a:br>
            <a:br>
              <a:rPr lang="en-US" sz="1600" b="1" dirty="0">
                <a:solidFill>
                  <a:schemeClr val="tx1">
                    <a:alpha val="80000"/>
                  </a:schemeClr>
                </a:solidFill>
              </a:rPr>
            </a:br>
            <a:endParaRPr lang="en-US" sz="1600" b="1" dirty="0">
              <a:solidFill>
                <a:schemeClr val="tx1">
                  <a:alpha val="80000"/>
                </a:schemeClr>
              </a:solidFill>
            </a:endParaRPr>
          </a:p>
        </p:txBody>
      </p:sp>
      <p:grpSp>
        <p:nvGrpSpPr>
          <p:cNvPr id="23" name="Group 22">
            <a:extLst>
              <a:ext uri="{FF2B5EF4-FFF2-40B4-BE49-F238E27FC236}">
                <a16:creationId xmlns:a16="http://schemas.microsoft.com/office/drawing/2014/main" id="{1602BA9D-0225-4342-81C8-4AB1ACC7FE15}"/>
              </a:ext>
            </a:extLst>
          </p:cNvPr>
          <p:cNvGrpSpPr/>
          <p:nvPr/>
        </p:nvGrpSpPr>
        <p:grpSpPr>
          <a:xfrm rot="5400000">
            <a:off x="3915705" y="4115282"/>
            <a:ext cx="2275891" cy="576944"/>
            <a:chOff x="1461678" y="957263"/>
            <a:chExt cx="1093469" cy="246221"/>
          </a:xfrm>
        </p:grpSpPr>
        <p:cxnSp>
          <p:nvCxnSpPr>
            <p:cNvPr id="26" name="Straight Connector 25">
              <a:extLst>
                <a:ext uri="{FF2B5EF4-FFF2-40B4-BE49-F238E27FC236}">
                  <a16:creationId xmlns:a16="http://schemas.microsoft.com/office/drawing/2014/main" id="{E043E749-3B99-419D-9D10-B7E47008B8D0}"/>
                </a:ext>
              </a:extLst>
            </p:cNvPr>
            <p:cNvCxnSpPr>
              <a:cxnSpLocks/>
              <a:stCxn id="28" idx="3"/>
              <a:endCxn id="29"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FE65223-6DB7-405E-8AC1-1B8715D1D2FE}"/>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D537AF1-AF50-4ED3-90DE-E7084FE056AB}"/>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590D0FF-191B-4DE9-872F-41DAF8866D57}"/>
                </a:ext>
              </a:extLst>
            </p:cNvPr>
            <p:cNvSpPr txBox="1"/>
            <p:nvPr/>
          </p:nvSpPr>
          <p:spPr>
            <a:xfrm>
              <a:off x="1536925" y="957263"/>
              <a:ext cx="944338" cy="246221"/>
            </a:xfrm>
            <a:prstGeom prst="rect">
              <a:avLst/>
            </a:prstGeom>
            <a:noFill/>
          </p:spPr>
          <p:txBody>
            <a:bodyPr wrap="square" rtlCol="0">
              <a:spAutoFit/>
            </a:bodyPr>
            <a:lstStyle/>
            <a:p>
              <a:pPr algn="ctr"/>
              <a:endParaRPr lang="en-US" sz="1000" dirty="0"/>
            </a:p>
          </p:txBody>
        </p:sp>
      </p:grpSp>
      <p:sp>
        <p:nvSpPr>
          <p:cNvPr id="31" name="TextBox 30">
            <a:extLst>
              <a:ext uri="{FF2B5EF4-FFF2-40B4-BE49-F238E27FC236}">
                <a16:creationId xmlns:a16="http://schemas.microsoft.com/office/drawing/2014/main" id="{6A5F0C32-3A32-48BB-8DEC-A079F61564DD}"/>
              </a:ext>
            </a:extLst>
          </p:cNvPr>
          <p:cNvSpPr txBox="1"/>
          <p:nvPr/>
        </p:nvSpPr>
        <p:spPr>
          <a:xfrm>
            <a:off x="7227818" y="4043265"/>
            <a:ext cx="4075112" cy="1088503"/>
          </a:xfrm>
          <a:prstGeom prst="rect">
            <a:avLst/>
          </a:prstGeom>
          <a:noFill/>
        </p:spPr>
        <p:txBody>
          <a:bodyPr wrap="square" lIns="0" tIns="0" rIns="0" bIns="0" rtlCol="0">
            <a:normAutofit/>
          </a:bodyPr>
          <a:lstStyle/>
          <a:p>
            <a:pPr>
              <a:lnSpc>
                <a:spcPct val="130000"/>
              </a:lnSpc>
              <a:spcBef>
                <a:spcPts val="1000"/>
              </a:spcBef>
            </a:pPr>
            <a:endParaRPr lang="en-US" sz="1600" b="1" dirty="0">
              <a:solidFill>
                <a:schemeClr val="bg1">
                  <a:alpha val="80000"/>
                </a:schemeClr>
              </a:solidFill>
            </a:endParaRPr>
          </a:p>
        </p:txBody>
      </p:sp>
      <p:sp>
        <p:nvSpPr>
          <p:cNvPr id="32" name="TextBox 31">
            <a:extLst>
              <a:ext uri="{FF2B5EF4-FFF2-40B4-BE49-F238E27FC236}">
                <a16:creationId xmlns:a16="http://schemas.microsoft.com/office/drawing/2014/main" id="{BAA113FE-5BE1-406E-8DFF-3408C830F656}"/>
              </a:ext>
            </a:extLst>
          </p:cNvPr>
          <p:cNvSpPr txBox="1"/>
          <p:nvPr/>
        </p:nvSpPr>
        <p:spPr>
          <a:xfrm>
            <a:off x="6393645" y="2616543"/>
            <a:ext cx="4075112" cy="291362"/>
          </a:xfrm>
          <a:prstGeom prst="rect">
            <a:avLst/>
          </a:prstGeom>
          <a:noFill/>
        </p:spPr>
        <p:txBody>
          <a:bodyPr wrap="square" lIns="0" tIns="0" rIns="0" bIns="0" rtlCol="0">
            <a:spAutoFit/>
          </a:bodyPr>
          <a:lstStyle/>
          <a:p>
            <a:pPr>
              <a:lnSpc>
                <a:spcPct val="130000"/>
              </a:lnSpc>
              <a:spcBef>
                <a:spcPts val="1000"/>
              </a:spcBef>
            </a:pPr>
            <a:r>
              <a:rPr lang="en-US" sz="1600" b="1" dirty="0">
                <a:solidFill>
                  <a:schemeClr val="bg1">
                    <a:alpha val="80000"/>
                  </a:schemeClr>
                </a:solidFill>
              </a:rPr>
              <a:t>Group No: 04 </a:t>
            </a:r>
          </a:p>
        </p:txBody>
      </p:sp>
      <p:sp>
        <p:nvSpPr>
          <p:cNvPr id="35" name="Arc 34">
            <a:extLst>
              <a:ext uri="{FF2B5EF4-FFF2-40B4-BE49-F238E27FC236}">
                <a16:creationId xmlns:a16="http://schemas.microsoft.com/office/drawing/2014/main" id="{4DC5F06E-95CD-4A20-8C57-207B50DE57DE}"/>
              </a:ext>
            </a:extLst>
          </p:cNvPr>
          <p:cNvSpPr/>
          <p:nvPr/>
        </p:nvSpPr>
        <p:spPr>
          <a:xfrm rot="16999136">
            <a:off x="9435545" y="4317948"/>
            <a:ext cx="4209005" cy="4232348"/>
          </a:xfrm>
          <a:prstGeom prst="arc">
            <a:avLst>
              <a:gd name="adj1" fmla="val 14715986"/>
              <a:gd name="adj2" fmla="val 298593"/>
            </a:avLst>
          </a:prstGeom>
          <a:ln w="254000" cap="rnd">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6B7FBBAE-DA6C-46FC-82D3-74CDA7A6DCB6}"/>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
        <p:nvSpPr>
          <p:cNvPr id="25" name="TextBox 24">
            <a:extLst>
              <a:ext uri="{FF2B5EF4-FFF2-40B4-BE49-F238E27FC236}">
                <a16:creationId xmlns:a16="http://schemas.microsoft.com/office/drawing/2014/main" id="{290FA360-7AE3-4C3C-B325-1E8A92E2D833}"/>
              </a:ext>
            </a:extLst>
          </p:cNvPr>
          <p:cNvSpPr txBox="1"/>
          <p:nvPr/>
        </p:nvSpPr>
        <p:spPr>
          <a:xfrm>
            <a:off x="6403871" y="3529584"/>
            <a:ext cx="2206471" cy="2240613"/>
          </a:xfrm>
          <a:prstGeom prst="rect">
            <a:avLst/>
          </a:prstGeom>
          <a:noFill/>
        </p:spPr>
        <p:txBody>
          <a:bodyPr wrap="square" lIns="0" tIns="0" rIns="0" bIns="0" rtlCol="0">
            <a:spAutoFit/>
          </a:bodyPr>
          <a:lstStyle/>
          <a:p>
            <a:pPr>
              <a:lnSpc>
                <a:spcPct val="130000"/>
              </a:lnSpc>
              <a:spcBef>
                <a:spcPts val="1000"/>
              </a:spcBef>
            </a:pPr>
            <a:r>
              <a:rPr lang="en-US" sz="1600" b="1" dirty="0" err="1">
                <a:solidFill>
                  <a:schemeClr val="bg1">
                    <a:alpha val="80000"/>
                  </a:schemeClr>
                </a:solidFill>
              </a:rPr>
              <a:t>Arifur</a:t>
            </a:r>
            <a:r>
              <a:rPr lang="en-US" sz="1600" b="1" dirty="0">
                <a:solidFill>
                  <a:schemeClr val="bg1">
                    <a:alpha val="80000"/>
                  </a:schemeClr>
                </a:solidFill>
              </a:rPr>
              <a:t> Rahman Jawad</a:t>
            </a:r>
            <a:br>
              <a:rPr lang="en-US" sz="1600" b="1" dirty="0">
                <a:solidFill>
                  <a:schemeClr val="bg1">
                    <a:alpha val="80000"/>
                  </a:schemeClr>
                </a:solidFill>
              </a:rPr>
            </a:br>
            <a:r>
              <a:rPr lang="en-US" sz="1600" b="1" dirty="0">
                <a:solidFill>
                  <a:schemeClr val="bg1">
                    <a:alpha val="80000"/>
                  </a:schemeClr>
                </a:solidFill>
              </a:rPr>
              <a:t>ID: 180104097</a:t>
            </a:r>
            <a:br>
              <a:rPr lang="en-US" sz="1600" b="1" dirty="0">
                <a:solidFill>
                  <a:schemeClr val="bg1">
                    <a:alpha val="80000"/>
                  </a:schemeClr>
                </a:solidFill>
              </a:rPr>
            </a:br>
            <a:br>
              <a:rPr lang="en-US" sz="1600" b="1" dirty="0">
                <a:solidFill>
                  <a:schemeClr val="bg1">
                    <a:alpha val="80000"/>
                  </a:schemeClr>
                </a:solidFill>
              </a:rPr>
            </a:br>
            <a:r>
              <a:rPr lang="en-US" sz="1600" b="1" dirty="0">
                <a:solidFill>
                  <a:schemeClr val="bg1">
                    <a:alpha val="80000"/>
                  </a:schemeClr>
                </a:solidFill>
              </a:rPr>
              <a:t>Abdullah Al </a:t>
            </a:r>
            <a:r>
              <a:rPr lang="en-US" sz="1600" b="1" dirty="0" err="1">
                <a:solidFill>
                  <a:schemeClr val="bg1">
                    <a:alpha val="80000"/>
                  </a:schemeClr>
                </a:solidFill>
              </a:rPr>
              <a:t>Mohaimen</a:t>
            </a:r>
            <a:br>
              <a:rPr lang="en-US" sz="1600" b="1" dirty="0">
                <a:solidFill>
                  <a:schemeClr val="bg1">
                    <a:alpha val="80000"/>
                  </a:schemeClr>
                </a:solidFill>
              </a:rPr>
            </a:br>
            <a:r>
              <a:rPr lang="en-US" sz="1600" b="1" dirty="0">
                <a:solidFill>
                  <a:schemeClr val="bg1">
                    <a:alpha val="80000"/>
                  </a:schemeClr>
                </a:solidFill>
              </a:rPr>
              <a:t>ID: 180104098</a:t>
            </a:r>
            <a:br>
              <a:rPr lang="en-US" sz="1600" b="1" dirty="0">
                <a:solidFill>
                  <a:schemeClr val="bg1">
                    <a:alpha val="80000"/>
                  </a:schemeClr>
                </a:solidFill>
              </a:rPr>
            </a:br>
            <a:br>
              <a:rPr lang="en-US" sz="1600" b="1" dirty="0">
                <a:solidFill>
                  <a:schemeClr val="bg1">
                    <a:alpha val="80000"/>
                  </a:schemeClr>
                </a:solidFill>
              </a:rPr>
            </a:br>
            <a:endParaRPr lang="en-US" sz="1600" b="1" dirty="0">
              <a:solidFill>
                <a:schemeClr val="bg1">
                  <a:alpha val="80000"/>
                </a:schemeClr>
              </a:solidFill>
            </a:endParaRPr>
          </a:p>
        </p:txBody>
      </p:sp>
    </p:spTree>
    <p:extLst>
      <p:ext uri="{BB962C8B-B14F-4D97-AF65-F5344CB8AC3E}">
        <p14:creationId xmlns:p14="http://schemas.microsoft.com/office/powerpoint/2010/main" val="146816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par>
                                <p:cTn id="13" presetID="22" presetClass="entr" presetSubtype="8"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18" presetClass="entr" presetSubtype="6" fill="hold" grpId="0" nodeType="withEffect">
                                  <p:stCondLst>
                                    <p:cond delay="200"/>
                                  </p:stCondLst>
                                  <p:childTnLst>
                                    <p:set>
                                      <p:cBhvr>
                                        <p:cTn id="17" dur="1" fill="hold">
                                          <p:stCondLst>
                                            <p:cond delay="0"/>
                                          </p:stCondLst>
                                        </p:cTn>
                                        <p:tgtEl>
                                          <p:spTgt spid="22"/>
                                        </p:tgtEl>
                                        <p:attrNameLst>
                                          <p:attrName>style.visibility</p:attrName>
                                        </p:attrNameLst>
                                      </p:cBhvr>
                                      <p:to>
                                        <p:strVal val="visible"/>
                                      </p:to>
                                    </p:set>
                                    <p:animEffect transition="in" filter="strips(downRight)">
                                      <p:cBhvr>
                                        <p:cTn id="18" dur="1000"/>
                                        <p:tgtEl>
                                          <p:spTgt spid="22"/>
                                        </p:tgtEl>
                                      </p:cBhvr>
                                    </p:animEffect>
                                  </p:childTnLst>
                                </p:cTn>
                              </p:par>
                              <p:par>
                                <p:cTn id="19" presetID="18" presetClass="entr" presetSubtype="6" fill="hold" grpId="0" nodeType="withEffect" nodePh="1">
                                  <p:stCondLst>
                                    <p:cond delay="200"/>
                                  </p:stCondLst>
                                  <p:endCondLst>
                                    <p:cond evt="begin" delay="0">
                                      <p:tn val="19"/>
                                    </p:cond>
                                  </p:endCondLst>
                                  <p:childTnLst>
                                    <p:set>
                                      <p:cBhvr>
                                        <p:cTn id="20" dur="1" fill="hold">
                                          <p:stCondLst>
                                            <p:cond delay="0"/>
                                          </p:stCondLst>
                                        </p:cTn>
                                        <p:tgtEl>
                                          <p:spTgt spid="31"/>
                                        </p:tgtEl>
                                        <p:attrNameLst>
                                          <p:attrName>style.visibility</p:attrName>
                                        </p:attrNameLst>
                                      </p:cBhvr>
                                      <p:to>
                                        <p:strVal val="visible"/>
                                      </p:to>
                                    </p:set>
                                    <p:animEffect transition="in" filter="strips(downRight)">
                                      <p:cBhvr>
                                        <p:cTn id="21" dur="1000"/>
                                        <p:tgtEl>
                                          <p:spTgt spid="31"/>
                                        </p:tgtEl>
                                      </p:cBhvr>
                                    </p:animEffect>
                                  </p:childTnLst>
                                </p:cTn>
                              </p:par>
                              <p:par>
                                <p:cTn id="22" presetID="18" presetClass="entr" presetSubtype="6" fill="hold" grpId="0" nodeType="withEffect">
                                  <p:stCondLst>
                                    <p:cond delay="200"/>
                                  </p:stCondLst>
                                  <p:childTnLst>
                                    <p:set>
                                      <p:cBhvr>
                                        <p:cTn id="23" dur="1" fill="hold">
                                          <p:stCondLst>
                                            <p:cond delay="0"/>
                                          </p:stCondLst>
                                        </p:cTn>
                                        <p:tgtEl>
                                          <p:spTgt spid="32"/>
                                        </p:tgtEl>
                                        <p:attrNameLst>
                                          <p:attrName>style.visibility</p:attrName>
                                        </p:attrNameLst>
                                      </p:cBhvr>
                                      <p:to>
                                        <p:strVal val="visible"/>
                                      </p:to>
                                    </p:set>
                                    <p:animEffect transition="in" filter="strips(downRight)">
                                      <p:cBhvr>
                                        <p:cTn id="24" dur="1000"/>
                                        <p:tgtEl>
                                          <p:spTgt spid="32"/>
                                        </p:tgtEl>
                                      </p:cBhvr>
                                    </p:animEffect>
                                  </p:childTnLst>
                                </p:cTn>
                              </p:par>
                              <p:par>
                                <p:cTn id="25" presetID="22" presetClass="entr" presetSubtype="8" fill="hold" grpId="0" nodeType="withEffect">
                                  <p:stCondLst>
                                    <p:cond delay="30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par>
                                <p:cTn id="28" presetID="16" presetClass="entr" presetSubtype="21" fill="hold" grpId="0" nodeType="withEffect">
                                  <p:stCondLst>
                                    <p:cond delay="1000"/>
                                  </p:stCondLst>
                                  <p:childTnLst>
                                    <p:set>
                                      <p:cBhvr>
                                        <p:cTn id="29" dur="1" fill="hold">
                                          <p:stCondLst>
                                            <p:cond delay="0"/>
                                          </p:stCondLst>
                                        </p:cTn>
                                        <p:tgtEl>
                                          <p:spTgt spid="24"/>
                                        </p:tgtEl>
                                        <p:attrNameLst>
                                          <p:attrName>style.visibility</p:attrName>
                                        </p:attrNameLst>
                                      </p:cBhvr>
                                      <p:to>
                                        <p:strVal val="visible"/>
                                      </p:to>
                                    </p:set>
                                    <p:animEffect transition="in" filter="barn(inVertical)">
                                      <p:cBhvr>
                                        <p:cTn id="30" dur="800"/>
                                        <p:tgtEl>
                                          <p:spTgt spid="24"/>
                                        </p:tgtEl>
                                      </p:cBhvr>
                                    </p:animEffect>
                                  </p:childTnLst>
                                </p:cTn>
                              </p:par>
                              <p:par>
                                <p:cTn id="31" presetID="18" presetClass="entr" presetSubtype="6" fill="hold" grpId="0" nodeType="withEffect">
                                  <p:stCondLst>
                                    <p:cond delay="200"/>
                                  </p:stCondLst>
                                  <p:childTnLst>
                                    <p:set>
                                      <p:cBhvr>
                                        <p:cTn id="32" dur="1" fill="hold">
                                          <p:stCondLst>
                                            <p:cond delay="0"/>
                                          </p:stCondLst>
                                        </p:cTn>
                                        <p:tgtEl>
                                          <p:spTgt spid="25"/>
                                        </p:tgtEl>
                                        <p:attrNameLst>
                                          <p:attrName>style.visibility</p:attrName>
                                        </p:attrNameLst>
                                      </p:cBhvr>
                                      <p:to>
                                        <p:strVal val="visible"/>
                                      </p:to>
                                    </p:set>
                                    <p:animEffect transition="in" filter="strips(downRight)">
                                      <p:cBhvr>
                                        <p:cTn id="3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31" grpId="0"/>
      <p:bldP spid="32" grpId="0"/>
      <p:bldP spid="35" grpId="0" animBg="1"/>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Conclusion</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3542074" y="950976"/>
            <a:ext cx="8619338"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86825FC5-F9FF-4390-957D-2CE70A6D0093}"/>
              </a:ext>
            </a:extLst>
          </p:cNvPr>
          <p:cNvSpPr txBox="1">
            <a:spLocks/>
          </p:cNvSpPr>
          <p:nvPr/>
        </p:nvSpPr>
        <p:spPr>
          <a:xfrm>
            <a:off x="1481328" y="1481328"/>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dirty="0">
                <a:solidFill>
                  <a:schemeClr val="bg1"/>
                </a:solidFill>
              </a:rPr>
              <a:t>In this project, the various types of sensors used plays vital rule for the safety purpose of its built. Its prime objective is to safeguard and secure charging or connection of devices to avoid accidents. It can overcome the vital thread our everyday life faces. Over charging or electrical problems are not small issues to fool around , so this project holds a whole new importance for the society.</a:t>
            </a:r>
          </a:p>
          <a:p>
            <a:pPr algn="just"/>
            <a:endParaRPr lang="en-US" dirty="0">
              <a:solidFill>
                <a:schemeClr val="bg1"/>
              </a:solidFill>
            </a:endParaRPr>
          </a:p>
        </p:txBody>
      </p:sp>
      <p:sp>
        <p:nvSpPr>
          <p:cNvPr id="22" name="TextBox 21">
            <a:extLst>
              <a:ext uri="{FF2B5EF4-FFF2-40B4-BE49-F238E27FC236}">
                <a16:creationId xmlns:a16="http://schemas.microsoft.com/office/drawing/2014/main" id="{17D71288-D541-4196-ABDE-D08482CB626E}"/>
              </a:ext>
            </a:extLst>
          </p:cNvPr>
          <p:cNvSpPr txBox="1"/>
          <p:nvPr/>
        </p:nvSpPr>
        <p:spPr>
          <a:xfrm>
            <a:off x="11675165" y="6409801"/>
            <a:ext cx="44327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10</a:t>
            </a:r>
          </a:p>
        </p:txBody>
      </p:sp>
      <p:sp>
        <p:nvSpPr>
          <p:cNvPr id="14" name="TextBox 13">
            <a:extLst>
              <a:ext uri="{FF2B5EF4-FFF2-40B4-BE49-F238E27FC236}">
                <a16:creationId xmlns:a16="http://schemas.microsoft.com/office/drawing/2014/main" id="{47D1D9ED-4A99-4C38-A6ED-86AF8AD8C3D2}"/>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Tree>
    <p:extLst>
      <p:ext uri="{BB962C8B-B14F-4D97-AF65-F5344CB8AC3E}">
        <p14:creationId xmlns:p14="http://schemas.microsoft.com/office/powerpoint/2010/main" val="101105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8" presetClass="entr" presetSubtype="12" fill="hold" grpId="0" nodeType="withEffect">
                                  <p:stCondLst>
                                    <p:cond delay="1200"/>
                                  </p:stCondLst>
                                  <p:childTnLst>
                                    <p:set>
                                      <p:cBhvr>
                                        <p:cTn id="16" dur="1" fill="hold">
                                          <p:stCondLst>
                                            <p:cond delay="0"/>
                                          </p:stCondLst>
                                        </p:cTn>
                                        <p:tgtEl>
                                          <p:spTgt spid="13"/>
                                        </p:tgtEl>
                                        <p:attrNameLst>
                                          <p:attrName>style.visibility</p:attrName>
                                        </p:attrNameLst>
                                      </p:cBhvr>
                                      <p:to>
                                        <p:strVal val="visible"/>
                                      </p:to>
                                    </p:set>
                                    <p:animEffect transition="in" filter="strips(downLeft)">
                                      <p:cBhvr>
                                        <p:cTn id="17" dur="1500"/>
                                        <p:tgtEl>
                                          <p:spTgt spid="13"/>
                                        </p:tgtEl>
                                      </p:cBhvr>
                                    </p:animEffect>
                                  </p:childTnLst>
                                </p:cTn>
                              </p:par>
                              <p:par>
                                <p:cTn id="18" presetID="16" presetClass="entr" presetSubtype="21" fill="hold" grpId="0" nodeType="withEffect">
                                  <p:stCondLst>
                                    <p:cond delay="120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800"/>
                                        <p:tgtEl>
                                          <p:spTgt spid="22"/>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9B6C4EC-0A39-4644-8EDF-ABD12C2DBD09}"/>
              </a:ext>
            </a:extLst>
          </p:cNvPr>
          <p:cNvSpPr/>
          <p:nvPr/>
        </p:nvSpPr>
        <p:spPr>
          <a:xfrm flipV="1">
            <a:off x="0" y="3300757"/>
            <a:ext cx="12192000" cy="256486"/>
          </a:xfrm>
          <a:prstGeom prst="rect">
            <a:avLst/>
          </a:prstGeom>
          <a:gradFill>
            <a:gsLst>
              <a:gs pos="0">
                <a:schemeClr val="accent4">
                  <a:alpha val="80000"/>
                </a:schemeClr>
              </a:gs>
              <a:gs pos="100000">
                <a:schemeClr val="accent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5">
            <a:extLst>
              <a:ext uri="{FF2B5EF4-FFF2-40B4-BE49-F238E27FC236}">
                <a16:creationId xmlns:a16="http://schemas.microsoft.com/office/drawing/2014/main" id="{45A8AEDB-77A8-4EEC-8749-379C7EB92E16}"/>
              </a:ext>
            </a:extLst>
          </p:cNvPr>
          <p:cNvSpPr>
            <a:spLocks noChangeArrowheads="1"/>
          </p:cNvSpPr>
          <p:nvPr/>
        </p:nvSpPr>
        <p:spPr bwMode="auto">
          <a:xfrm>
            <a:off x="1854550" y="2256233"/>
            <a:ext cx="94230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500" i="0" u="none" strike="noStrike" cap="none" normalizeH="0" baseline="0" dirty="0">
                <a:ln>
                  <a:solidFill>
                    <a:schemeClr val="accent1"/>
                  </a:solidFill>
                </a:ln>
                <a:noFill/>
                <a:effectLst/>
                <a:latin typeface="Anton" panose="00000500000000000000" pitchFamily="2" charset="0"/>
              </a:rPr>
              <a:t>THANK YOU</a:t>
            </a:r>
            <a:endParaRPr kumimoji="0" lang="en-US" altLang="en-US" sz="14500" i="0" u="none" strike="noStrike" cap="none" normalizeH="0" baseline="0" dirty="0">
              <a:ln>
                <a:solidFill>
                  <a:schemeClr val="accent1"/>
                </a:solidFill>
              </a:ln>
              <a:noFill/>
              <a:effectLst/>
            </a:endParaRPr>
          </a:p>
        </p:txBody>
      </p:sp>
      <p:sp>
        <p:nvSpPr>
          <p:cNvPr id="23" name="Rectangle 5">
            <a:extLst>
              <a:ext uri="{FF2B5EF4-FFF2-40B4-BE49-F238E27FC236}">
                <a16:creationId xmlns:a16="http://schemas.microsoft.com/office/drawing/2014/main" id="{8D060831-F852-4929-B9AF-5BFB89AC5572}"/>
              </a:ext>
            </a:extLst>
          </p:cNvPr>
          <p:cNvSpPr>
            <a:spLocks noChangeArrowheads="1"/>
          </p:cNvSpPr>
          <p:nvPr/>
        </p:nvSpPr>
        <p:spPr bwMode="auto">
          <a:xfrm>
            <a:off x="1875506" y="2256233"/>
            <a:ext cx="8997015" cy="223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500" b="0" i="0" u="none" strike="noStrike" cap="none" normalizeH="0" baseline="0" dirty="0">
                <a:solidFill>
                  <a:schemeClr val="bg1"/>
                </a:solidFill>
                <a:effectLst/>
                <a:latin typeface="Anton" panose="00000500000000000000" pitchFamily="2" charset="0"/>
              </a:rPr>
              <a:t>THANK YOU</a:t>
            </a:r>
            <a:endParaRPr kumimoji="0" lang="en-US" altLang="en-US" sz="14500" b="0" i="0" u="none" strike="noStrike" cap="none" normalizeH="0" baseline="0" dirty="0">
              <a:solidFill>
                <a:schemeClr val="bg1"/>
              </a:solidFill>
              <a:effectLst/>
            </a:endParaRPr>
          </a:p>
        </p:txBody>
      </p:sp>
    </p:spTree>
    <p:extLst>
      <p:ext uri="{BB962C8B-B14F-4D97-AF65-F5344CB8AC3E}">
        <p14:creationId xmlns:p14="http://schemas.microsoft.com/office/powerpoint/2010/main" val="23162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Objective</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3263570" y="950976"/>
            <a:ext cx="8880512"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2</a:t>
            </a:r>
          </a:p>
        </p:txBody>
      </p:sp>
      <p:sp>
        <p:nvSpPr>
          <p:cNvPr id="13" name="Subtitle 2">
            <a:extLst>
              <a:ext uri="{FF2B5EF4-FFF2-40B4-BE49-F238E27FC236}">
                <a16:creationId xmlns:a16="http://schemas.microsoft.com/office/drawing/2014/main" id="{86825FC5-F9FF-4390-957D-2CE70A6D0093}"/>
              </a:ext>
            </a:extLst>
          </p:cNvPr>
          <p:cNvSpPr txBox="1">
            <a:spLocks/>
          </p:cNvSpPr>
          <p:nvPr/>
        </p:nvSpPr>
        <p:spPr>
          <a:xfrm>
            <a:off x="1693362" y="1481328"/>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Arial" panose="020B0604020202020204" pitchFamily="34" charset="0"/>
              <a:buChar char="•"/>
            </a:pPr>
            <a:r>
              <a:rPr lang="en-US" dirty="0">
                <a:solidFill>
                  <a:schemeClr val="bg1"/>
                </a:solidFill>
              </a:rPr>
              <a:t>Smart multiplug</a:t>
            </a:r>
          </a:p>
          <a:p>
            <a:pPr marL="285750" indent="-285750">
              <a:lnSpc>
                <a:spcPct val="200000"/>
              </a:lnSpc>
              <a:buFont typeface="Arial" panose="020B0604020202020204" pitchFamily="34" charset="0"/>
              <a:buChar char="•"/>
            </a:pPr>
            <a:r>
              <a:rPr lang="en-US" dirty="0">
                <a:solidFill>
                  <a:schemeClr val="bg1"/>
                </a:solidFill>
              </a:rPr>
              <a:t>Safer for everyone</a:t>
            </a:r>
          </a:p>
          <a:p>
            <a:pPr marL="285750" indent="-285750">
              <a:lnSpc>
                <a:spcPct val="200000"/>
              </a:lnSpc>
              <a:buFont typeface="Arial" panose="020B0604020202020204" pitchFamily="34" charset="0"/>
              <a:buChar char="•"/>
            </a:pPr>
            <a:r>
              <a:rPr lang="en-US" dirty="0">
                <a:solidFill>
                  <a:schemeClr val="bg1"/>
                </a:solidFill>
              </a:rPr>
              <a:t>Easy to use in daily life</a:t>
            </a:r>
          </a:p>
          <a:p>
            <a:pPr marL="285750" indent="-285750">
              <a:lnSpc>
                <a:spcPct val="200000"/>
              </a:lnSpc>
              <a:buFont typeface="Arial" panose="020B0604020202020204" pitchFamily="34" charset="0"/>
              <a:buChar char="•"/>
            </a:pPr>
            <a:r>
              <a:rPr lang="en-US" dirty="0">
                <a:solidFill>
                  <a:schemeClr val="bg1"/>
                </a:solidFill>
              </a:rPr>
              <a:t>Controlled by Bluetooth</a:t>
            </a:r>
          </a:p>
          <a:p>
            <a:pPr marL="285750" indent="-285750">
              <a:lnSpc>
                <a:spcPct val="200000"/>
              </a:lnSpc>
              <a:buFont typeface="Arial" panose="020B0604020202020204" pitchFamily="34" charset="0"/>
              <a:buChar char="•"/>
            </a:pPr>
            <a:r>
              <a:rPr lang="en-US" dirty="0">
                <a:solidFill>
                  <a:schemeClr val="bg1"/>
                </a:solidFill>
              </a:rPr>
              <a:t>Timer set for avoiding extra damage</a:t>
            </a:r>
          </a:p>
          <a:p>
            <a:pPr marL="285750" indent="-285750">
              <a:lnSpc>
                <a:spcPct val="200000"/>
              </a:lnSpc>
              <a:buFont typeface="Arial" panose="020B0604020202020204" pitchFamily="34" charset="0"/>
              <a:buChar char="•"/>
            </a:pPr>
            <a:r>
              <a:rPr lang="en-US" dirty="0">
                <a:solidFill>
                  <a:schemeClr val="bg1"/>
                </a:solidFill>
              </a:rPr>
              <a:t>Avoid wasting of electricity</a:t>
            </a:r>
          </a:p>
          <a:p>
            <a:pPr marL="285750" indent="-285750">
              <a:lnSpc>
                <a:spcPct val="200000"/>
              </a:lnSpc>
              <a:buFont typeface="Arial" panose="020B0604020202020204" pitchFamily="34" charset="0"/>
              <a:buChar char="•"/>
            </a:pPr>
            <a:r>
              <a:rPr lang="en-US" dirty="0">
                <a:solidFill>
                  <a:schemeClr val="bg1"/>
                </a:solidFill>
              </a:rPr>
              <a:t>Avoid unwanted accidents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14" name="TextBox 13">
            <a:extLst>
              <a:ext uri="{FF2B5EF4-FFF2-40B4-BE49-F238E27FC236}">
                <a16:creationId xmlns:a16="http://schemas.microsoft.com/office/drawing/2014/main" id="{118EB4F8-6B53-41AD-82CF-D2E7AB88C014}"/>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Tree>
    <p:extLst>
      <p:ext uri="{BB962C8B-B14F-4D97-AF65-F5344CB8AC3E}">
        <p14:creationId xmlns:p14="http://schemas.microsoft.com/office/powerpoint/2010/main" val="406062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1500"/>
                                        <p:tgtEl>
                                          <p:spTgt spid="13"/>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Social Values</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3960243" y="950976"/>
            <a:ext cx="8201003"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3</a:t>
            </a:r>
          </a:p>
        </p:txBody>
      </p:sp>
      <p:sp>
        <p:nvSpPr>
          <p:cNvPr id="13" name="Subtitle 2">
            <a:extLst>
              <a:ext uri="{FF2B5EF4-FFF2-40B4-BE49-F238E27FC236}">
                <a16:creationId xmlns:a16="http://schemas.microsoft.com/office/drawing/2014/main" id="{86825FC5-F9FF-4390-957D-2CE70A6D0093}"/>
              </a:ext>
            </a:extLst>
          </p:cNvPr>
          <p:cNvSpPr txBox="1">
            <a:spLocks/>
          </p:cNvSpPr>
          <p:nvPr/>
        </p:nvSpPr>
        <p:spPr>
          <a:xfrm>
            <a:off x="1481328" y="1481328"/>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endParaRPr lang="en-US" sz="2000" dirty="0">
              <a:solidFill>
                <a:schemeClr val="bg1"/>
              </a:solidFill>
            </a:endParaRPr>
          </a:p>
          <a:p>
            <a:pPr marL="742950" lvl="1" indent="-285750">
              <a:lnSpc>
                <a:spcPct val="150000"/>
              </a:lnSpc>
              <a:buFont typeface="Arial" panose="020B0604020202020204" pitchFamily="34" charset="0"/>
              <a:buChar char="•"/>
            </a:pPr>
            <a:r>
              <a:rPr lang="en-US" sz="2000" dirty="0">
                <a:solidFill>
                  <a:schemeClr val="bg1"/>
                </a:solidFill>
              </a:rPr>
              <a:t>Increasing tech accessories</a:t>
            </a:r>
          </a:p>
          <a:p>
            <a:pPr marL="742950" lvl="1" indent="-285750">
              <a:lnSpc>
                <a:spcPct val="150000"/>
              </a:lnSpc>
              <a:buFont typeface="Arial" panose="020B0604020202020204" pitchFamily="34" charset="0"/>
              <a:buChar char="•"/>
            </a:pPr>
            <a:r>
              <a:rPr lang="en-US" sz="2000" dirty="0">
                <a:solidFill>
                  <a:schemeClr val="bg1"/>
                </a:solidFill>
              </a:rPr>
              <a:t>Device overcharging</a:t>
            </a:r>
          </a:p>
          <a:p>
            <a:pPr marL="742950" lvl="1" indent="-285750">
              <a:lnSpc>
                <a:spcPct val="150000"/>
              </a:lnSpc>
              <a:buFont typeface="Arial" panose="020B0604020202020204" pitchFamily="34" charset="0"/>
              <a:buChar char="•"/>
            </a:pPr>
            <a:r>
              <a:rPr lang="en-US" sz="2000" dirty="0">
                <a:solidFill>
                  <a:schemeClr val="bg1"/>
                </a:solidFill>
              </a:rPr>
              <a:t>Bluetooth controlled and setting timer</a:t>
            </a:r>
          </a:p>
          <a:p>
            <a:pPr marL="742950" lvl="1" indent="-285750">
              <a:lnSpc>
                <a:spcPct val="150000"/>
              </a:lnSpc>
              <a:buFont typeface="Arial" panose="020B0604020202020204" pitchFamily="34" charset="0"/>
              <a:buChar char="•"/>
            </a:pPr>
            <a:r>
              <a:rPr lang="en-US" sz="2000" dirty="0">
                <a:solidFill>
                  <a:schemeClr val="bg1"/>
                </a:solidFill>
              </a:rPr>
              <a:t>Gas leaks, water damage solution</a:t>
            </a:r>
          </a:p>
          <a:p>
            <a:pPr marL="742950" lvl="1" indent="-285750">
              <a:buFont typeface="Arial" panose="020B0604020202020204" pitchFamily="34" charset="0"/>
              <a:buChar char="•"/>
            </a:pPr>
            <a:endParaRPr lang="en-US" sz="2000" dirty="0">
              <a:solidFill>
                <a:schemeClr val="bg1"/>
              </a:solidFill>
            </a:endParaRPr>
          </a:p>
        </p:txBody>
      </p:sp>
      <p:sp>
        <p:nvSpPr>
          <p:cNvPr id="15" name="TextBox 14">
            <a:extLst>
              <a:ext uri="{FF2B5EF4-FFF2-40B4-BE49-F238E27FC236}">
                <a16:creationId xmlns:a16="http://schemas.microsoft.com/office/drawing/2014/main" id="{61F8ACBA-5312-4726-919B-CCF9623A7F97}"/>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Tree>
    <p:extLst>
      <p:ext uri="{BB962C8B-B14F-4D97-AF65-F5344CB8AC3E}">
        <p14:creationId xmlns:p14="http://schemas.microsoft.com/office/powerpoint/2010/main" val="462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1500"/>
                                        <p:tgtEl>
                                          <p:spTgt spid="13"/>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Required Components</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5884437" y="950976"/>
            <a:ext cx="6295220"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4</a:t>
            </a:r>
          </a:p>
        </p:txBody>
      </p:sp>
      <p:sp>
        <p:nvSpPr>
          <p:cNvPr id="13" name="Subtitle 2">
            <a:extLst>
              <a:ext uri="{FF2B5EF4-FFF2-40B4-BE49-F238E27FC236}">
                <a16:creationId xmlns:a16="http://schemas.microsoft.com/office/drawing/2014/main" id="{86825FC5-F9FF-4390-957D-2CE70A6D0093}"/>
              </a:ext>
            </a:extLst>
          </p:cNvPr>
          <p:cNvSpPr txBox="1">
            <a:spLocks/>
          </p:cNvSpPr>
          <p:nvPr/>
        </p:nvSpPr>
        <p:spPr>
          <a:xfrm>
            <a:off x="1483125" y="1481328"/>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200000"/>
              </a:lnSpc>
            </a:pPr>
            <a:r>
              <a:rPr lang="en-US" dirty="0">
                <a:solidFill>
                  <a:schemeClr val="bg1"/>
                </a:solidFill>
              </a:rPr>
              <a:t>• Arduino Uno </a:t>
            </a:r>
          </a:p>
          <a:p>
            <a:pPr lvl="1">
              <a:lnSpc>
                <a:spcPct val="200000"/>
              </a:lnSpc>
            </a:pPr>
            <a:r>
              <a:rPr lang="en-US" dirty="0">
                <a:solidFill>
                  <a:schemeClr val="bg1"/>
                </a:solidFill>
              </a:rPr>
              <a:t>• Bluetooth Module (HC-06) </a:t>
            </a:r>
          </a:p>
          <a:p>
            <a:pPr lvl="1">
              <a:lnSpc>
                <a:spcPct val="200000"/>
              </a:lnSpc>
            </a:pPr>
            <a:r>
              <a:rPr lang="en-US" dirty="0">
                <a:solidFill>
                  <a:schemeClr val="bg1"/>
                </a:solidFill>
              </a:rPr>
              <a:t>• Gas sensor (MC Q2) </a:t>
            </a:r>
          </a:p>
          <a:p>
            <a:pPr lvl="1">
              <a:lnSpc>
                <a:spcPct val="200000"/>
              </a:lnSpc>
            </a:pPr>
            <a:r>
              <a:rPr lang="en-US" dirty="0">
                <a:solidFill>
                  <a:schemeClr val="bg1"/>
                </a:solidFill>
              </a:rPr>
              <a:t>• Relay Module </a:t>
            </a:r>
          </a:p>
          <a:p>
            <a:pPr lvl="1">
              <a:lnSpc>
                <a:spcPct val="200000"/>
              </a:lnSpc>
            </a:pPr>
            <a:r>
              <a:rPr lang="en-US" dirty="0">
                <a:solidFill>
                  <a:schemeClr val="bg1"/>
                </a:solidFill>
              </a:rPr>
              <a:t>• Power points board </a:t>
            </a:r>
          </a:p>
          <a:p>
            <a:pPr lvl="1">
              <a:lnSpc>
                <a:spcPct val="200000"/>
              </a:lnSpc>
            </a:pPr>
            <a:r>
              <a:rPr lang="en-US" dirty="0">
                <a:solidFill>
                  <a:schemeClr val="bg1"/>
                </a:solidFill>
              </a:rPr>
              <a:t>• Lamp(as AC ports)</a:t>
            </a:r>
          </a:p>
          <a:p>
            <a:pPr lvl="1">
              <a:lnSpc>
                <a:spcPct val="200000"/>
              </a:lnSpc>
            </a:pPr>
            <a:r>
              <a:rPr lang="en-US" dirty="0">
                <a:solidFill>
                  <a:schemeClr val="bg1"/>
                </a:solidFill>
              </a:rPr>
              <a:t>• Wires </a:t>
            </a:r>
          </a:p>
          <a:p>
            <a:pPr lvl="1">
              <a:lnSpc>
                <a:spcPct val="200000"/>
              </a:lnSpc>
            </a:pPr>
            <a:r>
              <a:rPr lang="en-US" dirty="0">
                <a:solidFill>
                  <a:schemeClr val="bg1"/>
                </a:solidFill>
              </a:rPr>
              <a:t>• Buzzer</a:t>
            </a:r>
          </a:p>
          <a:p>
            <a:pPr lvl="1">
              <a:lnSpc>
                <a:spcPct val="200000"/>
              </a:lnSpc>
            </a:pPr>
            <a:endParaRPr lang="en-US" dirty="0">
              <a:solidFill>
                <a:schemeClr val="bg1"/>
              </a:solidFill>
            </a:endParaRPr>
          </a:p>
          <a:p>
            <a:pPr lvl="1">
              <a:lnSpc>
                <a:spcPct val="200000"/>
              </a:lnSpc>
            </a:pPr>
            <a:endParaRPr lang="en-US" dirty="0">
              <a:solidFill>
                <a:schemeClr val="bg1"/>
              </a:solidFill>
            </a:endParaRPr>
          </a:p>
        </p:txBody>
      </p:sp>
      <p:sp>
        <p:nvSpPr>
          <p:cNvPr id="14" name="Subtitle 2">
            <a:extLst>
              <a:ext uri="{FF2B5EF4-FFF2-40B4-BE49-F238E27FC236}">
                <a16:creationId xmlns:a16="http://schemas.microsoft.com/office/drawing/2014/main" id="{2DF864D0-BEE6-45A4-B53C-479BF7CF6625}"/>
              </a:ext>
            </a:extLst>
          </p:cNvPr>
          <p:cNvSpPr txBox="1">
            <a:spLocks/>
          </p:cNvSpPr>
          <p:nvPr/>
        </p:nvSpPr>
        <p:spPr>
          <a:xfrm>
            <a:off x="6488990" y="1487955"/>
            <a:ext cx="5602941"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200000"/>
              </a:lnSpc>
            </a:pPr>
            <a:r>
              <a:rPr lang="en-US" dirty="0">
                <a:solidFill>
                  <a:schemeClr val="bg1"/>
                </a:solidFill>
              </a:rPr>
              <a:t>• Resistors</a:t>
            </a:r>
          </a:p>
          <a:p>
            <a:pPr lvl="1">
              <a:lnSpc>
                <a:spcPct val="200000"/>
              </a:lnSpc>
            </a:pPr>
            <a:r>
              <a:rPr lang="en-US" dirty="0">
                <a:solidFill>
                  <a:schemeClr val="bg1"/>
                </a:solidFill>
              </a:rPr>
              <a:t>• Rectifier diode (1N4007)</a:t>
            </a:r>
          </a:p>
          <a:p>
            <a:pPr lvl="1">
              <a:lnSpc>
                <a:spcPct val="200000"/>
              </a:lnSpc>
            </a:pPr>
            <a:r>
              <a:rPr lang="en-US" dirty="0">
                <a:solidFill>
                  <a:schemeClr val="bg1"/>
                </a:solidFill>
              </a:rPr>
              <a:t>• NPN Transistor (2N2222) </a:t>
            </a:r>
          </a:p>
          <a:p>
            <a:pPr lvl="1">
              <a:lnSpc>
                <a:spcPct val="200000"/>
              </a:lnSpc>
            </a:pPr>
            <a:r>
              <a:rPr lang="en-US" dirty="0">
                <a:solidFill>
                  <a:schemeClr val="bg1"/>
                </a:solidFill>
              </a:rPr>
              <a:t>• Logic toggle/state</a:t>
            </a:r>
          </a:p>
          <a:p>
            <a:pPr lvl="1">
              <a:lnSpc>
                <a:spcPct val="200000"/>
              </a:lnSpc>
            </a:pPr>
            <a:r>
              <a:rPr lang="en-US" dirty="0">
                <a:solidFill>
                  <a:schemeClr val="bg1"/>
                </a:solidFill>
              </a:rPr>
              <a:t>• LEDs </a:t>
            </a:r>
          </a:p>
          <a:p>
            <a:pPr lvl="1">
              <a:lnSpc>
                <a:spcPct val="200000"/>
              </a:lnSpc>
            </a:pPr>
            <a:r>
              <a:rPr lang="en-US" dirty="0">
                <a:solidFill>
                  <a:schemeClr val="bg1"/>
                </a:solidFill>
              </a:rPr>
              <a:t>• Water Sensor(Rain Sensor)</a:t>
            </a:r>
          </a:p>
          <a:p>
            <a:pPr lvl="1">
              <a:lnSpc>
                <a:spcPct val="200000"/>
              </a:lnSpc>
            </a:pPr>
            <a:r>
              <a:rPr lang="en-US" dirty="0">
                <a:solidFill>
                  <a:schemeClr val="bg1"/>
                </a:solidFill>
              </a:rPr>
              <a:t>• AC Current Supply(Alternator)</a:t>
            </a:r>
          </a:p>
          <a:p>
            <a:pPr lvl="1">
              <a:lnSpc>
                <a:spcPct val="200000"/>
              </a:lnSpc>
            </a:pPr>
            <a:endParaRPr lang="en-US" dirty="0">
              <a:solidFill>
                <a:schemeClr val="bg1"/>
              </a:solidFill>
            </a:endParaRPr>
          </a:p>
        </p:txBody>
      </p:sp>
      <p:sp>
        <p:nvSpPr>
          <p:cNvPr id="15" name="TextBox 14">
            <a:extLst>
              <a:ext uri="{FF2B5EF4-FFF2-40B4-BE49-F238E27FC236}">
                <a16:creationId xmlns:a16="http://schemas.microsoft.com/office/drawing/2014/main" id="{C5E019DC-2E0B-4B78-9087-DE8D394C3A80}"/>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Tree>
    <p:extLst>
      <p:ext uri="{BB962C8B-B14F-4D97-AF65-F5344CB8AC3E}">
        <p14:creationId xmlns:p14="http://schemas.microsoft.com/office/powerpoint/2010/main" val="7762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1500"/>
                                        <p:tgtEl>
                                          <p:spTgt spid="13"/>
                                        </p:tgtEl>
                                      </p:cBhvr>
                                    </p:animEffect>
                                  </p:childTnLst>
                                </p:cTn>
                              </p:par>
                              <p:par>
                                <p:cTn id="21" presetID="18" presetClass="entr" presetSubtype="12" fill="hold" grpId="0" nodeType="withEffect">
                                  <p:stCondLst>
                                    <p:cond delay="120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1500"/>
                                        <p:tgtEl>
                                          <p:spTgt spid="14"/>
                                        </p:tgtEl>
                                      </p:cBhvr>
                                    </p:animEffect>
                                  </p:childTnLst>
                                </p:cTn>
                              </p:par>
                              <p:par>
                                <p:cTn id="24" presetID="16" presetClass="entr" presetSubtype="21" fill="hold" grpId="0" nodeType="withEffect">
                                  <p:stCondLst>
                                    <p:cond delay="100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Working Procedure</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5253860" y="950976"/>
            <a:ext cx="6913920"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5</a:t>
            </a:r>
          </a:p>
        </p:txBody>
      </p:sp>
      <p:sp>
        <p:nvSpPr>
          <p:cNvPr id="13" name="Subtitle 2">
            <a:extLst>
              <a:ext uri="{FF2B5EF4-FFF2-40B4-BE49-F238E27FC236}">
                <a16:creationId xmlns:a16="http://schemas.microsoft.com/office/drawing/2014/main" id="{86825FC5-F9FF-4390-957D-2CE70A6D0093}"/>
              </a:ext>
            </a:extLst>
          </p:cNvPr>
          <p:cNvSpPr txBox="1">
            <a:spLocks/>
          </p:cNvSpPr>
          <p:nvPr/>
        </p:nvSpPr>
        <p:spPr>
          <a:xfrm>
            <a:off x="1481328" y="1481328"/>
            <a:ext cx="978302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solidFill>
                  <a:schemeClr val="bg1"/>
                </a:solidFill>
              </a:rPr>
              <a:t>The basic components that react to the input are as follows: </a:t>
            </a:r>
          </a:p>
          <a:p>
            <a:pPr lvl="1"/>
            <a:endParaRPr lang="en-US" sz="2000" dirty="0">
              <a:solidFill>
                <a:schemeClr val="bg1"/>
              </a:solidFill>
            </a:endParaRPr>
          </a:p>
          <a:p>
            <a:pPr lvl="1">
              <a:lnSpc>
                <a:spcPct val="150000"/>
              </a:lnSpc>
            </a:pPr>
            <a:r>
              <a:rPr lang="en-US" sz="2000" dirty="0">
                <a:solidFill>
                  <a:schemeClr val="bg1"/>
                </a:solidFill>
              </a:rPr>
              <a:t>	1. Bluetooth Module </a:t>
            </a:r>
          </a:p>
          <a:p>
            <a:pPr lvl="1">
              <a:lnSpc>
                <a:spcPct val="150000"/>
              </a:lnSpc>
            </a:pPr>
            <a:r>
              <a:rPr lang="en-US" sz="2000" dirty="0">
                <a:solidFill>
                  <a:schemeClr val="bg1"/>
                </a:solidFill>
              </a:rPr>
              <a:t>		• it controls the multiplug via creating connection between the devices. </a:t>
            </a:r>
          </a:p>
          <a:p>
            <a:pPr lvl="1">
              <a:lnSpc>
                <a:spcPct val="150000"/>
              </a:lnSpc>
            </a:pPr>
            <a:r>
              <a:rPr lang="en-US" sz="2000" dirty="0">
                <a:solidFill>
                  <a:schemeClr val="bg1"/>
                </a:solidFill>
              </a:rPr>
              <a:t>	2. Gas Sensor </a:t>
            </a:r>
          </a:p>
          <a:p>
            <a:pPr lvl="1">
              <a:lnSpc>
                <a:spcPct val="150000"/>
              </a:lnSpc>
            </a:pPr>
            <a:r>
              <a:rPr lang="en-US" sz="2000" dirty="0">
                <a:solidFill>
                  <a:schemeClr val="bg1"/>
                </a:solidFill>
              </a:rPr>
              <a:t>		• To detect gas/fume </a:t>
            </a:r>
          </a:p>
          <a:p>
            <a:pPr lvl="1">
              <a:lnSpc>
                <a:spcPct val="150000"/>
              </a:lnSpc>
            </a:pPr>
            <a:r>
              <a:rPr lang="en-US" sz="2000" dirty="0">
                <a:solidFill>
                  <a:schemeClr val="bg1"/>
                </a:solidFill>
              </a:rPr>
              <a:t>	3. Water sensor </a:t>
            </a:r>
          </a:p>
          <a:p>
            <a:pPr lvl="1">
              <a:lnSpc>
                <a:spcPct val="150000"/>
              </a:lnSpc>
            </a:pPr>
            <a:r>
              <a:rPr lang="en-US" sz="2000" dirty="0">
                <a:solidFill>
                  <a:schemeClr val="bg1"/>
                </a:solidFill>
              </a:rPr>
              <a:t>		• To detect water </a:t>
            </a:r>
          </a:p>
          <a:p>
            <a:pPr lvl="1">
              <a:lnSpc>
                <a:spcPct val="150000"/>
              </a:lnSpc>
            </a:pPr>
            <a:endParaRPr lang="en-US" sz="2000" dirty="0">
              <a:solidFill>
                <a:schemeClr val="bg1"/>
              </a:solidFill>
            </a:endParaRPr>
          </a:p>
        </p:txBody>
      </p:sp>
      <p:sp>
        <p:nvSpPr>
          <p:cNvPr id="15" name="TextBox 14">
            <a:extLst>
              <a:ext uri="{FF2B5EF4-FFF2-40B4-BE49-F238E27FC236}">
                <a16:creationId xmlns:a16="http://schemas.microsoft.com/office/drawing/2014/main" id="{49F3D72A-9C89-43B8-8581-3221645EB14C}"/>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Tree>
    <p:extLst>
      <p:ext uri="{BB962C8B-B14F-4D97-AF65-F5344CB8AC3E}">
        <p14:creationId xmlns:p14="http://schemas.microsoft.com/office/powerpoint/2010/main" val="364594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1500"/>
                                        <p:tgtEl>
                                          <p:spTgt spid="13"/>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Working Procedure(Cont.)</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6666462" y="950976"/>
            <a:ext cx="5514098"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6</a:t>
            </a:r>
          </a:p>
        </p:txBody>
      </p:sp>
      <p:sp>
        <p:nvSpPr>
          <p:cNvPr id="13" name="Subtitle 2">
            <a:extLst>
              <a:ext uri="{FF2B5EF4-FFF2-40B4-BE49-F238E27FC236}">
                <a16:creationId xmlns:a16="http://schemas.microsoft.com/office/drawing/2014/main" id="{86825FC5-F9FF-4390-957D-2CE70A6D0093}"/>
              </a:ext>
            </a:extLst>
          </p:cNvPr>
          <p:cNvSpPr txBox="1">
            <a:spLocks/>
          </p:cNvSpPr>
          <p:nvPr/>
        </p:nvSpPr>
        <p:spPr>
          <a:xfrm>
            <a:off x="1481328" y="1481328"/>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pPr>
            <a:r>
              <a:rPr lang="en-US" sz="2000" dirty="0">
                <a:solidFill>
                  <a:schemeClr val="bg1"/>
                </a:solidFill>
              </a:rPr>
              <a:t>	4. Relay Module </a:t>
            </a:r>
          </a:p>
          <a:p>
            <a:pPr lvl="1">
              <a:lnSpc>
                <a:spcPct val="150000"/>
              </a:lnSpc>
            </a:pPr>
            <a:r>
              <a:rPr lang="en-US" sz="2000" dirty="0">
                <a:solidFill>
                  <a:schemeClr val="bg1"/>
                </a:solidFill>
              </a:rPr>
              <a:t>		• To turn on AC connections of the plug 	</a:t>
            </a:r>
          </a:p>
          <a:p>
            <a:pPr lvl="1">
              <a:lnSpc>
                <a:spcPct val="150000"/>
              </a:lnSpc>
            </a:pPr>
            <a:r>
              <a:rPr lang="en-US" sz="2000" dirty="0">
                <a:solidFill>
                  <a:schemeClr val="bg1"/>
                </a:solidFill>
              </a:rPr>
              <a:t>	5. Arduino </a:t>
            </a:r>
          </a:p>
          <a:p>
            <a:pPr lvl="1">
              <a:lnSpc>
                <a:spcPct val="150000"/>
              </a:lnSpc>
            </a:pPr>
            <a:r>
              <a:rPr lang="en-US" sz="2000" dirty="0">
                <a:solidFill>
                  <a:schemeClr val="bg1"/>
                </a:solidFill>
              </a:rPr>
              <a:t>		• Controls everything of the plug </a:t>
            </a:r>
          </a:p>
          <a:p>
            <a:pPr lvl="1">
              <a:lnSpc>
                <a:spcPct val="150000"/>
              </a:lnSpc>
            </a:pPr>
            <a:r>
              <a:rPr lang="en-US" sz="2000" dirty="0">
                <a:solidFill>
                  <a:schemeClr val="bg1"/>
                </a:solidFill>
              </a:rPr>
              <a:t>	6. Buzzer </a:t>
            </a:r>
          </a:p>
          <a:p>
            <a:pPr lvl="1">
              <a:lnSpc>
                <a:spcPct val="150000"/>
              </a:lnSpc>
            </a:pPr>
            <a:r>
              <a:rPr lang="en-US" sz="2000" dirty="0">
                <a:solidFill>
                  <a:schemeClr val="bg1"/>
                </a:solidFill>
              </a:rPr>
              <a:t>		• Alarm rings for the consequence of unwanted event </a:t>
            </a:r>
          </a:p>
        </p:txBody>
      </p:sp>
      <p:sp>
        <p:nvSpPr>
          <p:cNvPr id="15" name="TextBox 14">
            <a:extLst>
              <a:ext uri="{FF2B5EF4-FFF2-40B4-BE49-F238E27FC236}">
                <a16:creationId xmlns:a16="http://schemas.microsoft.com/office/drawing/2014/main" id="{07E99099-3F67-44BF-BFB6-C2C923C08099}"/>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Tree>
    <p:extLst>
      <p:ext uri="{BB962C8B-B14F-4D97-AF65-F5344CB8AC3E}">
        <p14:creationId xmlns:p14="http://schemas.microsoft.com/office/powerpoint/2010/main" val="389873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1500"/>
                                        <p:tgtEl>
                                          <p:spTgt spid="13"/>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Estimated Budget</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4908788" y="950976"/>
            <a:ext cx="7255242"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6F77F657-57FC-401F-8AD0-639953165DFB}"/>
              </a:ext>
            </a:extLst>
          </p:cNvPr>
          <p:cNvGraphicFramePr>
            <a:graphicFrameLocks noGrp="1"/>
          </p:cNvGraphicFramePr>
          <p:nvPr>
            <p:extLst>
              <p:ext uri="{D42A27DB-BD31-4B8C-83A1-F6EECF244321}">
                <p14:modId xmlns:p14="http://schemas.microsoft.com/office/powerpoint/2010/main" val="2200464563"/>
              </p:ext>
            </p:extLst>
          </p:nvPr>
        </p:nvGraphicFramePr>
        <p:xfrm>
          <a:off x="923544" y="1258627"/>
          <a:ext cx="10508214" cy="4911361"/>
        </p:xfrm>
        <a:graphic>
          <a:graphicData uri="http://schemas.openxmlformats.org/drawingml/2006/table">
            <a:tbl>
              <a:tblPr firstRow="1" firstCol="1" bandRow="1">
                <a:tableStyleId>{5C22544A-7EE6-4342-B048-85BDC9FD1C3A}</a:tableStyleId>
              </a:tblPr>
              <a:tblGrid>
                <a:gridCol w="5290715">
                  <a:extLst>
                    <a:ext uri="{9D8B030D-6E8A-4147-A177-3AD203B41FA5}">
                      <a16:colId xmlns:a16="http://schemas.microsoft.com/office/drawing/2014/main" val="2037784376"/>
                    </a:ext>
                  </a:extLst>
                </a:gridCol>
                <a:gridCol w="2524332">
                  <a:extLst>
                    <a:ext uri="{9D8B030D-6E8A-4147-A177-3AD203B41FA5}">
                      <a16:colId xmlns:a16="http://schemas.microsoft.com/office/drawing/2014/main" val="2722186104"/>
                    </a:ext>
                  </a:extLst>
                </a:gridCol>
                <a:gridCol w="2693167">
                  <a:extLst>
                    <a:ext uri="{9D8B030D-6E8A-4147-A177-3AD203B41FA5}">
                      <a16:colId xmlns:a16="http://schemas.microsoft.com/office/drawing/2014/main" val="1871507586"/>
                    </a:ext>
                  </a:extLst>
                </a:gridCol>
              </a:tblGrid>
              <a:tr h="324043">
                <a:tc>
                  <a:txBody>
                    <a:bodyPr/>
                    <a:lstStyle/>
                    <a:p>
                      <a:pPr marL="0" marR="2540" algn="ctr">
                        <a:lnSpc>
                          <a:spcPct val="107000"/>
                        </a:lnSpc>
                        <a:spcBef>
                          <a:spcPts val="0"/>
                        </a:spcBef>
                        <a:spcAft>
                          <a:spcPts val="0"/>
                        </a:spcAft>
                      </a:pPr>
                      <a:r>
                        <a:rPr lang="en-US" sz="1800" b="1" dirty="0">
                          <a:solidFill>
                            <a:schemeClr val="bg1"/>
                          </a:solidFill>
                          <a:effectLst/>
                        </a:rPr>
                        <a:t>Equipment</a:t>
                      </a:r>
                      <a:endParaRPr lang="en-US" sz="1800" b="1"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800" dirty="0">
                          <a:solidFill>
                            <a:schemeClr val="bg1"/>
                          </a:solidFill>
                          <a:effectLst/>
                        </a:rPr>
                        <a:t>Quantity</a:t>
                      </a:r>
                      <a:endParaRPr lang="en-US" sz="1800"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800" dirty="0">
                          <a:solidFill>
                            <a:schemeClr val="bg1"/>
                          </a:solidFill>
                          <a:effectLst/>
                        </a:rPr>
                        <a:t>Budget(Tk)</a:t>
                      </a:r>
                      <a:endParaRPr lang="en-US" sz="1800"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0221365"/>
                  </a:ext>
                </a:extLst>
              </a:tr>
              <a:tr h="324043">
                <a:tc>
                  <a:txBody>
                    <a:bodyPr/>
                    <a:lstStyle/>
                    <a:p>
                      <a:pPr marL="0" marR="2540" algn="ctr">
                        <a:lnSpc>
                          <a:spcPct val="107000"/>
                        </a:lnSpc>
                        <a:spcBef>
                          <a:spcPts val="0"/>
                        </a:spcBef>
                        <a:spcAft>
                          <a:spcPts val="0"/>
                        </a:spcAft>
                      </a:pPr>
                      <a:r>
                        <a:rPr lang="en-US" sz="1600" b="0" dirty="0">
                          <a:solidFill>
                            <a:schemeClr val="bg1"/>
                          </a:solidFill>
                          <a:effectLst/>
                        </a:rPr>
                        <a:t>Arduino Uno</a:t>
                      </a:r>
                      <a:endParaRPr lang="en-US" sz="1600" b="0"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1</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450</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140428"/>
                  </a:ext>
                </a:extLst>
              </a:tr>
              <a:tr h="673444">
                <a:tc>
                  <a:txBody>
                    <a:bodyPr/>
                    <a:lstStyle/>
                    <a:p>
                      <a:pPr marL="0" marR="0" algn="ctr">
                        <a:lnSpc>
                          <a:spcPct val="107000"/>
                        </a:lnSpc>
                        <a:spcBef>
                          <a:spcPts val="0"/>
                        </a:spcBef>
                        <a:spcAft>
                          <a:spcPts val="0"/>
                        </a:spcAft>
                      </a:pPr>
                      <a:r>
                        <a:rPr lang="en-US" sz="1600" b="0" dirty="0">
                          <a:solidFill>
                            <a:schemeClr val="bg1"/>
                          </a:solidFill>
                          <a:effectLst/>
                        </a:rPr>
                        <a:t>Bluetooth Module</a:t>
                      </a:r>
                    </a:p>
                    <a:p>
                      <a:pPr marL="0" marR="0" algn="ctr">
                        <a:lnSpc>
                          <a:spcPct val="107000"/>
                        </a:lnSpc>
                        <a:spcBef>
                          <a:spcPts val="0"/>
                        </a:spcBef>
                        <a:spcAft>
                          <a:spcPts val="0"/>
                        </a:spcAft>
                      </a:pPr>
                      <a:r>
                        <a:rPr lang="en-US" sz="1600" b="0" dirty="0">
                          <a:solidFill>
                            <a:schemeClr val="bg1"/>
                          </a:solidFill>
                          <a:effectLst/>
                        </a:rPr>
                        <a:t>(HC-06)</a:t>
                      </a:r>
                      <a:endParaRPr lang="en-US" sz="1600" b="0"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1</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350</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4963222"/>
                  </a:ext>
                </a:extLst>
              </a:tr>
              <a:tr h="673444">
                <a:tc>
                  <a:txBody>
                    <a:bodyPr/>
                    <a:lstStyle/>
                    <a:p>
                      <a:pPr marL="0" marR="2540" algn="ctr">
                        <a:lnSpc>
                          <a:spcPct val="107000"/>
                        </a:lnSpc>
                        <a:spcBef>
                          <a:spcPts val="0"/>
                        </a:spcBef>
                        <a:spcAft>
                          <a:spcPts val="0"/>
                        </a:spcAft>
                      </a:pPr>
                      <a:r>
                        <a:rPr lang="en-US" sz="1600" b="0" dirty="0">
                          <a:solidFill>
                            <a:schemeClr val="bg1"/>
                          </a:solidFill>
                          <a:effectLst/>
                        </a:rPr>
                        <a:t>Gas Sensor</a:t>
                      </a:r>
                    </a:p>
                    <a:p>
                      <a:pPr marL="0" marR="2540" algn="ctr">
                        <a:lnSpc>
                          <a:spcPct val="107000"/>
                        </a:lnSpc>
                        <a:spcBef>
                          <a:spcPts val="0"/>
                        </a:spcBef>
                        <a:spcAft>
                          <a:spcPts val="0"/>
                        </a:spcAft>
                      </a:pPr>
                      <a:r>
                        <a:rPr lang="en-US" sz="1600" b="0" dirty="0">
                          <a:solidFill>
                            <a:schemeClr val="bg1"/>
                          </a:solidFill>
                          <a:effectLst/>
                        </a:rPr>
                        <a:t>(MC Q2)</a:t>
                      </a:r>
                      <a:endParaRPr lang="en-US" sz="1600" b="0"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1</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120</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45391456"/>
                  </a:ext>
                </a:extLst>
              </a:tr>
              <a:tr h="324043">
                <a:tc>
                  <a:txBody>
                    <a:bodyPr/>
                    <a:lstStyle/>
                    <a:p>
                      <a:pPr marL="0" marR="2540" algn="ctr">
                        <a:lnSpc>
                          <a:spcPct val="107000"/>
                        </a:lnSpc>
                        <a:spcBef>
                          <a:spcPts val="0"/>
                        </a:spcBef>
                        <a:spcAft>
                          <a:spcPts val="0"/>
                        </a:spcAft>
                      </a:pPr>
                      <a:r>
                        <a:rPr lang="en-US" sz="1600" b="0">
                          <a:solidFill>
                            <a:schemeClr val="bg1"/>
                          </a:solidFill>
                          <a:effectLst/>
                        </a:rPr>
                        <a:t>Relay Module</a:t>
                      </a:r>
                      <a:endParaRPr lang="en-US" sz="1600" b="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a:effectLst/>
                        </a:rPr>
                        <a:t>2</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250</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8891487"/>
                  </a:ext>
                </a:extLst>
              </a:tr>
              <a:tr h="324043">
                <a:tc>
                  <a:txBody>
                    <a:bodyPr/>
                    <a:lstStyle/>
                    <a:p>
                      <a:pPr marL="0" marR="2540" algn="ctr">
                        <a:lnSpc>
                          <a:spcPct val="107000"/>
                        </a:lnSpc>
                        <a:spcBef>
                          <a:spcPts val="0"/>
                        </a:spcBef>
                        <a:spcAft>
                          <a:spcPts val="0"/>
                        </a:spcAft>
                      </a:pPr>
                      <a:r>
                        <a:rPr lang="en-US" sz="1600" b="0" dirty="0">
                          <a:solidFill>
                            <a:schemeClr val="bg1"/>
                          </a:solidFill>
                          <a:effectLst/>
                        </a:rPr>
                        <a:t>AC Port Board</a:t>
                      </a:r>
                      <a:endParaRPr lang="en-US" sz="1600" b="0"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latin typeface="Arial" panose="020B0604020202020204" pitchFamily="34" charset="0"/>
                          <a:ea typeface="Arial" panose="020B0604020202020204" pitchFamily="34" charset="0"/>
                          <a:cs typeface="SimSun" panose="02010600030101010101" pitchFamily="2" charset="-122"/>
                        </a:rPr>
                        <a:t>2</a:t>
                      </a: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300</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46411618"/>
                  </a:ext>
                </a:extLst>
              </a:tr>
              <a:tr h="324043">
                <a:tc>
                  <a:txBody>
                    <a:bodyPr/>
                    <a:lstStyle/>
                    <a:p>
                      <a:pPr marL="0" marR="2540" algn="ctr">
                        <a:lnSpc>
                          <a:spcPct val="107000"/>
                        </a:lnSpc>
                        <a:spcBef>
                          <a:spcPts val="0"/>
                        </a:spcBef>
                        <a:spcAft>
                          <a:spcPts val="0"/>
                        </a:spcAft>
                      </a:pPr>
                      <a:r>
                        <a:rPr lang="en-US" sz="1600" b="0">
                          <a:solidFill>
                            <a:schemeClr val="bg1"/>
                          </a:solidFill>
                          <a:effectLst/>
                        </a:rPr>
                        <a:t>Buzzer</a:t>
                      </a:r>
                      <a:endParaRPr lang="en-US" sz="1600" b="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a:effectLst/>
                        </a:rPr>
                        <a:t>1</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a:effectLst/>
                        </a:rPr>
                        <a:t>15</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7462960"/>
                  </a:ext>
                </a:extLst>
              </a:tr>
              <a:tr h="324043">
                <a:tc>
                  <a:txBody>
                    <a:bodyPr/>
                    <a:lstStyle/>
                    <a:p>
                      <a:pPr marL="0" marR="2540" algn="ctr">
                        <a:lnSpc>
                          <a:spcPct val="107000"/>
                        </a:lnSpc>
                        <a:spcBef>
                          <a:spcPts val="0"/>
                        </a:spcBef>
                        <a:spcAft>
                          <a:spcPts val="0"/>
                        </a:spcAft>
                      </a:pPr>
                      <a:r>
                        <a:rPr lang="en-US" sz="1600" b="0" dirty="0">
                          <a:solidFill>
                            <a:schemeClr val="bg1"/>
                          </a:solidFill>
                          <a:effectLst/>
                        </a:rPr>
                        <a:t>Resistor</a:t>
                      </a:r>
                      <a:endParaRPr lang="en-US" sz="1600" b="0"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As required</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20</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02559405"/>
                  </a:ext>
                </a:extLst>
              </a:tr>
              <a:tr h="324043">
                <a:tc>
                  <a:txBody>
                    <a:bodyPr/>
                    <a:lstStyle/>
                    <a:p>
                      <a:pPr marL="0" marR="2540" algn="ctr">
                        <a:lnSpc>
                          <a:spcPct val="107000"/>
                        </a:lnSpc>
                        <a:spcBef>
                          <a:spcPts val="0"/>
                        </a:spcBef>
                        <a:spcAft>
                          <a:spcPts val="0"/>
                        </a:spcAft>
                      </a:pPr>
                      <a:r>
                        <a:rPr lang="en-US" sz="1600" b="0">
                          <a:solidFill>
                            <a:schemeClr val="bg1"/>
                          </a:solidFill>
                          <a:effectLst/>
                        </a:rPr>
                        <a:t>LEDs</a:t>
                      </a:r>
                      <a:endParaRPr lang="en-US" sz="1600" b="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a:effectLst/>
                        </a:rPr>
                        <a:t>1</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a:effectLst/>
                        </a:rPr>
                        <a:t>10</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60206122"/>
                  </a:ext>
                </a:extLst>
              </a:tr>
              <a:tr h="324043">
                <a:tc>
                  <a:txBody>
                    <a:bodyPr/>
                    <a:lstStyle/>
                    <a:p>
                      <a:pPr marL="0" marR="2540" algn="ctr">
                        <a:lnSpc>
                          <a:spcPct val="107000"/>
                        </a:lnSpc>
                        <a:spcBef>
                          <a:spcPts val="0"/>
                        </a:spcBef>
                        <a:spcAft>
                          <a:spcPts val="0"/>
                        </a:spcAft>
                      </a:pPr>
                      <a:r>
                        <a:rPr lang="en-US" sz="1600" b="0" dirty="0">
                          <a:solidFill>
                            <a:schemeClr val="bg1"/>
                          </a:solidFill>
                          <a:effectLst/>
                        </a:rPr>
                        <a:t>Rain Sensor</a:t>
                      </a:r>
                      <a:endParaRPr lang="en-US" sz="1600" b="0"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a:effectLst/>
                        </a:rPr>
                        <a:t>1</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250</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12044136"/>
                  </a:ext>
                </a:extLst>
              </a:tr>
              <a:tr h="324043">
                <a:tc>
                  <a:txBody>
                    <a:bodyPr/>
                    <a:lstStyle/>
                    <a:p>
                      <a:pPr marL="10795" marR="0" algn="ctr">
                        <a:lnSpc>
                          <a:spcPct val="107000"/>
                        </a:lnSpc>
                        <a:spcBef>
                          <a:spcPts val="0"/>
                        </a:spcBef>
                        <a:spcAft>
                          <a:spcPts val="0"/>
                        </a:spcAft>
                      </a:pPr>
                      <a:r>
                        <a:rPr lang="en-US" sz="1600" b="0" dirty="0">
                          <a:solidFill>
                            <a:schemeClr val="bg1"/>
                          </a:solidFill>
                          <a:effectLst/>
                        </a:rPr>
                        <a:t>Wires</a:t>
                      </a:r>
                      <a:endParaRPr lang="en-US" sz="1600" b="0"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600">
                          <a:effectLst/>
                        </a:rPr>
                        <a:t>As required</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100</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1269856"/>
                  </a:ext>
                </a:extLst>
              </a:tr>
              <a:tr h="324043">
                <a:tc>
                  <a:txBody>
                    <a:bodyPr/>
                    <a:lstStyle/>
                    <a:p>
                      <a:pPr marL="0" marR="2540" algn="ctr">
                        <a:lnSpc>
                          <a:spcPct val="107000"/>
                        </a:lnSpc>
                        <a:spcBef>
                          <a:spcPts val="0"/>
                        </a:spcBef>
                        <a:spcAft>
                          <a:spcPts val="0"/>
                        </a:spcAft>
                      </a:pPr>
                      <a:r>
                        <a:rPr lang="en-US" sz="1600" b="0">
                          <a:solidFill>
                            <a:schemeClr val="bg1"/>
                          </a:solidFill>
                          <a:effectLst/>
                        </a:rPr>
                        <a:t>Breadboard</a:t>
                      </a:r>
                      <a:endParaRPr lang="en-US" sz="1600" b="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a:effectLst/>
                        </a:rPr>
                        <a:t>1</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a:effectLst/>
                        </a:rPr>
                        <a:t>100</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96106017"/>
                  </a:ext>
                </a:extLst>
              </a:tr>
              <a:tr h="324043">
                <a:tc>
                  <a:txBody>
                    <a:bodyPr/>
                    <a:lstStyle/>
                    <a:p>
                      <a:pPr marL="0" marR="2540" algn="ctr">
                        <a:lnSpc>
                          <a:spcPct val="107000"/>
                        </a:lnSpc>
                        <a:spcBef>
                          <a:spcPts val="0"/>
                        </a:spcBef>
                        <a:spcAft>
                          <a:spcPts val="0"/>
                        </a:spcAft>
                      </a:pPr>
                      <a:r>
                        <a:rPr lang="en-US" sz="1600" b="1" dirty="0">
                          <a:solidFill>
                            <a:schemeClr val="bg1"/>
                          </a:solidFill>
                          <a:effectLst/>
                        </a:rPr>
                        <a:t>Total</a:t>
                      </a:r>
                      <a:endParaRPr lang="en-US" sz="1600" b="1" dirty="0">
                        <a:solidFill>
                          <a:schemeClr val="bg1"/>
                        </a:solidFill>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800"/>
                        </a:spcAft>
                      </a:pPr>
                      <a:r>
                        <a:rPr lang="en-US" sz="1600">
                          <a:effectLst/>
                        </a:rPr>
                        <a:t> </a:t>
                      </a:r>
                      <a:endParaRPr lang="en-US" sz="160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2540" algn="ctr">
                        <a:lnSpc>
                          <a:spcPct val="107000"/>
                        </a:lnSpc>
                        <a:spcBef>
                          <a:spcPts val="0"/>
                        </a:spcBef>
                        <a:spcAft>
                          <a:spcPts val="0"/>
                        </a:spcAft>
                      </a:pPr>
                      <a:r>
                        <a:rPr lang="en-US" sz="1600" dirty="0">
                          <a:effectLst/>
                        </a:rPr>
                        <a:t>1965</a:t>
                      </a:r>
                      <a:endParaRPr lang="en-US" sz="1600" dirty="0">
                        <a:effectLst/>
                        <a:latin typeface="Arial" panose="020B0604020202020204" pitchFamily="34" charset="0"/>
                        <a:ea typeface="Arial" panose="020B0604020202020204" pitchFamily="34" charset="0"/>
                        <a:cs typeface="SimSun" panose="02010600030101010101" pitchFamily="2" charset="-122"/>
                      </a:endParaRPr>
                    </a:p>
                  </a:txBody>
                  <a:tcPr marL="244087" marR="233924"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9093035"/>
                  </a:ext>
                </a:extLst>
              </a:tr>
            </a:tbl>
          </a:graphicData>
        </a:graphic>
      </p:graphicFrame>
      <p:cxnSp>
        <p:nvCxnSpPr>
          <p:cNvPr id="23" name="Straight Connector 22">
            <a:extLst>
              <a:ext uri="{FF2B5EF4-FFF2-40B4-BE49-F238E27FC236}">
                <a16:creationId xmlns:a16="http://schemas.microsoft.com/office/drawing/2014/main" id="{55C3CAE5-81CE-4A15-A6F7-1EC0A0AC3567}"/>
              </a:ext>
            </a:extLst>
          </p:cNvPr>
          <p:cNvCxnSpPr>
            <a:cxnSpLocks/>
          </p:cNvCxnSpPr>
          <p:nvPr/>
        </p:nvCxnSpPr>
        <p:spPr>
          <a:xfrm>
            <a:off x="923544" y="1898246"/>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BED7A75-6B29-4014-A371-05B40CB1CD39}"/>
              </a:ext>
            </a:extLst>
          </p:cNvPr>
          <p:cNvCxnSpPr>
            <a:cxnSpLocks/>
          </p:cNvCxnSpPr>
          <p:nvPr/>
        </p:nvCxnSpPr>
        <p:spPr>
          <a:xfrm>
            <a:off x="923544" y="2570596"/>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D51AE47-305F-4CBC-9E68-56E630324001}"/>
              </a:ext>
            </a:extLst>
          </p:cNvPr>
          <p:cNvCxnSpPr>
            <a:cxnSpLocks/>
          </p:cNvCxnSpPr>
          <p:nvPr/>
        </p:nvCxnSpPr>
        <p:spPr>
          <a:xfrm>
            <a:off x="923544" y="3242948"/>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FB9F892-712B-4FB7-AA31-5BFFCF35240C}"/>
              </a:ext>
            </a:extLst>
          </p:cNvPr>
          <p:cNvCxnSpPr>
            <a:cxnSpLocks/>
          </p:cNvCxnSpPr>
          <p:nvPr/>
        </p:nvCxnSpPr>
        <p:spPr>
          <a:xfrm>
            <a:off x="923544" y="3565482"/>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126B9F-8AAA-460D-B0E8-632EEADBF113}"/>
              </a:ext>
            </a:extLst>
          </p:cNvPr>
          <p:cNvCxnSpPr>
            <a:cxnSpLocks/>
          </p:cNvCxnSpPr>
          <p:nvPr/>
        </p:nvCxnSpPr>
        <p:spPr>
          <a:xfrm>
            <a:off x="923544" y="3901858"/>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746B4AC-3CBE-4171-9290-DFBF6C7FE6FB}"/>
              </a:ext>
            </a:extLst>
          </p:cNvPr>
          <p:cNvCxnSpPr>
            <a:cxnSpLocks/>
          </p:cNvCxnSpPr>
          <p:nvPr/>
        </p:nvCxnSpPr>
        <p:spPr>
          <a:xfrm>
            <a:off x="923544" y="4211335"/>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ABCC2D-8597-45F3-9B10-16718F87D11D}"/>
              </a:ext>
            </a:extLst>
          </p:cNvPr>
          <p:cNvCxnSpPr>
            <a:cxnSpLocks/>
          </p:cNvCxnSpPr>
          <p:nvPr/>
        </p:nvCxnSpPr>
        <p:spPr>
          <a:xfrm>
            <a:off x="923544" y="4547117"/>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999078-DFEB-461C-AEC1-348492EA5476}"/>
              </a:ext>
            </a:extLst>
          </p:cNvPr>
          <p:cNvCxnSpPr>
            <a:cxnSpLocks/>
          </p:cNvCxnSpPr>
          <p:nvPr/>
        </p:nvCxnSpPr>
        <p:spPr>
          <a:xfrm>
            <a:off x="923544" y="4869851"/>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190E5B-934E-491B-9CBC-B9E55B2CA325}"/>
              </a:ext>
            </a:extLst>
          </p:cNvPr>
          <p:cNvCxnSpPr>
            <a:cxnSpLocks/>
          </p:cNvCxnSpPr>
          <p:nvPr/>
        </p:nvCxnSpPr>
        <p:spPr>
          <a:xfrm>
            <a:off x="923544" y="5192775"/>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568A7B5-9AC6-4308-92D0-D952996A4F29}"/>
              </a:ext>
            </a:extLst>
          </p:cNvPr>
          <p:cNvCxnSpPr>
            <a:cxnSpLocks/>
          </p:cNvCxnSpPr>
          <p:nvPr/>
        </p:nvCxnSpPr>
        <p:spPr>
          <a:xfrm>
            <a:off x="923544" y="5515508"/>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AE0177-ABDF-4A65-BEFD-1957F0246EC0}"/>
              </a:ext>
            </a:extLst>
          </p:cNvPr>
          <p:cNvCxnSpPr>
            <a:cxnSpLocks/>
          </p:cNvCxnSpPr>
          <p:nvPr/>
        </p:nvCxnSpPr>
        <p:spPr>
          <a:xfrm>
            <a:off x="923544" y="5838233"/>
            <a:ext cx="10507464" cy="0"/>
          </a:xfrm>
          <a:prstGeom prst="line">
            <a:avLst/>
          </a:prstGeom>
          <a:ln>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822C772-5AC8-429E-9A30-623B1D37774A}"/>
              </a:ext>
            </a:extLst>
          </p:cNvPr>
          <p:cNvCxnSpPr>
            <a:cxnSpLocks/>
          </p:cNvCxnSpPr>
          <p:nvPr/>
        </p:nvCxnSpPr>
        <p:spPr>
          <a:xfrm>
            <a:off x="923544" y="6157152"/>
            <a:ext cx="10500794"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5BBCCE-BED6-4B96-9947-F520C804355E}"/>
              </a:ext>
            </a:extLst>
          </p:cNvPr>
          <p:cNvCxnSpPr>
            <a:cxnSpLocks/>
          </p:cNvCxnSpPr>
          <p:nvPr/>
        </p:nvCxnSpPr>
        <p:spPr>
          <a:xfrm>
            <a:off x="923544" y="1243584"/>
            <a:ext cx="10500794"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DC64F0A-DB28-417E-8929-22696C27750F}"/>
              </a:ext>
            </a:extLst>
          </p:cNvPr>
          <p:cNvCxnSpPr>
            <a:cxnSpLocks/>
          </p:cNvCxnSpPr>
          <p:nvPr/>
        </p:nvCxnSpPr>
        <p:spPr>
          <a:xfrm>
            <a:off x="923544" y="1580277"/>
            <a:ext cx="10500794"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99E1C3-4F4D-4EBD-992E-E6CC684CD889}"/>
              </a:ext>
            </a:extLst>
          </p:cNvPr>
          <p:cNvCxnSpPr>
            <a:cxnSpLocks/>
          </p:cNvCxnSpPr>
          <p:nvPr/>
        </p:nvCxnSpPr>
        <p:spPr>
          <a:xfrm>
            <a:off x="6212546" y="1234915"/>
            <a:ext cx="0" cy="493776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07AFBD8-1C14-4F6D-8D4C-C710E465411C}"/>
              </a:ext>
            </a:extLst>
          </p:cNvPr>
          <p:cNvCxnSpPr>
            <a:cxnSpLocks/>
          </p:cNvCxnSpPr>
          <p:nvPr/>
        </p:nvCxnSpPr>
        <p:spPr>
          <a:xfrm>
            <a:off x="8745091" y="1239398"/>
            <a:ext cx="0" cy="493776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1572CF-518B-4FC4-A48D-F20F55DBCA05}"/>
              </a:ext>
            </a:extLst>
          </p:cNvPr>
          <p:cNvCxnSpPr>
            <a:cxnSpLocks/>
          </p:cNvCxnSpPr>
          <p:nvPr/>
        </p:nvCxnSpPr>
        <p:spPr>
          <a:xfrm>
            <a:off x="923544" y="5829764"/>
            <a:ext cx="10500794"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F03D5C4-E91D-4085-9347-CBCAC5429E0A}"/>
              </a:ext>
            </a:extLst>
          </p:cNvPr>
          <p:cNvCxnSpPr>
            <a:cxnSpLocks/>
          </p:cNvCxnSpPr>
          <p:nvPr/>
        </p:nvCxnSpPr>
        <p:spPr>
          <a:xfrm rot="5400000">
            <a:off x="-1546222" y="3687374"/>
            <a:ext cx="493776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3604DA5-A8A2-474B-B468-A89FF0AC5FCA}"/>
              </a:ext>
            </a:extLst>
          </p:cNvPr>
          <p:cNvCxnSpPr>
            <a:cxnSpLocks/>
          </p:cNvCxnSpPr>
          <p:nvPr/>
        </p:nvCxnSpPr>
        <p:spPr>
          <a:xfrm rot="16200000">
            <a:off x="8960431" y="3705304"/>
            <a:ext cx="49377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5DDC7BF-970E-42CA-834D-4A61B861E742}"/>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
        <p:nvSpPr>
          <p:cNvPr id="38" name="TextBox 37">
            <a:extLst>
              <a:ext uri="{FF2B5EF4-FFF2-40B4-BE49-F238E27FC236}">
                <a16:creationId xmlns:a16="http://schemas.microsoft.com/office/drawing/2014/main" id="{A605D7FF-1348-460B-A2E5-875EBEE34185}"/>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7</a:t>
            </a:r>
          </a:p>
        </p:txBody>
      </p:sp>
    </p:spTree>
    <p:extLst>
      <p:ext uri="{BB962C8B-B14F-4D97-AF65-F5344CB8AC3E}">
        <p14:creationId xmlns:p14="http://schemas.microsoft.com/office/powerpoint/2010/main" val="225774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nodeType="withEffect">
                                  <p:stCondLst>
                                    <p:cond delay="20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4" fill="hold" nodeType="withEffect">
                                  <p:stCondLst>
                                    <p:cond delay="20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par>
                                <p:cTn id="21" presetID="22" presetClass="entr" presetSubtype="4" fill="hold" nodeType="withEffect">
                                  <p:stCondLst>
                                    <p:cond delay="20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par>
                                <p:cTn id="24" presetID="22" presetClass="entr" presetSubtype="4" fill="hold" nodeType="withEffect">
                                  <p:stCondLst>
                                    <p:cond delay="20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par>
                                <p:cTn id="27" presetID="22" presetClass="entr" presetSubtype="4" fill="hold" nodeType="withEffect">
                                  <p:stCondLst>
                                    <p:cond delay="20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par>
                                <p:cTn id="30" presetID="22" presetClass="entr" presetSubtype="4" fill="hold" nodeType="withEffect">
                                  <p:stCondLst>
                                    <p:cond delay="20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22" presetClass="entr" presetSubtype="4" fill="hold" nodeType="withEffect">
                                  <p:stCondLst>
                                    <p:cond delay="20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par>
                                <p:cTn id="36" presetID="22" presetClass="entr" presetSubtype="4" fill="hold" nodeType="withEffect">
                                  <p:stCondLst>
                                    <p:cond delay="200"/>
                                  </p:stCondLst>
                                  <p:childTnLst>
                                    <p:set>
                                      <p:cBhvr>
                                        <p:cTn id="37" dur="1" fill="hold">
                                          <p:stCondLst>
                                            <p:cond delay="0"/>
                                          </p:stCondLst>
                                        </p:cTn>
                                        <p:tgtEl>
                                          <p:spTgt spid="32"/>
                                        </p:tgtEl>
                                        <p:attrNameLst>
                                          <p:attrName>style.visibility</p:attrName>
                                        </p:attrNameLst>
                                      </p:cBhvr>
                                      <p:to>
                                        <p:strVal val="visible"/>
                                      </p:to>
                                    </p:set>
                                    <p:animEffect transition="in" filter="wipe(down)">
                                      <p:cBhvr>
                                        <p:cTn id="38" dur="500"/>
                                        <p:tgtEl>
                                          <p:spTgt spid="32"/>
                                        </p:tgtEl>
                                      </p:cBhvr>
                                    </p:animEffect>
                                  </p:childTnLst>
                                </p:cTn>
                              </p:par>
                              <p:par>
                                <p:cTn id="39" presetID="22" presetClass="entr" presetSubtype="4" fill="hold" nodeType="withEffect">
                                  <p:stCondLst>
                                    <p:cond delay="20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500"/>
                                        <p:tgtEl>
                                          <p:spTgt spid="34"/>
                                        </p:tgtEl>
                                      </p:cBhvr>
                                    </p:animEffect>
                                  </p:childTnLst>
                                </p:cTn>
                              </p:par>
                              <p:par>
                                <p:cTn id="42" presetID="22" presetClass="entr" presetSubtype="4" fill="hold" nodeType="withEffect">
                                  <p:stCondLst>
                                    <p:cond delay="20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par>
                                <p:cTn id="45" presetID="22" presetClass="entr" presetSubtype="4" fill="hold" nodeType="withEffect">
                                  <p:stCondLst>
                                    <p:cond delay="200"/>
                                  </p:stCondLst>
                                  <p:childTnLst>
                                    <p:set>
                                      <p:cBhvr>
                                        <p:cTn id="46" dur="1" fill="hold">
                                          <p:stCondLst>
                                            <p:cond delay="0"/>
                                          </p:stCondLst>
                                        </p:cTn>
                                        <p:tgtEl>
                                          <p:spTgt spid="36"/>
                                        </p:tgtEl>
                                        <p:attrNameLst>
                                          <p:attrName>style.visibility</p:attrName>
                                        </p:attrNameLst>
                                      </p:cBhvr>
                                      <p:to>
                                        <p:strVal val="visible"/>
                                      </p:to>
                                    </p:set>
                                    <p:animEffect transition="in" filter="wipe(down)">
                                      <p:cBhvr>
                                        <p:cTn id="47" dur="500"/>
                                        <p:tgtEl>
                                          <p:spTgt spid="36"/>
                                        </p:tgtEl>
                                      </p:cBhvr>
                                    </p:animEffect>
                                  </p:childTnLst>
                                </p:cTn>
                              </p:par>
                              <p:par>
                                <p:cTn id="48" presetID="22" presetClass="entr" presetSubtype="8" fill="hold" nodeType="withEffect">
                                  <p:stCondLst>
                                    <p:cond delay="110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par>
                                <p:cTn id="51" presetID="22" presetClass="entr" presetSubtype="8" fill="hold" nodeType="withEffect">
                                  <p:stCondLst>
                                    <p:cond delay="1100"/>
                                  </p:stCondLst>
                                  <p:childTnLst>
                                    <p:set>
                                      <p:cBhvr>
                                        <p:cTn id="52" dur="1" fill="hold">
                                          <p:stCondLst>
                                            <p:cond delay="0"/>
                                          </p:stCondLst>
                                        </p:cTn>
                                        <p:tgtEl>
                                          <p:spTgt spid="42"/>
                                        </p:tgtEl>
                                        <p:attrNameLst>
                                          <p:attrName>style.visibility</p:attrName>
                                        </p:attrNameLst>
                                      </p:cBhvr>
                                      <p:to>
                                        <p:strVal val="visible"/>
                                      </p:to>
                                    </p:set>
                                    <p:animEffect transition="in" filter="wipe(left)">
                                      <p:cBhvr>
                                        <p:cTn id="53" dur="500"/>
                                        <p:tgtEl>
                                          <p:spTgt spid="42"/>
                                        </p:tgtEl>
                                      </p:cBhvr>
                                    </p:animEffect>
                                  </p:childTnLst>
                                </p:cTn>
                              </p:par>
                              <p:par>
                                <p:cTn id="54" presetID="22" presetClass="entr" presetSubtype="8" fill="hold" nodeType="withEffect">
                                  <p:stCondLst>
                                    <p:cond delay="110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500"/>
                                        <p:tgtEl>
                                          <p:spTgt spid="43"/>
                                        </p:tgtEl>
                                      </p:cBhvr>
                                    </p:animEffect>
                                  </p:childTnLst>
                                </p:cTn>
                              </p:par>
                              <p:par>
                                <p:cTn id="57" presetID="22" presetClass="entr" presetSubtype="4" fill="hold" nodeType="withEffect">
                                  <p:stCondLst>
                                    <p:cond delay="200"/>
                                  </p:stCondLst>
                                  <p:childTnLst>
                                    <p:set>
                                      <p:cBhvr>
                                        <p:cTn id="58" dur="1" fill="hold">
                                          <p:stCondLst>
                                            <p:cond delay="0"/>
                                          </p:stCondLst>
                                        </p:cTn>
                                        <p:tgtEl>
                                          <p:spTgt spid="44"/>
                                        </p:tgtEl>
                                        <p:attrNameLst>
                                          <p:attrName>style.visibility</p:attrName>
                                        </p:attrNameLst>
                                      </p:cBhvr>
                                      <p:to>
                                        <p:strVal val="visible"/>
                                      </p:to>
                                    </p:set>
                                    <p:animEffect transition="in" filter="wipe(down)">
                                      <p:cBhvr>
                                        <p:cTn id="59" dur="500"/>
                                        <p:tgtEl>
                                          <p:spTgt spid="44"/>
                                        </p:tgtEl>
                                      </p:cBhvr>
                                    </p:animEffect>
                                  </p:childTnLst>
                                </p:cTn>
                              </p:par>
                              <p:par>
                                <p:cTn id="60" presetID="22" presetClass="entr" presetSubtype="4" fill="hold" nodeType="withEffect">
                                  <p:stCondLst>
                                    <p:cond delay="20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8" fill="hold" nodeType="withEffect">
                                  <p:stCondLst>
                                    <p:cond delay="1100"/>
                                  </p:stCondLst>
                                  <p:childTnLst>
                                    <p:set>
                                      <p:cBhvr>
                                        <p:cTn id="64" dur="1" fill="hold">
                                          <p:stCondLst>
                                            <p:cond delay="0"/>
                                          </p:stCondLst>
                                        </p:cTn>
                                        <p:tgtEl>
                                          <p:spTgt spid="48"/>
                                        </p:tgtEl>
                                        <p:attrNameLst>
                                          <p:attrName>style.visibility</p:attrName>
                                        </p:attrNameLst>
                                      </p:cBhvr>
                                      <p:to>
                                        <p:strVal val="visible"/>
                                      </p:to>
                                    </p:set>
                                    <p:animEffect transition="in" filter="wipe(left)">
                                      <p:cBhvr>
                                        <p:cTn id="65" dur="500"/>
                                        <p:tgtEl>
                                          <p:spTgt spid="48"/>
                                        </p:tgtEl>
                                      </p:cBhvr>
                                    </p:animEffect>
                                  </p:childTnLst>
                                </p:cTn>
                              </p:par>
                              <p:par>
                                <p:cTn id="66" presetID="22" presetClass="entr" presetSubtype="8" fill="hold" nodeType="withEffect">
                                  <p:stCondLst>
                                    <p:cond delay="110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par>
                                <p:cTn id="69" presetID="22" presetClass="entr" presetSubtype="8" fill="hold" nodeType="withEffect">
                                  <p:stCondLst>
                                    <p:cond delay="110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500"/>
                                        <p:tgtEl>
                                          <p:spTgt spid="50"/>
                                        </p:tgtEl>
                                      </p:cBhvr>
                                    </p:animEffect>
                                  </p:childTnLst>
                                </p:cTn>
                              </p:par>
                              <p:par>
                                <p:cTn id="72" presetID="16" presetClass="entr" presetSubtype="21" fill="hold" nodeType="withEffect">
                                  <p:stCondLst>
                                    <p:cond delay="1000"/>
                                  </p:stCondLst>
                                  <p:childTnLst>
                                    <p:set>
                                      <p:cBhvr>
                                        <p:cTn id="73" dur="1" fill="hold">
                                          <p:stCondLst>
                                            <p:cond delay="0"/>
                                          </p:stCondLst>
                                        </p:cTn>
                                        <p:tgtEl>
                                          <p:spTgt spid="4"/>
                                        </p:tgtEl>
                                        <p:attrNameLst>
                                          <p:attrName>style.visibility</p:attrName>
                                        </p:attrNameLst>
                                      </p:cBhvr>
                                      <p:to>
                                        <p:strVal val="visible"/>
                                      </p:to>
                                    </p:set>
                                    <p:animEffect transition="in" filter="barn(inVertical)">
                                      <p:cBhvr>
                                        <p:cTn id="74" dur="500"/>
                                        <p:tgtEl>
                                          <p:spTgt spid="4"/>
                                        </p:tgtEl>
                                      </p:cBhvr>
                                    </p:animEffect>
                                  </p:childTnLst>
                                </p:cTn>
                              </p:par>
                              <p:par>
                                <p:cTn id="75" presetID="16" presetClass="entr" presetSubtype="21" fill="hold" grpId="0" nodeType="withEffect">
                                  <p:stCondLst>
                                    <p:cond delay="100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800"/>
                                        <p:tgtEl>
                                          <p:spTgt spid="37"/>
                                        </p:tgtEl>
                                      </p:cBhvr>
                                    </p:animEffect>
                                  </p:childTnLst>
                                </p:cTn>
                              </p:par>
                              <p:par>
                                <p:cTn id="78" presetID="16" presetClass="entr" presetSubtype="21" fill="hold" grpId="0" nodeType="withEffect">
                                  <p:stCondLst>
                                    <p:cond delay="1200"/>
                                  </p:stCondLst>
                                  <p:childTnLst>
                                    <p:set>
                                      <p:cBhvr>
                                        <p:cTn id="79" dur="1" fill="hold">
                                          <p:stCondLst>
                                            <p:cond delay="0"/>
                                          </p:stCondLst>
                                        </p:cTn>
                                        <p:tgtEl>
                                          <p:spTgt spid="38"/>
                                        </p:tgtEl>
                                        <p:attrNameLst>
                                          <p:attrName>style.visibility</p:attrName>
                                        </p:attrNameLst>
                                      </p:cBhvr>
                                      <p:to>
                                        <p:strVal val="visible"/>
                                      </p:to>
                                    </p:set>
                                    <p:animEffect transition="in" filter="barn(inVertical)">
                                      <p:cBhvr>
                                        <p:cTn id="80"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Circuit Diagram</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4447239" y="950976"/>
            <a:ext cx="7725718"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8</a:t>
            </a:r>
          </a:p>
        </p:txBody>
      </p:sp>
      <p:pic>
        <p:nvPicPr>
          <p:cNvPr id="15" name="Picture 14">
            <a:extLst>
              <a:ext uri="{FF2B5EF4-FFF2-40B4-BE49-F238E27FC236}">
                <a16:creationId xmlns:a16="http://schemas.microsoft.com/office/drawing/2014/main" id="{C38EC6B2-CDC7-4569-9539-C1A8327E3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1354636"/>
            <a:ext cx="10301048" cy="4723550"/>
          </a:xfrm>
          <a:prstGeom prst="rect">
            <a:avLst/>
          </a:prstGeom>
        </p:spPr>
      </p:pic>
      <p:sp>
        <p:nvSpPr>
          <p:cNvPr id="22" name="TextBox 21">
            <a:extLst>
              <a:ext uri="{FF2B5EF4-FFF2-40B4-BE49-F238E27FC236}">
                <a16:creationId xmlns:a16="http://schemas.microsoft.com/office/drawing/2014/main" id="{FEB3AE2C-D0DD-4901-A745-1CF495BF0C6E}"/>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Tree>
    <p:extLst>
      <p:ext uri="{BB962C8B-B14F-4D97-AF65-F5344CB8AC3E}">
        <p14:creationId xmlns:p14="http://schemas.microsoft.com/office/powerpoint/2010/main" val="65394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6" presetClass="entr" presetSubtype="21" fill="hold" grpId="0" nodeType="withEffect">
                                  <p:stCondLst>
                                    <p:cond delay="100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800"/>
                                        <p:tgtEl>
                                          <p:spTgt spid="22"/>
                                        </p:tgtEl>
                                      </p:cBhvr>
                                    </p:animEffect>
                                  </p:childTnLst>
                                </p:cTn>
                              </p:par>
                              <p:par>
                                <p:cTn id="21" presetID="5" presetClass="entr" presetSubtype="10" fill="hold" nodeType="withEffect">
                                  <p:stCondLst>
                                    <p:cond delay="100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err="1">
                  <a:solidFill>
                    <a:schemeClr val="bg1"/>
                  </a:solidFill>
                </a:rPr>
                <a:t>iSafe</a:t>
              </a:r>
              <a:r>
                <a:rPr lang="en-US" sz="1000" dirty="0">
                  <a:solidFill>
                    <a:schemeClr val="bg1"/>
                  </a:solidFill>
                </a:rPr>
                <a:t>-Plug</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Future Plan</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3665461" y="950976"/>
            <a:ext cx="8520660"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9</a:t>
            </a:r>
          </a:p>
        </p:txBody>
      </p:sp>
      <p:sp>
        <p:nvSpPr>
          <p:cNvPr id="15" name="Subtitle 2">
            <a:extLst>
              <a:ext uri="{FF2B5EF4-FFF2-40B4-BE49-F238E27FC236}">
                <a16:creationId xmlns:a16="http://schemas.microsoft.com/office/drawing/2014/main" id="{4EC42789-431A-414E-B1B2-06EC53238BCA}"/>
              </a:ext>
            </a:extLst>
          </p:cNvPr>
          <p:cNvSpPr txBox="1">
            <a:spLocks/>
          </p:cNvSpPr>
          <p:nvPr/>
        </p:nvSpPr>
        <p:spPr>
          <a:xfrm>
            <a:off x="1481328" y="1481328"/>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endParaRPr lang="en-US" sz="2000" dirty="0">
              <a:solidFill>
                <a:schemeClr val="bg1"/>
              </a:solidFill>
            </a:endParaRPr>
          </a:p>
          <a:p>
            <a:pPr marL="285750" lvl="0" indent="-285750">
              <a:lnSpc>
                <a:spcPct val="150000"/>
              </a:lnSpc>
              <a:buFont typeface="Arial" panose="020B0604020202020204" pitchFamily="34" charset="0"/>
              <a:buChar char="•"/>
            </a:pPr>
            <a:r>
              <a:rPr lang="en-US" sz="2000" dirty="0">
                <a:solidFill>
                  <a:schemeClr val="bg1"/>
                </a:solidFill>
              </a:rPr>
              <a:t>We want to make it </a:t>
            </a:r>
            <a:r>
              <a:rPr lang="en-US" sz="2000" dirty="0" err="1">
                <a:solidFill>
                  <a:schemeClr val="bg1"/>
                </a:solidFill>
              </a:rPr>
              <a:t>wifi</a:t>
            </a:r>
            <a:r>
              <a:rPr lang="en-US" sz="2000" dirty="0">
                <a:solidFill>
                  <a:schemeClr val="bg1"/>
                </a:solidFill>
              </a:rPr>
              <a:t> based in order to control from anywhere.</a:t>
            </a:r>
            <a:endParaRPr lang="en-US" sz="1600" dirty="0">
              <a:solidFill>
                <a:schemeClr val="bg1"/>
              </a:solidFill>
            </a:endParaRPr>
          </a:p>
          <a:p>
            <a:pPr marL="285750" lvl="0" indent="-285750">
              <a:lnSpc>
                <a:spcPct val="150000"/>
              </a:lnSpc>
              <a:buFont typeface="Arial" panose="020B0604020202020204" pitchFamily="34" charset="0"/>
              <a:buChar char="•"/>
            </a:pPr>
            <a:r>
              <a:rPr lang="en-US" sz="2000" dirty="0">
                <a:solidFill>
                  <a:schemeClr val="bg1"/>
                </a:solidFill>
              </a:rPr>
              <a:t>Adding more smart features like motion detector for turning on lamp or fan based on temperature.</a:t>
            </a:r>
            <a:endParaRPr lang="en-US" sz="1600" dirty="0">
              <a:solidFill>
                <a:schemeClr val="bg1"/>
              </a:solidFill>
            </a:endParaRPr>
          </a:p>
          <a:p>
            <a:pPr marL="285750" lvl="0" indent="-285750">
              <a:lnSpc>
                <a:spcPct val="150000"/>
              </a:lnSpc>
              <a:buFont typeface="Arial" panose="020B0604020202020204" pitchFamily="34" charset="0"/>
              <a:buChar char="•"/>
            </a:pPr>
            <a:r>
              <a:rPr lang="en-US" sz="2000" dirty="0">
                <a:solidFill>
                  <a:schemeClr val="bg1"/>
                </a:solidFill>
              </a:rPr>
              <a:t>Adding integrated hidden security camera and microphone.</a:t>
            </a:r>
          </a:p>
        </p:txBody>
      </p:sp>
      <p:sp>
        <p:nvSpPr>
          <p:cNvPr id="22" name="TextBox 21">
            <a:extLst>
              <a:ext uri="{FF2B5EF4-FFF2-40B4-BE49-F238E27FC236}">
                <a16:creationId xmlns:a16="http://schemas.microsoft.com/office/drawing/2014/main" id="{A1DAF926-4EF1-4F29-BABE-918AC6961C79}"/>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07-Oct-2021</a:t>
            </a:r>
          </a:p>
        </p:txBody>
      </p:sp>
    </p:spTree>
    <p:extLst>
      <p:ext uri="{BB962C8B-B14F-4D97-AF65-F5344CB8AC3E}">
        <p14:creationId xmlns:p14="http://schemas.microsoft.com/office/powerpoint/2010/main" val="413663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15"/>
                                        </p:tgtEl>
                                        <p:attrNameLst>
                                          <p:attrName>style.visibility</p:attrName>
                                        </p:attrNameLst>
                                      </p:cBhvr>
                                      <p:to>
                                        <p:strVal val="visible"/>
                                      </p:to>
                                    </p:set>
                                    <p:animEffect transition="in" filter="strips(downLeft)">
                                      <p:cBhvr>
                                        <p:cTn id="20" dur="1500"/>
                                        <p:tgtEl>
                                          <p:spTgt spid="15"/>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8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5" grpId="0"/>
      <p:bldP spid="22" grpId="0"/>
    </p:bldLst>
  </p:timing>
</p:sld>
</file>

<file path=ppt/theme/theme1.xml><?xml version="1.0" encoding="utf-8"?>
<a:theme xmlns:a="http://schemas.openxmlformats.org/drawingml/2006/main" name="Office Theme">
  <a:themeElements>
    <a:clrScheme name="ASH COLOR">
      <a:dk1>
        <a:srgbClr val="222222"/>
      </a:dk1>
      <a:lt1>
        <a:sysClr val="window" lastClr="FFFFFF"/>
      </a:lt1>
      <a:dk2>
        <a:srgbClr val="000000"/>
      </a:dk2>
      <a:lt2>
        <a:srgbClr val="FFFFFF"/>
      </a:lt2>
      <a:accent1>
        <a:srgbClr val="F93600"/>
      </a:accent1>
      <a:accent2>
        <a:srgbClr val="FF5627"/>
      </a:accent2>
      <a:accent3>
        <a:srgbClr val="FF714A"/>
      </a:accent3>
      <a:accent4>
        <a:srgbClr val="012BFB"/>
      </a:accent4>
      <a:accent5>
        <a:srgbClr val="3053FF"/>
      </a:accent5>
      <a:accent6>
        <a:srgbClr val="637DFF"/>
      </a:accent6>
      <a:hlink>
        <a:srgbClr val="F93600"/>
      </a:hlink>
      <a:folHlink>
        <a:srgbClr val="012BFB"/>
      </a:folHlink>
    </a:clrScheme>
    <a:fontScheme name="ASH">
      <a:majorFont>
        <a:latin typeface="Anton"/>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gs>
            <a:gs pos="100000">
              <a:schemeClr val="accent4"/>
            </a:gs>
          </a:gsLst>
          <a:lin ang="2700000" scaled="1"/>
        </a:gradFill>
        <a:ln>
          <a:noFill/>
        </a:ln>
        <a:effectLst/>
      </a:spPr>
      <a:bodyPr wrap="square" lIns="0" tIns="0" rIns="0" bIns="0" rtlCol="0" anchor="t">
        <a:noAutofit/>
      </a:bodyPr>
      <a:lstStyle>
        <a:defPPr algn="ctr">
          <a:spcBef>
            <a:spcPts val="1000"/>
          </a:spcBef>
          <a:defRPr sz="1400" b="1"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6697</TotalTime>
  <Words>473</Words>
  <Application>Microsoft Office PowerPoint</Application>
  <PresentationFormat>Widescreen</PresentationFormat>
  <Paragraphs>131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SimSun</vt:lpstr>
      <vt:lpstr>Anton</vt:lpstr>
      <vt:lpstr>Arial</vt:lpstr>
      <vt:lpstr>Calibri</vt:lpstr>
      <vt:lpstr>Roboto</vt:lpstr>
      <vt:lpstr>Office Theme</vt:lpstr>
      <vt:lpstr>iSafe-Plug</vt:lpstr>
      <vt:lpstr>Objective</vt:lpstr>
      <vt:lpstr>Social Values</vt:lpstr>
      <vt:lpstr>Required Components</vt:lpstr>
      <vt:lpstr>Working Procedure</vt:lpstr>
      <vt:lpstr>Working Procedure(Cont.)</vt:lpstr>
      <vt:lpstr>Estimated Budget</vt:lpstr>
      <vt:lpstr>Circuit Diagram</vt:lpstr>
      <vt:lpstr>Future Plan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 PowerPoint Presentation</dc:title>
  <dc:creator>mnml agency</dc:creator>
  <cp:keywords>MNML Agency</cp:keywords>
  <cp:lastModifiedBy>Mashfiq Rahman</cp:lastModifiedBy>
  <cp:revision>747</cp:revision>
  <dcterms:created xsi:type="dcterms:W3CDTF">2020-04-19T18:13:40Z</dcterms:created>
  <dcterms:modified xsi:type="dcterms:W3CDTF">2021-10-07T01:43:28Z</dcterms:modified>
</cp:coreProperties>
</file>