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.xml.rels" ContentType="application/vnd.openxmlformats-package.relationships+xml"/>
  <Override PartName="/ppt/slideLayouts/slideLayout1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21.xml.rels" ContentType="application/vnd.openxmlformats-package.relationships+xml"/>
  <Override PartName="/ppt/slides/_rels/slide13.xml.rels" ContentType="application/vnd.openxmlformats-package.relationships+xml"/>
  <Override PartName="/ppt/slides/_rels/slide2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23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2.xml.rels" ContentType="application/vnd.openxmlformats-package.relationships+xml"/>
  <Override PartName="/ppt/slides/_rels/slide20.xml.rels" ContentType="application/vnd.openxmlformats-package.relationships+xml"/>
  <Override PartName="/ppt/slides/_rels/slide11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25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24.xml.rels" ContentType="application/vnd.openxmlformats-package.relationships+xml"/>
  <Override PartName="/ppt/slides/_rels/slide4.xml.rels" ContentType="application/vnd.openxmlformats-package.relationships+xml"/>
  <Override PartName="/ppt/slides/slide11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5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16.xml" ContentType="application/vnd.openxmlformats-officedocument.presentationml.slide+xml"/>
  <Override PartName="/ppt/slides/slide23.xml" ContentType="application/vnd.openxmlformats-officedocument.presentationml.slide+xml"/>
  <Override PartName="/ppt/slides/slide15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media/image29.png" ContentType="image/png"/>
  <Override PartName="/ppt/media/image28.png" ContentType="image/png"/>
  <Override PartName="/ppt/media/image27.png" ContentType="image/png"/>
  <Override PartName="/ppt/media/image19.png" ContentType="image/png"/>
  <Override PartName="/ppt/media/image26.png" ContentType="image/png"/>
  <Override PartName="/ppt/media/image4.png" ContentType="image/png"/>
  <Override PartName="/ppt/media/image6.png" ContentType="image/png"/>
  <Override PartName="/ppt/media/image11.png" ContentType="image/png"/>
  <Override PartName="/ppt/media/image20.png" ContentType="image/png"/>
  <Override PartName="/ppt/media/image12.png" ContentType="image/png"/>
  <Override PartName="/ppt/media/image7.png" ContentType="image/png"/>
  <Override PartName="/ppt/media/image21.png" ContentType="image/png"/>
  <Override PartName="/ppt/media/image8.png" ContentType="image/png"/>
  <Override PartName="/ppt/media/image13.png" ContentType="image/png"/>
  <Override PartName="/ppt/media/image30.png" ContentType="image/png"/>
  <Override PartName="/ppt/media/image22.png" ContentType="image/png"/>
  <Override PartName="/ppt/media/image5.png" ContentType="image/png"/>
  <Override PartName="/ppt/media/image10.png" ContentType="image/png"/>
  <Override PartName="/ppt/media/image9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4.png" ContentType="image/png"/>
  <Override PartName="/ppt/media/image31.png" ContentType="image/png"/>
  <Override PartName="/ppt/media/image23.png" ContentType="image/png"/>
  <Override PartName="/ppt/media/image15.png" ContentType="image/png"/>
  <Override PartName="/ppt/media/image32.png" ContentType="image/png"/>
  <Override PartName="/ppt/media/image24.png" ContentType="image/png"/>
  <Override PartName="/ppt/media/image16.png" ContentType="image/png"/>
  <Override PartName="/ppt/media/image33.png" ContentType="image/png"/>
  <Override PartName="/ppt/media/image25.png" ContentType="image/png"/>
  <Override PartName="/ppt/media/image17.png" ContentType="image/png"/>
  <Override PartName="/ppt/media/image34.png" ContentType="image/png"/>
  <Override PartName="/ppt/media/image1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li</a:t>
            </a: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k </a:t>
            </a: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o </a:t>
            </a: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li</a:t>
            </a: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e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edit the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notes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CA2C7358-F57E-4806-ADBE-0462A8C253E6}" type="slidenum"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560" cy="4008240"/>
          </a:xfrm>
          <a:prstGeom prst="rect">
            <a:avLst/>
          </a:prstGeom>
          <a:ln w="0">
            <a:noFill/>
          </a:ln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Not an expert!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First became aware of ‘memory techniques’ from Hannibal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Does anybody know any memory techniques?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920" cy="4008960"/>
          </a:xfrm>
          <a:prstGeom prst="rect">
            <a:avLst/>
          </a:prstGeom>
          <a:ln w="0">
            <a:noFill/>
          </a:ln>
        </p:spPr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Many people despair about their memory – I don’t have a good one.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A bit like walking – you are no good at the start!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Use it or lose it – brain training staves off dementia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920" cy="4008960"/>
          </a:xfrm>
          <a:prstGeom prst="rect">
            <a:avLst/>
          </a:prstGeom>
          <a:ln w="0">
            <a:noFill/>
          </a:ln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Computer memory – address based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Human memory – content based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560" cy="4008240"/>
          </a:xfrm>
          <a:prstGeom prst="rect">
            <a:avLst/>
          </a:prstGeom>
          <a:ln w="0">
            <a:noFill/>
          </a:ln>
        </p:spPr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use 20% of brain is rubbish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05978CF-9728-48B0-A85A-AA38CE35731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6F26168-CDAF-41E1-903D-252E47F1E00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60ACA97-FAD3-48DD-8BB3-4F8E3FBB751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4D386AB-44AF-405D-969C-EAA3F3F4376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1AC8AC4-346D-49E5-9D5E-E79001B0E7A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F56002F-1338-4443-B8EC-DF873EFEE28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B11B339-4731-4122-8623-3D5A547FEAB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1873046-2516-49A1-A612-BF4EFA567F5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43D34E0-ACA2-437D-B4CE-E545D06AACB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10625B4-B5D3-4834-99F0-1450413111D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7D19120-B076-457F-ABB0-E10C00B7FD6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29F9E99-4D22-4F86-830F-F28375DC03C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59C8830-2CF0-4BF0-BFF4-1D53FDF2BC6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C0E3069-AB1F-4744-B9F6-8D303476657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C884DA2-B6D5-4A0F-9727-50E0EF4C8B4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63C5C0D-F7DE-4176-BEAF-F541FA5EEBE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4D4EC6D-0161-4985-960C-D051FD55826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DC0F217-73CB-4DC1-B984-4042A04CCAB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D8D8866-1F30-4050-B976-ED9D5B51844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A671EA1-5673-4FF7-8E2B-228E9A0810C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3E545B5-79CF-4F6C-B65B-46D9FD928BD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BCD0175-55D8-4A90-BB14-F1461CDC93C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4589D7D-41A1-49F3-91E9-BD72D5F15D6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D4B061D-2DD3-4E27-A138-4AD9A05A490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1036840-81F6-4AEE-8646-1F45C2BED679}" type="slidenum"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874C94B-A83B-46B5-80D3-C8FB574DF077}" type="slidenum"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edit the </a:t>
            </a: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title text format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0" Type="http://schemas.openxmlformats.org/officeDocument/2006/relationships/image" Target="../media/image29.png"/><Relationship Id="rId11" Type="http://schemas.openxmlformats.org/officeDocument/2006/relationships/image" Target="../media/image30.png"/><Relationship Id="rId12" Type="http://schemas.openxmlformats.org/officeDocument/2006/relationships/image" Target="../media/image31.png"/><Relationship Id="rId13" Type="http://schemas.openxmlformats.org/officeDocument/2006/relationships/image" Target="../media/image32.png"/><Relationship Id="rId14" Type="http://schemas.openxmlformats.org/officeDocument/2006/relationships/image" Target="../media/image33.png"/><Relationship Id="rId15" Type="http://schemas.openxmlformats.org/officeDocument/2006/relationships/image" Target="../media/image34.png"/><Relationship Id="rId16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Me</a:t>
            </a: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mor</a:t>
            </a: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y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Some </a:t>
            </a: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Tips on </a:t>
            </a: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How To </a:t>
            </a: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Use It!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2200" spc="-1" strike="noStrike">
                <a:solidFill>
                  <a:srgbClr val="000000"/>
                </a:solidFill>
                <a:latin typeface="Arial"/>
              </a:rPr>
              <a:t>Useful for </a:t>
            </a:r>
            <a:r>
              <a:rPr b="0" lang="en-GB" sz="2200" spc="-1" strike="noStrike">
                <a:solidFill>
                  <a:srgbClr val="000000"/>
                </a:solidFill>
                <a:latin typeface="Arial"/>
              </a:rPr>
              <a:t>learning</a:t>
            </a:r>
            <a:br>
              <a:rPr sz="2200"/>
            </a:br>
            <a:r>
              <a:rPr b="0" lang="en-GB" sz="2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2200" spc="-1" strike="noStrike">
                <a:solidFill>
                  <a:srgbClr val="000000"/>
                </a:solidFill>
                <a:latin typeface="Arial"/>
              </a:rPr>
              <a:t>Useful for </a:t>
            </a:r>
            <a:r>
              <a:rPr b="0" lang="en-GB" sz="2200" spc="-1" strike="noStrike">
                <a:solidFill>
                  <a:srgbClr val="000000"/>
                </a:solidFill>
                <a:latin typeface="Arial"/>
              </a:rPr>
              <a:t>presentatio</a:t>
            </a:r>
            <a:r>
              <a:rPr b="0" lang="en-GB" sz="2200" spc="-1" strike="noStrike">
                <a:solidFill>
                  <a:srgbClr val="000000"/>
                </a:solidFill>
                <a:latin typeface="Arial"/>
              </a:rPr>
              <a:t>ns &amp; public </a:t>
            </a:r>
            <a:r>
              <a:rPr b="0" lang="en-GB" sz="2200" spc="-1" strike="noStrike">
                <a:solidFill>
                  <a:srgbClr val="000000"/>
                </a:solidFill>
                <a:latin typeface="Arial"/>
              </a:rPr>
              <a:t>speaking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0"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2200" spc="-1" strike="noStrike">
                <a:solidFill>
                  <a:srgbClr val="000000"/>
                </a:solidFill>
                <a:latin typeface="Arial"/>
              </a:rPr>
              <a:t>Fun!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Princi</a:t>
            </a: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ples 2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24" name=""/>
          <p:cNvGraphicFramePr/>
          <p:nvPr/>
        </p:nvGraphicFramePr>
        <p:xfrm>
          <a:off x="660240" y="1080000"/>
          <a:ext cx="8519400" cy="4520880"/>
        </p:xfrm>
        <a:graphic>
          <a:graphicData uri="http://schemas.openxmlformats.org/drawingml/2006/table">
            <a:tbl>
              <a:tblPr/>
              <a:tblGrid>
                <a:gridCol w="4259880"/>
                <a:gridCol w="4259880"/>
              </a:tblGrid>
              <a:tr h="3283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ynesthesia / sensuality 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sight, sound, touch, taste, smell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283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ovement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running, jumping, vibrating, rolling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283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ssociation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“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it reminds me of...”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283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exuality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this always sticks in the memory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283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H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umour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silly things stand out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283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magination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be creative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283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umbers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sequences &amp; order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28320">
                <a:tc>
                  <a:txBody>
                    <a:bodyPr lIns="36000" rIns="36000" anchor="t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283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ymbolism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link abstract pattern with the memory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283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olour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can use multiple colours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283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rder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sequences (as in peg system)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283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ositivity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we remember +ve, don’t remember -ve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283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xaggeration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very big / small, over the top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60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Making Memories Stick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2494080" y="1800000"/>
            <a:ext cx="5245200" cy="3365280"/>
          </a:xfrm>
          <a:prstGeom prst="rect">
            <a:avLst/>
          </a:prstGeom>
          <a:ln w="0">
            <a:noFill/>
          </a:ln>
        </p:spPr>
      </p:pic>
      <p:sp>
        <p:nvSpPr>
          <p:cNvPr id="127" name=""/>
          <p:cNvSpPr/>
          <p:nvPr/>
        </p:nvSpPr>
        <p:spPr>
          <a:xfrm>
            <a:off x="3944520" y="1172520"/>
            <a:ext cx="217476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Spaced Repetition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60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Reme</a:t>
            </a: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mberi</a:t>
            </a: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ng </a:t>
            </a: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rando</a:t>
            </a: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m </a:t>
            </a: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items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9000"/>
          </a:bodyPr>
          <a:p>
            <a:pPr marL="341280" indent="-255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200" spc="-1" strike="noStrike">
                <a:solidFill>
                  <a:srgbClr val="000000"/>
                </a:solidFill>
                <a:latin typeface="Arial"/>
              </a:rPr>
              <a:t>Link Method (item 1, item 2, item 3, …)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 lvl="1" marL="682560" indent="-2559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OpenSymbol"/>
              <a:buAutoNum type="arabicParenR"/>
            </a:pPr>
            <a:r>
              <a:rPr b="0" lang="en-GB" sz="2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2200" spc="-1" strike="noStrike">
                <a:solidFill>
                  <a:srgbClr val="000000"/>
                </a:solidFill>
                <a:latin typeface="Arial"/>
              </a:rPr>
              <a:t>Create an image that involves item 1 &amp; item 2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 lvl="1" marL="682560" indent="-2559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OpenSymbol"/>
              <a:buAutoNum type="arabicParenR"/>
            </a:pPr>
            <a:r>
              <a:rPr b="0" lang="en-GB" sz="2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2200" spc="-1" strike="noStrike">
                <a:solidFill>
                  <a:srgbClr val="000000"/>
                </a:solidFill>
                <a:latin typeface="Arial"/>
              </a:rPr>
              <a:t>Create an image that involves item 2 &amp; item 3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 lvl="1" marL="682560" indent="-2559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OpenSymbol"/>
              <a:buAutoNum type="arabicParenR"/>
            </a:pPr>
            <a:r>
              <a:rPr b="0" lang="en-GB" sz="2200" spc="-1" strike="noStrike">
                <a:solidFill>
                  <a:srgbClr val="000000"/>
                </a:solidFill>
                <a:latin typeface="Arial"/>
              </a:rPr>
              <a:t> …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</a:pPr>
            <a:r>
              <a:rPr b="0" lang="en-GB" sz="2200" spc="-1" strike="noStrike">
                <a:solidFill>
                  <a:srgbClr val="000000"/>
                </a:solidFill>
                <a:latin typeface="Arial"/>
              </a:rPr>
              <a:t>For example: duck, scissors, hat, wheel: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 marL="170640" indent="-170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A duck using it’s feet to hold some scissors, to give another duck a hair cut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170640" indent="-170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A hat that must be placed very carefully on the head, as it is made of lot’s of pairs of scissors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170640" indent="-170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A car with sombrero hats instead of wheels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170640" indent="-170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...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60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920160" y="3404880"/>
            <a:ext cx="1239840" cy="915120"/>
          </a:xfrm>
          <a:prstGeom prst="rect">
            <a:avLst/>
          </a:prstGeom>
          <a:ln w="0">
            <a:noFill/>
          </a:ln>
        </p:spPr>
      </p:pic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Exerci</a:t>
            </a: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se 2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2"/>
          <a:stretch/>
        </p:blipFill>
        <p:spPr>
          <a:xfrm>
            <a:off x="908640" y="1915560"/>
            <a:ext cx="1971360" cy="1504440"/>
          </a:xfrm>
          <a:prstGeom prst="rect">
            <a:avLst/>
          </a:prstGeom>
          <a:ln w="0">
            <a:noFill/>
          </a:ln>
        </p:spPr>
      </p:pic>
      <p:pic>
        <p:nvPicPr>
          <p:cNvPr id="133" name="" descr=""/>
          <p:cNvPicPr/>
          <p:nvPr/>
        </p:nvPicPr>
        <p:blipFill>
          <a:blip r:embed="rId3"/>
          <a:stretch/>
        </p:blipFill>
        <p:spPr>
          <a:xfrm>
            <a:off x="619200" y="900000"/>
            <a:ext cx="1360800" cy="1123560"/>
          </a:xfrm>
          <a:prstGeom prst="rect">
            <a:avLst/>
          </a:prstGeom>
          <a:ln w="0">
            <a:noFill/>
          </a:ln>
        </p:spPr>
      </p:pic>
      <p:pic>
        <p:nvPicPr>
          <p:cNvPr id="134" name="" descr=""/>
          <p:cNvPicPr/>
          <p:nvPr/>
        </p:nvPicPr>
        <p:blipFill>
          <a:blip r:embed="rId4"/>
          <a:stretch/>
        </p:blipFill>
        <p:spPr>
          <a:xfrm>
            <a:off x="8087760" y="1015560"/>
            <a:ext cx="1263600" cy="964440"/>
          </a:xfrm>
          <a:prstGeom prst="rect">
            <a:avLst/>
          </a:prstGeom>
          <a:ln w="0">
            <a:noFill/>
          </a:ln>
        </p:spPr>
      </p:pic>
      <p:pic>
        <p:nvPicPr>
          <p:cNvPr id="135" name="" descr=""/>
          <p:cNvPicPr/>
          <p:nvPr/>
        </p:nvPicPr>
        <p:blipFill>
          <a:blip r:embed="rId5"/>
          <a:stretch/>
        </p:blipFill>
        <p:spPr>
          <a:xfrm>
            <a:off x="3420000" y="2880000"/>
            <a:ext cx="735840" cy="917280"/>
          </a:xfrm>
          <a:prstGeom prst="rect">
            <a:avLst/>
          </a:prstGeom>
          <a:ln w="0">
            <a:noFill/>
          </a:ln>
        </p:spPr>
      </p:pic>
      <p:pic>
        <p:nvPicPr>
          <p:cNvPr id="136" name="" descr=""/>
          <p:cNvPicPr/>
          <p:nvPr/>
        </p:nvPicPr>
        <p:blipFill>
          <a:blip r:embed="rId6"/>
          <a:stretch/>
        </p:blipFill>
        <p:spPr>
          <a:xfrm>
            <a:off x="6572880" y="2160000"/>
            <a:ext cx="987120" cy="1230480"/>
          </a:xfrm>
          <a:prstGeom prst="rect">
            <a:avLst/>
          </a:prstGeom>
          <a:ln w="0">
            <a:noFill/>
          </a:ln>
        </p:spPr>
      </p:pic>
      <p:pic>
        <p:nvPicPr>
          <p:cNvPr id="137" name="" descr=""/>
          <p:cNvPicPr/>
          <p:nvPr/>
        </p:nvPicPr>
        <p:blipFill>
          <a:blip r:embed="rId7"/>
          <a:stretch/>
        </p:blipFill>
        <p:spPr>
          <a:xfrm>
            <a:off x="5940000" y="1379520"/>
            <a:ext cx="626040" cy="780480"/>
          </a:xfrm>
          <a:prstGeom prst="rect">
            <a:avLst/>
          </a:prstGeom>
          <a:ln w="0">
            <a:noFill/>
          </a:ln>
        </p:spPr>
      </p:pic>
      <p:pic>
        <p:nvPicPr>
          <p:cNvPr id="138" name="" descr=""/>
          <p:cNvPicPr/>
          <p:nvPr/>
        </p:nvPicPr>
        <p:blipFill>
          <a:blip r:embed="rId8"/>
          <a:stretch/>
        </p:blipFill>
        <p:spPr>
          <a:xfrm>
            <a:off x="2331720" y="4140000"/>
            <a:ext cx="1628280" cy="1095120"/>
          </a:xfrm>
          <a:prstGeom prst="rect">
            <a:avLst/>
          </a:prstGeom>
          <a:ln w="0">
            <a:noFill/>
          </a:ln>
        </p:spPr>
      </p:pic>
      <p:pic>
        <p:nvPicPr>
          <p:cNvPr id="139" name="" descr=""/>
          <p:cNvPicPr/>
          <p:nvPr/>
        </p:nvPicPr>
        <p:blipFill>
          <a:blip r:embed="rId9"/>
          <a:stretch/>
        </p:blipFill>
        <p:spPr>
          <a:xfrm>
            <a:off x="3318120" y="1385280"/>
            <a:ext cx="1001880" cy="1134720"/>
          </a:xfrm>
          <a:prstGeom prst="rect">
            <a:avLst/>
          </a:prstGeom>
          <a:ln w="0">
            <a:noFill/>
          </a:ln>
        </p:spPr>
      </p:pic>
      <p:pic>
        <p:nvPicPr>
          <p:cNvPr id="140" name="" descr=""/>
          <p:cNvPicPr/>
          <p:nvPr/>
        </p:nvPicPr>
        <p:blipFill>
          <a:blip r:embed="rId10"/>
          <a:stretch/>
        </p:blipFill>
        <p:spPr>
          <a:xfrm>
            <a:off x="8939160" y="1858320"/>
            <a:ext cx="600840" cy="1201680"/>
          </a:xfrm>
          <a:prstGeom prst="rect">
            <a:avLst/>
          </a:prstGeom>
          <a:ln w="0">
            <a:noFill/>
          </a:ln>
        </p:spPr>
      </p:pic>
      <p:pic>
        <p:nvPicPr>
          <p:cNvPr id="141" name="" descr=""/>
          <p:cNvPicPr/>
          <p:nvPr/>
        </p:nvPicPr>
        <p:blipFill>
          <a:blip r:embed="rId11"/>
          <a:stretch/>
        </p:blipFill>
        <p:spPr>
          <a:xfrm>
            <a:off x="7380000" y="778320"/>
            <a:ext cx="933120" cy="1561680"/>
          </a:xfrm>
          <a:prstGeom prst="rect">
            <a:avLst/>
          </a:prstGeom>
          <a:ln w="0">
            <a:noFill/>
          </a:ln>
        </p:spPr>
      </p:pic>
      <p:pic>
        <p:nvPicPr>
          <p:cNvPr id="142" name="" descr=""/>
          <p:cNvPicPr/>
          <p:nvPr/>
        </p:nvPicPr>
        <p:blipFill>
          <a:blip r:embed="rId12"/>
          <a:stretch/>
        </p:blipFill>
        <p:spPr>
          <a:xfrm>
            <a:off x="4860000" y="1800000"/>
            <a:ext cx="610560" cy="1021680"/>
          </a:xfrm>
          <a:prstGeom prst="rect">
            <a:avLst/>
          </a:prstGeom>
          <a:ln w="0">
            <a:noFill/>
          </a:ln>
        </p:spPr>
      </p:pic>
      <p:pic>
        <p:nvPicPr>
          <p:cNvPr id="143" name="" descr=""/>
          <p:cNvPicPr/>
          <p:nvPr/>
        </p:nvPicPr>
        <p:blipFill>
          <a:blip r:embed="rId13"/>
          <a:stretch/>
        </p:blipFill>
        <p:spPr>
          <a:xfrm>
            <a:off x="8280000" y="3960000"/>
            <a:ext cx="1485720" cy="1437840"/>
          </a:xfrm>
          <a:prstGeom prst="rect">
            <a:avLst/>
          </a:prstGeom>
          <a:ln w="0">
            <a:noFill/>
          </a:ln>
        </p:spPr>
      </p:pic>
      <p:pic>
        <p:nvPicPr>
          <p:cNvPr id="144" name="" descr=""/>
          <p:cNvPicPr/>
          <p:nvPr/>
        </p:nvPicPr>
        <p:blipFill>
          <a:blip r:embed="rId14"/>
          <a:stretch/>
        </p:blipFill>
        <p:spPr>
          <a:xfrm>
            <a:off x="7560000" y="3240000"/>
            <a:ext cx="893160" cy="991080"/>
          </a:xfrm>
          <a:prstGeom prst="rect">
            <a:avLst/>
          </a:prstGeom>
          <a:ln w="0">
            <a:noFill/>
          </a:ln>
        </p:spPr>
      </p:pic>
      <p:pic>
        <p:nvPicPr>
          <p:cNvPr id="145" name="" descr=""/>
          <p:cNvPicPr/>
          <p:nvPr/>
        </p:nvPicPr>
        <p:blipFill>
          <a:blip r:embed="rId15"/>
          <a:stretch/>
        </p:blipFill>
        <p:spPr>
          <a:xfrm>
            <a:off x="5040000" y="3240000"/>
            <a:ext cx="1533240" cy="1523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advTm="120000" p14:dur="60000"/>
    </mc:Choice>
    <mc:Fallback>
      <p:transition spd="slow" advTm="120000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Remembering a list of items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65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Link method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"/>
          <p:cNvSpPr txBox="1"/>
          <p:nvPr/>
        </p:nvSpPr>
        <p:spPr>
          <a:xfrm>
            <a:off x="540000" y="2160000"/>
            <a:ext cx="4140000" cy="290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Number shapes: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OpenSymbol"/>
              <a:buAutoNum type="arabicParenR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Soldier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OpenSymbol"/>
              <a:buAutoNum type="arabicParenR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Swan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OpenSymbol"/>
              <a:buAutoNum type="arabicParenR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boobs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OpenSymbol"/>
              <a:buAutoNum type="arabicParenR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Yacht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OpenSymbol"/>
              <a:buAutoNum type="arabicParenR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Snake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OpenSymbol"/>
              <a:buAutoNum type="arabicParenR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Cherry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OpenSymbol"/>
              <a:buAutoNum type="arabicParenR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Walking stick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OpenSymbol"/>
              <a:buAutoNum type="arabicParenR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lady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OpenSymbol"/>
              <a:buAutoNum type="arabicParenR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Balloon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OpenSymbol"/>
              <a:buAutoNum type="arabicParenR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Bat &amp; ball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"/>
          <p:cNvSpPr txBox="1"/>
          <p:nvPr/>
        </p:nvSpPr>
        <p:spPr>
          <a:xfrm>
            <a:off x="5040000" y="2134080"/>
            <a:ext cx="4140000" cy="290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Number sounds: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OpenSymbol"/>
              <a:buAutoNum type="arabicParenR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Bun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OpenSymbol"/>
              <a:buAutoNum type="arabicParenR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Shoe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OpenSymbol"/>
              <a:buAutoNum type="arabicParenR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Tree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OpenSymbol"/>
              <a:buAutoNum type="arabicParenR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Door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OpenSymbol"/>
              <a:buAutoNum type="arabicParenR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(bee)Hive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OpenSymbol"/>
              <a:buAutoNum type="arabicParenR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Sticks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OpenSymbol"/>
              <a:buAutoNum type="arabicParenR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Heaven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OpenSymbol"/>
              <a:buAutoNum type="arabicParenR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Gate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OpenSymbol"/>
              <a:buAutoNum type="arabicParenR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Wine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OpenSymbol"/>
              <a:buAutoNum type="arabicParenR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Pen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advTm="120000" p14:dur="60000"/>
    </mc:Choice>
    <mc:Fallback>
      <p:transition spd="slow" advTm="120000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Putting Things On Your Body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5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marL="349920" indent="-2624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Head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marL="349920" indent="-2624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Left hand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marL="349920" indent="-2624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Right Hand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marL="349920" indent="-2624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Left Foot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marL="349920" indent="-2624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Right Foot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marL="349920" indent="-2624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Around your neck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marL="349920" indent="-2624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Around your waist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60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Roman Room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5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marL="397440" indent="-2980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Image your house (or any house that you know well)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marL="397440" indent="-2980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Each room has a number of features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marL="397440" indent="-2980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Each feature can be a hook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marL="397440" indent="-2980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e.g. living room: sofa, lamp, TV, comfy chair</a:t>
            </a:r>
            <a:br>
              <a:rPr sz="3200"/>
            </a:b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kitchen: table, stove, fridge, work surface, …</a:t>
            </a:r>
            <a:br>
              <a:rPr sz="3200"/>
            </a:b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bedroom: bed, mirror, cupboards, drawers, ... 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60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Story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71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Commonly mentioned as ‘the memory technique’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Create a story that contains the elements that you want to remember (using the memory principals)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Doesn’t really come with a ‘framwork of hooks’ – you have to remember the story!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60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Mnemonics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65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latin typeface="Arial"/>
              </a:rPr>
              <a:t>A creative way of linking things</a:t>
            </a:r>
            <a:endParaRPr b="0" lang="en-GB" sz="26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58" name=""/>
          <p:cNvGraphicFramePr/>
          <p:nvPr/>
        </p:nvGraphicFramePr>
        <p:xfrm>
          <a:off x="595440" y="2012400"/>
          <a:ext cx="8944200" cy="3207240"/>
        </p:xfrm>
        <a:graphic>
          <a:graphicData uri="http://schemas.openxmlformats.org/drawingml/2006/table">
            <a:tbl>
              <a:tblPr/>
              <a:tblGrid>
                <a:gridCol w="1751760"/>
                <a:gridCol w="7192800"/>
              </a:tblGrid>
              <a:tr h="55620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Da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yli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ght 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sa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vin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gs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Spring forward, Fall back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64620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Days in a month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30 days have September, April, June, and November, 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all the rest have 31, except February, with 28 days clear and 29 each leap year.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Screwdriver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Righty tighty, lefty loosey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Taxonomy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Do Kids Prefer Cheese Over Fried Green Spinach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Spell Diarrhoea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ining </a:t>
                      </a: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 </a:t>
                      </a: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olls </a:t>
                      </a: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oyce </a:t>
                      </a: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H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aving </a:t>
                      </a: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ver </a:t>
                      </a: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aten </a:t>
                      </a: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gain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Digits of pi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How I wish I could calculate pi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Silent vowels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When two vowels go walking the first does the talking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Order of i &amp; e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 before E, except after C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60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Journey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71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Imagine a route that you know well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e.g. from your house to the shops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Place items to remember at interesting points along the journey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When you want to recall, take the journey 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60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Contents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"/>
          <p:cNvSpPr txBox="1"/>
          <p:nvPr/>
        </p:nvSpPr>
        <p:spPr>
          <a:xfrm>
            <a:off x="720000" y="1260000"/>
            <a:ext cx="8640000" cy="3673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What we will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do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br>
              <a:rPr sz="1800"/>
            </a:b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Some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background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about memory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br>
              <a:rPr sz="1800"/>
            </a:b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Principles of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memory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technqiues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br>
              <a:rPr sz="1800"/>
            </a:b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Explanation of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some different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techniques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br>
              <a:rPr sz="1800"/>
            </a:b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Put it into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practice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br>
              <a:rPr sz="1800"/>
            </a:b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The Goal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i="1" lang="en-GB" sz="1800" spc="-1" strike="noStrike">
                <a:solidFill>
                  <a:srgbClr val="000000"/>
                </a:solidFill>
                <a:latin typeface="Arial"/>
              </a:rPr>
              <a:t>To give you </a:t>
            </a:r>
            <a:r>
              <a:rPr b="0" i="1" lang="en-GB" sz="1800" spc="-1" strike="noStrike">
                <a:solidFill>
                  <a:srgbClr val="000000"/>
                </a:solidFill>
                <a:latin typeface="Arial"/>
              </a:rPr>
              <a:t>some tools for </a:t>
            </a:r>
            <a:r>
              <a:rPr b="0" i="1" lang="en-GB" sz="1800" spc="-1" strike="noStrike">
                <a:solidFill>
                  <a:srgbClr val="000000"/>
                </a:solidFill>
                <a:latin typeface="Arial"/>
              </a:rPr>
              <a:t>remembering, </a:t>
            </a:r>
            <a:r>
              <a:rPr b="0" i="1" lang="en-GB" sz="1800" spc="-1" strike="noStrike">
                <a:solidFill>
                  <a:srgbClr val="000000"/>
                </a:solidFill>
                <a:latin typeface="Arial"/>
              </a:rPr>
              <a:t>and maybe </a:t>
            </a:r>
            <a:r>
              <a:rPr b="0" i="1" lang="en-GB" sz="1800" spc="-1" strike="noStrike">
                <a:solidFill>
                  <a:srgbClr val="000000"/>
                </a:solidFill>
                <a:latin typeface="Arial"/>
              </a:rPr>
              <a:t>expand your </a:t>
            </a:r>
            <a:r>
              <a:rPr b="0" i="1" lang="en-GB" sz="1800" spc="-1" strike="noStrike">
                <a:solidFill>
                  <a:srgbClr val="000000"/>
                </a:solidFill>
                <a:latin typeface="Arial"/>
              </a:rPr>
              <a:t>horizons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advTm="120000" p14:dur="60000"/>
    </mc:Choice>
    <mc:Fallback>
      <p:transition spd="slow" advTm="120000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Exercise 3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556000" cy="371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Milk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Bread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Beer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Deodorant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Crisps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2"/>
          <p:cNvSpPr txBox="1"/>
          <p:nvPr/>
        </p:nvSpPr>
        <p:spPr>
          <a:xfrm>
            <a:off x="3240000" y="1326600"/>
            <a:ext cx="2880000" cy="371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Lottery ticket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Flowers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Butter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Honey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Flour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3"/>
          <p:cNvSpPr txBox="1"/>
          <p:nvPr/>
        </p:nvSpPr>
        <p:spPr>
          <a:xfrm>
            <a:off x="6480000" y="1326600"/>
            <a:ext cx="2880000" cy="371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Tomatoes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Apples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Beans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Bleach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String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60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Major System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5616000" cy="371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Very robust framework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Converts numbers into words, and vice versa</a:t>
            </a:r>
            <a:br>
              <a:rPr sz="3200"/>
            </a:b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67" name=""/>
          <p:cNvGraphicFramePr/>
          <p:nvPr/>
        </p:nvGraphicFramePr>
        <p:xfrm>
          <a:off x="6853320" y="1645560"/>
          <a:ext cx="2526480" cy="2751480"/>
        </p:xfrm>
        <a:graphic>
          <a:graphicData uri="http://schemas.openxmlformats.org/drawingml/2006/table">
            <a:tbl>
              <a:tblPr/>
              <a:tblGrid>
                <a:gridCol w="842400"/>
                <a:gridCol w="842400"/>
                <a:gridCol w="841680"/>
              </a:tblGrid>
              <a:tr h="-324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2832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2832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2832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2832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2832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2832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6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2832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2832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2832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9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60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Remembering vast amounts – Major System 2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69" name=""/>
          <p:cNvGraphicFramePr/>
          <p:nvPr/>
        </p:nvGraphicFramePr>
        <p:xfrm>
          <a:off x="668520" y="1757160"/>
          <a:ext cx="2273760" cy="3477600"/>
        </p:xfrm>
        <a:graphic>
          <a:graphicData uri="http://schemas.openxmlformats.org/drawingml/2006/table">
            <a:tbl>
              <a:tblPr/>
              <a:tblGrid>
                <a:gridCol w="386280"/>
                <a:gridCol w="1887840"/>
              </a:tblGrid>
              <a:tr h="3283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Bun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283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Shoe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283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Tree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283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Door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283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(bee)hive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283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6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Ricks (&amp; Mortys!)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283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Heaven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283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Gate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283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9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Wine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283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Pen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0" name=""/>
          <p:cNvGraphicFramePr/>
          <p:nvPr/>
        </p:nvGraphicFramePr>
        <p:xfrm>
          <a:off x="2978640" y="962280"/>
          <a:ext cx="6345000" cy="695520"/>
        </p:xfrm>
        <a:graphic>
          <a:graphicData uri="http://schemas.openxmlformats.org/drawingml/2006/table">
            <a:tbl>
              <a:tblPr/>
              <a:tblGrid>
                <a:gridCol w="1268640"/>
                <a:gridCol w="1268640"/>
                <a:gridCol w="1268640"/>
                <a:gridCol w="1269720"/>
                <a:gridCol w="1269720"/>
              </a:tblGrid>
              <a:tr h="3204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283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nothing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Fire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Water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Wind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Earth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1" name=""/>
          <p:cNvGraphicFramePr/>
          <p:nvPr/>
        </p:nvGraphicFramePr>
        <p:xfrm>
          <a:off x="2978640" y="1757160"/>
          <a:ext cx="6381000" cy="3477600"/>
        </p:xfrm>
        <a:graphic>
          <a:graphicData uri="http://schemas.openxmlformats.org/drawingml/2006/table">
            <a:tbl>
              <a:tblPr/>
              <a:tblGrid>
                <a:gridCol w="1276200"/>
                <a:gridCol w="1276200"/>
                <a:gridCol w="1276200"/>
                <a:gridCol w="1276200"/>
                <a:gridCol w="1276560"/>
              </a:tblGrid>
              <a:tr h="328320">
                <a:tc>
                  <a:txBody>
                    <a:bodyPr lIns="36000" rIns="36000" anchor="t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28320">
                <a:tc>
                  <a:txBody>
                    <a:bodyPr lIns="36000" rIns="36000" anchor="t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28320">
                <a:tc>
                  <a:txBody>
                    <a:bodyPr lIns="36000" rIns="36000" anchor="t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28320">
                <a:tc>
                  <a:txBody>
                    <a:bodyPr lIns="36000" rIns="36000" anchor="t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28320">
                <a:tc>
                  <a:txBody>
                    <a:bodyPr lIns="36000" rIns="36000" anchor="t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28320">
                <a:tc>
                  <a:txBody>
                    <a:bodyPr lIns="36000" rIns="36000" anchor="t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28320">
                <a:tc>
                  <a:txBody>
                    <a:bodyPr lIns="36000" rIns="36000" anchor="t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28320">
                <a:tc>
                  <a:txBody>
                    <a:bodyPr lIns="36000" rIns="36000" anchor="t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28320">
                <a:tc>
                  <a:txBody>
                    <a:bodyPr lIns="36000" rIns="36000" anchor="t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28320">
                <a:tc>
                  <a:txBody>
                    <a:bodyPr lIns="36000" rIns="36000" anchor="t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60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Dominic System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65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Link method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60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Memory Palace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65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Description of a memory palace….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60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Remembering Names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As soon as you find out the persons name, try to use it multiple times:</a:t>
            </a:r>
            <a:br>
              <a:rPr sz="1800"/>
            </a:b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”Hi John, nice to meet you”, instead of “Nice to meet you”.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Try to make a link to their name if you can – e.g. Mike → Microphone, Dan → trying to hold back a river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Give them a nickname (in your mind!)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Link them to someone else you know with the same name, or to a celebrity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Create a framework. David is always a Star, Kate is always a princess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If you forget…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Just ask </a:t>
            </a: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them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! You probably won’t forget after that!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or ask someone else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60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First </a:t>
            </a: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– An </a:t>
            </a: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exer</a:t>
            </a: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cise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2297880" y="2061360"/>
            <a:ext cx="770400" cy="817920"/>
          </a:xfrm>
          <a:prstGeom prst="rect">
            <a:avLst/>
          </a:prstGeom>
          <a:ln w="0">
            <a:noFill/>
          </a:ln>
        </p:spPr>
      </p:pic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3069000" y="2700000"/>
            <a:ext cx="710280" cy="986760"/>
          </a:xfrm>
          <a:prstGeom prst="rect">
            <a:avLst/>
          </a:prstGeom>
          <a:ln w="0">
            <a:noFill/>
          </a:ln>
        </p:spPr>
      </p:pic>
      <p:pic>
        <p:nvPicPr>
          <p:cNvPr id="95" name="" descr=""/>
          <p:cNvPicPr/>
          <p:nvPr/>
        </p:nvPicPr>
        <p:blipFill>
          <a:blip r:embed="rId3"/>
          <a:stretch/>
        </p:blipFill>
        <p:spPr>
          <a:xfrm>
            <a:off x="4820760" y="3960000"/>
            <a:ext cx="758520" cy="758520"/>
          </a:xfrm>
          <a:prstGeom prst="rect">
            <a:avLst/>
          </a:prstGeom>
          <a:ln w="0">
            <a:noFill/>
          </a:ln>
        </p:spPr>
      </p:pic>
      <p:pic>
        <p:nvPicPr>
          <p:cNvPr id="96" name="" descr=""/>
          <p:cNvPicPr/>
          <p:nvPr/>
        </p:nvPicPr>
        <p:blipFill>
          <a:blip r:embed="rId4"/>
          <a:stretch/>
        </p:blipFill>
        <p:spPr>
          <a:xfrm>
            <a:off x="501480" y="3381480"/>
            <a:ext cx="938520" cy="938520"/>
          </a:xfrm>
          <a:prstGeom prst="rect">
            <a:avLst/>
          </a:prstGeom>
          <a:ln w="0">
            <a:noFill/>
          </a:ln>
        </p:spPr>
      </p:pic>
      <p:pic>
        <p:nvPicPr>
          <p:cNvPr id="97" name="" descr=""/>
          <p:cNvPicPr/>
          <p:nvPr/>
        </p:nvPicPr>
        <p:blipFill>
          <a:blip r:embed="rId5"/>
          <a:stretch/>
        </p:blipFill>
        <p:spPr>
          <a:xfrm>
            <a:off x="4500000" y="2581920"/>
            <a:ext cx="1017360" cy="1017360"/>
          </a:xfrm>
          <a:prstGeom prst="rect">
            <a:avLst/>
          </a:prstGeom>
          <a:ln w="0">
            <a:noFill/>
          </a:ln>
        </p:spPr>
      </p:pic>
      <p:pic>
        <p:nvPicPr>
          <p:cNvPr id="98" name="" descr=""/>
          <p:cNvPicPr/>
          <p:nvPr/>
        </p:nvPicPr>
        <p:blipFill>
          <a:blip r:embed="rId6"/>
          <a:stretch/>
        </p:blipFill>
        <p:spPr>
          <a:xfrm>
            <a:off x="5940000" y="1580760"/>
            <a:ext cx="1118520" cy="1118520"/>
          </a:xfrm>
          <a:prstGeom prst="rect">
            <a:avLst/>
          </a:prstGeom>
          <a:ln w="0">
            <a:noFill/>
          </a:ln>
        </p:spPr>
      </p:pic>
      <p:pic>
        <p:nvPicPr>
          <p:cNvPr id="99" name="" descr=""/>
          <p:cNvPicPr/>
          <p:nvPr/>
        </p:nvPicPr>
        <p:blipFill>
          <a:blip r:embed="rId7"/>
          <a:stretch/>
        </p:blipFill>
        <p:spPr>
          <a:xfrm>
            <a:off x="500760" y="1172520"/>
            <a:ext cx="1298520" cy="1298520"/>
          </a:xfrm>
          <a:prstGeom prst="rect">
            <a:avLst/>
          </a:prstGeom>
          <a:ln w="0">
            <a:noFill/>
          </a:ln>
        </p:spPr>
      </p:pic>
      <p:pic>
        <p:nvPicPr>
          <p:cNvPr id="100" name="" descr=""/>
          <p:cNvPicPr/>
          <p:nvPr/>
        </p:nvPicPr>
        <p:blipFill>
          <a:blip r:embed="rId8"/>
          <a:stretch/>
        </p:blipFill>
        <p:spPr>
          <a:xfrm>
            <a:off x="3247560" y="3686760"/>
            <a:ext cx="1252440" cy="1252440"/>
          </a:xfrm>
          <a:prstGeom prst="rect">
            <a:avLst/>
          </a:prstGeom>
          <a:ln w="0">
            <a:noFill/>
          </a:ln>
        </p:spPr>
      </p:pic>
      <p:pic>
        <p:nvPicPr>
          <p:cNvPr id="101" name="" descr=""/>
          <p:cNvPicPr/>
          <p:nvPr/>
        </p:nvPicPr>
        <p:blipFill>
          <a:blip r:embed="rId9"/>
          <a:stretch/>
        </p:blipFill>
        <p:spPr>
          <a:xfrm>
            <a:off x="3380760" y="1172520"/>
            <a:ext cx="1298520" cy="1298520"/>
          </a:xfrm>
          <a:prstGeom prst="rect">
            <a:avLst/>
          </a:prstGeom>
          <a:ln w="0">
            <a:noFill/>
          </a:ln>
        </p:spPr>
      </p:pic>
      <p:pic>
        <p:nvPicPr>
          <p:cNvPr id="102" name="" descr=""/>
          <p:cNvPicPr/>
          <p:nvPr/>
        </p:nvPicPr>
        <p:blipFill>
          <a:blip r:embed="rId10"/>
          <a:stretch/>
        </p:blipFill>
        <p:spPr>
          <a:xfrm>
            <a:off x="7560000" y="2700000"/>
            <a:ext cx="938520" cy="938520"/>
          </a:xfrm>
          <a:prstGeom prst="rect">
            <a:avLst/>
          </a:prstGeom>
          <a:ln w="0">
            <a:noFill/>
          </a:ln>
        </p:spPr>
      </p:pic>
      <p:pic>
        <p:nvPicPr>
          <p:cNvPr id="103" name="" descr=""/>
          <p:cNvPicPr/>
          <p:nvPr/>
        </p:nvPicPr>
        <p:blipFill>
          <a:blip r:embed="rId11"/>
          <a:stretch/>
        </p:blipFill>
        <p:spPr>
          <a:xfrm>
            <a:off x="5940000" y="3600000"/>
            <a:ext cx="892440" cy="892440"/>
          </a:xfrm>
          <a:prstGeom prst="rect">
            <a:avLst/>
          </a:prstGeom>
          <a:ln w="0">
            <a:noFill/>
          </a:ln>
        </p:spPr>
      </p:pic>
      <p:pic>
        <p:nvPicPr>
          <p:cNvPr id="104" name="" descr=""/>
          <p:cNvPicPr/>
          <p:nvPr/>
        </p:nvPicPr>
        <p:blipFill>
          <a:blip r:embed="rId12"/>
          <a:stretch/>
        </p:blipFill>
        <p:spPr>
          <a:xfrm>
            <a:off x="7920000" y="3920760"/>
            <a:ext cx="1298520" cy="1298520"/>
          </a:xfrm>
          <a:prstGeom prst="rect">
            <a:avLst/>
          </a:prstGeom>
          <a:ln w="0">
            <a:noFill/>
          </a:ln>
        </p:spPr>
      </p:pic>
      <p:pic>
        <p:nvPicPr>
          <p:cNvPr id="105" name="" descr=""/>
          <p:cNvPicPr/>
          <p:nvPr/>
        </p:nvPicPr>
        <p:blipFill>
          <a:blip r:embed="rId13"/>
          <a:stretch/>
        </p:blipFill>
        <p:spPr>
          <a:xfrm>
            <a:off x="8460000" y="1080000"/>
            <a:ext cx="987480" cy="791640"/>
          </a:xfrm>
          <a:prstGeom prst="rect">
            <a:avLst/>
          </a:prstGeom>
          <a:ln w="0">
            <a:noFill/>
          </a:ln>
        </p:spPr>
      </p:pic>
      <p:pic>
        <p:nvPicPr>
          <p:cNvPr id="106" name="" descr=""/>
          <p:cNvPicPr/>
          <p:nvPr/>
        </p:nvPicPr>
        <p:blipFill>
          <a:blip r:embed="rId14"/>
          <a:stretch/>
        </p:blipFill>
        <p:spPr>
          <a:xfrm>
            <a:off x="540000" y="2340000"/>
            <a:ext cx="1599840" cy="961560"/>
          </a:xfrm>
          <a:prstGeom prst="rect">
            <a:avLst/>
          </a:prstGeom>
          <a:ln w="0">
            <a:noFill/>
          </a:ln>
        </p:spPr>
      </p:pic>
      <p:pic>
        <p:nvPicPr>
          <p:cNvPr id="107" name="" descr=""/>
          <p:cNvPicPr/>
          <p:nvPr/>
        </p:nvPicPr>
        <p:blipFill>
          <a:blip r:embed="rId15"/>
          <a:stretch/>
        </p:blipFill>
        <p:spPr>
          <a:xfrm>
            <a:off x="1326960" y="4140000"/>
            <a:ext cx="1733040" cy="1228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advTm="120000" p14:dur="60000"/>
    </mc:Choice>
    <mc:Fallback>
      <p:transition spd="slow" advTm="120000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Goo</a:t>
            </a: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d </a:t>
            </a: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New</a:t>
            </a: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s!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marL="397440" indent="-2980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Your memory is more powerful than you think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marL="397440" indent="-2980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Two things that we should be taught at school: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794880" indent="-2980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How to learn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1" marL="794880" indent="-2980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How to remember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marL="397440" indent="-2980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Your memory is like a muscle – you can train it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marL="397440" indent="-2980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There are techniques for remembering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60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About </a:t>
            </a: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Memo</a:t>
            </a: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ry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latin typeface="Arial"/>
              </a:rPr>
              <a:t>Computer memory</a:t>
            </a:r>
            <a:endParaRPr b="0" lang="en-GB" sz="2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Sequential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Very robust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latin typeface="Arial"/>
              </a:rPr>
              <a:t>Human memory</a:t>
            </a:r>
            <a:endParaRPr b="0" lang="en-GB" sz="2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Transistors vs neurons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7020000" y="489240"/>
            <a:ext cx="2885400" cy="2570040"/>
          </a:xfrm>
          <a:prstGeom prst="rect">
            <a:avLst/>
          </a:prstGeom>
          <a:ln w="0">
            <a:noFill/>
          </a:ln>
        </p:spPr>
      </p:pic>
      <p:pic>
        <p:nvPicPr>
          <p:cNvPr id="113" name="" descr=""/>
          <p:cNvPicPr/>
          <p:nvPr/>
        </p:nvPicPr>
        <p:blipFill>
          <a:blip r:embed="rId2"/>
          <a:stretch/>
        </p:blipFill>
        <p:spPr>
          <a:xfrm>
            <a:off x="540000" y="3780000"/>
            <a:ext cx="3786120" cy="2116080"/>
          </a:xfrm>
          <a:prstGeom prst="rect">
            <a:avLst/>
          </a:prstGeom>
          <a:ln w="0">
            <a:noFill/>
          </a:ln>
        </p:spPr>
      </p:pic>
      <p:pic>
        <p:nvPicPr>
          <p:cNvPr id="114" name="" descr=""/>
          <p:cNvPicPr/>
          <p:nvPr/>
        </p:nvPicPr>
        <p:blipFill>
          <a:blip r:embed="rId3"/>
          <a:stretch/>
        </p:blipFill>
        <p:spPr>
          <a:xfrm>
            <a:off x="4543920" y="3029400"/>
            <a:ext cx="5535360" cy="368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60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About </a:t>
            </a: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Memo</a:t>
            </a: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ry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marL="397440" indent="-2980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100 billion neurons in your head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marL="397440" indent="-2980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Up to 10,000 connections between neurons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marL="397440" indent="-2980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Estimated 100 Trillion(!) synapses in your brain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marL="397440" indent="-2980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There is a lot of capacity there!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marL="397440" indent="-2980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How do you use it?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marL="397440" indent="-2980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</a:rPr>
              <a:t>Working memory 5 +/- 3 ‘bits’ of information</a:t>
            </a:r>
            <a:endParaRPr b="0" lang="en-GB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60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You </a:t>
            </a: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Can </a:t>
            </a: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Exerci</a:t>
            </a: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se </a:t>
            </a: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Your </a:t>
            </a: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Memo</a:t>
            </a: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ry!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Hannibal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Memory Palace (Matteo Ricci)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Simonides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Tony Buzan – books about memory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Dominic O’Brien – world champion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Derren Brown memorizing cards  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60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Tech</a:t>
            </a: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niqu</a:t>
            </a: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es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1000"/>
          </a:bodyPr>
          <a:p>
            <a:pPr marL="220320" indent="-1652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OpenSymbol"/>
              <a:buAutoNum type="arabicParenR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Mnemonic – “memory device” (knuckles for months, Mother visits every Monday, JSUN)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marL="220320" indent="-1652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OpenSymbol"/>
              <a:buAutoNum type="arabicParenR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Story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marL="220320" indent="-1652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OpenSymbol"/>
              <a:buAutoNum type="arabicParenR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Journey (loci)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marL="220320" indent="-1652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OpenSymbol"/>
              <a:buAutoNum type="arabicParenR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Roman Room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marL="220320" indent="-1652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OpenSymbol"/>
              <a:buAutoNum type="arabicParenR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Link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marL="220320" indent="-1652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OpenSymbol"/>
              <a:buAutoNum type="arabicParenR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Pegs – sounds &amp; shapes, alphabet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marL="220320" indent="-1652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OpenSymbol"/>
              <a:buAutoNum type="arabicParenR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Body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marL="220320" indent="-1652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OpenSymbol"/>
              <a:buAutoNum type="arabicParenR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Major System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marL="220320" indent="-1652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OpenSymbol"/>
              <a:buAutoNum type="arabicParenR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Dominic System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marL="220320" indent="-1652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OpenSymbol"/>
              <a:buAutoNum type="arabicParenR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Memory Palace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60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Principles 1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marL="419040" indent="-314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Framework that you either know or can figure out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marL="419040" indent="-314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Framework gives you ‘hooks’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marL="419040" indent="-314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Hang memories on to hooks by linking an image to the hook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marL="419040" indent="-314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Use tactics to make images more memorable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60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688</TotalTime>
  <Application>LibreOffice/7.5.5.2$Linux_X86_64 LibreOffice_project/50$Build-2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2023-09-17T15:50:42Z</dcterms:created>
  <dc:creator/>
  <dc:description/>
  <dc:language>en-GB</dc:language>
  <cp:lastModifiedBy/>
  <dcterms:modified xsi:type="dcterms:W3CDTF">2023-09-23T19:10:32Z</dcterms:modified>
  <cp:revision>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