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9" r:id="rId15"/>
    <p:sldId id="274" r:id="rId16"/>
    <p:sldId id="275" r:id="rId17"/>
    <p:sldId id="276" r:id="rId18"/>
    <p:sldId id="277" r:id="rId19"/>
    <p:sldId id="278" r:id="rId20"/>
    <p:sldId id="279" r:id="rId21"/>
    <p:sldId id="280" r:id="rId22"/>
    <p:sldId id="28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6" d="100"/>
          <a:sy n="86" d="100"/>
        </p:scale>
        <p:origin x="129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10/4/2022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58037-7901-4FE9-99E4-A152AF606D72}" type="datetime1">
              <a:rPr lang="en-US" smtClean="0"/>
              <a:t>10/4/2022</a:t>
            </a:fld>
            <a:endParaRPr lang="en-US"/>
          </a:p>
        </p:txBody>
      </p:sp>
      <p:sp>
        <p:nvSpPr>
          <p:cNvPr id="5" name="Footer Placeholder 4"/>
          <p:cNvSpPr>
            <a:spLocks noGrp="1"/>
          </p:cNvSpPr>
          <p:nvPr>
            <p:ph type="ftr" sz="quarter" idx="11"/>
          </p:nvPr>
        </p:nvSpPr>
        <p:spPr/>
        <p:txBody>
          <a:bodyPr/>
          <a:lstStyle/>
          <a:p>
            <a:r>
              <a:rPr lang="en-US"/>
              <a:t>E-Academy &amp; Self Learning</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A1AF7-6A65-4BD2-A8AF-40A7A0035E94}" type="datetime1">
              <a:rPr lang="en-US" smtClean="0"/>
              <a:t>10/4/2022</a:t>
            </a:fld>
            <a:endParaRPr lang="en-US"/>
          </a:p>
        </p:txBody>
      </p:sp>
      <p:sp>
        <p:nvSpPr>
          <p:cNvPr id="5" name="Footer Placeholder 4"/>
          <p:cNvSpPr>
            <a:spLocks noGrp="1"/>
          </p:cNvSpPr>
          <p:nvPr>
            <p:ph type="ftr" sz="quarter" idx="11"/>
          </p:nvPr>
        </p:nvSpPr>
        <p:spPr/>
        <p:txBody>
          <a:bodyPr/>
          <a:lstStyle/>
          <a:p>
            <a:r>
              <a:rPr lang="en-US"/>
              <a:t>E-Academy &amp; Self Learning</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9973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A8A45-DFB5-4D8D-AE04-A7E160169983}" type="datetime1">
              <a:rPr lang="en-US" smtClean="0"/>
              <a:t>10/4/2022</a:t>
            </a:fld>
            <a:endParaRPr lang="en-US"/>
          </a:p>
        </p:txBody>
      </p:sp>
      <p:sp>
        <p:nvSpPr>
          <p:cNvPr id="5" name="Footer Placeholder 4"/>
          <p:cNvSpPr>
            <a:spLocks noGrp="1"/>
          </p:cNvSpPr>
          <p:nvPr>
            <p:ph type="ftr" sz="quarter" idx="11"/>
          </p:nvPr>
        </p:nvSpPr>
        <p:spPr/>
        <p:txBody>
          <a:bodyPr/>
          <a:lstStyle/>
          <a:p>
            <a:r>
              <a:rPr lang="en-US"/>
              <a:t>E-Academy &amp; Self Learning</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968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AD28C-7F2C-458B-89F0-4486770A1EAF}" type="datetime1">
              <a:rPr lang="en-US" smtClean="0"/>
              <a:t>10/4/2022</a:t>
            </a:fld>
            <a:endParaRPr lang="en-US"/>
          </a:p>
        </p:txBody>
      </p:sp>
      <p:sp>
        <p:nvSpPr>
          <p:cNvPr id="5" name="Footer Placeholder 4"/>
          <p:cNvSpPr>
            <a:spLocks noGrp="1"/>
          </p:cNvSpPr>
          <p:nvPr>
            <p:ph type="ftr" sz="quarter" idx="11"/>
          </p:nvPr>
        </p:nvSpPr>
        <p:spPr/>
        <p:txBody>
          <a:bodyPr/>
          <a:lstStyle/>
          <a:p>
            <a:r>
              <a:rPr lang="en-US"/>
              <a:t>E-Academy &amp; Self Learning</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2604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2CCC2-8295-4CB3-83AE-8EEC155AC2E5}" type="datetime1">
              <a:rPr lang="en-US" smtClean="0"/>
              <a:t>10/4/2022</a:t>
            </a:fld>
            <a:endParaRPr lang="en-US"/>
          </a:p>
        </p:txBody>
      </p:sp>
      <p:sp>
        <p:nvSpPr>
          <p:cNvPr id="5" name="Footer Placeholder 4"/>
          <p:cNvSpPr>
            <a:spLocks noGrp="1"/>
          </p:cNvSpPr>
          <p:nvPr>
            <p:ph type="ftr" sz="quarter" idx="11"/>
          </p:nvPr>
        </p:nvSpPr>
        <p:spPr/>
        <p:txBody>
          <a:bodyPr/>
          <a:lstStyle/>
          <a:p>
            <a:r>
              <a:rPr lang="en-US"/>
              <a:t>E-Academy &amp; Self Learning</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675C5-CD2F-4D07-8857-9370C3CD875F}" type="datetime1">
              <a:rPr lang="en-US" smtClean="0"/>
              <a:t>10/4/2022</a:t>
            </a:fld>
            <a:endParaRPr lang="en-US"/>
          </a:p>
        </p:txBody>
      </p:sp>
      <p:sp>
        <p:nvSpPr>
          <p:cNvPr id="6" name="Footer Placeholder 5"/>
          <p:cNvSpPr>
            <a:spLocks noGrp="1"/>
          </p:cNvSpPr>
          <p:nvPr>
            <p:ph type="ftr" sz="quarter" idx="11"/>
          </p:nvPr>
        </p:nvSpPr>
        <p:spPr/>
        <p:txBody>
          <a:bodyPr/>
          <a:lstStyle/>
          <a:p>
            <a:r>
              <a:rPr lang="en-US"/>
              <a:t>E-Academy &amp; Self Learning</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461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5541F-4FC0-4C51-B758-D6211E7D62B5}" type="datetime1">
              <a:rPr lang="en-US" smtClean="0"/>
              <a:t>10/4/2022</a:t>
            </a:fld>
            <a:endParaRPr lang="en-US"/>
          </a:p>
        </p:txBody>
      </p:sp>
      <p:sp>
        <p:nvSpPr>
          <p:cNvPr id="8" name="Footer Placeholder 7"/>
          <p:cNvSpPr>
            <a:spLocks noGrp="1"/>
          </p:cNvSpPr>
          <p:nvPr>
            <p:ph type="ftr" sz="quarter" idx="11"/>
          </p:nvPr>
        </p:nvSpPr>
        <p:spPr/>
        <p:txBody>
          <a:bodyPr/>
          <a:lstStyle/>
          <a:p>
            <a:r>
              <a:rPr lang="en-US"/>
              <a:t>E-Academy &amp; Self Learning</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1214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16894-099B-44F7-8A12-8B57806740D7}" type="datetime1">
              <a:rPr lang="en-US" smtClean="0"/>
              <a:t>10/4/2022</a:t>
            </a:fld>
            <a:endParaRPr lang="en-US"/>
          </a:p>
        </p:txBody>
      </p:sp>
      <p:sp>
        <p:nvSpPr>
          <p:cNvPr id="4" name="Footer Placeholder 3"/>
          <p:cNvSpPr>
            <a:spLocks noGrp="1"/>
          </p:cNvSpPr>
          <p:nvPr>
            <p:ph type="ftr" sz="quarter" idx="11"/>
          </p:nvPr>
        </p:nvSpPr>
        <p:spPr/>
        <p:txBody>
          <a:bodyPr/>
          <a:lstStyle/>
          <a:p>
            <a:r>
              <a:rPr lang="en-US"/>
              <a:t>E-Academy &amp; Self Learning</a:t>
            </a:r>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923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C3B221-F5BF-4908-9CF1-1C590712365D}" type="datetime1">
              <a:rPr lang="en-US" smtClean="0"/>
              <a:t>10/4/2022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E-Academy &amp; Self Learning</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177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4A5BED6-A707-4FCC-8A05-CD96D7B3BC28}" type="datetime1">
              <a:rPr lang="en-US" smtClean="0"/>
              <a:t>10/4/2022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E-Academy &amp; Self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val="20518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EADC1-44D7-42F0-A7F4-6428AC23192E}" type="datetime1">
              <a:rPr lang="en-US" smtClean="0"/>
              <a:t>10/4/2022</a:t>
            </a:fld>
            <a:endParaRPr lang="en-US"/>
          </a:p>
        </p:txBody>
      </p:sp>
      <p:sp>
        <p:nvSpPr>
          <p:cNvPr id="6" name="Footer Placeholder 5"/>
          <p:cNvSpPr>
            <a:spLocks noGrp="1"/>
          </p:cNvSpPr>
          <p:nvPr>
            <p:ph type="ftr" sz="quarter" idx="11"/>
          </p:nvPr>
        </p:nvSpPr>
        <p:spPr/>
        <p:txBody>
          <a:bodyPr/>
          <a:lstStyle/>
          <a:p>
            <a:r>
              <a:rPr lang="en-US"/>
              <a:t>E-Academy &amp; Self Learning</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087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C659AB9-3C06-45EF-B83B-E298E80F3D11}" type="datetime1">
              <a:rPr lang="en-US" smtClean="0"/>
              <a:t>10/4/2022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E-Academy &amp; Self Learning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62868" y="917631"/>
            <a:ext cx="7218265" cy="785818"/>
          </a:xfrm>
        </p:spPr>
        <p:txBody>
          <a:bodyPr>
            <a:noAutofit/>
          </a:bodyPr>
          <a:lstStyle/>
          <a:p>
            <a:pPr algn="ctr"/>
            <a:r>
              <a:rPr lang="en-US" sz="3600" b="1" dirty="0">
                <a:solidFill>
                  <a:srgbClr val="0070C0"/>
                </a:solidFill>
                <a:latin typeface="Cambria" pitchFamily="18" charset="0"/>
                <a:cs typeface="BrowalliaUPC" pitchFamily="34" charset="-34"/>
              </a:rPr>
              <a:t>India Health – Clinical Laboratory  Report Generation System</a:t>
            </a:r>
          </a:p>
        </p:txBody>
      </p:sp>
      <p:sp>
        <p:nvSpPr>
          <p:cNvPr id="9" name="Rectangle 5"/>
          <p:cNvSpPr>
            <a:spLocks noChangeArrowheads="1"/>
          </p:cNvSpPr>
          <p:nvPr/>
        </p:nvSpPr>
        <p:spPr bwMode="auto">
          <a:xfrm>
            <a:off x="3259280" y="2007605"/>
            <a:ext cx="296230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Of</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b="1" dirty="0">
                <a:solidFill>
                  <a:srgbClr val="0070C0"/>
                </a:solidFill>
                <a:latin typeface="Cambria" pitchFamily="18" charset="0"/>
                <a:ea typeface="Calibri" pitchFamily="34" charset="0"/>
                <a:cs typeface="Microsoft Sans Serif" pitchFamily="34" charset="0"/>
              </a:rPr>
              <a:t>Prof. </a:t>
            </a:r>
            <a:r>
              <a:rPr lang="en-US" sz="2200" b="1">
                <a:solidFill>
                  <a:srgbClr val="0070C0"/>
                </a:solidFill>
                <a:latin typeface="Cambria" pitchFamily="18" charset="0"/>
                <a:ea typeface="Calibri" pitchFamily="34" charset="0"/>
                <a:cs typeface="Microsoft Sans Serif" pitchFamily="34" charset="0"/>
              </a:rPr>
              <a:t>Ravi Nimavat</a:t>
            </a:r>
            <a:endParaRPr lang="en-US" sz="2200" b="1" dirty="0">
              <a:solidFill>
                <a:srgbClr val="0070C0"/>
              </a:solidFill>
              <a:latin typeface="Cambria" pitchFamily="18" charset="0"/>
              <a:ea typeface="Calibri" pitchFamily="34" charset="0"/>
              <a:cs typeface="Microsoft Sans Serif" pitchFamily="34" charset="0"/>
            </a:endParaRPr>
          </a:p>
        </p:txBody>
      </p:sp>
      <p:sp>
        <p:nvSpPr>
          <p:cNvPr id="10" name="TextBox 9"/>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200" b="1" dirty="0">
                <a:solidFill>
                  <a:schemeClr val="tx1">
                    <a:lumMod val="95000"/>
                    <a:lumOff val="5000"/>
                  </a:schemeClr>
                </a:solidFill>
                <a:latin typeface="Cambria" pitchFamily="18" charset="0"/>
              </a:rPr>
              <a:t>Department of MCA &amp; M. Sc. </a:t>
            </a:r>
            <a:r>
              <a:rPr lang="en-US" sz="2200" b="1">
                <a:solidFill>
                  <a:schemeClr val="tx1">
                    <a:lumMod val="95000"/>
                    <a:lumOff val="5000"/>
                  </a:schemeClr>
                </a:solidFill>
                <a:latin typeface="Cambria" pitchFamily="18" charset="0"/>
              </a:rPr>
              <a:t>(IT)</a:t>
            </a:r>
            <a:endParaRPr lang="en-US" sz="2200" b="1" dirty="0">
              <a:solidFill>
                <a:schemeClr val="tx1">
                  <a:lumMod val="95000"/>
                  <a:lumOff val="5000"/>
                </a:schemeClr>
              </a:solidFill>
              <a:latin typeface="Cambria" pitchFamily="18" charset="0"/>
            </a:endParaRPr>
          </a:p>
          <a:p>
            <a:r>
              <a:rPr lang="en-US" sz="2200" b="1" dirty="0">
                <a:solidFill>
                  <a:schemeClr val="tx1">
                    <a:lumMod val="95000"/>
                    <a:lumOff val="5000"/>
                  </a:schemeClr>
                </a:solidFill>
                <a:latin typeface="Cambria" pitchFamily="18" charset="0"/>
              </a:rPr>
              <a:t>Faculty of IT &amp; Computer Science,</a:t>
            </a:r>
          </a:p>
          <a:p>
            <a:r>
              <a:rPr lang="en-US" sz="2200" b="1" dirty="0">
                <a:solidFill>
                  <a:schemeClr val="tx1">
                    <a:lumMod val="95000"/>
                    <a:lumOff val="5000"/>
                  </a:schemeClr>
                </a:solidFill>
                <a:latin typeface="Cambria" pitchFamily="18" charset="0"/>
              </a:rPr>
              <a:t>PARUL University</a:t>
            </a:r>
            <a:endParaRPr lang="en-US" sz="2200" b="1" dirty="0">
              <a:solidFill>
                <a:schemeClr val="accent4">
                  <a:lumMod val="75000"/>
                </a:schemeClr>
              </a:solidFill>
              <a:latin typeface="Cambria" pitchFamily="18" charset="0"/>
            </a:endParaRPr>
          </a:p>
        </p:txBody>
      </p:sp>
      <p:pic>
        <p:nvPicPr>
          <p:cNvPr id="12" name="Picture 11" descr="C:\Users\HP\Desktop\pu.jpg"/>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3" name="Rectangle 1"/>
          <p:cNvSpPr>
            <a:spLocks noChangeArrowheads="1"/>
          </p:cNvSpPr>
          <p:nvPr/>
        </p:nvSpPr>
        <p:spPr bwMode="auto">
          <a:xfrm>
            <a:off x="2232209" y="2774353"/>
            <a:ext cx="5171768"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US" sz="2000" b="1" dirty="0">
                <a:solidFill>
                  <a:srgbClr val="1F497D"/>
                </a:solidFill>
                <a:latin typeface="Cambria" pitchFamily="18" charset="0"/>
                <a:ea typeface="Calibri" pitchFamily="34" charset="0"/>
                <a:cs typeface="Microsoft Sans Serif" pitchFamily="34" charset="0"/>
              </a:rPr>
              <a:t> </a:t>
            </a:r>
            <a:r>
              <a:rPr lang="en-US" sz="2200" b="1" dirty="0">
                <a:solidFill>
                  <a:srgbClr val="0070C0"/>
                </a:solidFill>
                <a:latin typeface="Cambria" pitchFamily="18" charset="0"/>
                <a:ea typeface="Calibri" pitchFamily="34" charset="0"/>
                <a:cs typeface="Microsoft Sans Serif" pitchFamily="34" charset="0"/>
              </a:rPr>
              <a:t>Smit Bosamiya (210511214006)</a:t>
            </a:r>
          </a:p>
          <a:p>
            <a:pPr indent="457200" algn="ctr" fontAlgn="base">
              <a:spcBef>
                <a:spcPct val="0"/>
              </a:spcBef>
              <a:spcAft>
                <a:spcPct val="0"/>
              </a:spcAft>
            </a:pPr>
            <a:r>
              <a:rPr lang="en-US" sz="2200" b="1" dirty="0">
                <a:solidFill>
                  <a:srgbClr val="0070C0"/>
                </a:solidFill>
                <a:latin typeface="Cambria" pitchFamily="18" charset="0"/>
                <a:ea typeface="Calibri" pitchFamily="34" charset="0"/>
                <a:cs typeface="Microsoft Sans Serif" pitchFamily="34" charset="0"/>
              </a:rPr>
              <a:t>Jishan Bhatti (210511214002)</a:t>
            </a:r>
            <a:endParaRPr lang="en-US" sz="2000" b="1" dirty="0">
              <a:solidFill>
                <a:srgbClr val="0070C0"/>
              </a:solidFill>
              <a:latin typeface="Cambria" pitchFamily="18" charset="0"/>
              <a:ea typeface="Calibri" pitchFamily="34" charset="0"/>
              <a:cs typeface="Microsoft Sans Serif" pitchFamily="34" charset="0"/>
            </a:endParaRPr>
          </a:p>
          <a:p>
            <a:pPr indent="457200" algn="ctr" fontAlgn="base">
              <a:spcBef>
                <a:spcPct val="0"/>
              </a:spcBef>
              <a:spcAft>
                <a:spcPct val="0"/>
              </a:spcAft>
            </a:pPr>
            <a:r>
              <a:rPr lang="en-US" sz="2000" b="1" dirty="0">
                <a:solidFill>
                  <a:srgbClr val="0070C0"/>
                </a:solidFill>
                <a:latin typeface="Cambria" pitchFamily="18" charset="0"/>
                <a:ea typeface="Calibri" pitchFamily="34" charset="0"/>
                <a:cs typeface="Microsoft Sans Serif" pitchFamily="34" charset="0"/>
              </a:rPr>
              <a:t>Manisha Karma (210511207024)</a:t>
            </a:r>
            <a:endParaRPr kumimoji="0" lang="en-US" sz="2000" b="0" u="none" strike="noStrike" cap="none" normalizeH="0" baseline="0" dirty="0">
              <a:ln>
                <a:noFill/>
              </a:ln>
              <a:solidFill>
                <a:schemeClr val="tx1"/>
              </a:solidFill>
              <a:effectLst/>
              <a:latin typeface="Cambria"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1F497D"/>
                </a:solidFill>
                <a:effectLst/>
                <a:latin typeface="Cambria" pitchFamily="18" charset="0"/>
                <a:ea typeface="Calibri" pitchFamily="34" charset="0"/>
                <a:cs typeface="Microsoft Sans Serif" pitchFamily="34" charset="0"/>
              </a:rPr>
              <a:t>    	</a:t>
            </a:r>
            <a:endParaRPr kumimoji="0" lang="en-US" sz="1900" b="1" i="0" u="none" strike="noStrike" cap="none" normalizeH="0" baseline="0" dirty="0">
              <a:ln>
                <a:noFill/>
              </a:ln>
              <a:solidFill>
                <a:schemeClr val="tx1"/>
              </a:solidFill>
              <a:effectLst/>
              <a:latin typeface="Cambria" pitchFamily="18" charset="0"/>
              <a:cs typeface="Arial" pitchFamily="34" charset="0"/>
            </a:endParaRPr>
          </a:p>
        </p:txBody>
      </p:sp>
    </p:spTree>
    <p:extLst>
      <p:ext uri="{BB962C8B-B14F-4D97-AF65-F5344CB8AC3E}">
        <p14:creationId xmlns:p14="http://schemas.microsoft.com/office/powerpoint/2010/main" val="300849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339FA-2178-EF78-45E7-2042BAEA7668}"/>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93C6F128-5CFD-2A6F-89F4-BB869040602A}"/>
              </a:ext>
            </a:extLst>
          </p:cNvPr>
          <p:cNvSpPr>
            <a:spLocks noGrp="1"/>
          </p:cNvSpPr>
          <p:nvPr>
            <p:ph type="sldNum" sz="quarter" idx="12"/>
          </p:nvPr>
        </p:nvSpPr>
        <p:spPr/>
        <p:txBody>
          <a:bodyPr/>
          <a:lstStyle/>
          <a:p>
            <a:fld id="{615D92F5-C6BD-4770-B93B-CCC7110BADD0}" type="slidenum">
              <a:rPr lang="en-US" smtClean="0"/>
              <a:pPr/>
              <a:t>10</a:t>
            </a:fld>
            <a:endParaRPr lang="en-US"/>
          </a:p>
        </p:txBody>
      </p:sp>
      <p:sp>
        <p:nvSpPr>
          <p:cNvPr id="4" name="TextBox 3">
            <a:extLst>
              <a:ext uri="{FF2B5EF4-FFF2-40B4-BE49-F238E27FC236}">
                <a16:creationId xmlns:a16="http://schemas.microsoft.com/office/drawing/2014/main" id="{05D92DD9-A64B-21B7-368D-E221E9391C74}"/>
              </a:ext>
            </a:extLst>
          </p:cNvPr>
          <p:cNvSpPr txBox="1"/>
          <p:nvPr/>
        </p:nvSpPr>
        <p:spPr>
          <a:xfrm>
            <a:off x="233317" y="153212"/>
            <a:ext cx="7452803" cy="6281848"/>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Manage </a:t>
            </a:r>
            <a:r>
              <a:rPr lang="en-US" dirty="0">
                <a:latin typeface="Calibri" panose="020F0502020204030204" pitchFamily="34" charset="0"/>
                <a:ea typeface="Calibri" panose="020F0502020204030204" pitchFamily="34" charset="0"/>
                <a:cs typeface="Mangal" panose="02040503050203030202" pitchFamily="18" charset="0"/>
              </a:rPr>
              <a:t>View Reports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Manage </a:t>
            </a:r>
            <a:r>
              <a:rPr lang="en-US" dirty="0">
                <a:latin typeface="Calibri" panose="020F0502020204030204" pitchFamily="34" charset="0"/>
                <a:ea typeface="Calibri" panose="020F0502020204030204" pitchFamily="34" charset="0"/>
                <a:cs typeface="Mangal" panose="02040503050203030202" pitchFamily="18" charset="0"/>
              </a:rPr>
              <a:t>Queries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Manage </a:t>
            </a:r>
            <a:r>
              <a:rPr lang="en-US" dirty="0">
                <a:latin typeface="Calibri" panose="020F0502020204030204" pitchFamily="34" charset="0"/>
                <a:ea typeface="Calibri" panose="020F0502020204030204" pitchFamily="34" charset="0"/>
                <a:cs typeface="Mangal" panose="02040503050203030202" pitchFamily="18" charset="0"/>
              </a:rPr>
              <a:t>Templates, Groups and Units</a:t>
            </a:r>
          </a:p>
          <a:p>
            <a:pPr marR="0" lvl="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Helper</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Manage </a:t>
            </a:r>
            <a:r>
              <a:rPr lang="en-US" dirty="0">
                <a:latin typeface="Calibri" panose="020F0502020204030204" pitchFamily="34" charset="0"/>
                <a:ea typeface="Calibri" panose="020F0502020204030204" pitchFamily="34" charset="0"/>
                <a:cs typeface="Mangal" panose="02040503050203030202" pitchFamily="18" charset="0"/>
              </a:rPr>
              <a:t>Users/Doctors/Laboratory</a:t>
            </a: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Manage </a:t>
            </a:r>
            <a:r>
              <a:rPr lang="en-US" dirty="0" err="1">
                <a:latin typeface="Calibri" panose="020F0502020204030204" pitchFamily="34" charset="0"/>
                <a:ea typeface="Calibri" panose="020F0502020204030204" pitchFamily="34" charset="0"/>
                <a:cs typeface="Mangal" panose="02040503050203030202" pitchFamily="18" charset="0"/>
              </a:rPr>
              <a:t>Quries</a:t>
            </a:r>
            <a:endParaRPr lang="en-US" dirty="0">
              <a:latin typeface="Calibri" panose="020F0502020204030204" pitchFamily="34" charset="0"/>
              <a:ea typeface="Calibri" panose="020F0502020204030204" pitchFamily="34" charset="0"/>
              <a:cs typeface="Mangal" panose="02040503050203030202" pitchFamily="18" charset="0"/>
            </a:endParaRPr>
          </a:p>
          <a:p>
            <a:pPr marR="0" lvl="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Doctor</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View Reports</a:t>
            </a: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Generate Report Query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Laboratory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Fill and Manage Reports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0700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677423-9F9C-F605-EEDA-9CC3761D637F}"/>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CE3433C0-F3F7-9FD6-0505-84CB195196D0}"/>
              </a:ext>
            </a:extLst>
          </p:cNvPr>
          <p:cNvSpPr>
            <a:spLocks noGrp="1"/>
          </p:cNvSpPr>
          <p:nvPr>
            <p:ph type="sldNum" sz="quarter" idx="12"/>
          </p:nvPr>
        </p:nvSpPr>
        <p:spPr/>
        <p:txBody>
          <a:bodyPr/>
          <a:lstStyle/>
          <a:p>
            <a:fld id="{615D92F5-C6BD-4770-B93B-CCC7110BADD0}" type="slidenum">
              <a:rPr lang="en-US" smtClean="0"/>
              <a:pPr/>
              <a:t>11</a:t>
            </a:fld>
            <a:endParaRPr lang="en-US"/>
          </a:p>
        </p:txBody>
      </p:sp>
      <p:sp>
        <p:nvSpPr>
          <p:cNvPr id="7" name="TextBox 6">
            <a:extLst>
              <a:ext uri="{FF2B5EF4-FFF2-40B4-BE49-F238E27FC236}">
                <a16:creationId xmlns:a16="http://schemas.microsoft.com/office/drawing/2014/main" id="{1D048A56-9B33-2550-851E-AA5B3EEF413B}"/>
              </a:ext>
            </a:extLst>
          </p:cNvPr>
          <p:cNvSpPr txBox="1"/>
          <p:nvPr/>
        </p:nvSpPr>
        <p:spPr>
          <a:xfrm>
            <a:off x="705775" y="132178"/>
            <a:ext cx="4572000" cy="4333366"/>
          </a:xfrm>
          <a:prstGeom prst="rect">
            <a:avLst/>
          </a:prstGeom>
          <a:noFill/>
        </p:spPr>
        <p:txBody>
          <a:bodyPr wrap="square">
            <a:spAutoFit/>
          </a:bodyPr>
          <a:lstStyle/>
          <a:p>
            <a:pPr marL="0" marR="0" algn="just">
              <a:lnSpc>
                <a:spcPct val="150000"/>
              </a:lnSpc>
              <a:spcBef>
                <a:spcPts val="0"/>
              </a:spcBef>
              <a:spcAft>
                <a:spcPts val="0"/>
              </a:spcAft>
            </a:pPr>
            <a:r>
              <a:rPr lang="en-US" sz="3200" b="1" dirty="0">
                <a:latin typeface="Calibri" panose="020F0502020204030204" pitchFamily="34" charset="0"/>
                <a:ea typeface="Calibri" panose="020F0502020204030204" pitchFamily="34" charset="0"/>
                <a:cs typeface="Mangal" panose="02040503050203030202" pitchFamily="18" charset="0"/>
              </a:rPr>
              <a:t>2</a:t>
            </a:r>
            <a:r>
              <a:rPr lang="en-US" sz="3200" b="1" dirty="0">
                <a:effectLst/>
                <a:latin typeface="Calibri" panose="020F0502020204030204" pitchFamily="34" charset="0"/>
                <a:ea typeface="Calibri" panose="020F0502020204030204" pitchFamily="34" charset="0"/>
                <a:cs typeface="Mangal" panose="02040503050203030202" pitchFamily="18" charset="0"/>
              </a:rPr>
              <a:t>.3 Modules</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Login/Register</a:t>
            </a: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a:latin typeface="Calibri" panose="020F0502020204030204" pitchFamily="34" charset="0"/>
                <a:ea typeface="Calibri" panose="020F0502020204030204" pitchFamily="34" charset="0"/>
                <a:cs typeface="Mangal" panose="02040503050203030202" pitchFamily="18" charset="0"/>
              </a:rPr>
              <a:t>Templates/Groups/Units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a:latin typeface="Calibri" panose="020F0502020204030204" pitchFamily="34" charset="0"/>
                <a:ea typeface="Calibri" panose="020F0502020204030204" pitchFamily="34" charset="0"/>
                <a:cs typeface="Mangal" panose="02040503050203030202" pitchFamily="18" charset="0"/>
              </a:rPr>
              <a:t>Doctors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a:latin typeface="Calibri" panose="020F0502020204030204" pitchFamily="34" charset="0"/>
                <a:ea typeface="Calibri" panose="020F0502020204030204" pitchFamily="34" charset="0"/>
                <a:cs typeface="Mangal" panose="02040503050203030202" pitchFamily="18" charset="0"/>
              </a:rPr>
              <a:t>Laboratories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a:latin typeface="Calibri" panose="020F0502020204030204" pitchFamily="34" charset="0"/>
                <a:ea typeface="Calibri" panose="020F0502020204030204" pitchFamily="34" charset="0"/>
                <a:cs typeface="Mangal" panose="02040503050203030202" pitchFamily="18" charset="0"/>
              </a:rPr>
              <a:t>Reports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Contact Form</a:t>
            </a: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r>
              <a:rPr lang="en-US" sz="2200" dirty="0">
                <a:latin typeface="Calibri" panose="020F0502020204030204" pitchFamily="34" charset="0"/>
                <a:ea typeface="Calibri" panose="020F0502020204030204" pitchFamily="34" charset="0"/>
                <a:cs typeface="Mangal" panose="02040503050203030202" pitchFamily="18" charset="0"/>
              </a:rPr>
              <a:t>Queries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7293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7E149D-2DC5-5AF9-D4B5-DA6C59D3CD53}"/>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E522540E-5F3B-C956-B5BC-DD28E209495A}"/>
              </a:ext>
            </a:extLst>
          </p:cNvPr>
          <p:cNvSpPr>
            <a:spLocks noGrp="1"/>
          </p:cNvSpPr>
          <p:nvPr>
            <p:ph type="sldNum" sz="quarter" idx="12"/>
          </p:nvPr>
        </p:nvSpPr>
        <p:spPr>
          <a:xfrm>
            <a:off x="7418736" y="6459786"/>
            <a:ext cx="984019" cy="365125"/>
          </a:xfrm>
        </p:spPr>
        <p:txBody>
          <a:bodyPr/>
          <a:lstStyle/>
          <a:p>
            <a:fld id="{615D92F5-C6BD-4770-B93B-CCC7110BADD0}" type="slidenum">
              <a:rPr lang="en-US" smtClean="0"/>
              <a:pPr/>
              <a:t>12</a:t>
            </a:fld>
            <a:endParaRPr lang="en-US"/>
          </a:p>
        </p:txBody>
      </p:sp>
      <p:sp>
        <p:nvSpPr>
          <p:cNvPr id="13" name="TextBox 12">
            <a:extLst>
              <a:ext uri="{FF2B5EF4-FFF2-40B4-BE49-F238E27FC236}">
                <a16:creationId xmlns:a16="http://schemas.microsoft.com/office/drawing/2014/main" id="{DE1C387E-06A4-877A-6A5D-A4F1DA816A99}"/>
              </a:ext>
            </a:extLst>
          </p:cNvPr>
          <p:cNvSpPr txBox="1"/>
          <p:nvPr/>
        </p:nvSpPr>
        <p:spPr>
          <a:xfrm>
            <a:off x="315157" y="0"/>
            <a:ext cx="4572000" cy="754694"/>
          </a:xfrm>
          <a:prstGeom prst="rect">
            <a:avLst/>
          </a:prstGeom>
          <a:noFill/>
        </p:spPr>
        <p:txBody>
          <a:bodyPr wrap="square">
            <a:spAutoFit/>
          </a:bodyPr>
          <a:lstStyle/>
          <a:p>
            <a:pPr marL="0" marR="0" algn="just">
              <a:lnSpc>
                <a:spcPct val="150000"/>
              </a:lnSpc>
              <a:spcBef>
                <a:spcPts val="0"/>
              </a:spcBef>
              <a:spcAft>
                <a:spcPts val="0"/>
              </a:spcAft>
            </a:pPr>
            <a:r>
              <a:rPr lang="en-US" sz="3200" b="1" dirty="0">
                <a:effectLst/>
                <a:latin typeface="Calibri" panose="020F0502020204030204" pitchFamily="34" charset="0"/>
                <a:ea typeface="Calibri" panose="020F0502020204030204" pitchFamily="34" charset="0"/>
                <a:cs typeface="Mangal" panose="02040503050203030202" pitchFamily="18" charset="0"/>
              </a:rPr>
              <a:t>2.4 Process Model</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9BA55D6D-61A4-C32C-A54D-22C0F044513D}"/>
              </a:ext>
            </a:extLst>
          </p:cNvPr>
          <p:cNvSpPr txBox="1"/>
          <p:nvPr/>
        </p:nvSpPr>
        <p:spPr>
          <a:xfrm>
            <a:off x="501587" y="754694"/>
            <a:ext cx="7204230" cy="464871"/>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Software process model chosen for the project is the “Agile Model”.</a:t>
            </a:r>
          </a:p>
        </p:txBody>
      </p:sp>
      <p:pic>
        <p:nvPicPr>
          <p:cNvPr id="16" name="Picture 15">
            <a:extLst>
              <a:ext uri="{FF2B5EF4-FFF2-40B4-BE49-F238E27FC236}">
                <a16:creationId xmlns:a16="http://schemas.microsoft.com/office/drawing/2014/main" id="{BAA14E9D-45D3-D593-40C1-8AA3C46DE6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264" y="1746182"/>
            <a:ext cx="5693472" cy="3365635"/>
          </a:xfrm>
          <a:prstGeom prst="rect">
            <a:avLst/>
          </a:prstGeom>
          <a:noFill/>
          <a:ln>
            <a:noFill/>
          </a:ln>
        </p:spPr>
      </p:pic>
    </p:spTree>
    <p:extLst>
      <p:ext uri="{BB962C8B-B14F-4D97-AF65-F5344CB8AC3E}">
        <p14:creationId xmlns:p14="http://schemas.microsoft.com/office/powerpoint/2010/main" val="314366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22D798-B4B5-291D-DA48-AD5EB0C9B55B}"/>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F50845B1-2F1C-CA04-F42C-21E75128E78C}"/>
              </a:ext>
            </a:extLst>
          </p:cNvPr>
          <p:cNvSpPr>
            <a:spLocks noGrp="1"/>
          </p:cNvSpPr>
          <p:nvPr>
            <p:ph type="sldNum" sz="quarter" idx="12"/>
          </p:nvPr>
        </p:nvSpPr>
        <p:spPr/>
        <p:txBody>
          <a:bodyPr/>
          <a:lstStyle/>
          <a:p>
            <a:fld id="{615D92F5-C6BD-4770-B93B-CCC7110BADD0}" type="slidenum">
              <a:rPr lang="en-US" smtClean="0"/>
              <a:pPr/>
              <a:t>13</a:t>
            </a:fld>
            <a:endParaRPr lang="en-US"/>
          </a:p>
        </p:txBody>
      </p:sp>
      <p:sp>
        <p:nvSpPr>
          <p:cNvPr id="13" name="TextBox 12">
            <a:extLst>
              <a:ext uri="{FF2B5EF4-FFF2-40B4-BE49-F238E27FC236}">
                <a16:creationId xmlns:a16="http://schemas.microsoft.com/office/drawing/2014/main" id="{763ACDB4-998B-3827-906D-5A06D2738612}"/>
              </a:ext>
            </a:extLst>
          </p:cNvPr>
          <p:cNvSpPr txBox="1"/>
          <p:nvPr/>
        </p:nvSpPr>
        <p:spPr>
          <a:xfrm>
            <a:off x="273680" y="33089"/>
            <a:ext cx="7643673" cy="754694"/>
          </a:xfrm>
          <a:prstGeom prst="rect">
            <a:avLst/>
          </a:prstGeom>
          <a:noFill/>
        </p:spPr>
        <p:txBody>
          <a:bodyPr wrap="square">
            <a:spAutoFit/>
          </a:bodyPr>
          <a:lstStyle/>
          <a:p>
            <a:pPr marL="0" marR="0" algn="just">
              <a:lnSpc>
                <a:spcPct val="150000"/>
              </a:lnSpc>
              <a:spcBef>
                <a:spcPts val="0"/>
              </a:spcBef>
              <a:spcAft>
                <a:spcPts val="0"/>
              </a:spcAft>
            </a:pPr>
            <a:r>
              <a:rPr lang="en-US" sz="3200" b="1" dirty="0">
                <a:latin typeface="Calibri" panose="020F0502020204030204" pitchFamily="34" charset="0"/>
                <a:ea typeface="Calibri" panose="020F0502020204030204" pitchFamily="34" charset="0"/>
                <a:cs typeface="Mangal" panose="02040503050203030202" pitchFamily="18" charset="0"/>
              </a:rPr>
              <a:t>2</a:t>
            </a:r>
            <a:r>
              <a:rPr lang="en-US" sz="3200" b="1" dirty="0">
                <a:effectLst/>
                <a:latin typeface="Calibri" panose="020F0502020204030204" pitchFamily="34" charset="0"/>
                <a:ea typeface="Calibri" panose="020F0502020204030204" pitchFamily="34" charset="0"/>
                <a:cs typeface="Mangal" panose="02040503050203030202" pitchFamily="18" charset="0"/>
              </a:rPr>
              <a:t>.5 Hardware &amp; Software Requirements</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E2B85A28-1E59-A727-B5EB-72482B9DBCD6}"/>
              </a:ext>
            </a:extLst>
          </p:cNvPr>
          <p:cNvSpPr txBox="1"/>
          <p:nvPr/>
        </p:nvSpPr>
        <p:spPr>
          <a:xfrm>
            <a:off x="563732" y="870881"/>
            <a:ext cx="5890334" cy="769441"/>
          </a:xfrm>
          <a:prstGeom prst="rect">
            <a:avLst/>
          </a:prstGeom>
          <a:noFill/>
        </p:spPr>
        <p:txBody>
          <a:bodyPr wrap="square">
            <a:spAutoFit/>
          </a:bodyPr>
          <a:lstStyle/>
          <a:p>
            <a:pPr marL="342900" indent="-342900">
              <a:buFont typeface="Wingdings" panose="05000000000000000000" pitchFamily="2" charset="2"/>
              <a:buChar char="v"/>
            </a:pPr>
            <a:r>
              <a:rPr lang="en-US" sz="2200" dirty="0"/>
              <a:t>Server-Side Requirements</a:t>
            </a:r>
          </a:p>
          <a:p>
            <a:pPr marL="800100" lvl="1" indent="-342900">
              <a:buFont typeface="Wingdings" panose="05000000000000000000" pitchFamily="2" charset="2"/>
              <a:buChar char="Ø"/>
            </a:pPr>
            <a:r>
              <a:rPr lang="en-US" sz="2200" dirty="0"/>
              <a:t>Hardware </a:t>
            </a:r>
          </a:p>
        </p:txBody>
      </p:sp>
      <p:graphicFrame>
        <p:nvGraphicFramePr>
          <p:cNvPr id="19" name="Table 19">
            <a:extLst>
              <a:ext uri="{FF2B5EF4-FFF2-40B4-BE49-F238E27FC236}">
                <a16:creationId xmlns:a16="http://schemas.microsoft.com/office/drawing/2014/main" id="{1F1DC208-1CCA-285E-31A2-1A779ECC0854}"/>
              </a:ext>
            </a:extLst>
          </p:cNvPr>
          <p:cNvGraphicFramePr>
            <a:graphicFrameLocks noGrp="1"/>
          </p:cNvGraphicFramePr>
          <p:nvPr>
            <p:extLst>
              <p:ext uri="{D42A27DB-BD31-4B8C-83A1-F6EECF244321}">
                <p14:modId xmlns:p14="http://schemas.microsoft.com/office/powerpoint/2010/main" val="2746642575"/>
              </p:ext>
            </p:extLst>
          </p:nvPr>
        </p:nvGraphicFramePr>
        <p:xfrm>
          <a:off x="1621654" y="1715217"/>
          <a:ext cx="6096000" cy="901954"/>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29178653"/>
                    </a:ext>
                  </a:extLst>
                </a:gridCol>
                <a:gridCol w="3048000">
                  <a:extLst>
                    <a:ext uri="{9D8B030D-6E8A-4147-A177-3AD203B41FA5}">
                      <a16:colId xmlns:a16="http://schemas.microsoft.com/office/drawing/2014/main" val="1019560984"/>
                    </a:ext>
                  </a:extLst>
                </a:gridCol>
              </a:tblGrid>
              <a:tr h="370840">
                <a:tc>
                  <a:txBody>
                    <a:bodyPr/>
                    <a:lstStyle/>
                    <a:p>
                      <a:pPr marL="0" marR="0" algn="ctr">
                        <a:lnSpc>
                          <a:spcPct val="150000"/>
                        </a:lnSpc>
                        <a:spcBef>
                          <a:spcPts val="0"/>
                        </a:spcBef>
                        <a:spcAft>
                          <a:spcPts val="0"/>
                        </a:spcAft>
                      </a:pPr>
                      <a:r>
                        <a:rPr lang="en-US" sz="2200" dirty="0">
                          <a:effectLst/>
                          <a:latin typeface="+mn-lt"/>
                          <a:ea typeface="Calibri" panose="020F0502020204030204" pitchFamily="34" charset="0"/>
                          <a:cs typeface="Mangal" panose="02040503050203030202" pitchFamily="18" charset="0"/>
                        </a:rPr>
                        <a:t>Ram</a:t>
                      </a:r>
                    </a:p>
                  </a:txBody>
                  <a:tcPr marL="68580" marR="68580" marT="0" marB="0"/>
                </a:tc>
                <a:tc>
                  <a:txBody>
                    <a:bodyPr/>
                    <a:lstStyle/>
                    <a:p>
                      <a:pPr marL="0" marR="0" algn="ctr">
                        <a:lnSpc>
                          <a:spcPct val="150000"/>
                        </a:lnSpc>
                        <a:spcBef>
                          <a:spcPts val="0"/>
                        </a:spcBef>
                        <a:spcAft>
                          <a:spcPts val="0"/>
                        </a:spcAft>
                      </a:pPr>
                      <a:r>
                        <a:rPr lang="en-US" sz="2200">
                          <a:effectLst/>
                          <a:latin typeface="+mn-lt"/>
                          <a:ea typeface="Calibri" panose="020F0502020204030204" pitchFamily="34" charset="0"/>
                          <a:cs typeface="Mangal" panose="02040503050203030202" pitchFamily="18" charset="0"/>
                        </a:rPr>
                        <a:t>8 GB</a:t>
                      </a:r>
                    </a:p>
                  </a:txBody>
                  <a:tcPr marL="68580" marR="68580" marT="0" marB="0"/>
                </a:tc>
                <a:extLst>
                  <a:ext uri="{0D108BD9-81ED-4DB2-BD59-A6C34878D82A}">
                    <a16:rowId xmlns:a16="http://schemas.microsoft.com/office/drawing/2014/main" val="2185169042"/>
                  </a:ext>
                </a:extLst>
              </a:tr>
              <a:tr h="370840">
                <a:tc>
                  <a:txBody>
                    <a:bodyPr/>
                    <a:lstStyle/>
                    <a:p>
                      <a:pPr marL="0" marR="0" algn="ctr">
                        <a:lnSpc>
                          <a:spcPct val="150000"/>
                        </a:lnSpc>
                        <a:spcBef>
                          <a:spcPts val="0"/>
                        </a:spcBef>
                        <a:spcAft>
                          <a:spcPts val="0"/>
                        </a:spcAft>
                      </a:pPr>
                      <a:r>
                        <a:rPr lang="en-US" sz="2200" dirty="0">
                          <a:effectLst/>
                          <a:latin typeface="+mn-lt"/>
                          <a:ea typeface="Calibri" panose="020F0502020204030204" pitchFamily="34" charset="0"/>
                          <a:cs typeface="Mangal" panose="02040503050203030202" pitchFamily="18" charset="0"/>
                        </a:rPr>
                        <a:t>SSD</a:t>
                      </a:r>
                    </a:p>
                  </a:txBody>
                  <a:tcPr marL="68580" marR="68580" marT="0" marB="0"/>
                </a:tc>
                <a:tc>
                  <a:txBody>
                    <a:bodyPr/>
                    <a:lstStyle/>
                    <a:p>
                      <a:pPr marL="0" marR="0" algn="ctr">
                        <a:lnSpc>
                          <a:spcPct val="150000"/>
                        </a:lnSpc>
                        <a:spcBef>
                          <a:spcPts val="0"/>
                        </a:spcBef>
                        <a:spcAft>
                          <a:spcPts val="0"/>
                        </a:spcAft>
                      </a:pPr>
                      <a:r>
                        <a:rPr lang="en-US" sz="2200" dirty="0">
                          <a:effectLst/>
                          <a:latin typeface="+mn-lt"/>
                          <a:ea typeface="Calibri" panose="020F0502020204030204" pitchFamily="34" charset="0"/>
                          <a:cs typeface="Mangal" panose="02040503050203030202" pitchFamily="18" charset="0"/>
                        </a:rPr>
                        <a:t>Needed</a:t>
                      </a:r>
                    </a:p>
                  </a:txBody>
                  <a:tcPr marL="68580" marR="68580" marT="0" marB="0"/>
                </a:tc>
                <a:extLst>
                  <a:ext uri="{0D108BD9-81ED-4DB2-BD59-A6C34878D82A}">
                    <a16:rowId xmlns:a16="http://schemas.microsoft.com/office/drawing/2014/main" val="4132802397"/>
                  </a:ext>
                </a:extLst>
              </a:tr>
            </a:tbl>
          </a:graphicData>
        </a:graphic>
      </p:graphicFrame>
      <p:sp>
        <p:nvSpPr>
          <p:cNvPr id="21" name="TextBox 20">
            <a:extLst>
              <a:ext uri="{FF2B5EF4-FFF2-40B4-BE49-F238E27FC236}">
                <a16:creationId xmlns:a16="http://schemas.microsoft.com/office/drawing/2014/main" id="{C11E7BB3-9518-9B29-1EDD-87F951BA8096}"/>
              </a:ext>
            </a:extLst>
          </p:cNvPr>
          <p:cNvSpPr txBox="1"/>
          <p:nvPr/>
        </p:nvSpPr>
        <p:spPr>
          <a:xfrm>
            <a:off x="563732" y="3196564"/>
            <a:ext cx="4572000" cy="547714"/>
          </a:xfrm>
          <a:prstGeom prst="rect">
            <a:avLst/>
          </a:prstGeom>
          <a:noFill/>
        </p:spPr>
        <p:txBody>
          <a:bodyPr wrap="square">
            <a:spAutoFit/>
          </a:bodyPr>
          <a:lstStyle/>
          <a:p>
            <a:pPr marL="742950" marR="0" lvl="1" indent="-285750">
              <a:lnSpc>
                <a:spcPct val="150000"/>
              </a:lnSpc>
              <a:spcBef>
                <a:spcPts val="0"/>
              </a:spcBef>
              <a:spcAft>
                <a:spcPts val="10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Software</a:t>
            </a:r>
          </a:p>
        </p:txBody>
      </p:sp>
      <p:graphicFrame>
        <p:nvGraphicFramePr>
          <p:cNvPr id="22" name="Table 22">
            <a:extLst>
              <a:ext uri="{FF2B5EF4-FFF2-40B4-BE49-F238E27FC236}">
                <a16:creationId xmlns:a16="http://schemas.microsoft.com/office/drawing/2014/main" id="{26CE7BA1-D2DA-F1C6-AFF1-521C01F22025}"/>
              </a:ext>
            </a:extLst>
          </p:cNvPr>
          <p:cNvGraphicFramePr>
            <a:graphicFrameLocks noGrp="1"/>
          </p:cNvGraphicFramePr>
          <p:nvPr>
            <p:extLst>
              <p:ext uri="{D42A27DB-BD31-4B8C-83A1-F6EECF244321}">
                <p14:modId xmlns:p14="http://schemas.microsoft.com/office/powerpoint/2010/main" val="524880439"/>
              </p:ext>
            </p:extLst>
          </p:nvPr>
        </p:nvGraphicFramePr>
        <p:xfrm>
          <a:off x="1621654" y="3856114"/>
          <a:ext cx="6096000" cy="2254885"/>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13093318"/>
                    </a:ext>
                  </a:extLst>
                </a:gridCol>
                <a:gridCol w="3048000">
                  <a:extLst>
                    <a:ext uri="{9D8B030D-6E8A-4147-A177-3AD203B41FA5}">
                      <a16:colId xmlns:a16="http://schemas.microsoft.com/office/drawing/2014/main" val="2737629869"/>
                    </a:ext>
                  </a:extLst>
                </a:gridCol>
              </a:tblGrid>
              <a:tr h="370840">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Operating System</a:t>
                      </a:r>
                    </a:p>
                  </a:txBody>
                  <a:tcPr marL="68580" marR="68580" marT="0" marB="0"/>
                </a:tc>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Windows 10</a:t>
                      </a:r>
                    </a:p>
                  </a:txBody>
                  <a:tcPr marL="68580" marR="68580" marT="0" marB="0"/>
                </a:tc>
                <a:extLst>
                  <a:ext uri="{0D108BD9-81ED-4DB2-BD59-A6C34878D82A}">
                    <a16:rowId xmlns:a16="http://schemas.microsoft.com/office/drawing/2014/main" val="428557469"/>
                  </a:ext>
                </a:extLst>
              </a:tr>
              <a:tr h="370840">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Database</a:t>
                      </a:r>
                    </a:p>
                  </a:txBody>
                  <a:tcPr marL="68580" marR="68580" marT="0" marB="0"/>
                </a:tc>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MySQL</a:t>
                      </a:r>
                    </a:p>
                  </a:txBody>
                  <a:tcPr marL="68580" marR="68580" marT="0" marB="0"/>
                </a:tc>
                <a:extLst>
                  <a:ext uri="{0D108BD9-81ED-4DB2-BD59-A6C34878D82A}">
                    <a16:rowId xmlns:a16="http://schemas.microsoft.com/office/drawing/2014/main" val="2596872134"/>
                  </a:ext>
                </a:extLst>
              </a:tr>
              <a:tr h="370840">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Backend</a:t>
                      </a:r>
                    </a:p>
                  </a:txBody>
                  <a:tcPr marL="68580" marR="68580" marT="0" marB="0"/>
                </a:tc>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PHP</a:t>
                      </a:r>
                    </a:p>
                  </a:txBody>
                  <a:tcPr marL="68580" marR="68580" marT="0" marB="0"/>
                </a:tc>
                <a:extLst>
                  <a:ext uri="{0D108BD9-81ED-4DB2-BD59-A6C34878D82A}">
                    <a16:rowId xmlns:a16="http://schemas.microsoft.com/office/drawing/2014/main" val="957772547"/>
                  </a:ext>
                </a:extLst>
              </a:tr>
              <a:tr h="370840">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Front-End</a:t>
                      </a:r>
                    </a:p>
                  </a:txBody>
                  <a:tcPr marL="68580" marR="68580" marT="0" marB="0"/>
                </a:tc>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HTML, CSS &amp; JS &amp; BS4</a:t>
                      </a:r>
                    </a:p>
                  </a:txBody>
                  <a:tcPr marL="68580" marR="68580" marT="0" marB="0"/>
                </a:tc>
                <a:extLst>
                  <a:ext uri="{0D108BD9-81ED-4DB2-BD59-A6C34878D82A}">
                    <a16:rowId xmlns:a16="http://schemas.microsoft.com/office/drawing/2014/main" val="1341979169"/>
                  </a:ext>
                </a:extLst>
              </a:tr>
              <a:tr h="370840">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Tool</a:t>
                      </a:r>
                    </a:p>
                  </a:txBody>
                  <a:tcPr marL="68580" marR="68580" marT="0" marB="0"/>
                </a:tc>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Visual Studio Code</a:t>
                      </a:r>
                    </a:p>
                  </a:txBody>
                  <a:tcPr marL="68580" marR="68580" marT="0" marB="0"/>
                </a:tc>
                <a:extLst>
                  <a:ext uri="{0D108BD9-81ED-4DB2-BD59-A6C34878D82A}">
                    <a16:rowId xmlns:a16="http://schemas.microsoft.com/office/drawing/2014/main" val="3092058005"/>
                  </a:ext>
                </a:extLst>
              </a:tr>
            </a:tbl>
          </a:graphicData>
        </a:graphic>
      </p:graphicFrame>
    </p:spTree>
    <p:extLst>
      <p:ext uri="{BB962C8B-B14F-4D97-AF65-F5344CB8AC3E}">
        <p14:creationId xmlns:p14="http://schemas.microsoft.com/office/powerpoint/2010/main" val="308322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22D798-B4B5-291D-DA48-AD5EB0C9B55B}"/>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F50845B1-2F1C-CA04-F42C-21E75128E78C}"/>
              </a:ext>
            </a:extLst>
          </p:cNvPr>
          <p:cNvSpPr>
            <a:spLocks noGrp="1"/>
          </p:cNvSpPr>
          <p:nvPr>
            <p:ph type="sldNum" sz="quarter" idx="12"/>
          </p:nvPr>
        </p:nvSpPr>
        <p:spPr/>
        <p:txBody>
          <a:bodyPr/>
          <a:lstStyle/>
          <a:p>
            <a:fld id="{615D92F5-C6BD-4770-B93B-CCC7110BADD0}" type="slidenum">
              <a:rPr lang="en-US" smtClean="0"/>
              <a:pPr/>
              <a:t>14</a:t>
            </a:fld>
            <a:endParaRPr lang="en-US"/>
          </a:p>
        </p:txBody>
      </p:sp>
      <p:sp>
        <p:nvSpPr>
          <p:cNvPr id="13" name="TextBox 12">
            <a:extLst>
              <a:ext uri="{FF2B5EF4-FFF2-40B4-BE49-F238E27FC236}">
                <a16:creationId xmlns:a16="http://schemas.microsoft.com/office/drawing/2014/main" id="{763ACDB4-998B-3827-906D-5A06D2738612}"/>
              </a:ext>
            </a:extLst>
          </p:cNvPr>
          <p:cNvSpPr txBox="1"/>
          <p:nvPr/>
        </p:nvSpPr>
        <p:spPr>
          <a:xfrm>
            <a:off x="273680" y="33089"/>
            <a:ext cx="7643673" cy="754694"/>
          </a:xfrm>
          <a:prstGeom prst="rect">
            <a:avLst/>
          </a:prstGeom>
          <a:noFill/>
        </p:spPr>
        <p:txBody>
          <a:bodyPr wrap="square">
            <a:spAutoFit/>
          </a:bodyPr>
          <a:lstStyle/>
          <a:p>
            <a:pPr marL="0" marR="0" algn="just">
              <a:lnSpc>
                <a:spcPct val="150000"/>
              </a:lnSpc>
              <a:spcBef>
                <a:spcPts val="0"/>
              </a:spcBef>
              <a:spcAft>
                <a:spcPts val="0"/>
              </a:spcAft>
            </a:pPr>
            <a:r>
              <a:rPr lang="en-US" sz="3200" b="1" dirty="0">
                <a:latin typeface="Calibri" panose="020F0502020204030204" pitchFamily="34" charset="0"/>
                <a:ea typeface="Calibri" panose="020F0502020204030204" pitchFamily="34" charset="0"/>
                <a:cs typeface="Mangal" panose="02040503050203030202" pitchFamily="18" charset="0"/>
              </a:rPr>
              <a:t>2</a:t>
            </a:r>
            <a:r>
              <a:rPr lang="en-US" sz="3200" b="1" dirty="0">
                <a:effectLst/>
                <a:latin typeface="Calibri" panose="020F0502020204030204" pitchFamily="34" charset="0"/>
                <a:ea typeface="Calibri" panose="020F0502020204030204" pitchFamily="34" charset="0"/>
                <a:cs typeface="Mangal" panose="02040503050203030202" pitchFamily="18" charset="0"/>
              </a:rPr>
              <a:t>.5 Hardware &amp; Software Requirements</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E2B85A28-1E59-A727-B5EB-72482B9DBCD6}"/>
              </a:ext>
            </a:extLst>
          </p:cNvPr>
          <p:cNvSpPr txBox="1"/>
          <p:nvPr/>
        </p:nvSpPr>
        <p:spPr>
          <a:xfrm>
            <a:off x="563732" y="870881"/>
            <a:ext cx="5890334" cy="769441"/>
          </a:xfrm>
          <a:prstGeom prst="rect">
            <a:avLst/>
          </a:prstGeom>
          <a:noFill/>
        </p:spPr>
        <p:txBody>
          <a:bodyPr wrap="square">
            <a:spAutoFit/>
          </a:bodyPr>
          <a:lstStyle/>
          <a:p>
            <a:pPr marL="342900" indent="-342900">
              <a:buFont typeface="Wingdings" panose="05000000000000000000" pitchFamily="2" charset="2"/>
              <a:buChar char="v"/>
            </a:pPr>
            <a:r>
              <a:rPr lang="en-US" sz="2200" dirty="0">
                <a:effectLst/>
                <a:latin typeface="Calibri" panose="020F0502020204030204" pitchFamily="34" charset="0"/>
                <a:ea typeface="Calibri" panose="020F0502020204030204" pitchFamily="34" charset="0"/>
                <a:cs typeface="Mangal" panose="02040503050203030202" pitchFamily="18" charset="0"/>
              </a:rPr>
              <a:t>Client-Side Requirements</a:t>
            </a:r>
            <a:endParaRPr lang="en-US" sz="2200" dirty="0"/>
          </a:p>
          <a:p>
            <a:pPr marL="800100" lvl="1" indent="-342900">
              <a:buFont typeface="Wingdings" panose="05000000000000000000" pitchFamily="2" charset="2"/>
              <a:buChar char="Ø"/>
            </a:pPr>
            <a:r>
              <a:rPr lang="en-US" sz="2200" dirty="0"/>
              <a:t>Hardware </a:t>
            </a:r>
          </a:p>
        </p:txBody>
      </p:sp>
      <p:graphicFrame>
        <p:nvGraphicFramePr>
          <p:cNvPr id="19" name="Table 19">
            <a:extLst>
              <a:ext uri="{FF2B5EF4-FFF2-40B4-BE49-F238E27FC236}">
                <a16:creationId xmlns:a16="http://schemas.microsoft.com/office/drawing/2014/main" id="{1F1DC208-1CCA-285E-31A2-1A779ECC0854}"/>
              </a:ext>
            </a:extLst>
          </p:cNvPr>
          <p:cNvGraphicFramePr>
            <a:graphicFrameLocks noGrp="1"/>
          </p:cNvGraphicFramePr>
          <p:nvPr>
            <p:extLst>
              <p:ext uri="{D42A27DB-BD31-4B8C-83A1-F6EECF244321}">
                <p14:modId xmlns:p14="http://schemas.microsoft.com/office/powerpoint/2010/main" val="2974878865"/>
              </p:ext>
            </p:extLst>
          </p:nvPr>
        </p:nvGraphicFramePr>
        <p:xfrm>
          <a:off x="1621654" y="1715217"/>
          <a:ext cx="6096000" cy="901954"/>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29178653"/>
                    </a:ext>
                  </a:extLst>
                </a:gridCol>
                <a:gridCol w="3048000">
                  <a:extLst>
                    <a:ext uri="{9D8B030D-6E8A-4147-A177-3AD203B41FA5}">
                      <a16:colId xmlns:a16="http://schemas.microsoft.com/office/drawing/2014/main" val="1019560984"/>
                    </a:ext>
                  </a:extLst>
                </a:gridCol>
              </a:tblGrid>
              <a:tr h="370840">
                <a:tc>
                  <a:txBody>
                    <a:bodyPr/>
                    <a:lstStyle/>
                    <a:p>
                      <a:pPr marL="0" marR="0" algn="ctr">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Ram</a:t>
                      </a:r>
                    </a:p>
                  </a:txBody>
                  <a:tcPr marL="68580" marR="68580" marT="0" marB="0"/>
                </a:tc>
                <a:tc>
                  <a:txBody>
                    <a:bodyPr/>
                    <a:lstStyle/>
                    <a:p>
                      <a:pPr marL="0" marR="0" algn="ctr">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4 GB</a:t>
                      </a:r>
                    </a:p>
                  </a:txBody>
                  <a:tcPr marL="68580" marR="68580" marT="0" marB="0"/>
                </a:tc>
                <a:extLst>
                  <a:ext uri="{0D108BD9-81ED-4DB2-BD59-A6C34878D82A}">
                    <a16:rowId xmlns:a16="http://schemas.microsoft.com/office/drawing/2014/main" val="2185169042"/>
                  </a:ext>
                </a:extLst>
              </a:tr>
              <a:tr h="370840">
                <a:tc>
                  <a:txBody>
                    <a:bodyPr/>
                    <a:lstStyle/>
                    <a:p>
                      <a:pPr marL="0" marR="0" algn="ctr">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Device </a:t>
                      </a:r>
                    </a:p>
                  </a:txBody>
                  <a:tcPr marL="68580" marR="68580" marT="0" marB="0"/>
                </a:tc>
                <a:tc>
                  <a:txBody>
                    <a:bodyPr/>
                    <a:lstStyle/>
                    <a:p>
                      <a:pPr marL="0" marR="0" algn="ctr">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Smart Device</a:t>
                      </a:r>
                    </a:p>
                  </a:txBody>
                  <a:tcPr marL="68580" marR="68580" marT="0" marB="0"/>
                </a:tc>
                <a:extLst>
                  <a:ext uri="{0D108BD9-81ED-4DB2-BD59-A6C34878D82A}">
                    <a16:rowId xmlns:a16="http://schemas.microsoft.com/office/drawing/2014/main" val="4132802397"/>
                  </a:ext>
                </a:extLst>
              </a:tr>
            </a:tbl>
          </a:graphicData>
        </a:graphic>
      </p:graphicFrame>
      <p:sp>
        <p:nvSpPr>
          <p:cNvPr id="21" name="TextBox 20">
            <a:extLst>
              <a:ext uri="{FF2B5EF4-FFF2-40B4-BE49-F238E27FC236}">
                <a16:creationId xmlns:a16="http://schemas.microsoft.com/office/drawing/2014/main" id="{C11E7BB3-9518-9B29-1EDD-87F951BA8096}"/>
              </a:ext>
            </a:extLst>
          </p:cNvPr>
          <p:cNvSpPr txBox="1"/>
          <p:nvPr/>
        </p:nvSpPr>
        <p:spPr>
          <a:xfrm>
            <a:off x="563732" y="3196564"/>
            <a:ext cx="4572000" cy="547714"/>
          </a:xfrm>
          <a:prstGeom prst="rect">
            <a:avLst/>
          </a:prstGeom>
          <a:noFill/>
        </p:spPr>
        <p:txBody>
          <a:bodyPr wrap="square">
            <a:spAutoFit/>
          </a:bodyPr>
          <a:lstStyle/>
          <a:p>
            <a:pPr marL="742950" marR="0" lvl="1" indent="-285750">
              <a:lnSpc>
                <a:spcPct val="150000"/>
              </a:lnSpc>
              <a:spcBef>
                <a:spcPts val="0"/>
              </a:spcBef>
              <a:spcAft>
                <a:spcPts val="10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Software</a:t>
            </a:r>
          </a:p>
        </p:txBody>
      </p:sp>
      <p:graphicFrame>
        <p:nvGraphicFramePr>
          <p:cNvPr id="22" name="Table 22">
            <a:extLst>
              <a:ext uri="{FF2B5EF4-FFF2-40B4-BE49-F238E27FC236}">
                <a16:creationId xmlns:a16="http://schemas.microsoft.com/office/drawing/2014/main" id="{26CE7BA1-D2DA-F1C6-AFF1-521C01F22025}"/>
              </a:ext>
            </a:extLst>
          </p:cNvPr>
          <p:cNvGraphicFramePr>
            <a:graphicFrameLocks noGrp="1"/>
          </p:cNvGraphicFramePr>
          <p:nvPr>
            <p:extLst>
              <p:ext uri="{D42A27DB-BD31-4B8C-83A1-F6EECF244321}">
                <p14:modId xmlns:p14="http://schemas.microsoft.com/office/powerpoint/2010/main" val="508929770"/>
              </p:ext>
            </p:extLst>
          </p:nvPr>
        </p:nvGraphicFramePr>
        <p:xfrm>
          <a:off x="1621654" y="3856114"/>
          <a:ext cx="6096000" cy="1352931"/>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13093318"/>
                    </a:ext>
                  </a:extLst>
                </a:gridCol>
                <a:gridCol w="3048000">
                  <a:extLst>
                    <a:ext uri="{9D8B030D-6E8A-4147-A177-3AD203B41FA5}">
                      <a16:colId xmlns:a16="http://schemas.microsoft.com/office/drawing/2014/main" val="2737629869"/>
                    </a:ext>
                  </a:extLst>
                </a:gridCol>
              </a:tblGrid>
              <a:tr h="370840">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Operating System</a:t>
                      </a:r>
                    </a:p>
                  </a:txBody>
                  <a:tcPr marL="68580" marR="68580" marT="0" marB="0"/>
                </a:tc>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Any OS</a:t>
                      </a:r>
                    </a:p>
                  </a:txBody>
                  <a:tcPr marL="68580" marR="68580" marT="0" marB="0"/>
                </a:tc>
                <a:extLst>
                  <a:ext uri="{0D108BD9-81ED-4DB2-BD59-A6C34878D82A}">
                    <a16:rowId xmlns:a16="http://schemas.microsoft.com/office/drawing/2014/main" val="428557469"/>
                  </a:ext>
                </a:extLst>
              </a:tr>
              <a:tr h="370840">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Application software</a:t>
                      </a:r>
                    </a:p>
                  </a:txBody>
                  <a:tcPr marL="68580" marR="68580" marT="0" marB="0"/>
                </a:tc>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Any Web Brower</a:t>
                      </a:r>
                    </a:p>
                  </a:txBody>
                  <a:tcPr marL="68580" marR="68580" marT="0" marB="0"/>
                </a:tc>
                <a:extLst>
                  <a:ext uri="{0D108BD9-81ED-4DB2-BD59-A6C34878D82A}">
                    <a16:rowId xmlns:a16="http://schemas.microsoft.com/office/drawing/2014/main" val="2596872134"/>
                  </a:ext>
                </a:extLst>
              </a:tr>
              <a:tr h="370840">
                <a:tc>
                  <a:txBody>
                    <a:bodyPr/>
                    <a:lstStyle/>
                    <a:p>
                      <a:pPr marL="0" marR="0">
                        <a:lnSpc>
                          <a:spcPct val="150000"/>
                        </a:lnSpc>
                        <a:spcBef>
                          <a:spcPts val="0"/>
                        </a:spcBef>
                        <a:spcAft>
                          <a:spcPts val="0"/>
                        </a:spcAft>
                      </a:pPr>
                      <a:r>
                        <a:rPr lang="en-US" sz="2200">
                          <a:effectLst/>
                          <a:latin typeface="Calibri" panose="020F0502020204030204" pitchFamily="34" charset="0"/>
                          <a:ea typeface="Calibri" panose="020F0502020204030204" pitchFamily="34" charset="0"/>
                          <a:cs typeface="Mangal" panose="02040503050203030202" pitchFamily="18" charset="0"/>
                        </a:rPr>
                        <a:t>System Connected</a:t>
                      </a:r>
                    </a:p>
                  </a:txBody>
                  <a:tcPr marL="68580" marR="68580" marT="0" marB="0"/>
                </a:tc>
                <a:tc>
                  <a:txBody>
                    <a:bodyPr/>
                    <a:lstStyle/>
                    <a:p>
                      <a:pPr marL="0" marR="0">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Internet</a:t>
                      </a:r>
                    </a:p>
                  </a:txBody>
                  <a:tcPr marL="68580" marR="68580" marT="0" marB="0"/>
                </a:tc>
                <a:extLst>
                  <a:ext uri="{0D108BD9-81ED-4DB2-BD59-A6C34878D82A}">
                    <a16:rowId xmlns:a16="http://schemas.microsoft.com/office/drawing/2014/main" val="957772547"/>
                  </a:ext>
                </a:extLst>
              </a:tr>
            </a:tbl>
          </a:graphicData>
        </a:graphic>
      </p:graphicFrame>
    </p:spTree>
    <p:extLst>
      <p:ext uri="{BB962C8B-B14F-4D97-AF65-F5344CB8AC3E}">
        <p14:creationId xmlns:p14="http://schemas.microsoft.com/office/powerpoint/2010/main" val="233438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34E157-65F2-C996-503E-F9CA28F8EA3D}"/>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180AED85-3CED-75EC-A5EE-A2936AA11CA2}"/>
              </a:ext>
            </a:extLst>
          </p:cNvPr>
          <p:cNvSpPr>
            <a:spLocks noGrp="1"/>
          </p:cNvSpPr>
          <p:nvPr>
            <p:ph type="sldNum" sz="quarter" idx="12"/>
          </p:nvPr>
        </p:nvSpPr>
        <p:spPr/>
        <p:txBody>
          <a:bodyPr/>
          <a:lstStyle/>
          <a:p>
            <a:fld id="{615D92F5-C6BD-4770-B93B-CCC7110BADD0}" type="slidenum">
              <a:rPr lang="en-US" smtClean="0"/>
              <a:pPr/>
              <a:t>15</a:t>
            </a:fld>
            <a:endParaRPr lang="en-US"/>
          </a:p>
        </p:txBody>
      </p:sp>
      <p:sp>
        <p:nvSpPr>
          <p:cNvPr id="4" name="TextBox 3">
            <a:extLst>
              <a:ext uri="{FF2B5EF4-FFF2-40B4-BE49-F238E27FC236}">
                <a16:creationId xmlns:a16="http://schemas.microsoft.com/office/drawing/2014/main" id="{5DEEC6A1-EB97-CE46-C452-A1AC45CB9E18}"/>
              </a:ext>
            </a:extLst>
          </p:cNvPr>
          <p:cNvSpPr txBox="1"/>
          <p:nvPr/>
        </p:nvSpPr>
        <p:spPr>
          <a:xfrm>
            <a:off x="370703" y="321276"/>
            <a:ext cx="8587946" cy="6001643"/>
          </a:xfrm>
          <a:prstGeom prst="rect">
            <a:avLst/>
          </a:prstGeom>
          <a:noFill/>
        </p:spPr>
        <p:txBody>
          <a:bodyPr wrap="square" rtlCol="0">
            <a:spAutoFit/>
          </a:bodyPr>
          <a:lstStyle/>
          <a:p>
            <a:r>
              <a:rPr lang="en-US" sz="2400" b="1" dirty="0"/>
              <a:t>2.6 Use Cases</a:t>
            </a:r>
          </a:p>
          <a:p>
            <a:r>
              <a:rPr lang="en-US" dirty="0"/>
              <a:t>1.      Actor: User</a:t>
            </a:r>
          </a:p>
          <a:p>
            <a:r>
              <a:rPr lang="en-US" dirty="0"/>
              <a:t>         Actions</a:t>
            </a:r>
          </a:p>
          <a:p>
            <a:r>
              <a:rPr lang="en-US" dirty="0"/>
              <a:t>	Signup</a:t>
            </a:r>
          </a:p>
          <a:p>
            <a:pPr lvl="2"/>
            <a:r>
              <a:rPr lang="en-US" dirty="0"/>
              <a:t>Login</a:t>
            </a:r>
          </a:p>
          <a:p>
            <a:r>
              <a:rPr lang="en-US" dirty="0"/>
              <a:t>	Switch Role</a:t>
            </a:r>
          </a:p>
          <a:p>
            <a:r>
              <a:rPr lang="en-US" dirty="0"/>
              <a:t>	View Health</a:t>
            </a:r>
          </a:p>
          <a:p>
            <a:r>
              <a:rPr lang="en-US" dirty="0"/>
              <a:t>	View Report</a:t>
            </a:r>
          </a:p>
          <a:p>
            <a:r>
              <a:rPr lang="en-US" dirty="0"/>
              <a:t>	Edit Profile</a:t>
            </a:r>
          </a:p>
          <a:p>
            <a:r>
              <a:rPr lang="en-US" dirty="0"/>
              <a:t>	Submit Contact Form</a:t>
            </a:r>
          </a:p>
          <a:p>
            <a:endParaRPr lang="en-US" dirty="0"/>
          </a:p>
          <a:p>
            <a:r>
              <a:rPr lang="en-US" dirty="0"/>
              <a:t>2.     Actor: Admin</a:t>
            </a:r>
          </a:p>
          <a:p>
            <a:r>
              <a:rPr lang="en-US" dirty="0"/>
              <a:t>        Actions</a:t>
            </a:r>
          </a:p>
          <a:p>
            <a:pPr lvl="2"/>
            <a:r>
              <a:rPr lang="en-US" dirty="0"/>
              <a:t>View Report</a:t>
            </a:r>
          </a:p>
          <a:p>
            <a:r>
              <a:rPr lang="en-US" dirty="0"/>
              <a:t>	Add Patient</a:t>
            </a:r>
          </a:p>
          <a:p>
            <a:r>
              <a:rPr lang="en-US" dirty="0"/>
              <a:t>	Manage Users</a:t>
            </a:r>
          </a:p>
          <a:p>
            <a:r>
              <a:rPr lang="en-US" dirty="0"/>
              <a:t>	Manage Laboratory</a:t>
            </a:r>
          </a:p>
          <a:p>
            <a:r>
              <a:rPr lang="en-US" dirty="0"/>
              <a:t>	Manage Doctors</a:t>
            </a:r>
          </a:p>
          <a:p>
            <a:r>
              <a:rPr lang="en-US" dirty="0"/>
              <a:t>	Manage Reports</a:t>
            </a:r>
          </a:p>
          <a:p>
            <a:r>
              <a:rPr lang="en-US" dirty="0"/>
              <a:t>	Manage Queries</a:t>
            </a:r>
          </a:p>
          <a:p>
            <a:r>
              <a:rPr lang="en-US" dirty="0"/>
              <a:t>	Manage Contact form Submissions</a:t>
            </a:r>
          </a:p>
        </p:txBody>
      </p:sp>
    </p:spTree>
    <p:extLst>
      <p:ext uri="{BB962C8B-B14F-4D97-AF65-F5344CB8AC3E}">
        <p14:creationId xmlns:p14="http://schemas.microsoft.com/office/powerpoint/2010/main" val="140323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34C988-665D-EC1B-69A0-6224C65D18A9}"/>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99C897C6-E2D2-8A6A-450D-C54F7675A92C}"/>
              </a:ext>
            </a:extLst>
          </p:cNvPr>
          <p:cNvSpPr>
            <a:spLocks noGrp="1"/>
          </p:cNvSpPr>
          <p:nvPr>
            <p:ph type="sldNum" sz="quarter" idx="12"/>
          </p:nvPr>
        </p:nvSpPr>
        <p:spPr/>
        <p:txBody>
          <a:bodyPr/>
          <a:lstStyle/>
          <a:p>
            <a:fld id="{615D92F5-C6BD-4770-B93B-CCC7110BADD0}" type="slidenum">
              <a:rPr lang="en-US" smtClean="0"/>
              <a:pPr/>
              <a:t>16</a:t>
            </a:fld>
            <a:endParaRPr lang="en-US"/>
          </a:p>
        </p:txBody>
      </p:sp>
      <p:sp>
        <p:nvSpPr>
          <p:cNvPr id="5" name="TextBox 4">
            <a:extLst>
              <a:ext uri="{FF2B5EF4-FFF2-40B4-BE49-F238E27FC236}">
                <a16:creationId xmlns:a16="http://schemas.microsoft.com/office/drawing/2014/main" id="{3147BB3E-1989-0510-192E-6560D3FB6F3B}"/>
              </a:ext>
            </a:extLst>
          </p:cNvPr>
          <p:cNvSpPr txBox="1"/>
          <p:nvPr/>
        </p:nvSpPr>
        <p:spPr>
          <a:xfrm>
            <a:off x="370703" y="321276"/>
            <a:ext cx="8587946" cy="5355312"/>
          </a:xfrm>
          <a:prstGeom prst="rect">
            <a:avLst/>
          </a:prstGeom>
          <a:noFill/>
        </p:spPr>
        <p:txBody>
          <a:bodyPr wrap="square" rtlCol="0">
            <a:spAutoFit/>
          </a:bodyPr>
          <a:lstStyle/>
          <a:p>
            <a:endParaRPr lang="en-US" dirty="0"/>
          </a:p>
          <a:p>
            <a:r>
              <a:rPr lang="en-US" dirty="0"/>
              <a:t>3.       Actor: Helper</a:t>
            </a:r>
          </a:p>
          <a:p>
            <a:r>
              <a:rPr lang="en-US" dirty="0"/>
              <a:t>          Actions</a:t>
            </a:r>
          </a:p>
          <a:p>
            <a:r>
              <a:rPr lang="en-US" dirty="0"/>
              <a:t>	View Report</a:t>
            </a:r>
          </a:p>
          <a:p>
            <a:r>
              <a:rPr lang="en-US" dirty="0"/>
              <a:t>	Add Patient</a:t>
            </a:r>
          </a:p>
          <a:p>
            <a:r>
              <a:rPr lang="en-US" dirty="0"/>
              <a:t>	Manage Users</a:t>
            </a:r>
          </a:p>
          <a:p>
            <a:r>
              <a:rPr lang="en-US" dirty="0"/>
              <a:t>	Manage Laboratory</a:t>
            </a:r>
          </a:p>
          <a:p>
            <a:r>
              <a:rPr lang="en-US" dirty="0"/>
              <a:t>	Manage Doctors</a:t>
            </a:r>
          </a:p>
          <a:p>
            <a:r>
              <a:rPr lang="en-US" dirty="0"/>
              <a:t>	Manage Reports</a:t>
            </a:r>
          </a:p>
          <a:p>
            <a:r>
              <a:rPr lang="en-US" dirty="0"/>
              <a:t>	Manage Queries</a:t>
            </a:r>
          </a:p>
          <a:p>
            <a:endParaRPr lang="en-US" dirty="0"/>
          </a:p>
          <a:p>
            <a:r>
              <a:rPr lang="en-US" dirty="0"/>
              <a:t>4.      Actor: Doctor</a:t>
            </a:r>
          </a:p>
          <a:p>
            <a:r>
              <a:rPr lang="en-US" dirty="0"/>
              <a:t>         Actions</a:t>
            </a:r>
          </a:p>
          <a:p>
            <a:r>
              <a:rPr lang="en-US" dirty="0"/>
              <a:t>	Register</a:t>
            </a:r>
          </a:p>
          <a:p>
            <a:r>
              <a:rPr lang="en-US" dirty="0"/>
              <a:t>	Add Patient</a:t>
            </a:r>
          </a:p>
          <a:p>
            <a:r>
              <a:rPr lang="en-US" dirty="0"/>
              <a:t>	Create Report</a:t>
            </a:r>
          </a:p>
          <a:p>
            <a:r>
              <a:rPr lang="en-US" dirty="0"/>
              <a:t>	View Report</a:t>
            </a:r>
          </a:p>
          <a:p>
            <a:endParaRPr lang="en-US" dirty="0"/>
          </a:p>
          <a:p>
            <a:endParaRPr lang="en-US" dirty="0"/>
          </a:p>
        </p:txBody>
      </p:sp>
    </p:spTree>
    <p:extLst>
      <p:ext uri="{BB962C8B-B14F-4D97-AF65-F5344CB8AC3E}">
        <p14:creationId xmlns:p14="http://schemas.microsoft.com/office/powerpoint/2010/main" val="69418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DC130B-891E-4796-CBDE-89FC21BAE20A}"/>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76A977EE-FED3-0736-F3C6-5D3F2B509B12}"/>
              </a:ext>
            </a:extLst>
          </p:cNvPr>
          <p:cNvSpPr>
            <a:spLocks noGrp="1"/>
          </p:cNvSpPr>
          <p:nvPr>
            <p:ph type="sldNum" sz="quarter" idx="12"/>
          </p:nvPr>
        </p:nvSpPr>
        <p:spPr/>
        <p:txBody>
          <a:bodyPr/>
          <a:lstStyle/>
          <a:p>
            <a:fld id="{615D92F5-C6BD-4770-B93B-CCC7110BADD0}" type="slidenum">
              <a:rPr lang="en-US" smtClean="0"/>
              <a:pPr/>
              <a:t>17</a:t>
            </a:fld>
            <a:endParaRPr lang="en-US"/>
          </a:p>
        </p:txBody>
      </p:sp>
      <p:sp>
        <p:nvSpPr>
          <p:cNvPr id="5" name="TextBox 4">
            <a:extLst>
              <a:ext uri="{FF2B5EF4-FFF2-40B4-BE49-F238E27FC236}">
                <a16:creationId xmlns:a16="http://schemas.microsoft.com/office/drawing/2014/main" id="{7911F015-0BE5-6AAA-757D-F4468BB18D97}"/>
              </a:ext>
            </a:extLst>
          </p:cNvPr>
          <p:cNvSpPr txBox="1"/>
          <p:nvPr/>
        </p:nvSpPr>
        <p:spPr>
          <a:xfrm>
            <a:off x="380863" y="321276"/>
            <a:ext cx="8587946" cy="2308324"/>
          </a:xfrm>
          <a:prstGeom prst="rect">
            <a:avLst/>
          </a:prstGeom>
          <a:noFill/>
        </p:spPr>
        <p:txBody>
          <a:bodyPr wrap="square" rtlCol="0">
            <a:spAutoFit/>
          </a:bodyPr>
          <a:lstStyle/>
          <a:p>
            <a:pPr algn="ctr"/>
            <a:endParaRPr lang="en-US" dirty="0"/>
          </a:p>
          <a:p>
            <a:r>
              <a:rPr lang="en-US" dirty="0"/>
              <a:t>5.       Actor: Laboratory</a:t>
            </a:r>
          </a:p>
          <a:p>
            <a:r>
              <a:rPr lang="en-US" dirty="0"/>
              <a:t>          Actions</a:t>
            </a:r>
          </a:p>
          <a:p>
            <a:r>
              <a:rPr lang="en-US" dirty="0"/>
              <a:t>	Register</a:t>
            </a:r>
          </a:p>
          <a:p>
            <a:r>
              <a:rPr lang="en-US" dirty="0"/>
              <a:t>	Add Patient</a:t>
            </a:r>
          </a:p>
          <a:p>
            <a:r>
              <a:rPr lang="en-US" dirty="0"/>
              <a:t>	Create Report</a:t>
            </a:r>
          </a:p>
          <a:p>
            <a:r>
              <a:rPr lang="en-US" dirty="0"/>
              <a:t>	View Report</a:t>
            </a:r>
          </a:p>
          <a:p>
            <a:r>
              <a:rPr lang="en-US" dirty="0"/>
              <a:t>	Fill Report</a:t>
            </a:r>
          </a:p>
        </p:txBody>
      </p:sp>
    </p:spTree>
    <p:extLst>
      <p:ext uri="{BB962C8B-B14F-4D97-AF65-F5344CB8AC3E}">
        <p14:creationId xmlns:p14="http://schemas.microsoft.com/office/powerpoint/2010/main" val="125189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B778CB-7E20-E3BD-4D72-0D5037CA6B18}"/>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73563DA9-C863-526F-AAB1-1A72BB7E4492}"/>
              </a:ext>
            </a:extLst>
          </p:cNvPr>
          <p:cNvSpPr>
            <a:spLocks noGrp="1"/>
          </p:cNvSpPr>
          <p:nvPr>
            <p:ph type="sldNum" sz="quarter" idx="12"/>
          </p:nvPr>
        </p:nvSpPr>
        <p:spPr/>
        <p:txBody>
          <a:bodyPr/>
          <a:lstStyle/>
          <a:p>
            <a:fld id="{615D92F5-C6BD-4770-B93B-CCC7110BADD0}" type="slidenum">
              <a:rPr lang="en-US" smtClean="0"/>
              <a:pPr/>
              <a:t>18</a:t>
            </a:fld>
            <a:endParaRPr lang="en-US"/>
          </a:p>
        </p:txBody>
      </p:sp>
      <p:pic>
        <p:nvPicPr>
          <p:cNvPr id="4" name="Picture 3">
            <a:extLst>
              <a:ext uri="{FF2B5EF4-FFF2-40B4-BE49-F238E27FC236}">
                <a16:creationId xmlns:a16="http://schemas.microsoft.com/office/drawing/2014/main" id="{0E40DFC1-332D-4960-E24D-846DA66F5A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921" y="833120"/>
            <a:ext cx="4058157" cy="5405120"/>
          </a:xfrm>
          <a:prstGeom prst="rect">
            <a:avLst/>
          </a:prstGeom>
        </p:spPr>
      </p:pic>
      <p:sp>
        <p:nvSpPr>
          <p:cNvPr id="6" name="TextBox 5">
            <a:extLst>
              <a:ext uri="{FF2B5EF4-FFF2-40B4-BE49-F238E27FC236}">
                <a16:creationId xmlns:a16="http://schemas.microsoft.com/office/drawing/2014/main" id="{9396EAA6-010D-F071-3E4D-DE6A827B668C}"/>
              </a:ext>
            </a:extLst>
          </p:cNvPr>
          <p:cNvSpPr txBox="1"/>
          <p:nvPr/>
        </p:nvSpPr>
        <p:spPr>
          <a:xfrm>
            <a:off x="380863" y="321276"/>
            <a:ext cx="8587946" cy="461665"/>
          </a:xfrm>
          <a:prstGeom prst="rect">
            <a:avLst/>
          </a:prstGeom>
          <a:noFill/>
        </p:spPr>
        <p:txBody>
          <a:bodyPr wrap="square" rtlCol="0">
            <a:spAutoFit/>
          </a:bodyPr>
          <a:lstStyle/>
          <a:p>
            <a:r>
              <a:rPr lang="en-US" sz="2400" b="1" dirty="0"/>
              <a:t>2.7 Use Cases Diagram</a:t>
            </a:r>
            <a:endParaRPr lang="en-US" dirty="0"/>
          </a:p>
        </p:txBody>
      </p:sp>
    </p:spTree>
    <p:extLst>
      <p:ext uri="{BB962C8B-B14F-4D97-AF65-F5344CB8AC3E}">
        <p14:creationId xmlns:p14="http://schemas.microsoft.com/office/powerpoint/2010/main" val="209956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4AB4FA-87AF-1153-5ADF-22B08A9C2825}"/>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67AB8F8C-8DEF-8B88-675E-5A4C901C3999}"/>
              </a:ext>
            </a:extLst>
          </p:cNvPr>
          <p:cNvSpPr>
            <a:spLocks noGrp="1"/>
          </p:cNvSpPr>
          <p:nvPr>
            <p:ph type="sldNum" sz="quarter" idx="12"/>
          </p:nvPr>
        </p:nvSpPr>
        <p:spPr/>
        <p:txBody>
          <a:bodyPr/>
          <a:lstStyle/>
          <a:p>
            <a:fld id="{615D92F5-C6BD-4770-B93B-CCC7110BADD0}" type="slidenum">
              <a:rPr lang="en-US" smtClean="0"/>
              <a:pPr/>
              <a:t>19</a:t>
            </a:fld>
            <a:endParaRPr lang="en-US"/>
          </a:p>
        </p:txBody>
      </p:sp>
      <p:sp>
        <p:nvSpPr>
          <p:cNvPr id="5" name="TextBox 4">
            <a:extLst>
              <a:ext uri="{FF2B5EF4-FFF2-40B4-BE49-F238E27FC236}">
                <a16:creationId xmlns:a16="http://schemas.microsoft.com/office/drawing/2014/main" id="{7A3535C6-5AD2-1DED-5BF3-F6C1E542180A}"/>
              </a:ext>
            </a:extLst>
          </p:cNvPr>
          <p:cNvSpPr txBox="1"/>
          <p:nvPr/>
        </p:nvSpPr>
        <p:spPr>
          <a:xfrm>
            <a:off x="370703" y="270588"/>
            <a:ext cx="8587946" cy="4832092"/>
          </a:xfrm>
          <a:prstGeom prst="rect">
            <a:avLst/>
          </a:prstGeom>
          <a:noFill/>
        </p:spPr>
        <p:txBody>
          <a:bodyPr wrap="square" rtlCol="0">
            <a:spAutoFit/>
          </a:bodyPr>
          <a:lstStyle/>
          <a:p>
            <a:r>
              <a:rPr lang="en-US" sz="3200" b="1" dirty="0"/>
              <a:t>3 Design</a:t>
            </a:r>
          </a:p>
          <a:p>
            <a:r>
              <a:rPr lang="en-US" sz="2400" b="1" dirty="0">
                <a:latin typeface="+mj-lt"/>
                <a:cs typeface="Times New Roman" panose="02020603050405020304" pitchFamily="18" charset="0"/>
              </a:rPr>
              <a:t>3.1 Use Case Scenarios</a:t>
            </a:r>
            <a:endParaRPr lang="en-US" dirty="0">
              <a:latin typeface="+mj-lt"/>
              <a:cs typeface="Times New Roman" panose="02020603050405020304" pitchFamily="18" charset="0"/>
            </a:endParaRPr>
          </a:p>
          <a:p>
            <a:pPr marL="342900" indent="-342900">
              <a:buAutoNum type="arabicPeriod"/>
            </a:pPr>
            <a:r>
              <a:rPr lang="en-IN" sz="1800" b="1" dirty="0">
                <a:effectLst/>
                <a:latin typeface="+mj-lt"/>
                <a:ea typeface="Calibri" panose="020F0502020204030204" pitchFamily="34" charset="0"/>
                <a:cs typeface="Times New Roman" panose="02020603050405020304" pitchFamily="18" charset="0"/>
              </a:rPr>
              <a:t>User Sign up.</a:t>
            </a: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endParaRPr lang="en-IN" b="1" dirty="0">
              <a:latin typeface="+mj-lt"/>
              <a:ea typeface="Calibri" panose="020F0502020204030204" pitchFamily="34" charset="0"/>
              <a:cs typeface="Times New Roman" panose="02020603050405020304" pitchFamily="18" charset="0"/>
            </a:endParaRPr>
          </a:p>
          <a:p>
            <a:pPr marL="342900" indent="-342900">
              <a:buAutoNum type="arabicPeriod"/>
            </a:pPr>
            <a:r>
              <a:rPr lang="en-IN" b="1" dirty="0">
                <a:latin typeface="+mj-lt"/>
                <a:cs typeface="Times New Roman" panose="02020603050405020304" pitchFamily="18" charset="0"/>
              </a:rPr>
              <a:t>User Sign in</a:t>
            </a:r>
          </a:p>
          <a:p>
            <a:pPr marL="342900" indent="-342900">
              <a:buAutoNum type="arabicPeriod"/>
            </a:pPr>
            <a:endParaRPr lang="en-IN" b="1" dirty="0">
              <a:latin typeface="+mj-lt"/>
              <a:cs typeface="Times New Roman" panose="02020603050405020304" pitchFamily="18" charset="0"/>
            </a:endParaRPr>
          </a:p>
          <a:p>
            <a:pPr marL="342900" indent="-342900">
              <a:buAutoNum type="arabicPeriod"/>
            </a:pPr>
            <a:endParaRPr lang="en-IN" b="1" dirty="0">
              <a:latin typeface="+mj-lt"/>
              <a:cs typeface="Times New Roman" panose="02020603050405020304" pitchFamily="18" charset="0"/>
            </a:endParaRPr>
          </a:p>
          <a:p>
            <a:pPr marL="342900" indent="-342900">
              <a:buAutoNum type="arabicPeriod"/>
            </a:pPr>
            <a:endParaRPr lang="en-IN" b="1" dirty="0">
              <a:latin typeface="+mj-lt"/>
              <a:cs typeface="Times New Roman" panose="02020603050405020304" pitchFamily="18" charset="0"/>
            </a:endParaRPr>
          </a:p>
          <a:p>
            <a:pPr marL="342900" indent="-342900">
              <a:buAutoNum type="arabicPeriod"/>
            </a:pPr>
            <a:endParaRPr lang="en-IN" b="1" dirty="0">
              <a:latin typeface="+mj-lt"/>
              <a:cs typeface="Times New Roman" panose="02020603050405020304" pitchFamily="18" charset="0"/>
            </a:endParaRPr>
          </a:p>
          <a:p>
            <a:pPr marL="342900" indent="-342900">
              <a:buAutoNum type="arabicPeriod"/>
            </a:pPr>
            <a:endParaRPr lang="en-IN" b="1" dirty="0">
              <a:latin typeface="+mj-lt"/>
              <a:cs typeface="Times New Roman" panose="02020603050405020304" pitchFamily="18" charset="0"/>
            </a:endParaRPr>
          </a:p>
          <a:p>
            <a:pPr marL="342900" indent="-342900">
              <a:buAutoNum type="arabicPeriod"/>
            </a:pPr>
            <a:endParaRPr lang="en-IN" b="1" dirty="0">
              <a:latin typeface="+mj-lt"/>
              <a:cs typeface="Times New Roman" panose="02020603050405020304" pitchFamily="18" charset="0"/>
            </a:endParaRPr>
          </a:p>
        </p:txBody>
      </p:sp>
      <p:graphicFrame>
        <p:nvGraphicFramePr>
          <p:cNvPr id="8" name="Table 7">
            <a:extLst>
              <a:ext uri="{FF2B5EF4-FFF2-40B4-BE49-F238E27FC236}">
                <a16:creationId xmlns:a16="http://schemas.microsoft.com/office/drawing/2014/main" id="{832FF53C-68A7-614E-3C7E-4639B904FB25}"/>
              </a:ext>
            </a:extLst>
          </p:cNvPr>
          <p:cNvGraphicFramePr>
            <a:graphicFrameLocks noGrp="1"/>
          </p:cNvGraphicFramePr>
          <p:nvPr>
            <p:extLst>
              <p:ext uri="{D42A27DB-BD31-4B8C-83A1-F6EECF244321}">
                <p14:modId xmlns:p14="http://schemas.microsoft.com/office/powerpoint/2010/main" val="4080897735"/>
              </p:ext>
            </p:extLst>
          </p:nvPr>
        </p:nvGraphicFramePr>
        <p:xfrm>
          <a:off x="826770" y="1563950"/>
          <a:ext cx="7311390" cy="1287145"/>
        </p:xfrm>
        <a:graphic>
          <a:graphicData uri="http://schemas.openxmlformats.org/drawingml/2006/table">
            <a:tbl>
              <a:tblPr firstRow="1" firstCol="1" bandRow="1">
                <a:tableStyleId>{5C22544A-7EE6-4342-B048-85BDC9FD1C3A}</a:tableStyleId>
              </a:tblPr>
              <a:tblGrid>
                <a:gridCol w="3655695">
                  <a:extLst>
                    <a:ext uri="{9D8B030D-6E8A-4147-A177-3AD203B41FA5}">
                      <a16:colId xmlns:a16="http://schemas.microsoft.com/office/drawing/2014/main" val="2660045815"/>
                    </a:ext>
                  </a:extLst>
                </a:gridCol>
                <a:gridCol w="3655695">
                  <a:extLst>
                    <a:ext uri="{9D8B030D-6E8A-4147-A177-3AD203B41FA5}">
                      <a16:colId xmlns:a16="http://schemas.microsoft.com/office/drawing/2014/main" val="1037255395"/>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1563998"/>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41510172"/>
                  </a:ext>
                </a:extLst>
              </a:tr>
              <a:tr h="0">
                <a:tc>
                  <a:txBody>
                    <a:bodyPr/>
                    <a:lstStyle/>
                    <a:p>
                      <a:pPr marL="457200">
                        <a:lnSpc>
                          <a:spcPct val="125000"/>
                        </a:lnSpc>
                      </a:pPr>
                      <a:r>
                        <a:rPr lang="en-IN" sz="1200" dirty="0">
                          <a:effectLst/>
                        </a:rPr>
                        <a:t>Precondition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Email must be not Resisted in our System.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02068526"/>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 the signup form and click on signup button.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5656536"/>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26971968"/>
                  </a:ext>
                </a:extLst>
              </a:tr>
            </a:tbl>
          </a:graphicData>
        </a:graphic>
      </p:graphicFrame>
      <p:graphicFrame>
        <p:nvGraphicFramePr>
          <p:cNvPr id="9" name="Table 8">
            <a:extLst>
              <a:ext uri="{FF2B5EF4-FFF2-40B4-BE49-F238E27FC236}">
                <a16:creationId xmlns:a16="http://schemas.microsoft.com/office/drawing/2014/main" id="{5BDCD44A-0D93-1045-B10E-3269A36FEF99}"/>
              </a:ext>
            </a:extLst>
          </p:cNvPr>
          <p:cNvGraphicFramePr>
            <a:graphicFrameLocks noGrp="1"/>
          </p:cNvGraphicFramePr>
          <p:nvPr>
            <p:extLst>
              <p:ext uri="{D42A27DB-BD31-4B8C-83A1-F6EECF244321}">
                <p14:modId xmlns:p14="http://schemas.microsoft.com/office/powerpoint/2010/main" val="346162821"/>
              </p:ext>
            </p:extLst>
          </p:nvPr>
        </p:nvGraphicFramePr>
        <p:xfrm>
          <a:off x="826770" y="3409895"/>
          <a:ext cx="7311390" cy="1515745"/>
        </p:xfrm>
        <a:graphic>
          <a:graphicData uri="http://schemas.openxmlformats.org/drawingml/2006/table">
            <a:tbl>
              <a:tblPr firstRow="1" firstCol="1" bandRow="1">
                <a:tableStyleId>{5C22544A-7EE6-4342-B048-85BDC9FD1C3A}</a:tableStyleId>
              </a:tblPr>
              <a:tblGrid>
                <a:gridCol w="3655695">
                  <a:extLst>
                    <a:ext uri="{9D8B030D-6E8A-4147-A177-3AD203B41FA5}">
                      <a16:colId xmlns:a16="http://schemas.microsoft.com/office/drawing/2014/main" val="3646331198"/>
                    </a:ext>
                  </a:extLst>
                </a:gridCol>
                <a:gridCol w="3655695">
                  <a:extLst>
                    <a:ext uri="{9D8B030D-6E8A-4147-A177-3AD203B41FA5}">
                      <a16:colId xmlns:a16="http://schemas.microsoft.com/office/drawing/2014/main" val="4175097092"/>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78869052"/>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61164620"/>
                  </a:ext>
                </a:extLst>
              </a:tr>
              <a:tr h="0">
                <a:tc>
                  <a:txBody>
                    <a:bodyPr/>
                    <a:lstStyle/>
                    <a:p>
                      <a:pPr marL="457200">
                        <a:lnSpc>
                          <a:spcPct val="125000"/>
                        </a:lnSpc>
                      </a:pPr>
                      <a:r>
                        <a:rPr lang="en-IN" sz="1200" dirty="0">
                          <a:effectLst/>
                        </a:rPr>
                        <a:t>Precondition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Username and password should be match with database.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65545781"/>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 the sign in form and click on signup button.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2665946"/>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15101294"/>
                  </a:ext>
                </a:extLst>
              </a:tr>
            </a:tbl>
          </a:graphicData>
        </a:graphic>
      </p:graphicFrame>
    </p:spTree>
    <p:extLst>
      <p:ext uri="{BB962C8B-B14F-4D97-AF65-F5344CB8AC3E}">
        <p14:creationId xmlns:p14="http://schemas.microsoft.com/office/powerpoint/2010/main" val="712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2</a:t>
            </a:fld>
            <a:endParaRPr lang="en-US" dirty="0"/>
          </a:p>
        </p:txBody>
      </p:sp>
      <p:sp>
        <p:nvSpPr>
          <p:cNvPr id="7" name="TextBox 6"/>
          <p:cNvSpPr txBox="1"/>
          <p:nvPr/>
        </p:nvSpPr>
        <p:spPr>
          <a:xfrm>
            <a:off x="439271" y="268535"/>
            <a:ext cx="8283388" cy="584775"/>
          </a:xfrm>
          <a:prstGeom prst="rect">
            <a:avLst/>
          </a:prstGeom>
          <a:noFill/>
        </p:spPr>
        <p:txBody>
          <a:bodyPr wrap="square" rtlCol="0">
            <a:spAutoFit/>
          </a:bodyPr>
          <a:lstStyle/>
          <a:p>
            <a:r>
              <a:rPr lang="en-US" sz="3200" b="1" dirty="0"/>
              <a:t>Index</a:t>
            </a:r>
          </a:p>
        </p:txBody>
      </p:sp>
      <p:sp>
        <p:nvSpPr>
          <p:cNvPr id="8" name="TextBox 7"/>
          <p:cNvSpPr txBox="1"/>
          <p:nvPr/>
        </p:nvSpPr>
        <p:spPr>
          <a:xfrm>
            <a:off x="439271" y="755159"/>
            <a:ext cx="8283388" cy="5632311"/>
          </a:xfrm>
          <a:prstGeom prst="rect">
            <a:avLst/>
          </a:prstGeom>
          <a:noFill/>
        </p:spPr>
        <p:txBody>
          <a:bodyPr wrap="square" rtlCol="0">
            <a:spAutoFit/>
          </a:bodyPr>
          <a:lstStyle/>
          <a:p>
            <a:pPr marL="457200" indent="-457200">
              <a:buFont typeface="+mj-lt"/>
              <a:buAutoNum type="arabicPeriod"/>
            </a:pPr>
            <a:r>
              <a:rPr lang="en-US" sz="2000" b="1" dirty="0"/>
              <a:t>Project Profile</a:t>
            </a:r>
          </a:p>
          <a:p>
            <a:pPr lvl="1"/>
            <a:r>
              <a:rPr lang="en-US" sz="2000" dirty="0"/>
              <a:t>1.1	Project Definition</a:t>
            </a:r>
          </a:p>
          <a:p>
            <a:pPr lvl="1"/>
            <a:r>
              <a:rPr lang="en-US" sz="2000" dirty="0"/>
              <a:t>1.2	Project Description</a:t>
            </a:r>
          </a:p>
          <a:p>
            <a:pPr lvl="1"/>
            <a:r>
              <a:rPr lang="en-US" sz="2000" dirty="0"/>
              <a:t>1.3	Existing System</a:t>
            </a:r>
          </a:p>
          <a:p>
            <a:pPr lvl="1"/>
            <a:r>
              <a:rPr lang="en-US" sz="2000" dirty="0"/>
              <a:t>1.4	Problem Statements</a:t>
            </a:r>
          </a:p>
          <a:p>
            <a:pPr lvl="1"/>
            <a:r>
              <a:rPr lang="en-US" sz="2000" dirty="0"/>
              <a:t>1.5	Need for New System</a:t>
            </a:r>
          </a:p>
          <a:p>
            <a:pPr lvl="1"/>
            <a:r>
              <a:rPr lang="en-US" sz="2000" dirty="0"/>
              <a:t>1.6	Proposed System &amp; Features</a:t>
            </a:r>
          </a:p>
          <a:p>
            <a:pPr lvl="1"/>
            <a:r>
              <a:rPr lang="en-US" sz="2000" dirty="0"/>
              <a:t>1.7	Scope </a:t>
            </a:r>
          </a:p>
          <a:p>
            <a:pPr lvl="1"/>
            <a:r>
              <a:rPr lang="en-US" sz="2000" dirty="0"/>
              <a:t>1.8	Outcomes</a:t>
            </a:r>
          </a:p>
          <a:p>
            <a:pPr lvl="1"/>
            <a:r>
              <a:rPr lang="en-US" sz="2000" dirty="0"/>
              <a:t>1.9	Tools &amp; Technology used</a:t>
            </a:r>
          </a:p>
          <a:p>
            <a:pPr marL="457200" indent="-457200">
              <a:buFont typeface="+mj-lt"/>
              <a:buAutoNum type="arabicPeriod"/>
            </a:pPr>
            <a:r>
              <a:rPr lang="en-US" sz="2000" b="1" dirty="0"/>
              <a:t>Requirement Analysis</a:t>
            </a:r>
          </a:p>
          <a:p>
            <a:pPr lvl="1"/>
            <a:r>
              <a:rPr lang="en-US" sz="2000" dirty="0"/>
              <a:t>2.1	Feasibility Study</a:t>
            </a:r>
          </a:p>
          <a:p>
            <a:pPr lvl="1"/>
            <a:r>
              <a:rPr lang="en-US" sz="2000" dirty="0"/>
              <a:t>2.2	Users of the System</a:t>
            </a:r>
          </a:p>
          <a:p>
            <a:pPr lvl="1"/>
            <a:r>
              <a:rPr lang="en-US" sz="2000" dirty="0"/>
              <a:t>2.3	Modules</a:t>
            </a:r>
          </a:p>
          <a:p>
            <a:pPr lvl="1"/>
            <a:r>
              <a:rPr lang="en-US" sz="2000" dirty="0"/>
              <a:t>2.4	Process Model</a:t>
            </a:r>
          </a:p>
          <a:p>
            <a:pPr lvl="1"/>
            <a:r>
              <a:rPr lang="en-US" sz="2000" dirty="0"/>
              <a:t>2.5	Hardware &amp; Software Requirements</a:t>
            </a:r>
          </a:p>
          <a:p>
            <a:pPr lvl="1"/>
            <a:r>
              <a:rPr lang="en-US" sz="2000" dirty="0"/>
              <a:t>2.6  Use Cases</a:t>
            </a:r>
          </a:p>
          <a:p>
            <a:pPr lvl="1"/>
            <a:r>
              <a:rPr lang="en-US" sz="2000" dirty="0"/>
              <a:t>2.7  Use Case Diagram</a:t>
            </a:r>
          </a:p>
        </p:txBody>
      </p:sp>
      <p:sp>
        <p:nvSpPr>
          <p:cNvPr id="9" name="Footer Placeholder 8"/>
          <p:cNvSpPr>
            <a:spLocks noGrp="1"/>
          </p:cNvSpPr>
          <p:nvPr>
            <p:ph type="ftr" sz="quarter" idx="11"/>
          </p:nvPr>
        </p:nvSpPr>
        <p:spPr>
          <a:xfrm>
            <a:off x="-29" y="6459786"/>
            <a:ext cx="1818585" cy="365125"/>
          </a:xfrm>
        </p:spPr>
        <p:txBody>
          <a:bodyPr/>
          <a:lstStyle/>
          <a:p>
            <a:r>
              <a:rPr lang="en-US" dirty="0"/>
              <a:t>E-Academy &amp; Self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69FA0F-07F3-17FC-AE11-32DBEF885CDB}"/>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DB31B909-B389-E907-ED09-6E6A5BE6AB53}"/>
              </a:ext>
            </a:extLst>
          </p:cNvPr>
          <p:cNvSpPr>
            <a:spLocks noGrp="1"/>
          </p:cNvSpPr>
          <p:nvPr>
            <p:ph type="sldNum" sz="quarter" idx="12"/>
          </p:nvPr>
        </p:nvSpPr>
        <p:spPr/>
        <p:txBody>
          <a:bodyPr/>
          <a:lstStyle/>
          <a:p>
            <a:fld id="{615D92F5-C6BD-4770-B93B-CCC7110BADD0}" type="slidenum">
              <a:rPr lang="en-US" smtClean="0"/>
              <a:pPr/>
              <a:t>20</a:t>
            </a:fld>
            <a:endParaRPr lang="en-US"/>
          </a:p>
        </p:txBody>
      </p:sp>
      <p:sp>
        <p:nvSpPr>
          <p:cNvPr id="5" name="TextBox 4">
            <a:extLst>
              <a:ext uri="{FF2B5EF4-FFF2-40B4-BE49-F238E27FC236}">
                <a16:creationId xmlns:a16="http://schemas.microsoft.com/office/drawing/2014/main" id="{880F3F8A-297C-E0CE-D9C0-6CD0E4E9AD28}"/>
              </a:ext>
            </a:extLst>
          </p:cNvPr>
          <p:cNvSpPr txBox="1"/>
          <p:nvPr/>
        </p:nvSpPr>
        <p:spPr>
          <a:xfrm>
            <a:off x="370703" y="270588"/>
            <a:ext cx="8587946" cy="4247317"/>
          </a:xfrm>
          <a:prstGeom prst="rect">
            <a:avLst/>
          </a:prstGeom>
          <a:noFill/>
        </p:spPr>
        <p:txBody>
          <a:bodyPr wrap="square" rtlCol="0">
            <a:spAutoFit/>
          </a:bodyPr>
          <a:lstStyle/>
          <a:p>
            <a:pPr marL="342900" indent="-342900">
              <a:buFont typeface="+mj-lt"/>
              <a:buAutoNum type="arabicPeriod" startAt="3"/>
            </a:pPr>
            <a:r>
              <a:rPr lang="en-IN" b="1" dirty="0">
                <a:latin typeface="+mj-lt"/>
                <a:cs typeface="Times New Roman" panose="02020603050405020304" pitchFamily="18" charset="0"/>
              </a:rPr>
              <a:t>View Report</a:t>
            </a: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r>
              <a:rPr lang="en-IN" b="1" dirty="0">
                <a:latin typeface="+mj-lt"/>
                <a:cs typeface="Times New Roman" panose="02020603050405020304" pitchFamily="18" charset="0"/>
              </a:rPr>
              <a:t>Register for Doctor</a:t>
            </a: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endParaRPr lang="en-IN" b="1" dirty="0">
              <a:latin typeface="+mj-lt"/>
              <a:cs typeface="Times New Roman" panose="02020603050405020304" pitchFamily="18" charset="0"/>
            </a:endParaRPr>
          </a:p>
          <a:p>
            <a:pPr marL="342900" indent="-342900">
              <a:buFont typeface="+mj-lt"/>
              <a:buAutoNum type="arabicPeriod" startAt="3"/>
            </a:pPr>
            <a:r>
              <a:rPr lang="en-IN" b="1" dirty="0">
                <a:latin typeface="+mj-lt"/>
                <a:cs typeface="Times New Roman" panose="02020603050405020304" pitchFamily="18" charset="0"/>
              </a:rPr>
              <a:t>Register for Laboratory</a:t>
            </a:r>
          </a:p>
        </p:txBody>
      </p:sp>
      <p:graphicFrame>
        <p:nvGraphicFramePr>
          <p:cNvPr id="6" name="Table 5">
            <a:extLst>
              <a:ext uri="{FF2B5EF4-FFF2-40B4-BE49-F238E27FC236}">
                <a16:creationId xmlns:a16="http://schemas.microsoft.com/office/drawing/2014/main" id="{A7A60307-9932-8BD2-20DB-433C229DB90B}"/>
              </a:ext>
            </a:extLst>
          </p:cNvPr>
          <p:cNvGraphicFramePr>
            <a:graphicFrameLocks noGrp="1"/>
          </p:cNvGraphicFramePr>
          <p:nvPr>
            <p:extLst>
              <p:ext uri="{D42A27DB-BD31-4B8C-83A1-F6EECF244321}">
                <p14:modId xmlns:p14="http://schemas.microsoft.com/office/powerpoint/2010/main" val="2341565034"/>
              </p:ext>
            </p:extLst>
          </p:nvPr>
        </p:nvGraphicFramePr>
        <p:xfrm>
          <a:off x="786130" y="625633"/>
          <a:ext cx="7473950" cy="1515745"/>
        </p:xfrm>
        <a:graphic>
          <a:graphicData uri="http://schemas.openxmlformats.org/drawingml/2006/table">
            <a:tbl>
              <a:tblPr firstRow="1" firstCol="1" bandRow="1">
                <a:tableStyleId>{5C22544A-7EE6-4342-B048-85BDC9FD1C3A}</a:tableStyleId>
              </a:tblPr>
              <a:tblGrid>
                <a:gridCol w="3736975">
                  <a:extLst>
                    <a:ext uri="{9D8B030D-6E8A-4147-A177-3AD203B41FA5}">
                      <a16:colId xmlns:a16="http://schemas.microsoft.com/office/drawing/2014/main" val="2136263377"/>
                    </a:ext>
                  </a:extLst>
                </a:gridCol>
                <a:gridCol w="3736975">
                  <a:extLst>
                    <a:ext uri="{9D8B030D-6E8A-4147-A177-3AD203B41FA5}">
                      <a16:colId xmlns:a16="http://schemas.microsoft.com/office/drawing/2014/main" val="368103581"/>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9839787"/>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Doctor, Laboratory, Admin, Helper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84877781"/>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Report ID need to exist and the user role must be authorized to view that report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80115699"/>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go to report page and click on view report page.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7235835"/>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Link Received via mail to the user’s email address.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31736541"/>
                  </a:ext>
                </a:extLst>
              </a:tr>
            </a:tbl>
          </a:graphicData>
        </a:graphic>
      </p:graphicFrame>
      <p:graphicFrame>
        <p:nvGraphicFramePr>
          <p:cNvPr id="7" name="Table 6">
            <a:extLst>
              <a:ext uri="{FF2B5EF4-FFF2-40B4-BE49-F238E27FC236}">
                <a16:creationId xmlns:a16="http://schemas.microsoft.com/office/drawing/2014/main" id="{E660389D-CDCB-1024-41C4-3BE18511D9DF}"/>
              </a:ext>
            </a:extLst>
          </p:cNvPr>
          <p:cNvGraphicFramePr>
            <a:graphicFrameLocks noGrp="1"/>
          </p:cNvGraphicFramePr>
          <p:nvPr>
            <p:extLst>
              <p:ext uri="{D42A27DB-BD31-4B8C-83A1-F6EECF244321}">
                <p14:modId xmlns:p14="http://schemas.microsoft.com/office/powerpoint/2010/main" val="1042099224"/>
              </p:ext>
            </p:extLst>
          </p:nvPr>
        </p:nvGraphicFramePr>
        <p:xfrm>
          <a:off x="786130" y="2606833"/>
          <a:ext cx="7473950" cy="1287145"/>
        </p:xfrm>
        <a:graphic>
          <a:graphicData uri="http://schemas.openxmlformats.org/drawingml/2006/table">
            <a:tbl>
              <a:tblPr firstRow="1" firstCol="1" bandRow="1">
                <a:tableStyleId>{5C22544A-7EE6-4342-B048-85BDC9FD1C3A}</a:tableStyleId>
              </a:tblPr>
              <a:tblGrid>
                <a:gridCol w="3736975">
                  <a:extLst>
                    <a:ext uri="{9D8B030D-6E8A-4147-A177-3AD203B41FA5}">
                      <a16:colId xmlns:a16="http://schemas.microsoft.com/office/drawing/2014/main" val="502957803"/>
                    </a:ext>
                  </a:extLst>
                </a:gridCol>
                <a:gridCol w="3736975">
                  <a:extLst>
                    <a:ext uri="{9D8B030D-6E8A-4147-A177-3AD203B41FA5}">
                      <a16:colId xmlns:a16="http://schemas.microsoft.com/office/drawing/2014/main" val="3595046488"/>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24461373"/>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70406946"/>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No Precondition for this.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63608290"/>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fills Doctor Registration form and click on register.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9565846"/>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10558448"/>
                  </a:ext>
                </a:extLst>
              </a:tr>
            </a:tbl>
          </a:graphicData>
        </a:graphic>
      </p:graphicFrame>
      <p:graphicFrame>
        <p:nvGraphicFramePr>
          <p:cNvPr id="8" name="Table 7">
            <a:extLst>
              <a:ext uri="{FF2B5EF4-FFF2-40B4-BE49-F238E27FC236}">
                <a16:creationId xmlns:a16="http://schemas.microsoft.com/office/drawing/2014/main" id="{95E3B02F-6C6F-8803-8350-316876864E69}"/>
              </a:ext>
            </a:extLst>
          </p:cNvPr>
          <p:cNvGraphicFramePr>
            <a:graphicFrameLocks noGrp="1"/>
          </p:cNvGraphicFramePr>
          <p:nvPr>
            <p:extLst>
              <p:ext uri="{D42A27DB-BD31-4B8C-83A1-F6EECF244321}">
                <p14:modId xmlns:p14="http://schemas.microsoft.com/office/powerpoint/2010/main" val="1873186400"/>
              </p:ext>
            </p:extLst>
          </p:nvPr>
        </p:nvGraphicFramePr>
        <p:xfrm>
          <a:off x="786130" y="4517905"/>
          <a:ext cx="7473950" cy="1287145"/>
        </p:xfrm>
        <a:graphic>
          <a:graphicData uri="http://schemas.openxmlformats.org/drawingml/2006/table">
            <a:tbl>
              <a:tblPr firstRow="1" firstCol="1" bandRow="1">
                <a:tableStyleId>{5C22544A-7EE6-4342-B048-85BDC9FD1C3A}</a:tableStyleId>
              </a:tblPr>
              <a:tblGrid>
                <a:gridCol w="3753458">
                  <a:extLst>
                    <a:ext uri="{9D8B030D-6E8A-4147-A177-3AD203B41FA5}">
                      <a16:colId xmlns:a16="http://schemas.microsoft.com/office/drawing/2014/main" val="3305337157"/>
                    </a:ext>
                  </a:extLst>
                </a:gridCol>
                <a:gridCol w="3720492">
                  <a:extLst>
                    <a:ext uri="{9D8B030D-6E8A-4147-A177-3AD203B41FA5}">
                      <a16:colId xmlns:a16="http://schemas.microsoft.com/office/drawing/2014/main" val="186883192"/>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7832134"/>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2142340"/>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No Precondition for this.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06263752"/>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fills Laboratory Registration form and click on register.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56197382"/>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10876489"/>
                  </a:ext>
                </a:extLst>
              </a:tr>
            </a:tbl>
          </a:graphicData>
        </a:graphic>
      </p:graphicFrame>
    </p:spTree>
    <p:extLst>
      <p:ext uri="{BB962C8B-B14F-4D97-AF65-F5344CB8AC3E}">
        <p14:creationId xmlns:p14="http://schemas.microsoft.com/office/powerpoint/2010/main" val="264057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B33FAD-C398-09A8-C4B8-51199B0A7144}"/>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DD823488-1878-0CA8-7647-D038349CE48C}"/>
              </a:ext>
            </a:extLst>
          </p:cNvPr>
          <p:cNvSpPr>
            <a:spLocks noGrp="1"/>
          </p:cNvSpPr>
          <p:nvPr>
            <p:ph type="sldNum" sz="quarter" idx="12"/>
          </p:nvPr>
        </p:nvSpPr>
        <p:spPr/>
        <p:txBody>
          <a:bodyPr/>
          <a:lstStyle/>
          <a:p>
            <a:fld id="{615D92F5-C6BD-4770-B93B-CCC7110BADD0}" type="slidenum">
              <a:rPr lang="en-US" smtClean="0"/>
              <a:pPr/>
              <a:t>21</a:t>
            </a:fld>
            <a:endParaRPr lang="en-US"/>
          </a:p>
        </p:txBody>
      </p:sp>
      <p:sp>
        <p:nvSpPr>
          <p:cNvPr id="5" name="TextBox 4">
            <a:extLst>
              <a:ext uri="{FF2B5EF4-FFF2-40B4-BE49-F238E27FC236}">
                <a16:creationId xmlns:a16="http://schemas.microsoft.com/office/drawing/2014/main" id="{56A18115-8AE7-A429-C8F4-1DD1D9D351F8}"/>
              </a:ext>
            </a:extLst>
          </p:cNvPr>
          <p:cNvSpPr txBox="1"/>
          <p:nvPr/>
        </p:nvSpPr>
        <p:spPr>
          <a:xfrm>
            <a:off x="370703" y="270588"/>
            <a:ext cx="8587946" cy="4247317"/>
          </a:xfrm>
          <a:prstGeom prst="rect">
            <a:avLst/>
          </a:prstGeom>
          <a:noFill/>
        </p:spPr>
        <p:txBody>
          <a:bodyPr wrap="square" rtlCol="0">
            <a:spAutoFit/>
          </a:bodyPr>
          <a:lstStyle/>
          <a:p>
            <a:pPr marL="342900" indent="-342900">
              <a:buFont typeface="+mj-lt"/>
              <a:buAutoNum type="arabicPeriod" startAt="6"/>
            </a:pPr>
            <a:r>
              <a:rPr lang="en-IN" b="1" dirty="0">
                <a:latin typeface="+mj-lt"/>
                <a:cs typeface="Times New Roman" panose="02020603050405020304" pitchFamily="18" charset="0"/>
              </a:rPr>
              <a:t>Add Patient</a:t>
            </a:r>
          </a:p>
          <a:p>
            <a:pPr marL="342900" indent="-342900">
              <a:buFont typeface="+mj-lt"/>
              <a:buAutoNum type="arabicPeriod" startAt="6"/>
            </a:pPr>
            <a:endParaRPr lang="en-IN" b="1" dirty="0">
              <a:latin typeface="+mj-lt"/>
              <a:cs typeface="Times New Roman" panose="02020603050405020304" pitchFamily="18" charset="0"/>
            </a:endParaRPr>
          </a:p>
          <a:p>
            <a:pPr marL="342900" indent="-342900">
              <a:buFont typeface="+mj-lt"/>
              <a:buAutoNum type="arabicPeriod" startAt="6"/>
            </a:pPr>
            <a:endParaRPr lang="en-IN" b="1" dirty="0">
              <a:latin typeface="+mj-lt"/>
              <a:cs typeface="Times New Roman" panose="02020603050405020304" pitchFamily="18" charset="0"/>
            </a:endParaRPr>
          </a:p>
          <a:p>
            <a:pPr marL="342900" indent="-342900">
              <a:buFont typeface="+mj-lt"/>
              <a:buAutoNum type="arabicPeriod" startAt="6"/>
            </a:pPr>
            <a:endParaRPr lang="en-IN" b="1" dirty="0">
              <a:latin typeface="+mj-lt"/>
              <a:cs typeface="Times New Roman" panose="02020603050405020304" pitchFamily="18" charset="0"/>
            </a:endParaRPr>
          </a:p>
          <a:p>
            <a:pPr marL="342900" indent="-342900">
              <a:buFont typeface="+mj-lt"/>
              <a:buAutoNum type="arabicPeriod" startAt="6"/>
            </a:pPr>
            <a:endParaRPr lang="en-IN" b="1" dirty="0">
              <a:latin typeface="+mj-lt"/>
              <a:cs typeface="Times New Roman" panose="02020603050405020304" pitchFamily="18" charset="0"/>
            </a:endParaRPr>
          </a:p>
          <a:p>
            <a:pPr marL="342900" indent="-342900">
              <a:buFont typeface="+mj-lt"/>
              <a:buAutoNum type="arabicPeriod" startAt="6"/>
            </a:pPr>
            <a:endParaRPr lang="en-IN" b="1" dirty="0">
              <a:latin typeface="+mj-lt"/>
              <a:cs typeface="Times New Roman" panose="02020603050405020304" pitchFamily="18" charset="0"/>
            </a:endParaRPr>
          </a:p>
          <a:p>
            <a:pPr marL="342900" indent="-342900">
              <a:buFont typeface="+mj-lt"/>
              <a:buAutoNum type="arabicPeriod" startAt="6"/>
            </a:pPr>
            <a:endParaRPr lang="en-IN" b="1" dirty="0">
              <a:latin typeface="+mj-lt"/>
              <a:cs typeface="Times New Roman" panose="02020603050405020304" pitchFamily="18" charset="0"/>
            </a:endParaRPr>
          </a:p>
          <a:p>
            <a:pPr marL="342900" indent="-342900">
              <a:buAutoNum type="arabicPeriod" startAt="6"/>
            </a:pPr>
            <a:r>
              <a:rPr lang="en-IN" b="1" dirty="0">
                <a:latin typeface="+mj-lt"/>
                <a:cs typeface="Times New Roman" panose="02020603050405020304" pitchFamily="18" charset="0"/>
              </a:rPr>
              <a:t>Create Report</a:t>
            </a: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endParaRPr lang="en-IN" b="1" dirty="0">
              <a:latin typeface="+mj-lt"/>
              <a:cs typeface="Times New Roman" panose="02020603050405020304" pitchFamily="18" charset="0"/>
            </a:endParaRPr>
          </a:p>
          <a:p>
            <a:pPr marL="342900" indent="-342900">
              <a:buAutoNum type="arabicPeriod" startAt="6"/>
            </a:pPr>
            <a:r>
              <a:rPr lang="en-IN" b="1" dirty="0">
                <a:latin typeface="+mj-lt"/>
                <a:cs typeface="Times New Roman" panose="02020603050405020304" pitchFamily="18" charset="0"/>
              </a:rPr>
              <a:t>Fill Report</a:t>
            </a:r>
          </a:p>
        </p:txBody>
      </p:sp>
      <p:graphicFrame>
        <p:nvGraphicFramePr>
          <p:cNvPr id="6" name="Table 5">
            <a:extLst>
              <a:ext uri="{FF2B5EF4-FFF2-40B4-BE49-F238E27FC236}">
                <a16:creationId xmlns:a16="http://schemas.microsoft.com/office/drawing/2014/main" id="{349771F8-0DB0-9BE0-198C-29891CA6DEBC}"/>
              </a:ext>
            </a:extLst>
          </p:cNvPr>
          <p:cNvGraphicFramePr>
            <a:graphicFrameLocks noGrp="1"/>
          </p:cNvGraphicFramePr>
          <p:nvPr>
            <p:extLst>
              <p:ext uri="{D42A27DB-BD31-4B8C-83A1-F6EECF244321}">
                <p14:modId xmlns:p14="http://schemas.microsoft.com/office/powerpoint/2010/main" val="3280425134"/>
              </p:ext>
            </p:extLst>
          </p:nvPr>
        </p:nvGraphicFramePr>
        <p:xfrm>
          <a:off x="816610" y="643413"/>
          <a:ext cx="7280910" cy="1287145"/>
        </p:xfrm>
        <a:graphic>
          <a:graphicData uri="http://schemas.openxmlformats.org/drawingml/2006/table">
            <a:tbl>
              <a:tblPr firstRow="1" firstCol="1" bandRow="1">
                <a:tableStyleId>{5C22544A-7EE6-4342-B048-85BDC9FD1C3A}</a:tableStyleId>
              </a:tblPr>
              <a:tblGrid>
                <a:gridCol w="3640455">
                  <a:extLst>
                    <a:ext uri="{9D8B030D-6E8A-4147-A177-3AD203B41FA5}">
                      <a16:colId xmlns:a16="http://schemas.microsoft.com/office/drawing/2014/main" val="795780816"/>
                    </a:ext>
                  </a:extLst>
                </a:gridCol>
                <a:gridCol w="3640455">
                  <a:extLst>
                    <a:ext uri="{9D8B030D-6E8A-4147-A177-3AD203B41FA5}">
                      <a16:colId xmlns:a16="http://schemas.microsoft.com/office/drawing/2014/main" val="1641692662"/>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01527447"/>
                  </a:ext>
                </a:extLst>
              </a:tr>
              <a:tr h="0">
                <a:tc>
                  <a:txBody>
                    <a:bodyPr/>
                    <a:lstStyle/>
                    <a:p>
                      <a:pPr marL="457200">
                        <a:lnSpc>
                          <a:spcPct val="125000"/>
                        </a:lnSpc>
                      </a:pPr>
                      <a:r>
                        <a:rPr lang="en-IN" sz="1200" dirty="0">
                          <a:effectLst/>
                        </a:rPr>
                        <a:t>Primary Actor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Admin, Helper, Doctor, Laboratory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45383649"/>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Email must be not Resisted in our System.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84023544"/>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 the Add patient form and click on add button.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7660889"/>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21268154"/>
                  </a:ext>
                </a:extLst>
              </a:tr>
            </a:tbl>
          </a:graphicData>
        </a:graphic>
      </p:graphicFrame>
      <p:graphicFrame>
        <p:nvGraphicFramePr>
          <p:cNvPr id="7" name="Table 6">
            <a:extLst>
              <a:ext uri="{FF2B5EF4-FFF2-40B4-BE49-F238E27FC236}">
                <a16:creationId xmlns:a16="http://schemas.microsoft.com/office/drawing/2014/main" id="{13C9F68F-EE54-2349-8CEA-1E9BAF09B2F5}"/>
              </a:ext>
            </a:extLst>
          </p:cNvPr>
          <p:cNvGraphicFramePr>
            <a:graphicFrameLocks noGrp="1"/>
          </p:cNvGraphicFramePr>
          <p:nvPr>
            <p:extLst>
              <p:ext uri="{D42A27DB-BD31-4B8C-83A1-F6EECF244321}">
                <p14:modId xmlns:p14="http://schemas.microsoft.com/office/powerpoint/2010/main" val="1756396709"/>
              </p:ext>
            </p:extLst>
          </p:nvPr>
        </p:nvGraphicFramePr>
        <p:xfrm>
          <a:off x="816610" y="2594133"/>
          <a:ext cx="7280910" cy="1287145"/>
        </p:xfrm>
        <a:graphic>
          <a:graphicData uri="http://schemas.openxmlformats.org/drawingml/2006/table">
            <a:tbl>
              <a:tblPr firstRow="1" firstCol="1" bandRow="1">
                <a:tableStyleId>{5C22544A-7EE6-4342-B048-85BDC9FD1C3A}</a:tableStyleId>
              </a:tblPr>
              <a:tblGrid>
                <a:gridCol w="3640455">
                  <a:extLst>
                    <a:ext uri="{9D8B030D-6E8A-4147-A177-3AD203B41FA5}">
                      <a16:colId xmlns:a16="http://schemas.microsoft.com/office/drawing/2014/main" val="350125291"/>
                    </a:ext>
                  </a:extLst>
                </a:gridCol>
                <a:gridCol w="3640455">
                  <a:extLst>
                    <a:ext uri="{9D8B030D-6E8A-4147-A177-3AD203B41FA5}">
                      <a16:colId xmlns:a16="http://schemas.microsoft.com/office/drawing/2014/main" val="822640726"/>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73408559"/>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Doctor, Laboratory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08093889"/>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ID, and DOB must be present in database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94082171"/>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User Fill the Create Report form and click on Create.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62389364"/>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92701179"/>
                  </a:ext>
                </a:extLst>
              </a:tr>
            </a:tbl>
          </a:graphicData>
        </a:graphic>
      </p:graphicFrame>
      <p:graphicFrame>
        <p:nvGraphicFramePr>
          <p:cNvPr id="8" name="Table 7">
            <a:extLst>
              <a:ext uri="{FF2B5EF4-FFF2-40B4-BE49-F238E27FC236}">
                <a16:creationId xmlns:a16="http://schemas.microsoft.com/office/drawing/2014/main" id="{BA1EA3AE-AB9B-14F5-1D7C-5A23F2D48575}"/>
              </a:ext>
            </a:extLst>
          </p:cNvPr>
          <p:cNvGraphicFramePr>
            <a:graphicFrameLocks noGrp="1"/>
          </p:cNvGraphicFramePr>
          <p:nvPr>
            <p:extLst>
              <p:ext uri="{D42A27DB-BD31-4B8C-83A1-F6EECF244321}">
                <p14:modId xmlns:p14="http://schemas.microsoft.com/office/powerpoint/2010/main" val="1906518556"/>
              </p:ext>
            </p:extLst>
          </p:nvPr>
        </p:nvGraphicFramePr>
        <p:xfrm>
          <a:off x="816610" y="4517905"/>
          <a:ext cx="7280910" cy="1287145"/>
        </p:xfrm>
        <a:graphic>
          <a:graphicData uri="http://schemas.openxmlformats.org/drawingml/2006/table">
            <a:tbl>
              <a:tblPr firstRow="1" firstCol="1" bandRow="1">
                <a:tableStyleId>{5C22544A-7EE6-4342-B048-85BDC9FD1C3A}</a:tableStyleId>
              </a:tblPr>
              <a:tblGrid>
                <a:gridCol w="3640455">
                  <a:extLst>
                    <a:ext uri="{9D8B030D-6E8A-4147-A177-3AD203B41FA5}">
                      <a16:colId xmlns:a16="http://schemas.microsoft.com/office/drawing/2014/main" val="2742405846"/>
                    </a:ext>
                  </a:extLst>
                </a:gridCol>
                <a:gridCol w="3640455">
                  <a:extLst>
                    <a:ext uri="{9D8B030D-6E8A-4147-A177-3AD203B41FA5}">
                      <a16:colId xmlns:a16="http://schemas.microsoft.com/office/drawing/2014/main" val="3334698144"/>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12469070"/>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Laboratory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07160009"/>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Need to Present in Fill Report Section.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68946113"/>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Laboratory Technician will Click on Fill Report Button and Fill the Report.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44621819"/>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7544389"/>
                  </a:ext>
                </a:extLst>
              </a:tr>
            </a:tbl>
          </a:graphicData>
        </a:graphic>
      </p:graphicFrame>
    </p:spTree>
    <p:extLst>
      <p:ext uri="{BB962C8B-B14F-4D97-AF65-F5344CB8AC3E}">
        <p14:creationId xmlns:p14="http://schemas.microsoft.com/office/powerpoint/2010/main" val="190586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5EC0F1-0390-471D-902F-D5973EB29801}"/>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0C366F9E-9F8D-A37F-6C93-DAF26E084A04}"/>
              </a:ext>
            </a:extLst>
          </p:cNvPr>
          <p:cNvSpPr>
            <a:spLocks noGrp="1"/>
          </p:cNvSpPr>
          <p:nvPr>
            <p:ph type="sldNum" sz="quarter" idx="12"/>
          </p:nvPr>
        </p:nvSpPr>
        <p:spPr/>
        <p:txBody>
          <a:bodyPr/>
          <a:lstStyle/>
          <a:p>
            <a:fld id="{615D92F5-C6BD-4770-B93B-CCC7110BADD0}" type="slidenum">
              <a:rPr lang="en-US" smtClean="0"/>
              <a:pPr/>
              <a:t>22</a:t>
            </a:fld>
            <a:endParaRPr lang="en-US"/>
          </a:p>
        </p:txBody>
      </p:sp>
      <p:sp>
        <p:nvSpPr>
          <p:cNvPr id="5" name="TextBox 4">
            <a:extLst>
              <a:ext uri="{FF2B5EF4-FFF2-40B4-BE49-F238E27FC236}">
                <a16:creationId xmlns:a16="http://schemas.microsoft.com/office/drawing/2014/main" id="{35C1FAB4-6D88-79F3-5741-9028D96C8A8B}"/>
              </a:ext>
            </a:extLst>
          </p:cNvPr>
          <p:cNvSpPr txBox="1"/>
          <p:nvPr/>
        </p:nvSpPr>
        <p:spPr>
          <a:xfrm>
            <a:off x="370703" y="270588"/>
            <a:ext cx="8587946" cy="2585323"/>
          </a:xfrm>
          <a:prstGeom prst="rect">
            <a:avLst/>
          </a:prstGeom>
          <a:noFill/>
        </p:spPr>
        <p:txBody>
          <a:bodyPr wrap="square" rtlCol="0">
            <a:spAutoFit/>
          </a:bodyPr>
          <a:lstStyle/>
          <a:p>
            <a:pPr marL="342900" indent="-342900">
              <a:buFont typeface="+mj-lt"/>
              <a:buAutoNum type="arabicPeriod" startAt="9"/>
            </a:pPr>
            <a:r>
              <a:rPr lang="en-IN" b="1" dirty="0">
                <a:latin typeface="+mj-lt"/>
                <a:cs typeface="Times New Roman" panose="02020603050405020304" pitchFamily="18" charset="0"/>
              </a:rPr>
              <a:t>Manage Queries</a:t>
            </a:r>
          </a:p>
          <a:p>
            <a:pPr marL="342900" indent="-342900">
              <a:buFont typeface="+mj-lt"/>
              <a:buAutoNum type="arabicPeriod" startAt="9"/>
            </a:pPr>
            <a:endParaRPr lang="en-IN" b="1" dirty="0">
              <a:latin typeface="+mj-lt"/>
              <a:cs typeface="Times New Roman" panose="02020603050405020304" pitchFamily="18" charset="0"/>
            </a:endParaRPr>
          </a:p>
          <a:p>
            <a:pPr marL="342900" indent="-342900">
              <a:buFont typeface="+mj-lt"/>
              <a:buAutoNum type="arabicPeriod" startAt="9"/>
            </a:pPr>
            <a:endParaRPr lang="en-IN" b="1" dirty="0">
              <a:latin typeface="+mj-lt"/>
              <a:cs typeface="Times New Roman" panose="02020603050405020304" pitchFamily="18" charset="0"/>
            </a:endParaRPr>
          </a:p>
          <a:p>
            <a:pPr marL="342900" indent="-342900">
              <a:buFont typeface="+mj-lt"/>
              <a:buAutoNum type="arabicPeriod" startAt="9"/>
            </a:pPr>
            <a:endParaRPr lang="en-IN" b="1" dirty="0">
              <a:latin typeface="+mj-lt"/>
              <a:cs typeface="Times New Roman" panose="02020603050405020304" pitchFamily="18" charset="0"/>
            </a:endParaRPr>
          </a:p>
          <a:p>
            <a:pPr marL="342900" indent="-342900">
              <a:buFont typeface="+mj-lt"/>
              <a:buAutoNum type="arabicPeriod" startAt="9"/>
            </a:pPr>
            <a:endParaRPr lang="en-IN" b="1" dirty="0">
              <a:latin typeface="+mj-lt"/>
              <a:cs typeface="Times New Roman" panose="02020603050405020304" pitchFamily="18" charset="0"/>
            </a:endParaRPr>
          </a:p>
          <a:p>
            <a:pPr marL="342900" indent="-342900">
              <a:buFont typeface="+mj-lt"/>
              <a:buAutoNum type="arabicPeriod" startAt="9"/>
            </a:pPr>
            <a:endParaRPr lang="en-IN" b="1" dirty="0">
              <a:latin typeface="+mj-lt"/>
              <a:cs typeface="Times New Roman" panose="02020603050405020304" pitchFamily="18" charset="0"/>
            </a:endParaRPr>
          </a:p>
          <a:p>
            <a:pPr marL="342900" indent="-342900">
              <a:buFont typeface="+mj-lt"/>
              <a:buAutoNum type="arabicPeriod" startAt="9"/>
            </a:pPr>
            <a:endParaRPr lang="en-IN" b="1" dirty="0">
              <a:latin typeface="+mj-lt"/>
              <a:cs typeface="Times New Roman" panose="02020603050405020304" pitchFamily="18" charset="0"/>
            </a:endParaRPr>
          </a:p>
          <a:p>
            <a:pPr marL="342900" indent="-342900">
              <a:buAutoNum type="arabicPeriod" startAt="9"/>
            </a:pPr>
            <a:r>
              <a:rPr lang="en-IN" b="1" dirty="0">
                <a:latin typeface="+mj-lt"/>
                <a:cs typeface="Times New Roman" panose="02020603050405020304" pitchFamily="18" charset="0"/>
              </a:rPr>
              <a:t>Manage Contact Form</a:t>
            </a:r>
          </a:p>
          <a:p>
            <a:pPr marL="342900" indent="-342900">
              <a:buAutoNum type="arabicPeriod" startAt="9"/>
            </a:pPr>
            <a:endParaRPr lang="en-IN" b="1" dirty="0">
              <a:latin typeface="+mj-lt"/>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03FD433-5A84-1D3B-E98A-EB7F97FE1690}"/>
              </a:ext>
            </a:extLst>
          </p:cNvPr>
          <p:cNvGraphicFramePr>
            <a:graphicFrameLocks noGrp="1"/>
          </p:cNvGraphicFramePr>
          <p:nvPr>
            <p:extLst>
              <p:ext uri="{D42A27DB-BD31-4B8C-83A1-F6EECF244321}">
                <p14:modId xmlns:p14="http://schemas.microsoft.com/office/powerpoint/2010/main" val="269918099"/>
              </p:ext>
            </p:extLst>
          </p:nvPr>
        </p:nvGraphicFramePr>
        <p:xfrm>
          <a:off x="824230" y="686593"/>
          <a:ext cx="7405370" cy="1058545"/>
        </p:xfrm>
        <a:graphic>
          <a:graphicData uri="http://schemas.openxmlformats.org/drawingml/2006/table">
            <a:tbl>
              <a:tblPr firstRow="1" firstCol="1" bandRow="1">
                <a:tableStyleId>{5C22544A-7EE6-4342-B048-85BDC9FD1C3A}</a:tableStyleId>
              </a:tblPr>
              <a:tblGrid>
                <a:gridCol w="3719016">
                  <a:extLst>
                    <a:ext uri="{9D8B030D-6E8A-4147-A177-3AD203B41FA5}">
                      <a16:colId xmlns:a16="http://schemas.microsoft.com/office/drawing/2014/main" val="1374170296"/>
                    </a:ext>
                  </a:extLst>
                </a:gridCol>
                <a:gridCol w="3686354">
                  <a:extLst>
                    <a:ext uri="{9D8B030D-6E8A-4147-A177-3AD203B41FA5}">
                      <a16:colId xmlns:a16="http://schemas.microsoft.com/office/drawing/2014/main" val="1149222281"/>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09458575"/>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Admin, Helper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40673202"/>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No Precondition for this.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41607362"/>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Go to Queries Section and Manage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75734494"/>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7329681"/>
                  </a:ext>
                </a:extLst>
              </a:tr>
            </a:tbl>
          </a:graphicData>
        </a:graphic>
      </p:graphicFrame>
      <p:graphicFrame>
        <p:nvGraphicFramePr>
          <p:cNvPr id="7" name="Table 6">
            <a:extLst>
              <a:ext uri="{FF2B5EF4-FFF2-40B4-BE49-F238E27FC236}">
                <a16:creationId xmlns:a16="http://schemas.microsoft.com/office/drawing/2014/main" id="{E63E02D8-E134-174F-D112-7341922F4EA7}"/>
              </a:ext>
            </a:extLst>
          </p:cNvPr>
          <p:cNvGraphicFramePr>
            <a:graphicFrameLocks noGrp="1"/>
          </p:cNvGraphicFramePr>
          <p:nvPr>
            <p:extLst>
              <p:ext uri="{D42A27DB-BD31-4B8C-83A1-F6EECF244321}">
                <p14:modId xmlns:p14="http://schemas.microsoft.com/office/powerpoint/2010/main" val="3289025344"/>
              </p:ext>
            </p:extLst>
          </p:nvPr>
        </p:nvGraphicFramePr>
        <p:xfrm>
          <a:off x="824230" y="2628343"/>
          <a:ext cx="7405370" cy="1058545"/>
        </p:xfrm>
        <a:graphic>
          <a:graphicData uri="http://schemas.openxmlformats.org/drawingml/2006/table">
            <a:tbl>
              <a:tblPr firstRow="1" firstCol="1" bandRow="1">
                <a:tableStyleId>{5C22544A-7EE6-4342-B048-85BDC9FD1C3A}</a:tableStyleId>
              </a:tblPr>
              <a:tblGrid>
                <a:gridCol w="3719016">
                  <a:extLst>
                    <a:ext uri="{9D8B030D-6E8A-4147-A177-3AD203B41FA5}">
                      <a16:colId xmlns:a16="http://schemas.microsoft.com/office/drawing/2014/main" val="546462151"/>
                    </a:ext>
                  </a:extLst>
                </a:gridCol>
                <a:gridCol w="3686354">
                  <a:extLst>
                    <a:ext uri="{9D8B030D-6E8A-4147-A177-3AD203B41FA5}">
                      <a16:colId xmlns:a16="http://schemas.microsoft.com/office/drawing/2014/main" val="3398362878"/>
                    </a:ext>
                  </a:extLst>
                </a:gridCol>
              </a:tblGrid>
              <a:tr h="0">
                <a:tc>
                  <a:txBody>
                    <a:bodyPr/>
                    <a:lstStyle/>
                    <a:p>
                      <a:pPr marL="457200">
                        <a:lnSpc>
                          <a:spcPct val="125000"/>
                        </a:lnSpc>
                      </a:pPr>
                      <a:r>
                        <a:rPr lang="en-IN" sz="1200">
                          <a:effectLst/>
                        </a:rPr>
                        <a:t>Use Case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UC001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37936030"/>
                  </a:ext>
                </a:extLst>
              </a:tr>
              <a:tr h="0">
                <a:tc>
                  <a:txBody>
                    <a:bodyPr/>
                    <a:lstStyle/>
                    <a:p>
                      <a:pPr marL="457200">
                        <a:lnSpc>
                          <a:spcPct val="125000"/>
                        </a:lnSpc>
                      </a:pPr>
                      <a:r>
                        <a:rPr lang="en-IN" sz="1200">
                          <a:effectLst/>
                        </a:rPr>
                        <a:t>Primary Actor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Admin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18913370"/>
                  </a:ext>
                </a:extLst>
              </a:tr>
              <a:tr h="0">
                <a:tc>
                  <a:txBody>
                    <a:bodyPr/>
                    <a:lstStyle/>
                    <a:p>
                      <a:pPr marL="457200">
                        <a:lnSpc>
                          <a:spcPct val="125000"/>
                        </a:lnSpc>
                      </a:pPr>
                      <a:r>
                        <a:rPr lang="en-IN" sz="1200">
                          <a:effectLst/>
                        </a:rPr>
                        <a:t>Precondition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No Precondition for this.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74795965"/>
                  </a:ext>
                </a:extLst>
              </a:tr>
              <a:tr h="0">
                <a:tc>
                  <a:txBody>
                    <a:bodyPr/>
                    <a:lstStyle/>
                    <a:p>
                      <a:pPr marL="457200">
                        <a:lnSpc>
                          <a:spcPct val="125000"/>
                        </a:lnSpc>
                      </a:pPr>
                      <a:r>
                        <a:rPr lang="en-IN" sz="1200">
                          <a:effectLst/>
                        </a:rPr>
                        <a:t>Basic Flows of Events.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a:effectLst/>
                        </a:rPr>
                        <a:t>Go to Contact form section and manage.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96910069"/>
                  </a:ext>
                </a:extLst>
              </a:tr>
              <a:tr h="0">
                <a:tc>
                  <a:txBody>
                    <a:bodyPr/>
                    <a:lstStyle/>
                    <a:p>
                      <a:pPr marL="457200">
                        <a:lnSpc>
                          <a:spcPct val="125000"/>
                        </a:lnSpc>
                      </a:pPr>
                      <a:r>
                        <a:rPr lang="en-IN" sz="1200">
                          <a:effectLst/>
                        </a:rPr>
                        <a:t>Alternative Way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nSpc>
                          <a:spcPct val="125000"/>
                        </a:lnSpc>
                        <a:spcAft>
                          <a:spcPts val="1000"/>
                        </a:spcAft>
                      </a:pPr>
                      <a:r>
                        <a:rPr lang="en-IN" sz="1200" dirty="0">
                          <a:effectLst/>
                        </a:rPr>
                        <a:t>There is no alternative way.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6357709"/>
                  </a:ext>
                </a:extLst>
              </a:tr>
            </a:tbl>
          </a:graphicData>
        </a:graphic>
      </p:graphicFrame>
    </p:spTree>
    <p:extLst>
      <p:ext uri="{BB962C8B-B14F-4D97-AF65-F5344CB8AC3E}">
        <p14:creationId xmlns:p14="http://schemas.microsoft.com/office/powerpoint/2010/main" val="341134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FCE0-D1A5-1669-E625-711A1D8D7D92}"/>
              </a:ext>
            </a:extLst>
          </p:cNvPr>
          <p:cNvSpPr>
            <a:spLocks noGrp="1"/>
          </p:cNvSpPr>
          <p:nvPr>
            <p:ph type="ctrTitle"/>
          </p:nvPr>
        </p:nvSpPr>
        <p:spPr/>
        <p:txBody>
          <a:bodyPr>
            <a:normAutofit/>
          </a:bodyPr>
          <a:lstStyle/>
          <a:p>
            <a:pPr algn="ctr"/>
            <a:r>
              <a:rPr lang="en-US" sz="10000" dirty="0">
                <a:latin typeface="Algerian" panose="04020705040A02060702" pitchFamily="82" charset="0"/>
              </a:rPr>
              <a:t>Thank You</a:t>
            </a:r>
          </a:p>
        </p:txBody>
      </p:sp>
      <p:sp>
        <p:nvSpPr>
          <p:cNvPr id="3" name="Subtitle 2">
            <a:extLst>
              <a:ext uri="{FF2B5EF4-FFF2-40B4-BE49-F238E27FC236}">
                <a16:creationId xmlns:a16="http://schemas.microsoft.com/office/drawing/2014/main" id="{489A31C0-98C2-7950-E2F6-5D955EC6FE2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13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DE955D-02EB-BD52-7D6A-00EB13414B05}"/>
              </a:ext>
            </a:extLst>
          </p:cNvPr>
          <p:cNvSpPr>
            <a:spLocks noGrp="1"/>
          </p:cNvSpPr>
          <p:nvPr>
            <p:ph type="ftr" sz="quarter" idx="11"/>
          </p:nvPr>
        </p:nvSpPr>
        <p:spPr/>
        <p:txBody>
          <a:bodyPr/>
          <a:lstStyle/>
          <a:p>
            <a:r>
              <a:rPr lang="en-US" dirty="0"/>
              <a:t>E-Academy &amp; Self Learning</a:t>
            </a:r>
          </a:p>
        </p:txBody>
      </p:sp>
      <p:sp>
        <p:nvSpPr>
          <p:cNvPr id="3" name="Slide Number Placeholder 2">
            <a:extLst>
              <a:ext uri="{FF2B5EF4-FFF2-40B4-BE49-F238E27FC236}">
                <a16:creationId xmlns:a16="http://schemas.microsoft.com/office/drawing/2014/main" id="{AE5BFA75-CAF5-2564-D235-E434737BF5BE}"/>
              </a:ext>
            </a:extLst>
          </p:cNvPr>
          <p:cNvSpPr>
            <a:spLocks noGrp="1"/>
          </p:cNvSpPr>
          <p:nvPr>
            <p:ph type="sldNum" sz="quarter" idx="12"/>
          </p:nvPr>
        </p:nvSpPr>
        <p:spPr/>
        <p:txBody>
          <a:bodyPr/>
          <a:lstStyle/>
          <a:p>
            <a:fld id="{615D92F5-C6BD-4770-B93B-CCC7110BADD0}" type="slidenum">
              <a:rPr lang="en-US" smtClean="0"/>
              <a:pPr/>
              <a:t>3</a:t>
            </a:fld>
            <a:endParaRPr lang="en-US"/>
          </a:p>
        </p:txBody>
      </p:sp>
      <p:sp>
        <p:nvSpPr>
          <p:cNvPr id="11" name="TextBox 10">
            <a:extLst>
              <a:ext uri="{FF2B5EF4-FFF2-40B4-BE49-F238E27FC236}">
                <a16:creationId xmlns:a16="http://schemas.microsoft.com/office/drawing/2014/main" id="{56B3DD0E-EA12-9F30-29E5-1BD881089051}"/>
              </a:ext>
            </a:extLst>
          </p:cNvPr>
          <p:cNvSpPr txBox="1"/>
          <p:nvPr/>
        </p:nvSpPr>
        <p:spPr>
          <a:xfrm>
            <a:off x="296091" y="249235"/>
            <a:ext cx="4777498" cy="584775"/>
          </a:xfrm>
          <a:prstGeom prst="rect">
            <a:avLst/>
          </a:prstGeom>
          <a:noFill/>
        </p:spPr>
        <p:txBody>
          <a:bodyPr wrap="square">
            <a:spAutoFit/>
          </a:bodyPr>
          <a:lstStyle/>
          <a:p>
            <a:pPr marL="0" marR="0">
              <a:spcBef>
                <a:spcPts val="0"/>
              </a:spcBef>
              <a:spcAft>
                <a:spcPts val="0"/>
              </a:spcAft>
            </a:pPr>
            <a:r>
              <a:rPr lang="en-US" sz="3200" b="1" dirty="0">
                <a:ea typeface="Calibri" panose="020F0502020204030204" pitchFamily="34" charset="0"/>
                <a:cs typeface="Mangal" panose="02040503050203030202" pitchFamily="18" charset="0"/>
              </a:rPr>
              <a:t>1.</a:t>
            </a:r>
            <a:r>
              <a:rPr lang="en-US" sz="3200" b="1" dirty="0">
                <a:effectLst/>
                <a:ea typeface="Calibri" panose="020F0502020204030204" pitchFamily="34" charset="0"/>
                <a:cs typeface="Mangal" panose="02040503050203030202" pitchFamily="18" charset="0"/>
              </a:rPr>
              <a:t> Project </a:t>
            </a:r>
            <a:r>
              <a:rPr lang="en-US" sz="3200" b="1" dirty="0">
                <a:ea typeface="Calibri" panose="020F0502020204030204" pitchFamily="34" charset="0"/>
                <a:cs typeface="Mangal" panose="02040503050203030202" pitchFamily="18" charset="0"/>
              </a:rPr>
              <a:t>Profile</a:t>
            </a:r>
            <a:endParaRPr lang="en-US" sz="3200" dirty="0">
              <a:effectLst/>
              <a:ea typeface="Calibri" panose="020F0502020204030204" pitchFamily="34" charset="0"/>
              <a:cs typeface="Mangal" panose="02040503050203030202" pitchFamily="18" charset="0"/>
            </a:endParaRPr>
          </a:p>
        </p:txBody>
      </p:sp>
      <p:sp>
        <p:nvSpPr>
          <p:cNvPr id="13" name="TextBox 12">
            <a:extLst>
              <a:ext uri="{FF2B5EF4-FFF2-40B4-BE49-F238E27FC236}">
                <a16:creationId xmlns:a16="http://schemas.microsoft.com/office/drawing/2014/main" id="{86D809FA-89E7-7714-46C1-3DD36E79C037}"/>
              </a:ext>
            </a:extLst>
          </p:cNvPr>
          <p:cNvSpPr txBox="1"/>
          <p:nvPr/>
        </p:nvSpPr>
        <p:spPr>
          <a:xfrm>
            <a:off x="501589" y="856742"/>
            <a:ext cx="8140822" cy="5374676"/>
          </a:xfrm>
          <a:prstGeom prst="rect">
            <a:avLst/>
          </a:prstGeom>
          <a:noFill/>
        </p:spPr>
        <p:txBody>
          <a:bodyPr wrap="square">
            <a:spAutoFit/>
          </a:bodyPr>
          <a:lstStyle/>
          <a:p>
            <a:pPr marL="0" marR="0" algn="just">
              <a:lnSpc>
                <a:spcPct val="150000"/>
              </a:lnSpc>
              <a:spcBef>
                <a:spcPts val="0"/>
              </a:spcBef>
              <a:spcAft>
                <a:spcPts val="0"/>
              </a:spcAf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.1 Project Definition</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100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“India Health" is a web application where the user can login, registration</a:t>
            </a:r>
            <a:r>
              <a:rPr lang="en-US" sz="2200" dirty="0">
                <a:latin typeface="Calibri" panose="020F0502020204030204" pitchFamily="34" charset="0"/>
                <a:ea typeface="Calibri" panose="020F0502020204030204" pitchFamily="34" charset="0"/>
                <a:cs typeface="Mangal" panose="02040503050203030202" pitchFamily="18" charset="0"/>
              </a:rPr>
              <a:t> and </a:t>
            </a:r>
            <a:r>
              <a:rPr lang="en-US" sz="2200" dirty="0">
                <a:effectLst/>
                <a:latin typeface="Calibri" panose="020F0502020204030204" pitchFamily="34" charset="0"/>
                <a:ea typeface="Calibri" panose="020F0502020204030204" pitchFamily="34" charset="0"/>
                <a:cs typeface="Mangal" panose="02040503050203030202" pitchFamily="18" charset="0"/>
              </a:rPr>
              <a:t>view their clinical reports, his/her health data and near by doctors and laboratory etc. </a:t>
            </a:r>
            <a:endParaRPr lang="en-US" sz="2200" dirty="0">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.2 Project Description</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1000"/>
              </a:spcAft>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Mangal" panose="02040503050203030202" pitchFamily="18" charset="0"/>
              </a:rPr>
              <a:t>India Health is platform where user can view their clinical reports, doctors can create a new query for a report towards the patient, laboratories can fill details to the new report or the query created by the doctors, this all reports are stored in this system and accessible any time by patient, doctors and laboratories.</a:t>
            </a:r>
            <a:r>
              <a:rPr lang="en-US" sz="22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129936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7D3AAB-9318-5231-1F43-033C372476D6}"/>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71365837-A382-823B-E770-AEF4C929EED3}"/>
              </a:ext>
            </a:extLst>
          </p:cNvPr>
          <p:cNvSpPr>
            <a:spLocks noGrp="1"/>
          </p:cNvSpPr>
          <p:nvPr>
            <p:ph type="sldNum" sz="quarter" idx="12"/>
          </p:nvPr>
        </p:nvSpPr>
        <p:spPr/>
        <p:txBody>
          <a:bodyPr/>
          <a:lstStyle/>
          <a:p>
            <a:fld id="{615D92F5-C6BD-4770-B93B-CCC7110BADD0}" type="slidenum">
              <a:rPr lang="en-US" smtClean="0"/>
              <a:pPr/>
              <a:t>4</a:t>
            </a:fld>
            <a:endParaRPr lang="en-US"/>
          </a:p>
        </p:txBody>
      </p:sp>
      <p:sp>
        <p:nvSpPr>
          <p:cNvPr id="7" name="TextBox 6">
            <a:extLst>
              <a:ext uri="{FF2B5EF4-FFF2-40B4-BE49-F238E27FC236}">
                <a16:creationId xmlns:a16="http://schemas.microsoft.com/office/drawing/2014/main" id="{AA1265B3-D4E3-D1F8-F6D2-F27982872C85}"/>
              </a:ext>
            </a:extLst>
          </p:cNvPr>
          <p:cNvSpPr txBox="1"/>
          <p:nvPr/>
        </p:nvSpPr>
        <p:spPr>
          <a:xfrm>
            <a:off x="541537" y="414576"/>
            <a:ext cx="8495931" cy="5374676"/>
          </a:xfrm>
          <a:prstGeom prst="rect">
            <a:avLst/>
          </a:prstGeom>
          <a:noFill/>
        </p:spPr>
        <p:txBody>
          <a:bodyPr wrap="square">
            <a:spAutoFit/>
          </a:bodyPr>
          <a:lstStyle/>
          <a:p>
            <a:pPr algn="just">
              <a:lnSpc>
                <a:spcPct val="150000"/>
              </a:lnSpc>
            </a:pPr>
            <a:r>
              <a:rPr lang="en-US" sz="2200" b="1" dirty="0"/>
              <a:t>1.3 Existing System</a:t>
            </a:r>
          </a:p>
          <a:p>
            <a:pPr marL="342900" indent="-342900" algn="just">
              <a:lnSpc>
                <a:spcPct val="150000"/>
              </a:lnSpc>
              <a:buFont typeface="Wingdings" panose="05000000000000000000" pitchFamily="2" charset="2"/>
              <a:buChar char="Ø"/>
            </a:pPr>
            <a:r>
              <a:rPr lang="en-US" sz="2200" dirty="0">
                <a:effectLst/>
                <a:ea typeface="Calibri" panose="020F0502020204030204" pitchFamily="34" charset="0"/>
                <a:cs typeface="Mangal" panose="02040503050203030202" pitchFamily="18" charset="0"/>
              </a:rPr>
              <a:t>In earlier, all clinical reports are printed by laboratories, and patient needs to carry those hard copy to the doctors. Sometimes patient lose those report and need to reprint them. </a:t>
            </a:r>
            <a:r>
              <a:rPr lang="en-US" sz="2200" dirty="0">
                <a:ea typeface="Calibri" panose="020F0502020204030204" pitchFamily="34" charset="0"/>
                <a:cs typeface="Mangal" panose="02040503050203030202" pitchFamily="18" charset="0"/>
              </a:rPr>
              <a:t>But nowadays many laboratory management system are available and creating reports. But it’s doesn’t full fill all requirements.</a:t>
            </a:r>
            <a:endParaRPr lang="en-US" sz="2200" dirty="0">
              <a:effectLst/>
              <a:ea typeface="Calibri" panose="020F0502020204030204" pitchFamily="34" charset="0"/>
              <a:cs typeface="Mangal" panose="02040503050203030202" pitchFamily="18" charset="0"/>
            </a:endParaRPr>
          </a:p>
          <a:p>
            <a:pPr marL="0" marR="0" algn="just">
              <a:lnSpc>
                <a:spcPct val="150000"/>
              </a:lnSpc>
              <a:spcBef>
                <a:spcPts val="0"/>
              </a:spcBef>
              <a:spcAft>
                <a:spcPts val="1000"/>
              </a:spcAft>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.4 Problem Statements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1000"/>
              </a:spcAft>
              <a:buFont typeface="Wingdings" panose="05000000000000000000" pitchFamily="2" charset="2"/>
              <a:buChar char="Ø"/>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Generating and storing reports digitally. </a:t>
            </a:r>
          </a:p>
          <a:p>
            <a:pPr marL="342900" marR="0" indent="-342900" algn="just">
              <a:lnSpc>
                <a:spcPct val="150000"/>
              </a:lnSpc>
              <a:spcBef>
                <a:spcPts val="0"/>
              </a:spcBef>
              <a:spcAft>
                <a:spcPts val="1000"/>
              </a:spcAft>
              <a:buFont typeface="Wingdings" panose="05000000000000000000" pitchFamily="2" charset="2"/>
              <a:buChar char="Ø"/>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Connecting Patient, Doctors and Laboratories together on single platform. </a:t>
            </a:r>
            <a:endParaRPr lang="en-US" sz="22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8257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60774E-57B5-F7A1-91BC-3B6B80C32331}"/>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9B6E9817-66FD-20C3-08D1-B5DFB79B0EB3}"/>
              </a:ext>
            </a:extLst>
          </p:cNvPr>
          <p:cNvSpPr>
            <a:spLocks noGrp="1"/>
          </p:cNvSpPr>
          <p:nvPr>
            <p:ph type="sldNum" sz="quarter" idx="12"/>
          </p:nvPr>
        </p:nvSpPr>
        <p:spPr/>
        <p:txBody>
          <a:bodyPr/>
          <a:lstStyle/>
          <a:p>
            <a:fld id="{615D92F5-C6BD-4770-B93B-CCC7110BADD0}" type="slidenum">
              <a:rPr lang="en-US" smtClean="0"/>
              <a:pPr/>
              <a:t>5</a:t>
            </a:fld>
            <a:endParaRPr lang="en-US"/>
          </a:p>
        </p:txBody>
      </p:sp>
      <p:sp>
        <p:nvSpPr>
          <p:cNvPr id="5" name="TextBox 4">
            <a:extLst>
              <a:ext uri="{FF2B5EF4-FFF2-40B4-BE49-F238E27FC236}">
                <a16:creationId xmlns:a16="http://schemas.microsoft.com/office/drawing/2014/main" id="{D73002B2-82D2-0E15-3EC9-A554F900D4B9}"/>
              </a:ext>
            </a:extLst>
          </p:cNvPr>
          <p:cNvSpPr txBox="1"/>
          <p:nvPr/>
        </p:nvSpPr>
        <p:spPr>
          <a:xfrm>
            <a:off x="71021" y="0"/>
            <a:ext cx="8957569" cy="6518579"/>
          </a:xfrm>
          <a:prstGeom prst="rect">
            <a:avLst/>
          </a:prstGeom>
          <a:noFill/>
        </p:spPr>
        <p:txBody>
          <a:bodyPr wrap="square">
            <a:spAutoFit/>
          </a:bodyPr>
          <a:lstStyle/>
          <a:p>
            <a:pPr marL="0" marR="0" algn="just">
              <a:lnSpc>
                <a:spcPct val="150000"/>
              </a:lnSpc>
              <a:spcBef>
                <a:spcPts val="0"/>
              </a:spcBef>
              <a:spcAft>
                <a:spcPts val="1000"/>
              </a:spcAft>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.5 Need for New System </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1000"/>
              </a:spcAft>
              <a:buFont typeface="Wingdings" panose="05000000000000000000" pitchFamily="2" charset="2"/>
              <a:buChar char="Ø"/>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“India Health” is a web application. The purpose of online </a:t>
            </a:r>
            <a:r>
              <a:rPr lang="en-US" sz="2200" dirty="0">
                <a:latin typeface="Calibri" panose="020F0502020204030204" pitchFamily="34" charset="0"/>
                <a:ea typeface="Calibri" panose="020F0502020204030204" pitchFamily="34" charset="0"/>
                <a:cs typeface="Mangal" panose="02040503050203030202" pitchFamily="18" charset="0"/>
              </a:rPr>
              <a:t>report generation system </a:t>
            </a:r>
            <a:r>
              <a:rPr lang="en-US" sz="2200" dirty="0">
                <a:effectLst/>
                <a:latin typeface="Calibri" panose="020F0502020204030204" pitchFamily="34" charset="0"/>
                <a:ea typeface="Calibri" panose="020F0502020204030204" pitchFamily="34" charset="0"/>
                <a:cs typeface="Mangal" panose="02040503050203030202" pitchFamily="18" charset="0"/>
              </a:rPr>
              <a:t>to automate the existing manual system by the help of computerized equipment’s and full flag computer software fulfilling their requirements so that their valuable data information can be stored for a longer period with easy accessing and manipulation of the same the required Software and Hardware are easily available and easy to work with.</a:t>
            </a:r>
          </a:p>
          <a:p>
            <a:pPr marL="0" marR="0" algn="just">
              <a:lnSpc>
                <a:spcPct val="150000"/>
              </a:lnSpc>
              <a:spcBef>
                <a:spcPts val="0"/>
              </a:spcBef>
              <a:spcAft>
                <a:spcPts val="1000"/>
              </a:spcAft>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.6 Proposed System &amp; Features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50000"/>
              </a:lnSpc>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India Health is web application and it is very helpful for the patient, doctors and laboratories to generate and store clinical reports. Patient can access their reports form anywhere any time.</a:t>
            </a:r>
          </a:p>
        </p:txBody>
      </p:sp>
    </p:spTree>
    <p:extLst>
      <p:ext uri="{BB962C8B-B14F-4D97-AF65-F5344CB8AC3E}">
        <p14:creationId xmlns:p14="http://schemas.microsoft.com/office/powerpoint/2010/main" val="87076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2BF4F1-8D3C-B42E-6161-A04C869D6152}"/>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795F3611-575F-0E69-D089-A1D2466AA41D}"/>
              </a:ext>
            </a:extLst>
          </p:cNvPr>
          <p:cNvSpPr>
            <a:spLocks noGrp="1"/>
          </p:cNvSpPr>
          <p:nvPr>
            <p:ph type="sldNum" sz="quarter" idx="12"/>
          </p:nvPr>
        </p:nvSpPr>
        <p:spPr/>
        <p:txBody>
          <a:bodyPr/>
          <a:lstStyle/>
          <a:p>
            <a:fld id="{615D92F5-C6BD-4770-B93B-CCC7110BADD0}" type="slidenum">
              <a:rPr lang="en-US" smtClean="0"/>
              <a:pPr/>
              <a:t>6</a:t>
            </a:fld>
            <a:endParaRPr lang="en-US"/>
          </a:p>
        </p:txBody>
      </p:sp>
      <p:sp>
        <p:nvSpPr>
          <p:cNvPr id="5" name="TextBox 4">
            <a:extLst>
              <a:ext uri="{FF2B5EF4-FFF2-40B4-BE49-F238E27FC236}">
                <a16:creationId xmlns:a16="http://schemas.microsoft.com/office/drawing/2014/main" id="{F1A57F89-E9AB-8148-3871-3E1F0B965DF8}"/>
              </a:ext>
            </a:extLst>
          </p:cNvPr>
          <p:cNvSpPr txBox="1"/>
          <p:nvPr/>
        </p:nvSpPr>
        <p:spPr>
          <a:xfrm>
            <a:off x="128726" y="33089"/>
            <a:ext cx="8886548" cy="6641690"/>
          </a:xfrm>
          <a:prstGeom prst="rect">
            <a:avLst/>
          </a:prstGeom>
          <a:noFill/>
        </p:spPr>
        <p:txBody>
          <a:bodyPr wrap="square">
            <a:spAutoFit/>
          </a:bodyPr>
          <a:lstStyle/>
          <a:p>
            <a:pPr marL="0" marR="0" algn="just">
              <a:lnSpc>
                <a:spcPct val="150000"/>
              </a:lnSpc>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.7 Scope </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buFont typeface="Symbol" panose="05050102010706020507" pitchFamily="18" charset="2"/>
              <a:buChar char=""/>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Provides a Registration Form for filling up new users’ details.</a:t>
            </a:r>
          </a:p>
          <a:p>
            <a:pPr marL="342900" marR="0" lvl="0" indent="-342900" algn="just">
              <a:lnSpc>
                <a:spcPct val="150000"/>
              </a:lnSpc>
              <a:buFont typeface="Symbol" panose="05050102010706020507" pitchFamily="18" charset="2"/>
              <a:buChar char=""/>
              <a:tabLst>
                <a:tab pos="685800" algn="l"/>
              </a:tabLst>
            </a:pPr>
            <a:r>
              <a:rPr lang="en-US" sz="2200" dirty="0">
                <a:latin typeface="Calibri" panose="020F0502020204030204" pitchFamily="34" charset="0"/>
                <a:ea typeface="Calibri" panose="020F0502020204030204" pitchFamily="34" charset="0"/>
                <a:cs typeface="Mangal" panose="02040503050203030202" pitchFamily="18" charset="0"/>
              </a:rPr>
              <a:t>Provides a facility to view and print his/her clinical report.</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buFont typeface="Symbol" panose="05050102010706020507" pitchFamily="18" charset="2"/>
              <a:buChar char=""/>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Provides a facility to register as doctor/laboratory.</a:t>
            </a:r>
          </a:p>
          <a:p>
            <a:pPr marL="342900" marR="0" lvl="0" indent="-342900" algn="just">
              <a:lnSpc>
                <a:spcPct val="150000"/>
              </a:lnSpc>
              <a:buFont typeface="Symbol" panose="05050102010706020507" pitchFamily="18" charset="2"/>
              <a:buChar char=""/>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Provides a facility to generate report query by doctors.</a:t>
            </a:r>
          </a:p>
          <a:p>
            <a:pPr marL="342900" marR="0" lvl="0" indent="-342900" algn="just">
              <a:lnSpc>
                <a:spcPct val="150000"/>
              </a:lnSpc>
              <a:buFont typeface="Symbol" panose="05050102010706020507" pitchFamily="18" charset="2"/>
              <a:buChar char=""/>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Provides a facility to </a:t>
            </a:r>
            <a:r>
              <a:rPr lang="en-US" sz="2200" dirty="0">
                <a:latin typeface="Calibri" panose="020F0502020204030204" pitchFamily="34" charset="0"/>
                <a:ea typeface="Calibri" panose="020F0502020204030204" pitchFamily="34" charset="0"/>
                <a:cs typeface="Mangal" panose="02040503050203030202" pitchFamily="18" charset="0"/>
              </a:rPr>
              <a:t>fill/print report by </a:t>
            </a:r>
            <a:r>
              <a:rPr lang="en-US" sz="2200" dirty="0">
                <a:effectLst/>
                <a:latin typeface="Calibri" panose="020F0502020204030204" pitchFamily="34" charset="0"/>
                <a:ea typeface="Calibri" panose="020F0502020204030204" pitchFamily="34" charset="0"/>
                <a:cs typeface="Mangal" panose="02040503050203030202" pitchFamily="18" charset="0"/>
              </a:rPr>
              <a:t>laboratory.</a:t>
            </a:r>
          </a:p>
          <a:p>
            <a:pPr marL="0" marR="0" algn="just">
              <a:lnSpc>
                <a:spcPct val="150000"/>
              </a:lnSpc>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.8 Outcomes</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buFont typeface="Wingdings" panose="05000000000000000000" pitchFamily="2" charset="2"/>
              <a:buChar char="Ø"/>
              <a:tabLst>
                <a:tab pos="685800" algn="l"/>
              </a:tabLst>
            </a:pPr>
            <a:r>
              <a:rPr lang="en-US" sz="2200" dirty="0">
                <a:effectLst/>
                <a:latin typeface="Calibri" panose="020F0502020204030204" pitchFamily="34" charset="0"/>
                <a:ea typeface="Calibri" panose="020F0502020204030204" pitchFamily="34" charset="0"/>
                <a:cs typeface="Mangal" panose="02040503050203030202" pitchFamily="18" charset="0"/>
              </a:rPr>
              <a:t>It will run on web browser. Online portal where patient's can access their report from anywhere anytime.</a:t>
            </a:r>
          </a:p>
          <a:p>
            <a:pPr algn="just">
              <a:lnSpc>
                <a:spcPct val="150000"/>
              </a:lnSpc>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1</a:t>
            </a:r>
            <a:r>
              <a:rPr lang="en-US" sz="2200" b="1" dirty="0">
                <a:effectLst/>
                <a:latin typeface="Calibri" panose="020F0502020204030204" pitchFamily="34" charset="0"/>
                <a:ea typeface="Calibri" panose="020F0502020204030204" pitchFamily="34" charset="0"/>
                <a:cs typeface="Mangal" panose="02040503050203030202" pitchFamily="18" charset="0"/>
              </a:rPr>
              <a:t>.9 Tools &amp; Technology used</a:t>
            </a:r>
          </a:p>
          <a:p>
            <a:pPr algn="just">
              <a:lnSpc>
                <a:spcPct val="150000"/>
              </a:lnSpc>
              <a:tabLst>
                <a:tab pos="685800" algn="l"/>
              </a:tabLst>
            </a:pPr>
            <a:r>
              <a:rPr lang="en-US" sz="2200" b="1" dirty="0">
                <a:effectLst/>
                <a:latin typeface="Calibri" panose="020F0502020204030204" pitchFamily="34" charset="0"/>
                <a:ea typeface="Calibri" panose="020F0502020204030204" pitchFamily="34" charset="0"/>
                <a:cs typeface="Mangal" panose="02040503050203030202" pitchFamily="18" charset="0"/>
              </a:rPr>
              <a:t>	Frontend: </a:t>
            </a:r>
            <a:r>
              <a:rPr lang="en-US" sz="2200" dirty="0">
                <a:effectLst/>
                <a:latin typeface="Calibri" panose="020F0502020204030204" pitchFamily="34" charset="0"/>
                <a:ea typeface="Calibri" panose="020F0502020204030204" pitchFamily="34" charset="0"/>
                <a:cs typeface="Mangal" panose="02040503050203030202" pitchFamily="18" charset="0"/>
              </a:rPr>
              <a:t>HTML, CSS, JS, Bootstrap.</a:t>
            </a:r>
          </a:p>
          <a:p>
            <a:pPr algn="just">
              <a:lnSpc>
                <a:spcPct val="150000"/>
              </a:lnSpc>
              <a:tabLst>
                <a:tab pos="685800" algn="l"/>
              </a:tabLst>
            </a:pPr>
            <a:r>
              <a:rPr lang="en-US" sz="2200" b="1" dirty="0">
                <a:latin typeface="Calibri" panose="020F0502020204030204" pitchFamily="34" charset="0"/>
                <a:ea typeface="Calibri" panose="020F0502020204030204" pitchFamily="34" charset="0"/>
                <a:cs typeface="Mangal" panose="02040503050203030202" pitchFamily="18" charset="0"/>
              </a:rPr>
              <a:t>	Backend: </a:t>
            </a:r>
            <a:r>
              <a:rPr lang="en-US" sz="2200" dirty="0">
                <a:latin typeface="Calibri" panose="020F0502020204030204" pitchFamily="34" charset="0"/>
                <a:ea typeface="Calibri" panose="020F0502020204030204" pitchFamily="34" charset="0"/>
                <a:cs typeface="Mangal" panose="02040503050203030202" pitchFamily="18" charset="0"/>
              </a:rPr>
              <a:t>PHP &amp; MySQL with Apache Server.</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R="0" lvl="0" algn="just">
              <a:lnSpc>
                <a:spcPct val="150000"/>
              </a:lnSpc>
              <a:spcBef>
                <a:spcPts val="0"/>
              </a:spcBef>
              <a:spcAft>
                <a:spcPts val="1000"/>
              </a:spcAft>
              <a:tabLst>
                <a:tab pos="685800" algn="l"/>
              </a:tabLst>
            </a:pPr>
            <a:endParaRPr lang="en-US" sz="2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9893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3C961C-078C-7949-018B-C5DBBCA8BC1C}"/>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66C74E56-3AC9-1848-7AB3-2D66047B8099}"/>
              </a:ext>
            </a:extLst>
          </p:cNvPr>
          <p:cNvSpPr>
            <a:spLocks noGrp="1"/>
          </p:cNvSpPr>
          <p:nvPr>
            <p:ph type="sldNum" sz="quarter" idx="12"/>
          </p:nvPr>
        </p:nvSpPr>
        <p:spPr/>
        <p:txBody>
          <a:bodyPr/>
          <a:lstStyle/>
          <a:p>
            <a:fld id="{615D92F5-C6BD-4770-B93B-CCC7110BADD0}" type="slidenum">
              <a:rPr lang="en-US" smtClean="0"/>
              <a:pPr/>
              <a:t>7</a:t>
            </a:fld>
            <a:endParaRPr lang="en-US"/>
          </a:p>
        </p:txBody>
      </p:sp>
      <p:sp>
        <p:nvSpPr>
          <p:cNvPr id="9" name="TextBox 8">
            <a:extLst>
              <a:ext uri="{FF2B5EF4-FFF2-40B4-BE49-F238E27FC236}">
                <a16:creationId xmlns:a16="http://schemas.microsoft.com/office/drawing/2014/main" id="{E71FA4EC-3842-D926-41D9-053AF1858E18}"/>
              </a:ext>
            </a:extLst>
          </p:cNvPr>
          <p:cNvSpPr txBox="1"/>
          <p:nvPr/>
        </p:nvSpPr>
        <p:spPr>
          <a:xfrm>
            <a:off x="188650" y="33089"/>
            <a:ext cx="4572000" cy="584775"/>
          </a:xfrm>
          <a:prstGeom prst="rect">
            <a:avLst/>
          </a:prstGeom>
          <a:noFill/>
        </p:spPr>
        <p:txBody>
          <a:bodyPr wrap="square">
            <a:spAutoFit/>
          </a:bodyPr>
          <a:lstStyle/>
          <a:p>
            <a:r>
              <a:rPr lang="en-US" sz="3200" b="1" dirty="0"/>
              <a:t>2. Requirement Analysis</a:t>
            </a:r>
          </a:p>
        </p:txBody>
      </p:sp>
      <p:sp>
        <p:nvSpPr>
          <p:cNvPr id="11" name="TextBox 10">
            <a:extLst>
              <a:ext uri="{FF2B5EF4-FFF2-40B4-BE49-F238E27FC236}">
                <a16:creationId xmlns:a16="http://schemas.microsoft.com/office/drawing/2014/main" id="{6327DCED-47BA-1FA1-57AF-1504725AE8FA}"/>
              </a:ext>
            </a:extLst>
          </p:cNvPr>
          <p:cNvSpPr txBox="1"/>
          <p:nvPr/>
        </p:nvSpPr>
        <p:spPr>
          <a:xfrm>
            <a:off x="188650" y="617864"/>
            <a:ext cx="8766699" cy="5856860"/>
          </a:xfrm>
          <a:prstGeom prst="rect">
            <a:avLst/>
          </a:prstGeom>
          <a:noFill/>
        </p:spPr>
        <p:txBody>
          <a:bodyPr wrap="square">
            <a:spAutoFit/>
          </a:bodyPr>
          <a:lstStyle/>
          <a:p>
            <a:pPr marL="0" marR="0" algn="just">
              <a:lnSpc>
                <a:spcPct val="150000"/>
              </a:lnSpc>
              <a:spcBef>
                <a:spcPts val="0"/>
              </a:spcBef>
              <a:spcAft>
                <a:spcPts val="0"/>
              </a:spcAft>
            </a:pPr>
            <a:r>
              <a:rPr lang="en-US" sz="3200" b="1" dirty="0">
                <a:latin typeface="Calibri" panose="020F0502020204030204" pitchFamily="34" charset="0"/>
                <a:ea typeface="Calibri" panose="020F0502020204030204" pitchFamily="34" charset="0"/>
                <a:cs typeface="Mangal" panose="02040503050203030202" pitchFamily="18" charset="0"/>
              </a:rPr>
              <a:t>2</a:t>
            </a:r>
            <a:r>
              <a:rPr lang="en-US" sz="3200" b="1" dirty="0">
                <a:effectLst/>
                <a:latin typeface="Calibri" panose="020F0502020204030204" pitchFamily="34" charset="0"/>
                <a:ea typeface="Calibri" panose="020F0502020204030204" pitchFamily="34" charset="0"/>
                <a:cs typeface="Mangal" panose="02040503050203030202" pitchFamily="18" charset="0"/>
              </a:rPr>
              <a:t>.1 Feasibility Study</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0"/>
              </a:spcAft>
              <a:buFont typeface="Wingdings" panose="05000000000000000000" pitchFamily="2" charset="2"/>
              <a:buChar char="v"/>
            </a:pPr>
            <a:r>
              <a:rPr lang="en-US" sz="2200" b="1" dirty="0">
                <a:effectLst/>
                <a:latin typeface="Calibri" panose="020F0502020204030204" pitchFamily="34" charset="0"/>
                <a:ea typeface="Calibri" panose="020F0502020204030204" pitchFamily="34" charset="0"/>
                <a:cs typeface="Mangal" panose="02040503050203030202" pitchFamily="18" charset="0"/>
              </a:rPr>
              <a:t>Operational feasibility</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It defines how well a solution works for the problem and how the system is usable for the end-users. As far our study is concerned the end-users are comfortable and happy as the system has cut down their loads and doing.</a:t>
            </a:r>
          </a:p>
          <a:p>
            <a:pPr marL="342900" marR="0" indent="-342900" algn="just">
              <a:lnSpc>
                <a:spcPct val="150000"/>
              </a:lnSpc>
              <a:spcBef>
                <a:spcPts val="0"/>
              </a:spcBef>
              <a:spcAft>
                <a:spcPts val="0"/>
              </a:spcAft>
              <a:buFont typeface="Wingdings" panose="05000000000000000000" pitchFamily="2" charset="2"/>
              <a:buChar char="v"/>
            </a:pPr>
            <a:r>
              <a:rPr lang="en-US" sz="2200" b="1" dirty="0">
                <a:effectLst/>
                <a:latin typeface="Calibri" panose="020F0502020204030204" pitchFamily="34" charset="0"/>
                <a:ea typeface="Calibri" panose="020F0502020204030204" pitchFamily="34" charset="0"/>
                <a:cs typeface="Mangal" panose="02040503050203030202" pitchFamily="18" charset="0"/>
              </a:rPr>
              <a:t>Technical Feasibility</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This included the study of function, performance and constraints that my affect the ability to achieve an acceptable system, as described in the System Requirement Specification (SRS), and checked if everything was possible using different type of frontend and backend platforms.</a:t>
            </a:r>
          </a:p>
        </p:txBody>
      </p:sp>
    </p:spTree>
    <p:extLst>
      <p:ext uri="{BB962C8B-B14F-4D97-AF65-F5344CB8AC3E}">
        <p14:creationId xmlns:p14="http://schemas.microsoft.com/office/powerpoint/2010/main" val="291403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B59737-1E2B-16B7-BA5F-59CBD32D15A5}"/>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34E70082-FFFC-EE08-5124-8FF9469A23BE}"/>
              </a:ext>
            </a:extLst>
          </p:cNvPr>
          <p:cNvSpPr>
            <a:spLocks noGrp="1"/>
          </p:cNvSpPr>
          <p:nvPr>
            <p:ph type="sldNum" sz="quarter" idx="12"/>
          </p:nvPr>
        </p:nvSpPr>
        <p:spPr/>
        <p:txBody>
          <a:bodyPr/>
          <a:lstStyle/>
          <a:p>
            <a:fld id="{615D92F5-C6BD-4770-B93B-CCC7110BADD0}" type="slidenum">
              <a:rPr lang="en-US" smtClean="0"/>
              <a:pPr/>
              <a:t>8</a:t>
            </a:fld>
            <a:endParaRPr lang="en-US"/>
          </a:p>
        </p:txBody>
      </p:sp>
      <p:sp>
        <p:nvSpPr>
          <p:cNvPr id="5" name="TextBox 4">
            <a:extLst>
              <a:ext uri="{FF2B5EF4-FFF2-40B4-BE49-F238E27FC236}">
                <a16:creationId xmlns:a16="http://schemas.microsoft.com/office/drawing/2014/main" id="{510676C2-F3BC-B21F-DBFE-5E0F1BEE31A9}"/>
              </a:ext>
            </a:extLst>
          </p:cNvPr>
          <p:cNvSpPr txBox="1"/>
          <p:nvPr/>
        </p:nvSpPr>
        <p:spPr>
          <a:xfrm>
            <a:off x="301840" y="259076"/>
            <a:ext cx="8540319" cy="4610365"/>
          </a:xfrm>
          <a:prstGeom prst="rect">
            <a:avLst/>
          </a:prstGeom>
          <a:noFill/>
        </p:spPr>
        <p:txBody>
          <a:bodyPr wrap="square">
            <a:spAutoFit/>
          </a:bodyPr>
          <a:lstStyle/>
          <a:p>
            <a:pPr marL="0" marR="0" algn="just">
              <a:lnSpc>
                <a:spcPct val="150000"/>
              </a:lnSpc>
              <a:spcBef>
                <a:spcPts val="0"/>
              </a:spcBef>
              <a:spcAft>
                <a:spcPts val="0"/>
              </a:spcAft>
            </a:pPr>
            <a:r>
              <a:rPr lang="en-US" sz="2200" b="1" dirty="0">
                <a:effectLst/>
                <a:latin typeface="Calibri" panose="020F0502020204030204" pitchFamily="34" charset="0"/>
                <a:ea typeface="Calibri" panose="020F0502020204030204" pitchFamily="34" charset="0"/>
                <a:cs typeface="Mangal" panose="02040503050203030202" pitchFamily="18" charset="0"/>
              </a:rPr>
              <a:t>Economic Feasibility</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This is a very important aspect to be considered while developing a project. </a:t>
            </a: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We decided the technology based on minimum possible cost factor.</a:t>
            </a:r>
          </a:p>
          <a:p>
            <a:pPr marL="0" marR="0" algn="just">
              <a:lnSpc>
                <a:spcPct val="150000"/>
              </a:lnSpc>
              <a:spcBef>
                <a:spcPts val="0"/>
              </a:spcBef>
              <a:spcAft>
                <a:spcPts val="0"/>
              </a:spcAft>
            </a:pPr>
            <a:r>
              <a:rPr lang="en-US" sz="2200" dirty="0">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50000"/>
              </a:lnSpc>
              <a:spcBef>
                <a:spcPts val="0"/>
              </a:spcBef>
              <a:spcAft>
                <a:spcPts val="0"/>
              </a:spcAft>
            </a:pPr>
            <a:r>
              <a:rPr lang="en-US" sz="2200" b="1" dirty="0">
                <a:effectLst/>
                <a:latin typeface="Calibri" panose="020F0502020204030204" pitchFamily="34" charset="0"/>
                <a:ea typeface="Calibri" panose="020F0502020204030204" pitchFamily="34" charset="0"/>
                <a:cs typeface="Mangal" panose="02040503050203030202" pitchFamily="18" charset="0"/>
              </a:rPr>
              <a:t>Implementation Feasibility</a:t>
            </a:r>
            <a:endParaRPr lang="en-US" sz="2200" dirty="0">
              <a:effectLst/>
              <a:latin typeface="Calibri" panose="020F0502020204030204" pitchFamily="34" charset="0"/>
              <a:ea typeface="Calibri" panose="020F0502020204030204" pitchFamily="34" charset="0"/>
              <a:cs typeface="Mangal" panose="02040503050203030202" pitchFamily="18" charset="0"/>
            </a:endParaRP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Calibri" panose="020F0502020204030204" pitchFamily="34" charset="0"/>
                <a:ea typeface="Calibri" panose="020F0502020204030204" pitchFamily="34" charset="0"/>
                <a:cs typeface="Mangal" panose="02040503050203030202" pitchFamily="18" charset="0"/>
              </a:rPr>
              <a:t>Implementation Feasibility deals with the study of whether the service is environment available with all association members and will be managed according to the system or not.</a:t>
            </a:r>
          </a:p>
        </p:txBody>
      </p:sp>
    </p:spTree>
    <p:extLst>
      <p:ext uri="{BB962C8B-B14F-4D97-AF65-F5344CB8AC3E}">
        <p14:creationId xmlns:p14="http://schemas.microsoft.com/office/powerpoint/2010/main" val="97223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DC48F7-0008-94EE-DEF5-797062583385}"/>
              </a:ext>
            </a:extLst>
          </p:cNvPr>
          <p:cNvSpPr>
            <a:spLocks noGrp="1"/>
          </p:cNvSpPr>
          <p:nvPr>
            <p:ph type="ftr" sz="quarter" idx="11"/>
          </p:nvPr>
        </p:nvSpPr>
        <p:spPr/>
        <p:txBody>
          <a:bodyPr/>
          <a:lstStyle/>
          <a:p>
            <a:r>
              <a:rPr lang="en-US"/>
              <a:t>E-Academy &amp; Self Learning</a:t>
            </a:r>
          </a:p>
        </p:txBody>
      </p:sp>
      <p:sp>
        <p:nvSpPr>
          <p:cNvPr id="3" name="Slide Number Placeholder 2">
            <a:extLst>
              <a:ext uri="{FF2B5EF4-FFF2-40B4-BE49-F238E27FC236}">
                <a16:creationId xmlns:a16="http://schemas.microsoft.com/office/drawing/2014/main" id="{6B75F6E3-08A5-CE71-9597-CB27D2B4A3B0}"/>
              </a:ext>
            </a:extLst>
          </p:cNvPr>
          <p:cNvSpPr>
            <a:spLocks noGrp="1"/>
          </p:cNvSpPr>
          <p:nvPr>
            <p:ph type="sldNum" sz="quarter" idx="12"/>
          </p:nvPr>
        </p:nvSpPr>
        <p:spPr/>
        <p:txBody>
          <a:bodyPr/>
          <a:lstStyle/>
          <a:p>
            <a:fld id="{615D92F5-C6BD-4770-B93B-CCC7110BADD0}" type="slidenum">
              <a:rPr lang="en-US" smtClean="0"/>
              <a:pPr/>
              <a:t>9</a:t>
            </a:fld>
            <a:endParaRPr lang="en-US"/>
          </a:p>
        </p:txBody>
      </p:sp>
      <p:sp>
        <p:nvSpPr>
          <p:cNvPr id="7" name="TextBox 6">
            <a:extLst>
              <a:ext uri="{FF2B5EF4-FFF2-40B4-BE49-F238E27FC236}">
                <a16:creationId xmlns:a16="http://schemas.microsoft.com/office/drawing/2014/main" id="{94A700FB-F4E5-E535-111C-9A39328C2438}"/>
              </a:ext>
            </a:extLst>
          </p:cNvPr>
          <p:cNvSpPr txBox="1"/>
          <p:nvPr/>
        </p:nvSpPr>
        <p:spPr>
          <a:xfrm>
            <a:off x="261892" y="180376"/>
            <a:ext cx="4572000" cy="754694"/>
          </a:xfrm>
          <a:prstGeom prst="rect">
            <a:avLst/>
          </a:prstGeom>
          <a:noFill/>
        </p:spPr>
        <p:txBody>
          <a:bodyPr wrap="square">
            <a:spAutoFit/>
          </a:bodyPr>
          <a:lstStyle/>
          <a:p>
            <a:pPr marL="0" marR="0" algn="just">
              <a:lnSpc>
                <a:spcPct val="150000"/>
              </a:lnSpc>
              <a:spcBef>
                <a:spcPts val="0"/>
              </a:spcBef>
              <a:spcAft>
                <a:spcPts val="0"/>
              </a:spcAft>
            </a:pPr>
            <a:r>
              <a:rPr lang="en-US" sz="3200" b="1" dirty="0">
                <a:latin typeface="Calibri" panose="020F0502020204030204" pitchFamily="34" charset="0"/>
                <a:ea typeface="Calibri" panose="020F0502020204030204" pitchFamily="34" charset="0"/>
                <a:cs typeface="Mangal" panose="02040503050203030202" pitchFamily="18" charset="0"/>
              </a:rPr>
              <a:t>2</a:t>
            </a:r>
            <a:r>
              <a:rPr lang="en-US" sz="3200" b="1" dirty="0">
                <a:effectLst/>
                <a:latin typeface="Calibri" panose="020F0502020204030204" pitchFamily="34" charset="0"/>
                <a:ea typeface="Calibri" panose="020F0502020204030204" pitchFamily="34" charset="0"/>
                <a:cs typeface="Mangal" panose="02040503050203030202" pitchFamily="18" charset="0"/>
              </a:rPr>
              <a:t>.2 Users of the System</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8F3977B9-4FCD-614F-140E-6E537EFC23E2}"/>
              </a:ext>
            </a:extLst>
          </p:cNvPr>
          <p:cNvSpPr txBox="1"/>
          <p:nvPr/>
        </p:nvSpPr>
        <p:spPr>
          <a:xfrm>
            <a:off x="261892" y="834360"/>
            <a:ext cx="7452803" cy="5450851"/>
          </a:xfrm>
          <a:prstGeom prst="rect">
            <a:avLst/>
          </a:prstGeom>
          <a:noFill/>
        </p:spPr>
        <p:txBody>
          <a:bodyPr wrap="square">
            <a:spAutoFit/>
          </a:bodyPr>
          <a:lstStyle/>
          <a:p>
            <a:pPr marL="285750" marR="0" indent="-285750" algn="just">
              <a:lnSpc>
                <a:spcPct val="15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Mangal" panose="02040503050203030202" pitchFamily="18" charset="0"/>
              </a:rPr>
              <a:t>There will be Five types of Members (Admin, Helper, Doctor, Laboratory, Patient).</a:t>
            </a: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Patient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 Log in/Log out/Update-Password</a:t>
            </a: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 register and log in with their credentials.</a:t>
            </a: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 Find Laboratory/D</a:t>
            </a:r>
            <a:r>
              <a:rPr lang="en-US" dirty="0">
                <a:latin typeface="Calibri" panose="020F0502020204030204" pitchFamily="34" charset="0"/>
                <a:ea typeface="Calibri" panose="020F0502020204030204" pitchFamily="34" charset="0"/>
                <a:cs typeface="Mangal" panose="02040503050203030202" pitchFamily="18" charset="0"/>
              </a:rPr>
              <a:t>octor by Pin code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 View his/her Clinical Reports</a:t>
            </a:r>
            <a:r>
              <a:rPr lang="en-US" sz="1800" dirty="0">
                <a:effectLst/>
                <a:latin typeface="Calibri" panose="020F0502020204030204" pitchFamily="34" charset="0"/>
                <a:ea typeface="Calibri" panose="020F0502020204030204" pitchFamily="34" charset="0"/>
                <a:cs typeface="Mangal" panose="02040503050203030202" pitchFamily="18" charset="0"/>
              </a:rPr>
              <a:t>.</a:t>
            </a: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View Clinical Health Analysis.</a:t>
            </a: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Generate Query for help/issue.</a:t>
            </a:r>
          </a:p>
          <a:p>
            <a:pPr marL="342900" marR="0" lvl="0" indent="-342900" algn="just">
              <a:lnSpc>
                <a:spcPct val="15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Mangal" panose="02040503050203030202" pitchFamily="18" charset="0"/>
              </a:rPr>
              <a:t>Apply to get role as laboratory/</a:t>
            </a:r>
            <a:r>
              <a:rPr lang="en-US" dirty="0" err="1">
                <a:latin typeface="Calibri" panose="020F0502020204030204" pitchFamily="34" charset="0"/>
                <a:ea typeface="Calibri" panose="020F0502020204030204" pitchFamily="34" charset="0"/>
                <a:cs typeface="Mangal" panose="02040503050203030202" pitchFamily="18" charset="0"/>
              </a:rPr>
              <a:t>docotor</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Admin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Log in/ Logout.</a:t>
            </a: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Manage </a:t>
            </a:r>
            <a:r>
              <a:rPr lang="en-US" dirty="0">
                <a:latin typeface="Calibri" panose="020F0502020204030204" pitchFamily="34" charset="0"/>
                <a:ea typeface="Calibri" panose="020F0502020204030204" pitchFamily="34" charset="0"/>
                <a:cs typeface="Mangal" panose="02040503050203030202" pitchFamily="18" charset="0"/>
              </a:rPr>
              <a:t>Users/Doctors/Laboratory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44638244"/>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1604</Words>
  <Application>Microsoft Office PowerPoint</Application>
  <PresentationFormat>On-screen Show (4:3)</PresentationFormat>
  <Paragraphs>380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Calibri</vt:lpstr>
      <vt:lpstr>Cambria</vt:lpstr>
      <vt:lpstr>Symbol</vt:lpstr>
      <vt:lpstr>Wingdings</vt:lpstr>
      <vt:lpstr>Retrospect</vt:lpstr>
      <vt:lpstr>India Health – Clinical Laboratory  Report Generation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Smit Bosamiya</cp:lastModifiedBy>
  <cp:revision>79</cp:revision>
  <dcterms:created xsi:type="dcterms:W3CDTF">2017-05-16T07:00:22Z</dcterms:created>
  <dcterms:modified xsi:type="dcterms:W3CDTF">2022-10-04T05:42:06Z</dcterms:modified>
</cp:coreProperties>
</file>