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0" r:id="rId2"/>
    <p:sldId id="256" r:id="rId3"/>
    <p:sldId id="257" r:id="rId4"/>
    <p:sldId id="258" r:id="rId5"/>
    <p:sldId id="259" r:id="rId6"/>
    <p:sldId id="261" r:id="rId7"/>
    <p:sldId id="262" r:id="rId8"/>
    <p:sldId id="263" r:id="rId9"/>
    <p:sldId id="267" r:id="rId10"/>
    <p:sldId id="264" r:id="rId11"/>
    <p:sldId id="265" r:id="rId12"/>
    <p:sldId id="266" r:id="rId13"/>
    <p:sldId id="268" r:id="rId14"/>
    <p:sldId id="273" r:id="rId15"/>
    <p:sldId id="270" r:id="rId16"/>
    <p:sldId id="271" r:id="rId17"/>
    <p:sldId id="272" r:id="rId18"/>
    <p:sldId id="275" r:id="rId19"/>
    <p:sldId id="277" r:id="rId20"/>
    <p:sldId id="278" r:id="rId21"/>
    <p:sldId id="279" r:id="rId22"/>
    <p:sldId id="280" r:id="rId23"/>
    <p:sldId id="281" r:id="rId24"/>
    <p:sldId id="276"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044" autoAdjust="0"/>
    <p:restoredTop sz="94660"/>
  </p:normalViewPr>
  <p:slideViewPr>
    <p:cSldViewPr snapToGrid="0">
      <p:cViewPr varScale="1">
        <p:scale>
          <a:sx n="65" d="100"/>
          <a:sy n="65" d="100"/>
        </p:scale>
        <p:origin x="978"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FE5A698-BFC0-433D-A343-85E8D7E2C69C}" type="datetimeFigureOut">
              <a:rPr lang="en-US" smtClean="0"/>
              <a:t>8/10/2023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2863B2-8D35-4D0F-A726-C9E864EFA7E2}" type="slidenum">
              <a:rPr lang="en-US" smtClean="0"/>
              <a:t>‹#›</a:t>
            </a:fld>
            <a:endParaRPr lang="en-US"/>
          </a:p>
        </p:txBody>
      </p:sp>
    </p:spTree>
    <p:extLst>
      <p:ext uri="{BB962C8B-B14F-4D97-AF65-F5344CB8AC3E}">
        <p14:creationId xmlns:p14="http://schemas.microsoft.com/office/powerpoint/2010/main" val="8646894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FE5A698-BFC0-433D-A343-85E8D7E2C69C}" type="datetimeFigureOut">
              <a:rPr lang="en-US" smtClean="0"/>
              <a:t>8/10/2023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2863B2-8D35-4D0F-A726-C9E864EFA7E2}" type="slidenum">
              <a:rPr lang="en-US" smtClean="0"/>
              <a:t>‹#›</a:t>
            </a:fld>
            <a:endParaRPr lang="en-US"/>
          </a:p>
        </p:txBody>
      </p:sp>
    </p:spTree>
    <p:extLst>
      <p:ext uri="{BB962C8B-B14F-4D97-AF65-F5344CB8AC3E}">
        <p14:creationId xmlns:p14="http://schemas.microsoft.com/office/powerpoint/2010/main" val="18672037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FE5A698-BFC0-433D-A343-85E8D7E2C69C}" type="datetimeFigureOut">
              <a:rPr lang="en-US" smtClean="0"/>
              <a:t>8/10/2023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2863B2-8D35-4D0F-A726-C9E864EFA7E2}"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9156868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FE5A698-BFC0-433D-A343-85E8D7E2C69C}" type="datetimeFigureOut">
              <a:rPr lang="en-US" smtClean="0"/>
              <a:t>8/10/2023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2863B2-8D35-4D0F-A726-C9E864EFA7E2}" type="slidenum">
              <a:rPr lang="en-US" smtClean="0"/>
              <a:t>‹#›</a:t>
            </a:fld>
            <a:endParaRPr lang="en-US"/>
          </a:p>
        </p:txBody>
      </p:sp>
    </p:spTree>
    <p:extLst>
      <p:ext uri="{BB962C8B-B14F-4D97-AF65-F5344CB8AC3E}">
        <p14:creationId xmlns:p14="http://schemas.microsoft.com/office/powerpoint/2010/main" val="13159397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FE5A698-BFC0-433D-A343-85E8D7E2C69C}" type="datetimeFigureOut">
              <a:rPr lang="en-US" smtClean="0"/>
              <a:t>8/10/2023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2863B2-8D35-4D0F-A726-C9E864EFA7E2}"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976337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FE5A698-BFC0-433D-A343-85E8D7E2C69C}" type="datetimeFigureOut">
              <a:rPr lang="en-US" smtClean="0"/>
              <a:t>8/10/2023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2863B2-8D35-4D0F-A726-C9E864EFA7E2}" type="slidenum">
              <a:rPr lang="en-US" smtClean="0"/>
              <a:t>‹#›</a:t>
            </a:fld>
            <a:endParaRPr lang="en-US"/>
          </a:p>
        </p:txBody>
      </p:sp>
    </p:spTree>
    <p:extLst>
      <p:ext uri="{BB962C8B-B14F-4D97-AF65-F5344CB8AC3E}">
        <p14:creationId xmlns:p14="http://schemas.microsoft.com/office/powerpoint/2010/main" val="8561080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FE5A698-BFC0-433D-A343-85E8D7E2C69C}" type="datetimeFigureOut">
              <a:rPr lang="en-US" smtClean="0"/>
              <a:t>8/10/2023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2863B2-8D35-4D0F-A726-C9E864EFA7E2}" type="slidenum">
              <a:rPr lang="en-US" smtClean="0"/>
              <a:t>‹#›</a:t>
            </a:fld>
            <a:endParaRPr lang="en-US"/>
          </a:p>
        </p:txBody>
      </p:sp>
    </p:spTree>
    <p:extLst>
      <p:ext uri="{BB962C8B-B14F-4D97-AF65-F5344CB8AC3E}">
        <p14:creationId xmlns:p14="http://schemas.microsoft.com/office/powerpoint/2010/main" val="14217213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FE5A698-BFC0-433D-A343-85E8D7E2C69C}" type="datetimeFigureOut">
              <a:rPr lang="en-US" smtClean="0"/>
              <a:t>8/10/2023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2863B2-8D35-4D0F-A726-C9E864EFA7E2}" type="slidenum">
              <a:rPr lang="en-US" smtClean="0"/>
              <a:t>‹#›</a:t>
            </a:fld>
            <a:endParaRPr lang="en-US"/>
          </a:p>
        </p:txBody>
      </p:sp>
    </p:spTree>
    <p:extLst>
      <p:ext uri="{BB962C8B-B14F-4D97-AF65-F5344CB8AC3E}">
        <p14:creationId xmlns:p14="http://schemas.microsoft.com/office/powerpoint/2010/main" val="5923231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FE5A698-BFC0-433D-A343-85E8D7E2C69C}" type="datetimeFigureOut">
              <a:rPr lang="en-US" smtClean="0"/>
              <a:t>8/10/2023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2863B2-8D35-4D0F-A726-C9E864EFA7E2}" type="slidenum">
              <a:rPr lang="en-US" smtClean="0"/>
              <a:t>‹#›</a:t>
            </a:fld>
            <a:endParaRPr lang="en-US"/>
          </a:p>
        </p:txBody>
      </p:sp>
    </p:spTree>
    <p:extLst>
      <p:ext uri="{BB962C8B-B14F-4D97-AF65-F5344CB8AC3E}">
        <p14:creationId xmlns:p14="http://schemas.microsoft.com/office/powerpoint/2010/main" val="32945634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FE5A698-BFC0-433D-A343-85E8D7E2C69C}" type="datetimeFigureOut">
              <a:rPr lang="en-US" smtClean="0"/>
              <a:t>8/10/2023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2863B2-8D35-4D0F-A726-C9E864EFA7E2}" type="slidenum">
              <a:rPr lang="en-US" smtClean="0"/>
              <a:t>‹#›</a:t>
            </a:fld>
            <a:endParaRPr lang="en-US"/>
          </a:p>
        </p:txBody>
      </p:sp>
    </p:spTree>
    <p:extLst>
      <p:ext uri="{BB962C8B-B14F-4D97-AF65-F5344CB8AC3E}">
        <p14:creationId xmlns:p14="http://schemas.microsoft.com/office/powerpoint/2010/main" val="32141196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FE5A698-BFC0-433D-A343-85E8D7E2C69C}" type="datetimeFigureOut">
              <a:rPr lang="en-US" smtClean="0"/>
              <a:t>8/10/2023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2863B2-8D35-4D0F-A726-C9E864EFA7E2}" type="slidenum">
              <a:rPr lang="en-US" smtClean="0"/>
              <a:t>‹#›</a:t>
            </a:fld>
            <a:endParaRPr lang="en-US"/>
          </a:p>
        </p:txBody>
      </p:sp>
    </p:spTree>
    <p:extLst>
      <p:ext uri="{BB962C8B-B14F-4D97-AF65-F5344CB8AC3E}">
        <p14:creationId xmlns:p14="http://schemas.microsoft.com/office/powerpoint/2010/main" val="6934600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FE5A698-BFC0-433D-A343-85E8D7E2C69C}" type="datetimeFigureOut">
              <a:rPr lang="en-US" smtClean="0"/>
              <a:t>8/10/2023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C2863B2-8D35-4D0F-A726-C9E864EFA7E2}" type="slidenum">
              <a:rPr lang="en-US" smtClean="0"/>
              <a:t>‹#›</a:t>
            </a:fld>
            <a:endParaRPr lang="en-US"/>
          </a:p>
        </p:txBody>
      </p:sp>
    </p:spTree>
    <p:extLst>
      <p:ext uri="{BB962C8B-B14F-4D97-AF65-F5344CB8AC3E}">
        <p14:creationId xmlns:p14="http://schemas.microsoft.com/office/powerpoint/2010/main" val="15121773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FE5A698-BFC0-433D-A343-85E8D7E2C69C}" type="datetimeFigureOut">
              <a:rPr lang="en-US" smtClean="0"/>
              <a:t>8/10/2023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C2863B2-8D35-4D0F-A726-C9E864EFA7E2}" type="slidenum">
              <a:rPr lang="en-US" smtClean="0"/>
              <a:t>‹#›</a:t>
            </a:fld>
            <a:endParaRPr lang="en-US"/>
          </a:p>
        </p:txBody>
      </p:sp>
    </p:spTree>
    <p:extLst>
      <p:ext uri="{BB962C8B-B14F-4D97-AF65-F5344CB8AC3E}">
        <p14:creationId xmlns:p14="http://schemas.microsoft.com/office/powerpoint/2010/main" val="3405063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FE5A698-BFC0-433D-A343-85E8D7E2C69C}" type="datetimeFigureOut">
              <a:rPr lang="en-US" smtClean="0"/>
              <a:t>8/10/2023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C2863B2-8D35-4D0F-A726-C9E864EFA7E2}" type="slidenum">
              <a:rPr lang="en-US" smtClean="0"/>
              <a:t>‹#›</a:t>
            </a:fld>
            <a:endParaRPr lang="en-US"/>
          </a:p>
        </p:txBody>
      </p:sp>
    </p:spTree>
    <p:extLst>
      <p:ext uri="{BB962C8B-B14F-4D97-AF65-F5344CB8AC3E}">
        <p14:creationId xmlns:p14="http://schemas.microsoft.com/office/powerpoint/2010/main" val="12872996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FE5A698-BFC0-433D-A343-85E8D7E2C69C}" type="datetimeFigureOut">
              <a:rPr lang="en-US" smtClean="0"/>
              <a:t>8/10/2023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2863B2-8D35-4D0F-A726-C9E864EFA7E2}" type="slidenum">
              <a:rPr lang="en-US" smtClean="0"/>
              <a:t>‹#›</a:t>
            </a:fld>
            <a:endParaRPr lang="en-US"/>
          </a:p>
        </p:txBody>
      </p:sp>
    </p:spTree>
    <p:extLst>
      <p:ext uri="{BB962C8B-B14F-4D97-AF65-F5344CB8AC3E}">
        <p14:creationId xmlns:p14="http://schemas.microsoft.com/office/powerpoint/2010/main" val="801909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FE5A698-BFC0-433D-A343-85E8D7E2C69C}" type="datetimeFigureOut">
              <a:rPr lang="en-US" smtClean="0"/>
              <a:t>8/10/2023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2863B2-8D35-4D0F-A726-C9E864EFA7E2}" type="slidenum">
              <a:rPr lang="en-US" smtClean="0"/>
              <a:t>‹#›</a:t>
            </a:fld>
            <a:endParaRPr lang="en-US"/>
          </a:p>
        </p:txBody>
      </p:sp>
    </p:spTree>
    <p:extLst>
      <p:ext uri="{BB962C8B-B14F-4D97-AF65-F5344CB8AC3E}">
        <p14:creationId xmlns:p14="http://schemas.microsoft.com/office/powerpoint/2010/main" val="21231848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FE5A698-BFC0-433D-A343-85E8D7E2C69C}" type="datetimeFigureOut">
              <a:rPr lang="en-US" smtClean="0"/>
              <a:t>8/10/2023</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FC2863B2-8D35-4D0F-A726-C9E864EFA7E2}" type="slidenum">
              <a:rPr lang="en-US" smtClean="0"/>
              <a:t>‹#›</a:t>
            </a:fld>
            <a:endParaRPr lang="en-US"/>
          </a:p>
        </p:txBody>
      </p:sp>
    </p:spTree>
    <p:extLst>
      <p:ext uri="{BB962C8B-B14F-4D97-AF65-F5344CB8AC3E}">
        <p14:creationId xmlns:p14="http://schemas.microsoft.com/office/powerpoint/2010/main" val="306792006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F2C750-AE44-0313-AE8C-DEED3827B085}"/>
              </a:ext>
            </a:extLst>
          </p:cNvPr>
          <p:cNvSpPr>
            <a:spLocks noGrp="1"/>
          </p:cNvSpPr>
          <p:nvPr>
            <p:ph type="title"/>
          </p:nvPr>
        </p:nvSpPr>
        <p:spPr>
          <a:xfrm>
            <a:off x="838200" y="2344993"/>
            <a:ext cx="10515600" cy="1325563"/>
          </a:xfrm>
        </p:spPr>
        <p:txBody>
          <a:bodyPr/>
          <a:lstStyle/>
          <a:p>
            <a:pPr algn="r"/>
            <a:r>
              <a:rPr lang="en-US" dirty="0">
                <a:solidFill>
                  <a:srgbClr val="FF0000"/>
                </a:solidFill>
              </a:rPr>
              <a:t>Personal Diary Application</a:t>
            </a:r>
          </a:p>
        </p:txBody>
      </p:sp>
      <p:sp>
        <p:nvSpPr>
          <p:cNvPr id="3" name="Content Placeholder 2">
            <a:extLst>
              <a:ext uri="{FF2B5EF4-FFF2-40B4-BE49-F238E27FC236}">
                <a16:creationId xmlns:a16="http://schemas.microsoft.com/office/drawing/2014/main" id="{BD562FE9-FFA9-C37C-7A6F-23735ABAE248}"/>
              </a:ext>
            </a:extLst>
          </p:cNvPr>
          <p:cNvSpPr>
            <a:spLocks noGrp="1"/>
          </p:cNvSpPr>
          <p:nvPr>
            <p:ph idx="1"/>
          </p:nvPr>
        </p:nvSpPr>
        <p:spPr>
          <a:xfrm>
            <a:off x="910713" y="3429000"/>
            <a:ext cx="10370574" cy="2407162"/>
          </a:xfrm>
        </p:spPr>
        <p:txBody>
          <a:bodyPr>
            <a:normAutofit/>
          </a:bodyPr>
          <a:lstStyle/>
          <a:p>
            <a:pPr marL="0" indent="0" algn="r">
              <a:buNone/>
            </a:pPr>
            <a:r>
              <a:rPr lang="en-US" sz="3200" dirty="0">
                <a:latin typeface="+mj-lt"/>
              </a:rPr>
              <a:t>File handlings in C</a:t>
            </a:r>
          </a:p>
          <a:p>
            <a:pPr marL="0" indent="0" algn="r">
              <a:buNone/>
            </a:pPr>
            <a:r>
              <a:rPr lang="en-US" sz="1600" dirty="0">
                <a:latin typeface="+mj-lt"/>
              </a:rPr>
              <a:t>Prateek Koirala</a:t>
            </a:r>
          </a:p>
          <a:p>
            <a:pPr marL="0" indent="0" algn="r">
              <a:buNone/>
            </a:pPr>
            <a:r>
              <a:rPr lang="en-US" sz="1600" dirty="0">
                <a:latin typeface="+mj-lt"/>
              </a:rPr>
              <a:t>Pratik </a:t>
            </a:r>
            <a:r>
              <a:rPr lang="en-US" sz="1600" dirty="0" err="1">
                <a:latin typeface="+mj-lt"/>
              </a:rPr>
              <a:t>Dahal</a:t>
            </a:r>
            <a:endParaRPr lang="en-US" sz="1600" dirty="0">
              <a:latin typeface="+mj-lt"/>
            </a:endParaRPr>
          </a:p>
          <a:p>
            <a:pPr marL="0" indent="0" algn="r">
              <a:buNone/>
            </a:pPr>
            <a:r>
              <a:rPr lang="en-US" sz="1600" dirty="0">
                <a:latin typeface="+mj-lt"/>
              </a:rPr>
              <a:t>Rajesh</a:t>
            </a:r>
          </a:p>
          <a:p>
            <a:pPr marL="0" indent="0" algn="r">
              <a:buNone/>
            </a:pPr>
            <a:r>
              <a:rPr lang="en-US" sz="1600" dirty="0">
                <a:latin typeface="+mj-lt"/>
              </a:rPr>
              <a:t>Sumit Joshi</a:t>
            </a:r>
          </a:p>
        </p:txBody>
      </p:sp>
    </p:spTree>
    <p:extLst>
      <p:ext uri="{BB962C8B-B14F-4D97-AF65-F5344CB8AC3E}">
        <p14:creationId xmlns:p14="http://schemas.microsoft.com/office/powerpoint/2010/main" val="186178227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8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8FB59B-7C92-57DA-D5B3-F9056C98F7BC}"/>
              </a:ext>
            </a:extLst>
          </p:cNvPr>
          <p:cNvSpPr>
            <a:spLocks noGrp="1"/>
          </p:cNvSpPr>
          <p:nvPr>
            <p:ph type="title"/>
          </p:nvPr>
        </p:nvSpPr>
        <p:spPr/>
        <p:txBody>
          <a:bodyPr/>
          <a:lstStyle/>
          <a:p>
            <a:pPr algn="r"/>
            <a:r>
              <a:rPr lang="en-US" dirty="0"/>
              <a:t>Code Execution and Mechanism</a:t>
            </a:r>
          </a:p>
        </p:txBody>
      </p:sp>
      <p:sp>
        <p:nvSpPr>
          <p:cNvPr id="3" name="Content Placeholder 2">
            <a:extLst>
              <a:ext uri="{FF2B5EF4-FFF2-40B4-BE49-F238E27FC236}">
                <a16:creationId xmlns:a16="http://schemas.microsoft.com/office/drawing/2014/main" id="{A4188F65-AF57-8D86-DC8D-441F8AF70372}"/>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150735291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92DE61-5315-E3FA-D513-E7A123AAF800}"/>
              </a:ext>
            </a:extLst>
          </p:cNvPr>
          <p:cNvSpPr>
            <a:spLocks noGrp="1"/>
          </p:cNvSpPr>
          <p:nvPr>
            <p:ph type="title"/>
          </p:nvPr>
        </p:nvSpPr>
        <p:spPr/>
        <p:txBody>
          <a:bodyPr/>
          <a:lstStyle/>
          <a:p>
            <a:pPr algn="r"/>
            <a:r>
              <a:rPr lang="en-US" dirty="0"/>
              <a:t>Functions</a:t>
            </a:r>
          </a:p>
        </p:txBody>
      </p:sp>
      <p:sp>
        <p:nvSpPr>
          <p:cNvPr id="6" name="Content Placeholder 2">
            <a:extLst>
              <a:ext uri="{FF2B5EF4-FFF2-40B4-BE49-F238E27FC236}">
                <a16:creationId xmlns:a16="http://schemas.microsoft.com/office/drawing/2014/main" id="{43ABB4CE-D1CC-89E8-BAD2-E88A9E89875D}"/>
              </a:ext>
            </a:extLst>
          </p:cNvPr>
          <p:cNvSpPr>
            <a:spLocks noGrp="1"/>
          </p:cNvSpPr>
          <p:nvPr>
            <p:ph idx="1"/>
          </p:nvPr>
        </p:nvSpPr>
        <p:spPr/>
        <p:txBody>
          <a:bodyPr>
            <a:normAutofit fontScale="92500" lnSpcReduction="10000"/>
          </a:bodyPr>
          <a:lstStyle/>
          <a:p>
            <a:r>
              <a:rPr lang="en-US" sz="2000" dirty="0">
                <a:latin typeface="+mj-lt"/>
              </a:rPr>
              <a:t>1. `void </a:t>
            </a:r>
            <a:r>
              <a:rPr lang="en-US" sz="2000" dirty="0" err="1">
                <a:latin typeface="+mj-lt"/>
              </a:rPr>
              <a:t>displayMenu</a:t>
            </a:r>
            <a:r>
              <a:rPr lang="en-US" sz="2000" dirty="0">
                <a:latin typeface="+mj-lt"/>
              </a:rPr>
              <a:t>()` - This function simply displays the main menu of the application with three options: Register, Login, and Exit. </a:t>
            </a:r>
          </a:p>
          <a:p>
            <a:endParaRPr lang="en-US" sz="2000" dirty="0">
              <a:latin typeface="+mj-lt"/>
            </a:endParaRPr>
          </a:p>
          <a:p>
            <a:r>
              <a:rPr lang="en-US" sz="2000" dirty="0">
                <a:latin typeface="+mj-lt"/>
              </a:rPr>
              <a:t>2. `void </a:t>
            </a:r>
            <a:r>
              <a:rPr lang="en-US" sz="2000" dirty="0" err="1">
                <a:latin typeface="+mj-lt"/>
              </a:rPr>
              <a:t>displayUserMenu</a:t>
            </a:r>
            <a:r>
              <a:rPr lang="en-US" sz="2000" dirty="0">
                <a:latin typeface="+mj-lt"/>
              </a:rPr>
              <a:t>(const char* username)` - This function displays the user menu after a successful login. It presents four options: Write an Entry, View Previous Entries, Search Entries, and Logout. </a:t>
            </a:r>
          </a:p>
          <a:p>
            <a:endParaRPr lang="en-US" sz="2000" dirty="0">
              <a:latin typeface="+mj-lt"/>
            </a:endParaRPr>
          </a:p>
          <a:p>
            <a:r>
              <a:rPr lang="en-US" sz="2000" dirty="0">
                <a:latin typeface="+mj-lt"/>
              </a:rPr>
              <a:t>3. `void </a:t>
            </a:r>
            <a:r>
              <a:rPr lang="en-US" sz="2000" dirty="0" err="1">
                <a:latin typeface="+mj-lt"/>
              </a:rPr>
              <a:t>registerUser</a:t>
            </a:r>
            <a:r>
              <a:rPr lang="en-US" sz="2000" dirty="0">
                <a:latin typeface="+mj-lt"/>
              </a:rPr>
              <a:t>()` - This function allows a user to register by providing a username and password. The username and password are read from the user and stored in a `struct User` variable. The password is then hashed using the `</a:t>
            </a:r>
            <a:r>
              <a:rPr lang="en-US" sz="2000" dirty="0" err="1">
                <a:latin typeface="+mj-lt"/>
              </a:rPr>
              <a:t>simpleHash</a:t>
            </a:r>
            <a:r>
              <a:rPr lang="en-US" sz="2000" dirty="0">
                <a:latin typeface="+mj-lt"/>
              </a:rPr>
              <a:t>` function. The user information is then written to the "users.txt" file. </a:t>
            </a:r>
          </a:p>
        </p:txBody>
      </p:sp>
    </p:spTree>
    <p:extLst>
      <p:ext uri="{BB962C8B-B14F-4D97-AF65-F5344CB8AC3E}">
        <p14:creationId xmlns:p14="http://schemas.microsoft.com/office/powerpoint/2010/main" val="2722933246"/>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31023-F0F7-832D-E942-94756795FA3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54B7E1F-435A-3D68-0ACE-A0841DC271B7}"/>
              </a:ext>
            </a:extLst>
          </p:cNvPr>
          <p:cNvSpPr>
            <a:spLocks noGrp="1"/>
          </p:cNvSpPr>
          <p:nvPr>
            <p:ph idx="1"/>
          </p:nvPr>
        </p:nvSpPr>
        <p:spPr/>
        <p:txBody>
          <a:bodyPr>
            <a:normAutofit fontScale="85000" lnSpcReduction="20000"/>
          </a:bodyPr>
          <a:lstStyle/>
          <a:p>
            <a:r>
              <a:rPr lang="en-US" sz="2000" dirty="0">
                <a:latin typeface="+mj-lt"/>
              </a:rPr>
              <a:t>4. `int </a:t>
            </a:r>
            <a:r>
              <a:rPr lang="en-US" sz="2000" dirty="0" err="1">
                <a:latin typeface="+mj-lt"/>
              </a:rPr>
              <a:t>loginUser</a:t>
            </a:r>
            <a:r>
              <a:rPr lang="en-US" sz="2000" dirty="0">
                <a:latin typeface="+mj-lt"/>
              </a:rPr>
              <a:t>(char* </a:t>
            </a:r>
            <a:r>
              <a:rPr lang="en-US" sz="2000" dirty="0" err="1">
                <a:latin typeface="+mj-lt"/>
              </a:rPr>
              <a:t>currentUser</a:t>
            </a:r>
            <a:r>
              <a:rPr lang="en-US" sz="2000" dirty="0">
                <a:latin typeface="+mj-lt"/>
              </a:rPr>
              <a:t>)` - This function allows a user to login by providing a username and password. The username and password are read from the user and stored in a `struct User` variable. The password is hashed using the `</a:t>
            </a:r>
            <a:r>
              <a:rPr lang="en-US" sz="2000" dirty="0" err="1">
                <a:latin typeface="+mj-lt"/>
              </a:rPr>
              <a:t>simpleHash</a:t>
            </a:r>
            <a:r>
              <a:rPr lang="en-US" sz="2000" dirty="0">
                <a:latin typeface="+mj-lt"/>
              </a:rPr>
              <a:t>` function. The function then reads the "users.txt" file to compare the entered credentials with the stored user information. If a match is found, the username is copied to the `</a:t>
            </a:r>
            <a:r>
              <a:rPr lang="en-US" sz="2000" dirty="0" err="1">
                <a:latin typeface="+mj-lt"/>
              </a:rPr>
              <a:t>currentUser</a:t>
            </a:r>
            <a:r>
              <a:rPr lang="en-US" sz="2000" dirty="0">
                <a:latin typeface="+mj-lt"/>
              </a:rPr>
              <a:t>` parameter, and the function returns 1 (indicating a successful login); otherwise, it returns 0. </a:t>
            </a:r>
          </a:p>
          <a:p>
            <a:r>
              <a:rPr lang="en-US" sz="2000" dirty="0">
                <a:latin typeface="+mj-lt"/>
              </a:rPr>
              <a:t>5. `void </a:t>
            </a:r>
            <a:r>
              <a:rPr lang="en-US" sz="2000" dirty="0" err="1">
                <a:latin typeface="+mj-lt"/>
              </a:rPr>
              <a:t>writeEntry</a:t>
            </a:r>
            <a:r>
              <a:rPr lang="en-US" sz="2000" dirty="0">
                <a:latin typeface="+mj-lt"/>
              </a:rPr>
              <a:t>(const char* username)` - This function allows a user to write a new diary entry. The user is prompted to enter the date and content of the entry. The date is validated using the `</a:t>
            </a:r>
            <a:r>
              <a:rPr lang="en-US" sz="2000" dirty="0" err="1">
                <a:latin typeface="+mj-lt"/>
              </a:rPr>
              <a:t>validateDate</a:t>
            </a:r>
            <a:r>
              <a:rPr lang="en-US" sz="2000" dirty="0">
                <a:latin typeface="+mj-lt"/>
              </a:rPr>
              <a:t>` function. The content is then encrypted using the `encrypt` function. The encrypted entry, along with the username and date, is written to the "diary.txt" file. </a:t>
            </a:r>
          </a:p>
          <a:p>
            <a:r>
              <a:rPr lang="en-US" sz="2000" dirty="0">
                <a:latin typeface="+mj-lt"/>
              </a:rPr>
              <a:t>6. `void </a:t>
            </a:r>
            <a:r>
              <a:rPr lang="en-US" sz="2000" dirty="0" err="1">
                <a:latin typeface="+mj-lt"/>
              </a:rPr>
              <a:t>viewEntries</a:t>
            </a:r>
            <a:r>
              <a:rPr lang="en-US" sz="2000" dirty="0">
                <a:latin typeface="+mj-lt"/>
              </a:rPr>
              <a:t>(const char* username)` - This function displays all previous diary entries associated with the logged-in user. It reads the "diary.txt" file, and for each entry, it decrypts the content using the `decrypt` function and displays the date and content on the console. </a:t>
            </a:r>
          </a:p>
        </p:txBody>
      </p:sp>
    </p:spTree>
    <p:extLst>
      <p:ext uri="{BB962C8B-B14F-4D97-AF65-F5344CB8AC3E}">
        <p14:creationId xmlns:p14="http://schemas.microsoft.com/office/powerpoint/2010/main" val="2707199994"/>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EBE9C-662A-766C-D35C-482BE14EADB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B06D016-46A9-B30F-E720-2125AC21C73A}"/>
              </a:ext>
            </a:extLst>
          </p:cNvPr>
          <p:cNvSpPr>
            <a:spLocks noGrp="1"/>
          </p:cNvSpPr>
          <p:nvPr>
            <p:ph idx="1"/>
          </p:nvPr>
        </p:nvSpPr>
        <p:spPr/>
        <p:txBody>
          <a:bodyPr>
            <a:normAutofit fontScale="85000" lnSpcReduction="20000"/>
          </a:bodyPr>
          <a:lstStyle/>
          <a:p>
            <a:r>
              <a:rPr lang="en-US" sz="1800" dirty="0">
                <a:latin typeface="+mj-lt"/>
              </a:rPr>
              <a:t>7. `void </a:t>
            </a:r>
            <a:r>
              <a:rPr lang="en-US" sz="1800" dirty="0" err="1">
                <a:latin typeface="+mj-lt"/>
              </a:rPr>
              <a:t>searchEntries</a:t>
            </a:r>
            <a:r>
              <a:rPr lang="en-US" sz="1800" dirty="0">
                <a:latin typeface="+mj-lt"/>
              </a:rPr>
              <a:t>(const char* username)` - This function allows the user to search for previous diary entries based on a search term (either the date or the content). The user is prompted to enter the search term. The function reads the "diary.txt" file, decrypts the content of each entry using the `decrypt` function, and checks if the search term matches either the date or the content of the entry. If a match is found, the entry's date and decrypted content are displayed on the console. </a:t>
            </a:r>
          </a:p>
          <a:p>
            <a:r>
              <a:rPr lang="en-US" sz="1800" dirty="0">
                <a:latin typeface="+mj-lt"/>
              </a:rPr>
              <a:t>8. `void </a:t>
            </a:r>
            <a:r>
              <a:rPr lang="en-US" sz="1800" dirty="0" err="1">
                <a:latin typeface="+mj-lt"/>
              </a:rPr>
              <a:t>clearBuffer</a:t>
            </a:r>
            <a:r>
              <a:rPr lang="en-US" sz="1800" dirty="0">
                <a:latin typeface="+mj-lt"/>
              </a:rPr>
              <a:t>()` - This function clears the input buffer to ensure no unwanted characters are left behind in the buffer after reading input. </a:t>
            </a:r>
          </a:p>
          <a:p>
            <a:r>
              <a:rPr lang="en-US" sz="1800" dirty="0">
                <a:latin typeface="+mj-lt"/>
              </a:rPr>
              <a:t>9. `void encrypt(char* text, int key)` - This function encrypts the provided text using a simple encryption algorithm. It takes each character in the text and adds the `key` value to it. </a:t>
            </a:r>
          </a:p>
          <a:p>
            <a:r>
              <a:rPr lang="en-US" sz="1800" dirty="0">
                <a:latin typeface="+mj-lt"/>
              </a:rPr>
              <a:t>10. `void decrypt(char* text, int key)` - This function decrypts the provided text using the same simple encryption algorithm used in the `encrypt` function. It takes each character in the text and subtracts the `key` value from it to reverse the encryption process. </a:t>
            </a:r>
          </a:p>
          <a:p>
            <a:r>
              <a:rPr lang="en-US" sz="1800" dirty="0">
                <a:latin typeface="+mj-lt"/>
              </a:rPr>
              <a:t>11. `bool </a:t>
            </a:r>
            <a:r>
              <a:rPr lang="en-US" sz="1800" dirty="0" err="1">
                <a:latin typeface="+mj-lt"/>
              </a:rPr>
              <a:t>validateDate</a:t>
            </a:r>
            <a:r>
              <a:rPr lang="en-US" sz="1800" dirty="0">
                <a:latin typeface="+mj-lt"/>
              </a:rPr>
              <a:t>(const char* date)` - This function validates the format of the date provided by the user. It checks if the date can be parsed correctly in the format DD-MM-YYYY and if the day, month, and year fall within valid ranges</a:t>
            </a:r>
          </a:p>
        </p:txBody>
      </p:sp>
    </p:spTree>
    <p:extLst>
      <p:ext uri="{BB962C8B-B14F-4D97-AF65-F5344CB8AC3E}">
        <p14:creationId xmlns:p14="http://schemas.microsoft.com/office/powerpoint/2010/main" val="1705962395"/>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A1527-FA81-795E-6899-C6A5AF4724BE}"/>
              </a:ext>
            </a:extLst>
          </p:cNvPr>
          <p:cNvSpPr>
            <a:spLocks noGrp="1"/>
          </p:cNvSpPr>
          <p:nvPr>
            <p:ph type="title"/>
          </p:nvPr>
        </p:nvSpPr>
        <p:spPr/>
        <p:txBody>
          <a:bodyPr/>
          <a:lstStyle/>
          <a:p>
            <a:pPr algn="r"/>
            <a:r>
              <a:rPr lang="en-US" dirty="0"/>
              <a:t>main() function and execution process</a:t>
            </a:r>
          </a:p>
        </p:txBody>
      </p:sp>
      <p:sp>
        <p:nvSpPr>
          <p:cNvPr id="3" name="Content Placeholder 2">
            <a:extLst>
              <a:ext uri="{FF2B5EF4-FFF2-40B4-BE49-F238E27FC236}">
                <a16:creationId xmlns:a16="http://schemas.microsoft.com/office/drawing/2014/main" id="{74DE08DB-51E0-19FF-2BDE-CF6C3699BE28}"/>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69498934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049092-99DC-9480-D94E-B4EB2D8A7576}"/>
              </a:ext>
            </a:extLst>
          </p:cNvPr>
          <p:cNvSpPr>
            <a:spLocks noGrp="1"/>
          </p:cNvSpPr>
          <p:nvPr>
            <p:ph type="title"/>
          </p:nvPr>
        </p:nvSpPr>
        <p:spPr/>
        <p:txBody>
          <a:bodyPr/>
          <a:lstStyle/>
          <a:p>
            <a:pPr algn="r"/>
            <a:r>
              <a:rPr lang="en-US" dirty="0"/>
              <a:t>main() function</a:t>
            </a:r>
          </a:p>
        </p:txBody>
      </p:sp>
      <p:sp>
        <p:nvSpPr>
          <p:cNvPr id="3" name="Content Placeholder 2">
            <a:extLst>
              <a:ext uri="{FF2B5EF4-FFF2-40B4-BE49-F238E27FC236}">
                <a16:creationId xmlns:a16="http://schemas.microsoft.com/office/drawing/2014/main" id="{3CC1E95B-9DCA-BA9A-4579-FC53ABC11C38}"/>
              </a:ext>
            </a:extLst>
          </p:cNvPr>
          <p:cNvSpPr>
            <a:spLocks noGrp="1"/>
          </p:cNvSpPr>
          <p:nvPr>
            <p:ph idx="1"/>
          </p:nvPr>
        </p:nvSpPr>
        <p:spPr/>
        <p:txBody>
          <a:bodyPr>
            <a:normAutofit/>
          </a:bodyPr>
          <a:lstStyle/>
          <a:p>
            <a:r>
              <a:rPr lang="en-US" sz="2000" dirty="0">
                <a:latin typeface="+mj-lt"/>
              </a:rPr>
              <a:t>main() Function: The main function is the entry point of the program. It displays the main menu options using </a:t>
            </a:r>
            <a:r>
              <a:rPr lang="en-US" sz="2000" dirty="0" err="1">
                <a:latin typeface="+mj-lt"/>
              </a:rPr>
              <a:t>displayMenu</a:t>
            </a:r>
            <a:r>
              <a:rPr lang="en-US" sz="2000" dirty="0">
                <a:latin typeface="+mj-lt"/>
              </a:rPr>
              <a:t>() and takes user input for the choice using </a:t>
            </a:r>
            <a:r>
              <a:rPr lang="en-US" sz="2000" dirty="0" err="1">
                <a:latin typeface="+mj-lt"/>
              </a:rPr>
              <a:t>fgets</a:t>
            </a:r>
            <a:r>
              <a:rPr lang="en-US" sz="2000" dirty="0">
                <a:latin typeface="+mj-lt"/>
              </a:rPr>
              <a:t>() and </a:t>
            </a:r>
            <a:r>
              <a:rPr lang="en-US" sz="2000" dirty="0" err="1">
                <a:latin typeface="+mj-lt"/>
              </a:rPr>
              <a:t>sscanf</a:t>
            </a:r>
            <a:r>
              <a:rPr lang="en-US" sz="2000" dirty="0">
                <a:latin typeface="+mj-lt"/>
              </a:rPr>
              <a:t>(). Depending on the user's choice, it calls relevant functions such as </a:t>
            </a:r>
            <a:r>
              <a:rPr lang="en-US" sz="2000" dirty="0" err="1">
                <a:latin typeface="+mj-lt"/>
              </a:rPr>
              <a:t>registerUser</a:t>
            </a:r>
            <a:r>
              <a:rPr lang="en-US" sz="2000" dirty="0">
                <a:latin typeface="+mj-lt"/>
              </a:rPr>
              <a:t>(), </a:t>
            </a:r>
            <a:r>
              <a:rPr lang="en-US" sz="2000" dirty="0" err="1">
                <a:latin typeface="+mj-lt"/>
              </a:rPr>
              <a:t>loginUser</a:t>
            </a:r>
            <a:r>
              <a:rPr lang="en-US" sz="2000" dirty="0">
                <a:latin typeface="+mj-lt"/>
              </a:rPr>
              <a:t>(), and </a:t>
            </a:r>
            <a:r>
              <a:rPr lang="en-US" sz="2000" dirty="0" err="1">
                <a:latin typeface="+mj-lt"/>
              </a:rPr>
              <a:t>displayUserMenu</a:t>
            </a:r>
            <a:r>
              <a:rPr lang="en-US" sz="2000" dirty="0">
                <a:latin typeface="+mj-lt"/>
              </a:rPr>
              <a:t>() and is where the flow of the program is defined. </a:t>
            </a:r>
          </a:p>
        </p:txBody>
      </p:sp>
    </p:spTree>
    <p:extLst>
      <p:ext uri="{BB962C8B-B14F-4D97-AF65-F5344CB8AC3E}">
        <p14:creationId xmlns:p14="http://schemas.microsoft.com/office/powerpoint/2010/main" val="864474677"/>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63DDD-AB18-BB5E-03E0-738E5CA056CA}"/>
              </a:ext>
            </a:extLst>
          </p:cNvPr>
          <p:cNvSpPr>
            <a:spLocks noGrp="1"/>
          </p:cNvSpPr>
          <p:nvPr>
            <p:ph type="title"/>
          </p:nvPr>
        </p:nvSpPr>
        <p:spPr/>
        <p:txBody>
          <a:bodyPr/>
          <a:lstStyle/>
          <a:p>
            <a:pPr algn="r"/>
            <a:r>
              <a:rPr lang="en-US" dirty="0"/>
              <a:t>Execution Process</a:t>
            </a:r>
          </a:p>
        </p:txBody>
      </p:sp>
      <p:sp>
        <p:nvSpPr>
          <p:cNvPr id="3" name="Content Placeholder 2">
            <a:extLst>
              <a:ext uri="{FF2B5EF4-FFF2-40B4-BE49-F238E27FC236}">
                <a16:creationId xmlns:a16="http://schemas.microsoft.com/office/drawing/2014/main" id="{98AB1FD7-57BF-BFED-0916-6317E31CA7EA}"/>
              </a:ext>
            </a:extLst>
          </p:cNvPr>
          <p:cNvSpPr>
            <a:spLocks noGrp="1"/>
          </p:cNvSpPr>
          <p:nvPr>
            <p:ph idx="1"/>
          </p:nvPr>
        </p:nvSpPr>
        <p:spPr/>
        <p:txBody>
          <a:bodyPr>
            <a:normAutofit fontScale="92500" lnSpcReduction="20000"/>
          </a:bodyPr>
          <a:lstStyle/>
          <a:p>
            <a:r>
              <a:rPr lang="en-US" sz="2400" dirty="0">
                <a:latin typeface="+mj-lt"/>
              </a:rPr>
              <a:t>1. When the program starts, it enters the main loop, displaying the main menu and prompting the user for a choice. </a:t>
            </a:r>
          </a:p>
          <a:p>
            <a:r>
              <a:rPr lang="en-US" sz="2400" dirty="0">
                <a:latin typeface="+mj-lt"/>
              </a:rPr>
              <a:t>2. Based on the user's choice, the appropriate function is called. If the user chooses to register, the `</a:t>
            </a:r>
            <a:r>
              <a:rPr lang="en-US" sz="2400" dirty="0" err="1">
                <a:latin typeface="+mj-lt"/>
              </a:rPr>
              <a:t>registerUser</a:t>
            </a:r>
            <a:r>
              <a:rPr lang="en-US" sz="2400" dirty="0">
                <a:latin typeface="+mj-lt"/>
              </a:rPr>
              <a:t>` function is called, allowing the user to create an account. </a:t>
            </a:r>
          </a:p>
          <a:p>
            <a:r>
              <a:rPr lang="en-US" sz="2400" dirty="0">
                <a:latin typeface="+mj-lt"/>
              </a:rPr>
              <a:t>3. If the user chooses to login, the `</a:t>
            </a:r>
            <a:r>
              <a:rPr lang="en-US" sz="2400" dirty="0" err="1">
                <a:latin typeface="+mj-lt"/>
              </a:rPr>
              <a:t>loginUser</a:t>
            </a:r>
            <a:r>
              <a:rPr lang="en-US" sz="2400" dirty="0">
                <a:latin typeface="+mj-lt"/>
              </a:rPr>
              <a:t>` function is called, and the user is prompted to enter their credentials. If the login is successful, the `</a:t>
            </a:r>
            <a:r>
              <a:rPr lang="en-US" sz="2400" dirty="0" err="1">
                <a:latin typeface="+mj-lt"/>
              </a:rPr>
              <a:t>displayUserMenu</a:t>
            </a:r>
            <a:r>
              <a:rPr lang="en-US" sz="2400" dirty="0">
                <a:latin typeface="+mj-lt"/>
              </a:rPr>
              <a:t>` function is called, showing the user menu. </a:t>
            </a:r>
          </a:p>
          <a:p>
            <a:r>
              <a:rPr lang="en-US" sz="2400" dirty="0">
                <a:latin typeface="+mj-lt"/>
              </a:rPr>
              <a:t>4. In the user menu, the user can select various options. Depending on the option chosen, the corresponding function is called. </a:t>
            </a:r>
          </a:p>
        </p:txBody>
      </p:sp>
    </p:spTree>
    <p:extLst>
      <p:ext uri="{BB962C8B-B14F-4D97-AF65-F5344CB8AC3E}">
        <p14:creationId xmlns:p14="http://schemas.microsoft.com/office/powerpoint/2010/main" val="2941185424"/>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254A0-36AD-BFAA-78C8-075B930C413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EADA300-CC55-8D18-3689-29D650185289}"/>
              </a:ext>
            </a:extLst>
          </p:cNvPr>
          <p:cNvSpPr>
            <a:spLocks noGrp="1"/>
          </p:cNvSpPr>
          <p:nvPr>
            <p:ph idx="1"/>
          </p:nvPr>
        </p:nvSpPr>
        <p:spPr/>
        <p:txBody>
          <a:bodyPr>
            <a:normAutofit fontScale="92500" lnSpcReduction="20000"/>
          </a:bodyPr>
          <a:lstStyle/>
          <a:p>
            <a:r>
              <a:rPr lang="en-US" sz="2000" dirty="0">
                <a:latin typeface="+mj-lt"/>
              </a:rPr>
              <a:t>5. When the user writes a new entry, the `</a:t>
            </a:r>
            <a:r>
              <a:rPr lang="en-US" sz="2000" dirty="0" err="1">
                <a:latin typeface="+mj-lt"/>
              </a:rPr>
              <a:t>writeEntry</a:t>
            </a:r>
            <a:r>
              <a:rPr lang="en-US" sz="2000" dirty="0">
                <a:latin typeface="+mj-lt"/>
              </a:rPr>
              <a:t>` function is called, and the user is prompted to enter the date and content. The entry is then encrypted and saved to the "diary.txt" file. </a:t>
            </a:r>
          </a:p>
          <a:p>
            <a:r>
              <a:rPr lang="en-US" sz="2000" dirty="0">
                <a:latin typeface="+mj-lt"/>
              </a:rPr>
              <a:t>6. When the user views previous entries, the `</a:t>
            </a:r>
            <a:r>
              <a:rPr lang="en-US" sz="2000" dirty="0" err="1">
                <a:latin typeface="+mj-lt"/>
              </a:rPr>
              <a:t>viewEntries</a:t>
            </a:r>
            <a:r>
              <a:rPr lang="en-US" sz="2000" dirty="0">
                <a:latin typeface="+mj-lt"/>
              </a:rPr>
              <a:t>` function is called. It reads the "diary.txt" file and displays all previous entries associated with the logged-in user, decrypting the content before display. </a:t>
            </a:r>
          </a:p>
          <a:p>
            <a:r>
              <a:rPr lang="en-US" sz="2000" dirty="0">
                <a:latin typeface="+mj-lt"/>
              </a:rPr>
              <a:t>7. When the user searches for entries, the `</a:t>
            </a:r>
            <a:r>
              <a:rPr lang="en-US" sz="2000" dirty="0" err="1">
                <a:latin typeface="+mj-lt"/>
              </a:rPr>
              <a:t>searchEntries</a:t>
            </a:r>
            <a:r>
              <a:rPr lang="en-US" sz="2000" dirty="0">
                <a:latin typeface="+mj-lt"/>
              </a:rPr>
              <a:t>` function is called. It reads the "diary.txt" file, decrypts the content of each entry, and checks if the search term matches either the date or the content. </a:t>
            </a:r>
          </a:p>
          <a:p>
            <a:r>
              <a:rPr lang="en-US" sz="2000" dirty="0">
                <a:latin typeface="+mj-lt"/>
              </a:rPr>
              <a:t>8. The loop continues until the user selects the "Logout " option from the user menu, at which point they are logged out and returned to the main menu. </a:t>
            </a:r>
          </a:p>
          <a:p>
            <a:r>
              <a:rPr lang="en-US" sz="2000" dirty="0">
                <a:latin typeface="+mj-lt"/>
              </a:rPr>
              <a:t>9. The application continues running until the user selects the "Exit" option from the main menu, at which point the program terminates</a:t>
            </a:r>
          </a:p>
        </p:txBody>
      </p:sp>
    </p:spTree>
    <p:extLst>
      <p:ext uri="{BB962C8B-B14F-4D97-AF65-F5344CB8AC3E}">
        <p14:creationId xmlns:p14="http://schemas.microsoft.com/office/powerpoint/2010/main" val="2599735591"/>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3DBC1-1DA0-02EF-8BE8-EE6ED920662E}"/>
              </a:ext>
            </a:extLst>
          </p:cNvPr>
          <p:cNvSpPr>
            <a:spLocks noGrp="1"/>
          </p:cNvSpPr>
          <p:nvPr>
            <p:ph type="title"/>
          </p:nvPr>
        </p:nvSpPr>
        <p:spPr>
          <a:xfrm>
            <a:off x="838200" y="350377"/>
            <a:ext cx="10515600" cy="1325563"/>
          </a:xfrm>
        </p:spPr>
        <p:txBody>
          <a:bodyPr/>
          <a:lstStyle/>
          <a:p>
            <a:r>
              <a:rPr lang="en-US" sz="3600" dirty="0"/>
              <a:t>Console Screen:</a:t>
            </a:r>
            <a:r>
              <a:rPr lang="en-US" dirty="0"/>
              <a:t> </a:t>
            </a:r>
          </a:p>
        </p:txBody>
      </p:sp>
      <p:pic>
        <p:nvPicPr>
          <p:cNvPr id="7" name="Content Placeholder 6">
            <a:extLst>
              <a:ext uri="{FF2B5EF4-FFF2-40B4-BE49-F238E27FC236}">
                <a16:creationId xmlns:a16="http://schemas.microsoft.com/office/drawing/2014/main" id="{B7864F8A-1874-5248-6DF0-F3E65010DC9B}"/>
              </a:ext>
            </a:extLst>
          </p:cNvPr>
          <p:cNvPicPr>
            <a:picLocks noGrp="1" noChangeAspect="1"/>
          </p:cNvPicPr>
          <p:nvPr>
            <p:ph idx="1"/>
          </p:nvPr>
        </p:nvPicPr>
        <p:blipFill>
          <a:blip r:embed="rId2"/>
          <a:stretch>
            <a:fillRect/>
          </a:stretch>
        </p:blipFill>
        <p:spPr>
          <a:xfrm>
            <a:off x="2728452" y="1338327"/>
            <a:ext cx="5463339" cy="4333421"/>
          </a:xfrm>
        </p:spPr>
      </p:pic>
    </p:spTree>
    <p:extLst>
      <p:ext uri="{BB962C8B-B14F-4D97-AF65-F5344CB8AC3E}">
        <p14:creationId xmlns:p14="http://schemas.microsoft.com/office/powerpoint/2010/main" val="2113953102"/>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3DBC1-1DA0-02EF-8BE8-EE6ED920662E}"/>
              </a:ext>
            </a:extLst>
          </p:cNvPr>
          <p:cNvSpPr>
            <a:spLocks noGrp="1"/>
          </p:cNvSpPr>
          <p:nvPr>
            <p:ph type="title"/>
          </p:nvPr>
        </p:nvSpPr>
        <p:spPr>
          <a:xfrm>
            <a:off x="838200" y="350377"/>
            <a:ext cx="10515600" cy="1325563"/>
          </a:xfrm>
        </p:spPr>
        <p:txBody>
          <a:bodyPr/>
          <a:lstStyle/>
          <a:p>
            <a:r>
              <a:rPr lang="en-US" sz="3600" dirty="0"/>
              <a:t>Console Screen:</a:t>
            </a:r>
            <a:r>
              <a:rPr lang="en-US" dirty="0"/>
              <a:t> </a:t>
            </a:r>
          </a:p>
        </p:txBody>
      </p:sp>
      <p:pic>
        <p:nvPicPr>
          <p:cNvPr id="7" name="Content Placeholder 6">
            <a:extLst>
              <a:ext uri="{FF2B5EF4-FFF2-40B4-BE49-F238E27FC236}">
                <a16:creationId xmlns:a16="http://schemas.microsoft.com/office/drawing/2014/main" id="{B7864F8A-1874-5248-6DF0-F3E65010DC9B}"/>
              </a:ext>
            </a:extLst>
          </p:cNvPr>
          <p:cNvPicPr>
            <a:picLocks noGrp="1" noChangeAspect="1"/>
          </p:cNvPicPr>
          <p:nvPr>
            <p:ph idx="1"/>
          </p:nvPr>
        </p:nvPicPr>
        <p:blipFill>
          <a:blip r:embed="rId2"/>
          <a:stretch>
            <a:fillRect/>
          </a:stretch>
        </p:blipFill>
        <p:spPr>
          <a:xfrm>
            <a:off x="2728452" y="1338327"/>
            <a:ext cx="5463339" cy="4333421"/>
          </a:xfrm>
        </p:spPr>
      </p:pic>
    </p:spTree>
    <p:extLst>
      <p:ext uri="{BB962C8B-B14F-4D97-AF65-F5344CB8AC3E}">
        <p14:creationId xmlns:p14="http://schemas.microsoft.com/office/powerpoint/2010/main" val="2610910312"/>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84F7B1-0562-29CB-4E5E-CC24425C665B}"/>
              </a:ext>
            </a:extLst>
          </p:cNvPr>
          <p:cNvSpPr>
            <a:spLocks noGrp="1"/>
          </p:cNvSpPr>
          <p:nvPr>
            <p:ph type="ctrTitle"/>
          </p:nvPr>
        </p:nvSpPr>
        <p:spPr>
          <a:xfrm>
            <a:off x="1524000" y="1122363"/>
            <a:ext cx="8667135" cy="477837"/>
          </a:xfrm>
        </p:spPr>
        <p:txBody>
          <a:bodyPr>
            <a:normAutofit fontScale="90000"/>
          </a:bodyPr>
          <a:lstStyle/>
          <a:p>
            <a:pPr algn="r"/>
            <a:r>
              <a:rPr lang="en-US" dirty="0"/>
              <a:t>Intro</a:t>
            </a:r>
          </a:p>
        </p:txBody>
      </p:sp>
      <p:sp>
        <p:nvSpPr>
          <p:cNvPr id="3" name="Subtitle 2">
            <a:extLst>
              <a:ext uri="{FF2B5EF4-FFF2-40B4-BE49-F238E27FC236}">
                <a16:creationId xmlns:a16="http://schemas.microsoft.com/office/drawing/2014/main" id="{0A92F5CD-AB4F-4C55-138C-0ED8BC3F621B}"/>
              </a:ext>
            </a:extLst>
          </p:cNvPr>
          <p:cNvSpPr>
            <a:spLocks noGrp="1"/>
          </p:cNvSpPr>
          <p:nvPr>
            <p:ph type="subTitle" idx="1"/>
          </p:nvPr>
        </p:nvSpPr>
        <p:spPr>
          <a:xfrm>
            <a:off x="1524000" y="2330245"/>
            <a:ext cx="9144000" cy="2927555"/>
          </a:xfrm>
        </p:spPr>
        <p:txBody>
          <a:bodyPr>
            <a:normAutofit/>
          </a:bodyPr>
          <a:lstStyle/>
          <a:p>
            <a:pPr algn="l"/>
            <a:r>
              <a:rPr lang="en-US" sz="2000" dirty="0">
                <a:latin typeface="+mj-lt"/>
              </a:rPr>
              <a:t>The Personal Diary Application is a console-based program that allows users to register, login, and maintain their diary entries.</a:t>
            </a:r>
          </a:p>
          <a:p>
            <a:pPr algn="l"/>
            <a:r>
              <a:rPr lang="en-US" sz="2000" dirty="0">
                <a:latin typeface="+mj-lt"/>
              </a:rPr>
              <a:t>It got multi options command interface so as to navigate through said system.</a:t>
            </a:r>
          </a:p>
          <a:p>
            <a:pPr algn="l"/>
            <a:r>
              <a:rPr lang="en-US" sz="2000" dirty="0">
                <a:latin typeface="+mj-lt"/>
              </a:rPr>
              <a:t>The application is created using C programming language. Required the basics of the programming the application employs the basic C features including functions, pointers, arrays, structs, file-handling, </a:t>
            </a:r>
            <a:r>
              <a:rPr lang="en-US" sz="2000" dirty="0" err="1">
                <a:latin typeface="+mj-lt"/>
              </a:rPr>
              <a:t>etc</a:t>
            </a:r>
            <a:endParaRPr lang="en-US" sz="2000" dirty="0">
              <a:latin typeface="+mj-lt"/>
            </a:endParaRPr>
          </a:p>
          <a:p>
            <a:pPr algn="l"/>
            <a:r>
              <a:rPr lang="en-US" sz="2000" dirty="0">
                <a:latin typeface="+mj-lt"/>
              </a:rPr>
              <a:t>The application with necessary functions allows user to store required data and maintain privacy too</a:t>
            </a:r>
          </a:p>
        </p:txBody>
      </p:sp>
    </p:spTree>
    <p:extLst>
      <p:ext uri="{BB962C8B-B14F-4D97-AF65-F5344CB8AC3E}">
        <p14:creationId xmlns:p14="http://schemas.microsoft.com/office/powerpoint/2010/main" val="1907501954"/>
      </p:ext>
    </p:extLst>
  </p:cSld>
  <p:clrMapOvr>
    <a:masterClrMapping/>
  </p:clrMapOvr>
  <p:transition spd="slow">
    <p:randomBar dir="ver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7B10CA-EE1F-E43A-B7DC-13C0CEFA8331}"/>
              </a:ext>
            </a:extLst>
          </p:cNvPr>
          <p:cNvSpPr>
            <a:spLocks noGrp="1"/>
          </p:cNvSpPr>
          <p:nvPr>
            <p:ph type="title"/>
          </p:nvPr>
        </p:nvSpPr>
        <p:spPr/>
        <p:txBody>
          <a:bodyPr/>
          <a:lstStyle/>
          <a:p>
            <a:endParaRPr lang="en-US"/>
          </a:p>
        </p:txBody>
      </p:sp>
      <p:pic>
        <p:nvPicPr>
          <p:cNvPr id="4" name="Content Placeholder 4">
            <a:extLst>
              <a:ext uri="{FF2B5EF4-FFF2-40B4-BE49-F238E27FC236}">
                <a16:creationId xmlns:a16="http://schemas.microsoft.com/office/drawing/2014/main" id="{2CE6A2C0-CC8A-7FF1-F989-5617ABC1C942}"/>
              </a:ext>
            </a:extLst>
          </p:cNvPr>
          <p:cNvPicPr>
            <a:picLocks noGrp="1" noChangeAspect="1"/>
          </p:cNvPicPr>
          <p:nvPr>
            <p:ph idx="1"/>
          </p:nvPr>
        </p:nvPicPr>
        <p:blipFill>
          <a:blip r:embed="rId2"/>
          <a:stretch>
            <a:fillRect/>
          </a:stretch>
        </p:blipFill>
        <p:spPr>
          <a:xfrm>
            <a:off x="2266148" y="2050027"/>
            <a:ext cx="7092620" cy="3613612"/>
          </a:xfrm>
        </p:spPr>
      </p:pic>
    </p:spTree>
    <p:extLst>
      <p:ext uri="{BB962C8B-B14F-4D97-AF65-F5344CB8AC3E}">
        <p14:creationId xmlns:p14="http://schemas.microsoft.com/office/powerpoint/2010/main" val="1551917381"/>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C64176-7CEA-6291-BA9E-8B6ACB75870E}"/>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BCF7E5CA-A7B3-7381-176B-23929DD31728}"/>
              </a:ext>
            </a:extLst>
          </p:cNvPr>
          <p:cNvPicPr>
            <a:picLocks noGrp="1" noChangeAspect="1"/>
          </p:cNvPicPr>
          <p:nvPr>
            <p:ph idx="1"/>
          </p:nvPr>
        </p:nvPicPr>
        <p:blipFill>
          <a:blip r:embed="rId2"/>
          <a:stretch>
            <a:fillRect/>
          </a:stretch>
        </p:blipFill>
        <p:spPr>
          <a:xfrm>
            <a:off x="2728452" y="875399"/>
            <a:ext cx="6253316" cy="5035924"/>
          </a:xfrm>
        </p:spPr>
      </p:pic>
    </p:spTree>
    <p:extLst>
      <p:ext uri="{BB962C8B-B14F-4D97-AF65-F5344CB8AC3E}">
        <p14:creationId xmlns:p14="http://schemas.microsoft.com/office/powerpoint/2010/main" val="41556742"/>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1223F-51D9-CFE1-29B2-365486301C9F}"/>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A8632CA2-1563-6966-D8EC-A2ACED78D710}"/>
              </a:ext>
            </a:extLst>
          </p:cNvPr>
          <p:cNvPicPr>
            <a:picLocks noGrp="1" noChangeAspect="1"/>
          </p:cNvPicPr>
          <p:nvPr>
            <p:ph idx="1"/>
          </p:nvPr>
        </p:nvPicPr>
        <p:blipFill>
          <a:blip r:embed="rId2"/>
          <a:stretch>
            <a:fillRect/>
          </a:stretch>
        </p:blipFill>
        <p:spPr>
          <a:xfrm>
            <a:off x="2374490" y="746430"/>
            <a:ext cx="6223820" cy="5107735"/>
          </a:xfrm>
        </p:spPr>
      </p:pic>
    </p:spTree>
    <p:extLst>
      <p:ext uri="{BB962C8B-B14F-4D97-AF65-F5344CB8AC3E}">
        <p14:creationId xmlns:p14="http://schemas.microsoft.com/office/powerpoint/2010/main" val="1795254123"/>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033E8-0A8F-A043-F24D-13A16A6B6A45}"/>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4A1E039E-DBFD-093E-8122-ED13108FD6D7}"/>
              </a:ext>
            </a:extLst>
          </p:cNvPr>
          <p:cNvPicPr>
            <a:picLocks noGrp="1" noChangeAspect="1"/>
          </p:cNvPicPr>
          <p:nvPr>
            <p:ph idx="1"/>
          </p:nvPr>
        </p:nvPicPr>
        <p:blipFill>
          <a:blip r:embed="rId2"/>
          <a:stretch>
            <a:fillRect/>
          </a:stretch>
        </p:blipFill>
        <p:spPr>
          <a:xfrm>
            <a:off x="2923844" y="1312607"/>
            <a:ext cx="7634242" cy="3998273"/>
          </a:xfrm>
        </p:spPr>
      </p:pic>
    </p:spTree>
    <p:extLst>
      <p:ext uri="{BB962C8B-B14F-4D97-AF65-F5344CB8AC3E}">
        <p14:creationId xmlns:p14="http://schemas.microsoft.com/office/powerpoint/2010/main" val="4019951380"/>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E0BE6E-1EFA-C121-D034-DD4C8447E002}"/>
              </a:ext>
            </a:extLst>
          </p:cNvPr>
          <p:cNvSpPr>
            <a:spLocks noGrp="1"/>
          </p:cNvSpPr>
          <p:nvPr>
            <p:ph type="title"/>
          </p:nvPr>
        </p:nvSpPr>
        <p:spPr/>
        <p:txBody>
          <a:bodyPr/>
          <a:lstStyle/>
          <a:p>
            <a:r>
              <a:rPr lang="en-US" dirty="0"/>
              <a:t>References</a:t>
            </a:r>
          </a:p>
        </p:txBody>
      </p:sp>
      <p:sp>
        <p:nvSpPr>
          <p:cNvPr id="7" name="Content Placeholder 6">
            <a:extLst>
              <a:ext uri="{FF2B5EF4-FFF2-40B4-BE49-F238E27FC236}">
                <a16:creationId xmlns:a16="http://schemas.microsoft.com/office/drawing/2014/main" id="{C84DC1F8-3FC3-A8F0-57FE-869D01A46521}"/>
              </a:ext>
            </a:extLst>
          </p:cNvPr>
          <p:cNvSpPr>
            <a:spLocks noGrp="1"/>
          </p:cNvSpPr>
          <p:nvPr>
            <p:ph idx="1"/>
          </p:nvPr>
        </p:nvSpPr>
        <p:spPr/>
        <p:txBody>
          <a:bodyPr/>
          <a:lstStyle/>
          <a:p>
            <a:r>
              <a:rPr lang="en-US" dirty="0">
                <a:latin typeface="+mj-lt"/>
              </a:rPr>
              <a:t>C Programming – RD Bhatta</a:t>
            </a:r>
          </a:p>
          <a:p>
            <a:r>
              <a:rPr lang="en-US" dirty="0">
                <a:latin typeface="+mj-lt"/>
              </a:rPr>
              <a:t>The C programming Language- Brian Kernighan</a:t>
            </a:r>
          </a:p>
          <a:p>
            <a:r>
              <a:rPr lang="en-US" dirty="0">
                <a:latin typeface="+mj-lt"/>
              </a:rPr>
              <a:t>Lecture notes – Pravin </a:t>
            </a:r>
            <a:r>
              <a:rPr lang="en-US" dirty="0" err="1">
                <a:latin typeface="+mj-lt"/>
              </a:rPr>
              <a:t>Sangroula</a:t>
            </a:r>
            <a:r>
              <a:rPr lang="en-US" dirty="0">
                <a:latin typeface="+mj-lt"/>
              </a:rPr>
              <a:t> </a:t>
            </a:r>
          </a:p>
        </p:txBody>
      </p:sp>
    </p:spTree>
    <p:extLst>
      <p:ext uri="{BB962C8B-B14F-4D97-AF65-F5344CB8AC3E}">
        <p14:creationId xmlns:p14="http://schemas.microsoft.com/office/powerpoint/2010/main" val="393177597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51CFD-0312-4DA3-66C4-6D51A487B60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F3AA32F-BB1F-871C-C0D8-8C05A4CDDDE4}"/>
              </a:ext>
            </a:extLst>
          </p:cNvPr>
          <p:cNvSpPr>
            <a:spLocks noGrp="1"/>
          </p:cNvSpPr>
          <p:nvPr>
            <p:ph idx="1"/>
          </p:nvPr>
        </p:nvSpPr>
        <p:spPr/>
        <p:txBody>
          <a:bodyPr>
            <a:normAutofit/>
          </a:bodyPr>
          <a:lstStyle/>
          <a:p>
            <a:r>
              <a:rPr lang="en-US" sz="2000" dirty="0">
                <a:latin typeface="+mj-lt"/>
              </a:rPr>
              <a:t>1. The application starts by displaying the main menu with three options: Register, Login, and Exit</a:t>
            </a:r>
          </a:p>
        </p:txBody>
      </p:sp>
      <p:pic>
        <p:nvPicPr>
          <p:cNvPr id="5" name="Picture 4">
            <a:extLst>
              <a:ext uri="{FF2B5EF4-FFF2-40B4-BE49-F238E27FC236}">
                <a16:creationId xmlns:a16="http://schemas.microsoft.com/office/drawing/2014/main" id="{9006ECBD-FCD2-1351-A20D-95A6891B8BE9}"/>
              </a:ext>
            </a:extLst>
          </p:cNvPr>
          <p:cNvPicPr>
            <a:picLocks noChangeAspect="1"/>
          </p:cNvPicPr>
          <p:nvPr/>
        </p:nvPicPr>
        <p:blipFill>
          <a:blip r:embed="rId2"/>
          <a:stretch>
            <a:fillRect/>
          </a:stretch>
        </p:blipFill>
        <p:spPr>
          <a:xfrm>
            <a:off x="2316881" y="3001297"/>
            <a:ext cx="6148693" cy="3054253"/>
          </a:xfrm>
          <a:prstGeom prst="rect">
            <a:avLst/>
          </a:prstGeom>
        </p:spPr>
      </p:pic>
    </p:spTree>
    <p:extLst>
      <p:ext uri="{BB962C8B-B14F-4D97-AF65-F5344CB8AC3E}">
        <p14:creationId xmlns:p14="http://schemas.microsoft.com/office/powerpoint/2010/main" val="1485860887"/>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DEDDF1-F121-0C41-7D6D-38D944BC2123}"/>
              </a:ext>
            </a:extLst>
          </p:cNvPr>
          <p:cNvSpPr>
            <a:spLocks noGrp="1"/>
          </p:cNvSpPr>
          <p:nvPr>
            <p:ph type="title"/>
          </p:nvPr>
        </p:nvSpPr>
        <p:spPr>
          <a:xfrm>
            <a:off x="838200" y="350377"/>
            <a:ext cx="10515600" cy="1325563"/>
          </a:xfrm>
        </p:spPr>
        <p:txBody>
          <a:bodyPr>
            <a:normAutofit/>
          </a:bodyPr>
          <a:lstStyle/>
          <a:p>
            <a:endParaRPr lang="en-US" sz="1800" dirty="0"/>
          </a:p>
        </p:txBody>
      </p:sp>
      <p:sp>
        <p:nvSpPr>
          <p:cNvPr id="7" name="Content Placeholder 6">
            <a:extLst>
              <a:ext uri="{FF2B5EF4-FFF2-40B4-BE49-F238E27FC236}">
                <a16:creationId xmlns:a16="http://schemas.microsoft.com/office/drawing/2014/main" id="{CDD3E3B4-861D-45B6-8CD2-B8D380A9C7C6}"/>
              </a:ext>
            </a:extLst>
          </p:cNvPr>
          <p:cNvSpPr>
            <a:spLocks noGrp="1"/>
          </p:cNvSpPr>
          <p:nvPr>
            <p:ph idx="1"/>
          </p:nvPr>
        </p:nvSpPr>
        <p:spPr>
          <a:xfrm>
            <a:off x="1429502" y="1488613"/>
            <a:ext cx="8596668" cy="3880773"/>
          </a:xfrm>
        </p:spPr>
        <p:txBody>
          <a:bodyPr>
            <a:normAutofit/>
          </a:bodyPr>
          <a:lstStyle/>
          <a:p>
            <a:pPr marL="0" indent="0">
              <a:buNone/>
            </a:pPr>
            <a:r>
              <a:rPr lang="en-US" sz="2000" dirty="0">
                <a:latin typeface="+mj-lt"/>
              </a:rPr>
              <a:t>If the user selects the "Register" option, they can create a new account by providing a username and password. The password is hashed using a simple hashing algorithm, and the user's information is stored in a file named "users.txt"</a:t>
            </a:r>
          </a:p>
        </p:txBody>
      </p:sp>
      <p:pic>
        <p:nvPicPr>
          <p:cNvPr id="8" name="Content Placeholder 4">
            <a:extLst>
              <a:ext uri="{FF2B5EF4-FFF2-40B4-BE49-F238E27FC236}">
                <a16:creationId xmlns:a16="http://schemas.microsoft.com/office/drawing/2014/main" id="{70E2F1DC-E8C7-9C1A-FCA3-946FF1977CDD}"/>
              </a:ext>
            </a:extLst>
          </p:cNvPr>
          <p:cNvPicPr>
            <a:picLocks noChangeAspect="1"/>
          </p:cNvPicPr>
          <p:nvPr/>
        </p:nvPicPr>
        <p:blipFill>
          <a:blip r:embed="rId2"/>
          <a:stretch>
            <a:fillRect/>
          </a:stretch>
        </p:blipFill>
        <p:spPr>
          <a:xfrm>
            <a:off x="2309934" y="3222523"/>
            <a:ext cx="6598091" cy="2859173"/>
          </a:xfrm>
          <a:prstGeom prst="rect">
            <a:avLst/>
          </a:prstGeom>
        </p:spPr>
      </p:pic>
    </p:spTree>
    <p:extLst>
      <p:ext uri="{BB962C8B-B14F-4D97-AF65-F5344CB8AC3E}">
        <p14:creationId xmlns:p14="http://schemas.microsoft.com/office/powerpoint/2010/main" val="2331461386"/>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F4945-9F76-DBF4-E35B-35D1DD2C1C6D}"/>
              </a:ext>
            </a:extLst>
          </p:cNvPr>
          <p:cNvSpPr>
            <a:spLocks noGrp="1"/>
          </p:cNvSpPr>
          <p:nvPr>
            <p:ph type="title"/>
          </p:nvPr>
        </p:nvSpPr>
        <p:spPr/>
        <p:txBody>
          <a:bodyPr/>
          <a:lstStyle/>
          <a:p>
            <a:endParaRPr lang="en-US" dirty="0"/>
          </a:p>
        </p:txBody>
      </p:sp>
      <p:sp>
        <p:nvSpPr>
          <p:cNvPr id="11" name="Content Placeholder 10">
            <a:extLst>
              <a:ext uri="{FF2B5EF4-FFF2-40B4-BE49-F238E27FC236}">
                <a16:creationId xmlns:a16="http://schemas.microsoft.com/office/drawing/2014/main" id="{1ED82484-A63C-0229-9CF2-9C8EB1A0B08B}"/>
              </a:ext>
            </a:extLst>
          </p:cNvPr>
          <p:cNvSpPr>
            <a:spLocks noGrp="1"/>
          </p:cNvSpPr>
          <p:nvPr>
            <p:ph idx="1"/>
          </p:nvPr>
        </p:nvSpPr>
        <p:spPr>
          <a:xfrm>
            <a:off x="510532" y="1191849"/>
            <a:ext cx="8596668" cy="3880773"/>
          </a:xfrm>
        </p:spPr>
        <p:txBody>
          <a:bodyPr>
            <a:normAutofit/>
          </a:bodyPr>
          <a:lstStyle/>
          <a:p>
            <a:r>
              <a:rPr lang="en-US" sz="2000" dirty="0">
                <a:latin typeface="+mj-lt"/>
              </a:rPr>
              <a:t>If the user selects the "Login" option, they are prompted to enter their username and password. The application reads the "users.txt" file, hashes the provided password, and checks if the credentials match any of the registered users. If the login is successful, the user is redirected to the user menu</a:t>
            </a:r>
          </a:p>
        </p:txBody>
      </p:sp>
      <p:pic>
        <p:nvPicPr>
          <p:cNvPr id="12" name="Content Placeholder 8">
            <a:extLst>
              <a:ext uri="{FF2B5EF4-FFF2-40B4-BE49-F238E27FC236}">
                <a16:creationId xmlns:a16="http://schemas.microsoft.com/office/drawing/2014/main" id="{DA5B5600-C23C-290E-6D68-89A3458A4EA3}"/>
              </a:ext>
            </a:extLst>
          </p:cNvPr>
          <p:cNvPicPr>
            <a:picLocks noChangeAspect="1"/>
          </p:cNvPicPr>
          <p:nvPr/>
        </p:nvPicPr>
        <p:blipFill>
          <a:blip r:embed="rId2"/>
          <a:stretch>
            <a:fillRect/>
          </a:stretch>
        </p:blipFill>
        <p:spPr>
          <a:xfrm>
            <a:off x="4189434" y="2824315"/>
            <a:ext cx="5574000" cy="3287244"/>
          </a:xfrm>
          <a:prstGeom prst="rect">
            <a:avLst/>
          </a:prstGeom>
        </p:spPr>
      </p:pic>
    </p:spTree>
    <p:extLst>
      <p:ext uri="{BB962C8B-B14F-4D97-AF65-F5344CB8AC3E}">
        <p14:creationId xmlns:p14="http://schemas.microsoft.com/office/powerpoint/2010/main" val="2478745729"/>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DFD56-A228-3B4F-6FA4-A56717A300A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EC4C454-0199-E77C-275C-9A2B1943342D}"/>
              </a:ext>
            </a:extLst>
          </p:cNvPr>
          <p:cNvSpPr>
            <a:spLocks noGrp="1"/>
          </p:cNvSpPr>
          <p:nvPr>
            <p:ph idx="1"/>
          </p:nvPr>
        </p:nvSpPr>
        <p:spPr>
          <a:xfrm>
            <a:off x="515101" y="1270000"/>
            <a:ext cx="8596668" cy="3880773"/>
          </a:xfrm>
        </p:spPr>
        <p:txBody>
          <a:bodyPr>
            <a:normAutofit/>
          </a:bodyPr>
          <a:lstStyle/>
          <a:p>
            <a:r>
              <a:rPr lang="en-US" sz="2000" dirty="0">
                <a:latin typeface="+mj-lt"/>
              </a:rPr>
              <a:t>If the user selects "Write an Entry", they are prompted to enter the date (in the format DD-MM-YYYY) and the content of the diary entry (up to 200 characters). The application encrypts the content using a simple encryption algorithm and then saves the entry to the "diary.txt" file along with the username and date</a:t>
            </a:r>
          </a:p>
        </p:txBody>
      </p:sp>
      <p:pic>
        <p:nvPicPr>
          <p:cNvPr id="5" name="Picture 4">
            <a:extLst>
              <a:ext uri="{FF2B5EF4-FFF2-40B4-BE49-F238E27FC236}">
                <a16:creationId xmlns:a16="http://schemas.microsoft.com/office/drawing/2014/main" id="{B017ABED-ABA5-2082-7EF7-C41F531FC3F6}"/>
              </a:ext>
            </a:extLst>
          </p:cNvPr>
          <p:cNvPicPr>
            <a:picLocks noChangeAspect="1"/>
          </p:cNvPicPr>
          <p:nvPr/>
        </p:nvPicPr>
        <p:blipFill>
          <a:blip r:embed="rId2"/>
          <a:stretch>
            <a:fillRect/>
          </a:stretch>
        </p:blipFill>
        <p:spPr>
          <a:xfrm>
            <a:off x="1770715" y="3551622"/>
            <a:ext cx="6792273" cy="1819529"/>
          </a:xfrm>
          <a:prstGeom prst="rect">
            <a:avLst/>
          </a:prstGeom>
        </p:spPr>
      </p:pic>
    </p:spTree>
    <p:extLst>
      <p:ext uri="{BB962C8B-B14F-4D97-AF65-F5344CB8AC3E}">
        <p14:creationId xmlns:p14="http://schemas.microsoft.com/office/powerpoint/2010/main" val="3415514578"/>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EE47BA-F5BB-BC89-7173-16983BC9B1DE}"/>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525D0626-BDE7-609D-DCB2-9100205B6EC9}"/>
              </a:ext>
            </a:extLst>
          </p:cNvPr>
          <p:cNvSpPr>
            <a:spLocks noGrp="1"/>
          </p:cNvSpPr>
          <p:nvPr>
            <p:ph idx="1"/>
          </p:nvPr>
        </p:nvSpPr>
        <p:spPr>
          <a:xfrm>
            <a:off x="677334" y="1270000"/>
            <a:ext cx="8596668" cy="3880773"/>
          </a:xfrm>
        </p:spPr>
        <p:txBody>
          <a:bodyPr>
            <a:normAutofit/>
          </a:bodyPr>
          <a:lstStyle/>
          <a:p>
            <a:r>
              <a:rPr lang="en-US" sz="2000" dirty="0">
                <a:latin typeface="+mj-lt"/>
              </a:rPr>
              <a:t>If the user selects "View Previous Entries", the application reads the "diary.txt" file and displays all previous diary entries associated with the logged-in user. The encrypted content is decrypted before displaying it to the user.</a:t>
            </a:r>
          </a:p>
          <a:p>
            <a:endParaRPr lang="en-US" sz="2000" dirty="0">
              <a:latin typeface="+mj-lt"/>
            </a:endParaRPr>
          </a:p>
        </p:txBody>
      </p:sp>
      <p:pic>
        <p:nvPicPr>
          <p:cNvPr id="5" name="Picture 4">
            <a:extLst>
              <a:ext uri="{FF2B5EF4-FFF2-40B4-BE49-F238E27FC236}">
                <a16:creationId xmlns:a16="http://schemas.microsoft.com/office/drawing/2014/main" id="{B8557FF6-FFF9-A1CE-5DF3-D866E18D2236}"/>
              </a:ext>
            </a:extLst>
          </p:cNvPr>
          <p:cNvPicPr>
            <a:picLocks noChangeAspect="1"/>
          </p:cNvPicPr>
          <p:nvPr/>
        </p:nvPicPr>
        <p:blipFill>
          <a:blip r:embed="rId2"/>
          <a:stretch>
            <a:fillRect/>
          </a:stretch>
        </p:blipFill>
        <p:spPr>
          <a:xfrm>
            <a:off x="1543824" y="3429000"/>
            <a:ext cx="7098731" cy="2673314"/>
          </a:xfrm>
          <a:prstGeom prst="rect">
            <a:avLst/>
          </a:prstGeom>
        </p:spPr>
      </p:pic>
    </p:spTree>
    <p:extLst>
      <p:ext uri="{BB962C8B-B14F-4D97-AF65-F5344CB8AC3E}">
        <p14:creationId xmlns:p14="http://schemas.microsoft.com/office/powerpoint/2010/main" val="3608186851"/>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3E110-564A-FFC4-87F9-E0C0F571AE6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0AEDD5C-896F-CF03-E709-A2481391F8C3}"/>
              </a:ext>
            </a:extLst>
          </p:cNvPr>
          <p:cNvSpPr>
            <a:spLocks noGrp="1"/>
          </p:cNvSpPr>
          <p:nvPr>
            <p:ph idx="1"/>
          </p:nvPr>
        </p:nvSpPr>
        <p:spPr>
          <a:xfrm>
            <a:off x="1267269" y="1162999"/>
            <a:ext cx="8596668" cy="3880773"/>
          </a:xfrm>
        </p:spPr>
        <p:txBody>
          <a:bodyPr>
            <a:normAutofit/>
          </a:bodyPr>
          <a:lstStyle/>
          <a:p>
            <a:r>
              <a:rPr lang="en-US" sz="2000" dirty="0">
                <a:latin typeface="+mj-lt"/>
              </a:rPr>
              <a:t>if the user selects "Search Entries", they can search for previous diary entries based on a search term (either the date or the content). The application reads the "diary.txt" file, decrypts the content, and checks for a match with the search term. If a match is found, the corresponding entry is displayed to the user.</a:t>
            </a:r>
            <a:endParaRPr lang="en-US" sz="3200" dirty="0">
              <a:latin typeface="+mj-lt"/>
            </a:endParaRPr>
          </a:p>
          <a:p>
            <a:r>
              <a:rPr lang="en-US" sz="2000" dirty="0">
                <a:latin typeface="+mj-lt"/>
              </a:rPr>
              <a:t>if the user selects "Logout", they are logged out of the current session, and the application returns to the main menu.</a:t>
            </a:r>
            <a:endParaRPr lang="en-US" sz="3200" dirty="0">
              <a:latin typeface="+mj-lt"/>
            </a:endParaRPr>
          </a:p>
        </p:txBody>
      </p:sp>
      <p:pic>
        <p:nvPicPr>
          <p:cNvPr id="5" name="Picture 4">
            <a:extLst>
              <a:ext uri="{FF2B5EF4-FFF2-40B4-BE49-F238E27FC236}">
                <a16:creationId xmlns:a16="http://schemas.microsoft.com/office/drawing/2014/main" id="{A703ACFC-71E6-8718-5AB5-465368BF04A3}"/>
              </a:ext>
            </a:extLst>
          </p:cNvPr>
          <p:cNvPicPr>
            <a:picLocks noChangeAspect="1"/>
          </p:cNvPicPr>
          <p:nvPr/>
        </p:nvPicPr>
        <p:blipFill>
          <a:blip r:embed="rId2"/>
          <a:stretch>
            <a:fillRect/>
          </a:stretch>
        </p:blipFill>
        <p:spPr>
          <a:xfrm>
            <a:off x="1447819" y="4065694"/>
            <a:ext cx="4648182" cy="1641931"/>
          </a:xfrm>
          <a:prstGeom prst="rect">
            <a:avLst/>
          </a:prstGeom>
        </p:spPr>
      </p:pic>
      <p:pic>
        <p:nvPicPr>
          <p:cNvPr id="7" name="Picture 6">
            <a:extLst>
              <a:ext uri="{FF2B5EF4-FFF2-40B4-BE49-F238E27FC236}">
                <a16:creationId xmlns:a16="http://schemas.microsoft.com/office/drawing/2014/main" id="{EC8A0472-4292-1928-0732-C676992B601D}"/>
              </a:ext>
            </a:extLst>
          </p:cNvPr>
          <p:cNvPicPr>
            <a:picLocks noChangeAspect="1"/>
          </p:cNvPicPr>
          <p:nvPr/>
        </p:nvPicPr>
        <p:blipFill>
          <a:blip r:embed="rId3"/>
          <a:stretch>
            <a:fillRect/>
          </a:stretch>
        </p:blipFill>
        <p:spPr>
          <a:xfrm>
            <a:off x="6408617" y="3855017"/>
            <a:ext cx="5049388" cy="2063284"/>
          </a:xfrm>
          <a:prstGeom prst="rect">
            <a:avLst/>
          </a:prstGeom>
        </p:spPr>
      </p:pic>
    </p:spTree>
    <p:extLst>
      <p:ext uri="{BB962C8B-B14F-4D97-AF65-F5344CB8AC3E}">
        <p14:creationId xmlns:p14="http://schemas.microsoft.com/office/powerpoint/2010/main" val="3277572980"/>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3E7B5-D497-1A6B-A4FB-FFEAB70DC61F}"/>
              </a:ext>
            </a:extLst>
          </p:cNvPr>
          <p:cNvSpPr>
            <a:spLocks noGrp="1"/>
          </p:cNvSpPr>
          <p:nvPr>
            <p:ph type="title"/>
          </p:nvPr>
        </p:nvSpPr>
        <p:spPr/>
        <p:txBody>
          <a:bodyPr/>
          <a:lstStyle/>
          <a:p>
            <a:pPr algn="r"/>
            <a:r>
              <a:rPr lang="en-US" dirty="0"/>
              <a:t>Features of the code</a:t>
            </a:r>
          </a:p>
        </p:txBody>
      </p:sp>
      <p:sp>
        <p:nvSpPr>
          <p:cNvPr id="3" name="Content Placeholder 2">
            <a:extLst>
              <a:ext uri="{FF2B5EF4-FFF2-40B4-BE49-F238E27FC236}">
                <a16:creationId xmlns:a16="http://schemas.microsoft.com/office/drawing/2014/main" id="{E4BF93B7-C760-5655-F2F0-BE480596025E}"/>
              </a:ext>
            </a:extLst>
          </p:cNvPr>
          <p:cNvSpPr>
            <a:spLocks noGrp="1"/>
          </p:cNvSpPr>
          <p:nvPr>
            <p:ph idx="1"/>
          </p:nvPr>
        </p:nvSpPr>
        <p:spPr/>
        <p:txBody>
          <a:bodyPr>
            <a:normAutofit fontScale="92500" lnSpcReduction="20000"/>
          </a:bodyPr>
          <a:lstStyle/>
          <a:p>
            <a:r>
              <a:rPr lang="en-US" sz="2000" dirty="0">
                <a:latin typeface="+mj-lt"/>
              </a:rPr>
              <a:t>Data Structures: The application defines two data structures: struct </a:t>
            </a:r>
            <a:r>
              <a:rPr lang="en-US" sz="2000" dirty="0" err="1">
                <a:latin typeface="+mj-lt"/>
              </a:rPr>
              <a:t>DiaryEntry</a:t>
            </a:r>
            <a:r>
              <a:rPr lang="en-US" sz="2000" dirty="0">
                <a:latin typeface="+mj-lt"/>
              </a:rPr>
              <a:t> and struct User. struct </a:t>
            </a:r>
            <a:r>
              <a:rPr lang="en-US" sz="2000" dirty="0" err="1">
                <a:latin typeface="+mj-lt"/>
              </a:rPr>
              <a:t>DiaryEntry</a:t>
            </a:r>
            <a:r>
              <a:rPr lang="en-US" sz="2000" dirty="0">
                <a:latin typeface="+mj-lt"/>
              </a:rPr>
              <a:t> stores information about a diary entry, including the username, date, and content. struct User stores information about a registered user, including the username and hashed password.</a:t>
            </a:r>
          </a:p>
          <a:p>
            <a:r>
              <a:rPr lang="en-US" sz="2000" dirty="0">
                <a:latin typeface="+mj-lt"/>
              </a:rPr>
              <a:t>Function Prototypes: The application declares several function prototypes that will be defined later in the code. These function prototypes provide a structure to the code and allow functions to be used before their actual implementation.</a:t>
            </a:r>
          </a:p>
          <a:p>
            <a:r>
              <a:rPr lang="en-US" sz="2000" dirty="0">
                <a:latin typeface="+mj-lt"/>
              </a:rPr>
              <a:t>Constants: The application defines two constant arrays: </a:t>
            </a:r>
            <a:r>
              <a:rPr lang="en-US" sz="2000" dirty="0" err="1">
                <a:latin typeface="+mj-lt"/>
              </a:rPr>
              <a:t>usersFileName</a:t>
            </a:r>
            <a:r>
              <a:rPr lang="en-US" sz="2000" dirty="0">
                <a:latin typeface="+mj-lt"/>
              </a:rPr>
              <a:t> and </a:t>
            </a:r>
            <a:r>
              <a:rPr lang="en-US" sz="2000" dirty="0" err="1">
                <a:latin typeface="+mj-lt"/>
              </a:rPr>
              <a:t>diaryFileName</a:t>
            </a:r>
            <a:r>
              <a:rPr lang="en-US" sz="2000" dirty="0">
                <a:latin typeface="+mj-lt"/>
              </a:rPr>
              <a:t>. These arrays store the file names where user data and diary entries will be stored, respectively. </a:t>
            </a:r>
            <a:r>
              <a:rPr lang="en-US" sz="2000" dirty="0" err="1">
                <a:latin typeface="+mj-lt"/>
              </a:rPr>
              <a:t>encryptionKey</a:t>
            </a:r>
            <a:r>
              <a:rPr lang="en-US" sz="2000" dirty="0">
                <a:latin typeface="+mj-lt"/>
              </a:rPr>
              <a:t> is also defined as a constant, which is used to encrypt and decrypt diary content.</a:t>
            </a:r>
          </a:p>
        </p:txBody>
      </p:sp>
    </p:spTree>
    <p:extLst>
      <p:ext uri="{BB962C8B-B14F-4D97-AF65-F5344CB8AC3E}">
        <p14:creationId xmlns:p14="http://schemas.microsoft.com/office/powerpoint/2010/main" val="709225577"/>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66</TotalTime>
  <Words>1681</Words>
  <Application>Microsoft Office PowerPoint</Application>
  <PresentationFormat>Widescreen</PresentationFormat>
  <Paragraphs>56</Paragraphs>
  <Slides>24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Trebuchet MS</vt:lpstr>
      <vt:lpstr>Wingdings 3</vt:lpstr>
      <vt:lpstr>Facet</vt:lpstr>
      <vt:lpstr>Personal Diary Application</vt:lpstr>
      <vt:lpstr>Intro</vt:lpstr>
      <vt:lpstr>PowerPoint Presentation</vt:lpstr>
      <vt:lpstr>PowerPoint Presentation</vt:lpstr>
      <vt:lpstr>PowerPoint Presentation</vt:lpstr>
      <vt:lpstr>PowerPoint Presentation</vt:lpstr>
      <vt:lpstr>PowerPoint Presentation</vt:lpstr>
      <vt:lpstr>PowerPoint Presentation</vt:lpstr>
      <vt:lpstr>Features of the code</vt:lpstr>
      <vt:lpstr>Code Execution and Mechanism</vt:lpstr>
      <vt:lpstr>Functions</vt:lpstr>
      <vt:lpstr>PowerPoint Presentation</vt:lpstr>
      <vt:lpstr>PowerPoint Presentation</vt:lpstr>
      <vt:lpstr>main() function and execution process</vt:lpstr>
      <vt:lpstr>main() function</vt:lpstr>
      <vt:lpstr>Execution Process</vt:lpstr>
      <vt:lpstr>PowerPoint Presentation</vt:lpstr>
      <vt:lpstr>Console Screen: </vt:lpstr>
      <vt:lpstr>Console Screen: </vt:lpstr>
      <vt:lpstr>PowerPoint Presentation</vt:lpstr>
      <vt:lpstr>PowerPoint Presentation</vt:lpstr>
      <vt:lpstr>PowerPoint Presentation</vt:lpstr>
      <vt:lpstr>PowerPoint Presentation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Personal Diary Application</dc:title>
  <dc:creator>smt joshi</dc:creator>
  <cp:lastModifiedBy>smt joshi</cp:lastModifiedBy>
  <cp:revision>13</cp:revision>
  <dcterms:created xsi:type="dcterms:W3CDTF">2023-08-06T01:09:47Z</dcterms:created>
  <dcterms:modified xsi:type="dcterms:W3CDTF">2023-08-10T09:49:24Z</dcterms:modified>
</cp:coreProperties>
</file>