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1" r:id="rId6"/>
    <p:sldId id="274" r:id="rId7"/>
    <p:sldId id="261" r:id="rId8"/>
    <p:sldId id="263" r:id="rId9"/>
    <p:sldId id="264" r:id="rId10"/>
    <p:sldId id="277" r:id="rId11"/>
    <p:sldId id="265" r:id="rId12"/>
    <p:sldId id="279" r:id="rId13"/>
    <p:sldId id="280" r:id="rId14"/>
    <p:sldId id="275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113"/>
    <a:srgbClr val="ABD566"/>
    <a:srgbClr val="83B330"/>
    <a:srgbClr val="83B818"/>
    <a:srgbClr val="5E8511"/>
    <a:srgbClr val="92C32D"/>
    <a:srgbClr val="74A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07375-8F2D-48EC-8D9F-CAFD47700A03}" v="401" dt="2022-02-02T15:16:00.728"/>
    <p1510:client id="{3F7A2E4F-742B-4F13-A3E1-01CAFD5862E7}" v="976" dt="2022-02-02T15:29:23.726"/>
    <p1510:client id="{5B909FF2-8DE6-4A4B-9E36-A7BBBB3A938E}" v="4187" dt="2022-02-02T15:30:09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03:03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3B7FF-589B-47EC-BF7E-72627F2EB1A8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FA720-4F8F-4721-9CDE-C32A5962C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61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C8A7-F21F-4AD1-B45F-68A6CDC1B962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479-5EDE-456D-A433-CBEEE8E1E08F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072-6199-4E33-9D0F-B33E00FFBAB8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92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ED-DC08-4668-989F-AD4877D60ED8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13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C67C-8B33-4B17-80D3-AA45CAB0FD16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61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806A-7BA9-42ED-A808-87DCED2898DA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67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5CE5-DC5A-4563-9F43-A9E4E7272E93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137F-DAE8-43C4-82D2-2D32286DF184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3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F613-B261-4483-BC7E-1E43A24BD30E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1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28D-CDB7-4843-AA2A-1608418499D0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9A9C-7B90-44A8-8876-0B21FD945FC6}" type="datetime1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839-2D95-40BA-A237-B15795265217}" type="datetime1">
              <a:rPr lang="de-DE" smtClean="0"/>
              <a:t>02.02.2022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FC0-8C2E-4D11-9B6D-C046F04CC80D}" type="datetime1">
              <a:rPr lang="de-DE" smtClean="0"/>
              <a:t>02.02.2022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C759-4274-4C1A-835B-54F11E9D44B9}" type="datetime1">
              <a:rPr lang="de-DE" smtClean="0"/>
              <a:t>02.02.2022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93D-D93F-40C6-8979-29914F9DB61C}" type="datetime1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F900-6CB9-4FDD-B51B-8F5A9984A050}" type="datetime1">
              <a:rPr lang="de-DE" smtClean="0"/>
              <a:t>02.02.2022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94D7-A2F6-4C0A-AF4A-167F25B353C9}" type="datetime1">
              <a:rPr lang="de-DE" smtClean="0"/>
              <a:t>02.02.2022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888" y="840184"/>
            <a:ext cx="8423771" cy="2028825"/>
          </a:xfrm>
        </p:spPr>
        <p:txBody>
          <a:bodyPr/>
          <a:lstStyle/>
          <a:p>
            <a:pPr algn="ctr"/>
            <a:br>
              <a:rPr lang="de-DE" sz="4000"/>
            </a:br>
            <a:r>
              <a:rPr lang="de-DE" sz="4000">
                <a:solidFill>
                  <a:schemeClr val="accent1">
                    <a:lumMod val="50000"/>
                  </a:schemeClr>
                </a:solidFill>
              </a:rPr>
              <a:t>NEURONALE NETZWERKE :</a:t>
            </a:r>
            <a:br>
              <a:rPr lang="de-DE" sz="4000"/>
            </a:br>
            <a:r>
              <a:rPr lang="de-DE" sz="4000">
                <a:solidFill>
                  <a:schemeClr val="accent1">
                    <a:lumMod val="50000"/>
                  </a:schemeClr>
                </a:solidFill>
              </a:rPr>
              <a:t>REDUKTION DES </a:t>
            </a:r>
            <a:r>
              <a:rPr lang="de-DE" sz="4000">
                <a:solidFill>
                  <a:srgbClr val="486113"/>
                </a:solidFill>
              </a:rPr>
              <a:t>KOMMUNIKATIONSAUFWANDS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63F4A-0A56-47ED-B60C-FCA4B384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273" y="4534078"/>
            <a:ext cx="6891202" cy="1483738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486113"/>
                </a:solidFill>
              </a:rPr>
              <a:t>Till Möller          </a:t>
            </a:r>
          </a:p>
          <a:p>
            <a:pPr algn="l"/>
            <a:r>
              <a:rPr lang="de-DE">
                <a:solidFill>
                  <a:srgbClr val="486113"/>
                </a:solidFill>
              </a:rPr>
              <a:t>Lars Nitzschke</a:t>
            </a:r>
          </a:p>
          <a:p>
            <a:pPr algn="l"/>
            <a:r>
              <a:rPr lang="de-DE">
                <a:solidFill>
                  <a:srgbClr val="486113"/>
                </a:solidFill>
              </a:rPr>
              <a:t>Dwane Asante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AB91C-5158-438A-9740-9C7F74AFE193}"/>
              </a:ext>
            </a:extLst>
          </p:cNvPr>
          <p:cNvCxnSpPr/>
          <p:nvPr/>
        </p:nvCxnSpPr>
        <p:spPr>
          <a:xfrm>
            <a:off x="1843222" y="3715385"/>
            <a:ext cx="7615102" cy="0"/>
          </a:xfrm>
          <a:prstGeom prst="line">
            <a:avLst/>
          </a:prstGeom>
          <a:ln>
            <a:solidFill>
              <a:srgbClr val="5E851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430606-B380-4C06-8F8E-A22B073D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7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376D7-B363-442D-B1BE-C27F23DE5F83}"/>
              </a:ext>
            </a:extLst>
          </p:cNvPr>
          <p:cNvSpPr txBox="1"/>
          <p:nvPr/>
        </p:nvSpPr>
        <p:spPr>
          <a:xfrm>
            <a:off x="1104900" y="1529195"/>
            <a:ext cx="7315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Kommunikationsart: </a:t>
            </a:r>
            <a:r>
              <a:rPr lang="de-DE" err="1"/>
              <a:t>layer</a:t>
            </a:r>
            <a:endParaRPr lang="de-DE"/>
          </a:p>
          <a:p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Liste mit ausgelassenen Schichten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Aggregation über alle Schichten, die nicht in der Liste sind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Ausgelassene Schichten mit lokalen Schichten überschreiben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10C936-D3DD-433C-AD8E-53EC63914183}"/>
              </a:ext>
            </a:extLst>
          </p:cNvPr>
          <p:cNvSpPr txBox="1"/>
          <p:nvPr/>
        </p:nvSpPr>
        <p:spPr>
          <a:xfrm>
            <a:off x="1035627" y="3416876"/>
            <a:ext cx="7315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Kommunikationsart: </a:t>
            </a:r>
            <a:r>
              <a:rPr lang="de-DE" err="1"/>
              <a:t>mask</a:t>
            </a:r>
            <a:endParaRPr lang="de-DE"/>
          </a:p>
          <a:p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Erzeuge </a:t>
            </a:r>
            <a:r>
              <a:rPr lang="de-DE" err="1"/>
              <a:t>Bool</a:t>
            </a:r>
            <a:r>
              <a:rPr lang="de-DE"/>
              <a:t>-Maske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Aggregieren alle Werte, multipliziere mit 1/0-Maske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Null-Werte mit lokalen Werten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25368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58681"/>
            <a:ext cx="7995288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EXPERIMENTE - AUFBAU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78E22B-7927-45F4-B62B-2629C2292CF4}"/>
              </a:ext>
            </a:extLst>
          </p:cNvPr>
          <p:cNvSpPr txBox="1"/>
          <p:nvPr/>
        </p:nvSpPr>
        <p:spPr>
          <a:xfrm>
            <a:off x="1312718" y="1745673"/>
            <a:ext cx="786072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/>
              <a:t>Anzahl Clients variiert (ohne </a:t>
            </a:r>
            <a:r>
              <a:rPr lang="de-DE"/>
              <a:t>Kommunikationsreduktion</a:t>
            </a:r>
            <a:r>
              <a:rPr lang="de-DE" dirty="0"/>
              <a:t>)</a:t>
            </a:r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dirty="0"/>
              <a:t>Anzahl Kommunikationsrunden variiert</a:t>
            </a:r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dirty="0"/>
              <a:t>Ausgelassenen Schichten variiert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ConvLayer 1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FullyConnect1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ConvLayer 1 + FullyConnect 1</a:t>
            </a:r>
          </a:p>
          <a:p>
            <a:pPr marL="742950" lvl="1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dirty="0"/>
              <a:t>Drop in Maske variiert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33% Dropout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50% Dropout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67% Dropout</a:t>
            </a:r>
          </a:p>
        </p:txBody>
      </p:sp>
    </p:spTree>
    <p:extLst>
      <p:ext uri="{BB962C8B-B14F-4D97-AF65-F5344CB8AC3E}">
        <p14:creationId xmlns:p14="http://schemas.microsoft.com/office/powerpoint/2010/main" val="305094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38250"/>
            <a:ext cx="6358464" cy="5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8FB48A08-B542-4F8E-926B-7F674AB75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65" y="938250"/>
            <a:ext cx="6304312" cy="5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8FB48A08-B542-4F8E-926B-7F674AB75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65" y="938250"/>
            <a:ext cx="6304312" cy="5043450"/>
          </a:xfrm>
          <a:prstGeom prst="rect">
            <a:avLst/>
          </a:prstGeom>
        </p:spPr>
      </p:pic>
      <p:pic>
        <p:nvPicPr>
          <p:cNvPr id="12" name="Grafik 5">
            <a:extLst>
              <a:ext uri="{FF2B5EF4-FFF2-40B4-BE49-F238E27FC236}">
                <a16:creationId xmlns:a16="http://schemas.microsoft.com/office/drawing/2014/main" id="{A093FE2B-60E5-4FE3-BAF9-C6EDC3AFA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881" y="938250"/>
            <a:ext cx="6332896" cy="50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2" y="129643"/>
            <a:ext cx="10879989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ZUSAMMENFASSUNG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386C80-D23E-4502-B35D-7649BAE0A909}"/>
              </a:ext>
            </a:extLst>
          </p:cNvPr>
          <p:cNvSpPr txBox="1"/>
          <p:nvPr/>
        </p:nvSpPr>
        <p:spPr>
          <a:xfrm>
            <a:off x="914399" y="1026969"/>
            <a:ext cx="1023306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Central: 77%</a:t>
            </a:r>
          </a:p>
          <a:p>
            <a:endParaRPr lang="de-DE"/>
          </a:p>
          <a:p>
            <a:r>
              <a:rPr lang="de-DE"/>
              <a:t>Variation Kommunikationsrunden nur bis zu gewisser Anzahl nützlich</a:t>
            </a:r>
          </a:p>
          <a:p>
            <a:endParaRPr lang="de-DE"/>
          </a:p>
          <a:p>
            <a:r>
              <a:rPr lang="de-DE"/>
              <a:t>Ganze Schichten auslassen verringert Datenaufkommen und Vorhersage-Genauigkeit</a:t>
            </a:r>
          </a:p>
          <a:p>
            <a:endParaRPr lang="de-DE"/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ConvLayer 1							 Ersparnis: 800.5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FullyConnect 1							 Ersparnis: 256.5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ConvLayer 1 + FullyConnect 1			 Ersparnis: 1057.0 KiB</a:t>
            </a:r>
            <a:endParaRPr lang="en-US">
              <a:ea typeface="+mn-lt"/>
              <a:cs typeface="+mn-lt"/>
            </a:endParaRPr>
          </a:p>
          <a:p>
            <a:pPr lvl="1"/>
            <a:endParaRPr lang="de-DE"/>
          </a:p>
          <a:p>
            <a:r>
              <a:rPr lang="de-DE"/>
              <a:t>Aggregation mit Maske verringert Datenaufkommen stark und Vorhersage-Genauigkeit nur leicht</a:t>
            </a:r>
          </a:p>
          <a:p>
            <a:endParaRPr lang="de-DE"/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33% Dropout							 Ersparnis: 2469.4 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50% Dropout							 Ersparnis: 3741.5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67% Dropout 							 Ersparnis: 5013.6 KiB</a:t>
            </a:r>
            <a:endParaRPr lang="de-DE"/>
          </a:p>
          <a:p>
            <a:pPr marL="742950" lvl="1" indent="-285750">
              <a:buFont typeface="Arial,Sans-Serif"/>
              <a:buChar char="•"/>
            </a:pPr>
            <a:endParaRPr lang="de-DE"/>
          </a:p>
          <a:p>
            <a:r>
              <a:rPr lang="de-DE"/>
              <a:t>Fazit: Hohe Anzahl lokaler Epochen, mäßige Anzahl Kommunikationsrunden, Kommunikation per Maske</a:t>
            </a:r>
          </a:p>
          <a:p>
            <a:endParaRPr lang="de-DE"/>
          </a:p>
          <a:p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3CDEC6-01EB-419D-940B-3E72BE819EFF}"/>
              </a:ext>
            </a:extLst>
          </p:cNvPr>
          <p:cNvCxnSpPr/>
          <p:nvPr/>
        </p:nvCxnSpPr>
        <p:spPr>
          <a:xfrm>
            <a:off x="5307594" y="2763748"/>
            <a:ext cx="0" cy="6652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E8E6A-27CD-40A0-83F3-B840BEBF5F25}"/>
              </a:ext>
            </a:extLst>
          </p:cNvPr>
          <p:cNvCxnSpPr/>
          <p:nvPr/>
        </p:nvCxnSpPr>
        <p:spPr>
          <a:xfrm>
            <a:off x="5312010" y="4395627"/>
            <a:ext cx="0" cy="6652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8" y="223172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rgbClr val="486113"/>
                </a:solidFill>
              </a:rPr>
              <a:t>INHALT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3C451-36F6-484D-A8F2-413EFD767B4D}"/>
              </a:ext>
            </a:extLst>
          </p:cNvPr>
          <p:cNvSpPr txBox="1"/>
          <p:nvPr/>
        </p:nvSpPr>
        <p:spPr>
          <a:xfrm>
            <a:off x="1095708" y="1390776"/>
            <a:ext cx="6194607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EINLEITUNG 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Problemstellung, Ziel &amp; Setting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lvl="1"/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VORGEHEN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Reduktion des Kommunikationsaufwandes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ARCHITEKTUR | IMPLEMENTIERUNG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Intro des Neuronalen Netzes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ERGEBNISSE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Aufbau der Experimente</a:t>
            </a:r>
          </a:p>
          <a:p>
            <a:pPr lvl="1"/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ZUSAMMENFASSUNG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de-DE">
              <a:solidFill>
                <a:srgbClr val="48611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ECE4-93AA-490F-B85E-BCAEE52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03808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rgbClr val="486113"/>
                </a:solidFill>
              </a:rPr>
              <a:t>PROBLEMSTELLUNG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272012-D007-402F-9D19-AD954DDA378A}"/>
              </a:ext>
            </a:extLst>
          </p:cNvPr>
          <p:cNvSpPr txBox="1"/>
          <p:nvPr/>
        </p:nvSpPr>
        <p:spPr>
          <a:xfrm>
            <a:off x="2005129" y="2525519"/>
            <a:ext cx="70457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>
                <a:solidFill>
                  <a:srgbClr val="486113"/>
                </a:solidFill>
                <a:ea typeface="+mn-lt"/>
                <a:cs typeface="+mn-lt"/>
              </a:rPr>
              <a:t>Auswirkung der Reduktion des Kommunikationsaufwandes auf die Vorhersage-Genauigkeit eines neuronalen Netzes.</a:t>
            </a:r>
            <a:endParaRPr lang="de-DE" sz="2800">
              <a:solidFill>
                <a:srgbClr val="486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SITUATION : FL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60138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A007CF9-DA07-4FE7-A77B-5A077906D831}"/>
              </a:ext>
            </a:extLst>
          </p:cNvPr>
          <p:cNvSpPr/>
          <p:nvPr/>
        </p:nvSpPr>
        <p:spPr>
          <a:xfrm>
            <a:off x="1615470" y="4222698"/>
            <a:ext cx="581638" cy="313206"/>
          </a:xfrm>
          <a:prstGeom prst="roundRect">
            <a:avLst/>
          </a:prstGeom>
          <a:solidFill>
            <a:srgbClr val="83B81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566B-F8EA-4153-AC7E-D206A0E4AE39}"/>
              </a:ext>
            </a:extLst>
          </p:cNvPr>
          <p:cNvSpPr txBox="1"/>
          <p:nvPr/>
        </p:nvSpPr>
        <p:spPr>
          <a:xfrm>
            <a:off x="711410" y="2068929"/>
            <a:ext cx="610633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Server 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1. for communication rounds :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1.1 Start training on client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1.2 Wait for local client update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1.3 Aggregate updates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1.4 Send aggregated updated back</a:t>
            </a: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21BFCB-D0CC-4663-9669-4CF9B9446D4B}"/>
              </a:ext>
            </a:extLst>
          </p:cNvPr>
          <p:cNvSpPr/>
          <p:nvPr/>
        </p:nvSpPr>
        <p:spPr>
          <a:xfrm>
            <a:off x="6657975" y="3429000"/>
            <a:ext cx="596739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B08FE3-3FF8-441A-B544-0DEA18131C8C}"/>
              </a:ext>
            </a:extLst>
          </p:cNvPr>
          <p:cNvSpPr/>
          <p:nvPr/>
        </p:nvSpPr>
        <p:spPr>
          <a:xfrm>
            <a:off x="6657975" y="3861180"/>
            <a:ext cx="8953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7332328-D4E1-4FD0-B1A0-E2490D2ACADD}"/>
              </a:ext>
            </a:extLst>
          </p:cNvPr>
          <p:cNvSpPr txBox="1"/>
          <p:nvPr/>
        </p:nvSpPr>
        <p:spPr>
          <a:xfrm>
            <a:off x="5744567" y="2068929"/>
            <a:ext cx="610633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Client 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1. for epoch / batch :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1.1 Start training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1.2 Send update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1.3 Receive updates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1.4 Apply aggregated update</a:t>
            </a: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D3B8B5-7234-437C-BF1A-51E624E95F02}"/>
              </a:ext>
            </a:extLst>
          </p:cNvPr>
          <p:cNvCxnSpPr/>
          <p:nvPr/>
        </p:nvCxnSpPr>
        <p:spPr>
          <a:xfrm>
            <a:off x="5307594" y="2068929"/>
            <a:ext cx="0" cy="2466975"/>
          </a:xfrm>
          <a:prstGeom prst="line">
            <a:avLst/>
          </a:prstGeom>
          <a:ln>
            <a:solidFill>
              <a:srgbClr val="5E8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939690A-F44F-4370-BD5A-17A350EE89B9}"/>
              </a:ext>
            </a:extLst>
          </p:cNvPr>
          <p:cNvSpPr/>
          <p:nvPr/>
        </p:nvSpPr>
        <p:spPr>
          <a:xfrm>
            <a:off x="711410" y="5450731"/>
            <a:ext cx="581638" cy="313206"/>
          </a:xfrm>
          <a:prstGeom prst="roundRect">
            <a:avLst/>
          </a:prstGeom>
          <a:solidFill>
            <a:srgbClr val="83B81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25D7EE-B77B-4983-9ABD-67D7B820C0ED}"/>
                  </a:ext>
                </a:extLst>
              </p14:cNvPr>
              <p14:cNvContentPartPr/>
              <p14:nvPr/>
            </p14:nvContentPartPr>
            <p14:xfrm>
              <a:off x="13077750" y="128554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25D7EE-B77B-4983-9ABD-67D7B820C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23750" y="117754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71285C7-F551-4FDE-99B3-883C4E2AD72D}"/>
              </a:ext>
            </a:extLst>
          </p:cNvPr>
          <p:cNvSpPr txBox="1"/>
          <p:nvPr/>
        </p:nvSpPr>
        <p:spPr>
          <a:xfrm>
            <a:off x="1378293" y="5422668"/>
            <a:ext cx="33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:</a:t>
            </a:r>
            <a:r>
              <a:rPr lang="de-DE"/>
              <a:t> </a:t>
            </a:r>
            <a:r>
              <a:rPr lang="de-DE">
                <a:solidFill>
                  <a:srgbClr val="486113"/>
                </a:solidFill>
              </a:rPr>
              <a:t>Relevante</a:t>
            </a:r>
            <a:r>
              <a:rPr lang="de-DE"/>
              <a:t> </a:t>
            </a:r>
            <a:r>
              <a:rPr lang="de-DE">
                <a:solidFill>
                  <a:srgbClr val="486113"/>
                </a:solidFill>
              </a:rPr>
              <a:t>Operationen</a:t>
            </a:r>
          </a:p>
        </p:txBody>
      </p:sp>
    </p:spTree>
    <p:extLst>
      <p:ext uri="{BB962C8B-B14F-4D97-AF65-F5344CB8AC3E}">
        <p14:creationId xmlns:p14="http://schemas.microsoft.com/office/powerpoint/2010/main" val="21204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SITUATION : FL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BCBEEB-FF76-45B1-92FD-735BE84C5324}"/>
              </a:ext>
            </a:extLst>
          </p:cNvPr>
          <p:cNvSpPr txBox="1"/>
          <p:nvPr/>
        </p:nvSpPr>
        <p:spPr>
          <a:xfrm>
            <a:off x="1685693" y="1871546"/>
            <a:ext cx="45738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Veränderbare Parameter: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communication rounds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epochen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Clients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509BAD-AE8B-4624-A3A0-01EAECFA3CC8}"/>
              </a:ext>
            </a:extLst>
          </p:cNvPr>
          <p:cNvSpPr txBox="1"/>
          <p:nvPr/>
        </p:nvSpPr>
        <p:spPr>
          <a:xfrm>
            <a:off x="1689177" y="3622055"/>
            <a:ext cx="59212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rgbClr val="486113"/>
                </a:solidFill>
              </a:rPr>
              <a:t>Anmerkung: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Clients + Kommunikation auf einem Gerät simuliert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Nicht Kommunizierte Parameter = 0 in Aggregation</a:t>
            </a:r>
          </a:p>
        </p:txBody>
      </p:sp>
    </p:spTree>
    <p:extLst>
      <p:ext uri="{BB962C8B-B14F-4D97-AF65-F5344CB8AC3E}">
        <p14:creationId xmlns:p14="http://schemas.microsoft.com/office/powerpoint/2010/main" val="37556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ZIEL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BCBEEB-FF76-45B1-92FD-735BE84C5324}"/>
              </a:ext>
            </a:extLst>
          </p:cNvPr>
          <p:cNvSpPr txBox="1"/>
          <p:nvPr/>
        </p:nvSpPr>
        <p:spPr>
          <a:xfrm>
            <a:off x="2032057" y="2737455"/>
            <a:ext cx="69810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>
                <a:solidFill>
                  <a:srgbClr val="486113"/>
                </a:solidFill>
              </a:rPr>
              <a:t>Kommunikationsaufwand verringern, ohne Vorhersage-Genauigkeit zu stark zu verschlechtern.</a:t>
            </a:r>
          </a:p>
        </p:txBody>
      </p:sp>
    </p:spTree>
    <p:extLst>
      <p:ext uri="{BB962C8B-B14F-4D97-AF65-F5344CB8AC3E}">
        <p14:creationId xmlns:p14="http://schemas.microsoft.com/office/powerpoint/2010/main" val="12903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03808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VORGEHEN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7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904FC2-3181-4B7C-ADEC-1C2D171E0AFD}"/>
              </a:ext>
            </a:extLst>
          </p:cNvPr>
          <p:cNvSpPr txBox="1"/>
          <p:nvPr/>
        </p:nvSpPr>
        <p:spPr>
          <a:xfrm>
            <a:off x="1364673" y="1278082"/>
            <a:ext cx="3574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Baseline: Zentrales Training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CC7DCB-725E-4C64-98DC-0E13956B60E2}"/>
              </a:ext>
            </a:extLst>
          </p:cNvPr>
          <p:cNvSpPr txBox="1"/>
          <p:nvPr/>
        </p:nvSpPr>
        <p:spPr>
          <a:xfrm>
            <a:off x="1364673" y="1762991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Aggregation-Method: mean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4783BB-E7A4-4535-A71D-1A79C2AD99F7}"/>
              </a:ext>
            </a:extLst>
          </p:cNvPr>
          <p:cNvSpPr txBox="1"/>
          <p:nvPr/>
        </p:nvSpPr>
        <p:spPr>
          <a:xfrm>
            <a:off x="1308388" y="2685185"/>
            <a:ext cx="56353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Kommunikationsreduktion durch: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1. Variation der com_rounds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2. Variation Anzahl ausgetauschter Parameter :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	2.1 Ganze Schicht auslassen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	2.2 Statische Maske erzeugen</a:t>
            </a:r>
          </a:p>
        </p:txBody>
      </p:sp>
    </p:spTree>
    <p:extLst>
      <p:ext uri="{BB962C8B-B14F-4D97-AF65-F5344CB8AC3E}">
        <p14:creationId xmlns:p14="http://schemas.microsoft.com/office/powerpoint/2010/main" val="237259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CEDB68-963F-4212-8570-2F7173B2BE31}"/>
              </a:ext>
            </a:extLst>
          </p:cNvPr>
          <p:cNvSpPr txBox="1"/>
          <p:nvPr/>
        </p:nvSpPr>
        <p:spPr>
          <a:xfrm>
            <a:off x="6387426" y="1997839"/>
            <a:ext cx="508981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Datensatz: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Name: CIFAR10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Inhalt: Farbige Bilder (RGB)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Größe: 60.000  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 Train: 50.000 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 Test: 10.000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Bild-Größe: 32x32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10 Klassen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1BEC415-BE74-4006-9D7D-81C429DD9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2" y="1393855"/>
            <a:ext cx="5089812" cy="3960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649701-541D-4972-B59E-6E84A2886A26}"/>
              </a:ext>
            </a:extLst>
          </p:cNvPr>
          <p:cNvSpPr txBox="1"/>
          <p:nvPr/>
        </p:nvSpPr>
        <p:spPr>
          <a:xfrm>
            <a:off x="717102" y="5404546"/>
            <a:ext cx="57565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50000"/>
                  </a:schemeClr>
                </a:solidFill>
              </a:rPr>
              <a:t>Quelle: </a:t>
            </a:r>
            <a:r>
              <a:rPr lang="de-DE" sz="11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https://www.cs.toronto.edu/~kriz/cifar.html</a:t>
            </a:r>
            <a:endParaRPr lang="de-DE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F0F928-9CF3-4185-BA5D-96F175CDB56B}"/>
              </a:ext>
            </a:extLst>
          </p:cNvPr>
          <p:cNvCxnSpPr/>
          <p:nvPr/>
        </p:nvCxnSpPr>
        <p:spPr>
          <a:xfrm>
            <a:off x="6076950" y="1597040"/>
            <a:ext cx="0" cy="35542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7D7F036-9381-4C55-BCF3-52B8C639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03389"/>
              </p:ext>
            </p:extLst>
          </p:nvPr>
        </p:nvGraphicFramePr>
        <p:xfrm>
          <a:off x="2047100" y="1106801"/>
          <a:ext cx="6934968" cy="462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484">
                  <a:extLst>
                    <a:ext uri="{9D8B030D-6E8A-4147-A177-3AD203B41FA5}">
                      <a16:colId xmlns:a16="http://schemas.microsoft.com/office/drawing/2014/main" val="2533485074"/>
                    </a:ext>
                  </a:extLst>
                </a:gridCol>
                <a:gridCol w="3467484">
                  <a:extLst>
                    <a:ext uri="{9D8B030D-6E8A-4147-A177-3AD203B41FA5}">
                      <a16:colId xmlns:a16="http://schemas.microsoft.com/office/drawing/2014/main" val="2897393922"/>
                    </a:ext>
                  </a:extLst>
                </a:gridCol>
              </a:tblGrid>
              <a:tr h="299315">
                <a:tc>
                  <a:txBody>
                    <a:bodyPr/>
                    <a:lstStyle/>
                    <a:p>
                      <a:r>
                        <a:rPr lang="de-DE" sz="1500"/>
                        <a:t>Schichten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Datengröße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338534489"/>
                  </a:ext>
                </a:extLst>
              </a:tr>
              <a:tr h="978273">
                <a:tc>
                  <a:txBody>
                    <a:bodyPr/>
                    <a:lstStyle/>
                    <a:p>
                      <a:r>
                        <a:rPr lang="de-DE" sz="1500"/>
                        <a:t>Conv2d(3 x 64)</a:t>
                      </a:r>
                      <a:br>
                        <a:rPr lang="de-DE" sz="1500"/>
                      </a:b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MaxPool2d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Weights: 18.75 KiB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Bias: 0.25 KiB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284266484"/>
                  </a:ext>
                </a:extLst>
              </a:tr>
              <a:tr h="978273">
                <a:tc>
                  <a:txBody>
                    <a:bodyPr/>
                    <a:lstStyle/>
                    <a:p>
                      <a:r>
                        <a:rPr lang="de-DE" sz="1500"/>
                        <a:t>Conv2d(64 x 128)</a:t>
                      </a:r>
                      <a:br>
                        <a:rPr lang="de-DE" sz="1500"/>
                      </a:b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MaxPool2d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Weights: 800.0 KiB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Bias: 0.5 KiB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809009886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r>
                        <a:rPr lang="de-DE" sz="1500"/>
                        <a:t>Flatten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endParaRPr lang="de-DE" sz="1500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332763342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r>
                        <a:rPr lang="de-DE" sz="1500"/>
                        <a:t>Linear(3200 x 512)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6400.0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2.0 KiB</a:t>
                      </a:r>
                      <a:endParaRPr lang="de-DE" sz="1500" b="0" i="0" u="none" strike="noStrike" noProof="0" err="1">
                        <a:latin typeface="Trebuchet MS"/>
                      </a:endParaRP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1825834370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r>
                        <a:rPr lang="de-DE" sz="1500"/>
                        <a:t>Linear(512 x 128)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256.0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0.5 KiB</a:t>
                      </a:r>
                      <a:endParaRPr lang="de-DE" sz="1500" err="1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621503573"/>
                  </a:ext>
                </a:extLst>
              </a:tr>
              <a:tr h="477421">
                <a:tc>
                  <a:txBody>
                    <a:bodyPr/>
                    <a:lstStyle/>
                    <a:p>
                      <a:r>
                        <a:rPr lang="de-DE" sz="1500"/>
                        <a:t>Linear(128 x 10)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  <a:endParaRPr lang="de-DE" sz="1500" err="1"/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5.0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40 B</a:t>
                      </a:r>
                      <a:endParaRPr lang="de-DE" sz="1500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22988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Application>Microsoft Office PowerPoint</Application>
  <PresentationFormat>Breitbild</PresentationFormat>
  <Slides>16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Facet</vt:lpstr>
      <vt:lpstr> NEURONALE NETZWERKE : REDUKTION DES KOMMUNIKATIONSAUFWANDS</vt:lpstr>
      <vt:lpstr>INHALT    </vt:lpstr>
      <vt:lpstr>PROBLEMSTELLUNG    </vt:lpstr>
      <vt:lpstr>SITUATION : FL    </vt:lpstr>
      <vt:lpstr>SITUATION : FL    </vt:lpstr>
      <vt:lpstr>ZIEL    </vt:lpstr>
      <vt:lpstr>VORGEHEN    </vt:lpstr>
      <vt:lpstr>ARCHITEKTUR / IMPLEMENTIERUNG    </vt:lpstr>
      <vt:lpstr>ARCHITEKTUR / IMPLEMENTIERUNG    </vt:lpstr>
      <vt:lpstr>ARCHITEKTUR / IMPLEMENTIERUNG    </vt:lpstr>
      <vt:lpstr>EXPERIMENTE - AUFBAU</vt:lpstr>
      <vt:lpstr>ERGEBNISSE</vt:lpstr>
      <vt:lpstr>ERGEBNISSE</vt:lpstr>
      <vt:lpstr>ERGEBNISSE</vt:lpstr>
      <vt:lpstr>ERGEBNISSE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NEURONALE NETZWERKE : REDUKTION DES KOMMUNIKATIONSAUFWANDS</dc:title>
  <dc:creator>dwane asante</dc:creator>
  <cp:revision>193</cp:revision>
  <dcterms:created xsi:type="dcterms:W3CDTF">2022-02-01T15:25:32Z</dcterms:created>
  <dcterms:modified xsi:type="dcterms:W3CDTF">2022-02-02T15:31:15Z</dcterms:modified>
</cp:coreProperties>
</file>