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9CD84-019A-4158-A019-E4B092C6C61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DB158-D268-4069-8A04-E6266D7E0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0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8220505-05FE-455C-BEAD-697B4C667554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D3B-3DE6-40F3-8FBF-86ED995B96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617E-50A9-49E4-8A15-F66AE89D54EE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D3B-3DE6-40F3-8FBF-86ED995B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1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B64F-B30F-4408-A46D-53C613FACC5A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D3B-3DE6-40F3-8FBF-86ED995B962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37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540C-507A-438D-9524-8B339D49E7A7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D3B-3DE6-40F3-8FBF-86ED995B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A53F-C320-4E96-9186-9E5A35652FDD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D3B-3DE6-40F3-8FBF-86ED995B96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17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7942-2399-43E8-90F3-9BF6C619837F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D3B-3DE6-40F3-8FBF-86ED995B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3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459B-804D-41CC-8F82-BD74B96FE37F}" type="datetime1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D3B-3DE6-40F3-8FBF-86ED995B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2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4C9C-8DEF-4BDE-9E61-49394B3AADB7}" type="datetime1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D3B-3DE6-40F3-8FBF-86ED995B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5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3127-E305-42E3-B712-5A601672E44E}" type="datetime1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D3B-3DE6-40F3-8FBF-86ED995B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6C58-DA22-46A2-AE55-D6B185BC2E76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D3B-3DE6-40F3-8FBF-86ED995B9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2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7CDB7-C44B-4EE9-B08E-4C48292A8B98}" type="datetime1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D3B-3DE6-40F3-8FBF-86ED995B96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17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C49FD9E-EF1D-44DD-901A-07A649D3C839}" type="datetime1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B42CD3B-3DE6-40F3-8FBF-86ED995B962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07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435D-12F3-4CDB-BB87-4106533E3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6B5E-49F1-469D-A00B-836E0EF78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Business Communication –</a:t>
            </a:r>
          </a:p>
          <a:p>
            <a:pPr algn="ctr"/>
            <a:r>
              <a:rPr lang="en-US" dirty="0"/>
              <a:t>Report Writing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AA577-3B1A-4735-87DE-33E0C7F0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D3B-3DE6-40F3-8FBF-86ED995B96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030E-35B9-4B20-8FCE-7DA18370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F5AFA-2DC2-41EB-B963-0DE04566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- A purposeful gathering of information, which is relevant to the subject-matter of the study, from the units under investigation</a:t>
            </a:r>
          </a:p>
          <a:p>
            <a:r>
              <a:rPr lang="en-US" dirty="0"/>
              <a:t>Needed to answer the research problem</a:t>
            </a:r>
          </a:p>
          <a:p>
            <a:r>
              <a:rPr lang="en-US" dirty="0"/>
              <a:t>The process of collecting data begins when a research problem has been defined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A43F8-1F41-4204-A1D5-F9A2EB20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D3B-3DE6-40F3-8FBF-86ED995B96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2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F44C-1BC3-4B33-B0D5-CE8613F3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F6D84-39C9-47A5-AA0D-20E31EB9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Collection mainly depends on:</a:t>
            </a:r>
          </a:p>
          <a:p>
            <a:pPr marL="0" indent="0">
              <a:buNone/>
            </a:pPr>
            <a:r>
              <a:rPr lang="en-US" dirty="0"/>
              <a:t>Nature and Purpose of the study [research article, case study, etc.]</a:t>
            </a:r>
          </a:p>
          <a:p>
            <a:pPr marL="0" indent="0">
              <a:buNone/>
            </a:pPr>
            <a:r>
              <a:rPr lang="en-US" dirty="0"/>
              <a:t>Scope of inquiry and Availability of resources</a:t>
            </a:r>
          </a:p>
          <a:p>
            <a:pPr marL="0" indent="0">
              <a:buNone/>
            </a:pPr>
            <a:r>
              <a:rPr lang="en-US" dirty="0"/>
              <a:t>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64C62-CA12-4C02-B3B8-8E94819D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D3B-3DE6-40F3-8FBF-86ED995B96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0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4C84-6CE2-4E77-AF9A-92CFA21B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E09D-7AA4-4F3E-89FA-FCE4DF1A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Primary Sources [original data which is collected for the first time]</a:t>
            </a:r>
          </a:p>
          <a:p>
            <a:pPr marL="0" indent="0">
              <a:buNone/>
            </a:pPr>
            <a:r>
              <a:rPr lang="en-US" dirty="0"/>
              <a:t>observation, interview, questionnaire, experiment, survey,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Secondary Sources [data already collected and analyzed by someone else]</a:t>
            </a:r>
          </a:p>
          <a:p>
            <a:pPr marL="0" indent="0">
              <a:buNone/>
            </a:pPr>
            <a:r>
              <a:rPr lang="en-US" dirty="0"/>
              <a:t>previous research, official statistics, govt. reports, books, newspaper, web, historical info,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2EE95-CBA4-4FDE-991D-EB8A5C23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D3B-3DE6-40F3-8FBF-86ED995B96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5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3D1B-0906-4F96-8FBC-12AA8E71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071872" cy="1499616"/>
          </a:xfrm>
        </p:spPr>
        <p:txBody>
          <a:bodyPr/>
          <a:lstStyle/>
          <a:p>
            <a:r>
              <a:rPr lang="en-US" dirty="0"/>
              <a:t>Primary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A751-3952-4435-B07D-35D43929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4592901" cy="4224528"/>
          </a:xfrm>
        </p:spPr>
        <p:txBody>
          <a:bodyPr/>
          <a:lstStyle/>
          <a:p>
            <a:r>
              <a:rPr lang="en-US" dirty="0"/>
              <a:t>Advantages - Accurate, up-to-date, reliable, applicable and usable</a:t>
            </a:r>
          </a:p>
          <a:p>
            <a:r>
              <a:rPr lang="en-US" dirty="0"/>
              <a:t>Disadvantages – Expensive, takes time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AF6CC-D501-4D27-B7B1-1C23C2CB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D3B-3DE6-40F3-8FBF-86ED995B9620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3683A1-610A-40FB-AF31-12A2B295B537}"/>
              </a:ext>
            </a:extLst>
          </p:cNvPr>
          <p:cNvSpPr txBox="1">
            <a:spLocks/>
          </p:cNvSpPr>
          <p:nvPr/>
        </p:nvSpPr>
        <p:spPr>
          <a:xfrm>
            <a:off x="5924853" y="549946"/>
            <a:ext cx="539931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SECONDARY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6977D6-A8F6-441F-B51C-CFCEBBC458AC}"/>
              </a:ext>
            </a:extLst>
          </p:cNvPr>
          <p:cNvSpPr txBox="1">
            <a:spLocks/>
          </p:cNvSpPr>
          <p:nvPr/>
        </p:nvSpPr>
        <p:spPr>
          <a:xfrm>
            <a:off x="6095999" y="2048256"/>
            <a:ext cx="5228167" cy="422452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Advantages – provides background info, alerts the researcher to any potential difficulties, inexpensive, easily accessible</a:t>
            </a:r>
          </a:p>
          <a:p>
            <a:pPr marL="0" indent="0">
              <a:buNone/>
            </a:pPr>
            <a:r>
              <a:rPr lang="en-US" dirty="0"/>
              <a:t>Disadvantages – Outdated, unreliable, may not totally answer your research question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9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2BB5-B169-4792-AFD6-EFA11091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1F3E-B1D0-4439-9436-51A087697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your respondents, and time</a:t>
            </a:r>
          </a:p>
          <a:p>
            <a:r>
              <a:rPr lang="en-US" dirty="0"/>
              <a:t>Think about the questions that are vital to the survey</a:t>
            </a:r>
          </a:p>
          <a:p>
            <a:r>
              <a:rPr lang="en-US" dirty="0"/>
              <a:t>Are the questions easy to understand?</a:t>
            </a:r>
          </a:p>
          <a:p>
            <a:r>
              <a:rPr lang="en-US" dirty="0"/>
              <a:t>Avoid technical terms</a:t>
            </a:r>
          </a:p>
          <a:p>
            <a:r>
              <a:rPr lang="en-US" dirty="0"/>
              <a:t>Clearly indicate what the person has to do during the survey</a:t>
            </a:r>
          </a:p>
          <a:p>
            <a:r>
              <a:rPr lang="en-US" dirty="0"/>
              <a:t>Start with easy questions. Place the difficult questions towards the end</a:t>
            </a:r>
          </a:p>
          <a:p>
            <a:r>
              <a:rPr lang="en-US" dirty="0"/>
              <a:t>Put personal questions towards the end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8B1E6-FC64-4D69-8E78-6DECDD40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D3B-3DE6-40F3-8FBF-86ED995B96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0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445B-C968-4D3B-8F9D-C3772471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765A-CC14-41C2-A060-EAFEDCC52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Open-ended – where respondents will answer with their own words</a:t>
            </a:r>
          </a:p>
          <a:p>
            <a:r>
              <a:rPr lang="en-US" dirty="0"/>
              <a:t>Close-ended – true/false, yes/no, agree/disagree, </a:t>
            </a:r>
            <a:r>
              <a:rPr lang="en-US" dirty="0" err="1"/>
              <a:t>mcq</a:t>
            </a:r>
            <a:endParaRPr lang="en-US" dirty="0"/>
          </a:p>
          <a:p>
            <a:endParaRPr lang="en-US" dirty="0"/>
          </a:p>
          <a:p>
            <a:r>
              <a:rPr lang="en-US" dirty="0"/>
              <a:t>Advantages – low cost, free from interviewer’s bias, respondents have time to think, etc.</a:t>
            </a:r>
          </a:p>
          <a:p>
            <a:r>
              <a:rPr lang="en-US" dirty="0"/>
              <a:t>Disadvantages – time consuming, respondents need to be educated and cooperative,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8557D-A44D-4BDD-B3FE-14B3821A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CD3B-3DE6-40F3-8FBF-86ED995B96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8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ustom 1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10" ma:contentTypeDescription="Create a new document." ma:contentTypeScope="" ma:versionID="baf90ce587368f6113085c06ee8b4cf5">
  <xsd:schema xmlns:xsd="http://www.w3.org/2001/XMLSchema" xmlns:xs="http://www.w3.org/2001/XMLSchema" xmlns:p="http://schemas.microsoft.com/office/2006/metadata/properties" xmlns:ns2="0e313d05-41d7-4c14-bfea-73edb09cef36" targetNamespace="http://schemas.microsoft.com/office/2006/metadata/properties" ma:root="true" ma:fieldsID="dea0d4bf23da02339f6930e4aa3893e4" ns2:_=""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42606E-42AF-4DA3-9A01-5F4C9730100E}"/>
</file>

<file path=customXml/itemProps2.xml><?xml version="1.0" encoding="utf-8"?>
<ds:datastoreItem xmlns:ds="http://schemas.openxmlformats.org/officeDocument/2006/customXml" ds:itemID="{05A3764D-615D-432B-BD22-5FBF5A75F417}"/>
</file>

<file path=customXml/itemProps3.xml><?xml version="1.0" encoding="utf-8"?>
<ds:datastoreItem xmlns:ds="http://schemas.openxmlformats.org/officeDocument/2006/customXml" ds:itemID="{991286A9-96F9-4F43-A4B1-E38C679432B2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373</TotalTime>
  <Words>321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Tw Cen MT</vt:lpstr>
      <vt:lpstr>Wingdings 3</vt:lpstr>
      <vt:lpstr>Integral</vt:lpstr>
      <vt:lpstr>METHODOLOGY</vt:lpstr>
      <vt:lpstr>Data collection</vt:lpstr>
      <vt:lpstr>Methods of data collection</vt:lpstr>
      <vt:lpstr>Methods of data collection</vt:lpstr>
      <vt:lpstr>Primary data</vt:lpstr>
      <vt:lpstr>Questionnaire method</vt:lpstr>
      <vt:lpstr>QUESTIONNAIRE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Tafannum Karim</dc:creator>
  <cp:lastModifiedBy>Tafannum Karim</cp:lastModifiedBy>
  <cp:revision>15</cp:revision>
  <dcterms:created xsi:type="dcterms:W3CDTF">2020-12-02T03:03:26Z</dcterms:created>
  <dcterms:modified xsi:type="dcterms:W3CDTF">2020-12-05T04:52:18Z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